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9902950" cx="6858000"/>
  <p:notesSz cx="6858000" cy="9144000"/>
  <p:embeddedFontLst>
    <p:embeddedFont>
      <p:font typeface="Oxygen"/>
      <p:regular r:id="rId42"/>
      <p:bold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19">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225BA1E-C638-49EA-A633-41FA000DCD85}">
  <a:tblStyle styleId="{C225BA1E-C638-49EA-A633-41FA000DCD8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85000A7-0A2F-4B06-B5AA-13B6F8A0B527}"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19"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Oxygen-regular.fntdata"/><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OpenSans-regular.fntdata"/><Relationship Id="rId21" Type="http://schemas.openxmlformats.org/officeDocument/2006/relationships/slide" Target="slides/slide15.xml"/><Relationship Id="rId43" Type="http://schemas.openxmlformats.org/officeDocument/2006/relationships/font" Target="fonts/Oxygen-bold.fntdata"/><Relationship Id="rId24" Type="http://schemas.openxmlformats.org/officeDocument/2006/relationships/slide" Target="slides/slide18.xml"/><Relationship Id="rId46" Type="http://schemas.openxmlformats.org/officeDocument/2006/relationships/font" Target="fonts/OpenSans-italic.fntdata"/><Relationship Id="rId23" Type="http://schemas.openxmlformats.org/officeDocument/2006/relationships/slide" Target="slides/slide17.xml"/><Relationship Id="rId45"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OpenSans-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1c0bfce597_0_0:notes"/>
          <p:cNvSpPr/>
          <p:nvPr>
            <p:ph idx="2" type="sldImg"/>
          </p:nvPr>
        </p:nvSpPr>
        <p:spPr>
          <a:xfrm>
            <a:off x="2360315" y="1143000"/>
            <a:ext cx="2137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g11c0bfce59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8" name="Google Shape;78;g11c0bfce59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2ae4ba5040_3_1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12ae4ba5040_3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1c3f76eb46_3_32: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11c3f76eb46_3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2afb64babd_0_6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12afb64babd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1c3f76eb46_3_117: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11c3f76eb46_3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1c3f76eb46_3_20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11c3f76eb46_3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1c3f76eb46_3_256: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g11c3f76eb46_3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1c3f76eb46_3_273: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11c3f76eb46_3_2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2ae4ba5040_1_142: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g12ae4ba5040_1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2ae4ba5040_1_24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g12ae4ba5040_1_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6d4d115f1086dfc4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6d4d115f1086dfc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2bd6bd6c51_1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2bd6bd6c5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6d4d115f1086dfc4_54: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6d4d115f1086dfc4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6d4d115f1086dfc4_8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6d4d115f1086dfc4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563d23e1984e7ae_25: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563d23e1984e7ae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75ef8cc5adcefde_17: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g75ef8cc5adcefde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563d23e1984e7ae_38: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563d23e1984e7ae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563d23e1984e7ae_8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563d23e1984e7ae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563d23e1984e7ae_10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563d23e1984e7ae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a2cf6b15d7e36aa_23: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a2cf6b15d7e36aa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0df0084250c4e3a_29: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20df0084250c4e3a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fa2aaa39a5e602_132: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1fa2aaa39a5e602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b5fddd9363da3be_0: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2b5fddd9363da3b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706b7c3a3f41593f_6: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706b7c3a3f41593f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8: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5" name="Google Shape;89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9: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11c0bfce597_0_87: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7" name="Google Shape;977;g11c0bfce597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2891e9b9cc_0_3: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g12891e9b9cc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2891e9b9cc_0_19: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12891e9b9cc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2891e9b9cc_0_63: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12891e9b9cc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2ae4ba5040_0_66: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12ae4ba5040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2ae4ba5040_6_21: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12ae4ba5040_6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2ae4ba5040_0_112:notes"/>
          <p:cNvSpPr/>
          <p:nvPr>
            <p:ph idx="2" type="sldImg"/>
          </p:nvPr>
        </p:nvSpPr>
        <p:spPr>
          <a:xfrm>
            <a:off x="2241982"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12ae4ba5040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3" name="Shape 63"/>
        <p:cNvGrpSpPr/>
        <p:nvPr/>
      </p:nvGrpSpPr>
      <p:grpSpPr>
        <a:xfrm>
          <a:off x="0" y="0"/>
          <a:ext cx="0" cy="0"/>
          <a:chOff x="0" y="0"/>
          <a:chExt cx="0" cy="0"/>
        </a:xfrm>
      </p:grpSpPr>
      <p:sp>
        <p:nvSpPr>
          <p:cNvPr id="64" name="Google Shape;64;p11"/>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65" name="Google Shape;65;p11"/>
          <p:cNvSpPr txBox="1"/>
          <p:nvPr>
            <p:ph idx="1" type="body"/>
          </p:nvPr>
        </p:nvSpPr>
        <p:spPr>
          <a:xfrm rot="5400000">
            <a:off x="287363" y="2820252"/>
            <a:ext cx="6283200" cy="59151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6" name="Google Shape;66;p11"/>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1"/>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9" name="Shape 69"/>
        <p:cNvGrpSpPr/>
        <p:nvPr/>
      </p:nvGrpSpPr>
      <p:grpSpPr>
        <a:xfrm>
          <a:off x="0" y="0"/>
          <a:ext cx="0" cy="0"/>
          <a:chOff x="0" y="0"/>
          <a:chExt cx="0" cy="0"/>
        </a:xfrm>
      </p:grpSpPr>
      <p:sp>
        <p:nvSpPr>
          <p:cNvPr id="70" name="Google Shape;70;p12"/>
          <p:cNvSpPr txBox="1"/>
          <p:nvPr>
            <p:ph type="title"/>
          </p:nvPr>
        </p:nvSpPr>
        <p:spPr>
          <a:xfrm rot="5400000">
            <a:off x="1450913" y="3984141"/>
            <a:ext cx="8392500" cy="1478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71" name="Google Shape;71;p12"/>
          <p:cNvSpPr txBox="1"/>
          <p:nvPr>
            <p:ph idx="1" type="body"/>
          </p:nvPr>
        </p:nvSpPr>
        <p:spPr>
          <a:xfrm rot="5400000">
            <a:off x="-1549518" y="2548191"/>
            <a:ext cx="8392500" cy="4350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2" name="Google Shape;72;p12"/>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2"/>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3"/>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4"/>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8" name="Google Shape;18;p4"/>
          <p:cNvSpPr txBox="1"/>
          <p:nvPr>
            <p:ph idx="1" type="body"/>
          </p:nvPr>
        </p:nvSpPr>
        <p:spPr>
          <a:xfrm>
            <a:off x="471488" y="2636202"/>
            <a:ext cx="59151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9" name="Google Shape;19;p4"/>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5"/>
          <p:cNvSpPr txBox="1"/>
          <p:nvPr>
            <p:ph type="title"/>
          </p:nvPr>
        </p:nvSpPr>
        <p:spPr>
          <a:xfrm>
            <a:off x="467916" y="2468864"/>
            <a:ext cx="5915100" cy="4119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24" name="Google Shape;24;p5"/>
          <p:cNvSpPr txBox="1"/>
          <p:nvPr>
            <p:ph idx="1" type="body"/>
          </p:nvPr>
        </p:nvSpPr>
        <p:spPr>
          <a:xfrm>
            <a:off x="467916" y="6627185"/>
            <a:ext cx="5915100" cy="2166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sz="1800">
                <a:solidFill>
                  <a:schemeClr val="dk1"/>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5" name="Google Shape;25;p5"/>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6"/>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30" name="Google Shape;30;p6"/>
          <p:cNvSpPr txBox="1"/>
          <p:nvPr>
            <p:ph idx="1" type="body"/>
          </p:nvPr>
        </p:nvSpPr>
        <p:spPr>
          <a:xfrm>
            <a:off x="471488" y="2636202"/>
            <a:ext cx="29148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 name="Google Shape;31;p6"/>
          <p:cNvSpPr txBox="1"/>
          <p:nvPr>
            <p:ph idx="2" type="body"/>
          </p:nvPr>
        </p:nvSpPr>
        <p:spPr>
          <a:xfrm>
            <a:off x="3471863" y="2636202"/>
            <a:ext cx="2914800" cy="6283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 name="Google Shape;32;p6"/>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7"/>
          <p:cNvSpPr txBox="1"/>
          <p:nvPr>
            <p:ph type="title"/>
          </p:nvPr>
        </p:nvSpPr>
        <p:spPr>
          <a:xfrm>
            <a:off x="472381"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37" name="Google Shape;37;p7"/>
          <p:cNvSpPr txBox="1"/>
          <p:nvPr>
            <p:ph idx="1" type="body"/>
          </p:nvPr>
        </p:nvSpPr>
        <p:spPr>
          <a:xfrm>
            <a:off x="472381" y="2427599"/>
            <a:ext cx="2901300" cy="1189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8" name="Google Shape;38;p7"/>
          <p:cNvSpPr txBox="1"/>
          <p:nvPr>
            <p:ph idx="2" type="body"/>
          </p:nvPr>
        </p:nvSpPr>
        <p:spPr>
          <a:xfrm>
            <a:off x="472381" y="3617328"/>
            <a:ext cx="2901300" cy="5320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 name="Google Shape;39;p7"/>
          <p:cNvSpPr txBox="1"/>
          <p:nvPr>
            <p:ph idx="3" type="body"/>
          </p:nvPr>
        </p:nvSpPr>
        <p:spPr>
          <a:xfrm>
            <a:off x="3471863" y="2427599"/>
            <a:ext cx="2915400" cy="1189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0" name="Google Shape;40;p7"/>
          <p:cNvSpPr txBox="1"/>
          <p:nvPr>
            <p:ph idx="4" type="body"/>
          </p:nvPr>
        </p:nvSpPr>
        <p:spPr>
          <a:xfrm>
            <a:off x="3471863" y="3617328"/>
            <a:ext cx="2915400" cy="5320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 name="Google Shape;41;p7"/>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8"/>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46" name="Google Shape;46;p8"/>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 name="Shape 49"/>
        <p:cNvGrpSpPr/>
        <p:nvPr/>
      </p:nvGrpSpPr>
      <p:grpSpPr>
        <a:xfrm>
          <a:off x="0" y="0"/>
          <a:ext cx="0" cy="0"/>
          <a:chOff x="0" y="0"/>
          <a:chExt cx="0" cy="0"/>
        </a:xfrm>
      </p:grpSpPr>
      <p:sp>
        <p:nvSpPr>
          <p:cNvPr id="50" name="Google Shape;50;p9"/>
          <p:cNvSpPr txBox="1"/>
          <p:nvPr>
            <p:ph type="title"/>
          </p:nvPr>
        </p:nvSpPr>
        <p:spPr>
          <a:xfrm>
            <a:off x="472381" y="660197"/>
            <a:ext cx="2211900" cy="2310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1" name="Google Shape;51;p9"/>
          <p:cNvSpPr txBox="1"/>
          <p:nvPr>
            <p:ph idx="1" type="body"/>
          </p:nvPr>
        </p:nvSpPr>
        <p:spPr>
          <a:xfrm>
            <a:off x="2915543" y="1425844"/>
            <a:ext cx="3471900" cy="70374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52" name="Google Shape;52;p9"/>
          <p:cNvSpPr txBox="1"/>
          <p:nvPr>
            <p:ph idx="2" type="body"/>
          </p:nvPr>
        </p:nvSpPr>
        <p:spPr>
          <a:xfrm>
            <a:off x="472381" y="2970885"/>
            <a:ext cx="2211900" cy="5503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53" name="Google Shape;53;p9"/>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9"/>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6" name="Shape 56"/>
        <p:cNvGrpSpPr/>
        <p:nvPr/>
      </p:nvGrpSpPr>
      <p:grpSpPr>
        <a:xfrm>
          <a:off x="0" y="0"/>
          <a:ext cx="0" cy="0"/>
          <a:chOff x="0" y="0"/>
          <a:chExt cx="0" cy="0"/>
        </a:xfrm>
      </p:grpSpPr>
      <p:sp>
        <p:nvSpPr>
          <p:cNvPr id="57" name="Google Shape;57;p10"/>
          <p:cNvSpPr txBox="1"/>
          <p:nvPr>
            <p:ph type="title"/>
          </p:nvPr>
        </p:nvSpPr>
        <p:spPr>
          <a:xfrm>
            <a:off x="472381" y="660197"/>
            <a:ext cx="2211900" cy="2310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8" name="Google Shape;58;p10"/>
          <p:cNvSpPr/>
          <p:nvPr>
            <p:ph idx="2" type="pic"/>
          </p:nvPr>
        </p:nvSpPr>
        <p:spPr>
          <a:xfrm>
            <a:off x="2915543" y="1425844"/>
            <a:ext cx="3471900" cy="7037400"/>
          </a:xfrm>
          <a:prstGeom prst="rect">
            <a:avLst/>
          </a:prstGeom>
          <a:noFill/>
          <a:ln>
            <a:noFill/>
          </a:ln>
        </p:spPr>
      </p:sp>
      <p:sp>
        <p:nvSpPr>
          <p:cNvPr id="59" name="Google Shape;59;p10"/>
          <p:cNvSpPr txBox="1"/>
          <p:nvPr>
            <p:ph idx="1" type="body"/>
          </p:nvPr>
        </p:nvSpPr>
        <p:spPr>
          <a:xfrm>
            <a:off x="472381" y="2970885"/>
            <a:ext cx="2211900" cy="5503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0" name="Google Shape;60;p10"/>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0"/>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488" y="527243"/>
            <a:ext cx="5915100" cy="19143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A3534F"/>
              </a:buClr>
              <a:buSzPts val="4800"/>
              <a:buFont typeface="Oxygen"/>
              <a:buNone/>
              <a:defRPr b="1" i="0" sz="4800" u="none" cap="none" strike="noStrike">
                <a:solidFill>
                  <a:srgbClr val="A3534F"/>
                </a:solidFill>
                <a:latin typeface="Oxygen"/>
                <a:ea typeface="Oxygen"/>
                <a:cs typeface="Oxygen"/>
                <a:sym typeface="Oxygen"/>
              </a:defRPr>
            </a:lvl1pPr>
            <a:lvl2pPr lvl="1"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2pPr>
            <a:lvl3pPr lvl="2"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3pPr>
            <a:lvl4pPr lvl="3"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4pPr>
            <a:lvl5pPr lvl="4"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5pPr>
            <a:lvl6pPr lvl="5"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6pPr>
            <a:lvl7pPr lvl="6"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7pPr>
            <a:lvl8pPr lvl="7"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8pPr>
            <a:lvl9pPr lvl="8" marR="0" rtl="0" algn="l">
              <a:lnSpc>
                <a:spcPct val="100000"/>
              </a:lnSpc>
              <a:spcBef>
                <a:spcPts val="0"/>
              </a:spcBef>
              <a:spcAft>
                <a:spcPts val="0"/>
              </a:spcAft>
              <a:buClr>
                <a:srgbClr val="000000"/>
              </a:buClr>
              <a:buSzPts val="4800"/>
              <a:buFont typeface="Oxygen"/>
              <a:buNone/>
              <a:defRPr b="0" i="0" sz="4800" u="none" cap="none" strike="noStrike">
                <a:solidFill>
                  <a:srgbClr val="000000"/>
                </a:solidFill>
                <a:latin typeface="Oxygen"/>
                <a:ea typeface="Oxygen"/>
                <a:cs typeface="Oxygen"/>
                <a:sym typeface="Oxygen"/>
              </a:defRPr>
            </a:lvl9pPr>
          </a:lstStyle>
          <a:p/>
        </p:txBody>
      </p:sp>
      <p:sp>
        <p:nvSpPr>
          <p:cNvPr id="7" name="Google Shape;7;p1"/>
          <p:cNvSpPr txBox="1"/>
          <p:nvPr>
            <p:ph idx="1" type="body"/>
          </p:nvPr>
        </p:nvSpPr>
        <p:spPr>
          <a:xfrm>
            <a:off x="471488" y="2636202"/>
            <a:ext cx="5915100" cy="62832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rgbClr val="3A3838"/>
              </a:buClr>
              <a:buSzPts val="2100"/>
              <a:buFont typeface="Oxygen"/>
              <a:buChar char="•"/>
              <a:defRPr b="0" i="0" sz="2100" u="none" cap="none" strike="noStrike">
                <a:solidFill>
                  <a:srgbClr val="3A3838"/>
                </a:solidFill>
                <a:latin typeface="Oxygen"/>
                <a:ea typeface="Oxygen"/>
                <a:cs typeface="Oxygen"/>
                <a:sym typeface="Oxygen"/>
              </a:defRPr>
            </a:lvl1pPr>
            <a:lvl2pPr indent="-342900" lvl="1" marL="914400" marR="0" rtl="0" algn="l">
              <a:lnSpc>
                <a:spcPct val="90000"/>
              </a:lnSpc>
              <a:spcBef>
                <a:spcPts val="375"/>
              </a:spcBef>
              <a:spcAft>
                <a:spcPts val="0"/>
              </a:spcAft>
              <a:buClr>
                <a:schemeClr val="dk1"/>
              </a:buClr>
              <a:buSzPts val="1800"/>
              <a:buFont typeface="Oxygen"/>
              <a:buChar char="•"/>
              <a:defRPr b="0" i="0" sz="1800" u="none" cap="none" strike="noStrike">
                <a:solidFill>
                  <a:schemeClr val="dk1"/>
                </a:solidFill>
                <a:latin typeface="Oxygen"/>
                <a:ea typeface="Oxygen"/>
                <a:cs typeface="Oxygen"/>
                <a:sym typeface="Oxygen"/>
              </a:defRPr>
            </a:lvl2pPr>
            <a:lvl3pPr indent="-323850" lvl="2" marL="1371600" marR="0" rtl="0" algn="l">
              <a:lnSpc>
                <a:spcPct val="90000"/>
              </a:lnSpc>
              <a:spcBef>
                <a:spcPts val="375"/>
              </a:spcBef>
              <a:spcAft>
                <a:spcPts val="0"/>
              </a:spcAft>
              <a:buClr>
                <a:schemeClr val="dk1"/>
              </a:buClr>
              <a:buSzPts val="1500"/>
              <a:buFont typeface="Oxygen"/>
              <a:buChar char="•"/>
              <a:defRPr b="0" i="0" sz="1500" u="none" cap="none" strike="noStrike">
                <a:solidFill>
                  <a:schemeClr val="dk1"/>
                </a:solidFill>
                <a:latin typeface="Oxygen"/>
                <a:ea typeface="Oxygen"/>
                <a:cs typeface="Oxygen"/>
                <a:sym typeface="Oxygen"/>
              </a:defRPr>
            </a:lvl3pPr>
            <a:lvl4pPr indent="-314325" lvl="3" marL="18288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4pPr>
            <a:lvl5pPr indent="-314325" lvl="4" marL="22860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5pPr>
            <a:lvl6pPr indent="-314325" lvl="5" marL="27432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6pPr>
            <a:lvl7pPr indent="-314325" lvl="6" marL="32004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7pPr>
            <a:lvl8pPr indent="-314325" lvl="7" marL="36576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8pPr>
            <a:lvl9pPr indent="-314325" lvl="8" marL="4114800" marR="0" rtl="0" algn="l">
              <a:lnSpc>
                <a:spcPct val="90000"/>
              </a:lnSpc>
              <a:spcBef>
                <a:spcPts val="375"/>
              </a:spcBef>
              <a:spcAft>
                <a:spcPts val="0"/>
              </a:spcAft>
              <a:buClr>
                <a:schemeClr val="dk1"/>
              </a:buClr>
              <a:buSzPts val="1350"/>
              <a:buFont typeface="Oxygen"/>
              <a:buChar char="•"/>
              <a:defRPr b="0" i="0" sz="1350" u="none" cap="none" strike="noStrike">
                <a:solidFill>
                  <a:schemeClr val="dk1"/>
                </a:solidFill>
                <a:latin typeface="Oxygen"/>
                <a:ea typeface="Oxygen"/>
                <a:cs typeface="Oxygen"/>
                <a:sym typeface="Oxygen"/>
              </a:defRPr>
            </a:lvl9pPr>
          </a:lstStyle>
          <a:p/>
        </p:txBody>
      </p:sp>
      <p:sp>
        <p:nvSpPr>
          <p:cNvPr id="8" name="Google Shape;8;p1"/>
          <p:cNvSpPr txBox="1"/>
          <p:nvPr>
            <p:ph idx="10" type="dt"/>
          </p:nvPr>
        </p:nvSpPr>
        <p:spPr>
          <a:xfrm>
            <a:off x="471488" y="9178570"/>
            <a:ext cx="1543200" cy="52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2271713" y="9178570"/>
            <a:ext cx="2314500" cy="52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4843463" y="9178570"/>
            <a:ext cx="1543200" cy="527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21.pn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1.jp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8.jpg"/><Relationship Id="rId4" Type="http://schemas.openxmlformats.org/officeDocument/2006/relationships/image" Target="../media/image36.png"/><Relationship Id="rId5"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49.png"/><Relationship Id="rId5"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7.jp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7.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79" name="Shape 79"/>
        <p:cNvGrpSpPr/>
        <p:nvPr/>
      </p:nvGrpSpPr>
      <p:grpSpPr>
        <a:xfrm>
          <a:off x="0" y="0"/>
          <a:ext cx="0" cy="0"/>
          <a:chOff x="0" y="0"/>
          <a:chExt cx="0" cy="0"/>
        </a:xfrm>
      </p:grpSpPr>
      <p:sp>
        <p:nvSpPr>
          <p:cNvPr id="80" name="Google Shape;80;p13"/>
          <p:cNvSpPr txBox="1"/>
          <p:nvPr>
            <p:ph idx="4294967295" type="ctrTitle"/>
          </p:nvPr>
        </p:nvSpPr>
        <p:spPr>
          <a:xfrm>
            <a:off x="131850" y="2447725"/>
            <a:ext cx="6594300" cy="12399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A3534F"/>
              </a:buClr>
              <a:buSzPts val="4500"/>
              <a:buFont typeface="Open Sans"/>
              <a:buNone/>
            </a:pPr>
            <a:r>
              <a:rPr lang="en" sz="4100">
                <a:solidFill>
                  <a:srgbClr val="CF8A87"/>
                </a:solidFill>
                <a:latin typeface="Open Sans"/>
                <a:ea typeface="Open Sans"/>
                <a:cs typeface="Open Sans"/>
                <a:sym typeface="Open Sans"/>
              </a:rPr>
              <a:t>Tubular Reabsorption,Secretion</a:t>
            </a:r>
            <a:endParaRPr sz="4100">
              <a:solidFill>
                <a:srgbClr val="CF8A87"/>
              </a:solidFill>
              <a:latin typeface="Open Sans"/>
              <a:ea typeface="Open Sans"/>
              <a:cs typeface="Open Sans"/>
              <a:sym typeface="Open Sans"/>
            </a:endParaRPr>
          </a:p>
        </p:txBody>
      </p:sp>
      <p:sp>
        <p:nvSpPr>
          <p:cNvPr id="81" name="Google Shape;81;p13"/>
          <p:cNvSpPr txBox="1"/>
          <p:nvPr>
            <p:ph idx="4294967295" type="subTitle"/>
          </p:nvPr>
        </p:nvSpPr>
        <p:spPr>
          <a:xfrm>
            <a:off x="2046450" y="4082323"/>
            <a:ext cx="2765100" cy="3714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7F7F7F"/>
              </a:buClr>
              <a:buSzPts val="1800"/>
              <a:buFont typeface="Oxygen"/>
              <a:buNone/>
            </a:pPr>
            <a:r>
              <a:rPr b="1" lang="en" sz="2400">
                <a:solidFill>
                  <a:srgbClr val="7F7F7F"/>
                </a:solidFill>
                <a:latin typeface="Open Sans"/>
                <a:ea typeface="Open Sans"/>
                <a:cs typeface="Open Sans"/>
                <a:sym typeface="Open Sans"/>
              </a:rPr>
              <a:t>Renal physiology</a:t>
            </a:r>
            <a:endParaRPr i="0" sz="2400" u="none" cap="none" strike="noStrike">
              <a:solidFill>
                <a:srgbClr val="3A3838"/>
              </a:solidFill>
              <a:latin typeface="Open Sans"/>
              <a:ea typeface="Open Sans"/>
              <a:cs typeface="Open Sans"/>
              <a:sym typeface="Open Sans"/>
            </a:endParaRPr>
          </a:p>
        </p:txBody>
      </p:sp>
      <p:cxnSp>
        <p:nvCxnSpPr>
          <p:cNvPr id="82" name="Google Shape;82;p13"/>
          <p:cNvCxnSpPr/>
          <p:nvPr/>
        </p:nvCxnSpPr>
        <p:spPr>
          <a:xfrm>
            <a:off x="2199376" y="3885003"/>
            <a:ext cx="2459100" cy="0"/>
          </a:xfrm>
          <a:prstGeom prst="straightConnector1">
            <a:avLst/>
          </a:prstGeom>
          <a:noFill/>
          <a:ln cap="rnd" cmpd="sng" w="38100">
            <a:solidFill>
              <a:srgbClr val="7F7F7F"/>
            </a:solidFill>
            <a:prstDash val="solid"/>
            <a:miter lim="800000"/>
            <a:headEnd len="sm" w="sm" type="oval"/>
            <a:tailEnd len="sm" w="sm" type="oval"/>
          </a:ln>
        </p:spPr>
      </p:cxnSp>
      <p:sp>
        <p:nvSpPr>
          <p:cNvPr id="83" name="Google Shape;83;p13"/>
          <p:cNvSpPr/>
          <p:nvPr/>
        </p:nvSpPr>
        <p:spPr>
          <a:xfrm>
            <a:off x="214000" y="217500"/>
            <a:ext cx="973699" cy="800100"/>
          </a:xfrm>
          <a:custGeom>
            <a:rect b="b" l="l" r="r" t="t"/>
            <a:pathLst>
              <a:path extrusionOk="0" fill="none" h="800100" w="973699">
                <a:moveTo>
                  <a:pt x="0" y="400050"/>
                </a:moveTo>
                <a:cubicBezTo>
                  <a:pt x="15340" y="180928"/>
                  <a:pt x="238151" y="-41533"/>
                  <a:pt x="486850" y="0"/>
                </a:cubicBezTo>
                <a:cubicBezTo>
                  <a:pt x="729110" y="-4076"/>
                  <a:pt x="942917" y="208090"/>
                  <a:pt x="973700" y="400050"/>
                </a:cubicBezTo>
                <a:cubicBezTo>
                  <a:pt x="971720" y="602107"/>
                  <a:pt x="742461" y="818541"/>
                  <a:pt x="486850" y="800100"/>
                </a:cubicBezTo>
                <a:cubicBezTo>
                  <a:pt x="250247" y="818170"/>
                  <a:pt x="16170" y="624880"/>
                  <a:pt x="0" y="400050"/>
                </a:cubicBezTo>
                <a:close/>
              </a:path>
              <a:path extrusionOk="0" h="800100" w="973699">
                <a:moveTo>
                  <a:pt x="0" y="400050"/>
                </a:moveTo>
                <a:cubicBezTo>
                  <a:pt x="-11065" y="172283"/>
                  <a:pt x="198265" y="7395"/>
                  <a:pt x="486850" y="0"/>
                </a:cubicBezTo>
                <a:cubicBezTo>
                  <a:pt x="765156" y="1984"/>
                  <a:pt x="945498" y="180005"/>
                  <a:pt x="973700" y="400050"/>
                </a:cubicBezTo>
                <a:cubicBezTo>
                  <a:pt x="944356" y="649648"/>
                  <a:pt x="746708" y="849968"/>
                  <a:pt x="486850" y="800100"/>
                </a:cubicBezTo>
                <a:cubicBezTo>
                  <a:pt x="212255" y="796973"/>
                  <a:pt x="10444" y="625982"/>
                  <a:pt x="0" y="400050"/>
                </a:cubicBezTo>
                <a:close/>
              </a:path>
            </a:pathLst>
          </a:custGeom>
          <a:solidFill>
            <a:srgbClr val="D7DAE1">
              <a:alpha val="83530"/>
            </a:srgbClr>
          </a:solidFill>
          <a:ln cap="flat" cmpd="sng" w="19050">
            <a:solidFill>
              <a:srgbClr val="E5DCDC">
                <a:alpha val="8353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2D7E6"/>
              </a:solidFill>
              <a:latin typeface="Calibri"/>
              <a:ea typeface="Calibri"/>
              <a:cs typeface="Calibri"/>
              <a:sym typeface="Calibri"/>
            </a:endParaRPr>
          </a:p>
        </p:txBody>
      </p:sp>
      <p:sp>
        <p:nvSpPr>
          <p:cNvPr id="84" name="Google Shape;84;p13"/>
          <p:cNvSpPr/>
          <p:nvPr/>
        </p:nvSpPr>
        <p:spPr>
          <a:xfrm>
            <a:off x="1470199" y="217492"/>
            <a:ext cx="973699" cy="800100"/>
          </a:xfrm>
          <a:custGeom>
            <a:rect b="b" l="l" r="r" t="t"/>
            <a:pathLst>
              <a:path extrusionOk="0" fill="none" h="800100" w="973699">
                <a:moveTo>
                  <a:pt x="0" y="400050"/>
                </a:moveTo>
                <a:cubicBezTo>
                  <a:pt x="15340" y="180928"/>
                  <a:pt x="238151" y="-41533"/>
                  <a:pt x="486850" y="0"/>
                </a:cubicBezTo>
                <a:cubicBezTo>
                  <a:pt x="729110" y="-4076"/>
                  <a:pt x="942917" y="208090"/>
                  <a:pt x="973700" y="400050"/>
                </a:cubicBezTo>
                <a:cubicBezTo>
                  <a:pt x="971720" y="602107"/>
                  <a:pt x="742461" y="818541"/>
                  <a:pt x="486850" y="800100"/>
                </a:cubicBezTo>
                <a:cubicBezTo>
                  <a:pt x="250247" y="818170"/>
                  <a:pt x="16170" y="624880"/>
                  <a:pt x="0" y="400050"/>
                </a:cubicBezTo>
                <a:close/>
              </a:path>
              <a:path extrusionOk="0" h="800100" w="973699">
                <a:moveTo>
                  <a:pt x="0" y="400050"/>
                </a:moveTo>
                <a:cubicBezTo>
                  <a:pt x="-11065" y="172283"/>
                  <a:pt x="198265" y="7395"/>
                  <a:pt x="486850" y="0"/>
                </a:cubicBezTo>
                <a:cubicBezTo>
                  <a:pt x="765156" y="1984"/>
                  <a:pt x="945498" y="180005"/>
                  <a:pt x="973700" y="400050"/>
                </a:cubicBezTo>
                <a:cubicBezTo>
                  <a:pt x="944356" y="649648"/>
                  <a:pt x="746708" y="849968"/>
                  <a:pt x="486850" y="800100"/>
                </a:cubicBezTo>
                <a:cubicBezTo>
                  <a:pt x="212255" y="796973"/>
                  <a:pt x="10444" y="625982"/>
                  <a:pt x="0" y="400050"/>
                </a:cubicBezTo>
                <a:close/>
              </a:path>
            </a:pathLst>
          </a:custGeom>
          <a:solidFill>
            <a:srgbClr val="D7DAE1">
              <a:alpha val="83530"/>
            </a:srgbClr>
          </a:solidFill>
          <a:ln cap="flat" cmpd="sng" w="19050">
            <a:solidFill>
              <a:srgbClr val="E5DCDC">
                <a:alpha val="8353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2D7E6"/>
              </a:solidFill>
              <a:latin typeface="Calibri"/>
              <a:ea typeface="Calibri"/>
              <a:cs typeface="Calibri"/>
              <a:sym typeface="Calibri"/>
            </a:endParaRPr>
          </a:p>
        </p:txBody>
      </p:sp>
      <p:sp>
        <p:nvSpPr>
          <p:cNvPr id="85" name="Google Shape;85;p13"/>
          <p:cNvSpPr txBox="1"/>
          <p:nvPr/>
        </p:nvSpPr>
        <p:spPr>
          <a:xfrm>
            <a:off x="4811550" y="8013690"/>
            <a:ext cx="1866900" cy="369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888888"/>
              </a:buClr>
              <a:buSzPts val="1800"/>
              <a:buFont typeface="Open Sans"/>
              <a:buChar char="✔"/>
            </a:pPr>
            <a:r>
              <a:rPr b="1" i="0" lang="en" sz="1800" u="none" cap="none" strike="noStrike">
                <a:solidFill>
                  <a:srgbClr val="888888"/>
                </a:solidFill>
                <a:latin typeface="Open Sans"/>
                <a:ea typeface="Open Sans"/>
                <a:cs typeface="Open Sans"/>
                <a:sym typeface="Open Sans"/>
              </a:rPr>
              <a:t>Editing File </a:t>
            </a:r>
            <a:endParaRPr i="0" sz="1400" u="none" cap="none" strike="noStrike">
              <a:solidFill>
                <a:srgbClr val="888888"/>
              </a:solidFill>
              <a:latin typeface="Open Sans"/>
              <a:ea typeface="Open Sans"/>
              <a:cs typeface="Open Sans"/>
              <a:sym typeface="Open Sans"/>
            </a:endParaRPr>
          </a:p>
        </p:txBody>
      </p:sp>
      <p:sp>
        <p:nvSpPr>
          <p:cNvPr id="86" name="Google Shape;86;p13"/>
          <p:cNvSpPr txBox="1"/>
          <p:nvPr/>
        </p:nvSpPr>
        <p:spPr>
          <a:xfrm>
            <a:off x="5104349" y="8382908"/>
            <a:ext cx="1759800" cy="161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i="0" lang="en" sz="1100" u="none" cap="none" strike="noStrike">
                <a:solidFill>
                  <a:srgbClr val="000000"/>
                </a:solidFill>
                <a:latin typeface="Open Sans"/>
                <a:ea typeface="Open Sans"/>
                <a:cs typeface="Open Sans"/>
                <a:sym typeface="Open Sans"/>
              </a:rPr>
              <a:t>- Color Index:</a:t>
            </a:r>
            <a:endParaRPr i="0" sz="11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i="0" lang="en" sz="1100" u="none" cap="none" strike="noStrike">
                <a:solidFill>
                  <a:srgbClr val="434343"/>
                </a:solidFill>
                <a:latin typeface="Open Sans"/>
                <a:ea typeface="Open Sans"/>
                <a:cs typeface="Open Sans"/>
                <a:sym typeface="Open Sans"/>
              </a:rPr>
              <a:t>Main Text</a:t>
            </a:r>
            <a:endParaRPr i="0" sz="11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i="0" lang="en" sz="1100" u="none" cap="none" strike="noStrike">
                <a:solidFill>
                  <a:srgbClr val="0B5394"/>
                </a:solidFill>
                <a:latin typeface="Open Sans"/>
                <a:ea typeface="Open Sans"/>
                <a:cs typeface="Open Sans"/>
                <a:sym typeface="Open Sans"/>
              </a:rPr>
              <a:t>Male’s Slides</a:t>
            </a:r>
            <a:endParaRPr i="0" sz="11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i="0" lang="en" sz="1100" u="none" cap="none" strike="noStrike">
                <a:solidFill>
                  <a:srgbClr val="D5A6BD"/>
                </a:solidFill>
                <a:latin typeface="Open Sans"/>
                <a:ea typeface="Open Sans"/>
                <a:cs typeface="Open Sans"/>
                <a:sym typeface="Open Sans"/>
              </a:rPr>
              <a:t>Female’s Slides</a:t>
            </a:r>
            <a:endParaRPr i="0" sz="1100" u="none" cap="none" strike="noStrike">
              <a:solidFill>
                <a:srgbClr val="D5A6BD"/>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i="0" lang="en" sz="1100" u="none" cap="none" strike="noStrike">
                <a:solidFill>
                  <a:srgbClr val="990000"/>
                </a:solidFill>
                <a:latin typeface="Open Sans"/>
                <a:ea typeface="Open Sans"/>
                <a:cs typeface="Open Sans"/>
                <a:sym typeface="Open Sans"/>
              </a:rPr>
              <a:t>Important</a:t>
            </a:r>
            <a:endParaRPr i="0" sz="1100" u="none" cap="none" strike="noStrike">
              <a:solidFill>
                <a:srgbClr val="99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i="0" lang="en" sz="1100" u="none" cap="none" strike="noStrike">
                <a:solidFill>
                  <a:srgbClr val="93C47D"/>
                </a:solidFill>
                <a:latin typeface="Open Sans"/>
                <a:ea typeface="Open Sans"/>
                <a:cs typeface="Open Sans"/>
                <a:sym typeface="Open Sans"/>
              </a:rPr>
              <a:t>Doctor’s Notes</a:t>
            </a:r>
            <a:endParaRPr i="0" sz="11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rPr i="0" lang="en" sz="1100" u="none" cap="none" strike="noStrike">
                <a:solidFill>
                  <a:srgbClr val="A6A6A6"/>
                </a:solidFill>
                <a:latin typeface="Open Sans"/>
                <a:ea typeface="Open Sans"/>
                <a:cs typeface="Open Sans"/>
                <a:sym typeface="Open Sans"/>
              </a:rPr>
              <a:t>Extra Info</a:t>
            </a:r>
            <a:endParaRPr i="0" sz="11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br>
              <a:rPr i="0" lang="en" sz="1100" u="none" cap="none" strike="noStrike">
                <a:solidFill>
                  <a:schemeClr val="dk1"/>
                </a:solidFill>
                <a:latin typeface="Open Sans"/>
                <a:ea typeface="Open Sans"/>
                <a:cs typeface="Open Sans"/>
                <a:sym typeface="Open Sans"/>
              </a:rPr>
            </a:br>
            <a:endParaRPr i="0" sz="1100" u="none" cap="none" strike="noStrike">
              <a:solidFill>
                <a:srgbClr val="A5A5A5"/>
              </a:solidFill>
              <a:latin typeface="Open Sans"/>
              <a:ea typeface="Open Sans"/>
              <a:cs typeface="Open Sans"/>
              <a:sym typeface="Open Sans"/>
            </a:endParaRPr>
          </a:p>
        </p:txBody>
      </p:sp>
      <p:sp>
        <p:nvSpPr>
          <p:cNvPr id="87" name="Google Shape;87;p13"/>
          <p:cNvSpPr/>
          <p:nvPr/>
        </p:nvSpPr>
        <p:spPr>
          <a:xfrm>
            <a:off x="5991526" y="-238225"/>
            <a:ext cx="734700" cy="1381500"/>
          </a:xfrm>
          <a:prstGeom prst="roundRect">
            <a:avLst>
              <a:gd fmla="val 16667" name="adj"/>
            </a:avLst>
          </a:prstGeom>
          <a:solidFill>
            <a:srgbClr val="F3EFEF"/>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800"/>
              <a:buFont typeface="Arial"/>
              <a:buNone/>
            </a:pPr>
            <a:r>
              <a:rPr b="1" lang="en" sz="1800">
                <a:solidFill>
                  <a:srgbClr val="B37370"/>
                </a:solidFill>
                <a:latin typeface="Open Sans"/>
                <a:ea typeface="Open Sans"/>
                <a:cs typeface="Open Sans"/>
                <a:sym typeface="Open Sans"/>
              </a:rPr>
              <a:t>L4,5</a:t>
            </a:r>
            <a:endParaRPr>
              <a:solidFill>
                <a:srgbClr val="B37370"/>
              </a:solidFill>
            </a:endParaRPr>
          </a:p>
          <a:p>
            <a:pPr indent="0" lvl="0" marL="0" marR="0" rtl="0" algn="ctr">
              <a:lnSpc>
                <a:spcPct val="100000"/>
              </a:lnSpc>
              <a:spcBef>
                <a:spcPts val="0"/>
              </a:spcBef>
              <a:spcAft>
                <a:spcPts val="0"/>
              </a:spcAft>
              <a:buClr>
                <a:srgbClr val="000000"/>
              </a:buClr>
              <a:buSzPts val="1800"/>
              <a:buFont typeface="Arial"/>
              <a:buNone/>
            </a:pPr>
            <a:r>
              <a:t/>
            </a:r>
            <a:endParaRPr b="1" sz="1800">
              <a:solidFill>
                <a:srgbClr val="B37370"/>
              </a:solidFill>
              <a:latin typeface="Open Sans"/>
              <a:ea typeface="Open Sans"/>
              <a:cs typeface="Open Sans"/>
              <a:sym typeface="Open Sans"/>
            </a:endParaRPr>
          </a:p>
        </p:txBody>
      </p:sp>
      <p:sp>
        <p:nvSpPr>
          <p:cNvPr id="88" name="Google Shape;88;p13"/>
          <p:cNvSpPr/>
          <p:nvPr/>
        </p:nvSpPr>
        <p:spPr>
          <a:xfrm>
            <a:off x="-157650" y="6585047"/>
            <a:ext cx="4229407" cy="3448756"/>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13"/>
          <p:cNvSpPr/>
          <p:nvPr/>
        </p:nvSpPr>
        <p:spPr>
          <a:xfrm>
            <a:off x="0" y="7751224"/>
            <a:ext cx="2500905" cy="1995264"/>
          </a:xfrm>
          <a:custGeom>
            <a:rect b="b" l="l" r="r" t="t"/>
            <a:pathLst>
              <a:path extrusionOk="0" h="58495" w="76945">
                <a:moveTo>
                  <a:pt x="19539" y="0"/>
                </a:moveTo>
                <a:cubicBezTo>
                  <a:pt x="18779" y="0"/>
                  <a:pt x="18022" y="82"/>
                  <a:pt x="17279" y="256"/>
                </a:cubicBezTo>
                <a:cubicBezTo>
                  <a:pt x="4028" y="3357"/>
                  <a:pt x="0" y="20307"/>
                  <a:pt x="2699" y="31919"/>
                </a:cubicBezTo>
                <a:cubicBezTo>
                  <a:pt x="3562" y="35619"/>
                  <a:pt x="5098" y="39180"/>
                  <a:pt x="7313" y="42276"/>
                </a:cubicBezTo>
                <a:cubicBezTo>
                  <a:pt x="9972" y="45992"/>
                  <a:pt x="13700" y="49053"/>
                  <a:pt x="18429" y="49329"/>
                </a:cubicBezTo>
                <a:cubicBezTo>
                  <a:pt x="18668" y="49343"/>
                  <a:pt x="18906" y="49350"/>
                  <a:pt x="19145" y="49350"/>
                </a:cubicBezTo>
                <a:cubicBezTo>
                  <a:pt x="25631" y="49350"/>
                  <a:pt x="32068" y="44216"/>
                  <a:pt x="32422" y="37523"/>
                </a:cubicBezTo>
                <a:cubicBezTo>
                  <a:pt x="32583" y="34398"/>
                  <a:pt x="31099" y="31222"/>
                  <a:pt x="28550" y="29381"/>
                </a:cubicBezTo>
                <a:cubicBezTo>
                  <a:pt x="28250" y="29163"/>
                  <a:pt x="27946" y="28961"/>
                  <a:pt x="27825" y="28587"/>
                </a:cubicBezTo>
                <a:cubicBezTo>
                  <a:pt x="27825" y="28576"/>
                  <a:pt x="27819" y="28571"/>
                  <a:pt x="27819" y="28564"/>
                </a:cubicBezTo>
                <a:cubicBezTo>
                  <a:pt x="27710" y="28196"/>
                  <a:pt x="27790" y="27788"/>
                  <a:pt x="27957" y="27442"/>
                </a:cubicBezTo>
                <a:cubicBezTo>
                  <a:pt x="27998" y="27350"/>
                  <a:pt x="28050" y="27270"/>
                  <a:pt x="28101" y="27183"/>
                </a:cubicBezTo>
                <a:lnTo>
                  <a:pt x="30605" y="27183"/>
                </a:lnTo>
                <a:cubicBezTo>
                  <a:pt x="32963" y="27183"/>
                  <a:pt x="34885" y="29105"/>
                  <a:pt x="34885" y="31463"/>
                </a:cubicBezTo>
                <a:lnTo>
                  <a:pt x="34885" y="57453"/>
                </a:lnTo>
                <a:cubicBezTo>
                  <a:pt x="34885" y="58029"/>
                  <a:pt x="35351" y="58494"/>
                  <a:pt x="35927" y="58494"/>
                </a:cubicBezTo>
                <a:cubicBezTo>
                  <a:pt x="36501" y="58494"/>
                  <a:pt x="36968" y="58029"/>
                  <a:pt x="36968" y="57453"/>
                </a:cubicBezTo>
                <a:lnTo>
                  <a:pt x="36968" y="31463"/>
                </a:lnTo>
                <a:cubicBezTo>
                  <a:pt x="36968" y="27955"/>
                  <a:pt x="34113" y="25100"/>
                  <a:pt x="30605" y="25100"/>
                </a:cubicBezTo>
                <a:lnTo>
                  <a:pt x="29269" y="25100"/>
                </a:lnTo>
                <a:cubicBezTo>
                  <a:pt x="29309" y="24980"/>
                  <a:pt x="29344" y="24853"/>
                  <a:pt x="29367" y="24726"/>
                </a:cubicBezTo>
                <a:cubicBezTo>
                  <a:pt x="29442" y="24364"/>
                  <a:pt x="29447" y="23996"/>
                  <a:pt x="29396" y="23627"/>
                </a:cubicBezTo>
                <a:lnTo>
                  <a:pt x="32474" y="23627"/>
                </a:lnTo>
                <a:cubicBezTo>
                  <a:pt x="33049" y="23627"/>
                  <a:pt x="33516" y="23162"/>
                  <a:pt x="33516" y="22586"/>
                </a:cubicBezTo>
                <a:cubicBezTo>
                  <a:pt x="33516" y="22011"/>
                  <a:pt x="33049" y="21545"/>
                  <a:pt x="32474" y="21545"/>
                </a:cubicBezTo>
                <a:lnTo>
                  <a:pt x="28595" y="21545"/>
                </a:lnTo>
                <a:cubicBezTo>
                  <a:pt x="28406" y="21176"/>
                  <a:pt x="28239" y="20791"/>
                  <a:pt x="28239" y="20382"/>
                </a:cubicBezTo>
                <a:cubicBezTo>
                  <a:pt x="28234" y="19784"/>
                  <a:pt x="28850" y="19174"/>
                  <a:pt x="29246" y="18788"/>
                </a:cubicBezTo>
                <a:cubicBezTo>
                  <a:pt x="30000" y="18063"/>
                  <a:pt x="30725" y="17322"/>
                  <a:pt x="31254" y="16419"/>
                </a:cubicBezTo>
                <a:cubicBezTo>
                  <a:pt x="31731" y="15607"/>
                  <a:pt x="32082" y="14727"/>
                  <a:pt x="32278" y="13806"/>
                </a:cubicBezTo>
                <a:cubicBezTo>
                  <a:pt x="32664" y="12017"/>
                  <a:pt x="32451" y="10147"/>
                  <a:pt x="31789" y="8450"/>
                </a:cubicBezTo>
                <a:cubicBezTo>
                  <a:pt x="29979" y="3790"/>
                  <a:pt x="24700" y="0"/>
                  <a:pt x="19539" y="0"/>
                </a:cubicBezTo>
                <a:close/>
                <a:moveTo>
                  <a:pt x="57404" y="0"/>
                </a:moveTo>
                <a:cubicBezTo>
                  <a:pt x="52239" y="0"/>
                  <a:pt x="46965" y="3790"/>
                  <a:pt x="45149" y="8450"/>
                </a:cubicBezTo>
                <a:cubicBezTo>
                  <a:pt x="44488" y="10147"/>
                  <a:pt x="44275" y="12017"/>
                  <a:pt x="44666" y="13806"/>
                </a:cubicBezTo>
                <a:cubicBezTo>
                  <a:pt x="44862" y="14727"/>
                  <a:pt x="45213" y="15607"/>
                  <a:pt x="45691" y="16419"/>
                </a:cubicBezTo>
                <a:cubicBezTo>
                  <a:pt x="46220" y="17322"/>
                  <a:pt x="46945" y="18063"/>
                  <a:pt x="47698" y="18788"/>
                </a:cubicBezTo>
                <a:cubicBezTo>
                  <a:pt x="48095" y="19174"/>
                  <a:pt x="48711" y="19784"/>
                  <a:pt x="48705" y="20382"/>
                </a:cubicBezTo>
                <a:cubicBezTo>
                  <a:pt x="48700" y="20791"/>
                  <a:pt x="48538" y="21176"/>
                  <a:pt x="48342" y="21545"/>
                </a:cubicBezTo>
                <a:lnTo>
                  <a:pt x="44172" y="21545"/>
                </a:lnTo>
                <a:cubicBezTo>
                  <a:pt x="43596" y="21545"/>
                  <a:pt x="43129" y="22011"/>
                  <a:pt x="43129" y="22586"/>
                </a:cubicBezTo>
                <a:cubicBezTo>
                  <a:pt x="43129" y="23162"/>
                  <a:pt x="43596" y="23627"/>
                  <a:pt x="44172" y="23627"/>
                </a:cubicBezTo>
                <a:lnTo>
                  <a:pt x="47542" y="23627"/>
                </a:lnTo>
                <a:cubicBezTo>
                  <a:pt x="47497" y="23996"/>
                  <a:pt x="47502" y="24364"/>
                  <a:pt x="47577" y="24726"/>
                </a:cubicBezTo>
                <a:cubicBezTo>
                  <a:pt x="47600" y="24853"/>
                  <a:pt x="47635" y="24980"/>
                  <a:pt x="47675" y="25100"/>
                </a:cubicBezTo>
                <a:lnTo>
                  <a:pt x="46340" y="25100"/>
                </a:lnTo>
                <a:cubicBezTo>
                  <a:pt x="42831" y="25100"/>
                  <a:pt x="39971" y="27955"/>
                  <a:pt x="39971" y="31463"/>
                </a:cubicBezTo>
                <a:lnTo>
                  <a:pt x="39971" y="57453"/>
                </a:lnTo>
                <a:cubicBezTo>
                  <a:pt x="39971" y="58029"/>
                  <a:pt x="40436" y="58494"/>
                  <a:pt x="41018" y="58494"/>
                </a:cubicBezTo>
                <a:cubicBezTo>
                  <a:pt x="41594" y="58494"/>
                  <a:pt x="42059" y="58029"/>
                  <a:pt x="42059" y="57453"/>
                </a:cubicBezTo>
                <a:lnTo>
                  <a:pt x="42059" y="31463"/>
                </a:lnTo>
                <a:cubicBezTo>
                  <a:pt x="42059" y="29105"/>
                  <a:pt x="43976" y="27183"/>
                  <a:pt x="46340" y="27183"/>
                </a:cubicBezTo>
                <a:lnTo>
                  <a:pt x="48843" y="27183"/>
                </a:lnTo>
                <a:cubicBezTo>
                  <a:pt x="48894" y="27270"/>
                  <a:pt x="48947" y="27350"/>
                  <a:pt x="48987" y="27442"/>
                </a:cubicBezTo>
                <a:cubicBezTo>
                  <a:pt x="49154" y="27788"/>
                  <a:pt x="49228" y="28196"/>
                  <a:pt x="49125" y="28564"/>
                </a:cubicBezTo>
                <a:cubicBezTo>
                  <a:pt x="49119" y="28571"/>
                  <a:pt x="49119" y="28576"/>
                  <a:pt x="49119" y="28587"/>
                </a:cubicBezTo>
                <a:cubicBezTo>
                  <a:pt x="48998" y="28961"/>
                  <a:pt x="48687" y="29163"/>
                  <a:pt x="48389" y="29381"/>
                </a:cubicBezTo>
                <a:cubicBezTo>
                  <a:pt x="45840" y="31222"/>
                  <a:pt x="44361" y="34398"/>
                  <a:pt x="44522" y="37523"/>
                </a:cubicBezTo>
                <a:cubicBezTo>
                  <a:pt x="44877" y="44216"/>
                  <a:pt x="51313" y="49350"/>
                  <a:pt x="57795" y="49350"/>
                </a:cubicBezTo>
                <a:cubicBezTo>
                  <a:pt x="58033" y="49350"/>
                  <a:pt x="58271" y="49343"/>
                  <a:pt x="58509" y="49329"/>
                </a:cubicBezTo>
                <a:cubicBezTo>
                  <a:pt x="63244" y="49053"/>
                  <a:pt x="66967" y="45992"/>
                  <a:pt x="69631" y="42276"/>
                </a:cubicBezTo>
                <a:cubicBezTo>
                  <a:pt x="71846" y="39180"/>
                  <a:pt x="73383" y="35619"/>
                  <a:pt x="74240" y="31919"/>
                </a:cubicBezTo>
                <a:cubicBezTo>
                  <a:pt x="76944" y="20307"/>
                  <a:pt x="72916" y="3357"/>
                  <a:pt x="59665" y="256"/>
                </a:cubicBezTo>
                <a:cubicBezTo>
                  <a:pt x="58921" y="82"/>
                  <a:pt x="58164" y="0"/>
                  <a:pt x="57404" y="0"/>
                </a:cubicBezTo>
                <a:close/>
              </a:path>
            </a:pathLst>
          </a:custGeom>
          <a:gradFill>
            <a:gsLst>
              <a:gs pos="0">
                <a:srgbClr val="DD736E"/>
              </a:gs>
              <a:gs pos="100000">
                <a:srgbClr val="A3534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3"/>
          <p:cNvSpPr/>
          <p:nvPr/>
        </p:nvSpPr>
        <p:spPr>
          <a:xfrm>
            <a:off x="-68" y="7714679"/>
            <a:ext cx="2501028" cy="2068351"/>
          </a:xfrm>
          <a:custGeom>
            <a:rect b="b" l="l" r="r" t="t"/>
            <a:pathLst>
              <a:path extrusionOk="0" h="59062" w="74954">
                <a:moveTo>
                  <a:pt x="18528" y="569"/>
                </a:moveTo>
                <a:cubicBezTo>
                  <a:pt x="23412" y="569"/>
                  <a:pt x="28660" y="4027"/>
                  <a:pt x="30529" y="8832"/>
                </a:cubicBezTo>
                <a:cubicBezTo>
                  <a:pt x="31203" y="10558"/>
                  <a:pt x="31363" y="12354"/>
                  <a:pt x="31007" y="14022"/>
                </a:cubicBezTo>
                <a:cubicBezTo>
                  <a:pt x="30818" y="14901"/>
                  <a:pt x="30484" y="15753"/>
                  <a:pt x="30012" y="16553"/>
                </a:cubicBezTo>
                <a:cubicBezTo>
                  <a:pt x="29499" y="17434"/>
                  <a:pt x="28792" y="18146"/>
                  <a:pt x="28056" y="18860"/>
                </a:cubicBezTo>
                <a:cubicBezTo>
                  <a:pt x="27642" y="19263"/>
                  <a:pt x="26951" y="19930"/>
                  <a:pt x="26957" y="20666"/>
                </a:cubicBezTo>
                <a:cubicBezTo>
                  <a:pt x="26963" y="21144"/>
                  <a:pt x="27159" y="21588"/>
                  <a:pt x="27348" y="21956"/>
                </a:cubicBezTo>
                <a:lnTo>
                  <a:pt x="27428" y="22105"/>
                </a:lnTo>
                <a:lnTo>
                  <a:pt x="31479" y="22105"/>
                </a:lnTo>
                <a:cubicBezTo>
                  <a:pt x="31894" y="22105"/>
                  <a:pt x="32233" y="22445"/>
                  <a:pt x="32233" y="22865"/>
                </a:cubicBezTo>
                <a:cubicBezTo>
                  <a:pt x="32233" y="23279"/>
                  <a:pt x="31894" y="23619"/>
                  <a:pt x="31479" y="23619"/>
                </a:cubicBezTo>
                <a:lnTo>
                  <a:pt x="28078" y="23619"/>
                </a:lnTo>
                <a:lnTo>
                  <a:pt x="28118" y="23941"/>
                </a:lnTo>
                <a:cubicBezTo>
                  <a:pt x="28165" y="24298"/>
                  <a:pt x="28160" y="24636"/>
                  <a:pt x="28096" y="24947"/>
                </a:cubicBezTo>
                <a:cubicBezTo>
                  <a:pt x="28073" y="25058"/>
                  <a:pt x="28038" y="25172"/>
                  <a:pt x="28004" y="25287"/>
                </a:cubicBezTo>
                <a:lnTo>
                  <a:pt x="27877" y="25667"/>
                </a:lnTo>
                <a:lnTo>
                  <a:pt x="29610" y="25667"/>
                </a:lnTo>
                <a:cubicBezTo>
                  <a:pt x="32964" y="25667"/>
                  <a:pt x="35691" y="28394"/>
                  <a:pt x="35691" y="31742"/>
                </a:cubicBezTo>
                <a:lnTo>
                  <a:pt x="35691" y="57732"/>
                </a:lnTo>
                <a:cubicBezTo>
                  <a:pt x="35691" y="58152"/>
                  <a:pt x="35351" y="58491"/>
                  <a:pt x="34932" y="58491"/>
                </a:cubicBezTo>
                <a:cubicBezTo>
                  <a:pt x="34517" y="58491"/>
                  <a:pt x="34178" y="58152"/>
                  <a:pt x="34178" y="57732"/>
                </a:cubicBezTo>
                <a:lnTo>
                  <a:pt x="34178" y="31742"/>
                </a:lnTo>
                <a:cubicBezTo>
                  <a:pt x="34178" y="29228"/>
                  <a:pt x="32130" y="27175"/>
                  <a:pt x="29610" y="27175"/>
                </a:cubicBezTo>
                <a:lnTo>
                  <a:pt x="26951" y="27175"/>
                </a:lnTo>
                <a:lnTo>
                  <a:pt x="26848" y="27342"/>
                </a:lnTo>
                <a:cubicBezTo>
                  <a:pt x="26795" y="27427"/>
                  <a:pt x="26744" y="27509"/>
                  <a:pt x="26703" y="27600"/>
                </a:cubicBezTo>
                <a:cubicBezTo>
                  <a:pt x="26485" y="28049"/>
                  <a:pt x="26434" y="28521"/>
                  <a:pt x="26548" y="28917"/>
                </a:cubicBezTo>
                <a:lnTo>
                  <a:pt x="26559" y="28952"/>
                </a:lnTo>
                <a:cubicBezTo>
                  <a:pt x="26697" y="29395"/>
                  <a:pt x="27037" y="29637"/>
                  <a:pt x="27342" y="29856"/>
                </a:cubicBezTo>
                <a:lnTo>
                  <a:pt x="27388" y="29891"/>
                </a:lnTo>
                <a:cubicBezTo>
                  <a:pt x="29828" y="31657"/>
                  <a:pt x="31301" y="34751"/>
                  <a:pt x="31140" y="37784"/>
                </a:cubicBezTo>
                <a:cubicBezTo>
                  <a:pt x="30984" y="40787"/>
                  <a:pt x="29546" y="43647"/>
                  <a:pt x="27095" y="45840"/>
                </a:cubicBezTo>
                <a:cubicBezTo>
                  <a:pt x="24610" y="48060"/>
                  <a:pt x="21306" y="49343"/>
                  <a:pt x="18130" y="49343"/>
                </a:cubicBezTo>
                <a:cubicBezTo>
                  <a:pt x="17907" y="49343"/>
                  <a:pt x="17676" y="49338"/>
                  <a:pt x="17451" y="49327"/>
                </a:cubicBezTo>
                <a:cubicBezTo>
                  <a:pt x="12331" y="49021"/>
                  <a:pt x="8695" y="45384"/>
                  <a:pt x="6549" y="42388"/>
                </a:cubicBezTo>
                <a:cubicBezTo>
                  <a:pt x="4409" y="39395"/>
                  <a:pt x="2872" y="35943"/>
                  <a:pt x="1985" y="32128"/>
                </a:cubicBezTo>
                <a:cubicBezTo>
                  <a:pt x="582" y="26104"/>
                  <a:pt x="1071" y="19062"/>
                  <a:pt x="3281" y="13279"/>
                </a:cubicBezTo>
                <a:cubicBezTo>
                  <a:pt x="5087" y="8567"/>
                  <a:pt x="8815" y="2577"/>
                  <a:pt x="16346" y="816"/>
                </a:cubicBezTo>
                <a:cubicBezTo>
                  <a:pt x="17060" y="651"/>
                  <a:pt x="17791" y="569"/>
                  <a:pt x="18528" y="569"/>
                </a:cubicBezTo>
                <a:close/>
                <a:moveTo>
                  <a:pt x="56426" y="569"/>
                </a:moveTo>
                <a:cubicBezTo>
                  <a:pt x="57164" y="569"/>
                  <a:pt x="57894" y="651"/>
                  <a:pt x="58608" y="816"/>
                </a:cubicBezTo>
                <a:cubicBezTo>
                  <a:pt x="66139" y="2577"/>
                  <a:pt x="69868" y="8567"/>
                  <a:pt x="71674" y="13279"/>
                </a:cubicBezTo>
                <a:cubicBezTo>
                  <a:pt x="73883" y="19062"/>
                  <a:pt x="74372" y="26104"/>
                  <a:pt x="72969" y="32128"/>
                </a:cubicBezTo>
                <a:cubicBezTo>
                  <a:pt x="72083" y="35943"/>
                  <a:pt x="70546" y="39395"/>
                  <a:pt x="68405" y="42388"/>
                </a:cubicBezTo>
                <a:cubicBezTo>
                  <a:pt x="66259" y="45384"/>
                  <a:pt x="62624" y="49021"/>
                  <a:pt x="57503" y="49327"/>
                </a:cubicBezTo>
                <a:cubicBezTo>
                  <a:pt x="57278" y="49338"/>
                  <a:pt x="57048" y="49343"/>
                  <a:pt x="56824" y="49343"/>
                </a:cubicBezTo>
                <a:cubicBezTo>
                  <a:pt x="53642" y="49343"/>
                  <a:pt x="50339" y="48060"/>
                  <a:pt x="47854" y="45840"/>
                </a:cubicBezTo>
                <a:cubicBezTo>
                  <a:pt x="45408" y="43647"/>
                  <a:pt x="43971" y="40787"/>
                  <a:pt x="43815" y="37784"/>
                </a:cubicBezTo>
                <a:cubicBezTo>
                  <a:pt x="43653" y="34751"/>
                  <a:pt x="45127" y="31657"/>
                  <a:pt x="47567" y="29891"/>
                </a:cubicBezTo>
                <a:lnTo>
                  <a:pt x="47612" y="29856"/>
                </a:lnTo>
                <a:cubicBezTo>
                  <a:pt x="47917" y="29637"/>
                  <a:pt x="48257" y="29395"/>
                  <a:pt x="48395" y="28952"/>
                </a:cubicBezTo>
                <a:lnTo>
                  <a:pt x="48406" y="28924"/>
                </a:lnTo>
                <a:cubicBezTo>
                  <a:pt x="48521" y="28521"/>
                  <a:pt x="48464" y="28049"/>
                  <a:pt x="48251" y="27600"/>
                </a:cubicBezTo>
                <a:cubicBezTo>
                  <a:pt x="48210" y="27509"/>
                  <a:pt x="48159" y="27427"/>
                  <a:pt x="48106" y="27342"/>
                </a:cubicBezTo>
                <a:lnTo>
                  <a:pt x="48003" y="27175"/>
                </a:lnTo>
                <a:lnTo>
                  <a:pt x="45345" y="27175"/>
                </a:lnTo>
                <a:cubicBezTo>
                  <a:pt x="42825" y="27175"/>
                  <a:pt x="40777" y="29228"/>
                  <a:pt x="40777" y="31742"/>
                </a:cubicBezTo>
                <a:lnTo>
                  <a:pt x="40777" y="57732"/>
                </a:lnTo>
                <a:cubicBezTo>
                  <a:pt x="40777" y="58152"/>
                  <a:pt x="40437" y="58491"/>
                  <a:pt x="40023" y="58491"/>
                </a:cubicBezTo>
                <a:cubicBezTo>
                  <a:pt x="39603" y="58491"/>
                  <a:pt x="39263" y="58152"/>
                  <a:pt x="39263" y="57732"/>
                </a:cubicBezTo>
                <a:lnTo>
                  <a:pt x="39263" y="31742"/>
                </a:lnTo>
                <a:cubicBezTo>
                  <a:pt x="39263" y="28394"/>
                  <a:pt x="41991" y="25667"/>
                  <a:pt x="45345" y="25667"/>
                </a:cubicBezTo>
                <a:lnTo>
                  <a:pt x="47078" y="25667"/>
                </a:lnTo>
                <a:lnTo>
                  <a:pt x="46951" y="25287"/>
                </a:lnTo>
                <a:cubicBezTo>
                  <a:pt x="46916" y="25172"/>
                  <a:pt x="46882" y="25063"/>
                  <a:pt x="46858" y="24947"/>
                </a:cubicBezTo>
                <a:cubicBezTo>
                  <a:pt x="46795" y="24636"/>
                  <a:pt x="46789" y="24298"/>
                  <a:pt x="46836" y="23941"/>
                </a:cubicBezTo>
                <a:lnTo>
                  <a:pt x="46876" y="23619"/>
                </a:lnTo>
                <a:lnTo>
                  <a:pt x="43177" y="23619"/>
                </a:lnTo>
                <a:cubicBezTo>
                  <a:pt x="42763" y="23619"/>
                  <a:pt x="42423" y="23279"/>
                  <a:pt x="42423" y="22865"/>
                </a:cubicBezTo>
                <a:cubicBezTo>
                  <a:pt x="42423" y="22445"/>
                  <a:pt x="42763" y="22105"/>
                  <a:pt x="43177" y="22105"/>
                </a:cubicBezTo>
                <a:lnTo>
                  <a:pt x="47527" y="22105"/>
                </a:lnTo>
                <a:lnTo>
                  <a:pt x="47607" y="21956"/>
                </a:lnTo>
                <a:cubicBezTo>
                  <a:pt x="47796" y="21588"/>
                  <a:pt x="47992" y="21144"/>
                  <a:pt x="47997" y="20666"/>
                </a:cubicBezTo>
                <a:cubicBezTo>
                  <a:pt x="48003" y="19930"/>
                  <a:pt x="47312" y="19263"/>
                  <a:pt x="46898" y="18860"/>
                </a:cubicBezTo>
                <a:cubicBezTo>
                  <a:pt x="46162" y="18146"/>
                  <a:pt x="45455" y="17434"/>
                  <a:pt x="44943" y="16553"/>
                </a:cubicBezTo>
                <a:cubicBezTo>
                  <a:pt x="44471" y="15753"/>
                  <a:pt x="44136" y="14901"/>
                  <a:pt x="43947" y="14022"/>
                </a:cubicBezTo>
                <a:cubicBezTo>
                  <a:pt x="43584" y="12354"/>
                  <a:pt x="43751" y="10558"/>
                  <a:pt x="44425" y="8832"/>
                </a:cubicBezTo>
                <a:cubicBezTo>
                  <a:pt x="46295" y="4027"/>
                  <a:pt x="51537" y="569"/>
                  <a:pt x="56426" y="569"/>
                </a:cubicBezTo>
                <a:close/>
                <a:moveTo>
                  <a:pt x="18510" y="0"/>
                </a:moveTo>
                <a:cubicBezTo>
                  <a:pt x="17734" y="0"/>
                  <a:pt x="16962" y="86"/>
                  <a:pt x="16215" y="259"/>
                </a:cubicBezTo>
                <a:cubicBezTo>
                  <a:pt x="10150" y="1679"/>
                  <a:pt x="5368" y="6231"/>
                  <a:pt x="2745" y="13072"/>
                </a:cubicBezTo>
                <a:cubicBezTo>
                  <a:pt x="495" y="18958"/>
                  <a:pt x="1" y="26128"/>
                  <a:pt x="1427" y="32260"/>
                </a:cubicBezTo>
                <a:cubicBezTo>
                  <a:pt x="2330" y="36145"/>
                  <a:pt x="3896" y="39666"/>
                  <a:pt x="6082" y="42720"/>
                </a:cubicBezTo>
                <a:cubicBezTo>
                  <a:pt x="8303" y="45822"/>
                  <a:pt x="12073" y="49579"/>
                  <a:pt x="17423" y="49895"/>
                </a:cubicBezTo>
                <a:cubicBezTo>
                  <a:pt x="17671" y="49906"/>
                  <a:pt x="17918" y="49919"/>
                  <a:pt x="18165" y="49919"/>
                </a:cubicBezTo>
                <a:cubicBezTo>
                  <a:pt x="21503" y="49919"/>
                  <a:pt x="24857" y="48607"/>
                  <a:pt x="27480" y="46265"/>
                </a:cubicBezTo>
                <a:cubicBezTo>
                  <a:pt x="30041" y="43969"/>
                  <a:pt x="31548" y="40972"/>
                  <a:pt x="31709" y="37813"/>
                </a:cubicBezTo>
                <a:cubicBezTo>
                  <a:pt x="31881" y="34591"/>
                  <a:pt x="30317" y="31299"/>
                  <a:pt x="27728" y="29429"/>
                </a:cubicBezTo>
                <a:lnTo>
                  <a:pt x="27676" y="29389"/>
                </a:lnTo>
                <a:cubicBezTo>
                  <a:pt x="27411" y="29206"/>
                  <a:pt x="27186" y="29039"/>
                  <a:pt x="27101" y="28763"/>
                </a:cubicBezTo>
                <a:cubicBezTo>
                  <a:pt x="27021" y="28497"/>
                  <a:pt x="27066" y="28170"/>
                  <a:pt x="27221" y="27841"/>
                </a:cubicBezTo>
                <a:cubicBezTo>
                  <a:pt x="27233" y="27812"/>
                  <a:pt x="27250" y="27778"/>
                  <a:pt x="27268" y="27750"/>
                </a:cubicBezTo>
                <a:lnTo>
                  <a:pt x="29610" y="27750"/>
                </a:lnTo>
                <a:cubicBezTo>
                  <a:pt x="31812" y="27750"/>
                  <a:pt x="33602" y="29539"/>
                  <a:pt x="33602" y="31742"/>
                </a:cubicBezTo>
                <a:lnTo>
                  <a:pt x="33602" y="57732"/>
                </a:lnTo>
                <a:cubicBezTo>
                  <a:pt x="33602" y="58468"/>
                  <a:pt x="34201" y="59062"/>
                  <a:pt x="34932" y="59062"/>
                </a:cubicBezTo>
                <a:cubicBezTo>
                  <a:pt x="35668" y="59062"/>
                  <a:pt x="36260" y="58468"/>
                  <a:pt x="36260" y="57732"/>
                </a:cubicBezTo>
                <a:lnTo>
                  <a:pt x="36260" y="31742"/>
                </a:lnTo>
                <a:cubicBezTo>
                  <a:pt x="36260" y="28078"/>
                  <a:pt x="33280" y="25092"/>
                  <a:pt x="29610" y="25092"/>
                </a:cubicBezTo>
                <a:lnTo>
                  <a:pt x="28649" y="25092"/>
                </a:lnTo>
                <a:cubicBezTo>
                  <a:pt x="28649" y="25085"/>
                  <a:pt x="28654" y="25074"/>
                  <a:pt x="28654" y="25063"/>
                </a:cubicBezTo>
                <a:cubicBezTo>
                  <a:pt x="28712" y="24787"/>
                  <a:pt x="28729" y="24498"/>
                  <a:pt x="28718" y="24195"/>
                </a:cubicBezTo>
                <a:lnTo>
                  <a:pt x="31479" y="24195"/>
                </a:lnTo>
                <a:cubicBezTo>
                  <a:pt x="32210" y="24195"/>
                  <a:pt x="32808" y="23595"/>
                  <a:pt x="32808" y="22865"/>
                </a:cubicBezTo>
                <a:cubicBezTo>
                  <a:pt x="32808" y="22129"/>
                  <a:pt x="32210" y="21536"/>
                  <a:pt x="31479" y="21536"/>
                </a:cubicBezTo>
                <a:lnTo>
                  <a:pt x="27780" y="21536"/>
                </a:lnTo>
                <a:cubicBezTo>
                  <a:pt x="27647" y="21266"/>
                  <a:pt x="27531" y="20961"/>
                  <a:pt x="27526" y="20661"/>
                </a:cubicBezTo>
                <a:cubicBezTo>
                  <a:pt x="27526" y="20172"/>
                  <a:pt x="28125" y="19585"/>
                  <a:pt x="28452" y="19275"/>
                </a:cubicBezTo>
                <a:cubicBezTo>
                  <a:pt x="29218" y="18526"/>
                  <a:pt x="29955" y="17785"/>
                  <a:pt x="30507" y="16841"/>
                </a:cubicBezTo>
                <a:cubicBezTo>
                  <a:pt x="31007" y="15989"/>
                  <a:pt x="31363" y="15081"/>
                  <a:pt x="31565" y="14142"/>
                </a:cubicBezTo>
                <a:cubicBezTo>
                  <a:pt x="31950" y="12365"/>
                  <a:pt x="31778" y="10455"/>
                  <a:pt x="31065" y="8625"/>
                </a:cubicBezTo>
                <a:cubicBezTo>
                  <a:pt x="29108" y="3607"/>
                  <a:pt x="23625" y="0"/>
                  <a:pt x="18510" y="0"/>
                </a:cubicBezTo>
                <a:close/>
                <a:moveTo>
                  <a:pt x="56444" y="0"/>
                </a:moveTo>
                <a:cubicBezTo>
                  <a:pt x="51329" y="0"/>
                  <a:pt x="45846" y="3607"/>
                  <a:pt x="43889" y="8625"/>
                </a:cubicBezTo>
                <a:cubicBezTo>
                  <a:pt x="43177" y="10455"/>
                  <a:pt x="43004" y="12365"/>
                  <a:pt x="43389" y="14142"/>
                </a:cubicBezTo>
                <a:cubicBezTo>
                  <a:pt x="43591" y="15081"/>
                  <a:pt x="43947" y="15989"/>
                  <a:pt x="44447" y="16841"/>
                </a:cubicBezTo>
                <a:cubicBezTo>
                  <a:pt x="45000" y="17785"/>
                  <a:pt x="45737" y="18526"/>
                  <a:pt x="46502" y="19275"/>
                </a:cubicBezTo>
                <a:cubicBezTo>
                  <a:pt x="46824" y="19585"/>
                  <a:pt x="47428" y="20172"/>
                  <a:pt x="47423" y="20661"/>
                </a:cubicBezTo>
                <a:cubicBezTo>
                  <a:pt x="47423" y="20961"/>
                  <a:pt x="47307" y="21266"/>
                  <a:pt x="47174" y="21536"/>
                </a:cubicBezTo>
                <a:lnTo>
                  <a:pt x="43177" y="21536"/>
                </a:lnTo>
                <a:cubicBezTo>
                  <a:pt x="42445" y="21536"/>
                  <a:pt x="41847" y="22129"/>
                  <a:pt x="41847" y="22865"/>
                </a:cubicBezTo>
                <a:cubicBezTo>
                  <a:pt x="41847" y="23595"/>
                  <a:pt x="42445" y="24195"/>
                  <a:pt x="43177" y="24195"/>
                </a:cubicBezTo>
                <a:lnTo>
                  <a:pt x="46237" y="24195"/>
                </a:lnTo>
                <a:cubicBezTo>
                  <a:pt x="46220" y="24498"/>
                  <a:pt x="46242" y="24787"/>
                  <a:pt x="46300" y="25063"/>
                </a:cubicBezTo>
                <a:cubicBezTo>
                  <a:pt x="46300" y="25074"/>
                  <a:pt x="46306" y="25085"/>
                  <a:pt x="46306" y="25092"/>
                </a:cubicBezTo>
                <a:lnTo>
                  <a:pt x="45345" y="25092"/>
                </a:lnTo>
                <a:cubicBezTo>
                  <a:pt x="41674" y="25092"/>
                  <a:pt x="38694" y="28078"/>
                  <a:pt x="38694" y="31742"/>
                </a:cubicBezTo>
                <a:lnTo>
                  <a:pt x="38694" y="57732"/>
                </a:lnTo>
                <a:cubicBezTo>
                  <a:pt x="38694" y="58468"/>
                  <a:pt x="39287" y="59062"/>
                  <a:pt x="40023" y="59062"/>
                </a:cubicBezTo>
                <a:cubicBezTo>
                  <a:pt x="40753" y="59062"/>
                  <a:pt x="41347" y="58468"/>
                  <a:pt x="41347" y="57732"/>
                </a:cubicBezTo>
                <a:lnTo>
                  <a:pt x="41347" y="31742"/>
                </a:lnTo>
                <a:cubicBezTo>
                  <a:pt x="41347" y="29539"/>
                  <a:pt x="43142" y="27750"/>
                  <a:pt x="45345" y="27750"/>
                </a:cubicBezTo>
                <a:lnTo>
                  <a:pt x="47687" y="27750"/>
                </a:lnTo>
                <a:cubicBezTo>
                  <a:pt x="47705" y="27778"/>
                  <a:pt x="47721" y="27812"/>
                  <a:pt x="47734" y="27841"/>
                </a:cubicBezTo>
                <a:cubicBezTo>
                  <a:pt x="47888" y="28170"/>
                  <a:pt x="47934" y="28497"/>
                  <a:pt x="47848" y="28779"/>
                </a:cubicBezTo>
                <a:cubicBezTo>
                  <a:pt x="47768" y="29039"/>
                  <a:pt x="47543" y="29206"/>
                  <a:pt x="47278" y="29389"/>
                </a:cubicBezTo>
                <a:lnTo>
                  <a:pt x="47227" y="29429"/>
                </a:lnTo>
                <a:cubicBezTo>
                  <a:pt x="44638" y="31299"/>
                  <a:pt x="43073" y="34591"/>
                  <a:pt x="43246" y="37813"/>
                </a:cubicBezTo>
                <a:cubicBezTo>
                  <a:pt x="43406" y="40972"/>
                  <a:pt x="44914" y="43969"/>
                  <a:pt x="47474" y="46265"/>
                </a:cubicBezTo>
                <a:cubicBezTo>
                  <a:pt x="50098" y="48607"/>
                  <a:pt x="53452" y="49919"/>
                  <a:pt x="56789" y="49919"/>
                </a:cubicBezTo>
                <a:cubicBezTo>
                  <a:pt x="57037" y="49919"/>
                  <a:pt x="57284" y="49906"/>
                  <a:pt x="57531" y="49895"/>
                </a:cubicBezTo>
                <a:cubicBezTo>
                  <a:pt x="62882" y="49579"/>
                  <a:pt x="66652" y="45822"/>
                  <a:pt x="68867" y="42720"/>
                </a:cubicBezTo>
                <a:cubicBezTo>
                  <a:pt x="71058" y="39666"/>
                  <a:pt x="72624" y="36145"/>
                  <a:pt x="73527" y="32260"/>
                </a:cubicBezTo>
                <a:cubicBezTo>
                  <a:pt x="74953" y="26128"/>
                  <a:pt x="74459" y="18958"/>
                  <a:pt x="72210" y="13072"/>
                </a:cubicBezTo>
                <a:cubicBezTo>
                  <a:pt x="69586" y="6231"/>
                  <a:pt x="64804" y="1679"/>
                  <a:pt x="58739" y="259"/>
                </a:cubicBezTo>
                <a:cubicBezTo>
                  <a:pt x="57992" y="86"/>
                  <a:pt x="57220" y="0"/>
                  <a:pt x="56444" y="0"/>
                </a:cubicBezTo>
                <a:close/>
              </a:path>
            </a:pathLst>
          </a:custGeom>
          <a:gradFill>
            <a:gsLst>
              <a:gs pos="0">
                <a:srgbClr val="E2D0D0"/>
              </a:gs>
              <a:gs pos="100000">
                <a:srgbClr val="D9686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 name="Google Shape;91;p13"/>
          <p:cNvPicPr preferRelativeResize="0"/>
          <p:nvPr/>
        </p:nvPicPr>
        <p:blipFill rotWithShape="1">
          <a:blip r:embed="rId3">
            <a:alphaModFix/>
          </a:blip>
          <a:srcRect b="0" l="0" r="0" t="0"/>
          <a:stretch/>
        </p:blipFill>
        <p:spPr>
          <a:xfrm>
            <a:off x="2731242" y="87477"/>
            <a:ext cx="1171850" cy="1070505"/>
          </a:xfrm>
          <a:prstGeom prst="rect">
            <a:avLst/>
          </a:prstGeom>
          <a:noFill/>
          <a:ln>
            <a:noFill/>
          </a:ln>
        </p:spPr>
      </p:pic>
      <p:pic>
        <p:nvPicPr>
          <p:cNvPr id="92" name="Google Shape;92;p13"/>
          <p:cNvPicPr preferRelativeResize="0"/>
          <p:nvPr/>
        </p:nvPicPr>
        <p:blipFill rotWithShape="1">
          <a:blip r:embed="rId4">
            <a:alphaModFix/>
          </a:blip>
          <a:srcRect b="0" l="0" r="0" t="0"/>
          <a:stretch/>
        </p:blipFill>
        <p:spPr>
          <a:xfrm>
            <a:off x="-453369" y="-268953"/>
            <a:ext cx="2021952" cy="1773025"/>
          </a:xfrm>
          <a:prstGeom prst="rect">
            <a:avLst/>
          </a:prstGeom>
          <a:noFill/>
          <a:ln>
            <a:noFill/>
          </a:ln>
        </p:spPr>
      </p:pic>
      <p:pic>
        <p:nvPicPr>
          <p:cNvPr id="93" name="Google Shape;93;p13"/>
          <p:cNvPicPr preferRelativeResize="0"/>
          <p:nvPr/>
        </p:nvPicPr>
        <p:blipFill>
          <a:blip r:embed="rId5">
            <a:alphaModFix/>
          </a:blip>
          <a:stretch>
            <a:fillRect/>
          </a:stretch>
        </p:blipFill>
        <p:spPr>
          <a:xfrm>
            <a:off x="1315863" y="82298"/>
            <a:ext cx="1434783" cy="10705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2"/>
          <p:cNvSpPr txBox="1"/>
          <p:nvPr/>
        </p:nvSpPr>
        <p:spPr>
          <a:xfrm>
            <a:off x="60000" y="4321425"/>
            <a:ext cx="66888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F8A87"/>
                </a:solidFill>
                <a:latin typeface="Oxygen"/>
                <a:ea typeface="Oxygen"/>
                <a:cs typeface="Oxygen"/>
                <a:sym typeface="Oxygen"/>
              </a:rPr>
              <a:t>The histological structure of each part of the nephron is designed to fit its function </a:t>
            </a:r>
            <a:endParaRPr b="1" sz="3000">
              <a:solidFill>
                <a:srgbClr val="CF8A87"/>
              </a:solidFill>
              <a:latin typeface="Oxygen"/>
              <a:ea typeface="Oxygen"/>
              <a:cs typeface="Oxygen"/>
              <a:sym typeface="Oxygen"/>
            </a:endParaRPr>
          </a:p>
          <a:p>
            <a:pPr indent="0" lvl="0" marL="0" rtl="0" algn="ctr">
              <a:spcBef>
                <a:spcPts val="0"/>
              </a:spcBef>
              <a:spcAft>
                <a:spcPts val="0"/>
              </a:spcAft>
              <a:buNone/>
            </a:pPr>
            <a:r>
              <a:t/>
            </a:r>
            <a:endParaRPr b="1" sz="3000">
              <a:solidFill>
                <a:srgbClr val="CF8A87"/>
              </a:solidFill>
              <a:latin typeface="Oxygen"/>
              <a:ea typeface="Oxygen"/>
              <a:cs typeface="Oxygen"/>
              <a:sym typeface="Oxygen"/>
            </a:endParaRPr>
          </a:p>
        </p:txBody>
      </p:sp>
      <p:cxnSp>
        <p:nvCxnSpPr>
          <p:cNvPr id="238" name="Google Shape;238;p22"/>
          <p:cNvCxnSpPr/>
          <p:nvPr/>
        </p:nvCxnSpPr>
        <p:spPr>
          <a:xfrm>
            <a:off x="2294725" y="5852688"/>
            <a:ext cx="2459100" cy="0"/>
          </a:xfrm>
          <a:prstGeom prst="straightConnector1">
            <a:avLst/>
          </a:prstGeom>
          <a:noFill/>
          <a:ln cap="rnd" cmpd="sng" w="38100">
            <a:solidFill>
              <a:srgbClr val="7F7F7F"/>
            </a:solidFill>
            <a:prstDash val="solid"/>
            <a:miter lim="800000"/>
            <a:headEnd len="sm" w="sm" type="none"/>
            <a:tailEnd len="sm" w="sm" type="none"/>
          </a:ln>
        </p:spPr>
      </p:cxnSp>
      <p:graphicFrame>
        <p:nvGraphicFramePr>
          <p:cNvPr id="239" name="Google Shape;239;p22"/>
          <p:cNvGraphicFramePr/>
          <p:nvPr/>
        </p:nvGraphicFramePr>
        <p:xfrm>
          <a:off x="259763" y="1203927"/>
          <a:ext cx="3000000" cy="3000000"/>
        </p:xfrm>
        <a:graphic>
          <a:graphicData uri="http://schemas.openxmlformats.org/drawingml/2006/table">
            <a:tbl>
              <a:tblPr>
                <a:noFill/>
                <a:tableStyleId>{C225BA1E-C638-49EA-A633-41FA000DCD85}</a:tableStyleId>
              </a:tblPr>
              <a:tblGrid>
                <a:gridCol w="1422900"/>
                <a:gridCol w="1422900"/>
              </a:tblGrid>
              <a:tr h="668725">
                <a:tc>
                  <a:txBody>
                    <a:bodyPr/>
                    <a:lstStyle/>
                    <a:p>
                      <a:pPr indent="0" lvl="0" marL="0" rtl="0" algn="ctr">
                        <a:spcBef>
                          <a:spcPts val="0"/>
                        </a:spcBef>
                        <a:spcAft>
                          <a:spcPts val="0"/>
                        </a:spcAft>
                        <a:buNone/>
                      </a:pPr>
                      <a:r>
                        <a:rPr b="1" lang="en" sz="1200">
                          <a:latin typeface="Oxygen"/>
                          <a:ea typeface="Oxygen"/>
                          <a:cs typeface="Oxygen"/>
                          <a:sym typeface="Oxygen"/>
                        </a:rPr>
                        <a:t>PART OF NEPHRON</a:t>
                      </a:r>
                      <a:endParaRPr b="1" sz="1200">
                        <a:latin typeface="Oxygen"/>
                        <a:ea typeface="Oxygen"/>
                        <a:cs typeface="Oxygen"/>
                        <a:sym typeface="Oxygen"/>
                      </a:endParaRPr>
                    </a:p>
                  </a:txBody>
                  <a:tcPr marT="91425" marB="91425" marR="91425" marL="91425">
                    <a:solidFill>
                      <a:srgbClr val="B37370"/>
                    </a:solidFill>
                  </a:tcPr>
                </a:tc>
                <a:tc>
                  <a:txBody>
                    <a:bodyPr/>
                    <a:lstStyle/>
                    <a:p>
                      <a:pPr indent="0" lvl="0" marL="0" rtl="0" algn="ctr">
                        <a:lnSpc>
                          <a:spcPct val="115000"/>
                        </a:lnSpc>
                        <a:spcBef>
                          <a:spcPts val="0"/>
                        </a:spcBef>
                        <a:spcAft>
                          <a:spcPts val="0"/>
                        </a:spcAft>
                        <a:buNone/>
                      </a:pPr>
                      <a:r>
                        <a:rPr b="1" lang="en" sz="1200">
                          <a:latin typeface="Oxygen"/>
                          <a:ea typeface="Oxygen"/>
                          <a:cs typeface="Oxygen"/>
                          <a:sym typeface="Oxygen"/>
                        </a:rPr>
                        <a:t>PERCENTAGE REABSORBED</a:t>
                      </a:r>
                      <a:endParaRPr b="1" sz="1200">
                        <a:latin typeface="Oxygen"/>
                        <a:ea typeface="Oxygen"/>
                        <a:cs typeface="Oxygen"/>
                        <a:sym typeface="Oxygen"/>
                      </a:endParaRPr>
                    </a:p>
                  </a:txBody>
                  <a:tcPr marT="91425" marB="91425" marR="91425" marL="91425">
                    <a:solidFill>
                      <a:srgbClr val="B37370"/>
                    </a:solidFill>
                  </a:tcPr>
                </a:tc>
              </a:tr>
              <a:tr h="433725">
                <a:tc>
                  <a:txBody>
                    <a:bodyPr/>
                    <a:lstStyle/>
                    <a:p>
                      <a:pPr indent="0" lvl="0" marL="0" rtl="0" algn="l">
                        <a:spcBef>
                          <a:spcPts val="0"/>
                        </a:spcBef>
                        <a:spcAft>
                          <a:spcPts val="0"/>
                        </a:spcAft>
                        <a:buNone/>
                      </a:pPr>
                      <a:r>
                        <a:rPr lang="en" sz="1200">
                          <a:latin typeface="Oxygen"/>
                          <a:ea typeface="Oxygen"/>
                          <a:cs typeface="Oxygen"/>
                          <a:sym typeface="Oxygen"/>
                        </a:rPr>
                        <a:t>Proximal tubules</a:t>
                      </a:r>
                      <a:endParaRPr sz="1200">
                        <a:latin typeface="Oxygen"/>
                        <a:ea typeface="Oxygen"/>
                        <a:cs typeface="Oxygen"/>
                        <a:sym typeface="Oxygen"/>
                      </a:endParaRPr>
                    </a:p>
                  </a:txBody>
                  <a:tcPr marT="91425" marB="91425" marR="91425" marL="91425">
                    <a:solidFill>
                      <a:srgbClr val="F5EFEE"/>
                    </a:solidFill>
                  </a:tcPr>
                </a:tc>
                <a:tc>
                  <a:txBody>
                    <a:bodyPr/>
                    <a:lstStyle/>
                    <a:p>
                      <a:pPr indent="0" lvl="0" marL="0" rtl="0" algn="l">
                        <a:spcBef>
                          <a:spcPts val="0"/>
                        </a:spcBef>
                        <a:spcAft>
                          <a:spcPts val="0"/>
                        </a:spcAft>
                        <a:buNone/>
                      </a:pPr>
                      <a:r>
                        <a:rPr lang="en" sz="1200">
                          <a:latin typeface="Oxygen"/>
                          <a:ea typeface="Oxygen"/>
                          <a:cs typeface="Oxygen"/>
                          <a:sym typeface="Oxygen"/>
                        </a:rPr>
                        <a:t>65</a:t>
                      </a:r>
                      <a:endParaRPr sz="1200">
                        <a:latin typeface="Oxygen"/>
                        <a:ea typeface="Oxygen"/>
                        <a:cs typeface="Oxygen"/>
                        <a:sym typeface="Oxygen"/>
                      </a:endParaRPr>
                    </a:p>
                  </a:txBody>
                  <a:tcPr marT="91425" marB="91425" marR="91425" marL="91425">
                    <a:solidFill>
                      <a:srgbClr val="F5EFEE"/>
                    </a:solidFill>
                  </a:tcPr>
                </a:tc>
              </a:tr>
              <a:tr h="433725">
                <a:tc>
                  <a:txBody>
                    <a:bodyPr/>
                    <a:lstStyle/>
                    <a:p>
                      <a:pPr indent="0" lvl="0" marL="0" rtl="0" algn="l">
                        <a:spcBef>
                          <a:spcPts val="0"/>
                        </a:spcBef>
                        <a:spcAft>
                          <a:spcPts val="0"/>
                        </a:spcAft>
                        <a:buNone/>
                      </a:pPr>
                      <a:r>
                        <a:rPr lang="en" sz="1200">
                          <a:latin typeface="Oxygen"/>
                          <a:ea typeface="Oxygen"/>
                          <a:cs typeface="Oxygen"/>
                          <a:sym typeface="Oxygen"/>
                        </a:rPr>
                        <a:t>Loop of Henle</a:t>
                      </a:r>
                      <a:endParaRPr sz="1200">
                        <a:latin typeface="Oxygen"/>
                        <a:ea typeface="Oxygen"/>
                        <a:cs typeface="Oxygen"/>
                        <a:sym typeface="Oxygen"/>
                      </a:endParaRPr>
                    </a:p>
                  </a:txBody>
                  <a:tcPr marT="91425" marB="91425" marR="91425" marL="91425">
                    <a:solidFill>
                      <a:srgbClr val="F5EFEE"/>
                    </a:solidFill>
                  </a:tcPr>
                </a:tc>
                <a:tc>
                  <a:txBody>
                    <a:bodyPr/>
                    <a:lstStyle/>
                    <a:p>
                      <a:pPr indent="0" lvl="0" marL="0" rtl="0" algn="l">
                        <a:spcBef>
                          <a:spcPts val="0"/>
                        </a:spcBef>
                        <a:spcAft>
                          <a:spcPts val="0"/>
                        </a:spcAft>
                        <a:buNone/>
                      </a:pPr>
                      <a:r>
                        <a:rPr lang="en" sz="1200">
                          <a:latin typeface="Oxygen"/>
                          <a:ea typeface="Oxygen"/>
                          <a:cs typeface="Oxygen"/>
                          <a:sym typeface="Oxygen"/>
                        </a:rPr>
                        <a:t>15</a:t>
                      </a:r>
                      <a:endParaRPr sz="1200">
                        <a:latin typeface="Oxygen"/>
                        <a:ea typeface="Oxygen"/>
                        <a:cs typeface="Oxygen"/>
                        <a:sym typeface="Oxygen"/>
                      </a:endParaRPr>
                    </a:p>
                  </a:txBody>
                  <a:tcPr marT="91425" marB="91425" marR="91425" marL="91425">
                    <a:solidFill>
                      <a:srgbClr val="F5EFEE"/>
                    </a:solidFill>
                  </a:tcPr>
                </a:tc>
              </a:tr>
              <a:tr h="433725">
                <a:tc>
                  <a:txBody>
                    <a:bodyPr/>
                    <a:lstStyle/>
                    <a:p>
                      <a:pPr indent="0" lvl="0" marL="0" rtl="0" algn="l">
                        <a:spcBef>
                          <a:spcPts val="0"/>
                        </a:spcBef>
                        <a:spcAft>
                          <a:spcPts val="0"/>
                        </a:spcAft>
                        <a:buNone/>
                      </a:pPr>
                      <a:r>
                        <a:rPr lang="en" sz="1200">
                          <a:latin typeface="Oxygen"/>
                          <a:ea typeface="Oxygen"/>
                          <a:cs typeface="Oxygen"/>
                          <a:sym typeface="Oxygen"/>
                        </a:rPr>
                        <a:t>Distal tubules</a:t>
                      </a:r>
                      <a:endParaRPr sz="1200">
                        <a:latin typeface="Oxygen"/>
                        <a:ea typeface="Oxygen"/>
                        <a:cs typeface="Oxygen"/>
                        <a:sym typeface="Oxygen"/>
                      </a:endParaRPr>
                    </a:p>
                  </a:txBody>
                  <a:tcPr marT="91425" marB="91425" marR="91425" marL="91425">
                    <a:solidFill>
                      <a:srgbClr val="F5EFEE"/>
                    </a:solidFill>
                  </a:tcPr>
                </a:tc>
                <a:tc>
                  <a:txBody>
                    <a:bodyPr/>
                    <a:lstStyle/>
                    <a:p>
                      <a:pPr indent="0" lvl="0" marL="0" rtl="0" algn="l">
                        <a:spcBef>
                          <a:spcPts val="0"/>
                        </a:spcBef>
                        <a:spcAft>
                          <a:spcPts val="0"/>
                        </a:spcAft>
                        <a:buNone/>
                      </a:pPr>
                      <a:r>
                        <a:rPr lang="en" sz="1200">
                          <a:latin typeface="Oxygen"/>
                          <a:ea typeface="Oxygen"/>
                          <a:cs typeface="Oxygen"/>
                          <a:sym typeface="Oxygen"/>
                        </a:rPr>
                        <a:t>10</a:t>
                      </a:r>
                      <a:endParaRPr sz="1200">
                        <a:latin typeface="Oxygen"/>
                        <a:ea typeface="Oxygen"/>
                        <a:cs typeface="Oxygen"/>
                        <a:sym typeface="Oxygen"/>
                      </a:endParaRPr>
                    </a:p>
                  </a:txBody>
                  <a:tcPr marT="91425" marB="91425" marR="91425" marL="91425">
                    <a:solidFill>
                      <a:srgbClr val="F5EFEE"/>
                    </a:solidFill>
                  </a:tcPr>
                </a:tc>
              </a:tr>
              <a:tr h="433725">
                <a:tc>
                  <a:txBody>
                    <a:bodyPr/>
                    <a:lstStyle/>
                    <a:p>
                      <a:pPr indent="0" lvl="0" marL="0" rtl="0" algn="l">
                        <a:spcBef>
                          <a:spcPts val="0"/>
                        </a:spcBef>
                        <a:spcAft>
                          <a:spcPts val="0"/>
                        </a:spcAft>
                        <a:buNone/>
                      </a:pPr>
                      <a:r>
                        <a:rPr lang="en" sz="1200">
                          <a:latin typeface="Oxygen"/>
                          <a:ea typeface="Oxygen"/>
                          <a:cs typeface="Oxygen"/>
                          <a:sym typeface="Oxygen"/>
                        </a:rPr>
                        <a:t>Collecting ducts</a:t>
                      </a:r>
                      <a:endParaRPr sz="1200">
                        <a:latin typeface="Oxygen"/>
                        <a:ea typeface="Oxygen"/>
                        <a:cs typeface="Oxygen"/>
                        <a:sym typeface="Oxygen"/>
                      </a:endParaRPr>
                    </a:p>
                  </a:txBody>
                  <a:tcPr marT="91425" marB="91425" marR="91425" marL="91425">
                    <a:solidFill>
                      <a:srgbClr val="F5EFEE"/>
                    </a:solidFill>
                  </a:tcPr>
                </a:tc>
                <a:tc>
                  <a:txBody>
                    <a:bodyPr/>
                    <a:lstStyle/>
                    <a:p>
                      <a:pPr indent="0" lvl="0" marL="0" rtl="0" algn="l">
                        <a:spcBef>
                          <a:spcPts val="0"/>
                        </a:spcBef>
                        <a:spcAft>
                          <a:spcPts val="0"/>
                        </a:spcAft>
                        <a:buNone/>
                      </a:pPr>
                      <a:r>
                        <a:rPr lang="en" sz="1200">
                          <a:latin typeface="Oxygen"/>
                          <a:ea typeface="Oxygen"/>
                          <a:cs typeface="Oxygen"/>
                          <a:sym typeface="Oxygen"/>
                        </a:rPr>
                        <a:t>9.3</a:t>
                      </a:r>
                      <a:endParaRPr sz="1200">
                        <a:latin typeface="Oxygen"/>
                        <a:ea typeface="Oxygen"/>
                        <a:cs typeface="Oxygen"/>
                        <a:sym typeface="Oxygen"/>
                      </a:endParaRPr>
                    </a:p>
                  </a:txBody>
                  <a:tcPr marT="91425" marB="91425" marR="91425" marL="91425">
                    <a:solidFill>
                      <a:srgbClr val="F5EFEE"/>
                    </a:solidFill>
                  </a:tcPr>
                </a:tc>
              </a:tr>
              <a:tr h="636875">
                <a:tc>
                  <a:txBody>
                    <a:bodyPr/>
                    <a:lstStyle/>
                    <a:p>
                      <a:pPr indent="0" lvl="0" marL="0" rtl="0" algn="l">
                        <a:spcBef>
                          <a:spcPts val="0"/>
                        </a:spcBef>
                        <a:spcAft>
                          <a:spcPts val="0"/>
                        </a:spcAft>
                        <a:buNone/>
                      </a:pPr>
                      <a:r>
                        <a:rPr lang="en" sz="1200">
                          <a:latin typeface="Oxygen"/>
                          <a:ea typeface="Oxygen"/>
                          <a:cs typeface="Oxygen"/>
                          <a:sym typeface="Oxygen"/>
                        </a:rPr>
                        <a:t>Passing into urine</a:t>
                      </a:r>
                      <a:endParaRPr sz="1200">
                        <a:latin typeface="Oxygen"/>
                        <a:ea typeface="Oxygen"/>
                        <a:cs typeface="Oxygen"/>
                        <a:sym typeface="Oxygen"/>
                      </a:endParaRPr>
                    </a:p>
                  </a:txBody>
                  <a:tcPr marT="91425" marB="91425" marR="91425" marL="91425">
                    <a:solidFill>
                      <a:srgbClr val="F5EFEE"/>
                    </a:solidFill>
                  </a:tcPr>
                </a:tc>
                <a:tc>
                  <a:txBody>
                    <a:bodyPr/>
                    <a:lstStyle/>
                    <a:p>
                      <a:pPr indent="0" lvl="0" marL="0" rtl="0" algn="l">
                        <a:spcBef>
                          <a:spcPts val="0"/>
                        </a:spcBef>
                        <a:spcAft>
                          <a:spcPts val="0"/>
                        </a:spcAft>
                        <a:buNone/>
                      </a:pPr>
                      <a:r>
                        <a:rPr lang="en" sz="1200">
                          <a:latin typeface="Oxygen"/>
                          <a:ea typeface="Oxygen"/>
                          <a:cs typeface="Oxygen"/>
                          <a:sym typeface="Oxygen"/>
                        </a:rPr>
                        <a:t>0.7</a:t>
                      </a:r>
                      <a:endParaRPr sz="1200">
                        <a:latin typeface="Oxygen"/>
                        <a:ea typeface="Oxygen"/>
                        <a:cs typeface="Oxygen"/>
                        <a:sym typeface="Oxygen"/>
                      </a:endParaRPr>
                    </a:p>
                  </a:txBody>
                  <a:tcPr marT="91425" marB="91425" marR="91425" marL="91425">
                    <a:solidFill>
                      <a:srgbClr val="F5EFEE"/>
                    </a:solidFill>
                  </a:tcPr>
                </a:tc>
              </a:tr>
            </a:tbl>
          </a:graphicData>
        </a:graphic>
      </p:graphicFrame>
      <p:sp>
        <p:nvSpPr>
          <p:cNvPr id="240" name="Google Shape;240;p22"/>
          <p:cNvSpPr txBox="1"/>
          <p:nvPr/>
        </p:nvSpPr>
        <p:spPr>
          <a:xfrm>
            <a:off x="0" y="0"/>
            <a:ext cx="6808800" cy="117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3000">
                <a:solidFill>
                  <a:srgbClr val="CF8A87"/>
                </a:solidFill>
                <a:latin typeface="Oxygen"/>
                <a:ea typeface="Oxygen"/>
                <a:cs typeface="Oxygen"/>
                <a:sym typeface="Oxygen"/>
              </a:rPr>
              <a:t>REABSORPTION OF WATER IN DIFFERENT SEGMENTS OF TUBULES</a:t>
            </a:r>
            <a:endParaRPr b="1" sz="3000">
              <a:solidFill>
                <a:srgbClr val="CF8A87"/>
              </a:solidFill>
              <a:latin typeface="Oxygen"/>
              <a:ea typeface="Oxygen"/>
              <a:cs typeface="Oxygen"/>
              <a:sym typeface="Oxygen"/>
            </a:endParaRPr>
          </a:p>
        </p:txBody>
      </p:sp>
      <p:cxnSp>
        <p:nvCxnSpPr>
          <p:cNvPr id="241" name="Google Shape;241;p22"/>
          <p:cNvCxnSpPr/>
          <p:nvPr/>
        </p:nvCxnSpPr>
        <p:spPr>
          <a:xfrm>
            <a:off x="2294725" y="1126950"/>
            <a:ext cx="2459100" cy="0"/>
          </a:xfrm>
          <a:prstGeom prst="straightConnector1">
            <a:avLst/>
          </a:prstGeom>
          <a:noFill/>
          <a:ln cap="rnd" cmpd="sng" w="38100">
            <a:solidFill>
              <a:srgbClr val="7F7F7F"/>
            </a:solidFill>
            <a:prstDash val="solid"/>
            <a:miter lim="800000"/>
            <a:headEnd len="sm" w="sm" type="none"/>
            <a:tailEnd len="sm" w="sm" type="none"/>
          </a:ln>
        </p:spPr>
      </p:cxnSp>
      <p:graphicFrame>
        <p:nvGraphicFramePr>
          <p:cNvPr id="242" name="Google Shape;242;p22"/>
          <p:cNvGraphicFramePr/>
          <p:nvPr/>
        </p:nvGraphicFramePr>
        <p:xfrm>
          <a:off x="3277959" y="1222878"/>
          <a:ext cx="3000000" cy="3000000"/>
        </p:xfrm>
        <a:graphic>
          <a:graphicData uri="http://schemas.openxmlformats.org/drawingml/2006/table">
            <a:tbl>
              <a:tblPr>
                <a:noFill/>
                <a:tableStyleId>{C225BA1E-C638-49EA-A633-41FA000DCD85}</a:tableStyleId>
              </a:tblPr>
              <a:tblGrid>
                <a:gridCol w="1735425"/>
                <a:gridCol w="1735425"/>
              </a:tblGrid>
              <a:tr h="549500">
                <a:tc>
                  <a:txBody>
                    <a:bodyPr/>
                    <a:lstStyle/>
                    <a:p>
                      <a:pPr indent="0" lvl="0" marL="0" rtl="0" algn="ctr">
                        <a:spcBef>
                          <a:spcPts val="0"/>
                        </a:spcBef>
                        <a:spcAft>
                          <a:spcPts val="0"/>
                        </a:spcAft>
                        <a:buNone/>
                      </a:pPr>
                      <a:r>
                        <a:rPr b="1" lang="en" sz="1200">
                          <a:latin typeface="Oxygen"/>
                          <a:ea typeface="Oxygen"/>
                          <a:cs typeface="Oxygen"/>
                          <a:sym typeface="Oxygen"/>
                        </a:rPr>
                        <a:t>PART OF NEPHRON</a:t>
                      </a:r>
                      <a:endParaRPr b="1" sz="1200">
                        <a:latin typeface="Oxygen"/>
                        <a:ea typeface="Oxygen"/>
                        <a:cs typeface="Oxygen"/>
                        <a:sym typeface="Oxygen"/>
                      </a:endParaRPr>
                    </a:p>
                  </a:txBody>
                  <a:tcPr marT="91425" marB="91425" marR="91425" marL="91425">
                    <a:solidFill>
                      <a:srgbClr val="B37370"/>
                    </a:solidFill>
                  </a:tcPr>
                </a:tc>
                <a:tc>
                  <a:txBody>
                    <a:bodyPr/>
                    <a:lstStyle/>
                    <a:p>
                      <a:pPr indent="0" lvl="0" marL="0" rtl="0" algn="ctr">
                        <a:lnSpc>
                          <a:spcPct val="115000"/>
                        </a:lnSpc>
                        <a:spcBef>
                          <a:spcPts val="0"/>
                        </a:spcBef>
                        <a:spcAft>
                          <a:spcPts val="0"/>
                        </a:spcAft>
                        <a:buNone/>
                      </a:pPr>
                      <a:r>
                        <a:rPr b="1" lang="en" sz="1200">
                          <a:latin typeface="Oxygen"/>
                          <a:ea typeface="Oxygen"/>
                          <a:cs typeface="Oxygen"/>
                          <a:sym typeface="Oxygen"/>
                        </a:rPr>
                        <a:t>AMOUNT REABSORBED</a:t>
                      </a:r>
                      <a:endParaRPr b="1" sz="1200">
                        <a:latin typeface="Oxygen"/>
                        <a:ea typeface="Oxygen"/>
                        <a:cs typeface="Oxygen"/>
                        <a:sym typeface="Oxygen"/>
                      </a:endParaRPr>
                    </a:p>
                  </a:txBody>
                  <a:tcPr marT="91425" marB="91425" marR="91425" marL="91425">
                    <a:solidFill>
                      <a:srgbClr val="B37370"/>
                    </a:solidFill>
                  </a:tcPr>
                </a:tc>
              </a:tr>
              <a:tr h="348875">
                <a:tc>
                  <a:txBody>
                    <a:bodyPr/>
                    <a:lstStyle/>
                    <a:p>
                      <a:pPr indent="0" lvl="0" marL="0" rtl="0" algn="l">
                        <a:spcBef>
                          <a:spcPts val="0"/>
                        </a:spcBef>
                        <a:spcAft>
                          <a:spcPts val="0"/>
                        </a:spcAft>
                        <a:buNone/>
                      </a:pPr>
                      <a:r>
                        <a:rPr lang="en" sz="1200">
                          <a:latin typeface="Oxygen"/>
                          <a:ea typeface="Oxygen"/>
                          <a:cs typeface="Oxygen"/>
                          <a:sym typeface="Oxygen"/>
                        </a:rPr>
                        <a:t>Glomerular Filtrate</a:t>
                      </a:r>
                      <a:endParaRPr sz="1200">
                        <a:latin typeface="Oxygen"/>
                        <a:ea typeface="Oxygen"/>
                        <a:cs typeface="Oxygen"/>
                        <a:sym typeface="Oxygen"/>
                      </a:endParaRPr>
                    </a:p>
                  </a:txBody>
                  <a:tcPr marT="91425" marB="91425" marR="91425" marL="91425">
                    <a:solidFill>
                      <a:srgbClr val="F5EFEE"/>
                    </a:solidFill>
                  </a:tcPr>
                </a:tc>
                <a:tc>
                  <a:txBody>
                    <a:bodyPr/>
                    <a:lstStyle/>
                    <a:p>
                      <a:pPr indent="0" lvl="0" marL="0" rtl="0" algn="l">
                        <a:spcBef>
                          <a:spcPts val="0"/>
                        </a:spcBef>
                        <a:spcAft>
                          <a:spcPts val="0"/>
                        </a:spcAft>
                        <a:buNone/>
                      </a:pPr>
                      <a:r>
                        <a:rPr lang="en" sz="1200">
                          <a:latin typeface="Oxygen"/>
                          <a:ea typeface="Oxygen"/>
                          <a:cs typeface="Oxygen"/>
                          <a:sym typeface="Oxygen"/>
                        </a:rPr>
                        <a:t>125</a:t>
                      </a:r>
                      <a:endParaRPr sz="1200">
                        <a:latin typeface="Oxygen"/>
                        <a:ea typeface="Oxygen"/>
                        <a:cs typeface="Oxygen"/>
                        <a:sym typeface="Oxygen"/>
                      </a:endParaRPr>
                    </a:p>
                  </a:txBody>
                  <a:tcPr marT="91425" marB="91425" marR="91425" marL="91425">
                    <a:solidFill>
                      <a:srgbClr val="F5EFEE"/>
                    </a:solidFill>
                  </a:tcPr>
                </a:tc>
              </a:tr>
              <a:tr h="523325">
                <a:tc>
                  <a:txBody>
                    <a:bodyPr/>
                    <a:lstStyle/>
                    <a:p>
                      <a:pPr indent="0" lvl="0" marL="0" rtl="0" algn="l">
                        <a:spcBef>
                          <a:spcPts val="0"/>
                        </a:spcBef>
                        <a:spcAft>
                          <a:spcPts val="0"/>
                        </a:spcAft>
                        <a:buNone/>
                      </a:pPr>
                      <a:r>
                        <a:rPr lang="en" sz="1200">
                          <a:latin typeface="Oxygen"/>
                          <a:ea typeface="Oxygen"/>
                          <a:cs typeface="Oxygen"/>
                          <a:sym typeface="Oxygen"/>
                        </a:rPr>
                        <a:t>Flowing into the loops of Henle</a:t>
                      </a:r>
                      <a:endParaRPr sz="1200">
                        <a:latin typeface="Oxygen"/>
                        <a:ea typeface="Oxygen"/>
                        <a:cs typeface="Oxygen"/>
                        <a:sym typeface="Oxygen"/>
                      </a:endParaRPr>
                    </a:p>
                  </a:txBody>
                  <a:tcPr marT="91425" marB="91425" marR="91425" marL="91425">
                    <a:solidFill>
                      <a:srgbClr val="F5EFEE"/>
                    </a:solidFill>
                  </a:tcPr>
                </a:tc>
                <a:tc>
                  <a:txBody>
                    <a:bodyPr/>
                    <a:lstStyle/>
                    <a:p>
                      <a:pPr indent="0" lvl="0" marL="0" rtl="0" algn="l">
                        <a:spcBef>
                          <a:spcPts val="0"/>
                        </a:spcBef>
                        <a:spcAft>
                          <a:spcPts val="0"/>
                        </a:spcAft>
                        <a:buNone/>
                      </a:pPr>
                      <a:r>
                        <a:rPr lang="en" sz="1200">
                          <a:latin typeface="Oxygen"/>
                          <a:ea typeface="Oxygen"/>
                          <a:cs typeface="Oxygen"/>
                          <a:sym typeface="Oxygen"/>
                        </a:rPr>
                        <a:t>45</a:t>
                      </a:r>
                      <a:endParaRPr sz="1200">
                        <a:latin typeface="Oxygen"/>
                        <a:ea typeface="Oxygen"/>
                        <a:cs typeface="Oxygen"/>
                        <a:sym typeface="Oxygen"/>
                      </a:endParaRPr>
                    </a:p>
                  </a:txBody>
                  <a:tcPr marT="91425" marB="91425" marR="91425" marL="91425">
                    <a:solidFill>
                      <a:srgbClr val="F5EFEE"/>
                    </a:solidFill>
                  </a:tcPr>
                </a:tc>
              </a:tr>
              <a:tr h="523325">
                <a:tc>
                  <a:txBody>
                    <a:bodyPr/>
                    <a:lstStyle/>
                    <a:p>
                      <a:pPr indent="0" lvl="0" marL="0" rtl="0" algn="l">
                        <a:spcBef>
                          <a:spcPts val="0"/>
                        </a:spcBef>
                        <a:spcAft>
                          <a:spcPts val="0"/>
                        </a:spcAft>
                        <a:buNone/>
                      </a:pPr>
                      <a:r>
                        <a:rPr lang="en" sz="1200">
                          <a:latin typeface="Oxygen"/>
                          <a:ea typeface="Oxygen"/>
                          <a:cs typeface="Oxygen"/>
                          <a:sym typeface="Oxygen"/>
                        </a:rPr>
                        <a:t>Flowing into the distal tubules</a:t>
                      </a:r>
                      <a:endParaRPr sz="1200">
                        <a:latin typeface="Oxygen"/>
                        <a:ea typeface="Oxygen"/>
                        <a:cs typeface="Oxygen"/>
                        <a:sym typeface="Oxygen"/>
                      </a:endParaRPr>
                    </a:p>
                  </a:txBody>
                  <a:tcPr marT="91425" marB="91425" marR="91425" marL="91425">
                    <a:solidFill>
                      <a:srgbClr val="F5EFEE"/>
                    </a:solidFill>
                  </a:tcPr>
                </a:tc>
                <a:tc>
                  <a:txBody>
                    <a:bodyPr/>
                    <a:lstStyle/>
                    <a:p>
                      <a:pPr indent="0" lvl="0" marL="0" rtl="0" algn="l">
                        <a:spcBef>
                          <a:spcPts val="0"/>
                        </a:spcBef>
                        <a:spcAft>
                          <a:spcPts val="0"/>
                        </a:spcAft>
                        <a:buNone/>
                      </a:pPr>
                      <a:r>
                        <a:rPr lang="en" sz="1200">
                          <a:latin typeface="Oxygen"/>
                          <a:ea typeface="Oxygen"/>
                          <a:cs typeface="Oxygen"/>
                          <a:sym typeface="Oxygen"/>
                        </a:rPr>
                        <a:t>25</a:t>
                      </a:r>
                      <a:endParaRPr sz="1200">
                        <a:latin typeface="Oxygen"/>
                        <a:ea typeface="Oxygen"/>
                        <a:cs typeface="Oxygen"/>
                        <a:sym typeface="Oxygen"/>
                      </a:endParaRPr>
                    </a:p>
                  </a:txBody>
                  <a:tcPr marT="91425" marB="91425" marR="91425" marL="91425">
                    <a:solidFill>
                      <a:srgbClr val="F5EFEE"/>
                    </a:solidFill>
                  </a:tcPr>
                </a:tc>
              </a:tr>
              <a:tr h="523325">
                <a:tc>
                  <a:txBody>
                    <a:bodyPr/>
                    <a:lstStyle/>
                    <a:p>
                      <a:pPr indent="0" lvl="0" marL="0" rtl="0" algn="l">
                        <a:spcBef>
                          <a:spcPts val="0"/>
                        </a:spcBef>
                        <a:spcAft>
                          <a:spcPts val="0"/>
                        </a:spcAft>
                        <a:buNone/>
                      </a:pPr>
                      <a:r>
                        <a:rPr lang="en" sz="1200">
                          <a:latin typeface="Oxygen"/>
                          <a:ea typeface="Oxygen"/>
                          <a:cs typeface="Oxygen"/>
                          <a:sym typeface="Oxygen"/>
                        </a:rPr>
                        <a:t>Flowing into the collecting tubules</a:t>
                      </a:r>
                      <a:endParaRPr sz="1200">
                        <a:latin typeface="Oxygen"/>
                        <a:ea typeface="Oxygen"/>
                        <a:cs typeface="Oxygen"/>
                        <a:sym typeface="Oxygen"/>
                      </a:endParaRPr>
                    </a:p>
                  </a:txBody>
                  <a:tcPr marT="91425" marB="91425" marR="91425" marL="91425">
                    <a:solidFill>
                      <a:srgbClr val="F5EFEE"/>
                    </a:solidFill>
                  </a:tcPr>
                </a:tc>
                <a:tc>
                  <a:txBody>
                    <a:bodyPr/>
                    <a:lstStyle/>
                    <a:p>
                      <a:pPr indent="0" lvl="0" marL="0" rtl="0" algn="l">
                        <a:spcBef>
                          <a:spcPts val="0"/>
                        </a:spcBef>
                        <a:spcAft>
                          <a:spcPts val="0"/>
                        </a:spcAft>
                        <a:buNone/>
                      </a:pPr>
                      <a:r>
                        <a:rPr lang="en" sz="1200">
                          <a:latin typeface="Oxygen"/>
                          <a:ea typeface="Oxygen"/>
                          <a:cs typeface="Oxygen"/>
                          <a:sym typeface="Oxygen"/>
                        </a:rPr>
                        <a:t>12</a:t>
                      </a:r>
                      <a:endParaRPr sz="1200">
                        <a:latin typeface="Oxygen"/>
                        <a:ea typeface="Oxygen"/>
                        <a:cs typeface="Oxygen"/>
                        <a:sym typeface="Oxygen"/>
                      </a:endParaRPr>
                    </a:p>
                  </a:txBody>
                  <a:tcPr marT="91425" marB="91425" marR="91425" marL="91425">
                    <a:solidFill>
                      <a:srgbClr val="F5EFEE"/>
                    </a:solidFill>
                  </a:tcPr>
                </a:tc>
              </a:tr>
              <a:tr h="452950">
                <a:tc>
                  <a:txBody>
                    <a:bodyPr/>
                    <a:lstStyle/>
                    <a:p>
                      <a:pPr indent="0" lvl="0" marL="0" rtl="0" algn="l">
                        <a:spcBef>
                          <a:spcPts val="0"/>
                        </a:spcBef>
                        <a:spcAft>
                          <a:spcPts val="0"/>
                        </a:spcAft>
                        <a:buNone/>
                      </a:pPr>
                      <a:r>
                        <a:rPr lang="en" sz="1200">
                          <a:latin typeface="Oxygen"/>
                          <a:ea typeface="Oxygen"/>
                          <a:cs typeface="Oxygen"/>
                          <a:sym typeface="Oxygen"/>
                        </a:rPr>
                        <a:t>Flowing into the urine</a:t>
                      </a:r>
                      <a:endParaRPr sz="1200">
                        <a:latin typeface="Oxygen"/>
                        <a:ea typeface="Oxygen"/>
                        <a:cs typeface="Oxygen"/>
                        <a:sym typeface="Oxygen"/>
                      </a:endParaRPr>
                    </a:p>
                  </a:txBody>
                  <a:tcPr marT="91425" marB="91425" marR="91425" marL="91425">
                    <a:solidFill>
                      <a:srgbClr val="F5EFEE"/>
                    </a:solidFill>
                  </a:tcPr>
                </a:tc>
                <a:tc>
                  <a:txBody>
                    <a:bodyPr/>
                    <a:lstStyle/>
                    <a:p>
                      <a:pPr indent="0" lvl="0" marL="0" rtl="0" algn="l">
                        <a:spcBef>
                          <a:spcPts val="0"/>
                        </a:spcBef>
                        <a:spcAft>
                          <a:spcPts val="0"/>
                        </a:spcAft>
                        <a:buNone/>
                      </a:pPr>
                      <a:r>
                        <a:rPr lang="en" sz="1200">
                          <a:latin typeface="Oxygen"/>
                          <a:ea typeface="Oxygen"/>
                          <a:cs typeface="Oxygen"/>
                          <a:sym typeface="Oxygen"/>
                        </a:rPr>
                        <a:t>1</a:t>
                      </a:r>
                      <a:endParaRPr sz="1200">
                        <a:latin typeface="Oxygen"/>
                        <a:ea typeface="Oxygen"/>
                        <a:cs typeface="Oxygen"/>
                        <a:sym typeface="Oxygen"/>
                      </a:endParaRPr>
                    </a:p>
                  </a:txBody>
                  <a:tcPr marT="91425" marB="91425" marR="91425" marL="91425">
                    <a:solidFill>
                      <a:srgbClr val="F5EFEE"/>
                    </a:solidFill>
                  </a:tcPr>
                </a:tc>
              </a:tr>
            </a:tbl>
          </a:graphicData>
        </a:graphic>
      </p:graphicFrame>
      <p:pic>
        <p:nvPicPr>
          <p:cNvPr id="243" name="Google Shape;243;p22"/>
          <p:cNvPicPr preferRelativeResize="0"/>
          <p:nvPr/>
        </p:nvPicPr>
        <p:blipFill>
          <a:blip r:embed="rId3">
            <a:alphaModFix/>
          </a:blip>
          <a:stretch>
            <a:fillRect/>
          </a:stretch>
        </p:blipFill>
        <p:spPr>
          <a:xfrm>
            <a:off x="1714600" y="5962461"/>
            <a:ext cx="3619350" cy="3858225"/>
          </a:xfrm>
          <a:prstGeom prst="rect">
            <a:avLst/>
          </a:prstGeom>
          <a:noFill/>
          <a:ln>
            <a:noFill/>
          </a:ln>
        </p:spPr>
      </p:pic>
      <p:sp>
        <p:nvSpPr>
          <p:cNvPr id="244" name="Google Shape;244;p22"/>
          <p:cNvSpPr txBox="1"/>
          <p:nvPr/>
        </p:nvSpPr>
        <p:spPr>
          <a:xfrm>
            <a:off x="-6575" y="145825"/>
            <a:ext cx="1092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B5394"/>
                </a:solidFill>
                <a:latin typeface="Oxygen"/>
                <a:ea typeface="Oxygen"/>
                <a:cs typeface="Oxygen"/>
                <a:sym typeface="Oxygen"/>
              </a:rPr>
              <a:t>Male’s </a:t>
            </a:r>
            <a:r>
              <a:rPr b="1" lang="en">
                <a:solidFill>
                  <a:srgbClr val="0B5394"/>
                </a:solidFill>
                <a:latin typeface="Oxygen"/>
                <a:ea typeface="Oxygen"/>
                <a:cs typeface="Oxygen"/>
                <a:sym typeface="Oxygen"/>
              </a:rPr>
              <a:t>slides</a:t>
            </a:r>
            <a:r>
              <a:rPr b="1" lang="en">
                <a:solidFill>
                  <a:srgbClr val="0B5394"/>
                </a:solidFill>
                <a:latin typeface="Oxygen"/>
                <a:ea typeface="Oxygen"/>
                <a:cs typeface="Oxygen"/>
                <a:sym typeface="Oxygen"/>
              </a:rPr>
              <a:t> </a:t>
            </a:r>
            <a:endParaRPr b="1">
              <a:solidFill>
                <a:srgbClr val="0B5394"/>
              </a:solidFill>
              <a:latin typeface="Oxygen"/>
              <a:ea typeface="Oxygen"/>
              <a:cs typeface="Oxygen"/>
              <a:sym typeface="Oxyge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3"/>
          <p:cNvSpPr txBox="1"/>
          <p:nvPr/>
        </p:nvSpPr>
        <p:spPr>
          <a:xfrm>
            <a:off x="863900" y="0"/>
            <a:ext cx="5184600" cy="1396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SzPts val="4400"/>
              <a:buFont typeface="Calibri"/>
              <a:buNone/>
            </a:pPr>
            <a:r>
              <a:rPr b="1" lang="en" sz="4400">
                <a:solidFill>
                  <a:srgbClr val="CF8A87"/>
                </a:solidFill>
                <a:latin typeface="Calibri"/>
                <a:ea typeface="Calibri"/>
                <a:cs typeface="Calibri"/>
                <a:sym typeface="Calibri"/>
              </a:rPr>
              <a:t>1:Filtrate processing in PCT</a:t>
            </a:r>
            <a:endParaRPr b="1" i="0" sz="4800" u="none" cap="none" strike="noStrike">
              <a:solidFill>
                <a:srgbClr val="CF8A87"/>
              </a:solidFill>
              <a:latin typeface="Oxygen"/>
              <a:ea typeface="Oxygen"/>
              <a:cs typeface="Oxygen"/>
              <a:sym typeface="Oxygen"/>
            </a:endParaRPr>
          </a:p>
        </p:txBody>
      </p:sp>
      <p:cxnSp>
        <p:nvCxnSpPr>
          <p:cNvPr id="250" name="Google Shape;250;p23"/>
          <p:cNvCxnSpPr/>
          <p:nvPr/>
        </p:nvCxnSpPr>
        <p:spPr>
          <a:xfrm>
            <a:off x="2226650" y="1403700"/>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251" name="Google Shape;251;p23"/>
          <p:cNvPicPr preferRelativeResize="0"/>
          <p:nvPr/>
        </p:nvPicPr>
        <p:blipFill rotWithShape="1">
          <a:blip r:embed="rId3">
            <a:alphaModFix/>
          </a:blip>
          <a:srcRect b="0" l="0" r="0" t="0"/>
          <a:stretch/>
        </p:blipFill>
        <p:spPr>
          <a:xfrm>
            <a:off x="3429000" y="1631309"/>
            <a:ext cx="3093300" cy="3783600"/>
          </a:xfrm>
          <a:prstGeom prst="rect">
            <a:avLst/>
          </a:prstGeom>
          <a:noFill/>
          <a:ln>
            <a:noFill/>
          </a:ln>
        </p:spPr>
      </p:pic>
      <p:sp>
        <p:nvSpPr>
          <p:cNvPr id="252" name="Google Shape;252;p23"/>
          <p:cNvSpPr/>
          <p:nvPr/>
        </p:nvSpPr>
        <p:spPr>
          <a:xfrm>
            <a:off x="4266968" y="2681531"/>
            <a:ext cx="223200" cy="568200"/>
          </a:xfrm>
          <a:prstGeom prst="upArrow">
            <a:avLst>
              <a:gd fmla="val 50000" name="adj1"/>
              <a:gd fmla="val 50000" name="adj2"/>
            </a:avLst>
          </a:prstGeom>
          <a:solidFill>
            <a:schemeClr val="dk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53" name="Google Shape;253;p23"/>
          <p:cNvSpPr/>
          <p:nvPr/>
        </p:nvSpPr>
        <p:spPr>
          <a:xfrm>
            <a:off x="3888097" y="1631318"/>
            <a:ext cx="223200" cy="568200"/>
          </a:xfrm>
          <a:prstGeom prst="up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54" name="Google Shape;254;p23"/>
          <p:cNvSpPr txBox="1"/>
          <p:nvPr/>
        </p:nvSpPr>
        <p:spPr>
          <a:xfrm>
            <a:off x="3550466" y="3501769"/>
            <a:ext cx="13092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200">
                <a:solidFill>
                  <a:srgbClr val="000000"/>
                </a:solidFill>
                <a:latin typeface="Calibri"/>
                <a:ea typeface="Calibri"/>
                <a:cs typeface="Calibri"/>
                <a:sym typeface="Calibri"/>
              </a:rPr>
              <a:t>Bile salts</a:t>
            </a:r>
            <a:endParaRPr sz="1200"/>
          </a:p>
          <a:p>
            <a:pPr indent="0" lvl="0" marL="0" marR="0" rtl="0" algn="ctr">
              <a:spcBef>
                <a:spcPts val="0"/>
              </a:spcBef>
              <a:spcAft>
                <a:spcPts val="0"/>
              </a:spcAft>
              <a:buNone/>
            </a:pPr>
            <a:r>
              <a:rPr lang="en" sz="1200">
                <a:solidFill>
                  <a:srgbClr val="000000"/>
                </a:solidFill>
                <a:latin typeface="Calibri"/>
                <a:ea typeface="Calibri"/>
                <a:cs typeface="Calibri"/>
                <a:sym typeface="Calibri"/>
              </a:rPr>
              <a:t>Urea</a:t>
            </a:r>
            <a:endParaRPr sz="1200"/>
          </a:p>
          <a:p>
            <a:pPr indent="0" lvl="0" marL="0" marR="0" rtl="0" algn="ctr">
              <a:spcBef>
                <a:spcPts val="0"/>
              </a:spcBef>
              <a:spcAft>
                <a:spcPts val="0"/>
              </a:spcAft>
              <a:buNone/>
            </a:pPr>
            <a:r>
              <a:rPr lang="en" sz="1200">
                <a:solidFill>
                  <a:srgbClr val="000000"/>
                </a:solidFill>
                <a:latin typeface="Calibri"/>
                <a:ea typeface="Calibri"/>
                <a:cs typeface="Calibri"/>
                <a:sym typeface="Calibri"/>
              </a:rPr>
              <a:t>Toxins</a:t>
            </a:r>
            <a:endParaRPr sz="1200"/>
          </a:p>
          <a:p>
            <a:pPr indent="0" lvl="0" marL="0" marR="0" rtl="0" algn="ctr">
              <a:spcBef>
                <a:spcPts val="0"/>
              </a:spcBef>
              <a:spcAft>
                <a:spcPts val="0"/>
              </a:spcAft>
              <a:buNone/>
            </a:pPr>
            <a:r>
              <a:rPr lang="en" sz="1200">
                <a:solidFill>
                  <a:srgbClr val="000000"/>
                </a:solidFill>
                <a:latin typeface="Calibri"/>
                <a:ea typeface="Calibri"/>
                <a:cs typeface="Calibri"/>
                <a:sym typeface="Calibri"/>
              </a:rPr>
              <a:t>PAH</a:t>
            </a:r>
            <a:endParaRPr sz="1200"/>
          </a:p>
          <a:p>
            <a:pPr indent="0" lvl="0" marL="0" marR="0" rtl="0" algn="ctr">
              <a:spcBef>
                <a:spcPts val="0"/>
              </a:spcBef>
              <a:spcAft>
                <a:spcPts val="0"/>
              </a:spcAft>
              <a:buNone/>
            </a:pPr>
            <a:r>
              <a:rPr lang="en" sz="1200">
                <a:solidFill>
                  <a:srgbClr val="000000"/>
                </a:solidFill>
                <a:latin typeface="Calibri"/>
                <a:ea typeface="Calibri"/>
                <a:cs typeface="Calibri"/>
                <a:sym typeface="Calibri"/>
              </a:rPr>
              <a:t>Catecholamines</a:t>
            </a:r>
            <a:endParaRPr sz="1200"/>
          </a:p>
          <a:p>
            <a:pPr indent="0" lvl="0" marL="0" marR="0" rtl="0" algn="ctr">
              <a:spcBef>
                <a:spcPts val="0"/>
              </a:spcBef>
              <a:spcAft>
                <a:spcPts val="0"/>
              </a:spcAft>
              <a:buNone/>
            </a:pPr>
            <a:r>
              <a:rPr lang="en" sz="1200">
                <a:solidFill>
                  <a:srgbClr val="000000"/>
                </a:solidFill>
                <a:latin typeface="Calibri"/>
                <a:ea typeface="Calibri"/>
                <a:cs typeface="Calibri"/>
                <a:sym typeface="Calibri"/>
              </a:rPr>
              <a:t>drugs </a:t>
            </a:r>
            <a:endParaRPr sz="1200"/>
          </a:p>
        </p:txBody>
      </p:sp>
      <p:sp>
        <p:nvSpPr>
          <p:cNvPr id="255" name="Google Shape;255;p23"/>
          <p:cNvSpPr/>
          <p:nvPr/>
        </p:nvSpPr>
        <p:spPr>
          <a:xfrm>
            <a:off x="4111277" y="1844650"/>
            <a:ext cx="1180800" cy="252300"/>
          </a:xfrm>
          <a:prstGeom prst="rect">
            <a:avLst/>
          </a:prstGeom>
          <a:solidFill>
            <a:srgbClr val="F3EFE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200">
                <a:solidFill>
                  <a:schemeClr val="dk2"/>
                </a:solidFill>
                <a:latin typeface="Calibri"/>
                <a:ea typeface="Calibri"/>
                <a:cs typeface="Calibri"/>
                <a:sym typeface="Calibri"/>
              </a:rPr>
              <a:t>reabsorption</a:t>
            </a:r>
            <a:endParaRPr sz="800">
              <a:solidFill>
                <a:schemeClr val="dk2"/>
              </a:solidFill>
            </a:endParaRPr>
          </a:p>
        </p:txBody>
      </p:sp>
      <p:sp>
        <p:nvSpPr>
          <p:cNvPr id="256" name="Google Shape;256;p23"/>
          <p:cNvSpPr/>
          <p:nvPr/>
        </p:nvSpPr>
        <p:spPr>
          <a:xfrm>
            <a:off x="3748872" y="3249675"/>
            <a:ext cx="939600" cy="252300"/>
          </a:xfrm>
          <a:prstGeom prst="rect">
            <a:avLst/>
          </a:prstGeom>
          <a:solidFill>
            <a:srgbClr val="F3EFE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200">
                <a:solidFill>
                  <a:schemeClr val="dk2"/>
                </a:solidFill>
                <a:latin typeface="Calibri"/>
                <a:ea typeface="Calibri"/>
                <a:cs typeface="Calibri"/>
                <a:sym typeface="Calibri"/>
              </a:rPr>
              <a:t>Secretion</a:t>
            </a:r>
            <a:endParaRPr sz="1200">
              <a:solidFill>
                <a:schemeClr val="dk2"/>
              </a:solidFill>
            </a:endParaRPr>
          </a:p>
        </p:txBody>
      </p:sp>
      <p:sp>
        <p:nvSpPr>
          <p:cNvPr id="257" name="Google Shape;257;p23"/>
          <p:cNvSpPr txBox="1"/>
          <p:nvPr/>
        </p:nvSpPr>
        <p:spPr>
          <a:xfrm>
            <a:off x="4082718" y="1496850"/>
            <a:ext cx="24396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rgbClr val="000000"/>
                </a:solidFill>
                <a:latin typeface="Calibri"/>
                <a:ea typeface="Calibri"/>
                <a:cs typeface="Calibri"/>
                <a:sym typeface="Calibri"/>
              </a:rPr>
              <a:t>Glucose and Amino acids (aa) 100%</a:t>
            </a:r>
            <a:endParaRPr sz="1200"/>
          </a:p>
        </p:txBody>
      </p:sp>
      <p:sp>
        <p:nvSpPr>
          <p:cNvPr id="258" name="Google Shape;258;p23"/>
          <p:cNvSpPr txBox="1"/>
          <p:nvPr/>
        </p:nvSpPr>
        <p:spPr>
          <a:xfrm>
            <a:off x="5080613" y="1631319"/>
            <a:ext cx="19608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200">
                <a:solidFill>
                  <a:srgbClr val="000000"/>
                </a:solidFill>
                <a:latin typeface="Calibri"/>
                <a:ea typeface="Calibri"/>
                <a:cs typeface="Calibri"/>
                <a:sym typeface="Calibri"/>
              </a:rPr>
              <a:t>Water and Na+ 65%</a:t>
            </a:r>
            <a:endParaRPr sz="1200"/>
          </a:p>
        </p:txBody>
      </p:sp>
      <p:sp>
        <p:nvSpPr>
          <p:cNvPr id="259" name="Google Shape;259;p23"/>
          <p:cNvSpPr/>
          <p:nvPr/>
        </p:nvSpPr>
        <p:spPr>
          <a:xfrm>
            <a:off x="267650" y="2107725"/>
            <a:ext cx="2485800" cy="1676100"/>
          </a:xfrm>
          <a:prstGeom prst="rect">
            <a:avLst/>
          </a:prstGeom>
          <a:solidFill>
            <a:srgbClr val="F3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42900" lvl="0" marL="342900" marR="0" rtl="0" algn="ctr">
              <a:lnSpc>
                <a:spcPct val="100000"/>
              </a:lnSpc>
              <a:spcBef>
                <a:spcPts val="0"/>
              </a:spcBef>
              <a:spcAft>
                <a:spcPts val="0"/>
              </a:spcAft>
              <a:buClr>
                <a:srgbClr val="FF0000"/>
              </a:buClr>
              <a:buSzPts val="2800"/>
              <a:buFont typeface="Calibri"/>
              <a:buAutoNum type="arabicPeriod"/>
            </a:pPr>
            <a:r>
              <a:t/>
            </a:r>
            <a:endParaRPr b="1" sz="1200">
              <a:latin typeface="Calibri"/>
              <a:ea typeface="Calibri"/>
              <a:cs typeface="Calibri"/>
              <a:sym typeface="Calibri"/>
            </a:endParaRPr>
          </a:p>
        </p:txBody>
      </p:sp>
      <p:sp>
        <p:nvSpPr>
          <p:cNvPr id="260" name="Google Shape;260;p23"/>
          <p:cNvSpPr/>
          <p:nvPr/>
        </p:nvSpPr>
        <p:spPr>
          <a:xfrm>
            <a:off x="267648" y="2135093"/>
            <a:ext cx="2485800" cy="1676100"/>
          </a:xfrm>
          <a:prstGeom prst="rect">
            <a:avLst/>
          </a:prstGeom>
          <a:solidFill>
            <a:srgbClr val="F3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1">
              <a:latin typeface="Oxygen"/>
              <a:ea typeface="Oxygen"/>
              <a:cs typeface="Oxygen"/>
              <a:sym typeface="Oxygen"/>
            </a:endParaRPr>
          </a:p>
          <a:p>
            <a:pPr indent="0" lvl="0" marL="0" rtl="0" algn="l">
              <a:spcBef>
                <a:spcPts val="0"/>
              </a:spcBef>
              <a:spcAft>
                <a:spcPts val="0"/>
              </a:spcAft>
              <a:buNone/>
            </a:pPr>
            <a:r>
              <a:t/>
            </a:r>
            <a:endParaRPr b="1" sz="1200">
              <a:latin typeface="Calibri"/>
              <a:ea typeface="Calibri"/>
              <a:cs typeface="Calibri"/>
              <a:sym typeface="Calibri"/>
            </a:endParaRPr>
          </a:p>
          <a:p>
            <a:pPr indent="-304800" lvl="0" marL="457200" rtl="0" algn="l">
              <a:spcBef>
                <a:spcPts val="0"/>
              </a:spcBef>
              <a:spcAft>
                <a:spcPts val="0"/>
              </a:spcAft>
              <a:buClr>
                <a:srgbClr val="D5A6BD"/>
              </a:buClr>
              <a:buSzPts val="1200"/>
              <a:buFont typeface="Oxygen"/>
              <a:buAutoNum type="arabicPeriod"/>
            </a:pPr>
            <a:r>
              <a:rPr b="1" lang="en" sz="1200">
                <a:solidFill>
                  <a:srgbClr val="D5A6BD"/>
                </a:solidFill>
                <a:latin typeface="Oxygen"/>
                <a:ea typeface="Oxygen"/>
                <a:cs typeface="Oxygen"/>
                <a:sym typeface="Oxygen"/>
              </a:rPr>
              <a:t>Highly metabolic cells</a:t>
            </a:r>
            <a:endParaRPr b="1" sz="1200">
              <a:solidFill>
                <a:srgbClr val="D5A6BD"/>
              </a:solidFill>
              <a:latin typeface="Oxygen"/>
              <a:ea typeface="Oxygen"/>
              <a:cs typeface="Oxygen"/>
              <a:sym typeface="Oxygen"/>
            </a:endParaRPr>
          </a:p>
          <a:p>
            <a:pPr indent="-304800" lvl="0" marL="457200" rtl="0" algn="l">
              <a:spcBef>
                <a:spcPts val="0"/>
              </a:spcBef>
              <a:spcAft>
                <a:spcPts val="0"/>
              </a:spcAft>
              <a:buSzPts val="1200"/>
              <a:buFont typeface="Oxygen"/>
              <a:buAutoNum type="arabicPeriod"/>
            </a:pPr>
            <a:r>
              <a:rPr b="1" lang="en" sz="1200">
                <a:latin typeface="Oxygen"/>
                <a:ea typeface="Oxygen"/>
                <a:cs typeface="Oxygen"/>
                <a:sym typeface="Oxygen"/>
              </a:rPr>
              <a:t>Extensive brush border</a:t>
            </a:r>
            <a:endParaRPr b="1" sz="1200">
              <a:latin typeface="Oxygen"/>
              <a:ea typeface="Oxygen"/>
              <a:cs typeface="Oxygen"/>
              <a:sym typeface="Oxygen"/>
            </a:endParaRPr>
          </a:p>
          <a:p>
            <a:pPr indent="0" lvl="0" marL="457200" rtl="0" algn="l">
              <a:spcBef>
                <a:spcPts val="0"/>
              </a:spcBef>
              <a:spcAft>
                <a:spcPts val="0"/>
              </a:spcAft>
              <a:buNone/>
            </a:pPr>
            <a:r>
              <a:rPr b="1" lang="en" sz="1200">
                <a:solidFill>
                  <a:srgbClr val="0B5394"/>
                </a:solidFill>
                <a:latin typeface="Oxygen"/>
                <a:ea typeface="Oxygen"/>
                <a:cs typeface="Oxygen"/>
                <a:sym typeface="Oxygen"/>
              </a:rPr>
              <a:t>Multiple the surface area 20 folds  </a:t>
            </a:r>
            <a:endParaRPr b="1" sz="1200">
              <a:solidFill>
                <a:srgbClr val="0B5394"/>
              </a:solidFill>
              <a:latin typeface="Oxygen"/>
              <a:ea typeface="Oxygen"/>
              <a:cs typeface="Oxygen"/>
              <a:sym typeface="Oxygen"/>
            </a:endParaRPr>
          </a:p>
          <a:p>
            <a:pPr indent="-304800" lvl="0" marL="457200" rtl="0" algn="l">
              <a:spcBef>
                <a:spcPts val="0"/>
              </a:spcBef>
              <a:spcAft>
                <a:spcPts val="0"/>
              </a:spcAft>
              <a:buSzPts val="1200"/>
              <a:buFont typeface="Oxygen"/>
              <a:buAutoNum type="arabicPeriod"/>
            </a:pPr>
            <a:r>
              <a:rPr b="1" lang="en" sz="1200">
                <a:latin typeface="Oxygen"/>
                <a:ea typeface="Oxygen"/>
                <a:cs typeface="Oxygen"/>
                <a:sym typeface="Oxygen"/>
              </a:rPr>
              <a:t>Lots of mitochondria </a:t>
            </a:r>
            <a:endParaRPr b="1" sz="1200">
              <a:latin typeface="Oxygen"/>
              <a:ea typeface="Oxygen"/>
              <a:cs typeface="Oxygen"/>
              <a:sym typeface="Oxygen"/>
            </a:endParaRPr>
          </a:p>
          <a:p>
            <a:pPr indent="-304800" lvl="0" marL="457200" rtl="0" algn="l">
              <a:spcBef>
                <a:spcPts val="0"/>
              </a:spcBef>
              <a:spcAft>
                <a:spcPts val="0"/>
              </a:spcAft>
              <a:buClr>
                <a:srgbClr val="0B5394"/>
              </a:buClr>
              <a:buSzPts val="1200"/>
              <a:buFont typeface="Oxygen"/>
              <a:buAutoNum type="arabicPeriod"/>
            </a:pPr>
            <a:r>
              <a:rPr b="1" lang="en" sz="1200">
                <a:solidFill>
                  <a:srgbClr val="0B5394"/>
                </a:solidFill>
                <a:latin typeface="Oxygen"/>
                <a:ea typeface="Oxygen"/>
                <a:cs typeface="Oxygen"/>
                <a:sym typeface="Oxygen"/>
              </a:rPr>
              <a:t>Tight junction </a:t>
            </a:r>
            <a:endParaRPr b="1" sz="1200">
              <a:solidFill>
                <a:srgbClr val="0B5394"/>
              </a:solidFill>
              <a:latin typeface="Oxygen"/>
              <a:ea typeface="Oxygen"/>
              <a:cs typeface="Oxygen"/>
              <a:sym typeface="Oxygen"/>
            </a:endParaRPr>
          </a:p>
          <a:p>
            <a:pPr indent="-304800" lvl="0" marL="457200" rtl="0" algn="l">
              <a:spcBef>
                <a:spcPts val="0"/>
              </a:spcBef>
              <a:spcAft>
                <a:spcPts val="0"/>
              </a:spcAft>
              <a:buClr>
                <a:srgbClr val="0B5394"/>
              </a:buClr>
              <a:buSzPts val="1200"/>
              <a:buFont typeface="Oxygen"/>
              <a:buAutoNum type="arabicPeriod"/>
            </a:pPr>
            <a:r>
              <a:rPr b="1" lang="en" sz="1200">
                <a:solidFill>
                  <a:srgbClr val="0B5394"/>
                </a:solidFill>
                <a:latin typeface="Oxygen"/>
                <a:ea typeface="Oxygen"/>
                <a:cs typeface="Oxygen"/>
                <a:sym typeface="Oxygen"/>
              </a:rPr>
              <a:t>Lateral intercellular space </a:t>
            </a:r>
            <a:endParaRPr b="1" sz="1200">
              <a:solidFill>
                <a:srgbClr val="0B5394"/>
              </a:solidFill>
              <a:latin typeface="Oxygen"/>
              <a:ea typeface="Oxygen"/>
              <a:cs typeface="Oxygen"/>
              <a:sym typeface="Oxygen"/>
            </a:endParaRPr>
          </a:p>
          <a:p>
            <a:pPr indent="0" lvl="0" marL="457200" marR="0" rtl="0" algn="l">
              <a:lnSpc>
                <a:spcPct val="100000"/>
              </a:lnSpc>
              <a:spcBef>
                <a:spcPts val="0"/>
              </a:spcBef>
              <a:spcAft>
                <a:spcPts val="0"/>
              </a:spcAft>
              <a:buNone/>
            </a:pPr>
            <a:r>
              <a:rPr b="1" lang="en" sz="1200">
                <a:latin typeface="Calibri"/>
                <a:ea typeface="Calibri"/>
                <a:cs typeface="Calibri"/>
                <a:sym typeface="Calibri"/>
              </a:rPr>
              <a:t> </a:t>
            </a:r>
            <a:endParaRPr b="1" sz="1200">
              <a:latin typeface="Calibri"/>
              <a:ea typeface="Calibri"/>
              <a:cs typeface="Calibri"/>
              <a:sym typeface="Calibri"/>
            </a:endParaRPr>
          </a:p>
          <a:p>
            <a:pPr indent="0" lvl="0" marL="1371600" rtl="0" algn="l">
              <a:spcBef>
                <a:spcPts val="0"/>
              </a:spcBef>
              <a:spcAft>
                <a:spcPts val="0"/>
              </a:spcAft>
              <a:buNone/>
            </a:pPr>
            <a:r>
              <a:t/>
            </a:r>
            <a:endParaRPr b="1" sz="1200">
              <a:latin typeface="Calibri"/>
              <a:ea typeface="Calibri"/>
              <a:cs typeface="Calibri"/>
              <a:sym typeface="Calibri"/>
            </a:endParaRPr>
          </a:p>
          <a:p>
            <a:pPr indent="0" lvl="0" marL="1371600" marR="0" rtl="0" algn="l">
              <a:lnSpc>
                <a:spcPct val="100000"/>
              </a:lnSpc>
              <a:spcBef>
                <a:spcPts val="0"/>
              </a:spcBef>
              <a:spcAft>
                <a:spcPts val="0"/>
              </a:spcAft>
              <a:buNone/>
            </a:pPr>
            <a:r>
              <a:t/>
            </a:r>
            <a:endParaRPr b="1" sz="1200">
              <a:latin typeface="Calibri"/>
              <a:ea typeface="Calibri"/>
              <a:cs typeface="Calibri"/>
              <a:sym typeface="Calibri"/>
            </a:endParaRPr>
          </a:p>
        </p:txBody>
      </p:sp>
      <p:sp>
        <p:nvSpPr>
          <p:cNvPr id="261" name="Google Shape;261;p23"/>
          <p:cNvSpPr txBox="1"/>
          <p:nvPr/>
        </p:nvSpPr>
        <p:spPr>
          <a:xfrm>
            <a:off x="267650" y="1447913"/>
            <a:ext cx="245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xygen"/>
                <a:ea typeface="Oxygen"/>
                <a:cs typeface="Oxygen"/>
                <a:sym typeface="Oxygen"/>
              </a:rPr>
              <a:t>Most reabsorption occurs in PCT Because :</a:t>
            </a:r>
            <a:endParaRPr>
              <a:latin typeface="Oxygen"/>
              <a:ea typeface="Oxygen"/>
              <a:cs typeface="Oxygen"/>
              <a:sym typeface="Oxygen"/>
            </a:endParaRPr>
          </a:p>
        </p:txBody>
      </p:sp>
      <p:pic>
        <p:nvPicPr>
          <p:cNvPr id="262" name="Google Shape;262;p23"/>
          <p:cNvPicPr preferRelativeResize="0"/>
          <p:nvPr/>
        </p:nvPicPr>
        <p:blipFill rotWithShape="1">
          <a:blip r:embed="rId4">
            <a:alphaModFix/>
          </a:blip>
          <a:srcRect b="0" l="1079" r="4232" t="0"/>
          <a:stretch/>
        </p:blipFill>
        <p:spPr>
          <a:xfrm>
            <a:off x="149050" y="5178775"/>
            <a:ext cx="3456851" cy="3378550"/>
          </a:xfrm>
          <a:prstGeom prst="rect">
            <a:avLst/>
          </a:prstGeom>
          <a:noFill/>
          <a:ln>
            <a:noFill/>
          </a:ln>
        </p:spPr>
      </p:pic>
      <p:pic>
        <p:nvPicPr>
          <p:cNvPr id="263" name="Google Shape;263;p23"/>
          <p:cNvPicPr preferRelativeResize="0"/>
          <p:nvPr/>
        </p:nvPicPr>
        <p:blipFill rotWithShape="1">
          <a:blip r:embed="rId5">
            <a:alphaModFix/>
          </a:blip>
          <a:srcRect b="0" l="2553" r="0" t="0"/>
          <a:stretch/>
        </p:blipFill>
        <p:spPr>
          <a:xfrm>
            <a:off x="3605900" y="5539300"/>
            <a:ext cx="3185674" cy="2976026"/>
          </a:xfrm>
          <a:prstGeom prst="rect">
            <a:avLst/>
          </a:prstGeom>
          <a:noFill/>
          <a:ln>
            <a:noFill/>
          </a:ln>
        </p:spPr>
      </p:pic>
      <p:sp>
        <p:nvSpPr>
          <p:cNvPr id="264" name="Google Shape;264;p23"/>
          <p:cNvSpPr/>
          <p:nvPr/>
        </p:nvSpPr>
        <p:spPr>
          <a:xfrm>
            <a:off x="5114476" y="5178775"/>
            <a:ext cx="651600" cy="687300"/>
          </a:xfrm>
          <a:prstGeom prst="star5">
            <a:avLst>
              <a:gd fmla="val 19098" name="adj"/>
              <a:gd fmla="val 105146" name="hf"/>
              <a:gd fmla="val 110557" name="vf"/>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endParaRPr>
          </a:p>
        </p:txBody>
      </p:sp>
      <p:sp>
        <p:nvSpPr>
          <p:cNvPr id="265" name="Google Shape;265;p23"/>
          <p:cNvSpPr/>
          <p:nvPr/>
        </p:nvSpPr>
        <p:spPr>
          <a:xfrm>
            <a:off x="6272575" y="6627050"/>
            <a:ext cx="470700" cy="359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3"/>
          <p:cNvSpPr/>
          <p:nvPr/>
        </p:nvSpPr>
        <p:spPr>
          <a:xfrm>
            <a:off x="3605900" y="6800450"/>
            <a:ext cx="341400" cy="359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3"/>
          <p:cNvSpPr/>
          <p:nvPr/>
        </p:nvSpPr>
        <p:spPr>
          <a:xfrm rot="5405139">
            <a:off x="4511144" y="5530371"/>
            <a:ext cx="200700" cy="359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4"/>
          <p:cNvSpPr txBox="1"/>
          <p:nvPr/>
        </p:nvSpPr>
        <p:spPr>
          <a:xfrm>
            <a:off x="192750" y="2628725"/>
            <a:ext cx="66162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SzPts val="4400"/>
              <a:buFont typeface="Calibri"/>
              <a:buNone/>
            </a:pPr>
            <a:r>
              <a:rPr b="1" lang="en" sz="4400">
                <a:solidFill>
                  <a:srgbClr val="CF8A87"/>
                </a:solidFill>
                <a:latin typeface="Calibri"/>
                <a:ea typeface="Calibri"/>
                <a:cs typeface="Calibri"/>
                <a:sym typeface="Calibri"/>
              </a:rPr>
              <a:t>A-Na+ </a:t>
            </a:r>
            <a:r>
              <a:rPr b="1" lang="en" sz="4400">
                <a:solidFill>
                  <a:srgbClr val="CF8A87"/>
                </a:solidFill>
                <a:latin typeface="Calibri"/>
                <a:ea typeface="Calibri"/>
                <a:cs typeface="Calibri"/>
                <a:sym typeface="Calibri"/>
              </a:rPr>
              <a:t>reabsorption</a:t>
            </a:r>
            <a:r>
              <a:rPr b="1" lang="en" sz="4400">
                <a:solidFill>
                  <a:srgbClr val="CF8A87"/>
                </a:solidFill>
                <a:latin typeface="Calibri"/>
                <a:ea typeface="Calibri"/>
                <a:cs typeface="Calibri"/>
                <a:sym typeface="Calibri"/>
              </a:rPr>
              <a:t> in PCT</a:t>
            </a:r>
            <a:endParaRPr b="1" i="0" sz="4800" u="none" cap="none" strike="noStrike">
              <a:solidFill>
                <a:srgbClr val="CF8A87"/>
              </a:solidFill>
              <a:latin typeface="Oxygen"/>
              <a:ea typeface="Oxygen"/>
              <a:cs typeface="Oxygen"/>
              <a:sym typeface="Oxygen"/>
            </a:endParaRPr>
          </a:p>
        </p:txBody>
      </p:sp>
      <p:cxnSp>
        <p:nvCxnSpPr>
          <p:cNvPr id="273" name="Google Shape;273;p24"/>
          <p:cNvCxnSpPr/>
          <p:nvPr/>
        </p:nvCxnSpPr>
        <p:spPr>
          <a:xfrm>
            <a:off x="2199450" y="3472200"/>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274" name="Google Shape;274;p24"/>
          <p:cNvSpPr/>
          <p:nvPr/>
        </p:nvSpPr>
        <p:spPr>
          <a:xfrm rot="5400000">
            <a:off x="828001" y="4830723"/>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24"/>
          <p:cNvSpPr/>
          <p:nvPr/>
        </p:nvSpPr>
        <p:spPr>
          <a:xfrm>
            <a:off x="208050" y="3616375"/>
            <a:ext cx="1580700" cy="10836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Basolateral Na+-K+ ATPase pumps 3Na+ out and 2 K+ inside the cell</a:t>
            </a:r>
            <a:endParaRPr>
              <a:solidFill>
                <a:srgbClr val="C27BA0"/>
              </a:solidFill>
              <a:latin typeface="Oxygen"/>
              <a:ea typeface="Oxygen"/>
              <a:cs typeface="Oxygen"/>
              <a:sym typeface="Oxygen"/>
            </a:endParaRPr>
          </a:p>
        </p:txBody>
      </p:sp>
      <p:sp>
        <p:nvSpPr>
          <p:cNvPr id="276" name="Google Shape;276;p24"/>
          <p:cNvSpPr/>
          <p:nvPr/>
        </p:nvSpPr>
        <p:spPr>
          <a:xfrm>
            <a:off x="189888" y="5139413"/>
            <a:ext cx="1580700" cy="9276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Decrease Na+ concentration inside the cell</a:t>
            </a:r>
            <a:endParaRPr>
              <a:solidFill>
                <a:srgbClr val="C27BA0"/>
              </a:solidFill>
              <a:latin typeface="Oxygen"/>
              <a:ea typeface="Oxygen"/>
              <a:cs typeface="Oxygen"/>
              <a:sym typeface="Oxygen"/>
            </a:endParaRPr>
          </a:p>
        </p:txBody>
      </p:sp>
      <p:sp>
        <p:nvSpPr>
          <p:cNvPr id="277" name="Google Shape;277;p24"/>
          <p:cNvSpPr/>
          <p:nvPr/>
        </p:nvSpPr>
        <p:spPr>
          <a:xfrm rot="5400000">
            <a:off x="828001" y="6152823"/>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24"/>
          <p:cNvSpPr/>
          <p:nvPr/>
        </p:nvSpPr>
        <p:spPr>
          <a:xfrm>
            <a:off x="138150" y="6416650"/>
            <a:ext cx="1851300" cy="16677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This gradient favors passive entry of Na+ into the tubular cell across the apical membrane via transporter protein </a:t>
            </a:r>
            <a:endParaRPr>
              <a:solidFill>
                <a:srgbClr val="C27BA0"/>
              </a:solidFill>
              <a:latin typeface="Oxygen"/>
              <a:ea typeface="Oxygen"/>
              <a:cs typeface="Oxygen"/>
              <a:sym typeface="Oxygen"/>
            </a:endParaRPr>
          </a:p>
        </p:txBody>
      </p:sp>
      <p:grpSp>
        <p:nvGrpSpPr>
          <p:cNvPr id="279" name="Google Shape;279;p24"/>
          <p:cNvGrpSpPr/>
          <p:nvPr/>
        </p:nvGrpSpPr>
        <p:grpSpPr>
          <a:xfrm>
            <a:off x="2116346" y="3616371"/>
            <a:ext cx="4603525" cy="4375567"/>
            <a:chOff x="2162404" y="1241072"/>
            <a:chExt cx="4947899" cy="4351200"/>
          </a:xfrm>
        </p:grpSpPr>
        <p:pic>
          <p:nvPicPr>
            <p:cNvPr id="280" name="Google Shape;280;p24"/>
            <p:cNvPicPr preferRelativeResize="0"/>
            <p:nvPr/>
          </p:nvPicPr>
          <p:blipFill rotWithShape="1">
            <a:blip r:embed="rId3">
              <a:alphaModFix/>
            </a:blip>
            <a:srcRect b="0" l="0" r="0" t="0"/>
            <a:stretch/>
          </p:blipFill>
          <p:spPr>
            <a:xfrm>
              <a:off x="2163603" y="1241072"/>
              <a:ext cx="4946700" cy="4351200"/>
            </a:xfrm>
            <a:prstGeom prst="rect">
              <a:avLst/>
            </a:prstGeom>
            <a:noFill/>
            <a:ln>
              <a:noFill/>
            </a:ln>
          </p:spPr>
        </p:pic>
        <p:sp>
          <p:nvSpPr>
            <p:cNvPr id="281" name="Google Shape;281;p24"/>
            <p:cNvSpPr txBox="1"/>
            <p:nvPr/>
          </p:nvSpPr>
          <p:spPr>
            <a:xfrm>
              <a:off x="2311980" y="2146040"/>
              <a:ext cx="680700" cy="36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r>
                <a:rPr lang="en" sz="1800">
                  <a:solidFill>
                    <a:srgbClr val="000000"/>
                  </a:solidFill>
                  <a:latin typeface="Calibri"/>
                  <a:ea typeface="Calibri"/>
                  <a:cs typeface="Calibri"/>
                  <a:sym typeface="Calibri"/>
                </a:rPr>
                <a:t>+</a:t>
              </a:r>
              <a:endParaRPr/>
            </a:p>
          </p:txBody>
        </p:sp>
        <p:sp>
          <p:nvSpPr>
            <p:cNvPr id="282" name="Google Shape;282;p24"/>
            <p:cNvSpPr txBox="1"/>
            <p:nvPr/>
          </p:nvSpPr>
          <p:spPr>
            <a:xfrm>
              <a:off x="2464380" y="2750560"/>
              <a:ext cx="6807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283" name="Google Shape;283;p24"/>
            <p:cNvSpPr txBox="1"/>
            <p:nvPr/>
          </p:nvSpPr>
          <p:spPr>
            <a:xfrm>
              <a:off x="4661367" y="1620425"/>
              <a:ext cx="8535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3 Na+</a:t>
              </a:r>
              <a:endParaRPr/>
            </a:p>
          </p:txBody>
        </p:sp>
        <p:sp>
          <p:nvSpPr>
            <p:cNvPr id="284" name="Google Shape;284;p24"/>
            <p:cNvSpPr txBox="1"/>
            <p:nvPr/>
          </p:nvSpPr>
          <p:spPr>
            <a:xfrm>
              <a:off x="2992700" y="2421868"/>
              <a:ext cx="6807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285" name="Google Shape;285;p24"/>
            <p:cNvSpPr txBox="1"/>
            <p:nvPr/>
          </p:nvSpPr>
          <p:spPr>
            <a:xfrm>
              <a:off x="2225336" y="1694358"/>
              <a:ext cx="6807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286" name="Google Shape;286;p24"/>
            <p:cNvSpPr txBox="1"/>
            <p:nvPr/>
          </p:nvSpPr>
          <p:spPr>
            <a:xfrm>
              <a:off x="3002860" y="1635759"/>
              <a:ext cx="6807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287" name="Google Shape;287;p24"/>
            <p:cNvSpPr txBox="1"/>
            <p:nvPr/>
          </p:nvSpPr>
          <p:spPr>
            <a:xfrm>
              <a:off x="3002860" y="2844064"/>
              <a:ext cx="6807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288" name="Google Shape;288;p24"/>
            <p:cNvSpPr txBox="1"/>
            <p:nvPr/>
          </p:nvSpPr>
          <p:spPr>
            <a:xfrm>
              <a:off x="2162404" y="2474732"/>
              <a:ext cx="6807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289" name="Google Shape;289;p24"/>
            <p:cNvSpPr/>
            <p:nvPr/>
          </p:nvSpPr>
          <p:spPr>
            <a:xfrm>
              <a:off x="3683580" y="1939664"/>
              <a:ext cx="410700" cy="2775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290" name="Google Shape;290;p24"/>
            <p:cNvCxnSpPr/>
            <p:nvPr/>
          </p:nvCxnSpPr>
          <p:spPr>
            <a:xfrm>
              <a:off x="3503200" y="1920694"/>
              <a:ext cx="771300" cy="8700"/>
            </a:xfrm>
            <a:prstGeom prst="straightConnector1">
              <a:avLst/>
            </a:prstGeom>
            <a:noFill/>
            <a:ln cap="flat" cmpd="sng" w="19050">
              <a:solidFill>
                <a:srgbClr val="000000"/>
              </a:solidFill>
              <a:prstDash val="solid"/>
              <a:miter lim="800000"/>
              <a:headEnd len="sm" w="sm" type="none"/>
              <a:tailEnd len="med" w="med" type="triangle"/>
            </a:ln>
          </p:spPr>
        </p:cxnSp>
        <p:sp>
          <p:nvSpPr>
            <p:cNvPr id="291" name="Google Shape;291;p24"/>
            <p:cNvSpPr txBox="1"/>
            <p:nvPr/>
          </p:nvSpPr>
          <p:spPr>
            <a:xfrm>
              <a:off x="4022947" y="1635759"/>
              <a:ext cx="6807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292" name="Google Shape;292;p24"/>
            <p:cNvSpPr/>
            <p:nvPr/>
          </p:nvSpPr>
          <p:spPr>
            <a:xfrm>
              <a:off x="4703667" y="1858083"/>
              <a:ext cx="853500" cy="3693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100">
                  <a:solidFill>
                    <a:srgbClr val="FFFFFF"/>
                  </a:solidFill>
                  <a:latin typeface="Calibri"/>
                  <a:ea typeface="Calibri"/>
                  <a:cs typeface="Calibri"/>
                  <a:sym typeface="Calibri"/>
                </a:rPr>
                <a:t>ATPase</a:t>
              </a:r>
              <a:endParaRPr/>
            </a:p>
          </p:txBody>
        </p:sp>
        <p:sp>
          <p:nvSpPr>
            <p:cNvPr id="293" name="Google Shape;293;p24"/>
            <p:cNvSpPr txBox="1"/>
            <p:nvPr/>
          </p:nvSpPr>
          <p:spPr>
            <a:xfrm>
              <a:off x="2971812" y="2098892"/>
              <a:ext cx="6807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cxnSp>
          <p:nvCxnSpPr>
            <p:cNvPr id="294" name="Google Shape;294;p24"/>
            <p:cNvCxnSpPr/>
            <p:nvPr/>
          </p:nvCxnSpPr>
          <p:spPr>
            <a:xfrm>
              <a:off x="4741523" y="1897648"/>
              <a:ext cx="853500" cy="5700"/>
            </a:xfrm>
            <a:prstGeom prst="straightConnector1">
              <a:avLst/>
            </a:prstGeom>
            <a:noFill/>
            <a:ln cap="flat" cmpd="sng" w="19050">
              <a:solidFill>
                <a:srgbClr val="000000"/>
              </a:solidFill>
              <a:prstDash val="solid"/>
              <a:miter lim="800000"/>
              <a:headEnd len="sm" w="sm" type="none"/>
              <a:tailEnd len="med" w="med" type="triangle"/>
            </a:ln>
          </p:spPr>
        </p:cxnSp>
        <p:cxnSp>
          <p:nvCxnSpPr>
            <p:cNvPr id="295" name="Google Shape;295;p24"/>
            <p:cNvCxnSpPr/>
            <p:nvPr/>
          </p:nvCxnSpPr>
          <p:spPr>
            <a:xfrm rot="10800000">
              <a:off x="4715673" y="2252780"/>
              <a:ext cx="762000" cy="0"/>
            </a:xfrm>
            <a:prstGeom prst="straightConnector1">
              <a:avLst/>
            </a:prstGeom>
            <a:noFill/>
            <a:ln cap="flat" cmpd="sng" w="19050">
              <a:solidFill>
                <a:srgbClr val="000000"/>
              </a:solidFill>
              <a:prstDash val="solid"/>
              <a:miter lim="800000"/>
              <a:headEnd len="sm" w="sm" type="none"/>
              <a:tailEnd len="med" w="med" type="triangle"/>
            </a:ln>
          </p:spPr>
        </p:cxnSp>
        <p:sp>
          <p:nvSpPr>
            <p:cNvPr id="296" name="Google Shape;296;p24"/>
            <p:cNvSpPr txBox="1"/>
            <p:nvPr/>
          </p:nvSpPr>
          <p:spPr>
            <a:xfrm>
              <a:off x="4777916" y="2229179"/>
              <a:ext cx="8535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2 K+</a:t>
              </a:r>
              <a:endParaRPr/>
            </a:p>
          </p:txBody>
        </p:sp>
        <p:sp>
          <p:nvSpPr>
            <p:cNvPr id="297" name="Google Shape;297;p24"/>
            <p:cNvSpPr/>
            <p:nvPr/>
          </p:nvSpPr>
          <p:spPr>
            <a:xfrm>
              <a:off x="4749272" y="2949778"/>
              <a:ext cx="632100" cy="2724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100">
                  <a:solidFill>
                    <a:srgbClr val="FFFFFF"/>
                  </a:solidFill>
                  <a:latin typeface="Calibri"/>
                  <a:ea typeface="Calibri"/>
                  <a:cs typeface="Calibri"/>
                  <a:sym typeface="Calibri"/>
                </a:rPr>
                <a:t>NBC</a:t>
              </a:r>
              <a:endParaRPr/>
            </a:p>
          </p:txBody>
        </p:sp>
        <p:cxnSp>
          <p:nvCxnSpPr>
            <p:cNvPr id="298" name="Google Shape;298;p24"/>
            <p:cNvCxnSpPr/>
            <p:nvPr/>
          </p:nvCxnSpPr>
          <p:spPr>
            <a:xfrm>
              <a:off x="4676545" y="2907803"/>
              <a:ext cx="771300" cy="8700"/>
            </a:xfrm>
            <a:prstGeom prst="straightConnector1">
              <a:avLst/>
            </a:prstGeom>
            <a:noFill/>
            <a:ln cap="flat" cmpd="sng" w="19050">
              <a:solidFill>
                <a:srgbClr val="000000"/>
              </a:solidFill>
              <a:prstDash val="solid"/>
              <a:miter lim="800000"/>
              <a:headEnd len="sm" w="sm" type="none"/>
              <a:tailEnd len="med" w="med" type="triangle"/>
            </a:ln>
          </p:spPr>
        </p:cxnSp>
        <p:sp>
          <p:nvSpPr>
            <p:cNvPr id="299" name="Google Shape;299;p24"/>
            <p:cNvSpPr txBox="1"/>
            <p:nvPr/>
          </p:nvSpPr>
          <p:spPr>
            <a:xfrm>
              <a:off x="4277940" y="2723149"/>
              <a:ext cx="6807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cxnSp>
          <p:nvCxnSpPr>
            <p:cNvPr id="300" name="Google Shape;300;p24"/>
            <p:cNvCxnSpPr/>
            <p:nvPr/>
          </p:nvCxnSpPr>
          <p:spPr>
            <a:xfrm>
              <a:off x="4676545" y="3262853"/>
              <a:ext cx="771300" cy="8700"/>
            </a:xfrm>
            <a:prstGeom prst="straightConnector1">
              <a:avLst/>
            </a:prstGeom>
            <a:noFill/>
            <a:ln cap="flat" cmpd="sng" w="19050">
              <a:solidFill>
                <a:srgbClr val="000000"/>
              </a:solidFill>
              <a:prstDash val="solid"/>
              <a:miter lim="800000"/>
              <a:headEnd len="sm" w="sm" type="none"/>
              <a:tailEnd len="med" w="med" type="triangle"/>
            </a:ln>
          </p:spPr>
        </p:cxnSp>
        <p:sp>
          <p:nvSpPr>
            <p:cNvPr id="301" name="Google Shape;301;p24"/>
            <p:cNvSpPr txBox="1"/>
            <p:nvPr/>
          </p:nvSpPr>
          <p:spPr>
            <a:xfrm>
              <a:off x="4068552" y="3108964"/>
              <a:ext cx="680700" cy="520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HCO3-</a:t>
              </a:r>
              <a:endParaRPr/>
            </a:p>
          </p:txBody>
        </p:sp>
        <p:sp>
          <p:nvSpPr>
            <p:cNvPr id="302" name="Google Shape;302;p24"/>
            <p:cNvSpPr/>
            <p:nvPr/>
          </p:nvSpPr>
          <p:spPr>
            <a:xfrm>
              <a:off x="5569114" y="3367352"/>
              <a:ext cx="853500" cy="207000"/>
            </a:xfrm>
            <a:prstGeom prst="rightArrow">
              <a:avLst>
                <a:gd fmla="val 50000" name="adj1"/>
                <a:gd fmla="val 50000" name="adj2"/>
              </a:avLst>
            </a:prstGeom>
            <a:solidFill>
              <a:srgbClr val="3F3F3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03" name="Google Shape;303;p24"/>
            <p:cNvSpPr txBox="1"/>
            <p:nvPr/>
          </p:nvSpPr>
          <p:spPr>
            <a:xfrm>
              <a:off x="6173264" y="3030926"/>
              <a:ext cx="6807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304" name="Google Shape;304;p24"/>
            <p:cNvSpPr txBox="1"/>
            <p:nvPr/>
          </p:nvSpPr>
          <p:spPr>
            <a:xfrm>
              <a:off x="4221112" y="2290014"/>
              <a:ext cx="680700" cy="30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2E75B5"/>
                  </a:solidFill>
                  <a:latin typeface="Calibri"/>
                  <a:ea typeface="Calibri"/>
                  <a:cs typeface="Calibri"/>
                  <a:sym typeface="Calibri"/>
                </a:rPr>
                <a:t>Na+</a:t>
              </a:r>
              <a:endParaRPr/>
            </a:p>
          </p:txBody>
        </p:sp>
        <p:sp>
          <p:nvSpPr>
            <p:cNvPr id="305" name="Google Shape;305;p24"/>
            <p:cNvSpPr/>
            <p:nvPr/>
          </p:nvSpPr>
          <p:spPr>
            <a:xfrm flipH="1">
              <a:off x="4274499" y="2310727"/>
              <a:ext cx="343800" cy="233700"/>
            </a:xfrm>
            <a:prstGeom prst="bracketPair">
              <a:avLst/>
            </a:prstGeom>
            <a:no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E75B5"/>
                </a:solidFill>
                <a:latin typeface="Calibri"/>
                <a:ea typeface="Calibri"/>
                <a:cs typeface="Calibri"/>
                <a:sym typeface="Calibri"/>
              </a:endParaRPr>
            </a:p>
          </p:txBody>
        </p:sp>
        <p:sp>
          <p:nvSpPr>
            <p:cNvPr id="306" name="Google Shape;306;p24"/>
            <p:cNvSpPr/>
            <p:nvPr/>
          </p:nvSpPr>
          <p:spPr>
            <a:xfrm>
              <a:off x="4117209" y="2290014"/>
              <a:ext cx="156300" cy="351600"/>
            </a:xfrm>
            <a:prstGeom prst="downArrow">
              <a:avLst>
                <a:gd fmla="val 50000" name="adj1"/>
                <a:gd fmla="val 50000" name="adj2"/>
              </a:avLst>
            </a:prstGeom>
            <a:solidFill>
              <a:srgbClr val="4472C4"/>
            </a:solidFill>
            <a:ln cap="flat" cmpd="sng" w="9525">
              <a:solidFill>
                <a:srgbClr val="5B9B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E75B5"/>
                </a:solidFill>
                <a:latin typeface="Calibri"/>
                <a:ea typeface="Calibri"/>
                <a:cs typeface="Calibri"/>
                <a:sym typeface="Calibri"/>
              </a:endParaRPr>
            </a:p>
          </p:txBody>
        </p:sp>
        <p:cxnSp>
          <p:nvCxnSpPr>
            <p:cNvPr id="307" name="Google Shape;307;p24"/>
            <p:cNvCxnSpPr/>
            <p:nvPr/>
          </p:nvCxnSpPr>
          <p:spPr>
            <a:xfrm>
              <a:off x="3588345" y="3706454"/>
              <a:ext cx="1265400" cy="0"/>
            </a:xfrm>
            <a:prstGeom prst="straightConnector1">
              <a:avLst/>
            </a:prstGeom>
            <a:noFill/>
            <a:ln cap="flat" cmpd="sng" w="19050">
              <a:solidFill>
                <a:srgbClr val="000000"/>
              </a:solidFill>
              <a:prstDash val="solid"/>
              <a:miter lim="800000"/>
              <a:headEnd len="sm" w="sm" type="none"/>
              <a:tailEnd len="med" w="med" type="stealth"/>
            </a:ln>
          </p:spPr>
        </p:cxnSp>
        <p:cxnSp>
          <p:nvCxnSpPr>
            <p:cNvPr id="308" name="Google Shape;308;p24"/>
            <p:cNvCxnSpPr/>
            <p:nvPr/>
          </p:nvCxnSpPr>
          <p:spPr>
            <a:xfrm>
              <a:off x="4221111" y="4542172"/>
              <a:ext cx="1265400" cy="0"/>
            </a:xfrm>
            <a:prstGeom prst="straightConnector1">
              <a:avLst/>
            </a:prstGeom>
            <a:noFill/>
            <a:ln cap="flat" cmpd="sng" w="19050">
              <a:solidFill>
                <a:srgbClr val="000000"/>
              </a:solidFill>
              <a:prstDash val="solid"/>
              <a:miter lim="800000"/>
              <a:headEnd len="sm" w="sm" type="none"/>
              <a:tailEnd len="med" w="med" type="stealth"/>
            </a:ln>
          </p:spPr>
        </p:cxnSp>
        <p:sp>
          <p:nvSpPr>
            <p:cNvPr id="309" name="Google Shape;309;p24"/>
            <p:cNvSpPr txBox="1"/>
            <p:nvPr/>
          </p:nvSpPr>
          <p:spPr>
            <a:xfrm>
              <a:off x="3563608" y="3690039"/>
              <a:ext cx="1674000" cy="36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000000"/>
                  </a:solidFill>
                  <a:latin typeface="Calibri"/>
                  <a:ea typeface="Calibri"/>
                  <a:cs typeface="Calibri"/>
                  <a:sym typeface="Calibri"/>
                </a:rPr>
                <a:t>paracellular</a:t>
              </a:r>
              <a:endParaRPr/>
            </a:p>
          </p:txBody>
        </p:sp>
        <p:sp>
          <p:nvSpPr>
            <p:cNvPr id="310" name="Google Shape;310;p24"/>
            <p:cNvSpPr txBox="1"/>
            <p:nvPr/>
          </p:nvSpPr>
          <p:spPr>
            <a:xfrm>
              <a:off x="4043152" y="4533581"/>
              <a:ext cx="1674000" cy="36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000000"/>
                  </a:solidFill>
                  <a:latin typeface="Calibri"/>
                  <a:ea typeface="Calibri"/>
                  <a:cs typeface="Calibri"/>
                  <a:sym typeface="Calibri"/>
                </a:rPr>
                <a:t>transcellular</a:t>
              </a:r>
              <a:endParaRPr/>
            </a:p>
          </p:txBody>
        </p:sp>
      </p:grpSp>
      <p:cxnSp>
        <p:nvCxnSpPr>
          <p:cNvPr id="311" name="Google Shape;311;p24"/>
          <p:cNvCxnSpPr/>
          <p:nvPr/>
        </p:nvCxnSpPr>
        <p:spPr>
          <a:xfrm rot="10800000">
            <a:off x="3213574" y="7731756"/>
            <a:ext cx="282300" cy="263400"/>
          </a:xfrm>
          <a:prstGeom prst="straightConnector1">
            <a:avLst/>
          </a:prstGeom>
          <a:noFill/>
          <a:ln cap="flat" cmpd="sng" w="9525">
            <a:solidFill>
              <a:srgbClr val="ED7D31"/>
            </a:solidFill>
            <a:prstDash val="solid"/>
            <a:miter lim="800000"/>
            <a:headEnd len="sm" w="sm" type="none"/>
            <a:tailEnd len="med" w="med" type="triangle"/>
          </a:ln>
        </p:spPr>
      </p:cxnSp>
      <p:sp>
        <p:nvSpPr>
          <p:cNvPr id="312" name="Google Shape;312;p24"/>
          <p:cNvSpPr txBox="1"/>
          <p:nvPr/>
        </p:nvSpPr>
        <p:spPr>
          <a:xfrm>
            <a:off x="2321100" y="7991925"/>
            <a:ext cx="45369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D5A6BD"/>
                </a:solidFill>
                <a:latin typeface="Oxygen"/>
                <a:ea typeface="Oxygen"/>
                <a:cs typeface="Oxygen"/>
                <a:sym typeface="Oxygen"/>
              </a:rPr>
              <a:t>Different types of transporter proteins: </a:t>
            </a:r>
            <a:endParaRPr>
              <a:solidFill>
                <a:srgbClr val="D5A6BD"/>
              </a:solidFill>
              <a:latin typeface="Oxygen"/>
              <a:ea typeface="Oxygen"/>
              <a:cs typeface="Oxygen"/>
              <a:sym typeface="Oxygen"/>
            </a:endParaRPr>
          </a:p>
          <a:p>
            <a:pPr indent="-260350" lvl="0" marL="285750" marR="0" rtl="0" algn="l">
              <a:spcBef>
                <a:spcPts val="0"/>
              </a:spcBef>
              <a:spcAft>
                <a:spcPts val="0"/>
              </a:spcAft>
              <a:buClr>
                <a:srgbClr val="D5A6BD"/>
              </a:buClr>
              <a:buSzPts val="1400"/>
              <a:buFont typeface="Noto Sans Symbols"/>
              <a:buChar char="❑"/>
            </a:pPr>
            <a:r>
              <a:rPr b="1" lang="en">
                <a:solidFill>
                  <a:srgbClr val="D5A6BD"/>
                </a:solidFill>
                <a:latin typeface="Oxygen"/>
                <a:ea typeface="Oxygen"/>
                <a:cs typeface="Oxygen"/>
                <a:sym typeface="Oxygen"/>
              </a:rPr>
              <a:t>co transporter </a:t>
            </a:r>
            <a:r>
              <a:rPr lang="en">
                <a:solidFill>
                  <a:srgbClr val="D5A6BD"/>
                </a:solidFill>
                <a:latin typeface="Oxygen"/>
                <a:ea typeface="Oxygen"/>
                <a:cs typeface="Oxygen"/>
                <a:sym typeface="Oxygen"/>
              </a:rPr>
              <a:t>(same direction as Na+ movement)</a:t>
            </a:r>
            <a:endParaRPr>
              <a:solidFill>
                <a:srgbClr val="D5A6BD"/>
              </a:solidFill>
              <a:latin typeface="Oxygen"/>
              <a:ea typeface="Oxygen"/>
              <a:cs typeface="Oxygen"/>
              <a:sym typeface="Oxygen"/>
            </a:endParaRPr>
          </a:p>
          <a:p>
            <a:pPr indent="-260350" lvl="0" marL="285750" marR="0" rtl="0" algn="l">
              <a:spcBef>
                <a:spcPts val="0"/>
              </a:spcBef>
              <a:spcAft>
                <a:spcPts val="0"/>
              </a:spcAft>
              <a:buClr>
                <a:srgbClr val="D5A6BD"/>
              </a:buClr>
              <a:buSzPts val="1400"/>
              <a:buFont typeface="Noto Sans Symbols"/>
              <a:buChar char="❑"/>
            </a:pPr>
            <a:r>
              <a:rPr b="1" lang="en">
                <a:solidFill>
                  <a:srgbClr val="D5A6BD"/>
                </a:solidFill>
                <a:latin typeface="Oxygen"/>
                <a:ea typeface="Oxygen"/>
                <a:cs typeface="Oxygen"/>
                <a:sym typeface="Oxygen"/>
              </a:rPr>
              <a:t>Exchangers</a:t>
            </a:r>
            <a:r>
              <a:rPr lang="en">
                <a:solidFill>
                  <a:srgbClr val="D5A6BD"/>
                </a:solidFill>
                <a:latin typeface="Oxygen"/>
                <a:ea typeface="Oxygen"/>
                <a:cs typeface="Oxygen"/>
                <a:sym typeface="Oxygen"/>
              </a:rPr>
              <a:t> (opposite direction of Na+ movement </a:t>
            </a:r>
            <a:endParaRPr>
              <a:solidFill>
                <a:srgbClr val="D5A6BD"/>
              </a:solidFill>
              <a:latin typeface="Oxygen"/>
              <a:ea typeface="Oxygen"/>
              <a:cs typeface="Oxygen"/>
              <a:sym typeface="Oxygen"/>
            </a:endParaRPr>
          </a:p>
        </p:txBody>
      </p:sp>
      <p:sp>
        <p:nvSpPr>
          <p:cNvPr id="313" name="Google Shape;313;p24"/>
          <p:cNvSpPr/>
          <p:nvPr/>
        </p:nvSpPr>
        <p:spPr>
          <a:xfrm rot="5400000">
            <a:off x="893413" y="8339248"/>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24"/>
          <p:cNvSpPr/>
          <p:nvPr/>
        </p:nvSpPr>
        <p:spPr>
          <a:xfrm>
            <a:off x="0" y="8772175"/>
            <a:ext cx="4330200" cy="10836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C27BA0"/>
                </a:solidFill>
                <a:latin typeface="Oxygen"/>
                <a:ea typeface="Oxygen"/>
                <a:cs typeface="Oxygen"/>
                <a:sym typeface="Oxygen"/>
              </a:rPr>
              <a:t>As 65-70% of Na+ reabsorbed in PCT, H2O is obligated to follow (osmosis) (65-70% of H2O+ reabsorbed in PCT)..this is called obligatory water reabsorption</a:t>
            </a:r>
            <a:endParaRPr>
              <a:solidFill>
                <a:srgbClr val="C27BA0"/>
              </a:solidFill>
              <a:latin typeface="Oxygen"/>
              <a:ea typeface="Oxygen"/>
              <a:cs typeface="Oxygen"/>
              <a:sym typeface="Oxygen"/>
            </a:endParaRPr>
          </a:p>
        </p:txBody>
      </p:sp>
      <p:pic>
        <p:nvPicPr>
          <p:cNvPr id="315" name="Google Shape;315;p24"/>
          <p:cNvPicPr preferRelativeResize="0"/>
          <p:nvPr/>
        </p:nvPicPr>
        <p:blipFill>
          <a:blip r:embed="rId4">
            <a:alphaModFix/>
          </a:blip>
          <a:stretch>
            <a:fillRect/>
          </a:stretch>
        </p:blipFill>
        <p:spPr>
          <a:xfrm>
            <a:off x="15512" y="8"/>
            <a:ext cx="6678426" cy="27908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5"/>
          <p:cNvSpPr txBox="1"/>
          <p:nvPr/>
        </p:nvSpPr>
        <p:spPr>
          <a:xfrm>
            <a:off x="-133500" y="30350"/>
            <a:ext cx="7125000" cy="1403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SzPts val="4400"/>
              <a:buFont typeface="Calibri"/>
              <a:buNone/>
            </a:pPr>
            <a:r>
              <a:rPr b="1" lang="en" sz="4400">
                <a:solidFill>
                  <a:srgbClr val="CF8A87"/>
                </a:solidFill>
                <a:latin typeface="Calibri"/>
                <a:ea typeface="Calibri"/>
                <a:cs typeface="Calibri"/>
                <a:sym typeface="Calibri"/>
              </a:rPr>
              <a:t>B</a:t>
            </a:r>
            <a:r>
              <a:rPr b="1" lang="en" sz="4400">
                <a:solidFill>
                  <a:srgbClr val="CF8A87"/>
                </a:solidFill>
                <a:latin typeface="Calibri"/>
                <a:ea typeface="Calibri"/>
                <a:cs typeface="Calibri"/>
                <a:sym typeface="Calibri"/>
              </a:rPr>
              <a:t>-Glucose reabsorption in pct </a:t>
            </a:r>
            <a:endParaRPr b="1" sz="4800">
              <a:solidFill>
                <a:srgbClr val="CF8A87"/>
              </a:solidFill>
              <a:latin typeface="Oxygen"/>
              <a:ea typeface="Oxygen"/>
              <a:cs typeface="Oxygen"/>
              <a:sym typeface="Oxygen"/>
            </a:endParaRPr>
          </a:p>
          <a:p>
            <a:pPr indent="0" lvl="0" marL="0" rtl="0" algn="ctr">
              <a:lnSpc>
                <a:spcPct val="90000"/>
              </a:lnSpc>
              <a:spcBef>
                <a:spcPts val="0"/>
              </a:spcBef>
              <a:spcAft>
                <a:spcPts val="0"/>
              </a:spcAft>
              <a:buClr>
                <a:srgbClr val="000000"/>
              </a:buClr>
              <a:buSzPts val="4400"/>
              <a:buFont typeface="Calibri"/>
              <a:buNone/>
            </a:pPr>
            <a:r>
              <a:t/>
            </a:r>
            <a:endParaRPr b="1" sz="4400">
              <a:solidFill>
                <a:srgbClr val="CF8A87"/>
              </a:solidFill>
              <a:latin typeface="Calibri"/>
              <a:ea typeface="Calibri"/>
              <a:cs typeface="Calibri"/>
              <a:sym typeface="Calibri"/>
            </a:endParaRPr>
          </a:p>
        </p:txBody>
      </p:sp>
      <p:cxnSp>
        <p:nvCxnSpPr>
          <p:cNvPr id="321" name="Google Shape;321;p25"/>
          <p:cNvCxnSpPr/>
          <p:nvPr/>
        </p:nvCxnSpPr>
        <p:spPr>
          <a:xfrm>
            <a:off x="2131825" y="860725"/>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322" name="Google Shape;322;p25"/>
          <p:cNvSpPr/>
          <p:nvPr/>
        </p:nvSpPr>
        <p:spPr>
          <a:xfrm rot="5400000">
            <a:off x="1126261" y="1972789"/>
            <a:ext cx="296629" cy="223033"/>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27BA0"/>
              </a:solidFill>
              <a:latin typeface="Arial"/>
              <a:ea typeface="Arial"/>
              <a:cs typeface="Arial"/>
              <a:sym typeface="Arial"/>
            </a:endParaRPr>
          </a:p>
        </p:txBody>
      </p:sp>
      <p:sp>
        <p:nvSpPr>
          <p:cNvPr id="323" name="Google Shape;323;p25"/>
          <p:cNvSpPr/>
          <p:nvPr/>
        </p:nvSpPr>
        <p:spPr>
          <a:xfrm>
            <a:off x="284559" y="1049900"/>
            <a:ext cx="1980000" cy="8073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Basolateral Na+-K+ ATPase pumps 3Na+ out and 2 K+ inside the cell</a:t>
            </a:r>
            <a:endParaRPr>
              <a:solidFill>
                <a:srgbClr val="C27BA0"/>
              </a:solidFill>
              <a:latin typeface="Oxygen"/>
              <a:ea typeface="Oxygen"/>
              <a:cs typeface="Oxygen"/>
              <a:sym typeface="Oxygen"/>
            </a:endParaRPr>
          </a:p>
        </p:txBody>
      </p:sp>
      <p:sp>
        <p:nvSpPr>
          <p:cNvPr id="324" name="Google Shape;324;p25"/>
          <p:cNvSpPr/>
          <p:nvPr/>
        </p:nvSpPr>
        <p:spPr>
          <a:xfrm>
            <a:off x="284550" y="2225162"/>
            <a:ext cx="1980000" cy="7065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Decrease Na+ concentration inside the cell</a:t>
            </a:r>
            <a:endParaRPr>
              <a:solidFill>
                <a:srgbClr val="C27BA0"/>
              </a:solidFill>
              <a:latin typeface="Oxygen"/>
              <a:ea typeface="Oxygen"/>
              <a:cs typeface="Oxygen"/>
              <a:sym typeface="Oxygen"/>
            </a:endParaRPr>
          </a:p>
        </p:txBody>
      </p:sp>
      <p:sp>
        <p:nvSpPr>
          <p:cNvPr id="325" name="Google Shape;325;p25"/>
          <p:cNvSpPr/>
          <p:nvPr/>
        </p:nvSpPr>
        <p:spPr>
          <a:xfrm rot="5400000">
            <a:off x="1126261" y="3186487"/>
            <a:ext cx="296629" cy="223033"/>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27BA0"/>
              </a:solidFill>
              <a:latin typeface="Arial"/>
              <a:ea typeface="Arial"/>
              <a:cs typeface="Arial"/>
              <a:sym typeface="Arial"/>
            </a:endParaRPr>
          </a:p>
        </p:txBody>
      </p:sp>
      <p:sp>
        <p:nvSpPr>
          <p:cNvPr id="326" name="Google Shape;326;p25"/>
          <p:cNvSpPr/>
          <p:nvPr/>
        </p:nvSpPr>
        <p:spPr>
          <a:xfrm>
            <a:off x="179450" y="3276150"/>
            <a:ext cx="2190300" cy="14733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This gradient favors passive entry of Na+ into the tubular cell across the apical membrane via SGLT carrying Glucose with it</a:t>
            </a:r>
            <a:endParaRPr>
              <a:solidFill>
                <a:srgbClr val="C27BA0"/>
              </a:solidFill>
              <a:latin typeface="Oxygen"/>
              <a:ea typeface="Oxygen"/>
              <a:cs typeface="Oxygen"/>
              <a:sym typeface="Oxygen"/>
            </a:endParaRPr>
          </a:p>
        </p:txBody>
      </p:sp>
      <p:sp>
        <p:nvSpPr>
          <p:cNvPr id="327" name="Google Shape;327;p25"/>
          <p:cNvSpPr txBox="1"/>
          <p:nvPr/>
        </p:nvSpPr>
        <p:spPr>
          <a:xfrm>
            <a:off x="44000" y="6206200"/>
            <a:ext cx="6824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Oxygen"/>
                <a:ea typeface="Oxygen"/>
                <a:cs typeface="Oxygen"/>
                <a:sym typeface="Oxygen"/>
              </a:rPr>
              <a:t>Amazing </a:t>
            </a:r>
            <a:r>
              <a:rPr b="1" lang="en" sz="1500">
                <a:latin typeface="Oxygen"/>
                <a:ea typeface="Oxygen"/>
                <a:cs typeface="Oxygen"/>
                <a:sym typeface="Oxygen"/>
              </a:rPr>
              <a:t>explanation</a:t>
            </a:r>
            <a:r>
              <a:rPr b="1" lang="en" sz="1500">
                <a:latin typeface="Oxygen"/>
                <a:ea typeface="Oxygen"/>
                <a:cs typeface="Oxygen"/>
                <a:sym typeface="Oxygen"/>
              </a:rPr>
              <a:t> from 439 !</a:t>
            </a:r>
            <a:endParaRPr b="1" sz="1500">
              <a:latin typeface="Oxygen"/>
              <a:ea typeface="Oxygen"/>
              <a:cs typeface="Oxygen"/>
              <a:sym typeface="Oxygen"/>
            </a:endParaRPr>
          </a:p>
        </p:txBody>
      </p:sp>
      <p:sp>
        <p:nvSpPr>
          <p:cNvPr id="328" name="Google Shape;328;p25"/>
          <p:cNvSpPr txBox="1"/>
          <p:nvPr/>
        </p:nvSpPr>
        <p:spPr>
          <a:xfrm>
            <a:off x="27200" y="6512175"/>
            <a:ext cx="6858000" cy="334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Large amounts (65% of filtered load) of Na+ through the glomeruli. </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 Na+ is reabsorbed out of all portions of  the tubule except the thin descending limb of loop of Henle.</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 • 96 - 99% of filtered Na+ is reabsorbed. </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 90% of the Kidney energy consumption is due to active Na+ transport which depends on (Na+/K+ pump). </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Na+ can be transported in two pathways:</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 1. Paracellular (Passive movement). </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2. Transcellular Path: </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by Na-K pump (primary active transport) —&gt; 3Na go out and 2Ka  go in So, </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conc. of K+ inside the cell will be High. </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conc. of Na+ inside the cell will be Low. </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But conc. of Na+ in the filtrate will be higher than in the tubular cell Why? because as we learned the amount of filtration of substances in filtrate is almost Equal its conc. in the plasma which is Na=140. </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Therefore, Gradient of Na will favor what? Reabsorption (from high to low). </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and because of the charge of Na+ it can’t pass plasma membrane so it needs a channel or carrier called Glucose cotransporter (will talk about it in the next slide) to be reabsorbed from lumen into the cell Down its conc. Gradient.</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900">
                <a:solidFill>
                  <a:srgbClr val="6AA84F"/>
                </a:solidFill>
                <a:latin typeface="Oxygen"/>
                <a:ea typeface="Oxygen"/>
                <a:cs typeface="Oxygen"/>
                <a:sym typeface="Oxygen"/>
              </a:rPr>
              <a:t> Once Na+ come inside the cell its pumped out by (Na+/K+ ATPase) into the interstitial fluid or by another transporter. Once it reaches interstitial fluid it will go to the blood by Bulk flow. There are many types of transporter proteins: -Co-transporters. (Both substances are moving in the same direction) -Exchangers (counter transporters). (Both substances are moving in opposite direction) Although it is an active transport, it has no tubular maximum. Because the rate of its pumping outside at the basolateral border is greater than the rate of diffusion at luminal border</a:t>
            </a:r>
            <a:endParaRPr b="1" sz="9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t/>
            </a:r>
            <a:endParaRPr b="1" sz="1000">
              <a:solidFill>
                <a:srgbClr val="38761D"/>
              </a:solidFill>
              <a:latin typeface="Oxygen"/>
              <a:ea typeface="Oxygen"/>
              <a:cs typeface="Oxygen"/>
              <a:sym typeface="Oxygen"/>
            </a:endParaRPr>
          </a:p>
          <a:p>
            <a:pPr indent="0" lvl="0" marL="0" rtl="0" algn="l">
              <a:spcBef>
                <a:spcPts val="0"/>
              </a:spcBef>
              <a:spcAft>
                <a:spcPts val="0"/>
              </a:spcAft>
              <a:buNone/>
            </a:pPr>
            <a:r>
              <a:t/>
            </a:r>
            <a:endParaRPr b="1" sz="1000">
              <a:latin typeface="Oxygen"/>
              <a:ea typeface="Oxygen"/>
              <a:cs typeface="Oxygen"/>
              <a:sym typeface="Oxygen"/>
            </a:endParaRPr>
          </a:p>
        </p:txBody>
      </p:sp>
      <p:grpSp>
        <p:nvGrpSpPr>
          <p:cNvPr id="329" name="Google Shape;329;p25"/>
          <p:cNvGrpSpPr/>
          <p:nvPr/>
        </p:nvGrpSpPr>
        <p:grpSpPr>
          <a:xfrm>
            <a:off x="2407700" y="1049900"/>
            <a:ext cx="4150000" cy="3697200"/>
            <a:chOff x="7555650" y="2252725"/>
            <a:chExt cx="4150000" cy="3697200"/>
          </a:xfrm>
        </p:grpSpPr>
        <p:pic>
          <p:nvPicPr>
            <p:cNvPr id="330" name="Google Shape;330;p25"/>
            <p:cNvPicPr preferRelativeResize="0"/>
            <p:nvPr/>
          </p:nvPicPr>
          <p:blipFill rotWithShape="1">
            <a:blip r:embed="rId3">
              <a:alphaModFix/>
            </a:blip>
            <a:srcRect b="0" l="0" r="0" t="0"/>
            <a:stretch/>
          </p:blipFill>
          <p:spPr>
            <a:xfrm>
              <a:off x="7583050" y="2252725"/>
              <a:ext cx="4122600" cy="3697200"/>
            </a:xfrm>
            <a:prstGeom prst="rect">
              <a:avLst/>
            </a:prstGeom>
            <a:noFill/>
            <a:ln>
              <a:noFill/>
            </a:ln>
          </p:spPr>
        </p:pic>
        <p:sp>
          <p:nvSpPr>
            <p:cNvPr id="331" name="Google Shape;331;p25"/>
            <p:cNvSpPr txBox="1"/>
            <p:nvPr/>
          </p:nvSpPr>
          <p:spPr>
            <a:xfrm>
              <a:off x="7685222" y="2803726"/>
              <a:ext cx="58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Gluc</a:t>
              </a:r>
              <a:endParaRPr sz="1800">
                <a:solidFill>
                  <a:srgbClr val="000000"/>
                </a:solidFill>
                <a:latin typeface="Calibri"/>
                <a:ea typeface="Calibri"/>
                <a:cs typeface="Calibri"/>
                <a:sym typeface="Calibri"/>
              </a:endParaRPr>
            </a:p>
          </p:txBody>
        </p:sp>
        <p:sp>
          <p:nvSpPr>
            <p:cNvPr id="332" name="Google Shape;332;p25"/>
            <p:cNvSpPr txBox="1"/>
            <p:nvPr/>
          </p:nvSpPr>
          <p:spPr>
            <a:xfrm>
              <a:off x="9698315" y="2315802"/>
              <a:ext cx="739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3 Na+</a:t>
              </a:r>
              <a:endParaRPr/>
            </a:p>
          </p:txBody>
        </p:sp>
        <p:sp>
          <p:nvSpPr>
            <p:cNvPr id="333" name="Google Shape;333;p25"/>
            <p:cNvSpPr txBox="1"/>
            <p:nvPr/>
          </p:nvSpPr>
          <p:spPr>
            <a:xfrm>
              <a:off x="8276056" y="3030134"/>
              <a:ext cx="58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Gluc</a:t>
              </a:r>
              <a:endParaRPr sz="1400">
                <a:solidFill>
                  <a:srgbClr val="000000"/>
                </a:solidFill>
                <a:latin typeface="Calibri"/>
                <a:ea typeface="Calibri"/>
                <a:cs typeface="Calibri"/>
                <a:sym typeface="Calibri"/>
              </a:endParaRPr>
            </a:p>
          </p:txBody>
        </p:sp>
        <p:sp>
          <p:nvSpPr>
            <p:cNvPr id="334" name="Google Shape;334;p25"/>
            <p:cNvSpPr txBox="1"/>
            <p:nvPr/>
          </p:nvSpPr>
          <p:spPr>
            <a:xfrm>
              <a:off x="7610166" y="2404828"/>
              <a:ext cx="58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335" name="Google Shape;335;p25"/>
            <p:cNvSpPr txBox="1"/>
            <p:nvPr/>
          </p:nvSpPr>
          <p:spPr>
            <a:xfrm>
              <a:off x="8283707" y="3420177"/>
              <a:ext cx="58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336" name="Google Shape;336;p25"/>
            <p:cNvSpPr txBox="1"/>
            <p:nvPr/>
          </p:nvSpPr>
          <p:spPr>
            <a:xfrm>
              <a:off x="7555650" y="3094006"/>
              <a:ext cx="58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337" name="Google Shape;337;p25"/>
            <p:cNvSpPr/>
            <p:nvPr/>
          </p:nvSpPr>
          <p:spPr>
            <a:xfrm>
              <a:off x="8873390" y="2621468"/>
              <a:ext cx="589500" cy="1824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000">
                  <a:solidFill>
                    <a:srgbClr val="FFFFFF"/>
                  </a:solidFill>
                  <a:latin typeface="Calibri"/>
                  <a:ea typeface="Calibri"/>
                  <a:cs typeface="Calibri"/>
                  <a:sym typeface="Calibri"/>
                </a:rPr>
                <a:t>SGLT</a:t>
              </a:r>
              <a:endParaRPr/>
            </a:p>
          </p:txBody>
        </p:sp>
        <p:cxnSp>
          <p:nvCxnSpPr>
            <p:cNvPr id="338" name="Google Shape;338;p25"/>
            <p:cNvCxnSpPr/>
            <p:nvPr/>
          </p:nvCxnSpPr>
          <p:spPr>
            <a:xfrm>
              <a:off x="8746396" y="2580649"/>
              <a:ext cx="702300" cy="10200"/>
            </a:xfrm>
            <a:prstGeom prst="straightConnector1">
              <a:avLst/>
            </a:prstGeom>
            <a:noFill/>
            <a:ln cap="flat" cmpd="sng" w="19050">
              <a:solidFill>
                <a:srgbClr val="000000"/>
              </a:solidFill>
              <a:prstDash val="solid"/>
              <a:miter lim="800000"/>
              <a:headEnd len="sm" w="sm" type="none"/>
              <a:tailEnd len="med" w="med" type="triangle"/>
            </a:ln>
          </p:spPr>
        </p:cxnSp>
        <p:sp>
          <p:nvSpPr>
            <p:cNvPr id="339" name="Google Shape;339;p25"/>
            <p:cNvSpPr txBox="1"/>
            <p:nvPr/>
          </p:nvSpPr>
          <p:spPr>
            <a:xfrm>
              <a:off x="9085390" y="2345047"/>
              <a:ext cx="58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340" name="Google Shape;340;p25"/>
            <p:cNvSpPr/>
            <p:nvPr/>
          </p:nvSpPr>
          <p:spPr>
            <a:xfrm>
              <a:off x="9757055" y="2578755"/>
              <a:ext cx="739200" cy="3261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100">
                  <a:solidFill>
                    <a:srgbClr val="FFFFFF"/>
                  </a:solidFill>
                  <a:latin typeface="Calibri"/>
                  <a:ea typeface="Calibri"/>
                  <a:cs typeface="Calibri"/>
                  <a:sym typeface="Calibri"/>
                </a:rPr>
                <a:t>ATPase</a:t>
              </a:r>
              <a:endParaRPr/>
            </a:p>
          </p:txBody>
        </p:sp>
        <p:sp>
          <p:nvSpPr>
            <p:cNvPr id="341" name="Google Shape;341;p25"/>
            <p:cNvSpPr txBox="1"/>
            <p:nvPr/>
          </p:nvSpPr>
          <p:spPr>
            <a:xfrm>
              <a:off x="8256811" y="2762087"/>
              <a:ext cx="58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cxnSp>
          <p:nvCxnSpPr>
            <p:cNvPr id="342" name="Google Shape;342;p25"/>
            <p:cNvCxnSpPr/>
            <p:nvPr/>
          </p:nvCxnSpPr>
          <p:spPr>
            <a:xfrm>
              <a:off x="9780296" y="2569659"/>
              <a:ext cx="739200" cy="5100"/>
            </a:xfrm>
            <a:prstGeom prst="straightConnector1">
              <a:avLst/>
            </a:prstGeom>
            <a:noFill/>
            <a:ln cap="flat" cmpd="sng" w="19050">
              <a:solidFill>
                <a:srgbClr val="000000"/>
              </a:solidFill>
              <a:prstDash val="solid"/>
              <a:miter lim="800000"/>
              <a:headEnd len="sm" w="sm" type="none"/>
              <a:tailEnd len="med" w="med" type="triangle"/>
            </a:ln>
          </p:spPr>
        </p:cxnSp>
        <p:cxnSp>
          <p:nvCxnSpPr>
            <p:cNvPr id="343" name="Google Shape;343;p25"/>
            <p:cNvCxnSpPr/>
            <p:nvPr/>
          </p:nvCxnSpPr>
          <p:spPr>
            <a:xfrm rot="10800000">
              <a:off x="9733954" y="2930874"/>
              <a:ext cx="659700" cy="0"/>
            </a:xfrm>
            <a:prstGeom prst="straightConnector1">
              <a:avLst/>
            </a:prstGeom>
            <a:noFill/>
            <a:ln cap="flat" cmpd="sng" w="19050">
              <a:solidFill>
                <a:srgbClr val="000000"/>
              </a:solidFill>
              <a:prstDash val="solid"/>
              <a:miter lim="800000"/>
              <a:headEnd len="sm" w="sm" type="none"/>
              <a:tailEnd len="med" w="med" type="triangle"/>
            </a:ln>
          </p:spPr>
        </p:cxnSp>
        <p:sp>
          <p:nvSpPr>
            <p:cNvPr id="344" name="Google Shape;344;p25"/>
            <p:cNvSpPr txBox="1"/>
            <p:nvPr/>
          </p:nvSpPr>
          <p:spPr>
            <a:xfrm>
              <a:off x="9859998" y="2904841"/>
              <a:ext cx="739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2 K+</a:t>
              </a:r>
              <a:endParaRPr/>
            </a:p>
          </p:txBody>
        </p:sp>
        <p:sp>
          <p:nvSpPr>
            <p:cNvPr id="345" name="Google Shape;345;p25"/>
            <p:cNvSpPr/>
            <p:nvPr/>
          </p:nvSpPr>
          <p:spPr>
            <a:xfrm>
              <a:off x="9802738" y="3397771"/>
              <a:ext cx="605100" cy="2445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100">
                  <a:solidFill>
                    <a:srgbClr val="FFFFFF"/>
                  </a:solidFill>
                  <a:latin typeface="Calibri"/>
                  <a:ea typeface="Calibri"/>
                  <a:cs typeface="Calibri"/>
                  <a:sym typeface="Calibri"/>
                </a:rPr>
                <a:t>GLUT</a:t>
              </a:r>
              <a:endParaRPr/>
            </a:p>
          </p:txBody>
        </p:sp>
        <p:cxnSp>
          <p:nvCxnSpPr>
            <p:cNvPr id="346" name="Google Shape;346;p25"/>
            <p:cNvCxnSpPr/>
            <p:nvPr/>
          </p:nvCxnSpPr>
          <p:spPr>
            <a:xfrm>
              <a:off x="9786830" y="3371085"/>
              <a:ext cx="668100" cy="7800"/>
            </a:xfrm>
            <a:prstGeom prst="straightConnector1">
              <a:avLst/>
            </a:prstGeom>
            <a:noFill/>
            <a:ln cap="flat" cmpd="sng" w="19050">
              <a:solidFill>
                <a:srgbClr val="000000"/>
              </a:solidFill>
              <a:prstDash val="solid"/>
              <a:miter lim="800000"/>
              <a:headEnd len="sm" w="sm" type="none"/>
              <a:tailEnd len="med" w="med" type="triangle"/>
            </a:ln>
          </p:spPr>
        </p:cxnSp>
        <p:sp>
          <p:nvSpPr>
            <p:cNvPr id="347" name="Google Shape;347;p25"/>
            <p:cNvSpPr txBox="1"/>
            <p:nvPr/>
          </p:nvSpPr>
          <p:spPr>
            <a:xfrm>
              <a:off x="10176447" y="3126259"/>
              <a:ext cx="58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Gluc</a:t>
              </a:r>
              <a:endParaRPr sz="1400">
                <a:solidFill>
                  <a:srgbClr val="000000"/>
                </a:solidFill>
                <a:latin typeface="Calibri"/>
                <a:ea typeface="Calibri"/>
                <a:cs typeface="Calibri"/>
                <a:sym typeface="Calibri"/>
              </a:endParaRPr>
            </a:p>
          </p:txBody>
        </p:sp>
        <p:sp>
          <p:nvSpPr>
            <p:cNvPr id="348" name="Google Shape;348;p25"/>
            <p:cNvSpPr/>
            <p:nvPr/>
          </p:nvSpPr>
          <p:spPr>
            <a:xfrm>
              <a:off x="10506761" y="3882312"/>
              <a:ext cx="739200" cy="183000"/>
            </a:xfrm>
            <a:prstGeom prst="rightArrow">
              <a:avLst>
                <a:gd fmla="val 50000" name="adj1"/>
                <a:gd fmla="val 50000" name="adj2"/>
              </a:avLst>
            </a:prstGeom>
            <a:solidFill>
              <a:srgbClr val="3F3F3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49" name="Google Shape;349;p25"/>
            <p:cNvSpPr txBox="1"/>
            <p:nvPr/>
          </p:nvSpPr>
          <p:spPr>
            <a:xfrm>
              <a:off x="11030114" y="3585201"/>
              <a:ext cx="58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Gluc</a:t>
              </a:r>
              <a:endParaRPr sz="1400">
                <a:solidFill>
                  <a:srgbClr val="000000"/>
                </a:solidFill>
                <a:latin typeface="Calibri"/>
                <a:ea typeface="Calibri"/>
                <a:cs typeface="Calibri"/>
                <a:sym typeface="Calibri"/>
              </a:endParaRPr>
            </a:p>
          </p:txBody>
        </p:sp>
        <p:sp>
          <p:nvSpPr>
            <p:cNvPr id="350" name="Google Shape;350;p25"/>
            <p:cNvSpPr txBox="1"/>
            <p:nvPr/>
          </p:nvSpPr>
          <p:spPr>
            <a:xfrm>
              <a:off x="9288552" y="3351967"/>
              <a:ext cx="58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2E75B5"/>
                  </a:solidFill>
                  <a:latin typeface="Calibri"/>
                  <a:ea typeface="Calibri"/>
                  <a:cs typeface="Calibri"/>
                  <a:sym typeface="Calibri"/>
                </a:rPr>
                <a:t>Na+</a:t>
              </a:r>
              <a:endParaRPr/>
            </a:p>
          </p:txBody>
        </p:sp>
        <p:sp>
          <p:nvSpPr>
            <p:cNvPr id="351" name="Google Shape;351;p25"/>
            <p:cNvSpPr/>
            <p:nvPr/>
          </p:nvSpPr>
          <p:spPr>
            <a:xfrm rot="10800000">
              <a:off x="9338049" y="3364446"/>
              <a:ext cx="294600" cy="244500"/>
            </a:xfrm>
            <a:prstGeom prst="bracketPair">
              <a:avLst/>
            </a:prstGeom>
            <a:no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E75B5"/>
                </a:solidFill>
                <a:latin typeface="Calibri"/>
                <a:ea typeface="Calibri"/>
                <a:cs typeface="Calibri"/>
                <a:sym typeface="Calibri"/>
              </a:endParaRPr>
            </a:p>
          </p:txBody>
        </p:sp>
        <p:sp>
          <p:nvSpPr>
            <p:cNvPr id="352" name="Google Shape;352;p25"/>
            <p:cNvSpPr/>
            <p:nvPr/>
          </p:nvSpPr>
          <p:spPr>
            <a:xfrm>
              <a:off x="9196179" y="3341221"/>
              <a:ext cx="135300" cy="310500"/>
            </a:xfrm>
            <a:prstGeom prst="downArrow">
              <a:avLst>
                <a:gd fmla="val 50000" name="adj1"/>
                <a:gd fmla="val 50000" name="adj2"/>
              </a:avLst>
            </a:prstGeom>
            <a:solidFill>
              <a:srgbClr val="4472C4"/>
            </a:solidFill>
            <a:ln cap="flat" cmpd="sng" w="9525">
              <a:solidFill>
                <a:srgbClr val="5B9B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E75B5"/>
                </a:solidFill>
                <a:latin typeface="Calibri"/>
                <a:ea typeface="Calibri"/>
                <a:cs typeface="Calibri"/>
                <a:sym typeface="Calibri"/>
              </a:endParaRPr>
            </a:p>
          </p:txBody>
        </p:sp>
        <p:cxnSp>
          <p:nvCxnSpPr>
            <p:cNvPr id="353" name="Google Shape;353;p25"/>
            <p:cNvCxnSpPr/>
            <p:nvPr/>
          </p:nvCxnSpPr>
          <p:spPr>
            <a:xfrm>
              <a:off x="8773301" y="2839539"/>
              <a:ext cx="702300" cy="10200"/>
            </a:xfrm>
            <a:prstGeom prst="straightConnector1">
              <a:avLst/>
            </a:prstGeom>
            <a:noFill/>
            <a:ln cap="flat" cmpd="sng" w="19050">
              <a:solidFill>
                <a:srgbClr val="000000"/>
              </a:solidFill>
              <a:prstDash val="solid"/>
              <a:miter lim="800000"/>
              <a:headEnd len="sm" w="sm" type="none"/>
              <a:tailEnd len="med" w="med" type="triangle"/>
            </a:ln>
          </p:spPr>
        </p:cxnSp>
        <p:sp>
          <p:nvSpPr>
            <p:cNvPr id="354" name="Google Shape;354;p25"/>
            <p:cNvSpPr txBox="1"/>
            <p:nvPr/>
          </p:nvSpPr>
          <p:spPr>
            <a:xfrm>
              <a:off x="8745660" y="2781462"/>
              <a:ext cx="58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Gluc</a:t>
              </a:r>
              <a:endParaRPr sz="1400">
                <a:solidFill>
                  <a:srgbClr val="000000"/>
                </a:solidFill>
                <a:latin typeface="Calibri"/>
                <a:ea typeface="Calibri"/>
                <a:cs typeface="Calibri"/>
                <a:sym typeface="Calibri"/>
              </a:endParaRPr>
            </a:p>
          </p:txBody>
        </p:sp>
        <p:sp>
          <p:nvSpPr>
            <p:cNvPr id="355" name="Google Shape;355;p25"/>
            <p:cNvSpPr txBox="1"/>
            <p:nvPr/>
          </p:nvSpPr>
          <p:spPr>
            <a:xfrm>
              <a:off x="9114829" y="5090946"/>
              <a:ext cx="1450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000000"/>
                  </a:solidFill>
                  <a:latin typeface="Calibri"/>
                  <a:ea typeface="Calibri"/>
                  <a:cs typeface="Calibri"/>
                  <a:sym typeface="Calibri"/>
                </a:rPr>
                <a:t>transcellular</a:t>
              </a:r>
              <a:endParaRPr/>
            </a:p>
          </p:txBody>
        </p:sp>
        <p:cxnSp>
          <p:nvCxnSpPr>
            <p:cNvPr id="356" name="Google Shape;356;p25"/>
            <p:cNvCxnSpPr/>
            <p:nvPr/>
          </p:nvCxnSpPr>
          <p:spPr>
            <a:xfrm>
              <a:off x="9254595" y="5090946"/>
              <a:ext cx="1096200" cy="0"/>
            </a:xfrm>
            <a:prstGeom prst="straightConnector1">
              <a:avLst/>
            </a:prstGeom>
            <a:noFill/>
            <a:ln cap="flat" cmpd="sng" w="19050">
              <a:solidFill>
                <a:srgbClr val="000000"/>
              </a:solidFill>
              <a:prstDash val="solid"/>
              <a:miter lim="800000"/>
              <a:headEnd len="sm" w="sm" type="none"/>
              <a:tailEnd len="med" w="med" type="stealth"/>
            </a:ln>
          </p:spPr>
        </p:cxnSp>
      </p:grpSp>
      <p:sp>
        <p:nvSpPr>
          <p:cNvPr id="357" name="Google Shape;357;p25"/>
          <p:cNvSpPr/>
          <p:nvPr/>
        </p:nvSpPr>
        <p:spPr>
          <a:xfrm rot="5400000">
            <a:off x="1043451" y="1977348"/>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25"/>
          <p:cNvSpPr/>
          <p:nvPr/>
        </p:nvSpPr>
        <p:spPr>
          <a:xfrm rot="5400000">
            <a:off x="1043451" y="3017323"/>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25"/>
          <p:cNvSpPr/>
          <p:nvPr/>
        </p:nvSpPr>
        <p:spPr>
          <a:xfrm>
            <a:off x="179450" y="4967375"/>
            <a:ext cx="2190300" cy="10209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xygen"/>
                <a:ea typeface="Oxygen"/>
                <a:cs typeface="Oxygen"/>
                <a:sym typeface="Oxygen"/>
              </a:rPr>
              <a:t>Amino acids (also lactate, phosphate) are reabsorbed the same way as glucose</a:t>
            </a:r>
            <a:r>
              <a:rPr lang="en">
                <a:solidFill>
                  <a:srgbClr val="C27BA0"/>
                </a:solidFill>
                <a:latin typeface="Oxygen"/>
                <a:ea typeface="Oxygen"/>
                <a:cs typeface="Oxygen"/>
                <a:sym typeface="Oxygen"/>
              </a:rPr>
              <a:t> </a:t>
            </a:r>
            <a:endParaRPr sz="1200">
              <a:solidFill>
                <a:srgbClr val="C27BA0"/>
              </a:solidFill>
              <a:latin typeface="Oxygen"/>
              <a:ea typeface="Oxygen"/>
              <a:cs typeface="Oxygen"/>
              <a:sym typeface="Oxygen"/>
            </a:endParaRPr>
          </a:p>
        </p:txBody>
      </p:sp>
      <p:sp>
        <p:nvSpPr>
          <p:cNvPr id="360" name="Google Shape;360;p25"/>
          <p:cNvSpPr/>
          <p:nvPr/>
        </p:nvSpPr>
        <p:spPr>
          <a:xfrm>
            <a:off x="2445601" y="5387635"/>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25"/>
          <p:cNvSpPr/>
          <p:nvPr/>
        </p:nvSpPr>
        <p:spPr>
          <a:xfrm>
            <a:off x="2934725" y="4966200"/>
            <a:ext cx="3227700" cy="10209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xygen"/>
                <a:ea typeface="Oxygen"/>
                <a:cs typeface="Oxygen"/>
                <a:sym typeface="Oxygen"/>
              </a:rPr>
              <a:t>But each have their own cotransporter specific for them. High selectivity and specificity int in this process</a:t>
            </a:r>
            <a:r>
              <a:rPr lang="en">
                <a:solidFill>
                  <a:srgbClr val="C27BA0"/>
                </a:solidFill>
                <a:latin typeface="Oxygen"/>
                <a:ea typeface="Oxygen"/>
                <a:cs typeface="Oxygen"/>
                <a:sym typeface="Oxygen"/>
              </a:rPr>
              <a:t>.</a:t>
            </a:r>
            <a:endParaRPr sz="1200">
              <a:solidFill>
                <a:srgbClr val="C27BA0"/>
              </a:solidFill>
              <a:latin typeface="Oxygen"/>
              <a:ea typeface="Oxygen"/>
              <a:cs typeface="Oxygen"/>
              <a:sym typeface="Oxyge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6"/>
          <p:cNvSpPr txBox="1"/>
          <p:nvPr/>
        </p:nvSpPr>
        <p:spPr>
          <a:xfrm>
            <a:off x="62150" y="0"/>
            <a:ext cx="62985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SzPts val="4400"/>
              <a:buFont typeface="Calibri"/>
              <a:buNone/>
            </a:pPr>
            <a:r>
              <a:rPr b="1" lang="en" sz="4400">
                <a:solidFill>
                  <a:srgbClr val="CF8A87"/>
                </a:solidFill>
                <a:latin typeface="Calibri"/>
                <a:ea typeface="Calibri"/>
                <a:cs typeface="Calibri"/>
                <a:sym typeface="Calibri"/>
              </a:rPr>
              <a:t>B-Glucose reabsorption</a:t>
            </a:r>
            <a:endParaRPr b="1" i="0" sz="4800" u="none" cap="none" strike="noStrike">
              <a:solidFill>
                <a:srgbClr val="CF8A87"/>
              </a:solidFill>
              <a:latin typeface="Oxygen"/>
              <a:ea typeface="Oxygen"/>
              <a:cs typeface="Oxygen"/>
              <a:sym typeface="Oxygen"/>
            </a:endParaRPr>
          </a:p>
        </p:txBody>
      </p:sp>
      <p:cxnSp>
        <p:nvCxnSpPr>
          <p:cNvPr id="367" name="Google Shape;367;p26"/>
          <p:cNvCxnSpPr/>
          <p:nvPr/>
        </p:nvCxnSpPr>
        <p:spPr>
          <a:xfrm>
            <a:off x="2199450" y="885125"/>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368" name="Google Shape;368;p26"/>
          <p:cNvPicPr preferRelativeResize="0"/>
          <p:nvPr/>
        </p:nvPicPr>
        <p:blipFill rotWithShape="1">
          <a:blip r:embed="rId3">
            <a:alphaModFix/>
          </a:blip>
          <a:srcRect b="0" l="0" r="0" t="0"/>
          <a:stretch/>
        </p:blipFill>
        <p:spPr>
          <a:xfrm>
            <a:off x="3423900" y="1945175"/>
            <a:ext cx="3292800" cy="3292800"/>
          </a:xfrm>
          <a:prstGeom prst="rect">
            <a:avLst/>
          </a:prstGeom>
          <a:noFill/>
          <a:ln>
            <a:noFill/>
          </a:ln>
        </p:spPr>
      </p:pic>
      <p:sp>
        <p:nvSpPr>
          <p:cNvPr id="369" name="Google Shape;369;p26"/>
          <p:cNvSpPr txBox="1"/>
          <p:nvPr/>
        </p:nvSpPr>
        <p:spPr>
          <a:xfrm>
            <a:off x="5962025" y="256000"/>
            <a:ext cx="803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B5394"/>
                </a:solidFill>
                <a:latin typeface="Oxygen"/>
                <a:ea typeface="Oxygen"/>
                <a:cs typeface="Oxygen"/>
                <a:sym typeface="Oxygen"/>
              </a:rPr>
              <a:t>Male’s sldies</a:t>
            </a:r>
            <a:endParaRPr b="1">
              <a:solidFill>
                <a:srgbClr val="0B5394"/>
              </a:solidFill>
              <a:latin typeface="Oxygen"/>
              <a:ea typeface="Oxygen"/>
              <a:cs typeface="Oxygen"/>
              <a:sym typeface="Oxygen"/>
            </a:endParaRPr>
          </a:p>
        </p:txBody>
      </p:sp>
      <p:sp>
        <p:nvSpPr>
          <p:cNvPr id="370" name="Google Shape;370;p26"/>
          <p:cNvSpPr txBox="1"/>
          <p:nvPr/>
        </p:nvSpPr>
        <p:spPr>
          <a:xfrm>
            <a:off x="131100" y="925200"/>
            <a:ext cx="62985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u="sng">
                <a:solidFill>
                  <a:srgbClr val="A5A5A5"/>
                </a:solidFill>
                <a:latin typeface="Oxygen"/>
                <a:ea typeface="Oxygen"/>
                <a:cs typeface="Oxygen"/>
                <a:sym typeface="Oxygen"/>
              </a:rPr>
              <a:t>1-Normal plasma glucose:</a:t>
            </a:r>
            <a:endParaRPr b="1" u="sng">
              <a:solidFill>
                <a:srgbClr val="A5A5A5"/>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A5A5A5"/>
                </a:solidFill>
                <a:latin typeface="Oxygen"/>
                <a:ea typeface="Oxygen"/>
                <a:cs typeface="Oxygen"/>
                <a:sym typeface="Oxygen"/>
              </a:rPr>
              <a:t>Glucose</a:t>
            </a:r>
            <a:r>
              <a:rPr lang="en">
                <a:solidFill>
                  <a:srgbClr val="A5A5A5"/>
                </a:solidFill>
                <a:latin typeface="Oxygen"/>
                <a:ea typeface="Oxygen"/>
                <a:cs typeface="Oxygen"/>
                <a:sym typeface="Oxygen"/>
              </a:rPr>
              <a:t> at normal plasma level</a:t>
            </a:r>
            <a:r>
              <a:rPr b="1" lang="en">
                <a:solidFill>
                  <a:srgbClr val="A5A5A5"/>
                </a:solidFill>
                <a:latin typeface="Oxygen"/>
                <a:ea typeface="Oxygen"/>
                <a:cs typeface="Oxygen"/>
                <a:sym typeface="Oxygen"/>
              </a:rPr>
              <a:t>(range 60-120 mg/dl)</a:t>
            </a:r>
            <a:r>
              <a:rPr lang="en">
                <a:solidFill>
                  <a:srgbClr val="A5A5A5"/>
                </a:solidFill>
                <a:latin typeface="Oxygen"/>
                <a:ea typeface="Oxygen"/>
                <a:cs typeface="Oxygen"/>
                <a:sym typeface="Oxygen"/>
              </a:rPr>
              <a:t> is </a:t>
            </a:r>
            <a:r>
              <a:rPr lang="en">
                <a:solidFill>
                  <a:srgbClr val="A5A5A5"/>
                </a:solidFill>
                <a:latin typeface="Oxygen"/>
                <a:ea typeface="Oxygen"/>
                <a:cs typeface="Oxygen"/>
                <a:sym typeface="Oxygen"/>
              </a:rPr>
              <a:t>completely</a:t>
            </a:r>
            <a:r>
              <a:rPr lang="en">
                <a:solidFill>
                  <a:srgbClr val="A5A5A5"/>
                </a:solidFill>
                <a:latin typeface="Oxygen"/>
                <a:ea typeface="Oxygen"/>
                <a:cs typeface="Oxygen"/>
                <a:sym typeface="Oxygen"/>
              </a:rPr>
              <a:t> reabsorbed in proximal </a:t>
            </a:r>
            <a:r>
              <a:rPr lang="en">
                <a:solidFill>
                  <a:srgbClr val="A5A5A5"/>
                </a:solidFill>
                <a:latin typeface="Oxygen"/>
                <a:ea typeface="Oxygen"/>
                <a:cs typeface="Oxygen"/>
                <a:sym typeface="Oxygen"/>
              </a:rPr>
              <a:t>convoluted</a:t>
            </a:r>
            <a:r>
              <a:rPr lang="en">
                <a:solidFill>
                  <a:srgbClr val="A5A5A5"/>
                </a:solidFill>
                <a:latin typeface="Oxygen"/>
                <a:ea typeface="Oxygen"/>
                <a:cs typeface="Oxygen"/>
                <a:sym typeface="Oxygen"/>
              </a:rPr>
              <a:t> tubule(pct) by Na+/glucose cotransport. </a:t>
            </a:r>
            <a:endParaRPr>
              <a:solidFill>
                <a:srgbClr val="A5A5A5"/>
              </a:solidFill>
              <a:latin typeface="Oxygen"/>
              <a:ea typeface="Oxygen"/>
              <a:cs typeface="Oxygen"/>
              <a:sym typeface="Oxygen"/>
            </a:endParaRPr>
          </a:p>
        </p:txBody>
      </p:sp>
      <p:sp>
        <p:nvSpPr>
          <p:cNvPr id="371" name="Google Shape;371;p26"/>
          <p:cNvSpPr txBox="1"/>
          <p:nvPr/>
        </p:nvSpPr>
        <p:spPr>
          <a:xfrm>
            <a:off x="131100" y="1861075"/>
            <a:ext cx="3292800" cy="305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u="sng">
                <a:latin typeface="Oxygen"/>
                <a:ea typeface="Oxygen"/>
                <a:cs typeface="Oxygen"/>
                <a:sym typeface="Oxygen"/>
              </a:rPr>
              <a:t>2-Renal threshold for glucose +T</a:t>
            </a:r>
            <a:r>
              <a:rPr b="1" lang="en" sz="800" u="sng">
                <a:latin typeface="Oxygen"/>
                <a:ea typeface="Oxygen"/>
                <a:cs typeface="Oxygen"/>
                <a:sym typeface="Oxygen"/>
              </a:rPr>
              <a:t>max</a:t>
            </a:r>
            <a:r>
              <a:rPr b="1" lang="en" u="sng">
                <a:latin typeface="Oxygen"/>
                <a:ea typeface="Oxygen"/>
                <a:cs typeface="Oxygen"/>
                <a:sym typeface="Oxygen"/>
              </a:rPr>
              <a:t>:</a:t>
            </a:r>
            <a:endParaRPr b="1" u="sng">
              <a:latin typeface="Oxygen"/>
              <a:ea typeface="Oxygen"/>
              <a:cs typeface="Oxygen"/>
              <a:sym typeface="Oxygen"/>
            </a:endParaRPr>
          </a:p>
          <a:p>
            <a:pPr indent="0" lvl="0" marL="0" rtl="0" algn="l">
              <a:lnSpc>
                <a:spcPct val="115000"/>
              </a:lnSpc>
              <a:spcBef>
                <a:spcPts val="0"/>
              </a:spcBef>
              <a:spcAft>
                <a:spcPts val="0"/>
              </a:spcAft>
              <a:buNone/>
            </a:pPr>
            <a:r>
              <a:rPr lang="en">
                <a:latin typeface="Oxygen"/>
                <a:ea typeface="Oxygen"/>
                <a:cs typeface="Oxygen"/>
                <a:sym typeface="Oxygen"/>
              </a:rPr>
              <a:t>The plasma level of glucose at which it starts to appear in urine is termed the </a:t>
            </a:r>
            <a:r>
              <a:rPr b="1" lang="en">
                <a:latin typeface="Oxygen"/>
                <a:ea typeface="Oxygen"/>
                <a:cs typeface="Oxygen"/>
                <a:sym typeface="Oxygen"/>
              </a:rPr>
              <a:t>RENAL THRESHOLD FOR GLUCOSE(</a:t>
            </a:r>
            <a:r>
              <a:rPr b="1" lang="en">
                <a:solidFill>
                  <a:srgbClr val="980000"/>
                </a:solidFill>
                <a:latin typeface="Oxygen"/>
                <a:ea typeface="Oxygen"/>
                <a:cs typeface="Oxygen"/>
                <a:sym typeface="Oxygen"/>
              </a:rPr>
              <a:t>Renal Threshold for Glucose: 200mg/dl)</a:t>
            </a:r>
            <a:endParaRPr b="1">
              <a:solidFill>
                <a:srgbClr val="980000"/>
              </a:solidFill>
              <a:latin typeface="Oxygen"/>
              <a:ea typeface="Oxygen"/>
              <a:cs typeface="Oxygen"/>
              <a:sym typeface="Oxygen"/>
            </a:endParaRPr>
          </a:p>
          <a:p>
            <a:pPr indent="0" lvl="0" marL="0" rtl="0" algn="l">
              <a:lnSpc>
                <a:spcPct val="115000"/>
              </a:lnSpc>
              <a:spcBef>
                <a:spcPts val="0"/>
              </a:spcBef>
              <a:spcAft>
                <a:spcPts val="0"/>
              </a:spcAft>
              <a:buNone/>
            </a:pPr>
            <a:r>
              <a:t/>
            </a:r>
            <a:endParaRPr>
              <a:latin typeface="Oxygen"/>
              <a:ea typeface="Oxygen"/>
              <a:cs typeface="Oxygen"/>
              <a:sym typeface="Oxygen"/>
            </a:endParaRPr>
          </a:p>
          <a:p>
            <a:pPr indent="0" lvl="0" marL="0" rtl="0" algn="l">
              <a:lnSpc>
                <a:spcPct val="115000"/>
              </a:lnSpc>
              <a:spcBef>
                <a:spcPts val="0"/>
              </a:spcBef>
              <a:spcAft>
                <a:spcPts val="0"/>
              </a:spcAft>
              <a:buNone/>
            </a:pPr>
            <a:r>
              <a:rPr lang="en">
                <a:latin typeface="Oxygen"/>
                <a:ea typeface="Oxygen"/>
                <a:cs typeface="Oxygen"/>
                <a:sym typeface="Oxygen"/>
              </a:rPr>
              <a:t>The Maximum limit/rate at which a solute can be transported across the tubular cells of kidneys is called </a:t>
            </a:r>
            <a:r>
              <a:rPr b="1" lang="en">
                <a:latin typeface="Oxygen"/>
                <a:ea typeface="Oxygen"/>
                <a:cs typeface="Oxygen"/>
                <a:sym typeface="Oxygen"/>
              </a:rPr>
              <a:t>TUBULAR TRANSPORT MAXIMUM</a:t>
            </a:r>
            <a:endParaRPr b="1">
              <a:latin typeface="Oxygen"/>
              <a:ea typeface="Oxygen"/>
              <a:cs typeface="Oxygen"/>
              <a:sym typeface="Oxygen"/>
            </a:endParaRPr>
          </a:p>
          <a:p>
            <a:pPr indent="0" lvl="0" marL="0" rtl="0" algn="l">
              <a:lnSpc>
                <a:spcPct val="115000"/>
              </a:lnSpc>
              <a:spcBef>
                <a:spcPts val="0"/>
              </a:spcBef>
              <a:spcAft>
                <a:spcPts val="0"/>
              </a:spcAft>
              <a:buNone/>
            </a:pPr>
            <a:r>
              <a:rPr b="1" lang="en">
                <a:latin typeface="Oxygen"/>
                <a:ea typeface="Oxygen"/>
                <a:cs typeface="Oxygen"/>
                <a:sym typeface="Oxygen"/>
              </a:rPr>
              <a:t>(</a:t>
            </a:r>
            <a:r>
              <a:rPr b="1" lang="en">
                <a:solidFill>
                  <a:srgbClr val="980000"/>
                </a:solidFill>
                <a:latin typeface="Oxygen"/>
                <a:ea typeface="Oxygen"/>
                <a:cs typeface="Oxygen"/>
                <a:sym typeface="Oxygen"/>
              </a:rPr>
              <a:t>Tmax for Glucose is 375 mg/min)</a:t>
            </a:r>
            <a:endParaRPr b="1">
              <a:solidFill>
                <a:srgbClr val="980000"/>
              </a:solidFill>
              <a:latin typeface="Oxygen"/>
              <a:ea typeface="Oxygen"/>
              <a:cs typeface="Oxygen"/>
              <a:sym typeface="Oxygen"/>
            </a:endParaRPr>
          </a:p>
          <a:p>
            <a:pPr indent="0" lvl="0" marL="0" rtl="0" algn="l">
              <a:lnSpc>
                <a:spcPct val="115000"/>
              </a:lnSpc>
              <a:spcBef>
                <a:spcPts val="0"/>
              </a:spcBef>
              <a:spcAft>
                <a:spcPts val="0"/>
              </a:spcAft>
              <a:buNone/>
            </a:pPr>
            <a:r>
              <a:t/>
            </a:r>
            <a:endParaRPr>
              <a:latin typeface="Oxygen"/>
              <a:ea typeface="Oxygen"/>
              <a:cs typeface="Oxygen"/>
              <a:sym typeface="Oxygen"/>
            </a:endParaRPr>
          </a:p>
          <a:p>
            <a:pPr indent="0" lvl="0" marL="0" rtl="0" algn="l">
              <a:lnSpc>
                <a:spcPct val="115000"/>
              </a:lnSpc>
              <a:spcBef>
                <a:spcPts val="0"/>
              </a:spcBef>
              <a:spcAft>
                <a:spcPts val="0"/>
              </a:spcAft>
              <a:buNone/>
            </a:pPr>
            <a:r>
              <a:t/>
            </a:r>
            <a:endParaRPr sz="1200">
              <a:latin typeface="Oxygen"/>
              <a:ea typeface="Oxygen"/>
              <a:cs typeface="Oxygen"/>
              <a:sym typeface="Oxygen"/>
            </a:endParaRPr>
          </a:p>
        </p:txBody>
      </p:sp>
      <p:pic>
        <p:nvPicPr>
          <p:cNvPr id="372" name="Google Shape;372;p26"/>
          <p:cNvPicPr preferRelativeResize="0"/>
          <p:nvPr/>
        </p:nvPicPr>
        <p:blipFill>
          <a:blip r:embed="rId4">
            <a:alphaModFix/>
          </a:blip>
          <a:stretch>
            <a:fillRect/>
          </a:stretch>
        </p:blipFill>
        <p:spPr>
          <a:xfrm>
            <a:off x="62150" y="6298025"/>
            <a:ext cx="3842150" cy="2842574"/>
          </a:xfrm>
          <a:prstGeom prst="rect">
            <a:avLst/>
          </a:prstGeom>
          <a:noFill/>
          <a:ln>
            <a:noFill/>
          </a:ln>
        </p:spPr>
      </p:pic>
      <p:sp>
        <p:nvSpPr>
          <p:cNvPr id="373" name="Google Shape;373;p26"/>
          <p:cNvSpPr txBox="1"/>
          <p:nvPr/>
        </p:nvSpPr>
        <p:spPr>
          <a:xfrm>
            <a:off x="193575" y="4952750"/>
            <a:ext cx="62985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u="sng">
                <a:latin typeface="Oxygen"/>
                <a:ea typeface="Oxygen"/>
                <a:cs typeface="Oxygen"/>
                <a:sym typeface="Oxygen"/>
              </a:rPr>
              <a:t>3-Splay </a:t>
            </a:r>
            <a:r>
              <a:rPr b="1" lang="en" u="sng">
                <a:latin typeface="Oxygen"/>
                <a:ea typeface="Oxygen"/>
                <a:cs typeface="Oxygen"/>
                <a:sym typeface="Oxygen"/>
              </a:rPr>
              <a:t>phenomenon-T</a:t>
            </a:r>
            <a:r>
              <a:rPr b="1" lang="en" sz="800" u="sng">
                <a:latin typeface="Oxygen"/>
                <a:ea typeface="Oxygen"/>
                <a:cs typeface="Oxygen"/>
                <a:sym typeface="Oxygen"/>
              </a:rPr>
              <a:t>max</a:t>
            </a:r>
            <a:r>
              <a:rPr b="1" lang="en" u="sng">
                <a:latin typeface="Oxygen"/>
                <a:ea typeface="Oxygen"/>
                <a:cs typeface="Oxygen"/>
                <a:sym typeface="Oxygen"/>
              </a:rPr>
              <a:t>:</a:t>
            </a:r>
            <a:endParaRPr b="1" u="sng">
              <a:latin typeface="Oxygen"/>
              <a:ea typeface="Oxygen"/>
              <a:cs typeface="Oxygen"/>
              <a:sym typeface="Oxygen"/>
            </a:endParaRPr>
          </a:p>
          <a:p>
            <a:pPr indent="0" lvl="0" marL="0" rtl="0" algn="l">
              <a:lnSpc>
                <a:spcPct val="115000"/>
              </a:lnSpc>
              <a:spcBef>
                <a:spcPts val="0"/>
              </a:spcBef>
              <a:spcAft>
                <a:spcPts val="0"/>
              </a:spcAft>
              <a:buNone/>
            </a:pPr>
            <a:r>
              <a:rPr lang="en">
                <a:solidFill>
                  <a:srgbClr val="A5A5A5"/>
                </a:solidFill>
                <a:latin typeface="Oxygen"/>
                <a:ea typeface="Oxygen"/>
                <a:cs typeface="Oxygen"/>
                <a:sym typeface="Oxygen"/>
              </a:rPr>
              <a:t>Splay phenomenon-T</a:t>
            </a:r>
            <a:r>
              <a:rPr lang="en" sz="800">
                <a:solidFill>
                  <a:srgbClr val="A5A5A5"/>
                </a:solidFill>
                <a:latin typeface="Oxygen"/>
                <a:ea typeface="Oxygen"/>
                <a:cs typeface="Oxygen"/>
                <a:sym typeface="Oxygen"/>
              </a:rPr>
              <a:t>max</a:t>
            </a:r>
            <a:r>
              <a:rPr lang="en">
                <a:solidFill>
                  <a:srgbClr val="A5A5A5"/>
                </a:solidFill>
                <a:latin typeface="Oxygen"/>
                <a:ea typeface="Oxygen"/>
                <a:cs typeface="Oxygen"/>
                <a:sym typeface="Oxygen"/>
              </a:rPr>
              <a:t> for glucose is reached gradually rather than sharply due to the heterogeneity of nephrons(ie,different T</a:t>
            </a:r>
            <a:r>
              <a:rPr lang="en" sz="800">
                <a:solidFill>
                  <a:srgbClr val="A5A5A5"/>
                </a:solidFill>
                <a:latin typeface="Oxygen"/>
                <a:ea typeface="Oxygen"/>
                <a:cs typeface="Oxygen"/>
                <a:sym typeface="Oxygen"/>
              </a:rPr>
              <a:t>max points </a:t>
            </a:r>
            <a:r>
              <a:rPr lang="en">
                <a:solidFill>
                  <a:srgbClr val="A5A5A5"/>
                </a:solidFill>
                <a:latin typeface="Oxygen"/>
                <a:ea typeface="Oxygen"/>
                <a:cs typeface="Oxygen"/>
                <a:sym typeface="Oxygen"/>
              </a:rPr>
              <a:t>);represented by the portion of the titration curve between threshold and T</a:t>
            </a:r>
            <a:r>
              <a:rPr lang="en" sz="800">
                <a:solidFill>
                  <a:srgbClr val="A5A5A5"/>
                </a:solidFill>
                <a:latin typeface="Oxygen"/>
                <a:ea typeface="Oxygen"/>
                <a:cs typeface="Oxygen"/>
                <a:sym typeface="Oxygen"/>
              </a:rPr>
              <a:t>max </a:t>
            </a:r>
            <a:r>
              <a:rPr lang="en">
                <a:latin typeface="Oxygen"/>
                <a:ea typeface="Oxygen"/>
                <a:cs typeface="Oxygen"/>
                <a:sym typeface="Oxygen"/>
              </a:rPr>
              <a:t> </a:t>
            </a:r>
            <a:endParaRPr>
              <a:latin typeface="Oxygen"/>
              <a:ea typeface="Oxygen"/>
              <a:cs typeface="Oxygen"/>
              <a:sym typeface="Oxygen"/>
            </a:endParaRPr>
          </a:p>
          <a:p>
            <a:pPr indent="0" lvl="0" marL="0" rtl="0" algn="l">
              <a:lnSpc>
                <a:spcPct val="115000"/>
              </a:lnSpc>
              <a:spcBef>
                <a:spcPts val="0"/>
              </a:spcBef>
              <a:spcAft>
                <a:spcPts val="0"/>
              </a:spcAft>
              <a:buNone/>
            </a:pPr>
            <a:r>
              <a:rPr lang="en">
                <a:solidFill>
                  <a:srgbClr val="999999"/>
                </a:solidFill>
                <a:latin typeface="Oxygen"/>
                <a:ea typeface="Oxygen"/>
                <a:cs typeface="Oxygen"/>
                <a:sym typeface="Oxygen"/>
              </a:rPr>
              <a:t> </a:t>
            </a:r>
            <a:endParaRPr>
              <a:solidFill>
                <a:srgbClr val="999999"/>
              </a:solidFill>
              <a:latin typeface="Oxygen"/>
              <a:ea typeface="Oxygen"/>
              <a:cs typeface="Oxygen"/>
              <a:sym typeface="Oxygen"/>
            </a:endParaRPr>
          </a:p>
        </p:txBody>
      </p:sp>
      <p:pic>
        <p:nvPicPr>
          <p:cNvPr id="374" name="Google Shape;374;p26"/>
          <p:cNvPicPr preferRelativeResize="0"/>
          <p:nvPr/>
        </p:nvPicPr>
        <p:blipFill>
          <a:blip r:embed="rId5">
            <a:alphaModFix/>
          </a:blip>
          <a:stretch>
            <a:fillRect/>
          </a:stretch>
        </p:blipFill>
        <p:spPr>
          <a:xfrm>
            <a:off x="3904300" y="6344141"/>
            <a:ext cx="2860826" cy="2869034"/>
          </a:xfrm>
          <a:prstGeom prst="rect">
            <a:avLst/>
          </a:prstGeom>
          <a:noFill/>
          <a:ln>
            <a:noFill/>
          </a:ln>
        </p:spPr>
      </p:pic>
      <p:sp>
        <p:nvSpPr>
          <p:cNvPr id="375" name="Google Shape;375;p26"/>
          <p:cNvSpPr txBox="1"/>
          <p:nvPr/>
        </p:nvSpPr>
        <p:spPr>
          <a:xfrm>
            <a:off x="5367425" y="6903625"/>
            <a:ext cx="59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highlight>
                  <a:srgbClr val="FF0000"/>
                </a:highlight>
                <a:latin typeface="Oxygen"/>
                <a:ea typeface="Oxygen"/>
                <a:cs typeface="Oxygen"/>
                <a:sym typeface="Oxygen"/>
              </a:rPr>
              <a:t>mcq</a:t>
            </a:r>
            <a:endParaRPr b="1" sz="1200">
              <a:highlight>
                <a:srgbClr val="FF0000"/>
              </a:highlight>
              <a:latin typeface="Oxygen"/>
              <a:ea typeface="Oxygen"/>
              <a:cs typeface="Oxygen"/>
              <a:sym typeface="Oxygen"/>
            </a:endParaRPr>
          </a:p>
        </p:txBody>
      </p:sp>
      <p:sp>
        <p:nvSpPr>
          <p:cNvPr id="376" name="Google Shape;376;p26"/>
          <p:cNvSpPr/>
          <p:nvPr/>
        </p:nvSpPr>
        <p:spPr>
          <a:xfrm>
            <a:off x="5395350" y="7394900"/>
            <a:ext cx="405000" cy="2931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6"/>
          <p:cNvSpPr txBox="1"/>
          <p:nvPr/>
        </p:nvSpPr>
        <p:spPr>
          <a:xfrm>
            <a:off x="5800350" y="7356800"/>
            <a:ext cx="59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Oxygen"/>
                <a:ea typeface="Oxygen"/>
                <a:cs typeface="Oxygen"/>
                <a:sym typeface="Oxygen"/>
              </a:rPr>
              <a:t>why?</a:t>
            </a:r>
            <a:endParaRPr b="1" sz="1200">
              <a:latin typeface="Oxygen"/>
              <a:ea typeface="Oxygen"/>
              <a:cs typeface="Oxygen"/>
              <a:sym typeface="Oxygen"/>
            </a:endParaRPr>
          </a:p>
        </p:txBody>
      </p:sp>
      <p:cxnSp>
        <p:nvCxnSpPr>
          <p:cNvPr id="378" name="Google Shape;378;p26"/>
          <p:cNvCxnSpPr/>
          <p:nvPr/>
        </p:nvCxnSpPr>
        <p:spPr>
          <a:xfrm flipH="1">
            <a:off x="3550950" y="7541450"/>
            <a:ext cx="1844400" cy="12927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7"/>
          <p:cNvSpPr txBox="1"/>
          <p:nvPr/>
        </p:nvSpPr>
        <p:spPr>
          <a:xfrm>
            <a:off x="-77575" y="0"/>
            <a:ext cx="6367500" cy="1403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SzPts val="4400"/>
              <a:buFont typeface="Calibri"/>
              <a:buNone/>
            </a:pPr>
            <a:r>
              <a:rPr b="1" lang="en" sz="4400">
                <a:solidFill>
                  <a:srgbClr val="CF8A87"/>
                </a:solidFill>
                <a:latin typeface="Calibri"/>
                <a:ea typeface="Calibri"/>
                <a:cs typeface="Calibri"/>
                <a:sym typeface="Calibri"/>
              </a:rPr>
              <a:t>B-Glucose reabsorption</a:t>
            </a:r>
            <a:endParaRPr b="1" sz="4800">
              <a:solidFill>
                <a:srgbClr val="CF8A87"/>
              </a:solidFill>
              <a:latin typeface="Oxygen"/>
              <a:ea typeface="Oxygen"/>
              <a:cs typeface="Oxygen"/>
              <a:sym typeface="Oxygen"/>
            </a:endParaRPr>
          </a:p>
          <a:p>
            <a:pPr indent="0" lvl="0" marL="0" rtl="0" algn="ctr">
              <a:lnSpc>
                <a:spcPct val="90000"/>
              </a:lnSpc>
              <a:spcBef>
                <a:spcPts val="0"/>
              </a:spcBef>
              <a:spcAft>
                <a:spcPts val="0"/>
              </a:spcAft>
              <a:buClr>
                <a:srgbClr val="000000"/>
              </a:buClr>
              <a:buSzPts val="4400"/>
              <a:buFont typeface="Calibri"/>
              <a:buNone/>
            </a:pPr>
            <a:r>
              <a:t/>
            </a:r>
            <a:endParaRPr b="1" sz="4400">
              <a:solidFill>
                <a:srgbClr val="CF8A87"/>
              </a:solidFill>
              <a:latin typeface="Calibri"/>
              <a:ea typeface="Calibri"/>
              <a:cs typeface="Calibri"/>
              <a:sym typeface="Calibri"/>
            </a:endParaRPr>
          </a:p>
        </p:txBody>
      </p:sp>
      <p:cxnSp>
        <p:nvCxnSpPr>
          <p:cNvPr id="384" name="Google Shape;384;p27"/>
          <p:cNvCxnSpPr/>
          <p:nvPr/>
        </p:nvCxnSpPr>
        <p:spPr>
          <a:xfrm>
            <a:off x="2199450" y="885125"/>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385" name="Google Shape;385;p27"/>
          <p:cNvPicPr preferRelativeResize="0"/>
          <p:nvPr/>
        </p:nvPicPr>
        <p:blipFill>
          <a:blip r:embed="rId3">
            <a:alphaModFix/>
          </a:blip>
          <a:stretch>
            <a:fillRect/>
          </a:stretch>
        </p:blipFill>
        <p:spPr>
          <a:xfrm>
            <a:off x="-6935575" y="785475"/>
            <a:ext cx="6858000" cy="3053975"/>
          </a:xfrm>
          <a:prstGeom prst="rect">
            <a:avLst/>
          </a:prstGeom>
          <a:noFill/>
          <a:ln>
            <a:noFill/>
          </a:ln>
        </p:spPr>
      </p:pic>
      <p:sp>
        <p:nvSpPr>
          <p:cNvPr id="386" name="Google Shape;386;p27"/>
          <p:cNvSpPr txBox="1"/>
          <p:nvPr/>
        </p:nvSpPr>
        <p:spPr>
          <a:xfrm>
            <a:off x="-6534475" y="3764025"/>
            <a:ext cx="6858000" cy="79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200">
                <a:latin typeface="Oxygen"/>
                <a:ea typeface="Oxygen"/>
                <a:cs typeface="Oxygen"/>
                <a:sym typeface="Oxygen"/>
              </a:rPr>
              <a:t>The “ideal” curve shown in this diagram would be obtained if the Tmax for</a:t>
            </a:r>
            <a:endParaRPr b="1" sz="1200">
              <a:latin typeface="Oxygen"/>
              <a:ea typeface="Oxygen"/>
              <a:cs typeface="Oxygen"/>
              <a:sym typeface="Oxygen"/>
            </a:endParaRPr>
          </a:p>
          <a:p>
            <a:pPr indent="0" lvl="0" marL="0" rtl="0" algn="ctr">
              <a:lnSpc>
                <a:spcPct val="115000"/>
              </a:lnSpc>
              <a:spcBef>
                <a:spcPts val="0"/>
              </a:spcBef>
              <a:spcAft>
                <a:spcPts val="0"/>
              </a:spcAft>
              <a:buNone/>
            </a:pPr>
            <a:r>
              <a:rPr b="1" lang="en" sz="1200">
                <a:latin typeface="Oxygen"/>
                <a:ea typeface="Oxygen"/>
                <a:cs typeface="Oxygen"/>
                <a:sym typeface="Oxygen"/>
              </a:rPr>
              <a:t>glucose (TmG) in all the tubules was identical and if all the glucose were</a:t>
            </a:r>
            <a:endParaRPr b="1" sz="1200">
              <a:latin typeface="Oxygen"/>
              <a:ea typeface="Oxygen"/>
              <a:cs typeface="Oxygen"/>
              <a:sym typeface="Oxygen"/>
            </a:endParaRPr>
          </a:p>
          <a:p>
            <a:pPr indent="0" lvl="0" marL="0" rtl="0" algn="ctr">
              <a:lnSpc>
                <a:spcPct val="115000"/>
              </a:lnSpc>
              <a:spcBef>
                <a:spcPts val="0"/>
              </a:spcBef>
              <a:spcAft>
                <a:spcPts val="0"/>
              </a:spcAft>
              <a:buNone/>
            </a:pPr>
            <a:r>
              <a:rPr b="1" lang="en" sz="1200">
                <a:latin typeface="Oxygen"/>
                <a:ea typeface="Oxygen"/>
                <a:cs typeface="Oxygen"/>
                <a:sym typeface="Oxygen"/>
              </a:rPr>
              <a:t>removed from each tubule when the amount filtered was below the TmG</a:t>
            </a:r>
            <a:endParaRPr b="1" sz="1200">
              <a:latin typeface="Oxygen"/>
              <a:ea typeface="Oxygen"/>
              <a:cs typeface="Oxygen"/>
              <a:sym typeface="Oxygen"/>
            </a:endParaRPr>
          </a:p>
        </p:txBody>
      </p:sp>
      <p:sp>
        <p:nvSpPr>
          <p:cNvPr id="387" name="Google Shape;387;p27"/>
          <p:cNvSpPr txBox="1"/>
          <p:nvPr/>
        </p:nvSpPr>
        <p:spPr>
          <a:xfrm>
            <a:off x="0" y="832100"/>
            <a:ext cx="68580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u="sng">
                <a:latin typeface="Oxygen"/>
                <a:ea typeface="Oxygen"/>
                <a:cs typeface="Oxygen"/>
                <a:sym typeface="Oxygen"/>
              </a:rPr>
              <a:t>4-</a:t>
            </a:r>
            <a:r>
              <a:rPr b="1" lang="en" u="sng">
                <a:latin typeface="Oxygen"/>
                <a:ea typeface="Oxygen"/>
                <a:cs typeface="Oxygen"/>
                <a:sym typeface="Oxygen"/>
              </a:rPr>
              <a:t>TUBULAR TRANSPORT MAXIMUM FOR REABSORPTION OF DIFFERENT SUBSTANCES</a:t>
            </a:r>
            <a:endParaRPr b="1" u="sng">
              <a:latin typeface="Oxygen"/>
              <a:ea typeface="Oxygen"/>
              <a:cs typeface="Oxygen"/>
              <a:sym typeface="Oxygen"/>
            </a:endParaRPr>
          </a:p>
        </p:txBody>
      </p:sp>
      <p:graphicFrame>
        <p:nvGraphicFramePr>
          <p:cNvPr id="388" name="Google Shape;388;p27"/>
          <p:cNvGraphicFramePr/>
          <p:nvPr/>
        </p:nvGraphicFramePr>
        <p:xfrm>
          <a:off x="52875" y="1579800"/>
          <a:ext cx="3000000" cy="3000000"/>
        </p:xfrm>
        <a:graphic>
          <a:graphicData uri="http://schemas.openxmlformats.org/drawingml/2006/table">
            <a:tbl>
              <a:tblPr>
                <a:noFill/>
                <a:tableStyleId>{C225BA1E-C638-49EA-A633-41FA000DCD85}</a:tableStyleId>
              </a:tblPr>
              <a:tblGrid>
                <a:gridCol w="3362700"/>
                <a:gridCol w="3389550"/>
              </a:tblGrid>
              <a:tr h="302975">
                <a:tc>
                  <a:txBody>
                    <a:bodyPr/>
                    <a:lstStyle/>
                    <a:p>
                      <a:pPr indent="0" lvl="0" marL="0" rtl="0" algn="ctr">
                        <a:spcBef>
                          <a:spcPts val="0"/>
                        </a:spcBef>
                        <a:spcAft>
                          <a:spcPts val="0"/>
                        </a:spcAft>
                        <a:buNone/>
                      </a:pPr>
                      <a:r>
                        <a:rPr b="1" lang="en" sz="1200">
                          <a:latin typeface="Oxygen"/>
                          <a:ea typeface="Oxygen"/>
                          <a:cs typeface="Oxygen"/>
                          <a:sym typeface="Oxygen"/>
                        </a:rPr>
                        <a:t>Substance </a:t>
                      </a:r>
                      <a:endParaRPr b="1" sz="1200">
                        <a:latin typeface="Oxygen"/>
                        <a:ea typeface="Oxygen"/>
                        <a:cs typeface="Oxygen"/>
                        <a:sym typeface="Oxygen"/>
                      </a:endParaRPr>
                    </a:p>
                  </a:txBody>
                  <a:tcPr marT="91425" marB="91425" marR="91425" marL="91425">
                    <a:solidFill>
                      <a:srgbClr val="B37370"/>
                    </a:solidFill>
                  </a:tcPr>
                </a:tc>
                <a:tc>
                  <a:txBody>
                    <a:bodyPr/>
                    <a:lstStyle/>
                    <a:p>
                      <a:pPr indent="0" lvl="0" marL="0" rtl="0" algn="ctr">
                        <a:spcBef>
                          <a:spcPts val="0"/>
                        </a:spcBef>
                        <a:spcAft>
                          <a:spcPts val="0"/>
                        </a:spcAft>
                        <a:buNone/>
                      </a:pPr>
                      <a:r>
                        <a:rPr b="1" lang="en" sz="1200">
                          <a:latin typeface="Oxygen"/>
                          <a:ea typeface="Oxygen"/>
                          <a:cs typeface="Oxygen"/>
                          <a:sym typeface="Oxygen"/>
                        </a:rPr>
                        <a:t>                       </a:t>
                      </a:r>
                      <a:r>
                        <a:rPr b="1" lang="en" sz="1200">
                          <a:latin typeface="Oxygen"/>
                          <a:ea typeface="Oxygen"/>
                          <a:cs typeface="Oxygen"/>
                          <a:sym typeface="Oxygen"/>
                        </a:rPr>
                        <a:t>Tmax  </a:t>
                      </a:r>
                      <a:r>
                        <a:rPr b="1" lang="en" sz="700">
                          <a:latin typeface="Oxygen"/>
                          <a:ea typeface="Oxygen"/>
                          <a:cs typeface="Oxygen"/>
                          <a:sym typeface="Oxygen"/>
                        </a:rPr>
                        <a:t>( Transport Maximum )</a:t>
                      </a:r>
                      <a:r>
                        <a:rPr b="1" lang="en" sz="600">
                          <a:latin typeface="Oxygen"/>
                          <a:ea typeface="Oxygen"/>
                          <a:cs typeface="Oxygen"/>
                          <a:sym typeface="Oxygen"/>
                        </a:rPr>
                        <a:t> </a:t>
                      </a:r>
                      <a:endParaRPr b="1" sz="600">
                        <a:latin typeface="Oxygen"/>
                        <a:ea typeface="Oxygen"/>
                        <a:cs typeface="Oxygen"/>
                        <a:sym typeface="Oxygen"/>
                      </a:endParaRPr>
                    </a:p>
                  </a:txBody>
                  <a:tcPr marT="91425" marB="91425" marR="91425" marL="91425">
                    <a:solidFill>
                      <a:srgbClr val="B37370"/>
                    </a:solidFill>
                  </a:tcPr>
                </a:tc>
              </a:tr>
              <a:tr h="302975">
                <a:tc>
                  <a:txBody>
                    <a:bodyPr/>
                    <a:lstStyle/>
                    <a:p>
                      <a:pPr indent="0" lvl="0" marL="0" rtl="0" algn="ctr">
                        <a:spcBef>
                          <a:spcPts val="0"/>
                        </a:spcBef>
                        <a:spcAft>
                          <a:spcPts val="0"/>
                        </a:spcAft>
                        <a:buNone/>
                      </a:pPr>
                      <a:r>
                        <a:rPr b="1" lang="en" sz="1200">
                          <a:latin typeface="Oxygen"/>
                          <a:ea typeface="Oxygen"/>
                          <a:cs typeface="Oxygen"/>
                          <a:sym typeface="Oxygen"/>
                        </a:rPr>
                        <a:t>glucose</a:t>
                      </a:r>
                      <a:endParaRPr b="1" sz="1200">
                        <a:latin typeface="Oxygen"/>
                        <a:ea typeface="Oxygen"/>
                        <a:cs typeface="Oxygen"/>
                        <a:sym typeface="Oxygen"/>
                      </a:endParaRPr>
                    </a:p>
                  </a:txBody>
                  <a:tcPr marT="91425" marB="91425" marR="91425" marL="91425">
                    <a:solidFill>
                      <a:srgbClr val="F3EFEF"/>
                    </a:solidFill>
                  </a:tcPr>
                </a:tc>
                <a:tc>
                  <a:txBody>
                    <a:bodyPr/>
                    <a:lstStyle/>
                    <a:p>
                      <a:pPr indent="0" lvl="0" marL="0" rtl="0" algn="ctr">
                        <a:spcBef>
                          <a:spcPts val="0"/>
                        </a:spcBef>
                        <a:spcAft>
                          <a:spcPts val="0"/>
                        </a:spcAft>
                        <a:buNone/>
                      </a:pPr>
                      <a:r>
                        <a:rPr b="1" lang="en" sz="1200">
                          <a:latin typeface="Oxygen"/>
                          <a:ea typeface="Oxygen"/>
                          <a:cs typeface="Oxygen"/>
                          <a:sym typeface="Oxygen"/>
                        </a:rPr>
                        <a:t>375 mg/min</a:t>
                      </a:r>
                      <a:endParaRPr b="1" sz="1200">
                        <a:latin typeface="Oxygen"/>
                        <a:ea typeface="Oxygen"/>
                        <a:cs typeface="Oxygen"/>
                        <a:sym typeface="Oxygen"/>
                      </a:endParaRPr>
                    </a:p>
                  </a:txBody>
                  <a:tcPr marT="91425" marB="91425" marR="91425" marL="91425">
                    <a:solidFill>
                      <a:srgbClr val="F3EFEF"/>
                    </a:solidFill>
                  </a:tcPr>
                </a:tc>
              </a:tr>
              <a:tr h="302975">
                <a:tc>
                  <a:txBody>
                    <a:bodyPr/>
                    <a:lstStyle/>
                    <a:p>
                      <a:pPr indent="0" lvl="0" marL="0" rtl="0" algn="ctr">
                        <a:spcBef>
                          <a:spcPts val="0"/>
                        </a:spcBef>
                        <a:spcAft>
                          <a:spcPts val="0"/>
                        </a:spcAft>
                        <a:buNone/>
                      </a:pPr>
                      <a:r>
                        <a:rPr b="1" lang="en" sz="1200">
                          <a:latin typeface="Oxygen"/>
                          <a:ea typeface="Oxygen"/>
                          <a:cs typeface="Oxygen"/>
                          <a:sym typeface="Oxygen"/>
                        </a:rPr>
                        <a:t>Phosphate </a:t>
                      </a:r>
                      <a:endParaRPr b="1" sz="1200">
                        <a:latin typeface="Oxygen"/>
                        <a:ea typeface="Oxygen"/>
                        <a:cs typeface="Oxygen"/>
                        <a:sym typeface="Oxygen"/>
                      </a:endParaRPr>
                    </a:p>
                  </a:txBody>
                  <a:tcPr marT="91425" marB="91425" marR="91425" marL="91425">
                    <a:solidFill>
                      <a:srgbClr val="F3EFEF"/>
                    </a:solidFill>
                  </a:tcPr>
                </a:tc>
                <a:tc>
                  <a:txBody>
                    <a:bodyPr/>
                    <a:lstStyle/>
                    <a:p>
                      <a:pPr indent="0" lvl="0" marL="0" rtl="0" algn="ctr">
                        <a:spcBef>
                          <a:spcPts val="0"/>
                        </a:spcBef>
                        <a:spcAft>
                          <a:spcPts val="0"/>
                        </a:spcAft>
                        <a:buNone/>
                      </a:pPr>
                      <a:r>
                        <a:rPr b="1" lang="en" sz="1200">
                          <a:latin typeface="Oxygen"/>
                          <a:ea typeface="Oxygen"/>
                          <a:cs typeface="Oxygen"/>
                          <a:sym typeface="Oxygen"/>
                        </a:rPr>
                        <a:t>0.1 mM/min</a:t>
                      </a:r>
                      <a:endParaRPr b="1" sz="1200">
                        <a:latin typeface="Oxygen"/>
                        <a:ea typeface="Oxygen"/>
                        <a:cs typeface="Oxygen"/>
                        <a:sym typeface="Oxygen"/>
                      </a:endParaRPr>
                    </a:p>
                  </a:txBody>
                  <a:tcPr marT="91425" marB="91425" marR="91425" marL="91425">
                    <a:solidFill>
                      <a:srgbClr val="F3EFEF"/>
                    </a:solidFill>
                  </a:tcPr>
                </a:tc>
              </a:tr>
              <a:tr h="302975">
                <a:tc>
                  <a:txBody>
                    <a:bodyPr/>
                    <a:lstStyle/>
                    <a:p>
                      <a:pPr indent="0" lvl="0" marL="0" rtl="0" algn="ctr">
                        <a:spcBef>
                          <a:spcPts val="0"/>
                        </a:spcBef>
                        <a:spcAft>
                          <a:spcPts val="0"/>
                        </a:spcAft>
                        <a:buNone/>
                      </a:pPr>
                      <a:r>
                        <a:rPr b="1" lang="en" sz="1200">
                          <a:latin typeface="Oxygen"/>
                          <a:ea typeface="Oxygen"/>
                          <a:cs typeface="Oxygen"/>
                          <a:sym typeface="Oxygen"/>
                        </a:rPr>
                        <a:t>sulphate</a:t>
                      </a:r>
                      <a:endParaRPr b="1" sz="1200">
                        <a:latin typeface="Oxygen"/>
                        <a:ea typeface="Oxygen"/>
                        <a:cs typeface="Oxygen"/>
                        <a:sym typeface="Oxygen"/>
                      </a:endParaRPr>
                    </a:p>
                  </a:txBody>
                  <a:tcPr marT="91425" marB="91425" marR="91425" marL="91425">
                    <a:solidFill>
                      <a:srgbClr val="F3EFEF"/>
                    </a:solidFill>
                  </a:tcPr>
                </a:tc>
                <a:tc>
                  <a:txBody>
                    <a:bodyPr/>
                    <a:lstStyle/>
                    <a:p>
                      <a:pPr indent="0" lvl="0" marL="0" rtl="0" algn="ctr">
                        <a:spcBef>
                          <a:spcPts val="0"/>
                        </a:spcBef>
                        <a:spcAft>
                          <a:spcPts val="0"/>
                        </a:spcAft>
                        <a:buNone/>
                      </a:pPr>
                      <a:r>
                        <a:rPr b="1" lang="en" sz="1200">
                          <a:latin typeface="Oxygen"/>
                          <a:ea typeface="Oxygen"/>
                          <a:cs typeface="Oxygen"/>
                          <a:sym typeface="Oxygen"/>
                        </a:rPr>
                        <a:t>0.06 mM/min</a:t>
                      </a:r>
                      <a:endParaRPr b="1" sz="1200">
                        <a:latin typeface="Oxygen"/>
                        <a:ea typeface="Oxygen"/>
                        <a:cs typeface="Oxygen"/>
                        <a:sym typeface="Oxygen"/>
                      </a:endParaRPr>
                    </a:p>
                  </a:txBody>
                  <a:tcPr marT="91425" marB="91425" marR="91425" marL="91425">
                    <a:solidFill>
                      <a:srgbClr val="F3EFEF"/>
                    </a:solidFill>
                  </a:tcPr>
                </a:tc>
              </a:tr>
              <a:tr h="302975">
                <a:tc>
                  <a:txBody>
                    <a:bodyPr/>
                    <a:lstStyle/>
                    <a:p>
                      <a:pPr indent="0" lvl="0" marL="0" rtl="0" algn="ctr">
                        <a:spcBef>
                          <a:spcPts val="0"/>
                        </a:spcBef>
                        <a:spcAft>
                          <a:spcPts val="0"/>
                        </a:spcAft>
                        <a:buNone/>
                      </a:pPr>
                      <a:r>
                        <a:rPr b="1" lang="en" sz="1200">
                          <a:latin typeface="Oxygen"/>
                          <a:ea typeface="Oxygen"/>
                          <a:cs typeface="Oxygen"/>
                          <a:sym typeface="Oxygen"/>
                        </a:rPr>
                        <a:t>Amino acid </a:t>
                      </a:r>
                      <a:endParaRPr b="1" sz="1200">
                        <a:latin typeface="Oxygen"/>
                        <a:ea typeface="Oxygen"/>
                        <a:cs typeface="Oxygen"/>
                        <a:sym typeface="Oxygen"/>
                      </a:endParaRPr>
                    </a:p>
                  </a:txBody>
                  <a:tcPr marT="91425" marB="91425" marR="91425" marL="91425">
                    <a:solidFill>
                      <a:srgbClr val="F3EFEF"/>
                    </a:solidFill>
                  </a:tcPr>
                </a:tc>
                <a:tc>
                  <a:txBody>
                    <a:bodyPr/>
                    <a:lstStyle/>
                    <a:p>
                      <a:pPr indent="0" lvl="0" marL="0" rtl="0" algn="ctr">
                        <a:spcBef>
                          <a:spcPts val="0"/>
                        </a:spcBef>
                        <a:spcAft>
                          <a:spcPts val="0"/>
                        </a:spcAft>
                        <a:buNone/>
                      </a:pPr>
                      <a:r>
                        <a:rPr b="1" lang="en" sz="1200">
                          <a:latin typeface="Oxygen"/>
                          <a:ea typeface="Oxygen"/>
                          <a:cs typeface="Oxygen"/>
                          <a:sym typeface="Oxygen"/>
                        </a:rPr>
                        <a:t>1.5 mM/min</a:t>
                      </a:r>
                      <a:endParaRPr b="1" sz="1200">
                        <a:latin typeface="Oxygen"/>
                        <a:ea typeface="Oxygen"/>
                        <a:cs typeface="Oxygen"/>
                        <a:sym typeface="Oxygen"/>
                      </a:endParaRPr>
                    </a:p>
                  </a:txBody>
                  <a:tcPr marT="91425" marB="91425" marR="91425" marL="91425">
                    <a:solidFill>
                      <a:srgbClr val="F3EFEF"/>
                    </a:solidFill>
                  </a:tcPr>
                </a:tc>
              </a:tr>
              <a:tr h="302975">
                <a:tc>
                  <a:txBody>
                    <a:bodyPr/>
                    <a:lstStyle/>
                    <a:p>
                      <a:pPr indent="0" lvl="0" marL="0" rtl="0" algn="ctr">
                        <a:spcBef>
                          <a:spcPts val="0"/>
                        </a:spcBef>
                        <a:spcAft>
                          <a:spcPts val="0"/>
                        </a:spcAft>
                        <a:buNone/>
                      </a:pPr>
                      <a:r>
                        <a:rPr b="1" lang="en" sz="1200">
                          <a:latin typeface="Oxygen"/>
                          <a:ea typeface="Oxygen"/>
                          <a:cs typeface="Oxygen"/>
                          <a:sym typeface="Oxygen"/>
                        </a:rPr>
                        <a:t>Urate </a:t>
                      </a:r>
                      <a:endParaRPr b="1" sz="1200">
                        <a:latin typeface="Oxygen"/>
                        <a:ea typeface="Oxygen"/>
                        <a:cs typeface="Oxygen"/>
                        <a:sym typeface="Oxygen"/>
                      </a:endParaRPr>
                    </a:p>
                  </a:txBody>
                  <a:tcPr marT="91425" marB="91425" marR="91425" marL="91425">
                    <a:solidFill>
                      <a:srgbClr val="F3EFEF"/>
                    </a:solidFill>
                  </a:tcPr>
                </a:tc>
                <a:tc>
                  <a:txBody>
                    <a:bodyPr/>
                    <a:lstStyle/>
                    <a:p>
                      <a:pPr indent="0" lvl="0" marL="0" rtl="0" algn="ctr">
                        <a:spcBef>
                          <a:spcPts val="0"/>
                        </a:spcBef>
                        <a:spcAft>
                          <a:spcPts val="0"/>
                        </a:spcAft>
                        <a:buNone/>
                      </a:pPr>
                      <a:r>
                        <a:rPr b="1" lang="en" sz="1200">
                          <a:latin typeface="Oxygen"/>
                          <a:ea typeface="Oxygen"/>
                          <a:cs typeface="Oxygen"/>
                          <a:sym typeface="Oxygen"/>
                        </a:rPr>
                        <a:t>15 mg/min</a:t>
                      </a:r>
                      <a:endParaRPr b="1" sz="1200">
                        <a:latin typeface="Oxygen"/>
                        <a:ea typeface="Oxygen"/>
                        <a:cs typeface="Oxygen"/>
                        <a:sym typeface="Oxygen"/>
                      </a:endParaRPr>
                    </a:p>
                  </a:txBody>
                  <a:tcPr marT="91425" marB="91425" marR="91425" marL="91425">
                    <a:solidFill>
                      <a:srgbClr val="F3EFEF"/>
                    </a:solidFill>
                  </a:tcPr>
                </a:tc>
              </a:tr>
              <a:tr h="302975">
                <a:tc>
                  <a:txBody>
                    <a:bodyPr/>
                    <a:lstStyle/>
                    <a:p>
                      <a:pPr indent="0" lvl="0" marL="0" rtl="0" algn="ctr">
                        <a:spcBef>
                          <a:spcPts val="0"/>
                        </a:spcBef>
                        <a:spcAft>
                          <a:spcPts val="0"/>
                        </a:spcAft>
                        <a:buNone/>
                      </a:pPr>
                      <a:r>
                        <a:rPr b="1" lang="en" sz="1200">
                          <a:latin typeface="Oxygen"/>
                          <a:ea typeface="Oxygen"/>
                          <a:cs typeface="Oxygen"/>
                          <a:sym typeface="Oxygen"/>
                        </a:rPr>
                        <a:t>Plasma protein</a:t>
                      </a:r>
                      <a:endParaRPr b="1" sz="1200">
                        <a:latin typeface="Oxygen"/>
                        <a:ea typeface="Oxygen"/>
                        <a:cs typeface="Oxygen"/>
                        <a:sym typeface="Oxygen"/>
                      </a:endParaRPr>
                    </a:p>
                  </a:txBody>
                  <a:tcPr marT="91425" marB="91425" marR="91425" marL="91425">
                    <a:solidFill>
                      <a:srgbClr val="F3EFEF"/>
                    </a:solidFill>
                  </a:tcPr>
                </a:tc>
                <a:tc>
                  <a:txBody>
                    <a:bodyPr/>
                    <a:lstStyle/>
                    <a:p>
                      <a:pPr indent="0" lvl="0" marL="0" rtl="0" algn="ctr">
                        <a:spcBef>
                          <a:spcPts val="0"/>
                        </a:spcBef>
                        <a:spcAft>
                          <a:spcPts val="0"/>
                        </a:spcAft>
                        <a:buNone/>
                      </a:pPr>
                      <a:r>
                        <a:rPr b="1" lang="en" sz="1200">
                          <a:latin typeface="Oxygen"/>
                          <a:ea typeface="Oxygen"/>
                          <a:cs typeface="Oxygen"/>
                          <a:sym typeface="Oxygen"/>
                        </a:rPr>
                        <a:t>30 mg/min</a:t>
                      </a:r>
                      <a:endParaRPr b="1" sz="1200">
                        <a:latin typeface="Oxygen"/>
                        <a:ea typeface="Oxygen"/>
                        <a:cs typeface="Oxygen"/>
                        <a:sym typeface="Oxygen"/>
                      </a:endParaRPr>
                    </a:p>
                  </a:txBody>
                  <a:tcPr marT="91425" marB="91425" marR="91425" marL="91425">
                    <a:solidFill>
                      <a:srgbClr val="F3EFEF"/>
                    </a:solidFill>
                  </a:tcPr>
                </a:tc>
              </a:tr>
              <a:tr h="302975">
                <a:tc>
                  <a:txBody>
                    <a:bodyPr/>
                    <a:lstStyle/>
                    <a:p>
                      <a:pPr indent="0" lvl="0" marL="0" rtl="0" algn="ctr">
                        <a:spcBef>
                          <a:spcPts val="0"/>
                        </a:spcBef>
                        <a:spcAft>
                          <a:spcPts val="0"/>
                        </a:spcAft>
                        <a:buNone/>
                      </a:pPr>
                      <a:r>
                        <a:rPr b="1" lang="en" sz="1200">
                          <a:latin typeface="Oxygen"/>
                          <a:ea typeface="Oxygen"/>
                          <a:cs typeface="Oxygen"/>
                          <a:sym typeface="Oxygen"/>
                        </a:rPr>
                        <a:t>Hemoglobin </a:t>
                      </a:r>
                      <a:endParaRPr b="1" sz="1200">
                        <a:latin typeface="Oxygen"/>
                        <a:ea typeface="Oxygen"/>
                        <a:cs typeface="Oxygen"/>
                        <a:sym typeface="Oxygen"/>
                      </a:endParaRPr>
                    </a:p>
                  </a:txBody>
                  <a:tcPr marT="91425" marB="91425" marR="91425" marL="91425">
                    <a:solidFill>
                      <a:srgbClr val="F3EFEF"/>
                    </a:solidFill>
                  </a:tcPr>
                </a:tc>
                <a:tc>
                  <a:txBody>
                    <a:bodyPr/>
                    <a:lstStyle/>
                    <a:p>
                      <a:pPr indent="0" lvl="0" marL="0" rtl="0" algn="ctr">
                        <a:spcBef>
                          <a:spcPts val="0"/>
                        </a:spcBef>
                        <a:spcAft>
                          <a:spcPts val="0"/>
                        </a:spcAft>
                        <a:buNone/>
                      </a:pPr>
                      <a:r>
                        <a:rPr b="1" lang="en" sz="1200">
                          <a:latin typeface="Oxygen"/>
                          <a:ea typeface="Oxygen"/>
                          <a:cs typeface="Oxygen"/>
                          <a:sym typeface="Oxygen"/>
                        </a:rPr>
                        <a:t>1 mg/min</a:t>
                      </a:r>
                      <a:endParaRPr b="1" sz="1200">
                        <a:latin typeface="Oxygen"/>
                        <a:ea typeface="Oxygen"/>
                        <a:cs typeface="Oxygen"/>
                        <a:sym typeface="Oxygen"/>
                      </a:endParaRPr>
                    </a:p>
                  </a:txBody>
                  <a:tcPr marT="91425" marB="91425" marR="91425" marL="91425">
                    <a:solidFill>
                      <a:srgbClr val="F3EFEF"/>
                    </a:solidFill>
                  </a:tcPr>
                </a:tc>
              </a:tr>
              <a:tr h="302975">
                <a:tc>
                  <a:txBody>
                    <a:bodyPr/>
                    <a:lstStyle/>
                    <a:p>
                      <a:pPr indent="0" lvl="0" marL="0" rtl="0" algn="ctr">
                        <a:spcBef>
                          <a:spcPts val="0"/>
                        </a:spcBef>
                        <a:spcAft>
                          <a:spcPts val="0"/>
                        </a:spcAft>
                        <a:buNone/>
                      </a:pPr>
                      <a:r>
                        <a:rPr b="1" lang="en" sz="1200">
                          <a:latin typeface="Oxygen"/>
                          <a:ea typeface="Oxygen"/>
                          <a:cs typeface="Oxygen"/>
                          <a:sym typeface="Oxygen"/>
                        </a:rPr>
                        <a:t>Lactate </a:t>
                      </a:r>
                      <a:endParaRPr b="1" sz="1200">
                        <a:latin typeface="Oxygen"/>
                        <a:ea typeface="Oxygen"/>
                        <a:cs typeface="Oxygen"/>
                        <a:sym typeface="Oxygen"/>
                      </a:endParaRPr>
                    </a:p>
                  </a:txBody>
                  <a:tcPr marT="91425" marB="91425" marR="91425" marL="91425">
                    <a:solidFill>
                      <a:srgbClr val="F3EFEF"/>
                    </a:solidFill>
                  </a:tcPr>
                </a:tc>
                <a:tc>
                  <a:txBody>
                    <a:bodyPr/>
                    <a:lstStyle/>
                    <a:p>
                      <a:pPr indent="0" lvl="0" marL="0" rtl="0" algn="ctr">
                        <a:spcBef>
                          <a:spcPts val="0"/>
                        </a:spcBef>
                        <a:spcAft>
                          <a:spcPts val="0"/>
                        </a:spcAft>
                        <a:buNone/>
                      </a:pPr>
                      <a:r>
                        <a:rPr b="1" lang="en" sz="1200">
                          <a:latin typeface="Oxygen"/>
                          <a:ea typeface="Oxygen"/>
                          <a:cs typeface="Oxygen"/>
                          <a:sym typeface="Oxygen"/>
                        </a:rPr>
                        <a:t>75 mg/min</a:t>
                      </a:r>
                      <a:endParaRPr b="1" sz="1200">
                        <a:latin typeface="Oxygen"/>
                        <a:ea typeface="Oxygen"/>
                        <a:cs typeface="Oxygen"/>
                        <a:sym typeface="Oxygen"/>
                      </a:endParaRPr>
                    </a:p>
                  </a:txBody>
                  <a:tcPr marT="91425" marB="91425" marR="91425" marL="91425">
                    <a:solidFill>
                      <a:srgbClr val="F3EFEF"/>
                    </a:solidFill>
                  </a:tcPr>
                </a:tc>
              </a:tr>
              <a:tr h="302975">
                <a:tc>
                  <a:txBody>
                    <a:bodyPr/>
                    <a:lstStyle/>
                    <a:p>
                      <a:pPr indent="0" lvl="0" marL="0" rtl="0" algn="ctr">
                        <a:spcBef>
                          <a:spcPts val="0"/>
                        </a:spcBef>
                        <a:spcAft>
                          <a:spcPts val="0"/>
                        </a:spcAft>
                        <a:buNone/>
                      </a:pPr>
                      <a:r>
                        <a:rPr b="1" lang="en" sz="1200">
                          <a:latin typeface="Oxygen"/>
                          <a:ea typeface="Oxygen"/>
                          <a:cs typeface="Oxygen"/>
                          <a:sym typeface="Oxygen"/>
                        </a:rPr>
                        <a:t>Acetoacetate </a:t>
                      </a:r>
                      <a:endParaRPr b="1" sz="1200">
                        <a:latin typeface="Oxygen"/>
                        <a:ea typeface="Oxygen"/>
                        <a:cs typeface="Oxygen"/>
                        <a:sym typeface="Oxygen"/>
                      </a:endParaRPr>
                    </a:p>
                  </a:txBody>
                  <a:tcPr marT="91425" marB="91425" marR="91425" marL="91425">
                    <a:solidFill>
                      <a:srgbClr val="F3EFEF"/>
                    </a:solidFill>
                  </a:tcPr>
                </a:tc>
                <a:tc>
                  <a:txBody>
                    <a:bodyPr/>
                    <a:lstStyle/>
                    <a:p>
                      <a:pPr indent="0" lvl="0" marL="0" rtl="0" algn="ctr">
                        <a:spcBef>
                          <a:spcPts val="0"/>
                        </a:spcBef>
                        <a:spcAft>
                          <a:spcPts val="0"/>
                        </a:spcAft>
                        <a:buNone/>
                      </a:pPr>
                      <a:r>
                        <a:rPr b="1" lang="en" sz="1200">
                          <a:latin typeface="Oxygen"/>
                          <a:ea typeface="Oxygen"/>
                          <a:cs typeface="Oxygen"/>
                          <a:sym typeface="Oxygen"/>
                        </a:rPr>
                        <a:t>Variable </a:t>
                      </a:r>
                      <a:endParaRPr b="1" sz="1200">
                        <a:latin typeface="Oxygen"/>
                        <a:ea typeface="Oxygen"/>
                        <a:cs typeface="Oxygen"/>
                        <a:sym typeface="Oxygen"/>
                      </a:endParaRPr>
                    </a:p>
                  </a:txBody>
                  <a:tcPr marT="91425" marB="91425" marR="91425" marL="91425">
                    <a:solidFill>
                      <a:srgbClr val="F3EFEF"/>
                    </a:solidFill>
                  </a:tcPr>
                </a:tc>
              </a:tr>
              <a:tr h="302975">
                <a:tc>
                  <a:txBody>
                    <a:bodyPr/>
                    <a:lstStyle/>
                    <a:p>
                      <a:pPr indent="0" lvl="0" marL="0" rtl="0" algn="ctr">
                        <a:spcBef>
                          <a:spcPts val="0"/>
                        </a:spcBef>
                        <a:spcAft>
                          <a:spcPts val="0"/>
                        </a:spcAft>
                        <a:buNone/>
                      </a:pPr>
                      <a:r>
                        <a:rPr b="1" lang="en" sz="1200">
                          <a:latin typeface="Oxygen"/>
                          <a:ea typeface="Oxygen"/>
                          <a:cs typeface="Oxygen"/>
                          <a:sym typeface="Oxygen"/>
                        </a:rPr>
                        <a:t>craetinine</a:t>
                      </a:r>
                      <a:endParaRPr b="1" sz="1200">
                        <a:latin typeface="Oxygen"/>
                        <a:ea typeface="Oxygen"/>
                        <a:cs typeface="Oxygen"/>
                        <a:sym typeface="Oxygen"/>
                      </a:endParaRPr>
                    </a:p>
                  </a:txBody>
                  <a:tcPr marT="91425" marB="91425" marR="91425" marL="91425">
                    <a:solidFill>
                      <a:srgbClr val="F3EFEF"/>
                    </a:solidFill>
                  </a:tcPr>
                </a:tc>
                <a:tc>
                  <a:txBody>
                    <a:bodyPr/>
                    <a:lstStyle/>
                    <a:p>
                      <a:pPr indent="0" lvl="0" marL="0" rtl="0" algn="ctr">
                        <a:spcBef>
                          <a:spcPts val="0"/>
                        </a:spcBef>
                        <a:spcAft>
                          <a:spcPts val="0"/>
                        </a:spcAft>
                        <a:buNone/>
                      </a:pPr>
                      <a:r>
                        <a:rPr b="1" lang="en" sz="1200">
                          <a:latin typeface="Oxygen"/>
                          <a:ea typeface="Oxygen"/>
                          <a:cs typeface="Oxygen"/>
                          <a:sym typeface="Oxygen"/>
                        </a:rPr>
                        <a:t>16 mg/min</a:t>
                      </a:r>
                      <a:endParaRPr b="1" sz="1200">
                        <a:latin typeface="Oxygen"/>
                        <a:ea typeface="Oxygen"/>
                        <a:cs typeface="Oxygen"/>
                        <a:sym typeface="Oxygen"/>
                      </a:endParaRPr>
                    </a:p>
                  </a:txBody>
                  <a:tcPr marT="91425" marB="91425" marR="91425" marL="91425">
                    <a:solidFill>
                      <a:srgbClr val="F3EFEF"/>
                    </a:solidFill>
                  </a:tcPr>
                </a:tc>
              </a:tr>
              <a:tr h="302975">
                <a:tc>
                  <a:txBody>
                    <a:bodyPr/>
                    <a:lstStyle/>
                    <a:p>
                      <a:pPr indent="0" lvl="0" marL="0" rtl="0" algn="ctr">
                        <a:spcBef>
                          <a:spcPts val="0"/>
                        </a:spcBef>
                        <a:spcAft>
                          <a:spcPts val="0"/>
                        </a:spcAft>
                        <a:buNone/>
                      </a:pPr>
                      <a:r>
                        <a:rPr b="1" lang="en" sz="1200">
                          <a:latin typeface="Oxygen"/>
                          <a:ea typeface="Oxygen"/>
                          <a:cs typeface="Oxygen"/>
                          <a:sym typeface="Oxygen"/>
                        </a:rPr>
                        <a:t>Para-aminohippuric acid</a:t>
                      </a:r>
                      <a:endParaRPr b="1" sz="1200">
                        <a:latin typeface="Oxygen"/>
                        <a:ea typeface="Oxygen"/>
                        <a:cs typeface="Oxygen"/>
                        <a:sym typeface="Oxygen"/>
                      </a:endParaRPr>
                    </a:p>
                  </a:txBody>
                  <a:tcPr marT="91425" marB="91425" marR="91425" marL="91425">
                    <a:solidFill>
                      <a:srgbClr val="F3EFEF"/>
                    </a:solidFill>
                  </a:tcPr>
                </a:tc>
                <a:tc>
                  <a:txBody>
                    <a:bodyPr/>
                    <a:lstStyle/>
                    <a:p>
                      <a:pPr indent="0" lvl="0" marL="0" rtl="0" algn="ctr">
                        <a:spcBef>
                          <a:spcPts val="0"/>
                        </a:spcBef>
                        <a:spcAft>
                          <a:spcPts val="0"/>
                        </a:spcAft>
                        <a:buNone/>
                      </a:pPr>
                      <a:r>
                        <a:rPr b="1" lang="en" sz="1200">
                          <a:latin typeface="Oxygen"/>
                          <a:ea typeface="Oxygen"/>
                          <a:cs typeface="Oxygen"/>
                          <a:sym typeface="Oxygen"/>
                        </a:rPr>
                        <a:t>80 mg/min</a:t>
                      </a:r>
                      <a:endParaRPr b="1" sz="1200">
                        <a:latin typeface="Oxygen"/>
                        <a:ea typeface="Oxygen"/>
                        <a:cs typeface="Oxygen"/>
                        <a:sym typeface="Oxygen"/>
                      </a:endParaRPr>
                    </a:p>
                  </a:txBody>
                  <a:tcPr marT="91425" marB="91425" marR="91425" marL="91425">
                    <a:solidFill>
                      <a:srgbClr val="F3EFEF"/>
                    </a:solidFill>
                  </a:tcPr>
                </a:tc>
              </a:tr>
            </a:tbl>
          </a:graphicData>
        </a:graphic>
      </p:graphicFrame>
      <p:sp>
        <p:nvSpPr>
          <p:cNvPr id="389" name="Google Shape;389;p27"/>
          <p:cNvSpPr txBox="1"/>
          <p:nvPr/>
        </p:nvSpPr>
        <p:spPr>
          <a:xfrm>
            <a:off x="5998650" y="198250"/>
            <a:ext cx="803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B5394"/>
                </a:solidFill>
                <a:latin typeface="Oxygen"/>
                <a:ea typeface="Oxygen"/>
                <a:cs typeface="Oxygen"/>
                <a:sym typeface="Oxygen"/>
              </a:rPr>
              <a:t>Male’s </a:t>
            </a:r>
            <a:r>
              <a:rPr b="1" lang="en">
                <a:solidFill>
                  <a:srgbClr val="0B5394"/>
                </a:solidFill>
                <a:latin typeface="Oxygen"/>
                <a:ea typeface="Oxygen"/>
                <a:cs typeface="Oxygen"/>
                <a:sym typeface="Oxygen"/>
              </a:rPr>
              <a:t>slides</a:t>
            </a:r>
            <a:r>
              <a:rPr b="1" lang="en">
                <a:solidFill>
                  <a:srgbClr val="0B5394"/>
                </a:solidFill>
                <a:latin typeface="Oxygen"/>
                <a:ea typeface="Oxygen"/>
                <a:cs typeface="Oxygen"/>
                <a:sym typeface="Oxygen"/>
              </a:rPr>
              <a:t> </a:t>
            </a:r>
            <a:endParaRPr b="1">
              <a:solidFill>
                <a:srgbClr val="0B5394"/>
              </a:solidFill>
              <a:latin typeface="Oxygen"/>
              <a:ea typeface="Oxygen"/>
              <a:cs typeface="Oxygen"/>
              <a:sym typeface="Oxygen"/>
            </a:endParaRPr>
          </a:p>
        </p:txBody>
      </p:sp>
      <p:sp>
        <p:nvSpPr>
          <p:cNvPr id="390" name="Google Shape;390;p27"/>
          <p:cNvSpPr txBox="1"/>
          <p:nvPr/>
        </p:nvSpPr>
        <p:spPr>
          <a:xfrm>
            <a:off x="43100" y="6463813"/>
            <a:ext cx="6619200" cy="348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6AA84F"/>
                </a:solidFill>
                <a:latin typeface="Oxygen"/>
                <a:ea typeface="Oxygen"/>
                <a:cs typeface="Oxygen"/>
                <a:sym typeface="Oxygen"/>
              </a:rPr>
              <a:t>Reabsorption of Glucose is Against its gradient so it requires energy to move, </a:t>
            </a:r>
            <a:r>
              <a:rPr b="1" lang="en" sz="1100">
                <a:solidFill>
                  <a:srgbClr val="6AA84F"/>
                </a:solidFill>
                <a:latin typeface="Oxygen"/>
                <a:ea typeface="Oxygen"/>
                <a:cs typeface="Oxygen"/>
                <a:sym typeface="Oxygen"/>
              </a:rPr>
              <a:t>from where it will get the energy? </a:t>
            </a:r>
            <a:endParaRPr b="1" sz="11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b="1" lang="en" sz="1100">
                <a:solidFill>
                  <a:srgbClr val="6AA84F"/>
                </a:solidFill>
                <a:latin typeface="Oxygen"/>
                <a:ea typeface="Oxygen"/>
                <a:cs typeface="Oxygen"/>
                <a:sym typeface="Oxygen"/>
              </a:rPr>
              <a:t>from the gradient of Na+ that was created by (Na+/K+ ATPase).</a:t>
            </a:r>
            <a:r>
              <a:rPr lang="en" sz="1100">
                <a:solidFill>
                  <a:srgbClr val="6AA84F"/>
                </a:solidFill>
                <a:latin typeface="Oxygen"/>
                <a:ea typeface="Oxygen"/>
                <a:cs typeface="Oxygen"/>
                <a:sym typeface="Oxygen"/>
              </a:rPr>
              <a:t> </a:t>
            </a:r>
            <a:endParaRPr sz="11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lang="en" sz="1100">
                <a:solidFill>
                  <a:srgbClr val="6AA84F"/>
                </a:solidFill>
                <a:latin typeface="Oxygen"/>
                <a:ea typeface="Oxygen"/>
                <a:cs typeface="Oxygen"/>
                <a:sym typeface="Oxygen"/>
              </a:rPr>
              <a:t>The movement of Na+ down its gradient into the cell it will carry Glucose with it by using special carrier protein called </a:t>
            </a:r>
            <a:r>
              <a:rPr b="1" lang="en" sz="1100">
                <a:solidFill>
                  <a:srgbClr val="6AA84F"/>
                </a:solidFill>
                <a:latin typeface="Oxygen"/>
                <a:ea typeface="Oxygen"/>
                <a:cs typeface="Oxygen"/>
                <a:sym typeface="Oxygen"/>
              </a:rPr>
              <a:t>(Sodium Glucose Transporter SGLT)</a:t>
            </a:r>
            <a:r>
              <a:rPr lang="en" sz="1100">
                <a:solidFill>
                  <a:srgbClr val="6AA84F"/>
                </a:solidFill>
                <a:latin typeface="Oxygen"/>
                <a:ea typeface="Oxygen"/>
                <a:cs typeface="Oxygen"/>
                <a:sym typeface="Oxygen"/>
              </a:rPr>
              <a:t> this carrier will move Na+ down its conc. gradient and glucose against its concentration gradient at the same time by using ATP from (Na+/K+ ATPase pump) once Glucose reaches into the cell —&gt; </a:t>
            </a:r>
            <a:r>
              <a:rPr b="1" lang="en" sz="1100">
                <a:solidFill>
                  <a:srgbClr val="6AA84F"/>
                </a:solidFill>
                <a:latin typeface="Oxygen"/>
                <a:ea typeface="Oxygen"/>
                <a:cs typeface="Oxygen"/>
                <a:sym typeface="Oxygen"/>
              </a:rPr>
              <a:t>it will pass by facilitating diffusion into the interstitial fluid then from IF into the blood.</a:t>
            </a:r>
            <a:r>
              <a:rPr lang="en" sz="1100">
                <a:solidFill>
                  <a:srgbClr val="6AA84F"/>
                </a:solidFill>
                <a:latin typeface="Oxygen"/>
                <a:ea typeface="Oxygen"/>
                <a:cs typeface="Oxygen"/>
                <a:sym typeface="Oxygen"/>
              </a:rPr>
              <a:t> </a:t>
            </a:r>
            <a:endParaRPr sz="11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lang="en" sz="1100">
                <a:solidFill>
                  <a:srgbClr val="6AA84F"/>
                </a:solidFill>
                <a:latin typeface="Oxygen"/>
                <a:ea typeface="Oxygen"/>
                <a:cs typeface="Oxygen"/>
                <a:sym typeface="Oxygen"/>
              </a:rPr>
              <a:t>Amino acids and other substances are absorbed in a similar way using transporters specific for the substrate being transported.</a:t>
            </a:r>
            <a:endParaRPr sz="11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lang="en" sz="1100">
                <a:solidFill>
                  <a:srgbClr val="6AA84F"/>
                </a:solidFill>
                <a:latin typeface="Oxygen"/>
                <a:ea typeface="Oxygen"/>
                <a:cs typeface="Oxygen"/>
                <a:sym typeface="Oxygen"/>
              </a:rPr>
              <a:t>-Normally all filtered glucose is reabsorbed at the early portion of PCT. </a:t>
            </a:r>
            <a:endParaRPr sz="11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lang="en" sz="1100">
                <a:solidFill>
                  <a:srgbClr val="6AA84F"/>
                </a:solidFill>
                <a:latin typeface="Oxygen"/>
                <a:ea typeface="Oxygen"/>
                <a:cs typeface="Oxygen"/>
                <a:sym typeface="Oxygen"/>
              </a:rPr>
              <a:t>-At luminal border: Common carrier with Na+, SGLT2 Can be blocked by</a:t>
            </a:r>
            <a:endParaRPr sz="11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lang="en" sz="1100">
                <a:solidFill>
                  <a:srgbClr val="6AA84F"/>
                </a:solidFill>
                <a:latin typeface="Oxygen"/>
                <a:ea typeface="Oxygen"/>
                <a:cs typeface="Oxygen"/>
                <a:sym typeface="Oxygen"/>
              </a:rPr>
              <a:t> 1.Oubain which blocks Na+ -K+ ATPase.</a:t>
            </a:r>
            <a:endParaRPr sz="11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lang="en" sz="1100">
                <a:solidFill>
                  <a:srgbClr val="6AA84F"/>
                </a:solidFill>
                <a:latin typeface="Oxygen"/>
                <a:ea typeface="Oxygen"/>
                <a:cs typeface="Oxygen"/>
                <a:sym typeface="Oxygen"/>
              </a:rPr>
              <a:t> 2.Phlorhizin which competes for the carrier</a:t>
            </a:r>
            <a:endParaRPr sz="11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rPr lang="en" sz="1100">
                <a:solidFill>
                  <a:srgbClr val="6AA84F"/>
                </a:solidFill>
                <a:latin typeface="Oxygen"/>
                <a:ea typeface="Oxygen"/>
                <a:cs typeface="Oxygen"/>
                <a:sym typeface="Oxygen"/>
              </a:rPr>
              <a:t>. </a:t>
            </a:r>
            <a:r>
              <a:rPr b="1" lang="en" sz="1100">
                <a:solidFill>
                  <a:srgbClr val="6AA84F"/>
                </a:solidFill>
                <a:latin typeface="Oxygen"/>
                <a:ea typeface="Oxygen"/>
                <a:cs typeface="Oxygen"/>
                <a:sym typeface="Oxygen"/>
              </a:rPr>
              <a:t>-At basolateral border: Glucose is carried by facilitated diffusion down chemical gradient by carrier GLUT2.</a:t>
            </a:r>
            <a:endParaRPr b="1" sz="1100">
              <a:solidFill>
                <a:srgbClr val="6AA84F"/>
              </a:solidFill>
              <a:latin typeface="Oxygen"/>
              <a:ea typeface="Oxygen"/>
              <a:cs typeface="Oxygen"/>
              <a:sym typeface="Oxygen"/>
            </a:endParaRPr>
          </a:p>
          <a:p>
            <a:pPr indent="0" lvl="0" marL="0" rtl="0" algn="l">
              <a:lnSpc>
                <a:spcPct val="115000"/>
              </a:lnSpc>
              <a:spcBef>
                <a:spcPts val="0"/>
              </a:spcBef>
              <a:spcAft>
                <a:spcPts val="0"/>
              </a:spcAft>
              <a:buNone/>
            </a:pPr>
            <a:r>
              <a:t/>
            </a:r>
            <a:endParaRPr sz="1200">
              <a:latin typeface="Oxygen"/>
              <a:ea typeface="Oxygen"/>
              <a:cs typeface="Oxygen"/>
              <a:sym typeface="Oxygen"/>
            </a:endParaRPr>
          </a:p>
        </p:txBody>
      </p:sp>
      <p:sp>
        <p:nvSpPr>
          <p:cNvPr id="391" name="Google Shape;391;p27"/>
          <p:cNvSpPr txBox="1"/>
          <p:nvPr/>
        </p:nvSpPr>
        <p:spPr>
          <a:xfrm>
            <a:off x="1646177" y="6144650"/>
            <a:ext cx="3869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Oxygen"/>
                <a:ea typeface="Oxygen"/>
                <a:cs typeface="Oxygen"/>
                <a:sym typeface="Oxygen"/>
              </a:rPr>
              <a:t>Amazing explanation from 439 !</a:t>
            </a:r>
            <a:endParaRPr b="1" sz="1500">
              <a:latin typeface="Oxygen"/>
              <a:ea typeface="Oxygen"/>
              <a:cs typeface="Oxygen"/>
              <a:sym typeface="Oxyge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8"/>
          <p:cNvSpPr txBox="1"/>
          <p:nvPr/>
        </p:nvSpPr>
        <p:spPr>
          <a:xfrm>
            <a:off x="0" y="86175"/>
            <a:ext cx="6486600" cy="732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000000"/>
              </a:buClr>
              <a:buSzPts val="3700"/>
              <a:buFont typeface="Calibri"/>
              <a:buNone/>
            </a:pPr>
            <a:r>
              <a:rPr b="1" lang="en" sz="3700">
                <a:solidFill>
                  <a:srgbClr val="CF8A87"/>
                </a:solidFill>
                <a:latin typeface="Oxygen"/>
                <a:ea typeface="Oxygen"/>
                <a:cs typeface="Oxygen"/>
                <a:sym typeface="Oxygen"/>
              </a:rPr>
              <a:t>C-Water reabsorption in PCT</a:t>
            </a:r>
            <a:endParaRPr b="1" sz="4400">
              <a:solidFill>
                <a:srgbClr val="CF8A87"/>
              </a:solidFill>
              <a:latin typeface="Oxygen"/>
              <a:ea typeface="Oxygen"/>
              <a:cs typeface="Oxygen"/>
              <a:sym typeface="Oxygen"/>
            </a:endParaRPr>
          </a:p>
          <a:p>
            <a:pPr indent="0" lvl="0" marL="0" rtl="0" algn="ctr">
              <a:lnSpc>
                <a:spcPct val="90000"/>
              </a:lnSpc>
              <a:spcBef>
                <a:spcPts val="0"/>
              </a:spcBef>
              <a:spcAft>
                <a:spcPts val="0"/>
              </a:spcAft>
              <a:buClr>
                <a:srgbClr val="000000"/>
              </a:buClr>
              <a:buSzPts val="4400"/>
              <a:buFont typeface="Calibri"/>
              <a:buNone/>
            </a:pPr>
            <a:r>
              <a:t/>
            </a:r>
            <a:endParaRPr b="1" sz="4400">
              <a:solidFill>
                <a:srgbClr val="CF8A87"/>
              </a:solidFill>
              <a:latin typeface="Oxygen"/>
              <a:ea typeface="Oxygen"/>
              <a:cs typeface="Oxygen"/>
              <a:sym typeface="Oxygen"/>
            </a:endParaRPr>
          </a:p>
        </p:txBody>
      </p:sp>
      <p:cxnSp>
        <p:nvCxnSpPr>
          <p:cNvPr id="397" name="Google Shape;397;p28"/>
          <p:cNvCxnSpPr/>
          <p:nvPr/>
        </p:nvCxnSpPr>
        <p:spPr>
          <a:xfrm>
            <a:off x="2199450" y="818775"/>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398" name="Google Shape;398;p28"/>
          <p:cNvPicPr preferRelativeResize="0"/>
          <p:nvPr/>
        </p:nvPicPr>
        <p:blipFill rotWithShape="1">
          <a:blip r:embed="rId3">
            <a:alphaModFix/>
          </a:blip>
          <a:srcRect b="0" l="0" r="0" t="0"/>
          <a:stretch/>
        </p:blipFill>
        <p:spPr>
          <a:xfrm>
            <a:off x="3473025" y="890275"/>
            <a:ext cx="3240650" cy="3061200"/>
          </a:xfrm>
          <a:prstGeom prst="rect">
            <a:avLst/>
          </a:prstGeom>
          <a:noFill/>
          <a:ln>
            <a:noFill/>
          </a:ln>
        </p:spPr>
      </p:pic>
      <p:sp>
        <p:nvSpPr>
          <p:cNvPr id="399" name="Google Shape;399;p28"/>
          <p:cNvSpPr txBox="1"/>
          <p:nvPr/>
        </p:nvSpPr>
        <p:spPr>
          <a:xfrm>
            <a:off x="0" y="890275"/>
            <a:ext cx="3630000" cy="23574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Font typeface="Oxygen"/>
              <a:buChar char="●"/>
            </a:pPr>
            <a:r>
              <a:rPr b="1" lang="en" u="sng">
                <a:solidFill>
                  <a:srgbClr val="000000"/>
                </a:solidFill>
                <a:latin typeface="Oxygen"/>
                <a:ea typeface="Oxygen"/>
                <a:cs typeface="Oxygen"/>
                <a:sym typeface="Oxygen"/>
              </a:rPr>
              <a:t>Water is reabsorbed via</a:t>
            </a:r>
            <a:r>
              <a:rPr b="1" lang="en" u="sng">
                <a:latin typeface="Oxygen"/>
                <a:ea typeface="Oxygen"/>
                <a:cs typeface="Oxygen"/>
                <a:sym typeface="Oxygen"/>
              </a:rPr>
              <a:t>:</a:t>
            </a:r>
            <a:r>
              <a:rPr b="1" lang="en" u="sng">
                <a:solidFill>
                  <a:srgbClr val="000000"/>
                </a:solidFill>
                <a:latin typeface="Oxygen"/>
                <a:ea typeface="Oxygen"/>
                <a:cs typeface="Oxygen"/>
                <a:sym typeface="Oxygen"/>
              </a:rPr>
              <a:t> </a:t>
            </a:r>
            <a:endParaRPr b="1" u="sng">
              <a:solidFill>
                <a:srgbClr val="000000"/>
              </a:solidFill>
              <a:latin typeface="Oxygen"/>
              <a:ea typeface="Oxygen"/>
              <a:cs typeface="Oxygen"/>
              <a:sym typeface="Oxygen"/>
            </a:endParaRPr>
          </a:p>
          <a:p>
            <a:pPr indent="0" lvl="0" marL="0" rtl="0" algn="l">
              <a:lnSpc>
                <a:spcPct val="100000"/>
              </a:lnSpc>
              <a:spcBef>
                <a:spcPts val="1000"/>
              </a:spcBef>
              <a:spcAft>
                <a:spcPts val="0"/>
              </a:spcAft>
              <a:buNone/>
            </a:pPr>
            <a:r>
              <a:rPr lang="en">
                <a:latin typeface="Oxygen"/>
                <a:ea typeface="Oxygen"/>
                <a:cs typeface="Oxygen"/>
                <a:sym typeface="Oxygen"/>
              </a:rPr>
              <a:t>-</a:t>
            </a:r>
            <a:r>
              <a:rPr lang="en">
                <a:solidFill>
                  <a:srgbClr val="000000"/>
                </a:solidFill>
                <a:latin typeface="Oxygen"/>
                <a:ea typeface="Oxygen"/>
                <a:cs typeface="Oxygen"/>
                <a:sym typeface="Oxygen"/>
              </a:rPr>
              <a:t>transcellular route</a:t>
            </a:r>
            <a:endParaRPr>
              <a:latin typeface="Oxygen"/>
              <a:ea typeface="Oxygen"/>
              <a:cs typeface="Oxygen"/>
              <a:sym typeface="Oxygen"/>
            </a:endParaRPr>
          </a:p>
          <a:p>
            <a:pPr indent="0" lvl="0" marL="0" rtl="0" algn="l">
              <a:lnSpc>
                <a:spcPct val="100000"/>
              </a:lnSpc>
              <a:spcBef>
                <a:spcPts val="1000"/>
              </a:spcBef>
              <a:spcAft>
                <a:spcPts val="0"/>
              </a:spcAft>
              <a:buNone/>
            </a:pPr>
            <a:r>
              <a:rPr lang="en">
                <a:latin typeface="Oxygen"/>
                <a:ea typeface="Oxygen"/>
                <a:cs typeface="Oxygen"/>
                <a:sym typeface="Oxygen"/>
              </a:rPr>
              <a:t>-</a:t>
            </a:r>
            <a:r>
              <a:rPr lang="en">
                <a:solidFill>
                  <a:srgbClr val="000000"/>
                </a:solidFill>
                <a:latin typeface="Oxygen"/>
                <a:ea typeface="Oxygen"/>
                <a:cs typeface="Oxygen"/>
                <a:sym typeface="Oxygen"/>
              </a:rPr>
              <a:t>paracellular route</a:t>
            </a:r>
            <a:endParaRPr>
              <a:solidFill>
                <a:srgbClr val="000000"/>
              </a:solidFill>
              <a:latin typeface="Oxygen"/>
              <a:ea typeface="Oxygen"/>
              <a:cs typeface="Oxygen"/>
              <a:sym typeface="Oxygen"/>
            </a:endParaRPr>
          </a:p>
          <a:p>
            <a:pPr indent="-317500" lvl="0" marL="457200" rtl="0" algn="l">
              <a:lnSpc>
                <a:spcPct val="100000"/>
              </a:lnSpc>
              <a:spcBef>
                <a:spcPts val="1000"/>
              </a:spcBef>
              <a:spcAft>
                <a:spcPts val="0"/>
              </a:spcAft>
              <a:buSzPts val="1400"/>
              <a:buFont typeface="Oxygen"/>
              <a:buChar char="●"/>
            </a:pPr>
            <a:r>
              <a:rPr lang="en">
                <a:latin typeface="Oxygen"/>
                <a:ea typeface="Oxygen"/>
                <a:cs typeface="Oxygen"/>
                <a:sym typeface="Oxygen"/>
              </a:rPr>
              <a:t>Transcellular</a:t>
            </a:r>
            <a:r>
              <a:rPr lang="en">
                <a:solidFill>
                  <a:srgbClr val="000000"/>
                </a:solidFill>
                <a:latin typeface="Oxygen"/>
                <a:ea typeface="Oxygen"/>
                <a:cs typeface="Oxygen"/>
                <a:sym typeface="Oxygen"/>
              </a:rPr>
              <a:t> transport of water is facilitated by water channels aquaporins (AQP1)</a:t>
            </a:r>
            <a:endParaRPr>
              <a:solidFill>
                <a:srgbClr val="000000"/>
              </a:solidFill>
              <a:latin typeface="Oxygen"/>
              <a:ea typeface="Oxygen"/>
              <a:cs typeface="Oxygen"/>
              <a:sym typeface="Oxygen"/>
            </a:endParaRPr>
          </a:p>
        </p:txBody>
      </p:sp>
      <p:sp>
        <p:nvSpPr>
          <p:cNvPr id="400" name="Google Shape;400;p28"/>
          <p:cNvSpPr txBox="1"/>
          <p:nvPr/>
        </p:nvSpPr>
        <p:spPr>
          <a:xfrm>
            <a:off x="5152300" y="611000"/>
            <a:ext cx="148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D5A6BD"/>
                </a:solidFill>
                <a:latin typeface="Oxygen"/>
                <a:ea typeface="Oxygen"/>
                <a:cs typeface="Oxygen"/>
                <a:sym typeface="Oxygen"/>
              </a:rPr>
              <a:t>Female’s slides </a:t>
            </a:r>
            <a:endParaRPr b="1" sz="1200">
              <a:solidFill>
                <a:srgbClr val="D5A6BD"/>
              </a:solidFill>
              <a:latin typeface="Oxygen"/>
              <a:ea typeface="Oxygen"/>
              <a:cs typeface="Oxygen"/>
              <a:sym typeface="Oxygen"/>
            </a:endParaRPr>
          </a:p>
        </p:txBody>
      </p:sp>
      <p:sp>
        <p:nvSpPr>
          <p:cNvPr id="401" name="Google Shape;401;p28"/>
          <p:cNvSpPr txBox="1"/>
          <p:nvPr/>
        </p:nvSpPr>
        <p:spPr>
          <a:xfrm>
            <a:off x="0" y="3893650"/>
            <a:ext cx="6996600" cy="1459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SzPts val="4400"/>
              <a:buFont typeface="Calibri"/>
              <a:buNone/>
            </a:pPr>
            <a:r>
              <a:rPr b="1" lang="en" sz="3700">
                <a:solidFill>
                  <a:srgbClr val="CF8A87"/>
                </a:solidFill>
                <a:latin typeface="Calibri"/>
                <a:ea typeface="Calibri"/>
                <a:cs typeface="Calibri"/>
                <a:sym typeface="Calibri"/>
              </a:rPr>
              <a:t>D-Na+ Cl- reabsorption in 2</a:t>
            </a:r>
            <a:r>
              <a:rPr b="1" baseline="30000" lang="en" sz="3700">
                <a:solidFill>
                  <a:srgbClr val="CF8A87"/>
                </a:solidFill>
                <a:latin typeface="Calibri"/>
                <a:ea typeface="Calibri"/>
                <a:cs typeface="Calibri"/>
                <a:sym typeface="Calibri"/>
              </a:rPr>
              <a:t>nd</a:t>
            </a:r>
            <a:r>
              <a:rPr b="1" lang="en" sz="3700">
                <a:solidFill>
                  <a:srgbClr val="CF8A87"/>
                </a:solidFill>
                <a:latin typeface="Calibri"/>
                <a:ea typeface="Calibri"/>
                <a:cs typeface="Calibri"/>
                <a:sym typeface="Calibri"/>
              </a:rPr>
              <a:t> half of PCT</a:t>
            </a:r>
            <a:endParaRPr b="1" sz="3700">
              <a:solidFill>
                <a:srgbClr val="CF8A87"/>
              </a:solidFill>
              <a:latin typeface="Calibri"/>
              <a:ea typeface="Calibri"/>
              <a:cs typeface="Calibri"/>
              <a:sym typeface="Calibri"/>
            </a:endParaRPr>
          </a:p>
          <a:p>
            <a:pPr indent="0" lvl="0" marL="0" rtl="0" algn="ctr">
              <a:lnSpc>
                <a:spcPct val="90000"/>
              </a:lnSpc>
              <a:spcBef>
                <a:spcPts val="0"/>
              </a:spcBef>
              <a:spcAft>
                <a:spcPts val="0"/>
              </a:spcAft>
              <a:buNone/>
            </a:pPr>
            <a:r>
              <a:t/>
            </a:r>
            <a:endParaRPr b="1" sz="1800">
              <a:solidFill>
                <a:srgbClr val="CF8A87"/>
              </a:solidFill>
              <a:latin typeface="Oxygen"/>
              <a:ea typeface="Oxygen"/>
              <a:cs typeface="Oxygen"/>
              <a:sym typeface="Oxygen"/>
            </a:endParaRPr>
          </a:p>
        </p:txBody>
      </p:sp>
      <p:cxnSp>
        <p:nvCxnSpPr>
          <p:cNvPr id="402" name="Google Shape;402;p28"/>
          <p:cNvCxnSpPr/>
          <p:nvPr/>
        </p:nvCxnSpPr>
        <p:spPr>
          <a:xfrm>
            <a:off x="2401675" y="5019613"/>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403" name="Google Shape;403;p28"/>
          <p:cNvPicPr preferRelativeResize="0"/>
          <p:nvPr/>
        </p:nvPicPr>
        <p:blipFill rotWithShape="1">
          <a:blip r:embed="rId4">
            <a:alphaModFix/>
          </a:blip>
          <a:srcRect b="0" l="0" r="0" t="0"/>
          <a:stretch/>
        </p:blipFill>
        <p:spPr>
          <a:xfrm>
            <a:off x="3309270" y="5586175"/>
            <a:ext cx="3482100" cy="3686700"/>
          </a:xfrm>
          <a:prstGeom prst="rect">
            <a:avLst/>
          </a:prstGeom>
          <a:noFill/>
          <a:ln>
            <a:noFill/>
          </a:ln>
        </p:spPr>
      </p:pic>
      <p:sp>
        <p:nvSpPr>
          <p:cNvPr id="404" name="Google Shape;404;p28"/>
          <p:cNvSpPr txBox="1"/>
          <p:nvPr/>
        </p:nvSpPr>
        <p:spPr>
          <a:xfrm>
            <a:off x="66638" y="5669946"/>
            <a:ext cx="3362400" cy="423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rgbClr val="A5A5A5"/>
                </a:solidFill>
                <a:latin typeface="Oxygen"/>
                <a:ea typeface="Oxygen"/>
                <a:cs typeface="Oxygen"/>
                <a:sym typeface="Oxygen"/>
              </a:rPr>
              <a:t>Cl− Reabsorption can be:</a:t>
            </a:r>
            <a:endParaRPr b="1" sz="1000">
              <a:solidFill>
                <a:srgbClr val="A5A5A5"/>
              </a:solidFill>
              <a:latin typeface="Oxygen"/>
              <a:ea typeface="Oxygen"/>
              <a:cs typeface="Oxygen"/>
              <a:sym typeface="Oxygen"/>
            </a:endParaRPr>
          </a:p>
          <a:p>
            <a:pPr indent="0" lvl="0" marL="0" rtl="0" algn="l">
              <a:lnSpc>
                <a:spcPct val="115000"/>
              </a:lnSpc>
              <a:spcBef>
                <a:spcPts val="0"/>
              </a:spcBef>
              <a:spcAft>
                <a:spcPts val="0"/>
              </a:spcAft>
              <a:buNone/>
            </a:pPr>
            <a:r>
              <a:rPr b="1" lang="en" sz="1000">
                <a:solidFill>
                  <a:srgbClr val="A5A5A5"/>
                </a:solidFill>
                <a:latin typeface="Oxygen"/>
                <a:ea typeface="Oxygen"/>
                <a:cs typeface="Oxygen"/>
                <a:sym typeface="Oxygen"/>
              </a:rPr>
              <a:t>1) Intracellularly: Cl−-formate− anion exchanger, which is driven by the high tubular fluid Cl− concentration. The combined function of the two exchangers is to transport</a:t>
            </a:r>
            <a:endParaRPr b="1" sz="1000">
              <a:solidFill>
                <a:srgbClr val="A5A5A5"/>
              </a:solidFill>
              <a:latin typeface="Oxygen"/>
              <a:ea typeface="Oxygen"/>
              <a:cs typeface="Oxygen"/>
              <a:sym typeface="Oxygen"/>
            </a:endParaRPr>
          </a:p>
          <a:p>
            <a:pPr indent="0" lvl="0" marL="0" rtl="0" algn="l">
              <a:lnSpc>
                <a:spcPct val="115000"/>
              </a:lnSpc>
              <a:spcBef>
                <a:spcPts val="0"/>
              </a:spcBef>
              <a:spcAft>
                <a:spcPts val="0"/>
              </a:spcAft>
              <a:buNone/>
            </a:pPr>
            <a:r>
              <a:rPr b="1" lang="en" sz="1000">
                <a:solidFill>
                  <a:srgbClr val="A5A5A5"/>
                </a:solidFill>
                <a:latin typeface="Oxygen"/>
                <a:ea typeface="Oxygen"/>
                <a:cs typeface="Oxygen"/>
                <a:sym typeface="Oxygen"/>
              </a:rPr>
              <a:t>NaCl from the lumen into the cell. Na+ then is extruded into blood by (Na+-K+ ATPase), and Cl− moves into blood by diffusion.</a:t>
            </a:r>
            <a:endParaRPr b="1" sz="1000">
              <a:solidFill>
                <a:srgbClr val="A5A5A5"/>
              </a:solidFill>
              <a:latin typeface="Oxygen"/>
              <a:ea typeface="Oxygen"/>
              <a:cs typeface="Oxygen"/>
              <a:sym typeface="Oxygen"/>
            </a:endParaRPr>
          </a:p>
          <a:p>
            <a:pPr indent="0" lvl="0" marL="0" rtl="0" algn="l">
              <a:lnSpc>
                <a:spcPct val="115000"/>
              </a:lnSpc>
              <a:spcBef>
                <a:spcPts val="0"/>
              </a:spcBef>
              <a:spcAft>
                <a:spcPts val="0"/>
              </a:spcAft>
              <a:buNone/>
            </a:pPr>
            <a:r>
              <a:rPr b="1" lang="en" sz="1000">
                <a:solidFill>
                  <a:srgbClr val="A5A5A5"/>
                </a:solidFill>
                <a:latin typeface="Oxygen"/>
                <a:ea typeface="Oxygen"/>
                <a:cs typeface="Oxygen"/>
                <a:sym typeface="Oxygen"/>
              </a:rPr>
              <a:t>2)Paracellularly: The paracellular component also depends on the high tubular fluid Cl− concentration. The tight junctions between cells of the proximal tubule are, in fact,</a:t>
            </a:r>
            <a:endParaRPr b="1" sz="1000">
              <a:solidFill>
                <a:srgbClr val="A5A5A5"/>
              </a:solidFill>
              <a:latin typeface="Oxygen"/>
              <a:ea typeface="Oxygen"/>
              <a:cs typeface="Oxygen"/>
              <a:sym typeface="Oxygen"/>
            </a:endParaRPr>
          </a:p>
          <a:p>
            <a:pPr indent="0" lvl="0" marL="0" rtl="0" algn="l">
              <a:lnSpc>
                <a:spcPct val="115000"/>
              </a:lnSpc>
              <a:spcBef>
                <a:spcPts val="0"/>
              </a:spcBef>
              <a:spcAft>
                <a:spcPts val="0"/>
              </a:spcAft>
              <a:buNone/>
            </a:pPr>
            <a:r>
              <a:rPr b="1" lang="en" sz="1000">
                <a:solidFill>
                  <a:srgbClr val="A5A5A5"/>
                </a:solidFill>
                <a:latin typeface="Oxygen"/>
                <a:ea typeface="Oxygen"/>
                <a:cs typeface="Oxygen"/>
                <a:sym typeface="Oxygen"/>
              </a:rPr>
              <a:t>not tight: They are quite permeable to small solutes, such as NaCl, and to water. Thus, the Cl− concentration gradient drives Cl− diffusion between the cells, from lumen to</a:t>
            </a:r>
            <a:endParaRPr b="1" sz="1000">
              <a:solidFill>
                <a:srgbClr val="A5A5A5"/>
              </a:solidFill>
              <a:latin typeface="Oxygen"/>
              <a:ea typeface="Oxygen"/>
              <a:cs typeface="Oxygen"/>
              <a:sym typeface="Oxygen"/>
            </a:endParaRPr>
          </a:p>
          <a:p>
            <a:pPr indent="0" lvl="0" marL="0" rtl="0" algn="l">
              <a:lnSpc>
                <a:spcPct val="115000"/>
              </a:lnSpc>
              <a:spcBef>
                <a:spcPts val="0"/>
              </a:spcBef>
              <a:spcAft>
                <a:spcPts val="0"/>
              </a:spcAft>
              <a:buNone/>
            </a:pPr>
            <a:r>
              <a:rPr b="1" lang="en" sz="1000">
                <a:solidFill>
                  <a:srgbClr val="A5A5A5"/>
                </a:solidFill>
                <a:latin typeface="Oxygen"/>
                <a:ea typeface="Oxygen"/>
                <a:cs typeface="Oxygen"/>
                <a:sym typeface="Oxygen"/>
              </a:rPr>
              <a:t>blood. This Cl− diffusion establishes a Cl− diffusion potential, making the lumen positive with respect to blood. Na+ reabsorption follows, driven by the lumen-positive</a:t>
            </a:r>
            <a:endParaRPr b="1" sz="1000">
              <a:solidFill>
                <a:srgbClr val="A5A5A5"/>
              </a:solidFill>
              <a:latin typeface="Oxygen"/>
              <a:ea typeface="Oxygen"/>
              <a:cs typeface="Oxygen"/>
              <a:sym typeface="Oxygen"/>
            </a:endParaRPr>
          </a:p>
          <a:p>
            <a:pPr indent="0" lvl="0" marL="0" rtl="0" algn="l">
              <a:lnSpc>
                <a:spcPct val="115000"/>
              </a:lnSpc>
              <a:spcBef>
                <a:spcPts val="0"/>
              </a:spcBef>
              <a:spcAft>
                <a:spcPts val="0"/>
              </a:spcAft>
              <a:buNone/>
            </a:pPr>
            <a:r>
              <a:rPr b="1" lang="en" sz="1000">
                <a:solidFill>
                  <a:srgbClr val="A5A5A5"/>
                </a:solidFill>
                <a:latin typeface="Oxygen"/>
                <a:ea typeface="Oxygen"/>
                <a:cs typeface="Oxygen"/>
                <a:sym typeface="Oxygen"/>
              </a:rPr>
              <a:t>potential difference. Like the cellular route, the net result of the paracellular route is reabsorption of NaCl.</a:t>
            </a:r>
            <a:endParaRPr b="1" sz="1000">
              <a:solidFill>
                <a:srgbClr val="A5A5A5"/>
              </a:solidFill>
              <a:latin typeface="Oxygen"/>
              <a:ea typeface="Oxygen"/>
              <a:cs typeface="Oxygen"/>
              <a:sym typeface="Oxygen"/>
            </a:endParaRPr>
          </a:p>
        </p:txBody>
      </p:sp>
      <p:sp>
        <p:nvSpPr>
          <p:cNvPr id="405" name="Google Shape;405;p28"/>
          <p:cNvSpPr txBox="1"/>
          <p:nvPr/>
        </p:nvSpPr>
        <p:spPr>
          <a:xfrm>
            <a:off x="214475" y="5269750"/>
            <a:ext cx="111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xygen"/>
                <a:ea typeface="Oxygen"/>
                <a:cs typeface="Oxygen"/>
                <a:sym typeface="Oxygen"/>
              </a:rPr>
              <a:t>Team 439 </a:t>
            </a:r>
            <a:endParaRPr b="1">
              <a:latin typeface="Oxygen"/>
              <a:ea typeface="Oxygen"/>
              <a:cs typeface="Oxygen"/>
              <a:sym typeface="Oxyge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9"/>
          <p:cNvSpPr txBox="1"/>
          <p:nvPr/>
        </p:nvSpPr>
        <p:spPr>
          <a:xfrm>
            <a:off x="84825" y="150288"/>
            <a:ext cx="6537300" cy="1403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400">
                <a:solidFill>
                  <a:srgbClr val="CF8A87"/>
                </a:solidFill>
                <a:latin typeface="Calibri"/>
                <a:ea typeface="Calibri"/>
                <a:cs typeface="Calibri"/>
                <a:sym typeface="Calibri"/>
              </a:rPr>
              <a:t>E-</a:t>
            </a:r>
            <a:r>
              <a:rPr b="1" lang="en" sz="4400">
                <a:solidFill>
                  <a:srgbClr val="CF8A87"/>
                </a:solidFill>
                <a:latin typeface="Calibri"/>
                <a:ea typeface="Calibri"/>
                <a:cs typeface="Calibri"/>
                <a:sym typeface="Calibri"/>
              </a:rPr>
              <a:t>HCO3- reabsorption</a:t>
            </a:r>
            <a:endParaRPr b="1" sz="4400">
              <a:solidFill>
                <a:srgbClr val="CF8A87"/>
              </a:solidFill>
              <a:latin typeface="Calibri"/>
              <a:ea typeface="Calibri"/>
              <a:cs typeface="Calibri"/>
              <a:sym typeface="Calibri"/>
            </a:endParaRPr>
          </a:p>
          <a:p>
            <a:pPr indent="0" lvl="0" marL="0" rtl="0" algn="ctr">
              <a:lnSpc>
                <a:spcPct val="90000"/>
              </a:lnSpc>
              <a:spcBef>
                <a:spcPts val="0"/>
              </a:spcBef>
              <a:spcAft>
                <a:spcPts val="0"/>
              </a:spcAft>
              <a:buNone/>
            </a:pPr>
            <a:r>
              <a:rPr b="1" lang="en" sz="4400">
                <a:solidFill>
                  <a:srgbClr val="CF8A87"/>
                </a:solidFill>
                <a:latin typeface="Calibri"/>
                <a:ea typeface="Calibri"/>
                <a:cs typeface="Calibri"/>
                <a:sym typeface="Calibri"/>
              </a:rPr>
              <a:t> in PCT</a:t>
            </a:r>
            <a:endParaRPr b="1">
              <a:solidFill>
                <a:srgbClr val="CF8A87"/>
              </a:solidFill>
            </a:endParaRPr>
          </a:p>
        </p:txBody>
      </p:sp>
      <p:cxnSp>
        <p:nvCxnSpPr>
          <p:cNvPr id="411" name="Google Shape;411;p29"/>
          <p:cNvCxnSpPr/>
          <p:nvPr/>
        </p:nvCxnSpPr>
        <p:spPr>
          <a:xfrm>
            <a:off x="2143050" y="1673738"/>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412" name="Google Shape;412;p29"/>
          <p:cNvPicPr preferRelativeResize="0"/>
          <p:nvPr/>
        </p:nvPicPr>
        <p:blipFill rotWithShape="1">
          <a:blip r:embed="rId3">
            <a:alphaModFix/>
          </a:blip>
          <a:srcRect b="0" l="0" r="0" t="0"/>
          <a:stretch/>
        </p:blipFill>
        <p:spPr>
          <a:xfrm>
            <a:off x="2089549" y="1673750"/>
            <a:ext cx="4694238" cy="4231600"/>
          </a:xfrm>
          <a:prstGeom prst="rect">
            <a:avLst/>
          </a:prstGeom>
          <a:noFill/>
          <a:ln>
            <a:noFill/>
          </a:ln>
        </p:spPr>
      </p:pic>
      <p:sp>
        <p:nvSpPr>
          <p:cNvPr id="413" name="Google Shape;413;p29"/>
          <p:cNvSpPr txBox="1"/>
          <p:nvPr/>
        </p:nvSpPr>
        <p:spPr>
          <a:xfrm>
            <a:off x="4473079" y="1903400"/>
            <a:ext cx="810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3 Na+</a:t>
            </a:r>
            <a:endParaRPr/>
          </a:p>
        </p:txBody>
      </p:sp>
      <p:sp>
        <p:nvSpPr>
          <p:cNvPr id="414" name="Google Shape;414;p29"/>
          <p:cNvSpPr txBox="1"/>
          <p:nvPr/>
        </p:nvSpPr>
        <p:spPr>
          <a:xfrm>
            <a:off x="1926511" y="1890958"/>
            <a:ext cx="680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415" name="Google Shape;415;p29"/>
          <p:cNvSpPr txBox="1"/>
          <p:nvPr/>
        </p:nvSpPr>
        <p:spPr>
          <a:xfrm>
            <a:off x="1982068" y="2265195"/>
            <a:ext cx="680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416" name="Google Shape;416;p29"/>
          <p:cNvSpPr txBox="1"/>
          <p:nvPr/>
        </p:nvSpPr>
        <p:spPr>
          <a:xfrm>
            <a:off x="1863579" y="2671332"/>
            <a:ext cx="680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417" name="Google Shape;417;p29"/>
          <p:cNvSpPr/>
          <p:nvPr/>
        </p:nvSpPr>
        <p:spPr>
          <a:xfrm>
            <a:off x="3569417" y="2219514"/>
            <a:ext cx="645900" cy="2007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000">
                <a:solidFill>
                  <a:srgbClr val="FFFFFF"/>
                </a:solidFill>
                <a:latin typeface="Calibri"/>
                <a:ea typeface="Calibri"/>
                <a:cs typeface="Calibri"/>
                <a:sym typeface="Calibri"/>
              </a:rPr>
              <a:t>NHE3</a:t>
            </a:r>
            <a:endParaRPr/>
          </a:p>
        </p:txBody>
      </p:sp>
      <p:cxnSp>
        <p:nvCxnSpPr>
          <p:cNvPr id="418" name="Google Shape;418;p29"/>
          <p:cNvCxnSpPr/>
          <p:nvPr/>
        </p:nvCxnSpPr>
        <p:spPr>
          <a:xfrm>
            <a:off x="3495089" y="2194930"/>
            <a:ext cx="769200" cy="10800"/>
          </a:xfrm>
          <a:prstGeom prst="straightConnector1">
            <a:avLst/>
          </a:prstGeom>
          <a:noFill/>
          <a:ln cap="flat" cmpd="sng" w="19050">
            <a:solidFill>
              <a:srgbClr val="000000"/>
            </a:solidFill>
            <a:prstDash val="solid"/>
            <a:miter lim="800000"/>
            <a:headEnd len="sm" w="sm" type="none"/>
            <a:tailEnd len="med" w="med" type="triangle"/>
          </a:ln>
        </p:spPr>
      </p:cxnSp>
      <p:sp>
        <p:nvSpPr>
          <p:cNvPr id="419" name="Google Shape;419;p29"/>
          <p:cNvSpPr txBox="1"/>
          <p:nvPr/>
        </p:nvSpPr>
        <p:spPr>
          <a:xfrm>
            <a:off x="3801652" y="1935604"/>
            <a:ext cx="645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420" name="Google Shape;420;p29"/>
          <p:cNvSpPr/>
          <p:nvPr/>
        </p:nvSpPr>
        <p:spPr>
          <a:xfrm>
            <a:off x="4537426" y="2192956"/>
            <a:ext cx="810000" cy="3591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100">
                <a:solidFill>
                  <a:srgbClr val="FFFFFF"/>
                </a:solidFill>
                <a:latin typeface="Calibri"/>
                <a:ea typeface="Calibri"/>
                <a:cs typeface="Calibri"/>
                <a:sym typeface="Calibri"/>
              </a:rPr>
              <a:t>ATPase</a:t>
            </a:r>
            <a:endParaRPr/>
          </a:p>
        </p:txBody>
      </p:sp>
      <p:sp>
        <p:nvSpPr>
          <p:cNvPr id="421" name="Google Shape;421;p29"/>
          <p:cNvSpPr txBox="1"/>
          <p:nvPr/>
        </p:nvSpPr>
        <p:spPr>
          <a:xfrm>
            <a:off x="2089544" y="2977068"/>
            <a:ext cx="680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cxnSp>
        <p:nvCxnSpPr>
          <p:cNvPr id="422" name="Google Shape;422;p29"/>
          <p:cNvCxnSpPr/>
          <p:nvPr/>
        </p:nvCxnSpPr>
        <p:spPr>
          <a:xfrm>
            <a:off x="4562885" y="2182940"/>
            <a:ext cx="810000" cy="5400"/>
          </a:xfrm>
          <a:prstGeom prst="straightConnector1">
            <a:avLst/>
          </a:prstGeom>
          <a:noFill/>
          <a:ln cap="flat" cmpd="sng" w="19050">
            <a:solidFill>
              <a:srgbClr val="000000"/>
            </a:solidFill>
            <a:prstDash val="solid"/>
            <a:miter lim="800000"/>
            <a:headEnd len="sm" w="sm" type="none"/>
            <a:tailEnd len="med" w="med" type="triangle"/>
          </a:ln>
        </p:spPr>
      </p:cxnSp>
      <p:cxnSp>
        <p:nvCxnSpPr>
          <p:cNvPr id="423" name="Google Shape;423;p29"/>
          <p:cNvCxnSpPr/>
          <p:nvPr/>
        </p:nvCxnSpPr>
        <p:spPr>
          <a:xfrm rot="10800000">
            <a:off x="4511787" y="2580698"/>
            <a:ext cx="723000" cy="0"/>
          </a:xfrm>
          <a:prstGeom prst="straightConnector1">
            <a:avLst/>
          </a:prstGeom>
          <a:noFill/>
          <a:ln cap="flat" cmpd="sng" w="19050">
            <a:solidFill>
              <a:srgbClr val="000000"/>
            </a:solidFill>
            <a:prstDash val="solid"/>
            <a:miter lim="800000"/>
            <a:headEnd len="sm" w="sm" type="none"/>
            <a:tailEnd len="med" w="med" type="triangle"/>
          </a:ln>
        </p:spPr>
      </p:cxnSp>
      <p:sp>
        <p:nvSpPr>
          <p:cNvPr id="424" name="Google Shape;424;p29"/>
          <p:cNvSpPr txBox="1"/>
          <p:nvPr/>
        </p:nvSpPr>
        <p:spPr>
          <a:xfrm>
            <a:off x="4650194" y="2552032"/>
            <a:ext cx="810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2 K+</a:t>
            </a:r>
            <a:endParaRPr/>
          </a:p>
        </p:txBody>
      </p:sp>
      <p:sp>
        <p:nvSpPr>
          <p:cNvPr id="425" name="Google Shape;425;p29"/>
          <p:cNvSpPr txBox="1"/>
          <p:nvPr/>
        </p:nvSpPr>
        <p:spPr>
          <a:xfrm>
            <a:off x="3918973" y="2760332"/>
            <a:ext cx="645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a:t>
            </a:r>
            <a:endParaRPr/>
          </a:p>
        </p:txBody>
      </p:sp>
      <p:sp>
        <p:nvSpPr>
          <p:cNvPr id="426" name="Google Shape;426;p29"/>
          <p:cNvSpPr txBox="1"/>
          <p:nvPr/>
        </p:nvSpPr>
        <p:spPr>
          <a:xfrm>
            <a:off x="4266330" y="2889116"/>
            <a:ext cx="723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HCO3-</a:t>
            </a:r>
            <a:endParaRPr/>
          </a:p>
        </p:txBody>
      </p:sp>
      <p:cxnSp>
        <p:nvCxnSpPr>
          <p:cNvPr id="427" name="Google Shape;427;p29"/>
          <p:cNvCxnSpPr/>
          <p:nvPr/>
        </p:nvCxnSpPr>
        <p:spPr>
          <a:xfrm rot="10800000">
            <a:off x="3538704" y="2418207"/>
            <a:ext cx="558000" cy="371100"/>
          </a:xfrm>
          <a:prstGeom prst="bentConnector3">
            <a:avLst>
              <a:gd fmla="val 50000" name="adj1"/>
            </a:avLst>
          </a:prstGeom>
          <a:noFill/>
          <a:ln cap="flat" cmpd="sng" w="19050">
            <a:solidFill>
              <a:srgbClr val="000000"/>
            </a:solidFill>
            <a:prstDash val="solid"/>
            <a:miter lim="800000"/>
            <a:headEnd len="sm" w="sm" type="none"/>
            <a:tailEnd len="med" w="med" type="triangle"/>
          </a:ln>
        </p:spPr>
      </p:cxnSp>
      <p:sp>
        <p:nvSpPr>
          <p:cNvPr id="428" name="Google Shape;428;p29"/>
          <p:cNvSpPr txBox="1"/>
          <p:nvPr/>
        </p:nvSpPr>
        <p:spPr>
          <a:xfrm>
            <a:off x="3746567" y="3174552"/>
            <a:ext cx="690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H2CO3</a:t>
            </a:r>
            <a:endParaRPr/>
          </a:p>
        </p:txBody>
      </p:sp>
      <p:cxnSp>
        <p:nvCxnSpPr>
          <p:cNvPr id="429" name="Google Shape;429;p29"/>
          <p:cNvCxnSpPr>
            <a:stCxn id="428" idx="0"/>
          </p:cNvCxnSpPr>
          <p:nvPr/>
        </p:nvCxnSpPr>
        <p:spPr>
          <a:xfrm flipH="1" rot="10800000">
            <a:off x="4091567" y="3092652"/>
            <a:ext cx="232200" cy="81900"/>
          </a:xfrm>
          <a:prstGeom prst="straightConnector1">
            <a:avLst/>
          </a:prstGeom>
          <a:noFill/>
          <a:ln cap="flat" cmpd="sng" w="19050">
            <a:solidFill>
              <a:srgbClr val="000000"/>
            </a:solidFill>
            <a:prstDash val="solid"/>
            <a:miter lim="800000"/>
            <a:headEnd len="sm" w="sm" type="none"/>
            <a:tailEnd len="med" w="med" type="triangle"/>
          </a:ln>
        </p:spPr>
      </p:cxnSp>
      <p:cxnSp>
        <p:nvCxnSpPr>
          <p:cNvPr id="430" name="Google Shape;430;p29"/>
          <p:cNvCxnSpPr>
            <a:stCxn id="428" idx="0"/>
          </p:cNvCxnSpPr>
          <p:nvPr/>
        </p:nvCxnSpPr>
        <p:spPr>
          <a:xfrm rot="10800000">
            <a:off x="3972767" y="2929752"/>
            <a:ext cx="118800" cy="244800"/>
          </a:xfrm>
          <a:prstGeom prst="straightConnector1">
            <a:avLst/>
          </a:prstGeom>
          <a:noFill/>
          <a:ln cap="flat" cmpd="sng" w="19050">
            <a:solidFill>
              <a:srgbClr val="000000"/>
            </a:solidFill>
            <a:prstDash val="solid"/>
            <a:miter lim="800000"/>
            <a:headEnd len="sm" w="sm" type="none"/>
            <a:tailEnd len="med" w="med" type="triangle"/>
          </a:ln>
        </p:spPr>
      </p:cxnSp>
      <p:sp>
        <p:nvSpPr>
          <p:cNvPr id="431" name="Google Shape;431;p29"/>
          <p:cNvSpPr txBox="1"/>
          <p:nvPr/>
        </p:nvSpPr>
        <p:spPr>
          <a:xfrm>
            <a:off x="3862684" y="3566854"/>
            <a:ext cx="690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H2O</a:t>
            </a:r>
            <a:endParaRPr/>
          </a:p>
        </p:txBody>
      </p:sp>
      <p:sp>
        <p:nvSpPr>
          <p:cNvPr id="432" name="Google Shape;432;p29"/>
          <p:cNvSpPr txBox="1"/>
          <p:nvPr/>
        </p:nvSpPr>
        <p:spPr>
          <a:xfrm>
            <a:off x="4199574" y="3520777"/>
            <a:ext cx="228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000000"/>
                </a:solidFill>
                <a:latin typeface="Calibri"/>
                <a:ea typeface="Calibri"/>
                <a:cs typeface="Calibri"/>
                <a:sym typeface="Calibri"/>
              </a:rPr>
              <a:t>+</a:t>
            </a:r>
            <a:endParaRPr/>
          </a:p>
        </p:txBody>
      </p:sp>
      <p:sp>
        <p:nvSpPr>
          <p:cNvPr id="433" name="Google Shape;433;p29"/>
          <p:cNvSpPr txBox="1"/>
          <p:nvPr/>
        </p:nvSpPr>
        <p:spPr>
          <a:xfrm>
            <a:off x="4327205" y="3539254"/>
            <a:ext cx="4683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CO2</a:t>
            </a:r>
            <a:endParaRPr/>
          </a:p>
        </p:txBody>
      </p:sp>
      <p:cxnSp>
        <p:nvCxnSpPr>
          <p:cNvPr id="434" name="Google Shape;434;p29"/>
          <p:cNvCxnSpPr/>
          <p:nvPr/>
        </p:nvCxnSpPr>
        <p:spPr>
          <a:xfrm rot="10800000">
            <a:off x="4096628" y="3418990"/>
            <a:ext cx="186900" cy="209400"/>
          </a:xfrm>
          <a:prstGeom prst="straightConnector1">
            <a:avLst/>
          </a:prstGeom>
          <a:noFill/>
          <a:ln cap="flat" cmpd="sng" w="19050">
            <a:solidFill>
              <a:srgbClr val="000000"/>
            </a:solidFill>
            <a:prstDash val="solid"/>
            <a:miter lim="800000"/>
            <a:headEnd len="med" w="med" type="triangle"/>
            <a:tailEnd len="med" w="med" type="triangle"/>
          </a:ln>
        </p:spPr>
      </p:cxnSp>
      <p:sp>
        <p:nvSpPr>
          <p:cNvPr id="435" name="Google Shape;435;p29"/>
          <p:cNvSpPr txBox="1"/>
          <p:nvPr/>
        </p:nvSpPr>
        <p:spPr>
          <a:xfrm>
            <a:off x="3212165" y="2264865"/>
            <a:ext cx="504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a:t>
            </a:r>
            <a:endParaRPr/>
          </a:p>
        </p:txBody>
      </p:sp>
      <p:sp>
        <p:nvSpPr>
          <p:cNvPr id="436" name="Google Shape;436;p29"/>
          <p:cNvSpPr txBox="1"/>
          <p:nvPr/>
        </p:nvSpPr>
        <p:spPr>
          <a:xfrm>
            <a:off x="4061733" y="2472282"/>
            <a:ext cx="5046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200">
                <a:solidFill>
                  <a:srgbClr val="000000"/>
                </a:solidFill>
                <a:latin typeface="Calibri"/>
                <a:ea typeface="Calibri"/>
                <a:cs typeface="Calibri"/>
                <a:sym typeface="Calibri"/>
              </a:rPr>
              <a:t>Na+</a:t>
            </a:r>
            <a:endParaRPr/>
          </a:p>
        </p:txBody>
      </p:sp>
      <p:sp>
        <p:nvSpPr>
          <p:cNvPr id="437" name="Google Shape;437;p29"/>
          <p:cNvSpPr/>
          <p:nvPr/>
        </p:nvSpPr>
        <p:spPr>
          <a:xfrm>
            <a:off x="4103092" y="2465277"/>
            <a:ext cx="348600" cy="269400"/>
          </a:xfrm>
          <a:prstGeom prst="bracketPair">
            <a:avLst/>
          </a:prstGeom>
          <a:no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38" name="Google Shape;438;p29"/>
          <p:cNvSpPr/>
          <p:nvPr/>
        </p:nvSpPr>
        <p:spPr>
          <a:xfrm>
            <a:off x="3974134" y="2456970"/>
            <a:ext cx="107700" cy="281700"/>
          </a:xfrm>
          <a:prstGeom prst="downArrow">
            <a:avLst>
              <a:gd fmla="val 50000" name="adj1"/>
              <a:gd fmla="val 50000" name="adj2"/>
            </a:avLst>
          </a:prstGeom>
          <a:solidFill>
            <a:srgbClr val="4472C4"/>
          </a:solidFill>
          <a:ln cap="flat" cmpd="sng" w="9525">
            <a:solidFill>
              <a:srgbClr val="5B9B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E75B5"/>
              </a:solidFill>
              <a:latin typeface="Calibri"/>
              <a:ea typeface="Calibri"/>
              <a:cs typeface="Calibri"/>
              <a:sym typeface="Calibri"/>
            </a:endParaRPr>
          </a:p>
        </p:txBody>
      </p:sp>
      <p:sp>
        <p:nvSpPr>
          <p:cNvPr id="439" name="Google Shape;439;p29"/>
          <p:cNvSpPr txBox="1"/>
          <p:nvPr/>
        </p:nvSpPr>
        <p:spPr>
          <a:xfrm>
            <a:off x="6216053" y="3466861"/>
            <a:ext cx="503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CO2</a:t>
            </a:r>
            <a:endParaRPr/>
          </a:p>
        </p:txBody>
      </p:sp>
      <p:sp>
        <p:nvSpPr>
          <p:cNvPr id="440" name="Google Shape;440;p29"/>
          <p:cNvSpPr/>
          <p:nvPr/>
        </p:nvSpPr>
        <p:spPr>
          <a:xfrm>
            <a:off x="4746483" y="3548516"/>
            <a:ext cx="1472700" cy="135900"/>
          </a:xfrm>
          <a:prstGeom prst="lef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1" name="Google Shape;441;p29"/>
          <p:cNvSpPr txBox="1"/>
          <p:nvPr/>
        </p:nvSpPr>
        <p:spPr>
          <a:xfrm>
            <a:off x="4920518" y="3355775"/>
            <a:ext cx="810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diffusion</a:t>
            </a:r>
            <a:endParaRPr/>
          </a:p>
        </p:txBody>
      </p:sp>
      <p:sp>
        <p:nvSpPr>
          <p:cNvPr id="442" name="Google Shape;442;p29"/>
          <p:cNvSpPr/>
          <p:nvPr/>
        </p:nvSpPr>
        <p:spPr>
          <a:xfrm>
            <a:off x="4873238" y="3052189"/>
            <a:ext cx="1500000" cy="157200"/>
          </a:xfrm>
          <a:prstGeom prs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3" name="Google Shape;443;p29"/>
          <p:cNvSpPr txBox="1"/>
          <p:nvPr/>
        </p:nvSpPr>
        <p:spPr>
          <a:xfrm>
            <a:off x="4955390" y="2837464"/>
            <a:ext cx="9327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About 90% </a:t>
            </a:r>
            <a:endParaRPr/>
          </a:p>
        </p:txBody>
      </p:sp>
      <p:sp>
        <p:nvSpPr>
          <p:cNvPr id="444" name="Google Shape;444;p29"/>
          <p:cNvSpPr txBox="1"/>
          <p:nvPr/>
        </p:nvSpPr>
        <p:spPr>
          <a:xfrm>
            <a:off x="6278551" y="2880417"/>
            <a:ext cx="723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HCO3-</a:t>
            </a:r>
            <a:endParaRPr/>
          </a:p>
        </p:txBody>
      </p:sp>
      <p:sp>
        <p:nvSpPr>
          <p:cNvPr id="445" name="Google Shape;445;p29"/>
          <p:cNvSpPr txBox="1"/>
          <p:nvPr/>
        </p:nvSpPr>
        <p:spPr>
          <a:xfrm>
            <a:off x="2316465" y="2172391"/>
            <a:ext cx="762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HCO3-</a:t>
            </a:r>
            <a:endParaRPr/>
          </a:p>
        </p:txBody>
      </p:sp>
      <p:sp>
        <p:nvSpPr>
          <p:cNvPr id="446" name="Google Shape;446;p29"/>
          <p:cNvSpPr txBox="1"/>
          <p:nvPr/>
        </p:nvSpPr>
        <p:spPr>
          <a:xfrm>
            <a:off x="2841111" y="2099805"/>
            <a:ext cx="240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000000"/>
                </a:solidFill>
                <a:latin typeface="Calibri"/>
                <a:ea typeface="Calibri"/>
                <a:cs typeface="Calibri"/>
                <a:sym typeface="Calibri"/>
              </a:rPr>
              <a:t>+</a:t>
            </a:r>
            <a:endParaRPr/>
          </a:p>
        </p:txBody>
      </p:sp>
      <p:cxnSp>
        <p:nvCxnSpPr>
          <p:cNvPr id="447" name="Google Shape;447;p29"/>
          <p:cNvCxnSpPr/>
          <p:nvPr/>
        </p:nvCxnSpPr>
        <p:spPr>
          <a:xfrm rot="10800000">
            <a:off x="2864414" y="2409789"/>
            <a:ext cx="0" cy="314400"/>
          </a:xfrm>
          <a:prstGeom prst="straightConnector1">
            <a:avLst/>
          </a:prstGeom>
          <a:noFill/>
          <a:ln cap="flat" cmpd="sng" w="19050">
            <a:solidFill>
              <a:srgbClr val="000000"/>
            </a:solidFill>
            <a:prstDash val="solid"/>
            <a:miter lim="800000"/>
            <a:headEnd len="med" w="med" type="triangle"/>
            <a:tailEnd len="med" w="med" type="triangle"/>
          </a:ln>
        </p:spPr>
      </p:cxnSp>
      <p:cxnSp>
        <p:nvCxnSpPr>
          <p:cNvPr id="448" name="Google Shape;448;p29"/>
          <p:cNvCxnSpPr/>
          <p:nvPr/>
        </p:nvCxnSpPr>
        <p:spPr>
          <a:xfrm flipH="1" rot="10800000">
            <a:off x="2955812" y="2460379"/>
            <a:ext cx="5700" cy="326400"/>
          </a:xfrm>
          <a:prstGeom prst="straightConnector1">
            <a:avLst/>
          </a:prstGeom>
          <a:noFill/>
          <a:ln cap="flat" cmpd="sng" w="19050">
            <a:solidFill>
              <a:srgbClr val="000000"/>
            </a:solidFill>
            <a:prstDash val="solid"/>
            <a:miter lim="800000"/>
            <a:headEnd len="med" w="med" type="triangle"/>
            <a:tailEnd len="med" w="med" type="triangle"/>
          </a:ln>
        </p:spPr>
      </p:cxnSp>
      <p:cxnSp>
        <p:nvCxnSpPr>
          <p:cNvPr id="449" name="Google Shape;449;p29"/>
          <p:cNvCxnSpPr/>
          <p:nvPr/>
        </p:nvCxnSpPr>
        <p:spPr>
          <a:xfrm rot="10800000">
            <a:off x="4199649" y="3412686"/>
            <a:ext cx="186900" cy="209400"/>
          </a:xfrm>
          <a:prstGeom prst="straightConnector1">
            <a:avLst/>
          </a:prstGeom>
          <a:noFill/>
          <a:ln cap="flat" cmpd="sng" w="19050">
            <a:solidFill>
              <a:srgbClr val="000000"/>
            </a:solidFill>
            <a:prstDash val="solid"/>
            <a:miter lim="800000"/>
            <a:headEnd len="med" w="med" type="triangle"/>
            <a:tailEnd len="med" w="med" type="triangle"/>
          </a:ln>
        </p:spPr>
      </p:cxnSp>
      <p:sp>
        <p:nvSpPr>
          <p:cNvPr id="450" name="Google Shape;450;p29"/>
          <p:cNvSpPr txBox="1"/>
          <p:nvPr/>
        </p:nvSpPr>
        <p:spPr>
          <a:xfrm>
            <a:off x="4270687" y="3334231"/>
            <a:ext cx="399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CA</a:t>
            </a:r>
            <a:endParaRPr/>
          </a:p>
        </p:txBody>
      </p:sp>
      <p:sp>
        <p:nvSpPr>
          <p:cNvPr id="451" name="Google Shape;451;p29"/>
          <p:cNvSpPr txBox="1"/>
          <p:nvPr/>
        </p:nvSpPr>
        <p:spPr>
          <a:xfrm>
            <a:off x="2817006" y="2892991"/>
            <a:ext cx="690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H2CO3</a:t>
            </a:r>
            <a:endParaRPr/>
          </a:p>
        </p:txBody>
      </p:sp>
      <p:sp>
        <p:nvSpPr>
          <p:cNvPr id="452" name="Google Shape;452;p29"/>
          <p:cNvSpPr/>
          <p:nvPr/>
        </p:nvSpPr>
        <p:spPr>
          <a:xfrm>
            <a:off x="3208948" y="2690327"/>
            <a:ext cx="547800" cy="1347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400">
                <a:solidFill>
                  <a:srgbClr val="FFFFFF"/>
                </a:solidFill>
                <a:latin typeface="Calibri"/>
                <a:ea typeface="Calibri"/>
                <a:cs typeface="Calibri"/>
                <a:sym typeface="Calibri"/>
              </a:rPr>
              <a:t>CA</a:t>
            </a:r>
            <a:endParaRPr/>
          </a:p>
        </p:txBody>
      </p:sp>
      <p:sp>
        <p:nvSpPr>
          <p:cNvPr id="453" name="Google Shape;453;p29"/>
          <p:cNvSpPr txBox="1"/>
          <p:nvPr/>
        </p:nvSpPr>
        <p:spPr>
          <a:xfrm>
            <a:off x="2475212" y="3283623"/>
            <a:ext cx="530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CO2</a:t>
            </a:r>
            <a:endParaRPr/>
          </a:p>
        </p:txBody>
      </p:sp>
      <p:sp>
        <p:nvSpPr>
          <p:cNvPr id="454" name="Google Shape;454;p29"/>
          <p:cNvSpPr txBox="1"/>
          <p:nvPr/>
        </p:nvSpPr>
        <p:spPr>
          <a:xfrm>
            <a:off x="3128704" y="3348300"/>
            <a:ext cx="690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H2O</a:t>
            </a:r>
            <a:endParaRPr/>
          </a:p>
        </p:txBody>
      </p:sp>
      <p:sp>
        <p:nvSpPr>
          <p:cNvPr id="455" name="Google Shape;455;p29"/>
          <p:cNvSpPr txBox="1"/>
          <p:nvPr/>
        </p:nvSpPr>
        <p:spPr>
          <a:xfrm>
            <a:off x="2812423" y="3300712"/>
            <a:ext cx="350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a:t>
            </a:r>
            <a:endParaRPr/>
          </a:p>
        </p:txBody>
      </p:sp>
      <p:cxnSp>
        <p:nvCxnSpPr>
          <p:cNvPr id="456" name="Google Shape;456;p29"/>
          <p:cNvCxnSpPr/>
          <p:nvPr/>
        </p:nvCxnSpPr>
        <p:spPr>
          <a:xfrm>
            <a:off x="2920332" y="3067791"/>
            <a:ext cx="0" cy="232800"/>
          </a:xfrm>
          <a:prstGeom prst="straightConnector1">
            <a:avLst/>
          </a:prstGeom>
          <a:noFill/>
          <a:ln cap="flat" cmpd="sng" w="19050">
            <a:solidFill>
              <a:srgbClr val="000000"/>
            </a:solidFill>
            <a:prstDash val="solid"/>
            <a:miter lim="800000"/>
            <a:headEnd len="sm" w="sm" type="none"/>
            <a:tailEnd len="med" w="med" type="triangle"/>
          </a:ln>
        </p:spPr>
      </p:cxnSp>
      <p:sp>
        <p:nvSpPr>
          <p:cNvPr id="457" name="Google Shape;457;p29"/>
          <p:cNvSpPr txBox="1"/>
          <p:nvPr/>
        </p:nvSpPr>
        <p:spPr>
          <a:xfrm>
            <a:off x="0" y="68975"/>
            <a:ext cx="1050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D5A6BD"/>
                </a:solidFill>
                <a:latin typeface="Oxygen"/>
                <a:ea typeface="Oxygen"/>
                <a:cs typeface="Oxygen"/>
                <a:sym typeface="Oxygen"/>
              </a:rPr>
              <a:t>Female's</a:t>
            </a:r>
            <a:r>
              <a:rPr b="1" lang="en" sz="1200">
                <a:solidFill>
                  <a:srgbClr val="D5A6BD"/>
                </a:solidFill>
                <a:latin typeface="Oxygen"/>
                <a:ea typeface="Oxygen"/>
                <a:cs typeface="Oxygen"/>
                <a:sym typeface="Oxygen"/>
              </a:rPr>
              <a:t> slides </a:t>
            </a:r>
            <a:endParaRPr b="1" sz="1200">
              <a:solidFill>
                <a:srgbClr val="D5A6BD"/>
              </a:solidFill>
              <a:latin typeface="Oxygen"/>
              <a:ea typeface="Oxygen"/>
              <a:cs typeface="Oxygen"/>
              <a:sym typeface="Oxygen"/>
            </a:endParaRPr>
          </a:p>
        </p:txBody>
      </p:sp>
      <p:sp>
        <p:nvSpPr>
          <p:cNvPr id="458" name="Google Shape;458;p29"/>
          <p:cNvSpPr/>
          <p:nvPr/>
        </p:nvSpPr>
        <p:spPr>
          <a:xfrm rot="5400000">
            <a:off x="1036349" y="2703889"/>
            <a:ext cx="296629" cy="223033"/>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27BA0"/>
              </a:solidFill>
              <a:latin typeface="Arial"/>
              <a:ea typeface="Arial"/>
              <a:cs typeface="Arial"/>
              <a:sym typeface="Arial"/>
            </a:endParaRPr>
          </a:p>
        </p:txBody>
      </p:sp>
      <p:sp>
        <p:nvSpPr>
          <p:cNvPr id="459" name="Google Shape;459;p29"/>
          <p:cNvSpPr/>
          <p:nvPr/>
        </p:nvSpPr>
        <p:spPr>
          <a:xfrm>
            <a:off x="39275" y="1297050"/>
            <a:ext cx="1937700" cy="12621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CO2 in blood diffuses via the basolateral membrane inside the epithelial cells</a:t>
            </a:r>
            <a:endParaRPr>
              <a:solidFill>
                <a:srgbClr val="C27BA0"/>
              </a:solidFill>
              <a:latin typeface="Oxygen"/>
              <a:ea typeface="Oxygen"/>
              <a:cs typeface="Oxygen"/>
              <a:sym typeface="Oxygen"/>
            </a:endParaRPr>
          </a:p>
        </p:txBody>
      </p:sp>
      <p:sp>
        <p:nvSpPr>
          <p:cNvPr id="460" name="Google Shape;460;p29"/>
          <p:cNvSpPr/>
          <p:nvPr/>
        </p:nvSpPr>
        <p:spPr>
          <a:xfrm>
            <a:off x="39275" y="2939250"/>
            <a:ext cx="2018400" cy="23688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it combines with H2O present inside the cell. It will form H2CO3 via CA. This reaction is weak so H2CO3 dissociates to H+ and HCO3-. HCO3- will be pushed to the blood via the basolateral membrane </a:t>
            </a:r>
            <a:endParaRPr>
              <a:solidFill>
                <a:srgbClr val="C27BA0"/>
              </a:solidFill>
              <a:latin typeface="Oxygen"/>
              <a:ea typeface="Oxygen"/>
              <a:cs typeface="Oxygen"/>
              <a:sym typeface="Oxygen"/>
            </a:endParaRPr>
          </a:p>
        </p:txBody>
      </p:sp>
      <p:sp>
        <p:nvSpPr>
          <p:cNvPr id="461" name="Google Shape;461;p29"/>
          <p:cNvSpPr/>
          <p:nvPr/>
        </p:nvSpPr>
        <p:spPr>
          <a:xfrm rot="5400000">
            <a:off x="1107299" y="6665299"/>
            <a:ext cx="296629" cy="223033"/>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27BA0"/>
              </a:solidFill>
              <a:latin typeface="Arial"/>
              <a:ea typeface="Arial"/>
              <a:cs typeface="Arial"/>
              <a:sym typeface="Arial"/>
            </a:endParaRPr>
          </a:p>
        </p:txBody>
      </p:sp>
      <p:sp>
        <p:nvSpPr>
          <p:cNvPr id="462" name="Google Shape;462;p29"/>
          <p:cNvSpPr/>
          <p:nvPr/>
        </p:nvSpPr>
        <p:spPr>
          <a:xfrm>
            <a:off x="39275" y="5674300"/>
            <a:ext cx="2073600" cy="19404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NA+/K+ causes Na+ conc to fall inside cell so Na+ enters cell down its gradeint via specialized channel in exchange of H+ which leaves cells against its gradient</a:t>
            </a:r>
            <a:r>
              <a:rPr lang="en">
                <a:solidFill>
                  <a:srgbClr val="C27BA0"/>
                </a:solidFill>
                <a:latin typeface="Oxygen"/>
                <a:ea typeface="Oxygen"/>
                <a:cs typeface="Oxygen"/>
                <a:sym typeface="Oxygen"/>
              </a:rPr>
              <a:t> </a:t>
            </a:r>
            <a:endParaRPr>
              <a:solidFill>
                <a:srgbClr val="C27BA0"/>
              </a:solidFill>
              <a:latin typeface="Oxygen"/>
              <a:ea typeface="Oxygen"/>
              <a:cs typeface="Oxygen"/>
              <a:sym typeface="Oxygen"/>
            </a:endParaRPr>
          </a:p>
        </p:txBody>
      </p:sp>
      <p:sp>
        <p:nvSpPr>
          <p:cNvPr id="463" name="Google Shape;463;p29"/>
          <p:cNvSpPr/>
          <p:nvPr/>
        </p:nvSpPr>
        <p:spPr>
          <a:xfrm rot="5400000">
            <a:off x="953538" y="2708448"/>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9"/>
          <p:cNvSpPr/>
          <p:nvPr/>
        </p:nvSpPr>
        <p:spPr>
          <a:xfrm rot="5400000">
            <a:off x="888451" y="5414885"/>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29"/>
          <p:cNvSpPr/>
          <p:nvPr/>
        </p:nvSpPr>
        <p:spPr>
          <a:xfrm>
            <a:off x="2498975" y="5856850"/>
            <a:ext cx="1974000" cy="17577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H+ binds to HCO3- inside the tubule then same reaction happens to form H2CO3 as it reacts with CA present on basolateral membrane.</a:t>
            </a:r>
            <a:endParaRPr>
              <a:solidFill>
                <a:srgbClr val="C27BA0"/>
              </a:solidFill>
              <a:latin typeface="Oxygen"/>
              <a:ea typeface="Oxygen"/>
              <a:cs typeface="Oxygen"/>
              <a:sym typeface="Oxygen"/>
            </a:endParaRPr>
          </a:p>
        </p:txBody>
      </p:sp>
      <p:sp>
        <p:nvSpPr>
          <p:cNvPr id="466" name="Google Shape;466;p29"/>
          <p:cNvSpPr/>
          <p:nvPr/>
        </p:nvSpPr>
        <p:spPr>
          <a:xfrm>
            <a:off x="2158188" y="6555485"/>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29"/>
          <p:cNvSpPr/>
          <p:nvPr/>
        </p:nvSpPr>
        <p:spPr>
          <a:xfrm>
            <a:off x="4552676" y="6555485"/>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29"/>
          <p:cNvSpPr/>
          <p:nvPr/>
        </p:nvSpPr>
        <p:spPr>
          <a:xfrm>
            <a:off x="4859075" y="5856850"/>
            <a:ext cx="1974000" cy="17577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CO2 and H2O leave while HCO3- made indirectly inside the cell get reabsorbed inside of filtered</a:t>
            </a:r>
            <a:endParaRPr>
              <a:solidFill>
                <a:srgbClr val="C27BA0"/>
              </a:solidFill>
              <a:latin typeface="Oxygen"/>
              <a:ea typeface="Oxygen"/>
              <a:cs typeface="Oxygen"/>
              <a:sym typeface="Oxygen"/>
            </a:endParaRPr>
          </a:p>
          <a:p>
            <a:pPr indent="0" lvl="0" marL="0" rtl="0" algn="ctr">
              <a:spcBef>
                <a:spcPts val="0"/>
              </a:spcBef>
              <a:spcAft>
                <a:spcPts val="0"/>
              </a:spcAft>
              <a:buNone/>
            </a:pPr>
            <a:r>
              <a:t/>
            </a:r>
            <a:endParaRPr>
              <a:solidFill>
                <a:srgbClr val="C27BA0"/>
              </a:solidFill>
              <a:latin typeface="Oxygen"/>
              <a:ea typeface="Oxygen"/>
              <a:cs typeface="Oxygen"/>
              <a:sym typeface="Oxyge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0"/>
          <p:cNvSpPr txBox="1"/>
          <p:nvPr/>
        </p:nvSpPr>
        <p:spPr>
          <a:xfrm>
            <a:off x="0" y="0"/>
            <a:ext cx="6858000" cy="1403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4400">
                <a:solidFill>
                  <a:srgbClr val="CF8A87"/>
                </a:solidFill>
                <a:latin typeface="Calibri"/>
                <a:ea typeface="Calibri"/>
                <a:cs typeface="Calibri"/>
                <a:sym typeface="Calibri"/>
              </a:rPr>
              <a:t>F-</a:t>
            </a:r>
            <a:r>
              <a:rPr b="1" lang="en" sz="4400">
                <a:solidFill>
                  <a:srgbClr val="CF8A87"/>
                </a:solidFill>
                <a:latin typeface="Calibri"/>
                <a:ea typeface="Calibri"/>
                <a:cs typeface="Calibri"/>
                <a:sym typeface="Calibri"/>
              </a:rPr>
              <a:t>Hydrogen ions secretion in PCT</a:t>
            </a:r>
            <a:endParaRPr b="1">
              <a:solidFill>
                <a:srgbClr val="CF8A87"/>
              </a:solidFill>
            </a:endParaRPr>
          </a:p>
        </p:txBody>
      </p:sp>
      <p:cxnSp>
        <p:nvCxnSpPr>
          <p:cNvPr id="474" name="Google Shape;474;p30"/>
          <p:cNvCxnSpPr/>
          <p:nvPr/>
        </p:nvCxnSpPr>
        <p:spPr>
          <a:xfrm>
            <a:off x="2199450" y="1403688"/>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475" name="Google Shape;475;p30"/>
          <p:cNvPicPr preferRelativeResize="0"/>
          <p:nvPr/>
        </p:nvPicPr>
        <p:blipFill rotWithShape="1">
          <a:blip r:embed="rId3">
            <a:alphaModFix/>
          </a:blip>
          <a:srcRect b="0" l="0" r="0" t="0"/>
          <a:stretch/>
        </p:blipFill>
        <p:spPr>
          <a:xfrm>
            <a:off x="2308423" y="1637575"/>
            <a:ext cx="4455000" cy="4053600"/>
          </a:xfrm>
          <a:prstGeom prst="rect">
            <a:avLst/>
          </a:prstGeom>
          <a:noFill/>
          <a:ln>
            <a:noFill/>
          </a:ln>
        </p:spPr>
      </p:pic>
      <p:sp>
        <p:nvSpPr>
          <p:cNvPr id="476" name="Google Shape;476;p30"/>
          <p:cNvSpPr txBox="1"/>
          <p:nvPr/>
        </p:nvSpPr>
        <p:spPr>
          <a:xfrm>
            <a:off x="4507519" y="1857571"/>
            <a:ext cx="76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3 Na+</a:t>
            </a:r>
            <a:endParaRPr/>
          </a:p>
        </p:txBody>
      </p:sp>
      <p:sp>
        <p:nvSpPr>
          <p:cNvPr id="477" name="Google Shape;477;p30"/>
          <p:cNvSpPr txBox="1"/>
          <p:nvPr/>
        </p:nvSpPr>
        <p:spPr>
          <a:xfrm>
            <a:off x="2336626" y="1951483"/>
            <a:ext cx="613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478" name="Google Shape;478;p30"/>
          <p:cNvSpPr txBox="1"/>
          <p:nvPr/>
        </p:nvSpPr>
        <p:spPr>
          <a:xfrm>
            <a:off x="3036857" y="3022548"/>
            <a:ext cx="613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479" name="Google Shape;479;p30"/>
          <p:cNvSpPr txBox="1"/>
          <p:nvPr/>
        </p:nvSpPr>
        <p:spPr>
          <a:xfrm>
            <a:off x="2279950" y="2678478"/>
            <a:ext cx="613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480" name="Google Shape;480;p30"/>
          <p:cNvSpPr/>
          <p:nvPr/>
        </p:nvSpPr>
        <p:spPr>
          <a:xfrm>
            <a:off x="3649907" y="2160395"/>
            <a:ext cx="613200" cy="1923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000">
                <a:solidFill>
                  <a:srgbClr val="FFFFFF"/>
                </a:solidFill>
                <a:latin typeface="Calibri"/>
                <a:ea typeface="Calibri"/>
                <a:cs typeface="Calibri"/>
                <a:sym typeface="Calibri"/>
              </a:rPr>
              <a:t>NHE3</a:t>
            </a:r>
            <a:endParaRPr/>
          </a:p>
        </p:txBody>
      </p:sp>
      <p:cxnSp>
        <p:nvCxnSpPr>
          <p:cNvPr id="481" name="Google Shape;481;p30"/>
          <p:cNvCxnSpPr/>
          <p:nvPr/>
        </p:nvCxnSpPr>
        <p:spPr>
          <a:xfrm>
            <a:off x="3517880" y="2136951"/>
            <a:ext cx="730200" cy="10200"/>
          </a:xfrm>
          <a:prstGeom prst="straightConnector1">
            <a:avLst/>
          </a:prstGeom>
          <a:noFill/>
          <a:ln cap="flat" cmpd="sng" w="19050">
            <a:solidFill>
              <a:srgbClr val="000000"/>
            </a:solidFill>
            <a:prstDash val="solid"/>
            <a:miter lim="800000"/>
            <a:headEnd len="sm" w="sm" type="none"/>
            <a:tailEnd len="med" w="med" type="triangle"/>
          </a:ln>
        </p:spPr>
      </p:cxnSp>
      <p:sp>
        <p:nvSpPr>
          <p:cNvPr id="482" name="Google Shape;482;p30"/>
          <p:cNvSpPr txBox="1"/>
          <p:nvPr/>
        </p:nvSpPr>
        <p:spPr>
          <a:xfrm>
            <a:off x="3870307" y="1888421"/>
            <a:ext cx="613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sp>
        <p:nvSpPr>
          <p:cNvPr id="483" name="Google Shape;483;p30"/>
          <p:cNvSpPr/>
          <p:nvPr/>
        </p:nvSpPr>
        <p:spPr>
          <a:xfrm>
            <a:off x="4568587" y="2134954"/>
            <a:ext cx="768600" cy="344100"/>
          </a:xfrm>
          <a:prstGeom prst="ellipse">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100">
                <a:solidFill>
                  <a:srgbClr val="FFFFFF"/>
                </a:solidFill>
                <a:latin typeface="Calibri"/>
                <a:ea typeface="Calibri"/>
                <a:cs typeface="Calibri"/>
                <a:sym typeface="Calibri"/>
              </a:rPr>
              <a:t>ATPase</a:t>
            </a:r>
            <a:endParaRPr/>
          </a:p>
        </p:txBody>
      </p:sp>
      <p:sp>
        <p:nvSpPr>
          <p:cNvPr id="484" name="Google Shape;484;p30"/>
          <p:cNvSpPr txBox="1"/>
          <p:nvPr/>
        </p:nvSpPr>
        <p:spPr>
          <a:xfrm>
            <a:off x="2761020" y="2521892"/>
            <a:ext cx="613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Na+</a:t>
            </a:r>
            <a:endParaRPr/>
          </a:p>
        </p:txBody>
      </p:sp>
      <p:cxnSp>
        <p:nvCxnSpPr>
          <p:cNvPr id="485" name="Google Shape;485;p30"/>
          <p:cNvCxnSpPr/>
          <p:nvPr/>
        </p:nvCxnSpPr>
        <p:spPr>
          <a:xfrm>
            <a:off x="4592749" y="2125358"/>
            <a:ext cx="768600" cy="5400"/>
          </a:xfrm>
          <a:prstGeom prst="straightConnector1">
            <a:avLst/>
          </a:prstGeom>
          <a:noFill/>
          <a:ln cap="flat" cmpd="sng" w="19050">
            <a:solidFill>
              <a:srgbClr val="000000"/>
            </a:solidFill>
            <a:prstDash val="solid"/>
            <a:miter lim="800000"/>
            <a:headEnd len="sm" w="sm" type="none"/>
            <a:tailEnd len="med" w="med" type="triangle"/>
          </a:ln>
        </p:spPr>
      </p:cxnSp>
      <p:cxnSp>
        <p:nvCxnSpPr>
          <p:cNvPr id="486" name="Google Shape;486;p30"/>
          <p:cNvCxnSpPr/>
          <p:nvPr/>
        </p:nvCxnSpPr>
        <p:spPr>
          <a:xfrm rot="10800000">
            <a:off x="4544012" y="2506395"/>
            <a:ext cx="686400" cy="0"/>
          </a:xfrm>
          <a:prstGeom prst="straightConnector1">
            <a:avLst/>
          </a:prstGeom>
          <a:noFill/>
          <a:ln cap="flat" cmpd="sng" w="19050">
            <a:solidFill>
              <a:srgbClr val="000000"/>
            </a:solidFill>
            <a:prstDash val="solid"/>
            <a:miter lim="800000"/>
            <a:headEnd len="sm" w="sm" type="none"/>
            <a:tailEnd len="med" w="med" type="triangle"/>
          </a:ln>
        </p:spPr>
      </p:cxnSp>
      <p:sp>
        <p:nvSpPr>
          <p:cNvPr id="487" name="Google Shape;487;p30"/>
          <p:cNvSpPr txBox="1"/>
          <p:nvPr/>
        </p:nvSpPr>
        <p:spPr>
          <a:xfrm>
            <a:off x="4675609" y="2478934"/>
            <a:ext cx="76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2 K+</a:t>
            </a:r>
            <a:endParaRPr/>
          </a:p>
        </p:txBody>
      </p:sp>
      <p:sp>
        <p:nvSpPr>
          <p:cNvPr id="488" name="Google Shape;488;p30"/>
          <p:cNvSpPr txBox="1"/>
          <p:nvPr/>
        </p:nvSpPr>
        <p:spPr>
          <a:xfrm>
            <a:off x="3981650" y="2678476"/>
            <a:ext cx="613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a:t>
            </a:r>
            <a:endParaRPr/>
          </a:p>
        </p:txBody>
      </p:sp>
      <p:sp>
        <p:nvSpPr>
          <p:cNvPr id="489" name="Google Shape;489;p30"/>
          <p:cNvSpPr txBox="1"/>
          <p:nvPr/>
        </p:nvSpPr>
        <p:spPr>
          <a:xfrm>
            <a:off x="4309343" y="2821840"/>
            <a:ext cx="6864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HCO3-</a:t>
            </a:r>
            <a:endParaRPr/>
          </a:p>
        </p:txBody>
      </p:sp>
      <p:cxnSp>
        <p:nvCxnSpPr>
          <p:cNvPr id="490" name="Google Shape;490;p30"/>
          <p:cNvCxnSpPr/>
          <p:nvPr/>
        </p:nvCxnSpPr>
        <p:spPr>
          <a:xfrm rot="10800000">
            <a:off x="3620823" y="2350733"/>
            <a:ext cx="529500" cy="355500"/>
          </a:xfrm>
          <a:prstGeom prst="bentConnector3">
            <a:avLst>
              <a:gd fmla="val 50000" name="adj1"/>
            </a:avLst>
          </a:prstGeom>
          <a:noFill/>
          <a:ln cap="flat" cmpd="sng" w="19050">
            <a:solidFill>
              <a:srgbClr val="000000"/>
            </a:solidFill>
            <a:prstDash val="solid"/>
            <a:miter lim="800000"/>
            <a:headEnd len="sm" w="sm" type="none"/>
            <a:tailEnd len="med" w="med" type="triangle"/>
          </a:ln>
        </p:spPr>
      </p:cxnSp>
      <p:sp>
        <p:nvSpPr>
          <p:cNvPr id="491" name="Google Shape;491;p30"/>
          <p:cNvSpPr txBox="1"/>
          <p:nvPr/>
        </p:nvSpPr>
        <p:spPr>
          <a:xfrm>
            <a:off x="3818029" y="3075283"/>
            <a:ext cx="654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H2CO3</a:t>
            </a:r>
            <a:endParaRPr/>
          </a:p>
        </p:txBody>
      </p:sp>
      <p:cxnSp>
        <p:nvCxnSpPr>
          <p:cNvPr id="492" name="Google Shape;492;p30"/>
          <p:cNvCxnSpPr>
            <a:stCxn id="491" idx="0"/>
          </p:cNvCxnSpPr>
          <p:nvPr/>
        </p:nvCxnSpPr>
        <p:spPr>
          <a:xfrm flipH="1" rot="10800000">
            <a:off x="4145479" y="2996683"/>
            <a:ext cx="220200" cy="78600"/>
          </a:xfrm>
          <a:prstGeom prst="straightConnector1">
            <a:avLst/>
          </a:prstGeom>
          <a:noFill/>
          <a:ln cap="flat" cmpd="sng" w="19050">
            <a:solidFill>
              <a:srgbClr val="000000"/>
            </a:solidFill>
            <a:prstDash val="solid"/>
            <a:miter lim="800000"/>
            <a:headEnd len="sm" w="sm" type="none"/>
            <a:tailEnd len="med" w="med" type="triangle"/>
          </a:ln>
        </p:spPr>
      </p:cxnSp>
      <p:cxnSp>
        <p:nvCxnSpPr>
          <p:cNvPr id="493" name="Google Shape;493;p30"/>
          <p:cNvCxnSpPr>
            <a:stCxn id="491" idx="0"/>
          </p:cNvCxnSpPr>
          <p:nvPr/>
        </p:nvCxnSpPr>
        <p:spPr>
          <a:xfrm rot="10800000">
            <a:off x="4032979" y="2840983"/>
            <a:ext cx="112500" cy="234300"/>
          </a:xfrm>
          <a:prstGeom prst="straightConnector1">
            <a:avLst/>
          </a:prstGeom>
          <a:noFill/>
          <a:ln cap="flat" cmpd="sng" w="19050">
            <a:solidFill>
              <a:srgbClr val="000000"/>
            </a:solidFill>
            <a:prstDash val="solid"/>
            <a:miter lim="800000"/>
            <a:headEnd len="sm" w="sm" type="none"/>
            <a:tailEnd len="med" w="med" type="triangle"/>
          </a:ln>
        </p:spPr>
      </p:cxnSp>
      <p:sp>
        <p:nvSpPr>
          <p:cNvPr id="494" name="Google Shape;494;p30"/>
          <p:cNvSpPr txBox="1"/>
          <p:nvPr/>
        </p:nvSpPr>
        <p:spPr>
          <a:xfrm>
            <a:off x="4327627" y="3454775"/>
            <a:ext cx="654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H2O</a:t>
            </a:r>
            <a:endParaRPr/>
          </a:p>
        </p:txBody>
      </p:sp>
      <p:sp>
        <p:nvSpPr>
          <p:cNvPr id="495" name="Google Shape;495;p30"/>
          <p:cNvSpPr txBox="1"/>
          <p:nvPr/>
        </p:nvSpPr>
        <p:spPr>
          <a:xfrm>
            <a:off x="4196772" y="3430250"/>
            <a:ext cx="216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000000"/>
                </a:solidFill>
                <a:latin typeface="Calibri"/>
                <a:ea typeface="Calibri"/>
                <a:cs typeface="Calibri"/>
                <a:sym typeface="Calibri"/>
              </a:rPr>
              <a:t>+</a:t>
            </a:r>
            <a:endParaRPr/>
          </a:p>
        </p:txBody>
      </p:sp>
      <p:sp>
        <p:nvSpPr>
          <p:cNvPr id="496" name="Google Shape;496;p30"/>
          <p:cNvSpPr txBox="1"/>
          <p:nvPr/>
        </p:nvSpPr>
        <p:spPr>
          <a:xfrm>
            <a:off x="3874359" y="3462506"/>
            <a:ext cx="477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CO2</a:t>
            </a:r>
            <a:endParaRPr/>
          </a:p>
        </p:txBody>
      </p:sp>
      <p:cxnSp>
        <p:nvCxnSpPr>
          <p:cNvPr id="497" name="Google Shape;497;p30"/>
          <p:cNvCxnSpPr/>
          <p:nvPr/>
        </p:nvCxnSpPr>
        <p:spPr>
          <a:xfrm rot="10800000">
            <a:off x="4150327" y="3309641"/>
            <a:ext cx="177300" cy="200400"/>
          </a:xfrm>
          <a:prstGeom prst="straightConnector1">
            <a:avLst/>
          </a:prstGeom>
          <a:noFill/>
          <a:ln cap="flat" cmpd="sng" w="19050">
            <a:solidFill>
              <a:srgbClr val="000000"/>
            </a:solidFill>
            <a:prstDash val="solid"/>
            <a:miter lim="800000"/>
            <a:headEnd len="med" w="med" type="triangle"/>
            <a:tailEnd len="med" w="med" type="triangle"/>
          </a:ln>
        </p:spPr>
      </p:cxnSp>
      <p:sp>
        <p:nvSpPr>
          <p:cNvPr id="498" name="Google Shape;498;p30"/>
          <p:cNvSpPr txBox="1"/>
          <p:nvPr/>
        </p:nvSpPr>
        <p:spPr>
          <a:xfrm>
            <a:off x="3280745" y="2215014"/>
            <a:ext cx="4791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Calibri"/>
                <a:ea typeface="Calibri"/>
                <a:cs typeface="Calibri"/>
                <a:sym typeface="Calibri"/>
              </a:rPr>
              <a:t>H+</a:t>
            </a:r>
            <a:endParaRPr/>
          </a:p>
        </p:txBody>
      </p:sp>
      <p:sp>
        <p:nvSpPr>
          <p:cNvPr id="499" name="Google Shape;499;p30"/>
          <p:cNvSpPr txBox="1"/>
          <p:nvPr/>
        </p:nvSpPr>
        <p:spPr>
          <a:xfrm>
            <a:off x="4154157" y="2393847"/>
            <a:ext cx="4788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200">
                <a:solidFill>
                  <a:srgbClr val="000000"/>
                </a:solidFill>
                <a:latin typeface="Calibri"/>
                <a:ea typeface="Calibri"/>
                <a:cs typeface="Calibri"/>
                <a:sym typeface="Calibri"/>
              </a:rPr>
              <a:t>Na+</a:t>
            </a:r>
            <a:endParaRPr/>
          </a:p>
        </p:txBody>
      </p:sp>
      <p:sp>
        <p:nvSpPr>
          <p:cNvPr id="500" name="Google Shape;500;p30"/>
          <p:cNvSpPr/>
          <p:nvPr/>
        </p:nvSpPr>
        <p:spPr>
          <a:xfrm>
            <a:off x="4156386" y="2395827"/>
            <a:ext cx="330900" cy="258000"/>
          </a:xfrm>
          <a:prstGeom prst="bracketPair">
            <a:avLst/>
          </a:prstGeom>
          <a:no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1" name="Google Shape;501;p30"/>
          <p:cNvSpPr/>
          <p:nvPr/>
        </p:nvSpPr>
        <p:spPr>
          <a:xfrm>
            <a:off x="4034000" y="2387868"/>
            <a:ext cx="102300" cy="270000"/>
          </a:xfrm>
          <a:prstGeom prst="downArrow">
            <a:avLst>
              <a:gd fmla="val 50000" name="adj1"/>
              <a:gd fmla="val 50000" name="adj2"/>
            </a:avLst>
          </a:prstGeom>
          <a:solidFill>
            <a:srgbClr val="4472C4"/>
          </a:solidFill>
          <a:ln cap="flat" cmpd="sng" w="9525">
            <a:solidFill>
              <a:srgbClr val="5B9B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E75B5"/>
              </a:solidFill>
              <a:latin typeface="Calibri"/>
              <a:ea typeface="Calibri"/>
              <a:cs typeface="Calibri"/>
              <a:sym typeface="Calibri"/>
            </a:endParaRPr>
          </a:p>
        </p:txBody>
      </p:sp>
      <p:sp>
        <p:nvSpPr>
          <p:cNvPr id="502" name="Google Shape;502;p30"/>
          <p:cNvSpPr txBox="1"/>
          <p:nvPr/>
        </p:nvSpPr>
        <p:spPr>
          <a:xfrm>
            <a:off x="241525" y="6049625"/>
            <a:ext cx="6248700" cy="1015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000">
                <a:solidFill>
                  <a:srgbClr val="CF8A87"/>
                </a:solidFill>
                <a:latin typeface="Oxygen"/>
                <a:ea typeface="Oxygen"/>
                <a:cs typeface="Oxygen"/>
                <a:sym typeface="Oxygen"/>
              </a:rPr>
              <a:t>G-</a:t>
            </a:r>
            <a:r>
              <a:rPr b="1" lang="en" sz="3000">
                <a:solidFill>
                  <a:srgbClr val="CF8A87"/>
                </a:solidFill>
                <a:latin typeface="Oxygen"/>
                <a:ea typeface="Oxygen"/>
                <a:cs typeface="Oxygen"/>
                <a:sym typeface="Oxygen"/>
              </a:rPr>
              <a:t>Organic cations and anions  </a:t>
            </a:r>
            <a:endParaRPr b="1" sz="3000">
              <a:solidFill>
                <a:srgbClr val="CF8A87"/>
              </a:solidFill>
              <a:latin typeface="Oxygen"/>
              <a:ea typeface="Oxygen"/>
              <a:cs typeface="Oxygen"/>
              <a:sym typeface="Oxygen"/>
            </a:endParaRPr>
          </a:p>
          <a:p>
            <a:pPr indent="0" lvl="0" marL="0" rtl="0" algn="l">
              <a:lnSpc>
                <a:spcPct val="90000"/>
              </a:lnSpc>
              <a:spcBef>
                <a:spcPts val="0"/>
              </a:spcBef>
              <a:spcAft>
                <a:spcPts val="0"/>
              </a:spcAft>
              <a:buNone/>
            </a:pPr>
            <a:r>
              <a:rPr b="1" lang="en" sz="3000">
                <a:solidFill>
                  <a:srgbClr val="CF8A87"/>
                </a:solidFill>
                <a:latin typeface="Oxygen"/>
                <a:ea typeface="Oxygen"/>
                <a:cs typeface="Oxygen"/>
                <a:sym typeface="Oxygen"/>
              </a:rPr>
              <a:t>secretion</a:t>
            </a:r>
            <a:endParaRPr b="1" sz="3000">
              <a:solidFill>
                <a:srgbClr val="CF8A87"/>
              </a:solidFill>
              <a:latin typeface="Oxygen"/>
              <a:ea typeface="Oxygen"/>
              <a:cs typeface="Oxygen"/>
              <a:sym typeface="Oxygen"/>
            </a:endParaRPr>
          </a:p>
        </p:txBody>
      </p:sp>
      <p:cxnSp>
        <p:nvCxnSpPr>
          <p:cNvPr id="503" name="Google Shape;503;p30"/>
          <p:cNvCxnSpPr/>
          <p:nvPr/>
        </p:nvCxnSpPr>
        <p:spPr>
          <a:xfrm>
            <a:off x="2446600" y="7117213"/>
            <a:ext cx="2459100" cy="0"/>
          </a:xfrm>
          <a:prstGeom prst="straightConnector1">
            <a:avLst/>
          </a:prstGeom>
          <a:noFill/>
          <a:ln cap="rnd" cmpd="sng" w="38100">
            <a:solidFill>
              <a:srgbClr val="7F7F7F"/>
            </a:solidFill>
            <a:prstDash val="solid"/>
            <a:miter lim="800000"/>
            <a:headEnd len="sm" w="sm" type="none"/>
            <a:tailEnd len="sm" w="sm" type="none"/>
          </a:ln>
        </p:spPr>
      </p:cxnSp>
      <p:graphicFrame>
        <p:nvGraphicFramePr>
          <p:cNvPr id="504" name="Google Shape;504;p30"/>
          <p:cNvGraphicFramePr/>
          <p:nvPr/>
        </p:nvGraphicFramePr>
        <p:xfrm>
          <a:off x="-31550" y="7228940"/>
          <a:ext cx="3000000" cy="3000000"/>
        </p:xfrm>
        <a:graphic>
          <a:graphicData uri="http://schemas.openxmlformats.org/drawingml/2006/table">
            <a:tbl>
              <a:tblPr>
                <a:noFill/>
                <a:tableStyleId>{C225BA1E-C638-49EA-A633-41FA000DCD85}</a:tableStyleId>
              </a:tblPr>
              <a:tblGrid>
                <a:gridCol w="2264950"/>
                <a:gridCol w="2264950"/>
                <a:gridCol w="2264950"/>
              </a:tblGrid>
              <a:tr h="359600">
                <a:tc>
                  <a:txBody>
                    <a:bodyPr/>
                    <a:lstStyle/>
                    <a:p>
                      <a:pPr indent="0" lvl="0" marL="0" rtl="0" algn="l">
                        <a:spcBef>
                          <a:spcPts val="0"/>
                        </a:spcBef>
                        <a:spcAft>
                          <a:spcPts val="0"/>
                        </a:spcAft>
                        <a:buNone/>
                      </a:pPr>
                      <a:r>
                        <a:t/>
                      </a:r>
                      <a:endParaRPr>
                        <a:latin typeface="Oxygen"/>
                        <a:ea typeface="Oxygen"/>
                        <a:cs typeface="Oxygen"/>
                        <a:sym typeface="Oxyge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600">
                          <a:latin typeface="Oxygen"/>
                          <a:ea typeface="Oxygen"/>
                          <a:cs typeface="Oxygen"/>
                          <a:sym typeface="Oxygen"/>
                        </a:rPr>
                        <a:t>Organic cations</a:t>
                      </a:r>
                      <a:endParaRPr b="1" sz="1600">
                        <a:latin typeface="Oxygen"/>
                        <a:ea typeface="Oxygen"/>
                        <a:cs typeface="Oxygen"/>
                        <a:sym typeface="Oxygen"/>
                      </a:endParaRPr>
                    </a:p>
                  </a:txBody>
                  <a:tcPr marT="91425" marB="91425" marR="91425" marL="91425">
                    <a:lnL cap="flat" cmpd="sng" w="9525">
                      <a:solidFill>
                        <a:srgbClr val="9E9E9E">
                          <a:alpha val="0"/>
                        </a:srgbClr>
                      </a:solidFill>
                      <a:prstDash val="solid"/>
                      <a:round/>
                      <a:headEnd len="sm" w="sm" type="none"/>
                      <a:tailEnd len="sm" w="sm" type="none"/>
                    </a:lnL>
                    <a:solidFill>
                      <a:srgbClr val="B37370"/>
                    </a:solidFill>
                  </a:tcPr>
                </a:tc>
                <a:tc>
                  <a:txBody>
                    <a:bodyPr/>
                    <a:lstStyle/>
                    <a:p>
                      <a:pPr indent="0" lvl="0" marL="0" rtl="0" algn="ctr">
                        <a:spcBef>
                          <a:spcPts val="0"/>
                        </a:spcBef>
                        <a:spcAft>
                          <a:spcPts val="0"/>
                        </a:spcAft>
                        <a:buNone/>
                      </a:pPr>
                      <a:r>
                        <a:rPr b="1" lang="en" sz="1600">
                          <a:latin typeface="Oxygen"/>
                          <a:ea typeface="Oxygen"/>
                          <a:cs typeface="Oxygen"/>
                          <a:sym typeface="Oxygen"/>
                        </a:rPr>
                        <a:t>Organic anions</a:t>
                      </a:r>
                      <a:endParaRPr b="1" sz="1600">
                        <a:latin typeface="Oxygen"/>
                        <a:ea typeface="Oxygen"/>
                        <a:cs typeface="Oxygen"/>
                        <a:sym typeface="Oxygen"/>
                      </a:endParaRPr>
                    </a:p>
                  </a:txBody>
                  <a:tcPr marT="91425" marB="91425" marR="91425" marL="91425">
                    <a:solidFill>
                      <a:srgbClr val="B37370"/>
                    </a:solidFill>
                  </a:tcPr>
                </a:tc>
              </a:tr>
              <a:tr h="1079075">
                <a:tc>
                  <a:txBody>
                    <a:bodyPr/>
                    <a:lstStyle/>
                    <a:p>
                      <a:pPr indent="0" lvl="0" marL="0" rtl="0" algn="ctr">
                        <a:spcBef>
                          <a:spcPts val="0"/>
                        </a:spcBef>
                        <a:spcAft>
                          <a:spcPts val="0"/>
                        </a:spcAft>
                        <a:buClr>
                          <a:srgbClr val="000000"/>
                        </a:buClr>
                        <a:buFont typeface="Arial"/>
                        <a:buNone/>
                      </a:pPr>
                      <a:r>
                        <a:rPr b="1" lang="en" sz="1600">
                          <a:latin typeface="Oxygen"/>
                          <a:ea typeface="Oxygen"/>
                          <a:cs typeface="Oxygen"/>
                          <a:sym typeface="Oxygen"/>
                        </a:rPr>
                        <a:t>Endogenous</a:t>
                      </a:r>
                      <a:endParaRPr sz="1600">
                        <a:latin typeface="Oxygen"/>
                        <a:ea typeface="Oxygen"/>
                        <a:cs typeface="Oxygen"/>
                        <a:sym typeface="Oxygen"/>
                      </a:endParaRPr>
                    </a:p>
                  </a:txBody>
                  <a:tcPr marT="91425" marB="91425" marR="91425" marL="91425" anchor="ctr">
                    <a:lnT cap="flat" cmpd="sng" w="9525">
                      <a:solidFill>
                        <a:srgbClr val="9E9E9E">
                          <a:alpha val="0"/>
                        </a:srgbClr>
                      </a:solidFill>
                      <a:prstDash val="solid"/>
                      <a:round/>
                      <a:headEnd len="sm" w="sm" type="none"/>
                      <a:tailEnd len="sm" w="sm" type="none"/>
                    </a:lnT>
                    <a:solidFill>
                      <a:srgbClr val="CF8A87"/>
                    </a:solidFill>
                  </a:tcPr>
                </a:tc>
                <a:tc>
                  <a:txBody>
                    <a:bodyPr/>
                    <a:lstStyle/>
                    <a:p>
                      <a:pPr indent="0" lvl="0" marL="0" rtl="0" algn="ctr">
                        <a:spcBef>
                          <a:spcPts val="0"/>
                        </a:spcBef>
                        <a:spcAft>
                          <a:spcPts val="0"/>
                        </a:spcAft>
                        <a:buNone/>
                      </a:pPr>
                      <a:r>
                        <a:rPr lang="en" sz="1600">
                          <a:latin typeface="Oxygen"/>
                          <a:ea typeface="Oxygen"/>
                          <a:cs typeface="Oxygen"/>
                          <a:sym typeface="Oxygen"/>
                        </a:rPr>
                        <a:t>creatinine, dopamine, Epinephrine, norepinephrine</a:t>
                      </a:r>
                      <a:endParaRPr sz="1600">
                        <a:latin typeface="Oxygen"/>
                        <a:ea typeface="Oxygen"/>
                        <a:cs typeface="Oxygen"/>
                        <a:sym typeface="Oxygen"/>
                      </a:endParaRPr>
                    </a:p>
                  </a:txBody>
                  <a:tcPr marT="91425" marB="91425" marR="91425" marL="91425">
                    <a:solidFill>
                      <a:srgbClr val="F5EFEE"/>
                    </a:solidFill>
                  </a:tcPr>
                </a:tc>
                <a:tc>
                  <a:txBody>
                    <a:bodyPr/>
                    <a:lstStyle/>
                    <a:p>
                      <a:pPr indent="0" lvl="0" marL="0" rtl="0" algn="ctr">
                        <a:spcBef>
                          <a:spcPts val="0"/>
                        </a:spcBef>
                        <a:spcAft>
                          <a:spcPts val="0"/>
                        </a:spcAft>
                        <a:buNone/>
                      </a:pPr>
                      <a:r>
                        <a:rPr lang="en" sz="1600">
                          <a:latin typeface="Oxygen"/>
                          <a:ea typeface="Oxygen"/>
                          <a:cs typeface="Oxygen"/>
                          <a:sym typeface="Oxygen"/>
                        </a:rPr>
                        <a:t>Bile salts, oxalate, urate, vitamins (ascorbate, folate). </a:t>
                      </a:r>
                      <a:endParaRPr sz="1600">
                        <a:latin typeface="Oxygen"/>
                        <a:ea typeface="Oxygen"/>
                        <a:cs typeface="Oxygen"/>
                        <a:sym typeface="Oxygen"/>
                      </a:endParaRPr>
                    </a:p>
                  </a:txBody>
                  <a:tcPr marT="91425" marB="91425" marR="91425" marL="91425">
                    <a:solidFill>
                      <a:srgbClr val="F5EFEE"/>
                    </a:solidFill>
                  </a:tcPr>
                </a:tc>
              </a:tr>
              <a:tr h="1079075">
                <a:tc>
                  <a:txBody>
                    <a:bodyPr/>
                    <a:lstStyle/>
                    <a:p>
                      <a:pPr indent="0" lvl="0" marL="0" rtl="0" algn="ctr">
                        <a:spcBef>
                          <a:spcPts val="0"/>
                        </a:spcBef>
                        <a:spcAft>
                          <a:spcPts val="0"/>
                        </a:spcAft>
                        <a:buClr>
                          <a:srgbClr val="000000"/>
                        </a:buClr>
                        <a:buFont typeface="Arial"/>
                        <a:buNone/>
                      </a:pPr>
                      <a:r>
                        <a:rPr b="1" lang="en" sz="1600">
                          <a:latin typeface="Oxygen"/>
                          <a:ea typeface="Oxygen"/>
                          <a:cs typeface="Oxygen"/>
                          <a:sym typeface="Oxygen"/>
                        </a:rPr>
                        <a:t>Exogenous</a:t>
                      </a:r>
                      <a:endParaRPr b="1" sz="1600">
                        <a:latin typeface="Oxygen"/>
                        <a:ea typeface="Oxygen"/>
                        <a:cs typeface="Oxygen"/>
                        <a:sym typeface="Oxygen"/>
                      </a:endParaRPr>
                    </a:p>
                  </a:txBody>
                  <a:tcPr marT="91425" marB="91425" marR="91425" marL="91425" anchor="ctr">
                    <a:solidFill>
                      <a:srgbClr val="CF8A87"/>
                    </a:solidFill>
                  </a:tcPr>
                </a:tc>
                <a:tc>
                  <a:txBody>
                    <a:bodyPr/>
                    <a:lstStyle/>
                    <a:p>
                      <a:pPr indent="0" lvl="0" marL="0" rtl="0" algn="ctr">
                        <a:spcBef>
                          <a:spcPts val="0"/>
                        </a:spcBef>
                        <a:spcAft>
                          <a:spcPts val="0"/>
                        </a:spcAft>
                        <a:buNone/>
                      </a:pPr>
                      <a:r>
                        <a:rPr lang="en" sz="1600">
                          <a:latin typeface="Oxygen"/>
                          <a:ea typeface="Oxygen"/>
                          <a:cs typeface="Oxygen"/>
                          <a:sym typeface="Oxygen"/>
                        </a:rPr>
                        <a:t>Atropine, Morphine, Amiloride, procainamide</a:t>
                      </a:r>
                      <a:endParaRPr sz="1600">
                        <a:latin typeface="Oxygen"/>
                        <a:ea typeface="Oxygen"/>
                        <a:cs typeface="Oxygen"/>
                        <a:sym typeface="Oxygen"/>
                      </a:endParaRPr>
                    </a:p>
                  </a:txBody>
                  <a:tcPr marT="91425" marB="91425" marR="91425" marL="91425">
                    <a:solidFill>
                      <a:srgbClr val="F5EFEE"/>
                    </a:solidFill>
                  </a:tcPr>
                </a:tc>
                <a:tc>
                  <a:txBody>
                    <a:bodyPr/>
                    <a:lstStyle/>
                    <a:p>
                      <a:pPr indent="0" lvl="0" marL="0" rtl="0" algn="ctr">
                        <a:spcBef>
                          <a:spcPts val="0"/>
                        </a:spcBef>
                        <a:spcAft>
                          <a:spcPts val="0"/>
                        </a:spcAft>
                        <a:buNone/>
                      </a:pPr>
                      <a:r>
                        <a:rPr lang="en" sz="1600">
                          <a:latin typeface="Oxygen"/>
                          <a:ea typeface="Oxygen"/>
                          <a:cs typeface="Oxygen"/>
                          <a:sym typeface="Oxygen"/>
                        </a:rPr>
                        <a:t>Acetazolamide, furosemide, salicylates, penicillin</a:t>
                      </a:r>
                      <a:endParaRPr sz="1600">
                        <a:latin typeface="Oxygen"/>
                        <a:ea typeface="Oxygen"/>
                        <a:cs typeface="Oxygen"/>
                        <a:sym typeface="Oxygen"/>
                      </a:endParaRPr>
                    </a:p>
                  </a:txBody>
                  <a:tcPr marT="91425" marB="91425" marR="91425" marL="91425">
                    <a:solidFill>
                      <a:srgbClr val="F5EFEE"/>
                    </a:solidFill>
                  </a:tcPr>
                </a:tc>
              </a:tr>
            </a:tbl>
          </a:graphicData>
        </a:graphic>
      </p:graphicFrame>
      <p:sp>
        <p:nvSpPr>
          <p:cNvPr id="505" name="Google Shape;505;p30"/>
          <p:cNvSpPr txBox="1"/>
          <p:nvPr/>
        </p:nvSpPr>
        <p:spPr>
          <a:xfrm>
            <a:off x="0" y="754775"/>
            <a:ext cx="1050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D5A6BD"/>
                </a:solidFill>
                <a:latin typeface="Oxygen"/>
                <a:ea typeface="Oxygen"/>
                <a:cs typeface="Oxygen"/>
                <a:sym typeface="Oxygen"/>
              </a:rPr>
              <a:t>Female’s slides </a:t>
            </a:r>
            <a:endParaRPr b="1" sz="1200">
              <a:solidFill>
                <a:srgbClr val="D5A6BD"/>
              </a:solidFill>
              <a:latin typeface="Oxygen"/>
              <a:ea typeface="Oxygen"/>
              <a:cs typeface="Oxygen"/>
              <a:sym typeface="Oxygen"/>
            </a:endParaRPr>
          </a:p>
        </p:txBody>
      </p:sp>
      <p:sp>
        <p:nvSpPr>
          <p:cNvPr id="506" name="Google Shape;506;p30"/>
          <p:cNvSpPr/>
          <p:nvPr/>
        </p:nvSpPr>
        <p:spPr>
          <a:xfrm rot="5400000">
            <a:off x="1093136" y="2769901"/>
            <a:ext cx="296629" cy="223033"/>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27BA0"/>
              </a:solidFill>
              <a:latin typeface="Arial"/>
              <a:ea typeface="Arial"/>
              <a:cs typeface="Arial"/>
              <a:sym typeface="Arial"/>
            </a:endParaRPr>
          </a:p>
        </p:txBody>
      </p:sp>
      <p:sp>
        <p:nvSpPr>
          <p:cNvPr id="507" name="Google Shape;507;p30"/>
          <p:cNvSpPr/>
          <p:nvPr/>
        </p:nvSpPr>
        <p:spPr>
          <a:xfrm>
            <a:off x="251425" y="1683238"/>
            <a:ext cx="1980000" cy="9711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Basolateral Na+-K+ ATPase pumps 3Na+ out and 2 K+ inside</a:t>
            </a:r>
            <a:endParaRPr>
              <a:solidFill>
                <a:srgbClr val="C27BA0"/>
              </a:solidFill>
              <a:latin typeface="Oxygen"/>
              <a:ea typeface="Oxygen"/>
              <a:cs typeface="Oxygen"/>
              <a:sym typeface="Oxygen"/>
            </a:endParaRPr>
          </a:p>
          <a:p>
            <a:pPr indent="0" lvl="0" marL="0" rtl="0" algn="ctr">
              <a:spcBef>
                <a:spcPts val="0"/>
              </a:spcBef>
              <a:spcAft>
                <a:spcPts val="0"/>
              </a:spcAft>
              <a:buNone/>
            </a:pPr>
            <a:r>
              <a:rPr lang="en">
                <a:solidFill>
                  <a:srgbClr val="C27BA0"/>
                </a:solidFill>
                <a:latin typeface="Oxygen"/>
                <a:ea typeface="Oxygen"/>
                <a:cs typeface="Oxygen"/>
                <a:sym typeface="Oxygen"/>
              </a:rPr>
              <a:t>the cell</a:t>
            </a:r>
            <a:endParaRPr>
              <a:solidFill>
                <a:srgbClr val="C27BA0"/>
              </a:solidFill>
              <a:latin typeface="Oxygen"/>
              <a:ea typeface="Oxygen"/>
              <a:cs typeface="Oxygen"/>
              <a:sym typeface="Oxygen"/>
            </a:endParaRPr>
          </a:p>
        </p:txBody>
      </p:sp>
      <p:sp>
        <p:nvSpPr>
          <p:cNvPr id="508" name="Google Shape;508;p30"/>
          <p:cNvSpPr/>
          <p:nvPr/>
        </p:nvSpPr>
        <p:spPr>
          <a:xfrm>
            <a:off x="251425" y="3022275"/>
            <a:ext cx="1980000" cy="7065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Decrease Na+ concentration inside the cell</a:t>
            </a:r>
            <a:endParaRPr>
              <a:solidFill>
                <a:srgbClr val="C27BA0"/>
              </a:solidFill>
              <a:latin typeface="Oxygen"/>
              <a:ea typeface="Oxygen"/>
              <a:cs typeface="Oxygen"/>
              <a:sym typeface="Oxygen"/>
            </a:endParaRPr>
          </a:p>
        </p:txBody>
      </p:sp>
      <p:sp>
        <p:nvSpPr>
          <p:cNvPr id="509" name="Google Shape;509;p30"/>
          <p:cNvSpPr/>
          <p:nvPr/>
        </p:nvSpPr>
        <p:spPr>
          <a:xfrm rot="5400000">
            <a:off x="1093136" y="3983599"/>
            <a:ext cx="296629" cy="223033"/>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27BA0"/>
              </a:solidFill>
              <a:latin typeface="Arial"/>
              <a:ea typeface="Arial"/>
              <a:cs typeface="Arial"/>
              <a:sym typeface="Arial"/>
            </a:endParaRPr>
          </a:p>
        </p:txBody>
      </p:sp>
      <p:sp>
        <p:nvSpPr>
          <p:cNvPr id="510" name="Google Shape;510;p30"/>
          <p:cNvSpPr/>
          <p:nvPr/>
        </p:nvSpPr>
        <p:spPr>
          <a:xfrm>
            <a:off x="146325" y="4073262"/>
            <a:ext cx="2190300" cy="1473300"/>
          </a:xfrm>
          <a:prstGeom prst="flowChartAlternateProcess">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C27BA0"/>
                </a:solidFill>
                <a:latin typeface="Oxygen"/>
                <a:ea typeface="Oxygen"/>
                <a:cs typeface="Oxygen"/>
                <a:sym typeface="Oxygen"/>
              </a:rPr>
              <a:t>This gradient favors passive entry of Na+ into the tubular cell across the apical membrane via NHE in exchange with H+</a:t>
            </a:r>
            <a:endParaRPr>
              <a:solidFill>
                <a:srgbClr val="C27BA0"/>
              </a:solidFill>
              <a:latin typeface="Oxygen"/>
              <a:ea typeface="Oxygen"/>
              <a:cs typeface="Oxygen"/>
              <a:sym typeface="Oxygen"/>
            </a:endParaRPr>
          </a:p>
          <a:p>
            <a:pPr indent="0" lvl="0" marL="0" rtl="0" algn="ctr">
              <a:spcBef>
                <a:spcPts val="0"/>
              </a:spcBef>
              <a:spcAft>
                <a:spcPts val="0"/>
              </a:spcAft>
              <a:buNone/>
            </a:pPr>
            <a:r>
              <a:t/>
            </a:r>
            <a:endParaRPr>
              <a:solidFill>
                <a:srgbClr val="C27BA0"/>
              </a:solidFill>
              <a:latin typeface="Oxygen"/>
              <a:ea typeface="Oxygen"/>
              <a:cs typeface="Oxygen"/>
              <a:sym typeface="Oxygen"/>
            </a:endParaRPr>
          </a:p>
        </p:txBody>
      </p:sp>
      <p:sp>
        <p:nvSpPr>
          <p:cNvPr id="511" name="Google Shape;511;p30"/>
          <p:cNvSpPr/>
          <p:nvPr/>
        </p:nvSpPr>
        <p:spPr>
          <a:xfrm rot="5400000">
            <a:off x="1010326" y="2774460"/>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30"/>
          <p:cNvSpPr/>
          <p:nvPr/>
        </p:nvSpPr>
        <p:spPr>
          <a:xfrm rot="5400000">
            <a:off x="1010326" y="3814435"/>
            <a:ext cx="340775" cy="178052"/>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1"/>
          <p:cNvSpPr txBox="1"/>
          <p:nvPr>
            <p:ph type="title"/>
          </p:nvPr>
        </p:nvSpPr>
        <p:spPr>
          <a:xfrm>
            <a:off x="471442" y="57992"/>
            <a:ext cx="5915100" cy="726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4400">
                <a:solidFill>
                  <a:srgbClr val="CF8A87"/>
                </a:solidFill>
              </a:rPr>
              <a:t>2:</a:t>
            </a:r>
            <a:r>
              <a:rPr lang="en" sz="4400">
                <a:solidFill>
                  <a:srgbClr val="CF8A87"/>
                </a:solidFill>
              </a:rPr>
              <a:t>Loop of Henle</a:t>
            </a:r>
            <a:endParaRPr sz="4400">
              <a:solidFill>
                <a:srgbClr val="CF8A87"/>
              </a:solidFill>
            </a:endParaRPr>
          </a:p>
        </p:txBody>
      </p:sp>
      <p:cxnSp>
        <p:nvCxnSpPr>
          <p:cNvPr id="518" name="Google Shape;518;p31"/>
          <p:cNvCxnSpPr/>
          <p:nvPr/>
        </p:nvCxnSpPr>
        <p:spPr>
          <a:xfrm flipH="1" rot="10800000">
            <a:off x="2477152" y="4958323"/>
            <a:ext cx="838500" cy="502500"/>
          </a:xfrm>
          <a:prstGeom prst="straightConnector1">
            <a:avLst/>
          </a:prstGeom>
          <a:noFill/>
          <a:ln cap="flat" cmpd="sng" w="28575">
            <a:solidFill>
              <a:schemeClr val="dk2"/>
            </a:solidFill>
            <a:prstDash val="solid"/>
            <a:round/>
            <a:headEnd len="med" w="med" type="stealth"/>
            <a:tailEnd len="med" w="med" type="none"/>
          </a:ln>
        </p:spPr>
      </p:cxnSp>
      <p:pic>
        <p:nvPicPr>
          <p:cNvPr id="519" name="Google Shape;519;p31"/>
          <p:cNvPicPr preferRelativeResize="0"/>
          <p:nvPr/>
        </p:nvPicPr>
        <p:blipFill>
          <a:blip r:embed="rId3">
            <a:alphaModFix/>
          </a:blip>
          <a:stretch>
            <a:fillRect/>
          </a:stretch>
        </p:blipFill>
        <p:spPr>
          <a:xfrm>
            <a:off x="124938" y="2840575"/>
            <a:ext cx="6389775" cy="3610500"/>
          </a:xfrm>
          <a:prstGeom prst="rect">
            <a:avLst/>
          </a:prstGeom>
          <a:noFill/>
          <a:ln>
            <a:noFill/>
          </a:ln>
        </p:spPr>
      </p:pic>
      <p:sp>
        <p:nvSpPr>
          <p:cNvPr id="520" name="Google Shape;520;p31"/>
          <p:cNvSpPr txBox="1"/>
          <p:nvPr/>
        </p:nvSpPr>
        <p:spPr>
          <a:xfrm>
            <a:off x="2670763" y="2778469"/>
            <a:ext cx="1298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Oxygen"/>
                <a:ea typeface="Oxygen"/>
                <a:cs typeface="Oxygen"/>
                <a:sym typeface="Oxygen"/>
              </a:rPr>
              <a:t>Descending limb</a:t>
            </a:r>
            <a:endParaRPr>
              <a:solidFill>
                <a:srgbClr val="434343"/>
              </a:solidFill>
              <a:latin typeface="Oxygen"/>
              <a:ea typeface="Oxygen"/>
              <a:cs typeface="Oxygen"/>
              <a:sym typeface="Oxygen"/>
            </a:endParaRPr>
          </a:p>
          <a:p>
            <a:pPr indent="0" lvl="0" marL="0" rtl="0" algn="ctr">
              <a:spcBef>
                <a:spcPts val="0"/>
              </a:spcBef>
              <a:spcAft>
                <a:spcPts val="0"/>
              </a:spcAft>
              <a:buNone/>
            </a:pPr>
            <a:r>
              <a:t/>
            </a:r>
            <a:endParaRPr>
              <a:latin typeface="Oxygen"/>
              <a:ea typeface="Oxygen"/>
              <a:cs typeface="Oxygen"/>
              <a:sym typeface="Oxygen"/>
            </a:endParaRPr>
          </a:p>
        </p:txBody>
      </p:sp>
      <p:sp>
        <p:nvSpPr>
          <p:cNvPr id="521" name="Google Shape;521;p31"/>
          <p:cNvSpPr txBox="1"/>
          <p:nvPr/>
        </p:nvSpPr>
        <p:spPr>
          <a:xfrm>
            <a:off x="4150298" y="2778475"/>
            <a:ext cx="1200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Oxygen"/>
                <a:ea typeface="Oxygen"/>
                <a:cs typeface="Oxygen"/>
                <a:sym typeface="Oxygen"/>
              </a:rPr>
              <a:t>Ascending limb</a:t>
            </a:r>
            <a:endParaRPr>
              <a:solidFill>
                <a:srgbClr val="434343"/>
              </a:solidFill>
              <a:latin typeface="Oxygen"/>
              <a:ea typeface="Oxygen"/>
              <a:cs typeface="Oxygen"/>
              <a:sym typeface="Oxygen"/>
            </a:endParaRPr>
          </a:p>
        </p:txBody>
      </p:sp>
      <p:sp>
        <p:nvSpPr>
          <p:cNvPr id="522" name="Google Shape;522;p31"/>
          <p:cNvSpPr/>
          <p:nvPr/>
        </p:nvSpPr>
        <p:spPr>
          <a:xfrm>
            <a:off x="2722888" y="4460451"/>
            <a:ext cx="1152000" cy="4734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Oxygen"/>
                <a:ea typeface="Oxygen"/>
                <a:cs typeface="Oxygen"/>
                <a:sym typeface="Oxygen"/>
              </a:rPr>
              <a:t>20%</a:t>
            </a:r>
            <a:r>
              <a:rPr lang="en">
                <a:solidFill>
                  <a:srgbClr val="434343"/>
                </a:solidFill>
                <a:latin typeface="Oxygen"/>
                <a:ea typeface="Oxygen"/>
                <a:cs typeface="Oxygen"/>
                <a:sym typeface="Oxygen"/>
              </a:rPr>
              <a:t> </a:t>
            </a:r>
            <a:r>
              <a:rPr lang="en">
                <a:solidFill>
                  <a:srgbClr val="434343"/>
                </a:solidFill>
                <a:latin typeface="Oxygen"/>
                <a:ea typeface="Oxygen"/>
                <a:cs typeface="Oxygen"/>
                <a:sym typeface="Oxygen"/>
              </a:rPr>
              <a:t>H2O </a:t>
            </a:r>
            <a:endParaRPr>
              <a:solidFill>
                <a:srgbClr val="434343"/>
              </a:solidFill>
              <a:latin typeface="Oxygen"/>
              <a:ea typeface="Oxygen"/>
              <a:cs typeface="Oxygen"/>
              <a:sym typeface="Oxygen"/>
            </a:endParaRPr>
          </a:p>
        </p:txBody>
      </p:sp>
      <p:sp>
        <p:nvSpPr>
          <p:cNvPr id="523" name="Google Shape;523;p31"/>
          <p:cNvSpPr/>
          <p:nvPr/>
        </p:nvSpPr>
        <p:spPr>
          <a:xfrm>
            <a:off x="4314312" y="3657800"/>
            <a:ext cx="1517400" cy="435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434343"/>
                </a:solidFill>
                <a:latin typeface="Oxygen"/>
                <a:ea typeface="Oxygen"/>
                <a:cs typeface="Oxygen"/>
                <a:sym typeface="Oxygen"/>
              </a:rPr>
              <a:t>25% of Na+,Cl-, K+ </a:t>
            </a:r>
            <a:endParaRPr sz="1100">
              <a:solidFill>
                <a:srgbClr val="434343"/>
              </a:solidFill>
              <a:latin typeface="Oxygen"/>
              <a:ea typeface="Oxygen"/>
              <a:cs typeface="Oxygen"/>
              <a:sym typeface="Oxygen"/>
            </a:endParaRPr>
          </a:p>
        </p:txBody>
      </p:sp>
      <p:sp>
        <p:nvSpPr>
          <p:cNvPr id="524" name="Google Shape;524;p31"/>
          <p:cNvSpPr/>
          <p:nvPr/>
        </p:nvSpPr>
        <p:spPr>
          <a:xfrm>
            <a:off x="4314313" y="4202400"/>
            <a:ext cx="1152000" cy="435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434343"/>
                </a:solidFill>
                <a:latin typeface="Oxygen"/>
                <a:ea typeface="Oxygen"/>
                <a:cs typeface="Oxygen"/>
                <a:sym typeface="Oxygen"/>
              </a:rPr>
              <a:t>Ca+2 Mg+2 </a:t>
            </a:r>
            <a:endParaRPr sz="1100">
              <a:solidFill>
                <a:srgbClr val="434343"/>
              </a:solidFill>
              <a:latin typeface="Oxygen"/>
              <a:ea typeface="Oxygen"/>
              <a:cs typeface="Oxygen"/>
              <a:sym typeface="Oxygen"/>
            </a:endParaRPr>
          </a:p>
        </p:txBody>
      </p:sp>
      <p:sp>
        <p:nvSpPr>
          <p:cNvPr id="525" name="Google Shape;525;p31"/>
          <p:cNvSpPr/>
          <p:nvPr/>
        </p:nvSpPr>
        <p:spPr>
          <a:xfrm>
            <a:off x="0" y="4263000"/>
            <a:ext cx="2722800" cy="18909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434343"/>
                </a:solidFill>
                <a:latin typeface="Oxygen"/>
                <a:ea typeface="Oxygen"/>
                <a:cs typeface="Oxygen"/>
                <a:sym typeface="Oxygen"/>
              </a:rPr>
              <a:t>Thin descending limb of loop of Henle:</a:t>
            </a:r>
            <a:r>
              <a:rPr lang="en">
                <a:solidFill>
                  <a:srgbClr val="434343"/>
                </a:solidFill>
                <a:latin typeface="Oxygen"/>
                <a:ea typeface="Oxygen"/>
                <a:cs typeface="Oxygen"/>
                <a:sym typeface="Oxygen"/>
              </a:rPr>
              <a:t>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-highly permeable to water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but  moderately permeable to solutes.</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0B5394"/>
                </a:solidFill>
                <a:latin typeface="Oxygen"/>
                <a:ea typeface="Oxygen"/>
                <a:cs typeface="Oxygen"/>
                <a:sym typeface="Oxygen"/>
              </a:rPr>
              <a:t>-few </a:t>
            </a:r>
            <a:r>
              <a:rPr lang="en">
                <a:solidFill>
                  <a:srgbClr val="0B5394"/>
                </a:solidFill>
                <a:latin typeface="Oxygen"/>
                <a:ea typeface="Oxygen"/>
                <a:cs typeface="Oxygen"/>
                <a:sym typeface="Oxygen"/>
              </a:rPr>
              <a:t>mitochondria </a:t>
            </a:r>
            <a:endParaRPr>
              <a:solidFill>
                <a:srgbClr val="0B5394"/>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0B5394"/>
                </a:solidFill>
                <a:latin typeface="Oxygen"/>
                <a:ea typeface="Oxygen"/>
                <a:cs typeface="Oxygen"/>
                <a:sym typeface="Oxygen"/>
              </a:rPr>
              <a:t>-Flattened with microvilli</a:t>
            </a:r>
            <a:endParaRPr>
              <a:solidFill>
                <a:srgbClr val="0B5394"/>
              </a:solidFill>
              <a:latin typeface="Oxygen"/>
              <a:ea typeface="Oxygen"/>
              <a:cs typeface="Oxygen"/>
              <a:sym typeface="Oxygen"/>
            </a:endParaRPr>
          </a:p>
          <a:p>
            <a:pPr indent="0" lvl="0" marL="0" rtl="0" algn="l">
              <a:spcBef>
                <a:spcPts val="0"/>
              </a:spcBef>
              <a:spcAft>
                <a:spcPts val="0"/>
              </a:spcAft>
              <a:buClr>
                <a:srgbClr val="000000"/>
              </a:buClr>
              <a:buSzPts val="1400"/>
              <a:buFont typeface="Arial"/>
              <a:buNone/>
            </a:pPr>
            <a:r>
              <a:rPr lang="en">
                <a:solidFill>
                  <a:srgbClr val="A6A6A6"/>
                </a:solidFill>
                <a:latin typeface="Oxygen"/>
                <a:ea typeface="Oxygen"/>
                <a:cs typeface="Oxygen"/>
                <a:sym typeface="Oxygen"/>
              </a:rPr>
              <a:t>To remember!:</a:t>
            </a:r>
            <a:endParaRPr>
              <a:solidFill>
                <a:srgbClr val="A6A6A6"/>
              </a:solidFill>
              <a:latin typeface="Oxygen"/>
              <a:ea typeface="Oxygen"/>
              <a:cs typeface="Oxygen"/>
              <a:sym typeface="Oxygen"/>
            </a:endParaRPr>
          </a:p>
          <a:p>
            <a:pPr indent="0" lvl="0" marL="0" rtl="0" algn="l">
              <a:spcBef>
                <a:spcPts val="0"/>
              </a:spcBef>
              <a:spcAft>
                <a:spcPts val="0"/>
              </a:spcAft>
              <a:buClr>
                <a:srgbClr val="000000"/>
              </a:buClr>
              <a:buSzPts val="1400"/>
              <a:buFont typeface="Arial"/>
              <a:buNone/>
            </a:pPr>
            <a:r>
              <a:rPr lang="en">
                <a:solidFill>
                  <a:srgbClr val="A6A6A6"/>
                </a:solidFill>
                <a:latin typeface="Oxygen"/>
                <a:ea typeface="Oxygen"/>
                <a:cs typeface="Oxygen"/>
                <a:sym typeface="Oxygen"/>
              </a:rPr>
              <a:t>describing =drinking water </a:t>
            </a:r>
            <a:endParaRPr>
              <a:solidFill>
                <a:srgbClr val="434343"/>
              </a:solidFill>
            </a:endParaRPr>
          </a:p>
        </p:txBody>
      </p:sp>
      <p:sp>
        <p:nvSpPr>
          <p:cNvPr id="526" name="Google Shape;526;p31"/>
          <p:cNvSpPr/>
          <p:nvPr/>
        </p:nvSpPr>
        <p:spPr>
          <a:xfrm>
            <a:off x="4115550" y="5921725"/>
            <a:ext cx="2667300" cy="17667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434343"/>
                </a:solidFill>
                <a:latin typeface="Oxygen"/>
                <a:ea typeface="Oxygen"/>
                <a:cs typeface="Oxygen"/>
                <a:sym typeface="Oxygen"/>
              </a:rPr>
              <a:t>Thick Ascending limb of loop of Henle and early dct:</a:t>
            </a:r>
            <a:endParaRPr b="1">
              <a:solidFill>
                <a:srgbClr val="434343"/>
              </a:solidFill>
              <a:latin typeface="Oxygen"/>
              <a:ea typeface="Oxygen"/>
              <a:cs typeface="Oxygen"/>
              <a:sym typeface="Oxygen"/>
            </a:endParaRPr>
          </a:p>
          <a:p>
            <a:pPr indent="0" lvl="0" marL="0" rtl="0" algn="l">
              <a:spcBef>
                <a:spcPts val="0"/>
              </a:spcBef>
              <a:spcAft>
                <a:spcPts val="0"/>
              </a:spcAft>
              <a:buNone/>
            </a:pPr>
            <a:r>
              <a:rPr b="1" lang="en">
                <a:solidFill>
                  <a:srgbClr val="434343"/>
                </a:solidFill>
                <a:latin typeface="Oxygen"/>
                <a:ea typeface="Oxygen"/>
                <a:cs typeface="Oxygen"/>
                <a:sym typeface="Oxygen"/>
              </a:rPr>
              <a:t>-</a:t>
            </a:r>
            <a:r>
              <a:rPr lang="en">
                <a:solidFill>
                  <a:srgbClr val="434343"/>
                </a:solidFill>
                <a:latin typeface="Oxygen"/>
                <a:ea typeface="Oxygen"/>
                <a:cs typeface="Oxygen"/>
                <a:sym typeface="Oxygen"/>
              </a:rPr>
              <a:t>impermeable to water </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and solutes are reabsorbed</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-many mitochondria and microvilli,but fewer than in PCT</a:t>
            </a:r>
            <a:endParaRPr>
              <a:solidFill>
                <a:srgbClr val="434343"/>
              </a:solidFill>
              <a:latin typeface="Oxygen"/>
              <a:ea typeface="Oxygen"/>
              <a:cs typeface="Oxygen"/>
              <a:sym typeface="Oxygen"/>
            </a:endParaRPr>
          </a:p>
        </p:txBody>
      </p:sp>
      <p:grpSp>
        <p:nvGrpSpPr>
          <p:cNvPr id="527" name="Google Shape;527;p31"/>
          <p:cNvGrpSpPr/>
          <p:nvPr/>
        </p:nvGrpSpPr>
        <p:grpSpPr>
          <a:xfrm>
            <a:off x="73225" y="9253825"/>
            <a:ext cx="3418429" cy="608095"/>
            <a:chOff x="4404546" y="3301603"/>
            <a:chExt cx="986873" cy="182337"/>
          </a:xfrm>
        </p:grpSpPr>
        <p:sp>
          <p:nvSpPr>
            <p:cNvPr id="528" name="Google Shape;528;p31"/>
            <p:cNvSpPr/>
            <p:nvPr/>
          </p:nvSpPr>
          <p:spPr>
            <a:xfrm>
              <a:off x="4404546" y="3301603"/>
              <a:ext cx="986873" cy="182337"/>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434343"/>
                  </a:solidFill>
                  <a:latin typeface="Oxygen"/>
                  <a:ea typeface="Oxygen"/>
                  <a:cs typeface="Oxygen"/>
                  <a:sym typeface="Oxygen"/>
                </a:rPr>
                <a:t>25% of Na+,Cl-, K+ reabsorbed</a:t>
              </a:r>
              <a:endParaRPr sz="1100">
                <a:solidFill>
                  <a:srgbClr val="434343"/>
                </a:solidFill>
                <a:latin typeface="Oxygen"/>
                <a:ea typeface="Oxygen"/>
                <a:cs typeface="Oxygen"/>
                <a:sym typeface="Oxygen"/>
              </a:endParaRPr>
            </a:p>
            <a:p>
              <a:pPr indent="0" lvl="0" marL="0" rtl="0" algn="ctr">
                <a:spcBef>
                  <a:spcPts val="0"/>
                </a:spcBef>
                <a:spcAft>
                  <a:spcPts val="0"/>
                </a:spcAft>
                <a:buNone/>
              </a:pPr>
              <a:r>
                <a:rPr lang="en" sz="1100">
                  <a:solidFill>
                    <a:srgbClr val="434343"/>
                  </a:solidFill>
                  <a:latin typeface="Oxygen"/>
                  <a:ea typeface="Oxygen"/>
                  <a:cs typeface="Oxygen"/>
                  <a:sym typeface="Oxygen"/>
                </a:rPr>
                <a:t> by Active transport</a:t>
              </a:r>
              <a:endParaRPr sz="1100">
                <a:solidFill>
                  <a:srgbClr val="434343"/>
                </a:solidFill>
                <a:latin typeface="Oxygen"/>
                <a:ea typeface="Oxygen"/>
                <a:cs typeface="Oxygen"/>
                <a:sym typeface="Oxygen"/>
              </a:endParaRPr>
            </a:p>
            <a:p>
              <a:pPr indent="0" lvl="0" marL="0" rtl="0" algn="ctr">
                <a:spcBef>
                  <a:spcPts val="0"/>
                </a:spcBef>
                <a:spcAft>
                  <a:spcPts val="0"/>
                </a:spcAft>
                <a:buNone/>
              </a:pPr>
              <a:r>
                <a:rPr b="1" lang="en" sz="1100">
                  <a:solidFill>
                    <a:srgbClr val="434343"/>
                  </a:solidFill>
                  <a:latin typeface="Oxygen"/>
                  <a:ea typeface="Oxygen"/>
                  <a:cs typeface="Oxygen"/>
                  <a:sym typeface="Oxygen"/>
                </a:rPr>
                <a:t>Cl- 1-Na+, 2-Cl-, 1-K+ co-transporter</a:t>
              </a:r>
              <a:endParaRPr b="1" sz="1100">
                <a:solidFill>
                  <a:srgbClr val="434343"/>
                </a:solidFill>
                <a:latin typeface="Oxygen"/>
                <a:ea typeface="Oxygen"/>
                <a:cs typeface="Oxygen"/>
                <a:sym typeface="Oxygen"/>
              </a:endParaRPr>
            </a:p>
          </p:txBody>
        </p:sp>
        <p:sp>
          <p:nvSpPr>
            <p:cNvPr id="529" name="Google Shape;529;p31"/>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FFFFFF"/>
                  </a:solidFill>
                  <a:latin typeface="Oxygen"/>
                  <a:ea typeface="Oxygen"/>
                  <a:cs typeface="Oxygen"/>
                  <a:sym typeface="Oxygen"/>
                </a:rPr>
                <a:t>1</a:t>
              </a:r>
              <a:endParaRPr b="1" i="0" sz="1400" u="none" cap="none" strike="noStrike">
                <a:solidFill>
                  <a:srgbClr val="FFFFFF"/>
                </a:solidFill>
                <a:latin typeface="Oxygen"/>
                <a:ea typeface="Oxygen"/>
                <a:cs typeface="Oxygen"/>
                <a:sym typeface="Oxygen"/>
              </a:endParaRPr>
            </a:p>
          </p:txBody>
        </p:sp>
      </p:grpSp>
      <p:grpSp>
        <p:nvGrpSpPr>
          <p:cNvPr id="530" name="Google Shape;530;p31"/>
          <p:cNvGrpSpPr/>
          <p:nvPr/>
        </p:nvGrpSpPr>
        <p:grpSpPr>
          <a:xfrm>
            <a:off x="3563814" y="9299138"/>
            <a:ext cx="3418385" cy="431097"/>
            <a:chOff x="4404546" y="3301595"/>
            <a:chExt cx="954296" cy="129264"/>
          </a:xfrm>
        </p:grpSpPr>
        <p:sp>
          <p:nvSpPr>
            <p:cNvPr id="531" name="Google Shape;531;p31"/>
            <p:cNvSpPr/>
            <p:nvPr/>
          </p:nvSpPr>
          <p:spPr>
            <a:xfrm>
              <a:off x="4404546" y="3301595"/>
              <a:ext cx="954296" cy="129264"/>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3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434343"/>
                  </a:solidFill>
                  <a:latin typeface="Oxygen"/>
                  <a:ea typeface="Oxygen"/>
                  <a:cs typeface="Oxygen"/>
                  <a:sym typeface="Oxygen"/>
                </a:rPr>
                <a:t>  Ca</a:t>
              </a:r>
              <a:r>
                <a:rPr lang="en" sz="1100">
                  <a:solidFill>
                    <a:srgbClr val="434343"/>
                  </a:solidFill>
                  <a:latin typeface="Oxygen"/>
                  <a:ea typeface="Oxygen"/>
                  <a:cs typeface="Oxygen"/>
                  <a:sym typeface="Oxygen"/>
                </a:rPr>
                <a:t>+2 Mg+2  reabsorbed by diffusion</a:t>
              </a:r>
              <a:endParaRPr b="0" i="0" sz="1400" u="none" cap="none" strike="noStrike">
                <a:solidFill>
                  <a:srgbClr val="000000"/>
                </a:solidFill>
                <a:latin typeface="Arial"/>
                <a:ea typeface="Arial"/>
                <a:cs typeface="Arial"/>
                <a:sym typeface="Arial"/>
              </a:endParaRPr>
            </a:p>
          </p:txBody>
        </p:sp>
        <p:sp>
          <p:nvSpPr>
            <p:cNvPr id="532" name="Google Shape;532;p31"/>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FFFFFF"/>
                  </a:solidFill>
                  <a:latin typeface="Oxygen"/>
                  <a:ea typeface="Oxygen"/>
                  <a:cs typeface="Oxygen"/>
                  <a:sym typeface="Oxygen"/>
                </a:rPr>
                <a:t>2</a:t>
              </a:r>
              <a:endParaRPr b="1" i="0" sz="1400" u="none" cap="none" strike="noStrike">
                <a:solidFill>
                  <a:srgbClr val="FFFFFF"/>
                </a:solidFill>
                <a:latin typeface="Oxygen"/>
                <a:ea typeface="Oxygen"/>
                <a:cs typeface="Oxygen"/>
                <a:sym typeface="Oxygen"/>
              </a:endParaRPr>
            </a:p>
          </p:txBody>
        </p:sp>
      </p:grpSp>
      <p:sp>
        <p:nvSpPr>
          <p:cNvPr id="533" name="Google Shape;533;p31"/>
          <p:cNvSpPr/>
          <p:nvPr/>
        </p:nvSpPr>
        <p:spPr>
          <a:xfrm rot="10800000">
            <a:off x="4450013" y="4051188"/>
            <a:ext cx="696300" cy="211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rgbClr val="434343"/>
              </a:solidFill>
              <a:latin typeface="Oxygen"/>
              <a:ea typeface="Oxygen"/>
              <a:cs typeface="Oxygen"/>
              <a:sym typeface="Oxygen"/>
            </a:endParaRPr>
          </a:p>
        </p:txBody>
      </p:sp>
      <p:sp>
        <p:nvSpPr>
          <p:cNvPr id="534" name="Google Shape;534;p31"/>
          <p:cNvSpPr txBox="1"/>
          <p:nvPr/>
        </p:nvSpPr>
        <p:spPr>
          <a:xfrm>
            <a:off x="4638088" y="4003188"/>
            <a:ext cx="636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Oxygen"/>
                <a:ea typeface="Oxygen"/>
                <a:cs typeface="Oxygen"/>
                <a:sym typeface="Oxygen"/>
              </a:rPr>
              <a:t>H +</a:t>
            </a:r>
            <a:endParaRPr sz="800">
              <a:latin typeface="Oxygen"/>
              <a:ea typeface="Oxygen"/>
              <a:cs typeface="Oxygen"/>
              <a:sym typeface="Oxygen"/>
            </a:endParaRPr>
          </a:p>
        </p:txBody>
      </p:sp>
      <p:cxnSp>
        <p:nvCxnSpPr>
          <p:cNvPr id="535" name="Google Shape;535;p31"/>
          <p:cNvCxnSpPr/>
          <p:nvPr/>
        </p:nvCxnSpPr>
        <p:spPr>
          <a:xfrm>
            <a:off x="2199450" y="834463"/>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536" name="Google Shape;536;p31"/>
          <p:cNvPicPr preferRelativeResize="0"/>
          <p:nvPr/>
        </p:nvPicPr>
        <p:blipFill rotWithShape="1">
          <a:blip r:embed="rId4">
            <a:alphaModFix/>
          </a:blip>
          <a:srcRect b="52435" l="3466" r="9863" t="0"/>
          <a:stretch/>
        </p:blipFill>
        <p:spPr>
          <a:xfrm>
            <a:off x="276013" y="884650"/>
            <a:ext cx="3160704" cy="2021588"/>
          </a:xfrm>
          <a:prstGeom prst="rect">
            <a:avLst/>
          </a:prstGeom>
          <a:noFill/>
          <a:ln>
            <a:noFill/>
          </a:ln>
        </p:spPr>
      </p:pic>
      <p:pic>
        <p:nvPicPr>
          <p:cNvPr id="537" name="Google Shape;537;p31"/>
          <p:cNvPicPr preferRelativeResize="0"/>
          <p:nvPr/>
        </p:nvPicPr>
        <p:blipFill rotWithShape="1">
          <a:blip r:embed="rId4">
            <a:alphaModFix/>
          </a:blip>
          <a:srcRect b="-2891" l="3465" r="2363" t="48740"/>
          <a:stretch/>
        </p:blipFill>
        <p:spPr>
          <a:xfrm>
            <a:off x="3565575" y="925775"/>
            <a:ext cx="3016400" cy="2021599"/>
          </a:xfrm>
          <a:prstGeom prst="rect">
            <a:avLst/>
          </a:prstGeom>
          <a:noFill/>
          <a:ln>
            <a:noFill/>
          </a:ln>
        </p:spPr>
      </p:pic>
      <p:pic>
        <p:nvPicPr>
          <p:cNvPr id="538" name="Google Shape;538;p31"/>
          <p:cNvPicPr preferRelativeResize="0"/>
          <p:nvPr/>
        </p:nvPicPr>
        <p:blipFill rotWithShape="1">
          <a:blip r:embed="rId5">
            <a:alphaModFix/>
          </a:blip>
          <a:srcRect b="1372" l="26037" r="3266" t="28935"/>
          <a:stretch/>
        </p:blipFill>
        <p:spPr>
          <a:xfrm>
            <a:off x="137025" y="6308925"/>
            <a:ext cx="3016400" cy="2275347"/>
          </a:xfrm>
          <a:prstGeom prst="rect">
            <a:avLst/>
          </a:prstGeom>
          <a:noFill/>
          <a:ln>
            <a:noFill/>
          </a:ln>
        </p:spPr>
      </p:pic>
      <p:pic>
        <p:nvPicPr>
          <p:cNvPr id="539" name="Google Shape;539;p31"/>
          <p:cNvPicPr preferRelativeResize="0"/>
          <p:nvPr/>
        </p:nvPicPr>
        <p:blipFill rotWithShape="1">
          <a:blip r:embed="rId6">
            <a:alphaModFix/>
          </a:blip>
          <a:srcRect b="16802" l="7303" r="8838" t="20778"/>
          <a:stretch/>
        </p:blipFill>
        <p:spPr>
          <a:xfrm>
            <a:off x="4219650" y="7688432"/>
            <a:ext cx="2459101" cy="147791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4"/>
          <p:cNvSpPr txBox="1"/>
          <p:nvPr/>
        </p:nvSpPr>
        <p:spPr>
          <a:xfrm>
            <a:off x="1937800" y="529175"/>
            <a:ext cx="33345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i="0" lang="en" sz="4800" u="none" cap="none" strike="noStrike">
                <a:solidFill>
                  <a:srgbClr val="CF8A87"/>
                </a:solidFill>
                <a:latin typeface="Oxygen"/>
                <a:ea typeface="Oxygen"/>
                <a:cs typeface="Oxygen"/>
                <a:sym typeface="Oxygen"/>
              </a:rPr>
              <a:t>Objectives </a:t>
            </a:r>
            <a:endParaRPr b="1" i="0" sz="4800" u="none" cap="none" strike="noStrike">
              <a:solidFill>
                <a:srgbClr val="CF8A87"/>
              </a:solidFill>
              <a:latin typeface="Oxygen"/>
              <a:ea typeface="Oxygen"/>
              <a:cs typeface="Oxygen"/>
              <a:sym typeface="Oxygen"/>
            </a:endParaRPr>
          </a:p>
        </p:txBody>
      </p:sp>
      <p:cxnSp>
        <p:nvCxnSpPr>
          <p:cNvPr id="99" name="Google Shape;99;p14"/>
          <p:cNvCxnSpPr/>
          <p:nvPr/>
        </p:nvCxnSpPr>
        <p:spPr>
          <a:xfrm>
            <a:off x="2375500" y="1367375"/>
            <a:ext cx="2459100" cy="0"/>
          </a:xfrm>
          <a:prstGeom prst="straightConnector1">
            <a:avLst/>
          </a:prstGeom>
          <a:noFill/>
          <a:ln cap="rnd" cmpd="sng" w="38100">
            <a:solidFill>
              <a:srgbClr val="7F7F7F"/>
            </a:solidFill>
            <a:prstDash val="solid"/>
            <a:miter lim="800000"/>
            <a:headEnd len="sm" w="sm" type="oval"/>
            <a:tailEnd len="sm" w="sm" type="oval"/>
          </a:ln>
        </p:spPr>
      </p:cxnSp>
      <p:sp>
        <p:nvSpPr>
          <p:cNvPr id="100" name="Google Shape;100;p14"/>
          <p:cNvSpPr/>
          <p:nvPr/>
        </p:nvSpPr>
        <p:spPr>
          <a:xfrm rot="5400000">
            <a:off x="519560" y="399983"/>
            <a:ext cx="1235458" cy="1078219"/>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solidFill>
            <a:srgbClr val="D7DAE1">
              <a:alpha val="83529"/>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4"/>
          <p:cNvSpPr/>
          <p:nvPr/>
        </p:nvSpPr>
        <p:spPr>
          <a:xfrm rot="5400000">
            <a:off x="468892" y="435759"/>
            <a:ext cx="1295006" cy="1036438"/>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2" name="Google Shape;102;p14"/>
          <p:cNvGrpSpPr/>
          <p:nvPr/>
        </p:nvGrpSpPr>
        <p:grpSpPr>
          <a:xfrm>
            <a:off x="846503" y="621906"/>
            <a:ext cx="581768" cy="663989"/>
            <a:chOff x="5049725" y="1435050"/>
            <a:chExt cx="486550" cy="481850"/>
          </a:xfrm>
        </p:grpSpPr>
        <p:sp>
          <p:nvSpPr>
            <p:cNvPr id="103" name="Google Shape;103;p14"/>
            <p:cNvSpPr/>
            <p:nvPr/>
          </p:nvSpPr>
          <p:spPr>
            <a:xfrm>
              <a:off x="5136300" y="1519775"/>
              <a:ext cx="310550" cy="310550"/>
            </a:xfrm>
            <a:custGeom>
              <a:rect b="b" l="l" r="r" t="t"/>
              <a:pathLst>
                <a:path extrusionOk="0" h="12422" w="12422">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104" name="Google Shape;104;p14"/>
            <p:cNvSpPr/>
            <p:nvPr/>
          </p:nvSpPr>
          <p:spPr>
            <a:xfrm>
              <a:off x="5184925" y="1576250"/>
              <a:ext cx="205475" cy="197625"/>
            </a:xfrm>
            <a:custGeom>
              <a:rect b="b" l="l" r="r" t="t"/>
              <a:pathLst>
                <a:path extrusionOk="0" h="7905" w="8219">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105" name="Google Shape;105;p14"/>
            <p:cNvSpPr/>
            <p:nvPr/>
          </p:nvSpPr>
          <p:spPr>
            <a:xfrm>
              <a:off x="5049725" y="1435075"/>
              <a:ext cx="481825" cy="481825"/>
            </a:xfrm>
            <a:custGeom>
              <a:rect b="b" l="l" r="r" t="t"/>
              <a:pathLst>
                <a:path extrusionOk="0" h="19273" w="19273">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106" name="Google Shape;106;p14"/>
            <p:cNvSpPr/>
            <p:nvPr/>
          </p:nvSpPr>
          <p:spPr>
            <a:xfrm>
              <a:off x="5245825" y="1435050"/>
              <a:ext cx="290450" cy="282350"/>
            </a:xfrm>
            <a:custGeom>
              <a:rect b="b" l="l" r="r" t="t"/>
              <a:pathLst>
                <a:path extrusionOk="0" h="11294" w="11618">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
        <p:nvSpPr>
          <p:cNvPr id="107" name="Google Shape;107;p14"/>
          <p:cNvSpPr txBox="1"/>
          <p:nvPr/>
        </p:nvSpPr>
        <p:spPr>
          <a:xfrm>
            <a:off x="680950" y="2410738"/>
            <a:ext cx="5848200" cy="33741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434343"/>
              </a:buClr>
              <a:buSzPts val="1400"/>
              <a:buFont typeface="Oxygen"/>
              <a:buChar char="●"/>
            </a:pPr>
            <a:r>
              <a:rPr lang="en">
                <a:solidFill>
                  <a:srgbClr val="434343"/>
                </a:solidFill>
                <a:latin typeface="Oxygen"/>
                <a:ea typeface="Oxygen"/>
                <a:cs typeface="Oxygen"/>
                <a:sym typeface="Oxygen"/>
              </a:rPr>
              <a:t>Absorptive Characteristics of different parts of nephrons</a:t>
            </a:r>
            <a:endParaRPr>
              <a:solidFill>
                <a:srgbClr val="434343"/>
              </a:solidFill>
              <a:latin typeface="Oxygen"/>
              <a:ea typeface="Oxygen"/>
              <a:cs typeface="Oxygen"/>
              <a:sym typeface="Oxygen"/>
            </a:endParaRPr>
          </a:p>
          <a:p>
            <a:pPr indent="-317500" lvl="0" marL="457200" rtl="0" algn="l">
              <a:lnSpc>
                <a:spcPct val="115000"/>
              </a:lnSpc>
              <a:spcBef>
                <a:spcPts val="0"/>
              </a:spcBef>
              <a:spcAft>
                <a:spcPts val="0"/>
              </a:spcAft>
              <a:buClr>
                <a:srgbClr val="CF8A87"/>
              </a:buClr>
              <a:buSzPts val="1400"/>
              <a:buFont typeface="Oxygen"/>
              <a:buChar char="●"/>
            </a:pPr>
            <a:r>
              <a:rPr lang="en">
                <a:solidFill>
                  <a:srgbClr val="434343"/>
                </a:solidFill>
                <a:latin typeface="Oxygen"/>
                <a:ea typeface="Oxygen"/>
                <a:cs typeface="Oxygen"/>
                <a:sym typeface="Oxygen"/>
              </a:rPr>
              <a:t>Define tubular reabsorption, tubular secretion, transcellular and paracellular transport.</a:t>
            </a:r>
            <a:endParaRPr>
              <a:solidFill>
                <a:srgbClr val="434343"/>
              </a:solidFill>
              <a:latin typeface="Oxygen"/>
              <a:ea typeface="Oxygen"/>
              <a:cs typeface="Oxygen"/>
              <a:sym typeface="Oxygen"/>
            </a:endParaRPr>
          </a:p>
          <a:p>
            <a:pPr indent="-317500" lvl="0" marL="457200" rtl="0" algn="l">
              <a:lnSpc>
                <a:spcPct val="115000"/>
              </a:lnSpc>
              <a:spcBef>
                <a:spcPts val="0"/>
              </a:spcBef>
              <a:spcAft>
                <a:spcPts val="0"/>
              </a:spcAft>
              <a:buClr>
                <a:srgbClr val="D5A6BD"/>
              </a:buClr>
              <a:buSzPts val="1400"/>
              <a:buFont typeface="Oxygen"/>
              <a:buChar char="●"/>
            </a:pPr>
            <a:r>
              <a:rPr lang="en">
                <a:solidFill>
                  <a:srgbClr val="D5A6BD"/>
                </a:solidFill>
                <a:latin typeface="Oxygen"/>
                <a:ea typeface="Oxygen"/>
                <a:cs typeface="Oxygen"/>
                <a:sym typeface="Oxygen"/>
              </a:rPr>
              <a:t> Identify and describe mechanisms of tubular transport </a:t>
            </a:r>
            <a:endParaRPr>
              <a:solidFill>
                <a:srgbClr val="D5A6BD"/>
              </a:solidFill>
              <a:latin typeface="Oxygen"/>
              <a:ea typeface="Oxygen"/>
              <a:cs typeface="Oxygen"/>
              <a:sym typeface="Oxygen"/>
            </a:endParaRPr>
          </a:p>
          <a:p>
            <a:pPr indent="-317500" lvl="0" marL="457200" rtl="0" algn="l">
              <a:lnSpc>
                <a:spcPct val="115000"/>
              </a:lnSpc>
              <a:spcBef>
                <a:spcPts val="0"/>
              </a:spcBef>
              <a:spcAft>
                <a:spcPts val="0"/>
              </a:spcAft>
              <a:buClr>
                <a:srgbClr val="CF8A87"/>
              </a:buClr>
              <a:buSzPts val="1400"/>
              <a:buFont typeface="Oxygen"/>
              <a:buChar char="●"/>
            </a:pPr>
            <a:r>
              <a:rPr lang="en">
                <a:solidFill>
                  <a:srgbClr val="434343"/>
                </a:solidFill>
                <a:latin typeface="Oxygen"/>
                <a:ea typeface="Oxygen"/>
                <a:cs typeface="Oxygen"/>
                <a:sym typeface="Oxygen"/>
              </a:rPr>
              <a:t>Describe tubular reabsorption of sodium and water</a:t>
            </a:r>
            <a:endParaRPr>
              <a:solidFill>
                <a:srgbClr val="434343"/>
              </a:solidFill>
              <a:latin typeface="Oxygen"/>
              <a:ea typeface="Oxygen"/>
              <a:cs typeface="Oxygen"/>
              <a:sym typeface="Oxygen"/>
            </a:endParaRPr>
          </a:p>
          <a:p>
            <a:pPr indent="-317500" lvl="0" marL="457200" rtl="0" algn="l">
              <a:lnSpc>
                <a:spcPct val="115000"/>
              </a:lnSpc>
              <a:spcBef>
                <a:spcPts val="0"/>
              </a:spcBef>
              <a:spcAft>
                <a:spcPts val="0"/>
              </a:spcAft>
              <a:buClr>
                <a:srgbClr val="D5A6BD"/>
              </a:buClr>
              <a:buSzPts val="1400"/>
              <a:buFont typeface="Oxygen"/>
              <a:buChar char="●"/>
            </a:pPr>
            <a:r>
              <a:rPr lang="en">
                <a:solidFill>
                  <a:srgbClr val="D5A6BD"/>
                </a:solidFill>
                <a:latin typeface="Oxygen"/>
                <a:ea typeface="Oxygen"/>
                <a:cs typeface="Oxygen"/>
                <a:sym typeface="Oxygen"/>
              </a:rPr>
              <a:t>Revise tubulo-glomerular feedback and describe its physiological importance</a:t>
            </a:r>
            <a:endParaRPr>
              <a:solidFill>
                <a:srgbClr val="D5A6BD"/>
              </a:solidFill>
              <a:latin typeface="Oxygen"/>
              <a:ea typeface="Oxygen"/>
              <a:cs typeface="Oxygen"/>
              <a:sym typeface="Oxygen"/>
            </a:endParaRPr>
          </a:p>
          <a:p>
            <a:pPr indent="-317500" lvl="0" marL="457200" rtl="0" algn="l">
              <a:lnSpc>
                <a:spcPct val="115000"/>
              </a:lnSpc>
              <a:spcBef>
                <a:spcPts val="0"/>
              </a:spcBef>
              <a:spcAft>
                <a:spcPts val="0"/>
              </a:spcAft>
              <a:buClr>
                <a:srgbClr val="CF8A87"/>
              </a:buClr>
              <a:buSzPts val="1400"/>
              <a:buFont typeface="Oxygen"/>
              <a:buChar char="●"/>
            </a:pPr>
            <a:r>
              <a:rPr lang="en">
                <a:solidFill>
                  <a:srgbClr val="434343"/>
                </a:solidFill>
                <a:latin typeface="Oxygen"/>
                <a:ea typeface="Oxygen"/>
                <a:cs typeface="Oxygen"/>
                <a:sym typeface="Oxygen"/>
              </a:rPr>
              <a:t>Identify and describe mechanism involved in Glucose reabsorption </a:t>
            </a:r>
            <a:endParaRPr>
              <a:solidFill>
                <a:srgbClr val="434343"/>
              </a:solidFill>
              <a:latin typeface="Oxygen"/>
              <a:ea typeface="Oxygen"/>
              <a:cs typeface="Oxygen"/>
              <a:sym typeface="Oxygen"/>
            </a:endParaRPr>
          </a:p>
          <a:p>
            <a:pPr indent="-317500" lvl="0" marL="457200" rtl="0" algn="l">
              <a:lnSpc>
                <a:spcPct val="115000"/>
              </a:lnSpc>
              <a:spcBef>
                <a:spcPts val="0"/>
              </a:spcBef>
              <a:spcAft>
                <a:spcPts val="0"/>
              </a:spcAft>
              <a:buClr>
                <a:srgbClr val="CF8A87"/>
              </a:buClr>
              <a:buSzPts val="1400"/>
              <a:buFont typeface="Oxygen"/>
              <a:buChar char="●"/>
            </a:pPr>
            <a:r>
              <a:rPr lang="en">
                <a:solidFill>
                  <a:srgbClr val="434343"/>
                </a:solidFill>
                <a:latin typeface="Oxygen"/>
                <a:ea typeface="Oxygen"/>
                <a:cs typeface="Oxygen"/>
                <a:sym typeface="Oxygen"/>
              </a:rPr>
              <a:t>Study glucose titration curve in terms of renal threshold,</a:t>
            </a:r>
            <a:endParaRPr>
              <a:solidFill>
                <a:srgbClr val="434343"/>
              </a:solidFill>
              <a:latin typeface="Oxygen"/>
              <a:ea typeface="Oxygen"/>
              <a:cs typeface="Oxygen"/>
              <a:sym typeface="Oxygen"/>
            </a:endParaRPr>
          </a:p>
          <a:p>
            <a:pPr indent="0" lvl="0" marL="457200" rtl="0" algn="l">
              <a:lnSpc>
                <a:spcPct val="115000"/>
              </a:lnSpc>
              <a:spcBef>
                <a:spcPts val="0"/>
              </a:spcBef>
              <a:spcAft>
                <a:spcPts val="0"/>
              </a:spcAft>
              <a:buNone/>
            </a:pPr>
            <a:r>
              <a:rPr lang="en">
                <a:solidFill>
                  <a:srgbClr val="434343"/>
                </a:solidFill>
                <a:latin typeface="Oxygen"/>
                <a:ea typeface="Oxygen"/>
                <a:cs typeface="Oxygen"/>
                <a:sym typeface="Oxygen"/>
              </a:rPr>
              <a:t>tubular transport maximum, splay, excretion and filtration</a:t>
            </a:r>
            <a:endParaRPr>
              <a:solidFill>
                <a:srgbClr val="434343"/>
              </a:solidFill>
              <a:latin typeface="Oxygen"/>
              <a:ea typeface="Oxygen"/>
              <a:cs typeface="Oxygen"/>
              <a:sym typeface="Oxygen"/>
            </a:endParaRPr>
          </a:p>
          <a:p>
            <a:pPr indent="-317500" lvl="0" marL="457200" rtl="0" algn="l">
              <a:lnSpc>
                <a:spcPct val="115000"/>
              </a:lnSpc>
              <a:spcBef>
                <a:spcPts val="0"/>
              </a:spcBef>
              <a:spcAft>
                <a:spcPts val="0"/>
              </a:spcAft>
              <a:buClr>
                <a:schemeClr val="dk1"/>
              </a:buClr>
              <a:buSzPts val="1400"/>
              <a:buFont typeface="Oxygen"/>
              <a:buChar char="●"/>
            </a:pPr>
            <a:r>
              <a:rPr lang="en">
                <a:solidFill>
                  <a:srgbClr val="434343"/>
                </a:solidFill>
                <a:latin typeface="Oxygen"/>
                <a:ea typeface="Oxygen"/>
                <a:cs typeface="Oxygen"/>
                <a:sym typeface="Oxygen"/>
              </a:rPr>
              <a:t>Identify the tubular site and describe how Amino Acids, </a:t>
            </a:r>
            <a:r>
              <a:rPr lang="en">
                <a:solidFill>
                  <a:srgbClr val="D5A6BD"/>
                </a:solidFill>
                <a:latin typeface="Oxygen"/>
                <a:ea typeface="Oxygen"/>
                <a:cs typeface="Oxygen"/>
                <a:sym typeface="Oxygen"/>
              </a:rPr>
              <a:t>HCO3</a:t>
            </a:r>
            <a:r>
              <a:rPr lang="en">
                <a:solidFill>
                  <a:srgbClr val="434343"/>
                </a:solidFill>
                <a:latin typeface="Oxygen"/>
                <a:ea typeface="Oxygen"/>
                <a:cs typeface="Oxygen"/>
                <a:sym typeface="Oxygen"/>
              </a:rPr>
              <a:t> - , </a:t>
            </a:r>
            <a:r>
              <a:rPr lang="en">
                <a:solidFill>
                  <a:srgbClr val="D5A6BD"/>
                </a:solidFill>
                <a:latin typeface="Oxygen"/>
                <a:ea typeface="Oxygen"/>
                <a:cs typeface="Oxygen"/>
                <a:sym typeface="Oxygen"/>
              </a:rPr>
              <a:t>P04</a:t>
            </a:r>
            <a:r>
              <a:rPr lang="en">
                <a:solidFill>
                  <a:srgbClr val="434343"/>
                </a:solidFill>
                <a:latin typeface="Oxygen"/>
                <a:ea typeface="Oxygen"/>
                <a:cs typeface="Oxygen"/>
                <a:sym typeface="Oxygen"/>
              </a:rPr>
              <a:t> - and Urea are reabsorbed</a:t>
            </a:r>
            <a:endParaRPr>
              <a:solidFill>
                <a:srgbClr val="434343"/>
              </a:solidFill>
              <a:latin typeface="Oxygen"/>
              <a:ea typeface="Oxygen"/>
              <a:cs typeface="Oxygen"/>
              <a:sym typeface="Oxygen"/>
            </a:endParaRPr>
          </a:p>
          <a:p>
            <a:pPr indent="-317500" lvl="0" marL="457200" rtl="0" algn="l">
              <a:lnSpc>
                <a:spcPct val="115000"/>
              </a:lnSpc>
              <a:spcBef>
                <a:spcPts val="0"/>
              </a:spcBef>
              <a:spcAft>
                <a:spcPts val="0"/>
              </a:spcAft>
              <a:buClr>
                <a:srgbClr val="D5A6BD"/>
              </a:buClr>
              <a:buSzPts val="1400"/>
              <a:buFont typeface="Oxygen"/>
              <a:buChar char="●"/>
            </a:pPr>
            <a:r>
              <a:rPr lang="en">
                <a:solidFill>
                  <a:srgbClr val="D5A6BD"/>
                </a:solidFill>
                <a:latin typeface="Oxygen"/>
                <a:ea typeface="Oxygen"/>
                <a:cs typeface="Oxygen"/>
                <a:sym typeface="Oxygen"/>
              </a:rPr>
              <a:t>K + Regulation</a:t>
            </a:r>
            <a:endParaRPr>
              <a:solidFill>
                <a:srgbClr val="D5A6BD"/>
              </a:solidFill>
              <a:latin typeface="Oxygen"/>
              <a:ea typeface="Oxygen"/>
              <a:cs typeface="Oxygen"/>
              <a:sym typeface="Oxygen"/>
            </a:endParaRPr>
          </a:p>
        </p:txBody>
      </p:sp>
      <p:sp>
        <p:nvSpPr>
          <p:cNvPr id="108" name="Google Shape;108;p14"/>
          <p:cNvSpPr/>
          <p:nvPr/>
        </p:nvSpPr>
        <p:spPr>
          <a:xfrm>
            <a:off x="37750" y="6594097"/>
            <a:ext cx="4229407" cy="3448756"/>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9" name="Google Shape;109;p14"/>
          <p:cNvSpPr/>
          <p:nvPr/>
        </p:nvSpPr>
        <p:spPr>
          <a:xfrm rot="10800000">
            <a:off x="4267146" y="-400418"/>
            <a:ext cx="3362379" cy="2724517"/>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 name="Google Shape;110;p14"/>
          <p:cNvSpPr/>
          <p:nvPr/>
        </p:nvSpPr>
        <p:spPr>
          <a:xfrm rot="10800000">
            <a:off x="4410021" y="-423155"/>
            <a:ext cx="3362379" cy="2724517"/>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29"/>
            </a:srgbClr>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 name="Google Shape;111;p14"/>
          <p:cNvSpPr/>
          <p:nvPr/>
        </p:nvSpPr>
        <p:spPr>
          <a:xfrm>
            <a:off x="-45900" y="6594097"/>
            <a:ext cx="4229407" cy="3448756"/>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29"/>
            </a:srgbClr>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32"/>
          <p:cNvPicPr preferRelativeResize="0"/>
          <p:nvPr/>
        </p:nvPicPr>
        <p:blipFill>
          <a:blip r:embed="rId3">
            <a:alphaModFix/>
          </a:blip>
          <a:stretch>
            <a:fillRect/>
          </a:stretch>
        </p:blipFill>
        <p:spPr>
          <a:xfrm>
            <a:off x="2217726" y="758025"/>
            <a:ext cx="2343725" cy="2089225"/>
          </a:xfrm>
          <a:prstGeom prst="rect">
            <a:avLst/>
          </a:prstGeom>
          <a:noFill/>
          <a:ln>
            <a:noFill/>
          </a:ln>
        </p:spPr>
      </p:pic>
      <p:sp>
        <p:nvSpPr>
          <p:cNvPr id="545" name="Google Shape;545;p32"/>
          <p:cNvSpPr txBox="1"/>
          <p:nvPr>
            <p:ph type="title"/>
          </p:nvPr>
        </p:nvSpPr>
        <p:spPr>
          <a:xfrm>
            <a:off x="43097" y="105725"/>
            <a:ext cx="7422000" cy="9999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 sz="2400"/>
              <a:t>A-</a:t>
            </a:r>
            <a:r>
              <a:rPr lang="en" sz="2400"/>
              <a:t>Transport mechanism in the TAL </a:t>
            </a:r>
            <a:endParaRPr sz="2400"/>
          </a:p>
        </p:txBody>
      </p:sp>
      <p:sp>
        <p:nvSpPr>
          <p:cNvPr id="546" name="Google Shape;546;p32"/>
          <p:cNvSpPr/>
          <p:nvPr/>
        </p:nvSpPr>
        <p:spPr>
          <a:xfrm>
            <a:off x="236700" y="2847250"/>
            <a:ext cx="3905400" cy="125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2"/>
          <p:cNvSpPr txBox="1"/>
          <p:nvPr/>
        </p:nvSpPr>
        <p:spPr>
          <a:xfrm>
            <a:off x="350250" y="2847250"/>
            <a:ext cx="3678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B5394"/>
                </a:solidFill>
                <a:latin typeface="Oxygen"/>
                <a:ea typeface="Oxygen"/>
                <a:cs typeface="Oxygen"/>
                <a:sym typeface="Oxygen"/>
              </a:rPr>
              <a:t>The positive charge (+8 mV) of the tubular lumen relative to the interstitial fluid forces cations such as Mg++ and Ca++ to diffuse from the lumen to the interstitial fluid via the paracellular pathway.</a:t>
            </a:r>
            <a:endParaRPr>
              <a:solidFill>
                <a:srgbClr val="0B5394"/>
              </a:solidFill>
              <a:latin typeface="Oxygen"/>
              <a:ea typeface="Oxygen"/>
              <a:cs typeface="Oxygen"/>
              <a:sym typeface="Oxygen"/>
            </a:endParaRPr>
          </a:p>
        </p:txBody>
      </p:sp>
      <p:cxnSp>
        <p:nvCxnSpPr>
          <p:cNvPr id="548" name="Google Shape;548;p32"/>
          <p:cNvCxnSpPr/>
          <p:nvPr/>
        </p:nvCxnSpPr>
        <p:spPr>
          <a:xfrm flipH="1" rot="10800000">
            <a:off x="1991249" y="2342686"/>
            <a:ext cx="632100" cy="435300"/>
          </a:xfrm>
          <a:prstGeom prst="curvedConnector3">
            <a:avLst>
              <a:gd fmla="val -2050" name="adj1"/>
            </a:avLst>
          </a:prstGeom>
          <a:noFill/>
          <a:ln cap="flat" cmpd="sng" w="9525">
            <a:solidFill>
              <a:schemeClr val="dk2"/>
            </a:solidFill>
            <a:prstDash val="solid"/>
            <a:round/>
            <a:headEnd len="med" w="med" type="triangle"/>
            <a:tailEnd len="med" w="med" type="none"/>
          </a:ln>
        </p:spPr>
      </p:cxnSp>
      <p:sp>
        <p:nvSpPr>
          <p:cNvPr id="549" name="Google Shape;549;p32"/>
          <p:cNvSpPr/>
          <p:nvPr/>
        </p:nvSpPr>
        <p:spPr>
          <a:xfrm>
            <a:off x="2488425" y="1543500"/>
            <a:ext cx="81300" cy="96900"/>
          </a:xfrm>
          <a:prstGeom prst="noSmoking">
            <a:avLst>
              <a:gd fmla="val 0" name="adj"/>
            </a:avLst>
          </a:prstGeom>
          <a:solidFill>
            <a:schemeClr val="lt2"/>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2"/>
          <p:cNvSpPr/>
          <p:nvPr/>
        </p:nvSpPr>
        <p:spPr>
          <a:xfrm>
            <a:off x="185275" y="987200"/>
            <a:ext cx="1824600" cy="473400"/>
          </a:xfrm>
          <a:prstGeom prst="roundRect">
            <a:avLst>
              <a:gd fmla="val 16667" name="adj"/>
            </a:avLst>
          </a:prstGeom>
          <a:solidFill>
            <a:srgbClr val="CF8A87"/>
          </a:solid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xygen"/>
                <a:ea typeface="Oxygen"/>
                <a:cs typeface="Oxygen"/>
                <a:sym typeface="Oxygen"/>
              </a:rPr>
              <a:t>Loop diuretics block NKCC2</a:t>
            </a:r>
            <a:endParaRPr i="0" sz="1400" u="none" cap="none" strike="noStrike">
              <a:solidFill>
                <a:srgbClr val="FFFFFF"/>
              </a:solidFill>
              <a:latin typeface="Oxygen"/>
              <a:ea typeface="Oxygen"/>
              <a:cs typeface="Oxygen"/>
              <a:sym typeface="Oxygen"/>
            </a:endParaRPr>
          </a:p>
        </p:txBody>
      </p:sp>
      <p:cxnSp>
        <p:nvCxnSpPr>
          <p:cNvPr id="551" name="Google Shape;551;p32"/>
          <p:cNvCxnSpPr>
            <a:stCxn id="550" idx="3"/>
            <a:endCxn id="549" idx="7"/>
          </p:cNvCxnSpPr>
          <p:nvPr/>
        </p:nvCxnSpPr>
        <p:spPr>
          <a:xfrm>
            <a:off x="2009875" y="1223900"/>
            <a:ext cx="547800" cy="333900"/>
          </a:xfrm>
          <a:prstGeom prst="curvedConnector2">
            <a:avLst/>
          </a:prstGeom>
          <a:noFill/>
          <a:ln cap="flat" cmpd="sng" w="9525">
            <a:solidFill>
              <a:schemeClr val="dk2"/>
            </a:solidFill>
            <a:prstDash val="solid"/>
            <a:round/>
            <a:headEnd len="med" w="med" type="triangle"/>
            <a:tailEnd len="med" w="med" type="none"/>
          </a:ln>
        </p:spPr>
      </p:cxnSp>
      <p:sp>
        <p:nvSpPr>
          <p:cNvPr id="552" name="Google Shape;552;p32"/>
          <p:cNvSpPr/>
          <p:nvPr/>
        </p:nvSpPr>
        <p:spPr>
          <a:xfrm>
            <a:off x="125725" y="1512575"/>
            <a:ext cx="1943700" cy="9999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a:solidFill>
                <a:srgbClr val="D5A6BD"/>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e.g. Lasix blocking 25% of filtered load (bcus triple transporter)</a:t>
            </a:r>
            <a:endParaRPr>
              <a:solidFill>
                <a:srgbClr val="D5A6BD"/>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t/>
            </a:r>
            <a:endParaRPr>
              <a:solidFill>
                <a:srgbClr val="434343"/>
              </a:solidFill>
            </a:endParaRPr>
          </a:p>
        </p:txBody>
      </p:sp>
      <p:sp>
        <p:nvSpPr>
          <p:cNvPr id="553" name="Google Shape;553;p32"/>
          <p:cNvSpPr txBox="1"/>
          <p:nvPr/>
        </p:nvSpPr>
        <p:spPr>
          <a:xfrm>
            <a:off x="4561451" y="814100"/>
            <a:ext cx="2425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5A6BD"/>
                </a:solidFill>
                <a:latin typeface="Oxygen"/>
                <a:ea typeface="Oxygen"/>
                <a:cs typeface="Oxygen"/>
                <a:sym typeface="Oxygen"/>
              </a:rPr>
              <a:t>1-Basolateral Na+ k+ATPase pumps 3Na+ out and 2K+ inside the cell</a:t>
            </a:r>
            <a:endParaRPr>
              <a:solidFill>
                <a:srgbClr val="D5A6BD"/>
              </a:solidFill>
              <a:latin typeface="Oxygen"/>
              <a:ea typeface="Oxygen"/>
              <a:cs typeface="Oxygen"/>
              <a:sym typeface="Oxygen"/>
            </a:endParaRPr>
          </a:p>
        </p:txBody>
      </p:sp>
      <p:cxnSp>
        <p:nvCxnSpPr>
          <p:cNvPr id="554" name="Google Shape;554;p32"/>
          <p:cNvCxnSpPr>
            <a:stCxn id="553" idx="2"/>
            <a:endCxn id="555" idx="0"/>
          </p:cNvCxnSpPr>
          <p:nvPr/>
        </p:nvCxnSpPr>
        <p:spPr>
          <a:xfrm>
            <a:off x="5774351" y="1645400"/>
            <a:ext cx="0" cy="203700"/>
          </a:xfrm>
          <a:prstGeom prst="straightConnector1">
            <a:avLst/>
          </a:prstGeom>
          <a:noFill/>
          <a:ln cap="flat" cmpd="sng" w="9525">
            <a:solidFill>
              <a:schemeClr val="dk2"/>
            </a:solidFill>
            <a:prstDash val="solid"/>
            <a:round/>
            <a:headEnd len="med" w="med" type="none"/>
            <a:tailEnd len="med" w="med" type="stealth"/>
          </a:ln>
        </p:spPr>
      </p:cxnSp>
      <p:sp>
        <p:nvSpPr>
          <p:cNvPr id="555" name="Google Shape;555;p32"/>
          <p:cNvSpPr txBox="1"/>
          <p:nvPr/>
        </p:nvSpPr>
        <p:spPr>
          <a:xfrm>
            <a:off x="4561450" y="1849032"/>
            <a:ext cx="2425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5A6BD"/>
                </a:solidFill>
                <a:latin typeface="Oxygen"/>
                <a:ea typeface="Oxygen"/>
                <a:cs typeface="Oxygen"/>
                <a:sym typeface="Oxygen"/>
              </a:rPr>
              <a:t>2-decrease Na+ conc inside </a:t>
            </a:r>
            <a:endParaRPr>
              <a:solidFill>
                <a:srgbClr val="D5A6BD"/>
              </a:solidFill>
              <a:latin typeface="Oxygen"/>
              <a:ea typeface="Oxygen"/>
              <a:cs typeface="Oxygen"/>
              <a:sym typeface="Oxygen"/>
            </a:endParaRPr>
          </a:p>
          <a:p>
            <a:pPr indent="0" lvl="0" marL="0" rtl="0" algn="l">
              <a:spcBef>
                <a:spcPts val="0"/>
              </a:spcBef>
              <a:spcAft>
                <a:spcPts val="0"/>
              </a:spcAft>
              <a:buNone/>
            </a:pPr>
            <a:r>
              <a:rPr lang="en">
                <a:solidFill>
                  <a:srgbClr val="D5A6BD"/>
                </a:solidFill>
                <a:latin typeface="Oxygen"/>
                <a:ea typeface="Oxygen"/>
                <a:cs typeface="Oxygen"/>
                <a:sym typeface="Oxygen"/>
              </a:rPr>
              <a:t>The cell</a:t>
            </a:r>
            <a:endParaRPr>
              <a:solidFill>
                <a:srgbClr val="D5A6BD"/>
              </a:solidFill>
              <a:latin typeface="Oxygen"/>
              <a:ea typeface="Oxygen"/>
              <a:cs typeface="Oxygen"/>
              <a:sym typeface="Oxygen"/>
            </a:endParaRPr>
          </a:p>
        </p:txBody>
      </p:sp>
      <p:sp>
        <p:nvSpPr>
          <p:cNvPr id="556" name="Google Shape;556;p32"/>
          <p:cNvSpPr txBox="1"/>
          <p:nvPr/>
        </p:nvSpPr>
        <p:spPr>
          <a:xfrm>
            <a:off x="4561450" y="2672450"/>
            <a:ext cx="24258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5A6BD"/>
                </a:solidFill>
                <a:latin typeface="Oxygen"/>
                <a:ea typeface="Oxygen"/>
                <a:cs typeface="Oxygen"/>
                <a:sym typeface="Oxygen"/>
              </a:rPr>
              <a:t>3-This gradient favors </a:t>
            </a:r>
            <a:endParaRPr>
              <a:solidFill>
                <a:srgbClr val="D5A6BD"/>
              </a:solidFill>
              <a:latin typeface="Oxygen"/>
              <a:ea typeface="Oxygen"/>
              <a:cs typeface="Oxygen"/>
              <a:sym typeface="Oxygen"/>
            </a:endParaRPr>
          </a:p>
          <a:p>
            <a:pPr indent="0" lvl="0" marL="0" rtl="0" algn="l">
              <a:spcBef>
                <a:spcPts val="0"/>
              </a:spcBef>
              <a:spcAft>
                <a:spcPts val="0"/>
              </a:spcAft>
              <a:buNone/>
            </a:pPr>
            <a:r>
              <a:rPr lang="en">
                <a:solidFill>
                  <a:srgbClr val="D5A6BD"/>
                </a:solidFill>
                <a:latin typeface="Oxygen"/>
                <a:ea typeface="Oxygen"/>
                <a:cs typeface="Oxygen"/>
                <a:sym typeface="Oxygen"/>
              </a:rPr>
              <a:t>passive entry of Na+ into </a:t>
            </a:r>
            <a:endParaRPr>
              <a:solidFill>
                <a:srgbClr val="D5A6BD"/>
              </a:solidFill>
              <a:latin typeface="Oxygen"/>
              <a:ea typeface="Oxygen"/>
              <a:cs typeface="Oxygen"/>
              <a:sym typeface="Oxygen"/>
            </a:endParaRPr>
          </a:p>
          <a:p>
            <a:pPr indent="0" lvl="0" marL="0" rtl="0" algn="l">
              <a:spcBef>
                <a:spcPts val="0"/>
              </a:spcBef>
              <a:spcAft>
                <a:spcPts val="0"/>
              </a:spcAft>
              <a:buNone/>
            </a:pPr>
            <a:r>
              <a:rPr lang="en">
                <a:solidFill>
                  <a:srgbClr val="D5A6BD"/>
                </a:solidFill>
                <a:latin typeface="Oxygen"/>
                <a:ea typeface="Oxygen"/>
                <a:cs typeface="Oxygen"/>
                <a:sym typeface="Oxygen"/>
              </a:rPr>
              <a:t>the tubular cell across the apical membrane via NKCC2 along with CL- and K+</a:t>
            </a:r>
            <a:endParaRPr>
              <a:solidFill>
                <a:srgbClr val="D5A6BD"/>
              </a:solidFill>
              <a:latin typeface="Oxygen"/>
              <a:ea typeface="Oxygen"/>
              <a:cs typeface="Oxygen"/>
              <a:sym typeface="Oxygen"/>
            </a:endParaRPr>
          </a:p>
          <a:p>
            <a:pPr indent="0" lvl="0" marL="0" rtl="0" algn="l">
              <a:spcBef>
                <a:spcPts val="0"/>
              </a:spcBef>
              <a:spcAft>
                <a:spcPts val="0"/>
              </a:spcAft>
              <a:buNone/>
            </a:pPr>
            <a:r>
              <a:t/>
            </a:r>
            <a:endParaRPr>
              <a:solidFill>
                <a:srgbClr val="434343"/>
              </a:solidFill>
              <a:latin typeface="Oxygen"/>
              <a:ea typeface="Oxygen"/>
              <a:cs typeface="Oxygen"/>
              <a:sym typeface="Oxygen"/>
            </a:endParaRPr>
          </a:p>
        </p:txBody>
      </p:sp>
      <p:cxnSp>
        <p:nvCxnSpPr>
          <p:cNvPr id="557" name="Google Shape;557;p32"/>
          <p:cNvCxnSpPr>
            <a:stCxn id="555" idx="2"/>
            <a:endCxn id="556" idx="0"/>
          </p:cNvCxnSpPr>
          <p:nvPr/>
        </p:nvCxnSpPr>
        <p:spPr>
          <a:xfrm>
            <a:off x="5774350" y="2464632"/>
            <a:ext cx="0" cy="207900"/>
          </a:xfrm>
          <a:prstGeom prst="straightConnector1">
            <a:avLst/>
          </a:prstGeom>
          <a:noFill/>
          <a:ln cap="flat" cmpd="sng" w="9525">
            <a:solidFill>
              <a:schemeClr val="dk2"/>
            </a:solidFill>
            <a:prstDash val="solid"/>
            <a:round/>
            <a:headEnd len="med" w="med" type="none"/>
            <a:tailEnd len="med" w="med" type="stealth"/>
          </a:ln>
        </p:spPr>
      </p:cxnSp>
      <p:pic>
        <p:nvPicPr>
          <p:cNvPr id="558" name="Google Shape;558;p32"/>
          <p:cNvPicPr preferRelativeResize="0"/>
          <p:nvPr/>
        </p:nvPicPr>
        <p:blipFill>
          <a:blip r:embed="rId4">
            <a:alphaModFix/>
          </a:blip>
          <a:stretch>
            <a:fillRect/>
          </a:stretch>
        </p:blipFill>
        <p:spPr>
          <a:xfrm>
            <a:off x="488254" y="4272707"/>
            <a:ext cx="5881489" cy="52324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33"/>
          <p:cNvSpPr txBox="1"/>
          <p:nvPr>
            <p:ph type="title"/>
          </p:nvPr>
        </p:nvSpPr>
        <p:spPr>
          <a:xfrm>
            <a:off x="-137900" y="58075"/>
            <a:ext cx="7228500" cy="10248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sz="4400">
                <a:solidFill>
                  <a:srgbClr val="CF8A87"/>
                </a:solidFill>
              </a:rPr>
              <a:t>3-</a:t>
            </a:r>
            <a:r>
              <a:rPr lang="en" sz="4400">
                <a:solidFill>
                  <a:srgbClr val="CF8A87"/>
                </a:solidFill>
              </a:rPr>
              <a:t>DCT and Cortical </a:t>
            </a:r>
            <a:r>
              <a:rPr lang="en" sz="4400">
                <a:solidFill>
                  <a:srgbClr val="CF8A87"/>
                </a:solidFill>
              </a:rPr>
              <a:t>collecting tubule(CT)</a:t>
            </a:r>
            <a:endParaRPr sz="4400">
              <a:solidFill>
                <a:srgbClr val="CF8A87"/>
              </a:solidFill>
            </a:endParaRPr>
          </a:p>
        </p:txBody>
      </p:sp>
      <p:pic>
        <p:nvPicPr>
          <p:cNvPr id="564" name="Google Shape;564;p33"/>
          <p:cNvPicPr preferRelativeResize="0"/>
          <p:nvPr/>
        </p:nvPicPr>
        <p:blipFill>
          <a:blip r:embed="rId3">
            <a:alphaModFix/>
          </a:blip>
          <a:stretch>
            <a:fillRect/>
          </a:stretch>
        </p:blipFill>
        <p:spPr>
          <a:xfrm>
            <a:off x="461367" y="2352928"/>
            <a:ext cx="5824069" cy="2685749"/>
          </a:xfrm>
          <a:prstGeom prst="rect">
            <a:avLst/>
          </a:prstGeom>
          <a:noFill/>
          <a:ln>
            <a:noFill/>
          </a:ln>
        </p:spPr>
      </p:pic>
      <p:sp>
        <p:nvSpPr>
          <p:cNvPr id="565" name="Google Shape;565;p33"/>
          <p:cNvSpPr txBox="1"/>
          <p:nvPr/>
        </p:nvSpPr>
        <p:spPr>
          <a:xfrm>
            <a:off x="3373402" y="2352925"/>
            <a:ext cx="1278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Oxygen"/>
                <a:ea typeface="Oxygen"/>
                <a:cs typeface="Oxygen"/>
                <a:sym typeface="Oxygen"/>
              </a:rPr>
              <a:t>early part</a:t>
            </a:r>
            <a:endParaRPr>
              <a:solidFill>
                <a:srgbClr val="434343"/>
              </a:solidFill>
              <a:latin typeface="Oxygen"/>
              <a:ea typeface="Oxygen"/>
              <a:cs typeface="Oxygen"/>
              <a:sym typeface="Oxygen"/>
            </a:endParaRPr>
          </a:p>
          <a:p>
            <a:pPr indent="0" lvl="0" marL="0" rtl="0" algn="ctr">
              <a:spcBef>
                <a:spcPts val="0"/>
              </a:spcBef>
              <a:spcAft>
                <a:spcPts val="0"/>
              </a:spcAft>
              <a:buNone/>
            </a:pPr>
            <a:r>
              <a:t/>
            </a:r>
            <a:endParaRPr>
              <a:latin typeface="Oxygen"/>
              <a:ea typeface="Oxygen"/>
              <a:cs typeface="Oxygen"/>
              <a:sym typeface="Oxygen"/>
            </a:endParaRPr>
          </a:p>
        </p:txBody>
      </p:sp>
      <p:sp>
        <p:nvSpPr>
          <p:cNvPr id="566" name="Google Shape;566;p33"/>
          <p:cNvSpPr txBox="1"/>
          <p:nvPr/>
        </p:nvSpPr>
        <p:spPr>
          <a:xfrm>
            <a:off x="4460164" y="2352936"/>
            <a:ext cx="1278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Oxygen"/>
                <a:ea typeface="Oxygen"/>
                <a:cs typeface="Oxygen"/>
                <a:sym typeface="Oxygen"/>
              </a:rPr>
              <a:t>Late </a:t>
            </a:r>
            <a:r>
              <a:rPr lang="en">
                <a:solidFill>
                  <a:srgbClr val="434343"/>
                </a:solidFill>
                <a:latin typeface="Oxygen"/>
                <a:ea typeface="Oxygen"/>
                <a:cs typeface="Oxygen"/>
                <a:sym typeface="Oxygen"/>
              </a:rPr>
              <a:t>part</a:t>
            </a:r>
            <a:endParaRPr>
              <a:solidFill>
                <a:srgbClr val="434343"/>
              </a:solidFill>
              <a:latin typeface="Oxygen"/>
              <a:ea typeface="Oxygen"/>
              <a:cs typeface="Oxygen"/>
              <a:sym typeface="Oxygen"/>
            </a:endParaRPr>
          </a:p>
          <a:p>
            <a:pPr indent="0" lvl="0" marL="0" rtl="0" algn="ctr">
              <a:spcBef>
                <a:spcPts val="0"/>
              </a:spcBef>
              <a:spcAft>
                <a:spcPts val="0"/>
              </a:spcAft>
              <a:buNone/>
            </a:pPr>
            <a:r>
              <a:t/>
            </a:r>
            <a:endParaRPr>
              <a:latin typeface="Oxygen"/>
              <a:ea typeface="Oxygen"/>
              <a:cs typeface="Oxygen"/>
              <a:sym typeface="Oxygen"/>
            </a:endParaRPr>
          </a:p>
        </p:txBody>
      </p:sp>
      <p:sp>
        <p:nvSpPr>
          <p:cNvPr id="567" name="Google Shape;567;p33"/>
          <p:cNvSpPr/>
          <p:nvPr/>
        </p:nvSpPr>
        <p:spPr>
          <a:xfrm>
            <a:off x="77599" y="3363950"/>
            <a:ext cx="2947200" cy="19452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a:latin typeface="Oxygen"/>
                <a:ea typeface="Oxygen"/>
                <a:cs typeface="Oxygen"/>
                <a:sym typeface="Oxygen"/>
              </a:rPr>
              <a:t>A-The early part of the DCT</a:t>
            </a:r>
            <a:endParaRPr b="1">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a:latin typeface="Oxygen"/>
                <a:ea typeface="Oxygen"/>
                <a:cs typeface="Oxygen"/>
                <a:sym typeface="Oxygen"/>
              </a:rPr>
              <a:t>resembles the thick ascending</a:t>
            </a:r>
            <a:endParaRPr>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latin typeface="Oxygen"/>
                <a:ea typeface="Oxygen"/>
                <a:cs typeface="Oxygen"/>
                <a:sym typeface="Oxygen"/>
              </a:rPr>
              <a:t>loop of Henle.</a:t>
            </a:r>
            <a:endParaRPr>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 </a:t>
            </a:r>
            <a:r>
              <a:rPr lang="en">
                <a:latin typeface="Oxygen"/>
                <a:ea typeface="Oxygen"/>
                <a:cs typeface="Oxygen"/>
                <a:sym typeface="Oxygen"/>
              </a:rPr>
              <a:t>Its impermeable to water but pumps solutes activel</a:t>
            </a:r>
            <a:r>
              <a:rPr lang="en">
                <a:latin typeface="Oxygen"/>
                <a:ea typeface="Oxygen"/>
                <a:cs typeface="Oxygen"/>
                <a:sym typeface="Oxygen"/>
              </a:rPr>
              <a:t>y</a:t>
            </a:r>
            <a:endParaRPr>
              <a:latin typeface="Oxygen"/>
              <a:ea typeface="Oxygen"/>
              <a:cs typeface="Oxygen"/>
              <a:sym typeface="Oxygen"/>
            </a:endParaRPr>
          </a:p>
          <a:p>
            <a:pPr indent="-317500" lvl="0" marL="457200" marR="0" rtl="0" algn="l">
              <a:lnSpc>
                <a:spcPct val="100000"/>
              </a:lnSpc>
              <a:spcBef>
                <a:spcPts val="0"/>
              </a:spcBef>
              <a:spcAft>
                <a:spcPts val="0"/>
              </a:spcAft>
              <a:buClr>
                <a:srgbClr val="990000"/>
              </a:buClr>
              <a:buSzPts val="1400"/>
              <a:buFont typeface="Oxygen"/>
              <a:buChar char="●"/>
            </a:pPr>
            <a:r>
              <a:rPr b="1" lang="en">
                <a:solidFill>
                  <a:srgbClr val="990000"/>
                </a:solidFill>
                <a:latin typeface="Oxygen"/>
                <a:ea typeface="Oxygen"/>
                <a:cs typeface="Oxygen"/>
                <a:sym typeface="Oxygen"/>
              </a:rPr>
              <a:t>its called the diluting segment.</a:t>
            </a:r>
            <a:endParaRPr b="1">
              <a:solidFill>
                <a:srgbClr val="990000"/>
              </a:solidFill>
              <a:latin typeface="Oxygen"/>
              <a:ea typeface="Oxygen"/>
              <a:cs typeface="Oxygen"/>
              <a:sym typeface="Oxygen"/>
            </a:endParaRPr>
          </a:p>
          <a:p>
            <a:pPr indent="-317500" lvl="0" marL="457200" marR="0" rtl="0" algn="l">
              <a:lnSpc>
                <a:spcPct val="100000"/>
              </a:lnSpc>
              <a:spcBef>
                <a:spcPts val="0"/>
              </a:spcBef>
              <a:spcAft>
                <a:spcPts val="0"/>
              </a:spcAft>
              <a:buClr>
                <a:srgbClr val="D5A6BD"/>
              </a:buClr>
              <a:buSzPts val="1400"/>
              <a:buFont typeface="Oxygen"/>
              <a:buChar char="●"/>
            </a:pPr>
            <a:r>
              <a:rPr lang="en">
                <a:solidFill>
                  <a:srgbClr val="D5A6BD"/>
                </a:solidFill>
                <a:latin typeface="Oxygen"/>
                <a:ea typeface="Oxygen"/>
                <a:cs typeface="Oxygen"/>
                <a:sym typeface="Oxygen"/>
              </a:rPr>
              <a:t>  5% Na+ is reabsorbed here</a:t>
            </a:r>
            <a:endParaRPr>
              <a:solidFill>
                <a:srgbClr val="D5A6BD"/>
              </a:solidFill>
              <a:latin typeface="Oxygen"/>
              <a:ea typeface="Oxygen"/>
              <a:cs typeface="Oxygen"/>
              <a:sym typeface="Oxygen"/>
            </a:endParaRPr>
          </a:p>
        </p:txBody>
      </p:sp>
      <p:sp>
        <p:nvSpPr>
          <p:cNvPr id="568" name="Google Shape;568;p33"/>
          <p:cNvSpPr/>
          <p:nvPr/>
        </p:nvSpPr>
        <p:spPr>
          <a:xfrm>
            <a:off x="4190416" y="4523105"/>
            <a:ext cx="2469900" cy="9111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a:latin typeface="Oxygen"/>
                <a:ea typeface="Oxygen"/>
                <a:cs typeface="Oxygen"/>
                <a:sym typeface="Oxygen"/>
              </a:rPr>
              <a:t>B-The late part of the DCT resembles cortical CD</a:t>
            </a:r>
            <a:r>
              <a:rPr lang="en">
                <a:latin typeface="Oxygen"/>
                <a:ea typeface="Oxygen"/>
                <a:cs typeface="Oxygen"/>
                <a:sym typeface="Oxygen"/>
              </a:rPr>
              <a:t> as it has two important kinds of cells:</a:t>
            </a:r>
            <a:endParaRPr>
              <a:latin typeface="Oxygen"/>
              <a:ea typeface="Oxygen"/>
              <a:cs typeface="Oxygen"/>
              <a:sym typeface="Oxygen"/>
            </a:endParaRPr>
          </a:p>
        </p:txBody>
      </p:sp>
      <p:cxnSp>
        <p:nvCxnSpPr>
          <p:cNvPr id="569" name="Google Shape;569;p33"/>
          <p:cNvCxnSpPr>
            <a:stCxn id="568" idx="1"/>
          </p:cNvCxnSpPr>
          <p:nvPr/>
        </p:nvCxnSpPr>
        <p:spPr>
          <a:xfrm>
            <a:off x="4190416" y="4978655"/>
            <a:ext cx="338400" cy="789000"/>
          </a:xfrm>
          <a:prstGeom prst="bentConnector4">
            <a:avLst>
              <a:gd fmla="val -69263" name="adj1"/>
              <a:gd fmla="val 98369" name="adj2"/>
            </a:avLst>
          </a:prstGeom>
          <a:noFill/>
          <a:ln cap="flat" cmpd="sng" w="9525">
            <a:solidFill>
              <a:schemeClr val="dk2"/>
            </a:solidFill>
            <a:prstDash val="solid"/>
            <a:round/>
            <a:headEnd len="med" w="med" type="none"/>
            <a:tailEnd len="med" w="med" type="none"/>
          </a:ln>
        </p:spPr>
      </p:cxnSp>
      <p:sp>
        <p:nvSpPr>
          <p:cNvPr id="570" name="Google Shape;570;p33"/>
          <p:cNvSpPr txBox="1"/>
          <p:nvPr/>
        </p:nvSpPr>
        <p:spPr>
          <a:xfrm>
            <a:off x="4528917" y="5573383"/>
            <a:ext cx="2131500" cy="1262100"/>
          </a:xfrm>
          <a:prstGeom prst="rect">
            <a:avLst/>
          </a:prstGeom>
          <a:noFill/>
          <a:ln cap="flat" cmpd="sng" w="9525">
            <a:solidFill>
              <a:srgbClr val="B7B7B7"/>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xygen"/>
                <a:ea typeface="Oxygen"/>
                <a:cs typeface="Oxygen"/>
                <a:sym typeface="Oxygen"/>
              </a:rPr>
              <a:t>1-Principle cells:  </a:t>
            </a:r>
            <a:r>
              <a:rPr lang="en">
                <a:solidFill>
                  <a:srgbClr val="434343"/>
                </a:solidFill>
                <a:latin typeface="Oxygen"/>
                <a:ea typeface="Oxygen"/>
                <a:cs typeface="Oxygen"/>
                <a:sym typeface="Oxygen"/>
              </a:rPr>
              <a:t>which</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reabsorbs Na+ and H2O while secreting K+.</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a:t>
            </a:r>
            <a:r>
              <a:rPr lang="en">
                <a:solidFill>
                  <a:srgbClr val="434343"/>
                </a:solidFill>
                <a:latin typeface="Oxygen"/>
                <a:ea typeface="Oxygen"/>
                <a:cs typeface="Oxygen"/>
                <a:sym typeface="Oxygen"/>
              </a:rPr>
              <a:t>controlled by aldosterone.</a:t>
            </a:r>
            <a:endParaRPr>
              <a:solidFill>
                <a:srgbClr val="434343"/>
              </a:solidFill>
              <a:latin typeface="Oxygen"/>
              <a:ea typeface="Oxygen"/>
              <a:cs typeface="Oxygen"/>
              <a:sym typeface="Oxygen"/>
            </a:endParaRPr>
          </a:p>
        </p:txBody>
      </p:sp>
      <p:cxnSp>
        <p:nvCxnSpPr>
          <p:cNvPr id="571" name="Google Shape;571;p33"/>
          <p:cNvCxnSpPr/>
          <p:nvPr/>
        </p:nvCxnSpPr>
        <p:spPr>
          <a:xfrm flipH="1" rot="-5400000">
            <a:off x="3519308" y="6164777"/>
            <a:ext cx="1538700" cy="665400"/>
          </a:xfrm>
          <a:prstGeom prst="bentConnector3">
            <a:avLst>
              <a:gd fmla="val 97562" name="adj1"/>
            </a:avLst>
          </a:prstGeom>
          <a:noFill/>
          <a:ln cap="flat" cmpd="sng" w="9525">
            <a:solidFill>
              <a:schemeClr val="dk2"/>
            </a:solidFill>
            <a:prstDash val="solid"/>
            <a:round/>
            <a:headEnd len="med" w="med" type="none"/>
            <a:tailEnd len="med" w="med" type="none"/>
          </a:ln>
        </p:spPr>
      </p:cxnSp>
      <p:sp>
        <p:nvSpPr>
          <p:cNvPr id="572" name="Google Shape;572;p33"/>
          <p:cNvSpPr txBox="1"/>
          <p:nvPr/>
        </p:nvSpPr>
        <p:spPr>
          <a:xfrm>
            <a:off x="4621446" y="6944510"/>
            <a:ext cx="2043600" cy="1477500"/>
          </a:xfrm>
          <a:prstGeom prst="rect">
            <a:avLst/>
          </a:prstGeom>
          <a:noFill/>
          <a:ln cap="flat" cmpd="sng" w="9525">
            <a:solidFill>
              <a:srgbClr val="B7B7B7"/>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xygen"/>
                <a:ea typeface="Oxygen"/>
                <a:cs typeface="Oxygen"/>
                <a:sym typeface="Oxygen"/>
              </a:rPr>
              <a:t> 2-</a:t>
            </a:r>
            <a:r>
              <a:rPr b="1" lang="en">
                <a:solidFill>
                  <a:srgbClr val="434343"/>
                </a:solidFill>
                <a:latin typeface="Oxygen"/>
                <a:ea typeface="Oxygen"/>
                <a:cs typeface="Oxygen"/>
                <a:sym typeface="Oxygen"/>
              </a:rPr>
              <a:t>Intercalated cells</a:t>
            </a:r>
            <a:r>
              <a:rPr b="1" lang="en">
                <a:solidFill>
                  <a:srgbClr val="D5A6BD"/>
                </a:solidFill>
                <a:latin typeface="Oxygen"/>
                <a:ea typeface="Oxygen"/>
                <a:cs typeface="Oxygen"/>
                <a:sym typeface="Oxygen"/>
              </a:rPr>
              <a:t> </a:t>
            </a:r>
            <a:r>
              <a:rPr b="1" lang="en">
                <a:solidFill>
                  <a:srgbClr val="434343"/>
                </a:solidFill>
                <a:latin typeface="Oxygen"/>
                <a:ea typeface="Oxygen"/>
                <a:cs typeface="Oxygen"/>
                <a:sym typeface="Oxygen"/>
              </a:rPr>
              <a:t>TypeA:</a:t>
            </a:r>
            <a:r>
              <a:rPr lang="en">
                <a:solidFill>
                  <a:srgbClr val="D5A6BD"/>
                </a:solidFill>
                <a:latin typeface="Oxygen"/>
                <a:ea typeface="Oxygen"/>
                <a:cs typeface="Oxygen"/>
                <a:sym typeface="Oxygen"/>
              </a:rPr>
              <a:t> which reabsorbs K+</a:t>
            </a:r>
            <a:endParaRPr>
              <a:solidFill>
                <a:srgbClr val="D5A6BD"/>
              </a:solidFill>
              <a:latin typeface="Oxygen"/>
              <a:ea typeface="Oxygen"/>
              <a:cs typeface="Oxygen"/>
              <a:sym typeface="Oxygen"/>
            </a:endParaRPr>
          </a:p>
          <a:p>
            <a:pPr indent="0" lvl="0" marL="0" rtl="0" algn="l">
              <a:spcBef>
                <a:spcPts val="0"/>
              </a:spcBef>
              <a:spcAft>
                <a:spcPts val="0"/>
              </a:spcAft>
              <a:buNone/>
            </a:pPr>
            <a:r>
              <a:rPr lang="en">
                <a:solidFill>
                  <a:srgbClr val="D5A6BD"/>
                </a:solidFill>
                <a:latin typeface="Oxygen"/>
                <a:ea typeface="Oxygen"/>
                <a:cs typeface="Oxygen"/>
                <a:sym typeface="Oxygen"/>
              </a:rPr>
              <a:t>and secretes H+</a:t>
            </a:r>
            <a:endParaRPr>
              <a:solidFill>
                <a:srgbClr val="D5A6BD"/>
              </a:solidFill>
              <a:latin typeface="Oxygen"/>
              <a:ea typeface="Oxygen"/>
              <a:cs typeface="Oxygen"/>
              <a:sym typeface="Oxygen"/>
            </a:endParaRPr>
          </a:p>
          <a:p>
            <a:pPr indent="0" lvl="0" marL="0" rtl="0" algn="l">
              <a:spcBef>
                <a:spcPts val="0"/>
              </a:spcBef>
              <a:spcAft>
                <a:spcPts val="0"/>
              </a:spcAft>
              <a:buNone/>
            </a:pPr>
            <a:r>
              <a:rPr lang="en">
                <a:solidFill>
                  <a:srgbClr val="D5A6BD"/>
                </a:solidFill>
                <a:latin typeface="Oxygen"/>
                <a:ea typeface="Oxygen"/>
                <a:cs typeface="Oxygen"/>
                <a:sym typeface="Oxygen"/>
              </a:rPr>
              <a:t>-regulate acid-base balance.</a:t>
            </a:r>
            <a:endParaRPr>
              <a:solidFill>
                <a:srgbClr val="D5A6BD"/>
              </a:solidFill>
              <a:latin typeface="Oxygen"/>
              <a:ea typeface="Oxygen"/>
              <a:cs typeface="Oxygen"/>
              <a:sym typeface="Oxygen"/>
            </a:endParaRPr>
          </a:p>
        </p:txBody>
      </p:sp>
      <p:sp>
        <p:nvSpPr>
          <p:cNvPr id="573" name="Google Shape;573;p33"/>
          <p:cNvSpPr/>
          <p:nvPr/>
        </p:nvSpPr>
        <p:spPr>
          <a:xfrm>
            <a:off x="4638850" y="8422004"/>
            <a:ext cx="2008800" cy="11049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5A6BD"/>
                </a:solidFill>
                <a:latin typeface="Oxygen"/>
                <a:ea typeface="Oxygen"/>
                <a:cs typeface="Oxygen"/>
                <a:sym typeface="Oxygen"/>
              </a:rPr>
              <a:t>In the late part of the DCT, </a:t>
            </a:r>
            <a:endParaRPr>
              <a:solidFill>
                <a:srgbClr val="D5A6BD"/>
              </a:solidFill>
              <a:latin typeface="Oxygen"/>
              <a:ea typeface="Oxygen"/>
              <a:cs typeface="Oxygen"/>
              <a:sym typeface="Oxygen"/>
            </a:endParaRPr>
          </a:p>
          <a:p>
            <a:pPr indent="0" lvl="0" marL="0" rtl="0" algn="l">
              <a:spcBef>
                <a:spcPts val="0"/>
              </a:spcBef>
              <a:spcAft>
                <a:spcPts val="0"/>
              </a:spcAft>
              <a:buNone/>
            </a:pPr>
            <a:r>
              <a:rPr lang="en">
                <a:solidFill>
                  <a:srgbClr val="990000"/>
                </a:solidFill>
                <a:latin typeface="Oxygen"/>
                <a:ea typeface="Oxygen"/>
                <a:cs typeface="Oxygen"/>
                <a:sym typeface="Oxygen"/>
              </a:rPr>
              <a:t>H2O permeability is controlled by AD</a:t>
            </a:r>
            <a:r>
              <a:rPr lang="en">
                <a:solidFill>
                  <a:srgbClr val="990000"/>
                </a:solidFill>
              </a:rPr>
              <a:t>H</a:t>
            </a:r>
            <a:endParaRPr b="0" i="0" sz="1400" u="none" cap="none" strike="noStrike">
              <a:solidFill>
                <a:srgbClr val="434343"/>
              </a:solidFill>
              <a:latin typeface="Arial"/>
              <a:ea typeface="Arial"/>
              <a:cs typeface="Arial"/>
              <a:sym typeface="Arial"/>
            </a:endParaRPr>
          </a:p>
        </p:txBody>
      </p:sp>
      <p:pic>
        <p:nvPicPr>
          <p:cNvPr id="574" name="Google Shape;574;p33"/>
          <p:cNvPicPr preferRelativeResize="0"/>
          <p:nvPr/>
        </p:nvPicPr>
        <p:blipFill rotWithShape="1">
          <a:blip r:embed="rId4">
            <a:alphaModFix/>
          </a:blip>
          <a:srcRect b="0" l="0" r="0" t="2238"/>
          <a:stretch/>
        </p:blipFill>
        <p:spPr>
          <a:xfrm>
            <a:off x="461368" y="6050218"/>
            <a:ext cx="2731976" cy="1739209"/>
          </a:xfrm>
          <a:prstGeom prst="rect">
            <a:avLst/>
          </a:prstGeom>
          <a:noFill/>
          <a:ln cap="flat" cmpd="sng" w="28575">
            <a:solidFill>
              <a:srgbClr val="0B5394"/>
            </a:solidFill>
            <a:prstDash val="solid"/>
            <a:round/>
            <a:headEnd len="sm" w="sm" type="none"/>
            <a:tailEnd len="sm" w="sm" type="none"/>
          </a:ln>
        </p:spPr>
      </p:pic>
      <p:pic>
        <p:nvPicPr>
          <p:cNvPr id="575" name="Google Shape;575;p33"/>
          <p:cNvPicPr preferRelativeResize="0"/>
          <p:nvPr/>
        </p:nvPicPr>
        <p:blipFill>
          <a:blip r:embed="rId5">
            <a:alphaModFix/>
          </a:blip>
          <a:stretch>
            <a:fillRect/>
          </a:stretch>
        </p:blipFill>
        <p:spPr>
          <a:xfrm>
            <a:off x="461367" y="7928167"/>
            <a:ext cx="2731974" cy="1739208"/>
          </a:xfrm>
          <a:prstGeom prst="rect">
            <a:avLst/>
          </a:prstGeom>
          <a:noFill/>
          <a:ln cap="flat" cmpd="sng" w="28575">
            <a:solidFill>
              <a:srgbClr val="0B5394"/>
            </a:solidFill>
            <a:prstDash val="solid"/>
            <a:round/>
            <a:headEnd len="sm" w="sm" type="none"/>
            <a:tailEnd len="sm" w="sm" type="none"/>
          </a:ln>
        </p:spPr>
      </p:pic>
      <p:cxnSp>
        <p:nvCxnSpPr>
          <p:cNvPr id="576" name="Google Shape;576;p33"/>
          <p:cNvCxnSpPr>
            <a:stCxn id="574" idx="3"/>
            <a:endCxn id="572" idx="1"/>
          </p:cNvCxnSpPr>
          <p:nvPr/>
        </p:nvCxnSpPr>
        <p:spPr>
          <a:xfrm>
            <a:off x="3193343" y="6919822"/>
            <a:ext cx="1428000" cy="763500"/>
          </a:xfrm>
          <a:prstGeom prst="curvedConnector3">
            <a:avLst>
              <a:gd fmla="val 50005" name="adj1"/>
            </a:avLst>
          </a:prstGeom>
          <a:noFill/>
          <a:ln cap="flat" cmpd="sng" w="9525">
            <a:solidFill>
              <a:schemeClr val="dk2"/>
            </a:solidFill>
            <a:prstDash val="solid"/>
            <a:round/>
            <a:headEnd len="med" w="med" type="none"/>
            <a:tailEnd len="med" w="med" type="none"/>
          </a:ln>
        </p:spPr>
      </p:cxnSp>
      <p:cxnSp>
        <p:nvCxnSpPr>
          <p:cNvPr id="577" name="Google Shape;577;p33"/>
          <p:cNvCxnSpPr>
            <a:stCxn id="575" idx="3"/>
            <a:endCxn id="572" idx="1"/>
          </p:cNvCxnSpPr>
          <p:nvPr/>
        </p:nvCxnSpPr>
        <p:spPr>
          <a:xfrm flipH="1" rot="10800000">
            <a:off x="3193341" y="7683271"/>
            <a:ext cx="1428000" cy="1114500"/>
          </a:xfrm>
          <a:prstGeom prst="curvedConnector3">
            <a:avLst>
              <a:gd fmla="val 50005" name="adj1"/>
            </a:avLst>
          </a:prstGeom>
          <a:noFill/>
          <a:ln cap="flat" cmpd="sng" w="9525">
            <a:solidFill>
              <a:schemeClr val="dk2"/>
            </a:solidFill>
            <a:prstDash val="solid"/>
            <a:round/>
            <a:headEnd len="med" w="med" type="none"/>
            <a:tailEnd len="med" w="med" type="none"/>
          </a:ln>
        </p:spPr>
      </p:cxnSp>
      <p:cxnSp>
        <p:nvCxnSpPr>
          <p:cNvPr id="578" name="Google Shape;578;p33"/>
          <p:cNvCxnSpPr/>
          <p:nvPr/>
        </p:nvCxnSpPr>
        <p:spPr>
          <a:xfrm>
            <a:off x="2014100" y="1127488"/>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579" name="Google Shape;579;p33"/>
          <p:cNvPicPr preferRelativeResize="0"/>
          <p:nvPr/>
        </p:nvPicPr>
        <p:blipFill>
          <a:blip r:embed="rId6">
            <a:alphaModFix/>
          </a:blip>
          <a:stretch>
            <a:fillRect/>
          </a:stretch>
        </p:blipFill>
        <p:spPr>
          <a:xfrm>
            <a:off x="4706000" y="902505"/>
            <a:ext cx="2131498" cy="1370547"/>
          </a:xfrm>
          <a:prstGeom prst="rect">
            <a:avLst/>
          </a:prstGeom>
          <a:noFill/>
          <a:ln>
            <a:noFill/>
          </a:ln>
        </p:spPr>
      </p:pic>
      <p:sp>
        <p:nvSpPr>
          <p:cNvPr id="580" name="Google Shape;580;p33"/>
          <p:cNvSpPr txBox="1"/>
          <p:nvPr/>
        </p:nvSpPr>
        <p:spPr>
          <a:xfrm>
            <a:off x="77600" y="1172125"/>
            <a:ext cx="4628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B5394"/>
                </a:solidFill>
                <a:latin typeface="Oxygen"/>
                <a:ea typeface="Oxygen"/>
                <a:cs typeface="Oxygen"/>
                <a:sym typeface="Oxygen"/>
              </a:rPr>
              <a:t>• Mitochondria and microvilli decrease</a:t>
            </a:r>
            <a:endParaRPr>
              <a:solidFill>
                <a:srgbClr val="0B5394"/>
              </a:solidFill>
              <a:latin typeface="Oxygen"/>
              <a:ea typeface="Oxygen"/>
              <a:cs typeface="Oxygen"/>
              <a:sym typeface="Oxygen"/>
            </a:endParaRPr>
          </a:p>
          <a:p>
            <a:pPr indent="0" lvl="0" marL="0" rtl="0" algn="l">
              <a:spcBef>
                <a:spcPts val="0"/>
              </a:spcBef>
              <a:spcAft>
                <a:spcPts val="0"/>
              </a:spcAft>
              <a:buNone/>
            </a:pPr>
            <a:r>
              <a:rPr lang="en">
                <a:solidFill>
                  <a:srgbClr val="0B5394"/>
                </a:solidFill>
                <a:latin typeface="Oxygen"/>
                <a:ea typeface="Oxygen"/>
                <a:cs typeface="Oxygen"/>
                <a:sym typeface="Oxygen"/>
              </a:rPr>
              <a:t>• Principal Cells (Na Abs and ADH related Water abs)</a:t>
            </a:r>
            <a:endParaRPr>
              <a:solidFill>
                <a:srgbClr val="0B5394"/>
              </a:solidFill>
              <a:latin typeface="Oxygen"/>
              <a:ea typeface="Oxygen"/>
              <a:cs typeface="Oxygen"/>
              <a:sym typeface="Oxygen"/>
            </a:endParaRPr>
          </a:p>
          <a:p>
            <a:pPr indent="0" lvl="0" marL="0" rtl="0" algn="l">
              <a:spcBef>
                <a:spcPts val="0"/>
              </a:spcBef>
              <a:spcAft>
                <a:spcPts val="0"/>
              </a:spcAft>
              <a:buNone/>
            </a:pPr>
            <a:r>
              <a:rPr lang="en">
                <a:solidFill>
                  <a:srgbClr val="0B5394"/>
                </a:solidFill>
                <a:latin typeface="Oxygen"/>
                <a:ea typeface="Oxygen"/>
                <a:cs typeface="Oxygen"/>
                <a:sym typeface="Oxygen"/>
              </a:rPr>
              <a:t>• Intercalated Cells (Acid Sec and HCO3- Transport)</a:t>
            </a:r>
            <a:endParaRPr>
              <a:solidFill>
                <a:srgbClr val="0B5394"/>
              </a:solidFill>
              <a:latin typeface="Oxygen"/>
              <a:ea typeface="Oxygen"/>
              <a:cs typeface="Oxygen"/>
              <a:sym typeface="Oxygen"/>
            </a:endParaRPr>
          </a:p>
        </p:txBody>
      </p:sp>
      <p:sp>
        <p:nvSpPr>
          <p:cNvPr id="581" name="Google Shape;581;p33"/>
          <p:cNvSpPr/>
          <p:nvPr/>
        </p:nvSpPr>
        <p:spPr>
          <a:xfrm flipH="1" rot="5387809">
            <a:off x="4604767" y="2485479"/>
            <a:ext cx="169201" cy="1135200"/>
          </a:xfrm>
          <a:prstGeom prst="leftBracket">
            <a:avLst>
              <a:gd fmla="val 8333"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3"/>
          <p:cNvSpPr/>
          <p:nvPr/>
        </p:nvSpPr>
        <p:spPr>
          <a:xfrm rot="5278884">
            <a:off x="4437281" y="3422032"/>
            <a:ext cx="732455" cy="16930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3"/>
          <p:cNvSpPr txBox="1"/>
          <p:nvPr/>
        </p:nvSpPr>
        <p:spPr>
          <a:xfrm>
            <a:off x="4190425" y="3899614"/>
            <a:ext cx="1541100" cy="31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Oxygen"/>
                <a:ea typeface="Oxygen"/>
                <a:cs typeface="Oxygen"/>
                <a:sym typeface="Oxygen"/>
              </a:rPr>
              <a:t>Impermeable to </a:t>
            </a:r>
            <a:r>
              <a:rPr lang="en">
                <a:solidFill>
                  <a:srgbClr val="434343"/>
                </a:solidFill>
                <a:latin typeface="Oxygen"/>
                <a:ea typeface="Oxygen"/>
                <a:cs typeface="Oxygen"/>
                <a:sym typeface="Oxygen"/>
              </a:rPr>
              <a:t>urea</a:t>
            </a:r>
            <a:r>
              <a:rPr lang="en">
                <a:solidFill>
                  <a:srgbClr val="434343"/>
                </a:solidFill>
                <a:latin typeface="Oxygen"/>
                <a:ea typeface="Oxygen"/>
                <a:cs typeface="Oxygen"/>
                <a:sym typeface="Oxygen"/>
              </a:rPr>
              <a:t> </a:t>
            </a:r>
            <a:endParaRPr>
              <a:solidFill>
                <a:srgbClr val="434343"/>
              </a:solidFill>
              <a:latin typeface="Oxygen"/>
              <a:ea typeface="Oxygen"/>
              <a:cs typeface="Oxygen"/>
              <a:sym typeface="Oxygen"/>
            </a:endParaRPr>
          </a:p>
          <a:p>
            <a:pPr indent="0" lvl="0" marL="0" rtl="0" algn="ctr">
              <a:spcBef>
                <a:spcPts val="0"/>
              </a:spcBef>
              <a:spcAft>
                <a:spcPts val="0"/>
              </a:spcAft>
              <a:buNone/>
            </a:pPr>
            <a:r>
              <a:t/>
            </a:r>
            <a:endParaRPr>
              <a:latin typeface="Oxygen"/>
              <a:ea typeface="Oxygen"/>
              <a:cs typeface="Oxygen"/>
              <a:sym typeface="Oxyge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34"/>
          <p:cNvSpPr txBox="1"/>
          <p:nvPr>
            <p:ph type="title"/>
          </p:nvPr>
        </p:nvSpPr>
        <p:spPr>
          <a:xfrm>
            <a:off x="0" y="243515"/>
            <a:ext cx="7146900" cy="95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sz="2400"/>
              <a:t>A-Transport mechanism in the early part of DCT</a:t>
            </a:r>
            <a:endParaRPr sz="2400"/>
          </a:p>
          <a:p>
            <a:pPr indent="0" lvl="0" marL="0" rtl="0" algn="l">
              <a:spcBef>
                <a:spcPts val="0"/>
              </a:spcBef>
              <a:spcAft>
                <a:spcPts val="0"/>
              </a:spcAft>
              <a:buNone/>
            </a:pPr>
            <a:r>
              <a:t/>
            </a:r>
            <a:endParaRPr/>
          </a:p>
        </p:txBody>
      </p:sp>
      <p:pic>
        <p:nvPicPr>
          <p:cNvPr id="589" name="Google Shape;589;p34"/>
          <p:cNvPicPr preferRelativeResize="0"/>
          <p:nvPr/>
        </p:nvPicPr>
        <p:blipFill>
          <a:blip r:embed="rId3">
            <a:alphaModFix/>
          </a:blip>
          <a:stretch>
            <a:fillRect/>
          </a:stretch>
        </p:blipFill>
        <p:spPr>
          <a:xfrm>
            <a:off x="2157025" y="917625"/>
            <a:ext cx="2987825" cy="2472325"/>
          </a:xfrm>
          <a:prstGeom prst="rect">
            <a:avLst/>
          </a:prstGeom>
          <a:noFill/>
          <a:ln>
            <a:noFill/>
          </a:ln>
        </p:spPr>
      </p:pic>
      <p:sp>
        <p:nvSpPr>
          <p:cNvPr id="590" name="Google Shape;590;p34"/>
          <p:cNvSpPr txBox="1"/>
          <p:nvPr/>
        </p:nvSpPr>
        <p:spPr>
          <a:xfrm>
            <a:off x="78400" y="521325"/>
            <a:ext cx="6261900" cy="396300"/>
          </a:xfrm>
          <a:prstGeom prst="rect">
            <a:avLst/>
          </a:prstGeom>
          <a:noFill/>
          <a:ln>
            <a:noFill/>
          </a:ln>
        </p:spPr>
        <p:txBody>
          <a:bodyPr anchorCtr="0" anchor="t" bIns="91425" lIns="91425" spcFirstLastPara="1" rIns="91425" wrap="square" tIns="91425">
            <a:spAutoFit/>
          </a:bodyPr>
          <a:lstStyle/>
          <a:p>
            <a:pPr indent="-317500" lvl="0" marL="457200" rtl="0" algn="ctr">
              <a:spcBef>
                <a:spcPts val="0"/>
              </a:spcBef>
              <a:spcAft>
                <a:spcPts val="0"/>
              </a:spcAft>
              <a:buClr>
                <a:srgbClr val="0B5394"/>
              </a:buClr>
              <a:buSzPts val="1400"/>
              <a:buFont typeface="Oxygen"/>
              <a:buChar char="●"/>
            </a:pPr>
            <a:r>
              <a:rPr b="1" lang="en">
                <a:solidFill>
                  <a:srgbClr val="0B5394"/>
                </a:solidFill>
                <a:latin typeface="Oxygen"/>
                <a:ea typeface="Oxygen"/>
                <a:cs typeface="Oxygen"/>
                <a:sym typeface="Oxygen"/>
              </a:rPr>
              <a:t>Mechanism of sodium chloride transport in the early distal tubule</a:t>
            </a:r>
            <a:endParaRPr b="1">
              <a:solidFill>
                <a:srgbClr val="0B5394"/>
              </a:solidFill>
              <a:latin typeface="Oxygen"/>
              <a:ea typeface="Oxygen"/>
              <a:cs typeface="Oxygen"/>
              <a:sym typeface="Oxygen"/>
            </a:endParaRPr>
          </a:p>
        </p:txBody>
      </p:sp>
      <p:sp>
        <p:nvSpPr>
          <p:cNvPr id="591" name="Google Shape;591;p34"/>
          <p:cNvSpPr/>
          <p:nvPr/>
        </p:nvSpPr>
        <p:spPr>
          <a:xfrm>
            <a:off x="5144843" y="1298990"/>
            <a:ext cx="1462800" cy="951900"/>
          </a:xfrm>
          <a:prstGeom prst="roundRect">
            <a:avLst>
              <a:gd fmla="val 16667" name="adj"/>
            </a:avLst>
          </a:prstGeom>
          <a:solidFill>
            <a:srgbClr val="F3EFEF"/>
          </a:solidFill>
          <a:ln cap="flat" cmpd="sng" w="19050">
            <a:solidFill>
              <a:schemeClr val="dk1"/>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434343"/>
                </a:solidFill>
              </a:rPr>
              <a:t>Thiazide </a:t>
            </a:r>
            <a:endParaRPr>
              <a:solidFill>
                <a:srgbClr val="434343"/>
              </a:solidFill>
            </a:endParaRPr>
          </a:p>
          <a:p>
            <a:pPr indent="0" lvl="0" marL="0" marR="0" rtl="0" algn="ctr">
              <a:lnSpc>
                <a:spcPct val="100000"/>
              </a:lnSpc>
              <a:spcBef>
                <a:spcPts val="0"/>
              </a:spcBef>
              <a:spcAft>
                <a:spcPts val="0"/>
              </a:spcAft>
              <a:buClr>
                <a:srgbClr val="000000"/>
              </a:buClr>
              <a:buSzPts val="1400"/>
              <a:buFont typeface="Arial"/>
              <a:buNone/>
            </a:pPr>
            <a:r>
              <a:rPr lang="en">
                <a:solidFill>
                  <a:srgbClr val="434343"/>
                </a:solidFill>
              </a:rPr>
              <a:t>diuretics block NCC</a:t>
            </a:r>
            <a:endParaRPr>
              <a:solidFill>
                <a:srgbClr val="434343"/>
              </a:solidFill>
            </a:endParaRPr>
          </a:p>
          <a:p>
            <a:pPr indent="0" lvl="0" marL="0" marR="0" rtl="0" algn="ctr">
              <a:lnSpc>
                <a:spcPct val="100000"/>
              </a:lnSpc>
              <a:spcBef>
                <a:spcPts val="0"/>
              </a:spcBef>
              <a:spcAft>
                <a:spcPts val="0"/>
              </a:spcAft>
              <a:buClr>
                <a:srgbClr val="000000"/>
              </a:buClr>
              <a:buSzPts val="1400"/>
              <a:buFont typeface="Arial"/>
              <a:buNone/>
            </a:pPr>
            <a:r>
              <a:t/>
            </a:r>
            <a:endParaRPr>
              <a:solidFill>
                <a:srgbClr val="434343"/>
              </a:solidFill>
            </a:endParaRPr>
          </a:p>
        </p:txBody>
      </p:sp>
      <p:cxnSp>
        <p:nvCxnSpPr>
          <p:cNvPr id="592" name="Google Shape;592;p34"/>
          <p:cNvCxnSpPr>
            <a:stCxn id="591" idx="2"/>
            <a:endCxn id="593" idx="0"/>
          </p:cNvCxnSpPr>
          <p:nvPr/>
        </p:nvCxnSpPr>
        <p:spPr>
          <a:xfrm>
            <a:off x="5876243" y="2250890"/>
            <a:ext cx="0" cy="173100"/>
          </a:xfrm>
          <a:prstGeom prst="straightConnector1">
            <a:avLst/>
          </a:prstGeom>
          <a:noFill/>
          <a:ln cap="flat" cmpd="sng" w="9525">
            <a:solidFill>
              <a:schemeClr val="dk2"/>
            </a:solidFill>
            <a:prstDash val="solid"/>
            <a:round/>
            <a:headEnd len="med" w="med" type="none"/>
            <a:tailEnd len="med" w="med" type="triangle"/>
          </a:ln>
        </p:spPr>
      </p:cxnSp>
      <p:sp>
        <p:nvSpPr>
          <p:cNvPr id="593" name="Google Shape;593;p34"/>
          <p:cNvSpPr txBox="1"/>
          <p:nvPr/>
        </p:nvSpPr>
        <p:spPr>
          <a:xfrm>
            <a:off x="5182200" y="2424109"/>
            <a:ext cx="13881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5A6BD"/>
                </a:solidFill>
                <a:latin typeface="Oxygen"/>
                <a:ea typeface="Oxygen"/>
                <a:cs typeface="Oxygen"/>
                <a:sym typeface="Oxygen"/>
              </a:rPr>
              <a:t>Blocks transporter  </a:t>
            </a:r>
            <a:r>
              <a:rPr lang="en">
                <a:solidFill>
                  <a:srgbClr val="D5A6BD"/>
                </a:solidFill>
                <a:latin typeface="Oxygen"/>
                <a:ea typeface="Oxygen"/>
                <a:cs typeface="Oxygen"/>
                <a:sym typeface="Oxygen"/>
              </a:rPr>
              <a:t>carrying </a:t>
            </a:r>
            <a:r>
              <a:rPr lang="en">
                <a:solidFill>
                  <a:srgbClr val="D5A6BD"/>
                </a:solidFill>
                <a:latin typeface="Oxygen"/>
                <a:ea typeface="Oxygen"/>
                <a:cs typeface="Oxygen"/>
                <a:sym typeface="Oxygen"/>
              </a:rPr>
              <a:t>5% of </a:t>
            </a:r>
            <a:endParaRPr>
              <a:solidFill>
                <a:srgbClr val="D5A6BD"/>
              </a:solidFill>
              <a:latin typeface="Oxygen"/>
              <a:ea typeface="Oxygen"/>
              <a:cs typeface="Oxygen"/>
              <a:sym typeface="Oxygen"/>
            </a:endParaRPr>
          </a:p>
          <a:p>
            <a:pPr indent="0" lvl="0" marL="0" rtl="0" algn="ctr">
              <a:spcBef>
                <a:spcPts val="0"/>
              </a:spcBef>
              <a:spcAft>
                <a:spcPts val="0"/>
              </a:spcAft>
              <a:buNone/>
            </a:pPr>
            <a:r>
              <a:rPr lang="en">
                <a:solidFill>
                  <a:srgbClr val="D5A6BD"/>
                </a:solidFill>
                <a:latin typeface="Oxygen"/>
                <a:ea typeface="Oxygen"/>
                <a:cs typeface="Oxygen"/>
                <a:sym typeface="Oxygen"/>
              </a:rPr>
              <a:t>filtered load</a:t>
            </a:r>
            <a:endParaRPr>
              <a:solidFill>
                <a:srgbClr val="D5A6BD"/>
              </a:solidFill>
              <a:latin typeface="Oxygen"/>
              <a:ea typeface="Oxygen"/>
              <a:cs typeface="Oxygen"/>
              <a:sym typeface="Oxygen"/>
            </a:endParaRPr>
          </a:p>
        </p:txBody>
      </p:sp>
      <p:sp>
        <p:nvSpPr>
          <p:cNvPr id="594" name="Google Shape;594;p34"/>
          <p:cNvSpPr txBox="1"/>
          <p:nvPr/>
        </p:nvSpPr>
        <p:spPr>
          <a:xfrm>
            <a:off x="77550" y="4274575"/>
            <a:ext cx="6702900" cy="1693200"/>
          </a:xfrm>
          <a:prstGeom prst="rect">
            <a:avLst/>
          </a:prstGeom>
          <a:noFill/>
          <a:ln cap="flat" cmpd="sng" w="28575">
            <a:solidFill>
              <a:srgbClr val="D9D9D9"/>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D5A6BD"/>
                </a:solidFill>
                <a:latin typeface="Oxygen"/>
                <a:ea typeface="Oxygen"/>
                <a:cs typeface="Oxygen"/>
                <a:sym typeface="Oxygen"/>
              </a:rPr>
              <a:t>Female </a:t>
            </a:r>
            <a:r>
              <a:rPr b="1" lang="en">
                <a:solidFill>
                  <a:srgbClr val="D5A6BD"/>
                </a:solidFill>
                <a:latin typeface="Oxygen"/>
                <a:ea typeface="Oxygen"/>
                <a:cs typeface="Oxygen"/>
                <a:sym typeface="Oxygen"/>
              </a:rPr>
              <a:t>Dr. Question:</a:t>
            </a:r>
            <a:r>
              <a:rPr lang="en">
                <a:solidFill>
                  <a:srgbClr val="434343"/>
                </a:solidFill>
                <a:latin typeface="Oxygen"/>
                <a:ea typeface="Oxygen"/>
                <a:cs typeface="Oxygen"/>
                <a:sym typeface="Oxygen"/>
              </a:rPr>
              <a:t>Which Diuretic Loop or Thiazide has the Powerful diuretic effect (amount of urine)? </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Loop diuretic Why? because it blocks the Triple transporter and Triple reabsorbed 25% of the filtered load Therefore the amount of solutes that get trapped is MORE —&gt; amount of water will get trapped is MORE also.</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 But Thiazide blocks NCC. </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early distal tubule is contribute only 5% to the Reabsorption of filtered load.</a:t>
            </a:r>
            <a:endParaRPr>
              <a:solidFill>
                <a:srgbClr val="434343"/>
              </a:solidFill>
              <a:latin typeface="Oxygen"/>
              <a:ea typeface="Oxygen"/>
              <a:cs typeface="Oxygen"/>
              <a:sym typeface="Oxygen"/>
            </a:endParaRPr>
          </a:p>
        </p:txBody>
      </p:sp>
      <p:sp>
        <p:nvSpPr>
          <p:cNvPr id="595" name="Google Shape;595;p34"/>
          <p:cNvSpPr txBox="1"/>
          <p:nvPr/>
        </p:nvSpPr>
        <p:spPr>
          <a:xfrm>
            <a:off x="148900" y="917625"/>
            <a:ext cx="21570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5A6BD"/>
                </a:solidFill>
                <a:latin typeface="Oxygen"/>
                <a:ea typeface="Oxygen"/>
                <a:cs typeface="Oxygen"/>
                <a:sym typeface="Oxygen"/>
              </a:rPr>
              <a:t>1-Basolateral Na+ k+ATPase pumps 3Na+ out and 2K+ inside the cell</a:t>
            </a:r>
            <a:endParaRPr>
              <a:solidFill>
                <a:srgbClr val="D5A6BD"/>
              </a:solidFill>
              <a:latin typeface="Oxygen"/>
              <a:ea typeface="Oxygen"/>
              <a:cs typeface="Oxygen"/>
              <a:sym typeface="Oxygen"/>
            </a:endParaRPr>
          </a:p>
        </p:txBody>
      </p:sp>
      <p:cxnSp>
        <p:nvCxnSpPr>
          <p:cNvPr id="596" name="Google Shape;596;p34"/>
          <p:cNvCxnSpPr>
            <a:stCxn id="595" idx="2"/>
            <a:endCxn id="597" idx="0"/>
          </p:cNvCxnSpPr>
          <p:nvPr/>
        </p:nvCxnSpPr>
        <p:spPr>
          <a:xfrm>
            <a:off x="1227400" y="1949025"/>
            <a:ext cx="0" cy="302100"/>
          </a:xfrm>
          <a:prstGeom prst="straightConnector1">
            <a:avLst/>
          </a:prstGeom>
          <a:noFill/>
          <a:ln cap="flat" cmpd="sng" w="9525">
            <a:solidFill>
              <a:schemeClr val="dk2"/>
            </a:solidFill>
            <a:prstDash val="solid"/>
            <a:round/>
            <a:headEnd len="med" w="med" type="none"/>
            <a:tailEnd len="med" w="med" type="stealth"/>
          </a:ln>
        </p:spPr>
      </p:cxnSp>
      <p:sp>
        <p:nvSpPr>
          <p:cNvPr id="597" name="Google Shape;597;p34"/>
          <p:cNvSpPr txBox="1"/>
          <p:nvPr/>
        </p:nvSpPr>
        <p:spPr>
          <a:xfrm rot="444">
            <a:off x="65800" y="2251048"/>
            <a:ext cx="2323200" cy="81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5A6BD"/>
                </a:solidFill>
                <a:latin typeface="Oxygen"/>
                <a:ea typeface="Oxygen"/>
                <a:cs typeface="Oxygen"/>
                <a:sym typeface="Oxygen"/>
              </a:rPr>
              <a:t>2-decrease Na+ conc inside </a:t>
            </a:r>
            <a:endParaRPr>
              <a:solidFill>
                <a:srgbClr val="D5A6BD"/>
              </a:solidFill>
              <a:latin typeface="Oxygen"/>
              <a:ea typeface="Oxygen"/>
              <a:cs typeface="Oxygen"/>
              <a:sym typeface="Oxygen"/>
            </a:endParaRPr>
          </a:p>
          <a:p>
            <a:pPr indent="0" lvl="0" marL="0" rtl="0" algn="l">
              <a:spcBef>
                <a:spcPts val="0"/>
              </a:spcBef>
              <a:spcAft>
                <a:spcPts val="0"/>
              </a:spcAft>
              <a:buNone/>
            </a:pPr>
            <a:r>
              <a:rPr lang="en">
                <a:solidFill>
                  <a:srgbClr val="D5A6BD"/>
                </a:solidFill>
                <a:latin typeface="Oxygen"/>
                <a:ea typeface="Oxygen"/>
                <a:cs typeface="Oxygen"/>
                <a:sym typeface="Oxygen"/>
              </a:rPr>
              <a:t>The cell</a:t>
            </a:r>
            <a:endParaRPr>
              <a:solidFill>
                <a:srgbClr val="D5A6BD"/>
              </a:solidFill>
              <a:latin typeface="Oxygen"/>
              <a:ea typeface="Oxygen"/>
              <a:cs typeface="Oxygen"/>
              <a:sym typeface="Oxygen"/>
            </a:endParaRPr>
          </a:p>
        </p:txBody>
      </p:sp>
      <p:sp>
        <p:nvSpPr>
          <p:cNvPr id="598" name="Google Shape;598;p34"/>
          <p:cNvSpPr txBox="1"/>
          <p:nvPr/>
        </p:nvSpPr>
        <p:spPr>
          <a:xfrm>
            <a:off x="65800" y="3358838"/>
            <a:ext cx="6006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5A6BD"/>
                </a:solidFill>
                <a:latin typeface="Oxygen"/>
                <a:ea typeface="Oxygen"/>
                <a:cs typeface="Oxygen"/>
                <a:sym typeface="Oxygen"/>
              </a:rPr>
              <a:t>3-</a:t>
            </a:r>
            <a:r>
              <a:rPr lang="en">
                <a:solidFill>
                  <a:srgbClr val="D5A6BD"/>
                </a:solidFill>
                <a:latin typeface="Oxygen"/>
                <a:ea typeface="Oxygen"/>
                <a:cs typeface="Oxygen"/>
                <a:sym typeface="Oxygen"/>
              </a:rPr>
              <a:t>This gradient favors </a:t>
            </a:r>
            <a:endParaRPr>
              <a:solidFill>
                <a:srgbClr val="D5A6BD"/>
              </a:solidFill>
              <a:latin typeface="Oxygen"/>
              <a:ea typeface="Oxygen"/>
              <a:cs typeface="Oxygen"/>
              <a:sym typeface="Oxygen"/>
            </a:endParaRPr>
          </a:p>
          <a:p>
            <a:pPr indent="0" lvl="0" marL="0" rtl="0" algn="l">
              <a:spcBef>
                <a:spcPts val="0"/>
              </a:spcBef>
              <a:spcAft>
                <a:spcPts val="0"/>
              </a:spcAft>
              <a:buNone/>
            </a:pPr>
            <a:r>
              <a:rPr lang="en">
                <a:solidFill>
                  <a:srgbClr val="D5A6BD"/>
                </a:solidFill>
                <a:latin typeface="Oxygen"/>
                <a:ea typeface="Oxygen"/>
                <a:cs typeface="Oxygen"/>
                <a:sym typeface="Oxygen"/>
              </a:rPr>
              <a:t>passive entry of Na+ into Apical filtered load</a:t>
            </a:r>
            <a:endParaRPr>
              <a:solidFill>
                <a:srgbClr val="D5A6BD"/>
              </a:solidFill>
              <a:latin typeface="Oxygen"/>
              <a:ea typeface="Oxygen"/>
              <a:cs typeface="Oxygen"/>
              <a:sym typeface="Oxygen"/>
            </a:endParaRPr>
          </a:p>
          <a:p>
            <a:pPr indent="0" lvl="0" marL="0" rtl="0" algn="l">
              <a:spcBef>
                <a:spcPts val="0"/>
              </a:spcBef>
              <a:spcAft>
                <a:spcPts val="0"/>
              </a:spcAft>
              <a:buNone/>
            </a:pPr>
            <a:r>
              <a:rPr lang="en">
                <a:solidFill>
                  <a:srgbClr val="D5A6BD"/>
                </a:solidFill>
                <a:latin typeface="Oxygen"/>
                <a:ea typeface="Oxygen"/>
                <a:cs typeface="Oxygen"/>
                <a:sym typeface="Oxygen"/>
              </a:rPr>
              <a:t>the tubular cell across the apical membrane via NCC along with CL-</a:t>
            </a:r>
            <a:endParaRPr>
              <a:solidFill>
                <a:srgbClr val="D5A6BD"/>
              </a:solidFill>
              <a:latin typeface="Oxygen"/>
              <a:ea typeface="Oxygen"/>
              <a:cs typeface="Oxygen"/>
              <a:sym typeface="Oxygen"/>
            </a:endParaRPr>
          </a:p>
        </p:txBody>
      </p:sp>
      <p:cxnSp>
        <p:nvCxnSpPr>
          <p:cNvPr id="599" name="Google Shape;599;p34"/>
          <p:cNvCxnSpPr/>
          <p:nvPr/>
        </p:nvCxnSpPr>
        <p:spPr>
          <a:xfrm>
            <a:off x="1220800" y="3004748"/>
            <a:ext cx="13200" cy="385200"/>
          </a:xfrm>
          <a:prstGeom prst="straightConnector1">
            <a:avLst/>
          </a:prstGeom>
          <a:noFill/>
          <a:ln cap="flat" cmpd="sng" w="9525">
            <a:solidFill>
              <a:schemeClr val="dk2"/>
            </a:solidFill>
            <a:prstDash val="solid"/>
            <a:round/>
            <a:headEnd len="med" w="med" type="none"/>
            <a:tailEnd len="med" w="med" type="stealth"/>
          </a:ln>
        </p:spPr>
      </p:cxnSp>
      <p:sp>
        <p:nvSpPr>
          <p:cNvPr id="600" name="Google Shape;600;p34"/>
          <p:cNvSpPr/>
          <p:nvPr/>
        </p:nvSpPr>
        <p:spPr>
          <a:xfrm>
            <a:off x="269050" y="7215129"/>
            <a:ext cx="1623000" cy="5565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Aldosterone</a:t>
            </a:r>
            <a:r>
              <a:rPr lang="en">
                <a:solidFill>
                  <a:srgbClr val="434343"/>
                </a:solidFill>
              </a:rPr>
              <a:t> </a:t>
            </a:r>
            <a:endParaRPr>
              <a:solidFill>
                <a:srgbClr val="434343"/>
              </a:solidFill>
            </a:endParaRPr>
          </a:p>
          <a:p>
            <a:pPr indent="0" lvl="0" marL="0" marR="0" rtl="0" algn="ctr">
              <a:lnSpc>
                <a:spcPct val="100000"/>
              </a:lnSpc>
              <a:spcBef>
                <a:spcPts val="0"/>
              </a:spcBef>
              <a:spcAft>
                <a:spcPts val="0"/>
              </a:spcAft>
              <a:buClr>
                <a:srgbClr val="000000"/>
              </a:buClr>
              <a:buSzPts val="1400"/>
              <a:buFont typeface="Arial"/>
              <a:buNone/>
            </a:pPr>
            <a:r>
              <a:rPr lang="en" sz="1000">
                <a:solidFill>
                  <a:srgbClr val="CCCCCC"/>
                </a:solidFill>
                <a:latin typeface="Oxygen"/>
                <a:ea typeface="Oxygen"/>
                <a:cs typeface="Oxygen"/>
                <a:sym typeface="Oxygen"/>
              </a:rPr>
              <a:t>Stimulates the pump</a:t>
            </a:r>
            <a:endParaRPr sz="1000">
              <a:solidFill>
                <a:srgbClr val="CCCCCC"/>
              </a:solidFill>
              <a:latin typeface="Oxygen"/>
              <a:ea typeface="Oxygen"/>
              <a:cs typeface="Oxygen"/>
              <a:sym typeface="Oxygen"/>
            </a:endParaRPr>
          </a:p>
        </p:txBody>
      </p:sp>
      <p:sp>
        <p:nvSpPr>
          <p:cNvPr id="601" name="Google Shape;601;p34"/>
          <p:cNvSpPr txBox="1"/>
          <p:nvPr>
            <p:ph type="title"/>
          </p:nvPr>
        </p:nvSpPr>
        <p:spPr>
          <a:xfrm>
            <a:off x="86650" y="6295299"/>
            <a:ext cx="7746000" cy="951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sz="2400"/>
              <a:t>B-</a:t>
            </a:r>
            <a:r>
              <a:rPr lang="en" sz="2400"/>
              <a:t>Transport mechanism in the late part of DCT</a:t>
            </a:r>
            <a:endParaRPr sz="2400"/>
          </a:p>
          <a:p>
            <a:pPr indent="0" lvl="0" marL="0" rtl="0" algn="l">
              <a:spcBef>
                <a:spcPts val="0"/>
              </a:spcBef>
              <a:spcAft>
                <a:spcPts val="0"/>
              </a:spcAft>
              <a:buNone/>
            </a:pPr>
            <a:r>
              <a:t/>
            </a:r>
            <a:endParaRPr/>
          </a:p>
        </p:txBody>
      </p:sp>
      <p:pic>
        <p:nvPicPr>
          <p:cNvPr id="602" name="Google Shape;602;p34"/>
          <p:cNvPicPr preferRelativeResize="0"/>
          <p:nvPr/>
        </p:nvPicPr>
        <p:blipFill rotWithShape="1">
          <a:blip r:embed="rId4">
            <a:alphaModFix/>
          </a:blip>
          <a:srcRect b="32207" l="0" r="0" t="0"/>
          <a:stretch/>
        </p:blipFill>
        <p:spPr>
          <a:xfrm>
            <a:off x="1955938" y="6631348"/>
            <a:ext cx="2987825" cy="1724025"/>
          </a:xfrm>
          <a:prstGeom prst="rect">
            <a:avLst/>
          </a:prstGeom>
          <a:noFill/>
          <a:ln>
            <a:noFill/>
          </a:ln>
        </p:spPr>
      </p:pic>
      <p:sp>
        <p:nvSpPr>
          <p:cNvPr id="603" name="Google Shape;603;p34"/>
          <p:cNvSpPr txBox="1"/>
          <p:nvPr/>
        </p:nvSpPr>
        <p:spPr>
          <a:xfrm>
            <a:off x="1761102" y="7218250"/>
            <a:ext cx="526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38761D"/>
                </a:solidFill>
                <a:latin typeface="Oxygen"/>
                <a:ea typeface="Oxygen"/>
                <a:cs typeface="Oxygen"/>
                <a:sym typeface="Oxygen"/>
              </a:rPr>
              <a:t>+</a:t>
            </a:r>
            <a:endParaRPr b="1" sz="2400">
              <a:solidFill>
                <a:srgbClr val="38761D"/>
              </a:solidFill>
              <a:latin typeface="Oxygen"/>
              <a:ea typeface="Oxygen"/>
              <a:cs typeface="Oxygen"/>
              <a:sym typeface="Oxygen"/>
            </a:endParaRPr>
          </a:p>
        </p:txBody>
      </p:sp>
      <p:sp>
        <p:nvSpPr>
          <p:cNvPr id="604" name="Google Shape;604;p34"/>
          <p:cNvSpPr/>
          <p:nvPr/>
        </p:nvSpPr>
        <p:spPr>
          <a:xfrm>
            <a:off x="169750" y="8122125"/>
            <a:ext cx="1821600" cy="13488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605" name="Google Shape;605;p34"/>
          <p:cNvSpPr txBox="1"/>
          <p:nvPr/>
        </p:nvSpPr>
        <p:spPr>
          <a:xfrm>
            <a:off x="65800" y="8175076"/>
            <a:ext cx="19686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5A6BD"/>
                </a:solidFill>
                <a:latin typeface="Oxygen"/>
                <a:ea typeface="Oxygen"/>
                <a:cs typeface="Oxygen"/>
                <a:sym typeface="Oxygen"/>
              </a:rPr>
              <a:t>1-</a:t>
            </a:r>
            <a:r>
              <a:rPr lang="en">
                <a:solidFill>
                  <a:srgbClr val="D5A6BD"/>
                </a:solidFill>
                <a:latin typeface="Oxygen"/>
                <a:ea typeface="Oxygen"/>
                <a:cs typeface="Oxygen"/>
                <a:sym typeface="Oxygen"/>
              </a:rPr>
              <a:t>Aldosteorne anatgonists </a:t>
            </a:r>
            <a:endParaRPr>
              <a:solidFill>
                <a:srgbClr val="D5A6BD"/>
              </a:solidFill>
              <a:latin typeface="Oxygen"/>
              <a:ea typeface="Oxygen"/>
              <a:cs typeface="Oxygen"/>
              <a:sym typeface="Oxygen"/>
            </a:endParaRPr>
          </a:p>
          <a:p>
            <a:pPr indent="0" lvl="0" marL="0" rtl="0" algn="ctr">
              <a:spcBef>
                <a:spcPts val="0"/>
              </a:spcBef>
              <a:spcAft>
                <a:spcPts val="0"/>
              </a:spcAft>
              <a:buNone/>
            </a:pPr>
            <a:r>
              <a:rPr lang="en">
                <a:solidFill>
                  <a:srgbClr val="D5A6BD"/>
                </a:solidFill>
                <a:latin typeface="Oxygen"/>
                <a:ea typeface="Oxygen"/>
                <a:cs typeface="Oxygen"/>
                <a:sym typeface="Oxygen"/>
              </a:rPr>
              <a:t>(e.g. spironolactone)</a:t>
            </a:r>
            <a:endParaRPr>
              <a:solidFill>
                <a:srgbClr val="D5A6BD"/>
              </a:solidFill>
              <a:latin typeface="Oxygen"/>
              <a:ea typeface="Oxygen"/>
              <a:cs typeface="Oxygen"/>
              <a:sym typeface="Oxygen"/>
            </a:endParaRPr>
          </a:p>
          <a:p>
            <a:pPr indent="0" lvl="0" marL="0" rtl="0" algn="ctr">
              <a:spcBef>
                <a:spcPts val="0"/>
              </a:spcBef>
              <a:spcAft>
                <a:spcPts val="0"/>
              </a:spcAft>
              <a:buNone/>
            </a:pPr>
            <a:r>
              <a:rPr lang="en">
                <a:solidFill>
                  <a:srgbClr val="D5A6BD"/>
                </a:solidFill>
                <a:latin typeface="Oxygen"/>
                <a:ea typeface="Oxygen"/>
                <a:cs typeface="Oxygen"/>
                <a:sym typeface="Oxygen"/>
              </a:rPr>
              <a:t>-</a:t>
            </a:r>
            <a:r>
              <a:rPr lang="en">
                <a:solidFill>
                  <a:srgbClr val="D5A6BD"/>
                </a:solidFill>
                <a:latin typeface="Oxygen"/>
                <a:ea typeface="Oxygen"/>
                <a:cs typeface="Oxygen"/>
                <a:sym typeface="Oxygen"/>
              </a:rPr>
              <a:t>K+ sparing </a:t>
            </a:r>
            <a:r>
              <a:rPr b="1" lang="en">
                <a:solidFill>
                  <a:srgbClr val="D5A6BD"/>
                </a:solidFill>
                <a:latin typeface="Oxygen"/>
                <a:ea typeface="Oxygen"/>
                <a:cs typeface="Oxygen"/>
                <a:sym typeface="Oxygen"/>
              </a:rPr>
              <a:t>diuretics</a:t>
            </a:r>
            <a:endParaRPr b="1">
              <a:solidFill>
                <a:srgbClr val="D5A6BD"/>
              </a:solidFill>
              <a:latin typeface="Oxygen"/>
              <a:ea typeface="Oxygen"/>
              <a:cs typeface="Oxygen"/>
              <a:sym typeface="Oxygen"/>
            </a:endParaRPr>
          </a:p>
          <a:p>
            <a:pPr indent="0" lvl="0" marL="0" rtl="0" algn="ctr">
              <a:spcBef>
                <a:spcPts val="0"/>
              </a:spcBef>
              <a:spcAft>
                <a:spcPts val="0"/>
              </a:spcAft>
              <a:buNone/>
            </a:pPr>
            <a:r>
              <a:t/>
            </a:r>
            <a:endParaRPr>
              <a:solidFill>
                <a:srgbClr val="D5A6BD"/>
              </a:solidFill>
              <a:latin typeface="Oxygen"/>
              <a:ea typeface="Oxygen"/>
              <a:cs typeface="Oxygen"/>
              <a:sym typeface="Oxygen"/>
            </a:endParaRPr>
          </a:p>
        </p:txBody>
      </p:sp>
      <p:sp>
        <p:nvSpPr>
          <p:cNvPr id="606" name="Google Shape;606;p34"/>
          <p:cNvSpPr/>
          <p:nvPr/>
        </p:nvSpPr>
        <p:spPr>
          <a:xfrm>
            <a:off x="909089" y="7768450"/>
            <a:ext cx="282000" cy="302100"/>
          </a:xfrm>
          <a:prstGeom prst="noSmoking">
            <a:avLst>
              <a:gd fmla="val 11047"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4"/>
          <p:cNvSpPr/>
          <p:nvPr/>
        </p:nvSpPr>
        <p:spPr>
          <a:xfrm>
            <a:off x="5007650" y="7215125"/>
            <a:ext cx="1742400" cy="21657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5A6BD"/>
                </a:solidFill>
                <a:latin typeface="Oxygen"/>
                <a:ea typeface="Oxygen"/>
                <a:cs typeface="Oxygen"/>
                <a:sym typeface="Oxygen"/>
              </a:rPr>
              <a:t>Principle cells use </a:t>
            </a:r>
            <a:r>
              <a:rPr b="1" lang="en">
                <a:solidFill>
                  <a:srgbClr val="D5A6BD"/>
                </a:solidFill>
                <a:latin typeface="Oxygen"/>
                <a:ea typeface="Oxygen"/>
                <a:cs typeface="Oxygen"/>
                <a:sym typeface="Oxygen"/>
              </a:rPr>
              <a:t>channels</a:t>
            </a:r>
            <a:r>
              <a:rPr lang="en">
                <a:solidFill>
                  <a:srgbClr val="D5A6BD"/>
                </a:solidFill>
                <a:latin typeface="Oxygen"/>
                <a:ea typeface="Oxygen"/>
                <a:cs typeface="Oxygen"/>
                <a:sym typeface="Oxygen"/>
              </a:rPr>
              <a:t> for Na+ and K+ specific to each which is different than other parts of the nephron that use </a:t>
            </a:r>
            <a:r>
              <a:rPr b="1" lang="en">
                <a:solidFill>
                  <a:srgbClr val="D5A6BD"/>
                </a:solidFill>
                <a:latin typeface="Oxygen"/>
                <a:ea typeface="Oxygen"/>
                <a:cs typeface="Oxygen"/>
                <a:sym typeface="Oxygen"/>
              </a:rPr>
              <a:t>carrier</a:t>
            </a:r>
            <a:endParaRPr b="1">
              <a:solidFill>
                <a:srgbClr val="D5A6BD"/>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sp>
        <p:nvSpPr>
          <p:cNvPr id="608" name="Google Shape;608;p34"/>
          <p:cNvSpPr/>
          <p:nvPr/>
        </p:nvSpPr>
        <p:spPr>
          <a:xfrm>
            <a:off x="2066850" y="8355375"/>
            <a:ext cx="2766000" cy="12429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2-Na+ channel blockers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sz="1200">
                <a:solidFill>
                  <a:srgbClr val="93C47D"/>
                </a:solidFill>
                <a:latin typeface="Oxygen"/>
                <a:ea typeface="Oxygen"/>
                <a:cs typeface="Oxygen"/>
                <a:sym typeface="Oxygen"/>
              </a:rPr>
              <a:t>It's a </a:t>
            </a:r>
            <a:r>
              <a:rPr b="1" lang="en" sz="1200">
                <a:solidFill>
                  <a:srgbClr val="93C47D"/>
                </a:solidFill>
                <a:latin typeface="Oxygen"/>
                <a:ea typeface="Oxygen"/>
                <a:cs typeface="Oxygen"/>
                <a:sym typeface="Oxygen"/>
              </a:rPr>
              <a:t>diuretic</a:t>
            </a:r>
            <a:r>
              <a:rPr lang="en" sz="1200">
                <a:solidFill>
                  <a:srgbClr val="93C47D"/>
                </a:solidFill>
                <a:latin typeface="Oxygen"/>
                <a:ea typeface="Oxygen"/>
                <a:cs typeface="Oxygen"/>
                <a:sym typeface="Oxygen"/>
              </a:rPr>
              <a:t> that blocks Na channel </a:t>
            </a:r>
            <a:endParaRPr sz="1200">
              <a:solidFill>
                <a:srgbClr val="93C47D"/>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sz="1200">
                <a:solidFill>
                  <a:srgbClr val="93C47D"/>
                </a:solidFill>
                <a:latin typeface="Oxygen"/>
                <a:ea typeface="Oxygen"/>
                <a:cs typeface="Oxygen"/>
                <a:sym typeface="Oxygen"/>
              </a:rPr>
              <a:t>→ Na will be trapped</a:t>
            </a:r>
            <a:endParaRPr sz="1200">
              <a:solidFill>
                <a:srgbClr val="93C47D"/>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sz="1200">
                <a:solidFill>
                  <a:srgbClr val="93C47D"/>
                </a:solidFill>
                <a:latin typeface="Oxygen"/>
                <a:ea typeface="Oxygen"/>
                <a:cs typeface="Oxygen"/>
                <a:sym typeface="Oxygen"/>
              </a:rPr>
              <a:t> → Water will be trapped </a:t>
            </a:r>
            <a:endParaRPr sz="1200">
              <a:solidFill>
                <a:srgbClr val="93C47D"/>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sz="1200">
                <a:solidFill>
                  <a:srgbClr val="93C47D"/>
                </a:solidFill>
                <a:latin typeface="Oxygen"/>
                <a:ea typeface="Oxygen"/>
                <a:cs typeface="Oxygen"/>
                <a:sym typeface="Oxygen"/>
              </a:rPr>
              <a:t>→diuresis happen.</a:t>
            </a:r>
            <a:endParaRPr sz="1200">
              <a:solidFill>
                <a:srgbClr val="93C47D"/>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cxnSp>
        <p:nvCxnSpPr>
          <p:cNvPr id="609" name="Google Shape;609;p34"/>
          <p:cNvCxnSpPr>
            <a:stCxn id="605" idx="0"/>
          </p:cNvCxnSpPr>
          <p:nvPr/>
        </p:nvCxnSpPr>
        <p:spPr>
          <a:xfrm rot="-5400000">
            <a:off x="1556500" y="7522576"/>
            <a:ext cx="146100" cy="1158900"/>
          </a:xfrm>
          <a:prstGeom prst="curvedConnector2">
            <a:avLst/>
          </a:prstGeom>
          <a:noFill/>
          <a:ln cap="flat" cmpd="sng" w="9525">
            <a:solidFill>
              <a:schemeClr val="dk2"/>
            </a:solidFill>
            <a:prstDash val="solid"/>
            <a:round/>
            <a:headEnd len="med" w="med" type="none"/>
            <a:tailEnd len="med" w="med" type="none"/>
          </a:ln>
        </p:spPr>
      </p:cxnSp>
      <p:cxnSp>
        <p:nvCxnSpPr>
          <p:cNvPr id="610" name="Google Shape;610;p34"/>
          <p:cNvCxnSpPr>
            <a:endCxn id="608" idx="0"/>
          </p:cNvCxnSpPr>
          <p:nvPr/>
        </p:nvCxnSpPr>
        <p:spPr>
          <a:xfrm flipH="1">
            <a:off x="3449850" y="8281275"/>
            <a:ext cx="183300" cy="74100"/>
          </a:xfrm>
          <a:prstGeom prst="curvedConnector2">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35"/>
          <p:cNvSpPr txBox="1"/>
          <p:nvPr>
            <p:ph type="title"/>
          </p:nvPr>
        </p:nvSpPr>
        <p:spPr>
          <a:xfrm>
            <a:off x="-346800" y="188331"/>
            <a:ext cx="7551600" cy="7863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sz="4400"/>
              <a:t>Medullary </a:t>
            </a:r>
            <a:endParaRPr sz="4400"/>
          </a:p>
          <a:p>
            <a:pPr indent="0" lvl="0" marL="0" rtl="0" algn="ctr">
              <a:spcBef>
                <a:spcPts val="0"/>
              </a:spcBef>
              <a:spcAft>
                <a:spcPts val="0"/>
              </a:spcAft>
              <a:buNone/>
            </a:pPr>
            <a:r>
              <a:rPr lang="en" sz="4400"/>
              <a:t>collecting duct </a:t>
            </a:r>
            <a:endParaRPr sz="4400"/>
          </a:p>
        </p:txBody>
      </p:sp>
      <p:sp>
        <p:nvSpPr>
          <p:cNvPr id="616" name="Google Shape;616;p35"/>
          <p:cNvSpPr/>
          <p:nvPr/>
        </p:nvSpPr>
        <p:spPr>
          <a:xfrm>
            <a:off x="116275" y="1432825"/>
            <a:ext cx="2908800" cy="2099100"/>
          </a:xfrm>
          <a:prstGeom prst="roundRect">
            <a:avLst>
              <a:gd fmla="val 16667" name="adj"/>
            </a:avLst>
          </a:prstGeom>
          <a:solidFill>
            <a:srgbClr val="F3EFEF"/>
          </a:solidFill>
          <a:ln cap="flat" cmpd="sng" w="19050">
            <a:solidFill>
              <a:srgbClr val="D9D9D9"/>
            </a:solidFill>
            <a:prstDash val="dash"/>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 Reabsorbs about 3% of filtered Na+ </a:t>
            </a:r>
            <a:endParaRPr>
              <a:solidFill>
                <a:srgbClr val="D5A6BD"/>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 ADH controls permeability to H2O</a:t>
            </a:r>
            <a:endParaRPr>
              <a:solidFill>
                <a:srgbClr val="D5A6BD"/>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 (ADH affects since late DCL) </a:t>
            </a:r>
            <a:endParaRPr>
              <a:solidFill>
                <a:srgbClr val="D5A6BD"/>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 Permeable to urea </a:t>
            </a:r>
            <a:endParaRPr>
              <a:solidFill>
                <a:srgbClr val="D5A6BD"/>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 Secretes H+</a:t>
            </a:r>
            <a:endParaRPr>
              <a:solidFill>
                <a:srgbClr val="D5A6BD"/>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sz="2000">
              <a:solidFill>
                <a:srgbClr val="D5A6BD"/>
              </a:solidFill>
            </a:endParaRPr>
          </a:p>
        </p:txBody>
      </p:sp>
      <p:cxnSp>
        <p:nvCxnSpPr>
          <p:cNvPr id="617" name="Google Shape;617;p35"/>
          <p:cNvCxnSpPr/>
          <p:nvPr/>
        </p:nvCxnSpPr>
        <p:spPr>
          <a:xfrm>
            <a:off x="2199450" y="1238663"/>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618" name="Google Shape;618;p35"/>
          <p:cNvPicPr preferRelativeResize="0"/>
          <p:nvPr/>
        </p:nvPicPr>
        <p:blipFill rotWithShape="1">
          <a:blip r:embed="rId3">
            <a:alphaModFix/>
          </a:blip>
          <a:srcRect b="34136" l="0" r="0" t="0"/>
          <a:stretch/>
        </p:blipFill>
        <p:spPr>
          <a:xfrm>
            <a:off x="0" y="3810750"/>
            <a:ext cx="3637126" cy="2353400"/>
          </a:xfrm>
          <a:prstGeom prst="rect">
            <a:avLst/>
          </a:prstGeom>
          <a:noFill/>
          <a:ln>
            <a:noFill/>
          </a:ln>
        </p:spPr>
      </p:pic>
      <p:pic>
        <p:nvPicPr>
          <p:cNvPr id="619" name="Google Shape;619;p35"/>
          <p:cNvPicPr preferRelativeResize="0"/>
          <p:nvPr/>
        </p:nvPicPr>
        <p:blipFill rotWithShape="1">
          <a:blip r:embed="rId4">
            <a:alphaModFix/>
          </a:blip>
          <a:srcRect b="18375" l="28726" r="28640" t="25187"/>
          <a:stretch/>
        </p:blipFill>
        <p:spPr>
          <a:xfrm>
            <a:off x="3223425" y="1329400"/>
            <a:ext cx="3521102" cy="2621900"/>
          </a:xfrm>
          <a:prstGeom prst="rect">
            <a:avLst/>
          </a:prstGeom>
          <a:noFill/>
          <a:ln>
            <a:noFill/>
          </a:ln>
        </p:spPr>
      </p:pic>
      <p:pic>
        <p:nvPicPr>
          <p:cNvPr id="620" name="Google Shape;620;p35"/>
          <p:cNvPicPr preferRelativeResize="0"/>
          <p:nvPr/>
        </p:nvPicPr>
        <p:blipFill>
          <a:blip r:embed="rId5">
            <a:alphaModFix/>
          </a:blip>
          <a:stretch>
            <a:fillRect/>
          </a:stretch>
        </p:blipFill>
        <p:spPr>
          <a:xfrm>
            <a:off x="1354813" y="6164150"/>
            <a:ext cx="4148374" cy="3471025"/>
          </a:xfrm>
          <a:prstGeom prst="rect">
            <a:avLst/>
          </a:prstGeom>
          <a:noFill/>
          <a:ln>
            <a:noFill/>
          </a:ln>
        </p:spPr>
      </p:pic>
      <p:pic>
        <p:nvPicPr>
          <p:cNvPr id="621" name="Google Shape;621;p35"/>
          <p:cNvPicPr preferRelativeResize="0"/>
          <p:nvPr/>
        </p:nvPicPr>
        <p:blipFill rotWithShape="1">
          <a:blip r:embed="rId3">
            <a:alphaModFix/>
          </a:blip>
          <a:srcRect b="0" l="0" r="0" t="66179"/>
          <a:stretch/>
        </p:blipFill>
        <p:spPr>
          <a:xfrm>
            <a:off x="3637125" y="4466000"/>
            <a:ext cx="3138825" cy="1042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36"/>
          <p:cNvSpPr txBox="1"/>
          <p:nvPr/>
        </p:nvSpPr>
        <p:spPr>
          <a:xfrm>
            <a:off x="120675" y="35625"/>
            <a:ext cx="6715800" cy="14037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4400">
                <a:solidFill>
                  <a:srgbClr val="CF8A87"/>
                </a:solidFill>
                <a:latin typeface="Oxygen"/>
                <a:ea typeface="Oxygen"/>
                <a:cs typeface="Oxygen"/>
                <a:sym typeface="Oxygen"/>
              </a:rPr>
              <a:t>Conc. of substances at diff points in tubules</a:t>
            </a:r>
            <a:endParaRPr b="1" i="0" sz="4400" u="none" cap="none" strike="noStrike">
              <a:solidFill>
                <a:srgbClr val="CF8A87"/>
              </a:solidFill>
              <a:latin typeface="Oxygen"/>
              <a:ea typeface="Oxygen"/>
              <a:cs typeface="Oxygen"/>
              <a:sym typeface="Oxygen"/>
            </a:endParaRPr>
          </a:p>
        </p:txBody>
      </p:sp>
      <p:pic>
        <p:nvPicPr>
          <p:cNvPr id="627" name="Google Shape;627;p36"/>
          <p:cNvPicPr preferRelativeResize="0"/>
          <p:nvPr/>
        </p:nvPicPr>
        <p:blipFill rotWithShape="1">
          <a:blip r:embed="rId3">
            <a:alphaModFix/>
          </a:blip>
          <a:srcRect b="0" l="0" r="7749" t="0"/>
          <a:stretch/>
        </p:blipFill>
        <p:spPr>
          <a:xfrm>
            <a:off x="31049" y="6848912"/>
            <a:ext cx="2459100" cy="3054040"/>
          </a:xfrm>
          <a:prstGeom prst="rect">
            <a:avLst/>
          </a:prstGeom>
          <a:noFill/>
          <a:ln>
            <a:noFill/>
          </a:ln>
        </p:spPr>
      </p:pic>
      <p:sp>
        <p:nvSpPr>
          <p:cNvPr id="628" name="Google Shape;628;p36"/>
          <p:cNvSpPr txBox="1"/>
          <p:nvPr/>
        </p:nvSpPr>
        <p:spPr>
          <a:xfrm>
            <a:off x="0" y="4863650"/>
            <a:ext cx="1905000" cy="1842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latin typeface="Oxygen"/>
                <a:ea typeface="Oxygen"/>
                <a:cs typeface="Oxygen"/>
                <a:sym typeface="Oxygen"/>
              </a:rPr>
              <a:t>Values </a:t>
            </a:r>
            <a:r>
              <a:rPr b="1" lang="en">
                <a:latin typeface="Oxygen"/>
                <a:ea typeface="Oxygen"/>
                <a:cs typeface="Oxygen"/>
                <a:sym typeface="Oxygen"/>
              </a:rPr>
              <a:t>above 1.0 indicate that the substance is reabsorbed to a lesser extent than water or is secreted into the tubules</a:t>
            </a:r>
            <a:endParaRPr b="1">
              <a:latin typeface="Oxygen"/>
              <a:ea typeface="Oxygen"/>
              <a:cs typeface="Oxygen"/>
              <a:sym typeface="Oxygen"/>
            </a:endParaRPr>
          </a:p>
          <a:p>
            <a:pPr indent="0" lvl="0" marL="0" rtl="0" algn="l">
              <a:spcBef>
                <a:spcPts val="0"/>
              </a:spcBef>
              <a:spcAft>
                <a:spcPts val="0"/>
              </a:spcAft>
              <a:buNone/>
            </a:pPr>
            <a:r>
              <a:t/>
            </a:r>
            <a:endParaRPr>
              <a:latin typeface="Oxygen"/>
              <a:ea typeface="Oxygen"/>
              <a:cs typeface="Oxygen"/>
              <a:sym typeface="Oxygen"/>
            </a:endParaRPr>
          </a:p>
        </p:txBody>
      </p:sp>
      <p:cxnSp>
        <p:nvCxnSpPr>
          <p:cNvPr id="629" name="Google Shape;629;p36"/>
          <p:cNvCxnSpPr/>
          <p:nvPr/>
        </p:nvCxnSpPr>
        <p:spPr>
          <a:xfrm flipH="1">
            <a:off x="471450" y="6762477"/>
            <a:ext cx="1653900" cy="950400"/>
          </a:xfrm>
          <a:prstGeom prst="straightConnector1">
            <a:avLst/>
          </a:prstGeom>
          <a:noFill/>
          <a:ln cap="flat" cmpd="sng" w="38100">
            <a:solidFill>
              <a:schemeClr val="dk2"/>
            </a:solidFill>
            <a:prstDash val="solid"/>
            <a:round/>
            <a:headEnd len="med" w="med" type="none"/>
            <a:tailEnd len="med" w="med" type="triangle"/>
          </a:ln>
        </p:spPr>
      </p:cxnSp>
      <p:cxnSp>
        <p:nvCxnSpPr>
          <p:cNvPr id="630" name="Google Shape;630;p36"/>
          <p:cNvCxnSpPr/>
          <p:nvPr/>
        </p:nvCxnSpPr>
        <p:spPr>
          <a:xfrm flipH="1">
            <a:off x="501673" y="6406788"/>
            <a:ext cx="4012500" cy="1910400"/>
          </a:xfrm>
          <a:prstGeom prst="straightConnector1">
            <a:avLst/>
          </a:prstGeom>
          <a:noFill/>
          <a:ln cap="flat" cmpd="sng" w="38100">
            <a:solidFill>
              <a:schemeClr val="dk2"/>
            </a:solidFill>
            <a:prstDash val="solid"/>
            <a:round/>
            <a:headEnd len="med" w="med" type="none"/>
            <a:tailEnd len="med" w="med" type="triangle"/>
          </a:ln>
        </p:spPr>
      </p:cxnSp>
      <p:sp>
        <p:nvSpPr>
          <p:cNvPr id="631" name="Google Shape;631;p36"/>
          <p:cNvSpPr txBox="1"/>
          <p:nvPr/>
        </p:nvSpPr>
        <p:spPr>
          <a:xfrm>
            <a:off x="2016233" y="4863638"/>
            <a:ext cx="2158500" cy="1842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latin typeface="Oxygen"/>
                <a:ea typeface="Oxygen"/>
                <a:cs typeface="Oxygen"/>
                <a:sym typeface="Oxygen"/>
              </a:rPr>
              <a:t>A value of </a:t>
            </a:r>
            <a:r>
              <a:rPr b="1" lang="en">
                <a:latin typeface="Oxygen"/>
                <a:ea typeface="Oxygen"/>
                <a:cs typeface="Oxygen"/>
                <a:sym typeface="Oxygen"/>
              </a:rPr>
              <a:t>1.0 indicates that the concentration</a:t>
            </a:r>
            <a:endParaRPr b="1">
              <a:latin typeface="Oxygen"/>
              <a:ea typeface="Oxygen"/>
              <a:cs typeface="Oxygen"/>
              <a:sym typeface="Oxygen"/>
            </a:endParaRPr>
          </a:p>
          <a:p>
            <a:pPr indent="0" lvl="0" marL="0" rtl="0" algn="l">
              <a:lnSpc>
                <a:spcPct val="115000"/>
              </a:lnSpc>
              <a:spcBef>
                <a:spcPts val="0"/>
              </a:spcBef>
              <a:spcAft>
                <a:spcPts val="0"/>
              </a:spcAft>
              <a:buNone/>
            </a:pPr>
            <a:r>
              <a:rPr b="1" lang="en">
                <a:latin typeface="Oxygen"/>
                <a:ea typeface="Oxygen"/>
                <a:cs typeface="Oxygen"/>
                <a:sym typeface="Oxygen"/>
              </a:rPr>
              <a:t>of the substance in the tubular fluid is the same as the concentration in the plasma</a:t>
            </a:r>
            <a:endParaRPr b="1">
              <a:latin typeface="Oxygen"/>
              <a:ea typeface="Oxygen"/>
              <a:cs typeface="Oxygen"/>
              <a:sym typeface="Oxygen"/>
            </a:endParaRPr>
          </a:p>
          <a:p>
            <a:pPr indent="0" lvl="0" marL="0" rtl="0" algn="l">
              <a:spcBef>
                <a:spcPts val="0"/>
              </a:spcBef>
              <a:spcAft>
                <a:spcPts val="0"/>
              </a:spcAft>
              <a:buNone/>
            </a:pPr>
            <a:r>
              <a:rPr lang="en">
                <a:latin typeface="Oxygen"/>
                <a:ea typeface="Oxygen"/>
                <a:cs typeface="Oxygen"/>
                <a:sym typeface="Oxygen"/>
              </a:rPr>
              <a:t> </a:t>
            </a:r>
            <a:endParaRPr>
              <a:latin typeface="Oxygen"/>
              <a:ea typeface="Oxygen"/>
              <a:cs typeface="Oxygen"/>
              <a:sym typeface="Oxygen"/>
            </a:endParaRPr>
          </a:p>
        </p:txBody>
      </p:sp>
      <p:cxnSp>
        <p:nvCxnSpPr>
          <p:cNvPr id="632" name="Google Shape;632;p36"/>
          <p:cNvCxnSpPr>
            <a:stCxn id="628" idx="2"/>
          </p:cNvCxnSpPr>
          <p:nvPr/>
        </p:nvCxnSpPr>
        <p:spPr>
          <a:xfrm flipH="1">
            <a:off x="504300" y="6705650"/>
            <a:ext cx="448200" cy="708600"/>
          </a:xfrm>
          <a:prstGeom prst="straightConnector1">
            <a:avLst/>
          </a:prstGeom>
          <a:noFill/>
          <a:ln cap="flat" cmpd="sng" w="38100">
            <a:solidFill>
              <a:schemeClr val="dk2"/>
            </a:solidFill>
            <a:prstDash val="solid"/>
            <a:round/>
            <a:headEnd len="med" w="med" type="none"/>
            <a:tailEnd len="med" w="med" type="triangle"/>
          </a:ln>
        </p:spPr>
      </p:cxnSp>
      <p:sp>
        <p:nvSpPr>
          <p:cNvPr id="633" name="Google Shape;633;p36"/>
          <p:cNvSpPr txBox="1"/>
          <p:nvPr/>
        </p:nvSpPr>
        <p:spPr>
          <a:xfrm>
            <a:off x="4320025" y="4891800"/>
            <a:ext cx="1655400" cy="1689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Oxygen"/>
                <a:ea typeface="Oxygen"/>
                <a:cs typeface="Oxygen"/>
                <a:sym typeface="Oxygen"/>
              </a:rPr>
              <a:t>Values </a:t>
            </a:r>
            <a:r>
              <a:rPr b="1" lang="en">
                <a:latin typeface="Oxygen"/>
                <a:ea typeface="Oxygen"/>
                <a:cs typeface="Oxygen"/>
                <a:sym typeface="Oxygen"/>
              </a:rPr>
              <a:t>below 1.0indicate that the substance is reabsorbed more avidly than water</a:t>
            </a:r>
            <a:endParaRPr b="1">
              <a:latin typeface="Oxygen"/>
              <a:ea typeface="Oxygen"/>
              <a:cs typeface="Oxygen"/>
              <a:sym typeface="Oxygen"/>
            </a:endParaRPr>
          </a:p>
        </p:txBody>
      </p:sp>
      <p:sp>
        <p:nvSpPr>
          <p:cNvPr id="634" name="Google Shape;634;p36"/>
          <p:cNvSpPr txBox="1"/>
          <p:nvPr/>
        </p:nvSpPr>
        <p:spPr>
          <a:xfrm>
            <a:off x="0" y="1466500"/>
            <a:ext cx="3912900" cy="192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latin typeface="Oxygen"/>
                <a:ea typeface="Oxygen"/>
                <a:cs typeface="Oxygen"/>
                <a:sym typeface="Oxygen"/>
              </a:rPr>
              <a:t>What does the diagram represent ? </a:t>
            </a:r>
            <a:endParaRPr b="1" sz="1500">
              <a:latin typeface="Oxygen"/>
              <a:ea typeface="Oxygen"/>
              <a:cs typeface="Oxygen"/>
              <a:sym typeface="Oxygen"/>
            </a:endParaRPr>
          </a:p>
          <a:p>
            <a:pPr indent="0" lvl="0" marL="0" rtl="0" algn="l">
              <a:lnSpc>
                <a:spcPct val="115000"/>
              </a:lnSpc>
              <a:spcBef>
                <a:spcPts val="0"/>
              </a:spcBef>
              <a:spcAft>
                <a:spcPts val="0"/>
              </a:spcAft>
              <a:buNone/>
            </a:pPr>
            <a:r>
              <a:rPr lang="en">
                <a:latin typeface="Oxygen"/>
                <a:ea typeface="Oxygen"/>
                <a:cs typeface="Oxygen"/>
                <a:sym typeface="Oxygen"/>
              </a:rPr>
              <a:t>-</a:t>
            </a:r>
            <a:r>
              <a:rPr lang="en">
                <a:solidFill>
                  <a:srgbClr val="0B5394"/>
                </a:solidFill>
                <a:latin typeface="Oxygen"/>
                <a:ea typeface="Oxygen"/>
                <a:cs typeface="Oxygen"/>
                <a:sym typeface="Oxygen"/>
              </a:rPr>
              <a:t>The Changes in average concentrations of different substances at different points in the tubular system relative to the concentration of that substance in the plasma and glomerular</a:t>
            </a:r>
            <a:endParaRPr>
              <a:solidFill>
                <a:srgbClr val="0B5394"/>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0B5394"/>
                </a:solidFill>
                <a:latin typeface="Oxygen"/>
                <a:ea typeface="Oxygen"/>
                <a:cs typeface="Oxygen"/>
                <a:sym typeface="Oxygen"/>
              </a:rPr>
              <a:t>filtrate.</a:t>
            </a:r>
            <a:endParaRPr>
              <a:solidFill>
                <a:srgbClr val="0B5394"/>
              </a:solidFill>
              <a:latin typeface="Oxygen"/>
              <a:ea typeface="Oxygen"/>
              <a:cs typeface="Oxygen"/>
              <a:sym typeface="Oxygen"/>
            </a:endParaRPr>
          </a:p>
          <a:p>
            <a:pPr indent="0" lvl="0" marL="0" rtl="0" algn="l">
              <a:spcBef>
                <a:spcPts val="0"/>
              </a:spcBef>
              <a:spcAft>
                <a:spcPts val="0"/>
              </a:spcAft>
              <a:buNone/>
            </a:pPr>
            <a:r>
              <a:t/>
            </a:r>
            <a:endParaRPr>
              <a:latin typeface="Oxygen"/>
              <a:ea typeface="Oxygen"/>
              <a:cs typeface="Oxygen"/>
              <a:sym typeface="Oxygen"/>
            </a:endParaRPr>
          </a:p>
        </p:txBody>
      </p:sp>
      <p:sp>
        <p:nvSpPr>
          <p:cNvPr id="635" name="Google Shape;635;p36"/>
          <p:cNvSpPr txBox="1"/>
          <p:nvPr/>
        </p:nvSpPr>
        <p:spPr>
          <a:xfrm>
            <a:off x="31050" y="3120825"/>
            <a:ext cx="3571500" cy="123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0B5394"/>
                </a:solidFill>
                <a:latin typeface="Oxygen"/>
                <a:ea typeface="Oxygen"/>
                <a:cs typeface="Oxygen"/>
                <a:sym typeface="Oxygen"/>
              </a:rPr>
              <a:t>-A value of 1.0 indicates that the concentration of the substance in the</a:t>
            </a:r>
            <a:endParaRPr>
              <a:solidFill>
                <a:srgbClr val="0B5394"/>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0B5394"/>
                </a:solidFill>
                <a:latin typeface="Oxygen"/>
                <a:ea typeface="Oxygen"/>
                <a:cs typeface="Oxygen"/>
                <a:sym typeface="Oxygen"/>
              </a:rPr>
              <a:t>tubular fluid is the same as the</a:t>
            </a:r>
            <a:endParaRPr>
              <a:solidFill>
                <a:srgbClr val="0B5394"/>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0B5394"/>
                </a:solidFill>
                <a:latin typeface="Oxygen"/>
                <a:ea typeface="Oxygen"/>
                <a:cs typeface="Oxygen"/>
                <a:sym typeface="Oxygen"/>
              </a:rPr>
              <a:t>concentration in the plasma.</a:t>
            </a:r>
            <a:endParaRPr>
              <a:solidFill>
                <a:srgbClr val="0B5394"/>
              </a:solidFill>
              <a:latin typeface="Oxygen"/>
              <a:ea typeface="Oxygen"/>
              <a:cs typeface="Oxygen"/>
              <a:sym typeface="Oxygen"/>
            </a:endParaRPr>
          </a:p>
          <a:p>
            <a:pPr indent="0" lvl="0" marL="0" rtl="0" algn="l">
              <a:spcBef>
                <a:spcPts val="0"/>
              </a:spcBef>
              <a:spcAft>
                <a:spcPts val="0"/>
              </a:spcAft>
              <a:buNone/>
            </a:pPr>
            <a:r>
              <a:t/>
            </a:r>
            <a:endParaRPr>
              <a:latin typeface="Oxygen"/>
              <a:ea typeface="Oxygen"/>
              <a:cs typeface="Oxygen"/>
              <a:sym typeface="Oxygen"/>
            </a:endParaRPr>
          </a:p>
        </p:txBody>
      </p:sp>
      <p:pic>
        <p:nvPicPr>
          <p:cNvPr id="636" name="Google Shape;636;p36"/>
          <p:cNvPicPr preferRelativeResize="0"/>
          <p:nvPr/>
        </p:nvPicPr>
        <p:blipFill rotWithShape="1">
          <a:blip r:embed="rId4">
            <a:alphaModFix/>
          </a:blip>
          <a:srcRect b="0" l="0" r="10658" t="0"/>
          <a:stretch/>
        </p:blipFill>
        <p:spPr>
          <a:xfrm>
            <a:off x="3979600" y="1442600"/>
            <a:ext cx="2856875" cy="3364226"/>
          </a:xfrm>
          <a:prstGeom prst="rect">
            <a:avLst/>
          </a:prstGeom>
          <a:noFill/>
          <a:ln>
            <a:noFill/>
          </a:ln>
        </p:spPr>
      </p:pic>
      <p:pic>
        <p:nvPicPr>
          <p:cNvPr id="637" name="Google Shape;637;p36"/>
          <p:cNvPicPr preferRelativeResize="0"/>
          <p:nvPr/>
        </p:nvPicPr>
        <p:blipFill rotWithShape="1">
          <a:blip r:embed="rId5">
            <a:alphaModFix/>
          </a:blip>
          <a:srcRect b="0" l="0" r="0" t="0"/>
          <a:stretch/>
        </p:blipFill>
        <p:spPr>
          <a:xfrm>
            <a:off x="3429012" y="6762473"/>
            <a:ext cx="2459100" cy="2971500"/>
          </a:xfrm>
          <a:prstGeom prst="rect">
            <a:avLst/>
          </a:prstGeom>
          <a:noFill/>
          <a:ln>
            <a:noFill/>
          </a:ln>
        </p:spPr>
      </p:pic>
      <p:sp>
        <p:nvSpPr>
          <p:cNvPr id="638" name="Google Shape;638;p36"/>
          <p:cNvSpPr txBox="1"/>
          <p:nvPr/>
        </p:nvSpPr>
        <p:spPr>
          <a:xfrm>
            <a:off x="4628409" y="1376002"/>
            <a:ext cx="1839600" cy="367500"/>
          </a:xfrm>
          <a:prstGeom prst="rect">
            <a:avLst/>
          </a:prstGeom>
          <a:noFill/>
          <a:ln cap="flat" cmpd="sng" w="19050">
            <a:solidFill>
              <a:srgbClr val="D5A6BD"/>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u="sng">
                <a:solidFill>
                  <a:srgbClr val="990000"/>
                </a:solidFill>
                <a:latin typeface="Oxygen"/>
                <a:ea typeface="Oxygen"/>
                <a:cs typeface="Oxygen"/>
                <a:sym typeface="Oxygen"/>
              </a:rPr>
              <a:t>Female Dr focus on it!!</a:t>
            </a:r>
            <a:endParaRPr b="1" sz="1200" u="sng">
              <a:solidFill>
                <a:srgbClr val="990000"/>
              </a:solidFill>
              <a:latin typeface="Oxygen"/>
              <a:ea typeface="Oxygen"/>
              <a:cs typeface="Oxygen"/>
              <a:sym typeface="Oxyge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37"/>
          <p:cNvSpPr txBox="1"/>
          <p:nvPr>
            <p:ph type="title"/>
          </p:nvPr>
        </p:nvSpPr>
        <p:spPr>
          <a:xfrm>
            <a:off x="235650" y="194867"/>
            <a:ext cx="6386700" cy="1530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 sz="4420">
                <a:solidFill>
                  <a:srgbClr val="CF8A87"/>
                </a:solidFill>
              </a:rPr>
              <a:t>Regulation of tubular reabsorption</a:t>
            </a:r>
            <a:endParaRPr sz="4420">
              <a:solidFill>
                <a:srgbClr val="CF8A87"/>
              </a:solidFill>
            </a:endParaRPr>
          </a:p>
          <a:p>
            <a:pPr indent="0" lvl="0" marL="0" rtl="0" algn="ctr">
              <a:spcBef>
                <a:spcPts val="0"/>
              </a:spcBef>
              <a:spcAft>
                <a:spcPts val="0"/>
              </a:spcAft>
              <a:buSzPts val="990"/>
              <a:buNone/>
            </a:pPr>
            <a:r>
              <a:t/>
            </a:r>
            <a:endParaRPr sz="4420">
              <a:solidFill>
                <a:srgbClr val="CF8A87"/>
              </a:solidFill>
            </a:endParaRPr>
          </a:p>
        </p:txBody>
      </p:sp>
      <p:sp>
        <p:nvSpPr>
          <p:cNvPr id="644" name="Google Shape;644;p37"/>
          <p:cNvSpPr txBox="1"/>
          <p:nvPr>
            <p:ph idx="1" type="body"/>
          </p:nvPr>
        </p:nvSpPr>
        <p:spPr>
          <a:xfrm>
            <a:off x="353550" y="1526724"/>
            <a:ext cx="6150900" cy="905700"/>
          </a:xfrm>
          <a:prstGeom prst="rect">
            <a:avLst/>
          </a:prstGeom>
        </p:spPr>
        <p:txBody>
          <a:bodyPr anchorCtr="0" anchor="t" bIns="45700" lIns="91425" spcFirstLastPara="1" rIns="91425" wrap="square" tIns="45700">
            <a:normAutofit/>
          </a:bodyPr>
          <a:lstStyle/>
          <a:p>
            <a:pPr indent="0" lvl="0" marL="0" rtl="0" algn="l">
              <a:spcBef>
                <a:spcPts val="750"/>
              </a:spcBef>
              <a:spcAft>
                <a:spcPts val="0"/>
              </a:spcAft>
              <a:buNone/>
            </a:pPr>
            <a:r>
              <a:rPr lang="en" sz="2400"/>
              <a:t>Factors influencing tubular reabsorption regulations:</a:t>
            </a:r>
            <a:endParaRPr sz="2400"/>
          </a:p>
        </p:txBody>
      </p:sp>
      <p:grpSp>
        <p:nvGrpSpPr>
          <p:cNvPr id="645" name="Google Shape;645;p37"/>
          <p:cNvGrpSpPr/>
          <p:nvPr/>
        </p:nvGrpSpPr>
        <p:grpSpPr>
          <a:xfrm>
            <a:off x="342595" y="2397048"/>
            <a:ext cx="5776243" cy="652744"/>
            <a:chOff x="4404545" y="3301592"/>
            <a:chExt cx="782403" cy="129272"/>
          </a:xfrm>
        </p:grpSpPr>
        <p:sp>
          <p:nvSpPr>
            <p:cNvPr id="646" name="Google Shape;646;p37"/>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t>                    </a:t>
              </a:r>
              <a:endParaRPr b="0" i="0" sz="1400" u="none" cap="none" strike="noStrike">
                <a:solidFill>
                  <a:srgbClr val="000000"/>
                </a:solidFill>
                <a:latin typeface="Arial"/>
                <a:ea typeface="Arial"/>
                <a:cs typeface="Arial"/>
                <a:sym typeface="Arial"/>
              </a:endParaRPr>
            </a:p>
          </p:txBody>
        </p:sp>
        <p:sp>
          <p:nvSpPr>
            <p:cNvPr id="647" name="Google Shape;647;p37"/>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4200">
                  <a:solidFill>
                    <a:srgbClr val="FFFFFF"/>
                  </a:solidFill>
                  <a:latin typeface="Oxygen"/>
                  <a:ea typeface="Oxygen"/>
                  <a:cs typeface="Oxygen"/>
                  <a:sym typeface="Oxygen"/>
                </a:rPr>
                <a:t>1</a:t>
              </a:r>
              <a:endParaRPr i="0" sz="4200" u="none" cap="none" strike="noStrike">
                <a:solidFill>
                  <a:srgbClr val="FFFFFF"/>
                </a:solidFill>
                <a:latin typeface="Oxygen"/>
                <a:ea typeface="Oxygen"/>
                <a:cs typeface="Oxygen"/>
                <a:sym typeface="Oxygen"/>
              </a:endParaRPr>
            </a:p>
          </p:txBody>
        </p:sp>
      </p:grpSp>
      <p:sp>
        <p:nvSpPr>
          <p:cNvPr id="648" name="Google Shape;648;p37"/>
          <p:cNvSpPr txBox="1"/>
          <p:nvPr/>
        </p:nvSpPr>
        <p:spPr>
          <a:xfrm>
            <a:off x="1378550" y="2561250"/>
            <a:ext cx="445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5A6BD"/>
                </a:solidFill>
                <a:latin typeface="Oxygen"/>
                <a:ea typeface="Oxygen"/>
                <a:cs typeface="Oxygen"/>
                <a:sym typeface="Oxygen"/>
              </a:rPr>
              <a:t>physical forces that govern reabsorption </a:t>
            </a:r>
            <a:r>
              <a:rPr lang="en">
                <a:solidFill>
                  <a:srgbClr val="CCCCCC"/>
                </a:solidFill>
                <a:latin typeface="Oxygen"/>
                <a:ea typeface="Oxygen"/>
                <a:cs typeface="Oxygen"/>
                <a:sym typeface="Oxygen"/>
              </a:rPr>
              <a:t>(</a:t>
            </a:r>
            <a:r>
              <a:rPr lang="en">
                <a:solidFill>
                  <a:srgbClr val="CCCCCC"/>
                </a:solidFill>
                <a:latin typeface="Oxygen"/>
                <a:ea typeface="Oxygen"/>
                <a:cs typeface="Oxygen"/>
                <a:sym typeface="Oxygen"/>
              </a:rPr>
              <a:t>bulk flow)</a:t>
            </a:r>
            <a:endParaRPr>
              <a:solidFill>
                <a:srgbClr val="CCCCCC"/>
              </a:solidFill>
              <a:latin typeface="Oxygen"/>
              <a:ea typeface="Oxygen"/>
              <a:cs typeface="Oxygen"/>
              <a:sym typeface="Oxygen"/>
            </a:endParaRPr>
          </a:p>
        </p:txBody>
      </p:sp>
      <p:sp>
        <p:nvSpPr>
          <p:cNvPr id="649" name="Google Shape;649;p37"/>
          <p:cNvSpPr txBox="1"/>
          <p:nvPr/>
        </p:nvSpPr>
        <p:spPr>
          <a:xfrm>
            <a:off x="712650" y="3170272"/>
            <a:ext cx="5976000" cy="831300"/>
          </a:xfrm>
          <a:prstGeom prst="rect">
            <a:avLst/>
          </a:prstGeom>
          <a:noFill/>
          <a:ln cap="flat" cmpd="sng" w="19050">
            <a:solidFill>
              <a:srgbClr val="D9D9D9"/>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5A6BD"/>
                </a:solidFill>
                <a:latin typeface="Oxygen"/>
                <a:ea typeface="Oxygen"/>
                <a:cs typeface="Oxygen"/>
                <a:sym typeface="Oxygen"/>
              </a:rPr>
              <a:t>Tubules  can increase  their reabsorption  in response  to increased  tubular load→ glomerulo-tubular balance</a:t>
            </a:r>
            <a:endParaRPr>
              <a:solidFill>
                <a:srgbClr val="D5A6BD"/>
              </a:solidFill>
              <a:latin typeface="Oxygen"/>
              <a:ea typeface="Oxygen"/>
              <a:cs typeface="Oxygen"/>
              <a:sym typeface="Oxygen"/>
            </a:endParaRPr>
          </a:p>
          <a:p>
            <a:pPr indent="0" lvl="0" marL="0" rtl="0" algn="l">
              <a:spcBef>
                <a:spcPts val="0"/>
              </a:spcBef>
              <a:spcAft>
                <a:spcPts val="0"/>
              </a:spcAft>
              <a:buNone/>
            </a:pPr>
            <a:r>
              <a:rPr lang="en">
                <a:solidFill>
                  <a:srgbClr val="CCCCCC"/>
                </a:solidFill>
                <a:latin typeface="Oxygen"/>
                <a:ea typeface="Oxygen"/>
                <a:cs typeface="Oxygen"/>
                <a:sym typeface="Oxygen"/>
              </a:rPr>
              <a:t>That’s mean when filtration increase the reabsorption will increase also</a:t>
            </a:r>
            <a:endParaRPr>
              <a:solidFill>
                <a:srgbClr val="CCCCCC"/>
              </a:solidFill>
              <a:latin typeface="Oxygen"/>
              <a:ea typeface="Oxygen"/>
              <a:cs typeface="Oxygen"/>
              <a:sym typeface="Oxygen"/>
            </a:endParaRPr>
          </a:p>
        </p:txBody>
      </p:sp>
      <p:cxnSp>
        <p:nvCxnSpPr>
          <p:cNvPr id="650" name="Google Shape;650;p37"/>
          <p:cNvCxnSpPr/>
          <p:nvPr/>
        </p:nvCxnSpPr>
        <p:spPr>
          <a:xfrm flipH="1" rot="-5400000">
            <a:off x="110250" y="3002185"/>
            <a:ext cx="845700" cy="359100"/>
          </a:xfrm>
          <a:prstGeom prst="bentConnector3">
            <a:avLst>
              <a:gd fmla="val 102185" name="adj1"/>
            </a:avLst>
          </a:prstGeom>
          <a:noFill/>
          <a:ln cap="flat" cmpd="sng" w="9525">
            <a:solidFill>
              <a:srgbClr val="D9D9D9"/>
            </a:solidFill>
            <a:prstDash val="solid"/>
            <a:round/>
            <a:headEnd len="med" w="med" type="none"/>
            <a:tailEnd len="med" w="med" type="none"/>
          </a:ln>
        </p:spPr>
      </p:cxnSp>
      <p:sp>
        <p:nvSpPr>
          <p:cNvPr id="651" name="Google Shape;651;p37"/>
          <p:cNvSpPr/>
          <p:nvPr/>
        </p:nvSpPr>
        <p:spPr>
          <a:xfrm>
            <a:off x="3556792" y="4195400"/>
            <a:ext cx="1509725" cy="905700"/>
          </a:xfrm>
          <a:prstGeom prst="flowChartMagneticDrum">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2" name="Google Shape;652;p37"/>
          <p:cNvCxnSpPr/>
          <p:nvPr/>
        </p:nvCxnSpPr>
        <p:spPr>
          <a:xfrm>
            <a:off x="3823980" y="3997447"/>
            <a:ext cx="14100" cy="622200"/>
          </a:xfrm>
          <a:prstGeom prst="straightConnector1">
            <a:avLst/>
          </a:prstGeom>
          <a:noFill/>
          <a:ln cap="flat" cmpd="sng" w="57150">
            <a:solidFill>
              <a:schemeClr val="dk2"/>
            </a:solidFill>
            <a:prstDash val="solid"/>
            <a:round/>
            <a:headEnd len="med" w="med" type="stealth"/>
            <a:tailEnd len="med" w="med" type="none"/>
          </a:ln>
        </p:spPr>
      </p:cxnSp>
      <p:cxnSp>
        <p:nvCxnSpPr>
          <p:cNvPr id="653" name="Google Shape;653;p37"/>
          <p:cNvCxnSpPr/>
          <p:nvPr/>
        </p:nvCxnSpPr>
        <p:spPr>
          <a:xfrm rot="10800000">
            <a:off x="4303568" y="4719935"/>
            <a:ext cx="16200" cy="536700"/>
          </a:xfrm>
          <a:prstGeom prst="straightConnector1">
            <a:avLst/>
          </a:prstGeom>
          <a:noFill/>
          <a:ln cap="flat" cmpd="sng" w="57150">
            <a:solidFill>
              <a:schemeClr val="dk2"/>
            </a:solidFill>
            <a:prstDash val="solid"/>
            <a:round/>
            <a:headEnd len="med" w="med" type="stealth"/>
            <a:tailEnd len="med" w="med" type="none"/>
          </a:ln>
        </p:spPr>
      </p:cxnSp>
      <p:sp>
        <p:nvSpPr>
          <p:cNvPr id="654" name="Google Shape;654;p37"/>
          <p:cNvSpPr/>
          <p:nvPr/>
        </p:nvSpPr>
        <p:spPr>
          <a:xfrm>
            <a:off x="5283012" y="4219191"/>
            <a:ext cx="1509725" cy="905700"/>
          </a:xfrm>
          <a:prstGeom prst="flowChartMagneticDrum">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5" name="Google Shape;655;p37"/>
          <p:cNvCxnSpPr/>
          <p:nvPr/>
        </p:nvCxnSpPr>
        <p:spPr>
          <a:xfrm rot="10800000">
            <a:off x="5602633" y="3997452"/>
            <a:ext cx="15300" cy="637200"/>
          </a:xfrm>
          <a:prstGeom prst="straightConnector1">
            <a:avLst/>
          </a:prstGeom>
          <a:noFill/>
          <a:ln cap="flat" cmpd="sng" w="57150">
            <a:solidFill>
              <a:schemeClr val="dk2"/>
            </a:solidFill>
            <a:prstDash val="solid"/>
            <a:round/>
            <a:headEnd len="med" w="med" type="stealth"/>
            <a:tailEnd len="med" w="med" type="none"/>
          </a:ln>
        </p:spPr>
      </p:cxnSp>
      <p:cxnSp>
        <p:nvCxnSpPr>
          <p:cNvPr id="656" name="Google Shape;656;p37"/>
          <p:cNvCxnSpPr/>
          <p:nvPr/>
        </p:nvCxnSpPr>
        <p:spPr>
          <a:xfrm>
            <a:off x="6030817" y="4677177"/>
            <a:ext cx="14100" cy="622200"/>
          </a:xfrm>
          <a:prstGeom prst="straightConnector1">
            <a:avLst/>
          </a:prstGeom>
          <a:noFill/>
          <a:ln cap="flat" cmpd="sng" w="57150">
            <a:solidFill>
              <a:schemeClr val="dk2"/>
            </a:solidFill>
            <a:prstDash val="solid"/>
            <a:round/>
            <a:headEnd len="med" w="med" type="stealth"/>
            <a:tailEnd len="med" w="med" type="none"/>
          </a:ln>
        </p:spPr>
      </p:cxnSp>
      <p:sp>
        <p:nvSpPr>
          <p:cNvPr id="657" name="Google Shape;657;p37"/>
          <p:cNvSpPr/>
          <p:nvPr/>
        </p:nvSpPr>
        <p:spPr>
          <a:xfrm>
            <a:off x="5513411" y="4778479"/>
            <a:ext cx="145800" cy="169500"/>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7"/>
          <p:cNvSpPr/>
          <p:nvPr/>
        </p:nvSpPr>
        <p:spPr>
          <a:xfrm>
            <a:off x="5964975" y="4287653"/>
            <a:ext cx="145800" cy="169500"/>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7"/>
          <p:cNvSpPr/>
          <p:nvPr/>
        </p:nvSpPr>
        <p:spPr>
          <a:xfrm>
            <a:off x="6107894" y="4558288"/>
            <a:ext cx="145800" cy="169500"/>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7"/>
          <p:cNvSpPr/>
          <p:nvPr/>
        </p:nvSpPr>
        <p:spPr>
          <a:xfrm>
            <a:off x="5822058" y="4558288"/>
            <a:ext cx="145800" cy="169500"/>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1" name="Google Shape;661;p37"/>
          <p:cNvPicPr preferRelativeResize="0"/>
          <p:nvPr/>
        </p:nvPicPr>
        <p:blipFill>
          <a:blip r:embed="rId3">
            <a:alphaModFix/>
          </a:blip>
          <a:stretch>
            <a:fillRect/>
          </a:stretch>
        </p:blipFill>
        <p:spPr>
          <a:xfrm>
            <a:off x="3323575" y="6123000"/>
            <a:ext cx="3298776" cy="1605625"/>
          </a:xfrm>
          <a:prstGeom prst="rect">
            <a:avLst/>
          </a:prstGeom>
          <a:noFill/>
          <a:ln>
            <a:noFill/>
          </a:ln>
        </p:spPr>
      </p:pic>
      <p:sp>
        <p:nvSpPr>
          <p:cNvPr id="662" name="Google Shape;662;p37"/>
          <p:cNvSpPr txBox="1"/>
          <p:nvPr/>
        </p:nvSpPr>
        <p:spPr>
          <a:xfrm>
            <a:off x="3556866" y="5170438"/>
            <a:ext cx="15096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Oxygen"/>
                <a:ea typeface="Oxygen"/>
                <a:cs typeface="Oxygen"/>
                <a:sym typeface="Oxygen"/>
              </a:rPr>
              <a:t>Hydrostatic pressure(p)</a:t>
            </a:r>
            <a:endParaRPr b="1">
              <a:latin typeface="Oxygen"/>
              <a:ea typeface="Oxygen"/>
              <a:cs typeface="Oxygen"/>
              <a:sym typeface="Oxygen"/>
            </a:endParaRPr>
          </a:p>
          <a:p>
            <a:pPr indent="0" lvl="0" marL="0" rtl="0" algn="ctr">
              <a:spcBef>
                <a:spcPts val="0"/>
              </a:spcBef>
              <a:spcAft>
                <a:spcPts val="0"/>
              </a:spcAft>
              <a:buNone/>
            </a:pPr>
            <a:r>
              <a:rPr lang="en">
                <a:latin typeface="Oxygen"/>
                <a:ea typeface="Oxygen"/>
                <a:cs typeface="Oxygen"/>
                <a:sym typeface="Oxygen"/>
              </a:rPr>
              <a:t> </a:t>
            </a:r>
            <a:r>
              <a:rPr lang="en">
                <a:latin typeface="Oxygen"/>
                <a:ea typeface="Oxygen"/>
                <a:cs typeface="Oxygen"/>
                <a:sym typeface="Oxygen"/>
              </a:rPr>
              <a:t>which pushes fluid out</a:t>
            </a:r>
            <a:endParaRPr>
              <a:latin typeface="Oxygen"/>
              <a:ea typeface="Oxygen"/>
              <a:cs typeface="Oxygen"/>
              <a:sym typeface="Oxygen"/>
            </a:endParaRPr>
          </a:p>
        </p:txBody>
      </p:sp>
      <p:sp>
        <p:nvSpPr>
          <p:cNvPr id="663" name="Google Shape;663;p37"/>
          <p:cNvSpPr txBox="1"/>
          <p:nvPr/>
        </p:nvSpPr>
        <p:spPr>
          <a:xfrm>
            <a:off x="5374325" y="5170438"/>
            <a:ext cx="13974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Oxygen"/>
                <a:ea typeface="Oxygen"/>
                <a:cs typeface="Oxygen"/>
                <a:sym typeface="Oxygen"/>
              </a:rPr>
              <a:t>Oncotic pressure (П) </a:t>
            </a:r>
            <a:endParaRPr b="1">
              <a:latin typeface="Oxygen"/>
              <a:ea typeface="Oxygen"/>
              <a:cs typeface="Oxygen"/>
              <a:sym typeface="Oxygen"/>
            </a:endParaRPr>
          </a:p>
          <a:p>
            <a:pPr indent="0" lvl="0" marL="0" rtl="0" algn="ctr">
              <a:spcBef>
                <a:spcPts val="0"/>
              </a:spcBef>
              <a:spcAft>
                <a:spcPts val="0"/>
              </a:spcAft>
              <a:buNone/>
            </a:pPr>
            <a:r>
              <a:rPr lang="en">
                <a:latin typeface="Oxygen"/>
                <a:ea typeface="Oxygen"/>
                <a:cs typeface="Oxygen"/>
                <a:sym typeface="Oxygen"/>
              </a:rPr>
              <a:t>which pushes fluid in</a:t>
            </a:r>
            <a:endParaRPr>
              <a:latin typeface="Oxygen"/>
              <a:ea typeface="Oxygen"/>
              <a:cs typeface="Oxygen"/>
              <a:sym typeface="Oxygen"/>
            </a:endParaRPr>
          </a:p>
        </p:txBody>
      </p:sp>
      <p:sp>
        <p:nvSpPr>
          <p:cNvPr id="664" name="Google Shape;664;p37"/>
          <p:cNvSpPr txBox="1"/>
          <p:nvPr/>
        </p:nvSpPr>
        <p:spPr>
          <a:xfrm>
            <a:off x="-6737" y="4210388"/>
            <a:ext cx="3482400" cy="1847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Oxygen"/>
              <a:buChar char="❖"/>
            </a:pPr>
            <a:r>
              <a:rPr b="1" lang="en">
                <a:latin typeface="Oxygen"/>
                <a:ea typeface="Oxygen"/>
                <a:cs typeface="Oxygen"/>
                <a:sym typeface="Oxygen"/>
              </a:rPr>
              <a:t>PC is influenced by:</a:t>
            </a:r>
            <a:endParaRPr b="1">
              <a:latin typeface="Oxygen"/>
              <a:ea typeface="Oxygen"/>
              <a:cs typeface="Oxygen"/>
              <a:sym typeface="Oxygen"/>
            </a:endParaRPr>
          </a:p>
          <a:p>
            <a:pPr indent="0" lvl="0" marL="0" rtl="0" algn="l">
              <a:spcBef>
                <a:spcPts val="0"/>
              </a:spcBef>
              <a:spcAft>
                <a:spcPts val="0"/>
              </a:spcAft>
              <a:buNone/>
            </a:pPr>
            <a:r>
              <a:rPr lang="en">
                <a:latin typeface="Oxygen"/>
                <a:ea typeface="Oxygen"/>
                <a:cs typeface="Oxygen"/>
                <a:sym typeface="Oxygen"/>
              </a:rPr>
              <a:t>• ABP(</a:t>
            </a:r>
            <a:r>
              <a:rPr lang="en" sz="1200">
                <a:solidFill>
                  <a:srgbClr val="93C47D"/>
                </a:solidFill>
                <a:latin typeface="Oxygen"/>
                <a:ea typeface="Oxygen"/>
                <a:cs typeface="Oxygen"/>
                <a:sym typeface="Oxygen"/>
              </a:rPr>
              <a:t>if it increases —&gt; Pc will increase)</a:t>
            </a:r>
            <a:endParaRPr sz="1200">
              <a:solidFill>
                <a:srgbClr val="93C47D"/>
              </a:solidFill>
              <a:latin typeface="Oxygen"/>
              <a:ea typeface="Oxygen"/>
              <a:cs typeface="Oxygen"/>
              <a:sym typeface="Oxygen"/>
            </a:endParaRPr>
          </a:p>
          <a:p>
            <a:pPr indent="0" lvl="0" marL="0" rtl="0" algn="l">
              <a:spcBef>
                <a:spcPts val="0"/>
              </a:spcBef>
              <a:spcAft>
                <a:spcPts val="0"/>
              </a:spcAft>
              <a:buNone/>
            </a:pPr>
            <a:r>
              <a:rPr lang="en">
                <a:latin typeface="Oxygen"/>
                <a:ea typeface="Oxygen"/>
                <a:cs typeface="Oxygen"/>
                <a:sym typeface="Oxygen"/>
              </a:rPr>
              <a:t>• Afferent &amp; Efferent arteriolar resistance</a:t>
            </a:r>
            <a:endParaRPr>
              <a:latin typeface="Oxygen"/>
              <a:ea typeface="Oxygen"/>
              <a:cs typeface="Oxygen"/>
              <a:sym typeface="Oxygen"/>
            </a:endParaRPr>
          </a:p>
          <a:p>
            <a:pPr indent="-317500" lvl="0" marL="457200" rtl="0" algn="l">
              <a:spcBef>
                <a:spcPts val="0"/>
              </a:spcBef>
              <a:spcAft>
                <a:spcPts val="0"/>
              </a:spcAft>
              <a:buSzPts val="1400"/>
              <a:buFont typeface="Oxygen"/>
              <a:buChar char="❖"/>
            </a:pPr>
            <a:r>
              <a:rPr b="1" lang="en">
                <a:latin typeface="Oxygen"/>
                <a:ea typeface="Oxygen"/>
                <a:cs typeface="Oxygen"/>
                <a:sym typeface="Oxygen"/>
              </a:rPr>
              <a:t> πC is influenced by:</a:t>
            </a:r>
            <a:endParaRPr b="1">
              <a:solidFill>
                <a:srgbClr val="434343"/>
              </a:solidFill>
              <a:latin typeface="Oxygen"/>
              <a:ea typeface="Oxygen"/>
              <a:cs typeface="Oxygen"/>
              <a:sym typeface="Oxygen"/>
            </a:endParaRPr>
          </a:p>
          <a:p>
            <a:pPr indent="0" lvl="0" marL="0" rtl="0" algn="l">
              <a:spcBef>
                <a:spcPts val="0"/>
              </a:spcBef>
              <a:spcAft>
                <a:spcPts val="0"/>
              </a:spcAft>
              <a:buNone/>
            </a:pPr>
            <a:r>
              <a:rPr lang="en">
                <a:latin typeface="Oxygen"/>
                <a:ea typeface="Oxygen"/>
                <a:cs typeface="Oxygen"/>
                <a:sym typeface="Oxygen"/>
              </a:rPr>
              <a:t>• </a:t>
            </a:r>
            <a:r>
              <a:rPr lang="en">
                <a:latin typeface="Oxygen"/>
                <a:ea typeface="Oxygen"/>
                <a:cs typeface="Oxygen"/>
                <a:sym typeface="Oxygen"/>
              </a:rPr>
              <a:t>Filtration</a:t>
            </a:r>
            <a:r>
              <a:rPr lang="en">
                <a:latin typeface="Oxygen"/>
                <a:ea typeface="Oxygen"/>
                <a:cs typeface="Oxygen"/>
                <a:sym typeface="Oxygen"/>
              </a:rPr>
              <a:t> </a:t>
            </a:r>
            <a:r>
              <a:rPr lang="en">
                <a:latin typeface="Oxygen"/>
                <a:ea typeface="Oxygen"/>
                <a:cs typeface="Oxygen"/>
                <a:sym typeface="Oxygen"/>
              </a:rPr>
              <a:t>fraction</a:t>
            </a:r>
            <a:endParaRPr>
              <a:latin typeface="Oxygen"/>
              <a:ea typeface="Oxygen"/>
              <a:cs typeface="Oxygen"/>
              <a:sym typeface="Oxygen"/>
            </a:endParaRPr>
          </a:p>
          <a:p>
            <a:pPr indent="0" lvl="0" marL="0" rtl="0" algn="l">
              <a:spcBef>
                <a:spcPts val="0"/>
              </a:spcBef>
              <a:spcAft>
                <a:spcPts val="0"/>
              </a:spcAft>
              <a:buNone/>
            </a:pPr>
            <a:r>
              <a:rPr lang="en">
                <a:latin typeface="Oxygen"/>
                <a:ea typeface="Oxygen"/>
                <a:cs typeface="Oxygen"/>
                <a:sym typeface="Oxygen"/>
              </a:rPr>
              <a:t>• Systemic plasma colloid osmotic pr.</a:t>
            </a:r>
            <a:endParaRPr>
              <a:latin typeface="Oxygen"/>
              <a:ea typeface="Oxygen"/>
              <a:cs typeface="Oxygen"/>
              <a:sym typeface="Oxygen"/>
            </a:endParaRPr>
          </a:p>
          <a:p>
            <a:pPr indent="0" lvl="0" marL="0" rtl="0" algn="l">
              <a:spcBef>
                <a:spcPts val="0"/>
              </a:spcBef>
              <a:spcAft>
                <a:spcPts val="0"/>
              </a:spcAft>
              <a:buNone/>
            </a:pPr>
            <a:r>
              <a:rPr lang="en" sz="1200">
                <a:solidFill>
                  <a:srgbClr val="93C47D"/>
                </a:solidFill>
                <a:latin typeface="Oxygen"/>
                <a:ea typeface="Oxygen"/>
                <a:cs typeface="Oxygen"/>
                <a:sym typeface="Oxygen"/>
              </a:rPr>
              <a:t>(amount of proteins found systemically in plasma).</a:t>
            </a:r>
            <a:endParaRPr sz="1200">
              <a:solidFill>
                <a:srgbClr val="93C47D"/>
              </a:solidFill>
              <a:latin typeface="Oxygen"/>
              <a:ea typeface="Oxygen"/>
              <a:cs typeface="Oxygen"/>
              <a:sym typeface="Oxygen"/>
            </a:endParaRPr>
          </a:p>
        </p:txBody>
      </p:sp>
      <p:graphicFrame>
        <p:nvGraphicFramePr>
          <p:cNvPr id="665" name="Google Shape;665;p37"/>
          <p:cNvGraphicFramePr/>
          <p:nvPr/>
        </p:nvGraphicFramePr>
        <p:xfrm>
          <a:off x="278762" y="6010940"/>
          <a:ext cx="3000000" cy="3000000"/>
        </p:xfrm>
        <a:graphic>
          <a:graphicData uri="http://schemas.openxmlformats.org/drawingml/2006/table">
            <a:tbl>
              <a:tblPr bandRow="1" firstRow="1">
                <a:noFill/>
                <a:tableStyleId>{A85000A7-0A2F-4B06-B5AA-13B6F8A0B527}</a:tableStyleId>
              </a:tblPr>
              <a:tblGrid>
                <a:gridCol w="1439650"/>
                <a:gridCol w="1247700"/>
              </a:tblGrid>
              <a:tr h="455025">
                <a:tc gridSpan="2">
                  <a:txBody>
                    <a:bodyPr/>
                    <a:lstStyle/>
                    <a:p>
                      <a:pPr indent="0" lvl="0" marL="0" rtl="0" algn="ctr">
                        <a:spcBef>
                          <a:spcPts val="0"/>
                        </a:spcBef>
                        <a:spcAft>
                          <a:spcPts val="0"/>
                        </a:spcAft>
                        <a:buNone/>
                      </a:pPr>
                      <a:r>
                        <a:rPr lang="en" sz="1600">
                          <a:latin typeface="Oxygen"/>
                          <a:ea typeface="Oxygen"/>
                          <a:cs typeface="Oxygen"/>
                          <a:sym typeface="Oxygen"/>
                        </a:rPr>
                        <a:t>Reabsorption</a:t>
                      </a:r>
                      <a:endParaRPr b="1" sz="1300">
                        <a:solidFill>
                          <a:srgbClr val="A3534F"/>
                        </a:solidFill>
                        <a:latin typeface="Calibri"/>
                        <a:ea typeface="Calibri"/>
                        <a:cs typeface="Calibri"/>
                        <a:sym typeface="Calibri"/>
                      </a:endParaRPr>
                    </a:p>
                  </a:txBody>
                  <a:tcPr marT="45725" marB="45725" marR="121925" marL="121925">
                    <a:solidFill>
                      <a:srgbClr val="B37370"/>
                    </a:solidFill>
                  </a:tcPr>
                </a:tc>
                <a:tc hMerge="1"/>
              </a:tr>
              <a:tr h="325925">
                <a:tc>
                  <a:txBody>
                    <a:bodyPr/>
                    <a:lstStyle/>
                    <a:p>
                      <a:pPr indent="0" lvl="0" marL="0" marR="0" rtl="0" algn="ctr">
                        <a:lnSpc>
                          <a:spcPct val="100000"/>
                        </a:lnSpc>
                        <a:spcBef>
                          <a:spcPts val="0"/>
                        </a:spcBef>
                        <a:spcAft>
                          <a:spcPts val="0"/>
                        </a:spcAft>
                        <a:buNone/>
                      </a:pPr>
                      <a:r>
                        <a:rPr lang="en">
                          <a:solidFill>
                            <a:schemeClr val="lt1"/>
                          </a:solidFill>
                          <a:latin typeface="Oxygen"/>
                          <a:ea typeface="Oxygen"/>
                          <a:cs typeface="Oxygen"/>
                          <a:sym typeface="Oxygen"/>
                        </a:rPr>
                        <a:t>Favouring</a:t>
                      </a:r>
                      <a:endParaRPr u="none" cap="none" strike="noStrike">
                        <a:solidFill>
                          <a:schemeClr val="lt1"/>
                        </a:solidFill>
                        <a:latin typeface="Oxygen"/>
                        <a:ea typeface="Oxygen"/>
                        <a:cs typeface="Oxygen"/>
                        <a:sym typeface="Oxygen"/>
                      </a:endParaRPr>
                    </a:p>
                  </a:txBody>
                  <a:tcPr marT="45725" marB="45725" marR="121925" marL="121925">
                    <a:solidFill>
                      <a:srgbClr val="B37370"/>
                    </a:solidFill>
                  </a:tcPr>
                </a:tc>
                <a:tc>
                  <a:txBody>
                    <a:bodyPr/>
                    <a:lstStyle/>
                    <a:p>
                      <a:pPr indent="0" lvl="0" marL="0" marR="0" rtl="0" algn="ctr">
                        <a:lnSpc>
                          <a:spcPct val="100000"/>
                        </a:lnSpc>
                        <a:spcBef>
                          <a:spcPts val="0"/>
                        </a:spcBef>
                        <a:spcAft>
                          <a:spcPts val="0"/>
                        </a:spcAft>
                        <a:buNone/>
                      </a:pPr>
                      <a:r>
                        <a:rPr lang="en">
                          <a:solidFill>
                            <a:schemeClr val="lt1"/>
                          </a:solidFill>
                          <a:latin typeface="Oxygen"/>
                          <a:ea typeface="Oxygen"/>
                          <a:cs typeface="Oxygen"/>
                          <a:sym typeface="Oxygen"/>
                        </a:rPr>
                        <a:t>Opposing</a:t>
                      </a:r>
                      <a:endParaRPr u="none" cap="none" strike="noStrike">
                        <a:solidFill>
                          <a:schemeClr val="lt1"/>
                        </a:solidFill>
                        <a:latin typeface="Oxygen"/>
                        <a:ea typeface="Oxygen"/>
                        <a:cs typeface="Oxygen"/>
                        <a:sym typeface="Oxygen"/>
                      </a:endParaRPr>
                    </a:p>
                  </a:txBody>
                  <a:tcPr marT="45725" marB="45725" marR="121925" marL="121925">
                    <a:solidFill>
                      <a:srgbClr val="B37370"/>
                    </a:solidFill>
                  </a:tcPr>
                </a:tc>
              </a:tr>
              <a:tr h="518525">
                <a:tc>
                  <a:txBody>
                    <a:bodyPr/>
                    <a:lstStyle/>
                    <a:p>
                      <a:pPr indent="0" lvl="0" marL="0" rtl="0" algn="ctr">
                        <a:spcBef>
                          <a:spcPts val="0"/>
                        </a:spcBef>
                        <a:spcAft>
                          <a:spcPts val="0"/>
                        </a:spcAft>
                        <a:buNone/>
                      </a:pPr>
                      <a:r>
                        <a:rPr lang="en">
                          <a:solidFill>
                            <a:srgbClr val="434343"/>
                          </a:solidFill>
                        </a:rPr>
                        <a:t>πC=32</a:t>
                      </a:r>
                      <a:endParaRPr>
                        <a:solidFill>
                          <a:srgbClr val="434343"/>
                        </a:solidFill>
                      </a:endParaRPr>
                    </a:p>
                    <a:p>
                      <a:pPr indent="0" lvl="0" marL="0" rtl="0" algn="ctr">
                        <a:spcBef>
                          <a:spcPts val="0"/>
                        </a:spcBef>
                        <a:spcAft>
                          <a:spcPts val="0"/>
                        </a:spcAft>
                        <a:buNone/>
                      </a:pPr>
                      <a:r>
                        <a:rPr lang="en">
                          <a:solidFill>
                            <a:srgbClr val="434343"/>
                          </a:solidFill>
                        </a:rPr>
                        <a:t>PIF=6</a:t>
                      </a:r>
                      <a:endParaRPr sz="1400" u="none" cap="none" strike="noStrike">
                        <a:solidFill>
                          <a:srgbClr val="434343"/>
                        </a:solidFill>
                        <a:latin typeface="Oxygen"/>
                        <a:ea typeface="Oxygen"/>
                        <a:cs typeface="Oxygen"/>
                        <a:sym typeface="Oxygen"/>
                      </a:endParaRPr>
                    </a:p>
                  </a:txBody>
                  <a:tcPr marT="45725" marB="45725" marR="121925" marL="121925">
                    <a:solidFill>
                      <a:srgbClr val="F3EFEF"/>
                    </a:solidFill>
                  </a:tcPr>
                </a:tc>
                <a:tc>
                  <a:txBody>
                    <a:bodyPr/>
                    <a:lstStyle/>
                    <a:p>
                      <a:pPr indent="0" lvl="0" marL="0" rtl="0" algn="ctr">
                        <a:spcBef>
                          <a:spcPts val="0"/>
                        </a:spcBef>
                        <a:spcAft>
                          <a:spcPts val="0"/>
                        </a:spcAft>
                        <a:buNone/>
                      </a:pPr>
                      <a:r>
                        <a:rPr lang="en">
                          <a:solidFill>
                            <a:srgbClr val="434343"/>
                          </a:solidFill>
                        </a:rPr>
                        <a:t>Pc=13 mmHg</a:t>
                      </a:r>
                      <a:endParaRPr>
                        <a:solidFill>
                          <a:srgbClr val="434343"/>
                        </a:solidFill>
                      </a:endParaRPr>
                    </a:p>
                    <a:p>
                      <a:pPr indent="0" lvl="0" marL="0" rtl="0" algn="ctr">
                        <a:spcBef>
                          <a:spcPts val="0"/>
                        </a:spcBef>
                        <a:spcAft>
                          <a:spcPts val="0"/>
                        </a:spcAft>
                        <a:buNone/>
                      </a:pPr>
                      <a:r>
                        <a:rPr lang="en">
                          <a:solidFill>
                            <a:srgbClr val="434343"/>
                          </a:solidFill>
                        </a:rPr>
                        <a:t>πIF=15</a:t>
                      </a:r>
                      <a:endParaRPr>
                        <a:solidFill>
                          <a:srgbClr val="434343"/>
                        </a:solidFill>
                      </a:endParaRPr>
                    </a:p>
                  </a:txBody>
                  <a:tcPr marT="45725" marB="45725" marR="121925" marL="121925">
                    <a:solidFill>
                      <a:srgbClr val="F3EFEF"/>
                    </a:solidFill>
                  </a:tcPr>
                </a:tc>
              </a:tr>
              <a:tr h="306150">
                <a:tc>
                  <a:txBody>
                    <a:bodyPr/>
                    <a:lstStyle/>
                    <a:p>
                      <a:pPr indent="0" lvl="0" marL="0" marR="0" rtl="0" algn="ctr">
                        <a:lnSpc>
                          <a:spcPct val="100000"/>
                        </a:lnSpc>
                        <a:spcBef>
                          <a:spcPts val="0"/>
                        </a:spcBef>
                        <a:spcAft>
                          <a:spcPts val="0"/>
                        </a:spcAft>
                        <a:buClr>
                          <a:srgbClr val="000000"/>
                        </a:buClr>
                        <a:buSzPts val="1400"/>
                        <a:buFont typeface="Arial"/>
                        <a:buNone/>
                      </a:pPr>
                      <a:r>
                        <a:rPr lang="en" sz="1300">
                          <a:solidFill>
                            <a:srgbClr val="434343"/>
                          </a:solidFill>
                        </a:rPr>
                        <a:t>38</a:t>
                      </a:r>
                      <a:endParaRPr sz="1300" u="none" cap="none" strike="noStrike">
                        <a:solidFill>
                          <a:srgbClr val="434343"/>
                        </a:solidFill>
                      </a:endParaRPr>
                    </a:p>
                  </a:txBody>
                  <a:tcPr marT="45725" marB="45725" marR="121925" marL="121925">
                    <a:solidFill>
                      <a:srgbClr val="F3EFE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300">
                          <a:solidFill>
                            <a:srgbClr val="434343"/>
                          </a:solidFill>
                        </a:rPr>
                        <a:t>28</a:t>
                      </a:r>
                      <a:endParaRPr sz="1300" u="none" cap="none" strike="noStrike">
                        <a:solidFill>
                          <a:srgbClr val="434343"/>
                        </a:solidFill>
                      </a:endParaRPr>
                    </a:p>
                  </a:txBody>
                  <a:tcPr marT="45725" marB="45725" marR="121925" marL="121925">
                    <a:solidFill>
                      <a:srgbClr val="F3EFEF"/>
                    </a:solidFill>
                  </a:tcPr>
                </a:tc>
              </a:tr>
            </a:tbl>
          </a:graphicData>
        </a:graphic>
      </p:graphicFrame>
      <p:sp>
        <p:nvSpPr>
          <p:cNvPr id="666" name="Google Shape;666;p37"/>
          <p:cNvSpPr/>
          <p:nvPr/>
        </p:nvSpPr>
        <p:spPr>
          <a:xfrm>
            <a:off x="1646775" y="7252125"/>
            <a:ext cx="261600" cy="143700"/>
          </a:xfrm>
          <a:prstGeom prst="chevron">
            <a:avLst>
              <a:gd fmla="val 251835"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7"/>
          <p:cNvSpPr txBox="1"/>
          <p:nvPr/>
        </p:nvSpPr>
        <p:spPr>
          <a:xfrm>
            <a:off x="0" y="8000975"/>
            <a:ext cx="7029300" cy="2012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93C47D"/>
                </a:solidFill>
                <a:latin typeface="Oxygen"/>
                <a:ea typeface="Oxygen"/>
                <a:cs typeface="Oxygen"/>
                <a:sym typeface="Oxygen"/>
              </a:rPr>
              <a:t>Dr. Explanation: </a:t>
            </a:r>
            <a:r>
              <a:rPr lang="en" sz="1200">
                <a:solidFill>
                  <a:srgbClr val="CCCCCC"/>
                </a:solidFill>
                <a:latin typeface="Oxygen"/>
                <a:ea typeface="Oxygen"/>
                <a:cs typeface="Oxygen"/>
                <a:sym typeface="Oxygen"/>
              </a:rPr>
              <a:t>team39 </a:t>
            </a:r>
            <a:endParaRPr sz="1200">
              <a:solidFill>
                <a:srgbClr val="CCCCCC"/>
              </a:solidFill>
              <a:latin typeface="Oxygen"/>
              <a:ea typeface="Oxygen"/>
              <a:cs typeface="Oxygen"/>
              <a:sym typeface="Oxygen"/>
            </a:endParaRPr>
          </a:p>
          <a:p>
            <a:pPr indent="0" lvl="0" marL="0" rtl="0" algn="l">
              <a:spcBef>
                <a:spcPts val="0"/>
              </a:spcBef>
              <a:spcAft>
                <a:spcPts val="0"/>
              </a:spcAft>
              <a:buNone/>
            </a:pPr>
            <a:r>
              <a:rPr lang="en" sz="1200">
                <a:solidFill>
                  <a:srgbClr val="93C47D"/>
                </a:solidFill>
                <a:highlight>
                  <a:srgbClr val="D9D9D9"/>
                </a:highlight>
                <a:latin typeface="Oxygen"/>
                <a:ea typeface="Oxygen"/>
                <a:cs typeface="Oxygen"/>
                <a:sym typeface="Oxygen"/>
              </a:rPr>
              <a:t>Efferent vasoconstriction:</a:t>
            </a:r>
            <a:r>
              <a:rPr lang="en" sz="1200">
                <a:solidFill>
                  <a:srgbClr val="93C47D"/>
                </a:solidFill>
                <a:latin typeface="Oxygen"/>
                <a:ea typeface="Oxygen"/>
                <a:cs typeface="Oxygen"/>
                <a:sym typeface="Oxygen"/>
              </a:rPr>
              <a:t>  Efferent arteriole is located before peritubular capillary so when it constricted —&gt; blood that flows into peritubular capillary will decrease —&gt; GFR (amount of filtered) will Increase —&gt; Pc will Decrease —&gt;</a:t>
            </a:r>
            <a:endParaRPr sz="1200">
              <a:solidFill>
                <a:srgbClr val="93C47D"/>
              </a:solidFill>
              <a:latin typeface="Oxygen"/>
              <a:ea typeface="Oxygen"/>
              <a:cs typeface="Oxygen"/>
              <a:sym typeface="Oxygen"/>
            </a:endParaRPr>
          </a:p>
          <a:p>
            <a:pPr indent="0" lvl="0" marL="0" rtl="0" algn="l">
              <a:spcBef>
                <a:spcPts val="0"/>
              </a:spcBef>
              <a:spcAft>
                <a:spcPts val="0"/>
              </a:spcAft>
              <a:buNone/>
            </a:pPr>
            <a:r>
              <a:rPr lang="en" sz="1200">
                <a:solidFill>
                  <a:srgbClr val="93C47D"/>
                </a:solidFill>
                <a:latin typeface="Oxygen"/>
                <a:ea typeface="Oxygen"/>
                <a:cs typeface="Oxygen"/>
                <a:sym typeface="Oxygen"/>
              </a:rPr>
              <a:t>Reabsorption will increase. </a:t>
            </a:r>
            <a:endParaRPr sz="1200">
              <a:solidFill>
                <a:srgbClr val="93C47D"/>
              </a:solidFill>
              <a:latin typeface="Oxygen"/>
              <a:ea typeface="Oxygen"/>
              <a:cs typeface="Oxygen"/>
              <a:sym typeface="Oxygen"/>
            </a:endParaRPr>
          </a:p>
          <a:p>
            <a:pPr indent="0" lvl="0" marL="0" rtl="0" algn="l">
              <a:spcBef>
                <a:spcPts val="0"/>
              </a:spcBef>
              <a:spcAft>
                <a:spcPts val="0"/>
              </a:spcAft>
              <a:buNone/>
            </a:pPr>
            <a:r>
              <a:rPr lang="en" sz="1200">
                <a:solidFill>
                  <a:srgbClr val="93C47D"/>
                </a:solidFill>
                <a:highlight>
                  <a:srgbClr val="D9D9D9"/>
                </a:highlight>
                <a:latin typeface="Oxygen"/>
                <a:ea typeface="Oxygen"/>
                <a:cs typeface="Oxygen"/>
                <a:sym typeface="Oxygen"/>
              </a:rPr>
              <a:t>Afferent vasodilation: </a:t>
            </a:r>
            <a:r>
              <a:rPr lang="en" sz="1200">
                <a:solidFill>
                  <a:srgbClr val="93C47D"/>
                </a:solidFill>
                <a:latin typeface="Oxygen"/>
                <a:ea typeface="Oxygen"/>
                <a:cs typeface="Oxygen"/>
                <a:sym typeface="Oxygen"/>
              </a:rPr>
              <a:t> If there is vasodilation in afferent arterioles —&gt; Pc will increase —&gt; More blood flows to the kidney.</a:t>
            </a:r>
            <a:endParaRPr sz="1200">
              <a:solidFill>
                <a:srgbClr val="93C47D"/>
              </a:solidFill>
              <a:latin typeface="Oxygen"/>
              <a:ea typeface="Oxygen"/>
              <a:cs typeface="Oxygen"/>
              <a:sym typeface="Oxygen"/>
            </a:endParaRPr>
          </a:p>
          <a:p>
            <a:pPr indent="0" lvl="0" marL="0" rtl="0" algn="l">
              <a:spcBef>
                <a:spcPts val="0"/>
              </a:spcBef>
              <a:spcAft>
                <a:spcPts val="0"/>
              </a:spcAft>
              <a:buNone/>
            </a:pPr>
            <a:r>
              <a:rPr lang="en" sz="1200">
                <a:solidFill>
                  <a:srgbClr val="93C47D"/>
                </a:solidFill>
                <a:latin typeface="Oxygen"/>
                <a:ea typeface="Oxygen"/>
                <a:cs typeface="Oxygen"/>
                <a:sym typeface="Oxygen"/>
              </a:rPr>
              <a:t> </a:t>
            </a:r>
            <a:r>
              <a:rPr lang="en" sz="1200">
                <a:solidFill>
                  <a:srgbClr val="93C47D"/>
                </a:solidFill>
                <a:highlight>
                  <a:srgbClr val="D9D9D9"/>
                </a:highlight>
                <a:latin typeface="Oxygen"/>
                <a:ea typeface="Oxygen"/>
                <a:cs typeface="Oxygen"/>
                <a:sym typeface="Oxygen"/>
              </a:rPr>
              <a:t>Filtration Fraction (FF): </a:t>
            </a:r>
            <a:r>
              <a:rPr lang="en" sz="1200">
                <a:solidFill>
                  <a:srgbClr val="93C47D"/>
                </a:solidFill>
                <a:latin typeface="Oxygen"/>
                <a:ea typeface="Oxygen"/>
                <a:cs typeface="Oxygen"/>
                <a:sym typeface="Oxygen"/>
              </a:rPr>
              <a:t> If FF increases —&gt; Oncotic pressure in peritubular capillary ( πC ) will increase why? because there is more water get filtered and proteins get concentrated in the vessel. vica versa.</a:t>
            </a:r>
            <a:endParaRPr sz="1200">
              <a:solidFill>
                <a:srgbClr val="93C47D"/>
              </a:solidFill>
              <a:latin typeface="Oxygen"/>
              <a:ea typeface="Oxygen"/>
              <a:cs typeface="Oxygen"/>
              <a:sym typeface="Oxygen"/>
            </a:endParaRPr>
          </a:p>
        </p:txBody>
      </p:sp>
      <p:sp>
        <p:nvSpPr>
          <p:cNvPr id="668" name="Google Shape;668;p37"/>
          <p:cNvSpPr txBox="1"/>
          <p:nvPr/>
        </p:nvSpPr>
        <p:spPr>
          <a:xfrm>
            <a:off x="117500" y="1165000"/>
            <a:ext cx="139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5A6BD"/>
                </a:solidFill>
                <a:latin typeface="Oxygen"/>
                <a:ea typeface="Oxygen"/>
                <a:cs typeface="Oxygen"/>
                <a:sym typeface="Oxygen"/>
              </a:rPr>
              <a:t>Female slide:</a:t>
            </a:r>
            <a:endParaRPr>
              <a:solidFill>
                <a:srgbClr val="D5A6BD"/>
              </a:solidFill>
              <a:latin typeface="Oxygen"/>
              <a:ea typeface="Oxygen"/>
              <a:cs typeface="Oxygen"/>
              <a:sym typeface="Oxygen"/>
            </a:endParaRPr>
          </a:p>
        </p:txBody>
      </p:sp>
      <p:sp>
        <p:nvSpPr>
          <p:cNvPr id="669" name="Google Shape;669;p37"/>
          <p:cNvSpPr txBox="1"/>
          <p:nvPr/>
        </p:nvSpPr>
        <p:spPr>
          <a:xfrm>
            <a:off x="399775" y="7616575"/>
            <a:ext cx="2923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50">
                <a:latin typeface="Oxygen"/>
                <a:ea typeface="Oxygen"/>
                <a:cs typeface="Oxygen"/>
                <a:sym typeface="Oxygen"/>
              </a:rPr>
              <a:t>Result: net </a:t>
            </a:r>
            <a:r>
              <a:rPr b="1" lang="en" sz="1150">
                <a:latin typeface="Oxygen"/>
                <a:ea typeface="Oxygen"/>
                <a:cs typeface="Oxygen"/>
                <a:sym typeface="Oxygen"/>
              </a:rPr>
              <a:t>absorptive</a:t>
            </a:r>
            <a:r>
              <a:rPr b="1" lang="en" sz="1150">
                <a:latin typeface="Oxygen"/>
                <a:ea typeface="Oxygen"/>
                <a:cs typeface="Oxygen"/>
                <a:sym typeface="Oxygen"/>
              </a:rPr>
              <a:t> force =38-28=10mmhg</a:t>
            </a:r>
            <a:endParaRPr b="1" sz="1150">
              <a:latin typeface="Oxygen"/>
              <a:ea typeface="Oxygen"/>
              <a:cs typeface="Oxygen"/>
              <a:sym typeface="Oxygen"/>
            </a:endParaRPr>
          </a:p>
        </p:txBody>
      </p:sp>
      <p:cxnSp>
        <p:nvCxnSpPr>
          <p:cNvPr id="670" name="Google Shape;670;p37"/>
          <p:cNvCxnSpPr/>
          <p:nvPr/>
        </p:nvCxnSpPr>
        <p:spPr>
          <a:xfrm>
            <a:off x="2123250" y="1391063"/>
            <a:ext cx="2459100" cy="0"/>
          </a:xfrm>
          <a:prstGeom prst="straightConnector1">
            <a:avLst/>
          </a:prstGeom>
          <a:noFill/>
          <a:ln cap="rnd" cmpd="sng" w="38100">
            <a:solidFill>
              <a:srgbClr val="7F7F7F"/>
            </a:solidFill>
            <a:prstDash val="solid"/>
            <a:miter lim="800000"/>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grpSp>
        <p:nvGrpSpPr>
          <p:cNvPr id="675" name="Google Shape;675;p38"/>
          <p:cNvGrpSpPr/>
          <p:nvPr/>
        </p:nvGrpSpPr>
        <p:grpSpPr>
          <a:xfrm>
            <a:off x="342595" y="227831"/>
            <a:ext cx="5776243" cy="652744"/>
            <a:chOff x="4404545" y="3301592"/>
            <a:chExt cx="782403" cy="129272"/>
          </a:xfrm>
        </p:grpSpPr>
        <p:sp>
          <p:nvSpPr>
            <p:cNvPr id="676" name="Google Shape;676;p38"/>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t>                    </a:t>
              </a:r>
              <a:endParaRPr b="0" i="0" sz="1400" u="none" cap="none" strike="noStrike">
                <a:solidFill>
                  <a:srgbClr val="000000"/>
                </a:solidFill>
                <a:latin typeface="Arial"/>
                <a:ea typeface="Arial"/>
                <a:cs typeface="Arial"/>
                <a:sym typeface="Arial"/>
              </a:endParaRPr>
            </a:p>
          </p:txBody>
        </p:sp>
        <p:sp>
          <p:nvSpPr>
            <p:cNvPr id="677" name="Google Shape;677;p38"/>
            <p:cNvSpPr/>
            <p:nvPr/>
          </p:nvSpPr>
          <p:spPr>
            <a:xfrm>
              <a:off x="4416034" y="3308320"/>
              <a:ext cx="120286"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4200">
                  <a:solidFill>
                    <a:srgbClr val="FFFFFF"/>
                  </a:solidFill>
                  <a:latin typeface="Oxygen"/>
                  <a:ea typeface="Oxygen"/>
                  <a:cs typeface="Oxygen"/>
                  <a:sym typeface="Oxygen"/>
                </a:rPr>
                <a:t>2</a:t>
              </a:r>
              <a:endParaRPr i="0" sz="4200" u="none" cap="none" strike="noStrike">
                <a:solidFill>
                  <a:srgbClr val="FFFFFF"/>
                </a:solidFill>
                <a:latin typeface="Oxygen"/>
                <a:ea typeface="Oxygen"/>
                <a:cs typeface="Oxygen"/>
                <a:sym typeface="Oxygen"/>
              </a:endParaRPr>
            </a:p>
          </p:txBody>
        </p:sp>
      </p:grpSp>
      <p:sp>
        <p:nvSpPr>
          <p:cNvPr id="678" name="Google Shape;678;p38"/>
          <p:cNvSpPr txBox="1"/>
          <p:nvPr/>
        </p:nvSpPr>
        <p:spPr>
          <a:xfrm>
            <a:off x="1343100" y="356050"/>
            <a:ext cx="46269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xygen"/>
                <a:ea typeface="Oxygen"/>
                <a:cs typeface="Oxygen"/>
                <a:sym typeface="Oxygen"/>
              </a:rPr>
              <a:t>Hormonal regulation of tubular reabsorption</a:t>
            </a:r>
            <a:endParaRPr>
              <a:solidFill>
                <a:srgbClr val="434343"/>
              </a:solidFill>
              <a:latin typeface="Oxygen"/>
              <a:ea typeface="Oxygen"/>
              <a:cs typeface="Oxygen"/>
              <a:sym typeface="Oxygen"/>
            </a:endParaRPr>
          </a:p>
        </p:txBody>
      </p:sp>
      <p:graphicFrame>
        <p:nvGraphicFramePr>
          <p:cNvPr id="679" name="Google Shape;679;p38"/>
          <p:cNvGraphicFramePr/>
          <p:nvPr/>
        </p:nvGraphicFramePr>
        <p:xfrm>
          <a:off x="-2" y="1216949"/>
          <a:ext cx="3000000" cy="3000000"/>
        </p:xfrm>
        <a:graphic>
          <a:graphicData uri="http://schemas.openxmlformats.org/drawingml/2006/table">
            <a:tbl>
              <a:tblPr bandRow="1" firstRow="1">
                <a:noFill/>
                <a:tableStyleId>{A85000A7-0A2F-4B06-B5AA-13B6F8A0B527}</a:tableStyleId>
              </a:tblPr>
              <a:tblGrid>
                <a:gridCol w="1469850"/>
                <a:gridCol w="1238575"/>
                <a:gridCol w="4149575"/>
              </a:tblGrid>
              <a:tr h="407475">
                <a:tc>
                  <a:txBody>
                    <a:bodyPr/>
                    <a:lstStyle/>
                    <a:p>
                      <a:pPr indent="0" lvl="0" marL="0" marR="0" rtl="0" algn="ctr">
                        <a:lnSpc>
                          <a:spcPct val="100000"/>
                        </a:lnSpc>
                        <a:spcBef>
                          <a:spcPts val="0"/>
                        </a:spcBef>
                        <a:spcAft>
                          <a:spcPts val="0"/>
                        </a:spcAft>
                        <a:buClr>
                          <a:srgbClr val="000000"/>
                        </a:buClr>
                        <a:buSzPts val="1600"/>
                        <a:buFont typeface="Arial"/>
                        <a:buNone/>
                      </a:pPr>
                      <a:r>
                        <a:rPr lang="en">
                          <a:latin typeface="Oxygen"/>
                          <a:ea typeface="Oxygen"/>
                          <a:cs typeface="Oxygen"/>
                          <a:sym typeface="Oxygen"/>
                        </a:rPr>
                        <a:t>Hormone </a:t>
                      </a:r>
                      <a:endParaRPr u="none" cap="none" strike="noStrike">
                        <a:latin typeface="Oxygen"/>
                        <a:ea typeface="Oxygen"/>
                        <a:cs typeface="Oxygen"/>
                        <a:sym typeface="Oxygen"/>
                      </a:endParaRPr>
                    </a:p>
                  </a:txBody>
                  <a:tcPr marT="45725" marB="45725" marR="121925" marL="121925" anchor="ctr">
                    <a:solidFill>
                      <a:srgbClr val="B37370"/>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
                          <a:latin typeface="Oxygen"/>
                          <a:ea typeface="Oxygen"/>
                          <a:cs typeface="Oxygen"/>
                          <a:sym typeface="Oxygen"/>
                        </a:rPr>
                        <a:t>Stimulated by</a:t>
                      </a:r>
                      <a:endParaRPr u="none" cap="none" strike="noStrike">
                        <a:solidFill>
                          <a:srgbClr val="A3534F"/>
                        </a:solidFill>
                        <a:latin typeface="Oxygen"/>
                        <a:ea typeface="Oxygen"/>
                        <a:cs typeface="Oxygen"/>
                        <a:sym typeface="Oxygen"/>
                      </a:endParaRPr>
                    </a:p>
                  </a:txBody>
                  <a:tcPr marT="45725" marB="45725" marR="121925" marL="121925" anchor="ctr">
                    <a:solidFill>
                      <a:srgbClr val="B37370"/>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
                          <a:latin typeface="Oxygen"/>
                          <a:ea typeface="Oxygen"/>
                          <a:cs typeface="Oxygen"/>
                          <a:sym typeface="Oxygen"/>
                        </a:rPr>
                        <a:t>Actions</a:t>
                      </a:r>
                      <a:endParaRPr u="none" cap="none" strike="noStrike">
                        <a:solidFill>
                          <a:srgbClr val="A3534F"/>
                        </a:solidFill>
                        <a:latin typeface="Oxygen"/>
                        <a:ea typeface="Oxygen"/>
                        <a:cs typeface="Oxygen"/>
                        <a:sym typeface="Oxygen"/>
                      </a:endParaRPr>
                    </a:p>
                  </a:txBody>
                  <a:tcPr marT="45725" marB="45725" marR="121925" marL="121925" anchor="ctr">
                    <a:solidFill>
                      <a:srgbClr val="B37370"/>
                    </a:solidFill>
                  </a:tcPr>
                </a:tc>
              </a:tr>
              <a:tr h="2414400">
                <a:tc>
                  <a:txBody>
                    <a:bodyPr/>
                    <a:lstStyle/>
                    <a:p>
                      <a:pPr indent="0" lvl="0" marL="0" marR="0" rtl="0" algn="ctr">
                        <a:lnSpc>
                          <a:spcPct val="100000"/>
                        </a:lnSpc>
                        <a:spcBef>
                          <a:spcPts val="0"/>
                        </a:spcBef>
                        <a:spcAft>
                          <a:spcPts val="0"/>
                        </a:spcAft>
                        <a:buClr>
                          <a:srgbClr val="000000"/>
                        </a:buClr>
                        <a:buSzPts val="1600"/>
                        <a:buFont typeface="Arial"/>
                        <a:buNone/>
                      </a:pPr>
                      <a:r>
                        <a:rPr b="1" lang="en">
                          <a:solidFill>
                            <a:schemeClr val="lt1"/>
                          </a:solidFill>
                          <a:latin typeface="Oxygen"/>
                          <a:ea typeface="Oxygen"/>
                          <a:cs typeface="Oxygen"/>
                          <a:sym typeface="Oxygen"/>
                        </a:rPr>
                        <a:t>Angiotensin II</a:t>
                      </a:r>
                      <a:endParaRPr b="1" u="none" cap="none" strike="noStrike">
                        <a:solidFill>
                          <a:schemeClr val="lt1"/>
                        </a:solidFill>
                        <a:latin typeface="Oxygen"/>
                        <a:ea typeface="Oxygen"/>
                        <a:cs typeface="Oxygen"/>
                        <a:sym typeface="Oxygen"/>
                      </a:endParaRPr>
                    </a:p>
                  </a:txBody>
                  <a:tcPr marT="45725" marB="45725" marR="121925" marL="121925" anchor="ctr">
                    <a:solidFill>
                      <a:srgbClr val="CF8A87"/>
                    </a:solidFill>
                  </a:tcPr>
                </a:tc>
                <a:tc>
                  <a:txBody>
                    <a:bodyPr/>
                    <a:lstStyle/>
                    <a:p>
                      <a:pPr indent="0" lvl="0" marL="0" marR="0" rtl="0" algn="l">
                        <a:lnSpc>
                          <a:spcPct val="100000"/>
                        </a:lnSpc>
                        <a:spcBef>
                          <a:spcPts val="0"/>
                        </a:spcBef>
                        <a:spcAft>
                          <a:spcPts val="0"/>
                        </a:spcAft>
                        <a:buNone/>
                      </a:pPr>
                      <a:r>
                        <a:rPr lang="en">
                          <a:solidFill>
                            <a:srgbClr val="434343"/>
                          </a:solidFill>
                          <a:latin typeface="Oxygen"/>
                          <a:ea typeface="Oxygen"/>
                          <a:cs typeface="Oxygen"/>
                          <a:sym typeface="Oxygen"/>
                        </a:rPr>
                        <a:t>-Renin</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None/>
                      </a:pPr>
                      <a:r>
                        <a:rPr lang="en">
                          <a:solidFill>
                            <a:srgbClr val="434343"/>
                          </a:solidFill>
                          <a:latin typeface="Oxygen"/>
                          <a:ea typeface="Oxygen"/>
                          <a:cs typeface="Oxygen"/>
                          <a:sym typeface="Oxygen"/>
                        </a:rPr>
                        <a:t>-low APB</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None/>
                      </a:pPr>
                      <a:r>
                        <a:rPr lang="en">
                          <a:solidFill>
                            <a:srgbClr val="434343"/>
                          </a:solidFill>
                          <a:latin typeface="Oxygen"/>
                          <a:ea typeface="Oxygen"/>
                          <a:cs typeface="Oxygen"/>
                          <a:sym typeface="Oxygen"/>
                        </a:rPr>
                        <a:t>-Low BV</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None/>
                      </a:pPr>
                      <a:r>
                        <a:rPr lang="en">
                          <a:solidFill>
                            <a:srgbClr val="434343"/>
                          </a:solidFill>
                          <a:latin typeface="Oxygen"/>
                          <a:ea typeface="Oxygen"/>
                          <a:cs typeface="Oxygen"/>
                          <a:sym typeface="Oxygen"/>
                        </a:rPr>
                        <a:t>-Low NaCl</a:t>
                      </a:r>
                      <a:endParaRPr>
                        <a:solidFill>
                          <a:srgbClr val="434343"/>
                        </a:solidFill>
                        <a:latin typeface="Oxygen"/>
                        <a:ea typeface="Oxygen"/>
                        <a:cs typeface="Oxygen"/>
                        <a:sym typeface="Oxygen"/>
                      </a:endParaRPr>
                    </a:p>
                  </a:txBody>
                  <a:tcPr marT="45725" marB="45725" marR="121925" marL="121925">
                    <a:solidFill>
                      <a:srgbClr val="F3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1- Stimulates Na+ and H2O reabsorption in PCT.</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2- increases efferent vasoconstriction, so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1" lang="en">
                          <a:solidFill>
                            <a:srgbClr val="434343"/>
                          </a:solidFill>
                          <a:latin typeface="Oxygen"/>
                          <a:ea typeface="Oxygen"/>
                          <a:cs typeface="Oxygen"/>
                          <a:sym typeface="Oxygen"/>
                        </a:rPr>
                        <a:t>a.</a:t>
                      </a:r>
                      <a:r>
                        <a:rPr lang="en">
                          <a:solidFill>
                            <a:srgbClr val="434343"/>
                          </a:solidFill>
                          <a:latin typeface="Oxygen"/>
                          <a:ea typeface="Oxygen"/>
                          <a:cs typeface="Oxygen"/>
                          <a:sym typeface="Oxygen"/>
                        </a:rPr>
                        <a:t> it reduced peritubular capillary hydrostatic pressure</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increasing net tubular reabsorptive force</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1" lang="en">
                          <a:solidFill>
                            <a:srgbClr val="434343"/>
                          </a:solidFill>
                          <a:latin typeface="Oxygen"/>
                          <a:ea typeface="Oxygen"/>
                          <a:cs typeface="Oxygen"/>
                          <a:sym typeface="Oxygen"/>
                        </a:rPr>
                        <a:t>b.</a:t>
                      </a:r>
                      <a:r>
                        <a:rPr lang="en">
                          <a:solidFill>
                            <a:srgbClr val="434343"/>
                          </a:solidFill>
                          <a:latin typeface="Oxygen"/>
                          <a:ea typeface="Oxygen"/>
                          <a:cs typeface="Oxygen"/>
                          <a:sym typeface="Oxygen"/>
                        </a:rPr>
                        <a:t> Reduces renal blood flow and hence increases filtration</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fraction in the glomerulus which increases colloid pressure</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in the peritubular capillaries</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 (this process increases tubular reabsorption)</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3- It stimulated Aldosterone production stimulating Na+ reabsorption and K+ secretion</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latin typeface="Oxygen"/>
                        <a:ea typeface="Oxygen"/>
                        <a:cs typeface="Oxygen"/>
                        <a:sym typeface="Oxygen"/>
                      </a:endParaRPr>
                    </a:p>
                  </a:txBody>
                  <a:tcPr marT="45725" marB="45725" marR="121925" marL="121925">
                    <a:solidFill>
                      <a:srgbClr val="F3EFEF"/>
                    </a:solidFill>
                  </a:tcPr>
                </a:tc>
              </a:tr>
              <a:tr h="407475">
                <a:tc>
                  <a:txBody>
                    <a:bodyPr/>
                    <a:lstStyle/>
                    <a:p>
                      <a:pPr indent="0" lvl="0" marL="0" marR="0" rtl="0" algn="ctr">
                        <a:lnSpc>
                          <a:spcPct val="100000"/>
                        </a:lnSpc>
                        <a:spcBef>
                          <a:spcPts val="0"/>
                        </a:spcBef>
                        <a:spcAft>
                          <a:spcPts val="0"/>
                        </a:spcAft>
                        <a:buClr>
                          <a:srgbClr val="000000"/>
                        </a:buClr>
                        <a:buSzPts val="1600"/>
                        <a:buFont typeface="Arial"/>
                        <a:buNone/>
                      </a:pPr>
                      <a:r>
                        <a:rPr b="1" lang="en">
                          <a:solidFill>
                            <a:schemeClr val="lt1"/>
                          </a:solidFill>
                          <a:latin typeface="Oxygen"/>
                          <a:ea typeface="Oxygen"/>
                          <a:cs typeface="Oxygen"/>
                          <a:sym typeface="Oxygen"/>
                        </a:rPr>
                        <a:t>Aldosterone </a:t>
                      </a:r>
                      <a:endParaRPr b="1" u="none" cap="none" strike="noStrike">
                        <a:solidFill>
                          <a:schemeClr val="lt1"/>
                        </a:solidFill>
                        <a:latin typeface="Oxygen"/>
                        <a:ea typeface="Oxygen"/>
                        <a:cs typeface="Oxygen"/>
                        <a:sym typeface="Oxygen"/>
                      </a:endParaRPr>
                    </a:p>
                  </a:txBody>
                  <a:tcPr marT="45725" marB="45725" marR="121925" marL="121925" anchor="ctr">
                    <a:solidFill>
                      <a:srgbClr val="CF8A87"/>
                    </a:solidFill>
                  </a:tcPr>
                </a:tc>
                <a:tc>
                  <a:txBody>
                    <a:bodyPr/>
                    <a:lstStyle/>
                    <a:p>
                      <a:pPr indent="0" lvl="0" marL="0" rtl="0" algn="ctr">
                        <a:spcBef>
                          <a:spcPts val="0"/>
                        </a:spcBef>
                        <a:spcAft>
                          <a:spcPts val="0"/>
                        </a:spcAft>
                        <a:buClr>
                          <a:srgbClr val="000000"/>
                        </a:buClr>
                        <a:buSzPts val="1600"/>
                        <a:buFont typeface="Arial"/>
                        <a:buNone/>
                      </a:pPr>
                      <a:r>
                        <a:rPr lang="en">
                          <a:solidFill>
                            <a:srgbClr val="434343"/>
                          </a:solidFill>
                          <a:latin typeface="Oxygen"/>
                          <a:ea typeface="Oxygen"/>
                          <a:cs typeface="Oxygen"/>
                          <a:sym typeface="Oxygen"/>
                        </a:rPr>
                        <a:t>Angiotensin II</a:t>
                      </a:r>
                      <a:endParaRPr u="none" cap="none" strike="noStrike">
                        <a:solidFill>
                          <a:srgbClr val="434343"/>
                        </a:solidFill>
                        <a:latin typeface="Oxygen"/>
                        <a:ea typeface="Oxygen"/>
                        <a:cs typeface="Oxygen"/>
                        <a:sym typeface="Oxygen"/>
                      </a:endParaRPr>
                    </a:p>
                  </a:txBody>
                  <a:tcPr marT="45725" marB="45725" marR="121925" marL="121925">
                    <a:solidFill>
                      <a:srgbClr val="F3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P Cells to reabsorb Na+ and secrete K+ in DCT/CD</a:t>
                      </a:r>
                      <a:endParaRPr u="none" cap="none" strike="noStrike">
                        <a:latin typeface="Oxygen"/>
                        <a:ea typeface="Oxygen"/>
                        <a:cs typeface="Oxygen"/>
                        <a:sym typeface="Oxygen"/>
                      </a:endParaRPr>
                    </a:p>
                  </a:txBody>
                  <a:tcPr marT="45725" marB="45725" marR="121925" marL="121925">
                    <a:solidFill>
                      <a:srgbClr val="F3EFEF"/>
                    </a:solidFill>
                  </a:tcPr>
                </a:tc>
              </a:tr>
              <a:tr h="574725">
                <a:tc>
                  <a:txBody>
                    <a:bodyPr/>
                    <a:lstStyle/>
                    <a:p>
                      <a:pPr indent="0" lvl="0" marL="0" marR="0" rtl="0" algn="ctr">
                        <a:lnSpc>
                          <a:spcPct val="100000"/>
                        </a:lnSpc>
                        <a:spcBef>
                          <a:spcPts val="0"/>
                        </a:spcBef>
                        <a:spcAft>
                          <a:spcPts val="0"/>
                        </a:spcAft>
                        <a:buClr>
                          <a:srgbClr val="000000"/>
                        </a:buClr>
                        <a:buSzPts val="1600"/>
                        <a:buFont typeface="Arial"/>
                        <a:buNone/>
                      </a:pPr>
                      <a:r>
                        <a:rPr b="1" lang="en">
                          <a:solidFill>
                            <a:schemeClr val="lt1"/>
                          </a:solidFill>
                          <a:latin typeface="Oxygen"/>
                          <a:ea typeface="Oxygen"/>
                          <a:cs typeface="Oxygen"/>
                          <a:sym typeface="Oxygen"/>
                        </a:rPr>
                        <a:t>ADH</a:t>
                      </a:r>
                      <a:endParaRPr b="1" u="none" cap="none" strike="noStrike">
                        <a:solidFill>
                          <a:schemeClr val="lt1"/>
                        </a:solidFill>
                        <a:latin typeface="Oxygen"/>
                        <a:ea typeface="Oxygen"/>
                        <a:cs typeface="Oxygen"/>
                        <a:sym typeface="Oxygen"/>
                      </a:endParaRPr>
                    </a:p>
                  </a:txBody>
                  <a:tcPr marT="45725" marB="45725" marR="121925" marL="121925" anchor="ctr">
                    <a:solidFill>
                      <a:srgbClr val="CF8A8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-low ABP</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-low BV</a:t>
                      </a:r>
                      <a:endParaRPr>
                        <a:solidFill>
                          <a:srgbClr val="434343"/>
                        </a:solidFill>
                        <a:latin typeface="Oxygen"/>
                        <a:ea typeface="Oxygen"/>
                        <a:cs typeface="Oxygen"/>
                        <a:sym typeface="Oxygen"/>
                      </a:endParaRPr>
                    </a:p>
                  </a:txBody>
                  <a:tcPr marT="45725" marB="45725" marR="121925" marL="121925">
                    <a:solidFill>
                      <a:srgbClr val="F3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H2O reabsorption in CD</a:t>
                      </a:r>
                      <a:r>
                        <a:rPr b="1" lang="en">
                          <a:solidFill>
                            <a:srgbClr val="434343"/>
                          </a:solidFill>
                          <a:latin typeface="Oxygen"/>
                          <a:ea typeface="Oxygen"/>
                          <a:cs typeface="Oxygen"/>
                          <a:sym typeface="Oxygen"/>
                        </a:rPr>
                        <a:t> (AQP2)</a:t>
                      </a:r>
                      <a:endParaRPr b="1">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CCCCCC"/>
                          </a:solidFill>
                          <a:latin typeface="Oxygen"/>
                          <a:ea typeface="Oxygen"/>
                          <a:cs typeface="Oxygen"/>
                          <a:sym typeface="Oxygen"/>
                        </a:rPr>
                        <a:t>Remember ADH bind with V</a:t>
                      </a:r>
                      <a:r>
                        <a:rPr b="1" lang="en">
                          <a:solidFill>
                            <a:srgbClr val="CCCCCC"/>
                          </a:solidFill>
                          <a:latin typeface="Oxygen"/>
                          <a:ea typeface="Oxygen"/>
                          <a:cs typeface="Oxygen"/>
                          <a:sym typeface="Oxygen"/>
                        </a:rPr>
                        <a:t>2</a:t>
                      </a:r>
                      <a:r>
                        <a:rPr lang="en">
                          <a:solidFill>
                            <a:srgbClr val="CCCCCC"/>
                          </a:solidFill>
                          <a:latin typeface="Oxygen"/>
                          <a:ea typeface="Oxygen"/>
                          <a:cs typeface="Oxygen"/>
                          <a:sym typeface="Oxygen"/>
                        </a:rPr>
                        <a:t> - open</a:t>
                      </a:r>
                      <a:r>
                        <a:rPr lang="en">
                          <a:solidFill>
                            <a:srgbClr val="CCCCCC"/>
                          </a:solidFill>
                          <a:latin typeface="Oxygen"/>
                          <a:ea typeface="Oxygen"/>
                          <a:cs typeface="Oxygen"/>
                          <a:sym typeface="Oxygen"/>
                        </a:rPr>
                        <a:t>AQP</a:t>
                      </a:r>
                      <a:r>
                        <a:rPr b="1" lang="en">
                          <a:solidFill>
                            <a:srgbClr val="CCCCCC"/>
                          </a:solidFill>
                          <a:latin typeface="Oxygen"/>
                          <a:ea typeface="Oxygen"/>
                          <a:cs typeface="Oxygen"/>
                          <a:sym typeface="Oxygen"/>
                        </a:rPr>
                        <a:t>2</a:t>
                      </a:r>
                      <a:endParaRPr b="1">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latin typeface="Oxygen"/>
                        <a:ea typeface="Oxygen"/>
                        <a:cs typeface="Oxygen"/>
                        <a:sym typeface="Oxygen"/>
                      </a:endParaRPr>
                    </a:p>
                  </a:txBody>
                  <a:tcPr marT="45725" marB="45725" marR="121925" marL="121925">
                    <a:solidFill>
                      <a:srgbClr val="F3EFEF"/>
                    </a:solidFill>
                  </a:tcPr>
                </a:tc>
              </a:tr>
              <a:tr h="741950">
                <a:tc>
                  <a:txBody>
                    <a:bodyPr/>
                    <a:lstStyle/>
                    <a:p>
                      <a:pPr indent="0" lvl="0" marL="0" marR="0" rtl="0" algn="ctr">
                        <a:lnSpc>
                          <a:spcPct val="100000"/>
                        </a:lnSpc>
                        <a:spcBef>
                          <a:spcPts val="0"/>
                        </a:spcBef>
                        <a:spcAft>
                          <a:spcPts val="0"/>
                        </a:spcAft>
                        <a:buClr>
                          <a:srgbClr val="000000"/>
                        </a:buClr>
                        <a:buSzPts val="1600"/>
                        <a:buFont typeface="Arial"/>
                        <a:buNone/>
                      </a:pPr>
                      <a:r>
                        <a:rPr b="1" lang="en">
                          <a:solidFill>
                            <a:schemeClr val="lt1"/>
                          </a:solidFill>
                          <a:latin typeface="Oxygen"/>
                          <a:ea typeface="Oxygen"/>
                          <a:cs typeface="Oxygen"/>
                          <a:sym typeface="Oxygen"/>
                        </a:rPr>
                        <a:t>ANP</a:t>
                      </a:r>
                      <a:endParaRPr b="1" u="none" cap="none" strike="noStrike">
                        <a:solidFill>
                          <a:schemeClr val="lt1"/>
                        </a:solidFill>
                        <a:latin typeface="Oxygen"/>
                        <a:ea typeface="Oxygen"/>
                        <a:cs typeface="Oxygen"/>
                        <a:sym typeface="Oxygen"/>
                      </a:endParaRPr>
                    </a:p>
                  </a:txBody>
                  <a:tcPr marT="45725" marB="45725" marR="121925" marL="121925" anchor="ctr">
                    <a:solidFill>
                      <a:srgbClr val="CF8A8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Stretch sensors stimulated to high BV</a:t>
                      </a:r>
                      <a:endParaRPr u="none" cap="none" strike="noStrike">
                        <a:latin typeface="Oxygen"/>
                        <a:ea typeface="Oxygen"/>
                        <a:cs typeface="Oxygen"/>
                        <a:sym typeface="Oxygen"/>
                      </a:endParaRPr>
                    </a:p>
                  </a:txBody>
                  <a:tcPr marT="45725" marB="45725" marR="121925" marL="121925">
                    <a:solidFill>
                      <a:srgbClr val="F3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Blocks Na+/ H2O reabsorption in distal parts of nephron DCT and CD. It is opposite of aldosterone.</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latin typeface="Oxygen"/>
                        <a:ea typeface="Oxygen"/>
                        <a:cs typeface="Oxygen"/>
                        <a:sym typeface="Oxygen"/>
                      </a:endParaRPr>
                    </a:p>
                  </a:txBody>
                  <a:tcPr marT="45725" marB="45725" marR="121925" marL="121925">
                    <a:solidFill>
                      <a:srgbClr val="F3EFEF"/>
                    </a:solidFill>
                  </a:tcPr>
                </a:tc>
              </a:tr>
              <a:tr h="574725">
                <a:tc>
                  <a:txBody>
                    <a:bodyPr/>
                    <a:lstStyle/>
                    <a:p>
                      <a:pPr indent="0" lvl="0" marL="0" marR="0" rtl="0" algn="ctr">
                        <a:lnSpc>
                          <a:spcPct val="100000"/>
                        </a:lnSpc>
                        <a:spcBef>
                          <a:spcPts val="0"/>
                        </a:spcBef>
                        <a:spcAft>
                          <a:spcPts val="0"/>
                        </a:spcAft>
                        <a:buNone/>
                      </a:pPr>
                      <a:r>
                        <a:rPr b="1" lang="en">
                          <a:solidFill>
                            <a:schemeClr val="lt1"/>
                          </a:solidFill>
                          <a:latin typeface="Oxygen"/>
                          <a:ea typeface="Oxygen"/>
                          <a:cs typeface="Oxygen"/>
                          <a:sym typeface="Oxygen"/>
                        </a:rPr>
                        <a:t>PTH</a:t>
                      </a:r>
                      <a:endParaRPr b="1" u="none" cap="none" strike="noStrike">
                        <a:solidFill>
                          <a:schemeClr val="lt1"/>
                        </a:solidFill>
                        <a:latin typeface="Oxygen"/>
                        <a:ea typeface="Oxygen"/>
                        <a:cs typeface="Oxygen"/>
                        <a:sym typeface="Oxygen"/>
                      </a:endParaRPr>
                    </a:p>
                  </a:txBody>
                  <a:tcPr marT="45725" marB="45725" marR="121925" marL="121925" anchor="ctr">
                    <a:solidFill>
                      <a:srgbClr val="CF8A87"/>
                    </a:solidFill>
                  </a:tcPr>
                </a:tc>
                <a:tc>
                  <a:txBody>
                    <a:bodyPr/>
                    <a:lstStyle/>
                    <a:p>
                      <a:pPr indent="0" lvl="0" marL="0" marR="0" rtl="0" algn="l">
                        <a:lnSpc>
                          <a:spcPct val="100000"/>
                        </a:lnSpc>
                        <a:spcBef>
                          <a:spcPts val="0"/>
                        </a:spcBef>
                        <a:spcAft>
                          <a:spcPts val="0"/>
                        </a:spcAft>
                        <a:buNone/>
                      </a:pPr>
                      <a:r>
                        <a:rPr lang="en">
                          <a:solidFill>
                            <a:srgbClr val="434343"/>
                          </a:solidFill>
                          <a:latin typeface="Oxygen"/>
                          <a:ea typeface="Oxygen"/>
                          <a:cs typeface="Oxygen"/>
                          <a:sym typeface="Oxygen"/>
                        </a:rPr>
                        <a:t>Low Ca+2</a:t>
                      </a:r>
                      <a:endParaRPr u="none" cap="none" strike="noStrike">
                        <a:solidFill>
                          <a:srgbClr val="434343"/>
                        </a:solidFill>
                        <a:latin typeface="Oxygen"/>
                        <a:ea typeface="Oxygen"/>
                        <a:cs typeface="Oxygen"/>
                        <a:sym typeface="Oxygen"/>
                      </a:endParaRPr>
                    </a:p>
                  </a:txBody>
                  <a:tcPr marT="45725" marB="45725" marR="121925" marL="121925">
                    <a:solidFill>
                      <a:srgbClr val="F3EFEF"/>
                    </a:solidFill>
                  </a:tcPr>
                </a:tc>
                <a:tc>
                  <a:txBody>
                    <a:bodyPr/>
                    <a:lstStyle/>
                    <a:p>
                      <a:pPr indent="0" lvl="0" marL="0" marR="0" rtl="0" algn="l">
                        <a:lnSpc>
                          <a:spcPct val="100000"/>
                        </a:lnSpc>
                        <a:spcBef>
                          <a:spcPts val="0"/>
                        </a:spcBef>
                        <a:spcAft>
                          <a:spcPts val="0"/>
                        </a:spcAft>
                        <a:buNone/>
                      </a:pPr>
                      <a:r>
                        <a:rPr lang="en">
                          <a:solidFill>
                            <a:srgbClr val="434343"/>
                          </a:solidFill>
                          <a:latin typeface="Oxygen"/>
                          <a:ea typeface="Oxygen"/>
                          <a:cs typeface="Oxygen"/>
                          <a:sym typeface="Oxygen"/>
                        </a:rPr>
                        <a:t>Lowers PO4- reabsorption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None/>
                      </a:pPr>
                      <a:r>
                        <a:rPr lang="en">
                          <a:solidFill>
                            <a:srgbClr val="434343"/>
                          </a:solidFill>
                          <a:latin typeface="Oxygen"/>
                          <a:ea typeface="Oxygen"/>
                          <a:cs typeface="Oxygen"/>
                          <a:sym typeface="Oxygen"/>
                        </a:rPr>
                        <a:t>while increasing Ca+2 reabsorption</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None/>
                      </a:pPr>
                      <a:r>
                        <a:t/>
                      </a:r>
                      <a:endParaRPr>
                        <a:solidFill>
                          <a:srgbClr val="434343"/>
                        </a:solidFill>
                        <a:latin typeface="Oxygen"/>
                        <a:ea typeface="Oxygen"/>
                        <a:cs typeface="Oxygen"/>
                        <a:sym typeface="Oxygen"/>
                      </a:endParaRPr>
                    </a:p>
                  </a:txBody>
                  <a:tcPr marT="45725" marB="45725" marR="121925" marL="121925">
                    <a:solidFill>
                      <a:srgbClr val="F3EFEF"/>
                    </a:solidFill>
                  </a:tcPr>
                </a:tc>
              </a:tr>
            </a:tbl>
          </a:graphicData>
        </a:graphic>
      </p:graphicFrame>
      <p:sp>
        <p:nvSpPr>
          <p:cNvPr id="680" name="Google Shape;680;p38"/>
          <p:cNvSpPr txBox="1"/>
          <p:nvPr/>
        </p:nvSpPr>
        <p:spPr>
          <a:xfrm>
            <a:off x="0" y="880584"/>
            <a:ext cx="54864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5A6BD"/>
                </a:solidFill>
                <a:latin typeface="Oxygen"/>
                <a:ea typeface="Oxygen"/>
                <a:cs typeface="Oxygen"/>
                <a:sym typeface="Oxygen"/>
              </a:rPr>
              <a:t>Female slide</a:t>
            </a:r>
            <a:r>
              <a:rPr lang="en">
                <a:latin typeface="Oxygen"/>
                <a:ea typeface="Oxygen"/>
                <a:cs typeface="Oxygen"/>
                <a:sym typeface="Oxygen"/>
              </a:rPr>
              <a:t> </a:t>
            </a:r>
            <a:endParaRPr>
              <a:latin typeface="Oxygen"/>
              <a:ea typeface="Oxygen"/>
              <a:cs typeface="Oxygen"/>
              <a:sym typeface="Oxygen"/>
            </a:endParaRPr>
          </a:p>
        </p:txBody>
      </p:sp>
      <p:pic>
        <p:nvPicPr>
          <p:cNvPr id="681" name="Google Shape;681;p38"/>
          <p:cNvPicPr preferRelativeResize="0"/>
          <p:nvPr/>
        </p:nvPicPr>
        <p:blipFill>
          <a:blip r:embed="rId3">
            <a:alphaModFix/>
          </a:blip>
          <a:stretch>
            <a:fillRect/>
          </a:stretch>
        </p:blipFill>
        <p:spPr>
          <a:xfrm>
            <a:off x="2646925" y="7969425"/>
            <a:ext cx="2739501" cy="1851925"/>
          </a:xfrm>
          <a:prstGeom prst="rect">
            <a:avLst/>
          </a:prstGeom>
          <a:noFill/>
          <a:ln>
            <a:noFill/>
          </a:ln>
        </p:spPr>
      </p:pic>
      <p:pic>
        <p:nvPicPr>
          <p:cNvPr id="682" name="Google Shape;682;p38"/>
          <p:cNvPicPr preferRelativeResize="0"/>
          <p:nvPr/>
        </p:nvPicPr>
        <p:blipFill>
          <a:blip r:embed="rId4">
            <a:alphaModFix/>
          </a:blip>
          <a:stretch>
            <a:fillRect/>
          </a:stretch>
        </p:blipFill>
        <p:spPr>
          <a:xfrm>
            <a:off x="30550" y="7969425"/>
            <a:ext cx="2616375" cy="1851925"/>
          </a:xfrm>
          <a:prstGeom prst="rect">
            <a:avLst/>
          </a:prstGeom>
          <a:noFill/>
          <a:ln>
            <a:noFill/>
          </a:ln>
        </p:spPr>
      </p:pic>
      <p:sp>
        <p:nvSpPr>
          <p:cNvPr id="683" name="Google Shape;683;p38"/>
          <p:cNvSpPr txBox="1"/>
          <p:nvPr/>
        </p:nvSpPr>
        <p:spPr>
          <a:xfrm>
            <a:off x="-161256" y="7667200"/>
            <a:ext cx="30000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434343"/>
                </a:solidFill>
                <a:latin typeface="Oxygen"/>
                <a:ea typeface="Oxygen"/>
                <a:cs typeface="Oxygen"/>
                <a:sym typeface="Oxygen"/>
              </a:rPr>
              <a:t>ADH (late part of DCT and CD)</a:t>
            </a:r>
            <a:endParaRPr b="1">
              <a:solidFill>
                <a:srgbClr val="434343"/>
              </a:solidFill>
              <a:latin typeface="Oxygen"/>
              <a:ea typeface="Oxygen"/>
              <a:cs typeface="Oxygen"/>
              <a:sym typeface="Oxygen"/>
            </a:endParaRPr>
          </a:p>
        </p:txBody>
      </p:sp>
      <p:sp>
        <p:nvSpPr>
          <p:cNvPr id="684" name="Google Shape;684;p38"/>
          <p:cNvSpPr txBox="1"/>
          <p:nvPr/>
        </p:nvSpPr>
        <p:spPr>
          <a:xfrm>
            <a:off x="2646925" y="7667200"/>
            <a:ext cx="31521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xygen"/>
                <a:ea typeface="Oxygen"/>
                <a:cs typeface="Oxygen"/>
                <a:sym typeface="Oxygen"/>
              </a:rPr>
              <a:t>PTH influence in HPO4- secretion</a:t>
            </a:r>
            <a:endParaRPr b="1">
              <a:solidFill>
                <a:srgbClr val="434343"/>
              </a:solidFill>
              <a:latin typeface="Oxygen"/>
              <a:ea typeface="Oxygen"/>
              <a:cs typeface="Oxygen"/>
              <a:sym typeface="Oxygen"/>
            </a:endParaRPr>
          </a:p>
        </p:txBody>
      </p:sp>
      <p:sp>
        <p:nvSpPr>
          <p:cNvPr id="685" name="Google Shape;685;p38"/>
          <p:cNvSpPr txBox="1"/>
          <p:nvPr/>
        </p:nvSpPr>
        <p:spPr>
          <a:xfrm>
            <a:off x="5386434" y="8097650"/>
            <a:ext cx="1441500" cy="1743300"/>
          </a:xfrm>
          <a:prstGeom prst="rect">
            <a:avLst/>
          </a:prstGeom>
          <a:noFill/>
          <a:ln cap="flat" cmpd="sng" w="19050">
            <a:solidFill>
              <a:srgbClr val="CCCCCC"/>
            </a:solidFill>
            <a:prstDash val="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434343"/>
                </a:solidFill>
                <a:latin typeface="Oxygen"/>
                <a:ea typeface="Oxygen"/>
                <a:cs typeface="Oxygen"/>
                <a:sym typeface="Oxygen"/>
              </a:rPr>
              <a:t>PTH-  HPO4- which</a:t>
            </a:r>
            <a:endParaRPr sz="1100">
              <a:solidFill>
                <a:srgbClr val="434343"/>
              </a:solidFill>
              <a:latin typeface="Oxygen"/>
              <a:ea typeface="Oxygen"/>
              <a:cs typeface="Oxygen"/>
              <a:sym typeface="Oxygen"/>
            </a:endParaRPr>
          </a:p>
          <a:p>
            <a:pPr indent="0" lvl="0" marL="0" rtl="0" algn="l">
              <a:spcBef>
                <a:spcPts val="0"/>
              </a:spcBef>
              <a:spcAft>
                <a:spcPts val="0"/>
              </a:spcAft>
              <a:buNone/>
            </a:pPr>
            <a:r>
              <a:rPr lang="en" sz="1100">
                <a:solidFill>
                  <a:srgbClr val="434343"/>
                </a:solidFill>
                <a:latin typeface="Oxygen"/>
                <a:ea typeface="Oxygen"/>
                <a:cs typeface="Oxygen"/>
                <a:sym typeface="Oxygen"/>
              </a:rPr>
              <a:t> is accompanied by </a:t>
            </a:r>
            <a:endParaRPr sz="1100">
              <a:solidFill>
                <a:srgbClr val="434343"/>
              </a:solidFill>
              <a:latin typeface="Oxygen"/>
              <a:ea typeface="Oxygen"/>
              <a:cs typeface="Oxygen"/>
              <a:sym typeface="Oxygen"/>
            </a:endParaRPr>
          </a:p>
          <a:p>
            <a:pPr indent="0" lvl="0" marL="0" rtl="0" algn="l">
              <a:spcBef>
                <a:spcPts val="0"/>
              </a:spcBef>
              <a:spcAft>
                <a:spcPts val="0"/>
              </a:spcAft>
              <a:buNone/>
            </a:pPr>
            <a:r>
              <a:rPr lang="en" sz="1100">
                <a:solidFill>
                  <a:srgbClr val="434343"/>
                </a:solidFill>
                <a:latin typeface="Oxygen"/>
                <a:ea typeface="Oxygen"/>
                <a:cs typeface="Oxygen"/>
                <a:sym typeface="Oxygen"/>
              </a:rPr>
              <a:t>increase Ca+2 </a:t>
            </a:r>
            <a:endParaRPr sz="1100">
              <a:solidFill>
                <a:srgbClr val="434343"/>
              </a:solidFill>
              <a:latin typeface="Oxygen"/>
              <a:ea typeface="Oxygen"/>
              <a:cs typeface="Oxygen"/>
              <a:sym typeface="Oxygen"/>
            </a:endParaRPr>
          </a:p>
          <a:p>
            <a:pPr indent="0" lvl="0" marL="0" rtl="0" algn="l">
              <a:spcBef>
                <a:spcPts val="0"/>
              </a:spcBef>
              <a:spcAft>
                <a:spcPts val="0"/>
              </a:spcAft>
              <a:buNone/>
            </a:pPr>
            <a:r>
              <a:rPr lang="en" sz="1100">
                <a:solidFill>
                  <a:srgbClr val="434343"/>
                </a:solidFill>
                <a:latin typeface="Oxygen"/>
                <a:ea typeface="Oxygen"/>
                <a:cs typeface="Oxygen"/>
                <a:sym typeface="Oxygen"/>
              </a:rPr>
              <a:t>reabsorption in the DCT </a:t>
            </a:r>
            <a:endParaRPr sz="1100">
              <a:solidFill>
                <a:srgbClr val="434343"/>
              </a:solidFill>
              <a:latin typeface="Oxygen"/>
              <a:ea typeface="Oxygen"/>
              <a:cs typeface="Oxygen"/>
              <a:sym typeface="Oxygen"/>
            </a:endParaRPr>
          </a:p>
          <a:p>
            <a:pPr indent="0" lvl="0" marL="0" rtl="0" algn="l">
              <a:spcBef>
                <a:spcPts val="0"/>
              </a:spcBef>
              <a:spcAft>
                <a:spcPts val="0"/>
              </a:spcAft>
              <a:buNone/>
            </a:pPr>
            <a:r>
              <a:rPr lang="en" sz="1100">
                <a:solidFill>
                  <a:srgbClr val="434343"/>
                </a:solidFill>
                <a:latin typeface="Oxygen"/>
                <a:ea typeface="Oxygen"/>
                <a:cs typeface="Oxygen"/>
                <a:sym typeface="Oxygen"/>
              </a:rPr>
              <a:t>collecting dust as well as increase in Mg+ reabsorption in loop of Henle</a:t>
            </a:r>
            <a:endParaRPr sz="1100">
              <a:solidFill>
                <a:srgbClr val="434343"/>
              </a:solidFill>
              <a:latin typeface="Oxygen"/>
              <a:ea typeface="Oxygen"/>
              <a:cs typeface="Oxygen"/>
              <a:sym typeface="Oxyge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39"/>
          <p:cNvSpPr txBox="1"/>
          <p:nvPr>
            <p:ph type="title"/>
          </p:nvPr>
        </p:nvSpPr>
        <p:spPr>
          <a:xfrm>
            <a:off x="351206" y="158840"/>
            <a:ext cx="5915100" cy="821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a:solidFill>
                  <a:srgbClr val="CF8A87"/>
                </a:solidFill>
              </a:rPr>
              <a:t>Regulation of K+</a:t>
            </a:r>
            <a:endParaRPr>
              <a:solidFill>
                <a:srgbClr val="CF8A87"/>
              </a:solidFill>
            </a:endParaRPr>
          </a:p>
          <a:p>
            <a:pPr indent="0" lvl="0" marL="0" rtl="0" algn="ctr">
              <a:spcBef>
                <a:spcPts val="0"/>
              </a:spcBef>
              <a:spcAft>
                <a:spcPts val="0"/>
              </a:spcAft>
              <a:buNone/>
            </a:pPr>
            <a:r>
              <a:t/>
            </a:r>
            <a:endParaRPr>
              <a:solidFill>
                <a:srgbClr val="CF8A87"/>
              </a:solidFill>
            </a:endParaRPr>
          </a:p>
        </p:txBody>
      </p:sp>
      <p:sp>
        <p:nvSpPr>
          <p:cNvPr id="691" name="Google Shape;691;p39"/>
          <p:cNvSpPr txBox="1"/>
          <p:nvPr>
            <p:ph idx="1" type="body"/>
          </p:nvPr>
        </p:nvSpPr>
        <p:spPr>
          <a:xfrm>
            <a:off x="93300" y="798850"/>
            <a:ext cx="6671400" cy="2960400"/>
          </a:xfrm>
          <a:prstGeom prst="rect">
            <a:avLst/>
          </a:prstGeom>
          <a:ln cap="flat" cmpd="sng" w="19050">
            <a:solidFill>
              <a:srgbClr val="CCCCCC"/>
            </a:solidFill>
            <a:prstDash val="dash"/>
            <a:round/>
            <a:headEnd len="sm" w="sm" type="none"/>
            <a:tailEnd len="sm" w="sm" type="none"/>
          </a:ln>
        </p:spPr>
        <p:txBody>
          <a:bodyPr anchorCtr="0" anchor="ctr" bIns="45700" lIns="91425" spcFirstLastPara="1" rIns="91425" wrap="square" tIns="45700">
            <a:normAutofit lnSpcReduction="10000"/>
          </a:bodyPr>
          <a:lstStyle/>
          <a:p>
            <a:pPr indent="0" lvl="0" marL="0" rtl="0" algn="l">
              <a:spcBef>
                <a:spcPts val="750"/>
              </a:spcBef>
              <a:spcAft>
                <a:spcPts val="0"/>
              </a:spcAft>
              <a:buNone/>
            </a:pPr>
            <a:r>
              <a:rPr b="1" lang="en"/>
              <a:t>Potassium</a:t>
            </a:r>
            <a:r>
              <a:rPr lang="en"/>
              <a:t> </a:t>
            </a:r>
            <a:r>
              <a:rPr lang="en" sz="1600">
                <a:solidFill>
                  <a:srgbClr val="CCCCCC"/>
                </a:solidFill>
              </a:rPr>
              <a:t>Overview</a:t>
            </a:r>
            <a:r>
              <a:rPr lang="en"/>
              <a:t> </a:t>
            </a:r>
            <a:endParaRPr/>
          </a:p>
          <a:p>
            <a:pPr indent="0" lvl="0" marL="0" rtl="0" algn="l">
              <a:spcBef>
                <a:spcPts val="750"/>
              </a:spcBef>
              <a:spcAft>
                <a:spcPts val="0"/>
              </a:spcAft>
              <a:buNone/>
            </a:pPr>
            <a:r>
              <a:rPr lang="en" sz="1400">
                <a:solidFill>
                  <a:srgbClr val="D5A6BD"/>
                </a:solidFill>
              </a:rPr>
              <a:t> • One of the most abundant cations in the body</a:t>
            </a:r>
            <a:endParaRPr sz="1400">
              <a:solidFill>
                <a:srgbClr val="D5A6BD"/>
              </a:solidFill>
            </a:endParaRPr>
          </a:p>
          <a:p>
            <a:pPr indent="0" lvl="0" marL="0" rtl="0" algn="l">
              <a:spcBef>
                <a:spcPts val="750"/>
              </a:spcBef>
              <a:spcAft>
                <a:spcPts val="0"/>
              </a:spcAft>
              <a:buNone/>
            </a:pPr>
            <a:r>
              <a:rPr lang="en" sz="1400">
                <a:solidFill>
                  <a:srgbClr val="D5A6BD"/>
                </a:solidFill>
              </a:rPr>
              <a:t> • 98% in ICF and 2% in ECF</a:t>
            </a:r>
            <a:endParaRPr sz="1400">
              <a:solidFill>
                <a:srgbClr val="D5A6BD"/>
              </a:solidFill>
            </a:endParaRPr>
          </a:p>
          <a:p>
            <a:pPr indent="0" lvl="0" marL="0" rtl="0" algn="l">
              <a:spcBef>
                <a:spcPts val="750"/>
              </a:spcBef>
              <a:spcAft>
                <a:spcPts val="0"/>
              </a:spcAft>
              <a:buNone/>
            </a:pPr>
            <a:r>
              <a:rPr lang="en" sz="1400">
                <a:solidFill>
                  <a:srgbClr val="D5A6BD"/>
                </a:solidFill>
              </a:rPr>
              <a:t>    [K]I&gt;[K]o 	150mEq/L&gt;3.5-5mEq/L</a:t>
            </a:r>
            <a:endParaRPr sz="1400">
              <a:solidFill>
                <a:srgbClr val="D5A6BD"/>
              </a:solidFill>
            </a:endParaRPr>
          </a:p>
          <a:p>
            <a:pPr indent="-317500" lvl="0" marL="457200" rtl="0" algn="l">
              <a:lnSpc>
                <a:spcPct val="100000"/>
              </a:lnSpc>
              <a:spcBef>
                <a:spcPts val="0"/>
              </a:spcBef>
              <a:spcAft>
                <a:spcPts val="0"/>
              </a:spcAft>
              <a:buClr>
                <a:srgbClr val="0B5394"/>
              </a:buClr>
              <a:buSzPts val="1400"/>
              <a:buChar char="•"/>
            </a:pPr>
            <a:r>
              <a:rPr lang="en" sz="1400">
                <a:solidFill>
                  <a:srgbClr val="0B5394"/>
                </a:solidFill>
              </a:rPr>
              <a:t>Both reabsorbed and secreted </a:t>
            </a:r>
            <a:endParaRPr sz="1400">
              <a:solidFill>
                <a:srgbClr val="0B5394"/>
              </a:solidFill>
            </a:endParaRPr>
          </a:p>
          <a:p>
            <a:pPr indent="0" lvl="0" marL="0" rtl="0" algn="l">
              <a:lnSpc>
                <a:spcPct val="100000"/>
              </a:lnSpc>
              <a:spcBef>
                <a:spcPts val="0"/>
              </a:spcBef>
              <a:spcAft>
                <a:spcPts val="0"/>
              </a:spcAft>
              <a:buNone/>
            </a:pPr>
            <a:r>
              <a:rPr lang="en" sz="1400">
                <a:solidFill>
                  <a:srgbClr val="0B5394"/>
                </a:solidFill>
              </a:rPr>
              <a:t>     -67% is reabsorbed by PCT(solvent drag)</a:t>
            </a:r>
            <a:endParaRPr sz="1400">
              <a:solidFill>
                <a:srgbClr val="0B5394"/>
              </a:solidFill>
            </a:endParaRPr>
          </a:p>
          <a:p>
            <a:pPr indent="0" lvl="0" marL="0" rtl="0" algn="l">
              <a:lnSpc>
                <a:spcPct val="100000"/>
              </a:lnSpc>
              <a:spcBef>
                <a:spcPts val="0"/>
              </a:spcBef>
              <a:spcAft>
                <a:spcPts val="0"/>
              </a:spcAft>
              <a:buNone/>
            </a:pPr>
            <a:r>
              <a:rPr lang="en" sz="1400">
                <a:solidFill>
                  <a:srgbClr val="0B5394"/>
                </a:solidFill>
              </a:rPr>
              <a:t>     -Secreted by Thick Asc LOH, early distal tubule/collecting tubule</a:t>
            </a:r>
            <a:endParaRPr sz="1400">
              <a:solidFill>
                <a:srgbClr val="0B5394"/>
              </a:solidFill>
            </a:endParaRPr>
          </a:p>
          <a:p>
            <a:pPr indent="-317500" lvl="0" marL="457200" rtl="0" algn="l">
              <a:lnSpc>
                <a:spcPct val="100000"/>
              </a:lnSpc>
              <a:spcBef>
                <a:spcPts val="0"/>
              </a:spcBef>
              <a:spcAft>
                <a:spcPts val="0"/>
              </a:spcAft>
              <a:buClr>
                <a:srgbClr val="0B5394"/>
              </a:buClr>
              <a:buSzPts val="1400"/>
              <a:buChar char="•"/>
            </a:pPr>
            <a:r>
              <a:rPr lang="en" sz="1400">
                <a:solidFill>
                  <a:srgbClr val="0B5394"/>
                </a:solidFill>
              </a:rPr>
              <a:t>correlated with dietary intake</a:t>
            </a:r>
            <a:endParaRPr sz="1400">
              <a:solidFill>
                <a:srgbClr val="0B5394"/>
              </a:solidFill>
            </a:endParaRPr>
          </a:p>
          <a:p>
            <a:pPr indent="0" lvl="0" marL="0" rtl="0" algn="l">
              <a:lnSpc>
                <a:spcPct val="100000"/>
              </a:lnSpc>
              <a:spcBef>
                <a:spcPts val="0"/>
              </a:spcBef>
              <a:spcAft>
                <a:spcPts val="0"/>
              </a:spcAft>
              <a:buNone/>
            </a:pPr>
            <a:r>
              <a:rPr lang="en" sz="1400">
                <a:solidFill>
                  <a:srgbClr val="0B5394"/>
                </a:solidFill>
              </a:rPr>
              <a:t>     -80% of filtered load appears in urine if dietary content high</a:t>
            </a:r>
            <a:endParaRPr sz="1400">
              <a:solidFill>
                <a:srgbClr val="0B5394"/>
              </a:solidFill>
            </a:endParaRPr>
          </a:p>
          <a:p>
            <a:pPr indent="0" lvl="0" marL="0" rtl="0" algn="l">
              <a:lnSpc>
                <a:spcPct val="100000"/>
              </a:lnSpc>
              <a:spcBef>
                <a:spcPts val="0"/>
              </a:spcBef>
              <a:spcAft>
                <a:spcPts val="0"/>
              </a:spcAft>
              <a:buNone/>
            </a:pPr>
            <a:r>
              <a:rPr lang="en" sz="1400">
                <a:solidFill>
                  <a:srgbClr val="0B5394"/>
                </a:solidFill>
              </a:rPr>
              <a:t>     -1% if dietary content low</a:t>
            </a:r>
            <a:endParaRPr sz="1400">
              <a:solidFill>
                <a:srgbClr val="0B5394"/>
              </a:solidFill>
            </a:endParaRPr>
          </a:p>
          <a:p>
            <a:pPr indent="0" lvl="0" marL="0" rtl="0" algn="l">
              <a:lnSpc>
                <a:spcPct val="100000"/>
              </a:lnSpc>
              <a:spcBef>
                <a:spcPts val="0"/>
              </a:spcBef>
              <a:spcAft>
                <a:spcPts val="0"/>
              </a:spcAft>
              <a:buNone/>
            </a:pPr>
            <a:r>
              <a:rPr lang="en" sz="1400">
                <a:solidFill>
                  <a:srgbClr val="0B5394"/>
                </a:solidFill>
              </a:rPr>
              <a:t>   • Excretion is controlled by Aldosterone</a:t>
            </a:r>
            <a:endParaRPr sz="1400">
              <a:solidFill>
                <a:srgbClr val="0B5394"/>
              </a:solidFill>
            </a:endParaRPr>
          </a:p>
          <a:p>
            <a:pPr indent="0" lvl="0" marL="0" rtl="0" algn="l">
              <a:lnSpc>
                <a:spcPct val="100000"/>
              </a:lnSpc>
              <a:spcBef>
                <a:spcPts val="0"/>
              </a:spcBef>
              <a:spcAft>
                <a:spcPts val="0"/>
              </a:spcAft>
              <a:buNone/>
            </a:pPr>
            <a:r>
              <a:t/>
            </a:r>
            <a:endParaRPr>
              <a:solidFill>
                <a:srgbClr val="D5A6BD"/>
              </a:solidFill>
            </a:endParaRPr>
          </a:p>
        </p:txBody>
      </p:sp>
      <p:cxnSp>
        <p:nvCxnSpPr>
          <p:cNvPr id="692" name="Google Shape;692;p39"/>
          <p:cNvCxnSpPr/>
          <p:nvPr/>
        </p:nvCxnSpPr>
        <p:spPr>
          <a:xfrm>
            <a:off x="1126291" y="1957699"/>
            <a:ext cx="415800" cy="0"/>
          </a:xfrm>
          <a:prstGeom prst="straightConnector1">
            <a:avLst/>
          </a:prstGeom>
          <a:noFill/>
          <a:ln cap="flat" cmpd="sng" w="9525">
            <a:solidFill>
              <a:srgbClr val="D5A6BD"/>
            </a:solidFill>
            <a:prstDash val="solid"/>
            <a:round/>
            <a:headEnd len="med" w="med" type="none"/>
            <a:tailEnd len="med" w="med" type="stealth"/>
          </a:ln>
        </p:spPr>
      </p:cxnSp>
      <p:grpSp>
        <p:nvGrpSpPr>
          <p:cNvPr id="693" name="Google Shape;693;p39"/>
          <p:cNvGrpSpPr/>
          <p:nvPr/>
        </p:nvGrpSpPr>
        <p:grpSpPr>
          <a:xfrm rot="-5400000">
            <a:off x="82815" y="4488486"/>
            <a:ext cx="771863" cy="581676"/>
            <a:chOff x="4427051" y="2440251"/>
            <a:chExt cx="682883" cy="296531"/>
          </a:xfrm>
        </p:grpSpPr>
        <p:grpSp>
          <p:nvGrpSpPr>
            <p:cNvPr id="694" name="Google Shape;694;p39"/>
            <p:cNvGrpSpPr/>
            <p:nvPr/>
          </p:nvGrpSpPr>
          <p:grpSpPr>
            <a:xfrm>
              <a:off x="4427051" y="2440253"/>
              <a:ext cx="225647" cy="225732"/>
              <a:chOff x="5393704" y="2292572"/>
              <a:chExt cx="792300" cy="792600"/>
            </a:xfrm>
          </p:grpSpPr>
          <p:sp>
            <p:nvSpPr>
              <p:cNvPr id="695" name="Google Shape;695;p39"/>
              <p:cNvSpPr/>
              <p:nvPr/>
            </p:nvSpPr>
            <p:spPr>
              <a:xfrm>
                <a:off x="5393704"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39"/>
              <p:cNvSpPr/>
              <p:nvPr/>
            </p:nvSpPr>
            <p:spPr>
              <a:xfrm>
                <a:off x="5494936"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97" name="Google Shape;697;p39"/>
            <p:cNvGrpSpPr/>
            <p:nvPr/>
          </p:nvGrpSpPr>
          <p:grpSpPr>
            <a:xfrm>
              <a:off x="4884287" y="2440251"/>
              <a:ext cx="225647" cy="296531"/>
              <a:chOff x="6999166" y="2292572"/>
              <a:chExt cx="792300" cy="1041192"/>
            </a:xfrm>
          </p:grpSpPr>
          <p:cxnSp>
            <p:nvCxnSpPr>
              <p:cNvPr id="698" name="Google Shape;698;p39"/>
              <p:cNvCxnSpPr/>
              <p:nvPr/>
            </p:nvCxnSpPr>
            <p:spPr>
              <a:xfrm>
                <a:off x="7395553" y="2983964"/>
                <a:ext cx="0" cy="349800"/>
              </a:xfrm>
              <a:prstGeom prst="straightConnector1">
                <a:avLst/>
              </a:prstGeom>
              <a:noFill/>
              <a:ln cap="flat" cmpd="sng" w="9525">
                <a:solidFill>
                  <a:srgbClr val="435D74"/>
                </a:solidFill>
                <a:prstDash val="solid"/>
                <a:round/>
                <a:headEnd len="sm" w="sm" type="none"/>
                <a:tailEnd len="sm" w="sm" type="none"/>
              </a:ln>
            </p:spPr>
          </p:cxnSp>
          <p:sp>
            <p:nvSpPr>
              <p:cNvPr id="699" name="Google Shape;699;p39"/>
              <p:cNvSpPr/>
              <p:nvPr/>
            </p:nvSpPr>
            <p:spPr>
              <a:xfrm>
                <a:off x="6999166"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39"/>
              <p:cNvSpPr/>
              <p:nvPr/>
            </p:nvSpPr>
            <p:spPr>
              <a:xfrm>
                <a:off x="7100398"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701" name="Google Shape;701;p39"/>
          <p:cNvSpPr txBox="1"/>
          <p:nvPr/>
        </p:nvSpPr>
        <p:spPr>
          <a:xfrm>
            <a:off x="122600" y="3801218"/>
            <a:ext cx="5486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434343"/>
                </a:solidFill>
                <a:latin typeface="Oxygen"/>
                <a:ea typeface="Oxygen"/>
                <a:cs typeface="Oxygen"/>
                <a:sym typeface="Oxygen"/>
              </a:rPr>
              <a:t>Importance of K+</a:t>
            </a:r>
            <a:endParaRPr b="1" sz="2400">
              <a:solidFill>
                <a:srgbClr val="434343"/>
              </a:solidFill>
              <a:latin typeface="Oxygen"/>
              <a:ea typeface="Oxygen"/>
              <a:cs typeface="Oxygen"/>
              <a:sym typeface="Oxygen"/>
            </a:endParaRPr>
          </a:p>
        </p:txBody>
      </p:sp>
      <p:sp>
        <p:nvSpPr>
          <p:cNvPr id="702" name="Google Shape;702;p39"/>
          <p:cNvSpPr txBox="1"/>
          <p:nvPr/>
        </p:nvSpPr>
        <p:spPr>
          <a:xfrm>
            <a:off x="715918" y="4319236"/>
            <a:ext cx="20514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xygen"/>
                <a:ea typeface="Oxygen"/>
                <a:cs typeface="Oxygen"/>
                <a:sym typeface="Oxygen"/>
              </a:rPr>
              <a:t>Cell volume regulation</a:t>
            </a:r>
            <a:endParaRPr>
              <a:solidFill>
                <a:srgbClr val="434343"/>
              </a:solidFill>
              <a:latin typeface="Oxygen"/>
              <a:ea typeface="Oxygen"/>
              <a:cs typeface="Oxygen"/>
              <a:sym typeface="Oxygen"/>
            </a:endParaRPr>
          </a:p>
        </p:txBody>
      </p:sp>
      <p:sp>
        <p:nvSpPr>
          <p:cNvPr id="703" name="Google Shape;703;p39"/>
          <p:cNvSpPr txBox="1"/>
          <p:nvPr/>
        </p:nvSpPr>
        <p:spPr>
          <a:xfrm>
            <a:off x="621142" y="4852625"/>
            <a:ext cx="18540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xygen"/>
                <a:ea typeface="Oxygen"/>
                <a:cs typeface="Oxygen"/>
                <a:sym typeface="Oxygen"/>
              </a:rPr>
              <a:t>Cell PH regulation</a:t>
            </a:r>
            <a:endParaRPr>
              <a:solidFill>
                <a:srgbClr val="434343"/>
              </a:solidFill>
              <a:latin typeface="Oxygen"/>
              <a:ea typeface="Oxygen"/>
              <a:cs typeface="Oxygen"/>
              <a:sym typeface="Oxygen"/>
            </a:endParaRPr>
          </a:p>
        </p:txBody>
      </p:sp>
      <p:sp>
        <p:nvSpPr>
          <p:cNvPr id="704" name="Google Shape;704;p39"/>
          <p:cNvSpPr txBox="1"/>
          <p:nvPr/>
        </p:nvSpPr>
        <p:spPr>
          <a:xfrm>
            <a:off x="3116552" y="4895485"/>
            <a:ext cx="54864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xygen"/>
                <a:ea typeface="Oxygen"/>
                <a:cs typeface="Oxygen"/>
                <a:sym typeface="Oxygen"/>
              </a:rPr>
              <a:t>Resting membrane potential</a:t>
            </a:r>
            <a:endParaRPr>
              <a:solidFill>
                <a:srgbClr val="434343"/>
              </a:solidFill>
              <a:latin typeface="Oxygen"/>
              <a:ea typeface="Oxygen"/>
              <a:cs typeface="Oxygen"/>
              <a:sym typeface="Oxygen"/>
            </a:endParaRPr>
          </a:p>
        </p:txBody>
      </p:sp>
      <p:sp>
        <p:nvSpPr>
          <p:cNvPr id="705" name="Google Shape;705;p39"/>
          <p:cNvSpPr txBox="1"/>
          <p:nvPr/>
        </p:nvSpPr>
        <p:spPr>
          <a:xfrm>
            <a:off x="3308747" y="4393394"/>
            <a:ext cx="54864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xygen"/>
                <a:ea typeface="Oxygen"/>
                <a:cs typeface="Oxygen"/>
                <a:sym typeface="Oxygen"/>
              </a:rPr>
              <a:t>Cardiac and neural activity </a:t>
            </a:r>
            <a:endParaRPr>
              <a:solidFill>
                <a:srgbClr val="434343"/>
              </a:solidFill>
              <a:latin typeface="Oxygen"/>
              <a:ea typeface="Oxygen"/>
              <a:cs typeface="Oxygen"/>
              <a:sym typeface="Oxygen"/>
            </a:endParaRPr>
          </a:p>
        </p:txBody>
      </p:sp>
      <p:graphicFrame>
        <p:nvGraphicFramePr>
          <p:cNvPr id="706" name="Google Shape;706;p39"/>
          <p:cNvGraphicFramePr/>
          <p:nvPr/>
        </p:nvGraphicFramePr>
        <p:xfrm>
          <a:off x="5" y="5397562"/>
          <a:ext cx="3000000" cy="3000000"/>
        </p:xfrm>
        <a:graphic>
          <a:graphicData uri="http://schemas.openxmlformats.org/drawingml/2006/table">
            <a:tbl>
              <a:tblPr bandRow="1" firstRow="1">
                <a:noFill/>
                <a:tableStyleId>{A85000A7-0A2F-4B06-B5AA-13B6F8A0B527}</a:tableStyleId>
              </a:tblPr>
              <a:tblGrid>
                <a:gridCol w="2392325"/>
                <a:gridCol w="2392325"/>
                <a:gridCol w="2073350"/>
              </a:tblGrid>
              <a:tr h="238275">
                <a:tc gridSpan="3">
                  <a:txBody>
                    <a:bodyPr/>
                    <a:lstStyle/>
                    <a:p>
                      <a:pPr indent="0" lvl="0" marL="0" marR="0" rtl="0" algn="ctr">
                        <a:lnSpc>
                          <a:spcPct val="100000"/>
                        </a:lnSpc>
                        <a:spcBef>
                          <a:spcPts val="0"/>
                        </a:spcBef>
                        <a:spcAft>
                          <a:spcPts val="0"/>
                        </a:spcAft>
                        <a:buClr>
                          <a:srgbClr val="000000"/>
                        </a:buClr>
                        <a:buSzPts val="1600"/>
                        <a:buFont typeface="Arial"/>
                        <a:buNone/>
                      </a:pPr>
                      <a:r>
                        <a:rPr lang="en">
                          <a:latin typeface="Oxygen"/>
                          <a:ea typeface="Oxygen"/>
                          <a:cs typeface="Oxygen"/>
                          <a:sym typeface="Oxygen"/>
                        </a:rPr>
                        <a:t>Roles of intracellular K+</a:t>
                      </a:r>
                      <a:endParaRPr>
                        <a:latin typeface="Oxygen"/>
                        <a:ea typeface="Oxygen"/>
                        <a:cs typeface="Oxygen"/>
                        <a:sym typeface="Oxygen"/>
                      </a:endParaRPr>
                    </a:p>
                  </a:txBody>
                  <a:tcPr marT="45725" marB="45725" marR="121925" marL="121925">
                    <a:solidFill>
                      <a:srgbClr val="B37370"/>
                    </a:solidFill>
                  </a:tcPr>
                </a:tc>
                <a:tc hMerge="1"/>
                <a:tc hMerge="1"/>
              </a:tr>
              <a:tr h="358925">
                <a:tc>
                  <a:txBody>
                    <a:bodyPr/>
                    <a:lstStyle/>
                    <a:p>
                      <a:pPr indent="0" lvl="0" marL="0" marR="0" rtl="0" algn="ctr">
                        <a:lnSpc>
                          <a:spcPct val="100000"/>
                        </a:lnSpc>
                        <a:spcBef>
                          <a:spcPts val="0"/>
                        </a:spcBef>
                        <a:spcAft>
                          <a:spcPts val="0"/>
                        </a:spcAft>
                        <a:buClr>
                          <a:srgbClr val="000000"/>
                        </a:buClr>
                        <a:buSzPts val="1600"/>
                        <a:buFont typeface="Arial"/>
                        <a:buNone/>
                      </a:pPr>
                      <a:r>
                        <a:rPr lang="en" sz="1200">
                          <a:solidFill>
                            <a:srgbClr val="FFFFFF"/>
                          </a:solidFill>
                          <a:latin typeface="Oxygen"/>
                          <a:ea typeface="Oxygen"/>
                          <a:cs typeface="Oxygen"/>
                          <a:sym typeface="Oxygen"/>
                        </a:rPr>
                        <a:t>Cell-volume maintenance</a:t>
                      </a:r>
                      <a:endParaRPr sz="1200" u="none" cap="none" strike="noStrike">
                        <a:solidFill>
                          <a:srgbClr val="FFFFFF"/>
                        </a:solidFill>
                        <a:latin typeface="Oxygen"/>
                        <a:ea typeface="Oxygen"/>
                        <a:cs typeface="Oxygen"/>
                        <a:sym typeface="Oxygen"/>
                      </a:endParaRPr>
                    </a:p>
                  </a:txBody>
                  <a:tcPr marT="45725" marB="45725" marR="121925" marL="121925" anchor="ctr">
                    <a:solidFill>
                      <a:srgbClr val="CF8A87"/>
                    </a:solidFill>
                  </a:tcPr>
                </a:tc>
                <a:tc gridSpan="2">
                  <a:txBody>
                    <a:bodyPr/>
                    <a:lstStyle/>
                    <a:p>
                      <a:pPr indent="0" lvl="0" marL="0" marR="0" rtl="0" algn="l">
                        <a:lnSpc>
                          <a:spcPct val="100000"/>
                        </a:lnSpc>
                        <a:spcBef>
                          <a:spcPts val="0"/>
                        </a:spcBef>
                        <a:spcAft>
                          <a:spcPts val="0"/>
                        </a:spcAft>
                        <a:buClr>
                          <a:srgbClr val="000000"/>
                        </a:buClr>
                        <a:buSzPts val="1400"/>
                        <a:buFont typeface="Arial"/>
                        <a:buNone/>
                      </a:pPr>
                      <a:r>
                        <a:rPr lang="en" sz="1200">
                          <a:solidFill>
                            <a:srgbClr val="434343"/>
                          </a:solidFill>
                          <a:latin typeface="Oxygen"/>
                          <a:ea typeface="Oxygen"/>
                          <a:cs typeface="Oxygen"/>
                          <a:sym typeface="Oxygen"/>
                        </a:rPr>
                        <a:t>Net loss of K+</a:t>
                      </a:r>
                      <a:r>
                        <a:rPr lang="en" sz="1200">
                          <a:solidFill>
                            <a:srgbClr val="000000"/>
                          </a:solidFill>
                          <a:latin typeface="Oxygen"/>
                          <a:ea typeface="Oxygen"/>
                          <a:cs typeface="Oxygen"/>
                          <a:sym typeface="Oxygen"/>
                        </a:rPr>
                        <a:t>→cell shrink</a:t>
                      </a:r>
                      <a:endParaRPr sz="1200">
                        <a:solidFill>
                          <a:srgbClr val="000000"/>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sz="1200">
                          <a:solidFill>
                            <a:srgbClr val="000000"/>
                          </a:solidFill>
                          <a:latin typeface="Oxygen"/>
                          <a:ea typeface="Oxygen"/>
                          <a:cs typeface="Oxygen"/>
                          <a:sym typeface="Oxygen"/>
                        </a:rPr>
                        <a:t>Net gain of K+→cell swelling </a:t>
                      </a:r>
                      <a:endParaRPr sz="1200">
                        <a:solidFill>
                          <a:srgbClr val="000000"/>
                        </a:solidFill>
                        <a:latin typeface="Oxygen"/>
                        <a:ea typeface="Oxygen"/>
                        <a:cs typeface="Oxygen"/>
                        <a:sym typeface="Oxygen"/>
                      </a:endParaRPr>
                    </a:p>
                  </a:txBody>
                  <a:tcPr marT="45725" marB="45725" marR="121925" marL="121925">
                    <a:solidFill>
                      <a:srgbClr val="F3EFEF"/>
                    </a:solidFill>
                  </a:tcPr>
                </a:tc>
                <a:tc hMerge="1"/>
              </a:tr>
              <a:tr h="358925">
                <a:tc>
                  <a:txBody>
                    <a:bodyPr/>
                    <a:lstStyle/>
                    <a:p>
                      <a:pPr indent="0" lvl="0" marL="0" marR="0" rtl="0" algn="ctr">
                        <a:lnSpc>
                          <a:spcPct val="100000"/>
                        </a:lnSpc>
                        <a:spcBef>
                          <a:spcPts val="0"/>
                        </a:spcBef>
                        <a:spcAft>
                          <a:spcPts val="0"/>
                        </a:spcAft>
                        <a:buClr>
                          <a:srgbClr val="000000"/>
                        </a:buClr>
                        <a:buSzPts val="1600"/>
                        <a:buFont typeface="Arial"/>
                        <a:buNone/>
                      </a:pPr>
                      <a:r>
                        <a:rPr lang="en" sz="1200">
                          <a:solidFill>
                            <a:srgbClr val="FFFFFF"/>
                          </a:solidFill>
                          <a:latin typeface="Oxygen"/>
                          <a:ea typeface="Oxygen"/>
                          <a:cs typeface="Oxygen"/>
                          <a:sym typeface="Oxygen"/>
                        </a:rPr>
                        <a:t>Intracellular pH regulation</a:t>
                      </a:r>
                      <a:endParaRPr sz="1200" u="none" cap="none" strike="noStrike">
                        <a:solidFill>
                          <a:srgbClr val="FFFFFF"/>
                        </a:solidFill>
                        <a:latin typeface="Oxygen"/>
                        <a:ea typeface="Oxygen"/>
                        <a:cs typeface="Oxygen"/>
                        <a:sym typeface="Oxygen"/>
                      </a:endParaRPr>
                    </a:p>
                  </a:txBody>
                  <a:tcPr marT="45725" marB="45725" marR="121925" marL="121925" anchor="ctr">
                    <a:solidFill>
                      <a:srgbClr val="CF8A87"/>
                    </a:solidFill>
                  </a:tcPr>
                </a:tc>
                <a:tc gridSpan="2">
                  <a:txBody>
                    <a:bodyPr/>
                    <a:lstStyle/>
                    <a:p>
                      <a:pPr indent="0" lvl="0" marL="0" rtl="0" algn="l">
                        <a:spcBef>
                          <a:spcPts val="0"/>
                        </a:spcBef>
                        <a:spcAft>
                          <a:spcPts val="0"/>
                        </a:spcAft>
                        <a:buClr>
                          <a:srgbClr val="000000"/>
                        </a:buClr>
                        <a:buSzPts val="1400"/>
                        <a:buFont typeface="Arial"/>
                        <a:buNone/>
                      </a:pPr>
                      <a:r>
                        <a:rPr lang="en" sz="1200">
                          <a:solidFill>
                            <a:srgbClr val="434343"/>
                          </a:solidFill>
                          <a:latin typeface="Oxygen"/>
                          <a:ea typeface="Oxygen"/>
                          <a:cs typeface="Oxygen"/>
                          <a:sym typeface="Oxygen"/>
                        </a:rPr>
                        <a:t>Net loss of K+</a:t>
                      </a:r>
                      <a:r>
                        <a:rPr lang="en" sz="1200">
                          <a:solidFill>
                            <a:srgbClr val="000000"/>
                          </a:solidFill>
                          <a:latin typeface="Oxygen"/>
                          <a:ea typeface="Oxygen"/>
                          <a:cs typeface="Oxygen"/>
                          <a:sym typeface="Oxygen"/>
                        </a:rPr>
                        <a:t>→cell acidosis </a:t>
                      </a:r>
                      <a:endParaRPr sz="1200">
                        <a:solidFill>
                          <a:srgbClr val="000000"/>
                        </a:solidFill>
                        <a:latin typeface="Oxygen"/>
                        <a:ea typeface="Oxygen"/>
                        <a:cs typeface="Oxygen"/>
                        <a:sym typeface="Oxygen"/>
                      </a:endParaRPr>
                    </a:p>
                    <a:p>
                      <a:pPr indent="0" lvl="0" marL="0" rtl="0" algn="l">
                        <a:spcBef>
                          <a:spcPts val="0"/>
                        </a:spcBef>
                        <a:spcAft>
                          <a:spcPts val="0"/>
                        </a:spcAft>
                        <a:buClr>
                          <a:srgbClr val="000000"/>
                        </a:buClr>
                        <a:buSzPts val="1400"/>
                        <a:buFont typeface="Arial"/>
                        <a:buNone/>
                      </a:pPr>
                      <a:r>
                        <a:rPr lang="en" sz="1200">
                          <a:solidFill>
                            <a:srgbClr val="000000"/>
                          </a:solidFill>
                          <a:latin typeface="Oxygen"/>
                          <a:ea typeface="Oxygen"/>
                          <a:cs typeface="Oxygen"/>
                          <a:sym typeface="Oxygen"/>
                        </a:rPr>
                        <a:t>Net gain of K+→cell alkalosis</a:t>
                      </a:r>
                      <a:endParaRPr sz="1200">
                        <a:solidFill>
                          <a:srgbClr val="000000"/>
                        </a:solidFill>
                        <a:latin typeface="Oxygen"/>
                        <a:ea typeface="Oxygen"/>
                        <a:cs typeface="Oxygen"/>
                        <a:sym typeface="Oxygen"/>
                      </a:endParaRPr>
                    </a:p>
                  </a:txBody>
                  <a:tcPr marT="45725" marB="45725" marR="121925" marL="121925">
                    <a:solidFill>
                      <a:srgbClr val="F3EFEF"/>
                    </a:solidFill>
                  </a:tcPr>
                </a:tc>
                <a:tc hMerge="1"/>
              </a:tr>
              <a:tr h="358925">
                <a:tc>
                  <a:txBody>
                    <a:bodyPr/>
                    <a:lstStyle/>
                    <a:p>
                      <a:pPr indent="0" lvl="0" marL="0" rtl="0" algn="ctr">
                        <a:spcBef>
                          <a:spcPts val="0"/>
                        </a:spcBef>
                        <a:spcAft>
                          <a:spcPts val="0"/>
                        </a:spcAft>
                        <a:buNone/>
                      </a:pPr>
                      <a:r>
                        <a:rPr lang="en" sz="1200">
                          <a:solidFill>
                            <a:srgbClr val="FFFFFF"/>
                          </a:solidFill>
                          <a:latin typeface="Oxygen"/>
                          <a:ea typeface="Oxygen"/>
                          <a:cs typeface="Oxygen"/>
                          <a:sym typeface="Oxygen"/>
                        </a:rPr>
                        <a:t>Cell enzyme functions</a:t>
                      </a:r>
                      <a:endParaRPr sz="1200" u="none" cap="none" strike="noStrike">
                        <a:solidFill>
                          <a:srgbClr val="FFFFFF"/>
                        </a:solidFill>
                        <a:latin typeface="Oxygen"/>
                        <a:ea typeface="Oxygen"/>
                        <a:cs typeface="Oxygen"/>
                        <a:sym typeface="Oxygen"/>
                      </a:endParaRPr>
                    </a:p>
                  </a:txBody>
                  <a:tcPr marT="45725" marB="45725" marR="121925" marL="121925" anchor="ctr">
                    <a:solidFill>
                      <a:srgbClr val="CF8A87"/>
                    </a:solidFill>
                  </a:tcPr>
                </a:tc>
                <a:tc gridSpan="2">
                  <a:txBody>
                    <a:bodyPr/>
                    <a:lstStyle/>
                    <a:p>
                      <a:pPr indent="0" lvl="0" marL="0" marR="0" rtl="0" algn="l">
                        <a:lnSpc>
                          <a:spcPct val="100000"/>
                        </a:lnSpc>
                        <a:spcBef>
                          <a:spcPts val="0"/>
                        </a:spcBef>
                        <a:spcAft>
                          <a:spcPts val="0"/>
                        </a:spcAft>
                        <a:buClr>
                          <a:srgbClr val="000000"/>
                        </a:buClr>
                        <a:buSzPts val="1400"/>
                        <a:buFont typeface="Arial"/>
                        <a:buNone/>
                      </a:pPr>
                      <a:r>
                        <a:rPr lang="en" sz="1200">
                          <a:latin typeface="Oxygen"/>
                          <a:ea typeface="Oxygen"/>
                          <a:cs typeface="Oxygen"/>
                          <a:sym typeface="Oxygen"/>
                        </a:rPr>
                        <a:t>K+ dependence of enzymes </a:t>
                      </a:r>
                      <a:endParaRPr sz="1200">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sz="1200">
                          <a:latin typeface="Oxygen"/>
                          <a:ea typeface="Oxygen"/>
                          <a:cs typeface="Oxygen"/>
                          <a:sym typeface="Oxygen"/>
                        </a:rPr>
                        <a:t>(e.g some ATPases, succinic dehydrogenase)</a:t>
                      </a:r>
                      <a:endParaRPr sz="1200">
                        <a:latin typeface="Oxygen"/>
                        <a:ea typeface="Oxygen"/>
                        <a:cs typeface="Oxygen"/>
                        <a:sym typeface="Oxygen"/>
                      </a:endParaRPr>
                    </a:p>
                  </a:txBody>
                  <a:tcPr marT="45725" marB="45725" marR="121925" marL="121925">
                    <a:solidFill>
                      <a:srgbClr val="F3EFEF"/>
                    </a:solidFill>
                  </a:tcPr>
                </a:tc>
                <a:tc hMerge="1"/>
              </a:tr>
              <a:tr h="358925">
                <a:tc>
                  <a:txBody>
                    <a:bodyPr/>
                    <a:lstStyle/>
                    <a:p>
                      <a:pPr indent="0" lvl="0" marL="0" rtl="0" algn="ctr">
                        <a:spcBef>
                          <a:spcPts val="0"/>
                        </a:spcBef>
                        <a:spcAft>
                          <a:spcPts val="0"/>
                        </a:spcAft>
                        <a:buNone/>
                      </a:pPr>
                      <a:r>
                        <a:rPr lang="en" sz="1200">
                          <a:solidFill>
                            <a:srgbClr val="FFFFFF"/>
                          </a:solidFill>
                          <a:latin typeface="Oxygen"/>
                          <a:ea typeface="Oxygen"/>
                          <a:cs typeface="Oxygen"/>
                          <a:sym typeface="Oxygen"/>
                        </a:rPr>
                        <a:t>DNA/protein synthesis, growth</a:t>
                      </a:r>
                      <a:endParaRPr sz="1200" u="none" cap="none" strike="noStrike">
                        <a:solidFill>
                          <a:srgbClr val="FFFFFF"/>
                        </a:solidFill>
                        <a:latin typeface="Oxygen"/>
                        <a:ea typeface="Oxygen"/>
                        <a:cs typeface="Oxygen"/>
                        <a:sym typeface="Oxygen"/>
                      </a:endParaRPr>
                    </a:p>
                  </a:txBody>
                  <a:tcPr marT="45725" marB="45725" marR="121925" marL="121925" anchor="ctr">
                    <a:solidFill>
                      <a:srgbClr val="CF8A87"/>
                    </a:solidFill>
                  </a:tcPr>
                </a:tc>
                <a:tc gridSpan="2">
                  <a:txBody>
                    <a:bodyPr/>
                    <a:lstStyle/>
                    <a:p>
                      <a:pPr indent="0" lvl="0" marL="0" marR="0" rtl="0" algn="l">
                        <a:lnSpc>
                          <a:spcPct val="100000"/>
                        </a:lnSpc>
                        <a:spcBef>
                          <a:spcPts val="0"/>
                        </a:spcBef>
                        <a:spcAft>
                          <a:spcPts val="0"/>
                        </a:spcAft>
                        <a:buClr>
                          <a:srgbClr val="000000"/>
                        </a:buClr>
                        <a:buSzPts val="1400"/>
                        <a:buFont typeface="Arial"/>
                        <a:buNone/>
                      </a:pPr>
                      <a:r>
                        <a:rPr lang="en" sz="1200">
                          <a:latin typeface="Oxygen"/>
                          <a:ea typeface="Oxygen"/>
                          <a:cs typeface="Oxygen"/>
                          <a:sym typeface="Oxygen"/>
                        </a:rPr>
                        <a:t>Lack of K+ → reduction of protein synthesis, stunted growth</a:t>
                      </a:r>
                      <a:endParaRPr sz="1200">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sz="1200">
                        <a:latin typeface="Oxygen"/>
                        <a:ea typeface="Oxygen"/>
                        <a:cs typeface="Oxygen"/>
                        <a:sym typeface="Oxygen"/>
                      </a:endParaRPr>
                    </a:p>
                  </a:txBody>
                  <a:tcPr marT="45725" marB="45725" marR="121925" marL="121925">
                    <a:solidFill>
                      <a:srgbClr val="F3EFEF"/>
                    </a:solidFill>
                  </a:tcPr>
                </a:tc>
                <a:tc hMerge="1"/>
              </a:tr>
              <a:tr h="381550">
                <a:tc gridSpan="3">
                  <a:txBody>
                    <a:bodyPr/>
                    <a:lstStyle/>
                    <a:p>
                      <a:pPr indent="0" lvl="0" marL="0" rtl="0" algn="ctr">
                        <a:spcBef>
                          <a:spcPts val="0"/>
                        </a:spcBef>
                        <a:spcAft>
                          <a:spcPts val="0"/>
                        </a:spcAft>
                        <a:buNone/>
                      </a:pPr>
                      <a:r>
                        <a:rPr b="1" lang="en">
                          <a:solidFill>
                            <a:srgbClr val="FFFFFF"/>
                          </a:solidFill>
                          <a:latin typeface="Oxygen"/>
                          <a:ea typeface="Oxygen"/>
                          <a:cs typeface="Oxygen"/>
                          <a:sym typeface="Oxygen"/>
                        </a:rPr>
                        <a:t>Roles of transmembrane K+ ratio</a:t>
                      </a:r>
                      <a:endParaRPr b="1">
                        <a:solidFill>
                          <a:srgbClr val="FFFFFF"/>
                        </a:solidFill>
                        <a:latin typeface="Oxygen"/>
                        <a:ea typeface="Oxygen"/>
                        <a:cs typeface="Oxygen"/>
                        <a:sym typeface="Oxygen"/>
                      </a:endParaRPr>
                    </a:p>
                    <a:p>
                      <a:pPr indent="0" lvl="0" marL="0" rtl="0" algn="l">
                        <a:spcBef>
                          <a:spcPts val="0"/>
                        </a:spcBef>
                        <a:spcAft>
                          <a:spcPts val="0"/>
                        </a:spcAft>
                        <a:buNone/>
                      </a:pPr>
                      <a:r>
                        <a:t/>
                      </a:r>
                      <a:endParaRPr sz="1200">
                        <a:latin typeface="Oxygen"/>
                        <a:ea typeface="Oxygen"/>
                        <a:cs typeface="Oxygen"/>
                        <a:sym typeface="Oxygen"/>
                      </a:endParaRPr>
                    </a:p>
                  </a:txBody>
                  <a:tcPr marT="45725" marB="45725" marR="121925" marL="121925">
                    <a:solidFill>
                      <a:srgbClr val="CF8A87"/>
                    </a:solidFill>
                  </a:tcPr>
                </a:tc>
                <a:tc hMerge="1"/>
                <a:tc hMerge="1"/>
              </a:tr>
              <a:tr h="358925">
                <a:tc>
                  <a:txBody>
                    <a:bodyPr/>
                    <a:lstStyle/>
                    <a:p>
                      <a:pPr indent="0" lvl="0" marL="0" rtl="0" algn="ctr">
                        <a:spcBef>
                          <a:spcPts val="0"/>
                        </a:spcBef>
                        <a:spcAft>
                          <a:spcPts val="0"/>
                        </a:spcAft>
                        <a:buNone/>
                      </a:pPr>
                      <a:r>
                        <a:rPr lang="en" sz="1200">
                          <a:solidFill>
                            <a:srgbClr val="FFFFFF"/>
                          </a:solidFill>
                          <a:latin typeface="Oxygen"/>
                          <a:ea typeface="Oxygen"/>
                          <a:cs typeface="Oxygen"/>
                          <a:sym typeface="Oxygen"/>
                        </a:rPr>
                        <a:t>Resting cell membrane potential</a:t>
                      </a:r>
                      <a:endParaRPr sz="1200">
                        <a:solidFill>
                          <a:srgbClr val="FFFFFF"/>
                        </a:solidFill>
                        <a:latin typeface="Oxygen"/>
                        <a:ea typeface="Oxygen"/>
                        <a:cs typeface="Oxygen"/>
                        <a:sym typeface="Oxygen"/>
                      </a:endParaRPr>
                    </a:p>
                  </a:txBody>
                  <a:tcPr marT="45725" marB="45725" marR="121925" marL="121925" anchor="ctr">
                    <a:solidFill>
                      <a:srgbClr val="CF8A87"/>
                    </a:solidFill>
                  </a:tcPr>
                </a:tc>
                <a:tc gridSpan="2">
                  <a:txBody>
                    <a:bodyPr/>
                    <a:lstStyle/>
                    <a:p>
                      <a:pPr indent="0" lvl="0" marL="0" rtl="0" algn="l">
                        <a:spcBef>
                          <a:spcPts val="0"/>
                        </a:spcBef>
                        <a:spcAft>
                          <a:spcPts val="0"/>
                        </a:spcAft>
                        <a:buNone/>
                      </a:pPr>
                      <a:r>
                        <a:rPr lang="en" sz="1200">
                          <a:latin typeface="Oxygen"/>
                          <a:ea typeface="Oxygen"/>
                          <a:cs typeface="Oxygen"/>
                          <a:sym typeface="Oxygen"/>
                        </a:rPr>
                        <a:t>Reduced [K+]I &gt; [K+]o → membrane depolarization</a:t>
                      </a:r>
                      <a:endParaRPr sz="1200">
                        <a:latin typeface="Oxygen"/>
                        <a:ea typeface="Oxygen"/>
                        <a:cs typeface="Oxygen"/>
                        <a:sym typeface="Oxygen"/>
                      </a:endParaRPr>
                    </a:p>
                    <a:p>
                      <a:pPr indent="0" lvl="0" marL="0" rtl="0" algn="l">
                        <a:spcBef>
                          <a:spcPts val="0"/>
                        </a:spcBef>
                        <a:spcAft>
                          <a:spcPts val="0"/>
                        </a:spcAft>
                        <a:buNone/>
                      </a:pPr>
                      <a:r>
                        <a:rPr lang="en" sz="1200">
                          <a:latin typeface="Oxygen"/>
                          <a:ea typeface="Oxygen"/>
                          <a:cs typeface="Oxygen"/>
                          <a:sym typeface="Oxygen"/>
                        </a:rPr>
                        <a:t>Increased [K+]I &gt; [K+]o → membrane hyperpolarization</a:t>
                      </a:r>
                      <a:endParaRPr sz="1200" u="none" cap="none" strike="noStrike">
                        <a:latin typeface="Oxygen"/>
                        <a:ea typeface="Oxygen"/>
                        <a:cs typeface="Oxygen"/>
                        <a:sym typeface="Oxygen"/>
                      </a:endParaRPr>
                    </a:p>
                  </a:txBody>
                  <a:tcPr marT="45725" marB="45725" marR="121925" marL="121925">
                    <a:solidFill>
                      <a:srgbClr val="F3EFEF"/>
                    </a:solidFill>
                  </a:tcPr>
                </a:tc>
                <a:tc hMerge="1"/>
              </a:tr>
              <a:tr h="645450">
                <a:tc>
                  <a:txBody>
                    <a:bodyPr/>
                    <a:lstStyle/>
                    <a:p>
                      <a:pPr indent="0" lvl="0" marL="0" rtl="0" algn="ctr">
                        <a:spcBef>
                          <a:spcPts val="0"/>
                        </a:spcBef>
                        <a:spcAft>
                          <a:spcPts val="0"/>
                        </a:spcAft>
                        <a:buNone/>
                      </a:pPr>
                      <a:r>
                        <a:rPr lang="en" sz="1200">
                          <a:solidFill>
                            <a:srgbClr val="FFFFFF"/>
                          </a:solidFill>
                          <a:latin typeface="Oxygen"/>
                          <a:ea typeface="Oxygen"/>
                          <a:cs typeface="Oxygen"/>
                          <a:sym typeface="Oxygen"/>
                        </a:rPr>
                        <a:t>Neuromuscular activity</a:t>
                      </a:r>
                      <a:endParaRPr sz="1200">
                        <a:solidFill>
                          <a:srgbClr val="FFFFFF"/>
                        </a:solidFill>
                        <a:latin typeface="Oxygen"/>
                        <a:ea typeface="Oxygen"/>
                        <a:cs typeface="Oxygen"/>
                        <a:sym typeface="Oxygen"/>
                      </a:endParaRPr>
                    </a:p>
                  </a:txBody>
                  <a:tcPr marT="45725" marB="45725" marR="121925" marL="121925" anchor="ctr">
                    <a:solidFill>
                      <a:srgbClr val="CF8A87"/>
                    </a:solidFill>
                  </a:tcPr>
                </a:tc>
                <a:tc gridSpan="2">
                  <a:txBody>
                    <a:bodyPr/>
                    <a:lstStyle/>
                    <a:p>
                      <a:pPr indent="0" lvl="0" marL="0" rtl="0" algn="l">
                        <a:spcBef>
                          <a:spcPts val="0"/>
                        </a:spcBef>
                        <a:spcAft>
                          <a:spcPts val="0"/>
                        </a:spcAft>
                        <a:buNone/>
                      </a:pPr>
                      <a:r>
                        <a:rPr b="1" lang="en" sz="1200">
                          <a:solidFill>
                            <a:srgbClr val="000000"/>
                          </a:solidFill>
                          <a:latin typeface="Oxygen"/>
                          <a:ea typeface="Oxygen"/>
                          <a:cs typeface="Oxygen"/>
                          <a:sym typeface="Oxygen"/>
                        </a:rPr>
                        <a:t>Low plasma K+:</a:t>
                      </a:r>
                      <a:r>
                        <a:rPr lang="en" sz="1200">
                          <a:solidFill>
                            <a:srgbClr val="000000"/>
                          </a:solidFill>
                          <a:latin typeface="Oxygen"/>
                          <a:ea typeface="Oxygen"/>
                          <a:cs typeface="Oxygen"/>
                          <a:sym typeface="Oxygen"/>
                        </a:rPr>
                        <a:t> muscle weakness, muscle paralysis, intestinal distention, respiratory failure.</a:t>
                      </a:r>
                      <a:endParaRPr sz="1200">
                        <a:solidFill>
                          <a:srgbClr val="000000"/>
                        </a:solidFill>
                        <a:latin typeface="Oxygen"/>
                        <a:ea typeface="Oxygen"/>
                        <a:cs typeface="Oxygen"/>
                        <a:sym typeface="Oxygen"/>
                      </a:endParaRPr>
                    </a:p>
                    <a:p>
                      <a:pPr indent="0" lvl="0" marL="0" rtl="0" algn="l">
                        <a:spcBef>
                          <a:spcPts val="0"/>
                        </a:spcBef>
                        <a:spcAft>
                          <a:spcPts val="0"/>
                        </a:spcAft>
                        <a:buNone/>
                      </a:pPr>
                      <a:r>
                        <a:rPr b="1" lang="en" sz="1200">
                          <a:solidFill>
                            <a:srgbClr val="000000"/>
                          </a:solidFill>
                          <a:latin typeface="Oxygen"/>
                          <a:ea typeface="Oxygen"/>
                          <a:cs typeface="Oxygen"/>
                          <a:sym typeface="Oxygen"/>
                        </a:rPr>
                        <a:t>High plasma K+: </a:t>
                      </a:r>
                      <a:r>
                        <a:rPr lang="en" sz="1200">
                          <a:solidFill>
                            <a:srgbClr val="000000"/>
                          </a:solidFill>
                          <a:latin typeface="Oxygen"/>
                          <a:ea typeface="Oxygen"/>
                          <a:cs typeface="Oxygen"/>
                          <a:sym typeface="Oxygen"/>
                        </a:rPr>
                        <a:t>increased muscle excitability, muscle weakness (paralysis).</a:t>
                      </a:r>
                      <a:endParaRPr sz="1200">
                        <a:latin typeface="Oxygen"/>
                        <a:ea typeface="Oxygen"/>
                        <a:cs typeface="Oxygen"/>
                        <a:sym typeface="Oxygen"/>
                      </a:endParaRPr>
                    </a:p>
                  </a:txBody>
                  <a:tcPr marT="45725" marB="45725" marR="121925" marL="121925">
                    <a:solidFill>
                      <a:srgbClr val="F3EFEF"/>
                    </a:solidFill>
                  </a:tcPr>
                </a:tc>
                <a:tc hMerge="1"/>
              </a:tr>
              <a:tr h="502175">
                <a:tc>
                  <a:txBody>
                    <a:bodyPr/>
                    <a:lstStyle/>
                    <a:p>
                      <a:pPr indent="0" lvl="0" marL="0" rtl="0" algn="ctr">
                        <a:spcBef>
                          <a:spcPts val="0"/>
                        </a:spcBef>
                        <a:spcAft>
                          <a:spcPts val="0"/>
                        </a:spcAft>
                        <a:buNone/>
                      </a:pPr>
                      <a:r>
                        <a:rPr lang="en" sz="1200">
                          <a:solidFill>
                            <a:srgbClr val="FFFFFF"/>
                          </a:solidFill>
                          <a:latin typeface="Oxygen"/>
                          <a:ea typeface="Oxygen"/>
                          <a:cs typeface="Oxygen"/>
                          <a:sym typeface="Oxygen"/>
                        </a:rPr>
                        <a:t>Cardiac activity</a:t>
                      </a:r>
                      <a:endParaRPr sz="1200">
                        <a:solidFill>
                          <a:srgbClr val="FFFFFF"/>
                        </a:solidFill>
                        <a:latin typeface="Oxygen"/>
                        <a:ea typeface="Oxygen"/>
                        <a:cs typeface="Oxygen"/>
                        <a:sym typeface="Oxygen"/>
                      </a:endParaRPr>
                    </a:p>
                  </a:txBody>
                  <a:tcPr marT="45725" marB="45725" marR="121925" marL="121925" anchor="ctr">
                    <a:solidFill>
                      <a:srgbClr val="CF8A87"/>
                    </a:solidFill>
                  </a:tcPr>
                </a:tc>
                <a:tc gridSpan="2">
                  <a:txBody>
                    <a:bodyPr/>
                    <a:lstStyle/>
                    <a:p>
                      <a:pPr indent="0" lvl="0" marL="0" rtl="0" algn="l">
                        <a:spcBef>
                          <a:spcPts val="0"/>
                        </a:spcBef>
                        <a:spcAft>
                          <a:spcPts val="0"/>
                        </a:spcAft>
                        <a:buNone/>
                      </a:pPr>
                      <a:r>
                        <a:rPr b="1" lang="en" sz="1200">
                          <a:solidFill>
                            <a:srgbClr val="000000"/>
                          </a:solidFill>
                          <a:latin typeface="Oxygen"/>
                          <a:ea typeface="Oxygen"/>
                          <a:cs typeface="Oxygen"/>
                          <a:sym typeface="Oxygen"/>
                        </a:rPr>
                        <a:t>Low plasma K+:</a:t>
                      </a:r>
                      <a:r>
                        <a:rPr lang="en" sz="1200">
                          <a:solidFill>
                            <a:srgbClr val="000000"/>
                          </a:solidFill>
                          <a:latin typeface="Oxygen"/>
                          <a:ea typeface="Oxygen"/>
                          <a:cs typeface="Oxygen"/>
                          <a:sym typeface="Oxygen"/>
                        </a:rPr>
                        <a:t> slow conduction of pacemaker, arrhythmias</a:t>
                      </a:r>
                      <a:endParaRPr sz="1200">
                        <a:solidFill>
                          <a:srgbClr val="000000"/>
                        </a:solidFill>
                        <a:latin typeface="Oxygen"/>
                        <a:ea typeface="Oxygen"/>
                        <a:cs typeface="Oxygen"/>
                        <a:sym typeface="Oxygen"/>
                      </a:endParaRPr>
                    </a:p>
                    <a:p>
                      <a:pPr indent="0" lvl="0" marL="0" rtl="0" algn="l">
                        <a:spcBef>
                          <a:spcPts val="0"/>
                        </a:spcBef>
                        <a:spcAft>
                          <a:spcPts val="0"/>
                        </a:spcAft>
                        <a:buNone/>
                      </a:pPr>
                      <a:r>
                        <a:rPr b="1" lang="en" sz="1200">
                          <a:solidFill>
                            <a:srgbClr val="000000"/>
                          </a:solidFill>
                          <a:latin typeface="Oxygen"/>
                          <a:ea typeface="Oxygen"/>
                          <a:cs typeface="Oxygen"/>
                          <a:sym typeface="Oxygen"/>
                        </a:rPr>
                        <a:t>High plasma K+:</a:t>
                      </a:r>
                      <a:r>
                        <a:rPr lang="en" sz="1200">
                          <a:solidFill>
                            <a:srgbClr val="000000"/>
                          </a:solidFill>
                          <a:latin typeface="Oxygen"/>
                          <a:ea typeface="Oxygen"/>
                          <a:cs typeface="Oxygen"/>
                          <a:sym typeface="Oxygen"/>
                        </a:rPr>
                        <a:t> conduction disturbances, ventricular arrhythmias , and ventricular fibrillation</a:t>
                      </a:r>
                      <a:endParaRPr sz="1200">
                        <a:latin typeface="Oxygen"/>
                        <a:ea typeface="Oxygen"/>
                        <a:cs typeface="Oxygen"/>
                        <a:sym typeface="Oxygen"/>
                      </a:endParaRPr>
                    </a:p>
                  </a:txBody>
                  <a:tcPr marT="45725" marB="45725" marR="121925" marL="121925">
                    <a:solidFill>
                      <a:srgbClr val="F3EFEF"/>
                    </a:solidFill>
                  </a:tcPr>
                </a:tc>
                <a:tc hMerge="1"/>
              </a:tr>
            </a:tbl>
          </a:graphicData>
        </a:graphic>
      </p:graphicFrame>
      <p:grpSp>
        <p:nvGrpSpPr>
          <p:cNvPr id="707" name="Google Shape;707;p39"/>
          <p:cNvGrpSpPr/>
          <p:nvPr/>
        </p:nvGrpSpPr>
        <p:grpSpPr>
          <a:xfrm rot="-5400000">
            <a:off x="2631974" y="4539552"/>
            <a:ext cx="771863" cy="581676"/>
            <a:chOff x="4427051" y="2440251"/>
            <a:chExt cx="682883" cy="296531"/>
          </a:xfrm>
        </p:grpSpPr>
        <p:grpSp>
          <p:nvGrpSpPr>
            <p:cNvPr id="708" name="Google Shape;708;p39"/>
            <p:cNvGrpSpPr/>
            <p:nvPr/>
          </p:nvGrpSpPr>
          <p:grpSpPr>
            <a:xfrm>
              <a:off x="4427051" y="2440253"/>
              <a:ext cx="225647" cy="225732"/>
              <a:chOff x="5393704" y="2292572"/>
              <a:chExt cx="792300" cy="792600"/>
            </a:xfrm>
          </p:grpSpPr>
          <p:sp>
            <p:nvSpPr>
              <p:cNvPr id="709" name="Google Shape;709;p39"/>
              <p:cNvSpPr/>
              <p:nvPr/>
            </p:nvSpPr>
            <p:spPr>
              <a:xfrm>
                <a:off x="5393704"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39"/>
              <p:cNvSpPr/>
              <p:nvPr/>
            </p:nvSpPr>
            <p:spPr>
              <a:xfrm>
                <a:off x="5494936"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1" name="Google Shape;711;p39"/>
            <p:cNvGrpSpPr/>
            <p:nvPr/>
          </p:nvGrpSpPr>
          <p:grpSpPr>
            <a:xfrm>
              <a:off x="4884287" y="2440251"/>
              <a:ext cx="225647" cy="296531"/>
              <a:chOff x="6999166" y="2292572"/>
              <a:chExt cx="792300" cy="1041192"/>
            </a:xfrm>
          </p:grpSpPr>
          <p:cxnSp>
            <p:nvCxnSpPr>
              <p:cNvPr id="712" name="Google Shape;712;p39"/>
              <p:cNvCxnSpPr/>
              <p:nvPr/>
            </p:nvCxnSpPr>
            <p:spPr>
              <a:xfrm>
                <a:off x="7395553" y="2983964"/>
                <a:ext cx="0" cy="349800"/>
              </a:xfrm>
              <a:prstGeom prst="straightConnector1">
                <a:avLst/>
              </a:prstGeom>
              <a:noFill/>
              <a:ln cap="flat" cmpd="sng" w="9525">
                <a:solidFill>
                  <a:srgbClr val="435D74"/>
                </a:solidFill>
                <a:prstDash val="solid"/>
                <a:round/>
                <a:headEnd len="sm" w="sm" type="none"/>
                <a:tailEnd len="sm" w="sm" type="none"/>
              </a:ln>
            </p:spPr>
          </p:cxnSp>
          <p:sp>
            <p:nvSpPr>
              <p:cNvPr id="713" name="Google Shape;713;p39"/>
              <p:cNvSpPr/>
              <p:nvPr/>
            </p:nvSpPr>
            <p:spPr>
              <a:xfrm>
                <a:off x="6999166"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39"/>
              <p:cNvSpPr/>
              <p:nvPr/>
            </p:nvSpPr>
            <p:spPr>
              <a:xfrm>
                <a:off x="7100398"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715" name="Google Shape;715;p39"/>
          <p:cNvSpPr txBox="1"/>
          <p:nvPr/>
        </p:nvSpPr>
        <p:spPr>
          <a:xfrm>
            <a:off x="5132100" y="3878175"/>
            <a:ext cx="16326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5A6BD"/>
                </a:solidFill>
                <a:latin typeface="Oxygen"/>
                <a:ea typeface="Oxygen"/>
                <a:cs typeface="Oxygen"/>
                <a:sym typeface="Oxygen"/>
              </a:rPr>
              <a:t>Female slide only</a:t>
            </a:r>
            <a:endParaRPr>
              <a:solidFill>
                <a:srgbClr val="D5A6BD"/>
              </a:solidFill>
              <a:latin typeface="Oxygen"/>
              <a:ea typeface="Oxygen"/>
              <a:cs typeface="Oxygen"/>
              <a:sym typeface="Oxygen"/>
            </a:endParaRPr>
          </a:p>
        </p:txBody>
      </p:sp>
      <p:cxnSp>
        <p:nvCxnSpPr>
          <p:cNvPr id="716" name="Google Shape;716;p39"/>
          <p:cNvCxnSpPr/>
          <p:nvPr/>
        </p:nvCxnSpPr>
        <p:spPr>
          <a:xfrm>
            <a:off x="2047050" y="629063"/>
            <a:ext cx="2459100" cy="0"/>
          </a:xfrm>
          <a:prstGeom prst="straightConnector1">
            <a:avLst/>
          </a:prstGeom>
          <a:noFill/>
          <a:ln cap="rnd" cmpd="sng" w="38100">
            <a:solidFill>
              <a:srgbClr val="7F7F7F"/>
            </a:solidFill>
            <a:prstDash val="solid"/>
            <a:miter lim="800000"/>
            <a:headEnd len="sm" w="sm" type="none"/>
            <a:tailEnd len="sm" w="sm"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40"/>
          <p:cNvSpPr txBox="1"/>
          <p:nvPr>
            <p:ph type="title"/>
          </p:nvPr>
        </p:nvSpPr>
        <p:spPr>
          <a:xfrm>
            <a:off x="405379" y="68063"/>
            <a:ext cx="5915100" cy="9528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SzPts val="990"/>
              <a:buNone/>
            </a:pPr>
            <a:r>
              <a:rPr lang="en" sz="3359">
                <a:solidFill>
                  <a:srgbClr val="CF8A87"/>
                </a:solidFill>
              </a:rPr>
              <a:t>Potassium Homeostasis</a:t>
            </a:r>
            <a:endParaRPr sz="3359">
              <a:solidFill>
                <a:srgbClr val="CF8A87"/>
              </a:solidFill>
            </a:endParaRPr>
          </a:p>
          <a:p>
            <a:pPr indent="0" lvl="0" marL="0" rtl="0" algn="l">
              <a:spcBef>
                <a:spcPts val="0"/>
              </a:spcBef>
              <a:spcAft>
                <a:spcPts val="0"/>
              </a:spcAft>
              <a:buSzPts val="990"/>
              <a:buNone/>
            </a:pPr>
            <a:r>
              <a:t/>
            </a:r>
            <a:endParaRPr sz="5520">
              <a:solidFill>
                <a:srgbClr val="CF8A87"/>
              </a:solidFill>
            </a:endParaRPr>
          </a:p>
        </p:txBody>
      </p:sp>
      <p:pic>
        <p:nvPicPr>
          <p:cNvPr id="722" name="Google Shape;722;p40"/>
          <p:cNvPicPr preferRelativeResize="0"/>
          <p:nvPr/>
        </p:nvPicPr>
        <p:blipFill>
          <a:blip r:embed="rId3">
            <a:alphaModFix/>
          </a:blip>
          <a:stretch>
            <a:fillRect/>
          </a:stretch>
        </p:blipFill>
        <p:spPr>
          <a:xfrm>
            <a:off x="3308075" y="843224"/>
            <a:ext cx="3356400" cy="3287650"/>
          </a:xfrm>
          <a:prstGeom prst="rect">
            <a:avLst/>
          </a:prstGeom>
          <a:noFill/>
          <a:ln>
            <a:noFill/>
          </a:ln>
        </p:spPr>
      </p:pic>
      <p:sp>
        <p:nvSpPr>
          <p:cNvPr id="723" name="Google Shape;723;p40"/>
          <p:cNvSpPr/>
          <p:nvPr/>
        </p:nvSpPr>
        <p:spPr>
          <a:xfrm>
            <a:off x="554075" y="871654"/>
            <a:ext cx="2430900" cy="7134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Diet 50 an</a:t>
            </a:r>
            <a:r>
              <a:rPr lang="en">
                <a:solidFill>
                  <a:srgbClr val="D5A6BD"/>
                </a:solidFill>
                <a:latin typeface="Oxygen"/>
                <a:ea typeface="Oxygen"/>
                <a:cs typeface="Oxygen"/>
                <a:sym typeface="Oxygen"/>
              </a:rPr>
              <a:t>d</a:t>
            </a:r>
            <a:r>
              <a:rPr lang="en">
                <a:solidFill>
                  <a:srgbClr val="D5A6BD"/>
                </a:solidFill>
                <a:latin typeface="Oxygen"/>
                <a:ea typeface="Oxygen"/>
                <a:cs typeface="Oxygen"/>
                <a:sym typeface="Oxygen"/>
              </a:rPr>
              <a:t> 200 mEq/day</a:t>
            </a:r>
            <a:endParaRPr>
              <a:solidFill>
                <a:srgbClr val="D5A6BD"/>
              </a:solidFill>
              <a:latin typeface="Oxygen"/>
              <a:ea typeface="Oxygen"/>
              <a:cs typeface="Oxygen"/>
              <a:sym typeface="Oxygen"/>
            </a:endParaRPr>
          </a:p>
        </p:txBody>
      </p:sp>
      <p:sp>
        <p:nvSpPr>
          <p:cNvPr id="724" name="Google Shape;724;p40"/>
          <p:cNvSpPr/>
          <p:nvPr/>
        </p:nvSpPr>
        <p:spPr>
          <a:xfrm>
            <a:off x="299975" y="1725575"/>
            <a:ext cx="2939100" cy="7134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Absorption of 40 mEq of K+</a:t>
            </a:r>
            <a:endParaRPr i="0" sz="1400" u="none" cap="none" strike="noStrike">
              <a:solidFill>
                <a:srgbClr val="D5A6BD"/>
              </a:solidFill>
              <a:latin typeface="Oxygen"/>
              <a:ea typeface="Oxygen"/>
              <a:cs typeface="Oxygen"/>
              <a:sym typeface="Oxygen"/>
            </a:endParaRPr>
          </a:p>
        </p:txBody>
      </p:sp>
      <p:sp>
        <p:nvSpPr>
          <p:cNvPr id="725" name="Google Shape;725;p40"/>
          <p:cNvSpPr/>
          <p:nvPr/>
        </p:nvSpPr>
        <p:spPr>
          <a:xfrm>
            <a:off x="299975" y="2579494"/>
            <a:ext cx="2939100" cy="11895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If K+ concentration increases in ECF to about 2mEq/L difference this is dangerous so we need to regulate and control!</a:t>
            </a:r>
            <a:endParaRPr>
              <a:solidFill>
                <a:srgbClr val="D5A6BD"/>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t/>
            </a:r>
            <a:endParaRPr>
              <a:solidFill>
                <a:srgbClr val="434343"/>
              </a:solidFill>
            </a:endParaRPr>
          </a:p>
        </p:txBody>
      </p:sp>
      <p:sp>
        <p:nvSpPr>
          <p:cNvPr id="726" name="Google Shape;726;p40"/>
          <p:cNvSpPr/>
          <p:nvPr/>
        </p:nvSpPr>
        <p:spPr>
          <a:xfrm>
            <a:off x="299975" y="4029225"/>
            <a:ext cx="2939100" cy="8091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K+ output: </a:t>
            </a:r>
            <a:endParaRPr>
              <a:solidFill>
                <a:srgbClr val="D5A6BD"/>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1) GI loss about 5-10%</a:t>
            </a:r>
            <a:endParaRPr>
              <a:solidFill>
                <a:srgbClr val="D5A6BD"/>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a:solidFill>
                  <a:srgbClr val="D5A6BD"/>
                </a:solidFill>
                <a:latin typeface="Oxygen"/>
                <a:ea typeface="Oxygen"/>
                <a:cs typeface="Oxygen"/>
                <a:sym typeface="Oxygen"/>
              </a:rPr>
              <a:t> 2) Renal excretion about 90-95%</a:t>
            </a:r>
            <a:endParaRPr>
              <a:solidFill>
                <a:srgbClr val="D5A6BD"/>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t/>
            </a:r>
            <a:endParaRPr>
              <a:solidFill>
                <a:srgbClr val="434343"/>
              </a:solidFill>
            </a:endParaRPr>
          </a:p>
        </p:txBody>
      </p:sp>
      <p:cxnSp>
        <p:nvCxnSpPr>
          <p:cNvPr id="727" name="Google Shape;727;p40"/>
          <p:cNvCxnSpPr>
            <a:stCxn id="724" idx="0"/>
            <a:endCxn id="723" idx="2"/>
          </p:cNvCxnSpPr>
          <p:nvPr/>
        </p:nvCxnSpPr>
        <p:spPr>
          <a:xfrm rot="10800000">
            <a:off x="1769525" y="1585175"/>
            <a:ext cx="0" cy="140400"/>
          </a:xfrm>
          <a:prstGeom prst="straightConnector1">
            <a:avLst/>
          </a:prstGeom>
          <a:noFill/>
          <a:ln cap="flat" cmpd="sng" w="9525">
            <a:solidFill>
              <a:schemeClr val="dk2"/>
            </a:solidFill>
            <a:prstDash val="solid"/>
            <a:round/>
            <a:headEnd len="med" w="med" type="none"/>
            <a:tailEnd len="med" w="med" type="none"/>
          </a:ln>
        </p:spPr>
      </p:cxnSp>
      <p:cxnSp>
        <p:nvCxnSpPr>
          <p:cNvPr id="728" name="Google Shape;728;p40"/>
          <p:cNvCxnSpPr>
            <a:stCxn id="725" idx="0"/>
            <a:endCxn id="724" idx="2"/>
          </p:cNvCxnSpPr>
          <p:nvPr/>
        </p:nvCxnSpPr>
        <p:spPr>
          <a:xfrm rot="10800000">
            <a:off x="1769525" y="2439094"/>
            <a:ext cx="0" cy="140400"/>
          </a:xfrm>
          <a:prstGeom prst="straightConnector1">
            <a:avLst/>
          </a:prstGeom>
          <a:noFill/>
          <a:ln cap="flat" cmpd="sng" w="9525">
            <a:solidFill>
              <a:schemeClr val="dk2"/>
            </a:solidFill>
            <a:prstDash val="solid"/>
            <a:round/>
            <a:headEnd len="med" w="med" type="none"/>
            <a:tailEnd len="med" w="med" type="none"/>
          </a:ln>
        </p:spPr>
      </p:cxnSp>
      <p:cxnSp>
        <p:nvCxnSpPr>
          <p:cNvPr id="729" name="Google Shape;729;p40"/>
          <p:cNvCxnSpPr>
            <a:stCxn id="726" idx="0"/>
            <a:endCxn id="725" idx="2"/>
          </p:cNvCxnSpPr>
          <p:nvPr/>
        </p:nvCxnSpPr>
        <p:spPr>
          <a:xfrm rot="10800000">
            <a:off x="1769525" y="3769125"/>
            <a:ext cx="0" cy="260100"/>
          </a:xfrm>
          <a:prstGeom prst="straightConnector1">
            <a:avLst/>
          </a:prstGeom>
          <a:noFill/>
          <a:ln cap="flat" cmpd="sng" w="9525">
            <a:solidFill>
              <a:schemeClr val="dk2"/>
            </a:solidFill>
            <a:prstDash val="solid"/>
            <a:round/>
            <a:headEnd len="med" w="med" type="none"/>
            <a:tailEnd len="med" w="med" type="none"/>
          </a:ln>
        </p:spPr>
      </p:cxnSp>
      <p:sp>
        <p:nvSpPr>
          <p:cNvPr id="730" name="Google Shape;730;p40"/>
          <p:cNvSpPr/>
          <p:nvPr/>
        </p:nvSpPr>
        <p:spPr>
          <a:xfrm>
            <a:off x="471450" y="5098550"/>
            <a:ext cx="5915100" cy="6012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0B5394"/>
                </a:solidFill>
                <a:latin typeface="Oxygen"/>
                <a:ea typeface="Oxygen"/>
                <a:cs typeface="Oxygen"/>
                <a:sym typeface="Oxygen"/>
              </a:rPr>
              <a:t>EFFECT OF INCREASED DIETARY K INTAKE ON K EXCRETION</a:t>
            </a:r>
            <a:endParaRPr i="0" sz="1600" u="none" cap="none" strike="noStrike">
              <a:solidFill>
                <a:srgbClr val="0B5394"/>
              </a:solidFill>
              <a:latin typeface="Oxygen"/>
              <a:ea typeface="Oxygen"/>
              <a:cs typeface="Oxygen"/>
              <a:sym typeface="Oxygen"/>
            </a:endParaRPr>
          </a:p>
        </p:txBody>
      </p:sp>
      <p:sp>
        <p:nvSpPr>
          <p:cNvPr id="731" name="Google Shape;731;p40"/>
          <p:cNvSpPr txBox="1"/>
          <p:nvPr/>
        </p:nvSpPr>
        <p:spPr>
          <a:xfrm>
            <a:off x="122275" y="5848600"/>
            <a:ext cx="1982100" cy="2301000"/>
          </a:xfrm>
          <a:prstGeom prst="rect">
            <a:avLst/>
          </a:prstGeom>
          <a:noFill/>
          <a:ln cap="flat" cmpd="sng" w="28575">
            <a:solidFill>
              <a:srgbClr val="CCCCCC"/>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B5394"/>
                </a:solidFill>
                <a:latin typeface="Oxygen"/>
                <a:ea typeface="Oxygen"/>
                <a:cs typeface="Oxygen"/>
                <a:sym typeface="Oxygen"/>
              </a:rPr>
              <a:t>K directly stimulates aldosterone secretion and leads to an increase in cell [K] in collecting duct principal cells. Both of these lead to enhanced secretion and, hence, excretion, of K.</a:t>
            </a:r>
            <a:endParaRPr>
              <a:solidFill>
                <a:srgbClr val="0B5394"/>
              </a:solidFill>
              <a:latin typeface="Oxygen"/>
              <a:ea typeface="Oxygen"/>
              <a:cs typeface="Oxygen"/>
              <a:sym typeface="Oxygen"/>
            </a:endParaRPr>
          </a:p>
        </p:txBody>
      </p:sp>
      <p:sp>
        <p:nvSpPr>
          <p:cNvPr id="732" name="Google Shape;732;p40"/>
          <p:cNvSpPr txBox="1"/>
          <p:nvPr/>
        </p:nvSpPr>
        <p:spPr>
          <a:xfrm>
            <a:off x="3811478" y="5943839"/>
            <a:ext cx="1982100" cy="367500"/>
          </a:xfrm>
          <a:prstGeom prst="rect">
            <a:avLst/>
          </a:prstGeom>
          <a:noFill/>
          <a:ln cap="flat" cmpd="sng" w="19050">
            <a:solidFill>
              <a:schemeClr val="dk1"/>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Oxygen"/>
                <a:ea typeface="Oxygen"/>
                <a:cs typeface="Oxygen"/>
                <a:sym typeface="Oxygen"/>
              </a:rPr>
              <a:t>Increase K+ intake</a:t>
            </a:r>
            <a:endParaRPr sz="1200">
              <a:solidFill>
                <a:srgbClr val="434343"/>
              </a:solidFill>
              <a:latin typeface="Oxygen"/>
              <a:ea typeface="Oxygen"/>
              <a:cs typeface="Oxygen"/>
              <a:sym typeface="Oxygen"/>
            </a:endParaRPr>
          </a:p>
        </p:txBody>
      </p:sp>
      <p:cxnSp>
        <p:nvCxnSpPr>
          <p:cNvPr id="733" name="Google Shape;733;p40"/>
          <p:cNvCxnSpPr>
            <a:stCxn id="734" idx="2"/>
            <a:endCxn id="735" idx="0"/>
          </p:cNvCxnSpPr>
          <p:nvPr/>
        </p:nvCxnSpPr>
        <p:spPr>
          <a:xfrm rot="5400000">
            <a:off x="3841025" y="6362225"/>
            <a:ext cx="400800" cy="1522200"/>
          </a:xfrm>
          <a:prstGeom prst="curvedConnector3">
            <a:avLst>
              <a:gd fmla="val 50013" name="adj1"/>
            </a:avLst>
          </a:prstGeom>
          <a:noFill/>
          <a:ln cap="flat" cmpd="sng" w="9525">
            <a:solidFill>
              <a:schemeClr val="dk2"/>
            </a:solidFill>
            <a:prstDash val="solid"/>
            <a:round/>
            <a:headEnd len="med" w="med" type="none"/>
            <a:tailEnd len="med" w="med" type="triangle"/>
          </a:ln>
        </p:spPr>
      </p:cxnSp>
      <p:sp>
        <p:nvSpPr>
          <p:cNvPr id="736" name="Google Shape;736;p40"/>
          <p:cNvSpPr txBox="1"/>
          <p:nvPr/>
        </p:nvSpPr>
        <p:spPr>
          <a:xfrm>
            <a:off x="4802525" y="9347475"/>
            <a:ext cx="1982100" cy="367500"/>
          </a:xfrm>
          <a:prstGeom prst="rect">
            <a:avLst/>
          </a:prstGeom>
          <a:noFill/>
          <a:ln cap="flat" cmpd="sng" w="19050">
            <a:solidFill>
              <a:schemeClr val="dk1"/>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Oxygen"/>
                <a:ea typeface="Oxygen"/>
                <a:cs typeface="Oxygen"/>
                <a:sym typeface="Oxygen"/>
              </a:rPr>
              <a:t>Increase K+ excretion </a:t>
            </a:r>
            <a:endParaRPr sz="1200">
              <a:solidFill>
                <a:srgbClr val="434343"/>
              </a:solidFill>
              <a:latin typeface="Oxygen"/>
              <a:ea typeface="Oxygen"/>
              <a:cs typeface="Oxygen"/>
              <a:sym typeface="Oxygen"/>
            </a:endParaRPr>
          </a:p>
        </p:txBody>
      </p:sp>
      <p:sp>
        <p:nvSpPr>
          <p:cNvPr id="737" name="Google Shape;737;p40"/>
          <p:cNvSpPr txBox="1"/>
          <p:nvPr/>
        </p:nvSpPr>
        <p:spPr>
          <a:xfrm>
            <a:off x="4802527" y="8736015"/>
            <a:ext cx="1982100" cy="367500"/>
          </a:xfrm>
          <a:prstGeom prst="rect">
            <a:avLst/>
          </a:prstGeom>
          <a:noFill/>
          <a:ln cap="flat" cmpd="sng" w="19050">
            <a:solidFill>
              <a:schemeClr val="dk1"/>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Oxygen"/>
                <a:ea typeface="Oxygen"/>
                <a:cs typeface="Oxygen"/>
                <a:sym typeface="Oxygen"/>
              </a:rPr>
              <a:t>Increase K+ secretion</a:t>
            </a:r>
            <a:endParaRPr sz="1200">
              <a:solidFill>
                <a:srgbClr val="434343"/>
              </a:solidFill>
              <a:latin typeface="Oxygen"/>
              <a:ea typeface="Oxygen"/>
              <a:cs typeface="Oxygen"/>
              <a:sym typeface="Oxygen"/>
            </a:endParaRPr>
          </a:p>
        </p:txBody>
      </p:sp>
      <p:sp>
        <p:nvSpPr>
          <p:cNvPr id="738" name="Google Shape;738;p40"/>
          <p:cNvSpPr txBox="1"/>
          <p:nvPr/>
        </p:nvSpPr>
        <p:spPr>
          <a:xfrm>
            <a:off x="1197153" y="8886500"/>
            <a:ext cx="3074100" cy="732900"/>
          </a:xfrm>
          <a:prstGeom prst="rect">
            <a:avLst/>
          </a:prstGeom>
          <a:noFill/>
          <a:ln cap="flat" cmpd="sng" w="19050">
            <a:solidFill>
              <a:schemeClr val="dk1"/>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Oxygen"/>
                <a:ea typeface="Oxygen"/>
                <a:cs typeface="Oxygen"/>
                <a:sym typeface="Oxygen"/>
              </a:rPr>
              <a:t>Increase luminal membrane permeability to Na+/K+-ATPase activity In collecting duct principal cells</a:t>
            </a:r>
            <a:endParaRPr sz="1200">
              <a:solidFill>
                <a:srgbClr val="434343"/>
              </a:solidFill>
              <a:latin typeface="Oxygen"/>
              <a:ea typeface="Oxygen"/>
              <a:cs typeface="Oxygen"/>
              <a:sym typeface="Oxygen"/>
            </a:endParaRPr>
          </a:p>
        </p:txBody>
      </p:sp>
      <p:sp>
        <p:nvSpPr>
          <p:cNvPr id="739" name="Google Shape;739;p40"/>
          <p:cNvSpPr txBox="1"/>
          <p:nvPr/>
        </p:nvSpPr>
        <p:spPr>
          <a:xfrm>
            <a:off x="4802526" y="7232465"/>
            <a:ext cx="1982100" cy="732900"/>
          </a:xfrm>
          <a:prstGeom prst="rect">
            <a:avLst/>
          </a:prstGeom>
          <a:noFill/>
          <a:ln cap="flat" cmpd="sng" w="19050">
            <a:solidFill>
              <a:schemeClr val="dk1"/>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Oxygen"/>
                <a:ea typeface="Oxygen"/>
                <a:cs typeface="Oxygen"/>
                <a:sym typeface="Oxygen"/>
              </a:rPr>
              <a:t>Increase uptake of K+ by collecting duct principal cells </a:t>
            </a:r>
            <a:endParaRPr sz="1200">
              <a:solidFill>
                <a:srgbClr val="434343"/>
              </a:solidFill>
              <a:latin typeface="Oxygen"/>
              <a:ea typeface="Oxygen"/>
              <a:cs typeface="Oxygen"/>
              <a:sym typeface="Oxygen"/>
            </a:endParaRPr>
          </a:p>
        </p:txBody>
      </p:sp>
      <p:sp>
        <p:nvSpPr>
          <p:cNvPr id="740" name="Google Shape;740;p40"/>
          <p:cNvSpPr txBox="1"/>
          <p:nvPr/>
        </p:nvSpPr>
        <p:spPr>
          <a:xfrm>
            <a:off x="2289147" y="8105165"/>
            <a:ext cx="1982100" cy="550200"/>
          </a:xfrm>
          <a:prstGeom prst="rect">
            <a:avLst/>
          </a:prstGeom>
          <a:noFill/>
          <a:ln cap="flat" cmpd="sng" w="19050">
            <a:solidFill>
              <a:schemeClr val="dk1"/>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Oxygen"/>
                <a:ea typeface="Oxygen"/>
                <a:cs typeface="Oxygen"/>
                <a:sym typeface="Oxygen"/>
              </a:rPr>
              <a:t>Increase plasma Aldosterone</a:t>
            </a:r>
            <a:endParaRPr>
              <a:solidFill>
                <a:srgbClr val="434343"/>
              </a:solidFill>
              <a:latin typeface="Oxygen"/>
              <a:ea typeface="Oxygen"/>
              <a:cs typeface="Oxygen"/>
              <a:sym typeface="Oxygen"/>
            </a:endParaRPr>
          </a:p>
        </p:txBody>
      </p:sp>
      <p:sp>
        <p:nvSpPr>
          <p:cNvPr id="735" name="Google Shape;735;p40"/>
          <p:cNvSpPr txBox="1"/>
          <p:nvPr/>
        </p:nvSpPr>
        <p:spPr>
          <a:xfrm>
            <a:off x="2289150" y="7323828"/>
            <a:ext cx="1982100" cy="550200"/>
          </a:xfrm>
          <a:prstGeom prst="rect">
            <a:avLst/>
          </a:prstGeom>
          <a:noFill/>
          <a:ln cap="flat" cmpd="sng" w="19050">
            <a:solidFill>
              <a:schemeClr val="dk1"/>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Oxygen"/>
                <a:ea typeface="Oxygen"/>
                <a:cs typeface="Oxygen"/>
                <a:sym typeface="Oxygen"/>
              </a:rPr>
              <a:t>Increase Aldosterone secretion</a:t>
            </a:r>
            <a:endParaRPr sz="1200">
              <a:solidFill>
                <a:srgbClr val="434343"/>
              </a:solidFill>
              <a:latin typeface="Oxygen"/>
              <a:ea typeface="Oxygen"/>
              <a:cs typeface="Oxygen"/>
              <a:sym typeface="Oxygen"/>
            </a:endParaRPr>
          </a:p>
        </p:txBody>
      </p:sp>
      <p:sp>
        <p:nvSpPr>
          <p:cNvPr id="734" name="Google Shape;734;p40"/>
          <p:cNvSpPr txBox="1"/>
          <p:nvPr/>
        </p:nvSpPr>
        <p:spPr>
          <a:xfrm>
            <a:off x="3499325" y="6555425"/>
            <a:ext cx="2606400" cy="367500"/>
          </a:xfrm>
          <a:prstGeom prst="rect">
            <a:avLst/>
          </a:prstGeom>
          <a:noFill/>
          <a:ln cap="flat" cmpd="sng" w="19050">
            <a:solidFill>
              <a:schemeClr val="dk1"/>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Oxygen"/>
                <a:ea typeface="Oxygen"/>
                <a:cs typeface="Oxygen"/>
                <a:sym typeface="Oxygen"/>
              </a:rPr>
              <a:t>Increased plasma conc of K+</a:t>
            </a:r>
            <a:endParaRPr sz="1200">
              <a:solidFill>
                <a:srgbClr val="434343"/>
              </a:solidFill>
              <a:latin typeface="Oxygen"/>
              <a:ea typeface="Oxygen"/>
              <a:cs typeface="Oxygen"/>
              <a:sym typeface="Oxygen"/>
            </a:endParaRPr>
          </a:p>
        </p:txBody>
      </p:sp>
      <p:cxnSp>
        <p:nvCxnSpPr>
          <p:cNvPr id="741" name="Google Shape;741;p40"/>
          <p:cNvCxnSpPr>
            <a:stCxn id="732" idx="2"/>
            <a:endCxn id="734" idx="0"/>
          </p:cNvCxnSpPr>
          <p:nvPr/>
        </p:nvCxnSpPr>
        <p:spPr>
          <a:xfrm>
            <a:off x="4802528" y="6311339"/>
            <a:ext cx="0" cy="244200"/>
          </a:xfrm>
          <a:prstGeom prst="straightConnector1">
            <a:avLst/>
          </a:prstGeom>
          <a:noFill/>
          <a:ln cap="flat" cmpd="sng" w="9525">
            <a:solidFill>
              <a:schemeClr val="dk2"/>
            </a:solidFill>
            <a:prstDash val="solid"/>
            <a:round/>
            <a:headEnd len="med" w="med" type="none"/>
            <a:tailEnd len="med" w="med" type="triangle"/>
          </a:ln>
        </p:spPr>
      </p:cxnSp>
      <p:cxnSp>
        <p:nvCxnSpPr>
          <p:cNvPr id="742" name="Google Shape;742;p40"/>
          <p:cNvCxnSpPr>
            <a:stCxn id="734" idx="2"/>
            <a:endCxn id="739" idx="0"/>
          </p:cNvCxnSpPr>
          <p:nvPr/>
        </p:nvCxnSpPr>
        <p:spPr>
          <a:xfrm flipH="1" rot="-5400000">
            <a:off x="5143325" y="6582125"/>
            <a:ext cx="309600" cy="991200"/>
          </a:xfrm>
          <a:prstGeom prst="curvedConnector3">
            <a:avLst>
              <a:gd fmla="val 49990" name="adj1"/>
            </a:avLst>
          </a:prstGeom>
          <a:noFill/>
          <a:ln cap="flat" cmpd="sng" w="9525">
            <a:solidFill>
              <a:schemeClr val="dk2"/>
            </a:solidFill>
            <a:prstDash val="solid"/>
            <a:round/>
            <a:headEnd len="med" w="med" type="none"/>
            <a:tailEnd len="med" w="med" type="triangle"/>
          </a:ln>
        </p:spPr>
      </p:cxnSp>
      <p:cxnSp>
        <p:nvCxnSpPr>
          <p:cNvPr id="743" name="Google Shape;743;p40"/>
          <p:cNvCxnSpPr>
            <a:stCxn id="739" idx="2"/>
            <a:endCxn id="737" idx="0"/>
          </p:cNvCxnSpPr>
          <p:nvPr/>
        </p:nvCxnSpPr>
        <p:spPr>
          <a:xfrm>
            <a:off x="5793576" y="7965365"/>
            <a:ext cx="0" cy="770700"/>
          </a:xfrm>
          <a:prstGeom prst="straightConnector1">
            <a:avLst/>
          </a:prstGeom>
          <a:noFill/>
          <a:ln cap="flat" cmpd="sng" w="9525">
            <a:solidFill>
              <a:schemeClr val="dk2"/>
            </a:solidFill>
            <a:prstDash val="solid"/>
            <a:round/>
            <a:headEnd len="med" w="med" type="none"/>
            <a:tailEnd len="med" w="med" type="triangle"/>
          </a:ln>
        </p:spPr>
      </p:cxnSp>
      <p:cxnSp>
        <p:nvCxnSpPr>
          <p:cNvPr id="744" name="Google Shape;744;p40"/>
          <p:cNvCxnSpPr>
            <a:stCxn id="735" idx="2"/>
            <a:endCxn id="740" idx="0"/>
          </p:cNvCxnSpPr>
          <p:nvPr/>
        </p:nvCxnSpPr>
        <p:spPr>
          <a:xfrm>
            <a:off x="3280200" y="7874028"/>
            <a:ext cx="0" cy="231000"/>
          </a:xfrm>
          <a:prstGeom prst="straightConnector1">
            <a:avLst/>
          </a:prstGeom>
          <a:noFill/>
          <a:ln cap="flat" cmpd="sng" w="9525">
            <a:solidFill>
              <a:schemeClr val="dk2"/>
            </a:solidFill>
            <a:prstDash val="solid"/>
            <a:round/>
            <a:headEnd len="med" w="med" type="none"/>
            <a:tailEnd len="med" w="med" type="triangle"/>
          </a:ln>
        </p:spPr>
      </p:cxnSp>
      <p:cxnSp>
        <p:nvCxnSpPr>
          <p:cNvPr id="745" name="Google Shape;745;p40"/>
          <p:cNvCxnSpPr>
            <a:stCxn id="737" idx="2"/>
            <a:endCxn id="736" idx="0"/>
          </p:cNvCxnSpPr>
          <p:nvPr/>
        </p:nvCxnSpPr>
        <p:spPr>
          <a:xfrm>
            <a:off x="5793577" y="9103515"/>
            <a:ext cx="0" cy="243900"/>
          </a:xfrm>
          <a:prstGeom prst="straightConnector1">
            <a:avLst/>
          </a:prstGeom>
          <a:noFill/>
          <a:ln cap="flat" cmpd="sng" w="9525">
            <a:solidFill>
              <a:schemeClr val="dk2"/>
            </a:solidFill>
            <a:prstDash val="solid"/>
            <a:round/>
            <a:headEnd len="med" w="med" type="none"/>
            <a:tailEnd len="med" w="med" type="triangle"/>
          </a:ln>
        </p:spPr>
      </p:cxnSp>
      <p:cxnSp>
        <p:nvCxnSpPr>
          <p:cNvPr id="746" name="Google Shape;746;p40"/>
          <p:cNvCxnSpPr>
            <a:stCxn id="740" idx="2"/>
          </p:cNvCxnSpPr>
          <p:nvPr/>
        </p:nvCxnSpPr>
        <p:spPr>
          <a:xfrm>
            <a:off x="3280197" y="8655365"/>
            <a:ext cx="8100" cy="248700"/>
          </a:xfrm>
          <a:prstGeom prst="straightConnector1">
            <a:avLst/>
          </a:prstGeom>
          <a:noFill/>
          <a:ln cap="flat" cmpd="sng" w="9525">
            <a:solidFill>
              <a:schemeClr val="dk2"/>
            </a:solidFill>
            <a:prstDash val="solid"/>
            <a:round/>
            <a:headEnd len="med" w="med" type="none"/>
            <a:tailEnd len="med" w="med" type="triangle"/>
          </a:ln>
        </p:spPr>
      </p:cxnSp>
      <p:cxnSp>
        <p:nvCxnSpPr>
          <p:cNvPr id="747" name="Google Shape;747;p40"/>
          <p:cNvCxnSpPr>
            <a:endCxn id="737" idx="1"/>
          </p:cNvCxnSpPr>
          <p:nvPr/>
        </p:nvCxnSpPr>
        <p:spPr>
          <a:xfrm flipH="1" rot="10800000">
            <a:off x="4263727" y="8919765"/>
            <a:ext cx="538800" cy="30600"/>
          </a:xfrm>
          <a:prstGeom prst="straightConnector1">
            <a:avLst/>
          </a:prstGeom>
          <a:noFill/>
          <a:ln cap="flat" cmpd="sng" w="9525">
            <a:solidFill>
              <a:schemeClr val="dk2"/>
            </a:solidFill>
            <a:prstDash val="solid"/>
            <a:round/>
            <a:headEnd len="med" w="med" type="none"/>
            <a:tailEnd len="med" w="med" type="triangle"/>
          </a:ln>
        </p:spPr>
      </p:cxnSp>
      <p:sp>
        <p:nvSpPr>
          <p:cNvPr id="748" name="Google Shape;748;p40"/>
          <p:cNvSpPr txBox="1"/>
          <p:nvPr/>
        </p:nvSpPr>
        <p:spPr>
          <a:xfrm>
            <a:off x="5793584" y="5943825"/>
            <a:ext cx="1268100" cy="36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0B5394"/>
                </a:solidFill>
                <a:latin typeface="Oxygen"/>
                <a:ea typeface="Oxygen"/>
                <a:cs typeface="Oxygen"/>
                <a:sym typeface="Oxygen"/>
              </a:rPr>
              <a:t>Male slide</a:t>
            </a:r>
            <a:endParaRPr sz="1200">
              <a:solidFill>
                <a:srgbClr val="0B5394"/>
              </a:solidFill>
              <a:latin typeface="Oxygen"/>
              <a:ea typeface="Oxygen"/>
              <a:cs typeface="Oxygen"/>
              <a:sym typeface="Oxygen"/>
            </a:endParaRPr>
          </a:p>
        </p:txBody>
      </p:sp>
      <p:sp>
        <p:nvSpPr>
          <p:cNvPr id="749" name="Google Shape;749;p40"/>
          <p:cNvSpPr txBox="1"/>
          <p:nvPr/>
        </p:nvSpPr>
        <p:spPr>
          <a:xfrm>
            <a:off x="4541600" y="609250"/>
            <a:ext cx="1944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D5A6BD"/>
                </a:solidFill>
                <a:latin typeface="Oxygen"/>
                <a:ea typeface="Oxygen"/>
                <a:cs typeface="Oxygen"/>
                <a:sym typeface="Oxygen"/>
              </a:rPr>
              <a:t>Body </a:t>
            </a:r>
            <a:r>
              <a:rPr lang="en" sz="900">
                <a:solidFill>
                  <a:srgbClr val="D5A6BD"/>
                </a:solidFill>
                <a:latin typeface="Oxygen"/>
                <a:ea typeface="Oxygen"/>
                <a:cs typeface="Oxygen"/>
                <a:sym typeface="Oxygen"/>
              </a:rPr>
              <a:t>protection</a:t>
            </a:r>
            <a:r>
              <a:rPr lang="en" sz="900">
                <a:solidFill>
                  <a:srgbClr val="D5A6BD"/>
                </a:solidFill>
                <a:latin typeface="Oxygen"/>
                <a:ea typeface="Oxygen"/>
                <a:cs typeface="Oxygen"/>
                <a:sym typeface="Oxygen"/>
              </a:rPr>
              <a:t> against hyperkalemia after meals </a:t>
            </a:r>
            <a:endParaRPr sz="800">
              <a:solidFill>
                <a:srgbClr val="D5A6BD"/>
              </a:solidFill>
              <a:latin typeface="Oxygen"/>
              <a:ea typeface="Oxygen"/>
              <a:cs typeface="Oxygen"/>
              <a:sym typeface="Oxygen"/>
            </a:endParaRPr>
          </a:p>
        </p:txBody>
      </p:sp>
      <p:cxnSp>
        <p:nvCxnSpPr>
          <p:cNvPr id="750" name="Google Shape;750;p40"/>
          <p:cNvCxnSpPr/>
          <p:nvPr/>
        </p:nvCxnSpPr>
        <p:spPr>
          <a:xfrm>
            <a:off x="2199450" y="629063"/>
            <a:ext cx="2459100" cy="0"/>
          </a:xfrm>
          <a:prstGeom prst="straightConnector1">
            <a:avLst/>
          </a:prstGeom>
          <a:noFill/>
          <a:ln cap="rnd" cmpd="sng" w="38100">
            <a:solidFill>
              <a:srgbClr val="7F7F7F"/>
            </a:solidFill>
            <a:prstDash val="solid"/>
            <a:miter lim="800000"/>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41"/>
          <p:cNvSpPr txBox="1"/>
          <p:nvPr>
            <p:ph type="title"/>
          </p:nvPr>
        </p:nvSpPr>
        <p:spPr>
          <a:xfrm>
            <a:off x="108903" y="-11170"/>
            <a:ext cx="6640200" cy="1914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2500">
                <a:solidFill>
                  <a:srgbClr val="CF8A87"/>
                </a:solidFill>
              </a:rPr>
              <a:t>Cellular defense mechanism against K+ abnormalities</a:t>
            </a:r>
            <a:endParaRPr sz="2500">
              <a:solidFill>
                <a:srgbClr val="CF8A87"/>
              </a:solidFill>
            </a:endParaRPr>
          </a:p>
          <a:p>
            <a:pPr indent="0" lvl="0" marL="0" rtl="0" algn="ctr">
              <a:spcBef>
                <a:spcPts val="0"/>
              </a:spcBef>
              <a:spcAft>
                <a:spcPts val="0"/>
              </a:spcAft>
              <a:buNone/>
            </a:pPr>
            <a:r>
              <a:t/>
            </a:r>
            <a:endParaRPr sz="2400">
              <a:solidFill>
                <a:srgbClr val="CF8A87"/>
              </a:solidFill>
            </a:endParaRPr>
          </a:p>
        </p:txBody>
      </p:sp>
      <p:grpSp>
        <p:nvGrpSpPr>
          <p:cNvPr id="756" name="Google Shape;756;p41"/>
          <p:cNvGrpSpPr/>
          <p:nvPr/>
        </p:nvGrpSpPr>
        <p:grpSpPr>
          <a:xfrm>
            <a:off x="270151" y="1139281"/>
            <a:ext cx="2479114" cy="671303"/>
            <a:chOff x="4404544" y="3301594"/>
            <a:chExt cx="980158" cy="201290"/>
          </a:xfrm>
        </p:grpSpPr>
        <p:sp>
          <p:nvSpPr>
            <p:cNvPr id="757" name="Google Shape;757;p41"/>
            <p:cNvSpPr/>
            <p:nvPr/>
          </p:nvSpPr>
          <p:spPr>
            <a:xfrm>
              <a:off x="4404544" y="3301594"/>
              <a:ext cx="980158" cy="201290"/>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41"/>
            <p:cNvSpPr/>
            <p:nvPr/>
          </p:nvSpPr>
          <p:spPr>
            <a:xfrm>
              <a:off x="4443567" y="3344375"/>
              <a:ext cx="109644"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2000">
                  <a:solidFill>
                    <a:srgbClr val="FFFFFF"/>
                  </a:solidFill>
                  <a:latin typeface="Oxygen"/>
                  <a:ea typeface="Oxygen"/>
                  <a:cs typeface="Oxygen"/>
                  <a:sym typeface="Oxygen"/>
                </a:rPr>
                <a:t>1</a:t>
              </a:r>
              <a:endParaRPr i="0" sz="2000" u="none" cap="none" strike="noStrike">
                <a:solidFill>
                  <a:srgbClr val="FFFFFF"/>
                </a:solidFill>
                <a:latin typeface="Oxygen"/>
                <a:ea typeface="Oxygen"/>
                <a:cs typeface="Oxygen"/>
                <a:sym typeface="Oxygen"/>
              </a:endParaRPr>
            </a:p>
          </p:txBody>
        </p:sp>
      </p:grpSp>
      <p:sp>
        <p:nvSpPr>
          <p:cNvPr id="759" name="Google Shape;759;p41"/>
          <p:cNvSpPr txBox="1"/>
          <p:nvPr/>
        </p:nvSpPr>
        <p:spPr>
          <a:xfrm>
            <a:off x="652158" y="1465125"/>
            <a:ext cx="1715100" cy="43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Oxygen"/>
                <a:ea typeface="Oxygen"/>
                <a:cs typeface="Oxygen"/>
                <a:sym typeface="Oxygen"/>
              </a:rPr>
              <a:t>Renal excretion</a:t>
            </a:r>
            <a:endParaRPr sz="1600">
              <a:solidFill>
                <a:srgbClr val="434343"/>
              </a:solidFill>
              <a:latin typeface="Oxygen"/>
              <a:ea typeface="Oxygen"/>
              <a:cs typeface="Oxygen"/>
              <a:sym typeface="Oxygen"/>
            </a:endParaRPr>
          </a:p>
          <a:p>
            <a:pPr indent="0" lvl="0" marL="0" rtl="0" algn="ctr">
              <a:spcBef>
                <a:spcPts val="0"/>
              </a:spcBef>
              <a:spcAft>
                <a:spcPts val="0"/>
              </a:spcAft>
              <a:buNone/>
            </a:pPr>
            <a:r>
              <a:rPr lang="en" sz="1200">
                <a:solidFill>
                  <a:srgbClr val="CCCCCC"/>
                </a:solidFill>
                <a:latin typeface="Oxygen"/>
                <a:ea typeface="Oxygen"/>
                <a:cs typeface="Oxygen"/>
                <a:sym typeface="Oxygen"/>
              </a:rPr>
              <a:t>Next slide</a:t>
            </a:r>
            <a:endParaRPr sz="1200">
              <a:solidFill>
                <a:srgbClr val="CCCCCC"/>
              </a:solidFill>
              <a:latin typeface="Oxygen"/>
              <a:ea typeface="Oxygen"/>
              <a:cs typeface="Oxygen"/>
              <a:sym typeface="Oxygen"/>
            </a:endParaRPr>
          </a:p>
          <a:p>
            <a:pPr indent="0" lvl="0" marL="0" rtl="0" algn="l">
              <a:spcBef>
                <a:spcPts val="0"/>
              </a:spcBef>
              <a:spcAft>
                <a:spcPts val="0"/>
              </a:spcAft>
              <a:buNone/>
            </a:pPr>
            <a:r>
              <a:t/>
            </a:r>
            <a:endParaRPr/>
          </a:p>
        </p:txBody>
      </p:sp>
      <p:grpSp>
        <p:nvGrpSpPr>
          <p:cNvPr id="760" name="Google Shape;760;p41"/>
          <p:cNvGrpSpPr/>
          <p:nvPr/>
        </p:nvGrpSpPr>
        <p:grpSpPr>
          <a:xfrm>
            <a:off x="4016551" y="1139281"/>
            <a:ext cx="2479114" cy="671303"/>
            <a:chOff x="4404544" y="3301594"/>
            <a:chExt cx="980158" cy="201290"/>
          </a:xfrm>
        </p:grpSpPr>
        <p:sp>
          <p:nvSpPr>
            <p:cNvPr id="761" name="Google Shape;761;p41"/>
            <p:cNvSpPr/>
            <p:nvPr/>
          </p:nvSpPr>
          <p:spPr>
            <a:xfrm>
              <a:off x="4404544" y="3301594"/>
              <a:ext cx="980158" cy="201290"/>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41"/>
            <p:cNvSpPr/>
            <p:nvPr/>
          </p:nvSpPr>
          <p:spPr>
            <a:xfrm>
              <a:off x="4443567" y="3344375"/>
              <a:ext cx="109644" cy="11572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2000">
                  <a:solidFill>
                    <a:srgbClr val="FFFFFF"/>
                  </a:solidFill>
                  <a:latin typeface="Oxygen"/>
                  <a:ea typeface="Oxygen"/>
                  <a:cs typeface="Oxygen"/>
                  <a:sym typeface="Oxygen"/>
                </a:rPr>
                <a:t>2</a:t>
              </a:r>
              <a:endParaRPr i="0" sz="2000" u="none" cap="none" strike="noStrike">
                <a:solidFill>
                  <a:srgbClr val="FFFFFF"/>
                </a:solidFill>
                <a:latin typeface="Oxygen"/>
                <a:ea typeface="Oxygen"/>
                <a:cs typeface="Oxygen"/>
                <a:sym typeface="Oxygen"/>
              </a:endParaRPr>
            </a:p>
          </p:txBody>
        </p:sp>
      </p:grpSp>
      <p:sp>
        <p:nvSpPr>
          <p:cNvPr id="763" name="Google Shape;763;p41"/>
          <p:cNvSpPr txBox="1"/>
          <p:nvPr/>
        </p:nvSpPr>
        <p:spPr>
          <a:xfrm>
            <a:off x="108950" y="1913791"/>
            <a:ext cx="3357000" cy="1031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Char char="●"/>
            </a:pPr>
            <a:r>
              <a:rPr lang="en">
                <a:solidFill>
                  <a:srgbClr val="434343"/>
                </a:solidFill>
                <a:latin typeface="Oxygen"/>
                <a:ea typeface="Oxygen"/>
                <a:cs typeface="Oxygen"/>
                <a:sym typeface="Oxygen"/>
              </a:rPr>
              <a:t>Increased excretion in case of high K+ concentration </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Char char="●"/>
            </a:pPr>
            <a:r>
              <a:rPr lang="en">
                <a:solidFill>
                  <a:srgbClr val="434343"/>
                </a:solidFill>
                <a:latin typeface="Oxygen"/>
                <a:ea typeface="Oxygen"/>
                <a:cs typeface="Oxygen"/>
                <a:sym typeface="Oxygen"/>
              </a:rPr>
              <a:t>Decreased excretion in case of low K+ concentration</a:t>
            </a:r>
            <a:endParaRPr>
              <a:solidFill>
                <a:srgbClr val="434343"/>
              </a:solidFill>
              <a:latin typeface="Oxygen"/>
              <a:ea typeface="Oxygen"/>
              <a:cs typeface="Oxygen"/>
              <a:sym typeface="Oxygen"/>
            </a:endParaRPr>
          </a:p>
        </p:txBody>
      </p:sp>
      <p:sp>
        <p:nvSpPr>
          <p:cNvPr id="764" name="Google Shape;764;p41"/>
          <p:cNvSpPr txBox="1"/>
          <p:nvPr/>
        </p:nvSpPr>
        <p:spPr>
          <a:xfrm>
            <a:off x="3756122" y="1913806"/>
            <a:ext cx="3000000" cy="1031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434343"/>
              </a:buClr>
              <a:buSzPts val="1400"/>
              <a:buFont typeface="Oxygen"/>
              <a:buChar char="●"/>
            </a:pPr>
            <a:r>
              <a:rPr lang="en">
                <a:solidFill>
                  <a:srgbClr val="434343"/>
                </a:solidFill>
                <a:latin typeface="Oxygen"/>
                <a:ea typeface="Oxygen"/>
                <a:cs typeface="Oxygen"/>
                <a:sym typeface="Oxygen"/>
              </a:rPr>
              <a:t>Conc of K+ is high in ECF will shift K+ into the cell </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Char char="●"/>
            </a:pPr>
            <a:r>
              <a:rPr lang="en">
                <a:solidFill>
                  <a:srgbClr val="434343"/>
                </a:solidFill>
                <a:latin typeface="Oxygen"/>
                <a:ea typeface="Oxygen"/>
                <a:cs typeface="Oxygen"/>
                <a:sym typeface="Oxygen"/>
              </a:rPr>
              <a:t>Conc of K+ is low in ECF will shift K+ out of the cell</a:t>
            </a:r>
            <a:endParaRPr>
              <a:solidFill>
                <a:srgbClr val="434343"/>
              </a:solidFill>
              <a:latin typeface="Oxygen"/>
              <a:ea typeface="Oxygen"/>
              <a:cs typeface="Oxygen"/>
              <a:sym typeface="Oxygen"/>
            </a:endParaRPr>
          </a:p>
        </p:txBody>
      </p:sp>
      <p:sp>
        <p:nvSpPr>
          <p:cNvPr id="765" name="Google Shape;765;p41"/>
          <p:cNvSpPr txBox="1"/>
          <p:nvPr/>
        </p:nvSpPr>
        <p:spPr>
          <a:xfrm>
            <a:off x="4398575" y="1489350"/>
            <a:ext cx="1715100" cy="20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Oxygen"/>
                <a:ea typeface="Oxygen"/>
                <a:cs typeface="Oxygen"/>
                <a:sym typeface="Oxygen"/>
              </a:rPr>
              <a:t>Cellular shift</a:t>
            </a:r>
            <a:endParaRPr sz="1600">
              <a:solidFill>
                <a:srgbClr val="434343"/>
              </a:solidFill>
              <a:latin typeface="Oxygen"/>
              <a:ea typeface="Oxygen"/>
              <a:cs typeface="Oxygen"/>
              <a:sym typeface="Oxygen"/>
            </a:endParaRPr>
          </a:p>
          <a:p>
            <a:pPr indent="0" lvl="0" marL="0" rtl="0" algn="l">
              <a:spcBef>
                <a:spcPts val="0"/>
              </a:spcBef>
              <a:spcAft>
                <a:spcPts val="0"/>
              </a:spcAft>
              <a:buNone/>
            </a:pPr>
            <a:r>
              <a:t/>
            </a:r>
            <a:endParaRPr/>
          </a:p>
        </p:txBody>
      </p:sp>
      <p:sp>
        <p:nvSpPr>
          <p:cNvPr id="766" name="Google Shape;766;p41"/>
          <p:cNvSpPr/>
          <p:nvPr/>
        </p:nvSpPr>
        <p:spPr>
          <a:xfrm>
            <a:off x="270125" y="3048350"/>
            <a:ext cx="2479200" cy="14430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Renal regulation of K+ concentration takes time so what does the body do to regulate this vital ion as quickly as possible?</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sp>
        <p:nvSpPr>
          <p:cNvPr id="767" name="Google Shape;767;p41"/>
          <p:cNvSpPr/>
          <p:nvPr/>
        </p:nvSpPr>
        <p:spPr>
          <a:xfrm flipH="1" rot="10800000">
            <a:off x="2749325" y="3701223"/>
            <a:ext cx="1928049" cy="264152"/>
          </a:xfrm>
          <a:custGeom>
            <a:rect b="b" l="l" r="r" t="t"/>
            <a:pathLst>
              <a:path extrusionOk="0" h="1918" w="2756">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41"/>
          <p:cNvSpPr txBox="1"/>
          <p:nvPr/>
        </p:nvSpPr>
        <p:spPr>
          <a:xfrm>
            <a:off x="2300799" y="3304925"/>
            <a:ext cx="24792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Oxygen"/>
                <a:ea typeface="Oxygen"/>
                <a:cs typeface="Oxygen"/>
                <a:sym typeface="Oxygen"/>
              </a:rPr>
              <a:t>Solution</a:t>
            </a:r>
            <a:r>
              <a:rPr lang="en">
                <a:latin typeface="Oxygen"/>
                <a:ea typeface="Oxygen"/>
                <a:cs typeface="Oxygen"/>
                <a:sym typeface="Oxygen"/>
              </a:rPr>
              <a:t> </a:t>
            </a:r>
            <a:endParaRPr>
              <a:latin typeface="Oxygen"/>
              <a:ea typeface="Oxygen"/>
              <a:cs typeface="Oxygen"/>
              <a:sym typeface="Oxygen"/>
            </a:endParaRPr>
          </a:p>
        </p:txBody>
      </p:sp>
      <p:sp>
        <p:nvSpPr>
          <p:cNvPr id="769" name="Google Shape;769;p41"/>
          <p:cNvSpPr/>
          <p:nvPr/>
        </p:nvSpPr>
        <p:spPr>
          <a:xfrm>
            <a:off x="4677374" y="3401625"/>
            <a:ext cx="1818300" cy="8808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b="1" lang="en">
                <a:solidFill>
                  <a:srgbClr val="434343"/>
                </a:solidFill>
                <a:latin typeface="Oxygen"/>
                <a:ea typeface="Oxygen"/>
                <a:cs typeface="Oxygen"/>
                <a:sym typeface="Oxygen"/>
              </a:rPr>
              <a:t>Cellular shift</a:t>
            </a:r>
            <a:endParaRPr b="1">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a:solidFill>
                  <a:srgbClr val="CCCCCC"/>
                </a:solidFill>
                <a:latin typeface="Oxygen"/>
                <a:ea typeface="Oxygen"/>
                <a:cs typeface="Oxygen"/>
                <a:sym typeface="Oxygen"/>
              </a:rPr>
              <a:t>1st Line of defense</a:t>
            </a:r>
            <a:endParaRPr>
              <a:solidFill>
                <a:srgbClr val="CCCCCC"/>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t/>
            </a:r>
            <a:endParaRPr b="1">
              <a:solidFill>
                <a:srgbClr val="434343"/>
              </a:solidFill>
              <a:latin typeface="Oxygen"/>
              <a:ea typeface="Oxygen"/>
              <a:cs typeface="Oxygen"/>
              <a:sym typeface="Oxygen"/>
            </a:endParaRPr>
          </a:p>
        </p:txBody>
      </p:sp>
      <p:sp>
        <p:nvSpPr>
          <p:cNvPr id="770" name="Google Shape;770;p41"/>
          <p:cNvSpPr txBox="1"/>
          <p:nvPr>
            <p:ph type="title"/>
          </p:nvPr>
        </p:nvSpPr>
        <p:spPr>
          <a:xfrm>
            <a:off x="-166350" y="4371298"/>
            <a:ext cx="7190700" cy="1092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2400"/>
              <a:t>Factors that can shift K+ in and out of the cell</a:t>
            </a:r>
            <a:endParaRPr sz="2400"/>
          </a:p>
          <a:p>
            <a:pPr indent="0" lvl="0" marL="0" rtl="0" algn="ctr">
              <a:spcBef>
                <a:spcPts val="0"/>
              </a:spcBef>
              <a:spcAft>
                <a:spcPts val="0"/>
              </a:spcAft>
              <a:buNone/>
            </a:pPr>
            <a:r>
              <a:t/>
            </a:r>
            <a:endParaRPr sz="2400"/>
          </a:p>
        </p:txBody>
      </p:sp>
      <p:pic>
        <p:nvPicPr>
          <p:cNvPr id="771" name="Google Shape;771;p41"/>
          <p:cNvPicPr preferRelativeResize="0"/>
          <p:nvPr/>
        </p:nvPicPr>
        <p:blipFill>
          <a:blip r:embed="rId3">
            <a:alphaModFix/>
          </a:blip>
          <a:stretch>
            <a:fillRect/>
          </a:stretch>
        </p:blipFill>
        <p:spPr>
          <a:xfrm>
            <a:off x="1931073" y="4852634"/>
            <a:ext cx="2634025" cy="2266950"/>
          </a:xfrm>
          <a:prstGeom prst="rect">
            <a:avLst/>
          </a:prstGeom>
          <a:noFill/>
          <a:ln>
            <a:noFill/>
          </a:ln>
        </p:spPr>
      </p:pic>
      <p:sp>
        <p:nvSpPr>
          <p:cNvPr id="772" name="Google Shape;772;p41"/>
          <p:cNvSpPr/>
          <p:nvPr/>
        </p:nvSpPr>
        <p:spPr>
          <a:xfrm flipH="1" rot="10799930">
            <a:off x="3971250" y="5378063"/>
            <a:ext cx="1019748" cy="290476"/>
          </a:xfrm>
          <a:custGeom>
            <a:rect b="b" l="l" r="r" t="t"/>
            <a:pathLst>
              <a:path extrusionOk="0" h="1918" w="2756">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41"/>
          <p:cNvSpPr/>
          <p:nvPr/>
        </p:nvSpPr>
        <p:spPr>
          <a:xfrm flipH="1" rot="10799930">
            <a:off x="1669527" y="5378052"/>
            <a:ext cx="1019748" cy="290476"/>
          </a:xfrm>
          <a:custGeom>
            <a:rect b="b" l="l" r="r" t="t"/>
            <a:pathLst>
              <a:path extrusionOk="0" h="1918" w="2756">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41"/>
          <p:cNvSpPr/>
          <p:nvPr/>
        </p:nvSpPr>
        <p:spPr>
          <a:xfrm>
            <a:off x="4991000" y="5304300"/>
            <a:ext cx="1399500" cy="4380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434343"/>
                </a:solidFill>
                <a:latin typeface="Oxygen"/>
                <a:ea typeface="Oxygen"/>
                <a:cs typeface="Oxygen"/>
                <a:sym typeface="Oxygen"/>
              </a:rPr>
              <a:t>shift K+ out</a:t>
            </a:r>
            <a:endParaRPr b="1" i="0" sz="1400" u="none" cap="none" strike="noStrike">
              <a:solidFill>
                <a:srgbClr val="434343"/>
              </a:solidFill>
              <a:latin typeface="Oxygen"/>
              <a:ea typeface="Oxygen"/>
              <a:cs typeface="Oxygen"/>
              <a:sym typeface="Oxygen"/>
            </a:endParaRPr>
          </a:p>
        </p:txBody>
      </p:sp>
      <p:sp>
        <p:nvSpPr>
          <p:cNvPr id="775" name="Google Shape;775;p41"/>
          <p:cNvSpPr/>
          <p:nvPr/>
        </p:nvSpPr>
        <p:spPr>
          <a:xfrm>
            <a:off x="270150" y="5304300"/>
            <a:ext cx="1399500" cy="4380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434343"/>
                </a:solidFill>
                <a:latin typeface="Oxygen"/>
                <a:ea typeface="Oxygen"/>
                <a:cs typeface="Oxygen"/>
                <a:sym typeface="Oxygen"/>
              </a:rPr>
              <a:t>shift K+ in</a:t>
            </a:r>
            <a:endParaRPr b="1" i="0" sz="1400" u="none" cap="none" strike="noStrike">
              <a:solidFill>
                <a:srgbClr val="434343"/>
              </a:solidFill>
              <a:latin typeface="Oxygen"/>
              <a:ea typeface="Oxygen"/>
              <a:cs typeface="Oxygen"/>
              <a:sym typeface="Oxygen"/>
            </a:endParaRPr>
          </a:p>
        </p:txBody>
      </p:sp>
      <p:grpSp>
        <p:nvGrpSpPr>
          <p:cNvPr id="776" name="Google Shape;776;p41"/>
          <p:cNvGrpSpPr/>
          <p:nvPr/>
        </p:nvGrpSpPr>
        <p:grpSpPr>
          <a:xfrm flipH="1" rot="-5400000">
            <a:off x="-691901" y="6704341"/>
            <a:ext cx="2135701" cy="211631"/>
            <a:chOff x="3512551" y="2440159"/>
            <a:chExt cx="1597383" cy="296652"/>
          </a:xfrm>
        </p:grpSpPr>
        <p:cxnSp>
          <p:nvCxnSpPr>
            <p:cNvPr id="777" name="Google Shape;777;p41"/>
            <p:cNvCxnSpPr>
              <a:stCxn id="778" idx="6"/>
              <a:endCxn id="779" idx="2"/>
            </p:cNvCxnSpPr>
            <p:nvPr/>
          </p:nvCxnSpPr>
          <p:spPr>
            <a:xfrm rot="10800000">
              <a:off x="4311198" y="1980120"/>
              <a:ext cx="0" cy="1146000"/>
            </a:xfrm>
            <a:prstGeom prst="straightConnector1">
              <a:avLst/>
            </a:prstGeom>
            <a:noFill/>
            <a:ln cap="flat" cmpd="sng" w="19050">
              <a:solidFill>
                <a:srgbClr val="666666"/>
              </a:solidFill>
              <a:prstDash val="solid"/>
              <a:round/>
              <a:headEnd len="sm" w="sm" type="none"/>
              <a:tailEnd len="sm" w="sm" type="none"/>
            </a:ln>
          </p:spPr>
        </p:cxnSp>
        <p:grpSp>
          <p:nvGrpSpPr>
            <p:cNvPr id="780" name="Google Shape;780;p41"/>
            <p:cNvGrpSpPr/>
            <p:nvPr/>
          </p:nvGrpSpPr>
          <p:grpSpPr>
            <a:xfrm>
              <a:off x="3512551" y="2440253"/>
              <a:ext cx="225647" cy="225732"/>
              <a:chOff x="2182679" y="2292572"/>
              <a:chExt cx="792300" cy="792600"/>
            </a:xfrm>
          </p:grpSpPr>
          <p:sp>
            <p:nvSpPr>
              <p:cNvPr id="778" name="Google Shape;778;p41"/>
              <p:cNvSpPr/>
              <p:nvPr/>
            </p:nvSpPr>
            <p:spPr>
              <a:xfrm>
                <a:off x="2182679"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41"/>
              <p:cNvSpPr/>
              <p:nvPr/>
            </p:nvSpPr>
            <p:spPr>
              <a:xfrm>
                <a:off x="2283911"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2" name="Google Shape;782;p41"/>
            <p:cNvGrpSpPr/>
            <p:nvPr/>
          </p:nvGrpSpPr>
          <p:grpSpPr>
            <a:xfrm>
              <a:off x="3969641" y="2440159"/>
              <a:ext cx="225853" cy="296652"/>
              <a:chOff x="3775710" y="1729289"/>
              <a:chExt cx="136500" cy="179289"/>
            </a:xfrm>
          </p:grpSpPr>
          <p:cxnSp>
            <p:nvCxnSpPr>
              <p:cNvPr id="783" name="Google Shape;783;p41"/>
              <p:cNvCxnSpPr/>
              <p:nvPr/>
            </p:nvCxnSpPr>
            <p:spPr>
              <a:xfrm>
                <a:off x="3843851" y="1848278"/>
                <a:ext cx="0" cy="60300"/>
              </a:xfrm>
              <a:prstGeom prst="straightConnector1">
                <a:avLst/>
              </a:prstGeom>
              <a:noFill/>
              <a:ln cap="flat" cmpd="sng" w="9525">
                <a:solidFill>
                  <a:srgbClr val="435D74"/>
                </a:solidFill>
                <a:prstDash val="solid"/>
                <a:round/>
                <a:headEnd len="sm" w="sm" type="none"/>
                <a:tailEnd len="sm" w="sm" type="none"/>
              </a:ln>
            </p:spPr>
          </p:cxnSp>
          <p:sp>
            <p:nvSpPr>
              <p:cNvPr id="784" name="Google Shape;784;p41"/>
              <p:cNvSpPr/>
              <p:nvPr/>
            </p:nvSpPr>
            <p:spPr>
              <a:xfrm>
                <a:off x="3775710" y="1729289"/>
                <a:ext cx="136500" cy="1365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41"/>
              <p:cNvSpPr/>
              <p:nvPr/>
            </p:nvSpPr>
            <p:spPr>
              <a:xfrm>
                <a:off x="3793133" y="1746713"/>
                <a:ext cx="101700" cy="1017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6" name="Google Shape;786;p41"/>
            <p:cNvGrpSpPr/>
            <p:nvPr/>
          </p:nvGrpSpPr>
          <p:grpSpPr>
            <a:xfrm>
              <a:off x="4427051" y="2440253"/>
              <a:ext cx="225647" cy="225732"/>
              <a:chOff x="5393704" y="2292572"/>
              <a:chExt cx="792300" cy="792600"/>
            </a:xfrm>
          </p:grpSpPr>
          <p:sp>
            <p:nvSpPr>
              <p:cNvPr id="787" name="Google Shape;787;p41"/>
              <p:cNvSpPr/>
              <p:nvPr/>
            </p:nvSpPr>
            <p:spPr>
              <a:xfrm>
                <a:off x="5393704"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41"/>
              <p:cNvSpPr/>
              <p:nvPr/>
            </p:nvSpPr>
            <p:spPr>
              <a:xfrm>
                <a:off x="5494936"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9" name="Google Shape;789;p41"/>
            <p:cNvGrpSpPr/>
            <p:nvPr/>
          </p:nvGrpSpPr>
          <p:grpSpPr>
            <a:xfrm>
              <a:off x="4884287" y="2440251"/>
              <a:ext cx="225647" cy="296531"/>
              <a:chOff x="6999166" y="2292572"/>
              <a:chExt cx="792300" cy="1041192"/>
            </a:xfrm>
          </p:grpSpPr>
          <p:cxnSp>
            <p:nvCxnSpPr>
              <p:cNvPr id="790" name="Google Shape;790;p41"/>
              <p:cNvCxnSpPr/>
              <p:nvPr/>
            </p:nvCxnSpPr>
            <p:spPr>
              <a:xfrm>
                <a:off x="7395553" y="2983964"/>
                <a:ext cx="0" cy="349800"/>
              </a:xfrm>
              <a:prstGeom prst="straightConnector1">
                <a:avLst/>
              </a:prstGeom>
              <a:noFill/>
              <a:ln cap="flat" cmpd="sng" w="9525">
                <a:solidFill>
                  <a:srgbClr val="435D74"/>
                </a:solidFill>
                <a:prstDash val="solid"/>
                <a:round/>
                <a:headEnd len="sm" w="sm" type="none"/>
                <a:tailEnd len="sm" w="sm" type="none"/>
              </a:ln>
            </p:spPr>
          </p:cxnSp>
          <p:sp>
            <p:nvSpPr>
              <p:cNvPr id="779" name="Google Shape;779;p41"/>
              <p:cNvSpPr/>
              <p:nvPr/>
            </p:nvSpPr>
            <p:spPr>
              <a:xfrm>
                <a:off x="6999166"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41"/>
              <p:cNvSpPr/>
              <p:nvPr/>
            </p:nvSpPr>
            <p:spPr>
              <a:xfrm>
                <a:off x="7100398"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92" name="Google Shape;792;p41"/>
          <p:cNvGrpSpPr/>
          <p:nvPr/>
        </p:nvGrpSpPr>
        <p:grpSpPr>
          <a:xfrm flipH="1" rot="-5400000">
            <a:off x="4028974" y="6704329"/>
            <a:ext cx="2135701" cy="211631"/>
            <a:chOff x="3512551" y="2440159"/>
            <a:chExt cx="1597383" cy="296652"/>
          </a:xfrm>
        </p:grpSpPr>
        <p:cxnSp>
          <p:nvCxnSpPr>
            <p:cNvPr id="793" name="Google Shape;793;p41"/>
            <p:cNvCxnSpPr>
              <a:stCxn id="794" idx="6"/>
              <a:endCxn id="795" idx="2"/>
            </p:cNvCxnSpPr>
            <p:nvPr/>
          </p:nvCxnSpPr>
          <p:spPr>
            <a:xfrm rot="10800000">
              <a:off x="4311198" y="1980120"/>
              <a:ext cx="0" cy="1146000"/>
            </a:xfrm>
            <a:prstGeom prst="straightConnector1">
              <a:avLst/>
            </a:prstGeom>
            <a:noFill/>
            <a:ln cap="flat" cmpd="sng" w="19050">
              <a:solidFill>
                <a:srgbClr val="666666"/>
              </a:solidFill>
              <a:prstDash val="solid"/>
              <a:round/>
              <a:headEnd len="sm" w="sm" type="none"/>
              <a:tailEnd len="sm" w="sm" type="none"/>
            </a:ln>
          </p:spPr>
        </p:cxnSp>
        <p:grpSp>
          <p:nvGrpSpPr>
            <p:cNvPr id="796" name="Google Shape;796;p41"/>
            <p:cNvGrpSpPr/>
            <p:nvPr/>
          </p:nvGrpSpPr>
          <p:grpSpPr>
            <a:xfrm>
              <a:off x="3512551" y="2440253"/>
              <a:ext cx="225647" cy="225732"/>
              <a:chOff x="2182679" y="2292572"/>
              <a:chExt cx="792300" cy="792600"/>
            </a:xfrm>
          </p:grpSpPr>
          <p:sp>
            <p:nvSpPr>
              <p:cNvPr id="794" name="Google Shape;794;p41"/>
              <p:cNvSpPr/>
              <p:nvPr/>
            </p:nvSpPr>
            <p:spPr>
              <a:xfrm>
                <a:off x="2182679"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41"/>
              <p:cNvSpPr/>
              <p:nvPr/>
            </p:nvSpPr>
            <p:spPr>
              <a:xfrm>
                <a:off x="2283911"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98" name="Google Shape;798;p41"/>
            <p:cNvGrpSpPr/>
            <p:nvPr/>
          </p:nvGrpSpPr>
          <p:grpSpPr>
            <a:xfrm>
              <a:off x="3969641" y="2440159"/>
              <a:ext cx="225853" cy="296652"/>
              <a:chOff x="3775710" y="1729289"/>
              <a:chExt cx="136500" cy="179289"/>
            </a:xfrm>
          </p:grpSpPr>
          <p:cxnSp>
            <p:nvCxnSpPr>
              <p:cNvPr id="799" name="Google Shape;799;p41"/>
              <p:cNvCxnSpPr/>
              <p:nvPr/>
            </p:nvCxnSpPr>
            <p:spPr>
              <a:xfrm>
                <a:off x="3843851" y="1848278"/>
                <a:ext cx="0" cy="60300"/>
              </a:xfrm>
              <a:prstGeom prst="straightConnector1">
                <a:avLst/>
              </a:prstGeom>
              <a:noFill/>
              <a:ln cap="flat" cmpd="sng" w="9525">
                <a:solidFill>
                  <a:srgbClr val="435D74"/>
                </a:solidFill>
                <a:prstDash val="solid"/>
                <a:round/>
                <a:headEnd len="sm" w="sm" type="none"/>
                <a:tailEnd len="sm" w="sm" type="none"/>
              </a:ln>
            </p:spPr>
          </p:cxnSp>
          <p:sp>
            <p:nvSpPr>
              <p:cNvPr id="800" name="Google Shape;800;p41"/>
              <p:cNvSpPr/>
              <p:nvPr/>
            </p:nvSpPr>
            <p:spPr>
              <a:xfrm>
                <a:off x="3775710" y="1729289"/>
                <a:ext cx="136500" cy="1365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41"/>
              <p:cNvSpPr/>
              <p:nvPr/>
            </p:nvSpPr>
            <p:spPr>
              <a:xfrm>
                <a:off x="3793133" y="1746713"/>
                <a:ext cx="101700" cy="1017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2" name="Google Shape;802;p41"/>
            <p:cNvGrpSpPr/>
            <p:nvPr/>
          </p:nvGrpSpPr>
          <p:grpSpPr>
            <a:xfrm>
              <a:off x="4427051" y="2440253"/>
              <a:ext cx="225647" cy="225732"/>
              <a:chOff x="5393704" y="2292572"/>
              <a:chExt cx="792300" cy="792600"/>
            </a:xfrm>
          </p:grpSpPr>
          <p:sp>
            <p:nvSpPr>
              <p:cNvPr id="803" name="Google Shape;803;p41"/>
              <p:cNvSpPr/>
              <p:nvPr/>
            </p:nvSpPr>
            <p:spPr>
              <a:xfrm>
                <a:off x="5393704"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41"/>
              <p:cNvSpPr/>
              <p:nvPr/>
            </p:nvSpPr>
            <p:spPr>
              <a:xfrm>
                <a:off x="5494936"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5" name="Google Shape;805;p41"/>
            <p:cNvGrpSpPr/>
            <p:nvPr/>
          </p:nvGrpSpPr>
          <p:grpSpPr>
            <a:xfrm>
              <a:off x="4884287" y="2440251"/>
              <a:ext cx="225647" cy="296531"/>
              <a:chOff x="6999166" y="2292572"/>
              <a:chExt cx="792300" cy="1041192"/>
            </a:xfrm>
          </p:grpSpPr>
          <p:cxnSp>
            <p:nvCxnSpPr>
              <p:cNvPr id="806" name="Google Shape;806;p41"/>
              <p:cNvCxnSpPr/>
              <p:nvPr/>
            </p:nvCxnSpPr>
            <p:spPr>
              <a:xfrm>
                <a:off x="7395553" y="2983964"/>
                <a:ext cx="0" cy="349800"/>
              </a:xfrm>
              <a:prstGeom prst="straightConnector1">
                <a:avLst/>
              </a:prstGeom>
              <a:noFill/>
              <a:ln cap="flat" cmpd="sng" w="9525">
                <a:solidFill>
                  <a:srgbClr val="435D74"/>
                </a:solidFill>
                <a:prstDash val="solid"/>
                <a:round/>
                <a:headEnd len="sm" w="sm" type="none"/>
                <a:tailEnd len="sm" w="sm" type="none"/>
              </a:ln>
            </p:spPr>
          </p:cxnSp>
          <p:sp>
            <p:nvSpPr>
              <p:cNvPr id="795" name="Google Shape;795;p41"/>
              <p:cNvSpPr/>
              <p:nvPr/>
            </p:nvSpPr>
            <p:spPr>
              <a:xfrm>
                <a:off x="6999166"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41"/>
              <p:cNvSpPr/>
              <p:nvPr/>
            </p:nvSpPr>
            <p:spPr>
              <a:xfrm>
                <a:off x="7100398"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08" name="Google Shape;808;p41"/>
          <p:cNvSpPr txBox="1"/>
          <p:nvPr/>
        </p:nvSpPr>
        <p:spPr>
          <a:xfrm>
            <a:off x="5216770" y="7543550"/>
            <a:ext cx="1715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Oxygen"/>
                <a:ea typeface="Oxygen"/>
                <a:cs typeface="Oxygen"/>
                <a:sym typeface="Oxygen"/>
              </a:rPr>
              <a:t>Acidosis (high H+ coc)</a:t>
            </a:r>
            <a:endParaRPr sz="1200">
              <a:solidFill>
                <a:srgbClr val="434343"/>
              </a:solidFill>
              <a:latin typeface="Oxygen"/>
              <a:ea typeface="Oxygen"/>
              <a:cs typeface="Oxygen"/>
              <a:sym typeface="Oxygen"/>
            </a:endParaRPr>
          </a:p>
        </p:txBody>
      </p:sp>
      <p:sp>
        <p:nvSpPr>
          <p:cNvPr id="809" name="Google Shape;809;p41"/>
          <p:cNvSpPr txBox="1"/>
          <p:nvPr/>
        </p:nvSpPr>
        <p:spPr>
          <a:xfrm>
            <a:off x="5110275" y="8737275"/>
            <a:ext cx="1715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Oxygen"/>
                <a:ea typeface="Oxygen"/>
                <a:cs typeface="Oxygen"/>
                <a:sym typeface="Oxygen"/>
              </a:rPr>
              <a:t>Strenuous exercise </a:t>
            </a:r>
            <a:endParaRPr sz="1200">
              <a:solidFill>
                <a:srgbClr val="434343"/>
              </a:solidFill>
              <a:latin typeface="Oxygen"/>
              <a:ea typeface="Oxygen"/>
              <a:cs typeface="Oxygen"/>
              <a:sym typeface="Oxygen"/>
            </a:endParaRPr>
          </a:p>
        </p:txBody>
      </p:sp>
      <p:sp>
        <p:nvSpPr>
          <p:cNvPr id="810" name="Google Shape;810;p41"/>
          <p:cNvSpPr txBox="1"/>
          <p:nvPr/>
        </p:nvSpPr>
        <p:spPr>
          <a:xfrm>
            <a:off x="5163534" y="8048005"/>
            <a:ext cx="2069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Oxygen"/>
                <a:ea typeface="Oxygen"/>
                <a:cs typeface="Oxygen"/>
                <a:sym typeface="Oxygen"/>
              </a:rPr>
              <a:t>Cell lysis,high ECF osmolatity</a:t>
            </a:r>
            <a:endParaRPr sz="1200">
              <a:solidFill>
                <a:srgbClr val="434343"/>
              </a:solidFill>
              <a:latin typeface="Oxygen"/>
              <a:ea typeface="Oxygen"/>
              <a:cs typeface="Oxygen"/>
              <a:sym typeface="Oxygen"/>
            </a:endParaRPr>
          </a:p>
        </p:txBody>
      </p:sp>
      <p:sp>
        <p:nvSpPr>
          <p:cNvPr id="811" name="Google Shape;811;p41"/>
          <p:cNvSpPr txBox="1"/>
          <p:nvPr/>
        </p:nvSpPr>
        <p:spPr>
          <a:xfrm>
            <a:off x="5110282" y="5707200"/>
            <a:ext cx="217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Oxygen"/>
                <a:ea typeface="Oxygen"/>
                <a:cs typeface="Oxygen"/>
                <a:sym typeface="Oxygen"/>
              </a:rPr>
              <a:t>Insulin </a:t>
            </a:r>
            <a:r>
              <a:rPr lang="en" sz="1200">
                <a:solidFill>
                  <a:srgbClr val="434343"/>
                </a:solidFill>
                <a:latin typeface="Oxygen"/>
                <a:ea typeface="Oxygen"/>
                <a:cs typeface="Oxygen"/>
                <a:sym typeface="Oxygen"/>
              </a:rPr>
              <a:t>deficiency </a:t>
            </a:r>
            <a:endParaRPr sz="1200">
              <a:solidFill>
                <a:srgbClr val="434343"/>
              </a:solidFill>
              <a:latin typeface="Oxygen"/>
              <a:ea typeface="Oxygen"/>
              <a:cs typeface="Oxygen"/>
              <a:sym typeface="Oxygen"/>
            </a:endParaRPr>
          </a:p>
        </p:txBody>
      </p:sp>
      <p:sp>
        <p:nvSpPr>
          <p:cNvPr id="812" name="Google Shape;812;p41"/>
          <p:cNvSpPr txBox="1"/>
          <p:nvPr/>
        </p:nvSpPr>
        <p:spPr>
          <a:xfrm>
            <a:off x="409474" y="7552875"/>
            <a:ext cx="1715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Oxygen"/>
                <a:ea typeface="Oxygen"/>
                <a:cs typeface="Oxygen"/>
                <a:sym typeface="Oxygen"/>
              </a:rPr>
              <a:t>Alkalosis (low H+ coc)</a:t>
            </a:r>
            <a:endParaRPr sz="1200">
              <a:solidFill>
                <a:srgbClr val="434343"/>
              </a:solidFill>
              <a:latin typeface="Oxygen"/>
              <a:ea typeface="Oxygen"/>
              <a:cs typeface="Oxygen"/>
              <a:sym typeface="Oxygen"/>
            </a:endParaRPr>
          </a:p>
        </p:txBody>
      </p:sp>
      <p:sp>
        <p:nvSpPr>
          <p:cNvPr id="813" name="Google Shape;813;p41"/>
          <p:cNvSpPr txBox="1"/>
          <p:nvPr/>
        </p:nvSpPr>
        <p:spPr>
          <a:xfrm>
            <a:off x="355780" y="6901090"/>
            <a:ext cx="2378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Oxygen"/>
                <a:ea typeface="Oxygen"/>
                <a:cs typeface="Oxygen"/>
                <a:sym typeface="Oxygen"/>
              </a:rPr>
              <a:t>β-adrenergic stimulation</a:t>
            </a:r>
            <a:endParaRPr sz="1200">
              <a:solidFill>
                <a:srgbClr val="434343"/>
              </a:solidFill>
              <a:latin typeface="Oxygen"/>
              <a:ea typeface="Oxygen"/>
              <a:cs typeface="Oxygen"/>
              <a:sym typeface="Oxygen"/>
            </a:endParaRPr>
          </a:p>
          <a:p>
            <a:pPr indent="0" lvl="0" marL="0" rtl="0" algn="l">
              <a:spcBef>
                <a:spcPts val="0"/>
              </a:spcBef>
              <a:spcAft>
                <a:spcPts val="0"/>
              </a:spcAft>
              <a:buNone/>
            </a:pPr>
            <a:r>
              <a:t/>
            </a:r>
            <a:endParaRPr sz="1200">
              <a:solidFill>
                <a:srgbClr val="434343"/>
              </a:solidFill>
              <a:latin typeface="Oxygen"/>
              <a:ea typeface="Oxygen"/>
              <a:cs typeface="Oxygen"/>
              <a:sym typeface="Oxygen"/>
            </a:endParaRPr>
          </a:p>
        </p:txBody>
      </p:sp>
      <p:sp>
        <p:nvSpPr>
          <p:cNvPr id="814" name="Google Shape;814;p41"/>
          <p:cNvSpPr txBox="1"/>
          <p:nvPr/>
        </p:nvSpPr>
        <p:spPr>
          <a:xfrm>
            <a:off x="445363" y="6304150"/>
            <a:ext cx="1715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Oxygen"/>
                <a:ea typeface="Oxygen"/>
                <a:cs typeface="Oxygen"/>
                <a:sym typeface="Oxygen"/>
              </a:rPr>
              <a:t>Aldosterone </a:t>
            </a:r>
            <a:endParaRPr sz="1200">
              <a:solidFill>
                <a:srgbClr val="434343"/>
              </a:solidFill>
              <a:latin typeface="Oxygen"/>
              <a:ea typeface="Oxygen"/>
              <a:cs typeface="Oxygen"/>
              <a:sym typeface="Oxygen"/>
            </a:endParaRPr>
          </a:p>
        </p:txBody>
      </p:sp>
      <p:sp>
        <p:nvSpPr>
          <p:cNvPr id="815" name="Google Shape;815;p41"/>
          <p:cNvSpPr txBox="1"/>
          <p:nvPr/>
        </p:nvSpPr>
        <p:spPr>
          <a:xfrm>
            <a:off x="445364" y="5707209"/>
            <a:ext cx="891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Oxygen"/>
                <a:ea typeface="Oxygen"/>
                <a:cs typeface="Oxygen"/>
                <a:sym typeface="Oxygen"/>
              </a:rPr>
              <a:t>Insulin</a:t>
            </a:r>
            <a:endParaRPr sz="1200">
              <a:solidFill>
                <a:srgbClr val="434343"/>
              </a:solidFill>
              <a:latin typeface="Oxygen"/>
              <a:ea typeface="Oxygen"/>
              <a:cs typeface="Oxygen"/>
              <a:sym typeface="Oxygen"/>
            </a:endParaRPr>
          </a:p>
        </p:txBody>
      </p:sp>
      <p:sp>
        <p:nvSpPr>
          <p:cNvPr id="816" name="Google Shape;816;p41"/>
          <p:cNvSpPr txBox="1"/>
          <p:nvPr/>
        </p:nvSpPr>
        <p:spPr>
          <a:xfrm>
            <a:off x="5110284" y="6349825"/>
            <a:ext cx="192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Oxygen"/>
                <a:ea typeface="Oxygen"/>
                <a:cs typeface="Oxygen"/>
                <a:sym typeface="Oxygen"/>
              </a:rPr>
              <a:t>Aldosterone </a:t>
            </a:r>
            <a:r>
              <a:rPr lang="en" sz="1200">
                <a:solidFill>
                  <a:srgbClr val="434343"/>
                </a:solidFill>
                <a:latin typeface="Oxygen"/>
                <a:ea typeface="Oxygen"/>
                <a:cs typeface="Oxygen"/>
                <a:sym typeface="Oxygen"/>
              </a:rPr>
              <a:t>deficiency </a:t>
            </a:r>
            <a:endParaRPr sz="1200">
              <a:solidFill>
                <a:srgbClr val="434343"/>
              </a:solidFill>
              <a:latin typeface="Oxygen"/>
              <a:ea typeface="Oxygen"/>
              <a:cs typeface="Oxygen"/>
              <a:sym typeface="Oxygen"/>
            </a:endParaRPr>
          </a:p>
        </p:txBody>
      </p:sp>
      <p:grpSp>
        <p:nvGrpSpPr>
          <p:cNvPr id="817" name="Google Shape;817;p41"/>
          <p:cNvGrpSpPr/>
          <p:nvPr/>
        </p:nvGrpSpPr>
        <p:grpSpPr>
          <a:xfrm flipH="1" rot="-5400000">
            <a:off x="4104351" y="8430218"/>
            <a:ext cx="1984947" cy="211631"/>
            <a:chOff x="3512551" y="2440159"/>
            <a:chExt cx="1484627" cy="296652"/>
          </a:xfrm>
        </p:grpSpPr>
        <p:grpSp>
          <p:nvGrpSpPr>
            <p:cNvPr id="818" name="Google Shape;818;p41"/>
            <p:cNvGrpSpPr/>
            <p:nvPr/>
          </p:nvGrpSpPr>
          <p:grpSpPr>
            <a:xfrm>
              <a:off x="3512551" y="2440253"/>
              <a:ext cx="225647" cy="225732"/>
              <a:chOff x="2182679" y="2292572"/>
              <a:chExt cx="792300" cy="792600"/>
            </a:xfrm>
          </p:grpSpPr>
          <p:sp>
            <p:nvSpPr>
              <p:cNvPr id="819" name="Google Shape;819;p41"/>
              <p:cNvSpPr/>
              <p:nvPr/>
            </p:nvSpPr>
            <p:spPr>
              <a:xfrm>
                <a:off x="2182679"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41"/>
              <p:cNvSpPr/>
              <p:nvPr/>
            </p:nvSpPr>
            <p:spPr>
              <a:xfrm>
                <a:off x="2283911"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1" name="Google Shape;821;p41"/>
            <p:cNvGrpSpPr/>
            <p:nvPr/>
          </p:nvGrpSpPr>
          <p:grpSpPr>
            <a:xfrm>
              <a:off x="3969641" y="2440159"/>
              <a:ext cx="225853" cy="296652"/>
              <a:chOff x="3775710" y="1729289"/>
              <a:chExt cx="136500" cy="179289"/>
            </a:xfrm>
          </p:grpSpPr>
          <p:cxnSp>
            <p:nvCxnSpPr>
              <p:cNvPr id="822" name="Google Shape;822;p41"/>
              <p:cNvCxnSpPr/>
              <p:nvPr/>
            </p:nvCxnSpPr>
            <p:spPr>
              <a:xfrm>
                <a:off x="3843851" y="1848278"/>
                <a:ext cx="0" cy="60300"/>
              </a:xfrm>
              <a:prstGeom prst="straightConnector1">
                <a:avLst/>
              </a:prstGeom>
              <a:noFill/>
              <a:ln cap="flat" cmpd="sng" w="9525">
                <a:solidFill>
                  <a:srgbClr val="435D74"/>
                </a:solidFill>
                <a:prstDash val="solid"/>
                <a:round/>
                <a:headEnd len="sm" w="sm" type="none"/>
                <a:tailEnd len="sm" w="sm" type="none"/>
              </a:ln>
            </p:spPr>
          </p:cxnSp>
          <p:sp>
            <p:nvSpPr>
              <p:cNvPr id="823" name="Google Shape;823;p41"/>
              <p:cNvSpPr/>
              <p:nvPr/>
            </p:nvSpPr>
            <p:spPr>
              <a:xfrm>
                <a:off x="3775710" y="1729289"/>
                <a:ext cx="136500" cy="1365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41"/>
              <p:cNvSpPr/>
              <p:nvPr/>
            </p:nvSpPr>
            <p:spPr>
              <a:xfrm>
                <a:off x="3793133" y="1746713"/>
                <a:ext cx="101700" cy="1017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5" name="Google Shape;825;p41"/>
            <p:cNvGrpSpPr/>
            <p:nvPr/>
          </p:nvGrpSpPr>
          <p:grpSpPr>
            <a:xfrm>
              <a:off x="4427051" y="2440253"/>
              <a:ext cx="225647" cy="225732"/>
              <a:chOff x="5393704" y="2292572"/>
              <a:chExt cx="792300" cy="792600"/>
            </a:xfrm>
          </p:grpSpPr>
          <p:sp>
            <p:nvSpPr>
              <p:cNvPr id="826" name="Google Shape;826;p41"/>
              <p:cNvSpPr/>
              <p:nvPr/>
            </p:nvSpPr>
            <p:spPr>
              <a:xfrm>
                <a:off x="5393704" y="2292572"/>
                <a:ext cx="792300" cy="792600"/>
              </a:xfrm>
              <a:prstGeom prst="ellipse">
                <a:avLst/>
              </a:prstGeom>
              <a:noFill/>
              <a:ln cap="flat" cmpd="sng" w="19050">
                <a:solidFill>
                  <a:srgbClr val="F3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41"/>
              <p:cNvSpPr/>
              <p:nvPr/>
            </p:nvSpPr>
            <p:spPr>
              <a:xfrm>
                <a:off x="5494936" y="2393814"/>
                <a:ext cx="590100" cy="590100"/>
              </a:xfrm>
              <a:prstGeom prst="ellipse">
                <a:avLst/>
              </a:pr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828" name="Google Shape;828;p41"/>
            <p:cNvCxnSpPr/>
            <p:nvPr/>
          </p:nvCxnSpPr>
          <p:spPr>
            <a:xfrm>
              <a:off x="4997178" y="2637159"/>
              <a:ext cx="0" cy="99623"/>
            </a:xfrm>
            <a:prstGeom prst="straightConnector1">
              <a:avLst/>
            </a:prstGeom>
            <a:noFill/>
            <a:ln cap="flat" cmpd="sng" w="9525">
              <a:solidFill>
                <a:srgbClr val="435D74"/>
              </a:solidFill>
              <a:prstDash val="solid"/>
              <a:round/>
              <a:headEnd len="sm" w="sm" type="none"/>
              <a:tailEnd len="sm" w="sm" type="none"/>
            </a:ln>
          </p:spPr>
        </p:cxnSp>
      </p:grpSp>
      <p:sp>
        <p:nvSpPr>
          <p:cNvPr id="829" name="Google Shape;829;p41"/>
          <p:cNvSpPr txBox="1"/>
          <p:nvPr/>
        </p:nvSpPr>
        <p:spPr>
          <a:xfrm>
            <a:off x="5110280" y="6901102"/>
            <a:ext cx="2378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Oxygen"/>
                <a:ea typeface="Oxygen"/>
                <a:cs typeface="Oxygen"/>
                <a:sym typeface="Oxygen"/>
              </a:rPr>
              <a:t>β-adrenergic </a:t>
            </a:r>
            <a:r>
              <a:rPr lang="en" sz="1200">
                <a:solidFill>
                  <a:srgbClr val="434343"/>
                </a:solidFill>
                <a:latin typeface="Oxygen"/>
                <a:ea typeface="Oxygen"/>
                <a:cs typeface="Oxygen"/>
                <a:sym typeface="Oxygen"/>
              </a:rPr>
              <a:t>blockers</a:t>
            </a:r>
            <a:endParaRPr sz="1200">
              <a:solidFill>
                <a:srgbClr val="434343"/>
              </a:solidFill>
              <a:latin typeface="Oxygen"/>
              <a:ea typeface="Oxygen"/>
              <a:cs typeface="Oxygen"/>
              <a:sym typeface="Oxygen"/>
            </a:endParaRPr>
          </a:p>
          <a:p>
            <a:pPr indent="0" lvl="0" marL="0" rtl="0" algn="l">
              <a:spcBef>
                <a:spcPts val="0"/>
              </a:spcBef>
              <a:spcAft>
                <a:spcPts val="0"/>
              </a:spcAft>
              <a:buNone/>
            </a:pPr>
            <a:r>
              <a:t/>
            </a:r>
            <a:endParaRPr sz="1200">
              <a:solidFill>
                <a:srgbClr val="434343"/>
              </a:solidFill>
              <a:latin typeface="Oxygen"/>
              <a:ea typeface="Oxygen"/>
              <a:cs typeface="Oxygen"/>
              <a:sym typeface="Oxygen"/>
            </a:endParaRPr>
          </a:p>
        </p:txBody>
      </p:sp>
      <p:grpSp>
        <p:nvGrpSpPr>
          <p:cNvPr id="830" name="Google Shape;830;p41"/>
          <p:cNvGrpSpPr/>
          <p:nvPr/>
        </p:nvGrpSpPr>
        <p:grpSpPr>
          <a:xfrm rot="3031906">
            <a:off x="3353389" y="6985879"/>
            <a:ext cx="901366" cy="149932"/>
            <a:chOff x="4662475" y="1976500"/>
            <a:chExt cx="68725" cy="36625"/>
          </a:xfrm>
        </p:grpSpPr>
        <p:sp>
          <p:nvSpPr>
            <p:cNvPr id="831" name="Google Shape;831;p41"/>
            <p:cNvSpPr/>
            <p:nvPr/>
          </p:nvSpPr>
          <p:spPr>
            <a:xfrm>
              <a:off x="4690800" y="1976500"/>
              <a:ext cx="40400" cy="36625"/>
            </a:xfrm>
            <a:custGeom>
              <a:rect b="b" l="l" r="r" t="t"/>
              <a:pathLst>
                <a:path extrusionOk="0" h="1465" w="1616">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41"/>
            <p:cNvSpPr/>
            <p:nvPr/>
          </p:nvSpPr>
          <p:spPr>
            <a:xfrm>
              <a:off x="4674375" y="1991450"/>
              <a:ext cx="10675" cy="6700"/>
            </a:xfrm>
            <a:custGeom>
              <a:rect b="b" l="l" r="r" t="t"/>
              <a:pathLst>
                <a:path extrusionOk="0" h="268" w="427">
                  <a:moveTo>
                    <a:pt x="1" y="1"/>
                  </a:moveTo>
                  <a:lnTo>
                    <a:pt x="1" y="268"/>
                  </a:lnTo>
                  <a:lnTo>
                    <a:pt x="426" y="268"/>
                  </a:lnTo>
                  <a:lnTo>
                    <a:pt x="426"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41"/>
            <p:cNvSpPr/>
            <p:nvPr/>
          </p:nvSpPr>
          <p:spPr>
            <a:xfrm>
              <a:off x="4662475" y="1991450"/>
              <a:ext cx="5625" cy="6700"/>
            </a:xfrm>
            <a:custGeom>
              <a:rect b="b" l="l" r="r" t="t"/>
              <a:pathLst>
                <a:path extrusionOk="0" h="268" w="225">
                  <a:moveTo>
                    <a:pt x="1" y="1"/>
                  </a:moveTo>
                  <a:lnTo>
                    <a:pt x="1" y="268"/>
                  </a:lnTo>
                  <a:lnTo>
                    <a:pt x="224" y="268"/>
                  </a:lnTo>
                  <a:lnTo>
                    <a:pt x="224"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4" name="Google Shape;834;p41"/>
          <p:cNvGrpSpPr/>
          <p:nvPr/>
        </p:nvGrpSpPr>
        <p:grpSpPr>
          <a:xfrm rot="7363737">
            <a:off x="2273132" y="6965282"/>
            <a:ext cx="967703" cy="117999"/>
            <a:chOff x="4662475" y="1976500"/>
            <a:chExt cx="68725" cy="36625"/>
          </a:xfrm>
        </p:grpSpPr>
        <p:sp>
          <p:nvSpPr>
            <p:cNvPr id="835" name="Google Shape;835;p41"/>
            <p:cNvSpPr/>
            <p:nvPr/>
          </p:nvSpPr>
          <p:spPr>
            <a:xfrm>
              <a:off x="4690800" y="1976500"/>
              <a:ext cx="40400" cy="36625"/>
            </a:xfrm>
            <a:custGeom>
              <a:rect b="b" l="l" r="r" t="t"/>
              <a:pathLst>
                <a:path extrusionOk="0" h="1465" w="1616">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41"/>
            <p:cNvSpPr/>
            <p:nvPr/>
          </p:nvSpPr>
          <p:spPr>
            <a:xfrm>
              <a:off x="4674375" y="1991450"/>
              <a:ext cx="10675" cy="6700"/>
            </a:xfrm>
            <a:custGeom>
              <a:rect b="b" l="l" r="r" t="t"/>
              <a:pathLst>
                <a:path extrusionOk="0" h="268" w="427">
                  <a:moveTo>
                    <a:pt x="1" y="1"/>
                  </a:moveTo>
                  <a:lnTo>
                    <a:pt x="1" y="268"/>
                  </a:lnTo>
                  <a:lnTo>
                    <a:pt x="426" y="268"/>
                  </a:lnTo>
                  <a:lnTo>
                    <a:pt x="426"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41"/>
            <p:cNvSpPr/>
            <p:nvPr/>
          </p:nvSpPr>
          <p:spPr>
            <a:xfrm>
              <a:off x="4662475" y="1991450"/>
              <a:ext cx="5625" cy="6700"/>
            </a:xfrm>
            <a:custGeom>
              <a:rect b="b" l="l" r="r" t="t"/>
              <a:pathLst>
                <a:path extrusionOk="0" h="268" w="225">
                  <a:moveTo>
                    <a:pt x="1" y="1"/>
                  </a:moveTo>
                  <a:lnTo>
                    <a:pt x="1" y="268"/>
                  </a:lnTo>
                  <a:lnTo>
                    <a:pt x="224" y="268"/>
                  </a:lnTo>
                  <a:lnTo>
                    <a:pt x="224"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8" name="Google Shape;838;p41"/>
          <p:cNvGrpSpPr/>
          <p:nvPr/>
        </p:nvGrpSpPr>
        <p:grpSpPr>
          <a:xfrm rot="-7399610">
            <a:off x="3590245" y="6885939"/>
            <a:ext cx="893890" cy="82049"/>
            <a:chOff x="4662475" y="1976500"/>
            <a:chExt cx="68725" cy="36625"/>
          </a:xfrm>
        </p:grpSpPr>
        <p:sp>
          <p:nvSpPr>
            <p:cNvPr id="839" name="Google Shape;839;p41"/>
            <p:cNvSpPr/>
            <p:nvPr/>
          </p:nvSpPr>
          <p:spPr>
            <a:xfrm>
              <a:off x="4690800" y="1976500"/>
              <a:ext cx="40400" cy="36625"/>
            </a:xfrm>
            <a:custGeom>
              <a:rect b="b" l="l" r="r" t="t"/>
              <a:pathLst>
                <a:path extrusionOk="0" h="1465" w="1616">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41"/>
            <p:cNvSpPr/>
            <p:nvPr/>
          </p:nvSpPr>
          <p:spPr>
            <a:xfrm>
              <a:off x="4674375" y="1991450"/>
              <a:ext cx="10675" cy="6700"/>
            </a:xfrm>
            <a:custGeom>
              <a:rect b="b" l="l" r="r" t="t"/>
              <a:pathLst>
                <a:path extrusionOk="0" h="268" w="427">
                  <a:moveTo>
                    <a:pt x="1" y="1"/>
                  </a:moveTo>
                  <a:lnTo>
                    <a:pt x="1" y="268"/>
                  </a:lnTo>
                  <a:lnTo>
                    <a:pt x="426" y="268"/>
                  </a:lnTo>
                  <a:lnTo>
                    <a:pt x="426"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41"/>
            <p:cNvSpPr/>
            <p:nvPr/>
          </p:nvSpPr>
          <p:spPr>
            <a:xfrm>
              <a:off x="4662475" y="1991450"/>
              <a:ext cx="5625" cy="6700"/>
            </a:xfrm>
            <a:custGeom>
              <a:rect b="b" l="l" r="r" t="t"/>
              <a:pathLst>
                <a:path extrusionOk="0" h="268" w="225">
                  <a:moveTo>
                    <a:pt x="1" y="1"/>
                  </a:moveTo>
                  <a:lnTo>
                    <a:pt x="1" y="268"/>
                  </a:lnTo>
                  <a:lnTo>
                    <a:pt x="224" y="268"/>
                  </a:lnTo>
                  <a:lnTo>
                    <a:pt x="224"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42" name="Google Shape;842;p41"/>
          <p:cNvGrpSpPr/>
          <p:nvPr/>
        </p:nvGrpSpPr>
        <p:grpSpPr>
          <a:xfrm rot="-2894321">
            <a:off x="2147295" y="6854316"/>
            <a:ext cx="893892" cy="82049"/>
            <a:chOff x="4662475" y="1976500"/>
            <a:chExt cx="68725" cy="36625"/>
          </a:xfrm>
        </p:grpSpPr>
        <p:sp>
          <p:nvSpPr>
            <p:cNvPr id="843" name="Google Shape;843;p41"/>
            <p:cNvSpPr/>
            <p:nvPr/>
          </p:nvSpPr>
          <p:spPr>
            <a:xfrm>
              <a:off x="4690800" y="1976500"/>
              <a:ext cx="40400" cy="36625"/>
            </a:xfrm>
            <a:custGeom>
              <a:rect b="b" l="l" r="r" t="t"/>
              <a:pathLst>
                <a:path extrusionOk="0" h="1465" w="1616">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41"/>
            <p:cNvSpPr/>
            <p:nvPr/>
          </p:nvSpPr>
          <p:spPr>
            <a:xfrm>
              <a:off x="4674375" y="1991450"/>
              <a:ext cx="10675" cy="6700"/>
            </a:xfrm>
            <a:custGeom>
              <a:rect b="b" l="l" r="r" t="t"/>
              <a:pathLst>
                <a:path extrusionOk="0" h="268" w="427">
                  <a:moveTo>
                    <a:pt x="1" y="1"/>
                  </a:moveTo>
                  <a:lnTo>
                    <a:pt x="1" y="268"/>
                  </a:lnTo>
                  <a:lnTo>
                    <a:pt x="426" y="268"/>
                  </a:lnTo>
                  <a:lnTo>
                    <a:pt x="426"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41"/>
            <p:cNvSpPr/>
            <p:nvPr/>
          </p:nvSpPr>
          <p:spPr>
            <a:xfrm>
              <a:off x="4662475" y="1991450"/>
              <a:ext cx="5625" cy="6700"/>
            </a:xfrm>
            <a:custGeom>
              <a:rect b="b" l="l" r="r" t="t"/>
              <a:pathLst>
                <a:path extrusionOk="0" h="268" w="225">
                  <a:moveTo>
                    <a:pt x="1" y="1"/>
                  </a:moveTo>
                  <a:lnTo>
                    <a:pt x="1" y="268"/>
                  </a:lnTo>
                  <a:lnTo>
                    <a:pt x="224" y="268"/>
                  </a:lnTo>
                  <a:lnTo>
                    <a:pt x="224"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6" name="Google Shape;846;p41"/>
          <p:cNvSpPr txBox="1"/>
          <p:nvPr/>
        </p:nvSpPr>
        <p:spPr>
          <a:xfrm>
            <a:off x="3870681" y="6394840"/>
            <a:ext cx="56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Oxygen"/>
                <a:ea typeface="Oxygen"/>
                <a:cs typeface="Oxygen"/>
                <a:sym typeface="Oxygen"/>
              </a:rPr>
              <a:t>H+</a:t>
            </a:r>
            <a:endParaRPr b="1">
              <a:solidFill>
                <a:schemeClr val="dk1"/>
              </a:solidFill>
              <a:latin typeface="Oxygen"/>
              <a:ea typeface="Oxygen"/>
              <a:cs typeface="Oxygen"/>
              <a:sym typeface="Oxygen"/>
            </a:endParaRPr>
          </a:p>
        </p:txBody>
      </p:sp>
      <p:sp>
        <p:nvSpPr>
          <p:cNvPr id="847" name="Google Shape;847;p41"/>
          <p:cNvSpPr txBox="1"/>
          <p:nvPr/>
        </p:nvSpPr>
        <p:spPr>
          <a:xfrm>
            <a:off x="2920924" y="6612000"/>
            <a:ext cx="50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Oxygen"/>
                <a:ea typeface="Oxygen"/>
                <a:cs typeface="Oxygen"/>
                <a:sym typeface="Oxygen"/>
              </a:rPr>
              <a:t>H+</a:t>
            </a:r>
            <a:endParaRPr b="1">
              <a:solidFill>
                <a:schemeClr val="dk1"/>
              </a:solidFill>
              <a:latin typeface="Oxygen"/>
              <a:ea typeface="Oxygen"/>
              <a:cs typeface="Oxygen"/>
              <a:sym typeface="Oxygen"/>
            </a:endParaRPr>
          </a:p>
        </p:txBody>
      </p:sp>
      <p:sp>
        <p:nvSpPr>
          <p:cNvPr id="848" name="Google Shape;848;p41"/>
          <p:cNvSpPr txBox="1"/>
          <p:nvPr/>
        </p:nvSpPr>
        <p:spPr>
          <a:xfrm>
            <a:off x="3432256" y="6978040"/>
            <a:ext cx="56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Oxygen"/>
                <a:ea typeface="Oxygen"/>
                <a:cs typeface="Oxygen"/>
                <a:sym typeface="Oxygen"/>
              </a:rPr>
              <a:t>K</a:t>
            </a:r>
            <a:r>
              <a:rPr b="1" lang="en">
                <a:solidFill>
                  <a:schemeClr val="dk1"/>
                </a:solidFill>
                <a:latin typeface="Oxygen"/>
                <a:ea typeface="Oxygen"/>
                <a:cs typeface="Oxygen"/>
                <a:sym typeface="Oxygen"/>
              </a:rPr>
              <a:t>+</a:t>
            </a:r>
            <a:endParaRPr b="1">
              <a:solidFill>
                <a:schemeClr val="dk1"/>
              </a:solidFill>
              <a:latin typeface="Oxygen"/>
              <a:ea typeface="Oxygen"/>
              <a:cs typeface="Oxygen"/>
              <a:sym typeface="Oxygen"/>
            </a:endParaRPr>
          </a:p>
        </p:txBody>
      </p:sp>
      <p:sp>
        <p:nvSpPr>
          <p:cNvPr id="849" name="Google Shape;849;p41"/>
          <p:cNvSpPr txBox="1"/>
          <p:nvPr/>
        </p:nvSpPr>
        <p:spPr>
          <a:xfrm>
            <a:off x="2160475" y="6697191"/>
            <a:ext cx="56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Oxygen"/>
                <a:ea typeface="Oxygen"/>
                <a:cs typeface="Oxygen"/>
                <a:sym typeface="Oxygen"/>
              </a:rPr>
              <a:t>K+</a:t>
            </a:r>
            <a:endParaRPr b="1">
              <a:solidFill>
                <a:schemeClr val="dk1"/>
              </a:solidFill>
              <a:latin typeface="Oxygen"/>
              <a:ea typeface="Oxygen"/>
              <a:cs typeface="Oxygen"/>
              <a:sym typeface="Oxygen"/>
            </a:endParaRPr>
          </a:p>
        </p:txBody>
      </p:sp>
      <p:sp>
        <p:nvSpPr>
          <p:cNvPr id="850" name="Google Shape;850;p41"/>
          <p:cNvSpPr/>
          <p:nvPr/>
        </p:nvSpPr>
        <p:spPr>
          <a:xfrm>
            <a:off x="32700" y="8019850"/>
            <a:ext cx="2337600" cy="17808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434343"/>
                </a:solidFill>
                <a:latin typeface="Oxygen"/>
                <a:ea typeface="Oxygen"/>
                <a:cs typeface="Oxygen"/>
                <a:sym typeface="Oxygen"/>
              </a:rPr>
              <a:t>Physiologic</a:t>
            </a:r>
            <a:r>
              <a:rPr lang="en">
                <a:solidFill>
                  <a:srgbClr val="434343"/>
                </a:solidFill>
                <a:latin typeface="Oxygen"/>
                <a:ea typeface="Oxygen"/>
                <a:cs typeface="Oxygen"/>
                <a:sym typeface="Oxygen"/>
              </a:rPr>
              <a:t> factors affecting K+ distribution between ICF and ECF:</a:t>
            </a:r>
            <a:endParaRPr>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1-Aldosterone</a:t>
            </a:r>
            <a:endParaRPr>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 2-Insulin </a:t>
            </a:r>
            <a:endParaRPr>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3-Epinephrine</a:t>
            </a:r>
            <a:endParaRPr>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t/>
            </a:r>
            <a:endParaRPr>
              <a:solidFill>
                <a:srgbClr val="434343"/>
              </a:solidFill>
              <a:latin typeface="Oxygen"/>
              <a:ea typeface="Oxygen"/>
              <a:cs typeface="Oxygen"/>
              <a:sym typeface="Oxygen"/>
            </a:endParaRPr>
          </a:p>
        </p:txBody>
      </p:sp>
      <p:sp>
        <p:nvSpPr>
          <p:cNvPr id="851" name="Google Shape;851;p41"/>
          <p:cNvSpPr txBox="1"/>
          <p:nvPr/>
        </p:nvSpPr>
        <p:spPr>
          <a:xfrm>
            <a:off x="5192475" y="63850"/>
            <a:ext cx="1550700" cy="367500"/>
          </a:xfrm>
          <a:prstGeom prst="rect">
            <a:avLst/>
          </a:prstGeom>
          <a:noFill/>
          <a:ln cap="flat" cmpd="sng" w="19050">
            <a:solidFill>
              <a:srgbClr val="D5A6BD"/>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D5A6BD"/>
                </a:solidFill>
                <a:latin typeface="Oxygen"/>
                <a:ea typeface="Oxygen"/>
                <a:cs typeface="Oxygen"/>
                <a:sym typeface="Oxygen"/>
              </a:rPr>
              <a:t>Female slide only</a:t>
            </a:r>
            <a:endParaRPr sz="1200">
              <a:solidFill>
                <a:srgbClr val="D5A6BD"/>
              </a:solidFill>
              <a:latin typeface="Oxygen"/>
              <a:ea typeface="Oxygen"/>
              <a:cs typeface="Oxygen"/>
              <a:sym typeface="Oxygen"/>
            </a:endParaRPr>
          </a:p>
        </p:txBody>
      </p:sp>
      <p:sp>
        <p:nvSpPr>
          <p:cNvPr id="852" name="Google Shape;852;p41"/>
          <p:cNvSpPr/>
          <p:nvPr/>
        </p:nvSpPr>
        <p:spPr>
          <a:xfrm>
            <a:off x="5117625" y="9415550"/>
            <a:ext cx="211800" cy="204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1"/>
          <p:cNvSpPr/>
          <p:nvPr/>
        </p:nvSpPr>
        <p:spPr>
          <a:xfrm>
            <a:off x="2423425" y="8006825"/>
            <a:ext cx="2479200" cy="17808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434343"/>
                </a:solidFill>
                <a:latin typeface="Oxygen"/>
                <a:ea typeface="Oxygen"/>
                <a:cs typeface="Oxygen"/>
                <a:sym typeface="Oxygen"/>
              </a:rPr>
              <a:t>Pathophysiologic</a:t>
            </a:r>
            <a:r>
              <a:rPr lang="en">
                <a:solidFill>
                  <a:srgbClr val="434343"/>
                </a:solidFill>
                <a:latin typeface="Oxygen"/>
                <a:ea typeface="Oxygen"/>
                <a:cs typeface="Oxygen"/>
                <a:sym typeface="Oxygen"/>
              </a:rPr>
              <a:t> factors affecting K+ distribution between ICF and ECF:</a:t>
            </a:r>
            <a:endParaRPr>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sz="1200">
                <a:solidFill>
                  <a:srgbClr val="434343"/>
                </a:solidFill>
                <a:latin typeface="Oxygen"/>
                <a:ea typeface="Oxygen"/>
                <a:cs typeface="Oxygen"/>
                <a:sym typeface="Oxygen"/>
              </a:rPr>
              <a:t>1 - Acid base disturbance </a:t>
            </a:r>
            <a:endParaRPr sz="1200">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sz="1200">
                <a:solidFill>
                  <a:srgbClr val="434343"/>
                </a:solidFill>
                <a:latin typeface="Oxygen"/>
                <a:ea typeface="Oxygen"/>
                <a:cs typeface="Oxygen"/>
                <a:sym typeface="Oxygen"/>
              </a:rPr>
              <a:t>2 - Change in plasma osmolality </a:t>
            </a:r>
            <a:endParaRPr sz="1200">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sz="1200">
                <a:solidFill>
                  <a:srgbClr val="434343"/>
                </a:solidFill>
                <a:latin typeface="Oxygen"/>
                <a:ea typeface="Oxygen"/>
                <a:cs typeface="Oxygen"/>
                <a:sym typeface="Oxygen"/>
              </a:rPr>
              <a:t>3 - Cell lysis </a:t>
            </a:r>
            <a:endParaRPr sz="1200">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sz="1200">
                <a:solidFill>
                  <a:srgbClr val="434343"/>
                </a:solidFill>
                <a:latin typeface="Oxygen"/>
                <a:ea typeface="Oxygen"/>
                <a:cs typeface="Oxygen"/>
                <a:sym typeface="Oxygen"/>
              </a:rPr>
              <a:t>4 - Exercise </a:t>
            </a:r>
            <a:endParaRPr sz="1200">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t/>
            </a:r>
            <a:endParaRPr sz="900">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t/>
            </a:r>
            <a:endParaRPr sz="900">
              <a:solidFill>
                <a:srgbClr val="434343"/>
              </a:solidFill>
              <a:latin typeface="Oxygen"/>
              <a:ea typeface="Oxygen"/>
              <a:cs typeface="Oxygen"/>
              <a:sym typeface="Oxyge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5"/>
          <p:cNvSpPr txBox="1"/>
          <p:nvPr/>
        </p:nvSpPr>
        <p:spPr>
          <a:xfrm>
            <a:off x="1531375" y="293675"/>
            <a:ext cx="40557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Introduction </a:t>
            </a:r>
            <a:endParaRPr b="1" i="0" sz="4800" u="none" cap="none" strike="noStrike">
              <a:solidFill>
                <a:srgbClr val="CF8A87"/>
              </a:solidFill>
              <a:latin typeface="Oxygen"/>
              <a:ea typeface="Oxygen"/>
              <a:cs typeface="Oxygen"/>
              <a:sym typeface="Oxygen"/>
            </a:endParaRPr>
          </a:p>
        </p:txBody>
      </p:sp>
      <p:cxnSp>
        <p:nvCxnSpPr>
          <p:cNvPr id="117" name="Google Shape;117;p15"/>
          <p:cNvCxnSpPr/>
          <p:nvPr/>
        </p:nvCxnSpPr>
        <p:spPr>
          <a:xfrm>
            <a:off x="2002475" y="1143275"/>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118" name="Google Shape;118;p15"/>
          <p:cNvSpPr txBox="1"/>
          <p:nvPr/>
        </p:nvSpPr>
        <p:spPr>
          <a:xfrm>
            <a:off x="93750" y="3310800"/>
            <a:ext cx="3457200" cy="461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2"/>
                </a:solidFill>
                <a:latin typeface="Oxygen"/>
                <a:ea typeface="Oxygen"/>
                <a:cs typeface="Oxygen"/>
                <a:sym typeface="Oxygen"/>
              </a:rPr>
              <a:t>What did we discuss earlier ?</a:t>
            </a:r>
            <a:endParaRPr sz="1300">
              <a:latin typeface="Oxygen"/>
              <a:ea typeface="Oxygen"/>
              <a:cs typeface="Oxygen"/>
              <a:sym typeface="Oxygen"/>
            </a:endParaRPr>
          </a:p>
          <a:p>
            <a:pPr indent="0" lvl="0" marL="0" rtl="0" algn="l">
              <a:spcBef>
                <a:spcPts val="0"/>
              </a:spcBef>
              <a:spcAft>
                <a:spcPts val="0"/>
              </a:spcAft>
              <a:buNone/>
            </a:pPr>
            <a:r>
              <a:rPr lang="en">
                <a:solidFill>
                  <a:srgbClr val="6AA84F"/>
                </a:solidFill>
                <a:latin typeface="Oxygen"/>
                <a:ea typeface="Oxygen"/>
                <a:cs typeface="Oxygen"/>
                <a:sym typeface="Oxygen"/>
              </a:rPr>
              <a:t>First step of urine formation; the filtrate is reached bowman’s capsule</a:t>
            </a:r>
            <a:endParaRPr>
              <a:solidFill>
                <a:srgbClr val="6AA84F"/>
              </a:solidFill>
              <a:latin typeface="Oxygen"/>
              <a:ea typeface="Oxygen"/>
              <a:cs typeface="Oxygen"/>
              <a:sym typeface="Oxygen"/>
            </a:endParaRPr>
          </a:p>
          <a:p>
            <a:pPr indent="0" lvl="0" marL="0" rtl="0" algn="l">
              <a:spcBef>
                <a:spcPts val="0"/>
              </a:spcBef>
              <a:spcAft>
                <a:spcPts val="0"/>
              </a:spcAft>
              <a:buNone/>
            </a:pPr>
            <a:r>
              <a:rPr b="1" lang="en">
                <a:latin typeface="Oxygen"/>
                <a:ea typeface="Oxygen"/>
                <a:cs typeface="Oxygen"/>
                <a:sym typeface="Oxygen"/>
              </a:rPr>
              <a:t>(</a:t>
            </a:r>
            <a:r>
              <a:rPr b="1" lang="en">
                <a:latin typeface="Oxygen"/>
                <a:ea typeface="Oxygen"/>
                <a:cs typeface="Oxygen"/>
                <a:sym typeface="Oxygen"/>
              </a:rPr>
              <a:t>Glomerular</a:t>
            </a:r>
            <a:r>
              <a:rPr b="1" lang="en">
                <a:latin typeface="Oxygen"/>
                <a:ea typeface="Oxygen"/>
                <a:cs typeface="Oxygen"/>
                <a:sym typeface="Oxygen"/>
              </a:rPr>
              <a:t> </a:t>
            </a:r>
            <a:r>
              <a:rPr b="1" lang="en">
                <a:latin typeface="Oxygen"/>
                <a:ea typeface="Oxygen"/>
                <a:cs typeface="Oxygen"/>
                <a:sym typeface="Oxygen"/>
              </a:rPr>
              <a:t>filtration</a:t>
            </a:r>
            <a:r>
              <a:rPr b="1" lang="en">
                <a:latin typeface="Oxygen"/>
                <a:ea typeface="Oxygen"/>
                <a:cs typeface="Oxygen"/>
                <a:sym typeface="Oxygen"/>
              </a:rPr>
              <a:t>)</a:t>
            </a:r>
            <a:r>
              <a:rPr lang="en">
                <a:latin typeface="Oxygen"/>
                <a:ea typeface="Oxygen"/>
                <a:cs typeface="Oxygen"/>
                <a:sym typeface="Oxygen"/>
              </a:rPr>
              <a:t> </a:t>
            </a:r>
            <a:r>
              <a:rPr lang="en">
                <a:solidFill>
                  <a:srgbClr val="6AA84F"/>
                </a:solidFill>
                <a:latin typeface="Oxygen"/>
                <a:ea typeface="Oxygen"/>
                <a:cs typeface="Oxygen"/>
                <a:sym typeface="Oxygen"/>
              </a:rPr>
              <a:t>and now it will travel along the nephron as traveling along the nephron it will not be excreted in the urine the way it was filtered this is IMPOSSIBLE! </a:t>
            </a:r>
            <a:endParaRPr>
              <a:solidFill>
                <a:srgbClr val="6AA84F"/>
              </a:solidFill>
              <a:latin typeface="Oxygen"/>
              <a:ea typeface="Oxygen"/>
              <a:cs typeface="Oxygen"/>
              <a:sym typeface="Oxygen"/>
            </a:endParaRPr>
          </a:p>
          <a:p>
            <a:pPr indent="0" lvl="0" marL="0" rtl="0" algn="l">
              <a:spcBef>
                <a:spcPts val="0"/>
              </a:spcBef>
              <a:spcAft>
                <a:spcPts val="0"/>
              </a:spcAft>
              <a:buNone/>
            </a:pPr>
            <a:r>
              <a:t/>
            </a:r>
            <a:endParaRPr>
              <a:solidFill>
                <a:srgbClr val="6AA84F"/>
              </a:solidFill>
              <a:latin typeface="Oxygen"/>
              <a:ea typeface="Oxygen"/>
              <a:cs typeface="Oxygen"/>
              <a:sym typeface="Oxygen"/>
            </a:endParaRPr>
          </a:p>
          <a:p>
            <a:pPr indent="0" lvl="0" marL="0" rtl="0" algn="l">
              <a:spcBef>
                <a:spcPts val="0"/>
              </a:spcBef>
              <a:spcAft>
                <a:spcPts val="0"/>
              </a:spcAft>
              <a:buNone/>
            </a:pPr>
            <a:r>
              <a:rPr b="1" lang="en" sz="1600">
                <a:solidFill>
                  <a:schemeClr val="dk2"/>
                </a:solidFill>
                <a:latin typeface="Oxygen"/>
                <a:ea typeface="Oxygen"/>
                <a:cs typeface="Oxygen"/>
                <a:sym typeface="Oxygen"/>
              </a:rPr>
              <a:t>What are we going to discuss in this lecture ? </a:t>
            </a:r>
            <a:endParaRPr>
              <a:latin typeface="Oxygen"/>
              <a:ea typeface="Oxygen"/>
              <a:cs typeface="Oxygen"/>
              <a:sym typeface="Oxygen"/>
            </a:endParaRPr>
          </a:p>
          <a:p>
            <a:pPr indent="0" lvl="0" marL="0" rtl="0" algn="l">
              <a:lnSpc>
                <a:spcPct val="115000"/>
              </a:lnSpc>
              <a:spcBef>
                <a:spcPts val="0"/>
              </a:spcBef>
              <a:spcAft>
                <a:spcPts val="0"/>
              </a:spcAft>
              <a:buNone/>
            </a:pPr>
            <a:r>
              <a:rPr lang="en">
                <a:solidFill>
                  <a:srgbClr val="6AA84F"/>
                </a:solidFill>
                <a:latin typeface="Oxygen"/>
                <a:ea typeface="Oxygen"/>
                <a:cs typeface="Oxygen"/>
                <a:sym typeface="Oxygen"/>
              </a:rPr>
              <a:t>It will undergo </a:t>
            </a:r>
            <a:r>
              <a:rPr b="1" lang="en">
                <a:latin typeface="Oxygen"/>
                <a:ea typeface="Oxygen"/>
                <a:cs typeface="Oxygen"/>
                <a:sym typeface="Oxygen"/>
              </a:rPr>
              <a:t>processing called Tubular Processing</a:t>
            </a:r>
            <a:r>
              <a:rPr lang="en">
                <a:solidFill>
                  <a:srgbClr val="6AA84F"/>
                </a:solidFill>
                <a:latin typeface="Oxygen"/>
                <a:ea typeface="Oxygen"/>
                <a:cs typeface="Oxygen"/>
                <a:sym typeface="Oxygen"/>
              </a:rPr>
              <a:t>; the tubule of the nephron will change the filtrate How? -it will return the important substance into the blood. this is called Reabsorption. -it will secrete the non important or waste products that stays in the blood, even further the filtrate. this is called secretion</a:t>
            </a:r>
            <a:endParaRPr>
              <a:solidFill>
                <a:srgbClr val="6AA84F"/>
              </a:solidFill>
              <a:latin typeface="Oxygen"/>
              <a:ea typeface="Oxygen"/>
              <a:cs typeface="Oxygen"/>
              <a:sym typeface="Oxygen"/>
            </a:endParaRPr>
          </a:p>
        </p:txBody>
      </p:sp>
      <p:sp>
        <p:nvSpPr>
          <p:cNvPr id="119" name="Google Shape;119;p15"/>
          <p:cNvSpPr txBox="1"/>
          <p:nvPr/>
        </p:nvSpPr>
        <p:spPr>
          <a:xfrm>
            <a:off x="93750" y="1233525"/>
            <a:ext cx="4586100" cy="195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latin typeface="Oxygen"/>
                <a:ea typeface="Oxygen"/>
                <a:cs typeface="Oxygen"/>
                <a:sym typeface="Oxygen"/>
              </a:rPr>
              <a:t>•</a:t>
            </a:r>
            <a:r>
              <a:rPr lang="en">
                <a:solidFill>
                  <a:srgbClr val="0B5394"/>
                </a:solidFill>
                <a:latin typeface="Oxygen"/>
                <a:ea typeface="Oxygen"/>
                <a:cs typeface="Oxygen"/>
                <a:sym typeface="Oxygen"/>
              </a:rPr>
              <a:t> The renal processes can be summarized in 4 steps:</a:t>
            </a:r>
            <a:endParaRPr>
              <a:solidFill>
                <a:srgbClr val="0B5394"/>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0B5394"/>
                </a:solidFill>
                <a:latin typeface="Oxygen"/>
                <a:ea typeface="Oxygen"/>
                <a:cs typeface="Oxygen"/>
                <a:sym typeface="Oxygen"/>
              </a:rPr>
              <a:t>1-</a:t>
            </a:r>
            <a:r>
              <a:rPr lang="en">
                <a:solidFill>
                  <a:srgbClr val="0B5394"/>
                </a:solidFill>
                <a:latin typeface="Oxygen"/>
                <a:ea typeface="Oxygen"/>
                <a:cs typeface="Oxygen"/>
                <a:sym typeface="Oxygen"/>
              </a:rPr>
              <a:t>filtration</a:t>
            </a:r>
            <a:r>
              <a:rPr lang="en">
                <a:solidFill>
                  <a:srgbClr val="0B5394"/>
                </a:solidFill>
                <a:latin typeface="Oxygen"/>
                <a:ea typeface="Oxygen"/>
                <a:cs typeface="Oxygen"/>
                <a:sym typeface="Oxygen"/>
              </a:rPr>
              <a:t> </a:t>
            </a:r>
            <a:endParaRPr>
              <a:solidFill>
                <a:srgbClr val="0B5394"/>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0B5394"/>
                </a:solidFill>
                <a:latin typeface="Oxygen"/>
                <a:ea typeface="Oxygen"/>
                <a:cs typeface="Oxygen"/>
                <a:sym typeface="Oxygen"/>
              </a:rPr>
              <a:t>2-</a:t>
            </a:r>
            <a:r>
              <a:rPr lang="en">
                <a:solidFill>
                  <a:srgbClr val="0B5394"/>
                </a:solidFill>
                <a:latin typeface="Oxygen"/>
                <a:ea typeface="Oxygen"/>
                <a:cs typeface="Oxygen"/>
                <a:sym typeface="Oxygen"/>
              </a:rPr>
              <a:t>reabsorption</a:t>
            </a:r>
            <a:r>
              <a:rPr lang="en">
                <a:solidFill>
                  <a:srgbClr val="0B5394"/>
                </a:solidFill>
                <a:latin typeface="Oxygen"/>
                <a:ea typeface="Oxygen"/>
                <a:cs typeface="Oxygen"/>
                <a:sym typeface="Oxygen"/>
              </a:rPr>
              <a:t> </a:t>
            </a:r>
            <a:endParaRPr>
              <a:solidFill>
                <a:srgbClr val="0B5394"/>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0B5394"/>
                </a:solidFill>
                <a:latin typeface="Oxygen"/>
                <a:ea typeface="Oxygen"/>
                <a:cs typeface="Oxygen"/>
                <a:sym typeface="Oxygen"/>
              </a:rPr>
              <a:t>3-</a:t>
            </a:r>
            <a:r>
              <a:rPr lang="en">
                <a:solidFill>
                  <a:srgbClr val="0B5394"/>
                </a:solidFill>
                <a:latin typeface="Oxygen"/>
                <a:ea typeface="Oxygen"/>
                <a:cs typeface="Oxygen"/>
                <a:sym typeface="Oxygen"/>
              </a:rPr>
              <a:t>Secretion</a:t>
            </a:r>
            <a:r>
              <a:rPr lang="en">
                <a:solidFill>
                  <a:srgbClr val="0B5394"/>
                </a:solidFill>
                <a:latin typeface="Oxygen"/>
                <a:ea typeface="Oxygen"/>
                <a:cs typeface="Oxygen"/>
                <a:sym typeface="Oxygen"/>
              </a:rPr>
              <a:t> </a:t>
            </a:r>
            <a:endParaRPr>
              <a:solidFill>
                <a:srgbClr val="0B5394"/>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0B5394"/>
                </a:solidFill>
                <a:latin typeface="Oxygen"/>
                <a:ea typeface="Oxygen"/>
                <a:cs typeface="Oxygen"/>
                <a:sym typeface="Oxygen"/>
              </a:rPr>
              <a:t>4-</a:t>
            </a:r>
            <a:r>
              <a:rPr lang="en">
                <a:solidFill>
                  <a:srgbClr val="0B5394"/>
                </a:solidFill>
                <a:latin typeface="Oxygen"/>
                <a:ea typeface="Oxygen"/>
                <a:cs typeface="Oxygen"/>
                <a:sym typeface="Oxygen"/>
              </a:rPr>
              <a:t>excretion</a:t>
            </a:r>
            <a:r>
              <a:rPr lang="en">
                <a:solidFill>
                  <a:srgbClr val="0B5394"/>
                </a:solidFill>
                <a:latin typeface="Oxygen"/>
                <a:ea typeface="Oxygen"/>
                <a:cs typeface="Oxygen"/>
                <a:sym typeface="Oxygen"/>
              </a:rPr>
              <a:t> </a:t>
            </a:r>
            <a:endParaRPr>
              <a:solidFill>
                <a:srgbClr val="0B5394"/>
              </a:solidFill>
              <a:latin typeface="Oxygen"/>
              <a:ea typeface="Oxygen"/>
              <a:cs typeface="Oxygen"/>
              <a:sym typeface="Oxygen"/>
            </a:endParaRPr>
          </a:p>
          <a:p>
            <a:pPr indent="0" lvl="0" marL="0" rtl="0" algn="l">
              <a:lnSpc>
                <a:spcPct val="115000"/>
              </a:lnSpc>
              <a:spcBef>
                <a:spcPts val="0"/>
              </a:spcBef>
              <a:spcAft>
                <a:spcPts val="0"/>
              </a:spcAft>
              <a:buNone/>
            </a:pPr>
            <a:r>
              <a:rPr b="1" lang="en" u="sng">
                <a:solidFill>
                  <a:srgbClr val="0B5394"/>
                </a:solidFill>
                <a:latin typeface="Oxygen"/>
                <a:ea typeface="Oxygen"/>
                <a:cs typeface="Oxygen"/>
                <a:sym typeface="Oxygen"/>
              </a:rPr>
              <a:t>Urinary Excretion Rate = Filtration Rate – Reabsorption Rate + Secretion Rate</a:t>
            </a:r>
            <a:endParaRPr b="1" u="sng">
              <a:solidFill>
                <a:srgbClr val="0B5394"/>
              </a:solidFill>
              <a:latin typeface="Oxygen"/>
              <a:ea typeface="Oxygen"/>
              <a:cs typeface="Oxygen"/>
              <a:sym typeface="Oxygen"/>
            </a:endParaRPr>
          </a:p>
          <a:p>
            <a:pPr indent="0" lvl="0" marL="0" rtl="0" algn="l">
              <a:lnSpc>
                <a:spcPct val="115000"/>
              </a:lnSpc>
              <a:spcBef>
                <a:spcPts val="0"/>
              </a:spcBef>
              <a:spcAft>
                <a:spcPts val="0"/>
              </a:spcAft>
              <a:buNone/>
            </a:pPr>
            <a:r>
              <a:t/>
            </a:r>
            <a:endParaRPr>
              <a:latin typeface="Oxygen"/>
              <a:ea typeface="Oxygen"/>
              <a:cs typeface="Oxygen"/>
              <a:sym typeface="Oxygen"/>
            </a:endParaRPr>
          </a:p>
          <a:p>
            <a:pPr indent="0" lvl="0" marL="0" rtl="0" algn="l">
              <a:lnSpc>
                <a:spcPct val="115000"/>
              </a:lnSpc>
              <a:spcBef>
                <a:spcPts val="0"/>
              </a:spcBef>
              <a:spcAft>
                <a:spcPts val="0"/>
              </a:spcAft>
              <a:buNone/>
            </a:pPr>
            <a:r>
              <a:rPr lang="en">
                <a:latin typeface="Oxygen"/>
                <a:ea typeface="Oxygen"/>
                <a:cs typeface="Oxygen"/>
                <a:sym typeface="Oxygen"/>
              </a:rPr>
              <a:t> </a:t>
            </a:r>
            <a:endParaRPr>
              <a:latin typeface="Oxygen"/>
              <a:ea typeface="Oxygen"/>
              <a:cs typeface="Oxygen"/>
              <a:sym typeface="Oxygen"/>
            </a:endParaRPr>
          </a:p>
        </p:txBody>
      </p:sp>
      <p:pic>
        <p:nvPicPr>
          <p:cNvPr id="120" name="Google Shape;120;p15"/>
          <p:cNvPicPr preferRelativeResize="0"/>
          <p:nvPr/>
        </p:nvPicPr>
        <p:blipFill>
          <a:blip r:embed="rId3">
            <a:alphaModFix/>
          </a:blip>
          <a:stretch>
            <a:fillRect/>
          </a:stretch>
        </p:blipFill>
        <p:spPr>
          <a:xfrm>
            <a:off x="3859625" y="3555150"/>
            <a:ext cx="2906300" cy="4210136"/>
          </a:xfrm>
          <a:prstGeom prst="rect">
            <a:avLst/>
          </a:prstGeom>
          <a:noFill/>
          <a:ln>
            <a:noFill/>
          </a:ln>
        </p:spPr>
      </p:pic>
      <p:sp>
        <p:nvSpPr>
          <p:cNvPr id="121" name="Google Shape;121;p15"/>
          <p:cNvSpPr txBox="1"/>
          <p:nvPr/>
        </p:nvSpPr>
        <p:spPr>
          <a:xfrm>
            <a:off x="0" y="58550"/>
            <a:ext cx="853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6AA84F"/>
                </a:solidFill>
                <a:latin typeface="Oxygen"/>
                <a:ea typeface="Oxygen"/>
                <a:cs typeface="Oxygen"/>
                <a:sym typeface="Oxygen"/>
              </a:rPr>
              <a:t>Team 439</a:t>
            </a:r>
            <a:endParaRPr b="1">
              <a:solidFill>
                <a:srgbClr val="6AA84F"/>
              </a:solidFill>
              <a:latin typeface="Oxygen"/>
              <a:ea typeface="Oxygen"/>
              <a:cs typeface="Oxygen"/>
              <a:sym typeface="Oxygen"/>
            </a:endParaRPr>
          </a:p>
        </p:txBody>
      </p:sp>
      <p:cxnSp>
        <p:nvCxnSpPr>
          <p:cNvPr id="122" name="Google Shape;122;p15"/>
          <p:cNvCxnSpPr/>
          <p:nvPr/>
        </p:nvCxnSpPr>
        <p:spPr>
          <a:xfrm>
            <a:off x="3292675" y="4497475"/>
            <a:ext cx="533100" cy="8400"/>
          </a:xfrm>
          <a:prstGeom prst="straightConnector1">
            <a:avLst/>
          </a:prstGeom>
          <a:noFill/>
          <a:ln cap="flat" cmpd="sng" w="28575">
            <a:solidFill>
              <a:schemeClr val="dk2"/>
            </a:solidFill>
            <a:prstDash val="solid"/>
            <a:round/>
            <a:headEnd len="med" w="med" type="none"/>
            <a:tailEnd len="med" w="med" type="triangle"/>
          </a:ln>
        </p:spPr>
      </p:cxnSp>
      <p:sp>
        <p:nvSpPr>
          <p:cNvPr id="123" name="Google Shape;123;p15"/>
          <p:cNvSpPr/>
          <p:nvPr/>
        </p:nvSpPr>
        <p:spPr>
          <a:xfrm>
            <a:off x="3931350" y="5377875"/>
            <a:ext cx="748500" cy="1953900"/>
          </a:xfrm>
          <a:prstGeom prst="leftBracket">
            <a:avLst>
              <a:gd fmla="val 8333"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4" name="Google Shape;124;p15"/>
          <p:cNvCxnSpPr/>
          <p:nvPr/>
        </p:nvCxnSpPr>
        <p:spPr>
          <a:xfrm>
            <a:off x="3398250" y="6350625"/>
            <a:ext cx="533100" cy="8400"/>
          </a:xfrm>
          <a:prstGeom prst="straightConnector1">
            <a:avLst/>
          </a:prstGeom>
          <a:noFill/>
          <a:ln cap="flat" cmpd="sng" w="28575">
            <a:solidFill>
              <a:schemeClr val="dk2"/>
            </a:solidFill>
            <a:prstDash val="solid"/>
            <a:round/>
            <a:headEnd len="med" w="med" type="none"/>
            <a:tailEnd len="med" w="med" type="triangle"/>
          </a:ln>
        </p:spPr>
      </p:cxnSp>
      <p:pic>
        <p:nvPicPr>
          <p:cNvPr id="125" name="Google Shape;125;p15"/>
          <p:cNvPicPr preferRelativeResize="0"/>
          <p:nvPr/>
        </p:nvPicPr>
        <p:blipFill rotWithShape="1">
          <a:blip r:embed="rId4">
            <a:alphaModFix/>
          </a:blip>
          <a:srcRect b="0" l="0" r="5544" t="0"/>
          <a:stretch/>
        </p:blipFill>
        <p:spPr>
          <a:xfrm>
            <a:off x="4547950" y="1176000"/>
            <a:ext cx="2137380" cy="2134800"/>
          </a:xfrm>
          <a:prstGeom prst="rect">
            <a:avLst/>
          </a:prstGeom>
          <a:noFill/>
          <a:ln>
            <a:noFill/>
          </a:ln>
        </p:spPr>
      </p:pic>
      <p:sp>
        <p:nvSpPr>
          <p:cNvPr id="126" name="Google Shape;126;p15"/>
          <p:cNvSpPr txBox="1"/>
          <p:nvPr/>
        </p:nvSpPr>
        <p:spPr>
          <a:xfrm>
            <a:off x="93750" y="7860075"/>
            <a:ext cx="64212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D5A6BD"/>
                </a:solidFill>
                <a:latin typeface="Oxygen"/>
                <a:ea typeface="Oxygen"/>
                <a:cs typeface="Oxygen"/>
                <a:sym typeface="Oxygen"/>
              </a:rPr>
              <a:t>The kidney filters around 180L/day of protein &amp; cell-free filtrate by the glomerulus.</a:t>
            </a:r>
            <a:endParaRPr>
              <a:solidFill>
                <a:srgbClr val="D5A6BD"/>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D5A6BD"/>
                </a:solidFill>
                <a:latin typeface="Oxygen"/>
                <a:ea typeface="Oxygen"/>
                <a:cs typeface="Oxygen"/>
                <a:sym typeface="Oxygen"/>
              </a:rPr>
              <a:t>• Neverthless, humans normally excrete around 0.5-1.5L of</a:t>
            </a:r>
            <a:endParaRPr>
              <a:solidFill>
                <a:srgbClr val="D5A6BD"/>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D5A6BD"/>
                </a:solidFill>
                <a:latin typeface="Oxygen"/>
                <a:ea typeface="Oxygen"/>
                <a:cs typeface="Oxygen"/>
                <a:sym typeface="Oxygen"/>
              </a:rPr>
              <a:t>Urine daily </a:t>
            </a:r>
            <a:endParaRPr>
              <a:solidFill>
                <a:srgbClr val="D5A6BD"/>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D5A6BD"/>
                </a:solidFill>
                <a:latin typeface="Oxygen"/>
                <a:ea typeface="Oxygen"/>
                <a:cs typeface="Oxygen"/>
                <a:sym typeface="Oxygen"/>
              </a:rPr>
              <a:t>• What happened to the remaining 178.5L of filtered Fluid?</a:t>
            </a:r>
            <a:endParaRPr>
              <a:solidFill>
                <a:srgbClr val="D5A6BD"/>
              </a:solidFill>
              <a:latin typeface="Oxygen"/>
              <a:ea typeface="Oxygen"/>
              <a:cs typeface="Oxygen"/>
              <a:sym typeface="Oxygen"/>
            </a:endParaRPr>
          </a:p>
          <a:p>
            <a:pPr indent="0" lvl="0" marL="0" rtl="0" algn="l">
              <a:lnSpc>
                <a:spcPct val="115000"/>
              </a:lnSpc>
              <a:spcBef>
                <a:spcPts val="0"/>
              </a:spcBef>
              <a:spcAft>
                <a:spcPts val="0"/>
              </a:spcAft>
              <a:buNone/>
            </a:pPr>
            <a:r>
              <a:rPr lang="en">
                <a:solidFill>
                  <a:srgbClr val="6AA84F"/>
                </a:solidFill>
                <a:latin typeface="Oxygen"/>
                <a:ea typeface="Oxygen"/>
                <a:cs typeface="Oxygen"/>
                <a:sym typeface="Oxygen"/>
              </a:rPr>
              <a:t>It will be reabsorbed </a:t>
            </a:r>
            <a:endParaRPr>
              <a:solidFill>
                <a:srgbClr val="6AA84F"/>
              </a:solidFill>
              <a:latin typeface="Oxygen"/>
              <a:ea typeface="Oxygen"/>
              <a:cs typeface="Oxygen"/>
              <a:sym typeface="Oxyge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42"/>
          <p:cNvSpPr txBox="1"/>
          <p:nvPr>
            <p:ph type="title"/>
          </p:nvPr>
        </p:nvSpPr>
        <p:spPr>
          <a:xfrm>
            <a:off x="228600" y="-228600"/>
            <a:ext cx="5915100" cy="973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 sz="3100"/>
              <a:t>Renal K+ excretion</a:t>
            </a:r>
            <a:endParaRPr sz="3100"/>
          </a:p>
        </p:txBody>
      </p:sp>
      <p:sp>
        <p:nvSpPr>
          <p:cNvPr id="859" name="Google Shape;859;p42"/>
          <p:cNvSpPr txBox="1"/>
          <p:nvPr/>
        </p:nvSpPr>
        <p:spPr>
          <a:xfrm>
            <a:off x="0" y="680425"/>
            <a:ext cx="4772400" cy="686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34343"/>
                </a:solidFill>
                <a:latin typeface="Oxygen"/>
                <a:ea typeface="Oxygen"/>
                <a:cs typeface="Oxygen"/>
                <a:sym typeface="Oxygen"/>
              </a:rPr>
              <a:t>1-K+ reabsorption along the </a:t>
            </a:r>
            <a:r>
              <a:rPr b="1" lang="en">
                <a:solidFill>
                  <a:srgbClr val="990000"/>
                </a:solidFill>
                <a:latin typeface="Oxygen"/>
                <a:ea typeface="Oxygen"/>
                <a:cs typeface="Oxygen"/>
                <a:sym typeface="Oxygen"/>
              </a:rPr>
              <a:t>proximal tubule</a:t>
            </a:r>
            <a:r>
              <a:rPr b="1" lang="en">
                <a:solidFill>
                  <a:srgbClr val="434343"/>
                </a:solidFill>
                <a:latin typeface="Oxygen"/>
                <a:ea typeface="Oxygen"/>
                <a:cs typeface="Oxygen"/>
                <a:sym typeface="Oxygen"/>
              </a:rPr>
              <a:t> </a:t>
            </a:r>
            <a:r>
              <a:rPr lang="en">
                <a:solidFill>
                  <a:srgbClr val="434343"/>
                </a:solidFill>
                <a:latin typeface="Oxygen"/>
                <a:ea typeface="Oxygen"/>
                <a:cs typeface="Oxygen"/>
                <a:sym typeface="Oxygen"/>
              </a:rPr>
              <a:t>is largely </a:t>
            </a:r>
            <a:r>
              <a:rPr lang="en">
                <a:solidFill>
                  <a:srgbClr val="990000"/>
                </a:solidFill>
                <a:latin typeface="Oxygen"/>
                <a:ea typeface="Oxygen"/>
                <a:cs typeface="Oxygen"/>
                <a:sym typeface="Oxygen"/>
              </a:rPr>
              <a:t>passive</a:t>
            </a:r>
            <a:r>
              <a:rPr lang="en">
                <a:solidFill>
                  <a:srgbClr val="434343"/>
                </a:solidFill>
                <a:latin typeface="Oxygen"/>
                <a:ea typeface="Oxygen"/>
                <a:cs typeface="Oxygen"/>
                <a:sym typeface="Oxygen"/>
              </a:rPr>
              <a:t> and follows the movement of Na+ and fluid</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 (in collecting tubules, may also rely active transport). </a:t>
            </a:r>
            <a:endParaRPr>
              <a:solidFill>
                <a:srgbClr val="434343"/>
              </a:solidFill>
              <a:latin typeface="Oxygen"/>
              <a:ea typeface="Oxygen"/>
              <a:cs typeface="Oxygen"/>
              <a:sym typeface="Oxygen"/>
            </a:endParaRPr>
          </a:p>
          <a:p>
            <a:pPr indent="0" lvl="0" marL="0" rtl="0" algn="l">
              <a:spcBef>
                <a:spcPts val="0"/>
              </a:spcBef>
              <a:spcAft>
                <a:spcPts val="0"/>
              </a:spcAft>
              <a:buNone/>
            </a:pPr>
            <a:r>
              <a:t/>
            </a:r>
            <a:endParaRPr>
              <a:solidFill>
                <a:srgbClr val="434343"/>
              </a:solidFill>
              <a:latin typeface="Oxygen"/>
              <a:ea typeface="Oxygen"/>
              <a:cs typeface="Oxygen"/>
              <a:sym typeface="Oxygen"/>
            </a:endParaRPr>
          </a:p>
          <a:p>
            <a:pPr indent="0" lvl="0" marL="0" rtl="0" algn="ctr">
              <a:spcBef>
                <a:spcPts val="0"/>
              </a:spcBef>
              <a:spcAft>
                <a:spcPts val="0"/>
              </a:spcAft>
              <a:buNone/>
            </a:pPr>
            <a:r>
              <a:rPr lang="en">
                <a:solidFill>
                  <a:srgbClr val="434343"/>
                </a:solidFill>
                <a:latin typeface="Oxygen"/>
                <a:ea typeface="Oxygen"/>
                <a:cs typeface="Oxygen"/>
                <a:sym typeface="Oxygen"/>
              </a:rPr>
              <a:t>• In the PCT , K+ reabsorption is a </a:t>
            </a:r>
            <a:r>
              <a:rPr lang="en">
                <a:solidFill>
                  <a:srgbClr val="990000"/>
                </a:solidFill>
                <a:latin typeface="Oxygen"/>
                <a:ea typeface="Oxygen"/>
                <a:cs typeface="Oxygen"/>
                <a:sym typeface="Oxygen"/>
              </a:rPr>
              <a:t>passive</a:t>
            </a:r>
            <a:r>
              <a:rPr lang="en">
                <a:solidFill>
                  <a:srgbClr val="434343"/>
                </a:solidFill>
                <a:latin typeface="Oxygen"/>
                <a:ea typeface="Oxygen"/>
                <a:cs typeface="Oxygen"/>
                <a:sym typeface="Oxygen"/>
              </a:rPr>
              <a:t> process how?</a:t>
            </a:r>
            <a:endParaRPr>
              <a:solidFill>
                <a:srgbClr val="434343"/>
              </a:solidFill>
              <a:latin typeface="Oxygen"/>
              <a:ea typeface="Oxygen"/>
              <a:cs typeface="Oxygen"/>
              <a:sym typeface="Oxygen"/>
            </a:endParaRPr>
          </a:p>
          <a:p>
            <a:pPr indent="0" lvl="0" marL="0" rtl="0" algn="ctr">
              <a:spcBef>
                <a:spcPts val="0"/>
              </a:spcBef>
              <a:spcAft>
                <a:spcPts val="0"/>
              </a:spcAft>
              <a:buNone/>
            </a:pPr>
            <a:r>
              <a:rPr lang="en">
                <a:solidFill>
                  <a:srgbClr val="434343"/>
                </a:solidFill>
                <a:latin typeface="Oxygen"/>
                <a:ea typeface="Oxygen"/>
                <a:cs typeface="Oxygen"/>
                <a:sym typeface="Oxygen"/>
              </a:rPr>
              <a:t>• Water reabsorption is through paracellular route</a:t>
            </a:r>
            <a:endParaRPr>
              <a:solidFill>
                <a:srgbClr val="434343"/>
              </a:solidFill>
              <a:latin typeface="Oxygen"/>
              <a:ea typeface="Oxygen"/>
              <a:cs typeface="Oxygen"/>
              <a:sym typeface="Oxygen"/>
            </a:endParaRPr>
          </a:p>
          <a:p>
            <a:pPr indent="0" lvl="0" marL="0" rtl="0" algn="ctr">
              <a:spcBef>
                <a:spcPts val="0"/>
              </a:spcBef>
              <a:spcAft>
                <a:spcPts val="0"/>
              </a:spcAft>
              <a:buNone/>
            </a:pPr>
            <a:r>
              <a:rPr lang="en">
                <a:solidFill>
                  <a:srgbClr val="434343"/>
                </a:solidFill>
                <a:latin typeface="Oxygen"/>
                <a:ea typeface="Oxygen"/>
                <a:cs typeface="Oxygen"/>
                <a:sym typeface="Oxygen"/>
              </a:rPr>
              <a:t>and drags K+ with it ( solvent drag).</a:t>
            </a:r>
            <a:endParaRPr>
              <a:solidFill>
                <a:srgbClr val="434343"/>
              </a:solidFill>
              <a:latin typeface="Oxygen"/>
              <a:ea typeface="Oxygen"/>
              <a:cs typeface="Oxygen"/>
              <a:sym typeface="Oxygen"/>
            </a:endParaRPr>
          </a:p>
          <a:p>
            <a:pPr indent="0" lvl="0" marL="0" rtl="0" algn="ctr">
              <a:spcBef>
                <a:spcPts val="0"/>
              </a:spcBef>
              <a:spcAft>
                <a:spcPts val="0"/>
              </a:spcAft>
              <a:buNone/>
            </a:pPr>
            <a:r>
              <a:t/>
            </a:r>
            <a:endParaRPr>
              <a:solidFill>
                <a:srgbClr val="434343"/>
              </a:solidFill>
              <a:latin typeface="Oxygen"/>
              <a:ea typeface="Oxygen"/>
              <a:cs typeface="Oxygen"/>
              <a:sym typeface="Oxygen"/>
            </a:endParaRPr>
          </a:p>
          <a:p>
            <a:pPr indent="0" lvl="0" marL="0" rtl="0" algn="ctr">
              <a:spcBef>
                <a:spcPts val="0"/>
              </a:spcBef>
              <a:spcAft>
                <a:spcPts val="0"/>
              </a:spcAft>
              <a:buNone/>
            </a:pPr>
            <a:r>
              <a:t/>
            </a:r>
            <a:endParaRPr>
              <a:solidFill>
                <a:srgbClr val="434343"/>
              </a:solidFill>
              <a:latin typeface="Oxygen"/>
              <a:ea typeface="Oxygen"/>
              <a:cs typeface="Oxygen"/>
              <a:sym typeface="Oxygen"/>
            </a:endParaRPr>
          </a:p>
          <a:p>
            <a:pPr indent="0" lvl="0" marL="0" rtl="0" algn="l">
              <a:spcBef>
                <a:spcPts val="0"/>
              </a:spcBef>
              <a:spcAft>
                <a:spcPts val="0"/>
              </a:spcAft>
              <a:buNone/>
            </a:pPr>
            <a:r>
              <a:t/>
            </a:r>
            <a:endParaRPr>
              <a:solidFill>
                <a:srgbClr val="434343"/>
              </a:solidFill>
              <a:latin typeface="Oxygen"/>
              <a:ea typeface="Oxygen"/>
              <a:cs typeface="Oxygen"/>
              <a:sym typeface="Oxygen"/>
            </a:endParaRPr>
          </a:p>
          <a:p>
            <a:pPr indent="0" lvl="0" marL="0" rtl="0" algn="l">
              <a:spcBef>
                <a:spcPts val="0"/>
              </a:spcBef>
              <a:spcAft>
                <a:spcPts val="0"/>
              </a:spcAft>
              <a:buNone/>
            </a:pPr>
            <a:r>
              <a:rPr b="1" lang="en">
                <a:solidFill>
                  <a:srgbClr val="434343"/>
                </a:solidFill>
                <a:latin typeface="Oxygen"/>
                <a:ea typeface="Oxygen"/>
                <a:cs typeface="Oxygen"/>
                <a:sym typeface="Oxygen"/>
              </a:rPr>
              <a:t>2-</a:t>
            </a:r>
            <a:r>
              <a:rPr b="1" lang="en">
                <a:solidFill>
                  <a:srgbClr val="434343"/>
                </a:solidFill>
                <a:latin typeface="Oxygen"/>
                <a:ea typeface="Oxygen"/>
                <a:cs typeface="Oxygen"/>
                <a:sym typeface="Oxygen"/>
              </a:rPr>
              <a:t>K</a:t>
            </a:r>
            <a:r>
              <a:rPr b="1" lang="en">
                <a:solidFill>
                  <a:srgbClr val="434343"/>
                </a:solidFill>
                <a:latin typeface="Oxygen"/>
                <a:ea typeface="Oxygen"/>
                <a:cs typeface="Oxygen"/>
                <a:sym typeface="Oxygen"/>
              </a:rPr>
              <a:t>+ handling by TAL: </a:t>
            </a:r>
            <a:endParaRPr b="1">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   by Secondary active transport via the apical triple                 transporter (NKCC2)</a:t>
            </a:r>
            <a:endParaRPr>
              <a:solidFill>
                <a:srgbClr val="434343"/>
              </a:solidFill>
              <a:latin typeface="Oxygen"/>
              <a:ea typeface="Oxygen"/>
              <a:cs typeface="Oxygen"/>
              <a:sym typeface="Oxygen"/>
            </a:endParaRPr>
          </a:p>
          <a:p>
            <a:pPr indent="0" lvl="0" marL="0" rtl="0" algn="l">
              <a:spcBef>
                <a:spcPts val="0"/>
              </a:spcBef>
              <a:spcAft>
                <a:spcPts val="0"/>
              </a:spcAft>
              <a:buNone/>
            </a:pPr>
            <a:r>
              <a:t/>
            </a:r>
            <a:endParaRPr>
              <a:solidFill>
                <a:srgbClr val="434343"/>
              </a:solidFill>
              <a:latin typeface="Oxygen"/>
              <a:ea typeface="Oxygen"/>
              <a:cs typeface="Oxygen"/>
              <a:sym typeface="Oxygen"/>
            </a:endParaRPr>
          </a:p>
          <a:p>
            <a:pPr indent="0" lvl="0" marL="0" rtl="0" algn="l">
              <a:spcBef>
                <a:spcPts val="0"/>
              </a:spcBef>
              <a:spcAft>
                <a:spcPts val="0"/>
              </a:spcAft>
              <a:buNone/>
            </a:pPr>
            <a:r>
              <a:t/>
            </a:r>
            <a:endParaRPr>
              <a:solidFill>
                <a:srgbClr val="434343"/>
              </a:solidFill>
              <a:latin typeface="Oxygen"/>
              <a:ea typeface="Oxygen"/>
              <a:cs typeface="Oxygen"/>
              <a:sym typeface="Oxygen"/>
            </a:endParaRPr>
          </a:p>
          <a:p>
            <a:pPr indent="0" lvl="0" marL="0" rtl="0" algn="l">
              <a:spcBef>
                <a:spcPts val="0"/>
              </a:spcBef>
              <a:spcAft>
                <a:spcPts val="0"/>
              </a:spcAft>
              <a:buNone/>
            </a:pPr>
            <a:r>
              <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 </a:t>
            </a:r>
            <a:r>
              <a:rPr b="1" lang="en">
                <a:solidFill>
                  <a:srgbClr val="434343"/>
                </a:solidFill>
                <a:latin typeface="Oxygen"/>
                <a:ea typeface="Oxygen"/>
                <a:cs typeface="Oxygen"/>
                <a:sym typeface="Oxygen"/>
              </a:rPr>
              <a:t>3-K+ handling by the distal portions of the nephron</a:t>
            </a:r>
            <a:endParaRPr b="1">
              <a:solidFill>
                <a:srgbClr val="434343"/>
              </a:solidFill>
              <a:latin typeface="Oxygen"/>
              <a:ea typeface="Oxygen"/>
              <a:cs typeface="Oxygen"/>
              <a:sym typeface="Oxygen"/>
            </a:endParaRPr>
          </a:p>
          <a:p>
            <a:pPr indent="0" lvl="0" marL="0" rtl="0" algn="l">
              <a:spcBef>
                <a:spcPts val="0"/>
              </a:spcBef>
              <a:spcAft>
                <a:spcPts val="0"/>
              </a:spcAft>
              <a:buNone/>
            </a:pPr>
            <a:r>
              <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K+ </a:t>
            </a:r>
            <a:r>
              <a:rPr b="1" lang="en">
                <a:solidFill>
                  <a:srgbClr val="434343"/>
                </a:solidFill>
                <a:latin typeface="Oxygen"/>
                <a:ea typeface="Oxygen"/>
                <a:cs typeface="Oxygen"/>
                <a:sym typeface="Oxygen"/>
              </a:rPr>
              <a:t>secretion</a:t>
            </a:r>
            <a:r>
              <a:rPr lang="en">
                <a:solidFill>
                  <a:srgbClr val="434343"/>
                </a:solidFill>
                <a:latin typeface="Oxygen"/>
                <a:ea typeface="Oxygen"/>
                <a:cs typeface="Oxygen"/>
                <a:sym typeface="Oxygen"/>
              </a:rPr>
              <a:t> occurs in </a:t>
            </a:r>
            <a:r>
              <a:rPr b="1" lang="en">
                <a:solidFill>
                  <a:srgbClr val="990000"/>
                </a:solidFill>
                <a:latin typeface="Oxygen"/>
                <a:ea typeface="Oxygen"/>
                <a:cs typeface="Oxygen"/>
                <a:sym typeface="Oxygen"/>
              </a:rPr>
              <a:t>cortical collecting tubule</a:t>
            </a:r>
            <a:r>
              <a:rPr b="1" lang="en">
                <a:solidFill>
                  <a:srgbClr val="434343"/>
                </a:solidFill>
                <a:latin typeface="Oxygen"/>
                <a:ea typeface="Oxygen"/>
                <a:cs typeface="Oxygen"/>
                <a:sym typeface="Oxygen"/>
              </a:rPr>
              <a:t> </a:t>
            </a:r>
            <a:r>
              <a:rPr lang="en">
                <a:solidFill>
                  <a:srgbClr val="990000"/>
                </a:solidFill>
                <a:latin typeface="Oxygen"/>
                <a:ea typeface="Oxygen"/>
                <a:cs typeface="Oxygen"/>
                <a:sym typeface="Oxygen"/>
              </a:rPr>
              <a:t>(principal cells)</a:t>
            </a:r>
            <a:r>
              <a:rPr lang="en">
                <a:solidFill>
                  <a:srgbClr val="434343"/>
                </a:solidFill>
                <a:latin typeface="Oxygen"/>
                <a:ea typeface="Oxygen"/>
                <a:cs typeface="Oxygen"/>
                <a:sym typeface="Oxygen"/>
              </a:rPr>
              <a:t>which is Na+ and water reabsorption &amp; </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K+ secretion,and relies upon active transport of K+ </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across basolateral membrane and passive exit across apical membrane into tubular fluid</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 </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Char char="●"/>
            </a:pPr>
            <a:r>
              <a:rPr lang="en">
                <a:solidFill>
                  <a:srgbClr val="434343"/>
                </a:solidFill>
                <a:latin typeface="Oxygen"/>
                <a:ea typeface="Oxygen"/>
                <a:cs typeface="Oxygen"/>
                <a:sym typeface="Oxygen"/>
              </a:rPr>
              <a:t>High K+ intake:increase K+ secretion </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Char char="●"/>
            </a:pPr>
            <a:r>
              <a:rPr lang="en">
                <a:solidFill>
                  <a:srgbClr val="434343"/>
                </a:solidFill>
                <a:latin typeface="Oxygen"/>
                <a:ea typeface="Oxygen"/>
                <a:cs typeface="Oxygen"/>
                <a:sym typeface="Oxygen"/>
              </a:rPr>
              <a:t>Low K+ intake:decreased K+ secretion </a:t>
            </a:r>
            <a:endParaRPr>
              <a:solidFill>
                <a:srgbClr val="434343"/>
              </a:solidFill>
              <a:latin typeface="Oxygen"/>
              <a:ea typeface="Oxygen"/>
              <a:cs typeface="Oxygen"/>
              <a:sym typeface="Oxygen"/>
            </a:endParaRPr>
          </a:p>
          <a:p>
            <a:pPr indent="0" lvl="0" marL="0" rtl="0" algn="l">
              <a:spcBef>
                <a:spcPts val="0"/>
              </a:spcBef>
              <a:spcAft>
                <a:spcPts val="0"/>
              </a:spcAft>
              <a:buNone/>
            </a:pPr>
            <a:r>
              <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Char char="●"/>
            </a:pPr>
            <a:r>
              <a:rPr lang="en">
                <a:solidFill>
                  <a:srgbClr val="434343"/>
                </a:solidFill>
                <a:latin typeface="Oxygen"/>
                <a:ea typeface="Oxygen"/>
                <a:cs typeface="Oxygen"/>
                <a:sym typeface="Oxygen"/>
              </a:rPr>
              <a:t>When K+ depletion:</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Increase K+ </a:t>
            </a:r>
            <a:r>
              <a:rPr lang="en">
                <a:solidFill>
                  <a:srgbClr val="434343"/>
                </a:solidFill>
                <a:latin typeface="Oxygen"/>
                <a:ea typeface="Oxygen"/>
                <a:cs typeface="Oxygen"/>
                <a:sym typeface="Oxygen"/>
              </a:rPr>
              <a:t>reabsorption</a:t>
            </a:r>
            <a:r>
              <a:rPr lang="en">
                <a:solidFill>
                  <a:srgbClr val="434343"/>
                </a:solidFill>
                <a:latin typeface="Oxygen"/>
                <a:ea typeface="Oxygen"/>
                <a:cs typeface="Oxygen"/>
                <a:sym typeface="Oxygen"/>
              </a:rPr>
              <a:t> via </a:t>
            </a:r>
            <a:r>
              <a:rPr b="1" lang="en">
                <a:solidFill>
                  <a:srgbClr val="990000"/>
                </a:solidFill>
                <a:latin typeface="Oxygen"/>
                <a:ea typeface="Oxygen"/>
                <a:cs typeface="Oxygen"/>
                <a:sym typeface="Oxygen"/>
              </a:rPr>
              <a:t>α-intercalated cells:</a:t>
            </a:r>
            <a:endParaRPr b="1">
              <a:solidFill>
                <a:srgbClr val="990000"/>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Which secrete H+ and reaabsorbe K+</a:t>
            </a:r>
            <a:endParaRPr>
              <a:solidFill>
                <a:srgbClr val="434343"/>
              </a:solidFill>
              <a:latin typeface="Oxygen"/>
              <a:ea typeface="Oxygen"/>
              <a:cs typeface="Oxygen"/>
              <a:sym typeface="Oxygen"/>
            </a:endParaRPr>
          </a:p>
          <a:p>
            <a:pPr indent="0" lvl="0" marL="0" rtl="0" algn="l">
              <a:spcBef>
                <a:spcPts val="0"/>
              </a:spcBef>
              <a:spcAft>
                <a:spcPts val="0"/>
              </a:spcAft>
              <a:buNone/>
            </a:pPr>
            <a:r>
              <a:t/>
            </a:r>
            <a:endParaRPr>
              <a:solidFill>
                <a:srgbClr val="434343"/>
              </a:solidFill>
              <a:latin typeface="Oxygen"/>
              <a:ea typeface="Oxygen"/>
              <a:cs typeface="Oxygen"/>
              <a:sym typeface="Oxygen"/>
            </a:endParaRPr>
          </a:p>
        </p:txBody>
      </p:sp>
      <p:pic>
        <p:nvPicPr>
          <p:cNvPr id="860" name="Google Shape;860;p42"/>
          <p:cNvPicPr preferRelativeResize="0"/>
          <p:nvPr/>
        </p:nvPicPr>
        <p:blipFill rotWithShape="1">
          <a:blip r:embed="rId3">
            <a:alphaModFix/>
          </a:blip>
          <a:srcRect b="49887" l="553" r="41137" t="3076"/>
          <a:stretch/>
        </p:blipFill>
        <p:spPr>
          <a:xfrm>
            <a:off x="4652931" y="802419"/>
            <a:ext cx="2147000" cy="1732724"/>
          </a:xfrm>
          <a:prstGeom prst="rect">
            <a:avLst/>
          </a:prstGeom>
          <a:noFill/>
          <a:ln cap="flat" cmpd="sng" w="19050">
            <a:solidFill>
              <a:schemeClr val="dk1"/>
            </a:solidFill>
            <a:prstDash val="lgDash"/>
            <a:round/>
            <a:headEnd len="sm" w="sm" type="none"/>
            <a:tailEnd len="sm" w="sm" type="none"/>
          </a:ln>
        </p:spPr>
      </p:pic>
      <p:pic>
        <p:nvPicPr>
          <p:cNvPr id="861" name="Google Shape;861;p42"/>
          <p:cNvPicPr preferRelativeResize="0"/>
          <p:nvPr/>
        </p:nvPicPr>
        <p:blipFill rotWithShape="1">
          <a:blip r:embed="rId4">
            <a:alphaModFix/>
          </a:blip>
          <a:srcRect b="0" l="41914" r="0" t="50079"/>
          <a:stretch/>
        </p:blipFill>
        <p:spPr>
          <a:xfrm>
            <a:off x="4652925" y="5947550"/>
            <a:ext cx="2146998" cy="1358375"/>
          </a:xfrm>
          <a:prstGeom prst="rect">
            <a:avLst/>
          </a:prstGeom>
          <a:noFill/>
          <a:ln cap="flat" cmpd="sng" w="19050">
            <a:solidFill>
              <a:schemeClr val="dk1"/>
            </a:solidFill>
            <a:prstDash val="lgDash"/>
            <a:round/>
            <a:headEnd len="sm" w="sm" type="none"/>
            <a:tailEnd len="sm" w="sm" type="none"/>
          </a:ln>
        </p:spPr>
      </p:pic>
      <p:pic>
        <p:nvPicPr>
          <p:cNvPr id="862" name="Google Shape;862;p42"/>
          <p:cNvPicPr preferRelativeResize="0"/>
          <p:nvPr/>
        </p:nvPicPr>
        <p:blipFill rotWithShape="1">
          <a:blip r:embed="rId3">
            <a:alphaModFix/>
          </a:blip>
          <a:srcRect b="52188" l="45825" r="0" t="-2263"/>
          <a:stretch/>
        </p:blipFill>
        <p:spPr>
          <a:xfrm>
            <a:off x="4652936" y="2662771"/>
            <a:ext cx="2147000" cy="1527675"/>
          </a:xfrm>
          <a:prstGeom prst="rect">
            <a:avLst/>
          </a:prstGeom>
          <a:noFill/>
          <a:ln cap="flat" cmpd="sng" w="19050">
            <a:solidFill>
              <a:schemeClr val="dk1"/>
            </a:solidFill>
            <a:prstDash val="lgDash"/>
            <a:round/>
            <a:headEnd len="sm" w="sm" type="none"/>
            <a:tailEnd len="sm" w="sm" type="none"/>
          </a:ln>
        </p:spPr>
      </p:pic>
      <p:pic>
        <p:nvPicPr>
          <p:cNvPr id="863" name="Google Shape;863;p42"/>
          <p:cNvPicPr preferRelativeResize="0"/>
          <p:nvPr/>
        </p:nvPicPr>
        <p:blipFill rotWithShape="1">
          <a:blip r:embed="rId3">
            <a:alphaModFix/>
          </a:blip>
          <a:srcRect b="0" l="0" r="45310" t="49150"/>
          <a:stretch/>
        </p:blipFill>
        <p:spPr>
          <a:xfrm>
            <a:off x="4652924" y="4406250"/>
            <a:ext cx="2147000" cy="1445801"/>
          </a:xfrm>
          <a:prstGeom prst="rect">
            <a:avLst/>
          </a:prstGeom>
          <a:noFill/>
          <a:ln cap="flat" cmpd="sng" w="19050">
            <a:solidFill>
              <a:schemeClr val="dk1"/>
            </a:solidFill>
            <a:prstDash val="lgDash"/>
            <a:round/>
            <a:headEnd len="sm" w="sm" type="none"/>
            <a:tailEnd len="sm" w="sm" type="none"/>
          </a:ln>
        </p:spPr>
      </p:pic>
      <p:sp>
        <p:nvSpPr>
          <p:cNvPr id="864" name="Google Shape;864;p42"/>
          <p:cNvSpPr/>
          <p:nvPr/>
        </p:nvSpPr>
        <p:spPr>
          <a:xfrm>
            <a:off x="117891" y="7216996"/>
            <a:ext cx="3639600" cy="11400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rgbClr val="434343"/>
              </a:buClr>
              <a:buSzPts val="1400"/>
              <a:buFont typeface="Oxygen"/>
              <a:buChar char="●"/>
            </a:pPr>
            <a:r>
              <a:rPr lang="en">
                <a:solidFill>
                  <a:srgbClr val="434343"/>
                </a:solidFill>
                <a:latin typeface="Oxygen"/>
                <a:ea typeface="Oxygen"/>
                <a:cs typeface="Oxygen"/>
                <a:sym typeface="Oxygen"/>
              </a:rPr>
              <a:t>About 65% reabsorbed by PCT  </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Char char="●"/>
            </a:pPr>
            <a:r>
              <a:rPr lang="en">
                <a:solidFill>
                  <a:srgbClr val="434343"/>
                </a:solidFill>
                <a:latin typeface="Oxygen"/>
                <a:ea typeface="Oxygen"/>
                <a:cs typeface="Oxygen"/>
                <a:sym typeface="Oxygen"/>
              </a:rPr>
              <a:t>About 25-30%</a:t>
            </a:r>
            <a:endParaRPr>
              <a:solidFill>
                <a:srgbClr val="434343"/>
              </a:solidFill>
              <a:latin typeface="Oxygen"/>
              <a:ea typeface="Oxygen"/>
              <a:cs typeface="Oxygen"/>
              <a:sym typeface="Oxygen"/>
            </a:endParaRPr>
          </a:p>
          <a:p>
            <a:pPr indent="-317500" lvl="0" marL="457200" rtl="0" algn="l">
              <a:spcBef>
                <a:spcPts val="0"/>
              </a:spcBef>
              <a:spcAft>
                <a:spcPts val="0"/>
              </a:spcAft>
              <a:buClr>
                <a:srgbClr val="434343"/>
              </a:buClr>
              <a:buSzPts val="1400"/>
              <a:buFont typeface="Oxygen"/>
              <a:buChar char="●"/>
            </a:pPr>
            <a:r>
              <a:rPr lang="en">
                <a:solidFill>
                  <a:srgbClr val="434343"/>
                </a:solidFill>
                <a:latin typeface="Oxygen"/>
                <a:ea typeface="Oxygen"/>
                <a:cs typeface="Oxygen"/>
                <a:sym typeface="Oxygen"/>
              </a:rPr>
              <a:t>reabsorbed by TAL  5-10% enters the distal portions of the nephron</a:t>
            </a:r>
            <a:endParaRPr>
              <a:solidFill>
                <a:srgbClr val="434343"/>
              </a:solidFill>
            </a:endParaRPr>
          </a:p>
        </p:txBody>
      </p:sp>
      <p:sp>
        <p:nvSpPr>
          <p:cNvPr id="865" name="Google Shape;865;p42"/>
          <p:cNvSpPr/>
          <p:nvPr/>
        </p:nvSpPr>
        <p:spPr>
          <a:xfrm>
            <a:off x="161400" y="8610100"/>
            <a:ext cx="3552600" cy="11400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434343"/>
              </a:buClr>
              <a:buSzPts val="1400"/>
              <a:buChar char="●"/>
            </a:pPr>
            <a:r>
              <a:rPr lang="en">
                <a:solidFill>
                  <a:srgbClr val="434343"/>
                </a:solidFill>
              </a:rPr>
              <a:t>If K+ intake is low,</a:t>
            </a:r>
            <a:endParaRPr>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rPr>
              <a:t>only 1-3% of filtered K+ will be excreted  </a:t>
            </a:r>
            <a:endParaRPr>
              <a:solidFill>
                <a:srgbClr val="434343"/>
              </a:solidFill>
            </a:endParaRPr>
          </a:p>
          <a:p>
            <a:pPr indent="-317500" lvl="0" marL="457200" marR="0" rtl="0" algn="l">
              <a:lnSpc>
                <a:spcPct val="100000"/>
              </a:lnSpc>
              <a:spcBef>
                <a:spcPts val="0"/>
              </a:spcBef>
              <a:spcAft>
                <a:spcPts val="0"/>
              </a:spcAft>
              <a:buClr>
                <a:srgbClr val="434343"/>
              </a:buClr>
              <a:buSzPts val="1400"/>
              <a:buChar char="●"/>
            </a:pPr>
            <a:r>
              <a:rPr lang="en">
                <a:solidFill>
                  <a:srgbClr val="434343"/>
                </a:solidFill>
              </a:rPr>
              <a:t>If K+ intake is normal to high,</a:t>
            </a:r>
            <a:endParaRPr>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rPr>
              <a:t> 10-15% of filtered K+will be excreted .</a:t>
            </a:r>
            <a:endParaRPr>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sp>
        <p:nvSpPr>
          <p:cNvPr id="866" name="Google Shape;866;p42"/>
          <p:cNvSpPr/>
          <p:nvPr/>
        </p:nvSpPr>
        <p:spPr>
          <a:xfrm>
            <a:off x="3883779" y="7426225"/>
            <a:ext cx="2845200" cy="21924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17500" lvl="0" marL="457200" marR="0" rtl="0" algn="l">
              <a:lnSpc>
                <a:spcPct val="100000"/>
              </a:lnSpc>
              <a:spcBef>
                <a:spcPts val="0"/>
              </a:spcBef>
              <a:spcAft>
                <a:spcPts val="0"/>
              </a:spcAft>
              <a:buClr>
                <a:srgbClr val="434343"/>
              </a:buClr>
              <a:buSzPts val="1400"/>
              <a:buFont typeface="Oxygen"/>
              <a:buChar char="●"/>
            </a:pPr>
            <a:r>
              <a:rPr b="1" lang="en">
                <a:solidFill>
                  <a:srgbClr val="434343"/>
                </a:solidFill>
                <a:latin typeface="Oxygen"/>
                <a:ea typeface="Oxygen"/>
                <a:cs typeface="Oxygen"/>
                <a:sym typeface="Oxygen"/>
              </a:rPr>
              <a:t>Factors stimulating K+secretion:</a:t>
            </a:r>
            <a:endParaRPr b="1">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1-increase ECF K+ conc</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2-increase Aldosterone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3-increase tubular flow rate</a:t>
            </a:r>
            <a:endParaRPr>
              <a:solidFill>
                <a:srgbClr val="434343"/>
              </a:solidFill>
              <a:latin typeface="Oxygen"/>
              <a:ea typeface="Oxygen"/>
              <a:cs typeface="Oxygen"/>
              <a:sym typeface="Oxygen"/>
            </a:endParaRPr>
          </a:p>
          <a:p>
            <a:pPr indent="-317500" lvl="0" marL="457200" marR="0" rtl="0" algn="l">
              <a:lnSpc>
                <a:spcPct val="100000"/>
              </a:lnSpc>
              <a:spcBef>
                <a:spcPts val="0"/>
              </a:spcBef>
              <a:spcAft>
                <a:spcPts val="0"/>
              </a:spcAft>
              <a:buClr>
                <a:srgbClr val="434343"/>
              </a:buClr>
              <a:buSzPts val="1400"/>
              <a:buChar char="●"/>
            </a:pPr>
            <a:r>
              <a:rPr b="1" lang="en">
                <a:solidFill>
                  <a:srgbClr val="434343"/>
                </a:solidFill>
                <a:latin typeface="Oxygen"/>
                <a:ea typeface="Oxygen"/>
                <a:cs typeface="Oxygen"/>
                <a:sym typeface="Oxygen"/>
              </a:rPr>
              <a:t>Factors decreasing K+ secretion </a:t>
            </a:r>
            <a:r>
              <a:rPr lang="en">
                <a:solidFill>
                  <a:srgbClr val="434343"/>
                </a:solidFill>
                <a:latin typeface="Oxygen"/>
                <a:ea typeface="Oxygen"/>
                <a:cs typeface="Oxygen"/>
                <a:sym typeface="Oxygen"/>
              </a:rPr>
              <a:t>-Acidosis(increase H+)</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cxnSp>
        <p:nvCxnSpPr>
          <p:cNvPr id="867" name="Google Shape;867;p42"/>
          <p:cNvCxnSpPr>
            <a:stCxn id="864" idx="2"/>
            <a:endCxn id="865" idx="0"/>
          </p:cNvCxnSpPr>
          <p:nvPr/>
        </p:nvCxnSpPr>
        <p:spPr>
          <a:xfrm>
            <a:off x="1937691" y="8356996"/>
            <a:ext cx="0" cy="253200"/>
          </a:xfrm>
          <a:prstGeom prst="straightConnector1">
            <a:avLst/>
          </a:prstGeom>
          <a:noFill/>
          <a:ln cap="flat" cmpd="sng" w="19050">
            <a:solidFill>
              <a:schemeClr val="dk2"/>
            </a:solidFill>
            <a:prstDash val="solid"/>
            <a:round/>
            <a:headEnd len="med" w="med" type="none"/>
            <a:tailEnd len="med" w="med" type="diamond"/>
          </a:ln>
        </p:spPr>
      </p:cxnSp>
      <p:sp>
        <p:nvSpPr>
          <p:cNvPr id="868" name="Google Shape;868;p42"/>
          <p:cNvSpPr txBox="1"/>
          <p:nvPr/>
        </p:nvSpPr>
        <p:spPr>
          <a:xfrm>
            <a:off x="5048975" y="178650"/>
            <a:ext cx="1550700" cy="367500"/>
          </a:xfrm>
          <a:prstGeom prst="rect">
            <a:avLst/>
          </a:prstGeom>
          <a:noFill/>
          <a:ln cap="flat" cmpd="sng" w="19050">
            <a:solidFill>
              <a:srgbClr val="D5A6BD"/>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D5A6BD"/>
                </a:solidFill>
                <a:latin typeface="Oxygen"/>
                <a:ea typeface="Oxygen"/>
                <a:cs typeface="Oxygen"/>
                <a:sym typeface="Oxygen"/>
              </a:rPr>
              <a:t>Female slide only</a:t>
            </a:r>
            <a:endParaRPr sz="1200">
              <a:solidFill>
                <a:srgbClr val="D5A6BD"/>
              </a:solidFill>
              <a:latin typeface="Oxygen"/>
              <a:ea typeface="Oxygen"/>
              <a:cs typeface="Oxygen"/>
              <a:sym typeface="Oxygen"/>
            </a:endParaRPr>
          </a:p>
        </p:txBody>
      </p:sp>
      <p:cxnSp>
        <p:nvCxnSpPr>
          <p:cNvPr id="869" name="Google Shape;869;p42"/>
          <p:cNvCxnSpPr/>
          <p:nvPr/>
        </p:nvCxnSpPr>
        <p:spPr>
          <a:xfrm>
            <a:off x="2047050" y="552863"/>
            <a:ext cx="2459100" cy="0"/>
          </a:xfrm>
          <a:prstGeom prst="straightConnector1">
            <a:avLst/>
          </a:prstGeom>
          <a:noFill/>
          <a:ln cap="rnd" cmpd="sng" w="38100">
            <a:solidFill>
              <a:srgbClr val="7F7F7F"/>
            </a:solidFill>
            <a:prstDash val="solid"/>
            <a:miter lim="800000"/>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graphicFrame>
        <p:nvGraphicFramePr>
          <p:cNvPr id="874" name="Google Shape;874;p43"/>
          <p:cNvGraphicFramePr/>
          <p:nvPr/>
        </p:nvGraphicFramePr>
        <p:xfrm>
          <a:off x="6" y="-15"/>
          <a:ext cx="3000000" cy="3000000"/>
        </p:xfrm>
        <a:graphic>
          <a:graphicData uri="http://schemas.openxmlformats.org/drawingml/2006/table">
            <a:tbl>
              <a:tblPr bandRow="1" firstRow="1">
                <a:noFill/>
                <a:tableStyleId>{A85000A7-0A2F-4B06-B5AA-13B6F8A0B527}</a:tableStyleId>
              </a:tblPr>
              <a:tblGrid>
                <a:gridCol w="1714500"/>
                <a:gridCol w="1714500"/>
                <a:gridCol w="1714500"/>
                <a:gridCol w="1714500"/>
              </a:tblGrid>
              <a:tr h="1544050">
                <a:tc>
                  <a:txBody>
                    <a:bodyPr/>
                    <a:lstStyle/>
                    <a:p>
                      <a:pPr indent="0" lvl="0" marL="0" rtl="0" algn="l">
                        <a:spcBef>
                          <a:spcPts val="0"/>
                        </a:spcBef>
                        <a:spcAft>
                          <a:spcPts val="0"/>
                        </a:spcAft>
                        <a:buNone/>
                      </a:pPr>
                      <a:r>
                        <a:rPr lang="en" sz="1600">
                          <a:latin typeface="Oxygen"/>
                          <a:ea typeface="Oxygen"/>
                          <a:cs typeface="Oxygen"/>
                          <a:sym typeface="Oxygen"/>
                        </a:rPr>
                        <a:t>UREA</a:t>
                      </a:r>
                      <a:endParaRPr sz="1600" u="none" cap="none" strike="noStrike">
                        <a:solidFill>
                          <a:srgbClr val="AAC1DB"/>
                        </a:solidFill>
                        <a:latin typeface="Oxygen"/>
                        <a:ea typeface="Oxygen"/>
                        <a:cs typeface="Oxygen"/>
                        <a:sym typeface="Oxygen"/>
                      </a:endParaRPr>
                    </a:p>
                  </a:txBody>
                  <a:tcPr marT="45725" marB="45725" marR="121925" marL="121925" anchor="ctr">
                    <a:solidFill>
                      <a:srgbClr val="CF8A87"/>
                    </a:solidFill>
                  </a:tcPr>
                </a:tc>
                <a:tc gridSpan="3">
                  <a:txBody>
                    <a:bodyPr/>
                    <a:lstStyle/>
                    <a:p>
                      <a:pPr indent="0" lvl="0" marL="0" rtl="0" algn="l">
                        <a:spcBef>
                          <a:spcPts val="0"/>
                        </a:spcBef>
                        <a:spcAft>
                          <a:spcPts val="0"/>
                        </a:spcAft>
                        <a:buNone/>
                      </a:pPr>
                      <a:r>
                        <a:rPr b="0" lang="en">
                          <a:solidFill>
                            <a:srgbClr val="0B5394"/>
                          </a:solidFill>
                          <a:latin typeface="Oxygen"/>
                          <a:ea typeface="Oxygen"/>
                          <a:cs typeface="Oxygen"/>
                          <a:sym typeface="Oxygen"/>
                        </a:rPr>
                        <a:t>• Plasma concentration is 2.5 – 7.5mmol/L </a:t>
                      </a:r>
                      <a:endParaRPr b="0">
                        <a:solidFill>
                          <a:srgbClr val="0B5394"/>
                        </a:solidFill>
                        <a:latin typeface="Oxygen"/>
                        <a:ea typeface="Oxygen"/>
                        <a:cs typeface="Oxygen"/>
                        <a:sym typeface="Oxygen"/>
                      </a:endParaRPr>
                    </a:p>
                    <a:p>
                      <a:pPr indent="0" lvl="0" marL="0" rtl="0" algn="l">
                        <a:spcBef>
                          <a:spcPts val="0"/>
                        </a:spcBef>
                        <a:spcAft>
                          <a:spcPts val="0"/>
                        </a:spcAft>
                        <a:buNone/>
                      </a:pPr>
                      <a:r>
                        <a:rPr b="0" lang="en">
                          <a:solidFill>
                            <a:srgbClr val="0B5394"/>
                          </a:solidFill>
                          <a:latin typeface="Oxygen"/>
                          <a:ea typeface="Oxygen"/>
                          <a:cs typeface="Oxygen"/>
                          <a:sym typeface="Oxygen"/>
                        </a:rPr>
                        <a:t>• 50 % is reabsorbed in PCT passively with water</a:t>
                      </a:r>
                      <a:endParaRPr b="0">
                        <a:solidFill>
                          <a:srgbClr val="0B5394"/>
                        </a:solidFill>
                        <a:latin typeface="Oxygen"/>
                        <a:ea typeface="Oxygen"/>
                        <a:cs typeface="Oxygen"/>
                        <a:sym typeface="Oxygen"/>
                      </a:endParaRPr>
                    </a:p>
                    <a:p>
                      <a:pPr indent="0" lvl="0" marL="0" rtl="0" algn="l">
                        <a:spcBef>
                          <a:spcPts val="0"/>
                        </a:spcBef>
                        <a:spcAft>
                          <a:spcPts val="0"/>
                        </a:spcAft>
                        <a:buNone/>
                      </a:pPr>
                      <a:r>
                        <a:rPr b="0" lang="en">
                          <a:solidFill>
                            <a:srgbClr val="0B5394"/>
                          </a:solidFill>
                          <a:latin typeface="Oxygen"/>
                          <a:ea typeface="Oxygen"/>
                          <a:cs typeface="Oxygen"/>
                          <a:sym typeface="Oxygen"/>
                        </a:rPr>
                        <a:t> • It is the only waste to be reabsorbed</a:t>
                      </a:r>
                      <a:endParaRPr b="0">
                        <a:solidFill>
                          <a:srgbClr val="0B5394"/>
                        </a:solidFill>
                        <a:latin typeface="Oxygen"/>
                        <a:ea typeface="Oxygen"/>
                        <a:cs typeface="Oxygen"/>
                        <a:sym typeface="Oxygen"/>
                      </a:endParaRPr>
                    </a:p>
                    <a:p>
                      <a:pPr indent="0" lvl="0" marL="0" rtl="0" algn="l">
                        <a:spcBef>
                          <a:spcPts val="0"/>
                        </a:spcBef>
                        <a:spcAft>
                          <a:spcPts val="0"/>
                        </a:spcAft>
                        <a:buNone/>
                      </a:pPr>
                      <a:r>
                        <a:rPr b="0" lang="en">
                          <a:solidFill>
                            <a:srgbClr val="0B5394"/>
                          </a:solidFill>
                          <a:latin typeface="Oxygen"/>
                          <a:ea typeface="Oxygen"/>
                          <a:cs typeface="Oxygen"/>
                          <a:sym typeface="Oxygen"/>
                        </a:rPr>
                        <a:t> • Creatinine and Phenol are not reabsorbed.</a:t>
                      </a:r>
                      <a:endParaRPr b="0">
                        <a:solidFill>
                          <a:srgbClr val="0B5394"/>
                        </a:solidFill>
                        <a:latin typeface="Oxygen"/>
                        <a:ea typeface="Oxygen"/>
                        <a:cs typeface="Oxygen"/>
                        <a:sym typeface="Oxygen"/>
                      </a:endParaRPr>
                    </a:p>
                    <a:p>
                      <a:pPr indent="0" lvl="0" marL="0" rtl="0" algn="l">
                        <a:spcBef>
                          <a:spcPts val="0"/>
                        </a:spcBef>
                        <a:spcAft>
                          <a:spcPts val="0"/>
                        </a:spcAft>
                        <a:buNone/>
                      </a:pPr>
                      <a:r>
                        <a:t/>
                      </a:r>
                      <a:endParaRPr b="0">
                        <a:solidFill>
                          <a:srgbClr val="0B5394"/>
                        </a:solidFill>
                        <a:latin typeface="Oxygen"/>
                        <a:ea typeface="Oxygen"/>
                        <a:cs typeface="Oxygen"/>
                        <a:sym typeface="Oxygen"/>
                      </a:endParaRPr>
                    </a:p>
                  </a:txBody>
                  <a:tcPr marT="45725" marB="45725" marR="121925" marL="121925" anchor="ctr">
                    <a:solidFill>
                      <a:srgbClr val="F3EFEF"/>
                    </a:solidFill>
                  </a:tcPr>
                </a:tc>
                <a:tc hMerge="1"/>
                <a:tc hMerge="1"/>
              </a:tr>
              <a:tr h="2112075">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chemeClr val="lt1"/>
                          </a:solidFill>
                          <a:latin typeface="Oxygen"/>
                          <a:ea typeface="Oxygen"/>
                          <a:cs typeface="Oxygen"/>
                          <a:sym typeface="Oxygen"/>
                        </a:rPr>
                        <a:t>CALCIUM</a:t>
                      </a:r>
                      <a:r>
                        <a:rPr b="1" lang="en" sz="1600" u="none" cap="none" strike="noStrike">
                          <a:solidFill>
                            <a:schemeClr val="lt1"/>
                          </a:solidFill>
                          <a:latin typeface="Oxygen"/>
                          <a:ea typeface="Oxygen"/>
                          <a:cs typeface="Oxygen"/>
                          <a:sym typeface="Oxygen"/>
                        </a:rPr>
                        <a:t> </a:t>
                      </a:r>
                      <a:endParaRPr sz="1300" u="none" cap="none" strike="noStrike">
                        <a:solidFill>
                          <a:srgbClr val="AAC1DB"/>
                        </a:solidFill>
                      </a:endParaRPr>
                    </a:p>
                  </a:txBody>
                  <a:tcPr marT="45725" marB="45725" marR="121925" marL="121925" anchor="ctr">
                    <a:solidFill>
                      <a:srgbClr val="CF8A87"/>
                    </a:solidFill>
                  </a:tcPr>
                </a:tc>
                <a:tc gridSpan="3">
                  <a:txBody>
                    <a:bodyPr/>
                    <a:lstStyle/>
                    <a:p>
                      <a:pPr indent="0" lvl="0" marL="0" rtl="0" algn="l">
                        <a:spcBef>
                          <a:spcPts val="0"/>
                        </a:spcBef>
                        <a:spcAft>
                          <a:spcPts val="0"/>
                        </a:spcAft>
                        <a:buNone/>
                      </a:pPr>
                      <a:r>
                        <a:rPr lang="en">
                          <a:solidFill>
                            <a:srgbClr val="0B5394"/>
                          </a:solidFill>
                          <a:latin typeface="Oxygen"/>
                          <a:ea typeface="Oxygen"/>
                          <a:cs typeface="Oxygen"/>
                          <a:sym typeface="Oxygen"/>
                        </a:rPr>
                        <a:t>• Ionized Calcium is freely filtered and reabsorbed in PCT </a:t>
                      </a:r>
                      <a:endParaRPr>
                        <a:solidFill>
                          <a:srgbClr val="0B5394"/>
                        </a:solidFill>
                        <a:latin typeface="Oxygen"/>
                        <a:ea typeface="Oxygen"/>
                        <a:cs typeface="Oxygen"/>
                        <a:sym typeface="Oxygen"/>
                      </a:endParaRPr>
                    </a:p>
                    <a:p>
                      <a:pPr indent="0" lvl="0" marL="0" rtl="0" algn="l">
                        <a:spcBef>
                          <a:spcPts val="0"/>
                        </a:spcBef>
                        <a:spcAft>
                          <a:spcPts val="0"/>
                        </a:spcAft>
                        <a:buNone/>
                      </a:pPr>
                      <a:r>
                        <a:rPr lang="en">
                          <a:solidFill>
                            <a:srgbClr val="0B5394"/>
                          </a:solidFill>
                          <a:latin typeface="Oxygen"/>
                          <a:ea typeface="Oxygen"/>
                          <a:cs typeface="Oxygen"/>
                          <a:sym typeface="Oxygen"/>
                        </a:rPr>
                        <a:t>• It moves into tubular cells passively (downhill) </a:t>
                      </a:r>
                      <a:endParaRPr>
                        <a:solidFill>
                          <a:srgbClr val="0B5394"/>
                        </a:solidFill>
                        <a:latin typeface="Oxygen"/>
                        <a:ea typeface="Oxygen"/>
                        <a:cs typeface="Oxygen"/>
                        <a:sym typeface="Oxygen"/>
                      </a:endParaRPr>
                    </a:p>
                    <a:p>
                      <a:pPr indent="0" lvl="0" marL="0" rtl="0" algn="l">
                        <a:spcBef>
                          <a:spcPts val="0"/>
                        </a:spcBef>
                        <a:spcAft>
                          <a:spcPts val="0"/>
                        </a:spcAft>
                        <a:buNone/>
                      </a:pPr>
                      <a:r>
                        <a:rPr lang="en">
                          <a:solidFill>
                            <a:srgbClr val="0B5394"/>
                          </a:solidFill>
                          <a:latin typeface="Oxygen"/>
                          <a:ea typeface="Oxygen"/>
                          <a:cs typeface="Oxygen"/>
                          <a:sym typeface="Oxygen"/>
                        </a:rPr>
                        <a:t>• It moves out of the cell by Ca/Na Counter Transport or Actively by Ca</a:t>
                      </a:r>
                      <a:endParaRPr>
                        <a:solidFill>
                          <a:srgbClr val="0B5394"/>
                        </a:solidFill>
                        <a:latin typeface="Oxygen"/>
                        <a:ea typeface="Oxygen"/>
                        <a:cs typeface="Oxygen"/>
                        <a:sym typeface="Oxygen"/>
                      </a:endParaRPr>
                    </a:p>
                    <a:p>
                      <a:pPr indent="0" lvl="0" marL="0" rtl="0" algn="l">
                        <a:spcBef>
                          <a:spcPts val="0"/>
                        </a:spcBef>
                        <a:spcAft>
                          <a:spcPts val="0"/>
                        </a:spcAft>
                        <a:buNone/>
                      </a:pPr>
                      <a:r>
                        <a:rPr lang="en">
                          <a:solidFill>
                            <a:srgbClr val="0B5394"/>
                          </a:solidFill>
                          <a:latin typeface="Oxygen"/>
                          <a:ea typeface="Oxygen"/>
                          <a:cs typeface="Oxygen"/>
                          <a:sym typeface="Oxygen"/>
                        </a:rPr>
                        <a:t>ATP ase Mechanism.</a:t>
                      </a:r>
                      <a:endParaRPr>
                        <a:solidFill>
                          <a:srgbClr val="0B5394"/>
                        </a:solidFill>
                        <a:latin typeface="Oxygen"/>
                        <a:ea typeface="Oxygen"/>
                        <a:cs typeface="Oxygen"/>
                        <a:sym typeface="Oxygen"/>
                      </a:endParaRPr>
                    </a:p>
                    <a:p>
                      <a:pPr indent="0" lvl="0" marL="0" rtl="0" algn="l">
                        <a:spcBef>
                          <a:spcPts val="0"/>
                        </a:spcBef>
                        <a:spcAft>
                          <a:spcPts val="0"/>
                        </a:spcAft>
                        <a:buNone/>
                      </a:pPr>
                      <a:r>
                        <a:rPr lang="en">
                          <a:solidFill>
                            <a:srgbClr val="0B5394"/>
                          </a:solidFill>
                          <a:latin typeface="Oxygen"/>
                          <a:ea typeface="Oxygen"/>
                          <a:cs typeface="Oxygen"/>
                          <a:sym typeface="Oxygen"/>
                        </a:rPr>
                        <a:t>• Its reabsorption is Hormonally controlled</a:t>
                      </a:r>
                      <a:endParaRPr>
                        <a:solidFill>
                          <a:srgbClr val="0B5394"/>
                        </a:solidFill>
                        <a:latin typeface="Oxygen"/>
                        <a:ea typeface="Oxygen"/>
                        <a:cs typeface="Oxygen"/>
                        <a:sym typeface="Oxygen"/>
                      </a:endParaRPr>
                    </a:p>
                    <a:p>
                      <a:pPr indent="0" lvl="0" marL="0" rtl="0" algn="l">
                        <a:spcBef>
                          <a:spcPts val="0"/>
                        </a:spcBef>
                        <a:spcAft>
                          <a:spcPts val="0"/>
                        </a:spcAft>
                        <a:buNone/>
                      </a:pPr>
                      <a:r>
                        <a:t/>
                      </a:r>
                      <a:endParaRPr>
                        <a:solidFill>
                          <a:srgbClr val="0B5394"/>
                        </a:solidFill>
                        <a:latin typeface="Oxygen"/>
                        <a:ea typeface="Oxygen"/>
                        <a:cs typeface="Oxygen"/>
                        <a:sym typeface="Oxygen"/>
                      </a:endParaRPr>
                    </a:p>
                  </a:txBody>
                  <a:tcPr marT="45725" marB="45725" marR="121925" marL="121925" anchor="ctr">
                    <a:solidFill>
                      <a:srgbClr val="F3EFEF"/>
                    </a:solidFill>
                  </a:tcPr>
                </a:tc>
                <a:tc hMerge="1"/>
                <a:tc hMerge="1"/>
              </a:tr>
              <a:tr h="2112075">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chemeClr val="lt1"/>
                          </a:solidFill>
                          <a:latin typeface="Oxygen"/>
                          <a:ea typeface="Oxygen"/>
                          <a:cs typeface="Oxygen"/>
                          <a:sym typeface="Oxygen"/>
                        </a:rPr>
                        <a:t>PHOSPHATE</a:t>
                      </a:r>
                      <a:r>
                        <a:rPr b="1" lang="en" sz="1600" u="none" cap="none" strike="noStrike">
                          <a:solidFill>
                            <a:schemeClr val="lt1"/>
                          </a:solidFill>
                          <a:latin typeface="Oxygen"/>
                          <a:ea typeface="Oxygen"/>
                          <a:cs typeface="Oxygen"/>
                          <a:sym typeface="Oxygen"/>
                        </a:rPr>
                        <a:t> </a:t>
                      </a:r>
                      <a:endParaRPr sz="1300" u="none" cap="none" strike="noStrike">
                        <a:solidFill>
                          <a:srgbClr val="AAC1DB"/>
                        </a:solidFill>
                      </a:endParaRPr>
                    </a:p>
                  </a:txBody>
                  <a:tcPr marT="45725" marB="45725" marR="121925" marL="121925" anchor="ctr">
                    <a:solidFill>
                      <a:srgbClr val="CF8A87"/>
                    </a:solidFill>
                  </a:tcPr>
                </a:tc>
                <a:tc gridSpan="3">
                  <a:txBody>
                    <a:bodyPr/>
                    <a:lstStyle/>
                    <a:p>
                      <a:pPr indent="0" lvl="0" marL="0" rtl="0" algn="l">
                        <a:spcBef>
                          <a:spcPts val="0"/>
                        </a:spcBef>
                        <a:spcAft>
                          <a:spcPts val="0"/>
                        </a:spcAft>
                        <a:buNone/>
                      </a:pPr>
                      <a:r>
                        <a:rPr lang="en">
                          <a:solidFill>
                            <a:srgbClr val="0B5394"/>
                          </a:solidFill>
                          <a:latin typeface="Oxygen"/>
                          <a:ea typeface="Oxygen"/>
                          <a:cs typeface="Oxygen"/>
                          <a:sym typeface="Oxygen"/>
                        </a:rPr>
                        <a:t>• It is reabsorbed by cotransport with Na in PCT in luminal border</a:t>
                      </a:r>
                      <a:endParaRPr>
                        <a:solidFill>
                          <a:srgbClr val="0B5394"/>
                        </a:solidFill>
                        <a:latin typeface="Oxygen"/>
                        <a:ea typeface="Oxygen"/>
                        <a:cs typeface="Oxygen"/>
                        <a:sym typeface="Oxygen"/>
                      </a:endParaRPr>
                    </a:p>
                    <a:p>
                      <a:pPr indent="0" lvl="0" marL="0" rtl="0" algn="l">
                        <a:spcBef>
                          <a:spcPts val="0"/>
                        </a:spcBef>
                        <a:spcAft>
                          <a:spcPts val="0"/>
                        </a:spcAft>
                        <a:buNone/>
                      </a:pPr>
                      <a:r>
                        <a:rPr lang="en">
                          <a:solidFill>
                            <a:srgbClr val="0B5394"/>
                          </a:solidFill>
                          <a:latin typeface="Oxygen"/>
                          <a:ea typeface="Oxygen"/>
                          <a:cs typeface="Oxygen"/>
                          <a:sym typeface="Oxygen"/>
                        </a:rPr>
                        <a:t>  (Na/Pi).</a:t>
                      </a:r>
                      <a:endParaRPr>
                        <a:solidFill>
                          <a:srgbClr val="0B5394"/>
                        </a:solidFill>
                        <a:latin typeface="Oxygen"/>
                        <a:ea typeface="Oxygen"/>
                        <a:cs typeface="Oxygen"/>
                        <a:sym typeface="Oxygen"/>
                      </a:endParaRPr>
                    </a:p>
                    <a:p>
                      <a:pPr indent="0" lvl="0" marL="0" rtl="0" algn="l">
                        <a:spcBef>
                          <a:spcPts val="0"/>
                        </a:spcBef>
                        <a:spcAft>
                          <a:spcPts val="0"/>
                        </a:spcAft>
                        <a:buNone/>
                      </a:pPr>
                      <a:r>
                        <a:rPr lang="en">
                          <a:solidFill>
                            <a:srgbClr val="0B5394"/>
                          </a:solidFill>
                          <a:latin typeface="Oxygen"/>
                          <a:ea typeface="Oxygen"/>
                          <a:cs typeface="Oxygen"/>
                          <a:sym typeface="Oxygen"/>
                        </a:rPr>
                        <a:t> • Its reabsorption is Hormonally controlled </a:t>
                      </a:r>
                      <a:endParaRPr>
                        <a:solidFill>
                          <a:srgbClr val="0B5394"/>
                        </a:solidFill>
                        <a:latin typeface="Oxygen"/>
                        <a:ea typeface="Oxygen"/>
                        <a:cs typeface="Oxygen"/>
                        <a:sym typeface="Oxygen"/>
                      </a:endParaRPr>
                    </a:p>
                    <a:p>
                      <a:pPr indent="0" lvl="0" marL="0" rtl="0" algn="l">
                        <a:spcBef>
                          <a:spcPts val="0"/>
                        </a:spcBef>
                        <a:spcAft>
                          <a:spcPts val="0"/>
                        </a:spcAft>
                        <a:buNone/>
                      </a:pPr>
                      <a:r>
                        <a:rPr lang="en">
                          <a:solidFill>
                            <a:srgbClr val="0B5394"/>
                          </a:solidFill>
                          <a:latin typeface="Oxygen"/>
                          <a:ea typeface="Oxygen"/>
                          <a:cs typeface="Oxygen"/>
                          <a:sym typeface="Oxygen"/>
                        </a:rPr>
                        <a:t>• It is increased by Vit D and decreased by Parathyroid Hormone</a:t>
                      </a:r>
                      <a:endParaRPr>
                        <a:solidFill>
                          <a:srgbClr val="0B5394"/>
                        </a:solidFill>
                        <a:latin typeface="Oxygen"/>
                        <a:ea typeface="Oxygen"/>
                        <a:cs typeface="Oxygen"/>
                        <a:sym typeface="Oxygen"/>
                      </a:endParaRPr>
                    </a:p>
                    <a:p>
                      <a:pPr indent="0" lvl="0" marL="0" rtl="0" algn="l">
                        <a:spcBef>
                          <a:spcPts val="0"/>
                        </a:spcBef>
                        <a:spcAft>
                          <a:spcPts val="0"/>
                        </a:spcAft>
                        <a:buNone/>
                      </a:pPr>
                      <a:r>
                        <a:t/>
                      </a:r>
                      <a:endParaRPr>
                        <a:solidFill>
                          <a:srgbClr val="0B5394"/>
                        </a:solidFill>
                        <a:latin typeface="Oxygen"/>
                        <a:ea typeface="Oxygen"/>
                        <a:cs typeface="Oxygen"/>
                        <a:sym typeface="Oxygen"/>
                      </a:endParaRPr>
                    </a:p>
                  </a:txBody>
                  <a:tcPr marT="45725" marB="45725" marR="121925" marL="121925" anchor="ctr">
                    <a:solidFill>
                      <a:srgbClr val="F3EFEF"/>
                    </a:solidFill>
                  </a:tcPr>
                </a:tc>
                <a:tc hMerge="1"/>
                <a:tc hMerge="1"/>
              </a:tr>
              <a:tr h="886625">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chemeClr val="lt1"/>
                          </a:solidFill>
                          <a:latin typeface="Oxygen"/>
                          <a:ea typeface="Oxygen"/>
                          <a:cs typeface="Oxygen"/>
                          <a:sym typeface="Oxygen"/>
                        </a:rPr>
                        <a:t>SULPHATE</a:t>
                      </a:r>
                      <a:r>
                        <a:rPr b="1" lang="en" sz="1600" u="none" cap="none" strike="noStrike">
                          <a:solidFill>
                            <a:schemeClr val="lt1"/>
                          </a:solidFill>
                          <a:latin typeface="Oxygen"/>
                          <a:ea typeface="Oxygen"/>
                          <a:cs typeface="Oxygen"/>
                          <a:sym typeface="Oxygen"/>
                        </a:rPr>
                        <a:t> </a:t>
                      </a:r>
                      <a:endParaRPr sz="1300" u="none" cap="none" strike="noStrike">
                        <a:solidFill>
                          <a:srgbClr val="AAC1DB"/>
                        </a:solidFill>
                      </a:endParaRPr>
                    </a:p>
                  </a:txBody>
                  <a:tcPr marT="45725" marB="45725" marR="121925" marL="121925" anchor="ctr">
                    <a:solidFill>
                      <a:srgbClr val="CF8A87"/>
                    </a:soli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0B5394"/>
                          </a:solidFill>
                          <a:latin typeface="Oxygen"/>
                          <a:ea typeface="Oxygen"/>
                          <a:cs typeface="Oxygen"/>
                          <a:sym typeface="Oxygen"/>
                        </a:rPr>
                        <a:t>• Like PHOSPHATE reabsorbed with Na</a:t>
                      </a:r>
                      <a:endParaRPr>
                        <a:solidFill>
                          <a:srgbClr val="0B5394"/>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0B5394"/>
                        </a:solidFill>
                        <a:latin typeface="Oxygen"/>
                        <a:ea typeface="Oxygen"/>
                        <a:cs typeface="Oxygen"/>
                        <a:sym typeface="Oxygen"/>
                      </a:endParaRPr>
                    </a:p>
                  </a:txBody>
                  <a:tcPr marT="45725" marB="45725" marR="121925" marL="121925" anchor="ctr">
                    <a:solidFill>
                      <a:srgbClr val="F3EFEF"/>
                    </a:solidFill>
                  </a:tcPr>
                </a:tc>
                <a:tc hMerge="1"/>
                <a:tc hMerge="1"/>
              </a:tr>
              <a:tr h="3248150">
                <a:tc>
                  <a:txBody>
                    <a:bodyPr/>
                    <a:lstStyle/>
                    <a:p>
                      <a:pPr indent="0" lvl="0" marL="0" marR="0" rtl="0" algn="l">
                        <a:lnSpc>
                          <a:spcPct val="100000"/>
                        </a:lnSpc>
                        <a:spcBef>
                          <a:spcPts val="0"/>
                        </a:spcBef>
                        <a:spcAft>
                          <a:spcPts val="0"/>
                        </a:spcAft>
                        <a:buNone/>
                      </a:pPr>
                      <a:r>
                        <a:rPr b="1" lang="en" sz="1600">
                          <a:solidFill>
                            <a:schemeClr val="lt1"/>
                          </a:solidFill>
                          <a:latin typeface="Oxygen"/>
                          <a:ea typeface="Oxygen"/>
                          <a:cs typeface="Oxygen"/>
                          <a:sym typeface="Oxygen"/>
                        </a:rPr>
                        <a:t>HYDROGEN</a:t>
                      </a:r>
                      <a:endParaRPr b="1" sz="1600">
                        <a:solidFill>
                          <a:schemeClr val="lt1"/>
                        </a:solidFill>
                        <a:latin typeface="Oxygen"/>
                        <a:ea typeface="Oxygen"/>
                        <a:cs typeface="Oxygen"/>
                        <a:sym typeface="Oxygen"/>
                      </a:endParaRPr>
                    </a:p>
                  </a:txBody>
                  <a:tcPr marT="45725" marB="45725" marR="121925" marL="121925" anchor="ctr">
                    <a:solidFill>
                      <a:srgbClr val="CF8A87"/>
                    </a:solidFill>
                  </a:tcPr>
                </a:tc>
                <a:tc gridSpan="3">
                  <a:txBody>
                    <a:bodyPr/>
                    <a:lstStyle/>
                    <a:p>
                      <a:pPr indent="0" lvl="0" marL="0" marR="0" rtl="0" algn="l">
                        <a:lnSpc>
                          <a:spcPct val="100000"/>
                        </a:lnSpc>
                        <a:spcBef>
                          <a:spcPts val="0"/>
                        </a:spcBef>
                        <a:spcAft>
                          <a:spcPts val="0"/>
                        </a:spcAft>
                        <a:buNone/>
                      </a:pPr>
                      <a:r>
                        <a:rPr lang="en">
                          <a:solidFill>
                            <a:srgbClr val="0B5394"/>
                          </a:solidFill>
                          <a:latin typeface="Oxygen"/>
                          <a:ea typeface="Oxygen"/>
                          <a:cs typeface="Oxygen"/>
                          <a:sym typeface="Oxygen"/>
                        </a:rPr>
                        <a:t>•Secreted in Proximal Tubule and Thick ascending LOH by Counter Transport with Na</a:t>
                      </a:r>
                      <a:endParaRPr>
                        <a:solidFill>
                          <a:srgbClr val="0B5394"/>
                        </a:solidFill>
                        <a:latin typeface="Oxygen"/>
                        <a:ea typeface="Oxygen"/>
                        <a:cs typeface="Oxygen"/>
                        <a:sym typeface="Oxygen"/>
                      </a:endParaRPr>
                    </a:p>
                    <a:p>
                      <a:pPr indent="0" lvl="0" marL="0" marR="0" rtl="0" algn="l">
                        <a:lnSpc>
                          <a:spcPct val="100000"/>
                        </a:lnSpc>
                        <a:spcBef>
                          <a:spcPts val="0"/>
                        </a:spcBef>
                        <a:spcAft>
                          <a:spcPts val="0"/>
                        </a:spcAft>
                        <a:buNone/>
                      </a:pPr>
                      <a:r>
                        <a:rPr lang="en">
                          <a:solidFill>
                            <a:srgbClr val="0B5394"/>
                          </a:solidFill>
                          <a:latin typeface="Oxygen"/>
                          <a:ea typeface="Oxygen"/>
                          <a:cs typeface="Oxygen"/>
                          <a:sym typeface="Oxygen"/>
                        </a:rPr>
                        <a:t>•Secreted in DCT by H+ ATP ase</a:t>
                      </a:r>
                      <a:endParaRPr>
                        <a:solidFill>
                          <a:srgbClr val="0B5394"/>
                        </a:solidFill>
                        <a:latin typeface="Oxygen"/>
                        <a:ea typeface="Oxygen"/>
                        <a:cs typeface="Oxygen"/>
                        <a:sym typeface="Oxygen"/>
                      </a:endParaRPr>
                    </a:p>
                    <a:p>
                      <a:pPr indent="0" lvl="0" marL="0" marR="0" rtl="0" algn="l">
                        <a:lnSpc>
                          <a:spcPct val="100000"/>
                        </a:lnSpc>
                        <a:spcBef>
                          <a:spcPts val="0"/>
                        </a:spcBef>
                        <a:spcAft>
                          <a:spcPts val="0"/>
                        </a:spcAft>
                        <a:buNone/>
                      </a:pPr>
                      <a:r>
                        <a:t/>
                      </a:r>
                      <a:endParaRPr>
                        <a:solidFill>
                          <a:srgbClr val="0B5394"/>
                        </a:solidFill>
                        <a:latin typeface="Oxygen"/>
                        <a:ea typeface="Oxygen"/>
                        <a:cs typeface="Oxygen"/>
                        <a:sym typeface="Oxygen"/>
                      </a:endParaRPr>
                    </a:p>
                    <a:p>
                      <a:pPr indent="0" lvl="0" marL="0" marR="0" rtl="0" algn="l">
                        <a:lnSpc>
                          <a:spcPct val="100000"/>
                        </a:lnSpc>
                        <a:spcBef>
                          <a:spcPts val="0"/>
                        </a:spcBef>
                        <a:spcAft>
                          <a:spcPts val="0"/>
                        </a:spcAft>
                        <a:buNone/>
                      </a:pPr>
                      <a:r>
                        <a:t/>
                      </a:r>
                      <a:endParaRPr>
                        <a:solidFill>
                          <a:srgbClr val="0B5394"/>
                        </a:solidFill>
                        <a:latin typeface="Oxygen"/>
                        <a:ea typeface="Oxygen"/>
                        <a:cs typeface="Oxygen"/>
                        <a:sym typeface="Oxygen"/>
                      </a:endParaRPr>
                    </a:p>
                    <a:p>
                      <a:pPr indent="0" lvl="0" marL="0" marR="0" rtl="0" algn="l">
                        <a:lnSpc>
                          <a:spcPct val="100000"/>
                        </a:lnSpc>
                        <a:spcBef>
                          <a:spcPts val="0"/>
                        </a:spcBef>
                        <a:spcAft>
                          <a:spcPts val="0"/>
                        </a:spcAft>
                        <a:buNone/>
                      </a:pPr>
                      <a:r>
                        <a:t/>
                      </a:r>
                      <a:endParaRPr>
                        <a:solidFill>
                          <a:srgbClr val="0B5394"/>
                        </a:solidFill>
                        <a:latin typeface="Oxygen"/>
                        <a:ea typeface="Oxygen"/>
                        <a:cs typeface="Oxygen"/>
                        <a:sym typeface="Oxygen"/>
                      </a:endParaRPr>
                    </a:p>
                    <a:p>
                      <a:pPr indent="0" lvl="0" marL="0" marR="0" rtl="0" algn="l">
                        <a:lnSpc>
                          <a:spcPct val="100000"/>
                        </a:lnSpc>
                        <a:spcBef>
                          <a:spcPts val="0"/>
                        </a:spcBef>
                        <a:spcAft>
                          <a:spcPts val="0"/>
                        </a:spcAft>
                        <a:buNone/>
                      </a:pPr>
                      <a:r>
                        <a:t/>
                      </a:r>
                      <a:endParaRPr>
                        <a:solidFill>
                          <a:srgbClr val="0B5394"/>
                        </a:solidFill>
                        <a:latin typeface="Oxygen"/>
                        <a:ea typeface="Oxygen"/>
                        <a:cs typeface="Oxygen"/>
                        <a:sym typeface="Oxygen"/>
                      </a:endParaRPr>
                    </a:p>
                    <a:p>
                      <a:pPr indent="0" lvl="0" marL="0" marR="0" rtl="0" algn="l">
                        <a:lnSpc>
                          <a:spcPct val="100000"/>
                        </a:lnSpc>
                        <a:spcBef>
                          <a:spcPts val="0"/>
                        </a:spcBef>
                        <a:spcAft>
                          <a:spcPts val="0"/>
                        </a:spcAft>
                        <a:buNone/>
                      </a:pPr>
                      <a:r>
                        <a:t/>
                      </a:r>
                      <a:endParaRPr>
                        <a:solidFill>
                          <a:srgbClr val="0B5394"/>
                        </a:solidFill>
                        <a:latin typeface="Oxygen"/>
                        <a:ea typeface="Oxygen"/>
                        <a:cs typeface="Oxygen"/>
                        <a:sym typeface="Oxygen"/>
                      </a:endParaRPr>
                    </a:p>
                    <a:p>
                      <a:pPr indent="0" lvl="0" marL="0" marR="0" rtl="0" algn="l">
                        <a:lnSpc>
                          <a:spcPct val="100000"/>
                        </a:lnSpc>
                        <a:spcBef>
                          <a:spcPts val="0"/>
                        </a:spcBef>
                        <a:spcAft>
                          <a:spcPts val="0"/>
                        </a:spcAft>
                        <a:buNone/>
                      </a:pPr>
                      <a:r>
                        <a:t/>
                      </a:r>
                      <a:endParaRPr>
                        <a:solidFill>
                          <a:srgbClr val="0B5394"/>
                        </a:solidFill>
                        <a:latin typeface="Oxygen"/>
                        <a:ea typeface="Oxygen"/>
                        <a:cs typeface="Oxygen"/>
                        <a:sym typeface="Oxygen"/>
                      </a:endParaRPr>
                    </a:p>
                    <a:p>
                      <a:pPr indent="0" lvl="0" marL="0" marR="0" rtl="0" algn="l">
                        <a:lnSpc>
                          <a:spcPct val="100000"/>
                        </a:lnSpc>
                        <a:spcBef>
                          <a:spcPts val="0"/>
                        </a:spcBef>
                        <a:spcAft>
                          <a:spcPts val="0"/>
                        </a:spcAft>
                        <a:buNone/>
                      </a:pPr>
                      <a:r>
                        <a:t/>
                      </a:r>
                      <a:endParaRPr>
                        <a:solidFill>
                          <a:srgbClr val="0B5394"/>
                        </a:solidFill>
                        <a:latin typeface="Oxygen"/>
                        <a:ea typeface="Oxygen"/>
                        <a:cs typeface="Oxygen"/>
                        <a:sym typeface="Oxygen"/>
                      </a:endParaRPr>
                    </a:p>
                    <a:p>
                      <a:pPr indent="0" lvl="0" marL="0" marR="0" rtl="0" algn="l">
                        <a:lnSpc>
                          <a:spcPct val="100000"/>
                        </a:lnSpc>
                        <a:spcBef>
                          <a:spcPts val="0"/>
                        </a:spcBef>
                        <a:spcAft>
                          <a:spcPts val="0"/>
                        </a:spcAft>
                        <a:buNone/>
                      </a:pPr>
                      <a:r>
                        <a:t/>
                      </a:r>
                      <a:endParaRPr>
                        <a:solidFill>
                          <a:srgbClr val="0B5394"/>
                        </a:solidFill>
                        <a:latin typeface="Oxygen"/>
                        <a:ea typeface="Oxygen"/>
                        <a:cs typeface="Oxygen"/>
                        <a:sym typeface="Oxygen"/>
                      </a:endParaRPr>
                    </a:p>
                  </a:txBody>
                  <a:tcPr marT="45725" marB="45725" marR="121925" marL="121925" anchor="ctr">
                    <a:solidFill>
                      <a:srgbClr val="F3EFEF"/>
                    </a:solidFill>
                  </a:tcPr>
                </a:tc>
                <a:tc hMerge="1"/>
                <a:tc hMerge="1"/>
              </a:tr>
            </a:tbl>
          </a:graphicData>
        </a:graphic>
      </p:graphicFrame>
      <p:pic>
        <p:nvPicPr>
          <p:cNvPr id="875" name="Google Shape;875;p43"/>
          <p:cNvPicPr preferRelativeResize="0"/>
          <p:nvPr/>
        </p:nvPicPr>
        <p:blipFill>
          <a:blip r:embed="rId3">
            <a:alphaModFix/>
          </a:blip>
          <a:stretch>
            <a:fillRect/>
          </a:stretch>
        </p:blipFill>
        <p:spPr>
          <a:xfrm>
            <a:off x="4641822" y="8741950"/>
            <a:ext cx="1890276" cy="1087975"/>
          </a:xfrm>
          <a:prstGeom prst="rect">
            <a:avLst/>
          </a:prstGeom>
          <a:noFill/>
          <a:ln>
            <a:noFill/>
          </a:ln>
        </p:spPr>
      </p:pic>
      <p:sp>
        <p:nvSpPr>
          <p:cNvPr id="876" name="Google Shape;876;p43"/>
          <p:cNvSpPr txBox="1"/>
          <p:nvPr/>
        </p:nvSpPr>
        <p:spPr>
          <a:xfrm>
            <a:off x="4613013" y="8345661"/>
            <a:ext cx="1947900" cy="39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434343"/>
                </a:solidFill>
                <a:latin typeface="Oxygen"/>
                <a:ea typeface="Oxygen"/>
                <a:cs typeface="Oxygen"/>
                <a:sym typeface="Oxygen"/>
              </a:rPr>
              <a:t>Na-H COUNTER TRANSPORT </a:t>
            </a:r>
            <a:endParaRPr sz="700">
              <a:solidFill>
                <a:srgbClr val="434343"/>
              </a:solidFill>
              <a:latin typeface="Oxygen"/>
              <a:ea typeface="Oxygen"/>
              <a:cs typeface="Oxygen"/>
              <a:sym typeface="Oxygen"/>
            </a:endParaRPr>
          </a:p>
          <a:p>
            <a:pPr indent="0" lvl="0" marL="0" rtl="0" algn="ctr">
              <a:spcBef>
                <a:spcPts val="0"/>
              </a:spcBef>
              <a:spcAft>
                <a:spcPts val="0"/>
              </a:spcAft>
              <a:buNone/>
            </a:pPr>
            <a:r>
              <a:rPr lang="en" sz="700">
                <a:solidFill>
                  <a:srgbClr val="434343"/>
                </a:solidFill>
                <a:latin typeface="Oxygen"/>
                <a:ea typeface="Oxygen"/>
                <a:cs typeface="Oxygen"/>
                <a:sym typeface="Oxygen"/>
              </a:rPr>
              <a:t>Luminal Membrane</a:t>
            </a:r>
            <a:endParaRPr sz="700">
              <a:solidFill>
                <a:srgbClr val="434343"/>
              </a:solidFill>
              <a:latin typeface="Oxygen"/>
              <a:ea typeface="Oxygen"/>
              <a:cs typeface="Oxygen"/>
              <a:sym typeface="Oxygen"/>
            </a:endParaRPr>
          </a:p>
        </p:txBody>
      </p:sp>
      <p:sp>
        <p:nvSpPr>
          <p:cNvPr id="877" name="Google Shape;877;p43"/>
          <p:cNvSpPr/>
          <p:nvPr/>
        </p:nvSpPr>
        <p:spPr>
          <a:xfrm>
            <a:off x="4801975" y="8968100"/>
            <a:ext cx="612600" cy="258000"/>
          </a:xfrm>
          <a:prstGeom prst="frame">
            <a:avLst>
              <a:gd fmla="val 1604"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8" name="Google Shape;878;p43"/>
          <p:cNvPicPr preferRelativeResize="0"/>
          <p:nvPr/>
        </p:nvPicPr>
        <p:blipFill>
          <a:blip r:embed="rId4">
            <a:alphaModFix/>
          </a:blip>
          <a:stretch>
            <a:fillRect/>
          </a:stretch>
        </p:blipFill>
        <p:spPr>
          <a:xfrm>
            <a:off x="2583581" y="8741950"/>
            <a:ext cx="1890275" cy="1087975"/>
          </a:xfrm>
          <a:prstGeom prst="rect">
            <a:avLst/>
          </a:prstGeom>
          <a:noFill/>
          <a:ln>
            <a:noFill/>
          </a:ln>
        </p:spPr>
      </p:pic>
      <p:sp>
        <p:nvSpPr>
          <p:cNvPr id="879" name="Google Shape;879;p43"/>
          <p:cNvSpPr/>
          <p:nvPr/>
        </p:nvSpPr>
        <p:spPr>
          <a:xfrm>
            <a:off x="3644099" y="8891000"/>
            <a:ext cx="652800" cy="335100"/>
          </a:xfrm>
          <a:prstGeom prst="frame">
            <a:avLst>
              <a:gd fmla="val 1604"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3"/>
          <p:cNvSpPr txBox="1"/>
          <p:nvPr/>
        </p:nvSpPr>
        <p:spPr>
          <a:xfrm>
            <a:off x="2760413" y="8504303"/>
            <a:ext cx="1536600" cy="2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434343"/>
                </a:solidFill>
                <a:latin typeface="Oxygen"/>
                <a:ea typeface="Oxygen"/>
                <a:cs typeface="Oxygen"/>
                <a:sym typeface="Oxygen"/>
              </a:rPr>
              <a:t>Intercalated cell</a:t>
            </a:r>
            <a:endParaRPr sz="700">
              <a:solidFill>
                <a:srgbClr val="434343"/>
              </a:solidFill>
              <a:latin typeface="Oxygen"/>
              <a:ea typeface="Oxygen"/>
              <a:cs typeface="Oxygen"/>
              <a:sym typeface="Oxygen"/>
            </a:endParaRPr>
          </a:p>
          <a:p>
            <a:pPr indent="0" lvl="0" marL="0" rtl="0" algn="ctr">
              <a:spcBef>
                <a:spcPts val="0"/>
              </a:spcBef>
              <a:spcAft>
                <a:spcPts val="0"/>
              </a:spcAft>
              <a:buNone/>
            </a:pPr>
            <a:r>
              <a:t/>
            </a:r>
            <a:endParaRPr sz="700">
              <a:solidFill>
                <a:srgbClr val="434343"/>
              </a:solidFill>
              <a:latin typeface="Oxygen"/>
              <a:ea typeface="Oxygen"/>
              <a:cs typeface="Oxygen"/>
              <a:sym typeface="Oxygen"/>
            </a:endParaRPr>
          </a:p>
          <a:p>
            <a:pPr indent="0" lvl="0" marL="0" rtl="0" algn="ctr">
              <a:spcBef>
                <a:spcPts val="0"/>
              </a:spcBef>
              <a:spcAft>
                <a:spcPts val="0"/>
              </a:spcAft>
              <a:buNone/>
            </a:pPr>
            <a:r>
              <a:t/>
            </a:r>
            <a:endParaRPr sz="700">
              <a:solidFill>
                <a:srgbClr val="434343"/>
              </a:solidFill>
              <a:latin typeface="Oxygen"/>
              <a:ea typeface="Oxygen"/>
              <a:cs typeface="Oxygen"/>
              <a:sym typeface="Oxyge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44"/>
          <p:cNvSpPr txBox="1"/>
          <p:nvPr>
            <p:ph type="title"/>
          </p:nvPr>
        </p:nvSpPr>
        <p:spPr>
          <a:xfrm>
            <a:off x="0" y="5030580"/>
            <a:ext cx="6858000" cy="1110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2400"/>
              <a:t>Transport proteins involved in the movement of Na + and Cl – across the apical membranes of renal tubular cells.</a:t>
            </a:r>
            <a:endParaRPr sz="2400"/>
          </a:p>
          <a:p>
            <a:pPr indent="0" lvl="0" marL="0" rtl="0" algn="l">
              <a:spcBef>
                <a:spcPts val="0"/>
              </a:spcBef>
              <a:spcAft>
                <a:spcPts val="0"/>
              </a:spcAft>
              <a:buNone/>
            </a:pPr>
            <a:r>
              <a:t/>
            </a:r>
            <a:endParaRPr/>
          </a:p>
        </p:txBody>
      </p:sp>
      <p:graphicFrame>
        <p:nvGraphicFramePr>
          <p:cNvPr id="886" name="Google Shape;886;p44"/>
          <p:cNvGraphicFramePr/>
          <p:nvPr/>
        </p:nvGraphicFramePr>
        <p:xfrm>
          <a:off x="0" y="5857542"/>
          <a:ext cx="3000000" cy="3000000"/>
        </p:xfrm>
        <a:graphic>
          <a:graphicData uri="http://schemas.openxmlformats.org/drawingml/2006/table">
            <a:tbl>
              <a:tblPr bandRow="1" firstRow="1">
                <a:noFill/>
                <a:tableStyleId>{A85000A7-0A2F-4B06-B5AA-13B6F8A0B527}</a:tableStyleId>
              </a:tblPr>
              <a:tblGrid>
                <a:gridCol w="1805250"/>
                <a:gridCol w="1897000"/>
                <a:gridCol w="3155750"/>
              </a:tblGrid>
              <a:tr h="555400">
                <a:tc>
                  <a:txBody>
                    <a:bodyPr/>
                    <a:lstStyle/>
                    <a:p>
                      <a:pPr indent="0" lvl="0" marL="0" marR="0" rtl="0" algn="l">
                        <a:lnSpc>
                          <a:spcPct val="100000"/>
                        </a:lnSpc>
                        <a:spcBef>
                          <a:spcPts val="0"/>
                        </a:spcBef>
                        <a:spcAft>
                          <a:spcPts val="0"/>
                        </a:spcAft>
                        <a:buClr>
                          <a:srgbClr val="000000"/>
                        </a:buClr>
                        <a:buSzPts val="1600"/>
                        <a:buFont typeface="Arial"/>
                        <a:buNone/>
                      </a:pPr>
                      <a:r>
                        <a:rPr lang="en" sz="1600">
                          <a:latin typeface="Oxygen"/>
                          <a:ea typeface="Oxygen"/>
                          <a:cs typeface="Oxygen"/>
                          <a:sym typeface="Oxygen"/>
                        </a:rPr>
                        <a:t>Site</a:t>
                      </a:r>
                      <a:r>
                        <a:rPr lang="en" sz="1600" u="none" cap="none" strike="noStrike">
                          <a:latin typeface="Oxygen"/>
                          <a:ea typeface="Oxygen"/>
                          <a:cs typeface="Oxygen"/>
                          <a:sym typeface="Oxygen"/>
                        </a:rPr>
                        <a:t> </a:t>
                      </a:r>
                      <a:endParaRPr sz="1600" u="none" cap="none" strike="noStrike">
                        <a:latin typeface="Oxygen"/>
                        <a:ea typeface="Oxygen"/>
                        <a:cs typeface="Oxygen"/>
                        <a:sym typeface="Oxygen"/>
                      </a:endParaRPr>
                    </a:p>
                  </a:txBody>
                  <a:tcPr marT="45725" marB="45725" marR="121925" marL="121925">
                    <a:solidFill>
                      <a:srgbClr val="B37370"/>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 sz="1600">
                          <a:latin typeface="Oxygen"/>
                          <a:ea typeface="Oxygen"/>
                          <a:cs typeface="Oxygen"/>
                          <a:sym typeface="Oxygen"/>
                        </a:rPr>
                        <a:t>Apical transporter </a:t>
                      </a:r>
                      <a:endParaRPr sz="1300" u="none" cap="none" strike="noStrike">
                        <a:solidFill>
                          <a:srgbClr val="A3534F"/>
                        </a:solidFill>
                      </a:endParaRPr>
                    </a:p>
                  </a:txBody>
                  <a:tcPr marT="45725" marB="45725" marR="121925" marL="121925">
                    <a:solidFill>
                      <a:srgbClr val="B37370"/>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 sz="1600">
                          <a:latin typeface="Oxygen"/>
                          <a:ea typeface="Oxygen"/>
                          <a:cs typeface="Oxygen"/>
                          <a:sym typeface="Oxygen"/>
                        </a:rPr>
                        <a:t>Function </a:t>
                      </a:r>
                      <a:endParaRPr sz="1300" u="none" cap="none" strike="noStrike">
                        <a:solidFill>
                          <a:srgbClr val="A3534F"/>
                        </a:solidFill>
                      </a:endParaRPr>
                    </a:p>
                  </a:txBody>
                  <a:tcPr marT="45725" marB="45725" marR="121925" marL="121925">
                    <a:solidFill>
                      <a:srgbClr val="B37370"/>
                    </a:solidFill>
                  </a:tcPr>
                </a:tc>
              </a:tr>
              <a:tr h="1348750">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chemeClr val="lt1"/>
                          </a:solidFill>
                          <a:latin typeface="Oxygen"/>
                          <a:ea typeface="Oxygen"/>
                          <a:cs typeface="Oxygen"/>
                          <a:sym typeface="Oxygen"/>
                        </a:rPr>
                        <a:t>Proximal tubule</a:t>
                      </a:r>
                      <a:r>
                        <a:rPr b="1" lang="en" sz="1600" u="none" cap="none" strike="noStrike">
                          <a:solidFill>
                            <a:schemeClr val="lt1"/>
                          </a:solidFill>
                          <a:latin typeface="Oxygen"/>
                          <a:ea typeface="Oxygen"/>
                          <a:cs typeface="Oxygen"/>
                          <a:sym typeface="Oxygen"/>
                        </a:rPr>
                        <a:t> </a:t>
                      </a:r>
                      <a:endParaRPr sz="1300" u="none" cap="none" strike="noStrike">
                        <a:solidFill>
                          <a:srgbClr val="AAC1DB"/>
                        </a:solidFill>
                      </a:endParaRPr>
                    </a:p>
                  </a:txBody>
                  <a:tcPr marT="45725" marB="45725" marR="121925" marL="121925">
                    <a:solidFill>
                      <a:srgbClr val="CF8A8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Na/glucose CT</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Na+/pi CT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Na+/amino acid CT</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Na+/lactate CT</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Na/H exchanger</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Cl/base exchanger</a:t>
                      </a:r>
                      <a:endParaRPr>
                        <a:solidFill>
                          <a:srgbClr val="434343"/>
                        </a:solidFill>
                        <a:latin typeface="Oxygen"/>
                        <a:ea typeface="Oxygen"/>
                        <a:cs typeface="Oxygen"/>
                        <a:sym typeface="Oxygen"/>
                      </a:endParaRPr>
                    </a:p>
                  </a:txBody>
                  <a:tcPr marT="45725" marB="45725" marR="121925" marL="121925">
                    <a:solidFill>
                      <a:srgbClr val="F3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Na+uptake,glucose uptake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Na+uptake,Pi uptake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Na+uptake,amino acids uptake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Na+uptake,lactate uptake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Na+uptake,H+extrusion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Cl- uptake </a:t>
                      </a:r>
                      <a:endParaRPr>
                        <a:solidFill>
                          <a:srgbClr val="434343"/>
                        </a:solidFill>
                        <a:latin typeface="Oxygen"/>
                        <a:ea typeface="Oxygen"/>
                        <a:cs typeface="Oxygen"/>
                        <a:sym typeface="Oxygen"/>
                      </a:endParaRPr>
                    </a:p>
                  </a:txBody>
                  <a:tcPr marT="45725" marB="45725" marR="121925" marL="121925">
                    <a:solidFill>
                      <a:srgbClr val="F3EFEF"/>
                    </a:solidFill>
                  </a:tcPr>
                </a:tc>
              </a:tr>
              <a:tr h="720100">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chemeClr val="lt1"/>
                          </a:solidFill>
                          <a:latin typeface="Oxygen"/>
                          <a:ea typeface="Oxygen"/>
                          <a:cs typeface="Oxygen"/>
                          <a:sym typeface="Oxygen"/>
                        </a:rPr>
                        <a:t>Thick ascending limb</a:t>
                      </a:r>
                      <a:r>
                        <a:rPr b="1" lang="en" sz="1600" u="none" cap="none" strike="noStrike">
                          <a:solidFill>
                            <a:schemeClr val="lt1"/>
                          </a:solidFill>
                          <a:latin typeface="Oxygen"/>
                          <a:ea typeface="Oxygen"/>
                          <a:cs typeface="Oxygen"/>
                          <a:sym typeface="Oxygen"/>
                        </a:rPr>
                        <a:t> </a:t>
                      </a:r>
                      <a:endParaRPr sz="1300" u="none" cap="none" strike="noStrike">
                        <a:solidFill>
                          <a:srgbClr val="AAC1DB"/>
                        </a:solidFill>
                      </a:endParaRPr>
                    </a:p>
                  </a:txBody>
                  <a:tcPr marT="45725" marB="45725" marR="121925" marL="121925">
                    <a:solidFill>
                      <a:srgbClr val="CF8A8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Na-K-2Cl CT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Na/H exchanger</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K+ channels</a:t>
                      </a:r>
                      <a:endParaRPr>
                        <a:solidFill>
                          <a:srgbClr val="434343"/>
                        </a:solidFill>
                        <a:latin typeface="Oxygen"/>
                        <a:ea typeface="Oxygen"/>
                        <a:cs typeface="Oxygen"/>
                        <a:sym typeface="Oxygen"/>
                      </a:endParaRPr>
                    </a:p>
                  </a:txBody>
                  <a:tcPr marT="45725" marB="45725" marR="121925" marL="121925">
                    <a:solidFill>
                      <a:srgbClr val="F3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Na+uptake,Cl-uptake ,K+ uptake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Na+uptake,H+extrusion</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K+extrusion (recycling)</a:t>
                      </a:r>
                      <a:endParaRPr>
                        <a:solidFill>
                          <a:srgbClr val="434343"/>
                        </a:solidFill>
                        <a:latin typeface="Oxygen"/>
                        <a:ea typeface="Oxygen"/>
                        <a:cs typeface="Oxygen"/>
                        <a:sym typeface="Oxygen"/>
                      </a:endParaRPr>
                    </a:p>
                  </a:txBody>
                  <a:tcPr marT="45725" marB="45725" marR="121925" marL="121925">
                    <a:solidFill>
                      <a:srgbClr val="F3EFEF"/>
                    </a:solidFill>
                  </a:tcPr>
                </a:tc>
              </a:tr>
              <a:tr h="555400">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chemeClr val="lt1"/>
                          </a:solidFill>
                          <a:latin typeface="Oxygen"/>
                          <a:ea typeface="Oxygen"/>
                          <a:cs typeface="Oxygen"/>
                          <a:sym typeface="Oxygen"/>
                        </a:rPr>
                        <a:t>Distal convoluted tubule </a:t>
                      </a:r>
                      <a:endParaRPr sz="1300" u="none" cap="none" strike="noStrike">
                        <a:solidFill>
                          <a:srgbClr val="AAC1DB"/>
                        </a:solidFill>
                      </a:endParaRPr>
                    </a:p>
                  </a:txBody>
                  <a:tcPr marT="45725" marB="45725" marR="121925" marL="121925">
                    <a:solidFill>
                      <a:srgbClr val="CF8A8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NaCl CT</a:t>
                      </a:r>
                      <a:endParaRPr sz="1300" u="none" cap="none" strike="noStrike"/>
                    </a:p>
                  </a:txBody>
                  <a:tcPr marT="45725" marB="45725" marR="121925" marL="121925">
                    <a:solidFill>
                      <a:srgbClr val="F3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Na+uptake,Cl-uptake </a:t>
                      </a:r>
                      <a:endParaRPr sz="1300" u="none" cap="none" strike="noStrike"/>
                    </a:p>
                  </a:txBody>
                  <a:tcPr marT="45725" marB="45725" marR="121925" marL="121925">
                    <a:solidFill>
                      <a:srgbClr val="F3EFEF"/>
                    </a:solidFill>
                  </a:tcPr>
                </a:tc>
              </a:tr>
              <a:tr h="555400">
                <a:tc>
                  <a:txBody>
                    <a:bodyPr/>
                    <a:lstStyle/>
                    <a:p>
                      <a:pPr indent="0" lvl="0" marL="0" marR="0" rtl="0" algn="l">
                        <a:lnSpc>
                          <a:spcPct val="100000"/>
                        </a:lnSpc>
                        <a:spcBef>
                          <a:spcPts val="0"/>
                        </a:spcBef>
                        <a:spcAft>
                          <a:spcPts val="0"/>
                        </a:spcAft>
                        <a:buClr>
                          <a:srgbClr val="000000"/>
                        </a:buClr>
                        <a:buSzPts val="1600"/>
                        <a:buFont typeface="Arial"/>
                        <a:buNone/>
                      </a:pPr>
                      <a:r>
                        <a:rPr b="1" lang="en" sz="1600">
                          <a:solidFill>
                            <a:schemeClr val="lt1"/>
                          </a:solidFill>
                          <a:latin typeface="Oxygen"/>
                          <a:ea typeface="Oxygen"/>
                          <a:cs typeface="Oxygen"/>
                          <a:sym typeface="Oxygen"/>
                        </a:rPr>
                        <a:t>Collecting duct </a:t>
                      </a:r>
                      <a:endParaRPr sz="1300" u="none" cap="none" strike="noStrike">
                        <a:solidFill>
                          <a:srgbClr val="AAC1DB"/>
                        </a:solidFill>
                      </a:endParaRPr>
                    </a:p>
                  </a:txBody>
                  <a:tcPr marT="45725" marB="45725" marR="121925" marL="121925">
                    <a:solidFill>
                      <a:srgbClr val="CF8A87"/>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 channel(ENaC)</a:t>
                      </a:r>
                      <a:endParaRPr sz="1300" u="none" cap="none" strike="noStrike"/>
                    </a:p>
                  </a:txBody>
                  <a:tcPr marT="45725" marB="45725" marR="121925" marL="121925">
                    <a:solidFill>
                      <a:srgbClr val="F3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Na+ uptake</a:t>
                      </a:r>
                      <a:endParaRPr sz="1300" u="none" cap="none" strike="noStrike"/>
                    </a:p>
                  </a:txBody>
                  <a:tcPr marT="45725" marB="45725" marR="121925" marL="121925">
                    <a:solidFill>
                      <a:srgbClr val="F3EFEF"/>
                    </a:solidFill>
                  </a:tcPr>
                </a:tc>
              </a:tr>
            </a:tbl>
          </a:graphicData>
        </a:graphic>
      </p:graphicFrame>
      <p:sp>
        <p:nvSpPr>
          <p:cNvPr id="887" name="Google Shape;887;p44"/>
          <p:cNvSpPr txBox="1"/>
          <p:nvPr/>
        </p:nvSpPr>
        <p:spPr>
          <a:xfrm>
            <a:off x="4659198" y="112675"/>
            <a:ext cx="2502600" cy="38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0B5394"/>
                </a:solidFill>
                <a:latin typeface="Oxygen"/>
                <a:ea typeface="Oxygen"/>
                <a:cs typeface="Oxygen"/>
                <a:sym typeface="Oxygen"/>
              </a:rPr>
              <a:t>Male slide only</a:t>
            </a:r>
            <a:endParaRPr sz="1300">
              <a:solidFill>
                <a:srgbClr val="0B5394"/>
              </a:solidFill>
              <a:latin typeface="Oxygen"/>
              <a:ea typeface="Oxygen"/>
              <a:cs typeface="Oxygen"/>
              <a:sym typeface="Oxygen"/>
            </a:endParaRPr>
          </a:p>
        </p:txBody>
      </p:sp>
      <p:sp>
        <p:nvSpPr>
          <p:cNvPr id="888" name="Google Shape;888;p44"/>
          <p:cNvSpPr/>
          <p:nvPr/>
        </p:nvSpPr>
        <p:spPr>
          <a:xfrm>
            <a:off x="1054100" y="687130"/>
            <a:ext cx="4707600" cy="5202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CALCIUM REABSORPTION IN NEPHRON</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sp>
        <p:nvSpPr>
          <p:cNvPr id="889" name="Google Shape;889;p44"/>
          <p:cNvSpPr/>
          <p:nvPr/>
        </p:nvSpPr>
        <p:spPr>
          <a:xfrm>
            <a:off x="4772774" y="1395076"/>
            <a:ext cx="1947900" cy="13194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434343"/>
                </a:solidFill>
              </a:rPr>
              <a:t>Peri tubular capillary</a:t>
            </a:r>
            <a:endParaRPr b="1">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rPr>
              <a:t>Sodium/Calcium </a:t>
            </a:r>
            <a:endParaRPr>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rPr>
              <a:t>Exchanger or </a:t>
            </a:r>
            <a:endParaRPr>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rPr>
              <a:t>Calcium-ATPase</a:t>
            </a:r>
            <a:endParaRPr>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sp>
        <p:nvSpPr>
          <p:cNvPr id="890" name="Google Shape;890;p44"/>
          <p:cNvSpPr/>
          <p:nvPr/>
        </p:nvSpPr>
        <p:spPr>
          <a:xfrm>
            <a:off x="2156588" y="1944045"/>
            <a:ext cx="2502600" cy="16242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434343"/>
                </a:solidFill>
              </a:rPr>
              <a:t>Epithelial Cells</a:t>
            </a:r>
            <a:endParaRPr b="1">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rPr>
              <a:t>PCT 60% </a:t>
            </a:r>
            <a:endParaRPr>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rPr>
              <a:t>Asc LOH 25-30% DCT &amp; CT 4-9%</a:t>
            </a:r>
            <a:endParaRPr>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rPr lang="en">
                <a:solidFill>
                  <a:srgbClr val="434343"/>
                </a:solidFill>
              </a:rPr>
              <a:t>Intracellular Ca protein calbindin-d9k</a:t>
            </a:r>
            <a:endParaRPr>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sp>
        <p:nvSpPr>
          <p:cNvPr id="891" name="Google Shape;891;p44"/>
          <p:cNvSpPr/>
          <p:nvPr/>
        </p:nvSpPr>
        <p:spPr>
          <a:xfrm>
            <a:off x="95125" y="1395086"/>
            <a:ext cx="1947900" cy="13194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434343"/>
                </a:solidFill>
                <a:latin typeface="Oxygen"/>
                <a:ea typeface="Oxygen"/>
                <a:cs typeface="Oxygen"/>
                <a:sym typeface="Oxygen"/>
              </a:rPr>
              <a:t>Lumen</a:t>
            </a:r>
            <a:endParaRPr b="1">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Channels Transient receptor potential </a:t>
            </a:r>
            <a:endParaRPr>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vanilloid type5 Ca</a:t>
            </a:r>
            <a:endParaRPr>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rPr lang="en">
                <a:solidFill>
                  <a:srgbClr val="434343"/>
                </a:solidFill>
                <a:latin typeface="Oxygen"/>
                <a:ea typeface="Oxygen"/>
                <a:cs typeface="Oxygen"/>
                <a:sym typeface="Oxygen"/>
              </a:rPr>
              <a:t>(TRPV5)</a:t>
            </a:r>
            <a:endParaRPr>
              <a:solidFill>
                <a:srgbClr val="434343"/>
              </a:solidFill>
              <a:latin typeface="Oxygen"/>
              <a:ea typeface="Oxygen"/>
              <a:cs typeface="Oxygen"/>
              <a:sym typeface="Oxygen"/>
            </a:endParaRPr>
          </a:p>
          <a:p>
            <a:pPr indent="0" lvl="0" marL="0" marR="0" rtl="0" algn="ctr">
              <a:lnSpc>
                <a:spcPct val="100000"/>
              </a:lnSpc>
              <a:spcBef>
                <a:spcPts val="0"/>
              </a:spcBef>
              <a:spcAft>
                <a:spcPts val="0"/>
              </a:spcAft>
              <a:buClr>
                <a:srgbClr val="000000"/>
              </a:buClr>
              <a:buSzPts val="1400"/>
              <a:buFont typeface="Arial"/>
              <a:buNone/>
            </a:pPr>
            <a:r>
              <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sp>
        <p:nvSpPr>
          <p:cNvPr id="892" name="Google Shape;892;p44"/>
          <p:cNvSpPr txBox="1"/>
          <p:nvPr/>
        </p:nvSpPr>
        <p:spPr>
          <a:xfrm>
            <a:off x="1002600" y="3900722"/>
            <a:ext cx="4852800" cy="396300"/>
          </a:xfrm>
          <a:prstGeom prst="rect">
            <a:avLst/>
          </a:prstGeom>
          <a:noFill/>
          <a:ln cap="flat" cmpd="sng" w="19050">
            <a:solidFill>
              <a:schemeClr val="dk1"/>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Oxygen"/>
                <a:ea typeface="Oxygen"/>
                <a:cs typeface="Oxygen"/>
                <a:sym typeface="Oxygen"/>
              </a:rPr>
              <a:t>98–99% of the filtered Ca2+ is reabsorbed</a:t>
            </a:r>
            <a:endParaRPr>
              <a:solidFill>
                <a:srgbClr val="434343"/>
              </a:solidFill>
              <a:latin typeface="Oxygen"/>
              <a:ea typeface="Oxygen"/>
              <a:cs typeface="Oxygen"/>
              <a:sym typeface="Oxyge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45"/>
          <p:cNvSpPr/>
          <p:nvPr/>
        </p:nvSpPr>
        <p:spPr>
          <a:xfrm rot="5400000">
            <a:off x="303278" y="356238"/>
            <a:ext cx="1153670" cy="1135373"/>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solidFill>
            <a:srgbClr val="D7DAE1">
              <a:alpha val="83529"/>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45"/>
          <p:cNvSpPr txBox="1"/>
          <p:nvPr/>
        </p:nvSpPr>
        <p:spPr>
          <a:xfrm>
            <a:off x="2199450" y="333175"/>
            <a:ext cx="24591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i="0" lang="en" sz="4800" u="none" cap="none" strike="noStrike">
                <a:solidFill>
                  <a:srgbClr val="CF8A87"/>
                </a:solidFill>
                <a:latin typeface="Oxygen"/>
                <a:ea typeface="Oxygen"/>
                <a:cs typeface="Oxygen"/>
                <a:sym typeface="Oxygen"/>
              </a:rPr>
              <a:t>Quiz</a:t>
            </a:r>
            <a:endParaRPr b="1" i="0" sz="4800" u="none" cap="none" strike="noStrike">
              <a:solidFill>
                <a:srgbClr val="CF8A87"/>
              </a:solidFill>
              <a:latin typeface="Oxygen"/>
              <a:ea typeface="Oxygen"/>
              <a:cs typeface="Oxygen"/>
              <a:sym typeface="Oxygen"/>
            </a:endParaRPr>
          </a:p>
        </p:txBody>
      </p:sp>
      <p:cxnSp>
        <p:nvCxnSpPr>
          <p:cNvPr id="899" name="Google Shape;899;p45"/>
          <p:cNvCxnSpPr/>
          <p:nvPr/>
        </p:nvCxnSpPr>
        <p:spPr>
          <a:xfrm>
            <a:off x="2199450" y="1247575"/>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900" name="Google Shape;900;p45"/>
          <p:cNvSpPr/>
          <p:nvPr/>
        </p:nvSpPr>
        <p:spPr>
          <a:xfrm rot="5400000">
            <a:off x="253471" y="392139"/>
            <a:ext cx="1209281" cy="1091378"/>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1" name="Google Shape;901;p45"/>
          <p:cNvGrpSpPr/>
          <p:nvPr/>
        </p:nvGrpSpPr>
        <p:grpSpPr>
          <a:xfrm>
            <a:off x="573269" y="534306"/>
            <a:ext cx="612825" cy="620077"/>
            <a:chOff x="-31094350" y="3194000"/>
            <a:chExt cx="292225" cy="291650"/>
          </a:xfrm>
        </p:grpSpPr>
        <p:sp>
          <p:nvSpPr>
            <p:cNvPr id="902" name="Google Shape;902;p45"/>
            <p:cNvSpPr/>
            <p:nvPr/>
          </p:nvSpPr>
          <p:spPr>
            <a:xfrm>
              <a:off x="-31033700" y="3194000"/>
              <a:ext cx="103200" cy="34100"/>
            </a:xfrm>
            <a:custGeom>
              <a:rect b="b" l="l" r="r" t="t"/>
              <a:pathLst>
                <a:path extrusionOk="0" h="1364" w="4128">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45"/>
            <p:cNvSpPr/>
            <p:nvPr/>
          </p:nvSpPr>
          <p:spPr>
            <a:xfrm>
              <a:off x="-31042375" y="3346200"/>
              <a:ext cx="16550" cy="18150"/>
            </a:xfrm>
            <a:custGeom>
              <a:rect b="b" l="l" r="r" t="t"/>
              <a:pathLst>
                <a:path extrusionOk="0" h="726" w="662">
                  <a:moveTo>
                    <a:pt x="1" y="1"/>
                  </a:moveTo>
                  <a:lnTo>
                    <a:pt x="1" y="725"/>
                  </a:lnTo>
                  <a:lnTo>
                    <a:pt x="662" y="725"/>
                  </a:lnTo>
                  <a:lnTo>
                    <a:pt x="662"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45"/>
            <p:cNvSpPr/>
            <p:nvPr/>
          </p:nvSpPr>
          <p:spPr>
            <a:xfrm>
              <a:off x="-31042375" y="3278475"/>
              <a:ext cx="16550" cy="16550"/>
            </a:xfrm>
            <a:custGeom>
              <a:rect b="b" l="l" r="r" t="t"/>
              <a:pathLst>
                <a:path extrusionOk="0" h="662" w="662">
                  <a:moveTo>
                    <a:pt x="1" y="0"/>
                  </a:moveTo>
                  <a:lnTo>
                    <a:pt x="1" y="662"/>
                  </a:lnTo>
                  <a:lnTo>
                    <a:pt x="662" y="662"/>
                  </a:lnTo>
                  <a:lnTo>
                    <a:pt x="662" y="0"/>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45"/>
            <p:cNvSpPr/>
            <p:nvPr/>
          </p:nvSpPr>
          <p:spPr>
            <a:xfrm>
              <a:off x="-31042375" y="3416300"/>
              <a:ext cx="16550" cy="16575"/>
            </a:xfrm>
            <a:custGeom>
              <a:rect b="b" l="l" r="r" t="t"/>
              <a:pathLst>
                <a:path extrusionOk="0" h="663" w="662">
                  <a:moveTo>
                    <a:pt x="1" y="1"/>
                  </a:moveTo>
                  <a:lnTo>
                    <a:pt x="1" y="662"/>
                  </a:lnTo>
                  <a:lnTo>
                    <a:pt x="662" y="662"/>
                  </a:lnTo>
                  <a:lnTo>
                    <a:pt x="662"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45"/>
            <p:cNvSpPr/>
            <p:nvPr/>
          </p:nvSpPr>
          <p:spPr>
            <a:xfrm>
              <a:off x="-31094350" y="3210725"/>
              <a:ext cx="222900" cy="274925"/>
            </a:xfrm>
            <a:custGeom>
              <a:rect b="b" l="l" r="r" t="t"/>
              <a:pathLst>
                <a:path extrusionOk="0" h="10997" w="8916">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45"/>
            <p:cNvSpPr/>
            <p:nvPr/>
          </p:nvSpPr>
          <p:spPr>
            <a:xfrm>
              <a:off x="-30853350" y="3295000"/>
              <a:ext cx="51225" cy="104000"/>
            </a:xfrm>
            <a:custGeom>
              <a:rect b="b" l="l" r="r" t="t"/>
              <a:pathLst>
                <a:path extrusionOk="0" h="4160" w="2049">
                  <a:moveTo>
                    <a:pt x="1" y="1"/>
                  </a:moveTo>
                  <a:lnTo>
                    <a:pt x="1" y="4160"/>
                  </a:lnTo>
                  <a:lnTo>
                    <a:pt x="2049" y="4160"/>
                  </a:lnTo>
                  <a:lnTo>
                    <a:pt x="2049"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45"/>
            <p:cNvSpPr/>
            <p:nvPr/>
          </p:nvSpPr>
          <p:spPr>
            <a:xfrm>
              <a:off x="-30853350" y="3227275"/>
              <a:ext cx="51225" cy="51225"/>
            </a:xfrm>
            <a:custGeom>
              <a:rect b="b" l="l" r="r" t="t"/>
              <a:pathLst>
                <a:path extrusionOk="0" h="2049" w="2049">
                  <a:moveTo>
                    <a:pt x="1009" y="1"/>
                  </a:moveTo>
                  <a:cubicBezTo>
                    <a:pt x="473" y="1"/>
                    <a:pt x="1" y="473"/>
                    <a:pt x="1" y="1040"/>
                  </a:cubicBezTo>
                  <a:lnTo>
                    <a:pt x="1" y="2048"/>
                  </a:lnTo>
                  <a:lnTo>
                    <a:pt x="2049" y="2048"/>
                  </a:lnTo>
                  <a:lnTo>
                    <a:pt x="2049" y="1040"/>
                  </a:lnTo>
                  <a:cubicBezTo>
                    <a:pt x="2049" y="473"/>
                    <a:pt x="1576" y="1"/>
                    <a:pt x="1009"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45"/>
            <p:cNvSpPr/>
            <p:nvPr/>
          </p:nvSpPr>
          <p:spPr>
            <a:xfrm>
              <a:off x="-30851775" y="3416300"/>
              <a:ext cx="46500" cy="51225"/>
            </a:xfrm>
            <a:custGeom>
              <a:rect b="b" l="l" r="r" t="t"/>
              <a:pathLst>
                <a:path extrusionOk="0" h="2049" w="1860">
                  <a:moveTo>
                    <a:pt x="1" y="1"/>
                  </a:moveTo>
                  <a:lnTo>
                    <a:pt x="599" y="1796"/>
                  </a:lnTo>
                  <a:cubicBezTo>
                    <a:pt x="694" y="1985"/>
                    <a:pt x="788" y="2048"/>
                    <a:pt x="946" y="2048"/>
                  </a:cubicBezTo>
                  <a:cubicBezTo>
                    <a:pt x="1103" y="2048"/>
                    <a:pt x="1229" y="1985"/>
                    <a:pt x="1261" y="1796"/>
                  </a:cubicBezTo>
                  <a:lnTo>
                    <a:pt x="1860"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10" name="Google Shape;910;p45"/>
          <p:cNvGrpSpPr/>
          <p:nvPr/>
        </p:nvGrpSpPr>
        <p:grpSpPr>
          <a:xfrm>
            <a:off x="419474" y="1833869"/>
            <a:ext cx="5276176" cy="1648554"/>
            <a:chOff x="419474" y="1637888"/>
            <a:chExt cx="5276176" cy="1527712"/>
          </a:xfrm>
        </p:grpSpPr>
        <p:grpSp>
          <p:nvGrpSpPr>
            <p:cNvPr id="911" name="Google Shape;911;p45"/>
            <p:cNvGrpSpPr/>
            <p:nvPr/>
          </p:nvGrpSpPr>
          <p:grpSpPr>
            <a:xfrm>
              <a:off x="419474" y="1637888"/>
              <a:ext cx="5257452" cy="571900"/>
              <a:chOff x="4411970" y="2233974"/>
              <a:chExt cx="1200935" cy="276495"/>
            </a:xfrm>
          </p:grpSpPr>
          <p:sp>
            <p:nvSpPr>
              <p:cNvPr id="912" name="Google Shape;912;p45"/>
              <p:cNvSpPr/>
              <p:nvPr/>
            </p:nvSpPr>
            <p:spPr>
              <a:xfrm>
                <a:off x="4411970" y="2278613"/>
                <a:ext cx="1200935" cy="231856"/>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endParaRPr b="0" i="0" sz="1400" u="none" cap="none" strike="noStrike">
                  <a:solidFill>
                    <a:srgbClr val="434343"/>
                  </a:solidFill>
                  <a:latin typeface="Oxygen"/>
                  <a:ea typeface="Oxygen"/>
                  <a:cs typeface="Oxygen"/>
                  <a:sym typeface="Oxygen"/>
                </a:endParaRPr>
              </a:p>
            </p:txBody>
          </p:sp>
          <p:sp>
            <p:nvSpPr>
              <p:cNvPr id="913" name="Google Shape;913;p45"/>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Q1</a:t>
                </a:r>
                <a:endParaRPr b="0" i="0" sz="1400" u="none" cap="none" strike="noStrike">
                  <a:solidFill>
                    <a:schemeClr val="lt1"/>
                  </a:solidFill>
                  <a:latin typeface="Oxygen"/>
                  <a:ea typeface="Oxygen"/>
                  <a:cs typeface="Oxygen"/>
                  <a:sym typeface="Oxygen"/>
                </a:endParaRPr>
              </a:p>
            </p:txBody>
          </p:sp>
        </p:grpSp>
        <p:sp>
          <p:nvSpPr>
            <p:cNvPr id="914" name="Google Shape;914;p45"/>
            <p:cNvSpPr txBox="1"/>
            <p:nvPr/>
          </p:nvSpPr>
          <p:spPr>
            <a:xfrm>
              <a:off x="438150" y="2209800"/>
              <a:ext cx="5257500" cy="95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A.</a:t>
              </a:r>
              <a:r>
                <a:rPr lang="en">
                  <a:solidFill>
                    <a:srgbClr val="434343"/>
                  </a:solidFill>
                  <a:latin typeface="Oxygen"/>
                  <a:ea typeface="Oxygen"/>
                  <a:cs typeface="Oxygen"/>
                  <a:sym typeface="Oxygen"/>
                </a:rPr>
                <a:t>increase tubular flow ate </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B.</a:t>
              </a:r>
              <a:r>
                <a:rPr lang="en">
                  <a:solidFill>
                    <a:srgbClr val="434343"/>
                  </a:solidFill>
                  <a:latin typeface="Oxygen"/>
                  <a:ea typeface="Oxygen"/>
                  <a:cs typeface="Oxygen"/>
                  <a:sym typeface="Oxygen"/>
                </a:rPr>
                <a:t>Beta blockers</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C.</a:t>
              </a:r>
              <a:r>
                <a:rPr lang="en">
                  <a:solidFill>
                    <a:srgbClr val="434343"/>
                  </a:solidFill>
                  <a:latin typeface="Oxygen"/>
                  <a:ea typeface="Oxygen"/>
                  <a:cs typeface="Oxygen"/>
                  <a:sym typeface="Oxygen"/>
                </a:rPr>
                <a:t>Aldosterone deficiency </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D.</a:t>
              </a:r>
              <a:r>
                <a:rPr lang="en">
                  <a:solidFill>
                    <a:srgbClr val="434343"/>
                  </a:solidFill>
                  <a:latin typeface="Oxygen"/>
                  <a:ea typeface="Oxygen"/>
                  <a:cs typeface="Oxygen"/>
                  <a:sym typeface="Oxygen"/>
                </a:rPr>
                <a:t>acidosis </a:t>
              </a:r>
              <a:endParaRPr b="0" i="0" sz="1400" u="none" cap="none" strike="noStrike">
                <a:solidFill>
                  <a:srgbClr val="434343"/>
                </a:solidFill>
                <a:latin typeface="Oxygen"/>
                <a:ea typeface="Oxygen"/>
                <a:cs typeface="Oxygen"/>
                <a:sym typeface="Oxygen"/>
              </a:endParaRPr>
            </a:p>
          </p:txBody>
        </p:sp>
      </p:grpSp>
      <p:grpSp>
        <p:nvGrpSpPr>
          <p:cNvPr id="915" name="Google Shape;915;p45"/>
          <p:cNvGrpSpPr/>
          <p:nvPr/>
        </p:nvGrpSpPr>
        <p:grpSpPr>
          <a:xfrm>
            <a:off x="419474" y="3482483"/>
            <a:ext cx="5276176" cy="1648096"/>
            <a:chOff x="419474" y="1637888"/>
            <a:chExt cx="5276176" cy="1527712"/>
          </a:xfrm>
        </p:grpSpPr>
        <p:grpSp>
          <p:nvGrpSpPr>
            <p:cNvPr id="916" name="Google Shape;916;p45"/>
            <p:cNvGrpSpPr/>
            <p:nvPr/>
          </p:nvGrpSpPr>
          <p:grpSpPr>
            <a:xfrm>
              <a:off x="419474" y="1637888"/>
              <a:ext cx="5257452" cy="571901"/>
              <a:chOff x="4411970" y="2233974"/>
              <a:chExt cx="1200935" cy="276495"/>
            </a:xfrm>
          </p:grpSpPr>
          <p:sp>
            <p:nvSpPr>
              <p:cNvPr id="917" name="Google Shape;917;p45"/>
              <p:cNvSpPr/>
              <p:nvPr/>
            </p:nvSpPr>
            <p:spPr>
              <a:xfrm>
                <a:off x="4411970" y="2278613"/>
                <a:ext cx="1200935" cy="231856"/>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endParaRPr b="0" i="0" sz="1400" u="none" cap="none" strike="noStrike">
                  <a:solidFill>
                    <a:srgbClr val="434343"/>
                  </a:solidFill>
                  <a:latin typeface="Oxygen"/>
                  <a:ea typeface="Oxygen"/>
                  <a:cs typeface="Oxygen"/>
                  <a:sym typeface="Oxygen"/>
                </a:endParaRPr>
              </a:p>
            </p:txBody>
          </p:sp>
          <p:sp>
            <p:nvSpPr>
              <p:cNvPr id="918" name="Google Shape;918;p45"/>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Q2</a:t>
                </a:r>
                <a:endParaRPr b="0" i="0" sz="1400" u="none" cap="none" strike="noStrike">
                  <a:solidFill>
                    <a:schemeClr val="lt1"/>
                  </a:solidFill>
                  <a:latin typeface="Oxygen"/>
                  <a:ea typeface="Oxygen"/>
                  <a:cs typeface="Oxygen"/>
                  <a:sym typeface="Oxygen"/>
                </a:endParaRPr>
              </a:p>
            </p:txBody>
          </p:sp>
        </p:grpSp>
        <p:sp>
          <p:nvSpPr>
            <p:cNvPr id="919" name="Google Shape;919;p45"/>
            <p:cNvSpPr txBox="1"/>
            <p:nvPr/>
          </p:nvSpPr>
          <p:spPr>
            <a:xfrm>
              <a:off x="438150" y="2209800"/>
              <a:ext cx="5257500" cy="95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A.macula den</a:t>
              </a:r>
              <a:r>
                <a:rPr lang="en">
                  <a:solidFill>
                    <a:srgbClr val="434343"/>
                  </a:solidFill>
                  <a:latin typeface="Oxygen"/>
                  <a:ea typeface="Oxygen"/>
                  <a:cs typeface="Oxygen"/>
                  <a:sym typeface="Oxygen"/>
                </a:rPr>
                <a:t>sa</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B.Intercalated cells Type A</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C.Principle cells</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D.juxtamedullary </a:t>
              </a:r>
              <a:r>
                <a:rPr lang="en">
                  <a:solidFill>
                    <a:srgbClr val="434343"/>
                  </a:solidFill>
                  <a:latin typeface="Oxygen"/>
                  <a:ea typeface="Oxygen"/>
                  <a:cs typeface="Oxygen"/>
                  <a:sym typeface="Oxygen"/>
                </a:rPr>
                <a:t>cells </a:t>
              </a:r>
              <a:endParaRPr b="0" i="0" sz="1400" u="none" cap="none" strike="noStrike">
                <a:solidFill>
                  <a:srgbClr val="434343"/>
                </a:solidFill>
                <a:latin typeface="Oxygen"/>
                <a:ea typeface="Oxygen"/>
                <a:cs typeface="Oxygen"/>
                <a:sym typeface="Oxygen"/>
              </a:endParaRPr>
            </a:p>
          </p:txBody>
        </p:sp>
      </p:grpSp>
      <p:grpSp>
        <p:nvGrpSpPr>
          <p:cNvPr id="920" name="Google Shape;920;p45"/>
          <p:cNvGrpSpPr/>
          <p:nvPr/>
        </p:nvGrpSpPr>
        <p:grpSpPr>
          <a:xfrm>
            <a:off x="312424" y="5217208"/>
            <a:ext cx="5276176" cy="1715653"/>
            <a:chOff x="419474" y="1603201"/>
            <a:chExt cx="5276176" cy="1520699"/>
          </a:xfrm>
        </p:grpSpPr>
        <p:grpSp>
          <p:nvGrpSpPr>
            <p:cNvPr id="921" name="Google Shape;921;p45"/>
            <p:cNvGrpSpPr/>
            <p:nvPr/>
          </p:nvGrpSpPr>
          <p:grpSpPr>
            <a:xfrm>
              <a:off x="419474" y="1603201"/>
              <a:ext cx="5257452" cy="606578"/>
              <a:chOff x="4411970" y="2217204"/>
              <a:chExt cx="1200935" cy="293260"/>
            </a:xfrm>
          </p:grpSpPr>
          <p:sp>
            <p:nvSpPr>
              <p:cNvPr id="922" name="Google Shape;922;p45"/>
              <p:cNvSpPr/>
              <p:nvPr/>
            </p:nvSpPr>
            <p:spPr>
              <a:xfrm>
                <a:off x="4411970" y="2217204"/>
                <a:ext cx="1200935" cy="293260"/>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endParaRPr b="0" i="0" sz="1400" u="none" cap="none" strike="noStrike">
                  <a:solidFill>
                    <a:srgbClr val="434343"/>
                  </a:solidFill>
                  <a:latin typeface="Oxygen"/>
                  <a:ea typeface="Oxygen"/>
                  <a:cs typeface="Oxygen"/>
                  <a:sym typeface="Oxygen"/>
                </a:endParaRPr>
              </a:p>
            </p:txBody>
          </p:sp>
          <p:sp>
            <p:nvSpPr>
              <p:cNvPr id="923" name="Google Shape;923;p45"/>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Q3</a:t>
                </a:r>
                <a:endParaRPr b="0" i="0" sz="1400" u="none" cap="none" strike="noStrike">
                  <a:solidFill>
                    <a:schemeClr val="lt1"/>
                  </a:solidFill>
                  <a:latin typeface="Oxygen"/>
                  <a:ea typeface="Oxygen"/>
                  <a:cs typeface="Oxygen"/>
                  <a:sym typeface="Oxygen"/>
                </a:endParaRPr>
              </a:p>
            </p:txBody>
          </p:sp>
        </p:grpSp>
        <p:sp>
          <p:nvSpPr>
            <p:cNvPr id="924" name="Google Shape;924;p45"/>
            <p:cNvSpPr txBox="1"/>
            <p:nvPr/>
          </p:nvSpPr>
          <p:spPr>
            <a:xfrm>
              <a:off x="438150" y="2209800"/>
              <a:ext cx="5257500" cy="91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A.P</a:t>
              </a:r>
              <a:r>
                <a:rPr lang="en">
                  <a:solidFill>
                    <a:srgbClr val="434343"/>
                  </a:solidFill>
                  <a:latin typeface="Oxygen"/>
                  <a:ea typeface="Oxygen"/>
                  <a:cs typeface="Oxygen"/>
                  <a:sym typeface="Oxygen"/>
                </a:rPr>
                <a:t>CT</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B.</a:t>
              </a:r>
              <a:r>
                <a:rPr lang="en">
                  <a:solidFill>
                    <a:srgbClr val="434343"/>
                  </a:solidFill>
                  <a:latin typeface="Oxygen"/>
                  <a:ea typeface="Oxygen"/>
                  <a:cs typeface="Oxygen"/>
                  <a:sym typeface="Oxygen"/>
                </a:rPr>
                <a:t>Descending limb of LOH</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C.</a:t>
              </a:r>
              <a:r>
                <a:rPr lang="en">
                  <a:solidFill>
                    <a:srgbClr val="434343"/>
                  </a:solidFill>
                  <a:latin typeface="Oxygen"/>
                  <a:ea typeface="Oxygen"/>
                  <a:cs typeface="Oxygen"/>
                  <a:sym typeface="Oxygen"/>
                </a:rPr>
                <a:t>Ascending limb of LOH</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D.DCT</a:t>
              </a:r>
              <a:endParaRPr b="0" i="0" sz="1400" u="none" cap="none" strike="noStrike">
                <a:solidFill>
                  <a:srgbClr val="434343"/>
                </a:solidFill>
                <a:latin typeface="Oxygen"/>
                <a:ea typeface="Oxygen"/>
                <a:cs typeface="Oxygen"/>
                <a:sym typeface="Oxygen"/>
              </a:endParaRPr>
            </a:p>
          </p:txBody>
        </p:sp>
      </p:grpSp>
      <p:grpSp>
        <p:nvGrpSpPr>
          <p:cNvPr id="925" name="Google Shape;925;p45"/>
          <p:cNvGrpSpPr/>
          <p:nvPr/>
        </p:nvGrpSpPr>
        <p:grpSpPr>
          <a:xfrm>
            <a:off x="419474" y="7019513"/>
            <a:ext cx="5276176" cy="1603312"/>
            <a:chOff x="419474" y="1637888"/>
            <a:chExt cx="5276176" cy="1603312"/>
          </a:xfrm>
        </p:grpSpPr>
        <p:grpSp>
          <p:nvGrpSpPr>
            <p:cNvPr id="926" name="Google Shape;926;p45"/>
            <p:cNvGrpSpPr/>
            <p:nvPr/>
          </p:nvGrpSpPr>
          <p:grpSpPr>
            <a:xfrm>
              <a:off x="419474" y="1637888"/>
              <a:ext cx="5257452" cy="571902"/>
              <a:chOff x="4411970" y="2233974"/>
              <a:chExt cx="1200935" cy="276496"/>
            </a:xfrm>
          </p:grpSpPr>
          <p:sp>
            <p:nvSpPr>
              <p:cNvPr id="927" name="Google Shape;927;p45"/>
              <p:cNvSpPr/>
              <p:nvPr/>
            </p:nvSpPr>
            <p:spPr>
              <a:xfrm>
                <a:off x="4411970" y="2278614"/>
                <a:ext cx="1200935" cy="231856"/>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endParaRPr b="0" i="0" sz="1400" u="none" cap="none" strike="noStrike">
                  <a:solidFill>
                    <a:srgbClr val="434343"/>
                  </a:solidFill>
                  <a:latin typeface="Oxygen"/>
                  <a:ea typeface="Oxygen"/>
                  <a:cs typeface="Oxygen"/>
                  <a:sym typeface="Oxygen"/>
                </a:endParaRPr>
              </a:p>
            </p:txBody>
          </p:sp>
          <p:sp>
            <p:nvSpPr>
              <p:cNvPr id="928" name="Google Shape;928;p45"/>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Q4</a:t>
                </a:r>
                <a:endParaRPr b="0" i="0" sz="1400" u="none" cap="none" strike="noStrike">
                  <a:solidFill>
                    <a:schemeClr val="lt1"/>
                  </a:solidFill>
                  <a:latin typeface="Oxygen"/>
                  <a:ea typeface="Oxygen"/>
                  <a:cs typeface="Oxygen"/>
                  <a:sym typeface="Oxygen"/>
                </a:endParaRPr>
              </a:p>
            </p:txBody>
          </p:sp>
        </p:grpSp>
        <p:sp>
          <p:nvSpPr>
            <p:cNvPr id="929" name="Google Shape;929;p45"/>
            <p:cNvSpPr txBox="1"/>
            <p:nvPr/>
          </p:nvSpPr>
          <p:spPr>
            <a:xfrm>
              <a:off x="438150" y="2209800"/>
              <a:ext cx="52575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A.PCT</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B.D</a:t>
              </a:r>
              <a:r>
                <a:rPr lang="en">
                  <a:solidFill>
                    <a:srgbClr val="434343"/>
                  </a:solidFill>
                  <a:latin typeface="Oxygen"/>
                  <a:ea typeface="Oxygen"/>
                  <a:cs typeface="Oxygen"/>
                  <a:sym typeface="Oxygen"/>
                </a:rPr>
                <a:t>escending LOH</a:t>
              </a:r>
              <a:endParaRPr>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C.thin </a:t>
              </a:r>
              <a:r>
                <a:rPr lang="en">
                  <a:solidFill>
                    <a:srgbClr val="434343"/>
                  </a:solidFill>
                  <a:latin typeface="Oxygen"/>
                  <a:ea typeface="Oxygen"/>
                  <a:cs typeface="Oxygen"/>
                  <a:sym typeface="Oxygen"/>
                </a:rPr>
                <a:t>ascending LOH</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D.thic</a:t>
              </a:r>
              <a:r>
                <a:rPr lang="en">
                  <a:solidFill>
                    <a:srgbClr val="434343"/>
                  </a:solidFill>
                  <a:latin typeface="Oxygen"/>
                  <a:ea typeface="Oxygen"/>
                  <a:cs typeface="Oxygen"/>
                  <a:sym typeface="Oxygen"/>
                </a:rPr>
                <a:t>k ascending LOH</a:t>
              </a:r>
              <a:endParaRPr b="0" i="0" sz="1400" u="none" cap="none" strike="noStrike">
                <a:solidFill>
                  <a:srgbClr val="434343"/>
                </a:solidFill>
                <a:latin typeface="Oxygen"/>
                <a:ea typeface="Oxygen"/>
                <a:cs typeface="Oxygen"/>
                <a:sym typeface="Oxygen"/>
              </a:endParaRPr>
            </a:p>
          </p:txBody>
        </p:sp>
      </p:grpSp>
      <p:sp>
        <p:nvSpPr>
          <p:cNvPr id="930" name="Google Shape;930;p45"/>
          <p:cNvSpPr txBox="1"/>
          <p:nvPr/>
        </p:nvSpPr>
        <p:spPr>
          <a:xfrm>
            <a:off x="1571242" y="1971075"/>
            <a:ext cx="4124400" cy="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Oxygen"/>
                <a:ea typeface="Oxygen"/>
                <a:cs typeface="Oxygen"/>
                <a:sym typeface="Oxygen"/>
              </a:rPr>
              <a:t>Which one of the following factor stimulates K+ secretion :</a:t>
            </a:r>
            <a:endParaRPr>
              <a:latin typeface="Oxygen"/>
              <a:ea typeface="Oxygen"/>
              <a:cs typeface="Oxygen"/>
              <a:sym typeface="Oxygen"/>
            </a:endParaRPr>
          </a:p>
        </p:txBody>
      </p:sp>
      <p:sp>
        <p:nvSpPr>
          <p:cNvPr id="931" name="Google Shape;931;p45"/>
          <p:cNvSpPr txBox="1"/>
          <p:nvPr/>
        </p:nvSpPr>
        <p:spPr>
          <a:xfrm>
            <a:off x="1571241" y="3530263"/>
            <a:ext cx="4124400" cy="6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
                <a:solidFill>
                  <a:srgbClr val="434343"/>
                </a:solidFill>
              </a:rPr>
              <a:t>Which one of the following cells are controlled by Aldosterone: </a:t>
            </a:r>
            <a:endParaRPr>
              <a:latin typeface="Oxygen"/>
              <a:ea typeface="Oxygen"/>
              <a:cs typeface="Oxygen"/>
              <a:sym typeface="Oxygen"/>
            </a:endParaRPr>
          </a:p>
        </p:txBody>
      </p:sp>
      <p:sp>
        <p:nvSpPr>
          <p:cNvPr id="932" name="Google Shape;932;p45"/>
          <p:cNvSpPr txBox="1"/>
          <p:nvPr/>
        </p:nvSpPr>
        <p:spPr>
          <a:xfrm>
            <a:off x="1447800" y="5274888"/>
            <a:ext cx="3730500" cy="6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Oxygen"/>
                <a:ea typeface="Oxygen"/>
                <a:cs typeface="Oxygen"/>
                <a:sym typeface="Oxygen"/>
              </a:rPr>
              <a:t>Which part of the nephron absorbs the most water?</a:t>
            </a:r>
            <a:endParaRPr>
              <a:solidFill>
                <a:srgbClr val="434343"/>
              </a:solidFill>
              <a:latin typeface="Oxygen"/>
              <a:ea typeface="Oxygen"/>
              <a:cs typeface="Oxygen"/>
              <a:sym typeface="Oxygen"/>
            </a:endParaRPr>
          </a:p>
        </p:txBody>
      </p:sp>
      <p:sp>
        <p:nvSpPr>
          <p:cNvPr id="933" name="Google Shape;933;p45"/>
          <p:cNvSpPr txBox="1"/>
          <p:nvPr/>
        </p:nvSpPr>
        <p:spPr>
          <a:xfrm>
            <a:off x="1571258" y="7019502"/>
            <a:ext cx="4124400" cy="6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Oxygen"/>
                <a:ea typeface="Oxygen"/>
                <a:cs typeface="Oxygen"/>
                <a:sym typeface="Oxygen"/>
              </a:rPr>
              <a:t>Where do we find NKCC2 cotransporter?</a:t>
            </a:r>
            <a:endParaRPr>
              <a:solidFill>
                <a:srgbClr val="434343"/>
              </a:solidFill>
              <a:latin typeface="Oxygen"/>
              <a:ea typeface="Oxygen"/>
              <a:cs typeface="Oxygen"/>
              <a:sym typeface="Oxyge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46"/>
          <p:cNvSpPr txBox="1"/>
          <p:nvPr/>
        </p:nvSpPr>
        <p:spPr>
          <a:xfrm>
            <a:off x="2199450" y="333175"/>
            <a:ext cx="24591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i="0" lang="en" sz="4800" u="none" cap="none" strike="noStrike">
                <a:solidFill>
                  <a:srgbClr val="CF8A87"/>
                </a:solidFill>
                <a:latin typeface="Oxygen"/>
                <a:ea typeface="Oxygen"/>
                <a:cs typeface="Oxygen"/>
                <a:sym typeface="Oxygen"/>
              </a:rPr>
              <a:t>Quiz</a:t>
            </a:r>
            <a:endParaRPr b="1" i="0" sz="4800" u="none" cap="none" strike="noStrike">
              <a:solidFill>
                <a:srgbClr val="CF8A87"/>
              </a:solidFill>
              <a:latin typeface="Oxygen"/>
              <a:ea typeface="Oxygen"/>
              <a:cs typeface="Oxygen"/>
              <a:sym typeface="Oxygen"/>
            </a:endParaRPr>
          </a:p>
        </p:txBody>
      </p:sp>
      <p:cxnSp>
        <p:nvCxnSpPr>
          <p:cNvPr id="939" name="Google Shape;939;p46"/>
          <p:cNvCxnSpPr/>
          <p:nvPr/>
        </p:nvCxnSpPr>
        <p:spPr>
          <a:xfrm>
            <a:off x="2199450" y="1247575"/>
            <a:ext cx="2459100" cy="0"/>
          </a:xfrm>
          <a:prstGeom prst="straightConnector1">
            <a:avLst/>
          </a:prstGeom>
          <a:noFill/>
          <a:ln cap="rnd" cmpd="sng" w="38100">
            <a:solidFill>
              <a:srgbClr val="7F7F7F"/>
            </a:solidFill>
            <a:prstDash val="solid"/>
            <a:miter lim="800000"/>
            <a:headEnd len="sm" w="sm" type="none"/>
            <a:tailEnd len="sm" w="sm" type="none"/>
          </a:ln>
        </p:spPr>
      </p:cxnSp>
      <p:grpSp>
        <p:nvGrpSpPr>
          <p:cNvPr id="940" name="Google Shape;940;p46"/>
          <p:cNvGrpSpPr/>
          <p:nvPr/>
        </p:nvGrpSpPr>
        <p:grpSpPr>
          <a:xfrm>
            <a:off x="419474" y="1961737"/>
            <a:ext cx="5276176" cy="1603312"/>
            <a:chOff x="419474" y="1637888"/>
            <a:chExt cx="5276176" cy="1603312"/>
          </a:xfrm>
        </p:grpSpPr>
        <p:grpSp>
          <p:nvGrpSpPr>
            <p:cNvPr id="941" name="Google Shape;941;p46"/>
            <p:cNvGrpSpPr/>
            <p:nvPr/>
          </p:nvGrpSpPr>
          <p:grpSpPr>
            <a:xfrm>
              <a:off x="419474" y="1637888"/>
              <a:ext cx="5152140" cy="712412"/>
              <a:chOff x="4411970" y="2233974"/>
              <a:chExt cx="1176879" cy="344427"/>
            </a:xfrm>
          </p:grpSpPr>
          <p:sp>
            <p:nvSpPr>
              <p:cNvPr id="942" name="Google Shape;942;p46"/>
              <p:cNvSpPr/>
              <p:nvPr/>
            </p:nvSpPr>
            <p:spPr>
              <a:xfrm>
                <a:off x="4411970" y="2278615"/>
                <a:ext cx="1176879" cy="299786"/>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endParaRPr b="0" i="0" sz="1400" u="none" cap="none" strike="noStrike">
                  <a:solidFill>
                    <a:srgbClr val="434343"/>
                  </a:solidFill>
                  <a:latin typeface="Oxygen"/>
                  <a:ea typeface="Oxygen"/>
                  <a:cs typeface="Oxygen"/>
                  <a:sym typeface="Oxygen"/>
                </a:endParaRPr>
              </a:p>
            </p:txBody>
          </p:sp>
          <p:sp>
            <p:nvSpPr>
              <p:cNvPr id="943" name="Google Shape;943;p46"/>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Q5</a:t>
                </a:r>
                <a:endParaRPr b="0" i="0" sz="1400" u="none" cap="none" strike="noStrike">
                  <a:solidFill>
                    <a:schemeClr val="lt1"/>
                  </a:solidFill>
                  <a:latin typeface="Oxygen"/>
                  <a:ea typeface="Oxygen"/>
                  <a:cs typeface="Oxygen"/>
                  <a:sym typeface="Oxygen"/>
                </a:endParaRPr>
              </a:p>
            </p:txBody>
          </p:sp>
        </p:grpSp>
        <p:sp>
          <p:nvSpPr>
            <p:cNvPr id="944" name="Google Shape;944;p46"/>
            <p:cNvSpPr txBox="1"/>
            <p:nvPr/>
          </p:nvSpPr>
          <p:spPr>
            <a:xfrm>
              <a:off x="438150" y="2209800"/>
              <a:ext cx="52575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A.urea</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B.Cl-</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C.H2O</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D.glucose</a:t>
              </a:r>
              <a:endParaRPr b="0" i="0" sz="1400" u="none" cap="none" strike="noStrike">
                <a:solidFill>
                  <a:srgbClr val="434343"/>
                </a:solidFill>
                <a:latin typeface="Oxygen"/>
                <a:ea typeface="Oxygen"/>
                <a:cs typeface="Oxygen"/>
                <a:sym typeface="Oxygen"/>
              </a:endParaRPr>
            </a:p>
          </p:txBody>
        </p:sp>
      </p:grpSp>
      <p:grpSp>
        <p:nvGrpSpPr>
          <p:cNvPr id="945" name="Google Shape;945;p46"/>
          <p:cNvGrpSpPr/>
          <p:nvPr/>
        </p:nvGrpSpPr>
        <p:grpSpPr>
          <a:xfrm>
            <a:off x="419474" y="3609888"/>
            <a:ext cx="5276176" cy="1603312"/>
            <a:chOff x="419474" y="1637888"/>
            <a:chExt cx="5276176" cy="1603312"/>
          </a:xfrm>
        </p:grpSpPr>
        <p:grpSp>
          <p:nvGrpSpPr>
            <p:cNvPr id="946" name="Google Shape;946;p46"/>
            <p:cNvGrpSpPr/>
            <p:nvPr/>
          </p:nvGrpSpPr>
          <p:grpSpPr>
            <a:xfrm>
              <a:off x="419474" y="1637888"/>
              <a:ext cx="5257452" cy="700434"/>
              <a:chOff x="4411970" y="2233974"/>
              <a:chExt cx="1200935" cy="338637"/>
            </a:xfrm>
          </p:grpSpPr>
          <p:sp>
            <p:nvSpPr>
              <p:cNvPr id="947" name="Google Shape;947;p46"/>
              <p:cNvSpPr/>
              <p:nvPr/>
            </p:nvSpPr>
            <p:spPr>
              <a:xfrm>
                <a:off x="4411970" y="2278615"/>
                <a:ext cx="1200935" cy="293996"/>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endParaRPr>
                  <a:solidFill>
                    <a:srgbClr val="434343"/>
                  </a:solidFill>
                </a:endParaRPr>
              </a:p>
            </p:txBody>
          </p:sp>
          <p:sp>
            <p:nvSpPr>
              <p:cNvPr id="948" name="Google Shape;948;p46"/>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Oxygen"/>
                    <a:ea typeface="Oxygen"/>
                    <a:cs typeface="Oxygen"/>
                    <a:sym typeface="Oxygen"/>
                  </a:rPr>
                  <a:t>   Q6</a:t>
                </a:r>
                <a:endParaRPr b="0" i="0" sz="1400" u="none" cap="none" strike="noStrike">
                  <a:solidFill>
                    <a:schemeClr val="lt1"/>
                  </a:solidFill>
                  <a:latin typeface="Oxygen"/>
                  <a:ea typeface="Oxygen"/>
                  <a:cs typeface="Oxygen"/>
                  <a:sym typeface="Oxygen"/>
                </a:endParaRPr>
              </a:p>
            </p:txBody>
          </p:sp>
        </p:grpSp>
        <p:sp>
          <p:nvSpPr>
            <p:cNvPr id="949" name="Google Shape;949;p46"/>
            <p:cNvSpPr txBox="1"/>
            <p:nvPr/>
          </p:nvSpPr>
          <p:spPr>
            <a:xfrm>
              <a:off x="438150" y="2209800"/>
              <a:ext cx="52575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A.Requires ATP</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B.existence Of </a:t>
              </a:r>
              <a:r>
                <a:rPr lang="en">
                  <a:solidFill>
                    <a:srgbClr val="434343"/>
                  </a:solidFill>
                  <a:latin typeface="Oxygen"/>
                  <a:ea typeface="Oxygen"/>
                  <a:cs typeface="Oxygen"/>
                  <a:sym typeface="Oxygen"/>
                </a:rPr>
                <a:t>chloride channels in the 2nd par</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C. conc of Cl- will increase </a:t>
              </a:r>
              <a:r>
                <a:rPr lang="en">
                  <a:solidFill>
                    <a:srgbClr val="434343"/>
                  </a:solidFill>
                  <a:latin typeface="Oxygen"/>
                  <a:ea typeface="Oxygen"/>
                  <a:cs typeface="Oxygen"/>
                  <a:sym typeface="Oxygen"/>
                </a:rPr>
                <a:t>in the lumen </a:t>
              </a:r>
              <a:endParaRPr b="0" i="0" sz="1400" u="none" cap="none" strike="noStrike">
                <a:solidFill>
                  <a:srgbClr val="434343"/>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D.Both B-C </a:t>
              </a:r>
              <a:endParaRPr b="0" i="0" sz="1400" u="none" cap="none" strike="noStrike">
                <a:solidFill>
                  <a:srgbClr val="434343"/>
                </a:solidFill>
                <a:latin typeface="Oxygen"/>
                <a:ea typeface="Oxygen"/>
                <a:cs typeface="Oxygen"/>
                <a:sym typeface="Oxygen"/>
              </a:endParaRPr>
            </a:p>
          </p:txBody>
        </p:sp>
      </p:grpSp>
      <p:sp>
        <p:nvSpPr>
          <p:cNvPr id="950" name="Google Shape;950;p46"/>
          <p:cNvSpPr txBox="1"/>
          <p:nvPr/>
        </p:nvSpPr>
        <p:spPr>
          <a:xfrm rot="10800000">
            <a:off x="481465" y="5138172"/>
            <a:ext cx="4141800" cy="396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CCCCC"/>
                </a:solidFill>
                <a:latin typeface="Oxygen"/>
                <a:ea typeface="Oxygen"/>
                <a:cs typeface="Oxygen"/>
                <a:sym typeface="Oxygen"/>
              </a:rPr>
              <a:t>Answers: 1-</a:t>
            </a:r>
            <a:r>
              <a:rPr lang="en">
                <a:solidFill>
                  <a:srgbClr val="CCCCCC"/>
                </a:solidFill>
                <a:latin typeface="Oxygen"/>
                <a:ea typeface="Oxygen"/>
                <a:cs typeface="Oxygen"/>
                <a:sym typeface="Oxygen"/>
              </a:rPr>
              <a:t>A</a:t>
            </a:r>
            <a:r>
              <a:rPr b="0" i="0" lang="en" sz="1400" u="none" cap="none" strike="noStrike">
                <a:solidFill>
                  <a:srgbClr val="CCCCCC"/>
                </a:solidFill>
                <a:latin typeface="Oxygen"/>
                <a:ea typeface="Oxygen"/>
                <a:cs typeface="Oxygen"/>
                <a:sym typeface="Oxygen"/>
              </a:rPr>
              <a:t> , 2-</a:t>
            </a:r>
            <a:r>
              <a:rPr lang="en">
                <a:solidFill>
                  <a:srgbClr val="CCCCCC"/>
                </a:solidFill>
                <a:latin typeface="Oxygen"/>
                <a:ea typeface="Oxygen"/>
                <a:cs typeface="Oxygen"/>
                <a:sym typeface="Oxygen"/>
              </a:rPr>
              <a:t>C</a:t>
            </a:r>
            <a:r>
              <a:rPr b="0" i="0" lang="en" sz="1400" u="none" cap="none" strike="noStrike">
                <a:solidFill>
                  <a:srgbClr val="CCCCCC"/>
                </a:solidFill>
                <a:latin typeface="Oxygen"/>
                <a:ea typeface="Oxygen"/>
                <a:cs typeface="Oxygen"/>
                <a:sym typeface="Oxygen"/>
              </a:rPr>
              <a:t>, 3-</a:t>
            </a:r>
            <a:r>
              <a:rPr lang="en">
                <a:solidFill>
                  <a:srgbClr val="CCCCCC"/>
                </a:solidFill>
                <a:latin typeface="Oxygen"/>
                <a:ea typeface="Oxygen"/>
                <a:cs typeface="Oxygen"/>
                <a:sym typeface="Oxygen"/>
              </a:rPr>
              <a:t>A</a:t>
            </a:r>
            <a:r>
              <a:rPr b="0" i="0" lang="en" sz="1400" u="none" cap="none" strike="noStrike">
                <a:solidFill>
                  <a:srgbClr val="CCCCCC"/>
                </a:solidFill>
                <a:latin typeface="Oxygen"/>
                <a:ea typeface="Oxygen"/>
                <a:cs typeface="Oxygen"/>
                <a:sym typeface="Oxygen"/>
              </a:rPr>
              <a:t>, 4-</a:t>
            </a:r>
            <a:r>
              <a:rPr lang="en">
                <a:solidFill>
                  <a:srgbClr val="CCCCCC"/>
                </a:solidFill>
                <a:latin typeface="Oxygen"/>
                <a:ea typeface="Oxygen"/>
                <a:cs typeface="Oxygen"/>
                <a:sym typeface="Oxygen"/>
              </a:rPr>
              <a:t>D,5-D,6-D</a:t>
            </a:r>
            <a:endParaRPr b="0" i="0" sz="1400" u="none" cap="none" strike="noStrike">
              <a:solidFill>
                <a:srgbClr val="CCCCCC"/>
              </a:solidFill>
              <a:latin typeface="Oxygen"/>
              <a:ea typeface="Oxygen"/>
              <a:cs typeface="Oxygen"/>
              <a:sym typeface="Oxygen"/>
            </a:endParaRPr>
          </a:p>
        </p:txBody>
      </p:sp>
      <p:grpSp>
        <p:nvGrpSpPr>
          <p:cNvPr id="951" name="Google Shape;951;p46"/>
          <p:cNvGrpSpPr/>
          <p:nvPr/>
        </p:nvGrpSpPr>
        <p:grpSpPr>
          <a:xfrm>
            <a:off x="429034" y="5890867"/>
            <a:ext cx="6032431" cy="1031422"/>
            <a:chOff x="4411968" y="2233974"/>
            <a:chExt cx="1200938" cy="189068"/>
          </a:xfrm>
        </p:grpSpPr>
        <p:sp>
          <p:nvSpPr>
            <p:cNvPr id="952" name="Google Shape;952;p46"/>
            <p:cNvSpPr/>
            <p:nvPr/>
          </p:nvSpPr>
          <p:spPr>
            <a:xfrm>
              <a:off x="4411971" y="2241299"/>
              <a:ext cx="1200935" cy="181743"/>
            </a:xfrm>
            <a:custGeom>
              <a:rect b="b" l="l" r="r" t="t"/>
              <a:pathLst>
                <a:path extrusionOk="0" h="3199" w="16911">
                  <a:moveTo>
                    <a:pt x="1" y="1"/>
                  </a:moveTo>
                  <a:lnTo>
                    <a:pt x="1" y="3198"/>
                  </a:lnTo>
                  <a:lnTo>
                    <a:pt x="16911" y="3198"/>
                  </a:lnTo>
                  <a:lnTo>
                    <a:pt x="1691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Arial"/>
                  <a:ea typeface="Arial"/>
                  <a:cs typeface="Arial"/>
                  <a:sym typeface="Arial"/>
                </a:rPr>
                <a:t>                                           </a:t>
              </a:r>
              <a:endParaRPr b="0" i="0" sz="1400" u="none" cap="none" strike="noStrike">
                <a:solidFill>
                  <a:schemeClr val="lt1"/>
                </a:solidFill>
                <a:latin typeface="Oxygen"/>
                <a:ea typeface="Oxygen"/>
                <a:cs typeface="Oxygen"/>
                <a:sym typeface="Oxygen"/>
              </a:endParaRPr>
            </a:p>
          </p:txBody>
        </p:sp>
        <p:sp>
          <p:nvSpPr>
            <p:cNvPr id="953" name="Google Shape;953;p46"/>
            <p:cNvSpPr/>
            <p:nvPr/>
          </p:nvSpPr>
          <p:spPr>
            <a:xfrm>
              <a:off x="4411968" y="2233974"/>
              <a:ext cx="161040" cy="144443"/>
            </a:xfrm>
            <a:custGeom>
              <a:rect b="b" l="l" r="r" t="t"/>
              <a:pathLst>
                <a:path extrusionOk="0" h="3199" w="5809">
                  <a:moveTo>
                    <a:pt x="1" y="1"/>
                  </a:moveTo>
                  <a:lnTo>
                    <a:pt x="1" y="3198"/>
                  </a:lnTo>
                  <a:lnTo>
                    <a:pt x="5809" y="3198"/>
                  </a:lnTo>
                  <a:lnTo>
                    <a:pt x="4195" y="1"/>
                  </a:lnTo>
                  <a:close/>
                </a:path>
              </a:pathLst>
            </a:custGeom>
            <a:solidFill>
              <a:srgbClr val="F3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SAQs</a:t>
              </a:r>
              <a:endParaRPr b="0" i="0" sz="1400" u="none" cap="none" strike="noStrike">
                <a:solidFill>
                  <a:srgbClr val="434343"/>
                </a:solidFill>
                <a:latin typeface="Oxygen"/>
                <a:ea typeface="Oxygen"/>
                <a:cs typeface="Oxygen"/>
                <a:sym typeface="Oxygen"/>
              </a:endParaRPr>
            </a:p>
          </p:txBody>
        </p:sp>
      </p:grpSp>
      <p:grpSp>
        <p:nvGrpSpPr>
          <p:cNvPr id="954" name="Google Shape;954;p46"/>
          <p:cNvGrpSpPr/>
          <p:nvPr/>
        </p:nvGrpSpPr>
        <p:grpSpPr>
          <a:xfrm>
            <a:off x="366862" y="8228315"/>
            <a:ext cx="5257453" cy="396299"/>
            <a:chOff x="4411970" y="2233974"/>
            <a:chExt cx="1200935" cy="189065"/>
          </a:xfrm>
        </p:grpSpPr>
        <p:sp>
          <p:nvSpPr>
            <p:cNvPr id="955" name="Google Shape;955;p46"/>
            <p:cNvSpPr/>
            <p:nvPr/>
          </p:nvSpPr>
          <p:spPr>
            <a:xfrm>
              <a:off x="4411970" y="2278604"/>
              <a:ext cx="1200935" cy="144435"/>
            </a:xfrm>
            <a:custGeom>
              <a:rect b="b" l="l" r="r" t="t"/>
              <a:pathLst>
                <a:path extrusionOk="0" h="3199" w="16911">
                  <a:moveTo>
                    <a:pt x="1" y="1"/>
                  </a:moveTo>
                  <a:lnTo>
                    <a:pt x="1" y="3198"/>
                  </a:lnTo>
                  <a:lnTo>
                    <a:pt x="16911" y="3198"/>
                  </a:lnTo>
                  <a:lnTo>
                    <a:pt x="1691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                                           </a:t>
              </a:r>
              <a:endParaRPr b="0" i="0" sz="1400" u="none" cap="none" strike="noStrike">
                <a:solidFill>
                  <a:schemeClr val="lt1"/>
                </a:solidFill>
                <a:latin typeface="Oxygen"/>
                <a:ea typeface="Oxygen"/>
                <a:cs typeface="Oxygen"/>
                <a:sym typeface="Oxygen"/>
              </a:endParaRPr>
            </a:p>
          </p:txBody>
        </p:sp>
        <p:sp>
          <p:nvSpPr>
            <p:cNvPr id="956" name="Google Shape;956;p46"/>
            <p:cNvSpPr/>
            <p:nvPr/>
          </p:nvSpPr>
          <p:spPr>
            <a:xfrm>
              <a:off x="4411970" y="2233974"/>
              <a:ext cx="262291" cy="144443"/>
            </a:xfrm>
            <a:custGeom>
              <a:rect b="b" l="l" r="r" t="t"/>
              <a:pathLst>
                <a:path extrusionOk="0" h="3199" w="5809">
                  <a:moveTo>
                    <a:pt x="1" y="1"/>
                  </a:moveTo>
                  <a:lnTo>
                    <a:pt x="1" y="3198"/>
                  </a:lnTo>
                  <a:lnTo>
                    <a:pt x="5809" y="3198"/>
                  </a:lnTo>
                  <a:lnTo>
                    <a:pt x="4195" y="1"/>
                  </a:lnTo>
                  <a:close/>
                </a:path>
              </a:pathLst>
            </a:custGeom>
            <a:solidFill>
              <a:srgbClr val="F5EF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434343"/>
                  </a:solidFill>
                  <a:latin typeface="Oxygen"/>
                  <a:ea typeface="Oxygen"/>
                  <a:cs typeface="Oxygen"/>
                  <a:sym typeface="Oxygen"/>
                </a:rPr>
                <a:t>SAQs</a:t>
              </a:r>
              <a:endParaRPr b="0" i="0" sz="1400" u="none" cap="none" strike="noStrike">
                <a:solidFill>
                  <a:srgbClr val="434343"/>
                </a:solidFill>
                <a:latin typeface="Oxygen"/>
                <a:ea typeface="Oxygen"/>
                <a:cs typeface="Oxygen"/>
                <a:sym typeface="Oxygen"/>
              </a:endParaRPr>
            </a:p>
          </p:txBody>
        </p:sp>
      </p:grpSp>
      <p:sp>
        <p:nvSpPr>
          <p:cNvPr id="957" name="Google Shape;957;p46"/>
          <p:cNvSpPr/>
          <p:nvPr/>
        </p:nvSpPr>
        <p:spPr>
          <a:xfrm rot="5400000">
            <a:off x="303278" y="356238"/>
            <a:ext cx="1153670" cy="1135373"/>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solidFill>
            <a:srgbClr val="D7DAE1">
              <a:alpha val="83529"/>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46"/>
          <p:cNvSpPr/>
          <p:nvPr/>
        </p:nvSpPr>
        <p:spPr>
          <a:xfrm rot="5400000">
            <a:off x="253471" y="392139"/>
            <a:ext cx="1209281" cy="1091378"/>
          </a:xfrm>
          <a:custGeom>
            <a:rect b="b" l="l" r="r" t="t"/>
            <a:pathLst>
              <a:path extrusionOk="0" h="7260" w="7993">
                <a:moveTo>
                  <a:pt x="3647" y="0"/>
                </a:moveTo>
                <a:cubicBezTo>
                  <a:pt x="2241" y="0"/>
                  <a:pt x="889" y="792"/>
                  <a:pt x="397" y="2312"/>
                </a:cubicBezTo>
                <a:cubicBezTo>
                  <a:pt x="1" y="3542"/>
                  <a:pt x="381" y="4774"/>
                  <a:pt x="1186" y="5724"/>
                </a:cubicBezTo>
                <a:cubicBezTo>
                  <a:pt x="1445" y="6028"/>
                  <a:pt x="1750" y="6299"/>
                  <a:pt x="2083" y="6535"/>
                </a:cubicBezTo>
                <a:cubicBezTo>
                  <a:pt x="2737" y="6998"/>
                  <a:pt x="3541" y="7259"/>
                  <a:pt x="4337" y="7259"/>
                </a:cubicBezTo>
                <a:cubicBezTo>
                  <a:pt x="4817" y="7259"/>
                  <a:pt x="5294" y="7164"/>
                  <a:pt x="5732" y="6960"/>
                </a:cubicBezTo>
                <a:cubicBezTo>
                  <a:pt x="7992" y="5902"/>
                  <a:pt x="7866" y="2507"/>
                  <a:pt x="6197" y="988"/>
                </a:cubicBezTo>
                <a:cubicBezTo>
                  <a:pt x="5466" y="324"/>
                  <a:pt x="4545" y="0"/>
                  <a:pt x="3647" y="0"/>
                </a:cubicBezTo>
                <a:close/>
              </a:path>
            </a:pathLst>
          </a:cu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59" name="Google Shape;959;p46"/>
          <p:cNvGrpSpPr/>
          <p:nvPr/>
        </p:nvGrpSpPr>
        <p:grpSpPr>
          <a:xfrm>
            <a:off x="573269" y="534306"/>
            <a:ext cx="612825" cy="620077"/>
            <a:chOff x="-31094350" y="3194000"/>
            <a:chExt cx="292225" cy="291650"/>
          </a:xfrm>
        </p:grpSpPr>
        <p:sp>
          <p:nvSpPr>
            <p:cNvPr id="960" name="Google Shape;960;p46"/>
            <p:cNvSpPr/>
            <p:nvPr/>
          </p:nvSpPr>
          <p:spPr>
            <a:xfrm>
              <a:off x="-31033700" y="3194000"/>
              <a:ext cx="103200" cy="34100"/>
            </a:xfrm>
            <a:custGeom>
              <a:rect b="b" l="l" r="r" t="t"/>
              <a:pathLst>
                <a:path extrusionOk="0" h="1364" w="4128">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46"/>
            <p:cNvSpPr/>
            <p:nvPr/>
          </p:nvSpPr>
          <p:spPr>
            <a:xfrm>
              <a:off x="-31042375" y="3346200"/>
              <a:ext cx="16550" cy="18150"/>
            </a:xfrm>
            <a:custGeom>
              <a:rect b="b" l="l" r="r" t="t"/>
              <a:pathLst>
                <a:path extrusionOk="0" h="726" w="662">
                  <a:moveTo>
                    <a:pt x="1" y="1"/>
                  </a:moveTo>
                  <a:lnTo>
                    <a:pt x="1" y="725"/>
                  </a:lnTo>
                  <a:lnTo>
                    <a:pt x="662" y="725"/>
                  </a:lnTo>
                  <a:lnTo>
                    <a:pt x="662"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46"/>
            <p:cNvSpPr/>
            <p:nvPr/>
          </p:nvSpPr>
          <p:spPr>
            <a:xfrm>
              <a:off x="-31042375" y="3278475"/>
              <a:ext cx="16550" cy="16550"/>
            </a:xfrm>
            <a:custGeom>
              <a:rect b="b" l="l" r="r" t="t"/>
              <a:pathLst>
                <a:path extrusionOk="0" h="662" w="662">
                  <a:moveTo>
                    <a:pt x="1" y="0"/>
                  </a:moveTo>
                  <a:lnTo>
                    <a:pt x="1" y="662"/>
                  </a:lnTo>
                  <a:lnTo>
                    <a:pt x="662" y="662"/>
                  </a:lnTo>
                  <a:lnTo>
                    <a:pt x="662" y="0"/>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46"/>
            <p:cNvSpPr/>
            <p:nvPr/>
          </p:nvSpPr>
          <p:spPr>
            <a:xfrm>
              <a:off x="-31042375" y="3416300"/>
              <a:ext cx="16550" cy="16575"/>
            </a:xfrm>
            <a:custGeom>
              <a:rect b="b" l="l" r="r" t="t"/>
              <a:pathLst>
                <a:path extrusionOk="0" h="663" w="662">
                  <a:moveTo>
                    <a:pt x="1" y="1"/>
                  </a:moveTo>
                  <a:lnTo>
                    <a:pt x="1" y="662"/>
                  </a:lnTo>
                  <a:lnTo>
                    <a:pt x="662" y="662"/>
                  </a:lnTo>
                  <a:lnTo>
                    <a:pt x="662"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46"/>
            <p:cNvSpPr/>
            <p:nvPr/>
          </p:nvSpPr>
          <p:spPr>
            <a:xfrm>
              <a:off x="-31094350" y="3210725"/>
              <a:ext cx="222900" cy="274925"/>
            </a:xfrm>
            <a:custGeom>
              <a:rect b="b" l="l" r="r" t="t"/>
              <a:pathLst>
                <a:path extrusionOk="0" h="10997" w="8916">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46"/>
            <p:cNvSpPr/>
            <p:nvPr/>
          </p:nvSpPr>
          <p:spPr>
            <a:xfrm>
              <a:off x="-30853350" y="3295000"/>
              <a:ext cx="51225" cy="104000"/>
            </a:xfrm>
            <a:custGeom>
              <a:rect b="b" l="l" r="r" t="t"/>
              <a:pathLst>
                <a:path extrusionOk="0" h="4160" w="2049">
                  <a:moveTo>
                    <a:pt x="1" y="1"/>
                  </a:moveTo>
                  <a:lnTo>
                    <a:pt x="1" y="4160"/>
                  </a:lnTo>
                  <a:lnTo>
                    <a:pt x="2049" y="4160"/>
                  </a:lnTo>
                  <a:lnTo>
                    <a:pt x="2049"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46"/>
            <p:cNvSpPr/>
            <p:nvPr/>
          </p:nvSpPr>
          <p:spPr>
            <a:xfrm>
              <a:off x="-30853350" y="3227275"/>
              <a:ext cx="51225" cy="51225"/>
            </a:xfrm>
            <a:custGeom>
              <a:rect b="b" l="l" r="r" t="t"/>
              <a:pathLst>
                <a:path extrusionOk="0" h="2049" w="2049">
                  <a:moveTo>
                    <a:pt x="1009" y="1"/>
                  </a:moveTo>
                  <a:cubicBezTo>
                    <a:pt x="473" y="1"/>
                    <a:pt x="1" y="473"/>
                    <a:pt x="1" y="1040"/>
                  </a:cubicBezTo>
                  <a:lnTo>
                    <a:pt x="1" y="2048"/>
                  </a:lnTo>
                  <a:lnTo>
                    <a:pt x="2049" y="2048"/>
                  </a:lnTo>
                  <a:lnTo>
                    <a:pt x="2049" y="1040"/>
                  </a:lnTo>
                  <a:cubicBezTo>
                    <a:pt x="2049" y="473"/>
                    <a:pt x="1576" y="1"/>
                    <a:pt x="1009"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46"/>
            <p:cNvSpPr/>
            <p:nvPr/>
          </p:nvSpPr>
          <p:spPr>
            <a:xfrm>
              <a:off x="-30851775" y="3416300"/>
              <a:ext cx="46500" cy="51225"/>
            </a:xfrm>
            <a:custGeom>
              <a:rect b="b" l="l" r="r" t="t"/>
              <a:pathLst>
                <a:path extrusionOk="0" h="2049" w="1860">
                  <a:moveTo>
                    <a:pt x="1" y="1"/>
                  </a:moveTo>
                  <a:lnTo>
                    <a:pt x="599" y="1796"/>
                  </a:lnTo>
                  <a:cubicBezTo>
                    <a:pt x="694" y="1985"/>
                    <a:pt x="788" y="2048"/>
                    <a:pt x="946" y="2048"/>
                  </a:cubicBezTo>
                  <a:cubicBezTo>
                    <a:pt x="1103" y="2048"/>
                    <a:pt x="1229" y="1985"/>
                    <a:pt x="1261" y="1796"/>
                  </a:cubicBezTo>
                  <a:lnTo>
                    <a:pt x="1860"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8" name="Google Shape;968;p46"/>
          <p:cNvSpPr txBox="1"/>
          <p:nvPr/>
        </p:nvSpPr>
        <p:spPr>
          <a:xfrm>
            <a:off x="1557575" y="2092275"/>
            <a:ext cx="4124400" cy="6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Oxygen"/>
                <a:ea typeface="Oxygen"/>
                <a:cs typeface="Oxygen"/>
                <a:sym typeface="Oxygen"/>
              </a:rPr>
              <a:t>All of the following substances passively transport except:</a:t>
            </a:r>
            <a:endParaRPr>
              <a:latin typeface="Oxygen"/>
              <a:ea typeface="Oxygen"/>
              <a:cs typeface="Oxygen"/>
              <a:sym typeface="Oxygen"/>
            </a:endParaRPr>
          </a:p>
        </p:txBody>
      </p:sp>
      <p:sp>
        <p:nvSpPr>
          <p:cNvPr id="969" name="Google Shape;969;p46"/>
          <p:cNvSpPr txBox="1"/>
          <p:nvPr/>
        </p:nvSpPr>
        <p:spPr>
          <a:xfrm>
            <a:off x="1557575" y="3805850"/>
            <a:ext cx="5152200" cy="62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434343"/>
                </a:solidFill>
                <a:latin typeface="Oxygen"/>
                <a:ea typeface="Oxygen"/>
                <a:cs typeface="Oxygen"/>
                <a:sym typeface="Oxygen"/>
              </a:rPr>
              <a:t>Why </a:t>
            </a:r>
            <a:r>
              <a:rPr lang="en">
                <a:solidFill>
                  <a:srgbClr val="434343"/>
                </a:solidFill>
                <a:latin typeface="Oxygen"/>
                <a:ea typeface="Oxygen"/>
                <a:cs typeface="Oxygen"/>
                <a:sym typeface="Oxygen"/>
              </a:rPr>
              <a:t>Na+ reabsorption is coupled  </a:t>
            </a:r>
            <a:endParaRPr>
              <a:solidFill>
                <a:srgbClr val="434343"/>
              </a:solidFill>
              <a:latin typeface="Oxygen"/>
              <a:ea typeface="Oxygen"/>
              <a:cs typeface="Oxygen"/>
              <a:sym typeface="Oxygen"/>
            </a:endParaRPr>
          </a:p>
          <a:p>
            <a:pPr indent="0" lvl="0" marL="0" rtl="0" algn="l">
              <a:spcBef>
                <a:spcPts val="0"/>
              </a:spcBef>
              <a:spcAft>
                <a:spcPts val="0"/>
              </a:spcAft>
              <a:buNone/>
            </a:pPr>
            <a:r>
              <a:rPr lang="en">
                <a:solidFill>
                  <a:srgbClr val="434343"/>
                </a:solidFill>
                <a:latin typeface="Oxygen"/>
                <a:ea typeface="Oxygen"/>
                <a:cs typeface="Oxygen"/>
                <a:sym typeface="Oxygen"/>
              </a:rPr>
              <a:t>  to Cl- in 2nd half of PCT?</a:t>
            </a:r>
            <a:endParaRPr>
              <a:solidFill>
                <a:srgbClr val="434343"/>
              </a:solidFill>
              <a:latin typeface="Oxygen"/>
              <a:ea typeface="Oxygen"/>
              <a:cs typeface="Oxygen"/>
              <a:sym typeface="Oxygen"/>
            </a:endParaRPr>
          </a:p>
          <a:p>
            <a:pPr indent="0" lvl="0" marL="0" rtl="0" algn="l">
              <a:spcBef>
                <a:spcPts val="0"/>
              </a:spcBef>
              <a:spcAft>
                <a:spcPts val="0"/>
              </a:spcAft>
              <a:buNone/>
            </a:pPr>
            <a:r>
              <a:t/>
            </a:r>
            <a:endParaRPr/>
          </a:p>
        </p:txBody>
      </p:sp>
      <p:pic>
        <p:nvPicPr>
          <p:cNvPr id="970" name="Google Shape;970;p46"/>
          <p:cNvPicPr preferRelativeResize="0"/>
          <p:nvPr/>
        </p:nvPicPr>
        <p:blipFill>
          <a:blip r:embed="rId3">
            <a:alphaModFix/>
          </a:blip>
          <a:stretch>
            <a:fillRect/>
          </a:stretch>
        </p:blipFill>
        <p:spPr>
          <a:xfrm>
            <a:off x="5322625" y="5890875"/>
            <a:ext cx="1486000" cy="2081075"/>
          </a:xfrm>
          <a:prstGeom prst="rect">
            <a:avLst/>
          </a:prstGeom>
          <a:noFill/>
          <a:ln>
            <a:noFill/>
          </a:ln>
        </p:spPr>
      </p:pic>
      <p:sp>
        <p:nvSpPr>
          <p:cNvPr id="971" name="Google Shape;971;p46"/>
          <p:cNvSpPr txBox="1"/>
          <p:nvPr/>
        </p:nvSpPr>
        <p:spPr>
          <a:xfrm>
            <a:off x="1186100" y="5981788"/>
            <a:ext cx="6032400" cy="8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Oxygen"/>
                <a:ea typeface="Oxygen"/>
                <a:cs typeface="Oxygen"/>
                <a:sym typeface="Oxygen"/>
              </a:rPr>
              <a:t>According following Titration curve:</a:t>
            </a:r>
            <a:endParaRPr>
              <a:solidFill>
                <a:srgbClr val="FFFFFF"/>
              </a:solidFill>
              <a:latin typeface="Oxygen"/>
              <a:ea typeface="Oxygen"/>
              <a:cs typeface="Oxygen"/>
              <a:sym typeface="Oxygen"/>
            </a:endParaRPr>
          </a:p>
          <a:p>
            <a:pPr indent="0" lvl="0" marL="0" rtl="0" algn="l">
              <a:spcBef>
                <a:spcPts val="0"/>
              </a:spcBef>
              <a:spcAft>
                <a:spcPts val="0"/>
              </a:spcAft>
              <a:buNone/>
            </a:pPr>
            <a:r>
              <a:rPr lang="en">
                <a:solidFill>
                  <a:srgbClr val="FFFFFF"/>
                </a:solidFill>
                <a:latin typeface="Oxygen"/>
                <a:ea typeface="Oxygen"/>
                <a:cs typeface="Oxygen"/>
                <a:sym typeface="Oxygen"/>
              </a:rPr>
              <a:t>A-What does the plasma threshold represent?</a:t>
            </a:r>
            <a:endParaRPr>
              <a:solidFill>
                <a:srgbClr val="FFFFFF"/>
              </a:solidFill>
              <a:latin typeface="Oxygen"/>
              <a:ea typeface="Oxygen"/>
              <a:cs typeface="Oxygen"/>
              <a:sym typeface="Oxygen"/>
            </a:endParaRPr>
          </a:p>
          <a:p>
            <a:pPr indent="0" lvl="0" marL="0" rtl="0" algn="l">
              <a:spcBef>
                <a:spcPts val="0"/>
              </a:spcBef>
              <a:spcAft>
                <a:spcPts val="0"/>
              </a:spcAft>
              <a:buNone/>
            </a:pPr>
            <a:r>
              <a:rPr lang="en">
                <a:solidFill>
                  <a:srgbClr val="FFFFFF"/>
                </a:solidFill>
                <a:latin typeface="Oxygen"/>
                <a:ea typeface="Oxygen"/>
                <a:cs typeface="Oxygen"/>
                <a:sym typeface="Oxygen"/>
              </a:rPr>
              <a:t>B-What happened for glucose transporters when </a:t>
            </a:r>
            <a:endParaRPr>
              <a:solidFill>
                <a:srgbClr val="FFFFFF"/>
              </a:solidFill>
              <a:latin typeface="Oxygen"/>
              <a:ea typeface="Oxygen"/>
              <a:cs typeface="Oxygen"/>
              <a:sym typeface="Oxygen"/>
            </a:endParaRPr>
          </a:p>
          <a:p>
            <a:pPr indent="0" lvl="0" marL="0" rtl="0" algn="l">
              <a:spcBef>
                <a:spcPts val="0"/>
              </a:spcBef>
              <a:spcAft>
                <a:spcPts val="0"/>
              </a:spcAft>
              <a:buNone/>
            </a:pPr>
            <a:r>
              <a:rPr lang="en">
                <a:solidFill>
                  <a:srgbClr val="FFFFFF"/>
                </a:solidFill>
                <a:latin typeface="Oxygen"/>
                <a:ea typeface="Oxygen"/>
                <a:cs typeface="Oxygen"/>
                <a:sym typeface="Oxygen"/>
              </a:rPr>
              <a:t>the plasma glucose conc reaches </a:t>
            </a:r>
            <a:r>
              <a:rPr lang="en">
                <a:solidFill>
                  <a:srgbClr val="FFFFFF"/>
                </a:solidFill>
                <a:latin typeface="Oxygen"/>
                <a:ea typeface="Oxygen"/>
                <a:cs typeface="Oxygen"/>
                <a:sym typeface="Oxygen"/>
              </a:rPr>
              <a:t>400 mg</a:t>
            </a:r>
            <a:r>
              <a:rPr lang="en">
                <a:solidFill>
                  <a:srgbClr val="FFFFFF"/>
                </a:solidFill>
                <a:latin typeface="Oxygen"/>
                <a:ea typeface="Oxygen"/>
                <a:cs typeface="Oxygen"/>
                <a:sym typeface="Oxygen"/>
              </a:rPr>
              <a:t>/min?</a:t>
            </a:r>
            <a:endParaRPr>
              <a:solidFill>
                <a:srgbClr val="FFFFFF"/>
              </a:solidFill>
              <a:latin typeface="Oxygen"/>
              <a:ea typeface="Oxygen"/>
              <a:cs typeface="Oxygen"/>
              <a:sym typeface="Oxygen"/>
            </a:endParaRPr>
          </a:p>
        </p:txBody>
      </p:sp>
      <p:sp>
        <p:nvSpPr>
          <p:cNvPr id="972" name="Google Shape;972;p46"/>
          <p:cNvSpPr/>
          <p:nvPr/>
        </p:nvSpPr>
        <p:spPr>
          <a:xfrm>
            <a:off x="429025" y="7016800"/>
            <a:ext cx="4893600" cy="10314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CCCC"/>
                </a:solidFill>
                <a:latin typeface="Oxygen"/>
                <a:ea typeface="Oxygen"/>
                <a:cs typeface="Oxygen"/>
                <a:sym typeface="Oxygen"/>
              </a:rPr>
              <a:t>A- it is the concentration of plasma after which glucose start appearing in the urine.</a:t>
            </a:r>
            <a:endParaRPr>
              <a:solidFill>
                <a:srgbClr val="CCCCCC"/>
              </a:solidFill>
              <a:latin typeface="Oxygen"/>
              <a:ea typeface="Oxygen"/>
              <a:cs typeface="Oxygen"/>
              <a:sym typeface="Oxygen"/>
            </a:endParaRPr>
          </a:p>
          <a:p>
            <a:pPr indent="0" lvl="0" marL="0" rtl="0" algn="l">
              <a:spcBef>
                <a:spcPts val="0"/>
              </a:spcBef>
              <a:spcAft>
                <a:spcPts val="0"/>
              </a:spcAft>
              <a:buNone/>
            </a:pPr>
            <a:r>
              <a:rPr lang="en">
                <a:solidFill>
                  <a:srgbClr val="CCCCCC"/>
                </a:solidFill>
                <a:latin typeface="Oxygen"/>
                <a:ea typeface="Oxygen"/>
                <a:cs typeface="Oxygen"/>
                <a:sym typeface="Oxygen"/>
              </a:rPr>
              <a:t>B- it become saturation (transport maximum)</a:t>
            </a:r>
            <a:endParaRPr>
              <a:solidFill>
                <a:srgbClr val="CCCCCC"/>
              </a:solidFill>
              <a:latin typeface="Oxygen"/>
              <a:ea typeface="Oxygen"/>
              <a:cs typeface="Oxygen"/>
              <a:sym typeface="Oxygen"/>
            </a:endParaRPr>
          </a:p>
          <a:p>
            <a:pPr indent="0" lvl="0" marL="0" rtl="0" algn="l">
              <a:spcBef>
                <a:spcPts val="0"/>
              </a:spcBef>
              <a:spcAft>
                <a:spcPts val="0"/>
              </a:spcAft>
              <a:buNone/>
            </a:pPr>
            <a:r>
              <a:t/>
            </a:r>
            <a:endParaRPr>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sp>
        <p:nvSpPr>
          <p:cNvPr id="973" name="Google Shape;973;p46"/>
          <p:cNvSpPr txBox="1"/>
          <p:nvPr/>
        </p:nvSpPr>
        <p:spPr>
          <a:xfrm>
            <a:off x="1507218" y="8142702"/>
            <a:ext cx="5152200" cy="62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Oxygen"/>
                <a:ea typeface="Oxygen"/>
                <a:cs typeface="Oxygen"/>
                <a:sym typeface="Oxygen"/>
              </a:rPr>
              <a:t>numerate the ways to potassium regulation :</a:t>
            </a:r>
            <a:endParaRPr>
              <a:solidFill>
                <a:srgbClr val="FFFFFF"/>
              </a:solidFill>
              <a:latin typeface="Oxygen"/>
              <a:ea typeface="Oxygen"/>
              <a:cs typeface="Oxygen"/>
              <a:sym typeface="Oxygen"/>
            </a:endParaRPr>
          </a:p>
        </p:txBody>
      </p:sp>
      <p:sp>
        <p:nvSpPr>
          <p:cNvPr id="974" name="Google Shape;974;p46"/>
          <p:cNvSpPr/>
          <p:nvPr/>
        </p:nvSpPr>
        <p:spPr>
          <a:xfrm>
            <a:off x="429025" y="8762800"/>
            <a:ext cx="4893600" cy="1031400"/>
          </a:xfrm>
          <a:prstGeom prst="roundRect">
            <a:avLst>
              <a:gd fmla="val 16667" name="adj"/>
            </a:avLst>
          </a:prstGeom>
          <a:solidFill>
            <a:srgbClr val="F3EFEF"/>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CCCC"/>
                </a:solidFill>
                <a:latin typeface="Oxygen"/>
                <a:ea typeface="Oxygen"/>
                <a:cs typeface="Oxygen"/>
                <a:sym typeface="Oxygen"/>
              </a:rPr>
              <a:t>1-Renal excretion </a:t>
            </a:r>
            <a:endParaRPr>
              <a:solidFill>
                <a:srgbClr val="CCCCCC"/>
              </a:solidFill>
              <a:latin typeface="Oxygen"/>
              <a:ea typeface="Oxygen"/>
              <a:cs typeface="Oxygen"/>
              <a:sym typeface="Oxygen"/>
            </a:endParaRPr>
          </a:p>
          <a:p>
            <a:pPr indent="0" lvl="0" marL="0" rtl="0" algn="l">
              <a:spcBef>
                <a:spcPts val="0"/>
              </a:spcBef>
              <a:spcAft>
                <a:spcPts val="0"/>
              </a:spcAft>
              <a:buNone/>
            </a:pPr>
            <a:r>
              <a:rPr lang="en">
                <a:solidFill>
                  <a:srgbClr val="CCCCCC"/>
                </a:solidFill>
                <a:latin typeface="Oxygen"/>
                <a:ea typeface="Oxygen"/>
                <a:cs typeface="Oxygen"/>
                <a:sym typeface="Oxygen"/>
              </a:rPr>
              <a:t>2-cellular shift</a:t>
            </a:r>
            <a:endParaRPr>
              <a:solidFill>
                <a:srgbClr val="CCCCCC"/>
              </a:solidFill>
              <a:latin typeface="Oxygen"/>
              <a:ea typeface="Oxygen"/>
              <a:cs typeface="Oxygen"/>
              <a:sym typeface="Oxygen"/>
            </a:endParaRPr>
          </a:p>
          <a:p>
            <a:pPr indent="0" lvl="0" marL="0" rtl="0" algn="l">
              <a:spcBef>
                <a:spcPts val="0"/>
              </a:spcBef>
              <a:spcAft>
                <a:spcPts val="0"/>
              </a:spcAft>
              <a:buNone/>
            </a:pPr>
            <a:r>
              <a:t/>
            </a:r>
            <a:endParaRPr>
              <a:solidFill>
                <a:srgbClr val="CCCCCC"/>
              </a:solidFill>
              <a:latin typeface="Oxygen"/>
              <a:ea typeface="Oxygen"/>
              <a:cs typeface="Oxygen"/>
              <a:sym typeface="Oxygen"/>
            </a:endParaRPr>
          </a:p>
          <a:p>
            <a:pPr indent="0" lvl="0" marL="0" rtl="0" algn="l">
              <a:spcBef>
                <a:spcPts val="0"/>
              </a:spcBef>
              <a:spcAft>
                <a:spcPts val="0"/>
              </a:spcAft>
              <a:buNone/>
            </a:pPr>
            <a:r>
              <a:t/>
            </a:r>
            <a:endParaRPr>
              <a:solidFill>
                <a:srgbClr val="CCCCCC"/>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a:solidFill>
                <a:srgbClr val="434343"/>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47"/>
          <p:cNvSpPr txBox="1"/>
          <p:nvPr/>
        </p:nvSpPr>
        <p:spPr>
          <a:xfrm>
            <a:off x="1276200" y="6003778"/>
            <a:ext cx="1977900" cy="4752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b="1" sz="1500">
              <a:solidFill>
                <a:srgbClr val="CF8A87"/>
              </a:solidFill>
              <a:latin typeface="Open Sans"/>
              <a:ea typeface="Open Sans"/>
              <a:cs typeface="Open Sans"/>
              <a:sym typeface="Open Sans"/>
            </a:endParaRPr>
          </a:p>
          <a:p>
            <a:pPr indent="0" lvl="0" marL="0" rtl="0" algn="l">
              <a:lnSpc>
                <a:spcPct val="150000"/>
              </a:lnSpc>
              <a:spcBef>
                <a:spcPts val="0"/>
              </a:spcBef>
              <a:spcAft>
                <a:spcPts val="0"/>
              </a:spcAft>
              <a:buNone/>
            </a:pPr>
            <a:r>
              <a:rPr b="1" lang="en" sz="1500">
                <a:solidFill>
                  <a:srgbClr val="CF8A87"/>
                </a:solidFill>
                <a:latin typeface="Open Sans"/>
                <a:ea typeface="Open Sans"/>
                <a:cs typeface="Open Sans"/>
                <a:sym typeface="Open Sans"/>
              </a:rPr>
              <a:t>Mayssam aljaloud</a:t>
            </a:r>
            <a:endParaRPr b="1" i="0" sz="1500" u="none" cap="none" strike="noStrike">
              <a:solidFill>
                <a:srgbClr val="CF8A87"/>
              </a:solidFill>
              <a:latin typeface="Open Sans"/>
              <a:ea typeface="Open Sans"/>
              <a:cs typeface="Open Sans"/>
              <a:sym typeface="Open Sans"/>
            </a:endParaRPr>
          </a:p>
        </p:txBody>
      </p:sp>
      <p:sp>
        <p:nvSpPr>
          <p:cNvPr id="980" name="Google Shape;980;p47"/>
          <p:cNvSpPr/>
          <p:nvPr/>
        </p:nvSpPr>
        <p:spPr>
          <a:xfrm>
            <a:off x="4026292" y="9310275"/>
            <a:ext cx="2747700" cy="354000"/>
          </a:xfrm>
          <a:prstGeom prst="roundRect">
            <a:avLst>
              <a:gd fmla="val 16667" name="adj"/>
            </a:avLst>
          </a:prstGeom>
          <a:solidFill>
            <a:srgbClr val="D7DAE1">
              <a:alpha val="8353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latin typeface="Open Sans"/>
                <a:ea typeface="Open Sans"/>
                <a:cs typeface="Open Sans"/>
                <a:sym typeface="Open Sans"/>
              </a:rPr>
              <a:t>        </a:t>
            </a:r>
            <a:r>
              <a:rPr lang="en">
                <a:solidFill>
                  <a:srgbClr val="CF8A87"/>
                </a:solidFill>
                <a:latin typeface="Open Sans"/>
                <a:ea typeface="Open Sans"/>
                <a:cs typeface="Open Sans"/>
                <a:sym typeface="Open Sans"/>
              </a:rPr>
              <a:t>physio442@gmail.com</a:t>
            </a:r>
            <a:endParaRPr i="0" u="none" cap="none" strike="noStrike">
              <a:solidFill>
                <a:srgbClr val="000000"/>
              </a:solidFill>
              <a:latin typeface="Open Sans"/>
              <a:ea typeface="Open Sans"/>
              <a:cs typeface="Open Sans"/>
              <a:sym typeface="Open Sans"/>
            </a:endParaRPr>
          </a:p>
        </p:txBody>
      </p:sp>
      <p:sp>
        <p:nvSpPr>
          <p:cNvPr id="981" name="Google Shape;981;p47"/>
          <p:cNvSpPr txBox="1"/>
          <p:nvPr/>
        </p:nvSpPr>
        <p:spPr>
          <a:xfrm>
            <a:off x="1754100" y="257925"/>
            <a:ext cx="33498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i="0" lang="en" sz="4800" u="none" cap="none" strike="noStrike">
                <a:solidFill>
                  <a:srgbClr val="CF8A87"/>
                </a:solidFill>
                <a:latin typeface="Open Sans"/>
                <a:ea typeface="Open Sans"/>
                <a:cs typeface="Open Sans"/>
                <a:sym typeface="Open Sans"/>
              </a:rPr>
              <a:t>Members</a:t>
            </a:r>
            <a:endParaRPr b="1" i="0" sz="4800" u="none" cap="none" strike="noStrike">
              <a:solidFill>
                <a:srgbClr val="CF8A87"/>
              </a:solidFill>
              <a:latin typeface="Open Sans"/>
              <a:ea typeface="Open Sans"/>
              <a:cs typeface="Open Sans"/>
              <a:sym typeface="Open Sans"/>
            </a:endParaRPr>
          </a:p>
        </p:txBody>
      </p:sp>
      <p:cxnSp>
        <p:nvCxnSpPr>
          <p:cNvPr id="982" name="Google Shape;982;p47"/>
          <p:cNvCxnSpPr/>
          <p:nvPr/>
        </p:nvCxnSpPr>
        <p:spPr>
          <a:xfrm flipH="1" rot="10800000">
            <a:off x="1764750" y="1248000"/>
            <a:ext cx="3328500" cy="9300"/>
          </a:xfrm>
          <a:prstGeom prst="straightConnector1">
            <a:avLst/>
          </a:prstGeom>
          <a:noFill/>
          <a:ln cap="rnd" cmpd="sng" w="38100">
            <a:solidFill>
              <a:srgbClr val="7F7F7F"/>
            </a:solidFill>
            <a:prstDash val="solid"/>
            <a:miter lim="800000"/>
            <a:headEnd len="sm" w="sm" type="none"/>
            <a:tailEnd len="sm" w="sm" type="none"/>
          </a:ln>
        </p:spPr>
      </p:cxnSp>
      <p:sp>
        <p:nvSpPr>
          <p:cNvPr id="983" name="Google Shape;983;p47"/>
          <p:cNvSpPr txBox="1"/>
          <p:nvPr/>
        </p:nvSpPr>
        <p:spPr>
          <a:xfrm>
            <a:off x="1870500" y="1719831"/>
            <a:ext cx="3117000" cy="5172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2800"/>
              <a:buFont typeface="Arial"/>
              <a:buNone/>
            </a:pPr>
            <a:r>
              <a:rPr b="1" i="0" lang="en" sz="2400" u="none" cap="none" strike="noStrike">
                <a:solidFill>
                  <a:srgbClr val="666666"/>
                </a:solidFill>
                <a:latin typeface="Open Sans"/>
                <a:ea typeface="Open Sans"/>
                <a:cs typeface="Open Sans"/>
                <a:sym typeface="Open Sans"/>
              </a:rPr>
              <a:t>Team Leaders </a:t>
            </a:r>
            <a:endParaRPr b="1" i="0" sz="2400" u="none" cap="none" strike="noStrike">
              <a:solidFill>
                <a:srgbClr val="666666"/>
              </a:solidFill>
              <a:latin typeface="Open Sans"/>
              <a:ea typeface="Open Sans"/>
              <a:cs typeface="Open Sans"/>
              <a:sym typeface="Open Sans"/>
            </a:endParaRPr>
          </a:p>
        </p:txBody>
      </p:sp>
      <p:cxnSp>
        <p:nvCxnSpPr>
          <p:cNvPr id="984" name="Google Shape;984;p47"/>
          <p:cNvCxnSpPr/>
          <p:nvPr/>
        </p:nvCxnSpPr>
        <p:spPr>
          <a:xfrm>
            <a:off x="2564850" y="2288931"/>
            <a:ext cx="1728300" cy="300"/>
          </a:xfrm>
          <a:prstGeom prst="straightConnector1">
            <a:avLst/>
          </a:prstGeom>
          <a:noFill/>
          <a:ln cap="rnd" cmpd="sng" w="38100">
            <a:solidFill>
              <a:srgbClr val="7F7F7F"/>
            </a:solidFill>
            <a:prstDash val="solid"/>
            <a:miter lim="800000"/>
            <a:headEnd len="sm" w="sm" type="none"/>
            <a:tailEnd len="sm" w="sm" type="none"/>
          </a:ln>
        </p:spPr>
      </p:cxnSp>
      <p:grpSp>
        <p:nvGrpSpPr>
          <p:cNvPr id="985" name="Google Shape;985;p47"/>
          <p:cNvGrpSpPr/>
          <p:nvPr/>
        </p:nvGrpSpPr>
        <p:grpSpPr>
          <a:xfrm>
            <a:off x="5298318" y="2514775"/>
            <a:ext cx="747969" cy="849595"/>
            <a:chOff x="-55576850" y="3198125"/>
            <a:chExt cx="279625" cy="319025"/>
          </a:xfrm>
        </p:grpSpPr>
        <p:sp>
          <p:nvSpPr>
            <p:cNvPr id="986" name="Google Shape;986;p47"/>
            <p:cNvSpPr/>
            <p:nvPr/>
          </p:nvSpPr>
          <p:spPr>
            <a:xfrm>
              <a:off x="-55576850" y="3335975"/>
              <a:ext cx="18900" cy="63825"/>
            </a:xfrm>
            <a:custGeom>
              <a:rect b="b" l="l" r="r" t="t"/>
              <a:pathLst>
                <a:path extrusionOk="0" h="2553" w="756">
                  <a:moveTo>
                    <a:pt x="756" y="0"/>
                  </a:moveTo>
                  <a:cubicBezTo>
                    <a:pt x="315" y="221"/>
                    <a:pt x="0" y="693"/>
                    <a:pt x="0" y="1260"/>
                  </a:cubicBezTo>
                  <a:cubicBezTo>
                    <a:pt x="0" y="1796"/>
                    <a:pt x="315" y="2269"/>
                    <a:pt x="756" y="2552"/>
                  </a:cubicBezTo>
                  <a:lnTo>
                    <a:pt x="756" y="0"/>
                  </a:ln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47"/>
            <p:cNvSpPr/>
            <p:nvPr/>
          </p:nvSpPr>
          <p:spPr>
            <a:xfrm>
              <a:off x="-55539850" y="3198125"/>
              <a:ext cx="206375" cy="99275"/>
            </a:xfrm>
            <a:custGeom>
              <a:rect b="b" l="l" r="r" t="t"/>
              <a:pathLst>
                <a:path extrusionOk="0" h="3971" w="8255">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47"/>
            <p:cNvSpPr/>
            <p:nvPr/>
          </p:nvSpPr>
          <p:spPr>
            <a:xfrm>
              <a:off x="-55539850" y="3275325"/>
              <a:ext cx="204800" cy="241825"/>
            </a:xfrm>
            <a:custGeom>
              <a:rect b="b" l="l" r="r" t="t"/>
              <a:pathLst>
                <a:path extrusionOk="0" h="9673" w="8192">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47"/>
            <p:cNvSpPr/>
            <p:nvPr/>
          </p:nvSpPr>
          <p:spPr>
            <a:xfrm>
              <a:off x="-55316150" y="3335975"/>
              <a:ext cx="18925" cy="63825"/>
            </a:xfrm>
            <a:custGeom>
              <a:rect b="b" l="l" r="r" t="t"/>
              <a:pathLst>
                <a:path extrusionOk="0" h="2553" w="757">
                  <a:moveTo>
                    <a:pt x="0" y="0"/>
                  </a:moveTo>
                  <a:lnTo>
                    <a:pt x="0" y="2552"/>
                  </a:lnTo>
                  <a:cubicBezTo>
                    <a:pt x="441" y="2269"/>
                    <a:pt x="756" y="1796"/>
                    <a:pt x="756" y="1260"/>
                  </a:cubicBezTo>
                  <a:cubicBezTo>
                    <a:pt x="756" y="693"/>
                    <a:pt x="473" y="221"/>
                    <a:pt x="0" y="0"/>
                  </a:cubicBezTo>
                  <a:close/>
                </a:path>
              </a:pathLst>
            </a:cu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90" name="Google Shape;990;p47"/>
          <p:cNvGrpSpPr/>
          <p:nvPr/>
        </p:nvGrpSpPr>
        <p:grpSpPr>
          <a:xfrm>
            <a:off x="820843" y="2514780"/>
            <a:ext cx="878914" cy="849588"/>
            <a:chOff x="-55595775" y="3982375"/>
            <a:chExt cx="319025" cy="319250"/>
          </a:xfrm>
        </p:grpSpPr>
        <p:sp>
          <p:nvSpPr>
            <p:cNvPr id="991" name="Google Shape;991;p47"/>
            <p:cNvSpPr/>
            <p:nvPr/>
          </p:nvSpPr>
          <p:spPr>
            <a:xfrm>
              <a:off x="-55441400" y="3982375"/>
              <a:ext cx="125250" cy="145175"/>
            </a:xfrm>
            <a:custGeom>
              <a:rect b="b" l="l" r="r" t="t"/>
              <a:pathLst>
                <a:path extrusionOk="0" h="5807" w="5010">
                  <a:moveTo>
                    <a:pt x="2038" y="1"/>
                  </a:moveTo>
                  <a:cubicBezTo>
                    <a:pt x="1277" y="1"/>
                    <a:pt x="574" y="302"/>
                    <a:pt x="1" y="797"/>
                  </a:cubicBezTo>
                  <a:cubicBezTo>
                    <a:pt x="2332" y="1081"/>
                    <a:pt x="4160" y="3003"/>
                    <a:pt x="4254" y="5365"/>
                  </a:cubicBezTo>
                  <a:cubicBezTo>
                    <a:pt x="4538" y="5491"/>
                    <a:pt x="4821" y="5586"/>
                    <a:pt x="5010" y="5807"/>
                  </a:cubicBezTo>
                  <a:lnTo>
                    <a:pt x="5010" y="3066"/>
                  </a:lnTo>
                  <a:cubicBezTo>
                    <a:pt x="5010" y="1585"/>
                    <a:pt x="3939" y="293"/>
                    <a:pt x="2521" y="41"/>
                  </a:cubicBezTo>
                  <a:cubicBezTo>
                    <a:pt x="2358" y="14"/>
                    <a:pt x="2197" y="1"/>
                    <a:pt x="2038"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47"/>
            <p:cNvSpPr/>
            <p:nvPr/>
          </p:nvSpPr>
          <p:spPr>
            <a:xfrm>
              <a:off x="-55343725" y="4203125"/>
              <a:ext cx="66975" cy="41000"/>
            </a:xfrm>
            <a:custGeom>
              <a:rect b="b" l="l" r="r" t="t"/>
              <a:pathLst>
                <a:path extrusionOk="0" h="1640" w="2679">
                  <a:moveTo>
                    <a:pt x="1418" y="1"/>
                  </a:moveTo>
                  <a:cubicBezTo>
                    <a:pt x="1135" y="379"/>
                    <a:pt x="757" y="663"/>
                    <a:pt x="284" y="789"/>
                  </a:cubicBezTo>
                  <a:cubicBezTo>
                    <a:pt x="190" y="1072"/>
                    <a:pt x="127" y="1387"/>
                    <a:pt x="1" y="1639"/>
                  </a:cubicBezTo>
                  <a:lnTo>
                    <a:pt x="2300" y="1639"/>
                  </a:lnTo>
                  <a:cubicBezTo>
                    <a:pt x="2458" y="1639"/>
                    <a:pt x="2615" y="1545"/>
                    <a:pt x="2647" y="1387"/>
                  </a:cubicBezTo>
                  <a:cubicBezTo>
                    <a:pt x="2678" y="1167"/>
                    <a:pt x="2615" y="1009"/>
                    <a:pt x="2458" y="946"/>
                  </a:cubicBezTo>
                  <a:cubicBezTo>
                    <a:pt x="2017" y="757"/>
                    <a:pt x="1670" y="379"/>
                    <a:pt x="1418"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p47"/>
            <p:cNvSpPr/>
            <p:nvPr/>
          </p:nvSpPr>
          <p:spPr>
            <a:xfrm>
              <a:off x="-55557950" y="4019625"/>
              <a:ext cx="147300" cy="94525"/>
            </a:xfrm>
            <a:custGeom>
              <a:rect b="b" l="l" r="r" t="t"/>
              <a:pathLst>
                <a:path extrusionOk="0" h="3781" w="5892">
                  <a:moveTo>
                    <a:pt x="4064" y="0"/>
                  </a:moveTo>
                  <a:cubicBezTo>
                    <a:pt x="1922" y="63"/>
                    <a:pt x="189" y="1702"/>
                    <a:pt x="0" y="3781"/>
                  </a:cubicBezTo>
                  <a:lnTo>
                    <a:pt x="2584" y="3749"/>
                  </a:lnTo>
                  <a:cubicBezTo>
                    <a:pt x="3938" y="3749"/>
                    <a:pt x="5135" y="2930"/>
                    <a:pt x="5671" y="1670"/>
                  </a:cubicBezTo>
                  <a:cubicBezTo>
                    <a:pt x="5829" y="1261"/>
                    <a:pt x="5892" y="882"/>
                    <a:pt x="5892" y="441"/>
                  </a:cubicBezTo>
                  <a:cubicBezTo>
                    <a:pt x="5356" y="158"/>
                    <a:pt x="4726" y="0"/>
                    <a:pt x="4064" y="0"/>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47"/>
            <p:cNvSpPr/>
            <p:nvPr/>
          </p:nvSpPr>
          <p:spPr>
            <a:xfrm>
              <a:off x="-55557950" y="4042450"/>
              <a:ext cx="206375" cy="259175"/>
            </a:xfrm>
            <a:custGeom>
              <a:rect b="b" l="l" r="r" t="t"/>
              <a:pathLst>
                <a:path extrusionOk="0" h="10367" w="8255">
                  <a:moveTo>
                    <a:pt x="2584" y="4349"/>
                  </a:moveTo>
                  <a:cubicBezTo>
                    <a:pt x="2773" y="4349"/>
                    <a:pt x="2993" y="4475"/>
                    <a:pt x="2993" y="4695"/>
                  </a:cubicBezTo>
                  <a:cubicBezTo>
                    <a:pt x="2993" y="4884"/>
                    <a:pt x="2836" y="5073"/>
                    <a:pt x="2615" y="5073"/>
                  </a:cubicBezTo>
                  <a:cubicBezTo>
                    <a:pt x="2395" y="5073"/>
                    <a:pt x="2237" y="4916"/>
                    <a:pt x="2237" y="4727"/>
                  </a:cubicBezTo>
                  <a:cubicBezTo>
                    <a:pt x="2237" y="4538"/>
                    <a:pt x="2395" y="4349"/>
                    <a:pt x="2584" y="4349"/>
                  </a:cubicBezTo>
                  <a:close/>
                  <a:moveTo>
                    <a:pt x="5545" y="4349"/>
                  </a:moveTo>
                  <a:cubicBezTo>
                    <a:pt x="5734" y="4349"/>
                    <a:pt x="5923" y="4506"/>
                    <a:pt x="5923" y="4695"/>
                  </a:cubicBezTo>
                  <a:cubicBezTo>
                    <a:pt x="5986" y="4884"/>
                    <a:pt x="5829" y="5042"/>
                    <a:pt x="5577" y="5073"/>
                  </a:cubicBezTo>
                  <a:cubicBezTo>
                    <a:pt x="5388" y="5073"/>
                    <a:pt x="5198" y="4916"/>
                    <a:pt x="5198" y="4727"/>
                  </a:cubicBezTo>
                  <a:cubicBezTo>
                    <a:pt x="5198" y="4538"/>
                    <a:pt x="5356" y="4349"/>
                    <a:pt x="5545" y="4349"/>
                  </a:cubicBezTo>
                  <a:close/>
                  <a:moveTo>
                    <a:pt x="5191" y="6908"/>
                  </a:moveTo>
                  <a:cubicBezTo>
                    <a:pt x="5285" y="6908"/>
                    <a:pt x="5372" y="6948"/>
                    <a:pt x="5419" y="7027"/>
                  </a:cubicBezTo>
                  <a:cubicBezTo>
                    <a:pt x="5577" y="7121"/>
                    <a:pt x="5577" y="7373"/>
                    <a:pt x="5451" y="7531"/>
                  </a:cubicBezTo>
                  <a:cubicBezTo>
                    <a:pt x="5104" y="7877"/>
                    <a:pt x="4631" y="8066"/>
                    <a:pt x="4159" y="8066"/>
                  </a:cubicBezTo>
                  <a:cubicBezTo>
                    <a:pt x="3655" y="8066"/>
                    <a:pt x="3182" y="7877"/>
                    <a:pt x="2836" y="7531"/>
                  </a:cubicBezTo>
                  <a:cubicBezTo>
                    <a:pt x="2678" y="7373"/>
                    <a:pt x="2678" y="7121"/>
                    <a:pt x="2836" y="7027"/>
                  </a:cubicBezTo>
                  <a:cubicBezTo>
                    <a:pt x="2914" y="6948"/>
                    <a:pt x="3009" y="6908"/>
                    <a:pt x="3099" y="6908"/>
                  </a:cubicBezTo>
                  <a:cubicBezTo>
                    <a:pt x="3190" y="6908"/>
                    <a:pt x="3277" y="6948"/>
                    <a:pt x="3340" y="7027"/>
                  </a:cubicBezTo>
                  <a:cubicBezTo>
                    <a:pt x="3556" y="7227"/>
                    <a:pt x="3848" y="7322"/>
                    <a:pt x="4133" y="7322"/>
                  </a:cubicBezTo>
                  <a:cubicBezTo>
                    <a:pt x="4431" y="7322"/>
                    <a:pt x="4722" y="7219"/>
                    <a:pt x="4915" y="7027"/>
                  </a:cubicBezTo>
                  <a:cubicBezTo>
                    <a:pt x="4994" y="6948"/>
                    <a:pt x="5096" y="6908"/>
                    <a:pt x="5191" y="6908"/>
                  </a:cubicBezTo>
                  <a:close/>
                  <a:moveTo>
                    <a:pt x="6616" y="1"/>
                  </a:moveTo>
                  <a:cubicBezTo>
                    <a:pt x="6553" y="348"/>
                    <a:pt x="6490" y="726"/>
                    <a:pt x="6333" y="1072"/>
                  </a:cubicBezTo>
                  <a:cubicBezTo>
                    <a:pt x="5703" y="2584"/>
                    <a:pt x="4253" y="3624"/>
                    <a:pt x="2584" y="3624"/>
                  </a:cubicBezTo>
                  <a:lnTo>
                    <a:pt x="0" y="3656"/>
                  </a:lnTo>
                  <a:lnTo>
                    <a:pt x="32" y="6302"/>
                  </a:lnTo>
                  <a:cubicBezTo>
                    <a:pt x="63" y="8520"/>
                    <a:pt x="1891" y="10366"/>
                    <a:pt x="4103" y="10366"/>
                  </a:cubicBezTo>
                  <a:cubicBezTo>
                    <a:pt x="4121" y="10366"/>
                    <a:pt x="4140" y="10366"/>
                    <a:pt x="4159" y="10366"/>
                  </a:cubicBezTo>
                  <a:cubicBezTo>
                    <a:pt x="6396" y="10335"/>
                    <a:pt x="8254" y="8476"/>
                    <a:pt x="8223" y="6239"/>
                  </a:cubicBezTo>
                  <a:lnTo>
                    <a:pt x="8191" y="3246"/>
                  </a:lnTo>
                  <a:cubicBezTo>
                    <a:pt x="8191" y="1891"/>
                    <a:pt x="7561" y="757"/>
                    <a:pt x="6616" y="1"/>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47"/>
            <p:cNvSpPr/>
            <p:nvPr/>
          </p:nvSpPr>
          <p:spPr>
            <a:xfrm>
              <a:off x="-55335050" y="4136200"/>
              <a:ext cx="18900" cy="64600"/>
            </a:xfrm>
            <a:custGeom>
              <a:rect b="b" l="l" r="r" t="t"/>
              <a:pathLst>
                <a:path extrusionOk="0" h="2584" w="756">
                  <a:moveTo>
                    <a:pt x="0" y="0"/>
                  </a:moveTo>
                  <a:lnTo>
                    <a:pt x="0" y="2426"/>
                  </a:lnTo>
                  <a:lnTo>
                    <a:pt x="0" y="2583"/>
                  </a:lnTo>
                  <a:cubicBezTo>
                    <a:pt x="441" y="2331"/>
                    <a:pt x="756" y="1859"/>
                    <a:pt x="756" y="1292"/>
                  </a:cubicBezTo>
                  <a:cubicBezTo>
                    <a:pt x="756" y="756"/>
                    <a:pt x="441" y="284"/>
                    <a:pt x="0" y="0"/>
                  </a:cubicBez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47"/>
            <p:cNvSpPr/>
            <p:nvPr/>
          </p:nvSpPr>
          <p:spPr>
            <a:xfrm>
              <a:off x="-55595775" y="4136975"/>
              <a:ext cx="18925" cy="65400"/>
            </a:xfrm>
            <a:custGeom>
              <a:rect b="b" l="l" r="r" t="t"/>
              <a:pathLst>
                <a:path extrusionOk="0" h="2616" w="757">
                  <a:moveTo>
                    <a:pt x="757" y="1"/>
                  </a:moveTo>
                  <a:cubicBezTo>
                    <a:pt x="284" y="284"/>
                    <a:pt x="1" y="757"/>
                    <a:pt x="1" y="1292"/>
                  </a:cubicBezTo>
                  <a:cubicBezTo>
                    <a:pt x="1" y="1859"/>
                    <a:pt x="316" y="2332"/>
                    <a:pt x="757" y="2615"/>
                  </a:cubicBezTo>
                  <a:lnTo>
                    <a:pt x="757"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7" name="Google Shape;997;p47"/>
          <p:cNvSpPr txBox="1"/>
          <p:nvPr/>
        </p:nvSpPr>
        <p:spPr>
          <a:xfrm>
            <a:off x="130663" y="3559118"/>
            <a:ext cx="2259300" cy="415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lang="en" sz="1600">
                <a:solidFill>
                  <a:srgbClr val="CF8A87"/>
                </a:solidFill>
                <a:latin typeface="Open Sans"/>
                <a:ea typeface="Open Sans"/>
                <a:cs typeface="Open Sans"/>
                <a:sym typeface="Open Sans"/>
              </a:rPr>
              <a:t>Razan Almohanna</a:t>
            </a:r>
            <a:endParaRPr b="1" i="0" sz="1600" u="none" cap="none" strike="noStrike">
              <a:solidFill>
                <a:srgbClr val="CF8A87"/>
              </a:solidFill>
              <a:latin typeface="Open Sans"/>
              <a:ea typeface="Open Sans"/>
              <a:cs typeface="Open Sans"/>
              <a:sym typeface="Open Sans"/>
            </a:endParaRPr>
          </a:p>
        </p:txBody>
      </p:sp>
      <p:cxnSp>
        <p:nvCxnSpPr>
          <p:cNvPr id="998" name="Google Shape;998;p47"/>
          <p:cNvCxnSpPr/>
          <p:nvPr/>
        </p:nvCxnSpPr>
        <p:spPr>
          <a:xfrm flipH="1" rot="10800000">
            <a:off x="351350" y="4457331"/>
            <a:ext cx="1779000" cy="5400"/>
          </a:xfrm>
          <a:prstGeom prst="straightConnector1">
            <a:avLst/>
          </a:prstGeom>
          <a:noFill/>
          <a:ln cap="rnd" cmpd="sng" w="38100">
            <a:solidFill>
              <a:srgbClr val="7F7F7F"/>
            </a:solidFill>
            <a:prstDash val="solid"/>
            <a:miter lim="800000"/>
            <a:headEnd len="sm" w="sm" type="oval"/>
            <a:tailEnd len="sm" w="sm" type="oval"/>
          </a:ln>
        </p:spPr>
      </p:cxnSp>
      <p:sp>
        <p:nvSpPr>
          <p:cNvPr id="999" name="Google Shape;999;p47"/>
          <p:cNvSpPr txBox="1"/>
          <p:nvPr/>
        </p:nvSpPr>
        <p:spPr>
          <a:xfrm>
            <a:off x="4629040" y="3559106"/>
            <a:ext cx="2086500" cy="415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lang="en" sz="1600">
                <a:solidFill>
                  <a:srgbClr val="A5B7C6"/>
                </a:solidFill>
                <a:latin typeface="Open Sans"/>
                <a:ea typeface="Open Sans"/>
                <a:cs typeface="Open Sans"/>
                <a:sym typeface="Open Sans"/>
              </a:rPr>
              <a:t>Khalid Alrasheed </a:t>
            </a:r>
            <a:endParaRPr b="1" i="0" sz="1600" u="none" cap="none" strike="noStrike">
              <a:solidFill>
                <a:srgbClr val="A5B7C6"/>
              </a:solidFill>
              <a:latin typeface="Open Sans"/>
              <a:ea typeface="Open Sans"/>
              <a:cs typeface="Open Sans"/>
              <a:sym typeface="Open Sans"/>
            </a:endParaRPr>
          </a:p>
        </p:txBody>
      </p:sp>
      <p:cxnSp>
        <p:nvCxnSpPr>
          <p:cNvPr id="1000" name="Google Shape;1000;p47"/>
          <p:cNvCxnSpPr/>
          <p:nvPr/>
        </p:nvCxnSpPr>
        <p:spPr>
          <a:xfrm>
            <a:off x="4799042" y="4461221"/>
            <a:ext cx="1707600" cy="1500"/>
          </a:xfrm>
          <a:prstGeom prst="straightConnector1">
            <a:avLst/>
          </a:prstGeom>
          <a:noFill/>
          <a:ln cap="rnd" cmpd="sng" w="38100">
            <a:solidFill>
              <a:srgbClr val="7F7F7F"/>
            </a:solidFill>
            <a:prstDash val="solid"/>
            <a:miter lim="800000"/>
            <a:headEnd len="sm" w="sm" type="oval"/>
            <a:tailEnd len="sm" w="sm" type="oval"/>
          </a:ln>
        </p:spPr>
      </p:cxnSp>
      <p:sp>
        <p:nvSpPr>
          <p:cNvPr id="1001" name="Google Shape;1001;p47"/>
          <p:cNvSpPr txBox="1"/>
          <p:nvPr/>
        </p:nvSpPr>
        <p:spPr>
          <a:xfrm>
            <a:off x="1754100" y="5192218"/>
            <a:ext cx="3349800" cy="5172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2800"/>
              <a:buFont typeface="Arial"/>
              <a:buNone/>
            </a:pPr>
            <a:r>
              <a:rPr b="1" i="0" lang="en" sz="2400" u="none" cap="none" strike="noStrike">
                <a:solidFill>
                  <a:srgbClr val="666666"/>
                </a:solidFill>
                <a:latin typeface="Open Sans"/>
                <a:ea typeface="Open Sans"/>
                <a:cs typeface="Open Sans"/>
                <a:sym typeface="Open Sans"/>
              </a:rPr>
              <a:t>Team Members </a:t>
            </a:r>
            <a:endParaRPr b="1" i="0" sz="2400" u="none" cap="none" strike="noStrike">
              <a:solidFill>
                <a:srgbClr val="666666"/>
              </a:solidFill>
              <a:latin typeface="Open Sans"/>
              <a:ea typeface="Open Sans"/>
              <a:cs typeface="Open Sans"/>
              <a:sym typeface="Open Sans"/>
            </a:endParaRPr>
          </a:p>
        </p:txBody>
      </p:sp>
      <p:cxnSp>
        <p:nvCxnSpPr>
          <p:cNvPr id="1002" name="Google Shape;1002;p47"/>
          <p:cNvCxnSpPr/>
          <p:nvPr/>
        </p:nvCxnSpPr>
        <p:spPr>
          <a:xfrm>
            <a:off x="2564850" y="5761617"/>
            <a:ext cx="1728300" cy="300"/>
          </a:xfrm>
          <a:prstGeom prst="straightConnector1">
            <a:avLst/>
          </a:prstGeom>
          <a:noFill/>
          <a:ln cap="rnd" cmpd="sng" w="38100">
            <a:solidFill>
              <a:srgbClr val="7F7F7F"/>
            </a:solidFill>
            <a:prstDash val="solid"/>
            <a:miter lim="800000"/>
            <a:headEnd len="sm" w="sm" type="none"/>
            <a:tailEnd len="sm" w="sm" type="none"/>
          </a:ln>
        </p:spPr>
      </p:cxnSp>
      <p:sp>
        <p:nvSpPr>
          <p:cNvPr id="1003" name="Google Shape;1003;p47"/>
          <p:cNvSpPr/>
          <p:nvPr/>
        </p:nvSpPr>
        <p:spPr>
          <a:xfrm>
            <a:off x="890708" y="6261572"/>
            <a:ext cx="385494" cy="292767"/>
          </a:xfrm>
          <a:custGeom>
            <a:rect b="b" l="l" r="r" t="t"/>
            <a:pathLst>
              <a:path extrusionOk="0" h="58495" w="76945">
                <a:moveTo>
                  <a:pt x="19539" y="0"/>
                </a:moveTo>
                <a:cubicBezTo>
                  <a:pt x="18779" y="0"/>
                  <a:pt x="18022" y="82"/>
                  <a:pt x="17279" y="256"/>
                </a:cubicBezTo>
                <a:cubicBezTo>
                  <a:pt x="4028" y="3357"/>
                  <a:pt x="0" y="20307"/>
                  <a:pt x="2699" y="31919"/>
                </a:cubicBezTo>
                <a:cubicBezTo>
                  <a:pt x="3562" y="35619"/>
                  <a:pt x="5098" y="39180"/>
                  <a:pt x="7313" y="42276"/>
                </a:cubicBezTo>
                <a:cubicBezTo>
                  <a:pt x="9972" y="45992"/>
                  <a:pt x="13700" y="49053"/>
                  <a:pt x="18429" y="49329"/>
                </a:cubicBezTo>
                <a:cubicBezTo>
                  <a:pt x="18668" y="49343"/>
                  <a:pt x="18906" y="49350"/>
                  <a:pt x="19145" y="49350"/>
                </a:cubicBezTo>
                <a:cubicBezTo>
                  <a:pt x="25631" y="49350"/>
                  <a:pt x="32068" y="44216"/>
                  <a:pt x="32422" y="37523"/>
                </a:cubicBezTo>
                <a:cubicBezTo>
                  <a:pt x="32583" y="34398"/>
                  <a:pt x="31099" y="31222"/>
                  <a:pt x="28550" y="29381"/>
                </a:cubicBezTo>
                <a:cubicBezTo>
                  <a:pt x="28250" y="29163"/>
                  <a:pt x="27946" y="28961"/>
                  <a:pt x="27825" y="28587"/>
                </a:cubicBezTo>
                <a:cubicBezTo>
                  <a:pt x="27825" y="28576"/>
                  <a:pt x="27819" y="28571"/>
                  <a:pt x="27819" y="28564"/>
                </a:cubicBezTo>
                <a:cubicBezTo>
                  <a:pt x="27710" y="28196"/>
                  <a:pt x="27790" y="27788"/>
                  <a:pt x="27957" y="27442"/>
                </a:cubicBezTo>
                <a:cubicBezTo>
                  <a:pt x="27998" y="27350"/>
                  <a:pt x="28050" y="27270"/>
                  <a:pt x="28101" y="27183"/>
                </a:cubicBezTo>
                <a:lnTo>
                  <a:pt x="30605" y="27183"/>
                </a:lnTo>
                <a:cubicBezTo>
                  <a:pt x="32963" y="27183"/>
                  <a:pt x="34885" y="29105"/>
                  <a:pt x="34885" y="31463"/>
                </a:cubicBezTo>
                <a:lnTo>
                  <a:pt x="34885" y="57453"/>
                </a:lnTo>
                <a:cubicBezTo>
                  <a:pt x="34885" y="58029"/>
                  <a:pt x="35351" y="58494"/>
                  <a:pt x="35927" y="58494"/>
                </a:cubicBezTo>
                <a:cubicBezTo>
                  <a:pt x="36501" y="58494"/>
                  <a:pt x="36968" y="58029"/>
                  <a:pt x="36968" y="57453"/>
                </a:cubicBezTo>
                <a:lnTo>
                  <a:pt x="36968" y="31463"/>
                </a:lnTo>
                <a:cubicBezTo>
                  <a:pt x="36968" y="27955"/>
                  <a:pt x="34113" y="25100"/>
                  <a:pt x="30605" y="25100"/>
                </a:cubicBezTo>
                <a:lnTo>
                  <a:pt x="29269" y="25100"/>
                </a:lnTo>
                <a:cubicBezTo>
                  <a:pt x="29309" y="24980"/>
                  <a:pt x="29344" y="24853"/>
                  <a:pt x="29367" y="24726"/>
                </a:cubicBezTo>
                <a:cubicBezTo>
                  <a:pt x="29442" y="24364"/>
                  <a:pt x="29447" y="23996"/>
                  <a:pt x="29396" y="23627"/>
                </a:cubicBezTo>
                <a:lnTo>
                  <a:pt x="32474" y="23627"/>
                </a:lnTo>
                <a:cubicBezTo>
                  <a:pt x="33049" y="23627"/>
                  <a:pt x="33516" y="23162"/>
                  <a:pt x="33516" y="22586"/>
                </a:cubicBezTo>
                <a:cubicBezTo>
                  <a:pt x="33516" y="22011"/>
                  <a:pt x="33049" y="21545"/>
                  <a:pt x="32474" y="21545"/>
                </a:cubicBezTo>
                <a:lnTo>
                  <a:pt x="28595" y="21545"/>
                </a:lnTo>
                <a:cubicBezTo>
                  <a:pt x="28406" y="21176"/>
                  <a:pt x="28239" y="20791"/>
                  <a:pt x="28239" y="20382"/>
                </a:cubicBezTo>
                <a:cubicBezTo>
                  <a:pt x="28234" y="19784"/>
                  <a:pt x="28850" y="19174"/>
                  <a:pt x="29246" y="18788"/>
                </a:cubicBezTo>
                <a:cubicBezTo>
                  <a:pt x="30000" y="18063"/>
                  <a:pt x="30725" y="17322"/>
                  <a:pt x="31254" y="16419"/>
                </a:cubicBezTo>
                <a:cubicBezTo>
                  <a:pt x="31731" y="15607"/>
                  <a:pt x="32082" y="14727"/>
                  <a:pt x="32278" y="13806"/>
                </a:cubicBezTo>
                <a:cubicBezTo>
                  <a:pt x="32664" y="12017"/>
                  <a:pt x="32451" y="10147"/>
                  <a:pt x="31789" y="8450"/>
                </a:cubicBezTo>
                <a:cubicBezTo>
                  <a:pt x="29979" y="3790"/>
                  <a:pt x="24700" y="0"/>
                  <a:pt x="19539" y="0"/>
                </a:cubicBezTo>
                <a:close/>
                <a:moveTo>
                  <a:pt x="57404" y="0"/>
                </a:moveTo>
                <a:cubicBezTo>
                  <a:pt x="52239" y="0"/>
                  <a:pt x="46965" y="3790"/>
                  <a:pt x="45149" y="8450"/>
                </a:cubicBezTo>
                <a:cubicBezTo>
                  <a:pt x="44488" y="10147"/>
                  <a:pt x="44275" y="12017"/>
                  <a:pt x="44666" y="13806"/>
                </a:cubicBezTo>
                <a:cubicBezTo>
                  <a:pt x="44862" y="14727"/>
                  <a:pt x="45213" y="15607"/>
                  <a:pt x="45691" y="16419"/>
                </a:cubicBezTo>
                <a:cubicBezTo>
                  <a:pt x="46220" y="17322"/>
                  <a:pt x="46945" y="18063"/>
                  <a:pt x="47698" y="18788"/>
                </a:cubicBezTo>
                <a:cubicBezTo>
                  <a:pt x="48095" y="19174"/>
                  <a:pt x="48711" y="19784"/>
                  <a:pt x="48705" y="20382"/>
                </a:cubicBezTo>
                <a:cubicBezTo>
                  <a:pt x="48700" y="20791"/>
                  <a:pt x="48538" y="21176"/>
                  <a:pt x="48342" y="21545"/>
                </a:cubicBezTo>
                <a:lnTo>
                  <a:pt x="44172" y="21545"/>
                </a:lnTo>
                <a:cubicBezTo>
                  <a:pt x="43596" y="21545"/>
                  <a:pt x="43129" y="22011"/>
                  <a:pt x="43129" y="22586"/>
                </a:cubicBezTo>
                <a:cubicBezTo>
                  <a:pt x="43129" y="23162"/>
                  <a:pt x="43596" y="23627"/>
                  <a:pt x="44172" y="23627"/>
                </a:cubicBezTo>
                <a:lnTo>
                  <a:pt x="47542" y="23627"/>
                </a:lnTo>
                <a:cubicBezTo>
                  <a:pt x="47497" y="23996"/>
                  <a:pt x="47502" y="24364"/>
                  <a:pt x="47577" y="24726"/>
                </a:cubicBezTo>
                <a:cubicBezTo>
                  <a:pt x="47600" y="24853"/>
                  <a:pt x="47635" y="24980"/>
                  <a:pt x="47675" y="25100"/>
                </a:cubicBezTo>
                <a:lnTo>
                  <a:pt x="46340" y="25100"/>
                </a:lnTo>
                <a:cubicBezTo>
                  <a:pt x="42831" y="25100"/>
                  <a:pt x="39971" y="27955"/>
                  <a:pt x="39971" y="31463"/>
                </a:cubicBezTo>
                <a:lnTo>
                  <a:pt x="39971" y="57453"/>
                </a:lnTo>
                <a:cubicBezTo>
                  <a:pt x="39971" y="58029"/>
                  <a:pt x="40436" y="58494"/>
                  <a:pt x="41018" y="58494"/>
                </a:cubicBezTo>
                <a:cubicBezTo>
                  <a:pt x="41594" y="58494"/>
                  <a:pt x="42059" y="58029"/>
                  <a:pt x="42059" y="57453"/>
                </a:cubicBezTo>
                <a:lnTo>
                  <a:pt x="42059" y="31463"/>
                </a:lnTo>
                <a:cubicBezTo>
                  <a:pt x="42059" y="29105"/>
                  <a:pt x="43976" y="27183"/>
                  <a:pt x="46340" y="27183"/>
                </a:cubicBezTo>
                <a:lnTo>
                  <a:pt x="48843" y="27183"/>
                </a:lnTo>
                <a:cubicBezTo>
                  <a:pt x="48894" y="27270"/>
                  <a:pt x="48947" y="27350"/>
                  <a:pt x="48987" y="27442"/>
                </a:cubicBezTo>
                <a:cubicBezTo>
                  <a:pt x="49154" y="27788"/>
                  <a:pt x="49228" y="28196"/>
                  <a:pt x="49125" y="28564"/>
                </a:cubicBezTo>
                <a:cubicBezTo>
                  <a:pt x="49119" y="28571"/>
                  <a:pt x="49119" y="28576"/>
                  <a:pt x="49119" y="28587"/>
                </a:cubicBezTo>
                <a:cubicBezTo>
                  <a:pt x="48998" y="28961"/>
                  <a:pt x="48687" y="29163"/>
                  <a:pt x="48389" y="29381"/>
                </a:cubicBezTo>
                <a:cubicBezTo>
                  <a:pt x="45840" y="31222"/>
                  <a:pt x="44361" y="34398"/>
                  <a:pt x="44522" y="37523"/>
                </a:cubicBezTo>
                <a:cubicBezTo>
                  <a:pt x="44877" y="44216"/>
                  <a:pt x="51313" y="49350"/>
                  <a:pt x="57795" y="49350"/>
                </a:cubicBezTo>
                <a:cubicBezTo>
                  <a:pt x="58033" y="49350"/>
                  <a:pt x="58271" y="49343"/>
                  <a:pt x="58509" y="49329"/>
                </a:cubicBezTo>
                <a:cubicBezTo>
                  <a:pt x="63244" y="49053"/>
                  <a:pt x="66967" y="45992"/>
                  <a:pt x="69631" y="42276"/>
                </a:cubicBezTo>
                <a:cubicBezTo>
                  <a:pt x="71846" y="39180"/>
                  <a:pt x="73383" y="35619"/>
                  <a:pt x="74240" y="31919"/>
                </a:cubicBezTo>
                <a:cubicBezTo>
                  <a:pt x="76944" y="20307"/>
                  <a:pt x="72916" y="3357"/>
                  <a:pt x="59665" y="256"/>
                </a:cubicBezTo>
                <a:cubicBezTo>
                  <a:pt x="58921" y="82"/>
                  <a:pt x="58164" y="0"/>
                  <a:pt x="57404" y="0"/>
                </a:cubicBezTo>
                <a:close/>
              </a:path>
            </a:pathLst>
          </a:custGeom>
          <a:gradFill>
            <a:gsLst>
              <a:gs pos="0">
                <a:srgbClr val="DD736E"/>
              </a:gs>
              <a:gs pos="100000">
                <a:srgbClr val="A3534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47"/>
          <p:cNvSpPr txBox="1"/>
          <p:nvPr/>
        </p:nvSpPr>
        <p:spPr>
          <a:xfrm>
            <a:off x="4188300" y="5915763"/>
            <a:ext cx="1779000" cy="10653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None/>
            </a:pPr>
            <a:r>
              <a:rPr b="1" lang="en" sz="1500">
                <a:solidFill>
                  <a:srgbClr val="A5B7C6"/>
                </a:solidFill>
                <a:latin typeface="Open Sans"/>
                <a:ea typeface="Open Sans"/>
                <a:cs typeface="Open Sans"/>
                <a:sym typeface="Open Sans"/>
              </a:rPr>
              <a:t>Saif Alotaibi</a:t>
            </a:r>
            <a:endParaRPr b="1" sz="1500">
              <a:solidFill>
                <a:srgbClr val="A5B7C6"/>
              </a:solidFill>
              <a:latin typeface="Open Sans"/>
              <a:ea typeface="Open Sans"/>
              <a:cs typeface="Open Sans"/>
              <a:sym typeface="Open Sans"/>
            </a:endParaRPr>
          </a:p>
        </p:txBody>
      </p:sp>
      <p:grpSp>
        <p:nvGrpSpPr>
          <p:cNvPr id="1005" name="Google Shape;1005;p47"/>
          <p:cNvGrpSpPr/>
          <p:nvPr/>
        </p:nvGrpSpPr>
        <p:grpSpPr>
          <a:xfrm>
            <a:off x="4070308" y="9370472"/>
            <a:ext cx="275799" cy="233612"/>
            <a:chOff x="-35839800" y="3561025"/>
            <a:chExt cx="291450" cy="291650"/>
          </a:xfrm>
        </p:grpSpPr>
        <p:sp>
          <p:nvSpPr>
            <p:cNvPr id="1006" name="Google Shape;1006;p47"/>
            <p:cNvSpPr/>
            <p:nvPr/>
          </p:nvSpPr>
          <p:spPr>
            <a:xfrm>
              <a:off x="-35772850" y="3612425"/>
              <a:ext cx="155200" cy="142575"/>
            </a:xfrm>
            <a:custGeom>
              <a:rect b="b" l="l" r="r" t="t"/>
              <a:pathLst>
                <a:path extrusionOk="0" h="5703" w="6208">
                  <a:moveTo>
                    <a:pt x="3088" y="693"/>
                  </a:moveTo>
                  <a:cubicBezTo>
                    <a:pt x="3655" y="693"/>
                    <a:pt x="4128" y="1166"/>
                    <a:pt x="4128" y="1733"/>
                  </a:cubicBezTo>
                  <a:cubicBezTo>
                    <a:pt x="4128" y="2174"/>
                    <a:pt x="3844" y="2552"/>
                    <a:pt x="3466" y="2710"/>
                  </a:cubicBezTo>
                  <a:lnTo>
                    <a:pt x="3466" y="3119"/>
                  </a:lnTo>
                  <a:cubicBezTo>
                    <a:pt x="3466" y="3308"/>
                    <a:pt x="3309" y="3466"/>
                    <a:pt x="3088" y="3466"/>
                  </a:cubicBezTo>
                  <a:cubicBezTo>
                    <a:pt x="2899" y="3466"/>
                    <a:pt x="2742" y="3308"/>
                    <a:pt x="2742" y="3119"/>
                  </a:cubicBezTo>
                  <a:lnTo>
                    <a:pt x="2742" y="2710"/>
                  </a:lnTo>
                  <a:cubicBezTo>
                    <a:pt x="2742" y="2426"/>
                    <a:pt x="2931" y="2174"/>
                    <a:pt x="3214" y="2080"/>
                  </a:cubicBezTo>
                  <a:cubicBezTo>
                    <a:pt x="3340" y="2048"/>
                    <a:pt x="3466" y="1891"/>
                    <a:pt x="3466" y="1765"/>
                  </a:cubicBezTo>
                  <a:cubicBezTo>
                    <a:pt x="3466" y="1576"/>
                    <a:pt x="3309" y="1418"/>
                    <a:pt x="3088" y="1418"/>
                  </a:cubicBezTo>
                  <a:cubicBezTo>
                    <a:pt x="2899" y="1418"/>
                    <a:pt x="2742" y="1576"/>
                    <a:pt x="2742" y="1765"/>
                  </a:cubicBezTo>
                  <a:cubicBezTo>
                    <a:pt x="2742" y="1954"/>
                    <a:pt x="2584" y="2111"/>
                    <a:pt x="2395" y="2111"/>
                  </a:cubicBezTo>
                  <a:cubicBezTo>
                    <a:pt x="2206" y="2111"/>
                    <a:pt x="2049" y="1954"/>
                    <a:pt x="2049" y="1765"/>
                  </a:cubicBezTo>
                  <a:cubicBezTo>
                    <a:pt x="2080" y="1166"/>
                    <a:pt x="2553" y="693"/>
                    <a:pt x="3088" y="693"/>
                  </a:cubicBezTo>
                  <a:close/>
                  <a:moveTo>
                    <a:pt x="3088" y="3781"/>
                  </a:moveTo>
                  <a:cubicBezTo>
                    <a:pt x="3309" y="3781"/>
                    <a:pt x="3466" y="3938"/>
                    <a:pt x="3466" y="4127"/>
                  </a:cubicBezTo>
                  <a:cubicBezTo>
                    <a:pt x="3466" y="4317"/>
                    <a:pt x="3309" y="4474"/>
                    <a:pt x="3088" y="4474"/>
                  </a:cubicBezTo>
                  <a:cubicBezTo>
                    <a:pt x="2899" y="4474"/>
                    <a:pt x="2742" y="4317"/>
                    <a:pt x="2742" y="4127"/>
                  </a:cubicBezTo>
                  <a:cubicBezTo>
                    <a:pt x="2742" y="3938"/>
                    <a:pt x="2899" y="3781"/>
                    <a:pt x="3088" y="3781"/>
                  </a:cubicBezTo>
                  <a:close/>
                  <a:moveTo>
                    <a:pt x="347" y="0"/>
                  </a:moveTo>
                  <a:cubicBezTo>
                    <a:pt x="158" y="32"/>
                    <a:pt x="1" y="189"/>
                    <a:pt x="1" y="347"/>
                  </a:cubicBezTo>
                  <a:lnTo>
                    <a:pt x="1" y="5010"/>
                  </a:lnTo>
                  <a:lnTo>
                    <a:pt x="694" y="5703"/>
                  </a:lnTo>
                  <a:cubicBezTo>
                    <a:pt x="1371" y="5088"/>
                    <a:pt x="2238" y="4781"/>
                    <a:pt x="3104" y="4781"/>
                  </a:cubicBezTo>
                  <a:cubicBezTo>
                    <a:pt x="3970" y="4781"/>
                    <a:pt x="4837" y="5088"/>
                    <a:pt x="5514" y="5703"/>
                  </a:cubicBezTo>
                  <a:lnTo>
                    <a:pt x="6207" y="5010"/>
                  </a:lnTo>
                  <a:lnTo>
                    <a:pt x="6207" y="347"/>
                  </a:lnTo>
                  <a:cubicBezTo>
                    <a:pt x="6207" y="158"/>
                    <a:pt x="6050" y="0"/>
                    <a:pt x="5861" y="0"/>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47"/>
            <p:cNvSpPr/>
            <p:nvPr/>
          </p:nvSpPr>
          <p:spPr>
            <a:xfrm>
              <a:off x="-35621625" y="3694325"/>
              <a:ext cx="73275" cy="143375"/>
            </a:xfrm>
            <a:custGeom>
              <a:rect b="b" l="l" r="r" t="t"/>
              <a:pathLst>
                <a:path extrusionOk="0" h="5735" w="2931">
                  <a:moveTo>
                    <a:pt x="2931" y="1"/>
                  </a:moveTo>
                  <a:lnTo>
                    <a:pt x="1" y="2899"/>
                  </a:lnTo>
                  <a:lnTo>
                    <a:pt x="2805" y="5735"/>
                  </a:lnTo>
                  <a:cubicBezTo>
                    <a:pt x="2868" y="5609"/>
                    <a:pt x="2931" y="5451"/>
                    <a:pt x="2931" y="5294"/>
                  </a:cubicBezTo>
                  <a:lnTo>
                    <a:pt x="293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47"/>
            <p:cNvSpPr/>
            <p:nvPr/>
          </p:nvSpPr>
          <p:spPr>
            <a:xfrm>
              <a:off x="-35827200" y="3748675"/>
              <a:ext cx="263100" cy="104000"/>
            </a:xfrm>
            <a:custGeom>
              <a:rect b="b" l="l" r="r" t="t"/>
              <a:pathLst>
                <a:path extrusionOk="0" h="4160" w="10524">
                  <a:moveTo>
                    <a:pt x="5235" y="1"/>
                  </a:moveTo>
                  <a:cubicBezTo>
                    <a:pt x="4482" y="1"/>
                    <a:pt x="3734" y="284"/>
                    <a:pt x="3183" y="851"/>
                  </a:cubicBezTo>
                  <a:lnTo>
                    <a:pt x="1" y="4033"/>
                  </a:lnTo>
                  <a:cubicBezTo>
                    <a:pt x="158" y="4128"/>
                    <a:pt x="316" y="4159"/>
                    <a:pt x="473" y="4159"/>
                  </a:cubicBezTo>
                  <a:lnTo>
                    <a:pt x="10082" y="4159"/>
                  </a:lnTo>
                  <a:cubicBezTo>
                    <a:pt x="10240" y="4159"/>
                    <a:pt x="10398" y="4128"/>
                    <a:pt x="10524" y="4033"/>
                  </a:cubicBezTo>
                  <a:lnTo>
                    <a:pt x="7310" y="851"/>
                  </a:lnTo>
                  <a:cubicBezTo>
                    <a:pt x="6743" y="284"/>
                    <a:pt x="5987" y="1"/>
                    <a:pt x="5235"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47"/>
            <p:cNvSpPr/>
            <p:nvPr/>
          </p:nvSpPr>
          <p:spPr>
            <a:xfrm>
              <a:off x="-35831925" y="3635275"/>
              <a:ext cx="41775" cy="85075"/>
            </a:xfrm>
            <a:custGeom>
              <a:rect b="b" l="l" r="r" t="t"/>
              <a:pathLst>
                <a:path extrusionOk="0" h="3403" w="1671">
                  <a:moveTo>
                    <a:pt x="1671" y="0"/>
                  </a:moveTo>
                  <a:lnTo>
                    <a:pt x="1" y="1701"/>
                  </a:lnTo>
                  <a:lnTo>
                    <a:pt x="1671" y="3403"/>
                  </a:lnTo>
                  <a:lnTo>
                    <a:pt x="1671" y="0"/>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47"/>
            <p:cNvSpPr/>
            <p:nvPr/>
          </p:nvSpPr>
          <p:spPr>
            <a:xfrm>
              <a:off x="-35601150" y="3635275"/>
              <a:ext cx="43350" cy="85075"/>
            </a:xfrm>
            <a:custGeom>
              <a:rect b="b" l="l" r="r" t="t"/>
              <a:pathLst>
                <a:path extrusionOk="0" h="3403" w="1734">
                  <a:moveTo>
                    <a:pt x="1" y="0"/>
                  </a:moveTo>
                  <a:lnTo>
                    <a:pt x="1" y="3403"/>
                  </a:lnTo>
                  <a:lnTo>
                    <a:pt x="1734" y="1701"/>
                  </a:lnTo>
                  <a:lnTo>
                    <a:pt x="1" y="0"/>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47"/>
            <p:cNvSpPr/>
            <p:nvPr/>
          </p:nvSpPr>
          <p:spPr>
            <a:xfrm>
              <a:off x="-35750000" y="3561025"/>
              <a:ext cx="111075" cy="35675"/>
            </a:xfrm>
            <a:custGeom>
              <a:rect b="b" l="l" r="r" t="t"/>
              <a:pathLst>
                <a:path extrusionOk="0" h="1427" w="4443">
                  <a:moveTo>
                    <a:pt x="2182" y="1"/>
                  </a:moveTo>
                  <a:cubicBezTo>
                    <a:pt x="1686" y="1"/>
                    <a:pt x="1198" y="182"/>
                    <a:pt x="851" y="544"/>
                  </a:cubicBezTo>
                  <a:lnTo>
                    <a:pt x="0" y="1426"/>
                  </a:lnTo>
                  <a:lnTo>
                    <a:pt x="4443" y="1426"/>
                  </a:lnTo>
                  <a:lnTo>
                    <a:pt x="3560" y="544"/>
                  </a:lnTo>
                  <a:cubicBezTo>
                    <a:pt x="3182" y="182"/>
                    <a:pt x="2678" y="1"/>
                    <a:pt x="2182" y="1"/>
                  </a:cubicBez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47"/>
            <p:cNvSpPr/>
            <p:nvPr/>
          </p:nvSpPr>
          <p:spPr>
            <a:xfrm>
              <a:off x="-35839800" y="3694325"/>
              <a:ext cx="72500" cy="143375"/>
            </a:xfrm>
            <a:custGeom>
              <a:rect b="b" l="l" r="r" t="t"/>
              <a:pathLst>
                <a:path extrusionOk="0" h="5735" w="2900">
                  <a:moveTo>
                    <a:pt x="1" y="1"/>
                  </a:moveTo>
                  <a:lnTo>
                    <a:pt x="1" y="5294"/>
                  </a:lnTo>
                  <a:cubicBezTo>
                    <a:pt x="1" y="5451"/>
                    <a:pt x="32" y="5609"/>
                    <a:pt x="95" y="5735"/>
                  </a:cubicBezTo>
                  <a:lnTo>
                    <a:pt x="2899" y="2899"/>
                  </a:lnTo>
                  <a:lnTo>
                    <a:pt x="1" y="1"/>
                  </a:lnTo>
                  <a:close/>
                </a:path>
              </a:pathLst>
            </a:custGeom>
            <a:solidFill>
              <a:srgbClr val="CF8A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13" name="Google Shape;1013;p47"/>
          <p:cNvSpPr txBox="1"/>
          <p:nvPr/>
        </p:nvSpPr>
        <p:spPr>
          <a:xfrm flipH="1">
            <a:off x="3429000" y="8958013"/>
            <a:ext cx="3942300" cy="4155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900"/>
              <a:buFont typeface="Arial"/>
              <a:buNone/>
            </a:pPr>
            <a:r>
              <a:rPr b="1" i="0" lang="en" u="none" cap="none" strike="noStrike">
                <a:solidFill>
                  <a:srgbClr val="CF8A87"/>
                </a:solidFill>
                <a:latin typeface="Open Sans"/>
                <a:ea typeface="Open Sans"/>
                <a:cs typeface="Open Sans"/>
                <a:sym typeface="Open Sans"/>
              </a:rPr>
              <a:t>Theme was done by Shatha Almutib</a:t>
            </a:r>
            <a:endParaRPr b="1" i="0" u="none" cap="none" strike="noStrike">
              <a:solidFill>
                <a:srgbClr val="CF8A87"/>
              </a:solidFill>
              <a:latin typeface="Open Sans"/>
              <a:ea typeface="Open Sans"/>
              <a:cs typeface="Open Sans"/>
              <a:sym typeface="Open Sans"/>
            </a:endParaRPr>
          </a:p>
        </p:txBody>
      </p:sp>
      <p:sp>
        <p:nvSpPr>
          <p:cNvPr id="1014" name="Google Shape;1014;p47"/>
          <p:cNvSpPr txBox="1"/>
          <p:nvPr/>
        </p:nvSpPr>
        <p:spPr>
          <a:xfrm>
            <a:off x="130663" y="3912643"/>
            <a:ext cx="2203800" cy="415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lang="en" sz="1600">
                <a:solidFill>
                  <a:srgbClr val="CF8A87"/>
                </a:solidFill>
                <a:latin typeface="Open Sans"/>
                <a:ea typeface="Open Sans"/>
                <a:cs typeface="Open Sans"/>
                <a:sym typeface="Open Sans"/>
              </a:rPr>
              <a:t>Raneem Alwatban</a:t>
            </a:r>
            <a:endParaRPr b="1" i="0" sz="1600" u="none" cap="none" strike="noStrike">
              <a:solidFill>
                <a:srgbClr val="CF8A87"/>
              </a:solidFill>
              <a:latin typeface="Open Sans"/>
              <a:ea typeface="Open Sans"/>
              <a:cs typeface="Open Sans"/>
              <a:sym typeface="Open Sans"/>
            </a:endParaRPr>
          </a:p>
        </p:txBody>
      </p:sp>
      <p:sp>
        <p:nvSpPr>
          <p:cNvPr id="1015" name="Google Shape;1015;p47"/>
          <p:cNvSpPr txBox="1"/>
          <p:nvPr/>
        </p:nvSpPr>
        <p:spPr>
          <a:xfrm>
            <a:off x="4382613" y="3912656"/>
            <a:ext cx="2523900" cy="415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lang="en" sz="1600">
                <a:solidFill>
                  <a:srgbClr val="A5B7C6"/>
                </a:solidFill>
                <a:latin typeface="Open Sans"/>
                <a:ea typeface="Open Sans"/>
                <a:cs typeface="Open Sans"/>
                <a:sym typeface="Open Sans"/>
              </a:rPr>
              <a:t>Othman Alabdullah </a:t>
            </a:r>
            <a:endParaRPr b="1" i="0" sz="1600" u="none" cap="none" strike="noStrike">
              <a:solidFill>
                <a:srgbClr val="A5B7C6"/>
              </a:solidFill>
              <a:latin typeface="Open Sans"/>
              <a:ea typeface="Open Sans"/>
              <a:cs typeface="Open Sans"/>
              <a:sym typeface="Open Sans"/>
            </a:endParaRPr>
          </a:p>
        </p:txBody>
      </p:sp>
      <p:sp>
        <p:nvSpPr>
          <p:cNvPr id="1016" name="Google Shape;1016;p47"/>
          <p:cNvSpPr/>
          <p:nvPr/>
        </p:nvSpPr>
        <p:spPr>
          <a:xfrm>
            <a:off x="3915233" y="6261583"/>
            <a:ext cx="385494" cy="292767"/>
          </a:xfrm>
          <a:custGeom>
            <a:rect b="b" l="l" r="r" t="t"/>
            <a:pathLst>
              <a:path extrusionOk="0" h="58495" w="76945">
                <a:moveTo>
                  <a:pt x="19539" y="0"/>
                </a:moveTo>
                <a:cubicBezTo>
                  <a:pt x="18779" y="0"/>
                  <a:pt x="18022" y="82"/>
                  <a:pt x="17279" y="256"/>
                </a:cubicBezTo>
                <a:cubicBezTo>
                  <a:pt x="4028" y="3357"/>
                  <a:pt x="0" y="20307"/>
                  <a:pt x="2699" y="31919"/>
                </a:cubicBezTo>
                <a:cubicBezTo>
                  <a:pt x="3562" y="35619"/>
                  <a:pt x="5098" y="39180"/>
                  <a:pt x="7313" y="42276"/>
                </a:cubicBezTo>
                <a:cubicBezTo>
                  <a:pt x="9972" y="45992"/>
                  <a:pt x="13700" y="49053"/>
                  <a:pt x="18429" y="49329"/>
                </a:cubicBezTo>
                <a:cubicBezTo>
                  <a:pt x="18668" y="49343"/>
                  <a:pt x="18906" y="49350"/>
                  <a:pt x="19145" y="49350"/>
                </a:cubicBezTo>
                <a:cubicBezTo>
                  <a:pt x="25631" y="49350"/>
                  <a:pt x="32068" y="44216"/>
                  <a:pt x="32422" y="37523"/>
                </a:cubicBezTo>
                <a:cubicBezTo>
                  <a:pt x="32583" y="34398"/>
                  <a:pt x="31099" y="31222"/>
                  <a:pt x="28550" y="29381"/>
                </a:cubicBezTo>
                <a:cubicBezTo>
                  <a:pt x="28250" y="29163"/>
                  <a:pt x="27946" y="28961"/>
                  <a:pt x="27825" y="28587"/>
                </a:cubicBezTo>
                <a:cubicBezTo>
                  <a:pt x="27825" y="28576"/>
                  <a:pt x="27819" y="28571"/>
                  <a:pt x="27819" y="28564"/>
                </a:cubicBezTo>
                <a:cubicBezTo>
                  <a:pt x="27710" y="28196"/>
                  <a:pt x="27790" y="27788"/>
                  <a:pt x="27957" y="27442"/>
                </a:cubicBezTo>
                <a:cubicBezTo>
                  <a:pt x="27998" y="27350"/>
                  <a:pt x="28050" y="27270"/>
                  <a:pt x="28101" y="27183"/>
                </a:cubicBezTo>
                <a:lnTo>
                  <a:pt x="30605" y="27183"/>
                </a:lnTo>
                <a:cubicBezTo>
                  <a:pt x="32963" y="27183"/>
                  <a:pt x="34885" y="29105"/>
                  <a:pt x="34885" y="31463"/>
                </a:cubicBezTo>
                <a:lnTo>
                  <a:pt x="34885" y="57453"/>
                </a:lnTo>
                <a:cubicBezTo>
                  <a:pt x="34885" y="58029"/>
                  <a:pt x="35351" y="58494"/>
                  <a:pt x="35927" y="58494"/>
                </a:cubicBezTo>
                <a:cubicBezTo>
                  <a:pt x="36501" y="58494"/>
                  <a:pt x="36968" y="58029"/>
                  <a:pt x="36968" y="57453"/>
                </a:cubicBezTo>
                <a:lnTo>
                  <a:pt x="36968" y="31463"/>
                </a:lnTo>
                <a:cubicBezTo>
                  <a:pt x="36968" y="27955"/>
                  <a:pt x="34113" y="25100"/>
                  <a:pt x="30605" y="25100"/>
                </a:cubicBezTo>
                <a:lnTo>
                  <a:pt x="29269" y="25100"/>
                </a:lnTo>
                <a:cubicBezTo>
                  <a:pt x="29309" y="24980"/>
                  <a:pt x="29344" y="24853"/>
                  <a:pt x="29367" y="24726"/>
                </a:cubicBezTo>
                <a:cubicBezTo>
                  <a:pt x="29442" y="24364"/>
                  <a:pt x="29447" y="23996"/>
                  <a:pt x="29396" y="23627"/>
                </a:cubicBezTo>
                <a:lnTo>
                  <a:pt x="32474" y="23627"/>
                </a:lnTo>
                <a:cubicBezTo>
                  <a:pt x="33049" y="23627"/>
                  <a:pt x="33516" y="23162"/>
                  <a:pt x="33516" y="22586"/>
                </a:cubicBezTo>
                <a:cubicBezTo>
                  <a:pt x="33516" y="22011"/>
                  <a:pt x="33049" y="21545"/>
                  <a:pt x="32474" y="21545"/>
                </a:cubicBezTo>
                <a:lnTo>
                  <a:pt x="28595" y="21545"/>
                </a:lnTo>
                <a:cubicBezTo>
                  <a:pt x="28406" y="21176"/>
                  <a:pt x="28239" y="20791"/>
                  <a:pt x="28239" y="20382"/>
                </a:cubicBezTo>
                <a:cubicBezTo>
                  <a:pt x="28234" y="19784"/>
                  <a:pt x="28850" y="19174"/>
                  <a:pt x="29246" y="18788"/>
                </a:cubicBezTo>
                <a:cubicBezTo>
                  <a:pt x="30000" y="18063"/>
                  <a:pt x="30725" y="17322"/>
                  <a:pt x="31254" y="16419"/>
                </a:cubicBezTo>
                <a:cubicBezTo>
                  <a:pt x="31731" y="15607"/>
                  <a:pt x="32082" y="14727"/>
                  <a:pt x="32278" y="13806"/>
                </a:cubicBezTo>
                <a:cubicBezTo>
                  <a:pt x="32664" y="12017"/>
                  <a:pt x="32451" y="10147"/>
                  <a:pt x="31789" y="8450"/>
                </a:cubicBezTo>
                <a:cubicBezTo>
                  <a:pt x="29979" y="3790"/>
                  <a:pt x="24700" y="0"/>
                  <a:pt x="19539" y="0"/>
                </a:cubicBezTo>
                <a:close/>
                <a:moveTo>
                  <a:pt x="57404" y="0"/>
                </a:moveTo>
                <a:cubicBezTo>
                  <a:pt x="52239" y="0"/>
                  <a:pt x="46965" y="3790"/>
                  <a:pt x="45149" y="8450"/>
                </a:cubicBezTo>
                <a:cubicBezTo>
                  <a:pt x="44488" y="10147"/>
                  <a:pt x="44275" y="12017"/>
                  <a:pt x="44666" y="13806"/>
                </a:cubicBezTo>
                <a:cubicBezTo>
                  <a:pt x="44862" y="14727"/>
                  <a:pt x="45213" y="15607"/>
                  <a:pt x="45691" y="16419"/>
                </a:cubicBezTo>
                <a:cubicBezTo>
                  <a:pt x="46220" y="17322"/>
                  <a:pt x="46945" y="18063"/>
                  <a:pt x="47698" y="18788"/>
                </a:cubicBezTo>
                <a:cubicBezTo>
                  <a:pt x="48095" y="19174"/>
                  <a:pt x="48711" y="19784"/>
                  <a:pt x="48705" y="20382"/>
                </a:cubicBezTo>
                <a:cubicBezTo>
                  <a:pt x="48700" y="20791"/>
                  <a:pt x="48538" y="21176"/>
                  <a:pt x="48342" y="21545"/>
                </a:cubicBezTo>
                <a:lnTo>
                  <a:pt x="44172" y="21545"/>
                </a:lnTo>
                <a:cubicBezTo>
                  <a:pt x="43596" y="21545"/>
                  <a:pt x="43129" y="22011"/>
                  <a:pt x="43129" y="22586"/>
                </a:cubicBezTo>
                <a:cubicBezTo>
                  <a:pt x="43129" y="23162"/>
                  <a:pt x="43596" y="23627"/>
                  <a:pt x="44172" y="23627"/>
                </a:cubicBezTo>
                <a:lnTo>
                  <a:pt x="47542" y="23627"/>
                </a:lnTo>
                <a:cubicBezTo>
                  <a:pt x="47497" y="23996"/>
                  <a:pt x="47502" y="24364"/>
                  <a:pt x="47577" y="24726"/>
                </a:cubicBezTo>
                <a:cubicBezTo>
                  <a:pt x="47600" y="24853"/>
                  <a:pt x="47635" y="24980"/>
                  <a:pt x="47675" y="25100"/>
                </a:cubicBezTo>
                <a:lnTo>
                  <a:pt x="46340" y="25100"/>
                </a:lnTo>
                <a:cubicBezTo>
                  <a:pt x="42831" y="25100"/>
                  <a:pt x="39971" y="27955"/>
                  <a:pt x="39971" y="31463"/>
                </a:cubicBezTo>
                <a:lnTo>
                  <a:pt x="39971" y="57453"/>
                </a:lnTo>
                <a:cubicBezTo>
                  <a:pt x="39971" y="58029"/>
                  <a:pt x="40436" y="58494"/>
                  <a:pt x="41018" y="58494"/>
                </a:cubicBezTo>
                <a:cubicBezTo>
                  <a:pt x="41594" y="58494"/>
                  <a:pt x="42059" y="58029"/>
                  <a:pt x="42059" y="57453"/>
                </a:cubicBezTo>
                <a:lnTo>
                  <a:pt x="42059" y="31463"/>
                </a:lnTo>
                <a:cubicBezTo>
                  <a:pt x="42059" y="29105"/>
                  <a:pt x="43976" y="27183"/>
                  <a:pt x="46340" y="27183"/>
                </a:cubicBezTo>
                <a:lnTo>
                  <a:pt x="48843" y="27183"/>
                </a:lnTo>
                <a:cubicBezTo>
                  <a:pt x="48894" y="27270"/>
                  <a:pt x="48947" y="27350"/>
                  <a:pt x="48987" y="27442"/>
                </a:cubicBezTo>
                <a:cubicBezTo>
                  <a:pt x="49154" y="27788"/>
                  <a:pt x="49228" y="28196"/>
                  <a:pt x="49125" y="28564"/>
                </a:cubicBezTo>
                <a:cubicBezTo>
                  <a:pt x="49119" y="28571"/>
                  <a:pt x="49119" y="28576"/>
                  <a:pt x="49119" y="28587"/>
                </a:cubicBezTo>
                <a:cubicBezTo>
                  <a:pt x="48998" y="28961"/>
                  <a:pt x="48687" y="29163"/>
                  <a:pt x="48389" y="29381"/>
                </a:cubicBezTo>
                <a:cubicBezTo>
                  <a:pt x="45840" y="31222"/>
                  <a:pt x="44361" y="34398"/>
                  <a:pt x="44522" y="37523"/>
                </a:cubicBezTo>
                <a:cubicBezTo>
                  <a:pt x="44877" y="44216"/>
                  <a:pt x="51313" y="49350"/>
                  <a:pt x="57795" y="49350"/>
                </a:cubicBezTo>
                <a:cubicBezTo>
                  <a:pt x="58033" y="49350"/>
                  <a:pt x="58271" y="49343"/>
                  <a:pt x="58509" y="49329"/>
                </a:cubicBezTo>
                <a:cubicBezTo>
                  <a:pt x="63244" y="49053"/>
                  <a:pt x="66967" y="45992"/>
                  <a:pt x="69631" y="42276"/>
                </a:cubicBezTo>
                <a:cubicBezTo>
                  <a:pt x="71846" y="39180"/>
                  <a:pt x="73383" y="35619"/>
                  <a:pt x="74240" y="31919"/>
                </a:cubicBezTo>
                <a:cubicBezTo>
                  <a:pt x="76944" y="20307"/>
                  <a:pt x="72916" y="3357"/>
                  <a:pt x="59665" y="256"/>
                </a:cubicBezTo>
                <a:cubicBezTo>
                  <a:pt x="58921" y="82"/>
                  <a:pt x="58164" y="0"/>
                  <a:pt x="57404" y="0"/>
                </a:cubicBezTo>
                <a:close/>
              </a:path>
            </a:pathLst>
          </a:custGeom>
          <a:gradFill>
            <a:gsLst>
              <a:gs pos="0">
                <a:srgbClr val="DD736E"/>
              </a:gs>
              <a:gs pos="100000">
                <a:srgbClr val="A3534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47"/>
          <p:cNvSpPr/>
          <p:nvPr/>
        </p:nvSpPr>
        <p:spPr>
          <a:xfrm>
            <a:off x="-169675" y="6931225"/>
            <a:ext cx="4239981" cy="3103880"/>
          </a:xfrm>
          <a:custGeom>
            <a:rect b="b" l="l" r="r" t="t"/>
            <a:pathLst>
              <a:path extrusionOk="0" fill="none" h="3448756" w="4229407">
                <a:moveTo>
                  <a:pt x="1802692" y="756431"/>
                </a:moveTo>
                <a:cubicBezTo>
                  <a:pt x="2741275" y="828483"/>
                  <a:pt x="2726380" y="1777873"/>
                  <a:pt x="3214341" y="2406650"/>
                </a:cubicBezTo>
                <a:cubicBezTo>
                  <a:pt x="3964628" y="3029493"/>
                  <a:pt x="4017155" y="2691420"/>
                  <a:pt x="4229407" y="3448756"/>
                </a:cubicBezTo>
                <a:cubicBezTo>
                  <a:pt x="3663230" y="3478641"/>
                  <a:pt x="2086918" y="3352485"/>
                  <a:pt x="12826" y="3383962"/>
                </a:cubicBezTo>
                <a:cubicBezTo>
                  <a:pt x="-124617" y="2234435"/>
                  <a:pt x="57662" y="1171648"/>
                  <a:pt x="0" y="0"/>
                </a:cubicBezTo>
                <a:cubicBezTo>
                  <a:pt x="425108" y="167056"/>
                  <a:pt x="1478666" y="83234"/>
                  <a:pt x="1802692" y="756431"/>
                </a:cubicBezTo>
                <a:close/>
              </a:path>
              <a:path extrusionOk="0" h="3448756" w="4229407">
                <a:moveTo>
                  <a:pt x="1802692" y="756431"/>
                </a:moveTo>
                <a:cubicBezTo>
                  <a:pt x="2773717" y="814970"/>
                  <a:pt x="2756012" y="1741053"/>
                  <a:pt x="3214341" y="2406650"/>
                </a:cubicBezTo>
                <a:cubicBezTo>
                  <a:pt x="4015360" y="3091378"/>
                  <a:pt x="4001559" y="2665936"/>
                  <a:pt x="4229407" y="3448756"/>
                </a:cubicBezTo>
                <a:cubicBezTo>
                  <a:pt x="2461070" y="3556199"/>
                  <a:pt x="1070264" y="3242997"/>
                  <a:pt x="12826" y="3383962"/>
                </a:cubicBezTo>
                <a:cubicBezTo>
                  <a:pt x="-11739" y="2244873"/>
                  <a:pt x="149915" y="1197575"/>
                  <a:pt x="0" y="0"/>
                </a:cubicBezTo>
                <a:cubicBezTo>
                  <a:pt x="370291" y="57983"/>
                  <a:pt x="1493314" y="28014"/>
                  <a:pt x="1802692" y="756431"/>
                </a:cubicBezTo>
                <a:close/>
              </a:path>
            </a:pathLst>
          </a:custGeom>
          <a:solidFill>
            <a:srgbClr val="D7DAE1">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8" name="Google Shape;1018;p47"/>
          <p:cNvSpPr/>
          <p:nvPr/>
        </p:nvSpPr>
        <p:spPr>
          <a:xfrm>
            <a:off x="118323" y="7847198"/>
            <a:ext cx="2332395" cy="1825921"/>
          </a:xfrm>
          <a:custGeom>
            <a:rect b="b" l="l" r="r" t="t"/>
            <a:pathLst>
              <a:path extrusionOk="0" h="58495" w="76945">
                <a:moveTo>
                  <a:pt x="19539" y="0"/>
                </a:moveTo>
                <a:cubicBezTo>
                  <a:pt x="18779" y="0"/>
                  <a:pt x="18022" y="82"/>
                  <a:pt x="17279" y="256"/>
                </a:cubicBezTo>
                <a:cubicBezTo>
                  <a:pt x="4028" y="3357"/>
                  <a:pt x="0" y="20307"/>
                  <a:pt x="2699" y="31919"/>
                </a:cubicBezTo>
                <a:cubicBezTo>
                  <a:pt x="3562" y="35619"/>
                  <a:pt x="5098" y="39180"/>
                  <a:pt x="7313" y="42276"/>
                </a:cubicBezTo>
                <a:cubicBezTo>
                  <a:pt x="9972" y="45992"/>
                  <a:pt x="13700" y="49053"/>
                  <a:pt x="18429" y="49329"/>
                </a:cubicBezTo>
                <a:cubicBezTo>
                  <a:pt x="18668" y="49343"/>
                  <a:pt x="18906" y="49350"/>
                  <a:pt x="19145" y="49350"/>
                </a:cubicBezTo>
                <a:cubicBezTo>
                  <a:pt x="25631" y="49350"/>
                  <a:pt x="32068" y="44216"/>
                  <a:pt x="32422" y="37523"/>
                </a:cubicBezTo>
                <a:cubicBezTo>
                  <a:pt x="32583" y="34398"/>
                  <a:pt x="31099" y="31222"/>
                  <a:pt x="28550" y="29381"/>
                </a:cubicBezTo>
                <a:cubicBezTo>
                  <a:pt x="28250" y="29163"/>
                  <a:pt x="27946" y="28961"/>
                  <a:pt x="27825" y="28587"/>
                </a:cubicBezTo>
                <a:cubicBezTo>
                  <a:pt x="27825" y="28576"/>
                  <a:pt x="27819" y="28571"/>
                  <a:pt x="27819" y="28564"/>
                </a:cubicBezTo>
                <a:cubicBezTo>
                  <a:pt x="27710" y="28196"/>
                  <a:pt x="27790" y="27788"/>
                  <a:pt x="27957" y="27442"/>
                </a:cubicBezTo>
                <a:cubicBezTo>
                  <a:pt x="27998" y="27350"/>
                  <a:pt x="28050" y="27270"/>
                  <a:pt x="28101" y="27183"/>
                </a:cubicBezTo>
                <a:lnTo>
                  <a:pt x="30605" y="27183"/>
                </a:lnTo>
                <a:cubicBezTo>
                  <a:pt x="32963" y="27183"/>
                  <a:pt x="34885" y="29105"/>
                  <a:pt x="34885" y="31463"/>
                </a:cubicBezTo>
                <a:lnTo>
                  <a:pt x="34885" y="57453"/>
                </a:lnTo>
                <a:cubicBezTo>
                  <a:pt x="34885" y="58029"/>
                  <a:pt x="35351" y="58494"/>
                  <a:pt x="35927" y="58494"/>
                </a:cubicBezTo>
                <a:cubicBezTo>
                  <a:pt x="36501" y="58494"/>
                  <a:pt x="36968" y="58029"/>
                  <a:pt x="36968" y="57453"/>
                </a:cubicBezTo>
                <a:lnTo>
                  <a:pt x="36968" y="31463"/>
                </a:lnTo>
                <a:cubicBezTo>
                  <a:pt x="36968" y="27955"/>
                  <a:pt x="34113" y="25100"/>
                  <a:pt x="30605" y="25100"/>
                </a:cubicBezTo>
                <a:lnTo>
                  <a:pt x="29269" y="25100"/>
                </a:lnTo>
                <a:cubicBezTo>
                  <a:pt x="29309" y="24980"/>
                  <a:pt x="29344" y="24853"/>
                  <a:pt x="29367" y="24726"/>
                </a:cubicBezTo>
                <a:cubicBezTo>
                  <a:pt x="29442" y="24364"/>
                  <a:pt x="29447" y="23996"/>
                  <a:pt x="29396" y="23627"/>
                </a:cubicBezTo>
                <a:lnTo>
                  <a:pt x="32474" y="23627"/>
                </a:lnTo>
                <a:cubicBezTo>
                  <a:pt x="33049" y="23627"/>
                  <a:pt x="33516" y="23162"/>
                  <a:pt x="33516" y="22586"/>
                </a:cubicBezTo>
                <a:cubicBezTo>
                  <a:pt x="33516" y="22011"/>
                  <a:pt x="33049" y="21545"/>
                  <a:pt x="32474" y="21545"/>
                </a:cubicBezTo>
                <a:lnTo>
                  <a:pt x="28595" y="21545"/>
                </a:lnTo>
                <a:cubicBezTo>
                  <a:pt x="28406" y="21176"/>
                  <a:pt x="28239" y="20791"/>
                  <a:pt x="28239" y="20382"/>
                </a:cubicBezTo>
                <a:cubicBezTo>
                  <a:pt x="28234" y="19784"/>
                  <a:pt x="28850" y="19174"/>
                  <a:pt x="29246" y="18788"/>
                </a:cubicBezTo>
                <a:cubicBezTo>
                  <a:pt x="30000" y="18063"/>
                  <a:pt x="30725" y="17322"/>
                  <a:pt x="31254" y="16419"/>
                </a:cubicBezTo>
                <a:cubicBezTo>
                  <a:pt x="31731" y="15607"/>
                  <a:pt x="32082" y="14727"/>
                  <a:pt x="32278" y="13806"/>
                </a:cubicBezTo>
                <a:cubicBezTo>
                  <a:pt x="32664" y="12017"/>
                  <a:pt x="32451" y="10147"/>
                  <a:pt x="31789" y="8450"/>
                </a:cubicBezTo>
                <a:cubicBezTo>
                  <a:pt x="29979" y="3790"/>
                  <a:pt x="24700" y="0"/>
                  <a:pt x="19539" y="0"/>
                </a:cubicBezTo>
                <a:close/>
                <a:moveTo>
                  <a:pt x="57404" y="0"/>
                </a:moveTo>
                <a:cubicBezTo>
                  <a:pt x="52239" y="0"/>
                  <a:pt x="46965" y="3790"/>
                  <a:pt x="45149" y="8450"/>
                </a:cubicBezTo>
                <a:cubicBezTo>
                  <a:pt x="44488" y="10147"/>
                  <a:pt x="44275" y="12017"/>
                  <a:pt x="44666" y="13806"/>
                </a:cubicBezTo>
                <a:cubicBezTo>
                  <a:pt x="44862" y="14727"/>
                  <a:pt x="45213" y="15607"/>
                  <a:pt x="45691" y="16419"/>
                </a:cubicBezTo>
                <a:cubicBezTo>
                  <a:pt x="46220" y="17322"/>
                  <a:pt x="46945" y="18063"/>
                  <a:pt x="47698" y="18788"/>
                </a:cubicBezTo>
                <a:cubicBezTo>
                  <a:pt x="48095" y="19174"/>
                  <a:pt x="48711" y="19784"/>
                  <a:pt x="48705" y="20382"/>
                </a:cubicBezTo>
                <a:cubicBezTo>
                  <a:pt x="48700" y="20791"/>
                  <a:pt x="48538" y="21176"/>
                  <a:pt x="48342" y="21545"/>
                </a:cubicBezTo>
                <a:lnTo>
                  <a:pt x="44172" y="21545"/>
                </a:lnTo>
                <a:cubicBezTo>
                  <a:pt x="43596" y="21545"/>
                  <a:pt x="43129" y="22011"/>
                  <a:pt x="43129" y="22586"/>
                </a:cubicBezTo>
                <a:cubicBezTo>
                  <a:pt x="43129" y="23162"/>
                  <a:pt x="43596" y="23627"/>
                  <a:pt x="44172" y="23627"/>
                </a:cubicBezTo>
                <a:lnTo>
                  <a:pt x="47542" y="23627"/>
                </a:lnTo>
                <a:cubicBezTo>
                  <a:pt x="47497" y="23996"/>
                  <a:pt x="47502" y="24364"/>
                  <a:pt x="47577" y="24726"/>
                </a:cubicBezTo>
                <a:cubicBezTo>
                  <a:pt x="47600" y="24853"/>
                  <a:pt x="47635" y="24980"/>
                  <a:pt x="47675" y="25100"/>
                </a:cubicBezTo>
                <a:lnTo>
                  <a:pt x="46340" y="25100"/>
                </a:lnTo>
                <a:cubicBezTo>
                  <a:pt x="42831" y="25100"/>
                  <a:pt x="39971" y="27955"/>
                  <a:pt x="39971" y="31463"/>
                </a:cubicBezTo>
                <a:lnTo>
                  <a:pt x="39971" y="57453"/>
                </a:lnTo>
                <a:cubicBezTo>
                  <a:pt x="39971" y="58029"/>
                  <a:pt x="40436" y="58494"/>
                  <a:pt x="41018" y="58494"/>
                </a:cubicBezTo>
                <a:cubicBezTo>
                  <a:pt x="41594" y="58494"/>
                  <a:pt x="42059" y="58029"/>
                  <a:pt x="42059" y="57453"/>
                </a:cubicBezTo>
                <a:lnTo>
                  <a:pt x="42059" y="31463"/>
                </a:lnTo>
                <a:cubicBezTo>
                  <a:pt x="42059" y="29105"/>
                  <a:pt x="43976" y="27183"/>
                  <a:pt x="46340" y="27183"/>
                </a:cubicBezTo>
                <a:lnTo>
                  <a:pt x="48843" y="27183"/>
                </a:lnTo>
                <a:cubicBezTo>
                  <a:pt x="48894" y="27270"/>
                  <a:pt x="48947" y="27350"/>
                  <a:pt x="48987" y="27442"/>
                </a:cubicBezTo>
                <a:cubicBezTo>
                  <a:pt x="49154" y="27788"/>
                  <a:pt x="49228" y="28196"/>
                  <a:pt x="49125" y="28564"/>
                </a:cubicBezTo>
                <a:cubicBezTo>
                  <a:pt x="49119" y="28571"/>
                  <a:pt x="49119" y="28576"/>
                  <a:pt x="49119" y="28587"/>
                </a:cubicBezTo>
                <a:cubicBezTo>
                  <a:pt x="48998" y="28961"/>
                  <a:pt x="48687" y="29163"/>
                  <a:pt x="48389" y="29381"/>
                </a:cubicBezTo>
                <a:cubicBezTo>
                  <a:pt x="45840" y="31222"/>
                  <a:pt x="44361" y="34398"/>
                  <a:pt x="44522" y="37523"/>
                </a:cubicBezTo>
                <a:cubicBezTo>
                  <a:pt x="44877" y="44216"/>
                  <a:pt x="51313" y="49350"/>
                  <a:pt x="57795" y="49350"/>
                </a:cubicBezTo>
                <a:cubicBezTo>
                  <a:pt x="58033" y="49350"/>
                  <a:pt x="58271" y="49343"/>
                  <a:pt x="58509" y="49329"/>
                </a:cubicBezTo>
                <a:cubicBezTo>
                  <a:pt x="63244" y="49053"/>
                  <a:pt x="66967" y="45992"/>
                  <a:pt x="69631" y="42276"/>
                </a:cubicBezTo>
                <a:cubicBezTo>
                  <a:pt x="71846" y="39180"/>
                  <a:pt x="73383" y="35619"/>
                  <a:pt x="74240" y="31919"/>
                </a:cubicBezTo>
                <a:cubicBezTo>
                  <a:pt x="76944" y="20307"/>
                  <a:pt x="72916" y="3357"/>
                  <a:pt x="59665" y="256"/>
                </a:cubicBezTo>
                <a:cubicBezTo>
                  <a:pt x="58921" y="82"/>
                  <a:pt x="58164" y="0"/>
                  <a:pt x="57404" y="0"/>
                </a:cubicBezTo>
                <a:close/>
              </a:path>
            </a:pathLst>
          </a:custGeom>
          <a:gradFill>
            <a:gsLst>
              <a:gs pos="0">
                <a:srgbClr val="DD736E"/>
              </a:gs>
              <a:gs pos="100000">
                <a:srgbClr val="A3534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47"/>
          <p:cNvSpPr/>
          <p:nvPr/>
        </p:nvSpPr>
        <p:spPr>
          <a:xfrm>
            <a:off x="118259" y="7813754"/>
            <a:ext cx="2332381" cy="1892789"/>
          </a:xfrm>
          <a:custGeom>
            <a:rect b="b" l="l" r="r" t="t"/>
            <a:pathLst>
              <a:path extrusionOk="0" h="59062" w="74954">
                <a:moveTo>
                  <a:pt x="18528" y="569"/>
                </a:moveTo>
                <a:cubicBezTo>
                  <a:pt x="23412" y="569"/>
                  <a:pt x="28660" y="4027"/>
                  <a:pt x="30529" y="8832"/>
                </a:cubicBezTo>
                <a:cubicBezTo>
                  <a:pt x="31203" y="10558"/>
                  <a:pt x="31363" y="12354"/>
                  <a:pt x="31007" y="14022"/>
                </a:cubicBezTo>
                <a:cubicBezTo>
                  <a:pt x="30818" y="14901"/>
                  <a:pt x="30484" y="15753"/>
                  <a:pt x="30012" y="16553"/>
                </a:cubicBezTo>
                <a:cubicBezTo>
                  <a:pt x="29499" y="17434"/>
                  <a:pt x="28792" y="18146"/>
                  <a:pt x="28056" y="18860"/>
                </a:cubicBezTo>
                <a:cubicBezTo>
                  <a:pt x="27642" y="19263"/>
                  <a:pt x="26951" y="19930"/>
                  <a:pt x="26957" y="20666"/>
                </a:cubicBezTo>
                <a:cubicBezTo>
                  <a:pt x="26963" y="21144"/>
                  <a:pt x="27159" y="21588"/>
                  <a:pt x="27348" y="21956"/>
                </a:cubicBezTo>
                <a:lnTo>
                  <a:pt x="27428" y="22105"/>
                </a:lnTo>
                <a:lnTo>
                  <a:pt x="31479" y="22105"/>
                </a:lnTo>
                <a:cubicBezTo>
                  <a:pt x="31894" y="22105"/>
                  <a:pt x="32233" y="22445"/>
                  <a:pt x="32233" y="22865"/>
                </a:cubicBezTo>
                <a:cubicBezTo>
                  <a:pt x="32233" y="23279"/>
                  <a:pt x="31894" y="23619"/>
                  <a:pt x="31479" y="23619"/>
                </a:cubicBezTo>
                <a:lnTo>
                  <a:pt x="28078" y="23619"/>
                </a:lnTo>
                <a:lnTo>
                  <a:pt x="28118" y="23941"/>
                </a:lnTo>
                <a:cubicBezTo>
                  <a:pt x="28165" y="24298"/>
                  <a:pt x="28160" y="24636"/>
                  <a:pt x="28096" y="24947"/>
                </a:cubicBezTo>
                <a:cubicBezTo>
                  <a:pt x="28073" y="25058"/>
                  <a:pt x="28038" y="25172"/>
                  <a:pt x="28004" y="25287"/>
                </a:cubicBezTo>
                <a:lnTo>
                  <a:pt x="27877" y="25667"/>
                </a:lnTo>
                <a:lnTo>
                  <a:pt x="29610" y="25667"/>
                </a:lnTo>
                <a:cubicBezTo>
                  <a:pt x="32964" y="25667"/>
                  <a:pt x="35691" y="28394"/>
                  <a:pt x="35691" y="31742"/>
                </a:cubicBezTo>
                <a:lnTo>
                  <a:pt x="35691" y="57732"/>
                </a:lnTo>
                <a:cubicBezTo>
                  <a:pt x="35691" y="58152"/>
                  <a:pt x="35351" y="58491"/>
                  <a:pt x="34932" y="58491"/>
                </a:cubicBezTo>
                <a:cubicBezTo>
                  <a:pt x="34517" y="58491"/>
                  <a:pt x="34178" y="58152"/>
                  <a:pt x="34178" y="57732"/>
                </a:cubicBezTo>
                <a:lnTo>
                  <a:pt x="34178" y="31742"/>
                </a:lnTo>
                <a:cubicBezTo>
                  <a:pt x="34178" y="29228"/>
                  <a:pt x="32130" y="27175"/>
                  <a:pt x="29610" y="27175"/>
                </a:cubicBezTo>
                <a:lnTo>
                  <a:pt x="26951" y="27175"/>
                </a:lnTo>
                <a:lnTo>
                  <a:pt x="26848" y="27342"/>
                </a:lnTo>
                <a:cubicBezTo>
                  <a:pt x="26795" y="27427"/>
                  <a:pt x="26744" y="27509"/>
                  <a:pt x="26703" y="27600"/>
                </a:cubicBezTo>
                <a:cubicBezTo>
                  <a:pt x="26485" y="28049"/>
                  <a:pt x="26434" y="28521"/>
                  <a:pt x="26548" y="28917"/>
                </a:cubicBezTo>
                <a:lnTo>
                  <a:pt x="26559" y="28952"/>
                </a:lnTo>
                <a:cubicBezTo>
                  <a:pt x="26697" y="29395"/>
                  <a:pt x="27037" y="29637"/>
                  <a:pt x="27342" y="29856"/>
                </a:cubicBezTo>
                <a:lnTo>
                  <a:pt x="27388" y="29891"/>
                </a:lnTo>
                <a:cubicBezTo>
                  <a:pt x="29828" y="31657"/>
                  <a:pt x="31301" y="34751"/>
                  <a:pt x="31140" y="37784"/>
                </a:cubicBezTo>
                <a:cubicBezTo>
                  <a:pt x="30984" y="40787"/>
                  <a:pt x="29546" y="43647"/>
                  <a:pt x="27095" y="45840"/>
                </a:cubicBezTo>
                <a:cubicBezTo>
                  <a:pt x="24610" y="48060"/>
                  <a:pt x="21306" y="49343"/>
                  <a:pt x="18130" y="49343"/>
                </a:cubicBezTo>
                <a:cubicBezTo>
                  <a:pt x="17907" y="49343"/>
                  <a:pt x="17676" y="49338"/>
                  <a:pt x="17451" y="49327"/>
                </a:cubicBezTo>
                <a:cubicBezTo>
                  <a:pt x="12331" y="49021"/>
                  <a:pt x="8695" y="45384"/>
                  <a:pt x="6549" y="42388"/>
                </a:cubicBezTo>
                <a:cubicBezTo>
                  <a:pt x="4409" y="39395"/>
                  <a:pt x="2872" y="35943"/>
                  <a:pt x="1985" y="32128"/>
                </a:cubicBezTo>
                <a:cubicBezTo>
                  <a:pt x="582" y="26104"/>
                  <a:pt x="1071" y="19062"/>
                  <a:pt x="3281" y="13279"/>
                </a:cubicBezTo>
                <a:cubicBezTo>
                  <a:pt x="5087" y="8567"/>
                  <a:pt x="8815" y="2577"/>
                  <a:pt x="16346" y="816"/>
                </a:cubicBezTo>
                <a:cubicBezTo>
                  <a:pt x="17060" y="651"/>
                  <a:pt x="17791" y="569"/>
                  <a:pt x="18528" y="569"/>
                </a:cubicBezTo>
                <a:close/>
                <a:moveTo>
                  <a:pt x="56426" y="569"/>
                </a:moveTo>
                <a:cubicBezTo>
                  <a:pt x="57164" y="569"/>
                  <a:pt x="57894" y="651"/>
                  <a:pt x="58608" y="816"/>
                </a:cubicBezTo>
                <a:cubicBezTo>
                  <a:pt x="66139" y="2577"/>
                  <a:pt x="69868" y="8567"/>
                  <a:pt x="71674" y="13279"/>
                </a:cubicBezTo>
                <a:cubicBezTo>
                  <a:pt x="73883" y="19062"/>
                  <a:pt x="74372" y="26104"/>
                  <a:pt x="72969" y="32128"/>
                </a:cubicBezTo>
                <a:cubicBezTo>
                  <a:pt x="72083" y="35943"/>
                  <a:pt x="70546" y="39395"/>
                  <a:pt x="68405" y="42388"/>
                </a:cubicBezTo>
                <a:cubicBezTo>
                  <a:pt x="66259" y="45384"/>
                  <a:pt x="62624" y="49021"/>
                  <a:pt x="57503" y="49327"/>
                </a:cubicBezTo>
                <a:cubicBezTo>
                  <a:pt x="57278" y="49338"/>
                  <a:pt x="57048" y="49343"/>
                  <a:pt x="56824" y="49343"/>
                </a:cubicBezTo>
                <a:cubicBezTo>
                  <a:pt x="53642" y="49343"/>
                  <a:pt x="50339" y="48060"/>
                  <a:pt x="47854" y="45840"/>
                </a:cubicBezTo>
                <a:cubicBezTo>
                  <a:pt x="45408" y="43647"/>
                  <a:pt x="43971" y="40787"/>
                  <a:pt x="43815" y="37784"/>
                </a:cubicBezTo>
                <a:cubicBezTo>
                  <a:pt x="43653" y="34751"/>
                  <a:pt x="45127" y="31657"/>
                  <a:pt x="47567" y="29891"/>
                </a:cubicBezTo>
                <a:lnTo>
                  <a:pt x="47612" y="29856"/>
                </a:lnTo>
                <a:cubicBezTo>
                  <a:pt x="47917" y="29637"/>
                  <a:pt x="48257" y="29395"/>
                  <a:pt x="48395" y="28952"/>
                </a:cubicBezTo>
                <a:lnTo>
                  <a:pt x="48406" y="28924"/>
                </a:lnTo>
                <a:cubicBezTo>
                  <a:pt x="48521" y="28521"/>
                  <a:pt x="48464" y="28049"/>
                  <a:pt x="48251" y="27600"/>
                </a:cubicBezTo>
                <a:cubicBezTo>
                  <a:pt x="48210" y="27509"/>
                  <a:pt x="48159" y="27427"/>
                  <a:pt x="48106" y="27342"/>
                </a:cubicBezTo>
                <a:lnTo>
                  <a:pt x="48003" y="27175"/>
                </a:lnTo>
                <a:lnTo>
                  <a:pt x="45345" y="27175"/>
                </a:lnTo>
                <a:cubicBezTo>
                  <a:pt x="42825" y="27175"/>
                  <a:pt x="40777" y="29228"/>
                  <a:pt x="40777" y="31742"/>
                </a:cubicBezTo>
                <a:lnTo>
                  <a:pt x="40777" y="57732"/>
                </a:lnTo>
                <a:cubicBezTo>
                  <a:pt x="40777" y="58152"/>
                  <a:pt x="40437" y="58491"/>
                  <a:pt x="40023" y="58491"/>
                </a:cubicBezTo>
                <a:cubicBezTo>
                  <a:pt x="39603" y="58491"/>
                  <a:pt x="39263" y="58152"/>
                  <a:pt x="39263" y="57732"/>
                </a:cubicBezTo>
                <a:lnTo>
                  <a:pt x="39263" y="31742"/>
                </a:lnTo>
                <a:cubicBezTo>
                  <a:pt x="39263" y="28394"/>
                  <a:pt x="41991" y="25667"/>
                  <a:pt x="45345" y="25667"/>
                </a:cubicBezTo>
                <a:lnTo>
                  <a:pt x="47078" y="25667"/>
                </a:lnTo>
                <a:lnTo>
                  <a:pt x="46951" y="25287"/>
                </a:lnTo>
                <a:cubicBezTo>
                  <a:pt x="46916" y="25172"/>
                  <a:pt x="46882" y="25063"/>
                  <a:pt x="46858" y="24947"/>
                </a:cubicBezTo>
                <a:cubicBezTo>
                  <a:pt x="46795" y="24636"/>
                  <a:pt x="46789" y="24298"/>
                  <a:pt x="46836" y="23941"/>
                </a:cubicBezTo>
                <a:lnTo>
                  <a:pt x="46876" y="23619"/>
                </a:lnTo>
                <a:lnTo>
                  <a:pt x="43177" y="23619"/>
                </a:lnTo>
                <a:cubicBezTo>
                  <a:pt x="42763" y="23619"/>
                  <a:pt x="42423" y="23279"/>
                  <a:pt x="42423" y="22865"/>
                </a:cubicBezTo>
                <a:cubicBezTo>
                  <a:pt x="42423" y="22445"/>
                  <a:pt x="42763" y="22105"/>
                  <a:pt x="43177" y="22105"/>
                </a:cubicBezTo>
                <a:lnTo>
                  <a:pt x="47527" y="22105"/>
                </a:lnTo>
                <a:lnTo>
                  <a:pt x="47607" y="21956"/>
                </a:lnTo>
                <a:cubicBezTo>
                  <a:pt x="47796" y="21588"/>
                  <a:pt x="47992" y="21144"/>
                  <a:pt x="47997" y="20666"/>
                </a:cubicBezTo>
                <a:cubicBezTo>
                  <a:pt x="48003" y="19930"/>
                  <a:pt x="47312" y="19263"/>
                  <a:pt x="46898" y="18860"/>
                </a:cubicBezTo>
                <a:cubicBezTo>
                  <a:pt x="46162" y="18146"/>
                  <a:pt x="45455" y="17434"/>
                  <a:pt x="44943" y="16553"/>
                </a:cubicBezTo>
                <a:cubicBezTo>
                  <a:pt x="44471" y="15753"/>
                  <a:pt x="44136" y="14901"/>
                  <a:pt x="43947" y="14022"/>
                </a:cubicBezTo>
                <a:cubicBezTo>
                  <a:pt x="43584" y="12354"/>
                  <a:pt x="43751" y="10558"/>
                  <a:pt x="44425" y="8832"/>
                </a:cubicBezTo>
                <a:cubicBezTo>
                  <a:pt x="46295" y="4027"/>
                  <a:pt x="51537" y="569"/>
                  <a:pt x="56426" y="569"/>
                </a:cubicBezTo>
                <a:close/>
                <a:moveTo>
                  <a:pt x="18510" y="0"/>
                </a:moveTo>
                <a:cubicBezTo>
                  <a:pt x="17734" y="0"/>
                  <a:pt x="16962" y="86"/>
                  <a:pt x="16215" y="259"/>
                </a:cubicBezTo>
                <a:cubicBezTo>
                  <a:pt x="10150" y="1679"/>
                  <a:pt x="5368" y="6231"/>
                  <a:pt x="2745" y="13072"/>
                </a:cubicBezTo>
                <a:cubicBezTo>
                  <a:pt x="495" y="18958"/>
                  <a:pt x="1" y="26128"/>
                  <a:pt x="1427" y="32260"/>
                </a:cubicBezTo>
                <a:cubicBezTo>
                  <a:pt x="2330" y="36145"/>
                  <a:pt x="3896" y="39666"/>
                  <a:pt x="6082" y="42720"/>
                </a:cubicBezTo>
                <a:cubicBezTo>
                  <a:pt x="8303" y="45822"/>
                  <a:pt x="12073" y="49579"/>
                  <a:pt x="17423" y="49895"/>
                </a:cubicBezTo>
                <a:cubicBezTo>
                  <a:pt x="17671" y="49906"/>
                  <a:pt x="17918" y="49919"/>
                  <a:pt x="18165" y="49919"/>
                </a:cubicBezTo>
                <a:cubicBezTo>
                  <a:pt x="21503" y="49919"/>
                  <a:pt x="24857" y="48607"/>
                  <a:pt x="27480" y="46265"/>
                </a:cubicBezTo>
                <a:cubicBezTo>
                  <a:pt x="30041" y="43969"/>
                  <a:pt x="31548" y="40972"/>
                  <a:pt x="31709" y="37813"/>
                </a:cubicBezTo>
                <a:cubicBezTo>
                  <a:pt x="31881" y="34591"/>
                  <a:pt x="30317" y="31299"/>
                  <a:pt x="27728" y="29429"/>
                </a:cubicBezTo>
                <a:lnTo>
                  <a:pt x="27676" y="29389"/>
                </a:lnTo>
                <a:cubicBezTo>
                  <a:pt x="27411" y="29206"/>
                  <a:pt x="27186" y="29039"/>
                  <a:pt x="27101" y="28763"/>
                </a:cubicBezTo>
                <a:cubicBezTo>
                  <a:pt x="27021" y="28497"/>
                  <a:pt x="27066" y="28170"/>
                  <a:pt x="27221" y="27841"/>
                </a:cubicBezTo>
                <a:cubicBezTo>
                  <a:pt x="27233" y="27812"/>
                  <a:pt x="27250" y="27778"/>
                  <a:pt x="27268" y="27750"/>
                </a:cubicBezTo>
                <a:lnTo>
                  <a:pt x="29610" y="27750"/>
                </a:lnTo>
                <a:cubicBezTo>
                  <a:pt x="31812" y="27750"/>
                  <a:pt x="33602" y="29539"/>
                  <a:pt x="33602" y="31742"/>
                </a:cubicBezTo>
                <a:lnTo>
                  <a:pt x="33602" y="57732"/>
                </a:lnTo>
                <a:cubicBezTo>
                  <a:pt x="33602" y="58468"/>
                  <a:pt x="34201" y="59062"/>
                  <a:pt x="34932" y="59062"/>
                </a:cubicBezTo>
                <a:cubicBezTo>
                  <a:pt x="35668" y="59062"/>
                  <a:pt x="36260" y="58468"/>
                  <a:pt x="36260" y="57732"/>
                </a:cubicBezTo>
                <a:lnTo>
                  <a:pt x="36260" y="31742"/>
                </a:lnTo>
                <a:cubicBezTo>
                  <a:pt x="36260" y="28078"/>
                  <a:pt x="33280" y="25092"/>
                  <a:pt x="29610" y="25092"/>
                </a:cubicBezTo>
                <a:lnTo>
                  <a:pt x="28649" y="25092"/>
                </a:lnTo>
                <a:cubicBezTo>
                  <a:pt x="28649" y="25085"/>
                  <a:pt x="28654" y="25074"/>
                  <a:pt x="28654" y="25063"/>
                </a:cubicBezTo>
                <a:cubicBezTo>
                  <a:pt x="28712" y="24787"/>
                  <a:pt x="28729" y="24498"/>
                  <a:pt x="28718" y="24195"/>
                </a:cubicBezTo>
                <a:lnTo>
                  <a:pt x="31479" y="24195"/>
                </a:lnTo>
                <a:cubicBezTo>
                  <a:pt x="32210" y="24195"/>
                  <a:pt x="32808" y="23595"/>
                  <a:pt x="32808" y="22865"/>
                </a:cubicBezTo>
                <a:cubicBezTo>
                  <a:pt x="32808" y="22129"/>
                  <a:pt x="32210" y="21536"/>
                  <a:pt x="31479" y="21536"/>
                </a:cubicBezTo>
                <a:lnTo>
                  <a:pt x="27780" y="21536"/>
                </a:lnTo>
                <a:cubicBezTo>
                  <a:pt x="27647" y="21266"/>
                  <a:pt x="27531" y="20961"/>
                  <a:pt x="27526" y="20661"/>
                </a:cubicBezTo>
                <a:cubicBezTo>
                  <a:pt x="27526" y="20172"/>
                  <a:pt x="28125" y="19585"/>
                  <a:pt x="28452" y="19275"/>
                </a:cubicBezTo>
                <a:cubicBezTo>
                  <a:pt x="29218" y="18526"/>
                  <a:pt x="29955" y="17785"/>
                  <a:pt x="30507" y="16841"/>
                </a:cubicBezTo>
                <a:cubicBezTo>
                  <a:pt x="31007" y="15989"/>
                  <a:pt x="31363" y="15081"/>
                  <a:pt x="31565" y="14142"/>
                </a:cubicBezTo>
                <a:cubicBezTo>
                  <a:pt x="31950" y="12365"/>
                  <a:pt x="31778" y="10455"/>
                  <a:pt x="31065" y="8625"/>
                </a:cubicBezTo>
                <a:cubicBezTo>
                  <a:pt x="29108" y="3607"/>
                  <a:pt x="23625" y="0"/>
                  <a:pt x="18510" y="0"/>
                </a:cubicBezTo>
                <a:close/>
                <a:moveTo>
                  <a:pt x="56444" y="0"/>
                </a:moveTo>
                <a:cubicBezTo>
                  <a:pt x="51329" y="0"/>
                  <a:pt x="45846" y="3607"/>
                  <a:pt x="43889" y="8625"/>
                </a:cubicBezTo>
                <a:cubicBezTo>
                  <a:pt x="43177" y="10455"/>
                  <a:pt x="43004" y="12365"/>
                  <a:pt x="43389" y="14142"/>
                </a:cubicBezTo>
                <a:cubicBezTo>
                  <a:pt x="43591" y="15081"/>
                  <a:pt x="43947" y="15989"/>
                  <a:pt x="44447" y="16841"/>
                </a:cubicBezTo>
                <a:cubicBezTo>
                  <a:pt x="45000" y="17785"/>
                  <a:pt x="45737" y="18526"/>
                  <a:pt x="46502" y="19275"/>
                </a:cubicBezTo>
                <a:cubicBezTo>
                  <a:pt x="46824" y="19585"/>
                  <a:pt x="47428" y="20172"/>
                  <a:pt x="47423" y="20661"/>
                </a:cubicBezTo>
                <a:cubicBezTo>
                  <a:pt x="47423" y="20961"/>
                  <a:pt x="47307" y="21266"/>
                  <a:pt x="47174" y="21536"/>
                </a:cubicBezTo>
                <a:lnTo>
                  <a:pt x="43177" y="21536"/>
                </a:lnTo>
                <a:cubicBezTo>
                  <a:pt x="42445" y="21536"/>
                  <a:pt x="41847" y="22129"/>
                  <a:pt x="41847" y="22865"/>
                </a:cubicBezTo>
                <a:cubicBezTo>
                  <a:pt x="41847" y="23595"/>
                  <a:pt x="42445" y="24195"/>
                  <a:pt x="43177" y="24195"/>
                </a:cubicBezTo>
                <a:lnTo>
                  <a:pt x="46237" y="24195"/>
                </a:lnTo>
                <a:cubicBezTo>
                  <a:pt x="46220" y="24498"/>
                  <a:pt x="46242" y="24787"/>
                  <a:pt x="46300" y="25063"/>
                </a:cubicBezTo>
                <a:cubicBezTo>
                  <a:pt x="46300" y="25074"/>
                  <a:pt x="46306" y="25085"/>
                  <a:pt x="46306" y="25092"/>
                </a:cubicBezTo>
                <a:lnTo>
                  <a:pt x="45345" y="25092"/>
                </a:lnTo>
                <a:cubicBezTo>
                  <a:pt x="41674" y="25092"/>
                  <a:pt x="38694" y="28078"/>
                  <a:pt x="38694" y="31742"/>
                </a:cubicBezTo>
                <a:lnTo>
                  <a:pt x="38694" y="57732"/>
                </a:lnTo>
                <a:cubicBezTo>
                  <a:pt x="38694" y="58468"/>
                  <a:pt x="39287" y="59062"/>
                  <a:pt x="40023" y="59062"/>
                </a:cubicBezTo>
                <a:cubicBezTo>
                  <a:pt x="40753" y="59062"/>
                  <a:pt x="41347" y="58468"/>
                  <a:pt x="41347" y="57732"/>
                </a:cubicBezTo>
                <a:lnTo>
                  <a:pt x="41347" y="31742"/>
                </a:lnTo>
                <a:cubicBezTo>
                  <a:pt x="41347" y="29539"/>
                  <a:pt x="43142" y="27750"/>
                  <a:pt x="45345" y="27750"/>
                </a:cubicBezTo>
                <a:lnTo>
                  <a:pt x="47687" y="27750"/>
                </a:lnTo>
                <a:cubicBezTo>
                  <a:pt x="47705" y="27778"/>
                  <a:pt x="47721" y="27812"/>
                  <a:pt x="47734" y="27841"/>
                </a:cubicBezTo>
                <a:cubicBezTo>
                  <a:pt x="47888" y="28170"/>
                  <a:pt x="47934" y="28497"/>
                  <a:pt x="47848" y="28779"/>
                </a:cubicBezTo>
                <a:cubicBezTo>
                  <a:pt x="47768" y="29039"/>
                  <a:pt x="47543" y="29206"/>
                  <a:pt x="47278" y="29389"/>
                </a:cubicBezTo>
                <a:lnTo>
                  <a:pt x="47227" y="29429"/>
                </a:lnTo>
                <a:cubicBezTo>
                  <a:pt x="44638" y="31299"/>
                  <a:pt x="43073" y="34591"/>
                  <a:pt x="43246" y="37813"/>
                </a:cubicBezTo>
                <a:cubicBezTo>
                  <a:pt x="43406" y="40972"/>
                  <a:pt x="44914" y="43969"/>
                  <a:pt x="47474" y="46265"/>
                </a:cubicBezTo>
                <a:cubicBezTo>
                  <a:pt x="50098" y="48607"/>
                  <a:pt x="53452" y="49919"/>
                  <a:pt x="56789" y="49919"/>
                </a:cubicBezTo>
                <a:cubicBezTo>
                  <a:pt x="57037" y="49919"/>
                  <a:pt x="57284" y="49906"/>
                  <a:pt x="57531" y="49895"/>
                </a:cubicBezTo>
                <a:cubicBezTo>
                  <a:pt x="62882" y="49579"/>
                  <a:pt x="66652" y="45822"/>
                  <a:pt x="68867" y="42720"/>
                </a:cubicBezTo>
                <a:cubicBezTo>
                  <a:pt x="71058" y="39666"/>
                  <a:pt x="72624" y="36145"/>
                  <a:pt x="73527" y="32260"/>
                </a:cubicBezTo>
                <a:cubicBezTo>
                  <a:pt x="74953" y="26128"/>
                  <a:pt x="74459" y="18958"/>
                  <a:pt x="72210" y="13072"/>
                </a:cubicBezTo>
                <a:cubicBezTo>
                  <a:pt x="69586" y="6231"/>
                  <a:pt x="64804" y="1679"/>
                  <a:pt x="58739" y="259"/>
                </a:cubicBezTo>
                <a:cubicBezTo>
                  <a:pt x="57992" y="86"/>
                  <a:pt x="57220" y="0"/>
                  <a:pt x="56444" y="0"/>
                </a:cubicBezTo>
                <a:close/>
              </a:path>
            </a:pathLst>
          </a:custGeom>
          <a:gradFill>
            <a:gsLst>
              <a:gs pos="0">
                <a:srgbClr val="E2D0D0"/>
              </a:gs>
              <a:gs pos="100000">
                <a:srgbClr val="D96868"/>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6"/>
          <p:cNvSpPr txBox="1"/>
          <p:nvPr/>
        </p:nvSpPr>
        <p:spPr>
          <a:xfrm>
            <a:off x="672275" y="68975"/>
            <a:ext cx="5119500" cy="849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Important points</a:t>
            </a:r>
            <a:endParaRPr b="1" i="0" sz="4800" u="none" cap="none" strike="noStrike">
              <a:solidFill>
                <a:srgbClr val="CF8A87"/>
              </a:solidFill>
              <a:latin typeface="Oxygen"/>
              <a:ea typeface="Oxygen"/>
              <a:cs typeface="Oxygen"/>
              <a:sym typeface="Oxygen"/>
            </a:endParaRPr>
          </a:p>
        </p:txBody>
      </p:sp>
      <p:cxnSp>
        <p:nvCxnSpPr>
          <p:cNvPr id="132" name="Google Shape;132;p16"/>
          <p:cNvCxnSpPr/>
          <p:nvPr/>
        </p:nvCxnSpPr>
        <p:spPr>
          <a:xfrm>
            <a:off x="2002475" y="875625"/>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133" name="Google Shape;133;p16"/>
          <p:cNvSpPr txBox="1"/>
          <p:nvPr/>
        </p:nvSpPr>
        <p:spPr>
          <a:xfrm>
            <a:off x="0" y="958900"/>
            <a:ext cx="6858000" cy="37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Oxygen"/>
                <a:ea typeface="Oxygen"/>
                <a:cs typeface="Oxygen"/>
                <a:sym typeface="Oxygen"/>
              </a:rPr>
              <a:t>Osmolality :</a:t>
            </a:r>
            <a:r>
              <a:rPr lang="en">
                <a:latin typeface="Oxygen"/>
                <a:ea typeface="Oxygen"/>
                <a:cs typeface="Oxygen"/>
                <a:sym typeface="Oxygen"/>
              </a:rPr>
              <a:t> Volume of particles per kg of solvent (moles of solute/kg of solvent) </a:t>
            </a:r>
            <a:endParaRPr>
              <a:latin typeface="Oxygen"/>
              <a:ea typeface="Oxygen"/>
              <a:cs typeface="Oxygen"/>
              <a:sym typeface="Oxygen"/>
            </a:endParaRPr>
          </a:p>
          <a:p>
            <a:pPr indent="-317500" lvl="0" marL="457200" rtl="0" algn="l">
              <a:lnSpc>
                <a:spcPct val="107000"/>
              </a:lnSpc>
              <a:spcBef>
                <a:spcPts val="800"/>
              </a:spcBef>
              <a:spcAft>
                <a:spcPts val="0"/>
              </a:spcAft>
              <a:buSzPts val="1400"/>
              <a:buFont typeface="Oxygen"/>
              <a:buChar char="●"/>
            </a:pPr>
            <a:r>
              <a:rPr lang="en">
                <a:latin typeface="Oxygen"/>
                <a:ea typeface="Oxygen"/>
                <a:cs typeface="Oxygen"/>
                <a:sym typeface="Oxygen"/>
              </a:rPr>
              <a:t>So in </a:t>
            </a:r>
            <a:r>
              <a:rPr b="1" i="1" lang="en">
                <a:solidFill>
                  <a:srgbClr val="FF0000"/>
                </a:solidFill>
                <a:latin typeface="Oxygen"/>
                <a:ea typeface="Oxygen"/>
                <a:cs typeface="Oxygen"/>
                <a:sym typeface="Oxygen"/>
              </a:rPr>
              <a:t>renal physiology : </a:t>
            </a:r>
            <a:r>
              <a:rPr lang="en">
                <a:latin typeface="Oxygen"/>
                <a:ea typeface="Oxygen"/>
                <a:cs typeface="Oxygen"/>
                <a:sym typeface="Oxygen"/>
              </a:rPr>
              <a:t>Urine osmolality is </a:t>
            </a:r>
            <a:r>
              <a:rPr b="1" lang="en">
                <a:latin typeface="Oxygen"/>
                <a:ea typeface="Oxygen"/>
                <a:cs typeface="Oxygen"/>
                <a:sym typeface="Oxygen"/>
              </a:rPr>
              <a:t>used to measure the number of dissolved particles [</a:t>
            </a:r>
            <a:r>
              <a:rPr lang="en">
                <a:latin typeface="Oxygen"/>
                <a:ea typeface="Oxygen"/>
                <a:cs typeface="Oxygen"/>
                <a:sym typeface="Oxygen"/>
              </a:rPr>
              <a:t>solutes (</a:t>
            </a:r>
            <a:r>
              <a:rPr i="1" lang="en">
                <a:latin typeface="Oxygen"/>
                <a:ea typeface="Oxygen"/>
                <a:cs typeface="Oxygen"/>
                <a:sym typeface="Oxygen"/>
              </a:rPr>
              <a:t>i.e</a:t>
            </a:r>
            <a:r>
              <a:rPr lang="en">
                <a:latin typeface="Oxygen"/>
                <a:ea typeface="Oxygen"/>
                <a:cs typeface="Oxygen"/>
                <a:sym typeface="Oxygen"/>
              </a:rPr>
              <a:t>. ions, electrolytes)</a:t>
            </a:r>
            <a:r>
              <a:rPr b="1" lang="en">
                <a:latin typeface="Oxygen"/>
                <a:ea typeface="Oxygen"/>
                <a:cs typeface="Oxygen"/>
                <a:sym typeface="Oxygen"/>
              </a:rPr>
              <a:t>] per unit of water in the urine</a:t>
            </a:r>
            <a:r>
              <a:rPr lang="en">
                <a:latin typeface="Oxygen"/>
                <a:ea typeface="Oxygen"/>
                <a:cs typeface="Oxygen"/>
                <a:sym typeface="Oxygen"/>
              </a:rPr>
              <a:t>.</a:t>
            </a:r>
            <a:endParaRPr>
              <a:latin typeface="Oxygen"/>
              <a:ea typeface="Oxygen"/>
              <a:cs typeface="Oxygen"/>
              <a:sym typeface="Oxygen"/>
            </a:endParaRPr>
          </a:p>
          <a:p>
            <a:pPr indent="-317500" lvl="0" marL="457200" rtl="0" algn="l">
              <a:lnSpc>
                <a:spcPct val="107000"/>
              </a:lnSpc>
              <a:spcBef>
                <a:spcPts val="0"/>
              </a:spcBef>
              <a:spcAft>
                <a:spcPts val="0"/>
              </a:spcAft>
              <a:buSzPts val="1400"/>
              <a:buFont typeface="Oxygen"/>
              <a:buChar char="●"/>
            </a:pPr>
            <a:r>
              <a:rPr b="1" lang="en">
                <a:solidFill>
                  <a:srgbClr val="FF0000"/>
                </a:solidFill>
                <a:latin typeface="Oxygen"/>
                <a:ea typeface="Oxygen"/>
                <a:cs typeface="Oxygen"/>
                <a:sym typeface="Oxygen"/>
              </a:rPr>
              <a:t>What changes osmolality in filtrate and then resulting urine? </a:t>
            </a:r>
            <a:r>
              <a:rPr b="1" lang="en">
                <a:latin typeface="Oxygen"/>
                <a:ea typeface="Oxygen"/>
                <a:cs typeface="Oxygen"/>
                <a:sym typeface="Oxygen"/>
              </a:rPr>
              <a:t>Glomerular filtration </a:t>
            </a:r>
            <a:r>
              <a:rPr lang="en">
                <a:latin typeface="Oxygen"/>
                <a:ea typeface="Oxygen"/>
                <a:cs typeface="Oxygen"/>
                <a:sym typeface="Oxygen"/>
              </a:rPr>
              <a:t>+ </a:t>
            </a:r>
            <a:r>
              <a:rPr b="1" lang="en">
                <a:latin typeface="Oxygen"/>
                <a:ea typeface="Oxygen"/>
                <a:cs typeface="Oxygen"/>
                <a:sym typeface="Oxygen"/>
              </a:rPr>
              <a:t>tubular processing (i.e. reabsorption and secretion</a:t>
            </a:r>
            <a:r>
              <a:rPr b="1" lang="en">
                <a:latin typeface="Oxygen"/>
                <a:ea typeface="Oxygen"/>
                <a:cs typeface="Oxygen"/>
                <a:sym typeface="Oxygen"/>
              </a:rPr>
              <a:t>)</a:t>
            </a:r>
            <a:endParaRPr b="1">
              <a:latin typeface="Oxygen"/>
              <a:ea typeface="Oxygen"/>
              <a:cs typeface="Oxygen"/>
              <a:sym typeface="Oxygen"/>
            </a:endParaRPr>
          </a:p>
          <a:p>
            <a:pPr indent="0" lvl="0" marL="457200" rtl="0" algn="l">
              <a:spcBef>
                <a:spcPts val="0"/>
              </a:spcBef>
              <a:spcAft>
                <a:spcPts val="0"/>
              </a:spcAft>
              <a:buNone/>
            </a:pPr>
            <a:r>
              <a:t/>
            </a:r>
            <a:endParaRPr b="1">
              <a:latin typeface="Oxygen"/>
              <a:ea typeface="Oxygen"/>
              <a:cs typeface="Oxygen"/>
              <a:sym typeface="Oxygen"/>
            </a:endParaRPr>
          </a:p>
          <a:p>
            <a:pPr indent="-317500" lvl="0" marL="457200" rtl="0" algn="l">
              <a:spcBef>
                <a:spcPts val="0"/>
              </a:spcBef>
              <a:spcAft>
                <a:spcPts val="0"/>
              </a:spcAft>
              <a:buSzPts val="1400"/>
              <a:buFont typeface="Oxygen"/>
              <a:buChar char="●"/>
            </a:pPr>
            <a:r>
              <a:rPr b="1" lang="en">
                <a:latin typeface="Oxygen"/>
                <a:ea typeface="Oxygen"/>
                <a:cs typeface="Oxygen"/>
                <a:sym typeface="Oxygen"/>
              </a:rPr>
              <a:t>osmolality of the glomerular filtrate upon / glomerular filtration = 300mOsm/L</a:t>
            </a:r>
            <a:endParaRPr b="1">
              <a:latin typeface="Oxygen"/>
              <a:ea typeface="Oxygen"/>
              <a:cs typeface="Oxygen"/>
              <a:sym typeface="Oxygen"/>
            </a:endParaRPr>
          </a:p>
          <a:p>
            <a:pPr indent="0" lvl="0" marL="457200" rtl="0" algn="l">
              <a:spcBef>
                <a:spcPts val="0"/>
              </a:spcBef>
              <a:spcAft>
                <a:spcPts val="0"/>
              </a:spcAft>
              <a:buNone/>
            </a:pPr>
            <a:r>
              <a:t/>
            </a:r>
            <a:endParaRPr b="1">
              <a:latin typeface="Oxygen"/>
              <a:ea typeface="Oxygen"/>
              <a:cs typeface="Oxygen"/>
              <a:sym typeface="Oxygen"/>
            </a:endParaRPr>
          </a:p>
          <a:p>
            <a:pPr indent="-317500" lvl="0" marL="457200" rtl="0" algn="l">
              <a:spcBef>
                <a:spcPts val="0"/>
              </a:spcBef>
              <a:spcAft>
                <a:spcPts val="0"/>
              </a:spcAft>
              <a:buSzPts val="1400"/>
              <a:buFont typeface="Oxygen"/>
              <a:buChar char="●"/>
            </a:pPr>
            <a:r>
              <a:rPr b="1" lang="en">
                <a:latin typeface="Oxygen"/>
                <a:ea typeface="Oxygen"/>
                <a:cs typeface="Oxygen"/>
                <a:sym typeface="Oxygen"/>
              </a:rPr>
              <a:t>What about the osmolality in the different parts of the nephron? </a:t>
            </a:r>
            <a:endParaRPr b="1">
              <a:latin typeface="Oxygen"/>
              <a:ea typeface="Oxygen"/>
              <a:cs typeface="Oxygen"/>
              <a:sym typeface="Oxygen"/>
            </a:endParaRPr>
          </a:p>
          <a:p>
            <a:pPr indent="0" lvl="0" marL="457200" rtl="0" algn="l">
              <a:spcBef>
                <a:spcPts val="0"/>
              </a:spcBef>
              <a:spcAft>
                <a:spcPts val="0"/>
              </a:spcAft>
              <a:buNone/>
            </a:pPr>
            <a:r>
              <a:rPr b="1" lang="en">
                <a:latin typeface="Oxygen"/>
                <a:ea typeface="Oxygen"/>
                <a:cs typeface="Oxygen"/>
                <a:sym typeface="Oxygen"/>
              </a:rPr>
              <a:t>How does it change and what substances move across and how? </a:t>
            </a:r>
            <a:endParaRPr b="1">
              <a:latin typeface="Oxygen"/>
              <a:ea typeface="Oxygen"/>
              <a:cs typeface="Oxygen"/>
              <a:sym typeface="Oxygen"/>
            </a:endParaRPr>
          </a:p>
          <a:p>
            <a:pPr indent="0" lvl="0" marL="457200" rtl="0" algn="l">
              <a:spcBef>
                <a:spcPts val="0"/>
              </a:spcBef>
              <a:spcAft>
                <a:spcPts val="0"/>
              </a:spcAft>
              <a:buNone/>
            </a:pPr>
            <a:r>
              <a:rPr lang="en">
                <a:latin typeface="Oxygen"/>
                <a:ea typeface="Oxygen"/>
                <a:cs typeface="Oxygen"/>
                <a:sym typeface="Oxygen"/>
              </a:rPr>
              <a:t>-That’s what we are going to focus on in this lecture how the reabsorption and secretion is going to affect the osmolarity in the different parts of the Nephron</a:t>
            </a:r>
            <a:endParaRPr>
              <a:latin typeface="Oxygen"/>
              <a:ea typeface="Oxygen"/>
              <a:cs typeface="Oxygen"/>
              <a:sym typeface="Oxygen"/>
            </a:endParaRPr>
          </a:p>
          <a:p>
            <a:pPr indent="0" lvl="0" marL="0" rtl="0" algn="l">
              <a:spcBef>
                <a:spcPts val="0"/>
              </a:spcBef>
              <a:spcAft>
                <a:spcPts val="0"/>
              </a:spcAft>
              <a:buClr>
                <a:srgbClr val="000000"/>
              </a:buClr>
              <a:buFont typeface="Arial"/>
              <a:buNone/>
            </a:pPr>
            <a:r>
              <a:t/>
            </a:r>
            <a:endParaRPr b="1" sz="1500">
              <a:latin typeface="Oxygen"/>
              <a:ea typeface="Oxygen"/>
              <a:cs typeface="Oxygen"/>
              <a:sym typeface="Oxygen"/>
            </a:endParaRPr>
          </a:p>
          <a:p>
            <a:pPr indent="0" lvl="0" marL="0" rtl="0" algn="l">
              <a:lnSpc>
                <a:spcPct val="107000"/>
              </a:lnSpc>
              <a:spcBef>
                <a:spcPts val="800"/>
              </a:spcBef>
              <a:spcAft>
                <a:spcPts val="0"/>
              </a:spcAft>
              <a:buNone/>
            </a:pPr>
            <a:r>
              <a:t/>
            </a:r>
            <a:endParaRPr b="1">
              <a:latin typeface="Oxygen"/>
              <a:ea typeface="Oxygen"/>
              <a:cs typeface="Oxygen"/>
              <a:sym typeface="Oxygen"/>
            </a:endParaRPr>
          </a:p>
        </p:txBody>
      </p:sp>
      <p:sp>
        <p:nvSpPr>
          <p:cNvPr id="134" name="Google Shape;134;p16"/>
          <p:cNvSpPr txBox="1"/>
          <p:nvPr/>
        </p:nvSpPr>
        <p:spPr>
          <a:xfrm>
            <a:off x="0" y="68975"/>
            <a:ext cx="1050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D5A6BD"/>
                </a:solidFill>
                <a:latin typeface="Oxygen"/>
                <a:ea typeface="Oxygen"/>
                <a:cs typeface="Oxygen"/>
                <a:sym typeface="Oxygen"/>
              </a:rPr>
              <a:t>Female’s </a:t>
            </a:r>
            <a:r>
              <a:rPr b="1" lang="en" sz="1200">
                <a:solidFill>
                  <a:srgbClr val="D5A6BD"/>
                </a:solidFill>
                <a:latin typeface="Oxygen"/>
                <a:ea typeface="Oxygen"/>
                <a:cs typeface="Oxygen"/>
                <a:sym typeface="Oxygen"/>
              </a:rPr>
              <a:t>slides</a:t>
            </a:r>
            <a:r>
              <a:rPr b="1" lang="en" sz="1200">
                <a:solidFill>
                  <a:srgbClr val="D5A6BD"/>
                </a:solidFill>
                <a:latin typeface="Oxygen"/>
                <a:ea typeface="Oxygen"/>
                <a:cs typeface="Oxygen"/>
                <a:sym typeface="Oxygen"/>
              </a:rPr>
              <a:t> </a:t>
            </a:r>
            <a:endParaRPr b="1" sz="1200">
              <a:solidFill>
                <a:srgbClr val="D5A6BD"/>
              </a:solidFill>
              <a:latin typeface="Oxygen"/>
              <a:ea typeface="Oxygen"/>
              <a:cs typeface="Oxygen"/>
              <a:sym typeface="Oxygen"/>
            </a:endParaRPr>
          </a:p>
        </p:txBody>
      </p:sp>
      <p:sp>
        <p:nvSpPr>
          <p:cNvPr id="135" name="Google Shape;135;p16"/>
          <p:cNvSpPr txBox="1"/>
          <p:nvPr/>
        </p:nvSpPr>
        <p:spPr>
          <a:xfrm>
            <a:off x="446950" y="4526613"/>
            <a:ext cx="61020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Urine </a:t>
            </a:r>
            <a:r>
              <a:rPr b="1" lang="en" sz="4800">
                <a:solidFill>
                  <a:srgbClr val="CF8A87"/>
                </a:solidFill>
                <a:latin typeface="Oxygen"/>
                <a:ea typeface="Oxygen"/>
                <a:cs typeface="Oxygen"/>
                <a:sym typeface="Oxygen"/>
              </a:rPr>
              <a:t>composition</a:t>
            </a:r>
            <a:r>
              <a:rPr b="1" lang="en" sz="4800">
                <a:solidFill>
                  <a:srgbClr val="CF8A87"/>
                </a:solidFill>
                <a:latin typeface="Oxygen"/>
                <a:ea typeface="Oxygen"/>
                <a:cs typeface="Oxygen"/>
                <a:sym typeface="Oxygen"/>
              </a:rPr>
              <a:t> </a:t>
            </a:r>
            <a:endParaRPr b="1" i="0" sz="4800" u="none" cap="none" strike="noStrike">
              <a:solidFill>
                <a:srgbClr val="CF8A87"/>
              </a:solidFill>
              <a:latin typeface="Oxygen"/>
              <a:ea typeface="Oxygen"/>
              <a:cs typeface="Oxygen"/>
              <a:sym typeface="Oxygen"/>
            </a:endParaRPr>
          </a:p>
        </p:txBody>
      </p:sp>
      <p:cxnSp>
        <p:nvCxnSpPr>
          <p:cNvPr id="136" name="Google Shape;136;p16"/>
          <p:cNvCxnSpPr/>
          <p:nvPr/>
        </p:nvCxnSpPr>
        <p:spPr>
          <a:xfrm>
            <a:off x="2066975" y="5376225"/>
            <a:ext cx="2459100" cy="0"/>
          </a:xfrm>
          <a:prstGeom prst="straightConnector1">
            <a:avLst/>
          </a:prstGeom>
          <a:noFill/>
          <a:ln cap="rnd" cmpd="sng" w="38100">
            <a:solidFill>
              <a:srgbClr val="7F7F7F"/>
            </a:solidFill>
            <a:prstDash val="solid"/>
            <a:miter lim="800000"/>
            <a:headEnd len="sm" w="sm" type="none"/>
            <a:tailEnd len="sm" w="sm" type="none"/>
          </a:ln>
        </p:spPr>
      </p:cxnSp>
      <p:graphicFrame>
        <p:nvGraphicFramePr>
          <p:cNvPr id="137" name="Google Shape;137;p16"/>
          <p:cNvGraphicFramePr/>
          <p:nvPr/>
        </p:nvGraphicFramePr>
        <p:xfrm>
          <a:off x="157900" y="5595370"/>
          <a:ext cx="3000000" cy="3000000"/>
        </p:xfrm>
        <a:graphic>
          <a:graphicData uri="http://schemas.openxmlformats.org/drawingml/2006/table">
            <a:tbl>
              <a:tblPr>
                <a:noFill/>
                <a:tableStyleId>{C225BA1E-C638-49EA-A633-41FA000DCD85}</a:tableStyleId>
              </a:tblPr>
              <a:tblGrid>
                <a:gridCol w="892950"/>
                <a:gridCol w="2798925"/>
              </a:tblGrid>
              <a:tr h="426700">
                <a:tc gridSpan="2">
                  <a:txBody>
                    <a:bodyPr/>
                    <a:lstStyle/>
                    <a:p>
                      <a:pPr indent="0" lvl="0" marL="0" rtl="0" algn="ctr">
                        <a:spcBef>
                          <a:spcPts val="0"/>
                        </a:spcBef>
                        <a:spcAft>
                          <a:spcPts val="0"/>
                        </a:spcAft>
                        <a:buNone/>
                      </a:pPr>
                      <a:r>
                        <a:rPr b="1" lang="en" sz="1600">
                          <a:latin typeface="Oxygen"/>
                          <a:ea typeface="Oxygen"/>
                          <a:cs typeface="Oxygen"/>
                          <a:sym typeface="Oxygen"/>
                        </a:rPr>
                        <a:t>Urine composition </a:t>
                      </a:r>
                      <a:endParaRPr b="1" sz="1600">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B37370"/>
                    </a:solidFill>
                  </a:tcPr>
                </a:tc>
                <a:tc hMerge="1"/>
              </a:tr>
              <a:tr h="886950">
                <a:tc>
                  <a:txBody>
                    <a:bodyPr/>
                    <a:lstStyle/>
                    <a:p>
                      <a:pPr indent="0" lvl="0" marL="0" rtl="0" algn="l">
                        <a:spcBef>
                          <a:spcPts val="0"/>
                        </a:spcBef>
                        <a:spcAft>
                          <a:spcPts val="0"/>
                        </a:spcAft>
                        <a:buNone/>
                      </a:pPr>
                      <a:r>
                        <a:rPr b="1" lang="en">
                          <a:latin typeface="Oxygen"/>
                          <a:ea typeface="Oxygen"/>
                          <a:cs typeface="Oxygen"/>
                          <a:sym typeface="Oxygen"/>
                        </a:rPr>
                        <a:t>PH</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lnSpc>
                          <a:spcPct val="115000"/>
                        </a:lnSpc>
                        <a:spcBef>
                          <a:spcPts val="0"/>
                        </a:spcBef>
                        <a:spcAft>
                          <a:spcPts val="0"/>
                        </a:spcAft>
                        <a:buNone/>
                      </a:pPr>
                      <a:r>
                        <a:rPr lang="en">
                          <a:latin typeface="Oxygen"/>
                          <a:ea typeface="Oxygen"/>
                          <a:cs typeface="Oxygen"/>
                          <a:sym typeface="Oxygen"/>
                        </a:rPr>
                        <a:t>freshly voided urine is usually acidic (around pH</a:t>
                      </a:r>
                      <a:endParaRPr>
                        <a:latin typeface="Oxygen"/>
                        <a:ea typeface="Oxygen"/>
                        <a:cs typeface="Oxygen"/>
                        <a:sym typeface="Oxygen"/>
                      </a:endParaRPr>
                    </a:p>
                    <a:p>
                      <a:pPr indent="0" lvl="0" marL="0" rtl="0" algn="l">
                        <a:lnSpc>
                          <a:spcPct val="115000"/>
                        </a:lnSpc>
                        <a:spcBef>
                          <a:spcPts val="0"/>
                        </a:spcBef>
                        <a:spcAft>
                          <a:spcPts val="0"/>
                        </a:spcAft>
                        <a:buNone/>
                      </a:pPr>
                      <a:r>
                        <a:rPr lang="en">
                          <a:latin typeface="Oxygen"/>
                          <a:ea typeface="Oxygen"/>
                          <a:cs typeface="Oxygen"/>
                          <a:sym typeface="Oxygen"/>
                        </a:rPr>
                        <a:t>6), range=4.8 and 7.5</a:t>
                      </a:r>
                      <a:endParaRPr>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9E9E9E"/>
                      </a:solidFill>
                      <a:prstDash val="solid"/>
                      <a:round/>
                      <a:headEnd len="sm" w="sm" type="none"/>
                      <a:tailEnd len="sm" w="sm" type="none"/>
                    </a:lnB>
                    <a:solidFill>
                      <a:srgbClr val="F3EFEF"/>
                    </a:solidFill>
                  </a:tcPr>
                </a:tc>
              </a:tr>
              <a:tr h="674350">
                <a:tc>
                  <a:txBody>
                    <a:bodyPr/>
                    <a:lstStyle/>
                    <a:p>
                      <a:pPr indent="0" lvl="0" marL="0" rtl="0" algn="l">
                        <a:spcBef>
                          <a:spcPts val="0"/>
                        </a:spcBef>
                        <a:spcAft>
                          <a:spcPts val="0"/>
                        </a:spcAft>
                        <a:buNone/>
                      </a:pPr>
                      <a:r>
                        <a:rPr b="1" lang="en">
                          <a:latin typeface="Oxygen"/>
                          <a:ea typeface="Oxygen"/>
                          <a:cs typeface="Oxygen"/>
                          <a:sym typeface="Oxygen"/>
                        </a:rPr>
                        <a:t>color</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lnSpc>
                          <a:spcPct val="115000"/>
                        </a:lnSpc>
                        <a:spcBef>
                          <a:spcPts val="0"/>
                        </a:spcBef>
                        <a:spcAft>
                          <a:spcPts val="0"/>
                        </a:spcAft>
                        <a:buNone/>
                      </a:pPr>
                      <a:r>
                        <a:rPr lang="en" sz="1500">
                          <a:latin typeface="Oxygen"/>
                          <a:ea typeface="Oxygen"/>
                          <a:cs typeface="Oxygen"/>
                          <a:sym typeface="Oxygen"/>
                        </a:rPr>
                        <a:t>Bright Yellow &amp;</a:t>
                      </a:r>
                      <a:endParaRPr sz="1500">
                        <a:latin typeface="Oxygen"/>
                        <a:ea typeface="Oxygen"/>
                        <a:cs typeface="Oxygen"/>
                        <a:sym typeface="Oxygen"/>
                      </a:endParaRPr>
                    </a:p>
                    <a:p>
                      <a:pPr indent="0" lvl="0" marL="0" rtl="0" algn="l">
                        <a:lnSpc>
                          <a:spcPct val="115000"/>
                        </a:lnSpc>
                        <a:spcBef>
                          <a:spcPts val="0"/>
                        </a:spcBef>
                        <a:spcAft>
                          <a:spcPts val="0"/>
                        </a:spcAft>
                        <a:buNone/>
                      </a:pPr>
                      <a:r>
                        <a:rPr lang="en" sz="1500">
                          <a:latin typeface="Oxygen"/>
                          <a:ea typeface="Oxygen"/>
                          <a:cs typeface="Oxygen"/>
                          <a:sym typeface="Oxygen"/>
                        </a:rPr>
                        <a:t>transparent</a:t>
                      </a:r>
                      <a:endParaRPr sz="1500">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EFEF"/>
                    </a:solidFill>
                  </a:tcPr>
                </a:tc>
              </a:tr>
              <a:tr h="604500">
                <a:tc>
                  <a:txBody>
                    <a:bodyPr/>
                    <a:lstStyle/>
                    <a:p>
                      <a:pPr indent="0" lvl="0" marL="0" rtl="0" algn="l">
                        <a:spcBef>
                          <a:spcPts val="0"/>
                        </a:spcBef>
                        <a:spcAft>
                          <a:spcPts val="0"/>
                        </a:spcAft>
                        <a:buNone/>
                      </a:pPr>
                      <a:r>
                        <a:rPr b="1" lang="en">
                          <a:latin typeface="Oxygen"/>
                          <a:ea typeface="Oxygen"/>
                          <a:cs typeface="Oxygen"/>
                          <a:sym typeface="Oxygen"/>
                        </a:rPr>
                        <a:t>volume</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sz="1500">
                          <a:latin typeface="Oxygen"/>
                          <a:ea typeface="Oxygen"/>
                          <a:cs typeface="Oxygen"/>
                          <a:sym typeface="Oxygen"/>
                        </a:rPr>
                        <a:t>1-2 L per day</a:t>
                      </a:r>
                      <a:endParaRPr sz="1500">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EFEF"/>
                    </a:solidFill>
                  </a:tcPr>
                </a:tc>
              </a:tr>
              <a:tr h="937225">
                <a:tc>
                  <a:txBody>
                    <a:bodyPr/>
                    <a:lstStyle/>
                    <a:p>
                      <a:pPr indent="0" lvl="0" marL="0" rtl="0" algn="l">
                        <a:spcBef>
                          <a:spcPts val="0"/>
                        </a:spcBef>
                        <a:spcAft>
                          <a:spcPts val="0"/>
                        </a:spcAft>
                        <a:buNone/>
                      </a:pPr>
                      <a:r>
                        <a:rPr b="1" lang="en">
                          <a:latin typeface="Oxygen"/>
                          <a:ea typeface="Oxygen"/>
                          <a:cs typeface="Oxygen"/>
                          <a:sym typeface="Oxygen"/>
                        </a:rPr>
                        <a:t>albumin</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lnSpc>
                          <a:spcPct val="115000"/>
                        </a:lnSpc>
                        <a:spcBef>
                          <a:spcPts val="0"/>
                        </a:spcBef>
                        <a:spcAft>
                          <a:spcPts val="0"/>
                        </a:spcAft>
                        <a:buNone/>
                      </a:pPr>
                      <a:r>
                        <a:rPr lang="en" sz="1500">
                          <a:latin typeface="Oxygen"/>
                          <a:ea typeface="Oxygen"/>
                          <a:cs typeface="Oxygen"/>
                          <a:sym typeface="Oxygen"/>
                        </a:rPr>
                        <a:t>20 μg of albumin per</a:t>
                      </a:r>
                      <a:endParaRPr sz="1500">
                        <a:latin typeface="Oxygen"/>
                        <a:ea typeface="Oxygen"/>
                        <a:cs typeface="Oxygen"/>
                        <a:sym typeface="Oxygen"/>
                      </a:endParaRPr>
                    </a:p>
                    <a:p>
                      <a:pPr indent="0" lvl="0" marL="0" rtl="0" algn="l">
                        <a:lnSpc>
                          <a:spcPct val="115000"/>
                        </a:lnSpc>
                        <a:spcBef>
                          <a:spcPts val="0"/>
                        </a:spcBef>
                        <a:spcAft>
                          <a:spcPts val="0"/>
                        </a:spcAft>
                        <a:buNone/>
                      </a:pPr>
                      <a:r>
                        <a:rPr lang="en" sz="1500">
                          <a:latin typeface="Oxygen"/>
                          <a:ea typeface="Oxygen"/>
                          <a:cs typeface="Oxygen"/>
                          <a:sym typeface="Oxygen"/>
                        </a:rPr>
                        <a:t>minute (&lt;30 mg in 24</a:t>
                      </a:r>
                      <a:endParaRPr sz="1500">
                        <a:latin typeface="Oxygen"/>
                        <a:ea typeface="Oxygen"/>
                        <a:cs typeface="Oxygen"/>
                        <a:sym typeface="Oxygen"/>
                      </a:endParaRPr>
                    </a:p>
                    <a:p>
                      <a:pPr indent="0" lvl="0" marL="0" rtl="0" algn="l">
                        <a:lnSpc>
                          <a:spcPct val="115000"/>
                        </a:lnSpc>
                        <a:spcBef>
                          <a:spcPts val="0"/>
                        </a:spcBef>
                        <a:spcAft>
                          <a:spcPts val="0"/>
                        </a:spcAft>
                        <a:buNone/>
                      </a:pPr>
                      <a:r>
                        <a:rPr lang="en" sz="1500">
                          <a:latin typeface="Oxygen"/>
                          <a:ea typeface="Oxygen"/>
                          <a:cs typeface="Oxygen"/>
                          <a:sym typeface="Oxygen"/>
                        </a:rPr>
                        <a:t>hours)</a:t>
                      </a:r>
                      <a:endParaRPr sz="1500">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EFEF"/>
                    </a:solidFill>
                  </a:tcPr>
                </a:tc>
              </a:tr>
              <a:tr h="604500">
                <a:tc>
                  <a:txBody>
                    <a:bodyPr/>
                    <a:lstStyle/>
                    <a:p>
                      <a:pPr indent="0" lvl="0" marL="0" rtl="0" algn="l">
                        <a:spcBef>
                          <a:spcPts val="0"/>
                        </a:spcBef>
                        <a:spcAft>
                          <a:spcPts val="0"/>
                        </a:spcAft>
                        <a:buNone/>
                      </a:pPr>
                      <a:r>
                        <a:rPr b="1" lang="en">
                          <a:latin typeface="Oxygen"/>
                          <a:ea typeface="Oxygen"/>
                          <a:cs typeface="Oxygen"/>
                          <a:sym typeface="Oxygen"/>
                        </a:rPr>
                        <a:t>Glucose </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lnSpc>
                          <a:spcPct val="115000"/>
                        </a:lnSpc>
                        <a:spcBef>
                          <a:spcPts val="0"/>
                        </a:spcBef>
                        <a:spcAft>
                          <a:spcPts val="0"/>
                        </a:spcAft>
                        <a:buNone/>
                      </a:pPr>
                      <a:r>
                        <a:rPr lang="en" sz="1500">
                          <a:latin typeface="Oxygen"/>
                          <a:ea typeface="Oxygen"/>
                          <a:cs typeface="Oxygen"/>
                          <a:sym typeface="Oxygen"/>
                        </a:rPr>
                        <a:t>none</a:t>
                      </a:r>
                      <a:endParaRPr sz="1500">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EFEF"/>
                    </a:solidFill>
                  </a:tcPr>
                </a:tc>
              </a:tr>
            </a:tbl>
          </a:graphicData>
        </a:graphic>
      </p:graphicFrame>
      <p:pic>
        <p:nvPicPr>
          <p:cNvPr id="138" name="Google Shape;138;p16"/>
          <p:cNvPicPr preferRelativeResize="0"/>
          <p:nvPr/>
        </p:nvPicPr>
        <p:blipFill>
          <a:blip r:embed="rId3">
            <a:alphaModFix/>
          </a:blip>
          <a:stretch>
            <a:fillRect/>
          </a:stretch>
        </p:blipFill>
        <p:spPr>
          <a:xfrm>
            <a:off x="4155365" y="5595376"/>
            <a:ext cx="2393585" cy="4089800"/>
          </a:xfrm>
          <a:prstGeom prst="rect">
            <a:avLst/>
          </a:prstGeom>
          <a:noFill/>
          <a:ln>
            <a:noFill/>
          </a:ln>
        </p:spPr>
      </p:pic>
      <p:sp>
        <p:nvSpPr>
          <p:cNvPr id="139" name="Google Shape;139;p16"/>
          <p:cNvSpPr txBox="1"/>
          <p:nvPr/>
        </p:nvSpPr>
        <p:spPr>
          <a:xfrm>
            <a:off x="68950" y="4751325"/>
            <a:ext cx="81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B5394"/>
                </a:solidFill>
                <a:latin typeface="Oxygen"/>
                <a:ea typeface="Oxygen"/>
                <a:cs typeface="Oxygen"/>
                <a:sym typeface="Oxygen"/>
              </a:rPr>
              <a:t>Boys</a:t>
            </a:r>
            <a:endParaRPr b="1">
              <a:solidFill>
                <a:srgbClr val="0B5394"/>
              </a:solidFill>
              <a:latin typeface="Oxygen"/>
              <a:ea typeface="Oxygen"/>
              <a:cs typeface="Oxygen"/>
              <a:sym typeface="Oxyge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7"/>
          <p:cNvSpPr txBox="1"/>
          <p:nvPr/>
        </p:nvSpPr>
        <p:spPr>
          <a:xfrm>
            <a:off x="1297850" y="84375"/>
            <a:ext cx="3888600" cy="849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introduction</a:t>
            </a:r>
            <a:endParaRPr b="1" i="0" sz="4800" u="none" cap="none" strike="noStrike">
              <a:solidFill>
                <a:srgbClr val="CF8A87"/>
              </a:solidFill>
              <a:latin typeface="Oxygen"/>
              <a:ea typeface="Oxygen"/>
              <a:cs typeface="Oxygen"/>
              <a:sym typeface="Oxygen"/>
            </a:endParaRPr>
          </a:p>
        </p:txBody>
      </p:sp>
      <p:cxnSp>
        <p:nvCxnSpPr>
          <p:cNvPr id="145" name="Google Shape;145;p17"/>
          <p:cNvCxnSpPr/>
          <p:nvPr/>
        </p:nvCxnSpPr>
        <p:spPr>
          <a:xfrm>
            <a:off x="1964425" y="847800"/>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146" name="Google Shape;146;p17"/>
          <p:cNvPicPr preferRelativeResize="0"/>
          <p:nvPr/>
        </p:nvPicPr>
        <p:blipFill rotWithShape="1">
          <a:blip r:embed="rId3">
            <a:alphaModFix/>
          </a:blip>
          <a:srcRect b="48392" l="5372" r="51331" t="0"/>
          <a:stretch/>
        </p:blipFill>
        <p:spPr>
          <a:xfrm>
            <a:off x="62225" y="933975"/>
            <a:ext cx="1670126" cy="2260245"/>
          </a:xfrm>
          <a:prstGeom prst="rect">
            <a:avLst/>
          </a:prstGeom>
          <a:noFill/>
          <a:ln>
            <a:noFill/>
          </a:ln>
        </p:spPr>
      </p:pic>
      <p:sp>
        <p:nvSpPr>
          <p:cNvPr id="147" name="Google Shape;147;p17"/>
          <p:cNvSpPr txBox="1"/>
          <p:nvPr/>
        </p:nvSpPr>
        <p:spPr>
          <a:xfrm>
            <a:off x="144650" y="3392675"/>
            <a:ext cx="6707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This diagram is explaining the pathway for different substances </a:t>
            </a:r>
            <a:endParaRPr>
              <a:latin typeface="Oxygen"/>
              <a:ea typeface="Oxygen"/>
              <a:cs typeface="Oxygen"/>
              <a:sym typeface="Oxygen"/>
            </a:endParaRPr>
          </a:p>
          <a:p>
            <a:pPr indent="-317500" lvl="0" marL="457200" rtl="0" algn="l">
              <a:spcBef>
                <a:spcPts val="0"/>
              </a:spcBef>
              <a:spcAft>
                <a:spcPts val="0"/>
              </a:spcAft>
              <a:buSzPts val="1400"/>
              <a:buFont typeface="Oxygen"/>
              <a:buAutoNum type="alphaUcPeriod"/>
            </a:pPr>
            <a:r>
              <a:rPr lang="en">
                <a:latin typeface="Oxygen"/>
                <a:ea typeface="Oxygen"/>
                <a:cs typeface="Oxygen"/>
                <a:sym typeface="Oxygen"/>
              </a:rPr>
              <a:t>Inulin </a:t>
            </a:r>
            <a:r>
              <a:rPr lang="en">
                <a:latin typeface="Oxygen"/>
                <a:ea typeface="Oxygen"/>
                <a:cs typeface="Oxygen"/>
                <a:sym typeface="Oxygen"/>
              </a:rPr>
              <a:t>will</a:t>
            </a:r>
            <a:r>
              <a:rPr lang="en">
                <a:latin typeface="Oxygen"/>
                <a:ea typeface="Oxygen"/>
                <a:cs typeface="Oxygen"/>
                <a:sym typeface="Oxygen"/>
              </a:rPr>
              <a:t> be freely </a:t>
            </a:r>
            <a:r>
              <a:rPr lang="en">
                <a:latin typeface="Oxygen"/>
                <a:ea typeface="Oxygen"/>
                <a:cs typeface="Oxygen"/>
                <a:sym typeface="Oxygen"/>
              </a:rPr>
              <a:t>filtered</a:t>
            </a:r>
            <a:r>
              <a:rPr lang="en">
                <a:latin typeface="Oxygen"/>
                <a:ea typeface="Oxygen"/>
                <a:cs typeface="Oxygen"/>
                <a:sym typeface="Oxygen"/>
              </a:rPr>
              <a:t> and 100% will be excreted </a:t>
            </a:r>
            <a:endParaRPr>
              <a:latin typeface="Oxygen"/>
              <a:ea typeface="Oxygen"/>
              <a:cs typeface="Oxygen"/>
              <a:sym typeface="Oxygen"/>
            </a:endParaRPr>
          </a:p>
          <a:p>
            <a:pPr indent="-317500" lvl="0" marL="457200" rtl="0" algn="l">
              <a:spcBef>
                <a:spcPts val="0"/>
              </a:spcBef>
              <a:spcAft>
                <a:spcPts val="0"/>
              </a:spcAft>
              <a:buSzPts val="1400"/>
              <a:buFont typeface="Oxygen"/>
              <a:buAutoNum type="alphaUcPeriod"/>
            </a:pPr>
            <a:r>
              <a:rPr lang="en">
                <a:latin typeface="Oxygen"/>
                <a:ea typeface="Oxygen"/>
                <a:cs typeface="Oxygen"/>
                <a:sym typeface="Oxygen"/>
              </a:rPr>
              <a:t>Urea will be </a:t>
            </a:r>
            <a:r>
              <a:rPr lang="en">
                <a:latin typeface="Oxygen"/>
                <a:ea typeface="Oxygen"/>
                <a:cs typeface="Oxygen"/>
                <a:sym typeface="Oxygen"/>
              </a:rPr>
              <a:t>filtered</a:t>
            </a:r>
            <a:r>
              <a:rPr lang="en">
                <a:latin typeface="Oxygen"/>
                <a:ea typeface="Oxygen"/>
                <a:cs typeface="Oxygen"/>
                <a:sym typeface="Oxygen"/>
              </a:rPr>
              <a:t> and some of it will be reabsorbed </a:t>
            </a:r>
            <a:endParaRPr>
              <a:latin typeface="Oxygen"/>
              <a:ea typeface="Oxygen"/>
              <a:cs typeface="Oxygen"/>
              <a:sym typeface="Oxygen"/>
            </a:endParaRPr>
          </a:p>
          <a:p>
            <a:pPr indent="-317500" lvl="0" marL="457200" rtl="0" algn="l">
              <a:spcBef>
                <a:spcPts val="0"/>
              </a:spcBef>
              <a:spcAft>
                <a:spcPts val="0"/>
              </a:spcAft>
              <a:buSzPts val="1400"/>
              <a:buFont typeface="Oxygen"/>
              <a:buAutoNum type="alphaUcPeriod"/>
            </a:pPr>
            <a:r>
              <a:rPr lang="en">
                <a:latin typeface="Oxygen"/>
                <a:ea typeface="Oxygen"/>
                <a:cs typeface="Oxygen"/>
                <a:sym typeface="Oxygen"/>
              </a:rPr>
              <a:t>Glucose will be </a:t>
            </a:r>
            <a:r>
              <a:rPr lang="en">
                <a:latin typeface="Oxygen"/>
                <a:ea typeface="Oxygen"/>
                <a:cs typeface="Oxygen"/>
                <a:sym typeface="Oxygen"/>
              </a:rPr>
              <a:t>filtered</a:t>
            </a:r>
            <a:r>
              <a:rPr lang="en">
                <a:latin typeface="Oxygen"/>
                <a:ea typeface="Oxygen"/>
                <a:cs typeface="Oxygen"/>
                <a:sym typeface="Oxygen"/>
              </a:rPr>
              <a:t> and 100% will be reabsorbed </a:t>
            </a:r>
            <a:endParaRPr>
              <a:latin typeface="Oxygen"/>
              <a:ea typeface="Oxygen"/>
              <a:cs typeface="Oxygen"/>
              <a:sym typeface="Oxygen"/>
            </a:endParaRPr>
          </a:p>
          <a:p>
            <a:pPr indent="-317500" lvl="0" marL="457200" rtl="0" algn="l">
              <a:spcBef>
                <a:spcPts val="0"/>
              </a:spcBef>
              <a:spcAft>
                <a:spcPts val="0"/>
              </a:spcAft>
              <a:buSzPts val="1400"/>
              <a:buFont typeface="Oxygen"/>
              <a:buAutoNum type="alphaUcPeriod"/>
            </a:pPr>
            <a:r>
              <a:rPr lang="en">
                <a:solidFill>
                  <a:srgbClr val="202124"/>
                </a:solidFill>
                <a:highlight>
                  <a:srgbClr val="FFFFFF"/>
                </a:highlight>
                <a:latin typeface="Oxygen"/>
                <a:ea typeface="Oxygen"/>
                <a:cs typeface="Oxygen"/>
                <a:sym typeface="Oxygen"/>
              </a:rPr>
              <a:t>Para-aminohippurate (PAH)</a:t>
            </a:r>
            <a:r>
              <a:rPr lang="en" sz="1200">
                <a:solidFill>
                  <a:srgbClr val="202124"/>
                </a:solidFill>
                <a:highlight>
                  <a:srgbClr val="FFFFFF"/>
                </a:highlight>
                <a:latin typeface="Oxygen"/>
                <a:ea typeface="Oxygen"/>
                <a:cs typeface="Oxygen"/>
                <a:sym typeface="Oxygen"/>
              </a:rPr>
              <a:t> </a:t>
            </a:r>
            <a:r>
              <a:rPr lang="en">
                <a:latin typeface="Oxygen"/>
                <a:ea typeface="Oxygen"/>
                <a:cs typeface="Oxygen"/>
                <a:sym typeface="Oxygen"/>
              </a:rPr>
              <a:t>will be filtered and 100% secreted </a:t>
            </a:r>
            <a:endParaRPr>
              <a:latin typeface="Oxygen"/>
              <a:ea typeface="Oxygen"/>
              <a:cs typeface="Oxygen"/>
              <a:sym typeface="Oxygen"/>
            </a:endParaRPr>
          </a:p>
        </p:txBody>
      </p:sp>
      <p:sp>
        <p:nvSpPr>
          <p:cNvPr id="148" name="Google Shape;148;p17"/>
          <p:cNvSpPr txBox="1"/>
          <p:nvPr/>
        </p:nvSpPr>
        <p:spPr>
          <a:xfrm>
            <a:off x="62225" y="3064975"/>
            <a:ext cx="133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xygen"/>
                <a:ea typeface="Oxygen"/>
                <a:cs typeface="Oxygen"/>
                <a:sym typeface="Oxygen"/>
              </a:rPr>
              <a:t>Dr’s explain</a:t>
            </a:r>
            <a:endParaRPr b="1">
              <a:latin typeface="Oxygen"/>
              <a:ea typeface="Oxygen"/>
              <a:cs typeface="Oxygen"/>
              <a:sym typeface="Oxygen"/>
            </a:endParaRPr>
          </a:p>
        </p:txBody>
      </p:sp>
      <p:sp>
        <p:nvSpPr>
          <p:cNvPr id="149" name="Google Shape;149;p17"/>
          <p:cNvSpPr txBox="1"/>
          <p:nvPr/>
        </p:nvSpPr>
        <p:spPr>
          <a:xfrm>
            <a:off x="0" y="166150"/>
            <a:ext cx="819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B5394"/>
                </a:solidFill>
                <a:latin typeface="Oxygen"/>
                <a:ea typeface="Oxygen"/>
                <a:cs typeface="Oxygen"/>
                <a:sym typeface="Oxygen"/>
              </a:rPr>
              <a:t>Male’s </a:t>
            </a:r>
            <a:r>
              <a:rPr b="1" lang="en">
                <a:solidFill>
                  <a:srgbClr val="0B5394"/>
                </a:solidFill>
                <a:latin typeface="Oxygen"/>
                <a:ea typeface="Oxygen"/>
                <a:cs typeface="Oxygen"/>
                <a:sym typeface="Oxygen"/>
              </a:rPr>
              <a:t>slides</a:t>
            </a:r>
            <a:endParaRPr b="1">
              <a:solidFill>
                <a:srgbClr val="0B5394"/>
              </a:solidFill>
              <a:latin typeface="Oxygen"/>
              <a:ea typeface="Oxygen"/>
              <a:cs typeface="Oxygen"/>
              <a:sym typeface="Oxygen"/>
            </a:endParaRPr>
          </a:p>
        </p:txBody>
      </p:sp>
      <p:pic>
        <p:nvPicPr>
          <p:cNvPr id="150" name="Google Shape;150;p17"/>
          <p:cNvPicPr preferRelativeResize="0"/>
          <p:nvPr/>
        </p:nvPicPr>
        <p:blipFill rotWithShape="1">
          <a:blip r:embed="rId3">
            <a:alphaModFix/>
          </a:blip>
          <a:srcRect b="48392" l="48623" r="3919" t="0"/>
          <a:stretch/>
        </p:blipFill>
        <p:spPr>
          <a:xfrm>
            <a:off x="1732350" y="933975"/>
            <a:ext cx="1830628" cy="2260249"/>
          </a:xfrm>
          <a:prstGeom prst="rect">
            <a:avLst/>
          </a:prstGeom>
          <a:noFill/>
          <a:ln>
            <a:noFill/>
          </a:ln>
        </p:spPr>
      </p:pic>
      <p:pic>
        <p:nvPicPr>
          <p:cNvPr id="151" name="Google Shape;151;p17"/>
          <p:cNvPicPr preferRelativeResize="0"/>
          <p:nvPr/>
        </p:nvPicPr>
        <p:blipFill rotWithShape="1">
          <a:blip r:embed="rId3">
            <a:alphaModFix/>
          </a:blip>
          <a:srcRect b="0" l="4908" r="49764" t="51347"/>
          <a:stretch/>
        </p:blipFill>
        <p:spPr>
          <a:xfrm>
            <a:off x="3444925" y="1001025"/>
            <a:ext cx="1780575" cy="2169900"/>
          </a:xfrm>
          <a:prstGeom prst="rect">
            <a:avLst/>
          </a:prstGeom>
          <a:noFill/>
          <a:ln>
            <a:noFill/>
          </a:ln>
        </p:spPr>
      </p:pic>
      <p:pic>
        <p:nvPicPr>
          <p:cNvPr id="152" name="Google Shape;152;p17"/>
          <p:cNvPicPr preferRelativeResize="0"/>
          <p:nvPr/>
        </p:nvPicPr>
        <p:blipFill rotWithShape="1">
          <a:blip r:embed="rId3">
            <a:alphaModFix/>
          </a:blip>
          <a:srcRect b="0" l="48621" r="8083" t="52169"/>
          <a:stretch/>
        </p:blipFill>
        <p:spPr>
          <a:xfrm>
            <a:off x="5143975" y="1016650"/>
            <a:ext cx="1670126" cy="2094890"/>
          </a:xfrm>
          <a:prstGeom prst="rect">
            <a:avLst/>
          </a:prstGeom>
          <a:noFill/>
          <a:ln>
            <a:noFill/>
          </a:ln>
        </p:spPr>
      </p:pic>
      <p:graphicFrame>
        <p:nvGraphicFramePr>
          <p:cNvPr id="153" name="Google Shape;153;p17"/>
          <p:cNvGraphicFramePr/>
          <p:nvPr/>
        </p:nvGraphicFramePr>
        <p:xfrm>
          <a:off x="-5975" y="6344650"/>
          <a:ext cx="3000000" cy="3000000"/>
        </p:xfrm>
        <a:graphic>
          <a:graphicData uri="http://schemas.openxmlformats.org/drawingml/2006/table">
            <a:tbl>
              <a:tblPr>
                <a:noFill/>
                <a:tableStyleId>{C225BA1E-C638-49EA-A633-41FA000DCD85}</a:tableStyleId>
              </a:tblPr>
              <a:tblGrid>
                <a:gridCol w="1371600"/>
                <a:gridCol w="1371600"/>
                <a:gridCol w="1371600"/>
                <a:gridCol w="1371600"/>
                <a:gridCol w="1371600"/>
              </a:tblGrid>
              <a:tr h="710300">
                <a:tc>
                  <a:txBody>
                    <a:bodyPr/>
                    <a:lstStyle/>
                    <a:p>
                      <a:pPr indent="0" lvl="0" marL="0" rtl="0" algn="l">
                        <a:spcBef>
                          <a:spcPts val="0"/>
                        </a:spcBef>
                        <a:spcAft>
                          <a:spcPts val="0"/>
                        </a:spcAft>
                        <a:buNone/>
                      </a:pPr>
                      <a:r>
                        <a:rPr b="1" lang="en">
                          <a:latin typeface="Oxygen"/>
                          <a:ea typeface="Oxygen"/>
                          <a:cs typeface="Oxygen"/>
                          <a:sym typeface="Oxygen"/>
                        </a:rPr>
                        <a:t>Substances</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B37370"/>
                    </a:solidFill>
                  </a:tcPr>
                </a:tc>
                <a:tc>
                  <a:txBody>
                    <a:bodyPr/>
                    <a:lstStyle/>
                    <a:p>
                      <a:pPr indent="0" lvl="0" marL="0" rtl="0" algn="l">
                        <a:spcBef>
                          <a:spcPts val="0"/>
                        </a:spcBef>
                        <a:spcAft>
                          <a:spcPts val="0"/>
                        </a:spcAft>
                        <a:buNone/>
                      </a:pPr>
                      <a:r>
                        <a:rPr b="1" lang="en">
                          <a:latin typeface="Oxygen"/>
                          <a:ea typeface="Oxygen"/>
                          <a:cs typeface="Oxygen"/>
                          <a:sym typeface="Oxygen"/>
                        </a:rPr>
                        <a:t>Amount </a:t>
                      </a:r>
                      <a:endParaRPr b="1">
                        <a:latin typeface="Oxygen"/>
                        <a:ea typeface="Oxygen"/>
                        <a:cs typeface="Oxygen"/>
                        <a:sym typeface="Oxygen"/>
                      </a:endParaRPr>
                    </a:p>
                    <a:p>
                      <a:pPr indent="0" lvl="0" marL="0" rtl="0" algn="l">
                        <a:spcBef>
                          <a:spcPts val="0"/>
                        </a:spcBef>
                        <a:spcAft>
                          <a:spcPts val="0"/>
                        </a:spcAft>
                        <a:buNone/>
                      </a:pPr>
                      <a:r>
                        <a:rPr b="1" lang="en">
                          <a:latin typeface="Oxygen"/>
                          <a:ea typeface="Oxygen"/>
                          <a:cs typeface="Oxygen"/>
                          <a:sym typeface="Oxygen"/>
                        </a:rPr>
                        <a:t>Filtered </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B37370"/>
                    </a:solidFill>
                  </a:tcPr>
                </a:tc>
                <a:tc>
                  <a:txBody>
                    <a:bodyPr/>
                    <a:lstStyle/>
                    <a:p>
                      <a:pPr indent="0" lvl="0" marL="0" rtl="0" algn="l">
                        <a:spcBef>
                          <a:spcPts val="0"/>
                        </a:spcBef>
                        <a:spcAft>
                          <a:spcPts val="0"/>
                        </a:spcAft>
                        <a:buNone/>
                      </a:pPr>
                      <a:r>
                        <a:rPr b="1" lang="en">
                          <a:latin typeface="Oxygen"/>
                          <a:ea typeface="Oxygen"/>
                          <a:cs typeface="Oxygen"/>
                          <a:sym typeface="Oxygen"/>
                        </a:rPr>
                        <a:t>Amount </a:t>
                      </a:r>
                      <a:endParaRPr b="1">
                        <a:latin typeface="Oxygen"/>
                        <a:ea typeface="Oxygen"/>
                        <a:cs typeface="Oxygen"/>
                        <a:sym typeface="Oxygen"/>
                      </a:endParaRPr>
                    </a:p>
                    <a:p>
                      <a:pPr indent="0" lvl="0" marL="0" rtl="0" algn="l">
                        <a:spcBef>
                          <a:spcPts val="0"/>
                        </a:spcBef>
                        <a:spcAft>
                          <a:spcPts val="0"/>
                        </a:spcAft>
                        <a:buNone/>
                      </a:pPr>
                      <a:r>
                        <a:rPr b="1" lang="en">
                          <a:latin typeface="Oxygen"/>
                          <a:ea typeface="Oxygen"/>
                          <a:cs typeface="Oxygen"/>
                          <a:sym typeface="Oxygen"/>
                        </a:rPr>
                        <a:t>Reabsorbed </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B37370"/>
                    </a:solidFill>
                  </a:tcPr>
                </a:tc>
                <a:tc>
                  <a:txBody>
                    <a:bodyPr/>
                    <a:lstStyle/>
                    <a:p>
                      <a:pPr indent="0" lvl="0" marL="0" rtl="0" algn="l">
                        <a:spcBef>
                          <a:spcPts val="0"/>
                        </a:spcBef>
                        <a:spcAft>
                          <a:spcPts val="0"/>
                        </a:spcAft>
                        <a:buNone/>
                      </a:pPr>
                      <a:r>
                        <a:rPr b="1" lang="en">
                          <a:latin typeface="Oxygen"/>
                          <a:ea typeface="Oxygen"/>
                          <a:cs typeface="Oxygen"/>
                          <a:sym typeface="Oxygen"/>
                        </a:rPr>
                        <a:t>Amount </a:t>
                      </a:r>
                      <a:endParaRPr b="1">
                        <a:latin typeface="Oxygen"/>
                        <a:ea typeface="Oxygen"/>
                        <a:cs typeface="Oxygen"/>
                        <a:sym typeface="Oxygen"/>
                      </a:endParaRPr>
                    </a:p>
                    <a:p>
                      <a:pPr indent="0" lvl="0" marL="0" rtl="0" algn="l">
                        <a:spcBef>
                          <a:spcPts val="0"/>
                        </a:spcBef>
                        <a:spcAft>
                          <a:spcPts val="0"/>
                        </a:spcAft>
                        <a:buNone/>
                      </a:pPr>
                      <a:r>
                        <a:rPr b="1" lang="en">
                          <a:latin typeface="Oxygen"/>
                          <a:ea typeface="Oxygen"/>
                          <a:cs typeface="Oxygen"/>
                          <a:sym typeface="Oxygen"/>
                        </a:rPr>
                        <a:t>excreted </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B37370"/>
                    </a:solidFill>
                  </a:tcPr>
                </a:tc>
                <a:tc>
                  <a:txBody>
                    <a:bodyPr/>
                    <a:lstStyle/>
                    <a:p>
                      <a:pPr indent="0" lvl="0" marL="0" rtl="0" algn="l">
                        <a:spcBef>
                          <a:spcPts val="0"/>
                        </a:spcBef>
                        <a:spcAft>
                          <a:spcPts val="0"/>
                        </a:spcAft>
                        <a:buNone/>
                      </a:pPr>
                      <a:r>
                        <a:rPr b="1" lang="en">
                          <a:latin typeface="Oxygen"/>
                          <a:ea typeface="Oxygen"/>
                          <a:cs typeface="Oxygen"/>
                          <a:sym typeface="Oxygen"/>
                        </a:rPr>
                        <a:t>% filtered load reabsorbed </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B37370"/>
                    </a:solidFill>
                  </a:tcPr>
                </a:tc>
              </a:tr>
              <a:tr h="392400">
                <a:tc>
                  <a:txBody>
                    <a:bodyPr/>
                    <a:lstStyle/>
                    <a:p>
                      <a:pPr indent="0" lvl="0" marL="0" rtl="0" algn="l">
                        <a:spcBef>
                          <a:spcPts val="0"/>
                        </a:spcBef>
                        <a:spcAft>
                          <a:spcPts val="0"/>
                        </a:spcAft>
                        <a:buNone/>
                      </a:pPr>
                      <a:r>
                        <a:rPr b="1" lang="en">
                          <a:latin typeface="Oxygen"/>
                          <a:ea typeface="Oxygen"/>
                          <a:cs typeface="Oxygen"/>
                          <a:sym typeface="Oxygen"/>
                        </a:rPr>
                        <a:t>Glucose </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latin typeface="Oxygen"/>
                          <a:ea typeface="Oxygen"/>
                          <a:cs typeface="Oxygen"/>
                          <a:sym typeface="Oxygen"/>
                        </a:rPr>
                        <a:t>180</a:t>
                      </a:r>
                      <a:endParaRPr>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T cap="flat" cmpd="sng" w="9525">
                      <a:solidFill>
                        <a:srgbClr val="262626"/>
                      </a:solidFill>
                      <a:prstDash val="solid"/>
                      <a:round/>
                      <a:headEnd len="sm" w="sm" type="none"/>
                      <a:tailEnd len="sm" w="sm" type="none"/>
                    </a:lnT>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180</a:t>
                      </a:r>
                      <a:endParaRPr>
                        <a:latin typeface="Oxygen"/>
                        <a:ea typeface="Oxygen"/>
                        <a:cs typeface="Oxygen"/>
                        <a:sym typeface="Oxygen"/>
                      </a:endParaRPr>
                    </a:p>
                  </a:txBody>
                  <a:tcPr marT="91425" marB="91425" marR="91425" marL="91425">
                    <a:lnT cap="flat" cmpd="sng" w="9525">
                      <a:solidFill>
                        <a:srgbClr val="262626"/>
                      </a:solidFill>
                      <a:prstDash val="solid"/>
                      <a:round/>
                      <a:headEnd len="sm" w="sm" type="none"/>
                      <a:tailEnd len="sm" w="sm" type="none"/>
                    </a:lnT>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0</a:t>
                      </a:r>
                      <a:endParaRPr>
                        <a:latin typeface="Oxygen"/>
                        <a:ea typeface="Oxygen"/>
                        <a:cs typeface="Oxygen"/>
                        <a:sym typeface="Oxygen"/>
                      </a:endParaRPr>
                    </a:p>
                  </a:txBody>
                  <a:tcPr marT="91425" marB="91425" marR="91425" marL="91425">
                    <a:lnT cap="flat" cmpd="sng" w="9525">
                      <a:solidFill>
                        <a:srgbClr val="262626"/>
                      </a:solidFill>
                      <a:prstDash val="solid"/>
                      <a:round/>
                      <a:headEnd len="sm" w="sm" type="none"/>
                      <a:tailEnd len="sm" w="sm" type="none"/>
                    </a:lnT>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100</a:t>
                      </a:r>
                      <a:endParaRPr>
                        <a:latin typeface="Oxygen"/>
                        <a:ea typeface="Oxygen"/>
                        <a:cs typeface="Oxygen"/>
                        <a:sym typeface="Oxygen"/>
                      </a:endParaRPr>
                    </a:p>
                  </a:txBody>
                  <a:tcPr marT="91425" marB="91425" marR="91425" marL="91425">
                    <a:lnT cap="flat" cmpd="sng" w="9525">
                      <a:solidFill>
                        <a:srgbClr val="262626"/>
                      </a:solidFill>
                      <a:prstDash val="solid"/>
                      <a:round/>
                      <a:headEnd len="sm" w="sm" type="none"/>
                      <a:tailEnd len="sm" w="sm" type="none"/>
                    </a:lnT>
                    <a:solidFill>
                      <a:srgbClr val="F3EFEF"/>
                    </a:solidFill>
                  </a:tcPr>
                </a:tc>
              </a:tr>
              <a:tr h="392400">
                <a:tc>
                  <a:txBody>
                    <a:bodyPr/>
                    <a:lstStyle/>
                    <a:p>
                      <a:pPr indent="0" lvl="0" marL="0" rtl="0" algn="l">
                        <a:spcBef>
                          <a:spcPts val="0"/>
                        </a:spcBef>
                        <a:spcAft>
                          <a:spcPts val="0"/>
                        </a:spcAft>
                        <a:buNone/>
                      </a:pPr>
                      <a:r>
                        <a:rPr b="1" lang="en">
                          <a:latin typeface="Oxygen"/>
                          <a:ea typeface="Oxygen"/>
                          <a:cs typeface="Oxygen"/>
                          <a:sym typeface="Oxygen"/>
                        </a:rPr>
                        <a:t>Bicarbonate </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latin typeface="Oxygen"/>
                          <a:ea typeface="Oxygen"/>
                          <a:cs typeface="Oxygen"/>
                          <a:sym typeface="Oxygen"/>
                        </a:rPr>
                        <a:t>4,320</a:t>
                      </a:r>
                      <a:endParaRPr>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4,318</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2</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&gt;99.9</a:t>
                      </a:r>
                      <a:endParaRPr>
                        <a:latin typeface="Oxygen"/>
                        <a:ea typeface="Oxygen"/>
                        <a:cs typeface="Oxygen"/>
                        <a:sym typeface="Oxygen"/>
                      </a:endParaRPr>
                    </a:p>
                  </a:txBody>
                  <a:tcPr marT="91425" marB="91425" marR="91425" marL="91425">
                    <a:solidFill>
                      <a:srgbClr val="F3EFEF"/>
                    </a:solidFill>
                  </a:tcPr>
                </a:tc>
              </a:tr>
              <a:tr h="392400">
                <a:tc>
                  <a:txBody>
                    <a:bodyPr/>
                    <a:lstStyle/>
                    <a:p>
                      <a:pPr indent="0" lvl="0" marL="0" rtl="0" algn="l">
                        <a:spcBef>
                          <a:spcPts val="0"/>
                        </a:spcBef>
                        <a:spcAft>
                          <a:spcPts val="0"/>
                        </a:spcAft>
                        <a:buNone/>
                      </a:pPr>
                      <a:r>
                        <a:rPr b="1" lang="en">
                          <a:latin typeface="Oxygen"/>
                          <a:ea typeface="Oxygen"/>
                          <a:cs typeface="Oxygen"/>
                          <a:sym typeface="Oxygen"/>
                        </a:rPr>
                        <a:t>sodium</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latin typeface="Oxygen"/>
                          <a:ea typeface="Oxygen"/>
                          <a:cs typeface="Oxygen"/>
                          <a:sym typeface="Oxygen"/>
                        </a:rPr>
                        <a:t>25,560</a:t>
                      </a:r>
                      <a:endParaRPr>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25,410</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150</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99.4</a:t>
                      </a:r>
                      <a:endParaRPr>
                        <a:latin typeface="Oxygen"/>
                        <a:ea typeface="Oxygen"/>
                        <a:cs typeface="Oxygen"/>
                        <a:sym typeface="Oxygen"/>
                      </a:endParaRPr>
                    </a:p>
                  </a:txBody>
                  <a:tcPr marT="91425" marB="91425" marR="91425" marL="91425">
                    <a:solidFill>
                      <a:srgbClr val="F3EFEF"/>
                    </a:solidFill>
                  </a:tcPr>
                </a:tc>
              </a:tr>
              <a:tr h="392400">
                <a:tc>
                  <a:txBody>
                    <a:bodyPr/>
                    <a:lstStyle/>
                    <a:p>
                      <a:pPr indent="0" lvl="0" marL="0" rtl="0" algn="l">
                        <a:spcBef>
                          <a:spcPts val="0"/>
                        </a:spcBef>
                        <a:spcAft>
                          <a:spcPts val="0"/>
                        </a:spcAft>
                        <a:buNone/>
                      </a:pPr>
                      <a:r>
                        <a:rPr b="1" lang="en">
                          <a:latin typeface="Oxygen"/>
                          <a:ea typeface="Oxygen"/>
                          <a:cs typeface="Oxygen"/>
                          <a:sym typeface="Oxygen"/>
                        </a:rPr>
                        <a:t>Chloride</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latin typeface="Oxygen"/>
                          <a:ea typeface="Oxygen"/>
                          <a:cs typeface="Oxygen"/>
                          <a:sym typeface="Oxygen"/>
                        </a:rPr>
                        <a:t>19,440</a:t>
                      </a:r>
                      <a:endParaRPr>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19,260</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180</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99.1</a:t>
                      </a:r>
                      <a:endParaRPr>
                        <a:latin typeface="Oxygen"/>
                        <a:ea typeface="Oxygen"/>
                        <a:cs typeface="Oxygen"/>
                        <a:sym typeface="Oxygen"/>
                      </a:endParaRPr>
                    </a:p>
                  </a:txBody>
                  <a:tcPr marT="91425" marB="91425" marR="91425" marL="91425">
                    <a:solidFill>
                      <a:srgbClr val="F3EFEF"/>
                    </a:solidFill>
                  </a:tcPr>
                </a:tc>
              </a:tr>
              <a:tr h="392400">
                <a:tc>
                  <a:txBody>
                    <a:bodyPr/>
                    <a:lstStyle/>
                    <a:p>
                      <a:pPr indent="0" lvl="0" marL="0" rtl="0" algn="l">
                        <a:spcBef>
                          <a:spcPts val="0"/>
                        </a:spcBef>
                        <a:spcAft>
                          <a:spcPts val="0"/>
                        </a:spcAft>
                        <a:buNone/>
                      </a:pPr>
                      <a:r>
                        <a:rPr b="1" lang="en">
                          <a:latin typeface="Oxygen"/>
                          <a:ea typeface="Oxygen"/>
                          <a:cs typeface="Oxygen"/>
                          <a:sym typeface="Oxygen"/>
                        </a:rPr>
                        <a:t>potassium</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latin typeface="Oxygen"/>
                          <a:ea typeface="Oxygen"/>
                          <a:cs typeface="Oxygen"/>
                          <a:sym typeface="Oxygen"/>
                        </a:rPr>
                        <a:t>756</a:t>
                      </a:r>
                      <a:endParaRPr>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23.4</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23.4</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50</a:t>
                      </a:r>
                      <a:endParaRPr>
                        <a:latin typeface="Oxygen"/>
                        <a:ea typeface="Oxygen"/>
                        <a:cs typeface="Oxygen"/>
                        <a:sym typeface="Oxygen"/>
                      </a:endParaRPr>
                    </a:p>
                  </a:txBody>
                  <a:tcPr marT="91425" marB="91425" marR="91425" marL="91425">
                    <a:solidFill>
                      <a:srgbClr val="F3EFEF"/>
                    </a:solidFill>
                  </a:tcPr>
                </a:tc>
              </a:tr>
              <a:tr h="392400">
                <a:tc>
                  <a:txBody>
                    <a:bodyPr/>
                    <a:lstStyle/>
                    <a:p>
                      <a:pPr indent="0" lvl="0" marL="0" rtl="0" algn="l">
                        <a:spcBef>
                          <a:spcPts val="0"/>
                        </a:spcBef>
                        <a:spcAft>
                          <a:spcPts val="0"/>
                        </a:spcAft>
                        <a:buNone/>
                      </a:pPr>
                      <a:r>
                        <a:rPr b="1" lang="en">
                          <a:latin typeface="Oxygen"/>
                          <a:ea typeface="Oxygen"/>
                          <a:cs typeface="Oxygen"/>
                          <a:sym typeface="Oxygen"/>
                        </a:rPr>
                        <a:t>urea</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latin typeface="Oxygen"/>
                          <a:ea typeface="Oxygen"/>
                          <a:cs typeface="Oxygen"/>
                          <a:sym typeface="Oxygen"/>
                        </a:rPr>
                        <a:t>46.8</a:t>
                      </a:r>
                      <a:endParaRPr>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23.4</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23.4</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50</a:t>
                      </a:r>
                      <a:endParaRPr>
                        <a:latin typeface="Oxygen"/>
                        <a:ea typeface="Oxygen"/>
                        <a:cs typeface="Oxygen"/>
                        <a:sym typeface="Oxygen"/>
                      </a:endParaRPr>
                    </a:p>
                  </a:txBody>
                  <a:tcPr marT="91425" marB="91425" marR="91425" marL="91425">
                    <a:solidFill>
                      <a:srgbClr val="F3EFEF"/>
                    </a:solidFill>
                  </a:tcPr>
                </a:tc>
              </a:tr>
              <a:tr h="392400">
                <a:tc>
                  <a:txBody>
                    <a:bodyPr/>
                    <a:lstStyle/>
                    <a:p>
                      <a:pPr indent="0" lvl="0" marL="0" rtl="0" algn="l">
                        <a:spcBef>
                          <a:spcPts val="0"/>
                        </a:spcBef>
                        <a:spcAft>
                          <a:spcPts val="0"/>
                        </a:spcAft>
                        <a:buNone/>
                      </a:pPr>
                      <a:r>
                        <a:rPr b="1" lang="en">
                          <a:latin typeface="Oxygen"/>
                          <a:ea typeface="Oxygen"/>
                          <a:cs typeface="Oxygen"/>
                          <a:sym typeface="Oxygen"/>
                        </a:rPr>
                        <a:t>creatinine</a:t>
                      </a:r>
                      <a:endParaRPr b="1">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lnR cap="flat" cmpd="sng" w="9525">
                      <a:solidFill>
                        <a:srgbClr val="262626"/>
                      </a:solidFill>
                      <a:prstDash val="solid"/>
                      <a:round/>
                      <a:headEnd len="sm" w="sm" type="none"/>
                      <a:tailEnd len="sm" w="sm" type="none"/>
                    </a:lnR>
                    <a:lnT cap="flat" cmpd="sng" w="9525">
                      <a:solidFill>
                        <a:srgbClr val="262626"/>
                      </a:solidFill>
                      <a:prstDash val="solid"/>
                      <a:round/>
                      <a:headEnd len="sm" w="sm" type="none"/>
                      <a:tailEnd len="sm" w="sm" type="none"/>
                    </a:lnT>
                    <a:lnB cap="flat" cmpd="sng" w="9525">
                      <a:solidFill>
                        <a:srgbClr val="262626"/>
                      </a:solidFill>
                      <a:prstDash val="solid"/>
                      <a:round/>
                      <a:headEnd len="sm" w="sm" type="none"/>
                      <a:tailEnd len="sm" w="sm" type="none"/>
                    </a:lnB>
                    <a:solidFill>
                      <a:srgbClr val="CF8A87"/>
                    </a:solidFill>
                  </a:tcPr>
                </a:tc>
                <a:tc>
                  <a:txBody>
                    <a:bodyPr/>
                    <a:lstStyle/>
                    <a:p>
                      <a:pPr indent="0" lvl="0" marL="0" rtl="0" algn="l">
                        <a:spcBef>
                          <a:spcPts val="0"/>
                        </a:spcBef>
                        <a:spcAft>
                          <a:spcPts val="0"/>
                        </a:spcAft>
                        <a:buNone/>
                      </a:pPr>
                      <a:r>
                        <a:rPr lang="en">
                          <a:latin typeface="Oxygen"/>
                          <a:ea typeface="Oxygen"/>
                          <a:cs typeface="Oxygen"/>
                          <a:sym typeface="Oxygen"/>
                        </a:rPr>
                        <a:t>1.8</a:t>
                      </a:r>
                      <a:endParaRPr>
                        <a:latin typeface="Oxygen"/>
                        <a:ea typeface="Oxygen"/>
                        <a:cs typeface="Oxygen"/>
                        <a:sym typeface="Oxygen"/>
                      </a:endParaRPr>
                    </a:p>
                  </a:txBody>
                  <a:tcPr marT="91425" marB="91425" marR="91425" marL="91425">
                    <a:lnL cap="flat" cmpd="sng" w="9525">
                      <a:solidFill>
                        <a:srgbClr val="262626"/>
                      </a:solidFill>
                      <a:prstDash val="solid"/>
                      <a:round/>
                      <a:headEnd len="sm" w="sm" type="none"/>
                      <a:tailEnd len="sm" w="sm" type="none"/>
                    </a:lnL>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0</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1.8</a:t>
                      </a:r>
                      <a:endParaRPr>
                        <a:latin typeface="Oxygen"/>
                        <a:ea typeface="Oxygen"/>
                        <a:cs typeface="Oxygen"/>
                        <a:sym typeface="Oxygen"/>
                      </a:endParaRPr>
                    </a:p>
                  </a:txBody>
                  <a:tcPr marT="91425" marB="91425" marR="91425" marL="91425">
                    <a:solidFill>
                      <a:srgbClr val="F3EFEF"/>
                    </a:solidFill>
                  </a:tcPr>
                </a:tc>
                <a:tc>
                  <a:txBody>
                    <a:bodyPr/>
                    <a:lstStyle/>
                    <a:p>
                      <a:pPr indent="0" lvl="0" marL="0" rtl="0" algn="l">
                        <a:spcBef>
                          <a:spcPts val="0"/>
                        </a:spcBef>
                        <a:spcAft>
                          <a:spcPts val="0"/>
                        </a:spcAft>
                        <a:buNone/>
                      </a:pPr>
                      <a:r>
                        <a:rPr lang="en">
                          <a:latin typeface="Oxygen"/>
                          <a:ea typeface="Oxygen"/>
                          <a:cs typeface="Oxygen"/>
                          <a:sym typeface="Oxygen"/>
                        </a:rPr>
                        <a:t>0</a:t>
                      </a:r>
                      <a:endParaRPr>
                        <a:latin typeface="Oxygen"/>
                        <a:ea typeface="Oxygen"/>
                        <a:cs typeface="Oxygen"/>
                        <a:sym typeface="Oxygen"/>
                      </a:endParaRPr>
                    </a:p>
                  </a:txBody>
                  <a:tcPr marT="91425" marB="91425" marR="91425" marL="91425">
                    <a:solidFill>
                      <a:srgbClr val="F3EFEF"/>
                    </a:solidFill>
                  </a:tcPr>
                </a:tc>
              </a:tr>
            </a:tbl>
          </a:graphicData>
        </a:graphic>
      </p:graphicFrame>
      <p:sp>
        <p:nvSpPr>
          <p:cNvPr id="154" name="Google Shape;154;p17"/>
          <p:cNvSpPr txBox="1"/>
          <p:nvPr/>
        </p:nvSpPr>
        <p:spPr>
          <a:xfrm>
            <a:off x="-122537" y="4537550"/>
            <a:ext cx="6974700" cy="14526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4800"/>
              <a:buFont typeface="Arial"/>
              <a:buNone/>
            </a:pPr>
            <a:r>
              <a:rPr b="1" lang="en" sz="4800">
                <a:solidFill>
                  <a:srgbClr val="CF8A87"/>
                </a:solidFill>
                <a:latin typeface="Oxygen"/>
                <a:ea typeface="Oxygen"/>
                <a:cs typeface="Oxygen"/>
                <a:sym typeface="Oxygen"/>
              </a:rPr>
              <a:t>Processes</a:t>
            </a:r>
            <a:r>
              <a:rPr b="1" lang="en" sz="4800">
                <a:solidFill>
                  <a:srgbClr val="CF8A87"/>
                </a:solidFill>
                <a:latin typeface="Oxygen"/>
                <a:ea typeface="Oxygen"/>
                <a:cs typeface="Oxygen"/>
                <a:sym typeface="Oxygen"/>
              </a:rPr>
              <a:t> of GF, Reabsorption,</a:t>
            </a:r>
            <a:r>
              <a:rPr b="1" lang="en" sz="4800">
                <a:solidFill>
                  <a:srgbClr val="CF8A87"/>
                </a:solidFill>
                <a:latin typeface="Oxygen"/>
                <a:ea typeface="Oxygen"/>
                <a:cs typeface="Oxygen"/>
                <a:sym typeface="Oxygen"/>
              </a:rPr>
              <a:t>secretion</a:t>
            </a:r>
            <a:endParaRPr b="1" i="0" sz="4800" u="none" cap="none" strike="noStrike">
              <a:solidFill>
                <a:srgbClr val="CF8A87"/>
              </a:solidFill>
              <a:latin typeface="Oxygen"/>
              <a:ea typeface="Oxygen"/>
              <a:cs typeface="Oxygen"/>
              <a:sym typeface="Oxygen"/>
            </a:endParaRPr>
          </a:p>
        </p:txBody>
      </p:sp>
      <p:cxnSp>
        <p:nvCxnSpPr>
          <p:cNvPr id="155" name="Google Shape;155;p17"/>
          <p:cNvCxnSpPr/>
          <p:nvPr/>
        </p:nvCxnSpPr>
        <p:spPr>
          <a:xfrm>
            <a:off x="2135263" y="6050500"/>
            <a:ext cx="2459100" cy="0"/>
          </a:xfrm>
          <a:prstGeom prst="straightConnector1">
            <a:avLst/>
          </a:prstGeom>
          <a:noFill/>
          <a:ln cap="rnd" cmpd="sng" w="38100">
            <a:solidFill>
              <a:srgbClr val="7F7F7F"/>
            </a:solidFill>
            <a:prstDash val="solid"/>
            <a:miter lim="8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8"/>
          <p:cNvSpPr txBox="1"/>
          <p:nvPr/>
        </p:nvSpPr>
        <p:spPr>
          <a:xfrm>
            <a:off x="863900" y="0"/>
            <a:ext cx="5184600" cy="1293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SzPts val="4400"/>
              <a:buFont typeface="Calibri"/>
              <a:buNone/>
            </a:pPr>
            <a:r>
              <a:rPr b="1" lang="en" sz="4000">
                <a:solidFill>
                  <a:srgbClr val="CF8A87"/>
                </a:solidFill>
                <a:latin typeface="Oxygen"/>
                <a:ea typeface="Oxygen"/>
                <a:cs typeface="Oxygen"/>
                <a:sym typeface="Oxygen"/>
              </a:rPr>
              <a:t>Tubular processing of ultrafiltrate</a:t>
            </a:r>
            <a:endParaRPr b="1" i="0" sz="4400" u="none" cap="none" strike="noStrike">
              <a:solidFill>
                <a:srgbClr val="CF8A87"/>
              </a:solidFill>
              <a:latin typeface="Oxygen"/>
              <a:ea typeface="Oxygen"/>
              <a:cs typeface="Oxygen"/>
              <a:sym typeface="Oxygen"/>
            </a:endParaRPr>
          </a:p>
        </p:txBody>
      </p:sp>
      <p:cxnSp>
        <p:nvCxnSpPr>
          <p:cNvPr id="161" name="Google Shape;161;p18"/>
          <p:cNvCxnSpPr/>
          <p:nvPr/>
        </p:nvCxnSpPr>
        <p:spPr>
          <a:xfrm>
            <a:off x="2199450" y="1335950"/>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162" name="Google Shape;162;p18"/>
          <p:cNvSpPr txBox="1"/>
          <p:nvPr/>
        </p:nvSpPr>
        <p:spPr>
          <a:xfrm>
            <a:off x="50175" y="1334200"/>
            <a:ext cx="2380200" cy="2401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a:latin typeface="Oxygen"/>
                <a:ea typeface="Oxygen"/>
                <a:cs typeface="Oxygen"/>
                <a:sym typeface="Oxygen"/>
              </a:rPr>
              <a:t>The ultrafiltrate gets modified as it passes through the nephron tubules until excretion(</a:t>
            </a:r>
            <a:r>
              <a:rPr lang="en">
                <a:solidFill>
                  <a:srgbClr val="A6A6A6"/>
                </a:solidFill>
                <a:highlight>
                  <a:schemeClr val="lt1"/>
                </a:highlight>
                <a:latin typeface="Oxygen"/>
                <a:ea typeface="Oxygen"/>
                <a:cs typeface="Oxygen"/>
                <a:sym typeface="Oxygen"/>
              </a:rPr>
              <a:t>ultrafiltration occurs at the barrier between the blood and the filtrate in the glomerular capsule in the kidneys</a:t>
            </a:r>
            <a:r>
              <a:rPr b="1" lang="en">
                <a:highlight>
                  <a:schemeClr val="lt1"/>
                </a:highlight>
                <a:latin typeface="Oxygen"/>
                <a:ea typeface="Oxygen"/>
                <a:cs typeface="Oxygen"/>
                <a:sym typeface="Oxygen"/>
              </a:rPr>
              <a:t>)</a:t>
            </a:r>
            <a:endParaRPr b="1">
              <a:latin typeface="Oxygen"/>
              <a:ea typeface="Oxygen"/>
              <a:cs typeface="Oxygen"/>
              <a:sym typeface="Oxygen"/>
            </a:endParaRPr>
          </a:p>
          <a:p>
            <a:pPr indent="0" lvl="0" marL="228600" rtl="0" algn="l">
              <a:lnSpc>
                <a:spcPct val="100000"/>
              </a:lnSpc>
              <a:spcBef>
                <a:spcPts val="0"/>
              </a:spcBef>
              <a:spcAft>
                <a:spcPts val="0"/>
              </a:spcAft>
              <a:buNone/>
            </a:pPr>
            <a:r>
              <a:t/>
            </a:r>
            <a:endParaRPr b="1" sz="1800">
              <a:latin typeface="Calibri"/>
              <a:ea typeface="Calibri"/>
              <a:cs typeface="Calibri"/>
              <a:sym typeface="Calibri"/>
            </a:endParaRPr>
          </a:p>
        </p:txBody>
      </p:sp>
      <p:sp>
        <p:nvSpPr>
          <p:cNvPr id="163" name="Google Shape;163;p18"/>
          <p:cNvSpPr txBox="1"/>
          <p:nvPr/>
        </p:nvSpPr>
        <p:spPr>
          <a:xfrm>
            <a:off x="163475" y="3445338"/>
            <a:ext cx="291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latin typeface="Oxygen"/>
                <a:ea typeface="Oxygen"/>
                <a:cs typeface="Oxygen"/>
                <a:sym typeface="Oxygen"/>
              </a:rPr>
              <a:t>Definitions:</a:t>
            </a:r>
            <a:endParaRPr b="1" u="sng">
              <a:latin typeface="Oxygen"/>
              <a:ea typeface="Oxygen"/>
              <a:cs typeface="Oxygen"/>
              <a:sym typeface="Oxygen"/>
            </a:endParaRPr>
          </a:p>
        </p:txBody>
      </p:sp>
      <p:grpSp>
        <p:nvGrpSpPr>
          <p:cNvPr id="164" name="Google Shape;164;p18"/>
          <p:cNvGrpSpPr/>
          <p:nvPr/>
        </p:nvGrpSpPr>
        <p:grpSpPr>
          <a:xfrm>
            <a:off x="238583" y="3776602"/>
            <a:ext cx="3161731" cy="575734"/>
            <a:chOff x="4411970" y="2233971"/>
            <a:chExt cx="763574" cy="191528"/>
          </a:xfrm>
        </p:grpSpPr>
        <p:sp>
          <p:nvSpPr>
            <p:cNvPr id="165" name="Google Shape;165;p18"/>
            <p:cNvSpPr/>
            <p:nvPr/>
          </p:nvSpPr>
          <p:spPr>
            <a:xfrm>
              <a:off x="4411970" y="2281057"/>
              <a:ext cx="763574" cy="144443"/>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228600" rtl="0" algn="ctr">
                <a:lnSpc>
                  <a:spcPct val="90000"/>
                </a:lnSpc>
                <a:spcBef>
                  <a:spcPts val="1000"/>
                </a:spcBef>
                <a:spcAft>
                  <a:spcPts val="0"/>
                </a:spcAft>
                <a:buNone/>
              </a:pPr>
              <a:r>
                <a:rPr b="1" lang="en" sz="1500">
                  <a:solidFill>
                    <a:schemeClr val="dk2"/>
                  </a:solidFill>
                  <a:latin typeface="Calibri"/>
                  <a:ea typeface="Calibri"/>
                  <a:cs typeface="Calibri"/>
                  <a:sym typeface="Calibri"/>
                </a:rPr>
                <a:t>Tubular reabsorption</a:t>
              </a:r>
              <a:endParaRPr b="1" i="0" sz="100" u="none" cap="none" strike="noStrike">
                <a:solidFill>
                  <a:schemeClr val="dk2"/>
                </a:solidFill>
              </a:endParaRPr>
            </a:p>
          </p:txBody>
        </p:sp>
        <p:sp>
          <p:nvSpPr>
            <p:cNvPr id="166" name="Google Shape;166;p18"/>
            <p:cNvSpPr/>
            <p:nvPr/>
          </p:nvSpPr>
          <p:spPr>
            <a:xfrm>
              <a:off x="4411972" y="2233971"/>
              <a:ext cx="172774" cy="144443"/>
            </a:xfrm>
            <a:custGeom>
              <a:rect b="b" l="l" r="r" t="t"/>
              <a:pathLst>
                <a:path extrusionOk="0" h="3199" w="5809">
                  <a:moveTo>
                    <a:pt x="1" y="1"/>
                  </a:moveTo>
                  <a:lnTo>
                    <a:pt x="1" y="3198"/>
                  </a:lnTo>
                  <a:lnTo>
                    <a:pt x="5809" y="3198"/>
                  </a:lnTo>
                  <a:lnTo>
                    <a:pt x="4195"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Arial"/>
                  <a:ea typeface="Arial"/>
                  <a:cs typeface="Arial"/>
                  <a:sym typeface="Arial"/>
                </a:rPr>
                <a:t> 1</a:t>
              </a:r>
              <a:endParaRPr b="0" i="0" sz="2100" u="none" cap="none" strike="noStrike">
                <a:solidFill>
                  <a:schemeClr val="lt1"/>
                </a:solidFill>
                <a:latin typeface="Arial"/>
                <a:ea typeface="Arial"/>
                <a:cs typeface="Arial"/>
                <a:sym typeface="Arial"/>
              </a:endParaRPr>
            </a:p>
          </p:txBody>
        </p:sp>
      </p:grpSp>
      <p:grpSp>
        <p:nvGrpSpPr>
          <p:cNvPr id="167" name="Google Shape;167;p18"/>
          <p:cNvGrpSpPr/>
          <p:nvPr/>
        </p:nvGrpSpPr>
        <p:grpSpPr>
          <a:xfrm>
            <a:off x="175883" y="8682827"/>
            <a:ext cx="3161731" cy="568347"/>
            <a:chOff x="4411970" y="2233971"/>
            <a:chExt cx="763574" cy="189071"/>
          </a:xfrm>
        </p:grpSpPr>
        <p:sp>
          <p:nvSpPr>
            <p:cNvPr id="168" name="Google Shape;168;p18"/>
            <p:cNvSpPr/>
            <p:nvPr/>
          </p:nvSpPr>
          <p:spPr>
            <a:xfrm>
              <a:off x="4411970" y="2278599"/>
              <a:ext cx="763574" cy="144443"/>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228600" rtl="0" algn="ctr">
                <a:lnSpc>
                  <a:spcPct val="90000"/>
                </a:lnSpc>
                <a:spcBef>
                  <a:spcPts val="1000"/>
                </a:spcBef>
                <a:spcAft>
                  <a:spcPts val="0"/>
                </a:spcAft>
                <a:buNone/>
              </a:pPr>
              <a:r>
                <a:rPr b="1" lang="en" sz="1500">
                  <a:solidFill>
                    <a:schemeClr val="dk2"/>
                  </a:solidFill>
                  <a:latin typeface="Calibri"/>
                  <a:ea typeface="Calibri"/>
                  <a:cs typeface="Calibri"/>
                  <a:sym typeface="Calibri"/>
                </a:rPr>
                <a:t>Excretion</a:t>
              </a:r>
              <a:endParaRPr b="1" i="0" sz="100" u="none" cap="none" strike="noStrike">
                <a:solidFill>
                  <a:schemeClr val="dk2"/>
                </a:solidFill>
              </a:endParaRPr>
            </a:p>
          </p:txBody>
        </p:sp>
        <p:sp>
          <p:nvSpPr>
            <p:cNvPr id="169" name="Google Shape;169;p18"/>
            <p:cNvSpPr/>
            <p:nvPr/>
          </p:nvSpPr>
          <p:spPr>
            <a:xfrm>
              <a:off x="4411972" y="2233971"/>
              <a:ext cx="172774" cy="144443"/>
            </a:xfrm>
            <a:custGeom>
              <a:rect b="b" l="l" r="r" t="t"/>
              <a:pathLst>
                <a:path extrusionOk="0" h="3199" w="5809">
                  <a:moveTo>
                    <a:pt x="1" y="1"/>
                  </a:moveTo>
                  <a:lnTo>
                    <a:pt x="1" y="3198"/>
                  </a:lnTo>
                  <a:lnTo>
                    <a:pt x="5809" y="3198"/>
                  </a:lnTo>
                  <a:lnTo>
                    <a:pt x="4195"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Arial"/>
                  <a:ea typeface="Arial"/>
                  <a:cs typeface="Arial"/>
                  <a:sym typeface="Arial"/>
                </a:rPr>
                <a:t> </a:t>
              </a:r>
              <a:r>
                <a:rPr lang="en" sz="2100">
                  <a:solidFill>
                    <a:schemeClr val="lt1"/>
                  </a:solidFill>
                </a:rPr>
                <a:t>3</a:t>
              </a:r>
              <a:endParaRPr b="0" i="0" sz="2100" u="none" cap="none" strike="noStrike">
                <a:solidFill>
                  <a:schemeClr val="lt1"/>
                </a:solidFill>
                <a:latin typeface="Arial"/>
                <a:ea typeface="Arial"/>
                <a:cs typeface="Arial"/>
                <a:sym typeface="Arial"/>
              </a:endParaRPr>
            </a:p>
          </p:txBody>
        </p:sp>
      </p:grpSp>
      <p:grpSp>
        <p:nvGrpSpPr>
          <p:cNvPr id="170" name="Google Shape;170;p18"/>
          <p:cNvGrpSpPr/>
          <p:nvPr/>
        </p:nvGrpSpPr>
        <p:grpSpPr>
          <a:xfrm>
            <a:off x="163483" y="7524214"/>
            <a:ext cx="3161731" cy="568347"/>
            <a:chOff x="4411970" y="2233971"/>
            <a:chExt cx="763574" cy="189071"/>
          </a:xfrm>
        </p:grpSpPr>
        <p:sp>
          <p:nvSpPr>
            <p:cNvPr id="171" name="Google Shape;171;p18"/>
            <p:cNvSpPr/>
            <p:nvPr/>
          </p:nvSpPr>
          <p:spPr>
            <a:xfrm>
              <a:off x="4411970" y="2278599"/>
              <a:ext cx="763574" cy="144443"/>
            </a:xfrm>
            <a:custGeom>
              <a:rect b="b" l="l" r="r" t="t"/>
              <a:pathLst>
                <a:path extrusionOk="0" h="3199" w="16911">
                  <a:moveTo>
                    <a:pt x="1" y="1"/>
                  </a:moveTo>
                  <a:lnTo>
                    <a:pt x="1" y="3198"/>
                  </a:lnTo>
                  <a:lnTo>
                    <a:pt x="16911" y="3198"/>
                  </a:lnTo>
                  <a:lnTo>
                    <a:pt x="16911" y="1"/>
                  </a:lnTo>
                  <a:close/>
                </a:path>
              </a:pathLst>
            </a:custGeom>
            <a:solidFill>
              <a:srgbClr val="F3EFEF"/>
            </a:solidFill>
            <a:ln>
              <a:noFill/>
            </a:ln>
          </p:spPr>
          <p:txBody>
            <a:bodyPr anchorCtr="0" anchor="ctr" bIns="91425" lIns="91425" spcFirstLastPara="1" rIns="91425" wrap="square" tIns="91425">
              <a:noAutofit/>
            </a:bodyPr>
            <a:lstStyle/>
            <a:p>
              <a:pPr indent="0" lvl="0" marL="228600" rtl="0" algn="ctr">
                <a:lnSpc>
                  <a:spcPct val="90000"/>
                </a:lnSpc>
                <a:spcBef>
                  <a:spcPts val="1000"/>
                </a:spcBef>
                <a:spcAft>
                  <a:spcPts val="0"/>
                </a:spcAft>
                <a:buNone/>
              </a:pPr>
              <a:r>
                <a:rPr b="1" lang="en" sz="1500">
                  <a:solidFill>
                    <a:schemeClr val="dk2"/>
                  </a:solidFill>
                  <a:latin typeface="Calibri"/>
                  <a:ea typeface="Calibri"/>
                  <a:cs typeface="Calibri"/>
                  <a:sym typeface="Calibri"/>
                </a:rPr>
                <a:t>Tubular secretion</a:t>
              </a:r>
              <a:endParaRPr b="1" i="0" sz="100" u="none" cap="none" strike="noStrike">
                <a:solidFill>
                  <a:schemeClr val="dk2"/>
                </a:solidFill>
              </a:endParaRPr>
            </a:p>
          </p:txBody>
        </p:sp>
        <p:sp>
          <p:nvSpPr>
            <p:cNvPr id="172" name="Google Shape;172;p18"/>
            <p:cNvSpPr/>
            <p:nvPr/>
          </p:nvSpPr>
          <p:spPr>
            <a:xfrm>
              <a:off x="4411972" y="2233971"/>
              <a:ext cx="172774" cy="144443"/>
            </a:xfrm>
            <a:custGeom>
              <a:rect b="b" l="l" r="r" t="t"/>
              <a:pathLst>
                <a:path extrusionOk="0" h="3199" w="5809">
                  <a:moveTo>
                    <a:pt x="1" y="1"/>
                  </a:moveTo>
                  <a:lnTo>
                    <a:pt x="1" y="3198"/>
                  </a:lnTo>
                  <a:lnTo>
                    <a:pt x="5809" y="3198"/>
                  </a:lnTo>
                  <a:lnTo>
                    <a:pt x="4195"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Arial"/>
                  <a:ea typeface="Arial"/>
                  <a:cs typeface="Arial"/>
                  <a:sym typeface="Arial"/>
                </a:rPr>
                <a:t> </a:t>
              </a:r>
              <a:r>
                <a:rPr lang="en" sz="2100">
                  <a:solidFill>
                    <a:schemeClr val="lt1"/>
                  </a:solidFill>
                </a:rPr>
                <a:t>2</a:t>
              </a:r>
              <a:endParaRPr b="0" i="0" sz="2100" u="none" cap="none" strike="noStrike">
                <a:solidFill>
                  <a:schemeClr val="lt1"/>
                </a:solidFill>
                <a:latin typeface="Arial"/>
                <a:ea typeface="Arial"/>
                <a:cs typeface="Arial"/>
                <a:sym typeface="Arial"/>
              </a:endParaRPr>
            </a:p>
          </p:txBody>
        </p:sp>
      </p:grpSp>
      <p:sp>
        <p:nvSpPr>
          <p:cNvPr id="173" name="Google Shape;173;p18"/>
          <p:cNvSpPr txBox="1"/>
          <p:nvPr/>
        </p:nvSpPr>
        <p:spPr>
          <a:xfrm>
            <a:off x="165050" y="4352325"/>
            <a:ext cx="6693000" cy="1197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a:latin typeface="Oxygen"/>
                <a:ea typeface="Oxygen"/>
                <a:cs typeface="Oxygen"/>
                <a:sym typeface="Oxygen"/>
              </a:rPr>
              <a:t>-Reabsorption of substances from the glomerular filtrate to the peritubular capillaries e.g ( H+, Creatinine, K+, </a:t>
            </a:r>
            <a:r>
              <a:rPr lang="en">
                <a:latin typeface="Oxygen"/>
                <a:ea typeface="Oxygen"/>
                <a:cs typeface="Oxygen"/>
                <a:sym typeface="Oxygen"/>
              </a:rPr>
              <a:t>Ammonium</a:t>
            </a:r>
            <a:r>
              <a:rPr lang="en">
                <a:latin typeface="Oxygen"/>
                <a:ea typeface="Oxygen"/>
                <a:cs typeface="Oxygen"/>
                <a:sym typeface="Oxygen"/>
              </a:rPr>
              <a:t> ions, Urea, </a:t>
            </a:r>
            <a:r>
              <a:rPr lang="en">
                <a:latin typeface="Oxygen"/>
                <a:ea typeface="Oxygen"/>
                <a:cs typeface="Oxygen"/>
                <a:sym typeface="Oxygen"/>
              </a:rPr>
              <a:t>Drugs</a:t>
            </a:r>
            <a:r>
              <a:rPr lang="en">
                <a:latin typeface="Oxygen"/>
                <a:ea typeface="Oxygen"/>
                <a:cs typeface="Oxygen"/>
                <a:sym typeface="Oxygen"/>
              </a:rPr>
              <a:t> &amp; hormones ) to return essential ions and water to blood. </a:t>
            </a:r>
            <a:endParaRPr>
              <a:latin typeface="Oxygen"/>
              <a:ea typeface="Oxygen"/>
              <a:cs typeface="Oxygen"/>
              <a:sym typeface="Oxygen"/>
            </a:endParaRPr>
          </a:p>
          <a:p>
            <a:pPr indent="0" lvl="0" marL="0" rtl="0" algn="l">
              <a:spcBef>
                <a:spcPts val="0"/>
              </a:spcBef>
              <a:spcAft>
                <a:spcPts val="0"/>
              </a:spcAft>
              <a:buClr>
                <a:srgbClr val="000000"/>
              </a:buClr>
              <a:buFont typeface="Arial"/>
              <a:buNone/>
            </a:pPr>
            <a:r>
              <a:rPr b="1" lang="en">
                <a:latin typeface="Oxygen"/>
                <a:ea typeface="Oxygen"/>
                <a:cs typeface="Oxygen"/>
                <a:sym typeface="Oxygen"/>
              </a:rPr>
              <a:t>-Glomerular filtration is nonselective process while tubular processing is highly selective </a:t>
            </a:r>
            <a:endParaRPr b="1">
              <a:latin typeface="Oxygen"/>
              <a:ea typeface="Oxygen"/>
              <a:cs typeface="Oxygen"/>
              <a:sym typeface="Oxygen"/>
            </a:endParaRPr>
          </a:p>
        </p:txBody>
      </p:sp>
      <p:sp>
        <p:nvSpPr>
          <p:cNvPr id="174" name="Google Shape;174;p18"/>
          <p:cNvSpPr txBox="1"/>
          <p:nvPr/>
        </p:nvSpPr>
        <p:spPr>
          <a:xfrm>
            <a:off x="-49575" y="8101338"/>
            <a:ext cx="6754500" cy="572700"/>
          </a:xfrm>
          <a:prstGeom prst="rect">
            <a:avLst/>
          </a:prstGeom>
          <a:noFill/>
          <a:ln>
            <a:noFill/>
          </a:ln>
        </p:spPr>
        <p:txBody>
          <a:bodyPr anchorCtr="0" anchor="t" bIns="91425" lIns="91425" spcFirstLastPara="1" rIns="91425" wrap="square" tIns="91425">
            <a:spAutoFit/>
          </a:bodyPr>
          <a:lstStyle/>
          <a:p>
            <a:pPr indent="0" lvl="0" marL="228600" rtl="0" algn="l">
              <a:lnSpc>
                <a:spcPct val="90000"/>
              </a:lnSpc>
              <a:spcBef>
                <a:spcPts val="1000"/>
              </a:spcBef>
              <a:spcAft>
                <a:spcPts val="0"/>
              </a:spcAft>
              <a:buNone/>
            </a:pPr>
            <a:r>
              <a:rPr lang="en">
                <a:latin typeface="Oxygen"/>
                <a:ea typeface="Oxygen"/>
                <a:cs typeface="Oxygen"/>
                <a:sym typeface="Oxygen"/>
              </a:rPr>
              <a:t>secretion of substances from the peritubular capillary blood to the tubular fluid. E.g ( water, </a:t>
            </a:r>
            <a:r>
              <a:rPr lang="en">
                <a:latin typeface="Oxygen"/>
                <a:ea typeface="Oxygen"/>
                <a:cs typeface="Oxygen"/>
                <a:sym typeface="Oxygen"/>
              </a:rPr>
              <a:t>Solutes</a:t>
            </a:r>
            <a:r>
              <a:rPr lang="en">
                <a:latin typeface="Oxygen"/>
                <a:ea typeface="Oxygen"/>
                <a:cs typeface="Oxygen"/>
                <a:sym typeface="Oxygen"/>
              </a:rPr>
              <a:t> ) to clean the blood </a:t>
            </a:r>
            <a:endParaRPr>
              <a:latin typeface="Oxygen"/>
              <a:ea typeface="Oxygen"/>
              <a:cs typeface="Oxygen"/>
              <a:sym typeface="Oxygen"/>
            </a:endParaRPr>
          </a:p>
        </p:txBody>
      </p:sp>
      <p:sp>
        <p:nvSpPr>
          <p:cNvPr id="175" name="Google Shape;175;p18"/>
          <p:cNvSpPr txBox="1"/>
          <p:nvPr/>
        </p:nvSpPr>
        <p:spPr>
          <a:xfrm>
            <a:off x="98350" y="9251175"/>
            <a:ext cx="5822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a:latin typeface="Oxygen"/>
                <a:ea typeface="Oxygen"/>
                <a:cs typeface="Oxygen"/>
                <a:sym typeface="Oxygen"/>
              </a:rPr>
              <a:t>removal of water and solutes from body in urine</a:t>
            </a:r>
            <a:endParaRPr>
              <a:latin typeface="Oxygen"/>
              <a:ea typeface="Oxygen"/>
              <a:cs typeface="Oxygen"/>
              <a:sym typeface="Oxygen"/>
            </a:endParaRPr>
          </a:p>
        </p:txBody>
      </p:sp>
      <p:pic>
        <p:nvPicPr>
          <p:cNvPr descr="Diagram&#10;&#10;Description automatically generated" id="176" name="Google Shape;176;p18"/>
          <p:cNvPicPr preferRelativeResize="0"/>
          <p:nvPr/>
        </p:nvPicPr>
        <p:blipFill rotWithShape="1">
          <a:blip r:embed="rId3">
            <a:alphaModFix/>
          </a:blip>
          <a:srcRect b="0" l="11317" r="6492" t="0"/>
          <a:stretch/>
        </p:blipFill>
        <p:spPr>
          <a:xfrm>
            <a:off x="2599975" y="1554850"/>
            <a:ext cx="3818100" cy="2102700"/>
          </a:xfrm>
          <a:prstGeom prst="rect">
            <a:avLst/>
          </a:prstGeom>
          <a:noFill/>
          <a:ln>
            <a:noFill/>
          </a:ln>
        </p:spPr>
      </p:pic>
      <p:pic>
        <p:nvPicPr>
          <p:cNvPr id="177" name="Google Shape;177;p18"/>
          <p:cNvPicPr preferRelativeResize="0"/>
          <p:nvPr/>
        </p:nvPicPr>
        <p:blipFill rotWithShape="1">
          <a:blip r:embed="rId4">
            <a:alphaModFix/>
          </a:blip>
          <a:srcRect b="0" l="0" r="0" t="0"/>
          <a:stretch/>
        </p:blipFill>
        <p:spPr>
          <a:xfrm>
            <a:off x="1215500" y="5607299"/>
            <a:ext cx="4481400" cy="2027100"/>
          </a:xfrm>
          <a:prstGeom prst="rect">
            <a:avLst/>
          </a:prstGeom>
          <a:noFill/>
          <a:ln>
            <a:noFill/>
          </a:ln>
        </p:spPr>
      </p:pic>
      <p:sp>
        <p:nvSpPr>
          <p:cNvPr id="178" name="Google Shape;178;p18"/>
          <p:cNvSpPr txBox="1"/>
          <p:nvPr/>
        </p:nvSpPr>
        <p:spPr>
          <a:xfrm>
            <a:off x="0" y="68975"/>
            <a:ext cx="1050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D5A6BD"/>
                </a:solidFill>
                <a:latin typeface="Oxygen"/>
                <a:ea typeface="Oxygen"/>
                <a:cs typeface="Oxygen"/>
                <a:sym typeface="Oxygen"/>
              </a:rPr>
              <a:t>Femael’s slides </a:t>
            </a:r>
            <a:endParaRPr b="1" sz="1200">
              <a:solidFill>
                <a:srgbClr val="D5A6BD"/>
              </a:solidFill>
              <a:latin typeface="Oxygen"/>
              <a:ea typeface="Oxygen"/>
              <a:cs typeface="Oxygen"/>
              <a:sym typeface="Oxyge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graphicFrame>
        <p:nvGraphicFramePr>
          <p:cNvPr id="183" name="Google Shape;183;p19"/>
          <p:cNvGraphicFramePr/>
          <p:nvPr/>
        </p:nvGraphicFramePr>
        <p:xfrm>
          <a:off x="-12" y="60"/>
          <a:ext cx="3000000" cy="3000000"/>
        </p:xfrm>
        <a:graphic>
          <a:graphicData uri="http://schemas.openxmlformats.org/drawingml/2006/table">
            <a:tbl>
              <a:tblPr>
                <a:noFill/>
                <a:tableStyleId>{C225BA1E-C638-49EA-A633-41FA000DCD85}</a:tableStyleId>
              </a:tblPr>
              <a:tblGrid>
                <a:gridCol w="6925300"/>
              </a:tblGrid>
              <a:tr h="471975">
                <a:tc>
                  <a:txBody>
                    <a:bodyPr/>
                    <a:lstStyle/>
                    <a:p>
                      <a:pPr indent="0" lvl="0" marL="0" rtl="0" algn="ctr">
                        <a:spcBef>
                          <a:spcPts val="0"/>
                        </a:spcBef>
                        <a:spcAft>
                          <a:spcPts val="0"/>
                        </a:spcAft>
                        <a:buNone/>
                      </a:pPr>
                      <a:r>
                        <a:rPr b="1" lang="en" sz="1800">
                          <a:latin typeface="Oxygen"/>
                          <a:ea typeface="Oxygen"/>
                          <a:cs typeface="Oxygen"/>
                          <a:sym typeface="Oxygen"/>
                        </a:rPr>
                        <a:t>CLASSIFICATION OF TRANSPORT MECHANISMS</a:t>
                      </a:r>
                      <a:endParaRPr b="1" sz="1800">
                        <a:latin typeface="Oxygen"/>
                        <a:ea typeface="Oxygen"/>
                        <a:cs typeface="Oxygen"/>
                        <a:sym typeface="Oxygen"/>
                      </a:endParaRPr>
                    </a:p>
                  </a:txBody>
                  <a:tcPr marT="91425" marB="91425" marR="91425" marL="91425">
                    <a:solidFill>
                      <a:srgbClr val="B37370"/>
                    </a:solidFill>
                  </a:tcPr>
                </a:tc>
              </a:tr>
              <a:tr h="456200">
                <a:tc>
                  <a:txBody>
                    <a:bodyPr/>
                    <a:lstStyle/>
                    <a:p>
                      <a:pPr indent="0" lvl="0" marL="0" rtl="0" algn="ctr">
                        <a:lnSpc>
                          <a:spcPct val="115000"/>
                        </a:lnSpc>
                        <a:spcBef>
                          <a:spcPts val="0"/>
                        </a:spcBef>
                        <a:spcAft>
                          <a:spcPts val="0"/>
                        </a:spcAft>
                        <a:buNone/>
                      </a:pPr>
                      <a:r>
                        <a:rPr b="1" lang="en" sz="1700">
                          <a:latin typeface="Oxygen"/>
                          <a:ea typeface="Oxygen"/>
                          <a:cs typeface="Oxygen"/>
                          <a:sym typeface="Oxygen"/>
                        </a:rPr>
                        <a:t>Simple diffusion </a:t>
                      </a:r>
                      <a:endParaRPr b="1" sz="1700">
                        <a:latin typeface="Oxygen"/>
                        <a:ea typeface="Oxygen"/>
                        <a:cs typeface="Oxygen"/>
                        <a:sym typeface="Oxygen"/>
                      </a:endParaRPr>
                    </a:p>
                  </a:txBody>
                  <a:tcPr marT="91425" marB="91425" marR="91425" marL="91425">
                    <a:solidFill>
                      <a:srgbClr val="F5EFEE"/>
                    </a:solidFill>
                  </a:tcPr>
                </a:tc>
              </a:tr>
              <a:tr h="456200">
                <a:tc>
                  <a:txBody>
                    <a:bodyPr/>
                    <a:lstStyle/>
                    <a:p>
                      <a:pPr indent="0" lvl="0" marL="0" rtl="0" algn="ctr">
                        <a:lnSpc>
                          <a:spcPct val="115000"/>
                        </a:lnSpc>
                        <a:spcBef>
                          <a:spcPts val="0"/>
                        </a:spcBef>
                        <a:spcAft>
                          <a:spcPts val="0"/>
                        </a:spcAft>
                        <a:buNone/>
                      </a:pPr>
                      <a:r>
                        <a:rPr b="1" lang="en" sz="1700">
                          <a:latin typeface="Oxygen"/>
                          <a:ea typeface="Oxygen"/>
                          <a:cs typeface="Oxygen"/>
                          <a:sym typeface="Oxygen"/>
                        </a:rPr>
                        <a:t>Facilitated</a:t>
                      </a:r>
                      <a:r>
                        <a:rPr b="1" lang="en" sz="1700">
                          <a:latin typeface="Oxygen"/>
                          <a:ea typeface="Oxygen"/>
                          <a:cs typeface="Oxygen"/>
                          <a:sym typeface="Oxygen"/>
                        </a:rPr>
                        <a:t> diffusion</a:t>
                      </a:r>
                      <a:endParaRPr b="1" sz="1700">
                        <a:latin typeface="Oxygen"/>
                        <a:ea typeface="Oxygen"/>
                        <a:cs typeface="Oxygen"/>
                        <a:sym typeface="Oxygen"/>
                      </a:endParaRPr>
                    </a:p>
                  </a:txBody>
                  <a:tcPr marT="91425" marB="91425" marR="91425" marL="91425">
                    <a:solidFill>
                      <a:srgbClr val="F5EFEE"/>
                    </a:solidFill>
                  </a:tcPr>
                </a:tc>
              </a:tr>
              <a:tr h="456200">
                <a:tc>
                  <a:txBody>
                    <a:bodyPr/>
                    <a:lstStyle/>
                    <a:p>
                      <a:pPr indent="0" lvl="0" marL="0" rtl="0" algn="ctr">
                        <a:lnSpc>
                          <a:spcPct val="115000"/>
                        </a:lnSpc>
                        <a:spcBef>
                          <a:spcPts val="0"/>
                        </a:spcBef>
                        <a:spcAft>
                          <a:spcPts val="0"/>
                        </a:spcAft>
                        <a:buNone/>
                      </a:pPr>
                      <a:r>
                        <a:rPr b="1" lang="en" sz="1700">
                          <a:latin typeface="Oxygen"/>
                          <a:ea typeface="Oxygen"/>
                          <a:cs typeface="Oxygen"/>
                          <a:sym typeface="Oxygen"/>
                        </a:rPr>
                        <a:t>Primary</a:t>
                      </a:r>
                      <a:r>
                        <a:rPr b="1" lang="en" sz="1700">
                          <a:latin typeface="Oxygen"/>
                          <a:ea typeface="Oxygen"/>
                          <a:cs typeface="Oxygen"/>
                          <a:sym typeface="Oxygen"/>
                        </a:rPr>
                        <a:t> active transport </a:t>
                      </a:r>
                      <a:endParaRPr b="1" sz="1700">
                        <a:latin typeface="Oxygen"/>
                        <a:ea typeface="Oxygen"/>
                        <a:cs typeface="Oxygen"/>
                        <a:sym typeface="Oxygen"/>
                      </a:endParaRPr>
                    </a:p>
                  </a:txBody>
                  <a:tcPr marT="91425" marB="91425" marR="91425" marL="91425">
                    <a:solidFill>
                      <a:srgbClr val="F5EFEE"/>
                    </a:solidFill>
                  </a:tcPr>
                </a:tc>
              </a:tr>
              <a:tr h="456200">
                <a:tc>
                  <a:txBody>
                    <a:bodyPr/>
                    <a:lstStyle/>
                    <a:p>
                      <a:pPr indent="0" lvl="0" marL="0" rtl="0" algn="ctr">
                        <a:lnSpc>
                          <a:spcPct val="115000"/>
                        </a:lnSpc>
                        <a:spcBef>
                          <a:spcPts val="0"/>
                        </a:spcBef>
                        <a:spcAft>
                          <a:spcPts val="0"/>
                        </a:spcAft>
                        <a:buNone/>
                      </a:pPr>
                      <a:r>
                        <a:rPr b="1" lang="en" sz="1700">
                          <a:latin typeface="Oxygen"/>
                          <a:ea typeface="Oxygen"/>
                          <a:cs typeface="Oxygen"/>
                          <a:sym typeface="Oxygen"/>
                        </a:rPr>
                        <a:t>Secondary active transport </a:t>
                      </a:r>
                      <a:endParaRPr b="1" sz="1700">
                        <a:latin typeface="Oxygen"/>
                        <a:ea typeface="Oxygen"/>
                        <a:cs typeface="Oxygen"/>
                        <a:sym typeface="Oxygen"/>
                      </a:endParaRPr>
                    </a:p>
                  </a:txBody>
                  <a:tcPr marT="91425" marB="91425" marR="91425" marL="91425">
                    <a:solidFill>
                      <a:srgbClr val="F5EFEE"/>
                    </a:solidFill>
                  </a:tcPr>
                </a:tc>
              </a:tr>
              <a:tr h="456200">
                <a:tc>
                  <a:txBody>
                    <a:bodyPr/>
                    <a:lstStyle/>
                    <a:p>
                      <a:pPr indent="0" lvl="0" marL="0" rtl="0" algn="ctr">
                        <a:lnSpc>
                          <a:spcPct val="115000"/>
                        </a:lnSpc>
                        <a:spcBef>
                          <a:spcPts val="0"/>
                        </a:spcBef>
                        <a:spcAft>
                          <a:spcPts val="0"/>
                        </a:spcAft>
                        <a:buNone/>
                      </a:pPr>
                      <a:r>
                        <a:rPr b="1" lang="en" sz="1700">
                          <a:latin typeface="Oxygen"/>
                          <a:ea typeface="Oxygen"/>
                          <a:cs typeface="Oxygen"/>
                          <a:sym typeface="Oxygen"/>
                        </a:rPr>
                        <a:t>Pinocytosis </a:t>
                      </a:r>
                      <a:endParaRPr b="1" sz="1700">
                        <a:latin typeface="Oxygen"/>
                        <a:ea typeface="Oxygen"/>
                        <a:cs typeface="Oxygen"/>
                        <a:sym typeface="Oxygen"/>
                      </a:endParaRPr>
                    </a:p>
                  </a:txBody>
                  <a:tcPr marT="91425" marB="91425" marR="91425" marL="91425">
                    <a:solidFill>
                      <a:srgbClr val="F5EFEE"/>
                    </a:solidFill>
                  </a:tcPr>
                </a:tc>
              </a:tr>
              <a:tr h="456200">
                <a:tc>
                  <a:txBody>
                    <a:bodyPr/>
                    <a:lstStyle/>
                    <a:p>
                      <a:pPr indent="0" lvl="0" marL="0" rtl="0" algn="ctr">
                        <a:lnSpc>
                          <a:spcPct val="115000"/>
                        </a:lnSpc>
                        <a:spcBef>
                          <a:spcPts val="0"/>
                        </a:spcBef>
                        <a:spcAft>
                          <a:spcPts val="0"/>
                        </a:spcAft>
                        <a:buNone/>
                      </a:pPr>
                      <a:r>
                        <a:rPr b="1" lang="en" sz="1700">
                          <a:latin typeface="Oxygen"/>
                          <a:ea typeface="Oxygen"/>
                          <a:cs typeface="Oxygen"/>
                          <a:sym typeface="Oxygen"/>
                        </a:rPr>
                        <a:t>Bulk flow </a:t>
                      </a:r>
                      <a:endParaRPr b="1" sz="1700">
                        <a:latin typeface="Oxygen"/>
                        <a:ea typeface="Oxygen"/>
                        <a:cs typeface="Oxygen"/>
                        <a:sym typeface="Oxygen"/>
                      </a:endParaRPr>
                    </a:p>
                  </a:txBody>
                  <a:tcPr marT="91425" marB="91425" marR="91425" marL="91425">
                    <a:solidFill>
                      <a:srgbClr val="F5EFEE"/>
                    </a:solidFill>
                  </a:tcPr>
                </a:tc>
              </a:tr>
              <a:tr h="456200">
                <a:tc>
                  <a:txBody>
                    <a:bodyPr/>
                    <a:lstStyle/>
                    <a:p>
                      <a:pPr indent="0" lvl="0" marL="0" rtl="0" algn="ctr">
                        <a:lnSpc>
                          <a:spcPct val="115000"/>
                        </a:lnSpc>
                        <a:spcBef>
                          <a:spcPts val="0"/>
                        </a:spcBef>
                        <a:spcAft>
                          <a:spcPts val="0"/>
                        </a:spcAft>
                        <a:buNone/>
                      </a:pPr>
                      <a:r>
                        <a:rPr b="1" lang="en" sz="1700">
                          <a:latin typeface="Oxygen"/>
                          <a:ea typeface="Oxygen"/>
                          <a:cs typeface="Oxygen"/>
                          <a:sym typeface="Oxygen"/>
                        </a:rPr>
                        <a:t>PRIMARY ACTIVE TRANSPORTERS</a:t>
                      </a:r>
                      <a:endParaRPr b="1" sz="1700">
                        <a:latin typeface="Oxygen"/>
                        <a:ea typeface="Oxygen"/>
                        <a:cs typeface="Oxygen"/>
                        <a:sym typeface="Oxygen"/>
                      </a:endParaRPr>
                    </a:p>
                  </a:txBody>
                  <a:tcPr marT="91425" marB="91425" marR="91425" marL="91425">
                    <a:solidFill>
                      <a:srgbClr val="B37370"/>
                    </a:solidFill>
                  </a:tcPr>
                </a:tc>
              </a:tr>
              <a:tr h="409825">
                <a:tc>
                  <a:txBody>
                    <a:bodyPr/>
                    <a:lstStyle/>
                    <a:p>
                      <a:pPr indent="0" lvl="0" marL="0" rtl="0" algn="ctr">
                        <a:lnSpc>
                          <a:spcPct val="115000"/>
                        </a:lnSpc>
                        <a:spcBef>
                          <a:spcPts val="0"/>
                        </a:spcBef>
                        <a:spcAft>
                          <a:spcPts val="0"/>
                        </a:spcAft>
                        <a:buNone/>
                      </a:pPr>
                      <a:r>
                        <a:rPr b="1" lang="en">
                          <a:latin typeface="Oxygen"/>
                          <a:ea typeface="Oxygen"/>
                          <a:cs typeface="Oxygen"/>
                          <a:sym typeface="Oxygen"/>
                        </a:rPr>
                        <a:t>Sodium-potassium ATPpase</a:t>
                      </a:r>
                      <a:endParaRPr b="1" sz="1700">
                        <a:latin typeface="Oxygen"/>
                        <a:ea typeface="Oxygen"/>
                        <a:cs typeface="Oxygen"/>
                        <a:sym typeface="Oxygen"/>
                      </a:endParaRPr>
                    </a:p>
                  </a:txBody>
                  <a:tcPr marT="91425" marB="91425" marR="91425" marL="91425">
                    <a:solidFill>
                      <a:srgbClr val="F5EFEE"/>
                    </a:solidFill>
                  </a:tcPr>
                </a:tc>
              </a:tr>
              <a:tr h="409825">
                <a:tc>
                  <a:txBody>
                    <a:bodyPr/>
                    <a:lstStyle/>
                    <a:p>
                      <a:pPr indent="0" lvl="0" marL="0" rtl="0" algn="ctr">
                        <a:lnSpc>
                          <a:spcPct val="115000"/>
                        </a:lnSpc>
                        <a:spcBef>
                          <a:spcPts val="0"/>
                        </a:spcBef>
                        <a:spcAft>
                          <a:spcPts val="0"/>
                        </a:spcAft>
                        <a:buNone/>
                      </a:pPr>
                      <a:r>
                        <a:rPr b="1" lang="en">
                          <a:latin typeface="Oxygen"/>
                          <a:ea typeface="Oxygen"/>
                          <a:cs typeface="Oxygen"/>
                          <a:sym typeface="Oxygen"/>
                        </a:rPr>
                        <a:t>Hydrogen ATPpase</a:t>
                      </a:r>
                      <a:endParaRPr b="1" sz="1700">
                        <a:latin typeface="Oxygen"/>
                        <a:ea typeface="Oxygen"/>
                        <a:cs typeface="Oxygen"/>
                        <a:sym typeface="Oxygen"/>
                      </a:endParaRPr>
                    </a:p>
                  </a:txBody>
                  <a:tcPr marT="91425" marB="91425" marR="91425" marL="91425">
                    <a:solidFill>
                      <a:srgbClr val="F5EFEE"/>
                    </a:solidFill>
                  </a:tcPr>
                </a:tc>
              </a:tr>
              <a:tr h="409825">
                <a:tc>
                  <a:txBody>
                    <a:bodyPr/>
                    <a:lstStyle/>
                    <a:p>
                      <a:pPr indent="0" lvl="0" marL="0" rtl="0" algn="ctr">
                        <a:lnSpc>
                          <a:spcPct val="115000"/>
                        </a:lnSpc>
                        <a:spcBef>
                          <a:spcPts val="0"/>
                        </a:spcBef>
                        <a:spcAft>
                          <a:spcPts val="0"/>
                        </a:spcAft>
                        <a:buNone/>
                      </a:pPr>
                      <a:r>
                        <a:rPr b="1" lang="en">
                          <a:latin typeface="Oxygen"/>
                          <a:ea typeface="Oxygen"/>
                          <a:cs typeface="Oxygen"/>
                          <a:sym typeface="Oxygen"/>
                        </a:rPr>
                        <a:t>Hydrogen-potassium ATPpase</a:t>
                      </a:r>
                      <a:endParaRPr b="1" sz="1700">
                        <a:latin typeface="Oxygen"/>
                        <a:ea typeface="Oxygen"/>
                        <a:cs typeface="Oxygen"/>
                        <a:sym typeface="Oxygen"/>
                      </a:endParaRPr>
                    </a:p>
                  </a:txBody>
                  <a:tcPr marT="91425" marB="91425" marR="91425" marL="91425">
                    <a:solidFill>
                      <a:srgbClr val="F5EFEE"/>
                    </a:solidFill>
                  </a:tcPr>
                </a:tc>
              </a:tr>
              <a:tr h="409825">
                <a:tc>
                  <a:txBody>
                    <a:bodyPr/>
                    <a:lstStyle/>
                    <a:p>
                      <a:pPr indent="0" lvl="0" marL="0" rtl="0" algn="ctr">
                        <a:lnSpc>
                          <a:spcPct val="115000"/>
                        </a:lnSpc>
                        <a:spcBef>
                          <a:spcPts val="0"/>
                        </a:spcBef>
                        <a:spcAft>
                          <a:spcPts val="0"/>
                        </a:spcAft>
                        <a:buNone/>
                      </a:pPr>
                      <a:r>
                        <a:rPr b="1" lang="en">
                          <a:latin typeface="Oxygen"/>
                          <a:ea typeface="Oxygen"/>
                          <a:cs typeface="Oxygen"/>
                          <a:sym typeface="Oxygen"/>
                        </a:rPr>
                        <a:t>Calcium ATPpase.</a:t>
                      </a:r>
                      <a:endParaRPr b="1" sz="1700">
                        <a:latin typeface="Oxygen"/>
                        <a:ea typeface="Oxygen"/>
                        <a:cs typeface="Oxygen"/>
                        <a:sym typeface="Oxygen"/>
                      </a:endParaRPr>
                    </a:p>
                  </a:txBody>
                  <a:tcPr marT="91425" marB="91425" marR="91425" marL="91425">
                    <a:solidFill>
                      <a:srgbClr val="F5EFEE"/>
                    </a:solidFill>
                  </a:tcPr>
                </a:tc>
              </a:tr>
            </a:tbl>
          </a:graphicData>
        </a:graphic>
      </p:graphicFrame>
      <p:pic>
        <p:nvPicPr>
          <p:cNvPr id="184" name="Google Shape;184;p19"/>
          <p:cNvPicPr preferRelativeResize="0"/>
          <p:nvPr/>
        </p:nvPicPr>
        <p:blipFill>
          <a:blip r:embed="rId3">
            <a:alphaModFix/>
          </a:blip>
          <a:stretch>
            <a:fillRect/>
          </a:stretch>
        </p:blipFill>
        <p:spPr>
          <a:xfrm>
            <a:off x="3537273" y="6257000"/>
            <a:ext cx="3320725" cy="3645951"/>
          </a:xfrm>
          <a:prstGeom prst="rect">
            <a:avLst/>
          </a:prstGeom>
          <a:noFill/>
          <a:ln>
            <a:noFill/>
          </a:ln>
        </p:spPr>
      </p:pic>
      <p:sp>
        <p:nvSpPr>
          <p:cNvPr id="185" name="Google Shape;185;p19"/>
          <p:cNvSpPr txBox="1"/>
          <p:nvPr/>
        </p:nvSpPr>
        <p:spPr>
          <a:xfrm>
            <a:off x="0" y="5412675"/>
            <a:ext cx="6858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F8A87"/>
                </a:solidFill>
              </a:rPr>
              <a:t>PARTS OF NEPHRON</a:t>
            </a:r>
            <a:endParaRPr b="1" sz="3000">
              <a:solidFill>
                <a:srgbClr val="CF8A87"/>
              </a:solidFill>
            </a:endParaRPr>
          </a:p>
        </p:txBody>
      </p:sp>
      <p:cxnSp>
        <p:nvCxnSpPr>
          <p:cNvPr id="186" name="Google Shape;186;p19"/>
          <p:cNvCxnSpPr/>
          <p:nvPr/>
        </p:nvCxnSpPr>
        <p:spPr>
          <a:xfrm>
            <a:off x="2199450" y="6059175"/>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187" name="Google Shape;187;p19"/>
          <p:cNvSpPr txBox="1"/>
          <p:nvPr/>
        </p:nvSpPr>
        <p:spPr>
          <a:xfrm>
            <a:off x="121850" y="6167125"/>
            <a:ext cx="3637500" cy="32454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SzPts val="1600"/>
              <a:buFont typeface="Oxygen"/>
              <a:buChar char="●"/>
            </a:pPr>
            <a:r>
              <a:rPr b="1" lang="en" sz="1600">
                <a:latin typeface="Oxygen"/>
                <a:ea typeface="Oxygen"/>
                <a:cs typeface="Oxygen"/>
                <a:sym typeface="Oxygen"/>
              </a:rPr>
              <a:t>Proximal Convoluted Tubule</a:t>
            </a:r>
            <a:endParaRPr b="1" sz="1600">
              <a:latin typeface="Oxygen"/>
              <a:ea typeface="Oxygen"/>
              <a:cs typeface="Oxygen"/>
              <a:sym typeface="Oxygen"/>
            </a:endParaRPr>
          </a:p>
          <a:p>
            <a:pPr indent="0" lvl="0" marL="0" rtl="0" algn="l">
              <a:lnSpc>
                <a:spcPct val="115000"/>
              </a:lnSpc>
              <a:spcBef>
                <a:spcPts val="0"/>
              </a:spcBef>
              <a:spcAft>
                <a:spcPts val="0"/>
              </a:spcAft>
              <a:buNone/>
            </a:pPr>
            <a:r>
              <a:t/>
            </a:r>
            <a:endParaRPr b="1" sz="1600">
              <a:latin typeface="Oxygen"/>
              <a:ea typeface="Oxygen"/>
              <a:cs typeface="Oxygen"/>
              <a:sym typeface="Oxygen"/>
            </a:endParaRPr>
          </a:p>
          <a:p>
            <a:pPr indent="-330200" lvl="0" marL="457200" rtl="0" algn="l">
              <a:lnSpc>
                <a:spcPct val="115000"/>
              </a:lnSpc>
              <a:spcBef>
                <a:spcPts val="0"/>
              </a:spcBef>
              <a:spcAft>
                <a:spcPts val="0"/>
              </a:spcAft>
              <a:buSzPts val="1600"/>
              <a:buFont typeface="Oxygen"/>
              <a:buChar char="●"/>
            </a:pPr>
            <a:r>
              <a:rPr b="1" lang="en" sz="1600">
                <a:latin typeface="Oxygen"/>
                <a:ea typeface="Oxygen"/>
                <a:cs typeface="Oxygen"/>
                <a:sym typeface="Oxygen"/>
              </a:rPr>
              <a:t> Loop of Henle</a:t>
            </a:r>
            <a:endParaRPr b="1" sz="1600">
              <a:latin typeface="Oxygen"/>
              <a:ea typeface="Oxygen"/>
              <a:cs typeface="Oxygen"/>
              <a:sym typeface="Oxygen"/>
            </a:endParaRPr>
          </a:p>
          <a:p>
            <a:pPr indent="0" lvl="0" marL="457200" rtl="0" algn="l">
              <a:lnSpc>
                <a:spcPct val="115000"/>
              </a:lnSpc>
              <a:spcBef>
                <a:spcPts val="0"/>
              </a:spcBef>
              <a:spcAft>
                <a:spcPts val="0"/>
              </a:spcAft>
              <a:buNone/>
            </a:pPr>
            <a:r>
              <a:t/>
            </a:r>
            <a:endParaRPr b="1" sz="1600">
              <a:latin typeface="Oxygen"/>
              <a:ea typeface="Oxygen"/>
              <a:cs typeface="Oxygen"/>
              <a:sym typeface="Oxygen"/>
            </a:endParaRPr>
          </a:p>
          <a:p>
            <a:pPr indent="-330200" lvl="0" marL="457200" rtl="0" algn="l">
              <a:lnSpc>
                <a:spcPct val="115000"/>
              </a:lnSpc>
              <a:spcBef>
                <a:spcPts val="0"/>
              </a:spcBef>
              <a:spcAft>
                <a:spcPts val="0"/>
              </a:spcAft>
              <a:buSzPts val="1600"/>
              <a:buFont typeface="Oxygen"/>
              <a:buChar char="●"/>
            </a:pPr>
            <a:r>
              <a:rPr b="1" lang="en" sz="1600">
                <a:latin typeface="Oxygen"/>
                <a:ea typeface="Oxygen"/>
                <a:cs typeface="Oxygen"/>
                <a:sym typeface="Oxygen"/>
              </a:rPr>
              <a:t> Distal Convoluted Tubule</a:t>
            </a:r>
            <a:endParaRPr b="1" sz="1600">
              <a:latin typeface="Oxygen"/>
              <a:ea typeface="Oxygen"/>
              <a:cs typeface="Oxygen"/>
              <a:sym typeface="Oxygen"/>
            </a:endParaRPr>
          </a:p>
          <a:p>
            <a:pPr indent="0" lvl="0" marL="457200" rtl="0" algn="l">
              <a:lnSpc>
                <a:spcPct val="115000"/>
              </a:lnSpc>
              <a:spcBef>
                <a:spcPts val="0"/>
              </a:spcBef>
              <a:spcAft>
                <a:spcPts val="0"/>
              </a:spcAft>
              <a:buNone/>
            </a:pPr>
            <a:r>
              <a:t/>
            </a:r>
            <a:endParaRPr b="1" sz="1600">
              <a:latin typeface="Oxygen"/>
              <a:ea typeface="Oxygen"/>
              <a:cs typeface="Oxygen"/>
              <a:sym typeface="Oxygen"/>
            </a:endParaRPr>
          </a:p>
          <a:p>
            <a:pPr indent="-330200" lvl="0" marL="457200" rtl="0" algn="l">
              <a:lnSpc>
                <a:spcPct val="115000"/>
              </a:lnSpc>
              <a:spcBef>
                <a:spcPts val="0"/>
              </a:spcBef>
              <a:spcAft>
                <a:spcPts val="0"/>
              </a:spcAft>
              <a:buSzPts val="1600"/>
              <a:buFont typeface="Oxygen"/>
              <a:buChar char="●"/>
            </a:pPr>
            <a:r>
              <a:rPr b="1" lang="en" sz="1600">
                <a:latin typeface="Oxygen"/>
                <a:ea typeface="Oxygen"/>
                <a:cs typeface="Oxygen"/>
                <a:sym typeface="Oxygen"/>
              </a:rPr>
              <a:t>(Early &amp; Late)</a:t>
            </a:r>
            <a:endParaRPr b="1" sz="1600">
              <a:latin typeface="Oxygen"/>
              <a:ea typeface="Oxygen"/>
              <a:cs typeface="Oxygen"/>
              <a:sym typeface="Oxygen"/>
            </a:endParaRPr>
          </a:p>
          <a:p>
            <a:pPr indent="0" lvl="0" marL="457200" rtl="0" algn="l">
              <a:lnSpc>
                <a:spcPct val="115000"/>
              </a:lnSpc>
              <a:spcBef>
                <a:spcPts val="0"/>
              </a:spcBef>
              <a:spcAft>
                <a:spcPts val="0"/>
              </a:spcAft>
              <a:buNone/>
            </a:pPr>
            <a:r>
              <a:t/>
            </a:r>
            <a:endParaRPr b="1" sz="1600">
              <a:latin typeface="Oxygen"/>
              <a:ea typeface="Oxygen"/>
              <a:cs typeface="Oxygen"/>
              <a:sym typeface="Oxygen"/>
            </a:endParaRPr>
          </a:p>
          <a:p>
            <a:pPr indent="-330200" lvl="0" marL="457200" rtl="0" algn="l">
              <a:lnSpc>
                <a:spcPct val="115000"/>
              </a:lnSpc>
              <a:spcBef>
                <a:spcPts val="0"/>
              </a:spcBef>
              <a:spcAft>
                <a:spcPts val="0"/>
              </a:spcAft>
              <a:buSzPts val="1600"/>
              <a:buFont typeface="Oxygen"/>
              <a:buChar char="●"/>
            </a:pPr>
            <a:r>
              <a:rPr b="1" lang="en" sz="1600">
                <a:latin typeface="Oxygen"/>
                <a:ea typeface="Oxygen"/>
                <a:cs typeface="Oxygen"/>
                <a:sym typeface="Oxygen"/>
              </a:rPr>
              <a:t> Collecting Tubule</a:t>
            </a:r>
            <a:endParaRPr b="1" sz="1600">
              <a:latin typeface="Oxygen"/>
              <a:ea typeface="Oxygen"/>
              <a:cs typeface="Oxygen"/>
              <a:sym typeface="Oxygen"/>
            </a:endParaRPr>
          </a:p>
          <a:p>
            <a:pPr indent="0" lvl="0" marL="457200" rtl="0" algn="l">
              <a:lnSpc>
                <a:spcPct val="115000"/>
              </a:lnSpc>
              <a:spcBef>
                <a:spcPts val="0"/>
              </a:spcBef>
              <a:spcAft>
                <a:spcPts val="0"/>
              </a:spcAft>
              <a:buNone/>
            </a:pPr>
            <a:r>
              <a:t/>
            </a:r>
            <a:endParaRPr b="1" sz="1500">
              <a:latin typeface="Oxygen"/>
              <a:ea typeface="Oxygen"/>
              <a:cs typeface="Oxygen"/>
              <a:sym typeface="Oxygen"/>
            </a:endParaRPr>
          </a:p>
          <a:p>
            <a:pPr indent="-330200" lvl="0" marL="457200" rtl="0" algn="l">
              <a:lnSpc>
                <a:spcPct val="115000"/>
              </a:lnSpc>
              <a:spcBef>
                <a:spcPts val="0"/>
              </a:spcBef>
              <a:spcAft>
                <a:spcPts val="0"/>
              </a:spcAft>
              <a:buSzPts val="1600"/>
              <a:buFont typeface="Oxygen"/>
              <a:buChar char="●"/>
            </a:pPr>
            <a:r>
              <a:rPr b="1" lang="en" sz="1600">
                <a:latin typeface="Oxygen"/>
                <a:ea typeface="Oxygen"/>
                <a:cs typeface="Oxygen"/>
                <a:sym typeface="Oxygen"/>
              </a:rPr>
              <a:t>Collecting Duct</a:t>
            </a:r>
            <a:endParaRPr b="1" sz="1600">
              <a:latin typeface="Oxygen"/>
              <a:ea typeface="Oxygen"/>
              <a:cs typeface="Oxygen"/>
              <a:sym typeface="Oxygen"/>
            </a:endParaRPr>
          </a:p>
        </p:txBody>
      </p:sp>
      <p:sp>
        <p:nvSpPr>
          <p:cNvPr id="188" name="Google Shape;188;p19"/>
          <p:cNvSpPr txBox="1"/>
          <p:nvPr/>
        </p:nvSpPr>
        <p:spPr>
          <a:xfrm>
            <a:off x="-76100" y="76250"/>
            <a:ext cx="1085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0B5394"/>
                </a:solidFill>
                <a:latin typeface="Oxygen"/>
                <a:ea typeface="Oxygen"/>
                <a:cs typeface="Oxygen"/>
                <a:sym typeface="Oxygen"/>
              </a:rPr>
              <a:t>Male;s </a:t>
            </a:r>
            <a:r>
              <a:rPr b="1" lang="en" sz="1100">
                <a:solidFill>
                  <a:srgbClr val="0B5394"/>
                </a:solidFill>
                <a:latin typeface="Oxygen"/>
                <a:ea typeface="Oxygen"/>
                <a:cs typeface="Oxygen"/>
                <a:sym typeface="Oxygen"/>
              </a:rPr>
              <a:t>slides</a:t>
            </a:r>
            <a:endParaRPr b="1" sz="800">
              <a:solidFill>
                <a:srgbClr val="0B5394"/>
              </a:solidFill>
              <a:latin typeface="Oxygen"/>
              <a:ea typeface="Oxygen"/>
              <a:cs typeface="Oxygen"/>
              <a:sym typeface="Oxyge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0"/>
          <p:cNvSpPr txBox="1"/>
          <p:nvPr/>
        </p:nvSpPr>
        <p:spPr>
          <a:xfrm>
            <a:off x="144975" y="0"/>
            <a:ext cx="68079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rgbClr val="000000"/>
              </a:buClr>
              <a:buSzPts val="4400"/>
              <a:buFont typeface="Calibri"/>
              <a:buNone/>
            </a:pPr>
            <a:r>
              <a:rPr b="1" lang="en" sz="4400">
                <a:solidFill>
                  <a:srgbClr val="CF8A87"/>
                </a:solidFill>
                <a:latin typeface="Oxygen"/>
                <a:ea typeface="Oxygen"/>
                <a:cs typeface="Oxygen"/>
                <a:sym typeface="Oxygen"/>
              </a:rPr>
              <a:t>Nephron reabsorption</a:t>
            </a:r>
            <a:endParaRPr b="1" i="0" sz="4800" u="none" cap="none" strike="noStrike">
              <a:solidFill>
                <a:srgbClr val="CF8A87"/>
              </a:solidFill>
              <a:latin typeface="Oxygen"/>
              <a:ea typeface="Oxygen"/>
              <a:cs typeface="Oxygen"/>
              <a:sym typeface="Oxygen"/>
            </a:endParaRPr>
          </a:p>
        </p:txBody>
      </p:sp>
      <p:cxnSp>
        <p:nvCxnSpPr>
          <p:cNvPr id="194" name="Google Shape;194;p20"/>
          <p:cNvCxnSpPr/>
          <p:nvPr/>
        </p:nvCxnSpPr>
        <p:spPr>
          <a:xfrm>
            <a:off x="2139225" y="680925"/>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195" name="Google Shape;195;p20"/>
          <p:cNvSpPr txBox="1"/>
          <p:nvPr/>
        </p:nvSpPr>
        <p:spPr>
          <a:xfrm>
            <a:off x="197850" y="687025"/>
            <a:ext cx="5877600" cy="46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rgbClr val="000000"/>
              </a:buClr>
              <a:buSzPts val="4400"/>
              <a:buFont typeface="Calibri"/>
              <a:buNone/>
            </a:pPr>
            <a:r>
              <a:rPr b="1" lang="en" sz="2000">
                <a:latin typeface="Oxygen"/>
                <a:ea typeface="Oxygen"/>
                <a:cs typeface="Oxygen"/>
                <a:sym typeface="Oxygen"/>
              </a:rPr>
              <a:t>Reabsorption is a 2 step processes:</a:t>
            </a:r>
            <a:endParaRPr b="1" sz="2000">
              <a:latin typeface="Oxygen"/>
              <a:ea typeface="Oxygen"/>
              <a:cs typeface="Oxygen"/>
              <a:sym typeface="Oxygen"/>
            </a:endParaRPr>
          </a:p>
        </p:txBody>
      </p:sp>
      <p:sp>
        <p:nvSpPr>
          <p:cNvPr id="196" name="Google Shape;196;p20"/>
          <p:cNvSpPr/>
          <p:nvPr/>
        </p:nvSpPr>
        <p:spPr>
          <a:xfrm>
            <a:off x="144975" y="1212900"/>
            <a:ext cx="3384600" cy="461700"/>
          </a:xfrm>
          <a:prstGeom prst="rect">
            <a:avLst/>
          </a:prstGeom>
          <a:solidFill>
            <a:srgbClr val="F3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1200">
                <a:latin typeface="Oxygen"/>
                <a:ea typeface="Oxygen"/>
                <a:cs typeface="Oxygen"/>
                <a:sym typeface="Oxygen"/>
              </a:rPr>
              <a:t>1- transport from From tubular lumen to interstitial fluid (IF)</a:t>
            </a:r>
            <a:r>
              <a:rPr b="1" lang="en">
                <a:latin typeface="Oxygen"/>
                <a:ea typeface="Oxygen"/>
                <a:cs typeface="Oxygen"/>
                <a:sym typeface="Oxygen"/>
              </a:rPr>
              <a:t> </a:t>
            </a:r>
            <a:endParaRPr b="1" i="0" u="none" cap="none" strike="noStrike">
              <a:solidFill>
                <a:srgbClr val="000000"/>
              </a:solidFill>
              <a:latin typeface="Oxygen"/>
              <a:ea typeface="Oxygen"/>
              <a:cs typeface="Oxygen"/>
              <a:sym typeface="Oxygen"/>
            </a:endParaRPr>
          </a:p>
        </p:txBody>
      </p:sp>
      <p:sp>
        <p:nvSpPr>
          <p:cNvPr id="197" name="Google Shape;197;p20"/>
          <p:cNvSpPr/>
          <p:nvPr/>
        </p:nvSpPr>
        <p:spPr>
          <a:xfrm rot="5399935">
            <a:off x="1676317" y="1755757"/>
            <a:ext cx="321924" cy="210889"/>
          </a:xfrm>
          <a:custGeom>
            <a:rect b="b" l="l" r="r" t="t"/>
            <a:pathLst>
              <a:path extrusionOk="0" h="1848" w="2439">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0"/>
          <p:cNvSpPr/>
          <p:nvPr/>
        </p:nvSpPr>
        <p:spPr>
          <a:xfrm>
            <a:off x="144975" y="2020213"/>
            <a:ext cx="3573300" cy="2508900"/>
          </a:xfrm>
          <a:prstGeom prst="rect">
            <a:avLst/>
          </a:prstGeom>
          <a:solidFill>
            <a:srgbClr val="F3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1200">
                <a:latin typeface="Oxygen"/>
                <a:ea typeface="Oxygen"/>
                <a:cs typeface="Oxygen"/>
                <a:sym typeface="Oxygen"/>
              </a:rPr>
              <a:t>Transport involve Active and passive process </a:t>
            </a:r>
            <a:r>
              <a:rPr b="1" lang="en" sz="1200" u="sng">
                <a:solidFill>
                  <a:srgbClr val="980000"/>
                </a:solidFill>
                <a:latin typeface="Oxygen"/>
                <a:ea typeface="Oxygen"/>
                <a:cs typeface="Oxygen"/>
                <a:sym typeface="Oxygen"/>
              </a:rPr>
              <a:t>(can be transcellular and/or paracellular routes:</a:t>
            </a:r>
            <a:endParaRPr b="1" sz="1200" u="sng">
              <a:solidFill>
                <a:srgbClr val="980000"/>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1" sz="1200">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1" lang="en" sz="1200">
                <a:latin typeface="Oxygen"/>
                <a:ea typeface="Oxygen"/>
                <a:cs typeface="Oxygen"/>
                <a:sym typeface="Oxygen"/>
              </a:rPr>
              <a:t>Transcellular transport: substances travel through the cell, passing through both the apical mem</a:t>
            </a:r>
            <a:r>
              <a:rPr b="1" lang="en" sz="1200">
                <a:latin typeface="Oxygen"/>
                <a:ea typeface="Oxygen"/>
                <a:cs typeface="Oxygen"/>
                <a:sym typeface="Oxygen"/>
              </a:rPr>
              <a:t>brane and basolateral membrane</a:t>
            </a:r>
            <a:endParaRPr b="1" sz="1200">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1" sz="1200" u="sng">
              <a:solidFill>
                <a:srgbClr val="980000"/>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1" lang="en" sz="1200">
                <a:latin typeface="Oxygen"/>
                <a:ea typeface="Oxygen"/>
                <a:cs typeface="Oxygen"/>
                <a:sym typeface="Oxygen"/>
              </a:rPr>
              <a:t>Paracellular transport: the  transfer of substances across an epithelium by passing through the intercellular space (tight junctions) between the cells</a:t>
            </a:r>
            <a:endParaRPr b="1" sz="1200">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1" sz="1200">
              <a:latin typeface="Oxygen"/>
              <a:ea typeface="Oxygen"/>
              <a:cs typeface="Oxygen"/>
              <a:sym typeface="Oxygen"/>
            </a:endParaRPr>
          </a:p>
        </p:txBody>
      </p:sp>
      <p:sp>
        <p:nvSpPr>
          <p:cNvPr id="199" name="Google Shape;199;p20"/>
          <p:cNvSpPr/>
          <p:nvPr/>
        </p:nvSpPr>
        <p:spPr>
          <a:xfrm>
            <a:off x="311175" y="5253475"/>
            <a:ext cx="1589100" cy="940800"/>
          </a:xfrm>
          <a:prstGeom prst="rect">
            <a:avLst/>
          </a:prstGeom>
          <a:solidFill>
            <a:srgbClr val="F3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b="1" lang="en" sz="1200">
                <a:latin typeface="Oxygen"/>
                <a:ea typeface="Oxygen"/>
                <a:cs typeface="Oxygen"/>
                <a:sym typeface="Oxygen"/>
              </a:rPr>
              <a:t>-requires energy</a:t>
            </a:r>
            <a:endParaRPr b="1" sz="1200">
              <a:latin typeface="Oxygen"/>
              <a:ea typeface="Oxygen"/>
              <a:cs typeface="Oxygen"/>
              <a:sym typeface="Oxygen"/>
            </a:endParaRPr>
          </a:p>
          <a:p>
            <a:pPr indent="0" lvl="0" marL="0" rtl="0" algn="l">
              <a:lnSpc>
                <a:spcPct val="90000"/>
              </a:lnSpc>
              <a:spcBef>
                <a:spcPts val="1000"/>
              </a:spcBef>
              <a:spcAft>
                <a:spcPts val="0"/>
              </a:spcAft>
              <a:buNone/>
            </a:pPr>
            <a:r>
              <a:rPr b="1" lang="en" sz="1200">
                <a:latin typeface="Oxygen"/>
                <a:ea typeface="Oxygen"/>
                <a:cs typeface="Oxygen"/>
                <a:sym typeface="Oxygen"/>
              </a:rPr>
              <a:t>-</a:t>
            </a:r>
            <a:r>
              <a:rPr b="1" lang="en" sz="1200">
                <a:latin typeface="Oxygen"/>
                <a:ea typeface="Oxygen"/>
                <a:cs typeface="Oxygen"/>
                <a:sym typeface="Oxygen"/>
              </a:rPr>
              <a:t>Substances move against their chemical gradient </a:t>
            </a:r>
            <a:endParaRPr b="1" sz="1200">
              <a:latin typeface="Oxygen"/>
              <a:ea typeface="Oxygen"/>
              <a:cs typeface="Oxygen"/>
              <a:sym typeface="Oxygen"/>
            </a:endParaRPr>
          </a:p>
        </p:txBody>
      </p:sp>
      <p:sp>
        <p:nvSpPr>
          <p:cNvPr id="200" name="Google Shape;200;p20"/>
          <p:cNvSpPr/>
          <p:nvPr/>
        </p:nvSpPr>
        <p:spPr>
          <a:xfrm>
            <a:off x="262932" y="6270556"/>
            <a:ext cx="1346100" cy="1127700"/>
          </a:xfrm>
          <a:prstGeom prst="roundRect">
            <a:avLst>
              <a:gd fmla="val 16667" name="adj"/>
            </a:avLst>
          </a:prstGeom>
          <a:solidFill>
            <a:srgbClr val="F3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Oxygen"/>
                <a:ea typeface="Oxygen"/>
                <a:cs typeface="Oxygen"/>
                <a:sym typeface="Oxygen"/>
              </a:rPr>
              <a:t>Primary active </a:t>
            </a:r>
            <a:endParaRPr sz="1200">
              <a:latin typeface="Oxygen"/>
              <a:ea typeface="Oxygen"/>
              <a:cs typeface="Oxygen"/>
              <a:sym typeface="Oxygen"/>
            </a:endParaRPr>
          </a:p>
          <a:p>
            <a:pPr indent="0" lvl="0" marL="0" rtl="0" algn="l">
              <a:spcBef>
                <a:spcPts val="0"/>
              </a:spcBef>
              <a:spcAft>
                <a:spcPts val="0"/>
              </a:spcAft>
              <a:buNone/>
            </a:pPr>
            <a:r>
              <a:rPr lang="en" sz="1200">
                <a:latin typeface="Oxygen"/>
                <a:ea typeface="Oxygen"/>
                <a:cs typeface="Oxygen"/>
                <a:sym typeface="Oxygen"/>
              </a:rPr>
              <a:t>Directly coupled to energy </a:t>
            </a:r>
            <a:endParaRPr sz="1200">
              <a:latin typeface="Oxygen"/>
              <a:ea typeface="Oxygen"/>
              <a:cs typeface="Oxygen"/>
              <a:sym typeface="Oxygen"/>
            </a:endParaRPr>
          </a:p>
          <a:p>
            <a:pPr indent="0" lvl="0" marL="0" rtl="0" algn="l">
              <a:spcBef>
                <a:spcPts val="0"/>
              </a:spcBef>
              <a:spcAft>
                <a:spcPts val="0"/>
              </a:spcAft>
              <a:buNone/>
            </a:pPr>
            <a:r>
              <a:rPr lang="en" sz="1200">
                <a:latin typeface="Oxygen"/>
                <a:ea typeface="Oxygen"/>
                <a:cs typeface="Oxygen"/>
                <a:sym typeface="Oxygen"/>
              </a:rPr>
              <a:t>E.g Na+K+ atpase</a:t>
            </a:r>
            <a:endParaRPr sz="1200">
              <a:latin typeface="Oxygen"/>
              <a:ea typeface="Oxygen"/>
              <a:cs typeface="Oxygen"/>
              <a:sym typeface="Oxygen"/>
            </a:endParaRPr>
          </a:p>
        </p:txBody>
      </p:sp>
      <p:sp>
        <p:nvSpPr>
          <p:cNvPr id="201" name="Google Shape;201;p20"/>
          <p:cNvSpPr/>
          <p:nvPr/>
        </p:nvSpPr>
        <p:spPr>
          <a:xfrm>
            <a:off x="277450" y="4690937"/>
            <a:ext cx="1044600" cy="483300"/>
          </a:xfrm>
          <a:prstGeom prst="roundRect">
            <a:avLst>
              <a:gd fmla="val 16667" name="adj"/>
            </a:avLst>
          </a:prstGeom>
          <a:solidFill>
            <a:srgbClr val="F3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Oxygen"/>
                <a:ea typeface="Oxygen"/>
                <a:cs typeface="Oxygen"/>
                <a:sym typeface="Oxygen"/>
              </a:rPr>
              <a:t>Active transport </a:t>
            </a:r>
            <a:endParaRPr b="1" sz="1200">
              <a:latin typeface="Oxygen"/>
              <a:ea typeface="Oxygen"/>
              <a:cs typeface="Oxygen"/>
              <a:sym typeface="Oxygen"/>
            </a:endParaRPr>
          </a:p>
        </p:txBody>
      </p:sp>
      <p:sp>
        <p:nvSpPr>
          <p:cNvPr id="202" name="Google Shape;202;p20"/>
          <p:cNvSpPr/>
          <p:nvPr/>
        </p:nvSpPr>
        <p:spPr>
          <a:xfrm>
            <a:off x="2283484" y="4672886"/>
            <a:ext cx="1044600" cy="483300"/>
          </a:xfrm>
          <a:prstGeom prst="roundRect">
            <a:avLst>
              <a:gd fmla="val 16667" name="adj"/>
            </a:avLst>
          </a:prstGeom>
          <a:solidFill>
            <a:srgbClr val="F3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Oxygen"/>
                <a:ea typeface="Oxygen"/>
                <a:cs typeface="Oxygen"/>
                <a:sym typeface="Oxygen"/>
              </a:rPr>
              <a:t>Passive transport </a:t>
            </a:r>
            <a:endParaRPr b="1" sz="1200">
              <a:latin typeface="Oxygen"/>
              <a:ea typeface="Oxygen"/>
              <a:cs typeface="Oxygen"/>
              <a:sym typeface="Oxygen"/>
            </a:endParaRPr>
          </a:p>
        </p:txBody>
      </p:sp>
      <p:sp>
        <p:nvSpPr>
          <p:cNvPr id="203" name="Google Shape;203;p20"/>
          <p:cNvSpPr/>
          <p:nvPr/>
        </p:nvSpPr>
        <p:spPr>
          <a:xfrm>
            <a:off x="3864475" y="1131000"/>
            <a:ext cx="2912400" cy="543600"/>
          </a:xfrm>
          <a:prstGeom prst="rect">
            <a:avLst/>
          </a:prstGeom>
          <a:solidFill>
            <a:srgbClr val="F3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1200">
                <a:latin typeface="Oxygen"/>
                <a:ea typeface="Oxygen"/>
                <a:cs typeface="Oxygen"/>
                <a:sym typeface="Oxygen"/>
              </a:rPr>
              <a:t>2-Transport substances from IF to the peritubular capillaries</a:t>
            </a:r>
            <a:r>
              <a:rPr b="1" lang="en" sz="1100">
                <a:latin typeface="Oxygen"/>
                <a:ea typeface="Oxygen"/>
                <a:cs typeface="Oxygen"/>
                <a:sym typeface="Oxygen"/>
              </a:rPr>
              <a:t>(</a:t>
            </a:r>
            <a:r>
              <a:rPr b="1" lang="en" sz="1100">
                <a:latin typeface="Oxygen"/>
                <a:ea typeface="Oxygen"/>
                <a:cs typeface="Oxygen"/>
                <a:sym typeface="Oxygen"/>
              </a:rPr>
              <a:t>capillary</a:t>
            </a:r>
            <a:r>
              <a:rPr b="1" lang="en" sz="1100">
                <a:latin typeface="Oxygen"/>
                <a:ea typeface="Oxygen"/>
                <a:cs typeface="Oxygen"/>
                <a:sym typeface="Oxygen"/>
              </a:rPr>
              <a:t> blood)</a:t>
            </a:r>
            <a:endParaRPr b="1" sz="1100">
              <a:latin typeface="Oxygen"/>
              <a:ea typeface="Oxygen"/>
              <a:cs typeface="Oxygen"/>
              <a:sym typeface="Oxygen"/>
            </a:endParaRPr>
          </a:p>
        </p:txBody>
      </p:sp>
      <p:sp>
        <p:nvSpPr>
          <p:cNvPr id="204" name="Google Shape;204;p20"/>
          <p:cNvSpPr/>
          <p:nvPr/>
        </p:nvSpPr>
        <p:spPr>
          <a:xfrm rot="5399935">
            <a:off x="5089604" y="1720970"/>
            <a:ext cx="321924" cy="210889"/>
          </a:xfrm>
          <a:custGeom>
            <a:rect b="b" l="l" r="r" t="t"/>
            <a:pathLst>
              <a:path extrusionOk="0" h="1848" w="2439">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0"/>
          <p:cNvSpPr/>
          <p:nvPr/>
        </p:nvSpPr>
        <p:spPr>
          <a:xfrm>
            <a:off x="4021025" y="2047825"/>
            <a:ext cx="2459100" cy="622200"/>
          </a:xfrm>
          <a:prstGeom prst="rect">
            <a:avLst/>
          </a:prstGeom>
          <a:solidFill>
            <a:srgbClr val="F3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Font typeface="Arial"/>
              <a:buNone/>
            </a:pPr>
            <a:r>
              <a:rPr b="1" lang="en" sz="1200">
                <a:latin typeface="Oxygen"/>
                <a:ea typeface="Oxygen"/>
                <a:cs typeface="Oxygen"/>
                <a:sym typeface="Oxygen"/>
              </a:rPr>
              <a:t>By ultrafiltration </a:t>
            </a:r>
            <a:endParaRPr b="1" sz="1200">
              <a:latin typeface="Oxygen"/>
              <a:ea typeface="Oxygen"/>
              <a:cs typeface="Oxygen"/>
              <a:sym typeface="Oxygen"/>
            </a:endParaRPr>
          </a:p>
          <a:p>
            <a:pPr indent="0" lvl="0" marL="0" rtl="0" algn="ctr">
              <a:spcBef>
                <a:spcPts val="0"/>
              </a:spcBef>
              <a:spcAft>
                <a:spcPts val="0"/>
              </a:spcAft>
              <a:buClr>
                <a:srgbClr val="000000"/>
              </a:buClr>
              <a:buFont typeface="Arial"/>
              <a:buNone/>
            </a:pPr>
            <a:r>
              <a:rPr b="1" lang="en" sz="1200">
                <a:latin typeface="Oxygen"/>
                <a:ea typeface="Oxygen"/>
                <a:cs typeface="Oxygen"/>
                <a:sym typeface="Oxygen"/>
              </a:rPr>
              <a:t>(Bulk Flow)</a:t>
            </a:r>
            <a:endParaRPr sz="1200">
              <a:latin typeface="Oxygen"/>
              <a:ea typeface="Oxygen"/>
              <a:cs typeface="Oxygen"/>
              <a:sym typeface="Oxygen"/>
            </a:endParaRPr>
          </a:p>
        </p:txBody>
      </p:sp>
      <p:cxnSp>
        <p:nvCxnSpPr>
          <p:cNvPr id="206" name="Google Shape;206;p20"/>
          <p:cNvCxnSpPr>
            <a:stCxn id="198" idx="2"/>
            <a:endCxn id="201" idx="0"/>
          </p:cNvCxnSpPr>
          <p:nvPr/>
        </p:nvCxnSpPr>
        <p:spPr>
          <a:xfrm rot="5400000">
            <a:off x="1284825" y="4044013"/>
            <a:ext cx="161700" cy="1131900"/>
          </a:xfrm>
          <a:prstGeom prst="curvedConnector3">
            <a:avLst>
              <a:gd fmla="val 50038" name="adj1"/>
            </a:avLst>
          </a:prstGeom>
          <a:noFill/>
          <a:ln cap="flat" cmpd="sng" w="9525">
            <a:solidFill>
              <a:schemeClr val="dk2"/>
            </a:solidFill>
            <a:prstDash val="solid"/>
            <a:round/>
            <a:headEnd len="med" w="med" type="none"/>
            <a:tailEnd len="med" w="med" type="none"/>
          </a:ln>
        </p:spPr>
      </p:cxnSp>
      <p:cxnSp>
        <p:nvCxnSpPr>
          <p:cNvPr id="207" name="Google Shape;207;p20"/>
          <p:cNvCxnSpPr>
            <a:stCxn id="198" idx="2"/>
            <a:endCxn id="202" idx="0"/>
          </p:cNvCxnSpPr>
          <p:nvPr/>
        </p:nvCxnSpPr>
        <p:spPr>
          <a:xfrm flipH="1" rot="-5400000">
            <a:off x="2296875" y="4163863"/>
            <a:ext cx="143700" cy="874200"/>
          </a:xfrm>
          <a:prstGeom prst="curvedConnector3">
            <a:avLst>
              <a:gd fmla="val 50025" name="adj1"/>
            </a:avLst>
          </a:prstGeom>
          <a:noFill/>
          <a:ln cap="flat" cmpd="sng" w="9525">
            <a:solidFill>
              <a:schemeClr val="dk2"/>
            </a:solidFill>
            <a:prstDash val="solid"/>
            <a:round/>
            <a:headEnd len="med" w="med" type="none"/>
            <a:tailEnd len="med" w="med" type="none"/>
          </a:ln>
        </p:spPr>
      </p:cxnSp>
      <p:sp>
        <p:nvSpPr>
          <p:cNvPr id="208" name="Google Shape;208;p20"/>
          <p:cNvSpPr/>
          <p:nvPr/>
        </p:nvSpPr>
        <p:spPr>
          <a:xfrm>
            <a:off x="262932" y="7474550"/>
            <a:ext cx="1346100" cy="1127700"/>
          </a:xfrm>
          <a:prstGeom prst="roundRect">
            <a:avLst>
              <a:gd fmla="val 16667" name="adj"/>
            </a:avLst>
          </a:prstGeom>
          <a:solidFill>
            <a:srgbClr val="F3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Oxygen"/>
                <a:ea typeface="Oxygen"/>
                <a:cs typeface="Oxygen"/>
                <a:sym typeface="Oxygen"/>
              </a:rPr>
              <a:t>Secondary active indirect energy source carrier protein </a:t>
            </a:r>
            <a:endParaRPr sz="1200">
              <a:latin typeface="Oxygen"/>
              <a:ea typeface="Oxygen"/>
              <a:cs typeface="Oxygen"/>
              <a:sym typeface="Oxygen"/>
            </a:endParaRPr>
          </a:p>
          <a:p>
            <a:pPr indent="0" lvl="0" marL="0" rtl="0" algn="l">
              <a:spcBef>
                <a:spcPts val="0"/>
              </a:spcBef>
              <a:spcAft>
                <a:spcPts val="0"/>
              </a:spcAft>
              <a:buNone/>
            </a:pPr>
            <a:r>
              <a:rPr lang="en" sz="1200">
                <a:latin typeface="Oxygen"/>
                <a:ea typeface="Oxygen"/>
                <a:cs typeface="Oxygen"/>
                <a:sym typeface="Oxygen"/>
              </a:rPr>
              <a:t>E.g Glucose &amp; Amino acid </a:t>
            </a:r>
            <a:endParaRPr sz="1200">
              <a:latin typeface="Oxygen"/>
              <a:ea typeface="Oxygen"/>
              <a:cs typeface="Oxygen"/>
              <a:sym typeface="Oxygen"/>
            </a:endParaRPr>
          </a:p>
        </p:txBody>
      </p:sp>
      <p:cxnSp>
        <p:nvCxnSpPr>
          <p:cNvPr id="209" name="Google Shape;209;p20"/>
          <p:cNvCxnSpPr>
            <a:stCxn id="199" idx="1"/>
            <a:endCxn id="208" idx="1"/>
          </p:cNvCxnSpPr>
          <p:nvPr/>
        </p:nvCxnSpPr>
        <p:spPr>
          <a:xfrm flipH="1">
            <a:off x="262875" y="5723875"/>
            <a:ext cx="48300" cy="2314500"/>
          </a:xfrm>
          <a:prstGeom prst="bentConnector3">
            <a:avLst>
              <a:gd fmla="val 592895" name="adj1"/>
            </a:avLst>
          </a:prstGeom>
          <a:noFill/>
          <a:ln cap="flat" cmpd="sng" w="9525">
            <a:solidFill>
              <a:schemeClr val="dk2"/>
            </a:solidFill>
            <a:prstDash val="solid"/>
            <a:round/>
            <a:headEnd len="med" w="med" type="none"/>
            <a:tailEnd len="med" w="med" type="none"/>
          </a:ln>
        </p:spPr>
      </p:cxnSp>
      <p:cxnSp>
        <p:nvCxnSpPr>
          <p:cNvPr id="210" name="Google Shape;210;p20"/>
          <p:cNvCxnSpPr>
            <a:stCxn id="199" idx="1"/>
            <a:endCxn id="200" idx="1"/>
          </p:cNvCxnSpPr>
          <p:nvPr/>
        </p:nvCxnSpPr>
        <p:spPr>
          <a:xfrm flipH="1">
            <a:off x="262875" y="5723875"/>
            <a:ext cx="48300" cy="1110600"/>
          </a:xfrm>
          <a:prstGeom prst="bentConnector3">
            <a:avLst>
              <a:gd fmla="val 592895" name="adj1"/>
            </a:avLst>
          </a:prstGeom>
          <a:noFill/>
          <a:ln cap="flat" cmpd="sng" w="9525">
            <a:solidFill>
              <a:schemeClr val="dk2"/>
            </a:solidFill>
            <a:prstDash val="solid"/>
            <a:round/>
            <a:headEnd len="med" w="med" type="none"/>
            <a:tailEnd len="med" w="med" type="none"/>
          </a:ln>
        </p:spPr>
      </p:cxnSp>
      <p:sp>
        <p:nvSpPr>
          <p:cNvPr id="211" name="Google Shape;211;p20"/>
          <p:cNvSpPr/>
          <p:nvPr/>
        </p:nvSpPr>
        <p:spPr>
          <a:xfrm>
            <a:off x="4035625" y="3043250"/>
            <a:ext cx="2570100" cy="2309100"/>
          </a:xfrm>
          <a:prstGeom prst="rect">
            <a:avLst/>
          </a:prstGeom>
          <a:solidFill>
            <a:srgbClr val="F3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1200">
                <a:solidFill>
                  <a:srgbClr val="0B5394"/>
                </a:solidFill>
                <a:latin typeface="Oxygen"/>
                <a:ea typeface="Oxygen"/>
                <a:cs typeface="Oxygen"/>
                <a:sym typeface="Oxygen"/>
              </a:rPr>
              <a:t>After absorption across the tubular epithelial cells into the interstitial fluid, water and solutes are transported the rest of the way through the peritubular capillary</a:t>
            </a:r>
            <a:endParaRPr b="1" sz="1200">
              <a:solidFill>
                <a:srgbClr val="0B5394"/>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1" lang="en" sz="1200">
                <a:solidFill>
                  <a:srgbClr val="0B5394"/>
                </a:solidFill>
                <a:latin typeface="Oxygen"/>
                <a:ea typeface="Oxygen"/>
                <a:cs typeface="Oxygen"/>
                <a:sym typeface="Oxygen"/>
              </a:rPr>
              <a:t>walls into the blood by</a:t>
            </a:r>
            <a:endParaRPr b="1" sz="1200">
              <a:solidFill>
                <a:srgbClr val="0B5394"/>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1" lang="en" sz="1200">
                <a:solidFill>
                  <a:srgbClr val="0B5394"/>
                </a:solidFill>
                <a:latin typeface="Oxygen"/>
                <a:ea typeface="Oxygen"/>
                <a:cs typeface="Oxygen"/>
                <a:sym typeface="Oxygen"/>
              </a:rPr>
              <a:t>ULTRAFILTRATION (BULK FLOW) that is mediated by</a:t>
            </a:r>
            <a:endParaRPr b="1" sz="1200">
              <a:solidFill>
                <a:srgbClr val="0B5394"/>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rPr b="1" lang="en" sz="1200">
                <a:solidFill>
                  <a:srgbClr val="0B5394"/>
                </a:solidFill>
                <a:latin typeface="Oxygen"/>
                <a:ea typeface="Oxygen"/>
                <a:cs typeface="Oxygen"/>
                <a:sym typeface="Oxygen"/>
              </a:rPr>
              <a:t>hydrostatic and colloid osmotic forces.</a:t>
            </a:r>
            <a:endParaRPr b="1" sz="1200">
              <a:solidFill>
                <a:srgbClr val="0B5394"/>
              </a:solidFill>
              <a:latin typeface="Oxygen"/>
              <a:ea typeface="Oxygen"/>
              <a:cs typeface="Oxygen"/>
              <a:sym typeface="Oxygen"/>
            </a:endParaRPr>
          </a:p>
          <a:p>
            <a:pPr indent="0" lvl="0" marL="0" marR="0" rtl="0" algn="l">
              <a:lnSpc>
                <a:spcPct val="100000"/>
              </a:lnSpc>
              <a:spcBef>
                <a:spcPts val="0"/>
              </a:spcBef>
              <a:spcAft>
                <a:spcPts val="0"/>
              </a:spcAft>
              <a:buClr>
                <a:srgbClr val="000000"/>
              </a:buClr>
              <a:buSzPts val="1400"/>
              <a:buFont typeface="Arial"/>
              <a:buNone/>
            </a:pPr>
            <a:r>
              <a:t/>
            </a:r>
            <a:endParaRPr b="1">
              <a:latin typeface="Oxygen"/>
              <a:ea typeface="Oxygen"/>
              <a:cs typeface="Oxygen"/>
              <a:sym typeface="Oxygen"/>
            </a:endParaRPr>
          </a:p>
        </p:txBody>
      </p:sp>
      <p:sp>
        <p:nvSpPr>
          <p:cNvPr id="212" name="Google Shape;212;p20"/>
          <p:cNvSpPr/>
          <p:nvPr/>
        </p:nvSpPr>
        <p:spPr>
          <a:xfrm>
            <a:off x="2240039" y="5253475"/>
            <a:ext cx="1589100" cy="1003500"/>
          </a:xfrm>
          <a:prstGeom prst="rect">
            <a:avLst/>
          </a:prstGeom>
          <a:solidFill>
            <a:srgbClr val="F3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Oxygen"/>
                <a:ea typeface="Oxygen"/>
                <a:cs typeface="Oxygen"/>
                <a:sym typeface="Oxygen"/>
              </a:rPr>
              <a:t>-</a:t>
            </a:r>
            <a:r>
              <a:rPr b="1" lang="en" sz="1200">
                <a:latin typeface="Oxygen"/>
                <a:ea typeface="Oxygen"/>
                <a:cs typeface="Oxygen"/>
                <a:sym typeface="Oxygen"/>
              </a:rPr>
              <a:t>requires no energy</a:t>
            </a:r>
            <a:endParaRPr b="1" sz="1200">
              <a:latin typeface="Oxygen"/>
              <a:ea typeface="Oxygen"/>
              <a:cs typeface="Oxygen"/>
              <a:sym typeface="Oxygen"/>
            </a:endParaRPr>
          </a:p>
          <a:p>
            <a:pPr indent="0" lvl="0" marL="0" rtl="0" algn="l">
              <a:lnSpc>
                <a:spcPct val="90000"/>
              </a:lnSpc>
              <a:spcBef>
                <a:spcPts val="1000"/>
              </a:spcBef>
              <a:spcAft>
                <a:spcPts val="0"/>
              </a:spcAft>
              <a:buNone/>
            </a:pPr>
            <a:r>
              <a:rPr b="1" lang="en" sz="1200">
                <a:latin typeface="Oxygen"/>
                <a:ea typeface="Oxygen"/>
                <a:cs typeface="Oxygen"/>
                <a:sym typeface="Oxygen"/>
              </a:rPr>
              <a:t>-</a:t>
            </a:r>
            <a:r>
              <a:rPr b="1" lang="en" sz="1200">
                <a:latin typeface="Oxygen"/>
                <a:ea typeface="Oxygen"/>
                <a:cs typeface="Oxygen"/>
                <a:sym typeface="Oxygen"/>
              </a:rPr>
              <a:t>Substances move down their chemical gradient </a:t>
            </a:r>
            <a:endParaRPr b="1" sz="1200">
              <a:latin typeface="Oxygen"/>
              <a:ea typeface="Oxygen"/>
              <a:cs typeface="Oxygen"/>
              <a:sym typeface="Oxygen"/>
            </a:endParaRPr>
          </a:p>
        </p:txBody>
      </p:sp>
      <p:sp>
        <p:nvSpPr>
          <p:cNvPr id="213" name="Google Shape;213;p20"/>
          <p:cNvSpPr/>
          <p:nvPr/>
        </p:nvSpPr>
        <p:spPr>
          <a:xfrm>
            <a:off x="2268485" y="6302793"/>
            <a:ext cx="1467600" cy="1127700"/>
          </a:xfrm>
          <a:prstGeom prst="roundRect">
            <a:avLst>
              <a:gd fmla="val 16667" name="adj"/>
            </a:avLst>
          </a:prstGeom>
          <a:solidFill>
            <a:srgbClr val="F3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Oxygen"/>
                <a:ea typeface="Oxygen"/>
                <a:cs typeface="Oxygen"/>
                <a:sym typeface="Oxygen"/>
              </a:rPr>
              <a:t>Passive diffusion: </a:t>
            </a:r>
            <a:endParaRPr sz="1200">
              <a:latin typeface="Oxygen"/>
              <a:ea typeface="Oxygen"/>
              <a:cs typeface="Oxygen"/>
              <a:sym typeface="Oxygen"/>
            </a:endParaRPr>
          </a:p>
          <a:p>
            <a:pPr indent="0" lvl="0" marL="0" rtl="0" algn="l">
              <a:spcBef>
                <a:spcPts val="0"/>
              </a:spcBef>
              <a:spcAft>
                <a:spcPts val="0"/>
              </a:spcAft>
              <a:buNone/>
            </a:pPr>
            <a:r>
              <a:rPr lang="en" sz="1200">
                <a:latin typeface="Oxygen"/>
                <a:ea typeface="Oxygen"/>
                <a:cs typeface="Oxygen"/>
                <a:sym typeface="Oxygen"/>
              </a:rPr>
              <a:t>Osmosis. E.g </a:t>
            </a:r>
            <a:endParaRPr sz="1200">
              <a:latin typeface="Oxygen"/>
              <a:ea typeface="Oxygen"/>
              <a:cs typeface="Oxygen"/>
              <a:sym typeface="Oxygen"/>
            </a:endParaRPr>
          </a:p>
          <a:p>
            <a:pPr indent="0" lvl="0" marL="0" rtl="0" algn="l">
              <a:spcBef>
                <a:spcPts val="0"/>
              </a:spcBef>
              <a:spcAft>
                <a:spcPts val="0"/>
              </a:spcAft>
              <a:buNone/>
            </a:pPr>
            <a:r>
              <a:rPr lang="en" sz="1200">
                <a:latin typeface="Oxygen"/>
                <a:ea typeface="Oxygen"/>
                <a:cs typeface="Oxygen"/>
                <a:sym typeface="Oxygen"/>
              </a:rPr>
              <a:t>( water and solutes like Cl- and urea )</a:t>
            </a:r>
            <a:endParaRPr sz="1200">
              <a:latin typeface="Oxygen"/>
              <a:ea typeface="Oxygen"/>
              <a:cs typeface="Oxygen"/>
              <a:sym typeface="Oxygen"/>
            </a:endParaRPr>
          </a:p>
        </p:txBody>
      </p:sp>
      <p:pic>
        <p:nvPicPr>
          <p:cNvPr id="214" name="Google Shape;214;p20"/>
          <p:cNvPicPr preferRelativeResize="0"/>
          <p:nvPr/>
        </p:nvPicPr>
        <p:blipFill>
          <a:blip r:embed="rId3">
            <a:alphaModFix/>
          </a:blip>
          <a:stretch>
            <a:fillRect/>
          </a:stretch>
        </p:blipFill>
        <p:spPr>
          <a:xfrm>
            <a:off x="1706888" y="7476325"/>
            <a:ext cx="2267900" cy="2309100"/>
          </a:xfrm>
          <a:prstGeom prst="rect">
            <a:avLst/>
          </a:prstGeom>
          <a:noFill/>
          <a:ln>
            <a:noFill/>
          </a:ln>
        </p:spPr>
      </p:pic>
      <p:pic>
        <p:nvPicPr>
          <p:cNvPr id="215" name="Google Shape;215;p20"/>
          <p:cNvPicPr preferRelativeResize="0"/>
          <p:nvPr/>
        </p:nvPicPr>
        <p:blipFill rotWithShape="1">
          <a:blip r:embed="rId4">
            <a:alphaModFix/>
          </a:blip>
          <a:srcRect b="0" l="0" r="0" t="0"/>
          <a:stretch/>
        </p:blipFill>
        <p:spPr>
          <a:xfrm>
            <a:off x="4072649" y="5428242"/>
            <a:ext cx="2570100" cy="3174000"/>
          </a:xfrm>
          <a:prstGeom prst="rect">
            <a:avLst/>
          </a:prstGeom>
          <a:noFill/>
          <a:ln>
            <a:noFill/>
          </a:ln>
        </p:spPr>
      </p:pic>
      <p:sp>
        <p:nvSpPr>
          <p:cNvPr id="216" name="Google Shape;216;p20"/>
          <p:cNvSpPr/>
          <p:nvPr/>
        </p:nvSpPr>
        <p:spPr>
          <a:xfrm rot="5399935">
            <a:off x="5036879" y="2785995"/>
            <a:ext cx="321924" cy="210889"/>
          </a:xfrm>
          <a:custGeom>
            <a:rect b="b" l="l" r="r" t="t"/>
            <a:pathLst>
              <a:path extrusionOk="0" h="1848" w="2439">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7" name="Google Shape;217;p20"/>
          <p:cNvCxnSpPr>
            <a:stCxn id="212" idx="1"/>
          </p:cNvCxnSpPr>
          <p:nvPr/>
        </p:nvCxnSpPr>
        <p:spPr>
          <a:xfrm>
            <a:off x="2240039" y="5755225"/>
            <a:ext cx="18900" cy="966300"/>
          </a:xfrm>
          <a:prstGeom prst="bentConnector4">
            <a:avLst>
              <a:gd fmla="val -1259921" name="adj1"/>
              <a:gd fmla="val 75963" name="adj2"/>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1"/>
          <p:cNvPicPr preferRelativeResize="0"/>
          <p:nvPr/>
        </p:nvPicPr>
        <p:blipFill>
          <a:blip r:embed="rId3">
            <a:alphaModFix/>
          </a:blip>
          <a:stretch>
            <a:fillRect/>
          </a:stretch>
        </p:blipFill>
        <p:spPr>
          <a:xfrm>
            <a:off x="152400" y="509075"/>
            <a:ext cx="6553199" cy="4289367"/>
          </a:xfrm>
          <a:prstGeom prst="rect">
            <a:avLst/>
          </a:prstGeom>
          <a:noFill/>
          <a:ln>
            <a:noFill/>
          </a:ln>
        </p:spPr>
      </p:pic>
      <p:sp>
        <p:nvSpPr>
          <p:cNvPr id="223" name="Google Shape;223;p21"/>
          <p:cNvSpPr txBox="1"/>
          <p:nvPr/>
        </p:nvSpPr>
        <p:spPr>
          <a:xfrm>
            <a:off x="0" y="-102575"/>
            <a:ext cx="6858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F8A87"/>
                </a:solidFill>
                <a:latin typeface="Oxygen"/>
                <a:ea typeface="Oxygen"/>
                <a:cs typeface="Oxygen"/>
                <a:sym typeface="Oxygen"/>
              </a:rPr>
              <a:t>REABSORPTION</a:t>
            </a:r>
            <a:r>
              <a:rPr b="1" lang="en" sz="3000">
                <a:solidFill>
                  <a:srgbClr val="CF8A87"/>
                </a:solidFill>
                <a:latin typeface="Oxygen"/>
                <a:ea typeface="Oxygen"/>
                <a:cs typeface="Oxygen"/>
                <a:sym typeface="Oxygen"/>
              </a:rPr>
              <a:t> PATHWAYS</a:t>
            </a:r>
            <a:endParaRPr b="1" sz="3000">
              <a:solidFill>
                <a:srgbClr val="CF8A87"/>
              </a:solidFill>
              <a:latin typeface="Oxygen"/>
              <a:ea typeface="Oxygen"/>
              <a:cs typeface="Oxygen"/>
              <a:sym typeface="Oxygen"/>
            </a:endParaRPr>
          </a:p>
        </p:txBody>
      </p:sp>
      <p:cxnSp>
        <p:nvCxnSpPr>
          <p:cNvPr id="224" name="Google Shape;224;p21"/>
          <p:cNvCxnSpPr/>
          <p:nvPr/>
        </p:nvCxnSpPr>
        <p:spPr>
          <a:xfrm>
            <a:off x="2199450" y="509063"/>
            <a:ext cx="2459100" cy="0"/>
          </a:xfrm>
          <a:prstGeom prst="straightConnector1">
            <a:avLst/>
          </a:prstGeom>
          <a:noFill/>
          <a:ln cap="rnd" cmpd="sng" w="38100">
            <a:solidFill>
              <a:srgbClr val="7F7F7F"/>
            </a:solidFill>
            <a:prstDash val="solid"/>
            <a:miter lim="800000"/>
            <a:headEnd len="sm" w="sm" type="none"/>
            <a:tailEnd len="sm" w="sm" type="none"/>
          </a:ln>
        </p:spPr>
      </p:cxnSp>
      <p:sp>
        <p:nvSpPr>
          <p:cNvPr id="225" name="Google Shape;225;p21"/>
          <p:cNvSpPr txBox="1"/>
          <p:nvPr/>
        </p:nvSpPr>
        <p:spPr>
          <a:xfrm>
            <a:off x="0" y="4901025"/>
            <a:ext cx="30000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Oxygen"/>
                <a:ea typeface="Oxygen"/>
                <a:cs typeface="Oxygen"/>
                <a:sym typeface="Oxygen"/>
              </a:rPr>
              <a:t>Obligatory 80 %</a:t>
            </a:r>
            <a:endParaRPr>
              <a:latin typeface="Oxygen"/>
              <a:ea typeface="Oxygen"/>
              <a:cs typeface="Oxygen"/>
              <a:sym typeface="Oxygen"/>
            </a:endParaRPr>
          </a:p>
          <a:p>
            <a:pPr indent="0" lvl="0" marL="0" rtl="0" algn="l">
              <a:lnSpc>
                <a:spcPct val="115000"/>
              </a:lnSpc>
              <a:spcBef>
                <a:spcPts val="0"/>
              </a:spcBef>
              <a:spcAft>
                <a:spcPts val="0"/>
              </a:spcAft>
              <a:buNone/>
            </a:pPr>
            <a:r>
              <a:rPr lang="en">
                <a:latin typeface="Oxygen"/>
                <a:ea typeface="Oxygen"/>
                <a:cs typeface="Oxygen"/>
                <a:sym typeface="Oxygen"/>
              </a:rPr>
              <a:t>Hormonally Regulated 20 %</a:t>
            </a:r>
            <a:endParaRPr>
              <a:latin typeface="Oxygen"/>
              <a:ea typeface="Oxygen"/>
              <a:cs typeface="Oxygen"/>
              <a:sym typeface="Oxygen"/>
            </a:endParaRPr>
          </a:p>
        </p:txBody>
      </p:sp>
      <p:sp>
        <p:nvSpPr>
          <p:cNvPr id="226" name="Google Shape;226;p21"/>
          <p:cNvSpPr/>
          <p:nvPr/>
        </p:nvSpPr>
        <p:spPr>
          <a:xfrm>
            <a:off x="2611984" y="5150663"/>
            <a:ext cx="251494" cy="148726"/>
          </a:xfrm>
          <a:custGeom>
            <a:rect b="b" l="l" r="r" t="t"/>
            <a:pathLst>
              <a:path extrusionOk="0" h="2122" w="2691">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B373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1"/>
          <p:cNvSpPr txBox="1"/>
          <p:nvPr/>
        </p:nvSpPr>
        <p:spPr>
          <a:xfrm>
            <a:off x="3000000" y="4809388"/>
            <a:ext cx="3858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Meaning that 80% of water reabsorption is obligatory </a:t>
            </a:r>
            <a:r>
              <a:rPr lang="en">
                <a:latin typeface="Oxygen"/>
                <a:ea typeface="Oxygen"/>
                <a:cs typeface="Oxygen"/>
                <a:sym typeface="Oxygen"/>
              </a:rPr>
              <a:t>absorbed</a:t>
            </a:r>
            <a:r>
              <a:rPr lang="en">
                <a:latin typeface="Oxygen"/>
                <a:ea typeface="Oxygen"/>
                <a:cs typeface="Oxygen"/>
                <a:sym typeface="Oxygen"/>
              </a:rPr>
              <a:t> meanwhile 20% is hormonally absorbed by ADH </a:t>
            </a:r>
            <a:endParaRPr>
              <a:latin typeface="Oxygen"/>
              <a:ea typeface="Oxygen"/>
              <a:cs typeface="Oxygen"/>
              <a:sym typeface="Oxygen"/>
            </a:endParaRPr>
          </a:p>
        </p:txBody>
      </p:sp>
      <p:sp>
        <p:nvSpPr>
          <p:cNvPr id="228" name="Google Shape;228;p21"/>
          <p:cNvSpPr txBox="1"/>
          <p:nvPr/>
        </p:nvSpPr>
        <p:spPr>
          <a:xfrm>
            <a:off x="0" y="5549025"/>
            <a:ext cx="6858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rgbClr val="CF8A87"/>
                </a:solidFill>
                <a:latin typeface="Oxygen"/>
                <a:ea typeface="Oxygen"/>
                <a:cs typeface="Oxygen"/>
                <a:sym typeface="Oxygen"/>
              </a:rPr>
              <a:t>PCT PARACELLULAR PATHWAY</a:t>
            </a:r>
            <a:endParaRPr b="1" sz="2800">
              <a:solidFill>
                <a:srgbClr val="CF8A87"/>
              </a:solidFill>
              <a:latin typeface="Oxygen"/>
              <a:ea typeface="Oxygen"/>
              <a:cs typeface="Oxygen"/>
              <a:sym typeface="Oxygen"/>
            </a:endParaRPr>
          </a:p>
        </p:txBody>
      </p:sp>
      <p:cxnSp>
        <p:nvCxnSpPr>
          <p:cNvPr id="229" name="Google Shape;229;p21"/>
          <p:cNvCxnSpPr/>
          <p:nvPr/>
        </p:nvCxnSpPr>
        <p:spPr>
          <a:xfrm>
            <a:off x="2199450" y="6164625"/>
            <a:ext cx="2459100" cy="0"/>
          </a:xfrm>
          <a:prstGeom prst="straightConnector1">
            <a:avLst/>
          </a:prstGeom>
          <a:noFill/>
          <a:ln cap="rnd" cmpd="sng" w="38100">
            <a:solidFill>
              <a:srgbClr val="7F7F7F"/>
            </a:solidFill>
            <a:prstDash val="solid"/>
            <a:miter lim="800000"/>
            <a:headEnd len="sm" w="sm" type="none"/>
            <a:tailEnd len="sm" w="sm" type="none"/>
          </a:ln>
        </p:spPr>
      </p:cxnSp>
      <p:pic>
        <p:nvPicPr>
          <p:cNvPr id="230" name="Google Shape;230;p21"/>
          <p:cNvPicPr preferRelativeResize="0"/>
          <p:nvPr/>
        </p:nvPicPr>
        <p:blipFill>
          <a:blip r:embed="rId4">
            <a:alphaModFix/>
          </a:blip>
          <a:stretch>
            <a:fillRect/>
          </a:stretch>
        </p:blipFill>
        <p:spPr>
          <a:xfrm>
            <a:off x="0" y="6295975"/>
            <a:ext cx="6858001" cy="3606975"/>
          </a:xfrm>
          <a:prstGeom prst="rect">
            <a:avLst/>
          </a:prstGeom>
          <a:noFill/>
          <a:ln>
            <a:noFill/>
          </a:ln>
        </p:spPr>
      </p:pic>
      <p:sp>
        <p:nvSpPr>
          <p:cNvPr id="231" name="Google Shape;231;p21"/>
          <p:cNvSpPr txBox="1"/>
          <p:nvPr/>
        </p:nvSpPr>
        <p:spPr>
          <a:xfrm>
            <a:off x="69625" y="-6575"/>
            <a:ext cx="1193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B5394"/>
                </a:solidFill>
                <a:latin typeface="Oxygen"/>
                <a:ea typeface="Oxygen"/>
                <a:cs typeface="Oxygen"/>
                <a:sym typeface="Oxygen"/>
              </a:rPr>
              <a:t>Male’s </a:t>
            </a:r>
            <a:r>
              <a:rPr b="1" lang="en">
                <a:solidFill>
                  <a:srgbClr val="0B5394"/>
                </a:solidFill>
                <a:latin typeface="Oxygen"/>
                <a:ea typeface="Oxygen"/>
                <a:cs typeface="Oxygen"/>
                <a:sym typeface="Oxygen"/>
              </a:rPr>
              <a:t>slides</a:t>
            </a:r>
            <a:r>
              <a:rPr b="1" lang="en">
                <a:solidFill>
                  <a:srgbClr val="0B5394"/>
                </a:solidFill>
                <a:latin typeface="Oxygen"/>
                <a:ea typeface="Oxygen"/>
                <a:cs typeface="Oxygen"/>
                <a:sym typeface="Oxygen"/>
              </a:rPr>
              <a:t> </a:t>
            </a:r>
            <a:endParaRPr b="1">
              <a:solidFill>
                <a:srgbClr val="0B5394"/>
              </a:solidFill>
              <a:latin typeface="Oxygen"/>
              <a:ea typeface="Oxygen"/>
              <a:cs typeface="Oxygen"/>
              <a:sym typeface="Oxygen"/>
            </a:endParaRPr>
          </a:p>
        </p:txBody>
      </p:sp>
      <p:sp>
        <p:nvSpPr>
          <p:cNvPr id="232" name="Google Shape;232;p21"/>
          <p:cNvSpPr txBox="1"/>
          <p:nvPr/>
        </p:nvSpPr>
        <p:spPr>
          <a:xfrm>
            <a:off x="-7050" y="6003800"/>
            <a:ext cx="264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latin typeface="Oxygen"/>
                <a:ea typeface="Oxygen"/>
                <a:cs typeface="Oxygen"/>
                <a:sym typeface="Oxygen"/>
              </a:rPr>
              <a:t>PCT : </a:t>
            </a:r>
            <a:r>
              <a:rPr b="1" lang="en" sz="1000">
                <a:latin typeface="Oxygen"/>
                <a:ea typeface="Oxygen"/>
                <a:cs typeface="Oxygen"/>
                <a:sym typeface="Oxygen"/>
              </a:rPr>
              <a:t>Proximal Convoluted Tubule</a:t>
            </a:r>
            <a:endParaRPr b="1" sz="1000">
              <a:latin typeface="Oxygen"/>
              <a:ea typeface="Oxygen"/>
              <a:cs typeface="Oxygen"/>
              <a:sym typeface="Oxygen"/>
            </a:endParaRPr>
          </a:p>
          <a:p>
            <a:pPr indent="0" lvl="0" marL="0" rtl="0" algn="l">
              <a:spcBef>
                <a:spcPts val="0"/>
              </a:spcBef>
              <a:spcAft>
                <a:spcPts val="0"/>
              </a:spcAft>
              <a:buNone/>
            </a:pPr>
            <a:r>
              <a:t/>
            </a:r>
            <a:endParaRPr b="1" sz="800">
              <a:latin typeface="Oxygen"/>
              <a:ea typeface="Oxygen"/>
              <a:cs typeface="Oxygen"/>
              <a:sym typeface="Oxygen"/>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A3534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