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9902950" cx="6858000"/>
  <p:notesSz cx="6858000" cy="9144000"/>
  <p:embeddedFontLst>
    <p:embeddedFont>
      <p:font typeface="Oxygen"/>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0DEA84-E06C-4884-AD3D-772AA1ABAB10}">
  <a:tblStyle styleId="{310DEA84-E06C-4884-AD3D-772AA1ABAB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xygen-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xygen-bold.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2360315" y="1143000"/>
            <a:ext cx="2137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8" name="Google Shape;7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2ada140c6b_0_17: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12ada140c6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2ada140c6b_0_49: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12ada140c6b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2a39200f6c_0_35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12a39200f6c_0_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2a39200f6c_0_43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12a39200f6c_0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2ada140c6b_0_113: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g12ada140c6b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2a39200f6c_0_539: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12a39200f6c_0_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2acad81a3e_2_9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12acad81a3e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290172fdcb9080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g2290172fdcb908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290172fdcb9080_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g2290172fdcb908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290172fdcb9080_1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g2290172fdcb908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947d0c117be83fc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947d0c117be83fc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947d0c117be83fc_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947d0c117be83fc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332eef076533904a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g332eef076533904a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1c47717cb0_0_58: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g11c47717cb0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1c39d50ad8_0_4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g11c39d50ad8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8: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9: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12acad81a3e_1_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4" name="Google Shape;864;g12acad81a3e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acad81a3e_2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2acad81a3e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c39d50ad8_0_33: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1c39d50ad8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a39200f6c_0_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2a39200f6c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a39200f6c_0_81: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2a39200f6c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2a39200f6c_0_14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2a39200f6c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2a39200f6c_0_27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12a39200f6c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65" name="Google Shape;65;p11"/>
          <p:cNvSpPr txBox="1"/>
          <p:nvPr>
            <p:ph idx="1" type="body"/>
          </p:nvPr>
        </p:nvSpPr>
        <p:spPr>
          <a:xfrm rot="5400000">
            <a:off x="287363" y="2820252"/>
            <a:ext cx="6283200" cy="5915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11"/>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1450913" y="3984141"/>
            <a:ext cx="8392500" cy="147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71" name="Google Shape;71;p12"/>
          <p:cNvSpPr txBox="1"/>
          <p:nvPr>
            <p:ph idx="1" type="body"/>
          </p:nvPr>
        </p:nvSpPr>
        <p:spPr>
          <a:xfrm rot="5400000">
            <a:off x="-1549518" y="2548191"/>
            <a:ext cx="8392500" cy="435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2"/>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3"/>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18" name="Google Shape;18;p4"/>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4"/>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5"/>
          <p:cNvSpPr txBox="1"/>
          <p:nvPr>
            <p:ph type="title"/>
          </p:nvPr>
        </p:nvSpPr>
        <p:spPr>
          <a:xfrm>
            <a:off x="467916" y="2468864"/>
            <a:ext cx="5915100" cy="4119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24" name="Google Shape;24;p5"/>
          <p:cNvSpPr txBox="1"/>
          <p:nvPr>
            <p:ph idx="1" type="body"/>
          </p:nvPr>
        </p:nvSpPr>
        <p:spPr>
          <a:xfrm>
            <a:off x="467916" y="6627185"/>
            <a:ext cx="5915100" cy="216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 name="Google Shape;25;p5"/>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30" name="Google Shape;30;p6"/>
          <p:cNvSpPr txBox="1"/>
          <p:nvPr>
            <p:ph idx="1" type="body"/>
          </p:nvPr>
        </p:nvSpPr>
        <p:spPr>
          <a:xfrm>
            <a:off x="471488"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6"/>
          <p:cNvSpPr txBox="1"/>
          <p:nvPr>
            <p:ph idx="2" type="body"/>
          </p:nvPr>
        </p:nvSpPr>
        <p:spPr>
          <a:xfrm>
            <a:off x="3471863"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6"/>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7"/>
          <p:cNvSpPr txBox="1"/>
          <p:nvPr>
            <p:ph type="title"/>
          </p:nvPr>
        </p:nvSpPr>
        <p:spPr>
          <a:xfrm>
            <a:off x="472381"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37" name="Google Shape;37;p7"/>
          <p:cNvSpPr txBox="1"/>
          <p:nvPr>
            <p:ph idx="1" type="body"/>
          </p:nvPr>
        </p:nvSpPr>
        <p:spPr>
          <a:xfrm>
            <a:off x="472381" y="2427599"/>
            <a:ext cx="29013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8" name="Google Shape;38;p7"/>
          <p:cNvSpPr txBox="1"/>
          <p:nvPr>
            <p:ph idx="2" type="body"/>
          </p:nvPr>
        </p:nvSpPr>
        <p:spPr>
          <a:xfrm>
            <a:off x="472381" y="3617328"/>
            <a:ext cx="29013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7"/>
          <p:cNvSpPr txBox="1"/>
          <p:nvPr>
            <p:ph idx="3" type="body"/>
          </p:nvPr>
        </p:nvSpPr>
        <p:spPr>
          <a:xfrm>
            <a:off x="3471863" y="2427599"/>
            <a:ext cx="29154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7"/>
          <p:cNvSpPr txBox="1"/>
          <p:nvPr>
            <p:ph idx="4" type="body"/>
          </p:nvPr>
        </p:nvSpPr>
        <p:spPr>
          <a:xfrm>
            <a:off x="3471863" y="3617328"/>
            <a:ext cx="29154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46" name="Google Shape;46;p8"/>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9"/>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51" name="Google Shape;51;p9"/>
          <p:cNvSpPr txBox="1"/>
          <p:nvPr>
            <p:ph idx="1" type="body"/>
          </p:nvPr>
        </p:nvSpPr>
        <p:spPr>
          <a:xfrm>
            <a:off x="2915543" y="1425844"/>
            <a:ext cx="3471900" cy="7037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2" name="Google Shape;52;p9"/>
          <p:cNvSpPr txBox="1"/>
          <p:nvPr>
            <p:ph idx="2"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3" name="Google Shape;53;p9"/>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58" name="Google Shape;58;p10"/>
          <p:cNvSpPr/>
          <p:nvPr>
            <p:ph idx="2" type="pic"/>
          </p:nvPr>
        </p:nvSpPr>
        <p:spPr>
          <a:xfrm>
            <a:off x="2915543" y="1425844"/>
            <a:ext cx="3471900" cy="7037400"/>
          </a:xfrm>
          <a:prstGeom prst="rect">
            <a:avLst/>
          </a:prstGeom>
          <a:noFill/>
          <a:ln>
            <a:noFill/>
          </a:ln>
        </p:spPr>
      </p:sp>
      <p:sp>
        <p:nvSpPr>
          <p:cNvPr id="59" name="Google Shape;59;p10"/>
          <p:cNvSpPr txBox="1"/>
          <p:nvPr>
            <p:ph idx="1"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0" name="Google Shape;60;p10"/>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3534F"/>
              </a:buClr>
              <a:buSzPts val="4800"/>
              <a:buFont typeface="Oxygen"/>
              <a:buNone/>
              <a:defRPr b="1" i="0" sz="4800" u="none" cap="none" strike="noStrike">
                <a:solidFill>
                  <a:srgbClr val="A3534F"/>
                </a:solidFill>
                <a:latin typeface="Oxygen"/>
                <a:ea typeface="Oxygen"/>
                <a:cs typeface="Oxygen"/>
                <a:sym typeface="Oxygen"/>
              </a:defRPr>
            </a:lvl1pPr>
            <a:lvl2pPr lvl="1"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2pPr>
            <a:lvl3pPr lvl="2"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3pPr>
            <a:lvl4pPr lvl="3"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4pPr>
            <a:lvl5pPr lvl="4"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5pPr>
            <a:lvl6pPr lvl="5"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6pPr>
            <a:lvl7pPr lvl="6"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7pPr>
            <a:lvl8pPr lvl="7"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8pPr>
            <a:lvl9pPr lvl="8"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9pPr>
          </a:lstStyle>
          <a:p/>
        </p:txBody>
      </p:sp>
      <p:sp>
        <p:nvSpPr>
          <p:cNvPr id="7" name="Google Shape;7;p1"/>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3A3838"/>
              </a:buClr>
              <a:buSzPts val="2100"/>
              <a:buFont typeface="Oxygen"/>
              <a:buChar char="•"/>
              <a:defRPr b="0" i="0" sz="2100" u="none" cap="none" strike="noStrike">
                <a:solidFill>
                  <a:srgbClr val="3A3838"/>
                </a:solidFill>
                <a:latin typeface="Oxygen"/>
                <a:ea typeface="Oxygen"/>
                <a:cs typeface="Oxygen"/>
                <a:sym typeface="Oxygen"/>
              </a:defRPr>
            </a:lvl1pPr>
            <a:lvl2pPr indent="-342900" lvl="1" marL="914400" marR="0" rtl="0" algn="l">
              <a:lnSpc>
                <a:spcPct val="90000"/>
              </a:lnSpc>
              <a:spcBef>
                <a:spcPts val="375"/>
              </a:spcBef>
              <a:spcAft>
                <a:spcPts val="0"/>
              </a:spcAft>
              <a:buClr>
                <a:schemeClr val="dk1"/>
              </a:buClr>
              <a:buSzPts val="1800"/>
              <a:buFont typeface="Oxygen"/>
              <a:buChar char="•"/>
              <a:defRPr b="0" i="0" sz="1800" u="none" cap="none" strike="noStrike">
                <a:solidFill>
                  <a:schemeClr val="dk1"/>
                </a:solidFill>
                <a:latin typeface="Oxygen"/>
                <a:ea typeface="Oxygen"/>
                <a:cs typeface="Oxygen"/>
                <a:sym typeface="Oxygen"/>
              </a:defRPr>
            </a:lvl2pPr>
            <a:lvl3pPr indent="-323850" lvl="2" marL="1371600" marR="0" rtl="0" algn="l">
              <a:lnSpc>
                <a:spcPct val="90000"/>
              </a:lnSpc>
              <a:spcBef>
                <a:spcPts val="375"/>
              </a:spcBef>
              <a:spcAft>
                <a:spcPts val="0"/>
              </a:spcAft>
              <a:buClr>
                <a:schemeClr val="dk1"/>
              </a:buClr>
              <a:buSzPts val="1500"/>
              <a:buFont typeface="Oxygen"/>
              <a:buChar char="•"/>
              <a:defRPr b="0" i="0" sz="1500" u="none" cap="none" strike="noStrike">
                <a:solidFill>
                  <a:schemeClr val="dk1"/>
                </a:solidFill>
                <a:latin typeface="Oxygen"/>
                <a:ea typeface="Oxygen"/>
                <a:cs typeface="Oxygen"/>
                <a:sym typeface="Oxygen"/>
              </a:defRPr>
            </a:lvl3pPr>
            <a:lvl4pPr indent="-314325" lvl="3" marL="18288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4pPr>
            <a:lvl5pPr indent="-314325" lvl="4" marL="22860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5pPr>
            <a:lvl6pPr indent="-314325" lvl="5" marL="27432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6pPr>
            <a:lvl7pPr indent="-314325" lvl="6" marL="32004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7pPr>
            <a:lvl8pPr indent="-314325" lvl="7" marL="36576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8pPr>
            <a:lvl9pPr indent="-314325" lvl="8" marL="41148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9pPr>
          </a:lstStyle>
          <a:p/>
        </p:txBody>
      </p:sp>
      <p:sp>
        <p:nvSpPr>
          <p:cNvPr id="8" name="Google Shape;8;p1"/>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ZGZ2KTR7ZF8KZwQyXMvBEUkRVQokD3Tl9nDVvF2rP-8/edit" TargetMode="External"/><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hyperlink" Target="https://youtu.be/Vqce2dtg45U" TargetMode="External"/><Relationship Id="rId6" Type="http://schemas.openxmlformats.org/officeDocument/2006/relationships/slide" Target="/ppt/slides/slide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20.png"/><Relationship Id="rId5" Type="http://schemas.openxmlformats.org/officeDocument/2006/relationships/hyperlink" Target="https://youtu.be/NYCjz3dbpE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hyperlink" Target="https://youtu.be/NYCjz3dbpE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youtu.be/KYI7jaXMVqQ" TargetMode="External"/><Relationship Id="rId4" Type="http://schemas.openxmlformats.org/officeDocument/2006/relationships/image" Target="../media/image32.png"/><Relationship Id="rId5" Type="http://schemas.openxmlformats.org/officeDocument/2006/relationships/image" Target="../media/image26.jpg"/><Relationship Id="rId6" Type="http://schemas.openxmlformats.org/officeDocument/2006/relationships/hyperlink" Target="https://youtu.be/KYI7jaXMVqQ"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khanacademy.org/test-prep/mcat/organ-systems/the-renal-system/a/renal-physiology-counter-current-multiplic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3.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9" name="Shape 79"/>
        <p:cNvGrpSpPr/>
        <p:nvPr/>
      </p:nvGrpSpPr>
      <p:grpSpPr>
        <a:xfrm>
          <a:off x="0" y="0"/>
          <a:ext cx="0" cy="0"/>
          <a:chOff x="0" y="0"/>
          <a:chExt cx="0" cy="0"/>
        </a:xfrm>
      </p:grpSpPr>
      <p:sp>
        <p:nvSpPr>
          <p:cNvPr id="80" name="Google Shape;80;p13"/>
          <p:cNvSpPr txBox="1"/>
          <p:nvPr>
            <p:ph idx="4294967295" type="ctrTitle"/>
          </p:nvPr>
        </p:nvSpPr>
        <p:spPr>
          <a:xfrm>
            <a:off x="-75" y="2738075"/>
            <a:ext cx="6934200" cy="923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4500"/>
              <a:buFont typeface="Open Sans"/>
              <a:buNone/>
            </a:pPr>
            <a:r>
              <a:rPr lang="en">
                <a:solidFill>
                  <a:srgbClr val="CF8A87"/>
                </a:solidFill>
                <a:latin typeface="Open Sans"/>
                <a:ea typeface="Open Sans"/>
                <a:cs typeface="Open Sans"/>
                <a:sym typeface="Open Sans"/>
              </a:rPr>
              <a:t>Concentration of </a:t>
            </a:r>
            <a:r>
              <a:rPr lang="en">
                <a:solidFill>
                  <a:srgbClr val="CF8A87"/>
                </a:solidFill>
                <a:latin typeface="Open Sans"/>
                <a:ea typeface="Open Sans"/>
                <a:cs typeface="Open Sans"/>
                <a:sym typeface="Open Sans"/>
              </a:rPr>
              <a:t>urine</a:t>
            </a:r>
            <a:endParaRPr i="0" u="none" cap="none" strike="noStrike">
              <a:solidFill>
                <a:srgbClr val="CF8A87"/>
              </a:solidFill>
              <a:latin typeface="Open Sans"/>
              <a:ea typeface="Open Sans"/>
              <a:cs typeface="Open Sans"/>
              <a:sym typeface="Open Sans"/>
            </a:endParaRPr>
          </a:p>
        </p:txBody>
      </p:sp>
      <p:sp>
        <p:nvSpPr>
          <p:cNvPr id="81" name="Google Shape;81;p13"/>
          <p:cNvSpPr txBox="1"/>
          <p:nvPr>
            <p:ph idx="4294967295" type="subTitle"/>
          </p:nvPr>
        </p:nvSpPr>
        <p:spPr>
          <a:xfrm>
            <a:off x="2041875" y="3977300"/>
            <a:ext cx="2850300" cy="36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F7F7F"/>
              </a:buClr>
              <a:buSzPts val="1800"/>
              <a:buFont typeface="Oxygen"/>
              <a:buNone/>
            </a:pPr>
            <a:r>
              <a:rPr b="1" lang="en" sz="2400">
                <a:solidFill>
                  <a:srgbClr val="7F7F7F"/>
                </a:solidFill>
                <a:latin typeface="Open Sans"/>
                <a:ea typeface="Open Sans"/>
                <a:cs typeface="Open Sans"/>
                <a:sym typeface="Open Sans"/>
              </a:rPr>
              <a:t>Physiology renal</a:t>
            </a:r>
            <a:endParaRPr i="0" sz="2400" u="none" cap="none" strike="noStrike">
              <a:solidFill>
                <a:srgbClr val="3A3838"/>
              </a:solidFill>
              <a:latin typeface="Open Sans"/>
              <a:ea typeface="Open Sans"/>
              <a:cs typeface="Open Sans"/>
              <a:sym typeface="Open Sans"/>
            </a:endParaRPr>
          </a:p>
        </p:txBody>
      </p:sp>
      <p:cxnSp>
        <p:nvCxnSpPr>
          <p:cNvPr id="82" name="Google Shape;82;p13"/>
          <p:cNvCxnSpPr/>
          <p:nvPr/>
        </p:nvCxnSpPr>
        <p:spPr>
          <a:xfrm>
            <a:off x="2199376" y="3885003"/>
            <a:ext cx="2459100" cy="0"/>
          </a:xfrm>
          <a:prstGeom prst="straightConnector1">
            <a:avLst/>
          </a:prstGeom>
          <a:noFill/>
          <a:ln cap="rnd" cmpd="sng" w="38100">
            <a:solidFill>
              <a:srgbClr val="7F7F7F"/>
            </a:solidFill>
            <a:prstDash val="solid"/>
            <a:miter lim="800000"/>
            <a:headEnd len="sm" w="sm" type="oval"/>
            <a:tailEnd len="sm" w="sm" type="oval"/>
          </a:ln>
        </p:spPr>
      </p:cxnSp>
      <p:sp>
        <p:nvSpPr>
          <p:cNvPr id="83" name="Google Shape;83;p13"/>
          <p:cNvSpPr/>
          <p:nvPr/>
        </p:nvSpPr>
        <p:spPr>
          <a:xfrm>
            <a:off x="76200" y="52548"/>
            <a:ext cx="973699" cy="800100"/>
          </a:xfrm>
          <a:custGeom>
            <a:rect b="b" l="l" r="r" t="t"/>
            <a:pathLst>
              <a:path extrusionOk="0" fill="none" h="800100" w="973699">
                <a:moveTo>
                  <a:pt x="0" y="400050"/>
                </a:moveTo>
                <a:cubicBezTo>
                  <a:pt x="15340" y="180928"/>
                  <a:pt x="238151" y="-41533"/>
                  <a:pt x="486850" y="0"/>
                </a:cubicBezTo>
                <a:cubicBezTo>
                  <a:pt x="729110" y="-4076"/>
                  <a:pt x="942917" y="208090"/>
                  <a:pt x="973700" y="400050"/>
                </a:cubicBezTo>
                <a:cubicBezTo>
                  <a:pt x="971720" y="602107"/>
                  <a:pt x="742461" y="818541"/>
                  <a:pt x="486850" y="800100"/>
                </a:cubicBezTo>
                <a:cubicBezTo>
                  <a:pt x="250247" y="818170"/>
                  <a:pt x="16170" y="624880"/>
                  <a:pt x="0" y="400050"/>
                </a:cubicBezTo>
                <a:close/>
              </a:path>
              <a:path extrusionOk="0" h="800100" w="973699">
                <a:moveTo>
                  <a:pt x="0" y="400050"/>
                </a:moveTo>
                <a:cubicBezTo>
                  <a:pt x="-11065" y="172283"/>
                  <a:pt x="198265" y="7395"/>
                  <a:pt x="486850" y="0"/>
                </a:cubicBezTo>
                <a:cubicBezTo>
                  <a:pt x="765156" y="1984"/>
                  <a:pt x="945498" y="180005"/>
                  <a:pt x="973700" y="400050"/>
                </a:cubicBezTo>
                <a:cubicBezTo>
                  <a:pt x="944356" y="649648"/>
                  <a:pt x="746708" y="849968"/>
                  <a:pt x="486850" y="800100"/>
                </a:cubicBezTo>
                <a:cubicBezTo>
                  <a:pt x="212255" y="796973"/>
                  <a:pt x="10444" y="625982"/>
                  <a:pt x="0" y="400050"/>
                </a:cubicBezTo>
                <a:close/>
              </a:path>
            </a:pathLst>
          </a:custGeom>
          <a:solidFill>
            <a:srgbClr val="D7DAE1">
              <a:alpha val="83529"/>
            </a:srgbClr>
          </a:solidFill>
          <a:ln cap="flat" cmpd="sng" w="19050">
            <a:solidFill>
              <a:srgbClr val="E5DCDC">
                <a:alpha val="8352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2D7E6"/>
              </a:solidFill>
              <a:latin typeface="Calibri"/>
              <a:ea typeface="Calibri"/>
              <a:cs typeface="Calibri"/>
              <a:sym typeface="Calibri"/>
            </a:endParaRPr>
          </a:p>
        </p:txBody>
      </p:sp>
      <p:sp>
        <p:nvSpPr>
          <p:cNvPr id="84" name="Google Shape;84;p13"/>
          <p:cNvSpPr/>
          <p:nvPr/>
        </p:nvSpPr>
        <p:spPr>
          <a:xfrm>
            <a:off x="1332399" y="90990"/>
            <a:ext cx="973699" cy="800100"/>
          </a:xfrm>
          <a:custGeom>
            <a:rect b="b" l="l" r="r" t="t"/>
            <a:pathLst>
              <a:path extrusionOk="0" fill="none" h="800100" w="973699">
                <a:moveTo>
                  <a:pt x="0" y="400050"/>
                </a:moveTo>
                <a:cubicBezTo>
                  <a:pt x="15340" y="180928"/>
                  <a:pt x="238151" y="-41533"/>
                  <a:pt x="486850" y="0"/>
                </a:cubicBezTo>
                <a:cubicBezTo>
                  <a:pt x="729110" y="-4076"/>
                  <a:pt x="942917" y="208090"/>
                  <a:pt x="973700" y="400050"/>
                </a:cubicBezTo>
                <a:cubicBezTo>
                  <a:pt x="971720" y="602107"/>
                  <a:pt x="742461" y="818541"/>
                  <a:pt x="486850" y="800100"/>
                </a:cubicBezTo>
                <a:cubicBezTo>
                  <a:pt x="250247" y="818170"/>
                  <a:pt x="16170" y="624880"/>
                  <a:pt x="0" y="400050"/>
                </a:cubicBezTo>
                <a:close/>
              </a:path>
              <a:path extrusionOk="0" h="800100" w="973699">
                <a:moveTo>
                  <a:pt x="0" y="400050"/>
                </a:moveTo>
                <a:cubicBezTo>
                  <a:pt x="-11065" y="172283"/>
                  <a:pt x="198265" y="7395"/>
                  <a:pt x="486850" y="0"/>
                </a:cubicBezTo>
                <a:cubicBezTo>
                  <a:pt x="765156" y="1984"/>
                  <a:pt x="945498" y="180005"/>
                  <a:pt x="973700" y="400050"/>
                </a:cubicBezTo>
                <a:cubicBezTo>
                  <a:pt x="944356" y="649648"/>
                  <a:pt x="746708" y="849968"/>
                  <a:pt x="486850" y="800100"/>
                </a:cubicBezTo>
                <a:cubicBezTo>
                  <a:pt x="212255" y="796973"/>
                  <a:pt x="10444" y="625982"/>
                  <a:pt x="0" y="400050"/>
                </a:cubicBezTo>
                <a:close/>
              </a:path>
            </a:pathLst>
          </a:custGeom>
          <a:solidFill>
            <a:srgbClr val="D7DAE1">
              <a:alpha val="83529"/>
            </a:srgbClr>
          </a:solidFill>
          <a:ln cap="flat" cmpd="sng" w="19050">
            <a:solidFill>
              <a:srgbClr val="E5DCDC">
                <a:alpha val="8352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2D7E6"/>
              </a:solidFill>
              <a:latin typeface="Calibri"/>
              <a:ea typeface="Calibri"/>
              <a:cs typeface="Calibri"/>
              <a:sym typeface="Calibri"/>
            </a:endParaRPr>
          </a:p>
        </p:txBody>
      </p:sp>
      <p:sp>
        <p:nvSpPr>
          <p:cNvPr id="85" name="Google Shape;85;p13"/>
          <p:cNvSpPr/>
          <p:nvPr/>
        </p:nvSpPr>
        <p:spPr>
          <a:xfrm>
            <a:off x="2588599" y="90990"/>
            <a:ext cx="973699" cy="800100"/>
          </a:xfrm>
          <a:custGeom>
            <a:rect b="b" l="l" r="r" t="t"/>
            <a:pathLst>
              <a:path extrusionOk="0" fill="none" h="800100" w="973699">
                <a:moveTo>
                  <a:pt x="0" y="400050"/>
                </a:moveTo>
                <a:cubicBezTo>
                  <a:pt x="15340" y="180928"/>
                  <a:pt x="238151" y="-41533"/>
                  <a:pt x="486850" y="0"/>
                </a:cubicBezTo>
                <a:cubicBezTo>
                  <a:pt x="729110" y="-4076"/>
                  <a:pt x="942917" y="208090"/>
                  <a:pt x="973700" y="400050"/>
                </a:cubicBezTo>
                <a:cubicBezTo>
                  <a:pt x="971720" y="602107"/>
                  <a:pt x="742461" y="818541"/>
                  <a:pt x="486850" y="800100"/>
                </a:cubicBezTo>
                <a:cubicBezTo>
                  <a:pt x="250247" y="818170"/>
                  <a:pt x="16170" y="624880"/>
                  <a:pt x="0" y="400050"/>
                </a:cubicBezTo>
                <a:close/>
              </a:path>
              <a:path extrusionOk="0" h="800100" w="973699">
                <a:moveTo>
                  <a:pt x="0" y="400050"/>
                </a:moveTo>
                <a:cubicBezTo>
                  <a:pt x="-11065" y="172283"/>
                  <a:pt x="198265" y="7395"/>
                  <a:pt x="486850" y="0"/>
                </a:cubicBezTo>
                <a:cubicBezTo>
                  <a:pt x="765156" y="1984"/>
                  <a:pt x="945498" y="180005"/>
                  <a:pt x="973700" y="400050"/>
                </a:cubicBezTo>
                <a:cubicBezTo>
                  <a:pt x="944356" y="649648"/>
                  <a:pt x="746708" y="849968"/>
                  <a:pt x="486850" y="800100"/>
                </a:cubicBezTo>
                <a:cubicBezTo>
                  <a:pt x="212255" y="796973"/>
                  <a:pt x="10444" y="625982"/>
                  <a:pt x="0" y="400050"/>
                </a:cubicBezTo>
                <a:close/>
              </a:path>
            </a:pathLst>
          </a:custGeom>
          <a:solidFill>
            <a:srgbClr val="D7DAE1">
              <a:alpha val="83529"/>
            </a:srgbClr>
          </a:solidFill>
          <a:ln cap="flat" cmpd="sng" w="19050">
            <a:solidFill>
              <a:srgbClr val="E5DCDC">
                <a:alpha val="8352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2D7E6"/>
              </a:solidFill>
              <a:latin typeface="Calibri"/>
              <a:ea typeface="Calibri"/>
              <a:cs typeface="Calibri"/>
              <a:sym typeface="Calibri"/>
            </a:endParaRPr>
          </a:p>
        </p:txBody>
      </p:sp>
      <p:sp>
        <p:nvSpPr>
          <p:cNvPr id="86" name="Google Shape;86;p13">
            <a:hlinkClick r:id="rId3"/>
          </p:cNvPr>
          <p:cNvSpPr txBox="1"/>
          <p:nvPr/>
        </p:nvSpPr>
        <p:spPr>
          <a:xfrm>
            <a:off x="4524375" y="8029065"/>
            <a:ext cx="1866900" cy="369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888888"/>
              </a:buClr>
              <a:buSzPts val="1800"/>
              <a:buFont typeface="Oxygen"/>
              <a:buChar char="✔"/>
            </a:pPr>
            <a:r>
              <a:rPr b="1" i="0" lang="en" sz="1800" u="none" cap="none" strike="noStrike">
                <a:solidFill>
                  <a:srgbClr val="888888"/>
                </a:solidFill>
                <a:latin typeface="Oxygen"/>
                <a:ea typeface="Oxygen"/>
                <a:cs typeface="Oxygen"/>
                <a:sym typeface="Oxygen"/>
              </a:rPr>
              <a:t>Editing File </a:t>
            </a:r>
            <a:endParaRPr b="0" i="0" sz="1400" u="none" cap="none" strike="noStrike">
              <a:solidFill>
                <a:srgbClr val="888888"/>
              </a:solidFill>
              <a:latin typeface="Oxygen"/>
              <a:ea typeface="Oxygen"/>
              <a:cs typeface="Oxygen"/>
              <a:sym typeface="Oxygen"/>
            </a:endParaRPr>
          </a:p>
        </p:txBody>
      </p:sp>
      <p:sp>
        <p:nvSpPr>
          <p:cNvPr id="87" name="Google Shape;87;p13"/>
          <p:cNvSpPr txBox="1"/>
          <p:nvPr/>
        </p:nvSpPr>
        <p:spPr>
          <a:xfrm>
            <a:off x="4817174" y="8398283"/>
            <a:ext cx="1759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Oxygen"/>
                <a:ea typeface="Oxygen"/>
                <a:cs typeface="Oxygen"/>
                <a:sym typeface="Oxygen"/>
              </a:rPr>
              <a:t>- Color Index:</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Oxygen"/>
                <a:ea typeface="Oxygen"/>
                <a:cs typeface="Oxygen"/>
                <a:sym typeface="Oxygen"/>
              </a:rPr>
              <a:t>Main Text</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B5394"/>
                </a:solidFill>
                <a:latin typeface="Oxygen"/>
                <a:ea typeface="Oxygen"/>
                <a:cs typeface="Oxygen"/>
                <a:sym typeface="Oxygen"/>
              </a:rPr>
              <a:t>Male’s Slides</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D5A6BD"/>
                </a:solidFill>
                <a:latin typeface="Oxygen"/>
                <a:ea typeface="Oxygen"/>
                <a:cs typeface="Oxygen"/>
                <a:sym typeface="Oxygen"/>
              </a:rPr>
              <a:t>Female’s Slides</a:t>
            </a:r>
            <a:endParaRPr b="0" i="0" sz="1000" u="none" cap="none" strike="noStrike">
              <a:solidFill>
                <a:srgbClr val="D5A6BD"/>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0000"/>
                </a:solidFill>
                <a:latin typeface="Oxygen"/>
                <a:ea typeface="Oxygen"/>
                <a:cs typeface="Oxygen"/>
                <a:sym typeface="Oxygen"/>
              </a:rPr>
              <a:t>Important</a:t>
            </a:r>
            <a:endParaRPr b="0" i="0" sz="1000" u="none" cap="none" strike="noStrike">
              <a:solidFill>
                <a:srgbClr val="990000"/>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3C47D"/>
                </a:solidFill>
                <a:latin typeface="Oxygen"/>
                <a:ea typeface="Oxygen"/>
                <a:cs typeface="Oxygen"/>
                <a:sym typeface="Oxygen"/>
              </a:rPr>
              <a:t>Doctor’s Notes</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6A6A6"/>
                </a:solidFill>
                <a:latin typeface="Oxygen"/>
                <a:ea typeface="Oxygen"/>
                <a:cs typeface="Oxygen"/>
                <a:sym typeface="Oxygen"/>
              </a:rPr>
              <a:t>Extra Info</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br>
              <a:rPr b="0" i="0" lang="en" sz="1000" u="none" cap="none" strike="noStrike">
                <a:solidFill>
                  <a:schemeClr val="dk1"/>
                </a:solidFill>
                <a:latin typeface="Oxygen"/>
                <a:ea typeface="Oxygen"/>
                <a:cs typeface="Oxygen"/>
                <a:sym typeface="Oxygen"/>
              </a:rPr>
            </a:br>
            <a:endParaRPr b="0" i="0" sz="1000" u="none" cap="none" strike="noStrike">
              <a:solidFill>
                <a:srgbClr val="A5A5A5"/>
              </a:solidFill>
              <a:latin typeface="Oxygen"/>
              <a:ea typeface="Oxygen"/>
              <a:cs typeface="Oxygen"/>
              <a:sym typeface="Oxygen"/>
            </a:endParaRPr>
          </a:p>
        </p:txBody>
      </p:sp>
      <p:sp>
        <p:nvSpPr>
          <p:cNvPr id="88" name="Google Shape;88;p13"/>
          <p:cNvSpPr/>
          <p:nvPr/>
        </p:nvSpPr>
        <p:spPr>
          <a:xfrm>
            <a:off x="5991521" y="-238225"/>
            <a:ext cx="570900" cy="1381500"/>
          </a:xfrm>
          <a:prstGeom prst="roundRect">
            <a:avLst>
              <a:gd fmla="val 16667" name="adj"/>
            </a:avLst>
          </a:prstGeom>
          <a:solidFill>
            <a:srgbClr val="F3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B37370"/>
                </a:solidFill>
                <a:latin typeface="Open Sans"/>
                <a:ea typeface="Open Sans"/>
                <a:cs typeface="Open Sans"/>
                <a:sym typeface="Open Sans"/>
              </a:rPr>
              <a:t>L</a:t>
            </a:r>
            <a:r>
              <a:rPr b="1" lang="en" sz="1800">
                <a:solidFill>
                  <a:srgbClr val="B37370"/>
                </a:solidFill>
                <a:latin typeface="Open Sans"/>
                <a:ea typeface="Open Sans"/>
                <a:cs typeface="Open Sans"/>
                <a:sym typeface="Open Sans"/>
              </a:rPr>
              <a:t>6</a:t>
            </a:r>
            <a:endParaRPr b="0" i="0" sz="1400" u="none" cap="none" strike="noStrike">
              <a:solidFill>
                <a:srgbClr val="B37370"/>
              </a:solidFill>
              <a:latin typeface="Arial"/>
              <a:ea typeface="Arial"/>
              <a:cs typeface="Arial"/>
              <a:sym typeface="Arial"/>
            </a:endParaRPr>
          </a:p>
        </p:txBody>
      </p:sp>
      <p:sp>
        <p:nvSpPr>
          <p:cNvPr id="89" name="Google Shape;89;p13"/>
          <p:cNvSpPr/>
          <p:nvPr/>
        </p:nvSpPr>
        <p:spPr>
          <a:xfrm>
            <a:off x="-157650" y="6585047"/>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0" y="7751224"/>
            <a:ext cx="2500905" cy="1995264"/>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68" y="7714679"/>
            <a:ext cx="2501028" cy="2068351"/>
          </a:xfrm>
          <a:custGeom>
            <a:rect b="b" l="l" r="r" t="t"/>
            <a:pathLst>
              <a:path extrusionOk="0" h="59062" w="74954">
                <a:moveTo>
                  <a:pt x="18528" y="569"/>
                </a:moveTo>
                <a:cubicBezTo>
                  <a:pt x="23412" y="569"/>
                  <a:pt x="28660" y="4027"/>
                  <a:pt x="30529" y="8832"/>
                </a:cubicBezTo>
                <a:cubicBezTo>
                  <a:pt x="31203" y="10558"/>
                  <a:pt x="31363" y="12354"/>
                  <a:pt x="31007" y="14022"/>
                </a:cubicBezTo>
                <a:cubicBezTo>
                  <a:pt x="30818" y="14901"/>
                  <a:pt x="30484" y="15753"/>
                  <a:pt x="30012" y="16553"/>
                </a:cubicBezTo>
                <a:cubicBezTo>
                  <a:pt x="29499" y="17434"/>
                  <a:pt x="28792" y="18146"/>
                  <a:pt x="28056" y="18860"/>
                </a:cubicBezTo>
                <a:cubicBezTo>
                  <a:pt x="27642" y="19263"/>
                  <a:pt x="26951" y="19930"/>
                  <a:pt x="26957" y="20666"/>
                </a:cubicBezTo>
                <a:cubicBezTo>
                  <a:pt x="26963" y="21144"/>
                  <a:pt x="27159" y="21588"/>
                  <a:pt x="27348" y="21956"/>
                </a:cubicBezTo>
                <a:lnTo>
                  <a:pt x="27428" y="22105"/>
                </a:lnTo>
                <a:lnTo>
                  <a:pt x="31479" y="22105"/>
                </a:lnTo>
                <a:cubicBezTo>
                  <a:pt x="31894" y="22105"/>
                  <a:pt x="32233" y="22445"/>
                  <a:pt x="32233" y="22865"/>
                </a:cubicBezTo>
                <a:cubicBezTo>
                  <a:pt x="32233" y="23279"/>
                  <a:pt x="31894" y="23619"/>
                  <a:pt x="31479" y="23619"/>
                </a:cubicBezTo>
                <a:lnTo>
                  <a:pt x="28078" y="23619"/>
                </a:lnTo>
                <a:lnTo>
                  <a:pt x="28118" y="23941"/>
                </a:lnTo>
                <a:cubicBezTo>
                  <a:pt x="28165" y="24298"/>
                  <a:pt x="28160" y="24636"/>
                  <a:pt x="28096" y="24947"/>
                </a:cubicBezTo>
                <a:cubicBezTo>
                  <a:pt x="28073" y="25058"/>
                  <a:pt x="28038" y="25172"/>
                  <a:pt x="28004" y="25287"/>
                </a:cubicBezTo>
                <a:lnTo>
                  <a:pt x="27877" y="25667"/>
                </a:lnTo>
                <a:lnTo>
                  <a:pt x="29610" y="25667"/>
                </a:lnTo>
                <a:cubicBezTo>
                  <a:pt x="32964" y="25667"/>
                  <a:pt x="35691" y="28394"/>
                  <a:pt x="35691" y="31742"/>
                </a:cubicBezTo>
                <a:lnTo>
                  <a:pt x="35691" y="57732"/>
                </a:lnTo>
                <a:cubicBezTo>
                  <a:pt x="35691" y="58152"/>
                  <a:pt x="35351" y="58491"/>
                  <a:pt x="34932" y="58491"/>
                </a:cubicBezTo>
                <a:cubicBezTo>
                  <a:pt x="34517" y="58491"/>
                  <a:pt x="34178" y="58152"/>
                  <a:pt x="34178" y="57732"/>
                </a:cubicBezTo>
                <a:lnTo>
                  <a:pt x="34178" y="31742"/>
                </a:lnTo>
                <a:cubicBezTo>
                  <a:pt x="34178" y="29228"/>
                  <a:pt x="32130" y="27175"/>
                  <a:pt x="29610" y="27175"/>
                </a:cubicBezTo>
                <a:lnTo>
                  <a:pt x="26951" y="27175"/>
                </a:lnTo>
                <a:lnTo>
                  <a:pt x="26848" y="27342"/>
                </a:lnTo>
                <a:cubicBezTo>
                  <a:pt x="26795" y="27427"/>
                  <a:pt x="26744" y="27509"/>
                  <a:pt x="26703" y="27600"/>
                </a:cubicBezTo>
                <a:cubicBezTo>
                  <a:pt x="26485" y="28049"/>
                  <a:pt x="26434" y="28521"/>
                  <a:pt x="26548" y="28917"/>
                </a:cubicBezTo>
                <a:lnTo>
                  <a:pt x="26559" y="28952"/>
                </a:lnTo>
                <a:cubicBezTo>
                  <a:pt x="26697" y="29395"/>
                  <a:pt x="27037" y="29637"/>
                  <a:pt x="27342" y="29856"/>
                </a:cubicBezTo>
                <a:lnTo>
                  <a:pt x="27388" y="29891"/>
                </a:lnTo>
                <a:cubicBezTo>
                  <a:pt x="29828" y="31657"/>
                  <a:pt x="31301" y="34751"/>
                  <a:pt x="31140" y="37784"/>
                </a:cubicBezTo>
                <a:cubicBezTo>
                  <a:pt x="30984" y="40787"/>
                  <a:pt x="29546" y="43647"/>
                  <a:pt x="27095" y="45840"/>
                </a:cubicBezTo>
                <a:cubicBezTo>
                  <a:pt x="24610" y="48060"/>
                  <a:pt x="21306" y="49343"/>
                  <a:pt x="18130" y="49343"/>
                </a:cubicBezTo>
                <a:cubicBezTo>
                  <a:pt x="17907" y="49343"/>
                  <a:pt x="17676" y="49338"/>
                  <a:pt x="17451" y="49327"/>
                </a:cubicBezTo>
                <a:cubicBezTo>
                  <a:pt x="12331" y="49021"/>
                  <a:pt x="8695" y="45384"/>
                  <a:pt x="6549" y="42388"/>
                </a:cubicBezTo>
                <a:cubicBezTo>
                  <a:pt x="4409" y="39395"/>
                  <a:pt x="2872" y="35943"/>
                  <a:pt x="1985" y="32128"/>
                </a:cubicBezTo>
                <a:cubicBezTo>
                  <a:pt x="582" y="26104"/>
                  <a:pt x="1071" y="19062"/>
                  <a:pt x="3281" y="13279"/>
                </a:cubicBezTo>
                <a:cubicBezTo>
                  <a:pt x="5087" y="8567"/>
                  <a:pt x="8815" y="2577"/>
                  <a:pt x="16346" y="816"/>
                </a:cubicBezTo>
                <a:cubicBezTo>
                  <a:pt x="17060" y="651"/>
                  <a:pt x="17791" y="569"/>
                  <a:pt x="18528" y="569"/>
                </a:cubicBezTo>
                <a:close/>
                <a:moveTo>
                  <a:pt x="56426" y="569"/>
                </a:moveTo>
                <a:cubicBezTo>
                  <a:pt x="57164" y="569"/>
                  <a:pt x="57894" y="651"/>
                  <a:pt x="58608" y="816"/>
                </a:cubicBezTo>
                <a:cubicBezTo>
                  <a:pt x="66139" y="2577"/>
                  <a:pt x="69868" y="8567"/>
                  <a:pt x="71674" y="13279"/>
                </a:cubicBezTo>
                <a:cubicBezTo>
                  <a:pt x="73883" y="19062"/>
                  <a:pt x="74372" y="26104"/>
                  <a:pt x="72969" y="32128"/>
                </a:cubicBezTo>
                <a:cubicBezTo>
                  <a:pt x="72083" y="35943"/>
                  <a:pt x="70546" y="39395"/>
                  <a:pt x="68405" y="42388"/>
                </a:cubicBezTo>
                <a:cubicBezTo>
                  <a:pt x="66259" y="45384"/>
                  <a:pt x="62624" y="49021"/>
                  <a:pt x="57503" y="49327"/>
                </a:cubicBezTo>
                <a:cubicBezTo>
                  <a:pt x="57278" y="49338"/>
                  <a:pt x="57048" y="49343"/>
                  <a:pt x="56824" y="49343"/>
                </a:cubicBezTo>
                <a:cubicBezTo>
                  <a:pt x="53642" y="49343"/>
                  <a:pt x="50339" y="48060"/>
                  <a:pt x="47854" y="45840"/>
                </a:cubicBezTo>
                <a:cubicBezTo>
                  <a:pt x="45408" y="43647"/>
                  <a:pt x="43971" y="40787"/>
                  <a:pt x="43815" y="37784"/>
                </a:cubicBezTo>
                <a:cubicBezTo>
                  <a:pt x="43653" y="34751"/>
                  <a:pt x="45127" y="31657"/>
                  <a:pt x="47567" y="29891"/>
                </a:cubicBezTo>
                <a:lnTo>
                  <a:pt x="47612" y="29856"/>
                </a:lnTo>
                <a:cubicBezTo>
                  <a:pt x="47917" y="29637"/>
                  <a:pt x="48257" y="29395"/>
                  <a:pt x="48395" y="28952"/>
                </a:cubicBezTo>
                <a:lnTo>
                  <a:pt x="48406" y="28924"/>
                </a:lnTo>
                <a:cubicBezTo>
                  <a:pt x="48521" y="28521"/>
                  <a:pt x="48464" y="28049"/>
                  <a:pt x="48251" y="27600"/>
                </a:cubicBezTo>
                <a:cubicBezTo>
                  <a:pt x="48210" y="27509"/>
                  <a:pt x="48159" y="27427"/>
                  <a:pt x="48106" y="27342"/>
                </a:cubicBezTo>
                <a:lnTo>
                  <a:pt x="48003" y="27175"/>
                </a:lnTo>
                <a:lnTo>
                  <a:pt x="45345" y="27175"/>
                </a:lnTo>
                <a:cubicBezTo>
                  <a:pt x="42825" y="27175"/>
                  <a:pt x="40777" y="29228"/>
                  <a:pt x="40777" y="31742"/>
                </a:cubicBezTo>
                <a:lnTo>
                  <a:pt x="40777" y="57732"/>
                </a:lnTo>
                <a:cubicBezTo>
                  <a:pt x="40777" y="58152"/>
                  <a:pt x="40437" y="58491"/>
                  <a:pt x="40023" y="58491"/>
                </a:cubicBezTo>
                <a:cubicBezTo>
                  <a:pt x="39603" y="58491"/>
                  <a:pt x="39263" y="58152"/>
                  <a:pt x="39263" y="57732"/>
                </a:cubicBezTo>
                <a:lnTo>
                  <a:pt x="39263" y="31742"/>
                </a:lnTo>
                <a:cubicBezTo>
                  <a:pt x="39263" y="28394"/>
                  <a:pt x="41991" y="25667"/>
                  <a:pt x="45345" y="25667"/>
                </a:cubicBezTo>
                <a:lnTo>
                  <a:pt x="47078" y="25667"/>
                </a:lnTo>
                <a:lnTo>
                  <a:pt x="46951" y="25287"/>
                </a:lnTo>
                <a:cubicBezTo>
                  <a:pt x="46916" y="25172"/>
                  <a:pt x="46882" y="25063"/>
                  <a:pt x="46858" y="24947"/>
                </a:cubicBezTo>
                <a:cubicBezTo>
                  <a:pt x="46795" y="24636"/>
                  <a:pt x="46789" y="24298"/>
                  <a:pt x="46836" y="23941"/>
                </a:cubicBezTo>
                <a:lnTo>
                  <a:pt x="46876" y="23619"/>
                </a:lnTo>
                <a:lnTo>
                  <a:pt x="43177" y="23619"/>
                </a:lnTo>
                <a:cubicBezTo>
                  <a:pt x="42763" y="23619"/>
                  <a:pt x="42423" y="23279"/>
                  <a:pt x="42423" y="22865"/>
                </a:cubicBezTo>
                <a:cubicBezTo>
                  <a:pt x="42423" y="22445"/>
                  <a:pt x="42763" y="22105"/>
                  <a:pt x="43177" y="22105"/>
                </a:cubicBezTo>
                <a:lnTo>
                  <a:pt x="47527" y="22105"/>
                </a:lnTo>
                <a:lnTo>
                  <a:pt x="47607" y="21956"/>
                </a:lnTo>
                <a:cubicBezTo>
                  <a:pt x="47796" y="21588"/>
                  <a:pt x="47992" y="21144"/>
                  <a:pt x="47997" y="20666"/>
                </a:cubicBezTo>
                <a:cubicBezTo>
                  <a:pt x="48003" y="19930"/>
                  <a:pt x="47312" y="19263"/>
                  <a:pt x="46898" y="18860"/>
                </a:cubicBezTo>
                <a:cubicBezTo>
                  <a:pt x="46162" y="18146"/>
                  <a:pt x="45455" y="17434"/>
                  <a:pt x="44943" y="16553"/>
                </a:cubicBezTo>
                <a:cubicBezTo>
                  <a:pt x="44471" y="15753"/>
                  <a:pt x="44136" y="14901"/>
                  <a:pt x="43947" y="14022"/>
                </a:cubicBezTo>
                <a:cubicBezTo>
                  <a:pt x="43584" y="12354"/>
                  <a:pt x="43751" y="10558"/>
                  <a:pt x="44425" y="8832"/>
                </a:cubicBezTo>
                <a:cubicBezTo>
                  <a:pt x="46295" y="4027"/>
                  <a:pt x="51537" y="569"/>
                  <a:pt x="56426" y="569"/>
                </a:cubicBezTo>
                <a:close/>
                <a:moveTo>
                  <a:pt x="18510" y="0"/>
                </a:moveTo>
                <a:cubicBezTo>
                  <a:pt x="17734" y="0"/>
                  <a:pt x="16962" y="86"/>
                  <a:pt x="16215" y="259"/>
                </a:cubicBezTo>
                <a:cubicBezTo>
                  <a:pt x="10150" y="1679"/>
                  <a:pt x="5368" y="6231"/>
                  <a:pt x="2745" y="13072"/>
                </a:cubicBezTo>
                <a:cubicBezTo>
                  <a:pt x="495" y="18958"/>
                  <a:pt x="1" y="26128"/>
                  <a:pt x="1427" y="32260"/>
                </a:cubicBezTo>
                <a:cubicBezTo>
                  <a:pt x="2330" y="36145"/>
                  <a:pt x="3896" y="39666"/>
                  <a:pt x="6082" y="42720"/>
                </a:cubicBezTo>
                <a:cubicBezTo>
                  <a:pt x="8303" y="45822"/>
                  <a:pt x="12073" y="49579"/>
                  <a:pt x="17423" y="49895"/>
                </a:cubicBezTo>
                <a:cubicBezTo>
                  <a:pt x="17671" y="49906"/>
                  <a:pt x="17918" y="49919"/>
                  <a:pt x="18165" y="49919"/>
                </a:cubicBezTo>
                <a:cubicBezTo>
                  <a:pt x="21503" y="49919"/>
                  <a:pt x="24857" y="48607"/>
                  <a:pt x="27480" y="46265"/>
                </a:cubicBezTo>
                <a:cubicBezTo>
                  <a:pt x="30041" y="43969"/>
                  <a:pt x="31548" y="40972"/>
                  <a:pt x="31709" y="37813"/>
                </a:cubicBezTo>
                <a:cubicBezTo>
                  <a:pt x="31881" y="34591"/>
                  <a:pt x="30317" y="31299"/>
                  <a:pt x="27728" y="29429"/>
                </a:cubicBezTo>
                <a:lnTo>
                  <a:pt x="27676" y="29389"/>
                </a:lnTo>
                <a:cubicBezTo>
                  <a:pt x="27411" y="29206"/>
                  <a:pt x="27186" y="29039"/>
                  <a:pt x="27101" y="28763"/>
                </a:cubicBezTo>
                <a:cubicBezTo>
                  <a:pt x="27021" y="28497"/>
                  <a:pt x="27066" y="28170"/>
                  <a:pt x="27221" y="27841"/>
                </a:cubicBezTo>
                <a:cubicBezTo>
                  <a:pt x="27233" y="27812"/>
                  <a:pt x="27250" y="27778"/>
                  <a:pt x="27268" y="27750"/>
                </a:cubicBezTo>
                <a:lnTo>
                  <a:pt x="29610" y="27750"/>
                </a:lnTo>
                <a:cubicBezTo>
                  <a:pt x="31812" y="27750"/>
                  <a:pt x="33602" y="29539"/>
                  <a:pt x="33602" y="31742"/>
                </a:cubicBezTo>
                <a:lnTo>
                  <a:pt x="33602" y="57732"/>
                </a:lnTo>
                <a:cubicBezTo>
                  <a:pt x="33602" y="58468"/>
                  <a:pt x="34201" y="59062"/>
                  <a:pt x="34932" y="59062"/>
                </a:cubicBezTo>
                <a:cubicBezTo>
                  <a:pt x="35668" y="59062"/>
                  <a:pt x="36260" y="58468"/>
                  <a:pt x="36260" y="57732"/>
                </a:cubicBezTo>
                <a:lnTo>
                  <a:pt x="36260" y="31742"/>
                </a:lnTo>
                <a:cubicBezTo>
                  <a:pt x="36260" y="28078"/>
                  <a:pt x="33280" y="25092"/>
                  <a:pt x="29610" y="25092"/>
                </a:cubicBezTo>
                <a:lnTo>
                  <a:pt x="28649" y="25092"/>
                </a:lnTo>
                <a:cubicBezTo>
                  <a:pt x="28649" y="25085"/>
                  <a:pt x="28654" y="25074"/>
                  <a:pt x="28654" y="25063"/>
                </a:cubicBezTo>
                <a:cubicBezTo>
                  <a:pt x="28712" y="24787"/>
                  <a:pt x="28729" y="24498"/>
                  <a:pt x="28718" y="24195"/>
                </a:cubicBezTo>
                <a:lnTo>
                  <a:pt x="31479" y="24195"/>
                </a:lnTo>
                <a:cubicBezTo>
                  <a:pt x="32210" y="24195"/>
                  <a:pt x="32808" y="23595"/>
                  <a:pt x="32808" y="22865"/>
                </a:cubicBezTo>
                <a:cubicBezTo>
                  <a:pt x="32808" y="22129"/>
                  <a:pt x="32210" y="21536"/>
                  <a:pt x="31479" y="21536"/>
                </a:cubicBezTo>
                <a:lnTo>
                  <a:pt x="27780" y="21536"/>
                </a:lnTo>
                <a:cubicBezTo>
                  <a:pt x="27647" y="21266"/>
                  <a:pt x="27531" y="20961"/>
                  <a:pt x="27526" y="20661"/>
                </a:cubicBezTo>
                <a:cubicBezTo>
                  <a:pt x="27526" y="20172"/>
                  <a:pt x="28125" y="19585"/>
                  <a:pt x="28452" y="19275"/>
                </a:cubicBezTo>
                <a:cubicBezTo>
                  <a:pt x="29218" y="18526"/>
                  <a:pt x="29955" y="17785"/>
                  <a:pt x="30507" y="16841"/>
                </a:cubicBezTo>
                <a:cubicBezTo>
                  <a:pt x="31007" y="15989"/>
                  <a:pt x="31363" y="15081"/>
                  <a:pt x="31565" y="14142"/>
                </a:cubicBezTo>
                <a:cubicBezTo>
                  <a:pt x="31950" y="12365"/>
                  <a:pt x="31778" y="10455"/>
                  <a:pt x="31065" y="8625"/>
                </a:cubicBezTo>
                <a:cubicBezTo>
                  <a:pt x="29108" y="3607"/>
                  <a:pt x="23625" y="0"/>
                  <a:pt x="18510" y="0"/>
                </a:cubicBezTo>
                <a:close/>
                <a:moveTo>
                  <a:pt x="56444" y="0"/>
                </a:moveTo>
                <a:cubicBezTo>
                  <a:pt x="51329" y="0"/>
                  <a:pt x="45846" y="3607"/>
                  <a:pt x="43889" y="8625"/>
                </a:cubicBezTo>
                <a:cubicBezTo>
                  <a:pt x="43177" y="10455"/>
                  <a:pt x="43004" y="12365"/>
                  <a:pt x="43389" y="14142"/>
                </a:cubicBezTo>
                <a:cubicBezTo>
                  <a:pt x="43591" y="15081"/>
                  <a:pt x="43947" y="15989"/>
                  <a:pt x="44447" y="16841"/>
                </a:cubicBezTo>
                <a:cubicBezTo>
                  <a:pt x="45000" y="17785"/>
                  <a:pt x="45737" y="18526"/>
                  <a:pt x="46502" y="19275"/>
                </a:cubicBezTo>
                <a:cubicBezTo>
                  <a:pt x="46824" y="19585"/>
                  <a:pt x="47428" y="20172"/>
                  <a:pt x="47423" y="20661"/>
                </a:cubicBezTo>
                <a:cubicBezTo>
                  <a:pt x="47423" y="20961"/>
                  <a:pt x="47307" y="21266"/>
                  <a:pt x="47174" y="21536"/>
                </a:cubicBezTo>
                <a:lnTo>
                  <a:pt x="43177" y="21536"/>
                </a:lnTo>
                <a:cubicBezTo>
                  <a:pt x="42445" y="21536"/>
                  <a:pt x="41847" y="22129"/>
                  <a:pt x="41847" y="22865"/>
                </a:cubicBezTo>
                <a:cubicBezTo>
                  <a:pt x="41847" y="23595"/>
                  <a:pt x="42445" y="24195"/>
                  <a:pt x="43177" y="24195"/>
                </a:cubicBezTo>
                <a:lnTo>
                  <a:pt x="46237" y="24195"/>
                </a:lnTo>
                <a:cubicBezTo>
                  <a:pt x="46220" y="24498"/>
                  <a:pt x="46242" y="24787"/>
                  <a:pt x="46300" y="25063"/>
                </a:cubicBezTo>
                <a:cubicBezTo>
                  <a:pt x="46300" y="25074"/>
                  <a:pt x="46306" y="25085"/>
                  <a:pt x="46306" y="25092"/>
                </a:cubicBezTo>
                <a:lnTo>
                  <a:pt x="45345" y="25092"/>
                </a:lnTo>
                <a:cubicBezTo>
                  <a:pt x="41674" y="25092"/>
                  <a:pt x="38694" y="28078"/>
                  <a:pt x="38694" y="31742"/>
                </a:cubicBezTo>
                <a:lnTo>
                  <a:pt x="38694" y="57732"/>
                </a:lnTo>
                <a:cubicBezTo>
                  <a:pt x="38694" y="58468"/>
                  <a:pt x="39287" y="59062"/>
                  <a:pt x="40023" y="59062"/>
                </a:cubicBezTo>
                <a:cubicBezTo>
                  <a:pt x="40753" y="59062"/>
                  <a:pt x="41347" y="58468"/>
                  <a:pt x="41347" y="57732"/>
                </a:cubicBezTo>
                <a:lnTo>
                  <a:pt x="41347" y="31742"/>
                </a:lnTo>
                <a:cubicBezTo>
                  <a:pt x="41347" y="29539"/>
                  <a:pt x="43142" y="27750"/>
                  <a:pt x="45345" y="27750"/>
                </a:cubicBezTo>
                <a:lnTo>
                  <a:pt x="47687" y="27750"/>
                </a:lnTo>
                <a:cubicBezTo>
                  <a:pt x="47705" y="27778"/>
                  <a:pt x="47721" y="27812"/>
                  <a:pt x="47734" y="27841"/>
                </a:cubicBezTo>
                <a:cubicBezTo>
                  <a:pt x="47888" y="28170"/>
                  <a:pt x="47934" y="28497"/>
                  <a:pt x="47848" y="28779"/>
                </a:cubicBezTo>
                <a:cubicBezTo>
                  <a:pt x="47768" y="29039"/>
                  <a:pt x="47543" y="29206"/>
                  <a:pt x="47278" y="29389"/>
                </a:cubicBezTo>
                <a:lnTo>
                  <a:pt x="47227" y="29429"/>
                </a:lnTo>
                <a:cubicBezTo>
                  <a:pt x="44638" y="31299"/>
                  <a:pt x="43073" y="34591"/>
                  <a:pt x="43246" y="37813"/>
                </a:cubicBezTo>
                <a:cubicBezTo>
                  <a:pt x="43406" y="40972"/>
                  <a:pt x="44914" y="43969"/>
                  <a:pt x="47474" y="46265"/>
                </a:cubicBezTo>
                <a:cubicBezTo>
                  <a:pt x="50098" y="48607"/>
                  <a:pt x="53452" y="49919"/>
                  <a:pt x="56789" y="49919"/>
                </a:cubicBezTo>
                <a:cubicBezTo>
                  <a:pt x="57037" y="49919"/>
                  <a:pt x="57284" y="49906"/>
                  <a:pt x="57531" y="49895"/>
                </a:cubicBezTo>
                <a:cubicBezTo>
                  <a:pt x="62882" y="49579"/>
                  <a:pt x="66652" y="45822"/>
                  <a:pt x="68867" y="42720"/>
                </a:cubicBezTo>
                <a:cubicBezTo>
                  <a:pt x="71058" y="39666"/>
                  <a:pt x="72624" y="36145"/>
                  <a:pt x="73527" y="32260"/>
                </a:cubicBezTo>
                <a:cubicBezTo>
                  <a:pt x="74953" y="26128"/>
                  <a:pt x="74459" y="18958"/>
                  <a:pt x="72210" y="13072"/>
                </a:cubicBezTo>
                <a:cubicBezTo>
                  <a:pt x="69586" y="6231"/>
                  <a:pt x="64804" y="1679"/>
                  <a:pt x="58739" y="259"/>
                </a:cubicBezTo>
                <a:cubicBezTo>
                  <a:pt x="57992" y="86"/>
                  <a:pt x="57220" y="0"/>
                  <a:pt x="56444" y="0"/>
                </a:cubicBezTo>
                <a:close/>
              </a:path>
            </a:pathLst>
          </a:custGeom>
          <a:gradFill>
            <a:gsLst>
              <a:gs pos="0">
                <a:srgbClr val="E2D0D0"/>
              </a:gs>
              <a:gs pos="100000">
                <a:srgbClr val="D96868"/>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3"/>
          <p:cNvPicPr preferRelativeResize="0"/>
          <p:nvPr/>
        </p:nvPicPr>
        <p:blipFill rotWithShape="1">
          <a:blip r:embed="rId4">
            <a:alphaModFix/>
          </a:blip>
          <a:srcRect b="0" l="0" r="0" t="0"/>
          <a:stretch/>
        </p:blipFill>
        <p:spPr>
          <a:xfrm>
            <a:off x="2489517" y="2"/>
            <a:ext cx="1171850" cy="1070505"/>
          </a:xfrm>
          <a:prstGeom prst="rect">
            <a:avLst/>
          </a:prstGeom>
          <a:noFill/>
          <a:ln>
            <a:noFill/>
          </a:ln>
        </p:spPr>
      </p:pic>
      <p:pic>
        <p:nvPicPr>
          <p:cNvPr id="93" name="Google Shape;93;p13"/>
          <p:cNvPicPr preferRelativeResize="0"/>
          <p:nvPr/>
        </p:nvPicPr>
        <p:blipFill rotWithShape="1">
          <a:blip r:embed="rId5">
            <a:alphaModFix/>
          </a:blip>
          <a:srcRect b="0" l="0" r="0" t="0"/>
          <a:stretch/>
        </p:blipFill>
        <p:spPr>
          <a:xfrm>
            <a:off x="-583354" y="-486687"/>
            <a:ext cx="2021952" cy="1773025"/>
          </a:xfrm>
          <a:prstGeom prst="rect">
            <a:avLst/>
          </a:prstGeom>
          <a:noFill/>
          <a:ln>
            <a:noFill/>
          </a:ln>
        </p:spPr>
      </p:pic>
      <p:pic>
        <p:nvPicPr>
          <p:cNvPr id="94" name="Google Shape;94;p13"/>
          <p:cNvPicPr preferRelativeResize="0"/>
          <p:nvPr/>
        </p:nvPicPr>
        <p:blipFill>
          <a:blip r:embed="rId6">
            <a:alphaModFix/>
          </a:blip>
          <a:stretch>
            <a:fillRect/>
          </a:stretch>
        </p:blipFill>
        <p:spPr>
          <a:xfrm>
            <a:off x="1150699" y="29200"/>
            <a:ext cx="1338824" cy="923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2"/>
          <p:cNvSpPr/>
          <p:nvPr/>
        </p:nvSpPr>
        <p:spPr>
          <a:xfrm>
            <a:off x="6031399" y="-203850"/>
            <a:ext cx="5376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8</a:t>
            </a:r>
            <a:endParaRPr i="0" sz="4800" u="none" cap="none" strike="noStrike">
              <a:solidFill>
                <a:srgbClr val="CF8A87"/>
              </a:solidFill>
              <a:latin typeface="Open Sans"/>
              <a:ea typeface="Open Sans"/>
              <a:cs typeface="Open Sans"/>
              <a:sym typeface="Open Sans"/>
            </a:endParaRPr>
          </a:p>
        </p:txBody>
      </p:sp>
      <p:sp>
        <p:nvSpPr>
          <p:cNvPr id="395" name="Google Shape;395;p22"/>
          <p:cNvSpPr txBox="1"/>
          <p:nvPr/>
        </p:nvSpPr>
        <p:spPr>
          <a:xfrm>
            <a:off x="468625" y="244950"/>
            <a:ext cx="5441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Loop of Henle</a:t>
            </a:r>
            <a:endParaRPr b="1" i="0" sz="3000" u="none" cap="none" strike="noStrike">
              <a:solidFill>
                <a:srgbClr val="CF8A87"/>
              </a:solidFill>
              <a:latin typeface="Open Sans"/>
              <a:ea typeface="Open Sans"/>
              <a:cs typeface="Open Sans"/>
              <a:sym typeface="Open Sans"/>
            </a:endParaRPr>
          </a:p>
        </p:txBody>
      </p:sp>
      <p:cxnSp>
        <p:nvCxnSpPr>
          <p:cNvPr id="396" name="Google Shape;396;p22"/>
          <p:cNvCxnSpPr/>
          <p:nvPr/>
        </p:nvCxnSpPr>
        <p:spPr>
          <a:xfrm>
            <a:off x="2154425" y="879400"/>
            <a:ext cx="1903800" cy="0"/>
          </a:xfrm>
          <a:prstGeom prst="straightConnector1">
            <a:avLst/>
          </a:prstGeom>
          <a:noFill/>
          <a:ln cap="rnd" cmpd="sng" w="38100">
            <a:solidFill>
              <a:srgbClr val="7F7F7F"/>
            </a:solidFill>
            <a:prstDash val="solid"/>
            <a:miter lim="800000"/>
            <a:headEnd len="sm" w="sm" type="none"/>
            <a:tailEnd len="sm" w="sm" type="none"/>
          </a:ln>
        </p:spPr>
      </p:cxnSp>
      <p:sp>
        <p:nvSpPr>
          <p:cNvPr id="397" name="Google Shape;397;p22"/>
          <p:cNvSpPr txBox="1"/>
          <p:nvPr/>
        </p:nvSpPr>
        <p:spPr>
          <a:xfrm>
            <a:off x="268550" y="86225"/>
            <a:ext cx="151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Male’s Slides</a:t>
            </a:r>
            <a:endParaRPr>
              <a:latin typeface="Open Sans"/>
              <a:ea typeface="Open Sans"/>
              <a:cs typeface="Open Sans"/>
              <a:sym typeface="Open Sans"/>
            </a:endParaRPr>
          </a:p>
        </p:txBody>
      </p:sp>
      <p:graphicFrame>
        <p:nvGraphicFramePr>
          <p:cNvPr id="398" name="Google Shape;398;p22"/>
          <p:cNvGraphicFramePr/>
          <p:nvPr/>
        </p:nvGraphicFramePr>
        <p:xfrm>
          <a:off x="264300" y="1174100"/>
          <a:ext cx="3000000" cy="3000000"/>
        </p:xfrm>
        <a:graphic>
          <a:graphicData uri="http://schemas.openxmlformats.org/drawingml/2006/table">
            <a:tbl>
              <a:tblPr>
                <a:noFill/>
                <a:tableStyleId>{310DEA84-E06C-4884-AD3D-772AA1ABAB10}</a:tableStyleId>
              </a:tblPr>
              <a:tblGrid>
                <a:gridCol w="3164700"/>
                <a:gridCol w="3164700"/>
              </a:tblGrid>
              <a:tr h="585950">
                <a:tc>
                  <a:txBody>
                    <a:bodyPr/>
                    <a:lstStyle/>
                    <a:p>
                      <a:pPr indent="0" lvl="0" marL="0" rtl="0" algn="ctr">
                        <a:spcBef>
                          <a:spcPts val="0"/>
                        </a:spcBef>
                        <a:spcAft>
                          <a:spcPts val="0"/>
                        </a:spcAft>
                        <a:buNone/>
                      </a:pPr>
                      <a:r>
                        <a:rPr b="1" lang="en" sz="1600">
                          <a:solidFill>
                            <a:schemeClr val="lt1"/>
                          </a:solidFill>
                          <a:latin typeface="Open Sans"/>
                          <a:ea typeface="Open Sans"/>
                          <a:cs typeface="Open Sans"/>
                          <a:sym typeface="Open Sans"/>
                        </a:rPr>
                        <a:t>Descending Loop</a:t>
                      </a:r>
                      <a:endParaRPr b="1" sz="1600">
                        <a:solidFill>
                          <a:schemeClr val="lt1"/>
                        </a:solidFill>
                        <a:latin typeface="Open Sans"/>
                        <a:ea typeface="Open Sans"/>
                        <a:cs typeface="Open Sans"/>
                        <a:sym typeface="Open Sans"/>
                      </a:endParaRPr>
                    </a:p>
                  </a:txBody>
                  <a:tcPr marT="91425" marB="91425" marR="91425" marL="91425">
                    <a:solidFill>
                      <a:srgbClr val="B37370"/>
                    </a:solidFill>
                  </a:tcPr>
                </a:tc>
                <a:tc>
                  <a:txBody>
                    <a:bodyPr/>
                    <a:lstStyle/>
                    <a:p>
                      <a:pPr indent="0" lvl="0" marL="0" rtl="0" algn="ctr">
                        <a:spcBef>
                          <a:spcPts val="0"/>
                        </a:spcBef>
                        <a:spcAft>
                          <a:spcPts val="0"/>
                        </a:spcAft>
                        <a:buNone/>
                      </a:pPr>
                      <a:r>
                        <a:rPr b="1" lang="en" sz="1600">
                          <a:solidFill>
                            <a:schemeClr val="lt1"/>
                          </a:solidFill>
                          <a:latin typeface="Open Sans"/>
                          <a:ea typeface="Open Sans"/>
                          <a:cs typeface="Open Sans"/>
                          <a:sym typeface="Open Sans"/>
                        </a:rPr>
                        <a:t>Ascending </a:t>
                      </a:r>
                      <a:r>
                        <a:rPr b="1" lang="en" sz="1600">
                          <a:solidFill>
                            <a:schemeClr val="lt1"/>
                          </a:solidFill>
                          <a:latin typeface="Open Sans"/>
                          <a:ea typeface="Open Sans"/>
                          <a:cs typeface="Open Sans"/>
                          <a:sym typeface="Open Sans"/>
                        </a:rPr>
                        <a:t>Loop</a:t>
                      </a:r>
                      <a:r>
                        <a:rPr b="1" lang="en" sz="1600">
                          <a:solidFill>
                            <a:schemeClr val="lt1"/>
                          </a:solidFill>
                          <a:latin typeface="Open Sans"/>
                          <a:ea typeface="Open Sans"/>
                          <a:cs typeface="Open Sans"/>
                          <a:sym typeface="Open Sans"/>
                        </a:rPr>
                        <a:t>:</a:t>
                      </a:r>
                      <a:endParaRPr b="1" sz="1600">
                        <a:solidFill>
                          <a:schemeClr val="lt1"/>
                        </a:solidFill>
                        <a:latin typeface="Open Sans"/>
                        <a:ea typeface="Open Sans"/>
                        <a:cs typeface="Open Sans"/>
                        <a:sym typeface="Open Sans"/>
                      </a:endParaRPr>
                    </a:p>
                  </a:txBody>
                  <a:tcPr marT="91425" marB="91425" marR="91425" marL="91425">
                    <a:solidFill>
                      <a:srgbClr val="B37370"/>
                    </a:solidFill>
                  </a:tcPr>
                </a:tc>
              </a:tr>
              <a:tr h="847200">
                <a:tc>
                  <a:txBody>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Highly permeable to wate</a:t>
                      </a:r>
                      <a:r>
                        <a:rPr lang="en">
                          <a:latin typeface="Open Sans"/>
                          <a:ea typeface="Open Sans"/>
                          <a:cs typeface="Open Sans"/>
                          <a:sym typeface="Open Sans"/>
                        </a:rPr>
                        <a:t>r </a:t>
                      </a:r>
                      <a:r>
                        <a:rPr lang="en">
                          <a:solidFill>
                            <a:srgbClr val="C2C2C2"/>
                          </a:solidFill>
                          <a:latin typeface="Open Sans"/>
                          <a:ea typeface="Open Sans"/>
                          <a:cs typeface="Open Sans"/>
                          <a:sym typeface="Open Sans"/>
                        </a:rPr>
                        <a:t>(flat cell, a little or no mitochondria as well as brush border). </a:t>
                      </a:r>
                      <a:endParaRPr>
                        <a:solidFill>
                          <a:srgbClr val="C2C2C2"/>
                        </a:solidFill>
                        <a:latin typeface="Open Sans"/>
                        <a:ea typeface="Open Sans"/>
                        <a:cs typeface="Open Sans"/>
                        <a:sym typeface="Open Sans"/>
                      </a:endParaRPr>
                    </a:p>
                  </a:txBody>
                  <a:tcPr marT="91425" marB="91425" marR="91425" marL="91425">
                    <a:solidFill>
                      <a:srgbClr val="F3EFEF"/>
                    </a:solidFill>
                  </a:tcPr>
                </a:tc>
                <a:tc>
                  <a:txBody>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Impermeable to water.</a:t>
                      </a:r>
                      <a:endParaRPr>
                        <a:solidFill>
                          <a:srgbClr val="C2C2C2"/>
                        </a:solidFill>
                        <a:latin typeface="Open Sans"/>
                        <a:ea typeface="Open Sans"/>
                        <a:cs typeface="Open Sans"/>
                        <a:sym typeface="Open Sans"/>
                      </a:endParaRPr>
                    </a:p>
                  </a:txBody>
                  <a:tcPr marT="91425" marB="91425" marR="91425" marL="91425">
                    <a:solidFill>
                      <a:srgbClr val="F3EFEF"/>
                    </a:solidFill>
                  </a:tcPr>
                </a:tc>
              </a:tr>
              <a:tr h="100000">
                <a:tc>
                  <a:txBody>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Impermeable to Na+.</a:t>
                      </a:r>
                      <a:endParaRPr>
                        <a:solidFill>
                          <a:srgbClr val="434343"/>
                        </a:solidFill>
                        <a:latin typeface="Open Sans"/>
                        <a:ea typeface="Open Sans"/>
                        <a:cs typeface="Open Sans"/>
                        <a:sym typeface="Open Sans"/>
                      </a:endParaRPr>
                    </a:p>
                  </a:txBody>
                  <a:tcPr marT="91425" marB="91425" marR="91425" marL="91425">
                    <a:solidFill>
                      <a:srgbClr val="F3EFEF"/>
                    </a:solidFill>
                  </a:tcPr>
                </a:tc>
                <a:tc>
                  <a:txBody>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Permeable to Na+ (mediated by Na+/K+/2Cl- apical carrier- inhibited by loop diuretics- furosemide (Lasix)).</a:t>
                      </a:r>
                      <a:endParaRPr>
                        <a:solidFill>
                          <a:srgbClr val="434343"/>
                        </a:solidFill>
                        <a:latin typeface="Open Sans"/>
                        <a:ea typeface="Open Sans"/>
                        <a:cs typeface="Open Sans"/>
                        <a:sym typeface="Open Sans"/>
                      </a:endParaRPr>
                    </a:p>
                  </a:txBody>
                  <a:tcPr marT="91425" marB="91425" marR="91425" marL="91425">
                    <a:solidFill>
                      <a:srgbClr val="F3EFEF"/>
                    </a:solidFill>
                  </a:tcPr>
                </a:tc>
              </a:tr>
              <a:tr h="1106775">
                <a:tc>
                  <a:txBody>
                    <a:bodyPr/>
                    <a:lstStyle/>
                    <a:p>
                      <a:pPr indent="0" lvl="0" marL="0" rtl="0" algn="ctr">
                        <a:spcBef>
                          <a:spcPts val="0"/>
                        </a:spcBef>
                        <a:spcAft>
                          <a:spcPts val="0"/>
                        </a:spcAft>
                        <a:buNone/>
                      </a:pPr>
                      <a:r>
                        <a:rPr lang="en">
                          <a:solidFill>
                            <a:srgbClr val="434343"/>
                          </a:solidFill>
                        </a:rPr>
                        <a:t>     </a:t>
                      </a:r>
                      <a:endParaRPr>
                        <a:solidFill>
                          <a:srgbClr val="434343"/>
                        </a:solidFill>
                      </a:endParaRPr>
                    </a:p>
                    <a:p>
                      <a:pPr indent="0" lvl="0" marL="0" rtl="0" algn="ctr">
                        <a:spcBef>
                          <a:spcPts val="0"/>
                        </a:spcBef>
                        <a:spcAft>
                          <a:spcPts val="0"/>
                        </a:spcAft>
                        <a:buNone/>
                      </a:pPr>
                      <a:r>
                        <a:rPr lang="en">
                          <a:solidFill>
                            <a:srgbClr val="434343"/>
                          </a:solidFill>
                        </a:rPr>
                        <a:t>Water exit promoted.</a:t>
                      </a:r>
                      <a:endParaRPr>
                        <a:solidFill>
                          <a:srgbClr val="434343"/>
                        </a:solidFill>
                      </a:endParaRPr>
                    </a:p>
                    <a:p>
                      <a:pPr indent="0" lvl="0" marL="0" rtl="0" algn="ctr">
                        <a:spcBef>
                          <a:spcPts val="0"/>
                        </a:spcBef>
                        <a:spcAft>
                          <a:spcPts val="0"/>
                        </a:spcAft>
                        <a:buNone/>
                      </a:pPr>
                      <a:r>
                        <a:t/>
                      </a:r>
                      <a:endParaRPr>
                        <a:solidFill>
                          <a:srgbClr val="434343"/>
                        </a:solidFill>
                      </a:endParaRPr>
                    </a:p>
                  </a:txBody>
                  <a:tcPr marT="91425" marB="91425" marR="91425" marL="91425">
                    <a:solidFill>
                      <a:srgbClr val="F3EFEF"/>
                    </a:solidFill>
                  </a:tcPr>
                </a:tc>
                <a:tc>
                  <a:txBody>
                    <a:bodyPr/>
                    <a:lstStyle/>
                    <a:p>
                      <a:pPr indent="0" lvl="0" marL="0" rtl="0" algn="ctr">
                        <a:spcBef>
                          <a:spcPts val="0"/>
                        </a:spcBef>
                        <a:spcAft>
                          <a:spcPts val="0"/>
                        </a:spcAft>
                        <a:buNone/>
                      </a:pPr>
                      <a:r>
                        <a:t/>
                      </a:r>
                      <a:endParaRPr>
                        <a:solidFill>
                          <a:srgbClr val="434343"/>
                        </a:solidFill>
                      </a:endParaRPr>
                    </a:p>
                    <a:p>
                      <a:pPr indent="0" lvl="0" marL="0" rtl="0" algn="ctr">
                        <a:spcBef>
                          <a:spcPts val="0"/>
                        </a:spcBef>
                        <a:spcAft>
                          <a:spcPts val="0"/>
                        </a:spcAft>
                        <a:buNone/>
                      </a:pPr>
                      <a:r>
                        <a:rPr lang="en">
                          <a:solidFill>
                            <a:srgbClr val="434343"/>
                          </a:solidFill>
                        </a:rPr>
                        <a:t>Na+/K+ ATPase actively pumps the sodium out of the cell into the interstitium. </a:t>
                      </a:r>
                      <a:endParaRPr>
                        <a:solidFill>
                          <a:srgbClr val="434343"/>
                        </a:solidFill>
                      </a:endParaRPr>
                    </a:p>
                  </a:txBody>
                  <a:tcPr marT="91425" marB="91425" marR="91425" marL="91425">
                    <a:solidFill>
                      <a:srgbClr val="F3EFEF"/>
                    </a:solidFill>
                  </a:tcPr>
                </a:tc>
              </a:tr>
              <a:tr h="805725">
                <a:tc gridSpan="2">
                  <a:txBody>
                    <a:bodyPr/>
                    <a:lstStyle/>
                    <a:p>
                      <a:pPr indent="0" lvl="0" marL="0" rtl="0" algn="ctr">
                        <a:spcBef>
                          <a:spcPts val="0"/>
                        </a:spcBef>
                        <a:spcAft>
                          <a:spcPts val="0"/>
                        </a:spcAft>
                        <a:buNone/>
                      </a:pPr>
                      <a:r>
                        <a:rPr b="1" lang="en" sz="1600">
                          <a:solidFill>
                            <a:schemeClr val="lt1"/>
                          </a:solidFill>
                          <a:latin typeface="Open Sans"/>
                          <a:ea typeface="Open Sans"/>
                          <a:cs typeface="Open Sans"/>
                          <a:sym typeface="Open Sans"/>
                        </a:rPr>
                        <a:t>Loop of Henle Characteristics that cause solutes to be trapped in the renal medulla</a:t>
                      </a:r>
                      <a:endParaRPr b="1" sz="1600">
                        <a:solidFill>
                          <a:schemeClr val="lt1"/>
                        </a:solidFill>
                        <a:latin typeface="Open Sans"/>
                        <a:ea typeface="Open Sans"/>
                        <a:cs typeface="Open Sans"/>
                        <a:sym typeface="Open Sans"/>
                      </a:endParaRPr>
                    </a:p>
                  </a:txBody>
                  <a:tcPr marT="91425" marB="91425" marR="91425" marL="91425">
                    <a:solidFill>
                      <a:srgbClr val="B37370"/>
                    </a:solidFill>
                  </a:tcPr>
                </a:tc>
                <a:tc hMerge="1"/>
              </a:tr>
              <a:tr h="3060675">
                <a:tc>
                  <a:txBody>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3EFEF"/>
                    </a:solidFill>
                  </a:tcPr>
                </a:tc>
                <a:tc>
                  <a:txBody>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A major reason for high medullary osmolarity is active transport of Na and co-transport of K, Cl, and other ions from the thick ascending loop of Henle into the interstitium. 200-mOsm/L gradient. </a:t>
                      </a:r>
                      <a:r>
                        <a:rPr lang="en">
                          <a:solidFill>
                            <a:srgbClr val="C2C2C2"/>
                          </a:solidFill>
                          <a:latin typeface="Open Sans"/>
                          <a:ea typeface="Open Sans"/>
                          <a:cs typeface="Open Sans"/>
                          <a:sym typeface="Open Sans"/>
                        </a:rPr>
                        <a:t>(Hypertonic environment, which is formed by countercurrent exchanger and maintained by countercurrent exchanger, explained in slide 10).</a:t>
                      </a:r>
                      <a:endParaRPr>
                        <a:solidFill>
                          <a:srgbClr val="C2C2C2"/>
                        </a:solidFill>
                        <a:latin typeface="Open Sans"/>
                        <a:ea typeface="Open Sans"/>
                        <a:cs typeface="Open Sans"/>
                        <a:sym typeface="Open Sans"/>
                      </a:endParaRPr>
                    </a:p>
                  </a:txBody>
                  <a:tcPr marT="91425" marB="91425" marR="91425" marL="91425">
                    <a:solidFill>
                      <a:srgbClr val="F3EFEF"/>
                    </a:solidFill>
                  </a:tcPr>
                </a:tc>
              </a:tr>
            </a:tbl>
          </a:graphicData>
        </a:graphic>
      </p:graphicFrame>
      <p:pic>
        <p:nvPicPr>
          <p:cNvPr id="399" name="Google Shape;399;p22"/>
          <p:cNvPicPr preferRelativeResize="0"/>
          <p:nvPr/>
        </p:nvPicPr>
        <p:blipFill>
          <a:blip r:embed="rId3">
            <a:alphaModFix/>
          </a:blip>
          <a:stretch>
            <a:fillRect/>
          </a:stretch>
        </p:blipFill>
        <p:spPr>
          <a:xfrm>
            <a:off x="468625" y="5691376"/>
            <a:ext cx="2518575" cy="2831150"/>
          </a:xfrm>
          <a:prstGeom prst="rect">
            <a:avLst/>
          </a:prstGeom>
          <a:noFill/>
          <a:ln>
            <a:noFill/>
          </a:ln>
        </p:spPr>
      </p:pic>
      <p:sp>
        <p:nvSpPr>
          <p:cNvPr id="400" name="Google Shape;400;p22"/>
          <p:cNvSpPr/>
          <p:nvPr/>
        </p:nvSpPr>
        <p:spPr>
          <a:xfrm>
            <a:off x="264300" y="66880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p:nvPr/>
        </p:nvSpPr>
        <p:spPr>
          <a:xfrm>
            <a:off x="6229341" y="-220225"/>
            <a:ext cx="4989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9</a:t>
            </a:r>
            <a:endParaRPr i="0" sz="4800" u="none" cap="none" strike="noStrike">
              <a:solidFill>
                <a:srgbClr val="CF8A87"/>
              </a:solidFill>
              <a:latin typeface="Open Sans"/>
              <a:ea typeface="Open Sans"/>
              <a:cs typeface="Open Sans"/>
              <a:sym typeface="Open Sans"/>
            </a:endParaRPr>
          </a:p>
        </p:txBody>
      </p:sp>
      <p:sp>
        <p:nvSpPr>
          <p:cNvPr id="406" name="Google Shape;406;p23"/>
          <p:cNvSpPr txBox="1"/>
          <p:nvPr/>
        </p:nvSpPr>
        <p:spPr>
          <a:xfrm>
            <a:off x="0" y="911575"/>
            <a:ext cx="64119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Buildup of Solute Concentration Into the Renal Medulla</a:t>
            </a:r>
            <a:endParaRPr b="1" i="0" sz="2400" u="none" cap="none" strike="noStrike">
              <a:solidFill>
                <a:srgbClr val="CF8A87"/>
              </a:solidFill>
              <a:latin typeface="Open Sans"/>
              <a:ea typeface="Open Sans"/>
              <a:cs typeface="Open Sans"/>
              <a:sym typeface="Open Sans"/>
            </a:endParaRPr>
          </a:p>
        </p:txBody>
      </p:sp>
      <p:sp>
        <p:nvSpPr>
          <p:cNvPr id="407" name="Google Shape;407;p23"/>
          <p:cNvSpPr txBox="1"/>
          <p:nvPr/>
        </p:nvSpPr>
        <p:spPr>
          <a:xfrm>
            <a:off x="268550" y="86225"/>
            <a:ext cx="151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Male’s Slides</a:t>
            </a:r>
            <a:endParaRPr>
              <a:latin typeface="Open Sans"/>
              <a:ea typeface="Open Sans"/>
              <a:cs typeface="Open Sans"/>
              <a:sym typeface="Open Sans"/>
            </a:endParaRPr>
          </a:p>
        </p:txBody>
      </p:sp>
      <p:cxnSp>
        <p:nvCxnSpPr>
          <p:cNvPr id="408" name="Google Shape;408;p23"/>
          <p:cNvCxnSpPr/>
          <p:nvPr/>
        </p:nvCxnSpPr>
        <p:spPr>
          <a:xfrm>
            <a:off x="1410450" y="1756075"/>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409" name="Google Shape;409;p23"/>
          <p:cNvSpPr/>
          <p:nvPr/>
        </p:nvSpPr>
        <p:spPr>
          <a:xfrm>
            <a:off x="1229969" y="1951998"/>
            <a:ext cx="5116491" cy="951156"/>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a:solidFill>
                  <a:srgbClr val="434343"/>
                </a:solidFill>
                <a:latin typeface="Open Sans"/>
                <a:ea typeface="Open Sans"/>
                <a:cs typeface="Open Sans"/>
                <a:sym typeface="Open Sans"/>
              </a:rPr>
              <a:t>1- Active transport of sodium ions and co-transporter  of potassium, chloride, and other ions</a:t>
            </a:r>
            <a:r>
              <a:rPr lang="en">
                <a:solidFill>
                  <a:srgbClr val="434343"/>
                </a:solidFill>
                <a:latin typeface="Open Sans"/>
                <a:ea typeface="Open Sans"/>
                <a:cs typeface="Open Sans"/>
                <a:sym typeface="Open Sans"/>
              </a:rPr>
              <a:t> out of the thick portion of the ascending limb of the loop of the Henle into the medullary interstitium.</a:t>
            </a:r>
            <a:endParaRPr>
              <a:solidFill>
                <a:srgbClr val="434343"/>
              </a:solidFill>
              <a:latin typeface="Open Sans"/>
              <a:ea typeface="Open Sans"/>
              <a:cs typeface="Open Sans"/>
              <a:sym typeface="Open Sans"/>
            </a:endParaRPr>
          </a:p>
        </p:txBody>
      </p:sp>
      <p:sp>
        <p:nvSpPr>
          <p:cNvPr id="410" name="Google Shape;410;p23"/>
          <p:cNvSpPr/>
          <p:nvPr/>
        </p:nvSpPr>
        <p:spPr>
          <a:xfrm>
            <a:off x="1229965" y="1908849"/>
            <a:ext cx="5258700" cy="704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11" name="Google Shape;411;p23"/>
          <p:cNvSpPr/>
          <p:nvPr/>
        </p:nvSpPr>
        <p:spPr>
          <a:xfrm rot="10800000">
            <a:off x="1087760" y="2253249"/>
            <a:ext cx="5258700" cy="704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grpSp>
        <p:nvGrpSpPr>
          <p:cNvPr id="412" name="Google Shape;412;p23"/>
          <p:cNvGrpSpPr/>
          <p:nvPr/>
        </p:nvGrpSpPr>
        <p:grpSpPr>
          <a:xfrm>
            <a:off x="268555" y="2216219"/>
            <a:ext cx="736897" cy="251998"/>
            <a:chOff x="4662475" y="1976500"/>
            <a:chExt cx="68725" cy="36625"/>
          </a:xfrm>
        </p:grpSpPr>
        <p:sp>
          <p:nvSpPr>
            <p:cNvPr id="413" name="Google Shape;413;p23"/>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3"/>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3"/>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23"/>
          <p:cNvSpPr/>
          <p:nvPr/>
        </p:nvSpPr>
        <p:spPr>
          <a:xfrm>
            <a:off x="1229965" y="3173908"/>
            <a:ext cx="5116497" cy="638909"/>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a:solidFill>
                  <a:srgbClr val="434343"/>
                </a:solidFill>
                <a:latin typeface="Open Sans"/>
                <a:ea typeface="Open Sans"/>
                <a:cs typeface="Open Sans"/>
                <a:sym typeface="Open Sans"/>
              </a:rPr>
              <a:t>2- Active transport of ions</a:t>
            </a:r>
            <a:r>
              <a:rPr lang="en">
                <a:solidFill>
                  <a:srgbClr val="434343"/>
                </a:solidFill>
                <a:latin typeface="Open Sans"/>
                <a:ea typeface="Open Sans"/>
                <a:cs typeface="Open Sans"/>
                <a:sym typeface="Open Sans"/>
              </a:rPr>
              <a:t> from the collecting ducts into the medullary interstitium.</a:t>
            </a:r>
            <a:endParaRPr>
              <a:solidFill>
                <a:srgbClr val="434343"/>
              </a:solidFill>
              <a:latin typeface="Open Sans"/>
              <a:ea typeface="Open Sans"/>
              <a:cs typeface="Open Sans"/>
              <a:sym typeface="Open Sans"/>
            </a:endParaRPr>
          </a:p>
        </p:txBody>
      </p:sp>
      <p:sp>
        <p:nvSpPr>
          <p:cNvPr id="417" name="Google Shape;417;p23"/>
          <p:cNvSpPr/>
          <p:nvPr/>
        </p:nvSpPr>
        <p:spPr>
          <a:xfrm>
            <a:off x="1229962" y="3144924"/>
            <a:ext cx="5258700" cy="473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18" name="Google Shape;418;p23"/>
          <p:cNvSpPr/>
          <p:nvPr/>
        </p:nvSpPr>
        <p:spPr>
          <a:xfrm rot="10800000">
            <a:off x="1087763" y="3376224"/>
            <a:ext cx="5258700" cy="473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grpSp>
        <p:nvGrpSpPr>
          <p:cNvPr id="419" name="Google Shape;419;p23"/>
          <p:cNvGrpSpPr/>
          <p:nvPr/>
        </p:nvGrpSpPr>
        <p:grpSpPr>
          <a:xfrm>
            <a:off x="268542" y="3405882"/>
            <a:ext cx="736897" cy="251998"/>
            <a:chOff x="4662475" y="1976500"/>
            <a:chExt cx="68725" cy="36625"/>
          </a:xfrm>
        </p:grpSpPr>
        <p:sp>
          <p:nvSpPr>
            <p:cNvPr id="420" name="Google Shape;420;p23"/>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3"/>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3"/>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3" name="Google Shape;423;p23"/>
          <p:cNvSpPr/>
          <p:nvPr/>
        </p:nvSpPr>
        <p:spPr>
          <a:xfrm>
            <a:off x="1229960" y="4063718"/>
            <a:ext cx="5116509" cy="770281"/>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a:solidFill>
                  <a:srgbClr val="434343"/>
                </a:solidFill>
                <a:latin typeface="Open Sans"/>
                <a:ea typeface="Open Sans"/>
                <a:cs typeface="Open Sans"/>
                <a:sym typeface="Open Sans"/>
              </a:rPr>
              <a:t>3- Facilitated diffusion of large amounts of urea </a:t>
            </a:r>
            <a:r>
              <a:rPr lang="en">
                <a:solidFill>
                  <a:srgbClr val="434343"/>
                </a:solidFill>
                <a:latin typeface="Open Sans"/>
                <a:ea typeface="Open Sans"/>
                <a:cs typeface="Open Sans"/>
                <a:sym typeface="Open Sans"/>
              </a:rPr>
              <a:t>from the inner medullary collecting duct into the medullary interstitium.</a:t>
            </a:r>
            <a:endParaRPr>
              <a:solidFill>
                <a:srgbClr val="434343"/>
              </a:solidFill>
              <a:latin typeface="Open Sans"/>
              <a:ea typeface="Open Sans"/>
              <a:cs typeface="Open Sans"/>
              <a:sym typeface="Open Sans"/>
            </a:endParaRPr>
          </a:p>
        </p:txBody>
      </p:sp>
      <p:sp>
        <p:nvSpPr>
          <p:cNvPr id="424" name="Google Shape;424;p23"/>
          <p:cNvSpPr/>
          <p:nvPr/>
        </p:nvSpPr>
        <p:spPr>
          <a:xfrm>
            <a:off x="1229956" y="4028774"/>
            <a:ext cx="5258700" cy="5706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25" name="Google Shape;425;p23"/>
          <p:cNvSpPr/>
          <p:nvPr/>
        </p:nvSpPr>
        <p:spPr>
          <a:xfrm rot="10800000">
            <a:off x="1087769" y="4307774"/>
            <a:ext cx="5258700" cy="5706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grpSp>
        <p:nvGrpSpPr>
          <p:cNvPr id="426" name="Google Shape;426;p23"/>
          <p:cNvGrpSpPr/>
          <p:nvPr/>
        </p:nvGrpSpPr>
        <p:grpSpPr>
          <a:xfrm>
            <a:off x="268555" y="4322869"/>
            <a:ext cx="736897" cy="251998"/>
            <a:chOff x="4662475" y="1976500"/>
            <a:chExt cx="68725" cy="36625"/>
          </a:xfrm>
        </p:grpSpPr>
        <p:sp>
          <p:nvSpPr>
            <p:cNvPr id="427" name="Google Shape;427;p23"/>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3"/>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3"/>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 name="Google Shape;430;p23"/>
          <p:cNvSpPr/>
          <p:nvPr/>
        </p:nvSpPr>
        <p:spPr>
          <a:xfrm>
            <a:off x="1229969" y="5038223"/>
            <a:ext cx="5116491" cy="951156"/>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a:solidFill>
                  <a:srgbClr val="434343"/>
                </a:solidFill>
                <a:latin typeface="Open Sans"/>
                <a:ea typeface="Open Sans"/>
                <a:cs typeface="Open Sans"/>
                <a:sym typeface="Open Sans"/>
              </a:rPr>
              <a:t>4- Diffusion of only small amounts of water </a:t>
            </a:r>
            <a:r>
              <a:rPr lang="en">
                <a:solidFill>
                  <a:srgbClr val="434343"/>
                </a:solidFill>
                <a:latin typeface="Open Sans"/>
                <a:ea typeface="Open Sans"/>
                <a:cs typeface="Open Sans"/>
                <a:sym typeface="Open Sans"/>
              </a:rPr>
              <a:t>from medullary tubules into the medullary interstitium, far less than the reabsorption of solute into the medullary interstitium</a:t>
            </a:r>
            <a:r>
              <a:rPr lang="en">
                <a:solidFill>
                  <a:srgbClr val="C2C2C2"/>
                </a:solidFill>
                <a:latin typeface="Open Sans"/>
                <a:ea typeface="Open Sans"/>
                <a:cs typeface="Open Sans"/>
                <a:sym typeface="Open Sans"/>
              </a:rPr>
              <a:t> (25% of solute is reabsorbed in the TAL</a:t>
            </a:r>
            <a:r>
              <a:rPr lang="en">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431" name="Google Shape;431;p23"/>
          <p:cNvSpPr/>
          <p:nvPr/>
        </p:nvSpPr>
        <p:spPr>
          <a:xfrm>
            <a:off x="1229965" y="4995074"/>
            <a:ext cx="5258700" cy="704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32" name="Google Shape;432;p23"/>
          <p:cNvSpPr/>
          <p:nvPr/>
        </p:nvSpPr>
        <p:spPr>
          <a:xfrm rot="10800000">
            <a:off x="1087760" y="5339474"/>
            <a:ext cx="5258700" cy="704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grpSp>
        <p:nvGrpSpPr>
          <p:cNvPr id="433" name="Google Shape;433;p23"/>
          <p:cNvGrpSpPr/>
          <p:nvPr/>
        </p:nvGrpSpPr>
        <p:grpSpPr>
          <a:xfrm>
            <a:off x="268555" y="5365069"/>
            <a:ext cx="736897" cy="251998"/>
            <a:chOff x="4662475" y="1976500"/>
            <a:chExt cx="68725" cy="36625"/>
          </a:xfrm>
        </p:grpSpPr>
        <p:sp>
          <p:nvSpPr>
            <p:cNvPr id="434" name="Google Shape;434;p23"/>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3"/>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3"/>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7" name="Google Shape;437;p23"/>
          <p:cNvPicPr preferRelativeResize="0"/>
          <p:nvPr/>
        </p:nvPicPr>
        <p:blipFill>
          <a:blip r:embed="rId3">
            <a:alphaModFix/>
          </a:blip>
          <a:stretch>
            <a:fillRect/>
          </a:stretch>
        </p:blipFill>
        <p:spPr>
          <a:xfrm>
            <a:off x="425313" y="6149225"/>
            <a:ext cx="6007376" cy="3646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4"/>
          <p:cNvSpPr txBox="1"/>
          <p:nvPr/>
        </p:nvSpPr>
        <p:spPr>
          <a:xfrm>
            <a:off x="-27000" y="136550"/>
            <a:ext cx="64683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Counter- Current Mechanism</a:t>
            </a:r>
            <a:endParaRPr b="1" i="0" sz="3000" u="none" cap="none" strike="noStrike">
              <a:solidFill>
                <a:srgbClr val="CF8A87"/>
              </a:solidFill>
              <a:latin typeface="Open Sans"/>
              <a:ea typeface="Open Sans"/>
              <a:cs typeface="Open Sans"/>
              <a:sym typeface="Open Sans"/>
            </a:endParaRPr>
          </a:p>
        </p:txBody>
      </p:sp>
      <p:cxnSp>
        <p:nvCxnSpPr>
          <p:cNvPr id="443" name="Google Shape;443;p24"/>
          <p:cNvCxnSpPr/>
          <p:nvPr/>
        </p:nvCxnSpPr>
        <p:spPr>
          <a:xfrm>
            <a:off x="1437300" y="736850"/>
            <a:ext cx="3591000" cy="10200"/>
          </a:xfrm>
          <a:prstGeom prst="straightConnector1">
            <a:avLst/>
          </a:prstGeom>
          <a:noFill/>
          <a:ln cap="rnd" cmpd="sng" w="38100">
            <a:solidFill>
              <a:srgbClr val="7F7F7F"/>
            </a:solidFill>
            <a:prstDash val="solid"/>
            <a:miter lim="800000"/>
            <a:headEnd len="sm" w="sm" type="none"/>
            <a:tailEnd len="sm" w="sm" type="none"/>
          </a:ln>
        </p:spPr>
      </p:cxnSp>
      <p:grpSp>
        <p:nvGrpSpPr>
          <p:cNvPr id="444" name="Google Shape;444;p24"/>
          <p:cNvGrpSpPr/>
          <p:nvPr/>
        </p:nvGrpSpPr>
        <p:grpSpPr>
          <a:xfrm>
            <a:off x="541148" y="1900098"/>
            <a:ext cx="5988376" cy="2755742"/>
            <a:chOff x="3530532" y="1565661"/>
            <a:chExt cx="1562076" cy="867650"/>
          </a:xfrm>
        </p:grpSpPr>
        <p:cxnSp>
          <p:nvCxnSpPr>
            <p:cNvPr id="445" name="Google Shape;445;p24"/>
            <p:cNvCxnSpPr>
              <a:endCxn id="446" idx="6"/>
            </p:cNvCxnSpPr>
            <p:nvPr/>
          </p:nvCxnSpPr>
          <p:spPr>
            <a:xfrm>
              <a:off x="3583743" y="1857616"/>
              <a:ext cx="1217700" cy="0"/>
            </a:xfrm>
            <a:prstGeom prst="straightConnector1">
              <a:avLst/>
            </a:prstGeom>
            <a:noFill/>
            <a:ln cap="flat" cmpd="sng" w="28575">
              <a:solidFill>
                <a:srgbClr val="CCCCCC"/>
              </a:solidFill>
              <a:prstDash val="solid"/>
              <a:round/>
              <a:headEnd len="sm" w="sm" type="none"/>
              <a:tailEnd len="med" w="med" type="triangle"/>
            </a:ln>
          </p:spPr>
        </p:cxnSp>
        <p:grpSp>
          <p:nvGrpSpPr>
            <p:cNvPr id="447" name="Google Shape;447;p24"/>
            <p:cNvGrpSpPr/>
            <p:nvPr/>
          </p:nvGrpSpPr>
          <p:grpSpPr>
            <a:xfrm>
              <a:off x="3530532" y="1570072"/>
              <a:ext cx="187800" cy="389700"/>
              <a:chOff x="3530532" y="1570072"/>
              <a:chExt cx="187800" cy="389700"/>
            </a:xfrm>
          </p:grpSpPr>
          <p:cxnSp>
            <p:nvCxnSpPr>
              <p:cNvPr id="448" name="Google Shape;448;p24"/>
              <p:cNvCxnSpPr>
                <a:stCxn id="449" idx="0"/>
                <a:endCxn id="450" idx="2"/>
              </p:cNvCxnSpPr>
              <p:nvPr/>
            </p:nvCxnSpPr>
            <p:spPr>
              <a:xfrm flipH="1" rot="10800000">
                <a:off x="3624432" y="1570072"/>
                <a:ext cx="900" cy="201900"/>
              </a:xfrm>
              <a:prstGeom prst="straightConnector1">
                <a:avLst/>
              </a:prstGeom>
              <a:noFill/>
              <a:ln cap="flat" cmpd="sng" w="28575">
                <a:solidFill>
                  <a:srgbClr val="CCCCCC"/>
                </a:solidFill>
                <a:prstDash val="solid"/>
                <a:round/>
                <a:headEnd len="sm" w="sm" type="none"/>
                <a:tailEnd len="sm" w="sm" type="none"/>
              </a:ln>
            </p:spPr>
          </p:cxnSp>
          <p:sp>
            <p:nvSpPr>
              <p:cNvPr id="449" name="Google Shape;449;p24"/>
              <p:cNvSpPr/>
              <p:nvPr/>
            </p:nvSpPr>
            <p:spPr>
              <a:xfrm>
                <a:off x="3530532" y="1771972"/>
                <a:ext cx="187800" cy="187800"/>
              </a:xfrm>
              <a:prstGeom prst="ellipse">
                <a:avLst/>
              </a:pr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1" name="Google Shape;451;p24"/>
            <p:cNvGrpSpPr/>
            <p:nvPr/>
          </p:nvGrpSpPr>
          <p:grpSpPr>
            <a:xfrm>
              <a:off x="3891569" y="1779209"/>
              <a:ext cx="187800" cy="345179"/>
              <a:chOff x="3891569" y="1779209"/>
              <a:chExt cx="187800" cy="345179"/>
            </a:xfrm>
          </p:grpSpPr>
          <p:cxnSp>
            <p:nvCxnSpPr>
              <p:cNvPr id="452" name="Google Shape;452;p24"/>
              <p:cNvCxnSpPr>
                <a:stCxn id="453" idx="0"/>
                <a:endCxn id="454" idx="4"/>
              </p:cNvCxnSpPr>
              <p:nvPr/>
            </p:nvCxnSpPr>
            <p:spPr>
              <a:xfrm flipH="1" rot="10800000">
                <a:off x="3984322" y="1966888"/>
                <a:ext cx="1200" cy="157500"/>
              </a:xfrm>
              <a:prstGeom prst="straightConnector1">
                <a:avLst/>
              </a:prstGeom>
              <a:noFill/>
              <a:ln cap="flat" cmpd="sng" w="28575">
                <a:solidFill>
                  <a:srgbClr val="CCCCCC"/>
                </a:solidFill>
                <a:prstDash val="solid"/>
                <a:round/>
                <a:headEnd len="sm" w="sm" type="none"/>
                <a:tailEnd len="sm" w="sm" type="none"/>
              </a:ln>
            </p:spPr>
          </p:cxnSp>
          <p:sp>
            <p:nvSpPr>
              <p:cNvPr id="454" name="Google Shape;454;p24"/>
              <p:cNvSpPr/>
              <p:nvPr/>
            </p:nvSpPr>
            <p:spPr>
              <a:xfrm>
                <a:off x="3891569" y="1779209"/>
                <a:ext cx="187800" cy="187800"/>
              </a:xfrm>
              <a:prstGeom prst="ellipse">
                <a:avLst/>
              </a:pr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5" name="Google Shape;455;p24"/>
            <p:cNvGrpSpPr/>
            <p:nvPr/>
          </p:nvGrpSpPr>
          <p:grpSpPr>
            <a:xfrm>
              <a:off x="4252606" y="1565661"/>
              <a:ext cx="187800" cy="394111"/>
              <a:chOff x="4252606" y="1565661"/>
              <a:chExt cx="187800" cy="394111"/>
            </a:xfrm>
          </p:grpSpPr>
          <p:cxnSp>
            <p:nvCxnSpPr>
              <p:cNvPr id="456" name="Google Shape;456;p24"/>
              <p:cNvCxnSpPr/>
              <p:nvPr/>
            </p:nvCxnSpPr>
            <p:spPr>
              <a:xfrm rot="10800000">
                <a:off x="4349995" y="1565661"/>
                <a:ext cx="0" cy="291900"/>
              </a:xfrm>
              <a:prstGeom prst="straightConnector1">
                <a:avLst/>
              </a:prstGeom>
              <a:noFill/>
              <a:ln cap="flat" cmpd="sng" w="28575">
                <a:solidFill>
                  <a:srgbClr val="CCCCCC"/>
                </a:solidFill>
                <a:prstDash val="solid"/>
                <a:round/>
                <a:headEnd len="sm" w="sm" type="none"/>
                <a:tailEnd len="sm" w="sm" type="none"/>
              </a:ln>
            </p:spPr>
          </p:cxnSp>
          <p:sp>
            <p:nvSpPr>
              <p:cNvPr id="457" name="Google Shape;457;p24"/>
              <p:cNvSpPr/>
              <p:nvPr/>
            </p:nvSpPr>
            <p:spPr>
              <a:xfrm>
                <a:off x="4252606" y="1771972"/>
                <a:ext cx="187800" cy="187800"/>
              </a:xfrm>
              <a:prstGeom prst="ellipse">
                <a:avLst/>
              </a:pr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8" name="Google Shape;458;p24"/>
            <p:cNvGrpSpPr/>
            <p:nvPr/>
          </p:nvGrpSpPr>
          <p:grpSpPr>
            <a:xfrm>
              <a:off x="4252608" y="1763716"/>
              <a:ext cx="840000" cy="669595"/>
              <a:chOff x="4252608" y="1763716"/>
              <a:chExt cx="840000" cy="669595"/>
            </a:xfrm>
          </p:grpSpPr>
          <p:grpSp>
            <p:nvGrpSpPr>
              <p:cNvPr id="459" name="Google Shape;459;p24"/>
              <p:cNvGrpSpPr/>
              <p:nvPr/>
            </p:nvGrpSpPr>
            <p:grpSpPr>
              <a:xfrm>
                <a:off x="4252608" y="1879538"/>
                <a:ext cx="840000" cy="553773"/>
                <a:chOff x="4252608" y="1879538"/>
                <a:chExt cx="840000" cy="553773"/>
              </a:xfrm>
            </p:grpSpPr>
            <p:cxnSp>
              <p:nvCxnSpPr>
                <p:cNvPr id="460" name="Google Shape;460;p24"/>
                <p:cNvCxnSpPr/>
                <p:nvPr/>
              </p:nvCxnSpPr>
              <p:spPr>
                <a:xfrm rot="10800000">
                  <a:off x="4707486" y="1879538"/>
                  <a:ext cx="0" cy="294000"/>
                </a:xfrm>
                <a:prstGeom prst="straightConnector1">
                  <a:avLst/>
                </a:prstGeom>
                <a:noFill/>
                <a:ln cap="flat" cmpd="sng" w="28575">
                  <a:solidFill>
                    <a:srgbClr val="CCCCCC"/>
                  </a:solidFill>
                  <a:prstDash val="solid"/>
                  <a:round/>
                  <a:headEnd len="sm" w="sm" type="none"/>
                  <a:tailEnd len="sm" w="sm" type="none"/>
                </a:ln>
              </p:spPr>
            </p:cxnSp>
            <p:sp>
              <p:nvSpPr>
                <p:cNvPr id="461" name="Google Shape;461;p24"/>
                <p:cNvSpPr/>
                <p:nvPr/>
              </p:nvSpPr>
              <p:spPr>
                <a:xfrm>
                  <a:off x="4252608" y="2103011"/>
                  <a:ext cx="840000" cy="330300"/>
                </a:xfrm>
                <a:prstGeom prst="rect">
                  <a:avLst/>
                </a:pr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4-</a:t>
                  </a:r>
                  <a:r>
                    <a:rPr lang="en">
                      <a:solidFill>
                        <a:srgbClr val="990000"/>
                      </a:solidFill>
                      <a:latin typeface="Open Sans"/>
                      <a:ea typeface="Open Sans"/>
                      <a:cs typeface="Open Sans"/>
                      <a:sym typeface="Open Sans"/>
                    </a:rPr>
                    <a:t> </a:t>
                  </a:r>
                  <a:r>
                    <a:rPr b="1" lang="en">
                      <a:solidFill>
                        <a:srgbClr val="990000"/>
                      </a:solidFill>
                      <a:latin typeface="Open Sans"/>
                      <a:ea typeface="Open Sans"/>
                      <a:cs typeface="Open Sans"/>
                      <a:sym typeface="Open Sans"/>
                    </a:rPr>
                    <a:t>Vasa recta</a:t>
                  </a:r>
                  <a:r>
                    <a:rPr b="1" lang="en">
                      <a:solidFill>
                        <a:srgbClr val="CC0000"/>
                      </a:solidFill>
                      <a:latin typeface="Open Sans"/>
                      <a:ea typeface="Open Sans"/>
                      <a:cs typeface="Open Sans"/>
                      <a:sym typeface="Open Sans"/>
                    </a:rPr>
                    <a:t> </a:t>
                  </a:r>
                  <a:r>
                    <a:rPr b="1" lang="en">
                      <a:solidFill>
                        <a:srgbClr val="434343"/>
                      </a:solidFill>
                      <a:latin typeface="Open Sans"/>
                      <a:ea typeface="Open Sans"/>
                      <a:cs typeface="Open Sans"/>
                      <a:sym typeface="Open Sans"/>
                    </a:rPr>
                    <a:t>maintain </a:t>
                  </a:r>
                  <a:r>
                    <a:rPr lang="en">
                      <a:solidFill>
                        <a:srgbClr val="434343"/>
                      </a:solidFill>
                      <a:latin typeface="Open Sans"/>
                      <a:ea typeface="Open Sans"/>
                      <a:cs typeface="Open Sans"/>
                      <a:sym typeface="Open Sans"/>
                    </a:rPr>
                    <a:t>hyperosmolality established by countercurrent multipliers, they’re called </a:t>
                  </a:r>
                  <a:r>
                    <a:rPr b="1" lang="en">
                      <a:solidFill>
                        <a:srgbClr val="434343"/>
                      </a:solidFill>
                      <a:latin typeface="Open Sans"/>
                      <a:ea typeface="Open Sans"/>
                      <a:cs typeface="Open Sans"/>
                      <a:sym typeface="Open Sans"/>
                    </a:rPr>
                    <a:t>countercurrent exchanger</a:t>
                  </a:r>
                  <a:r>
                    <a:rPr lang="en">
                      <a:solidFill>
                        <a:srgbClr val="434343"/>
                      </a:solidFill>
                      <a:latin typeface="Open Sans"/>
                      <a:ea typeface="Open Sans"/>
                      <a:cs typeface="Open Sans"/>
                      <a:sym typeface="Open Sans"/>
                    </a:rPr>
                    <a:t>.</a:t>
                  </a:r>
                  <a:endParaRPr i="0" sz="1400" u="none" cap="none" strike="noStrike">
                    <a:solidFill>
                      <a:srgbClr val="434343"/>
                    </a:solidFill>
                    <a:latin typeface="Open Sans"/>
                    <a:ea typeface="Open Sans"/>
                    <a:cs typeface="Open Sans"/>
                    <a:sym typeface="Open Sans"/>
                  </a:endParaRPr>
                </a:p>
              </p:txBody>
            </p:sp>
          </p:grpSp>
          <p:sp>
            <p:nvSpPr>
              <p:cNvPr id="446" name="Google Shape;446;p24"/>
              <p:cNvSpPr/>
              <p:nvPr/>
            </p:nvSpPr>
            <p:spPr>
              <a:xfrm>
                <a:off x="4613643" y="1763716"/>
                <a:ext cx="187800" cy="187800"/>
              </a:xfrm>
              <a:prstGeom prst="ellipse">
                <a:avLst/>
              </a:pr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53" name="Google Shape;453;p24"/>
          <p:cNvSpPr/>
          <p:nvPr/>
        </p:nvSpPr>
        <p:spPr>
          <a:xfrm>
            <a:off x="1437347" y="3674670"/>
            <a:ext cx="1686900" cy="845100"/>
          </a:xfrm>
          <a:prstGeom prst="rect">
            <a:avLst/>
          </a:pr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2- Mechanisms for excreting excess </a:t>
            </a:r>
            <a:r>
              <a:rPr b="1" lang="en">
                <a:latin typeface="Open Sans"/>
                <a:ea typeface="Open Sans"/>
                <a:cs typeface="Open Sans"/>
                <a:sym typeface="Open Sans"/>
              </a:rPr>
              <a:t>solutes</a:t>
            </a:r>
            <a:r>
              <a:rPr lang="en">
                <a:latin typeface="Open Sans"/>
                <a:ea typeface="Open Sans"/>
                <a:cs typeface="Open Sans"/>
                <a:sym typeface="Open Sans"/>
              </a:rPr>
              <a:t>.</a:t>
            </a:r>
            <a:endParaRPr i="0" sz="1400" u="none" cap="none" strike="noStrike">
              <a:latin typeface="Open Sans"/>
              <a:ea typeface="Open Sans"/>
              <a:cs typeface="Open Sans"/>
              <a:sym typeface="Open Sans"/>
            </a:endParaRPr>
          </a:p>
        </p:txBody>
      </p:sp>
      <p:sp>
        <p:nvSpPr>
          <p:cNvPr id="462" name="Google Shape;462;p24"/>
          <p:cNvSpPr/>
          <p:nvPr/>
        </p:nvSpPr>
        <p:spPr>
          <a:xfrm>
            <a:off x="2130325" y="1069250"/>
            <a:ext cx="3851100" cy="845100"/>
          </a:xfrm>
          <a:prstGeom prst="rect">
            <a:avLst/>
          </a:pr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3- </a:t>
            </a:r>
            <a:r>
              <a:rPr b="1" lang="en">
                <a:solidFill>
                  <a:srgbClr val="990000"/>
                </a:solidFill>
                <a:latin typeface="Open Sans"/>
                <a:ea typeface="Open Sans"/>
                <a:cs typeface="Open Sans"/>
                <a:sym typeface="Open Sans"/>
              </a:rPr>
              <a:t>Loops of henle</a:t>
            </a:r>
            <a:r>
              <a:rPr lang="en">
                <a:solidFill>
                  <a:srgbClr val="990000"/>
                </a:solidFill>
                <a:latin typeface="Open Sans"/>
                <a:ea typeface="Open Sans"/>
                <a:cs typeface="Open Sans"/>
                <a:sym typeface="Open Sans"/>
              </a:rPr>
              <a:t> </a:t>
            </a:r>
            <a:r>
              <a:rPr lang="en">
                <a:solidFill>
                  <a:srgbClr val="434343"/>
                </a:solidFill>
                <a:latin typeface="Open Sans"/>
                <a:ea typeface="Open Sans"/>
                <a:cs typeface="Open Sans"/>
                <a:sym typeface="Open Sans"/>
              </a:rPr>
              <a:t>of juxtamedullary nephrons </a:t>
            </a:r>
            <a:r>
              <a:rPr b="1" lang="en">
                <a:solidFill>
                  <a:srgbClr val="434343"/>
                </a:solidFill>
                <a:latin typeface="Open Sans"/>
                <a:ea typeface="Open Sans"/>
                <a:cs typeface="Open Sans"/>
                <a:sym typeface="Open Sans"/>
              </a:rPr>
              <a:t>establish </a:t>
            </a:r>
            <a:r>
              <a:rPr lang="en">
                <a:solidFill>
                  <a:srgbClr val="434343"/>
                </a:solidFill>
                <a:latin typeface="Open Sans"/>
                <a:ea typeface="Open Sans"/>
                <a:cs typeface="Open Sans"/>
                <a:sym typeface="Open Sans"/>
              </a:rPr>
              <a:t>hyperosmolality of interstitium of medulla, they’re called </a:t>
            </a:r>
            <a:r>
              <a:rPr b="1" lang="en">
                <a:solidFill>
                  <a:srgbClr val="434343"/>
                </a:solidFill>
                <a:latin typeface="Open Sans"/>
                <a:ea typeface="Open Sans"/>
                <a:cs typeface="Open Sans"/>
                <a:sym typeface="Open Sans"/>
              </a:rPr>
              <a:t>countercurrent multipliers</a:t>
            </a:r>
            <a:endParaRPr b="1" i="0" sz="1400" u="none" cap="none" strike="noStrike">
              <a:solidFill>
                <a:srgbClr val="434343"/>
              </a:solidFill>
              <a:latin typeface="Open Sans"/>
              <a:ea typeface="Open Sans"/>
              <a:cs typeface="Open Sans"/>
              <a:sym typeface="Open Sans"/>
            </a:endParaRPr>
          </a:p>
        </p:txBody>
      </p:sp>
      <p:sp>
        <p:nvSpPr>
          <p:cNvPr id="450" name="Google Shape;450;p24"/>
          <p:cNvSpPr/>
          <p:nvPr/>
        </p:nvSpPr>
        <p:spPr>
          <a:xfrm>
            <a:off x="60875" y="1069249"/>
            <a:ext cx="1686900" cy="845100"/>
          </a:xfrm>
          <a:prstGeom prst="rect">
            <a:avLst/>
          </a:pr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1- Mechanisms for excreting excess </a:t>
            </a:r>
            <a:r>
              <a:rPr b="1" lang="en">
                <a:solidFill>
                  <a:srgbClr val="434343"/>
                </a:solidFill>
                <a:latin typeface="Open Sans"/>
                <a:ea typeface="Open Sans"/>
                <a:cs typeface="Open Sans"/>
                <a:sym typeface="Open Sans"/>
              </a:rPr>
              <a:t>water</a:t>
            </a:r>
            <a:r>
              <a:rPr lang="en">
                <a:solidFill>
                  <a:srgbClr val="434343"/>
                </a:solidFill>
                <a:latin typeface="Open Sans"/>
                <a:ea typeface="Open Sans"/>
                <a:cs typeface="Open Sans"/>
                <a:sym typeface="Open Sans"/>
              </a:rPr>
              <a:t>.</a:t>
            </a:r>
            <a:endParaRPr i="0" sz="1400" u="none" cap="none" strike="noStrike">
              <a:solidFill>
                <a:srgbClr val="434343"/>
              </a:solidFill>
              <a:latin typeface="Open Sans"/>
              <a:ea typeface="Open Sans"/>
              <a:cs typeface="Open Sans"/>
              <a:sym typeface="Open Sans"/>
            </a:endParaRPr>
          </a:p>
        </p:txBody>
      </p:sp>
      <p:pic>
        <p:nvPicPr>
          <p:cNvPr id="463" name="Google Shape;463;p24"/>
          <p:cNvPicPr preferRelativeResize="0"/>
          <p:nvPr/>
        </p:nvPicPr>
        <p:blipFill rotWithShape="1">
          <a:blip r:embed="rId3">
            <a:alphaModFix/>
          </a:blip>
          <a:srcRect b="0" l="0" r="0" t="0"/>
          <a:stretch/>
        </p:blipFill>
        <p:spPr>
          <a:xfrm>
            <a:off x="152400" y="5222691"/>
            <a:ext cx="6553201" cy="3541004"/>
          </a:xfrm>
          <a:prstGeom prst="rect">
            <a:avLst/>
          </a:prstGeom>
          <a:noFill/>
          <a:ln>
            <a:noFill/>
          </a:ln>
        </p:spPr>
      </p:pic>
      <p:sp>
        <p:nvSpPr>
          <p:cNvPr id="464" name="Google Shape;464;p24"/>
          <p:cNvSpPr/>
          <p:nvPr/>
        </p:nvSpPr>
        <p:spPr>
          <a:xfrm>
            <a:off x="541150" y="8125225"/>
            <a:ext cx="843900" cy="218100"/>
          </a:xfrm>
          <a:prstGeom prst="rect">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3234725" y="8125225"/>
            <a:ext cx="843900" cy="218100"/>
          </a:xfrm>
          <a:prstGeom prst="rect">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6129350" y="-98150"/>
            <a:ext cx="721200" cy="1003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3100" u="none" cap="none" strike="noStrike">
                <a:solidFill>
                  <a:srgbClr val="CF8A87"/>
                </a:solidFill>
                <a:latin typeface="Open Sans"/>
                <a:ea typeface="Open Sans"/>
                <a:cs typeface="Open Sans"/>
                <a:sym typeface="Open Sans"/>
              </a:rPr>
              <a:t>1</a:t>
            </a:r>
            <a:r>
              <a:rPr b="1" lang="en" sz="3100">
                <a:solidFill>
                  <a:srgbClr val="CF8A87"/>
                </a:solidFill>
                <a:latin typeface="Open Sans"/>
                <a:ea typeface="Open Sans"/>
                <a:cs typeface="Open Sans"/>
                <a:sym typeface="Open Sans"/>
              </a:rPr>
              <a:t>0</a:t>
            </a:r>
            <a:endParaRPr i="0" sz="31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5"/>
          <p:cNvSpPr txBox="1"/>
          <p:nvPr/>
        </p:nvSpPr>
        <p:spPr>
          <a:xfrm>
            <a:off x="-95200" y="-38100"/>
            <a:ext cx="61437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Countercurrent </a:t>
            </a:r>
            <a:r>
              <a:rPr b="1" lang="en" sz="3000" u="sng">
                <a:solidFill>
                  <a:srgbClr val="CF8A87"/>
                </a:solidFill>
                <a:latin typeface="Open Sans"/>
                <a:ea typeface="Open Sans"/>
                <a:cs typeface="Open Sans"/>
                <a:sym typeface="Open Sans"/>
              </a:rPr>
              <a:t>Multiplier </a:t>
            </a:r>
            <a:r>
              <a:rPr b="1" lang="en" sz="3000">
                <a:solidFill>
                  <a:srgbClr val="CF8A87"/>
                </a:solidFill>
                <a:latin typeface="Open Sans"/>
                <a:ea typeface="Open Sans"/>
                <a:cs typeface="Open Sans"/>
                <a:sym typeface="Open Sans"/>
              </a:rPr>
              <a:t>Mechanism</a:t>
            </a:r>
            <a:endParaRPr b="1" i="0" sz="3000" u="none" cap="none" strike="noStrike">
              <a:solidFill>
                <a:srgbClr val="CF8A87"/>
              </a:solidFill>
              <a:latin typeface="Open Sans"/>
              <a:ea typeface="Open Sans"/>
              <a:cs typeface="Open Sans"/>
              <a:sym typeface="Open Sans"/>
            </a:endParaRPr>
          </a:p>
        </p:txBody>
      </p:sp>
      <p:cxnSp>
        <p:nvCxnSpPr>
          <p:cNvPr id="472" name="Google Shape;472;p25"/>
          <p:cNvCxnSpPr/>
          <p:nvPr/>
        </p:nvCxnSpPr>
        <p:spPr>
          <a:xfrm>
            <a:off x="1181150" y="1361275"/>
            <a:ext cx="3591000" cy="10200"/>
          </a:xfrm>
          <a:prstGeom prst="straightConnector1">
            <a:avLst/>
          </a:prstGeom>
          <a:noFill/>
          <a:ln cap="rnd" cmpd="sng" w="38100">
            <a:solidFill>
              <a:srgbClr val="7F7F7F"/>
            </a:solidFill>
            <a:prstDash val="solid"/>
            <a:miter lim="800000"/>
            <a:headEnd len="sm" w="sm" type="none"/>
            <a:tailEnd len="sm" w="sm" type="none"/>
          </a:ln>
        </p:spPr>
      </p:cxnSp>
      <p:pic>
        <p:nvPicPr>
          <p:cNvPr id="473" name="Google Shape;473;p25"/>
          <p:cNvPicPr preferRelativeResize="0"/>
          <p:nvPr/>
        </p:nvPicPr>
        <p:blipFill>
          <a:blip r:embed="rId3">
            <a:alphaModFix/>
          </a:blip>
          <a:stretch>
            <a:fillRect/>
          </a:stretch>
        </p:blipFill>
        <p:spPr>
          <a:xfrm>
            <a:off x="215250" y="1852800"/>
            <a:ext cx="3590999" cy="3068022"/>
          </a:xfrm>
          <a:prstGeom prst="rect">
            <a:avLst/>
          </a:prstGeom>
          <a:noFill/>
          <a:ln>
            <a:noFill/>
          </a:ln>
        </p:spPr>
      </p:pic>
      <p:pic>
        <p:nvPicPr>
          <p:cNvPr id="474" name="Google Shape;474;p25"/>
          <p:cNvPicPr preferRelativeResize="0"/>
          <p:nvPr/>
        </p:nvPicPr>
        <p:blipFill>
          <a:blip r:embed="rId4">
            <a:alphaModFix/>
          </a:blip>
          <a:stretch>
            <a:fillRect/>
          </a:stretch>
        </p:blipFill>
        <p:spPr>
          <a:xfrm>
            <a:off x="215250" y="4777900"/>
            <a:ext cx="3765827" cy="2375739"/>
          </a:xfrm>
          <a:prstGeom prst="rect">
            <a:avLst/>
          </a:prstGeom>
          <a:noFill/>
          <a:ln>
            <a:noFill/>
          </a:ln>
        </p:spPr>
      </p:pic>
      <p:sp>
        <p:nvSpPr>
          <p:cNvPr id="475" name="Google Shape;475;p25">
            <a:hlinkClick r:id="rId5"/>
          </p:cNvPr>
          <p:cNvSpPr/>
          <p:nvPr/>
        </p:nvSpPr>
        <p:spPr>
          <a:xfrm>
            <a:off x="2781499" y="989687"/>
            <a:ext cx="390306" cy="35960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5"/>
          <p:cNvSpPr/>
          <p:nvPr/>
        </p:nvSpPr>
        <p:spPr>
          <a:xfrm>
            <a:off x="4848354" y="1022575"/>
            <a:ext cx="315300" cy="3828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txBox="1"/>
          <p:nvPr/>
        </p:nvSpPr>
        <p:spPr>
          <a:xfrm>
            <a:off x="7653375" y="8355475"/>
            <a:ext cx="66195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2400"/>
              </a:spcAft>
              <a:buNone/>
            </a:pPr>
            <a:r>
              <a:t/>
            </a:r>
            <a:endParaRPr b="1"/>
          </a:p>
        </p:txBody>
      </p:sp>
      <p:grpSp>
        <p:nvGrpSpPr>
          <p:cNvPr id="478" name="Google Shape;478;p25"/>
          <p:cNvGrpSpPr/>
          <p:nvPr/>
        </p:nvGrpSpPr>
        <p:grpSpPr>
          <a:xfrm>
            <a:off x="65163" y="7288788"/>
            <a:ext cx="5334875" cy="1093473"/>
            <a:chOff x="4411969" y="2272057"/>
            <a:chExt cx="763576" cy="150984"/>
          </a:xfrm>
        </p:grpSpPr>
        <p:sp>
          <p:nvSpPr>
            <p:cNvPr id="479" name="Google Shape;479;p25"/>
            <p:cNvSpPr/>
            <p:nvPr/>
          </p:nvSpPr>
          <p:spPr>
            <a:xfrm>
              <a:off x="4443214" y="2278598"/>
              <a:ext cx="732331" cy="144443"/>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5"/>
            <p:cNvSpPr/>
            <p:nvPr/>
          </p:nvSpPr>
          <p:spPr>
            <a:xfrm>
              <a:off x="4411969" y="2272057"/>
              <a:ext cx="228395" cy="106359"/>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lang="en" sz="2400">
                  <a:solidFill>
                    <a:schemeClr val="lt1"/>
                  </a:solidFill>
                  <a:latin typeface="Open Sans"/>
                  <a:ea typeface="Open Sans"/>
                  <a:cs typeface="Open Sans"/>
                  <a:sym typeface="Open Sans"/>
                </a:rPr>
                <a:t>1</a:t>
              </a:r>
              <a:endParaRPr i="0" sz="2400" u="none" cap="none" strike="noStrike">
                <a:solidFill>
                  <a:schemeClr val="lt1"/>
                </a:solidFill>
                <a:latin typeface="Open Sans"/>
                <a:ea typeface="Open Sans"/>
                <a:cs typeface="Open Sans"/>
                <a:sym typeface="Open Sans"/>
              </a:endParaRPr>
            </a:p>
          </p:txBody>
        </p:sp>
      </p:grpSp>
      <p:sp>
        <p:nvSpPr>
          <p:cNvPr id="481" name="Google Shape;481;p25"/>
          <p:cNvSpPr txBox="1"/>
          <p:nvPr/>
        </p:nvSpPr>
        <p:spPr>
          <a:xfrm>
            <a:off x="1470928" y="7328083"/>
            <a:ext cx="396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The process can be explained using </a:t>
            </a:r>
            <a:r>
              <a:rPr b="1" lang="en">
                <a:solidFill>
                  <a:srgbClr val="434343"/>
                </a:solidFill>
                <a:latin typeface="Open Sans"/>
                <a:ea typeface="Open Sans"/>
                <a:cs typeface="Open Sans"/>
                <a:sym typeface="Open Sans"/>
              </a:rPr>
              <a:t>hypothetical steps</a:t>
            </a:r>
            <a:r>
              <a:rPr lang="en">
                <a:solidFill>
                  <a:srgbClr val="434343"/>
                </a:solidFill>
                <a:latin typeface="Open Sans"/>
                <a:ea typeface="Open Sans"/>
                <a:cs typeface="Open Sans"/>
                <a:sym typeface="Open Sans"/>
              </a:rPr>
              <a:t>, leading to the normal equilibrium condition, although </a:t>
            </a:r>
            <a:r>
              <a:rPr b="1" lang="en">
                <a:solidFill>
                  <a:srgbClr val="434343"/>
                </a:solidFill>
                <a:latin typeface="Open Sans"/>
                <a:ea typeface="Open Sans"/>
                <a:cs typeface="Open Sans"/>
                <a:sym typeface="Open Sans"/>
              </a:rPr>
              <a:t>the steps don’t occur in vivo.</a:t>
            </a:r>
            <a:endParaRPr b="1">
              <a:solidFill>
                <a:srgbClr val="434343"/>
              </a:solidFill>
              <a:latin typeface="Open Sans"/>
              <a:ea typeface="Open Sans"/>
              <a:cs typeface="Open Sans"/>
              <a:sym typeface="Open Sans"/>
            </a:endParaRPr>
          </a:p>
        </p:txBody>
      </p:sp>
      <p:grpSp>
        <p:nvGrpSpPr>
          <p:cNvPr id="482" name="Google Shape;482;p25"/>
          <p:cNvGrpSpPr/>
          <p:nvPr/>
        </p:nvGrpSpPr>
        <p:grpSpPr>
          <a:xfrm>
            <a:off x="161588" y="8752525"/>
            <a:ext cx="5141991" cy="951132"/>
            <a:chOff x="4439564" y="2272058"/>
            <a:chExt cx="735968" cy="150983"/>
          </a:xfrm>
        </p:grpSpPr>
        <p:sp>
          <p:nvSpPr>
            <p:cNvPr id="483" name="Google Shape;483;p25"/>
            <p:cNvSpPr/>
            <p:nvPr/>
          </p:nvSpPr>
          <p:spPr>
            <a:xfrm>
              <a:off x="4478799" y="2278598"/>
              <a:ext cx="696733" cy="144443"/>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5"/>
            <p:cNvSpPr/>
            <p:nvPr/>
          </p:nvSpPr>
          <p:spPr>
            <a:xfrm>
              <a:off x="4439564" y="2272058"/>
              <a:ext cx="200817" cy="106359"/>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lang="en" sz="2400">
                  <a:solidFill>
                    <a:schemeClr val="lt1"/>
                  </a:solidFill>
                  <a:latin typeface="Open Sans"/>
                  <a:ea typeface="Open Sans"/>
                  <a:cs typeface="Open Sans"/>
                  <a:sym typeface="Open Sans"/>
                </a:rPr>
                <a:t>2</a:t>
              </a:r>
              <a:endParaRPr i="0" sz="2400" u="none" cap="none" strike="noStrike">
                <a:solidFill>
                  <a:schemeClr val="lt1"/>
                </a:solidFill>
                <a:latin typeface="Open Sans"/>
                <a:ea typeface="Open Sans"/>
                <a:cs typeface="Open Sans"/>
                <a:sym typeface="Open Sans"/>
              </a:endParaRPr>
            </a:p>
          </p:txBody>
        </p:sp>
      </p:grpSp>
      <p:sp>
        <p:nvSpPr>
          <p:cNvPr id="485" name="Google Shape;485;p25"/>
          <p:cNvSpPr txBox="1"/>
          <p:nvPr/>
        </p:nvSpPr>
        <p:spPr>
          <a:xfrm>
            <a:off x="1343633" y="8781895"/>
            <a:ext cx="396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The </a:t>
            </a:r>
            <a:r>
              <a:rPr b="1" lang="en">
                <a:solidFill>
                  <a:srgbClr val="434343"/>
                </a:solidFill>
                <a:latin typeface="Open Sans"/>
                <a:ea typeface="Open Sans"/>
                <a:cs typeface="Open Sans"/>
                <a:sym typeface="Open Sans"/>
              </a:rPr>
              <a:t>greater </a:t>
            </a:r>
            <a:r>
              <a:rPr lang="en">
                <a:solidFill>
                  <a:srgbClr val="434343"/>
                </a:solidFill>
                <a:latin typeface="Open Sans"/>
                <a:ea typeface="Open Sans"/>
                <a:cs typeface="Open Sans"/>
                <a:sym typeface="Open Sans"/>
              </a:rPr>
              <a:t>the length of the loop of Henle, the </a:t>
            </a:r>
            <a:r>
              <a:rPr b="1" lang="en">
                <a:solidFill>
                  <a:srgbClr val="434343"/>
                </a:solidFill>
                <a:latin typeface="Open Sans"/>
                <a:ea typeface="Open Sans"/>
                <a:cs typeface="Open Sans"/>
                <a:sym typeface="Open Sans"/>
              </a:rPr>
              <a:t>greater </a:t>
            </a:r>
            <a:r>
              <a:rPr lang="en">
                <a:solidFill>
                  <a:srgbClr val="434343"/>
                </a:solidFill>
                <a:latin typeface="Open Sans"/>
                <a:ea typeface="Open Sans"/>
                <a:cs typeface="Open Sans"/>
                <a:sym typeface="Open Sans"/>
              </a:rPr>
              <a:t>the osmolarity that can be reached at the tip of the medulla</a:t>
            </a:r>
            <a:r>
              <a:rPr b="1" lang="en">
                <a:solidFill>
                  <a:srgbClr val="434343"/>
                </a:solidFill>
                <a:latin typeface="Open Sans"/>
                <a:ea typeface="Open Sans"/>
                <a:cs typeface="Open Sans"/>
                <a:sym typeface="Open Sans"/>
              </a:rPr>
              <a:t>.</a:t>
            </a:r>
            <a:endParaRPr b="1">
              <a:solidFill>
                <a:srgbClr val="434343"/>
              </a:solidFill>
              <a:latin typeface="Open Sans"/>
              <a:ea typeface="Open Sans"/>
              <a:cs typeface="Open Sans"/>
              <a:sym typeface="Open Sans"/>
            </a:endParaRPr>
          </a:p>
        </p:txBody>
      </p:sp>
      <p:sp>
        <p:nvSpPr>
          <p:cNvPr id="486" name="Google Shape;486;p25"/>
          <p:cNvSpPr/>
          <p:nvPr/>
        </p:nvSpPr>
        <p:spPr>
          <a:xfrm rot="4654079">
            <a:off x="1544476" y="1666970"/>
            <a:ext cx="327479" cy="218374"/>
          </a:xfrm>
          <a:prstGeom prst="rightArrow">
            <a:avLst>
              <a:gd fmla="val 50000" name="adj1"/>
              <a:gd fmla="val 50000" name="adj2"/>
            </a:avLst>
          </a:prstGeom>
          <a:solidFill>
            <a:srgbClr val="A35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5EFEE"/>
              </a:solidFill>
              <a:latin typeface="Open Sans"/>
              <a:ea typeface="Open Sans"/>
              <a:cs typeface="Open Sans"/>
              <a:sym typeface="Open Sans"/>
            </a:endParaRPr>
          </a:p>
        </p:txBody>
      </p:sp>
      <p:sp>
        <p:nvSpPr>
          <p:cNvPr id="487" name="Google Shape;487;p25"/>
          <p:cNvSpPr/>
          <p:nvPr/>
        </p:nvSpPr>
        <p:spPr>
          <a:xfrm rot="6635930">
            <a:off x="2226922" y="1705827"/>
            <a:ext cx="329143" cy="164712"/>
          </a:xfrm>
          <a:prstGeom prst="rightArrow">
            <a:avLst>
              <a:gd fmla="val 50000" name="adj1"/>
              <a:gd fmla="val 50000" name="adj2"/>
            </a:avLst>
          </a:prstGeom>
          <a:solidFill>
            <a:srgbClr val="A35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5EFEE"/>
              </a:solidFill>
              <a:latin typeface="Open Sans"/>
              <a:ea typeface="Open Sans"/>
              <a:cs typeface="Open Sans"/>
              <a:sym typeface="Open Sans"/>
            </a:endParaRPr>
          </a:p>
        </p:txBody>
      </p:sp>
      <p:sp>
        <p:nvSpPr>
          <p:cNvPr id="488" name="Google Shape;488;p25"/>
          <p:cNvSpPr/>
          <p:nvPr/>
        </p:nvSpPr>
        <p:spPr>
          <a:xfrm rot="5400000">
            <a:off x="315325" y="3111875"/>
            <a:ext cx="359400" cy="267300"/>
          </a:xfrm>
          <a:prstGeom prst="rightArrow">
            <a:avLst>
              <a:gd fmla="val 50000" name="adj1"/>
              <a:gd fmla="val 50000" name="adj2"/>
            </a:avLst>
          </a:prstGeom>
          <a:solidFill>
            <a:srgbClr val="A35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5EFEE"/>
              </a:solidFill>
              <a:latin typeface="Open Sans"/>
              <a:ea typeface="Open Sans"/>
              <a:cs typeface="Open Sans"/>
              <a:sym typeface="Open Sans"/>
            </a:endParaRPr>
          </a:p>
        </p:txBody>
      </p:sp>
      <p:sp>
        <p:nvSpPr>
          <p:cNvPr id="489" name="Google Shape;489;p25"/>
          <p:cNvSpPr/>
          <p:nvPr/>
        </p:nvSpPr>
        <p:spPr>
          <a:xfrm rot="-7655415">
            <a:off x="933928" y="4143838"/>
            <a:ext cx="338847" cy="219075"/>
          </a:xfrm>
          <a:prstGeom prst="rightArrow">
            <a:avLst>
              <a:gd fmla="val 50000" name="adj1"/>
              <a:gd fmla="val 50000" name="adj2"/>
            </a:avLst>
          </a:prstGeom>
          <a:solidFill>
            <a:srgbClr val="A35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5EFEE"/>
              </a:solidFill>
              <a:latin typeface="Open Sans"/>
              <a:ea typeface="Open Sans"/>
              <a:cs typeface="Open Sans"/>
              <a:sym typeface="Open Sans"/>
            </a:endParaRPr>
          </a:p>
        </p:txBody>
      </p:sp>
      <p:sp>
        <p:nvSpPr>
          <p:cNvPr id="490" name="Google Shape;490;p25"/>
          <p:cNvSpPr/>
          <p:nvPr/>
        </p:nvSpPr>
        <p:spPr>
          <a:xfrm rot="-9287580">
            <a:off x="1822571" y="4160780"/>
            <a:ext cx="311348" cy="185190"/>
          </a:xfrm>
          <a:prstGeom prst="rightArrow">
            <a:avLst>
              <a:gd fmla="val 50000" name="adj1"/>
              <a:gd fmla="val 50000" name="adj2"/>
            </a:avLst>
          </a:prstGeom>
          <a:solidFill>
            <a:srgbClr val="A35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5EFEE"/>
              </a:solidFill>
              <a:latin typeface="Open Sans"/>
              <a:ea typeface="Open Sans"/>
              <a:cs typeface="Open Sans"/>
              <a:sym typeface="Open Sans"/>
            </a:endParaRPr>
          </a:p>
        </p:txBody>
      </p:sp>
      <p:sp>
        <p:nvSpPr>
          <p:cNvPr id="491" name="Google Shape;491;p25"/>
          <p:cNvSpPr/>
          <p:nvPr/>
        </p:nvSpPr>
        <p:spPr>
          <a:xfrm>
            <a:off x="1485450" y="4087275"/>
            <a:ext cx="200400" cy="135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
          <p:cNvSpPr txBox="1"/>
          <p:nvPr/>
        </p:nvSpPr>
        <p:spPr>
          <a:xfrm flipH="1">
            <a:off x="1355725" y="1420225"/>
            <a:ext cx="200400" cy="4002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A3534F"/>
                </a:solidFill>
                <a:latin typeface="Oxygen"/>
                <a:ea typeface="Oxygen"/>
                <a:cs typeface="Oxygen"/>
                <a:sym typeface="Oxygen"/>
              </a:rPr>
              <a:t>1</a:t>
            </a:r>
            <a:endParaRPr b="1">
              <a:solidFill>
                <a:srgbClr val="A3534F"/>
              </a:solidFill>
              <a:latin typeface="Oxygen"/>
              <a:ea typeface="Oxygen"/>
              <a:cs typeface="Oxygen"/>
              <a:sym typeface="Oxygen"/>
            </a:endParaRPr>
          </a:p>
        </p:txBody>
      </p:sp>
      <p:sp>
        <p:nvSpPr>
          <p:cNvPr id="493" name="Google Shape;493;p25"/>
          <p:cNvSpPr txBox="1"/>
          <p:nvPr/>
        </p:nvSpPr>
        <p:spPr>
          <a:xfrm flipH="1">
            <a:off x="2526500" y="1420225"/>
            <a:ext cx="283800" cy="4002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A3534F"/>
                </a:solidFill>
                <a:latin typeface="Oxygen"/>
                <a:ea typeface="Oxygen"/>
                <a:cs typeface="Oxygen"/>
                <a:sym typeface="Oxygen"/>
              </a:rPr>
              <a:t>2</a:t>
            </a:r>
            <a:endParaRPr b="1">
              <a:solidFill>
                <a:srgbClr val="A3534F"/>
              </a:solidFill>
              <a:latin typeface="Oxygen"/>
              <a:ea typeface="Oxygen"/>
              <a:cs typeface="Oxygen"/>
              <a:sym typeface="Oxygen"/>
            </a:endParaRPr>
          </a:p>
        </p:txBody>
      </p:sp>
      <p:sp>
        <p:nvSpPr>
          <p:cNvPr id="494" name="Google Shape;494;p25"/>
          <p:cNvSpPr txBox="1"/>
          <p:nvPr/>
        </p:nvSpPr>
        <p:spPr>
          <a:xfrm flipH="1">
            <a:off x="621500" y="3034600"/>
            <a:ext cx="200400" cy="3693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xygen"/>
                <a:ea typeface="Oxygen"/>
                <a:cs typeface="Oxygen"/>
                <a:sym typeface="Oxygen"/>
              </a:rPr>
              <a:t>3</a:t>
            </a:r>
            <a:endParaRPr b="1" sz="1200">
              <a:solidFill>
                <a:srgbClr val="A3534F"/>
              </a:solidFill>
              <a:latin typeface="Oxygen"/>
              <a:ea typeface="Oxygen"/>
              <a:cs typeface="Oxygen"/>
              <a:sym typeface="Oxygen"/>
            </a:endParaRPr>
          </a:p>
        </p:txBody>
      </p:sp>
      <p:sp>
        <p:nvSpPr>
          <p:cNvPr id="495" name="Google Shape;495;p25"/>
          <p:cNvSpPr txBox="1"/>
          <p:nvPr/>
        </p:nvSpPr>
        <p:spPr>
          <a:xfrm flipH="1">
            <a:off x="773900" y="5254300"/>
            <a:ext cx="200400" cy="3693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xygen"/>
                <a:ea typeface="Oxygen"/>
                <a:cs typeface="Oxygen"/>
                <a:sym typeface="Oxygen"/>
              </a:rPr>
              <a:t>4</a:t>
            </a:r>
            <a:endParaRPr b="1" sz="1200">
              <a:solidFill>
                <a:srgbClr val="A3534F"/>
              </a:solidFill>
              <a:latin typeface="Oxygen"/>
              <a:ea typeface="Oxygen"/>
              <a:cs typeface="Oxygen"/>
              <a:sym typeface="Oxygen"/>
            </a:endParaRPr>
          </a:p>
        </p:txBody>
      </p:sp>
      <p:sp>
        <p:nvSpPr>
          <p:cNvPr id="496" name="Google Shape;496;p25"/>
          <p:cNvSpPr txBox="1"/>
          <p:nvPr/>
        </p:nvSpPr>
        <p:spPr>
          <a:xfrm flipH="1">
            <a:off x="1273400" y="4305875"/>
            <a:ext cx="267300" cy="3693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xygen"/>
                <a:ea typeface="Oxygen"/>
                <a:cs typeface="Oxygen"/>
                <a:sym typeface="Oxygen"/>
              </a:rPr>
              <a:t>4</a:t>
            </a:r>
            <a:endParaRPr b="1" sz="1200">
              <a:solidFill>
                <a:srgbClr val="A3534F"/>
              </a:solidFill>
              <a:latin typeface="Oxygen"/>
              <a:ea typeface="Oxygen"/>
              <a:cs typeface="Oxygen"/>
              <a:sym typeface="Oxygen"/>
            </a:endParaRPr>
          </a:p>
        </p:txBody>
      </p:sp>
      <p:sp>
        <p:nvSpPr>
          <p:cNvPr id="497" name="Google Shape;497;p25"/>
          <p:cNvSpPr txBox="1"/>
          <p:nvPr/>
        </p:nvSpPr>
        <p:spPr>
          <a:xfrm flipH="1">
            <a:off x="2220375" y="4112725"/>
            <a:ext cx="200400" cy="3693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xygen"/>
                <a:ea typeface="Oxygen"/>
                <a:cs typeface="Oxygen"/>
                <a:sym typeface="Oxygen"/>
              </a:rPr>
              <a:t>5</a:t>
            </a:r>
            <a:endParaRPr b="1" sz="1200">
              <a:solidFill>
                <a:srgbClr val="A3534F"/>
              </a:solidFill>
              <a:latin typeface="Oxygen"/>
              <a:ea typeface="Oxygen"/>
              <a:cs typeface="Oxygen"/>
              <a:sym typeface="Oxygen"/>
            </a:endParaRPr>
          </a:p>
        </p:txBody>
      </p:sp>
      <p:grpSp>
        <p:nvGrpSpPr>
          <p:cNvPr id="498" name="Google Shape;498;p25"/>
          <p:cNvGrpSpPr/>
          <p:nvPr/>
        </p:nvGrpSpPr>
        <p:grpSpPr>
          <a:xfrm>
            <a:off x="3780675" y="1594127"/>
            <a:ext cx="2955656" cy="1254400"/>
            <a:chOff x="4404546" y="3262623"/>
            <a:chExt cx="853274" cy="376132"/>
          </a:xfrm>
        </p:grpSpPr>
        <p:sp>
          <p:nvSpPr>
            <p:cNvPr id="499" name="Google Shape;499;p25"/>
            <p:cNvSpPr/>
            <p:nvPr/>
          </p:nvSpPr>
          <p:spPr>
            <a:xfrm>
              <a:off x="4404546" y="3278754"/>
              <a:ext cx="853274" cy="360001"/>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3A3838"/>
                  </a:solidFill>
                  <a:latin typeface="Open Sans"/>
                  <a:ea typeface="Open Sans"/>
                  <a:cs typeface="Open Sans"/>
                  <a:sym typeface="Open Sans"/>
                </a:rPr>
                <a:t>1-     Pumps in the thick ascending limb can pump 100 mOsm/kg of Na+ and Cl– from the tubular fluid to the interstitium,</a:t>
              </a:r>
              <a:endParaRPr i="0" sz="1400" u="none" cap="none" strike="noStrike">
                <a:solidFill>
                  <a:srgbClr val="3A3838"/>
                </a:solidFill>
                <a:latin typeface="Open Sans"/>
                <a:ea typeface="Open Sans"/>
                <a:cs typeface="Open Sans"/>
                <a:sym typeface="Open Sans"/>
              </a:endParaRPr>
            </a:p>
          </p:txBody>
        </p:sp>
        <p:sp>
          <p:nvSpPr>
            <p:cNvPr id="500" name="Google Shape;500;p25"/>
            <p:cNvSpPr/>
            <p:nvPr/>
          </p:nvSpPr>
          <p:spPr>
            <a:xfrm>
              <a:off x="4416034" y="3262623"/>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2200">
                  <a:solidFill>
                    <a:schemeClr val="lt1"/>
                  </a:solidFill>
                  <a:latin typeface="Open Sans"/>
                  <a:ea typeface="Open Sans"/>
                  <a:cs typeface="Open Sans"/>
                  <a:sym typeface="Open Sans"/>
                </a:rPr>
                <a:t> </a:t>
              </a:r>
              <a:r>
                <a:rPr lang="en" sz="2200">
                  <a:solidFill>
                    <a:schemeClr val="lt1"/>
                  </a:solidFill>
                  <a:latin typeface="Open Sans"/>
                  <a:ea typeface="Open Sans"/>
                  <a:cs typeface="Open Sans"/>
                  <a:sym typeface="Open Sans"/>
                </a:rPr>
                <a:t>1</a:t>
              </a:r>
              <a:endParaRPr i="0" sz="2200" u="none" cap="none" strike="noStrike">
                <a:solidFill>
                  <a:schemeClr val="lt1"/>
                </a:solidFill>
                <a:latin typeface="Open Sans"/>
                <a:ea typeface="Open Sans"/>
                <a:cs typeface="Open Sans"/>
                <a:sym typeface="Open Sans"/>
              </a:endParaRPr>
            </a:p>
          </p:txBody>
        </p:sp>
      </p:grpSp>
      <p:grpSp>
        <p:nvGrpSpPr>
          <p:cNvPr id="501" name="Google Shape;501;p25"/>
          <p:cNvGrpSpPr/>
          <p:nvPr/>
        </p:nvGrpSpPr>
        <p:grpSpPr>
          <a:xfrm>
            <a:off x="3828675" y="2900865"/>
            <a:ext cx="2955656" cy="1147246"/>
            <a:chOff x="4404546" y="3285471"/>
            <a:chExt cx="853274" cy="344002"/>
          </a:xfrm>
        </p:grpSpPr>
        <p:sp>
          <p:nvSpPr>
            <p:cNvPr id="502" name="Google Shape;502;p25"/>
            <p:cNvSpPr/>
            <p:nvPr/>
          </p:nvSpPr>
          <p:spPr>
            <a:xfrm>
              <a:off x="4404546" y="3301603"/>
              <a:ext cx="853274" cy="327871"/>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3A3838"/>
                  </a:solidFill>
                  <a:latin typeface="Open Sans"/>
                  <a:ea typeface="Open Sans"/>
                  <a:cs typeface="Open Sans"/>
                  <a:sym typeface="Open Sans"/>
                </a:rPr>
                <a:t>        Water then moves out of the thin descending limb, and its contents equilibrate with the interstitium creating 200 gradien</a:t>
              </a:r>
              <a:endParaRPr i="0" sz="1400" u="none" cap="none" strike="noStrike">
                <a:solidFill>
                  <a:srgbClr val="3A3838"/>
                </a:solidFill>
                <a:latin typeface="Open Sans"/>
                <a:ea typeface="Open Sans"/>
                <a:cs typeface="Open Sans"/>
                <a:sym typeface="Open Sans"/>
              </a:endParaRPr>
            </a:p>
          </p:txBody>
        </p:sp>
        <p:sp>
          <p:nvSpPr>
            <p:cNvPr id="503" name="Google Shape;503;p25"/>
            <p:cNvSpPr/>
            <p:nvPr/>
          </p:nvSpPr>
          <p:spPr>
            <a:xfrm>
              <a:off x="4416034" y="3285471"/>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2200">
                  <a:solidFill>
                    <a:schemeClr val="lt1"/>
                  </a:solidFill>
                  <a:latin typeface="Open Sans"/>
                  <a:ea typeface="Open Sans"/>
                  <a:cs typeface="Open Sans"/>
                  <a:sym typeface="Open Sans"/>
                </a:rPr>
                <a:t> 2</a:t>
              </a:r>
              <a:endParaRPr i="0" sz="2200" u="none" cap="none" strike="noStrike">
                <a:solidFill>
                  <a:schemeClr val="lt1"/>
                </a:solidFill>
                <a:latin typeface="Open Sans"/>
                <a:ea typeface="Open Sans"/>
                <a:cs typeface="Open Sans"/>
                <a:sym typeface="Open Sans"/>
              </a:endParaRPr>
            </a:p>
          </p:txBody>
        </p:sp>
      </p:grpSp>
      <p:grpSp>
        <p:nvGrpSpPr>
          <p:cNvPr id="504" name="Google Shape;504;p25"/>
          <p:cNvGrpSpPr/>
          <p:nvPr/>
        </p:nvGrpSpPr>
        <p:grpSpPr>
          <a:xfrm>
            <a:off x="3828675" y="4088965"/>
            <a:ext cx="2955656" cy="885103"/>
            <a:chOff x="4404546" y="3285471"/>
            <a:chExt cx="853274" cy="265398"/>
          </a:xfrm>
        </p:grpSpPr>
        <p:sp>
          <p:nvSpPr>
            <p:cNvPr id="505" name="Google Shape;505;p25"/>
            <p:cNvSpPr/>
            <p:nvPr/>
          </p:nvSpPr>
          <p:spPr>
            <a:xfrm>
              <a:off x="4404546" y="3301603"/>
              <a:ext cx="853274" cy="249267"/>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3A3838"/>
                  </a:solidFill>
                  <a:latin typeface="Open Sans"/>
                  <a:ea typeface="Open Sans"/>
                  <a:cs typeface="Open Sans"/>
                  <a:sym typeface="Open Sans"/>
                </a:rPr>
                <a:t>         additional flow of fluid into the loop of Henle from the proximal tubule</a:t>
              </a:r>
              <a:endParaRPr i="0" sz="1400" u="none" cap="none" strike="noStrike">
                <a:solidFill>
                  <a:srgbClr val="3A3838"/>
                </a:solidFill>
                <a:latin typeface="Open Sans"/>
                <a:ea typeface="Open Sans"/>
                <a:cs typeface="Open Sans"/>
                <a:sym typeface="Open Sans"/>
              </a:endParaRPr>
            </a:p>
          </p:txBody>
        </p:sp>
        <p:sp>
          <p:nvSpPr>
            <p:cNvPr id="506" name="Google Shape;506;p25"/>
            <p:cNvSpPr/>
            <p:nvPr/>
          </p:nvSpPr>
          <p:spPr>
            <a:xfrm>
              <a:off x="4416034" y="3285471"/>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2200">
                  <a:solidFill>
                    <a:schemeClr val="lt1"/>
                  </a:solidFill>
                  <a:latin typeface="Open Sans"/>
                  <a:ea typeface="Open Sans"/>
                  <a:cs typeface="Open Sans"/>
                  <a:sym typeface="Open Sans"/>
                </a:rPr>
                <a:t> 3</a:t>
              </a:r>
              <a:endParaRPr i="0" sz="2200" u="none" cap="none" strike="noStrike">
                <a:solidFill>
                  <a:schemeClr val="lt1"/>
                </a:solidFill>
                <a:latin typeface="Open Sans"/>
                <a:ea typeface="Open Sans"/>
                <a:cs typeface="Open Sans"/>
                <a:sym typeface="Open Sans"/>
              </a:endParaRPr>
            </a:p>
          </p:txBody>
        </p:sp>
      </p:grpSp>
      <p:grpSp>
        <p:nvGrpSpPr>
          <p:cNvPr id="507" name="Google Shape;507;p25"/>
          <p:cNvGrpSpPr/>
          <p:nvPr/>
        </p:nvGrpSpPr>
        <p:grpSpPr>
          <a:xfrm>
            <a:off x="3828706" y="5014937"/>
            <a:ext cx="2955656" cy="831307"/>
            <a:chOff x="4404546" y="3285471"/>
            <a:chExt cx="853274" cy="265398"/>
          </a:xfrm>
        </p:grpSpPr>
        <p:sp>
          <p:nvSpPr>
            <p:cNvPr id="508" name="Google Shape;508;p25"/>
            <p:cNvSpPr/>
            <p:nvPr/>
          </p:nvSpPr>
          <p:spPr>
            <a:xfrm>
              <a:off x="4404546" y="3301603"/>
              <a:ext cx="853274" cy="249267"/>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3A3838"/>
                  </a:solidFill>
                  <a:latin typeface="Open Sans"/>
                  <a:ea typeface="Open Sans"/>
                  <a:cs typeface="Open Sans"/>
                  <a:sym typeface="Open Sans"/>
                </a:rPr>
                <a:t>        additional ions are pumped into the Interstitium making osm 500</a:t>
              </a:r>
              <a:endParaRPr i="0" sz="1400" u="none" cap="none" strike="noStrike">
                <a:solidFill>
                  <a:srgbClr val="3A3838"/>
                </a:solidFill>
                <a:latin typeface="Open Sans"/>
                <a:ea typeface="Open Sans"/>
                <a:cs typeface="Open Sans"/>
                <a:sym typeface="Open Sans"/>
              </a:endParaRPr>
            </a:p>
          </p:txBody>
        </p:sp>
        <p:sp>
          <p:nvSpPr>
            <p:cNvPr id="509" name="Google Shape;509;p25"/>
            <p:cNvSpPr/>
            <p:nvPr/>
          </p:nvSpPr>
          <p:spPr>
            <a:xfrm>
              <a:off x="4416034" y="3285471"/>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2200">
                  <a:solidFill>
                    <a:schemeClr val="lt1"/>
                  </a:solidFill>
                  <a:latin typeface="Open Sans"/>
                  <a:ea typeface="Open Sans"/>
                  <a:cs typeface="Open Sans"/>
                  <a:sym typeface="Open Sans"/>
                </a:rPr>
                <a:t> 4</a:t>
              </a:r>
              <a:endParaRPr i="0" sz="2200" u="none" cap="none" strike="noStrike">
                <a:solidFill>
                  <a:schemeClr val="lt1"/>
                </a:solidFill>
                <a:latin typeface="Open Sans"/>
                <a:ea typeface="Open Sans"/>
                <a:cs typeface="Open Sans"/>
                <a:sym typeface="Open Sans"/>
              </a:endParaRPr>
            </a:p>
          </p:txBody>
        </p:sp>
      </p:grpSp>
      <p:grpSp>
        <p:nvGrpSpPr>
          <p:cNvPr id="510" name="Google Shape;510;p25"/>
          <p:cNvGrpSpPr/>
          <p:nvPr/>
        </p:nvGrpSpPr>
        <p:grpSpPr>
          <a:xfrm>
            <a:off x="3828731" y="5923160"/>
            <a:ext cx="2955656" cy="1330614"/>
            <a:chOff x="4404545" y="3264792"/>
            <a:chExt cx="853274" cy="361109"/>
          </a:xfrm>
        </p:grpSpPr>
        <p:sp>
          <p:nvSpPr>
            <p:cNvPr id="511" name="Google Shape;511;p25"/>
            <p:cNvSpPr/>
            <p:nvPr/>
          </p:nvSpPr>
          <p:spPr>
            <a:xfrm>
              <a:off x="4404545" y="3301602"/>
              <a:ext cx="853274" cy="32429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3A3838"/>
                  </a:solidFill>
                  <a:latin typeface="Open Sans"/>
                  <a:ea typeface="Open Sans"/>
                  <a:cs typeface="Open Sans"/>
                  <a:sym typeface="Open Sans"/>
                </a:rPr>
                <a:t>         once again, fluid in the descending limb reaches equilibrium with the hyperosmotic medullary interstitial fluid </a:t>
              </a:r>
              <a:endParaRPr i="0" sz="1400" u="none" cap="none" strike="noStrike">
                <a:solidFill>
                  <a:srgbClr val="3A3838"/>
                </a:solidFill>
                <a:latin typeface="Open Sans"/>
                <a:ea typeface="Open Sans"/>
                <a:cs typeface="Open Sans"/>
                <a:sym typeface="Open Sans"/>
              </a:endParaRPr>
            </a:p>
          </p:txBody>
        </p:sp>
        <p:sp>
          <p:nvSpPr>
            <p:cNvPr id="512" name="Google Shape;512;p25"/>
            <p:cNvSpPr/>
            <p:nvPr/>
          </p:nvSpPr>
          <p:spPr>
            <a:xfrm>
              <a:off x="4416034" y="3264792"/>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2200">
                  <a:solidFill>
                    <a:schemeClr val="lt1"/>
                  </a:solidFill>
                  <a:latin typeface="Open Sans"/>
                  <a:ea typeface="Open Sans"/>
                  <a:cs typeface="Open Sans"/>
                  <a:sym typeface="Open Sans"/>
                </a:rPr>
                <a:t> 5</a:t>
              </a:r>
              <a:endParaRPr i="0" sz="2200" u="none" cap="none" strike="noStrike">
                <a:solidFill>
                  <a:schemeClr val="lt1"/>
                </a:solidFill>
                <a:latin typeface="Open Sans"/>
                <a:ea typeface="Open Sans"/>
                <a:cs typeface="Open Sans"/>
                <a:sym typeface="Open Sans"/>
              </a:endParaRPr>
            </a:p>
          </p:txBody>
        </p:sp>
      </p:grpSp>
      <p:sp>
        <p:nvSpPr>
          <p:cNvPr id="513" name="Google Shape;513;p25">
            <a:hlinkClick action="ppaction://hlinksldjump" r:id="rId6"/>
          </p:cNvPr>
          <p:cNvSpPr/>
          <p:nvPr/>
        </p:nvSpPr>
        <p:spPr>
          <a:xfrm>
            <a:off x="43625" y="1377700"/>
            <a:ext cx="930600" cy="40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B37370"/>
                </a:solidFill>
                <a:latin typeface="Open Sans"/>
                <a:ea typeface="Open Sans"/>
                <a:cs typeface="Open Sans"/>
                <a:sym typeface="Open Sans"/>
              </a:rPr>
              <a:t>Extra Click here</a:t>
            </a:r>
            <a:endParaRPr sz="1200">
              <a:solidFill>
                <a:srgbClr val="B37370"/>
              </a:solidFill>
              <a:latin typeface="Open Sans"/>
              <a:ea typeface="Open Sans"/>
              <a:cs typeface="Open Sans"/>
              <a:sym typeface="Open Sans"/>
            </a:endParaRPr>
          </a:p>
        </p:txBody>
      </p:sp>
      <p:sp>
        <p:nvSpPr>
          <p:cNvPr id="514" name="Google Shape;514;p25"/>
          <p:cNvSpPr/>
          <p:nvPr/>
        </p:nvSpPr>
        <p:spPr>
          <a:xfrm>
            <a:off x="6129350" y="-98150"/>
            <a:ext cx="721200" cy="1003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3100" u="none" cap="none" strike="noStrike">
                <a:solidFill>
                  <a:srgbClr val="CF8A87"/>
                </a:solidFill>
                <a:latin typeface="Open Sans"/>
                <a:ea typeface="Open Sans"/>
                <a:cs typeface="Open Sans"/>
                <a:sym typeface="Open Sans"/>
              </a:rPr>
              <a:t>1</a:t>
            </a:r>
            <a:r>
              <a:rPr b="1" lang="en" sz="3100">
                <a:solidFill>
                  <a:srgbClr val="CF8A87"/>
                </a:solidFill>
                <a:latin typeface="Open Sans"/>
                <a:ea typeface="Open Sans"/>
                <a:cs typeface="Open Sans"/>
                <a:sym typeface="Open Sans"/>
              </a:rPr>
              <a:t>1</a:t>
            </a:r>
            <a:endParaRPr i="0" sz="31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6"/>
          <p:cNvSpPr/>
          <p:nvPr/>
        </p:nvSpPr>
        <p:spPr>
          <a:xfrm>
            <a:off x="5625575" y="-238225"/>
            <a:ext cx="993600" cy="9153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2</a:t>
            </a:r>
            <a:endParaRPr i="0" sz="4800" u="none" cap="none" strike="noStrike">
              <a:solidFill>
                <a:srgbClr val="CF8A87"/>
              </a:solidFill>
              <a:latin typeface="Open Sans"/>
              <a:ea typeface="Open Sans"/>
              <a:cs typeface="Open Sans"/>
              <a:sym typeface="Open Sans"/>
            </a:endParaRPr>
          </a:p>
        </p:txBody>
      </p:sp>
      <p:sp>
        <p:nvSpPr>
          <p:cNvPr id="520" name="Google Shape;520;p26"/>
          <p:cNvSpPr txBox="1"/>
          <p:nvPr/>
        </p:nvSpPr>
        <p:spPr>
          <a:xfrm>
            <a:off x="296300" y="486050"/>
            <a:ext cx="57960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Urea Recirculation (Recycling)</a:t>
            </a:r>
            <a:endParaRPr b="1" i="0" sz="2400" u="none" cap="none" strike="noStrike">
              <a:solidFill>
                <a:srgbClr val="CF8A87"/>
              </a:solidFill>
              <a:latin typeface="Open Sans"/>
              <a:ea typeface="Open Sans"/>
              <a:cs typeface="Open Sans"/>
              <a:sym typeface="Open Sans"/>
            </a:endParaRPr>
          </a:p>
        </p:txBody>
      </p:sp>
      <p:cxnSp>
        <p:nvCxnSpPr>
          <p:cNvPr id="521" name="Google Shape;521;p26"/>
          <p:cNvCxnSpPr/>
          <p:nvPr/>
        </p:nvCxnSpPr>
        <p:spPr>
          <a:xfrm>
            <a:off x="1354375" y="1041475"/>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522" name="Google Shape;522;p26"/>
          <p:cNvSpPr/>
          <p:nvPr/>
        </p:nvSpPr>
        <p:spPr>
          <a:xfrm>
            <a:off x="2739032" y="2257474"/>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6"/>
          <p:cNvSpPr/>
          <p:nvPr/>
        </p:nvSpPr>
        <p:spPr>
          <a:xfrm>
            <a:off x="1654332" y="2277121"/>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6"/>
          <p:cNvSpPr/>
          <p:nvPr/>
        </p:nvSpPr>
        <p:spPr>
          <a:xfrm>
            <a:off x="640882" y="2287595"/>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5" name="Google Shape;525;p26"/>
          <p:cNvCxnSpPr/>
          <p:nvPr/>
        </p:nvCxnSpPr>
        <p:spPr>
          <a:xfrm>
            <a:off x="1241714" y="2620158"/>
            <a:ext cx="426900" cy="1500"/>
          </a:xfrm>
          <a:prstGeom prst="bentConnector3">
            <a:avLst>
              <a:gd fmla="val 50000" name="adj1"/>
            </a:avLst>
          </a:prstGeom>
          <a:noFill/>
          <a:ln cap="flat" cmpd="sng" w="9525">
            <a:solidFill>
              <a:srgbClr val="CF8A87"/>
            </a:solidFill>
            <a:prstDash val="solid"/>
            <a:round/>
            <a:headEnd len="sm" w="sm" type="none"/>
            <a:tailEnd len="med" w="med" type="oval"/>
          </a:ln>
        </p:spPr>
      </p:cxnSp>
      <p:cxnSp>
        <p:nvCxnSpPr>
          <p:cNvPr id="526" name="Google Shape;526;p26"/>
          <p:cNvCxnSpPr/>
          <p:nvPr/>
        </p:nvCxnSpPr>
        <p:spPr>
          <a:xfrm flipH="1" rot="10800000">
            <a:off x="3035877" y="2018044"/>
            <a:ext cx="600" cy="236700"/>
          </a:xfrm>
          <a:prstGeom prst="straightConnector1">
            <a:avLst/>
          </a:prstGeom>
          <a:noFill/>
          <a:ln cap="flat" cmpd="sng" w="9525">
            <a:solidFill>
              <a:srgbClr val="CF8A87"/>
            </a:solidFill>
            <a:prstDash val="solid"/>
            <a:round/>
            <a:headEnd len="med" w="med" type="none"/>
            <a:tailEnd len="med" w="med" type="oval"/>
          </a:ln>
        </p:spPr>
      </p:cxnSp>
      <p:cxnSp>
        <p:nvCxnSpPr>
          <p:cNvPr id="527" name="Google Shape;527;p26"/>
          <p:cNvCxnSpPr>
            <a:endCxn id="528" idx="3"/>
          </p:cNvCxnSpPr>
          <p:nvPr/>
        </p:nvCxnSpPr>
        <p:spPr>
          <a:xfrm flipH="1">
            <a:off x="1969825" y="2982462"/>
            <a:ext cx="600" cy="348000"/>
          </a:xfrm>
          <a:prstGeom prst="straightConnector1">
            <a:avLst/>
          </a:prstGeom>
          <a:noFill/>
          <a:ln cap="flat" cmpd="sng" w="9525">
            <a:solidFill>
              <a:srgbClr val="CF8A87"/>
            </a:solidFill>
            <a:prstDash val="solid"/>
            <a:round/>
            <a:headEnd len="med" w="med" type="none"/>
            <a:tailEnd len="med" w="med" type="oval"/>
          </a:ln>
        </p:spPr>
      </p:cxnSp>
      <p:cxnSp>
        <p:nvCxnSpPr>
          <p:cNvPr id="529" name="Google Shape;529;p26"/>
          <p:cNvCxnSpPr/>
          <p:nvPr/>
        </p:nvCxnSpPr>
        <p:spPr>
          <a:xfrm flipH="1" rot="10800000">
            <a:off x="912163" y="1977538"/>
            <a:ext cx="5700" cy="330600"/>
          </a:xfrm>
          <a:prstGeom prst="straightConnector1">
            <a:avLst/>
          </a:prstGeom>
          <a:noFill/>
          <a:ln cap="flat" cmpd="sng" w="9525">
            <a:solidFill>
              <a:srgbClr val="CF8A87"/>
            </a:solidFill>
            <a:prstDash val="solid"/>
            <a:round/>
            <a:headEnd len="med" w="med" type="none"/>
            <a:tailEnd len="med" w="med" type="oval"/>
          </a:ln>
        </p:spPr>
      </p:cxnSp>
      <p:sp>
        <p:nvSpPr>
          <p:cNvPr id="530" name="Google Shape;530;p26"/>
          <p:cNvSpPr/>
          <p:nvPr/>
        </p:nvSpPr>
        <p:spPr>
          <a:xfrm rot="-163785">
            <a:off x="729681" y="2439386"/>
            <a:ext cx="456417" cy="400258"/>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6"/>
          <p:cNvSpPr/>
          <p:nvPr/>
        </p:nvSpPr>
        <p:spPr>
          <a:xfrm>
            <a:off x="201700" y="1259463"/>
            <a:ext cx="1741800" cy="698100"/>
          </a:xfrm>
          <a:prstGeom prst="round2DiagRect">
            <a:avLst>
              <a:gd fmla="val 16667" name="adj1"/>
              <a:gd fmla="val 0" name="adj2"/>
            </a:avLst>
          </a:prstGeom>
          <a:solidFill>
            <a:srgbClr val="D7DAE1">
              <a:alpha val="83530"/>
            </a:srgbClr>
          </a:solidFill>
          <a:ln cap="flat" cmpd="sng" w="9525">
            <a:solidFill>
              <a:srgbClr val="E5DC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C0000"/>
                </a:solidFill>
                <a:latin typeface="Open Sans"/>
                <a:ea typeface="Open Sans"/>
                <a:cs typeface="Open Sans"/>
                <a:sym typeface="Open Sans"/>
              </a:rPr>
              <a:t>Urea </a:t>
            </a:r>
            <a:r>
              <a:rPr lang="en">
                <a:solidFill>
                  <a:srgbClr val="434343"/>
                </a:solidFill>
                <a:latin typeface="Open Sans"/>
                <a:ea typeface="Open Sans"/>
                <a:cs typeface="Open Sans"/>
                <a:sym typeface="Open Sans"/>
              </a:rPr>
              <a:t>is the major nitrogen waste in the body.</a:t>
            </a:r>
            <a:endParaRPr>
              <a:solidFill>
                <a:srgbClr val="434343"/>
              </a:solidFill>
              <a:latin typeface="Open Sans"/>
              <a:ea typeface="Open Sans"/>
              <a:cs typeface="Open Sans"/>
              <a:sym typeface="Open Sans"/>
            </a:endParaRPr>
          </a:p>
        </p:txBody>
      </p:sp>
      <p:sp>
        <p:nvSpPr>
          <p:cNvPr id="532" name="Google Shape;532;p26"/>
          <p:cNvSpPr/>
          <p:nvPr/>
        </p:nvSpPr>
        <p:spPr>
          <a:xfrm>
            <a:off x="2073950" y="1321763"/>
            <a:ext cx="2113200" cy="698100"/>
          </a:xfrm>
          <a:prstGeom prst="round2DiagRect">
            <a:avLst>
              <a:gd fmla="val 16667" name="adj1"/>
              <a:gd fmla="val 0" name="adj2"/>
            </a:avLst>
          </a:prstGeom>
          <a:solidFill>
            <a:srgbClr val="D7DAE1">
              <a:alpha val="83530"/>
            </a:srgbClr>
          </a:solidFill>
          <a:ln cap="flat" cmpd="sng" w="9525">
            <a:solidFill>
              <a:srgbClr val="E5DC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It’s made in the </a:t>
            </a:r>
            <a:r>
              <a:rPr b="1" lang="en">
                <a:solidFill>
                  <a:srgbClr val="434343"/>
                </a:solidFill>
                <a:latin typeface="Open Sans"/>
                <a:ea typeface="Open Sans"/>
                <a:cs typeface="Open Sans"/>
                <a:sym typeface="Open Sans"/>
              </a:rPr>
              <a:t>liver </a:t>
            </a:r>
            <a:r>
              <a:rPr lang="en">
                <a:solidFill>
                  <a:srgbClr val="434343"/>
                </a:solidFill>
                <a:latin typeface="Open Sans"/>
                <a:ea typeface="Open Sans"/>
                <a:cs typeface="Open Sans"/>
                <a:sym typeface="Open Sans"/>
              </a:rPr>
              <a:t>by product of protein metabolism</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cxnSp>
        <p:nvCxnSpPr>
          <p:cNvPr id="533" name="Google Shape;533;p26"/>
          <p:cNvCxnSpPr/>
          <p:nvPr/>
        </p:nvCxnSpPr>
        <p:spPr>
          <a:xfrm flipH="1" rot="10800000">
            <a:off x="2265469" y="2606739"/>
            <a:ext cx="473400" cy="4500"/>
          </a:xfrm>
          <a:prstGeom prst="straightConnector1">
            <a:avLst/>
          </a:prstGeom>
          <a:noFill/>
          <a:ln cap="flat" cmpd="sng" w="9525">
            <a:solidFill>
              <a:srgbClr val="CF8A87"/>
            </a:solidFill>
            <a:prstDash val="solid"/>
            <a:round/>
            <a:headEnd len="med" w="med" type="none"/>
            <a:tailEnd len="med" w="med" type="oval"/>
          </a:ln>
        </p:spPr>
      </p:cxnSp>
      <p:sp>
        <p:nvSpPr>
          <p:cNvPr id="528" name="Google Shape;528;p26"/>
          <p:cNvSpPr/>
          <p:nvPr/>
        </p:nvSpPr>
        <p:spPr>
          <a:xfrm>
            <a:off x="540175" y="3330462"/>
            <a:ext cx="2859300" cy="915300"/>
          </a:xfrm>
          <a:prstGeom prst="round2DiagRect">
            <a:avLst>
              <a:gd fmla="val 16667" name="adj1"/>
              <a:gd fmla="val 0" name="adj2"/>
            </a:avLst>
          </a:prstGeom>
          <a:solidFill>
            <a:srgbClr val="D7DAE1">
              <a:alpha val="83530"/>
            </a:srgbClr>
          </a:solidFill>
          <a:ln cap="flat" cmpd="sng" w="9525">
            <a:solidFill>
              <a:srgbClr val="D7DAE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20-60% of urea is excreted in a healthy person depending on urine flow rate and hydration state</a:t>
            </a:r>
            <a:endParaRPr/>
          </a:p>
        </p:txBody>
      </p:sp>
      <p:pic>
        <p:nvPicPr>
          <p:cNvPr id="534" name="Google Shape;534;p26"/>
          <p:cNvPicPr preferRelativeResize="0"/>
          <p:nvPr/>
        </p:nvPicPr>
        <p:blipFill>
          <a:blip r:embed="rId3">
            <a:alphaModFix/>
          </a:blip>
          <a:stretch>
            <a:fillRect/>
          </a:stretch>
        </p:blipFill>
        <p:spPr>
          <a:xfrm>
            <a:off x="39638" y="5291750"/>
            <a:ext cx="3912875" cy="3681075"/>
          </a:xfrm>
          <a:prstGeom prst="rect">
            <a:avLst/>
          </a:prstGeom>
          <a:noFill/>
          <a:ln>
            <a:noFill/>
          </a:ln>
        </p:spPr>
      </p:pic>
      <p:pic>
        <p:nvPicPr>
          <p:cNvPr id="535" name="Google Shape;535;p26"/>
          <p:cNvPicPr preferRelativeResize="0"/>
          <p:nvPr/>
        </p:nvPicPr>
        <p:blipFill>
          <a:blip r:embed="rId4">
            <a:alphaModFix/>
          </a:blip>
          <a:stretch>
            <a:fillRect/>
          </a:stretch>
        </p:blipFill>
        <p:spPr>
          <a:xfrm>
            <a:off x="3469575" y="5682500"/>
            <a:ext cx="406650" cy="1560525"/>
          </a:xfrm>
          <a:prstGeom prst="rect">
            <a:avLst/>
          </a:prstGeom>
          <a:noFill/>
          <a:ln>
            <a:noFill/>
          </a:ln>
        </p:spPr>
      </p:pic>
      <p:pic>
        <p:nvPicPr>
          <p:cNvPr id="536" name="Google Shape;536;p26"/>
          <p:cNvPicPr preferRelativeResize="0"/>
          <p:nvPr/>
        </p:nvPicPr>
        <p:blipFill>
          <a:blip r:embed="rId4">
            <a:alphaModFix/>
          </a:blip>
          <a:stretch>
            <a:fillRect/>
          </a:stretch>
        </p:blipFill>
        <p:spPr>
          <a:xfrm>
            <a:off x="3469575" y="7241825"/>
            <a:ext cx="406650" cy="1560525"/>
          </a:xfrm>
          <a:prstGeom prst="rect">
            <a:avLst/>
          </a:prstGeom>
          <a:noFill/>
          <a:ln>
            <a:noFill/>
          </a:ln>
        </p:spPr>
      </p:pic>
      <p:sp>
        <p:nvSpPr>
          <p:cNvPr id="537" name="Google Shape;537;p26"/>
          <p:cNvSpPr txBox="1"/>
          <p:nvPr/>
        </p:nvSpPr>
        <p:spPr>
          <a:xfrm rot="-5400000">
            <a:off x="3402950" y="6097675"/>
            <a:ext cx="1498800" cy="730200"/>
          </a:xfrm>
          <a:prstGeom prst="rect">
            <a:avLst/>
          </a:prstGeom>
          <a:solidFill>
            <a:srgbClr val="3D85C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ADH causes water reabsorption</a:t>
            </a:r>
            <a:endParaRPr sz="1200">
              <a:solidFill>
                <a:schemeClr val="lt1"/>
              </a:solidFill>
              <a:latin typeface="Open Sans"/>
              <a:ea typeface="Open Sans"/>
              <a:cs typeface="Open Sans"/>
              <a:sym typeface="Open Sans"/>
            </a:endParaRPr>
          </a:p>
        </p:txBody>
      </p:sp>
      <p:sp>
        <p:nvSpPr>
          <p:cNvPr id="538" name="Google Shape;538;p26"/>
          <p:cNvSpPr txBox="1"/>
          <p:nvPr/>
        </p:nvSpPr>
        <p:spPr>
          <a:xfrm rot="-5400000">
            <a:off x="3293600" y="7706050"/>
            <a:ext cx="1726200" cy="738900"/>
          </a:xfrm>
          <a:prstGeom prst="rect">
            <a:avLst/>
          </a:prstGeom>
          <a:solidFill>
            <a:srgbClr val="6AA84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ADH causes water and urea reabsorption</a:t>
            </a:r>
            <a:endParaRPr>
              <a:solidFill>
                <a:schemeClr val="lt1"/>
              </a:solidFill>
            </a:endParaRPr>
          </a:p>
        </p:txBody>
      </p:sp>
      <p:sp>
        <p:nvSpPr>
          <p:cNvPr id="539" name="Google Shape;539;p26"/>
          <p:cNvSpPr txBox="1"/>
          <p:nvPr/>
        </p:nvSpPr>
        <p:spPr>
          <a:xfrm>
            <a:off x="0" y="9054350"/>
            <a:ext cx="38172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rgbClr val="CC0000"/>
              </a:solidFill>
              <a:latin typeface="Open Sans"/>
              <a:ea typeface="Open Sans"/>
              <a:cs typeface="Open Sans"/>
              <a:sym typeface="Open Sans"/>
            </a:endParaRPr>
          </a:p>
        </p:txBody>
      </p:sp>
      <p:sp>
        <p:nvSpPr>
          <p:cNvPr id="540" name="Google Shape;540;p26">
            <a:hlinkClick r:id="rId5"/>
          </p:cNvPr>
          <p:cNvSpPr/>
          <p:nvPr/>
        </p:nvSpPr>
        <p:spPr>
          <a:xfrm>
            <a:off x="158125" y="65388"/>
            <a:ext cx="406438" cy="308081"/>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6"/>
          <p:cNvSpPr/>
          <p:nvPr/>
        </p:nvSpPr>
        <p:spPr>
          <a:xfrm>
            <a:off x="5720725" y="61025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6"/>
          <p:cNvSpPr txBox="1"/>
          <p:nvPr/>
        </p:nvSpPr>
        <p:spPr>
          <a:xfrm>
            <a:off x="80050" y="2879675"/>
            <a:ext cx="176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
        <p:nvSpPr>
          <p:cNvPr id="543" name="Google Shape;543;p26"/>
          <p:cNvSpPr/>
          <p:nvPr/>
        </p:nvSpPr>
        <p:spPr>
          <a:xfrm>
            <a:off x="4711620" y="2271974"/>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4" name="Google Shape;544;p26"/>
          <p:cNvCxnSpPr/>
          <p:nvPr/>
        </p:nvCxnSpPr>
        <p:spPr>
          <a:xfrm>
            <a:off x="3337220" y="2621619"/>
            <a:ext cx="1386000" cy="18000"/>
          </a:xfrm>
          <a:prstGeom prst="straightConnector1">
            <a:avLst/>
          </a:prstGeom>
          <a:noFill/>
          <a:ln cap="flat" cmpd="sng" w="9525">
            <a:solidFill>
              <a:srgbClr val="CF8A87"/>
            </a:solidFill>
            <a:prstDash val="solid"/>
            <a:round/>
            <a:headEnd len="med" w="med" type="none"/>
            <a:tailEnd len="med" w="med" type="oval"/>
          </a:ln>
        </p:spPr>
      </p:cxnSp>
      <p:sp>
        <p:nvSpPr>
          <p:cNvPr id="545" name="Google Shape;545;p26"/>
          <p:cNvSpPr/>
          <p:nvPr/>
        </p:nvSpPr>
        <p:spPr>
          <a:xfrm>
            <a:off x="3592775" y="3371650"/>
            <a:ext cx="3125400" cy="1252200"/>
          </a:xfrm>
          <a:prstGeom prst="round2DiagRect">
            <a:avLst>
              <a:gd fmla="val 16667" name="adj1"/>
              <a:gd fmla="val 0" name="adj2"/>
            </a:avLst>
          </a:prstGeom>
          <a:solidFill>
            <a:srgbClr val="D7DAE1">
              <a:alpha val="83530"/>
            </a:srgbClr>
          </a:solidFill>
          <a:ln cap="flat" cmpd="sng" w="9525">
            <a:solidFill>
              <a:srgbClr val="D7DA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Urea contributes about 40 to 50 per cent of the osmolarity (500-600 mOsm/L) of the renal medullary interstitium when the kidney is forming a maximally oncentrated urine. </a:t>
            </a:r>
            <a:endParaRPr>
              <a:solidFill>
                <a:srgbClr val="434343"/>
              </a:solidFill>
              <a:latin typeface="Open Sans"/>
              <a:ea typeface="Open Sans"/>
              <a:cs typeface="Open Sans"/>
              <a:sym typeface="Open Sans"/>
            </a:endParaRPr>
          </a:p>
        </p:txBody>
      </p:sp>
      <p:cxnSp>
        <p:nvCxnSpPr>
          <p:cNvPr id="546" name="Google Shape;546;p26"/>
          <p:cNvCxnSpPr/>
          <p:nvPr/>
        </p:nvCxnSpPr>
        <p:spPr>
          <a:xfrm flipH="1">
            <a:off x="5014763" y="3006462"/>
            <a:ext cx="15300" cy="351000"/>
          </a:xfrm>
          <a:prstGeom prst="straightConnector1">
            <a:avLst/>
          </a:prstGeom>
          <a:noFill/>
          <a:ln cap="flat" cmpd="sng" w="9525">
            <a:solidFill>
              <a:srgbClr val="CF8A87"/>
            </a:solidFill>
            <a:prstDash val="solid"/>
            <a:round/>
            <a:headEnd len="med" w="med" type="none"/>
            <a:tailEnd len="med" w="med" type="oval"/>
          </a:ln>
        </p:spPr>
      </p:cxnSp>
      <p:sp>
        <p:nvSpPr>
          <p:cNvPr id="547" name="Google Shape;547;p26"/>
          <p:cNvSpPr txBox="1"/>
          <p:nvPr/>
        </p:nvSpPr>
        <p:spPr>
          <a:xfrm>
            <a:off x="4495275" y="6146725"/>
            <a:ext cx="24153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A3534F"/>
              </a:buClr>
              <a:buSzPts val="1400"/>
              <a:buFont typeface="Open Sans"/>
              <a:buChar char="●"/>
            </a:pPr>
            <a:r>
              <a:rPr lang="en">
                <a:solidFill>
                  <a:srgbClr val="3A3838"/>
                </a:solidFill>
                <a:latin typeface="Open Sans"/>
                <a:ea typeface="Open Sans"/>
                <a:cs typeface="Open Sans"/>
                <a:sym typeface="Open Sans"/>
              </a:rPr>
              <a:t>A specific urea transporters </a:t>
            </a:r>
            <a:r>
              <a:rPr lang="en">
                <a:solidFill>
                  <a:schemeClr val="lt1"/>
                </a:solidFill>
                <a:highlight>
                  <a:srgbClr val="8E7CC3"/>
                </a:highlight>
                <a:latin typeface="Open Sans"/>
                <a:ea typeface="Open Sans"/>
                <a:cs typeface="Open Sans"/>
                <a:sym typeface="Open Sans"/>
              </a:rPr>
              <a:t> UT-AI </a:t>
            </a:r>
            <a:r>
              <a:rPr lang="en">
                <a:solidFill>
                  <a:srgbClr val="3A3838"/>
                </a:solidFill>
                <a:latin typeface="Open Sans"/>
                <a:ea typeface="Open Sans"/>
                <a:cs typeface="Open Sans"/>
                <a:sym typeface="Open Sans"/>
              </a:rPr>
              <a:t>&amp; </a:t>
            </a:r>
            <a:r>
              <a:rPr lang="en">
                <a:solidFill>
                  <a:srgbClr val="3A3838"/>
                </a:solidFill>
                <a:highlight>
                  <a:srgbClr val="B6D7A8"/>
                </a:highlight>
                <a:latin typeface="Open Sans"/>
                <a:ea typeface="Open Sans"/>
                <a:cs typeface="Open Sans"/>
                <a:sym typeface="Open Sans"/>
              </a:rPr>
              <a:t>UT-A3 </a:t>
            </a:r>
            <a:r>
              <a:rPr lang="en">
                <a:solidFill>
                  <a:srgbClr val="3A3838"/>
                </a:solidFill>
                <a:latin typeface="Open Sans"/>
                <a:ea typeface="Open Sans"/>
                <a:cs typeface="Open Sans"/>
                <a:sym typeface="Open Sans"/>
              </a:rPr>
              <a:t>are activated by ADH,</a:t>
            </a:r>
            <a:endParaRPr>
              <a:solidFill>
                <a:srgbClr val="3A3838"/>
              </a:solidFill>
              <a:latin typeface="Open Sans"/>
              <a:ea typeface="Open Sans"/>
              <a:cs typeface="Open Sans"/>
              <a:sym typeface="Open Sans"/>
            </a:endParaRPr>
          </a:p>
          <a:p>
            <a:pPr indent="-317500" lvl="0" marL="457200" rtl="0" algn="l">
              <a:spcBef>
                <a:spcPts val="0"/>
              </a:spcBef>
              <a:spcAft>
                <a:spcPts val="0"/>
              </a:spcAft>
              <a:buClr>
                <a:srgbClr val="A3534F"/>
              </a:buClr>
              <a:buSzPts val="1400"/>
              <a:buFont typeface="Open Sans"/>
              <a:buChar char="●"/>
            </a:pPr>
            <a:r>
              <a:rPr lang="en">
                <a:solidFill>
                  <a:srgbClr val="CC0000"/>
                </a:solidFill>
                <a:latin typeface="Open Sans"/>
                <a:ea typeface="Open Sans"/>
                <a:cs typeface="Open Sans"/>
                <a:sym typeface="Open Sans"/>
              </a:rPr>
              <a:t>PT </a:t>
            </a:r>
            <a:r>
              <a:rPr b="1" lang="en">
                <a:solidFill>
                  <a:srgbClr val="CC0000"/>
                </a:solidFill>
                <a:latin typeface="Open Sans"/>
                <a:ea typeface="Open Sans"/>
                <a:cs typeface="Open Sans"/>
                <a:sym typeface="Open Sans"/>
              </a:rPr>
              <a:t>reabsorbs </a:t>
            </a:r>
            <a:r>
              <a:rPr lang="en">
                <a:solidFill>
                  <a:srgbClr val="CC0000"/>
                </a:solidFill>
                <a:latin typeface="Open Sans"/>
                <a:ea typeface="Open Sans"/>
                <a:cs typeface="Open Sans"/>
                <a:sym typeface="Open Sans"/>
              </a:rPr>
              <a:t>about 50% urea.</a:t>
            </a:r>
            <a:endParaRPr>
              <a:solidFill>
                <a:srgbClr val="CC0000"/>
              </a:solidFill>
              <a:latin typeface="Open Sans"/>
              <a:ea typeface="Open Sans"/>
              <a:cs typeface="Open Sans"/>
              <a:sym typeface="Open Sans"/>
            </a:endParaRPr>
          </a:p>
          <a:p>
            <a:pPr indent="-317500" lvl="0" marL="457200" rtl="0" algn="l">
              <a:spcBef>
                <a:spcPts val="0"/>
              </a:spcBef>
              <a:spcAft>
                <a:spcPts val="0"/>
              </a:spcAft>
              <a:buClr>
                <a:srgbClr val="A3534F"/>
              </a:buClr>
              <a:buSzPts val="1400"/>
              <a:buFont typeface="Open Sans"/>
              <a:buChar char="●"/>
            </a:pPr>
            <a:r>
              <a:rPr lang="en">
                <a:solidFill>
                  <a:srgbClr val="CC0000"/>
                </a:solidFill>
                <a:latin typeface="Open Sans"/>
                <a:ea typeface="Open Sans"/>
                <a:cs typeface="Open Sans"/>
                <a:sym typeface="Open Sans"/>
              </a:rPr>
              <a:t>TDH &amp; TAH </a:t>
            </a:r>
            <a:r>
              <a:rPr b="1" lang="en">
                <a:solidFill>
                  <a:srgbClr val="CC0000"/>
                </a:solidFill>
                <a:latin typeface="Open Sans"/>
                <a:ea typeface="Open Sans"/>
                <a:cs typeface="Open Sans"/>
                <a:sym typeface="Open Sans"/>
              </a:rPr>
              <a:t>secrete </a:t>
            </a:r>
            <a:r>
              <a:rPr lang="en">
                <a:solidFill>
                  <a:srgbClr val="CC0000"/>
                </a:solidFill>
                <a:latin typeface="Open Sans"/>
                <a:ea typeface="Open Sans"/>
                <a:cs typeface="Open Sans"/>
                <a:sym typeface="Open Sans"/>
              </a:rPr>
              <a:t>about 50% urea.</a:t>
            </a:r>
            <a:endParaRPr>
              <a:solidFill>
                <a:srgbClr val="3A3838"/>
              </a:solidFill>
              <a:latin typeface="Open Sans"/>
              <a:ea typeface="Open Sans"/>
              <a:cs typeface="Open Sans"/>
              <a:sym typeface="Open Sans"/>
            </a:endParaRPr>
          </a:p>
        </p:txBody>
      </p:sp>
      <p:sp>
        <p:nvSpPr>
          <p:cNvPr id="548" name="Google Shape;548;p26"/>
          <p:cNvSpPr/>
          <p:nvPr/>
        </p:nvSpPr>
        <p:spPr>
          <a:xfrm>
            <a:off x="2290325" y="7470150"/>
            <a:ext cx="1179300" cy="915300"/>
          </a:xfrm>
          <a:prstGeom prst="ellipse">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6"/>
          <p:cNvSpPr/>
          <p:nvPr/>
        </p:nvSpPr>
        <p:spPr>
          <a:xfrm>
            <a:off x="242525" y="8561050"/>
            <a:ext cx="1510488" cy="517212"/>
          </a:xfrm>
          <a:prstGeom prst="flowChartTerminator">
            <a:avLst/>
          </a:prstGeom>
          <a:solidFill>
            <a:srgbClr val="D7DA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Recirculation of UREA </a:t>
            </a:r>
            <a:endParaRPr sz="1600">
              <a:solidFill>
                <a:srgbClr val="0B5394"/>
              </a:solidFill>
              <a:latin typeface="Open Sans"/>
              <a:ea typeface="Open Sans"/>
              <a:cs typeface="Open Sans"/>
              <a:sym typeface="Open Sans"/>
            </a:endParaRPr>
          </a:p>
        </p:txBody>
      </p:sp>
      <p:cxnSp>
        <p:nvCxnSpPr>
          <p:cNvPr id="550" name="Google Shape;550;p26"/>
          <p:cNvCxnSpPr>
            <a:stCxn id="548" idx="4"/>
            <a:endCxn id="549" idx="3"/>
          </p:cNvCxnSpPr>
          <p:nvPr/>
        </p:nvCxnSpPr>
        <p:spPr>
          <a:xfrm rot="5400000">
            <a:off x="2099375" y="8038950"/>
            <a:ext cx="434100" cy="1127100"/>
          </a:xfrm>
          <a:prstGeom prst="curvedConnector2">
            <a:avLst/>
          </a:prstGeom>
          <a:noFill/>
          <a:ln cap="flat" cmpd="sng" w="19050">
            <a:solidFill>
              <a:srgbClr val="990000"/>
            </a:solidFill>
            <a:prstDash val="solid"/>
            <a:round/>
            <a:headEnd len="med" w="med" type="none"/>
            <a:tailEnd len="med" w="med" type="none"/>
          </a:ln>
        </p:spPr>
      </p:cxnSp>
      <p:sp>
        <p:nvSpPr>
          <p:cNvPr id="551" name="Google Shape;551;p26"/>
          <p:cNvSpPr/>
          <p:nvPr/>
        </p:nvSpPr>
        <p:spPr>
          <a:xfrm rot="-163785">
            <a:off x="1724256" y="2443893"/>
            <a:ext cx="456417" cy="400258"/>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6"/>
          <p:cNvSpPr/>
          <p:nvPr/>
        </p:nvSpPr>
        <p:spPr>
          <a:xfrm rot="-163785">
            <a:off x="2831394" y="2408861"/>
            <a:ext cx="456417" cy="400258"/>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6"/>
          <p:cNvSpPr/>
          <p:nvPr/>
        </p:nvSpPr>
        <p:spPr>
          <a:xfrm rot="-163785">
            <a:off x="4803981" y="2406424"/>
            <a:ext cx="456417" cy="400258"/>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7"/>
          <p:cNvSpPr/>
          <p:nvPr/>
        </p:nvSpPr>
        <p:spPr>
          <a:xfrm>
            <a:off x="5804250" y="-201650"/>
            <a:ext cx="993600" cy="9153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3</a:t>
            </a:r>
            <a:endParaRPr i="0" sz="4800" u="none" cap="none" strike="noStrike">
              <a:solidFill>
                <a:srgbClr val="CF8A87"/>
              </a:solidFill>
              <a:latin typeface="Open Sans"/>
              <a:ea typeface="Open Sans"/>
              <a:cs typeface="Open Sans"/>
              <a:sym typeface="Open Sans"/>
            </a:endParaRPr>
          </a:p>
        </p:txBody>
      </p:sp>
      <p:pic>
        <p:nvPicPr>
          <p:cNvPr id="559" name="Google Shape;559;p27"/>
          <p:cNvPicPr preferRelativeResize="0"/>
          <p:nvPr/>
        </p:nvPicPr>
        <p:blipFill>
          <a:blip r:embed="rId3">
            <a:alphaModFix/>
          </a:blip>
          <a:stretch>
            <a:fillRect/>
          </a:stretch>
        </p:blipFill>
        <p:spPr>
          <a:xfrm>
            <a:off x="152400" y="1089900"/>
            <a:ext cx="6553200" cy="3314324"/>
          </a:xfrm>
          <a:prstGeom prst="rect">
            <a:avLst/>
          </a:prstGeom>
          <a:noFill/>
          <a:ln>
            <a:noFill/>
          </a:ln>
        </p:spPr>
      </p:pic>
      <p:sp>
        <p:nvSpPr>
          <p:cNvPr id="560" name="Google Shape;560;p27"/>
          <p:cNvSpPr txBox="1"/>
          <p:nvPr/>
        </p:nvSpPr>
        <p:spPr>
          <a:xfrm>
            <a:off x="296300" y="486050"/>
            <a:ext cx="57960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Urea Recirculation (Recycling)</a:t>
            </a:r>
            <a:endParaRPr b="1" i="0" sz="2400" u="none" cap="none" strike="noStrike">
              <a:solidFill>
                <a:srgbClr val="CF8A87"/>
              </a:solidFill>
              <a:latin typeface="Open Sans"/>
              <a:ea typeface="Open Sans"/>
              <a:cs typeface="Open Sans"/>
              <a:sym typeface="Open Sans"/>
            </a:endParaRPr>
          </a:p>
        </p:txBody>
      </p:sp>
      <p:cxnSp>
        <p:nvCxnSpPr>
          <p:cNvPr id="561" name="Google Shape;561;p27"/>
          <p:cNvCxnSpPr/>
          <p:nvPr/>
        </p:nvCxnSpPr>
        <p:spPr>
          <a:xfrm>
            <a:off x="1354375" y="1041475"/>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562" name="Google Shape;562;p27">
            <a:hlinkClick r:id="rId4"/>
          </p:cNvPr>
          <p:cNvSpPr/>
          <p:nvPr/>
        </p:nvSpPr>
        <p:spPr>
          <a:xfrm>
            <a:off x="158125" y="65388"/>
            <a:ext cx="406438" cy="308081"/>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7"/>
          <p:cNvSpPr txBox="1"/>
          <p:nvPr/>
        </p:nvSpPr>
        <p:spPr>
          <a:xfrm>
            <a:off x="152388" y="4404225"/>
            <a:ext cx="24153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A6A6A6"/>
              </a:buClr>
              <a:buSzPts val="1400"/>
              <a:buFont typeface="Open Sans"/>
              <a:buChar char="❖"/>
            </a:pPr>
            <a:r>
              <a:rPr lang="en">
                <a:solidFill>
                  <a:srgbClr val="A6A6A6"/>
                </a:solidFill>
                <a:latin typeface="Open Sans"/>
                <a:ea typeface="Open Sans"/>
                <a:cs typeface="Open Sans"/>
                <a:sym typeface="Open Sans"/>
              </a:rPr>
              <a:t>Urea: Freely filtered across kidneys’ glomerular capillaries, travels through renal tubule.</a:t>
            </a:r>
            <a:endParaRPr>
              <a:solidFill>
                <a:srgbClr val="A6A6A6"/>
              </a:solidFill>
              <a:latin typeface="Open Sans"/>
              <a:ea typeface="Open Sans"/>
              <a:cs typeface="Open Sans"/>
              <a:sym typeface="Open Sans"/>
            </a:endParaRPr>
          </a:p>
          <a:p>
            <a:pPr indent="-317500" lvl="0" marL="457200" rtl="0" algn="l">
              <a:spcBef>
                <a:spcPts val="0"/>
              </a:spcBef>
              <a:spcAft>
                <a:spcPts val="0"/>
              </a:spcAft>
              <a:buClr>
                <a:srgbClr val="A6A6A6"/>
              </a:buClr>
              <a:buSzPts val="1400"/>
              <a:buFont typeface="Open Sans"/>
              <a:buChar char="❖"/>
            </a:pPr>
            <a:r>
              <a:rPr lang="en">
                <a:solidFill>
                  <a:srgbClr val="A6A6A6"/>
                </a:solidFill>
                <a:latin typeface="Open Sans"/>
                <a:ea typeface="Open Sans"/>
                <a:cs typeface="Open Sans"/>
                <a:sym typeface="Open Sans"/>
              </a:rPr>
              <a:t>Part of reabsorbed urea secreted back into loop of Henle→ “urea recycling”</a:t>
            </a:r>
            <a:endParaRPr>
              <a:solidFill>
                <a:srgbClr val="A6A6A6"/>
              </a:solidFill>
              <a:latin typeface="Open Sans"/>
              <a:ea typeface="Open Sans"/>
              <a:cs typeface="Open Sans"/>
              <a:sym typeface="Open Sans"/>
            </a:endParaRPr>
          </a:p>
        </p:txBody>
      </p:sp>
      <p:sp>
        <p:nvSpPr>
          <p:cNvPr id="564" name="Google Shape;564;p27"/>
          <p:cNvSpPr txBox="1"/>
          <p:nvPr/>
        </p:nvSpPr>
        <p:spPr>
          <a:xfrm>
            <a:off x="2912175" y="4280425"/>
            <a:ext cx="3809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A6A6A6"/>
                </a:solidFill>
                <a:latin typeface="Open Sans"/>
                <a:ea typeface="Open Sans"/>
                <a:cs typeface="Open Sans"/>
                <a:sym typeface="Open Sans"/>
              </a:rPr>
              <a:t>Four steps to urea recycling:</a:t>
            </a:r>
            <a:endParaRPr b="1">
              <a:solidFill>
                <a:srgbClr val="A6A6A6"/>
              </a:solidFill>
              <a:latin typeface="Open Sans"/>
              <a:ea typeface="Open Sans"/>
              <a:cs typeface="Open Sans"/>
              <a:sym typeface="Open Sans"/>
            </a:endParaRPr>
          </a:p>
          <a:p>
            <a:pPr indent="-317500" lvl="0" marL="457200" rtl="0" algn="l">
              <a:spcBef>
                <a:spcPts val="0"/>
              </a:spcBef>
              <a:spcAft>
                <a:spcPts val="0"/>
              </a:spcAft>
              <a:buClr>
                <a:srgbClr val="A6A6A6"/>
              </a:buClr>
              <a:buSzPts val="1400"/>
              <a:buFont typeface="Open Sans"/>
              <a:buAutoNum type="romanUcPeriod"/>
            </a:pPr>
            <a:r>
              <a:rPr lang="en">
                <a:solidFill>
                  <a:srgbClr val="A6A6A6"/>
                </a:solidFill>
                <a:latin typeface="Open Sans"/>
                <a:ea typeface="Open Sans"/>
                <a:cs typeface="Open Sans"/>
                <a:sym typeface="Open Sans"/>
              </a:rPr>
              <a:t>50% of urea reabsorbed by simple diffusion in proximal convoluted tubule (leaving 50% of the initial urea).</a:t>
            </a:r>
            <a:endParaRPr>
              <a:solidFill>
                <a:srgbClr val="A6A6A6"/>
              </a:solidFill>
              <a:latin typeface="Open Sans"/>
              <a:ea typeface="Open Sans"/>
              <a:cs typeface="Open Sans"/>
              <a:sym typeface="Open Sans"/>
            </a:endParaRPr>
          </a:p>
          <a:p>
            <a:pPr indent="-317500" lvl="0" marL="457200" rtl="0" algn="l">
              <a:spcBef>
                <a:spcPts val="0"/>
              </a:spcBef>
              <a:spcAft>
                <a:spcPts val="0"/>
              </a:spcAft>
              <a:buClr>
                <a:srgbClr val="A6A6A6"/>
              </a:buClr>
              <a:buSzPts val="1400"/>
              <a:buFont typeface="Open Sans"/>
              <a:buAutoNum type="romanUcPeriod"/>
            </a:pPr>
            <a:r>
              <a:rPr lang="en">
                <a:solidFill>
                  <a:srgbClr val="A6A6A6"/>
                </a:solidFill>
                <a:latin typeface="Open Sans"/>
                <a:ea typeface="Open Sans"/>
                <a:cs typeface="Open Sans"/>
                <a:sym typeface="Open Sans"/>
              </a:rPr>
              <a:t>Urea from medullary interstitium secreted into the tubule in descending limb of loop (100% remaining).</a:t>
            </a:r>
            <a:endParaRPr>
              <a:solidFill>
                <a:srgbClr val="A6A6A6"/>
              </a:solidFill>
              <a:latin typeface="Open Sans"/>
              <a:ea typeface="Open Sans"/>
              <a:cs typeface="Open Sans"/>
              <a:sym typeface="Open Sans"/>
            </a:endParaRPr>
          </a:p>
          <a:p>
            <a:pPr indent="-317500" lvl="0" marL="457200" rtl="0" algn="l">
              <a:spcBef>
                <a:spcPts val="0"/>
              </a:spcBef>
              <a:spcAft>
                <a:spcPts val="0"/>
              </a:spcAft>
              <a:buClr>
                <a:srgbClr val="A6A6A6"/>
              </a:buClr>
              <a:buSzPts val="1400"/>
              <a:buFont typeface="Open Sans"/>
              <a:buAutoNum type="romanUcPeriod"/>
            </a:pPr>
            <a:r>
              <a:rPr lang="en">
                <a:solidFill>
                  <a:srgbClr val="A6A6A6"/>
                </a:solidFill>
                <a:latin typeface="Open Sans"/>
                <a:ea typeface="Open Sans"/>
                <a:cs typeface="Open Sans"/>
                <a:sym typeface="Open Sans"/>
              </a:rPr>
              <a:t>Ascending limb of loop of henle, early DCT is impenetrable to urea, water (urea levels stay the same). Thus, urea in cortical region (the heavy outline) shows a high conc. Of urea since the urea can’t be reabsorbed. </a:t>
            </a:r>
            <a:endParaRPr>
              <a:solidFill>
                <a:srgbClr val="A6A6A6"/>
              </a:solidFill>
              <a:latin typeface="Open Sans"/>
              <a:ea typeface="Open Sans"/>
              <a:cs typeface="Open Sans"/>
              <a:sym typeface="Open Sans"/>
            </a:endParaRPr>
          </a:p>
          <a:p>
            <a:pPr indent="-317500" lvl="0" marL="457200" rtl="0" algn="l">
              <a:spcBef>
                <a:spcPts val="0"/>
              </a:spcBef>
              <a:spcAft>
                <a:spcPts val="0"/>
              </a:spcAft>
              <a:buClr>
                <a:srgbClr val="A6A6A6"/>
              </a:buClr>
              <a:buSzPts val="1400"/>
              <a:buFont typeface="Open Sans"/>
              <a:buAutoNum type="romanUcPeriod"/>
            </a:pPr>
            <a:r>
              <a:rPr lang="en">
                <a:solidFill>
                  <a:srgbClr val="A6A6A6"/>
                </a:solidFill>
                <a:latin typeface="Open Sans"/>
                <a:ea typeface="Open Sans"/>
                <a:cs typeface="Open Sans"/>
                <a:sym typeface="Open Sans"/>
              </a:rPr>
              <a:t>80% of the urea is reabsorbed in the juxtamedullary tubule, leaving 20% of the urea to be excreted.</a:t>
            </a:r>
            <a:endParaRPr>
              <a:solidFill>
                <a:srgbClr val="A6A6A6"/>
              </a:solidFill>
              <a:latin typeface="Open Sans"/>
              <a:ea typeface="Open Sans"/>
              <a:cs typeface="Open Sans"/>
              <a:sym typeface="Open Sans"/>
            </a:endParaRPr>
          </a:p>
          <a:p>
            <a:pPr indent="0" lvl="0" marL="0" rtl="0" algn="l">
              <a:spcBef>
                <a:spcPts val="0"/>
              </a:spcBef>
              <a:spcAft>
                <a:spcPts val="0"/>
              </a:spcAft>
              <a:buNone/>
            </a:pPr>
            <a:r>
              <a:rPr lang="en">
                <a:solidFill>
                  <a:srgbClr val="A6A6A6"/>
                </a:solidFill>
                <a:latin typeface="Open Sans"/>
                <a:ea typeface="Open Sans"/>
                <a:cs typeface="Open Sans"/>
                <a:sym typeface="Open Sans"/>
              </a:rPr>
              <a:t>From “Osmosis Notes” </a:t>
            </a:r>
            <a:endParaRPr>
              <a:solidFill>
                <a:srgbClr val="A6A6A6"/>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8"/>
          <p:cNvSpPr/>
          <p:nvPr/>
        </p:nvSpPr>
        <p:spPr>
          <a:xfrm>
            <a:off x="5625575" y="-113525"/>
            <a:ext cx="993600" cy="11652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4</a:t>
            </a:r>
            <a:endParaRPr i="0" sz="4800" u="none" cap="none" strike="noStrike">
              <a:solidFill>
                <a:srgbClr val="CF8A87"/>
              </a:solidFill>
              <a:latin typeface="Open Sans"/>
              <a:ea typeface="Open Sans"/>
              <a:cs typeface="Open Sans"/>
              <a:sym typeface="Open Sans"/>
            </a:endParaRPr>
          </a:p>
        </p:txBody>
      </p:sp>
      <p:sp>
        <p:nvSpPr>
          <p:cNvPr id="570" name="Google Shape;570;p28"/>
          <p:cNvSpPr txBox="1"/>
          <p:nvPr/>
        </p:nvSpPr>
        <p:spPr>
          <a:xfrm>
            <a:off x="-123575" y="8460900"/>
            <a:ext cx="68928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A6A6A6"/>
              </a:buClr>
              <a:buSzPts val="1400"/>
              <a:buFont typeface="Open Sans"/>
              <a:buChar char="❖"/>
            </a:pPr>
            <a:r>
              <a:rPr lang="en">
                <a:solidFill>
                  <a:srgbClr val="A6A6A6"/>
                </a:solidFill>
                <a:latin typeface="Open Sans"/>
                <a:ea typeface="Open Sans"/>
                <a:cs typeface="Open Sans"/>
                <a:sym typeface="Open Sans"/>
              </a:rPr>
              <a:t>Absorbed water is returned to the circulatory system via the vasa recta, which surrounds the tips of the loops of Henle. Because the blood flow through these capillaries is very slow, any solutes that are reabsorbed into the bloodstream have time to diffuse back into the interstitial fluid, which maintains the solute concentration gradient in the medulla. This passive process is known as countercurrent exchange. (From Khan Academy).</a:t>
            </a:r>
            <a:endParaRPr sz="1300">
              <a:solidFill>
                <a:srgbClr val="A6A6A6"/>
              </a:solidFill>
              <a:latin typeface="Open Sans"/>
              <a:ea typeface="Open Sans"/>
              <a:cs typeface="Open Sans"/>
              <a:sym typeface="Open Sans"/>
            </a:endParaRPr>
          </a:p>
        </p:txBody>
      </p:sp>
      <p:sp>
        <p:nvSpPr>
          <p:cNvPr id="571" name="Google Shape;571;p28"/>
          <p:cNvSpPr/>
          <p:nvPr/>
        </p:nvSpPr>
        <p:spPr>
          <a:xfrm>
            <a:off x="4855850" y="65710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txBox="1"/>
          <p:nvPr/>
        </p:nvSpPr>
        <p:spPr>
          <a:xfrm>
            <a:off x="-241187" y="265475"/>
            <a:ext cx="64119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Two Special Features of the Renal Medullary Blood Flow</a:t>
            </a:r>
            <a:endParaRPr b="1" i="0" sz="2400" u="none" cap="none" strike="noStrike">
              <a:solidFill>
                <a:srgbClr val="CF8A87"/>
              </a:solidFill>
              <a:latin typeface="Open Sans"/>
              <a:ea typeface="Open Sans"/>
              <a:cs typeface="Open Sans"/>
              <a:sym typeface="Open Sans"/>
            </a:endParaRPr>
          </a:p>
        </p:txBody>
      </p:sp>
      <p:cxnSp>
        <p:nvCxnSpPr>
          <p:cNvPr id="573" name="Google Shape;573;p28"/>
          <p:cNvCxnSpPr/>
          <p:nvPr/>
        </p:nvCxnSpPr>
        <p:spPr>
          <a:xfrm>
            <a:off x="1474063" y="1188875"/>
            <a:ext cx="3591000" cy="10200"/>
          </a:xfrm>
          <a:prstGeom prst="straightConnector1">
            <a:avLst/>
          </a:prstGeom>
          <a:noFill/>
          <a:ln cap="rnd" cmpd="sng" w="38100">
            <a:solidFill>
              <a:srgbClr val="7F7F7F"/>
            </a:solidFill>
            <a:prstDash val="solid"/>
            <a:miter lim="800000"/>
            <a:headEnd len="sm" w="sm" type="none"/>
            <a:tailEnd len="sm" w="sm" type="none"/>
          </a:ln>
        </p:spPr>
      </p:cxnSp>
      <p:grpSp>
        <p:nvGrpSpPr>
          <p:cNvPr id="574" name="Google Shape;574;p28"/>
          <p:cNvGrpSpPr/>
          <p:nvPr/>
        </p:nvGrpSpPr>
        <p:grpSpPr>
          <a:xfrm>
            <a:off x="19857" y="1425285"/>
            <a:ext cx="6532740" cy="1387146"/>
            <a:chOff x="4386347" y="3294774"/>
            <a:chExt cx="800601" cy="136089"/>
          </a:xfrm>
        </p:grpSpPr>
        <p:sp>
          <p:nvSpPr>
            <p:cNvPr id="575" name="Google Shape;575;p2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8"/>
            <p:cNvSpPr/>
            <p:nvPr/>
          </p:nvSpPr>
          <p:spPr>
            <a:xfrm>
              <a:off x="4386347" y="3294774"/>
              <a:ext cx="174465" cy="13608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1</a:t>
              </a:r>
              <a:endParaRPr b="1" i="0" sz="2400" u="none" cap="none" strike="noStrike">
                <a:solidFill>
                  <a:schemeClr val="lt1"/>
                </a:solidFill>
                <a:latin typeface="Open Sans"/>
                <a:ea typeface="Open Sans"/>
                <a:cs typeface="Open Sans"/>
                <a:sym typeface="Open Sans"/>
              </a:endParaRPr>
            </a:p>
          </p:txBody>
        </p:sp>
      </p:grpSp>
      <p:sp>
        <p:nvSpPr>
          <p:cNvPr id="577" name="Google Shape;577;p28"/>
          <p:cNvSpPr txBox="1"/>
          <p:nvPr/>
        </p:nvSpPr>
        <p:spPr>
          <a:xfrm>
            <a:off x="1429688" y="1550525"/>
            <a:ext cx="49581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434343"/>
                </a:solidFill>
                <a:latin typeface="Open Sans"/>
                <a:ea typeface="Open Sans"/>
                <a:cs typeface="Open Sans"/>
                <a:sym typeface="Open Sans"/>
              </a:rPr>
              <a:t>The medullary blood flow is low, </a:t>
            </a:r>
            <a:r>
              <a:rPr lang="en">
                <a:solidFill>
                  <a:srgbClr val="434343"/>
                </a:solidFill>
                <a:latin typeface="Open Sans"/>
                <a:ea typeface="Open Sans"/>
                <a:cs typeface="Open Sans"/>
                <a:sym typeface="Open Sans"/>
              </a:rPr>
              <a:t>accounting for </a:t>
            </a:r>
            <a:r>
              <a:rPr b="1" lang="en">
                <a:solidFill>
                  <a:srgbClr val="434343"/>
                </a:solidFill>
                <a:latin typeface="Open Sans"/>
                <a:ea typeface="Open Sans"/>
                <a:cs typeface="Open Sans"/>
                <a:sym typeface="Open Sans"/>
              </a:rPr>
              <a:t>less than 5%</a:t>
            </a:r>
            <a:r>
              <a:rPr lang="en">
                <a:solidFill>
                  <a:srgbClr val="434343"/>
                </a:solidFill>
                <a:latin typeface="Open Sans"/>
                <a:ea typeface="Open Sans"/>
                <a:cs typeface="Open Sans"/>
                <a:sym typeface="Open Sans"/>
              </a:rPr>
              <a:t> of the total renal blood flow. This sluggish blood flow is sufficient to supply the metabolic needs of the tissues but helps to minimize solute loss from the medullary interstitium.</a:t>
            </a:r>
            <a:endParaRPr>
              <a:solidFill>
                <a:srgbClr val="434343"/>
              </a:solidFill>
              <a:latin typeface="Open Sans"/>
              <a:ea typeface="Open Sans"/>
              <a:cs typeface="Open Sans"/>
              <a:sym typeface="Open Sans"/>
            </a:endParaRPr>
          </a:p>
        </p:txBody>
      </p:sp>
      <p:grpSp>
        <p:nvGrpSpPr>
          <p:cNvPr id="578" name="Google Shape;578;p28"/>
          <p:cNvGrpSpPr/>
          <p:nvPr/>
        </p:nvGrpSpPr>
        <p:grpSpPr>
          <a:xfrm>
            <a:off x="19945" y="3047448"/>
            <a:ext cx="6532740" cy="1262094"/>
            <a:chOff x="4386347" y="3294774"/>
            <a:chExt cx="800601" cy="136089"/>
          </a:xfrm>
        </p:grpSpPr>
        <p:sp>
          <p:nvSpPr>
            <p:cNvPr id="579" name="Google Shape;579;p2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8"/>
            <p:cNvSpPr/>
            <p:nvPr/>
          </p:nvSpPr>
          <p:spPr>
            <a:xfrm>
              <a:off x="4386347" y="3294774"/>
              <a:ext cx="174465" cy="13608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2</a:t>
              </a:r>
              <a:endParaRPr b="1" i="0" sz="2400" u="none" cap="none" strike="noStrike">
                <a:solidFill>
                  <a:schemeClr val="lt1"/>
                </a:solidFill>
                <a:latin typeface="Open Sans"/>
                <a:ea typeface="Open Sans"/>
                <a:cs typeface="Open Sans"/>
                <a:sym typeface="Open Sans"/>
              </a:endParaRPr>
            </a:p>
          </p:txBody>
        </p:sp>
      </p:grpSp>
      <p:sp>
        <p:nvSpPr>
          <p:cNvPr id="581" name="Google Shape;581;p28"/>
          <p:cNvSpPr txBox="1"/>
          <p:nvPr/>
        </p:nvSpPr>
        <p:spPr>
          <a:xfrm>
            <a:off x="1429688" y="3341925"/>
            <a:ext cx="4958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The</a:t>
            </a:r>
            <a:r>
              <a:rPr b="1" lang="en">
                <a:solidFill>
                  <a:srgbClr val="990000"/>
                </a:solidFill>
                <a:latin typeface="Open Sans"/>
                <a:ea typeface="Open Sans"/>
                <a:cs typeface="Open Sans"/>
                <a:sym typeface="Open Sans"/>
              </a:rPr>
              <a:t> vasa recta</a:t>
            </a:r>
            <a:r>
              <a:rPr lang="en">
                <a:solidFill>
                  <a:srgbClr val="434343"/>
                </a:solidFill>
                <a:latin typeface="Open Sans"/>
                <a:ea typeface="Open Sans"/>
                <a:cs typeface="Open Sans"/>
                <a:sym typeface="Open Sans"/>
              </a:rPr>
              <a:t> serve as</a:t>
            </a:r>
            <a:r>
              <a:rPr b="1" lang="en">
                <a:solidFill>
                  <a:srgbClr val="434343"/>
                </a:solidFill>
                <a:latin typeface="Open Sans"/>
                <a:ea typeface="Open Sans"/>
                <a:cs typeface="Open Sans"/>
                <a:sym typeface="Open Sans"/>
              </a:rPr>
              <a:t> countercurrent exchangers, </a:t>
            </a:r>
            <a:r>
              <a:rPr lang="en">
                <a:solidFill>
                  <a:srgbClr val="434343"/>
                </a:solidFill>
                <a:latin typeface="Open Sans"/>
                <a:ea typeface="Open Sans"/>
                <a:cs typeface="Open Sans"/>
                <a:sym typeface="Open Sans"/>
              </a:rPr>
              <a:t>minimizing washout of solutes from the medullary interstitium. </a:t>
            </a:r>
            <a:endParaRPr>
              <a:solidFill>
                <a:srgbClr val="434343"/>
              </a:solidFill>
              <a:latin typeface="Open Sans"/>
              <a:ea typeface="Open Sans"/>
              <a:cs typeface="Open Sans"/>
              <a:sym typeface="Open Sans"/>
            </a:endParaRPr>
          </a:p>
        </p:txBody>
      </p:sp>
      <p:pic>
        <p:nvPicPr>
          <p:cNvPr id="582" name="Google Shape;582;p28"/>
          <p:cNvPicPr preferRelativeResize="0"/>
          <p:nvPr/>
        </p:nvPicPr>
        <p:blipFill>
          <a:blip r:embed="rId3">
            <a:alphaModFix/>
          </a:blip>
          <a:stretch>
            <a:fillRect/>
          </a:stretch>
        </p:blipFill>
        <p:spPr>
          <a:xfrm>
            <a:off x="1502913" y="4461942"/>
            <a:ext cx="3852173" cy="3846558"/>
          </a:xfrm>
          <a:prstGeom prst="rect">
            <a:avLst/>
          </a:prstGeom>
          <a:noFill/>
          <a:ln>
            <a:noFill/>
          </a:ln>
        </p:spPr>
      </p:pic>
      <p:sp>
        <p:nvSpPr>
          <p:cNvPr id="583" name="Google Shape;583;p28"/>
          <p:cNvSpPr/>
          <p:nvPr/>
        </p:nvSpPr>
        <p:spPr>
          <a:xfrm>
            <a:off x="1805654" y="7836050"/>
            <a:ext cx="1048500" cy="421200"/>
          </a:xfrm>
          <a:prstGeom prst="halfFrame">
            <a:avLst>
              <a:gd fmla="val 10384" name="adj1"/>
              <a:gd fmla="val 10372" name="adj2"/>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rot="10800000">
            <a:off x="1805725" y="7985025"/>
            <a:ext cx="1046100" cy="423900"/>
          </a:xfrm>
          <a:prstGeom prst="halfFrame">
            <a:avLst>
              <a:gd fmla="val 10384" name="adj1"/>
              <a:gd fmla="val 10372" name="adj2"/>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9"/>
          <p:cNvSpPr/>
          <p:nvPr/>
        </p:nvSpPr>
        <p:spPr>
          <a:xfrm>
            <a:off x="5798225" y="-137525"/>
            <a:ext cx="10026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5</a:t>
            </a:r>
            <a:endParaRPr i="0" sz="4800" u="none" cap="none" strike="noStrike">
              <a:solidFill>
                <a:srgbClr val="CF8A87"/>
              </a:solidFill>
              <a:latin typeface="Open Sans"/>
              <a:ea typeface="Open Sans"/>
              <a:cs typeface="Open Sans"/>
              <a:sym typeface="Open Sans"/>
            </a:endParaRPr>
          </a:p>
        </p:txBody>
      </p:sp>
      <p:sp>
        <p:nvSpPr>
          <p:cNvPr id="590" name="Google Shape;590;p29"/>
          <p:cNvSpPr txBox="1"/>
          <p:nvPr/>
        </p:nvSpPr>
        <p:spPr>
          <a:xfrm>
            <a:off x="164700" y="304800"/>
            <a:ext cx="58149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The Vasa Recta Is a Countercurrent </a:t>
            </a:r>
            <a:r>
              <a:rPr b="1" lang="en" sz="2400" u="sng">
                <a:solidFill>
                  <a:srgbClr val="CF8A87"/>
                </a:solidFill>
                <a:latin typeface="Open Sans"/>
                <a:ea typeface="Open Sans"/>
                <a:cs typeface="Open Sans"/>
                <a:sym typeface="Open Sans"/>
              </a:rPr>
              <a:t>Exchanger</a:t>
            </a:r>
            <a:endParaRPr b="1" sz="2400" u="sng">
              <a:solidFill>
                <a:srgbClr val="CF8A87"/>
              </a:solidFill>
              <a:latin typeface="Open Sans"/>
              <a:ea typeface="Open Sans"/>
              <a:cs typeface="Open Sans"/>
              <a:sym typeface="Open Sans"/>
            </a:endParaRPr>
          </a:p>
        </p:txBody>
      </p:sp>
      <p:cxnSp>
        <p:nvCxnSpPr>
          <p:cNvPr id="591" name="Google Shape;591;p29">
            <a:hlinkClick r:id="rId3"/>
          </p:cNvPr>
          <p:cNvCxnSpPr/>
          <p:nvPr/>
        </p:nvCxnSpPr>
        <p:spPr>
          <a:xfrm>
            <a:off x="1655713" y="1140500"/>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592" name="Google Shape;592;p29"/>
          <p:cNvSpPr txBox="1"/>
          <p:nvPr/>
        </p:nvSpPr>
        <p:spPr>
          <a:xfrm>
            <a:off x="268550" y="1803025"/>
            <a:ext cx="1510500" cy="831300"/>
          </a:xfrm>
          <a:prstGeom prst="rect">
            <a:avLst/>
          </a:prstGeom>
          <a:solidFill>
            <a:srgbClr val="CF8A8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Countercurrent exchangers have:</a:t>
            </a:r>
            <a:endParaRPr>
              <a:solidFill>
                <a:schemeClr val="lt1"/>
              </a:solidFill>
              <a:latin typeface="Open Sans"/>
              <a:ea typeface="Open Sans"/>
              <a:cs typeface="Open Sans"/>
              <a:sym typeface="Open Sans"/>
            </a:endParaRPr>
          </a:p>
        </p:txBody>
      </p:sp>
      <p:sp>
        <p:nvSpPr>
          <p:cNvPr id="593" name="Google Shape;593;p29"/>
          <p:cNvSpPr/>
          <p:nvPr/>
        </p:nvSpPr>
        <p:spPr>
          <a:xfrm>
            <a:off x="925200" y="1494625"/>
            <a:ext cx="1610490" cy="308384"/>
          </a:xfrm>
          <a:custGeom>
            <a:rect b="b" l="l" r="r" t="t"/>
            <a:pathLst>
              <a:path extrusionOk="0" h="15762" w="30839">
                <a:moveTo>
                  <a:pt x="0" y="15762"/>
                </a:moveTo>
                <a:lnTo>
                  <a:pt x="0" y="0"/>
                </a:lnTo>
                <a:lnTo>
                  <a:pt x="30839" y="0"/>
                </a:lnTo>
              </a:path>
            </a:pathLst>
          </a:custGeom>
          <a:noFill/>
          <a:ln cap="flat" cmpd="sng" w="9525">
            <a:solidFill>
              <a:schemeClr val="dk2"/>
            </a:solidFill>
            <a:prstDash val="solid"/>
            <a:round/>
            <a:headEnd len="med" w="med" type="none"/>
            <a:tailEnd len="med" w="med" type="stealth"/>
          </a:ln>
        </p:spPr>
      </p:sp>
      <p:sp>
        <p:nvSpPr>
          <p:cNvPr id="594" name="Google Shape;594;p29"/>
          <p:cNvSpPr/>
          <p:nvPr/>
        </p:nvSpPr>
        <p:spPr>
          <a:xfrm>
            <a:off x="908050" y="2642550"/>
            <a:ext cx="1627632" cy="400210"/>
          </a:xfrm>
          <a:custGeom>
            <a:rect b="b" l="l" r="r" t="t"/>
            <a:pathLst>
              <a:path extrusionOk="0" h="13707" w="41120">
                <a:moveTo>
                  <a:pt x="0" y="0"/>
                </a:moveTo>
                <a:lnTo>
                  <a:pt x="0" y="13707"/>
                </a:lnTo>
                <a:lnTo>
                  <a:pt x="41120" y="13707"/>
                </a:lnTo>
              </a:path>
            </a:pathLst>
          </a:custGeom>
          <a:noFill/>
          <a:ln cap="flat" cmpd="sng" w="9525">
            <a:solidFill>
              <a:schemeClr val="dk2"/>
            </a:solidFill>
            <a:prstDash val="solid"/>
            <a:round/>
            <a:headEnd len="med" w="med" type="none"/>
            <a:tailEnd len="med" w="med" type="stealth"/>
          </a:ln>
        </p:spPr>
      </p:sp>
      <p:cxnSp>
        <p:nvCxnSpPr>
          <p:cNvPr id="595" name="Google Shape;595;p29"/>
          <p:cNvCxnSpPr/>
          <p:nvPr/>
        </p:nvCxnSpPr>
        <p:spPr>
          <a:xfrm>
            <a:off x="1779050" y="2225025"/>
            <a:ext cx="962400" cy="6300"/>
          </a:xfrm>
          <a:prstGeom prst="straightConnector1">
            <a:avLst/>
          </a:prstGeom>
          <a:noFill/>
          <a:ln cap="flat" cmpd="sng" w="9525">
            <a:solidFill>
              <a:schemeClr val="dk2"/>
            </a:solidFill>
            <a:prstDash val="solid"/>
            <a:round/>
            <a:headEnd len="med" w="med" type="none"/>
            <a:tailEnd len="med" w="med" type="stealth"/>
          </a:ln>
        </p:spPr>
      </p:cxnSp>
      <p:sp>
        <p:nvSpPr>
          <p:cNvPr id="596" name="Google Shape;596;p29"/>
          <p:cNvSpPr txBox="1"/>
          <p:nvPr/>
        </p:nvSpPr>
        <p:spPr>
          <a:xfrm>
            <a:off x="2621375" y="1271900"/>
            <a:ext cx="2741400" cy="400200"/>
          </a:xfrm>
          <a:prstGeom prst="rect">
            <a:avLst/>
          </a:prstGeom>
          <a:solidFill>
            <a:srgbClr val="F3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1- Sluggish blood flow (1-2%).</a:t>
            </a:r>
            <a:endParaRPr>
              <a:solidFill>
                <a:srgbClr val="434343"/>
              </a:solidFill>
              <a:latin typeface="Open Sans"/>
              <a:ea typeface="Open Sans"/>
              <a:cs typeface="Open Sans"/>
              <a:sym typeface="Open Sans"/>
            </a:endParaRPr>
          </a:p>
        </p:txBody>
      </p:sp>
      <p:sp>
        <p:nvSpPr>
          <p:cNvPr id="597" name="Google Shape;597;p29"/>
          <p:cNvSpPr txBox="1"/>
          <p:nvPr/>
        </p:nvSpPr>
        <p:spPr>
          <a:xfrm>
            <a:off x="2825175" y="2046400"/>
            <a:ext cx="2297700" cy="400200"/>
          </a:xfrm>
          <a:prstGeom prst="rect">
            <a:avLst/>
          </a:prstGeom>
          <a:solidFill>
            <a:srgbClr val="F3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2- Close proximity.</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598" name="Google Shape;598;p29"/>
          <p:cNvSpPr txBox="1"/>
          <p:nvPr/>
        </p:nvSpPr>
        <p:spPr>
          <a:xfrm>
            <a:off x="2621375" y="2820900"/>
            <a:ext cx="2741400" cy="400200"/>
          </a:xfrm>
          <a:prstGeom prst="rect">
            <a:avLst/>
          </a:prstGeom>
          <a:solidFill>
            <a:srgbClr val="F3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3- High permeability</a:t>
            </a:r>
            <a:endParaRPr>
              <a:solidFill>
                <a:srgbClr val="434343"/>
              </a:solidFill>
              <a:latin typeface="Open Sans"/>
              <a:ea typeface="Open Sans"/>
              <a:cs typeface="Open Sans"/>
              <a:sym typeface="Open Sans"/>
            </a:endParaRPr>
          </a:p>
        </p:txBody>
      </p:sp>
      <p:pic>
        <p:nvPicPr>
          <p:cNvPr id="599" name="Google Shape;599;p29"/>
          <p:cNvPicPr preferRelativeResize="0"/>
          <p:nvPr/>
        </p:nvPicPr>
        <p:blipFill>
          <a:blip r:embed="rId4">
            <a:alphaModFix/>
          </a:blip>
          <a:stretch>
            <a:fillRect/>
          </a:stretch>
        </p:blipFill>
        <p:spPr>
          <a:xfrm>
            <a:off x="3867000" y="3342300"/>
            <a:ext cx="2850575" cy="2493600"/>
          </a:xfrm>
          <a:prstGeom prst="rect">
            <a:avLst/>
          </a:prstGeom>
          <a:noFill/>
          <a:ln>
            <a:noFill/>
          </a:ln>
        </p:spPr>
      </p:pic>
      <p:sp>
        <p:nvSpPr>
          <p:cNvPr id="600" name="Google Shape;600;p29"/>
          <p:cNvSpPr txBox="1"/>
          <p:nvPr/>
        </p:nvSpPr>
        <p:spPr>
          <a:xfrm>
            <a:off x="104700" y="3342300"/>
            <a:ext cx="3762300" cy="2493600"/>
          </a:xfrm>
          <a:prstGeom prst="rect">
            <a:avLst/>
          </a:prstGeom>
          <a:solidFill>
            <a:srgbClr val="F3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B37370"/>
                </a:solidFill>
                <a:latin typeface="Open Sans"/>
                <a:ea typeface="Open Sans"/>
                <a:cs typeface="Open Sans"/>
                <a:sym typeface="Open Sans"/>
              </a:rPr>
              <a:t>passive process</a:t>
            </a:r>
            <a:endParaRPr b="1" sz="2400">
              <a:solidFill>
                <a:srgbClr val="B37370"/>
              </a:solidFill>
              <a:latin typeface="Open Sans"/>
              <a:ea typeface="Open Sans"/>
              <a:cs typeface="Open Sans"/>
              <a:sym typeface="Open Sans"/>
            </a:endParaRPr>
          </a:p>
          <a:p>
            <a:pPr indent="0" lvl="0" marL="0" rtl="0" algn="ctr">
              <a:spcBef>
                <a:spcPts val="0"/>
              </a:spcBef>
              <a:spcAft>
                <a:spcPts val="0"/>
              </a:spcAft>
              <a:buNone/>
            </a:pPr>
            <a:r>
              <a:rPr lang="en">
                <a:solidFill>
                  <a:srgbClr val="434343"/>
                </a:solidFill>
                <a:latin typeface="Open Sans"/>
                <a:ea typeface="Open Sans"/>
                <a:cs typeface="Open Sans"/>
                <a:sym typeface="Open Sans"/>
              </a:rPr>
              <a:t>The solutes diffuse use out of the vessels conducting the blood the cortex and into the vessels descending into the pyramids (medulla). Conversely, water diffuses out of the descending vessels and into the fenestrated ascending vessels. Thus, the solutes tend to recirculate in the medulla and water tends to bypass it, so the hypertonicity is maintained.</a:t>
            </a:r>
            <a:endParaRPr>
              <a:solidFill>
                <a:srgbClr val="434343"/>
              </a:solidFill>
              <a:latin typeface="Open Sans"/>
              <a:ea typeface="Open Sans"/>
              <a:cs typeface="Open Sans"/>
              <a:sym typeface="Open Sans"/>
            </a:endParaRPr>
          </a:p>
        </p:txBody>
      </p:sp>
      <p:pic>
        <p:nvPicPr>
          <p:cNvPr id="601" name="Google Shape;601;p29"/>
          <p:cNvPicPr preferRelativeResize="0"/>
          <p:nvPr/>
        </p:nvPicPr>
        <p:blipFill>
          <a:blip r:embed="rId5">
            <a:alphaModFix/>
          </a:blip>
          <a:stretch>
            <a:fillRect/>
          </a:stretch>
        </p:blipFill>
        <p:spPr>
          <a:xfrm>
            <a:off x="556800" y="5828550"/>
            <a:ext cx="6301200" cy="4074400"/>
          </a:xfrm>
          <a:prstGeom prst="rect">
            <a:avLst/>
          </a:prstGeom>
          <a:noFill/>
          <a:ln>
            <a:noFill/>
          </a:ln>
        </p:spPr>
      </p:pic>
      <p:sp>
        <p:nvSpPr>
          <p:cNvPr id="602" name="Google Shape;602;p29">
            <a:hlinkClick r:id="rId6"/>
          </p:cNvPr>
          <p:cNvSpPr/>
          <p:nvPr/>
        </p:nvSpPr>
        <p:spPr>
          <a:xfrm>
            <a:off x="88975" y="120775"/>
            <a:ext cx="406438" cy="308081"/>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30"/>
          <p:cNvPicPr preferRelativeResize="0"/>
          <p:nvPr/>
        </p:nvPicPr>
        <p:blipFill>
          <a:blip r:embed="rId3">
            <a:alphaModFix/>
          </a:blip>
          <a:stretch>
            <a:fillRect/>
          </a:stretch>
        </p:blipFill>
        <p:spPr>
          <a:xfrm>
            <a:off x="4207875" y="6786425"/>
            <a:ext cx="2590575" cy="3061399"/>
          </a:xfrm>
          <a:prstGeom prst="rect">
            <a:avLst/>
          </a:prstGeom>
          <a:noFill/>
          <a:ln>
            <a:noFill/>
          </a:ln>
        </p:spPr>
      </p:pic>
      <p:cxnSp>
        <p:nvCxnSpPr>
          <p:cNvPr id="608" name="Google Shape;608;p30"/>
          <p:cNvCxnSpPr/>
          <p:nvPr/>
        </p:nvCxnSpPr>
        <p:spPr>
          <a:xfrm>
            <a:off x="2086100" y="1195650"/>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609" name="Google Shape;609;p30"/>
          <p:cNvSpPr txBox="1"/>
          <p:nvPr/>
        </p:nvSpPr>
        <p:spPr>
          <a:xfrm>
            <a:off x="417656" y="179850"/>
            <a:ext cx="5796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The regulation of ECF Osmolarity</a:t>
            </a:r>
            <a:endParaRPr b="1" i="0" sz="3000" u="none" cap="none" strike="noStrike">
              <a:solidFill>
                <a:srgbClr val="CF8A87"/>
              </a:solidFill>
              <a:latin typeface="Open Sans"/>
              <a:ea typeface="Open Sans"/>
              <a:cs typeface="Open Sans"/>
              <a:sym typeface="Open Sans"/>
            </a:endParaRPr>
          </a:p>
        </p:txBody>
      </p:sp>
      <p:sp>
        <p:nvSpPr>
          <p:cNvPr id="610" name="Google Shape;610;p30"/>
          <p:cNvSpPr/>
          <p:nvPr/>
        </p:nvSpPr>
        <p:spPr>
          <a:xfrm>
            <a:off x="1081375" y="1466013"/>
            <a:ext cx="4614300" cy="850500"/>
          </a:xfrm>
          <a:prstGeom prst="chevron">
            <a:avLst>
              <a:gd fmla="val 50000"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184375" y="1268927"/>
            <a:ext cx="1636350" cy="1244650"/>
          </a:xfrm>
          <a:prstGeom prst="flowChartDecision">
            <a:avLst/>
          </a:prstGeom>
          <a:solidFill>
            <a:srgbClr val="D7DAE1">
              <a:alpha val="83530"/>
            </a:srgbClr>
          </a:solidFill>
          <a:ln cap="flat" cmpd="sng" w="9525">
            <a:solidFill>
              <a:srgbClr val="D7DA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txBox="1"/>
          <p:nvPr/>
        </p:nvSpPr>
        <p:spPr>
          <a:xfrm>
            <a:off x="288825" y="1707500"/>
            <a:ext cx="139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434343"/>
                </a:solidFill>
                <a:latin typeface="Open Sans"/>
                <a:ea typeface="Open Sans"/>
                <a:cs typeface="Open Sans"/>
                <a:sym typeface="Open Sans"/>
              </a:rPr>
              <a:t>Osmolarity =</a:t>
            </a:r>
            <a:endParaRPr b="1">
              <a:solidFill>
                <a:srgbClr val="434343"/>
              </a:solidFill>
              <a:latin typeface="Open Sans"/>
              <a:ea typeface="Open Sans"/>
              <a:cs typeface="Open Sans"/>
              <a:sym typeface="Open Sans"/>
            </a:endParaRPr>
          </a:p>
        </p:txBody>
      </p:sp>
      <p:sp>
        <p:nvSpPr>
          <p:cNvPr id="613" name="Google Shape;613;p30"/>
          <p:cNvSpPr txBox="1"/>
          <p:nvPr/>
        </p:nvSpPr>
        <p:spPr>
          <a:xfrm>
            <a:off x="1610025" y="1693088"/>
            <a:ext cx="39135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Amount of solutes/volume of ECF</a:t>
            </a:r>
            <a:r>
              <a:rPr lang="en">
                <a:solidFill>
                  <a:srgbClr val="999999"/>
                </a:solidFill>
                <a:latin typeface="Open Sans"/>
                <a:ea typeface="Open Sans"/>
                <a:cs typeface="Open Sans"/>
                <a:sym typeface="Open Sans"/>
              </a:rPr>
              <a:t> </a:t>
            </a:r>
            <a:r>
              <a:rPr lang="en">
                <a:solidFill>
                  <a:srgbClr val="434343"/>
                </a:solidFill>
                <a:latin typeface="Open Sans"/>
                <a:ea typeface="Open Sans"/>
                <a:cs typeface="Open Sans"/>
                <a:sym typeface="Open Sans"/>
              </a:rPr>
              <a:t>(Water).</a:t>
            </a:r>
            <a:endParaRPr>
              <a:solidFill>
                <a:srgbClr val="434343"/>
              </a:solidFill>
              <a:latin typeface="Open Sans"/>
              <a:ea typeface="Open Sans"/>
              <a:cs typeface="Open Sans"/>
              <a:sym typeface="Open Sans"/>
            </a:endParaRPr>
          </a:p>
        </p:txBody>
      </p:sp>
      <p:sp>
        <p:nvSpPr>
          <p:cNvPr id="614" name="Google Shape;614;p30"/>
          <p:cNvSpPr txBox="1"/>
          <p:nvPr/>
        </p:nvSpPr>
        <p:spPr>
          <a:xfrm>
            <a:off x="75" y="2508550"/>
            <a:ext cx="6858000" cy="858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ECF osmolarity is governed by two main mechanisms</a:t>
            </a:r>
            <a:endParaRPr b="1" sz="2400">
              <a:solidFill>
                <a:srgbClr val="CF8A87"/>
              </a:solidFill>
              <a:latin typeface="Open Sans"/>
              <a:ea typeface="Open Sans"/>
              <a:cs typeface="Open Sans"/>
              <a:sym typeface="Open Sans"/>
            </a:endParaRPr>
          </a:p>
        </p:txBody>
      </p:sp>
      <p:cxnSp>
        <p:nvCxnSpPr>
          <p:cNvPr id="615" name="Google Shape;615;p30"/>
          <p:cNvCxnSpPr/>
          <p:nvPr/>
        </p:nvCxnSpPr>
        <p:spPr>
          <a:xfrm>
            <a:off x="2477088" y="3457948"/>
            <a:ext cx="1903800" cy="0"/>
          </a:xfrm>
          <a:prstGeom prst="straightConnector1">
            <a:avLst/>
          </a:prstGeom>
          <a:noFill/>
          <a:ln cap="rnd" cmpd="sng" w="38100">
            <a:solidFill>
              <a:srgbClr val="7F7F7F"/>
            </a:solidFill>
            <a:prstDash val="solid"/>
            <a:miter lim="800000"/>
            <a:headEnd len="sm" w="sm" type="none"/>
            <a:tailEnd len="sm" w="sm" type="none"/>
          </a:ln>
        </p:spPr>
      </p:cxnSp>
      <p:grpSp>
        <p:nvGrpSpPr>
          <p:cNvPr id="616" name="Google Shape;616;p30"/>
          <p:cNvGrpSpPr/>
          <p:nvPr/>
        </p:nvGrpSpPr>
        <p:grpSpPr>
          <a:xfrm>
            <a:off x="184366" y="3366544"/>
            <a:ext cx="5050071" cy="1080344"/>
            <a:chOff x="4388806" y="2233975"/>
            <a:chExt cx="786738" cy="189066"/>
          </a:xfrm>
        </p:grpSpPr>
        <p:sp>
          <p:nvSpPr>
            <p:cNvPr id="617" name="Google Shape;617;p30"/>
            <p:cNvSpPr/>
            <p:nvPr/>
          </p:nvSpPr>
          <p:spPr>
            <a:xfrm>
              <a:off x="4411970" y="2278599"/>
              <a:ext cx="763574" cy="144443"/>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0"/>
            <p:cNvSpPr/>
            <p:nvPr/>
          </p:nvSpPr>
          <p:spPr>
            <a:xfrm>
              <a:off x="4388806" y="2233975"/>
              <a:ext cx="225215"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chemeClr val="lt1"/>
                  </a:solidFill>
                  <a:latin typeface="Open Sans"/>
                  <a:ea typeface="Open Sans"/>
                  <a:cs typeface="Open Sans"/>
                  <a:sym typeface="Open Sans"/>
                </a:rPr>
                <a:t>1</a:t>
              </a:r>
              <a:endParaRPr b="1" i="0" sz="2100" u="none" cap="none" strike="noStrike">
                <a:solidFill>
                  <a:schemeClr val="lt1"/>
                </a:solidFill>
                <a:latin typeface="Open Sans"/>
                <a:ea typeface="Open Sans"/>
                <a:cs typeface="Open Sans"/>
                <a:sym typeface="Open Sans"/>
              </a:endParaRPr>
            </a:p>
          </p:txBody>
        </p:sp>
      </p:grpSp>
      <p:sp>
        <p:nvSpPr>
          <p:cNvPr id="619" name="Google Shape;619;p30"/>
          <p:cNvSpPr txBox="1"/>
          <p:nvPr/>
        </p:nvSpPr>
        <p:spPr>
          <a:xfrm>
            <a:off x="1487613" y="3811838"/>
            <a:ext cx="37470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Osmoreceptor ADH </a:t>
            </a:r>
            <a:r>
              <a:rPr lang="en">
                <a:solidFill>
                  <a:srgbClr val="999999"/>
                </a:solidFill>
                <a:latin typeface="Open Sans"/>
                <a:ea typeface="Open Sans"/>
                <a:cs typeface="Open Sans"/>
                <a:sym typeface="Open Sans"/>
              </a:rPr>
              <a:t>feedback</a:t>
            </a:r>
            <a:r>
              <a:rPr lang="en">
                <a:solidFill>
                  <a:srgbClr val="434343"/>
                </a:solidFill>
                <a:latin typeface="Open Sans"/>
                <a:ea typeface="Open Sans"/>
                <a:cs typeface="Open Sans"/>
                <a:sym typeface="Open Sans"/>
              </a:rPr>
              <a:t> system</a:t>
            </a:r>
            <a:endParaRPr sz="8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434343"/>
              </a:solidFill>
              <a:latin typeface="Open Sans"/>
              <a:ea typeface="Open Sans"/>
              <a:cs typeface="Open Sans"/>
              <a:sym typeface="Open Sans"/>
            </a:endParaRPr>
          </a:p>
          <a:p>
            <a:pPr indent="0" lvl="0" marL="0" rtl="0" algn="ctr">
              <a:spcBef>
                <a:spcPts val="0"/>
              </a:spcBef>
              <a:spcAft>
                <a:spcPts val="0"/>
              </a:spcAft>
              <a:buNone/>
            </a:pPr>
            <a:r>
              <a:rPr lang="en" sz="800">
                <a:solidFill>
                  <a:srgbClr val="999999"/>
                </a:solidFill>
                <a:latin typeface="Open Sans"/>
                <a:ea typeface="Open Sans"/>
                <a:cs typeface="Open Sans"/>
                <a:sym typeface="Open Sans"/>
              </a:rPr>
              <a:t>By modifying urine excretion which is the </a:t>
            </a:r>
            <a:r>
              <a:rPr b="1" lang="en" sz="800">
                <a:solidFill>
                  <a:srgbClr val="999999"/>
                </a:solidFill>
                <a:latin typeface="Open Sans"/>
                <a:ea typeface="Open Sans"/>
                <a:cs typeface="Open Sans"/>
                <a:sym typeface="Open Sans"/>
              </a:rPr>
              <a:t>major</a:t>
            </a:r>
            <a:r>
              <a:rPr lang="en" sz="800">
                <a:solidFill>
                  <a:srgbClr val="999999"/>
                </a:solidFill>
                <a:latin typeface="Open Sans"/>
                <a:ea typeface="Open Sans"/>
                <a:cs typeface="Open Sans"/>
                <a:sym typeface="Open Sans"/>
              </a:rPr>
              <a:t> output route of water</a:t>
            </a:r>
            <a:endParaRPr sz="800">
              <a:solidFill>
                <a:srgbClr val="999999"/>
              </a:solidFill>
              <a:latin typeface="Open Sans"/>
              <a:ea typeface="Open Sans"/>
              <a:cs typeface="Open Sans"/>
              <a:sym typeface="Open Sans"/>
            </a:endParaRPr>
          </a:p>
        </p:txBody>
      </p:sp>
      <p:sp>
        <p:nvSpPr>
          <p:cNvPr id="620" name="Google Shape;620;p30"/>
          <p:cNvSpPr txBox="1"/>
          <p:nvPr/>
        </p:nvSpPr>
        <p:spPr>
          <a:xfrm>
            <a:off x="1750725" y="4752013"/>
            <a:ext cx="3483600" cy="77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Thirst mechanism</a:t>
            </a:r>
            <a:endParaRPr sz="8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434343"/>
              </a:solidFill>
              <a:latin typeface="Open Sans"/>
              <a:ea typeface="Open Sans"/>
              <a:cs typeface="Open Sans"/>
              <a:sym typeface="Open Sans"/>
            </a:endParaRPr>
          </a:p>
          <a:p>
            <a:pPr indent="0" lvl="0" marL="0" rtl="0" algn="ctr">
              <a:spcBef>
                <a:spcPts val="0"/>
              </a:spcBef>
              <a:spcAft>
                <a:spcPts val="0"/>
              </a:spcAft>
              <a:buNone/>
            </a:pPr>
            <a:r>
              <a:rPr lang="en" sz="800">
                <a:solidFill>
                  <a:srgbClr val="999999"/>
                </a:solidFill>
                <a:latin typeface="Open Sans"/>
                <a:ea typeface="Open Sans"/>
                <a:cs typeface="Open Sans"/>
                <a:sym typeface="Open Sans"/>
              </a:rPr>
              <a:t>By modifying ingestion of water which is the </a:t>
            </a:r>
            <a:r>
              <a:rPr b="1" lang="en" sz="800">
                <a:solidFill>
                  <a:srgbClr val="999999"/>
                </a:solidFill>
                <a:latin typeface="Open Sans"/>
                <a:ea typeface="Open Sans"/>
                <a:cs typeface="Open Sans"/>
                <a:sym typeface="Open Sans"/>
              </a:rPr>
              <a:t>major</a:t>
            </a:r>
            <a:r>
              <a:rPr lang="en" sz="800">
                <a:solidFill>
                  <a:srgbClr val="999999"/>
                </a:solidFill>
                <a:latin typeface="Open Sans"/>
                <a:ea typeface="Open Sans"/>
                <a:cs typeface="Open Sans"/>
                <a:sym typeface="Open Sans"/>
              </a:rPr>
              <a:t> input route of it.</a:t>
            </a:r>
            <a:endParaRPr sz="800">
              <a:solidFill>
                <a:srgbClr val="999999"/>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999999"/>
              </a:solidFill>
              <a:latin typeface="Open Sans"/>
              <a:ea typeface="Open Sans"/>
              <a:cs typeface="Open Sans"/>
              <a:sym typeface="Open Sans"/>
            </a:endParaRPr>
          </a:p>
        </p:txBody>
      </p:sp>
      <p:sp>
        <p:nvSpPr>
          <p:cNvPr id="621" name="Google Shape;621;p30"/>
          <p:cNvSpPr txBox="1"/>
          <p:nvPr/>
        </p:nvSpPr>
        <p:spPr>
          <a:xfrm>
            <a:off x="5357825" y="4690675"/>
            <a:ext cx="1305300" cy="771600"/>
          </a:xfrm>
          <a:prstGeom prst="rect">
            <a:avLst/>
          </a:prstGeom>
          <a:no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B7B7B7"/>
                </a:solidFill>
                <a:latin typeface="Open Sans"/>
                <a:ea typeface="Open Sans"/>
                <a:cs typeface="Open Sans"/>
                <a:sym typeface="Open Sans"/>
              </a:rPr>
              <a:t>Thirst mechanism is activated by the same system that activates ADH secretion</a:t>
            </a:r>
            <a:endParaRPr sz="800">
              <a:solidFill>
                <a:srgbClr val="B7B7B7"/>
              </a:solidFill>
              <a:latin typeface="Open Sans"/>
              <a:ea typeface="Open Sans"/>
              <a:cs typeface="Open Sans"/>
              <a:sym typeface="Open Sans"/>
            </a:endParaRPr>
          </a:p>
        </p:txBody>
      </p:sp>
      <p:sp>
        <p:nvSpPr>
          <p:cNvPr id="622" name="Google Shape;622;p30"/>
          <p:cNvSpPr txBox="1"/>
          <p:nvPr/>
        </p:nvSpPr>
        <p:spPr>
          <a:xfrm>
            <a:off x="4386024" y="4099838"/>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623" name="Google Shape;623;p30"/>
          <p:cNvSpPr txBox="1"/>
          <p:nvPr/>
        </p:nvSpPr>
        <p:spPr>
          <a:xfrm>
            <a:off x="4386022" y="5143275"/>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624" name="Google Shape;624;p30"/>
          <p:cNvSpPr/>
          <p:nvPr/>
        </p:nvSpPr>
        <p:spPr>
          <a:xfrm>
            <a:off x="456375" y="4706800"/>
            <a:ext cx="4778330" cy="771599"/>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Thirst mechanism</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a:t>
            </a:r>
            <a:r>
              <a:rPr lang="en" sz="800">
                <a:solidFill>
                  <a:srgbClr val="999999"/>
                </a:solidFill>
                <a:latin typeface="Open Sans"/>
                <a:ea typeface="Open Sans"/>
                <a:cs typeface="Open Sans"/>
                <a:sym typeface="Open Sans"/>
              </a:rPr>
              <a:t>By modifying ingestion of water which is the </a:t>
            </a:r>
            <a:r>
              <a:rPr b="1" lang="en" sz="800">
                <a:solidFill>
                  <a:srgbClr val="999999"/>
                </a:solidFill>
                <a:latin typeface="Open Sans"/>
                <a:ea typeface="Open Sans"/>
                <a:cs typeface="Open Sans"/>
                <a:sym typeface="Open Sans"/>
              </a:rPr>
              <a:t>major</a:t>
            </a:r>
            <a:r>
              <a:rPr lang="en" sz="800">
                <a:solidFill>
                  <a:srgbClr val="999999"/>
                </a:solidFill>
                <a:latin typeface="Open Sans"/>
                <a:ea typeface="Open Sans"/>
                <a:cs typeface="Open Sans"/>
                <a:sym typeface="Open Sans"/>
              </a:rPr>
              <a:t> input route of it.</a:t>
            </a:r>
            <a:endParaRPr sz="800">
              <a:solidFill>
                <a:srgbClr val="999999"/>
              </a:solidFill>
              <a:latin typeface="Open Sans"/>
              <a:ea typeface="Open Sans"/>
              <a:cs typeface="Open Sans"/>
              <a:sym typeface="Open Sans"/>
            </a:endParaRPr>
          </a:p>
        </p:txBody>
      </p:sp>
      <p:sp>
        <p:nvSpPr>
          <p:cNvPr id="625" name="Google Shape;625;p30"/>
          <p:cNvSpPr/>
          <p:nvPr/>
        </p:nvSpPr>
        <p:spPr>
          <a:xfrm>
            <a:off x="288814" y="5700968"/>
            <a:ext cx="3468836" cy="777896"/>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4800"/>
              <a:buFont typeface="Arial"/>
              <a:buNone/>
            </a:pPr>
            <a:r>
              <a:rPr b="1" lang="en" sz="1200">
                <a:solidFill>
                  <a:srgbClr val="B7B7B7"/>
                </a:solidFill>
                <a:latin typeface="Open Sans"/>
                <a:ea typeface="Open Sans"/>
                <a:cs typeface="Open Sans"/>
                <a:sym typeface="Open Sans"/>
              </a:rPr>
              <a:t>What is ADH/VP (AntiDiuretic Hormone)?</a:t>
            </a:r>
            <a:endParaRPr b="1" sz="1200">
              <a:solidFill>
                <a:srgbClr val="B7B7B7"/>
              </a:solidFill>
              <a:latin typeface="Open Sans"/>
              <a:ea typeface="Open Sans"/>
              <a:cs typeface="Open Sans"/>
              <a:sym typeface="Open Sans"/>
            </a:endParaRPr>
          </a:p>
        </p:txBody>
      </p:sp>
      <p:sp>
        <p:nvSpPr>
          <p:cNvPr id="626" name="Google Shape;626;p30"/>
          <p:cNvSpPr/>
          <p:nvPr/>
        </p:nvSpPr>
        <p:spPr>
          <a:xfrm>
            <a:off x="200816" y="5665678"/>
            <a:ext cx="3926100" cy="576300"/>
          </a:xfrm>
          <a:prstGeom prst="halfFrame">
            <a:avLst>
              <a:gd fmla="val 10384" name="adj1"/>
              <a:gd fmla="val 10372" name="adj2"/>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0"/>
          <p:cNvSpPr/>
          <p:nvPr/>
        </p:nvSpPr>
        <p:spPr>
          <a:xfrm rot="10800000">
            <a:off x="100860" y="5947378"/>
            <a:ext cx="3723900" cy="576300"/>
          </a:xfrm>
          <a:prstGeom prst="halfFrame">
            <a:avLst>
              <a:gd fmla="val 10384" name="adj1"/>
              <a:gd fmla="val 10372" name="adj2"/>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0"/>
          <p:cNvSpPr/>
          <p:nvPr/>
        </p:nvSpPr>
        <p:spPr>
          <a:xfrm>
            <a:off x="19950" y="6786425"/>
            <a:ext cx="4106996" cy="48562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ADH is hormone that’s produced (synthesized) in the</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hypothalamus, stored (and released from) in posterior</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lobe of the pituitary gland.</a:t>
            </a:r>
            <a:endParaRPr sz="800">
              <a:solidFill>
                <a:srgbClr val="B7B7B7"/>
              </a:solidFill>
              <a:latin typeface="Open Sans"/>
              <a:ea typeface="Open Sans"/>
              <a:cs typeface="Open Sans"/>
              <a:sym typeface="Open Sans"/>
            </a:endParaRPr>
          </a:p>
        </p:txBody>
      </p:sp>
      <p:sp>
        <p:nvSpPr>
          <p:cNvPr id="629" name="Google Shape;629;p30"/>
          <p:cNvSpPr txBox="1"/>
          <p:nvPr/>
        </p:nvSpPr>
        <p:spPr>
          <a:xfrm>
            <a:off x="5824471" y="8036658"/>
            <a:ext cx="570900" cy="254400"/>
          </a:xfrm>
          <a:prstGeom prst="rect">
            <a:avLst/>
          </a:prstGeom>
          <a:noFill/>
          <a:ln cap="flat" cmpd="sng" w="9525">
            <a:solidFill>
              <a:srgbClr val="CC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400">
              <a:solidFill>
                <a:srgbClr val="FF0000"/>
              </a:solidFill>
              <a:latin typeface="Oxygen"/>
              <a:ea typeface="Oxygen"/>
              <a:cs typeface="Oxygen"/>
              <a:sym typeface="Oxygen"/>
            </a:endParaRPr>
          </a:p>
        </p:txBody>
      </p:sp>
      <p:sp>
        <p:nvSpPr>
          <p:cNvPr id="630" name="Google Shape;630;p30"/>
          <p:cNvSpPr txBox="1"/>
          <p:nvPr/>
        </p:nvSpPr>
        <p:spPr>
          <a:xfrm>
            <a:off x="4319507" y="7835900"/>
            <a:ext cx="444600" cy="254400"/>
          </a:xfrm>
          <a:prstGeom prst="rect">
            <a:avLst/>
          </a:prstGeom>
          <a:noFill/>
          <a:ln cap="flat" cmpd="sng" w="9525">
            <a:solidFill>
              <a:srgbClr val="CC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400">
              <a:solidFill>
                <a:srgbClr val="FF0000"/>
              </a:solidFill>
              <a:latin typeface="Oxygen"/>
              <a:ea typeface="Oxygen"/>
              <a:cs typeface="Oxygen"/>
              <a:sym typeface="Oxygen"/>
            </a:endParaRPr>
          </a:p>
        </p:txBody>
      </p:sp>
      <p:sp>
        <p:nvSpPr>
          <p:cNvPr id="631" name="Google Shape;631;p30"/>
          <p:cNvSpPr/>
          <p:nvPr/>
        </p:nvSpPr>
        <p:spPr>
          <a:xfrm>
            <a:off x="20025" y="7340525"/>
            <a:ext cx="4106996" cy="52604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The hypothalamus contains two types of magnocellular large neurons that synthesize ADH:</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The </a:t>
            </a:r>
            <a:r>
              <a:rPr b="1" lang="en" sz="800">
                <a:solidFill>
                  <a:srgbClr val="B7B7B7"/>
                </a:solidFill>
                <a:latin typeface="Open Sans"/>
                <a:ea typeface="Open Sans"/>
                <a:cs typeface="Open Sans"/>
                <a:sym typeface="Open Sans"/>
              </a:rPr>
              <a:t>supraoptic</a:t>
            </a:r>
            <a:r>
              <a:rPr lang="en" sz="800">
                <a:solidFill>
                  <a:srgbClr val="B7B7B7"/>
                </a:solidFill>
                <a:latin typeface="Open Sans"/>
                <a:ea typeface="Open Sans"/>
                <a:cs typeface="Open Sans"/>
                <a:sym typeface="Open Sans"/>
              </a:rPr>
              <a:t> and </a:t>
            </a:r>
            <a:r>
              <a:rPr b="1" lang="en" sz="800">
                <a:solidFill>
                  <a:srgbClr val="B7B7B7"/>
                </a:solidFill>
                <a:latin typeface="Open Sans"/>
                <a:ea typeface="Open Sans"/>
                <a:cs typeface="Open Sans"/>
                <a:sym typeface="Open Sans"/>
              </a:rPr>
              <a:t>paraventricular</a:t>
            </a:r>
            <a:r>
              <a:rPr lang="en" sz="800">
                <a:solidFill>
                  <a:srgbClr val="B7B7B7"/>
                </a:solidFill>
                <a:latin typeface="Open Sans"/>
                <a:ea typeface="Open Sans"/>
                <a:cs typeface="Open Sans"/>
                <a:sym typeface="Open Sans"/>
              </a:rPr>
              <a:t> nuclei of the hypothalamus.</a:t>
            </a:r>
            <a:endParaRPr sz="800">
              <a:solidFill>
                <a:srgbClr val="B7B7B7"/>
              </a:solidFill>
              <a:latin typeface="Open Sans"/>
              <a:ea typeface="Open Sans"/>
              <a:cs typeface="Open Sans"/>
              <a:sym typeface="Open Sans"/>
            </a:endParaRPr>
          </a:p>
        </p:txBody>
      </p:sp>
      <p:sp>
        <p:nvSpPr>
          <p:cNvPr id="632" name="Google Shape;632;p30"/>
          <p:cNvSpPr/>
          <p:nvPr/>
        </p:nvSpPr>
        <p:spPr>
          <a:xfrm>
            <a:off x="19950" y="7935050"/>
            <a:ext cx="4106996" cy="707147"/>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solidFill>
                  <a:srgbClr val="B7B7B7"/>
                </a:solidFill>
                <a:latin typeface="Open Sans"/>
                <a:ea typeface="Open Sans"/>
                <a:cs typeface="Open Sans"/>
                <a:sym typeface="Open Sans"/>
              </a:rPr>
              <a:t>Route of Synthesis</a:t>
            </a:r>
            <a:r>
              <a:rPr lang="en" sz="800">
                <a:solidFill>
                  <a:srgbClr val="B7B7B7"/>
                </a:solidFill>
                <a:latin typeface="Open Sans"/>
                <a:ea typeface="Open Sans"/>
                <a:cs typeface="Open Sans"/>
                <a:sym typeface="Open Sans"/>
              </a:rPr>
              <a:t>:</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Both of these nuclei have axonal extensions to the posterior pituitary.</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Then ADH is transported down the axons of the</a:t>
            </a:r>
            <a:r>
              <a:rPr lang="en" sz="800">
                <a:solidFill>
                  <a:srgbClr val="B7B7B7"/>
                </a:solidFill>
                <a:latin typeface="Open Sans"/>
                <a:ea typeface="Open Sans"/>
                <a:cs typeface="Open Sans"/>
                <a:sym typeface="Open Sans"/>
              </a:rPr>
              <a:t> </a:t>
            </a:r>
            <a:r>
              <a:rPr lang="en" sz="800">
                <a:solidFill>
                  <a:srgbClr val="B7B7B7"/>
                </a:solidFill>
                <a:latin typeface="Open Sans"/>
                <a:ea typeface="Open Sans"/>
                <a:cs typeface="Open Sans"/>
                <a:sym typeface="Open Sans"/>
              </a:rPr>
              <a:t>neurons to their tips, terminating in the posterior pituitary gland to be released from there.</a:t>
            </a:r>
            <a:endParaRPr sz="800">
              <a:solidFill>
                <a:srgbClr val="B7B7B7"/>
              </a:solidFill>
              <a:latin typeface="Open Sans"/>
              <a:ea typeface="Open Sans"/>
              <a:cs typeface="Open Sans"/>
              <a:sym typeface="Open Sans"/>
            </a:endParaRPr>
          </a:p>
        </p:txBody>
      </p:sp>
      <p:sp>
        <p:nvSpPr>
          <p:cNvPr id="633" name="Google Shape;633;p30"/>
          <p:cNvSpPr/>
          <p:nvPr/>
        </p:nvSpPr>
        <p:spPr>
          <a:xfrm>
            <a:off x="116034" y="6665713"/>
            <a:ext cx="444476" cy="295172"/>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en" sz="1300">
                <a:solidFill>
                  <a:schemeClr val="lt1"/>
                </a:solidFill>
              </a:rPr>
              <a:t> 1</a:t>
            </a:r>
            <a:endParaRPr b="1" i="0" sz="1300" u="none" cap="none" strike="noStrike">
              <a:solidFill>
                <a:schemeClr val="lt1"/>
              </a:solidFill>
            </a:endParaRPr>
          </a:p>
        </p:txBody>
      </p:sp>
      <p:sp>
        <p:nvSpPr>
          <p:cNvPr id="634" name="Google Shape;634;p30"/>
          <p:cNvSpPr/>
          <p:nvPr/>
        </p:nvSpPr>
        <p:spPr>
          <a:xfrm>
            <a:off x="116034" y="7205575"/>
            <a:ext cx="444476" cy="295172"/>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en" sz="1300">
                <a:solidFill>
                  <a:schemeClr val="lt1"/>
                </a:solidFill>
              </a:rPr>
              <a:t> 2</a:t>
            </a:r>
            <a:endParaRPr b="1" i="0" sz="1300" u="none" cap="none" strike="noStrike">
              <a:solidFill>
                <a:schemeClr val="lt1"/>
              </a:solidFill>
            </a:endParaRPr>
          </a:p>
        </p:txBody>
      </p:sp>
      <p:sp>
        <p:nvSpPr>
          <p:cNvPr id="635" name="Google Shape;635;p30"/>
          <p:cNvSpPr/>
          <p:nvPr/>
        </p:nvSpPr>
        <p:spPr>
          <a:xfrm>
            <a:off x="116037" y="7795135"/>
            <a:ext cx="444476" cy="295172"/>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en" sz="1300">
                <a:solidFill>
                  <a:schemeClr val="lt1"/>
                </a:solidFill>
              </a:rPr>
              <a:t> 3</a:t>
            </a:r>
            <a:endParaRPr b="1" i="0" sz="1300" u="none" cap="none" strike="noStrike">
              <a:solidFill>
                <a:schemeClr val="lt1"/>
              </a:solidFill>
            </a:endParaRPr>
          </a:p>
        </p:txBody>
      </p:sp>
      <p:sp>
        <p:nvSpPr>
          <p:cNvPr id="636" name="Google Shape;636;p30"/>
          <p:cNvSpPr/>
          <p:nvPr/>
        </p:nvSpPr>
        <p:spPr>
          <a:xfrm>
            <a:off x="19950" y="8753300"/>
            <a:ext cx="4106996" cy="1080353"/>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solidFill>
                  <a:srgbClr val="B7B7B7"/>
                </a:solidFill>
                <a:latin typeface="Open Sans"/>
                <a:ea typeface="Open Sans"/>
                <a:cs typeface="Open Sans"/>
                <a:sym typeface="Open Sans"/>
              </a:rPr>
              <a:t>How is it released?</a:t>
            </a:r>
            <a:endParaRPr b="1"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When the supraoptic and the paraventricular ventricular nuclei are stimulated by increased osmolarity or other factors, nerve impulses pass down these nerve endings.</a:t>
            </a:r>
            <a:endParaRPr sz="8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800">
                <a:solidFill>
                  <a:srgbClr val="B7B7B7"/>
                </a:solidFill>
                <a:latin typeface="Open Sans"/>
                <a:ea typeface="Open Sans"/>
                <a:cs typeface="Open Sans"/>
                <a:sym typeface="Open Sans"/>
              </a:rPr>
              <a:t>➢ ADH stored in the secretory granules (also called vesicles) of the nerve endings and is released in response to changes that occurred in the nerve endings  membrane.</a:t>
            </a:r>
            <a:endParaRPr sz="800">
              <a:solidFill>
                <a:srgbClr val="B7B7B7"/>
              </a:solidFill>
              <a:latin typeface="Open Sans"/>
              <a:ea typeface="Open Sans"/>
              <a:cs typeface="Open Sans"/>
              <a:sym typeface="Open Sans"/>
            </a:endParaRPr>
          </a:p>
        </p:txBody>
      </p:sp>
      <p:sp>
        <p:nvSpPr>
          <p:cNvPr id="637" name="Google Shape;637;p30"/>
          <p:cNvSpPr/>
          <p:nvPr/>
        </p:nvSpPr>
        <p:spPr>
          <a:xfrm>
            <a:off x="116037" y="8613385"/>
            <a:ext cx="444476" cy="295172"/>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en" sz="1300">
                <a:solidFill>
                  <a:schemeClr val="lt1"/>
                </a:solidFill>
              </a:rPr>
              <a:t> 4</a:t>
            </a:r>
            <a:endParaRPr b="1" i="0" sz="1300" u="none" cap="none" strike="noStrike">
              <a:solidFill>
                <a:schemeClr val="lt1"/>
              </a:solidFill>
            </a:endParaRPr>
          </a:p>
        </p:txBody>
      </p:sp>
      <p:sp>
        <p:nvSpPr>
          <p:cNvPr id="638" name="Google Shape;638;p30"/>
          <p:cNvSpPr/>
          <p:nvPr/>
        </p:nvSpPr>
        <p:spPr>
          <a:xfrm flipH="1">
            <a:off x="3824800" y="6102875"/>
            <a:ext cx="343800" cy="683700"/>
          </a:xfrm>
          <a:prstGeom prst="curvedRightArrow">
            <a:avLst>
              <a:gd fmla="val 25000" name="adj1"/>
              <a:gd fmla="val 50000" name="adj2"/>
              <a:gd fmla="val 30200" name="adj3"/>
            </a:avLst>
          </a:pr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9" name="Google Shape;639;p30"/>
          <p:cNvPicPr preferRelativeResize="0"/>
          <p:nvPr/>
        </p:nvPicPr>
        <p:blipFill rotWithShape="1">
          <a:blip r:embed="rId4">
            <a:alphaModFix/>
          </a:blip>
          <a:srcRect b="5114" l="0" r="0" t="0"/>
          <a:stretch/>
        </p:blipFill>
        <p:spPr>
          <a:xfrm>
            <a:off x="4217500" y="5605425"/>
            <a:ext cx="2590575" cy="1181000"/>
          </a:xfrm>
          <a:prstGeom prst="rect">
            <a:avLst/>
          </a:prstGeom>
          <a:noFill/>
          <a:ln>
            <a:noFill/>
          </a:ln>
        </p:spPr>
      </p:pic>
      <p:sp>
        <p:nvSpPr>
          <p:cNvPr id="640" name="Google Shape;640;p30"/>
          <p:cNvSpPr txBox="1"/>
          <p:nvPr/>
        </p:nvSpPr>
        <p:spPr>
          <a:xfrm>
            <a:off x="4864775" y="5675250"/>
            <a:ext cx="470700" cy="246300"/>
          </a:xfrm>
          <a:prstGeom prst="rect">
            <a:avLst/>
          </a:prstGeom>
          <a:noFill/>
          <a:ln cap="flat" cmpd="sng" w="9525">
            <a:solidFill>
              <a:srgbClr val="CC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400">
              <a:solidFill>
                <a:srgbClr val="FF0000"/>
              </a:solidFill>
              <a:latin typeface="Open Sans"/>
              <a:ea typeface="Open Sans"/>
              <a:cs typeface="Open Sans"/>
              <a:sym typeface="Open Sans"/>
            </a:endParaRPr>
          </a:p>
        </p:txBody>
      </p:sp>
      <p:sp>
        <p:nvSpPr>
          <p:cNvPr id="641" name="Google Shape;641;p30"/>
          <p:cNvSpPr txBox="1"/>
          <p:nvPr/>
        </p:nvSpPr>
        <p:spPr>
          <a:xfrm>
            <a:off x="4323957" y="5828752"/>
            <a:ext cx="343800" cy="204000"/>
          </a:xfrm>
          <a:prstGeom prst="rect">
            <a:avLst/>
          </a:prstGeom>
          <a:noFill/>
          <a:ln cap="flat" cmpd="sng" w="9525">
            <a:solidFill>
              <a:srgbClr val="CC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
              <a:solidFill>
                <a:srgbClr val="FF0000"/>
              </a:solidFill>
              <a:latin typeface="Oxygen"/>
              <a:ea typeface="Oxygen"/>
              <a:cs typeface="Oxygen"/>
              <a:sym typeface="Oxygen"/>
            </a:endParaRPr>
          </a:p>
        </p:txBody>
      </p:sp>
      <p:sp>
        <p:nvSpPr>
          <p:cNvPr id="642" name="Google Shape;642;p30"/>
          <p:cNvSpPr/>
          <p:nvPr/>
        </p:nvSpPr>
        <p:spPr>
          <a:xfrm>
            <a:off x="181566" y="4446894"/>
            <a:ext cx="1445657" cy="825358"/>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chemeClr val="lt1"/>
                </a:solidFill>
                <a:latin typeface="Open Sans"/>
                <a:ea typeface="Open Sans"/>
                <a:cs typeface="Open Sans"/>
                <a:sym typeface="Open Sans"/>
              </a:rPr>
              <a:t>2</a:t>
            </a:r>
            <a:endParaRPr b="1" i="0" sz="2100" u="none" cap="none" strike="noStrike">
              <a:solidFill>
                <a:schemeClr val="lt1"/>
              </a:solidFill>
              <a:latin typeface="Open Sans"/>
              <a:ea typeface="Open Sans"/>
              <a:cs typeface="Open Sans"/>
              <a:sym typeface="Open Sans"/>
            </a:endParaRPr>
          </a:p>
        </p:txBody>
      </p:sp>
      <p:sp>
        <p:nvSpPr>
          <p:cNvPr id="643" name="Google Shape;643;p30"/>
          <p:cNvSpPr txBox="1"/>
          <p:nvPr/>
        </p:nvSpPr>
        <p:spPr>
          <a:xfrm>
            <a:off x="4386024" y="5166638"/>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644" name="Google Shape;644;p30"/>
          <p:cNvSpPr txBox="1"/>
          <p:nvPr/>
        </p:nvSpPr>
        <p:spPr>
          <a:xfrm>
            <a:off x="2940924" y="6102863"/>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645" name="Google Shape;645;p30"/>
          <p:cNvSpPr/>
          <p:nvPr/>
        </p:nvSpPr>
        <p:spPr>
          <a:xfrm>
            <a:off x="5613125" y="-169700"/>
            <a:ext cx="993600" cy="10803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6</a:t>
            </a:r>
            <a:endParaRPr i="0" sz="4800" u="none" cap="none" strike="noStrike">
              <a:solidFill>
                <a:srgbClr val="CF8A87"/>
              </a:solidFill>
              <a:latin typeface="Open Sans"/>
              <a:ea typeface="Open Sans"/>
              <a:cs typeface="Open Sans"/>
              <a:sym typeface="Open Sans"/>
            </a:endParaRPr>
          </a:p>
        </p:txBody>
      </p:sp>
      <p:sp>
        <p:nvSpPr>
          <p:cNvPr id="646" name="Google Shape;646;p30"/>
          <p:cNvSpPr txBox="1"/>
          <p:nvPr/>
        </p:nvSpPr>
        <p:spPr>
          <a:xfrm>
            <a:off x="51225" y="0"/>
            <a:ext cx="176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31"/>
          <p:cNvPicPr preferRelativeResize="0"/>
          <p:nvPr/>
        </p:nvPicPr>
        <p:blipFill rotWithShape="1">
          <a:blip r:embed="rId3">
            <a:alphaModFix/>
          </a:blip>
          <a:srcRect b="0" l="10044" r="14773" t="0"/>
          <a:stretch/>
        </p:blipFill>
        <p:spPr>
          <a:xfrm>
            <a:off x="3686425" y="6400200"/>
            <a:ext cx="3214750" cy="3404800"/>
          </a:xfrm>
          <a:prstGeom prst="rect">
            <a:avLst/>
          </a:prstGeom>
          <a:noFill/>
          <a:ln>
            <a:noFill/>
          </a:ln>
        </p:spPr>
      </p:pic>
      <p:sp>
        <p:nvSpPr>
          <p:cNvPr id="652" name="Google Shape;652;p31"/>
          <p:cNvSpPr txBox="1"/>
          <p:nvPr/>
        </p:nvSpPr>
        <p:spPr>
          <a:xfrm>
            <a:off x="91885" y="536097"/>
            <a:ext cx="57960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How osmoreceptors detect change in osmolarity?</a:t>
            </a:r>
            <a:endParaRPr b="1" sz="2400">
              <a:solidFill>
                <a:srgbClr val="CF8A87"/>
              </a:solidFill>
              <a:latin typeface="Open Sans"/>
              <a:ea typeface="Open Sans"/>
              <a:cs typeface="Open Sans"/>
              <a:sym typeface="Open Sans"/>
            </a:endParaRPr>
          </a:p>
        </p:txBody>
      </p:sp>
      <p:cxnSp>
        <p:nvCxnSpPr>
          <p:cNvPr id="653" name="Google Shape;653;p31"/>
          <p:cNvCxnSpPr/>
          <p:nvPr/>
        </p:nvCxnSpPr>
        <p:spPr>
          <a:xfrm>
            <a:off x="1634043" y="1490904"/>
            <a:ext cx="2459100" cy="0"/>
          </a:xfrm>
          <a:prstGeom prst="straightConnector1">
            <a:avLst/>
          </a:prstGeom>
          <a:noFill/>
          <a:ln cap="rnd" cmpd="sng" w="38100">
            <a:solidFill>
              <a:srgbClr val="7F7F7F"/>
            </a:solidFill>
            <a:prstDash val="solid"/>
            <a:miter lim="800000"/>
            <a:headEnd len="sm" w="sm" type="none"/>
            <a:tailEnd len="sm" w="sm" type="none"/>
          </a:ln>
        </p:spPr>
      </p:cxnSp>
      <p:grpSp>
        <p:nvGrpSpPr>
          <p:cNvPr id="654" name="Google Shape;654;p31"/>
          <p:cNvGrpSpPr/>
          <p:nvPr/>
        </p:nvGrpSpPr>
        <p:grpSpPr>
          <a:xfrm>
            <a:off x="-49" y="1385701"/>
            <a:ext cx="3567350" cy="1285365"/>
            <a:chOff x="4411970" y="2233974"/>
            <a:chExt cx="1307728" cy="514208"/>
          </a:xfrm>
        </p:grpSpPr>
        <p:sp>
          <p:nvSpPr>
            <p:cNvPr id="655" name="Google Shape;655;p31"/>
            <p:cNvSpPr/>
            <p:nvPr/>
          </p:nvSpPr>
          <p:spPr>
            <a:xfrm>
              <a:off x="4411970" y="2378417"/>
              <a:ext cx="1307728" cy="36976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An  increase  in  extracellular  fluid  osmolarity</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(which  in  practical  terms  means  an  increase  in</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plasma  sodium  concentration)  causes  the  special</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nerve cells called osmoreceptor cells, located in the anterior hypothalamus near the supraoptic nuclei, to shrink.</a:t>
              </a:r>
              <a:endParaRPr sz="1000">
                <a:solidFill>
                  <a:srgbClr val="B7B7B7"/>
                </a:solidFill>
                <a:latin typeface="Open Sans"/>
                <a:ea typeface="Open Sans"/>
                <a:cs typeface="Open Sans"/>
                <a:sym typeface="Open Sans"/>
              </a:endParaRPr>
            </a:p>
          </p:txBody>
        </p:sp>
        <p:sp>
          <p:nvSpPr>
            <p:cNvPr id="656" name="Google Shape;656;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1</a:t>
              </a:r>
              <a:endParaRPr b="0" i="0" sz="2100" u="none" cap="none" strike="noStrike">
                <a:solidFill>
                  <a:schemeClr val="lt1"/>
                </a:solidFill>
                <a:latin typeface="Arial"/>
                <a:ea typeface="Arial"/>
                <a:cs typeface="Arial"/>
                <a:sym typeface="Arial"/>
              </a:endParaRPr>
            </a:p>
          </p:txBody>
        </p:sp>
      </p:grpSp>
      <p:pic>
        <p:nvPicPr>
          <p:cNvPr id="657" name="Google Shape;657;p31"/>
          <p:cNvPicPr preferRelativeResize="0"/>
          <p:nvPr/>
        </p:nvPicPr>
        <p:blipFill>
          <a:blip r:embed="rId4">
            <a:alphaModFix/>
          </a:blip>
          <a:stretch>
            <a:fillRect/>
          </a:stretch>
        </p:blipFill>
        <p:spPr>
          <a:xfrm>
            <a:off x="3643300" y="1710050"/>
            <a:ext cx="3214750" cy="2439450"/>
          </a:xfrm>
          <a:prstGeom prst="rect">
            <a:avLst/>
          </a:prstGeom>
          <a:noFill/>
          <a:ln>
            <a:noFill/>
          </a:ln>
        </p:spPr>
      </p:pic>
      <p:grpSp>
        <p:nvGrpSpPr>
          <p:cNvPr id="658" name="Google Shape;658;p31"/>
          <p:cNvGrpSpPr/>
          <p:nvPr/>
        </p:nvGrpSpPr>
        <p:grpSpPr>
          <a:xfrm>
            <a:off x="-49" y="2498346"/>
            <a:ext cx="3567350" cy="1108718"/>
            <a:chOff x="4411970" y="2233974"/>
            <a:chExt cx="1307728" cy="429852"/>
          </a:xfrm>
        </p:grpSpPr>
        <p:sp>
          <p:nvSpPr>
            <p:cNvPr id="659" name="Google Shape;659;p31"/>
            <p:cNvSpPr/>
            <p:nvPr/>
          </p:nvSpPr>
          <p:spPr>
            <a:xfrm>
              <a:off x="4411970" y="2378419"/>
              <a:ext cx="1307728" cy="28540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Shrinkage of the osmoreceptor cells causes them to</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fire, sending nerve signals to additional nerve cells in  the  supraoptic  nuclei,  which  then  relay  these signals down the stalk of the pituitary gland to the posterior pituitary.</a:t>
              </a:r>
              <a:endParaRPr sz="1000">
                <a:solidFill>
                  <a:srgbClr val="B7B7B7"/>
                </a:solidFill>
                <a:latin typeface="Open Sans"/>
                <a:ea typeface="Open Sans"/>
                <a:cs typeface="Open Sans"/>
                <a:sym typeface="Open Sans"/>
              </a:endParaRPr>
            </a:p>
          </p:txBody>
        </p:sp>
        <p:sp>
          <p:nvSpPr>
            <p:cNvPr id="660" name="Google Shape;660;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r>
                <a:rPr lang="en" sz="2100">
                  <a:solidFill>
                    <a:schemeClr val="lt1"/>
                  </a:solidFill>
                </a:rPr>
                <a:t>2</a:t>
              </a:r>
              <a:endParaRPr b="0" i="0" sz="2100" u="none" cap="none" strike="noStrike">
                <a:solidFill>
                  <a:schemeClr val="lt1"/>
                </a:solidFill>
                <a:latin typeface="Arial"/>
                <a:ea typeface="Arial"/>
                <a:cs typeface="Arial"/>
                <a:sym typeface="Arial"/>
              </a:endParaRPr>
            </a:p>
          </p:txBody>
        </p:sp>
      </p:grpSp>
      <p:grpSp>
        <p:nvGrpSpPr>
          <p:cNvPr id="661" name="Google Shape;661;p31"/>
          <p:cNvGrpSpPr/>
          <p:nvPr/>
        </p:nvGrpSpPr>
        <p:grpSpPr>
          <a:xfrm>
            <a:off x="-49" y="3557600"/>
            <a:ext cx="3567350" cy="1003017"/>
            <a:chOff x="4411970" y="2233974"/>
            <a:chExt cx="1307728" cy="429852"/>
          </a:xfrm>
        </p:grpSpPr>
        <p:sp>
          <p:nvSpPr>
            <p:cNvPr id="662" name="Google Shape;662;p31"/>
            <p:cNvSpPr/>
            <p:nvPr/>
          </p:nvSpPr>
          <p:spPr>
            <a:xfrm>
              <a:off x="4411970" y="2378419"/>
              <a:ext cx="1307728" cy="28540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These action potentials conducted to the posterior</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pituitary  stimulate  the  release  of  ADH,  which  is stored  in  secretory  granules  (or  vesicles)  in  the nerve endings.</a:t>
              </a:r>
              <a:endParaRPr sz="1000">
                <a:solidFill>
                  <a:srgbClr val="B7B7B7"/>
                </a:solidFill>
                <a:latin typeface="Open Sans"/>
                <a:ea typeface="Open Sans"/>
                <a:cs typeface="Open Sans"/>
                <a:sym typeface="Open Sans"/>
              </a:endParaRPr>
            </a:p>
          </p:txBody>
        </p:sp>
        <p:sp>
          <p:nvSpPr>
            <p:cNvPr id="663" name="Google Shape;663;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r>
                <a:rPr lang="en" sz="2100">
                  <a:solidFill>
                    <a:schemeClr val="lt1"/>
                  </a:solidFill>
                </a:rPr>
                <a:t>3</a:t>
              </a:r>
              <a:endParaRPr b="0" i="0" sz="2100" u="none" cap="none" strike="noStrike">
                <a:solidFill>
                  <a:schemeClr val="lt1"/>
                </a:solidFill>
                <a:latin typeface="Arial"/>
                <a:ea typeface="Arial"/>
                <a:cs typeface="Arial"/>
                <a:sym typeface="Arial"/>
              </a:endParaRPr>
            </a:p>
          </p:txBody>
        </p:sp>
      </p:grpSp>
      <p:grpSp>
        <p:nvGrpSpPr>
          <p:cNvPr id="664" name="Google Shape;664;p31"/>
          <p:cNvGrpSpPr/>
          <p:nvPr/>
        </p:nvGrpSpPr>
        <p:grpSpPr>
          <a:xfrm>
            <a:off x="-49" y="4419061"/>
            <a:ext cx="3567350" cy="1003017"/>
            <a:chOff x="4411970" y="2233974"/>
            <a:chExt cx="1307728" cy="429852"/>
          </a:xfrm>
        </p:grpSpPr>
        <p:sp>
          <p:nvSpPr>
            <p:cNvPr id="665" name="Google Shape;665;p31"/>
            <p:cNvSpPr/>
            <p:nvPr/>
          </p:nvSpPr>
          <p:spPr>
            <a:xfrm>
              <a:off x="4411970" y="2378419"/>
              <a:ext cx="1307728" cy="28540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ADH enters the bloodstream and is transported to</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the kidneys, where it increases the water permeability  of  the  late  distal  tubules,  cortical  collecting tubules, and medullary collecting ducts.</a:t>
              </a:r>
              <a:endParaRPr sz="1000">
                <a:solidFill>
                  <a:srgbClr val="B7B7B7"/>
                </a:solidFill>
                <a:latin typeface="Open Sans"/>
                <a:ea typeface="Open Sans"/>
                <a:cs typeface="Open Sans"/>
                <a:sym typeface="Open Sans"/>
              </a:endParaRPr>
            </a:p>
          </p:txBody>
        </p:sp>
        <p:sp>
          <p:nvSpPr>
            <p:cNvPr id="666" name="Google Shape;666;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r>
                <a:rPr lang="en" sz="2100">
                  <a:solidFill>
                    <a:schemeClr val="lt1"/>
                  </a:solidFill>
                </a:rPr>
                <a:t>4</a:t>
              </a:r>
              <a:endParaRPr b="0" i="0" sz="2100" u="none" cap="none" strike="noStrike">
                <a:solidFill>
                  <a:schemeClr val="lt1"/>
                </a:solidFill>
                <a:latin typeface="Arial"/>
                <a:ea typeface="Arial"/>
                <a:cs typeface="Arial"/>
                <a:sym typeface="Arial"/>
              </a:endParaRPr>
            </a:p>
          </p:txBody>
        </p:sp>
      </p:grpSp>
      <p:grpSp>
        <p:nvGrpSpPr>
          <p:cNvPr id="667" name="Google Shape;667;p31"/>
          <p:cNvGrpSpPr/>
          <p:nvPr/>
        </p:nvGrpSpPr>
        <p:grpSpPr>
          <a:xfrm>
            <a:off x="-49" y="5288859"/>
            <a:ext cx="3567350" cy="1003017"/>
            <a:chOff x="4411970" y="2233974"/>
            <a:chExt cx="1307728" cy="429852"/>
          </a:xfrm>
        </p:grpSpPr>
        <p:sp>
          <p:nvSpPr>
            <p:cNvPr id="668" name="Google Shape;668;p31"/>
            <p:cNvSpPr/>
            <p:nvPr/>
          </p:nvSpPr>
          <p:spPr>
            <a:xfrm>
              <a:off x="4411970" y="2378419"/>
              <a:ext cx="1307728" cy="28540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The increased water permeability in the distal</a:t>
              </a:r>
              <a:endParaRPr sz="1000">
                <a:solidFill>
                  <a:srgbClr val="B7B7B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B7B7B7"/>
                  </a:solidFill>
                  <a:latin typeface="Open Sans"/>
                  <a:ea typeface="Open Sans"/>
                  <a:cs typeface="Open Sans"/>
                  <a:sym typeface="Open Sans"/>
                </a:rPr>
                <a:t>nephron segments causes increased water reabsorption and excretion of a small volume of concen­trated urine.</a:t>
              </a:r>
              <a:endParaRPr sz="1000">
                <a:solidFill>
                  <a:srgbClr val="B7B7B7"/>
                </a:solidFill>
                <a:latin typeface="Open Sans"/>
                <a:ea typeface="Open Sans"/>
                <a:cs typeface="Open Sans"/>
                <a:sym typeface="Open Sans"/>
              </a:endParaRPr>
            </a:p>
          </p:txBody>
        </p:sp>
        <p:sp>
          <p:nvSpPr>
            <p:cNvPr id="669" name="Google Shape;669;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r>
                <a:rPr lang="en" sz="2100">
                  <a:solidFill>
                    <a:schemeClr val="lt1"/>
                  </a:solidFill>
                </a:rPr>
                <a:t>5</a:t>
              </a:r>
              <a:endParaRPr b="0" i="0" sz="2100" u="none" cap="none" strike="noStrike">
                <a:solidFill>
                  <a:schemeClr val="lt1"/>
                </a:solidFill>
                <a:latin typeface="Arial"/>
                <a:ea typeface="Arial"/>
                <a:cs typeface="Arial"/>
                <a:sym typeface="Arial"/>
              </a:endParaRPr>
            </a:p>
          </p:txBody>
        </p:sp>
      </p:grpSp>
      <p:sp>
        <p:nvSpPr>
          <p:cNvPr id="670" name="Google Shape;670;p31"/>
          <p:cNvSpPr txBox="1"/>
          <p:nvPr/>
        </p:nvSpPr>
        <p:spPr>
          <a:xfrm>
            <a:off x="2715455" y="6145822"/>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rgbClr val="999999"/>
                </a:solidFill>
                <a:latin typeface="Open Sans"/>
                <a:ea typeface="Open Sans"/>
                <a:cs typeface="Open Sans"/>
                <a:sym typeface="Open Sans"/>
              </a:rPr>
              <a:t>-Guyton and Hall</a:t>
            </a:r>
            <a:endParaRPr b="1" sz="600">
              <a:solidFill>
                <a:srgbClr val="999999"/>
              </a:solidFill>
              <a:latin typeface="Open Sans"/>
              <a:ea typeface="Open Sans"/>
              <a:cs typeface="Open Sans"/>
              <a:sym typeface="Open Sans"/>
            </a:endParaRPr>
          </a:p>
        </p:txBody>
      </p:sp>
      <p:sp>
        <p:nvSpPr>
          <p:cNvPr id="671" name="Google Shape;671;p31"/>
          <p:cNvSpPr/>
          <p:nvPr/>
        </p:nvSpPr>
        <p:spPr>
          <a:xfrm>
            <a:off x="91866" y="7123992"/>
            <a:ext cx="2495681" cy="2543009"/>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4800"/>
              <a:buFont typeface="Arial"/>
              <a:buNone/>
            </a:pPr>
            <a:r>
              <a:rPr b="1" lang="en" sz="2100">
                <a:solidFill>
                  <a:srgbClr val="CF8A87"/>
                </a:solidFill>
                <a:latin typeface="Open Sans"/>
                <a:ea typeface="Open Sans"/>
                <a:cs typeface="Open Sans"/>
                <a:sym typeface="Open Sans"/>
              </a:rPr>
              <a:t>Osmoreceptor-ADH feedback mechanism for regulating ECF osmolarity</a:t>
            </a:r>
            <a:endParaRPr b="1" sz="2100">
              <a:solidFill>
                <a:srgbClr val="CF8A87"/>
              </a:solidFill>
              <a:latin typeface="Open Sans"/>
              <a:ea typeface="Open Sans"/>
              <a:cs typeface="Open Sans"/>
              <a:sym typeface="Open Sans"/>
            </a:endParaRPr>
          </a:p>
        </p:txBody>
      </p:sp>
      <p:sp>
        <p:nvSpPr>
          <p:cNvPr id="672" name="Google Shape;672;p31"/>
          <p:cNvSpPr/>
          <p:nvPr/>
        </p:nvSpPr>
        <p:spPr>
          <a:xfrm>
            <a:off x="72369" y="6995670"/>
            <a:ext cx="2824500" cy="18840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rot="10800000">
            <a:off x="-256" y="7916545"/>
            <a:ext cx="2679900" cy="18840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31"/>
          <p:cNvGrpSpPr/>
          <p:nvPr/>
        </p:nvGrpSpPr>
        <p:grpSpPr>
          <a:xfrm>
            <a:off x="2946308" y="7752831"/>
            <a:ext cx="433525" cy="1285349"/>
            <a:chOff x="5083925" y="2066350"/>
            <a:chExt cx="28825" cy="41550"/>
          </a:xfrm>
        </p:grpSpPr>
        <p:sp>
          <p:nvSpPr>
            <p:cNvPr id="675" name="Google Shape;675;p31"/>
            <p:cNvSpPr/>
            <p:nvPr/>
          </p:nvSpPr>
          <p:spPr>
            <a:xfrm>
              <a:off x="5084050" y="2066350"/>
              <a:ext cx="28700" cy="41550"/>
            </a:xfrm>
            <a:custGeom>
              <a:rect b="b" l="l" r="r" t="t"/>
              <a:pathLst>
                <a:path extrusionOk="0" h="1662" w="1148">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1"/>
            <p:cNvSpPr/>
            <p:nvPr/>
          </p:nvSpPr>
          <p:spPr>
            <a:xfrm>
              <a:off x="5083925" y="2081325"/>
              <a:ext cx="8800" cy="11600"/>
            </a:xfrm>
            <a:custGeom>
              <a:rect b="b" l="l" r="r" t="t"/>
              <a:pathLst>
                <a:path extrusionOk="0" h="464" w="352">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677" name="Google Shape;677;p31"/>
          <p:cNvGraphicFramePr/>
          <p:nvPr/>
        </p:nvGraphicFramePr>
        <p:xfrm>
          <a:off x="3605200" y="4196250"/>
          <a:ext cx="3000000" cy="3000000"/>
        </p:xfrm>
        <a:graphic>
          <a:graphicData uri="http://schemas.openxmlformats.org/drawingml/2006/table">
            <a:tbl>
              <a:tblPr>
                <a:noFill/>
                <a:tableStyleId>{310DEA84-E06C-4884-AD3D-772AA1ABAB10}</a:tableStyleId>
              </a:tblPr>
              <a:tblGrid>
                <a:gridCol w="1607375"/>
                <a:gridCol w="1607375"/>
              </a:tblGrid>
              <a:tr h="389400">
                <a:tc>
                  <a:txBody>
                    <a:bodyPr/>
                    <a:lstStyle/>
                    <a:p>
                      <a:pPr indent="0" lvl="0" marL="0" rtl="0" algn="ctr">
                        <a:spcBef>
                          <a:spcPts val="0"/>
                        </a:spcBef>
                        <a:spcAft>
                          <a:spcPts val="0"/>
                        </a:spcAft>
                        <a:buNone/>
                      </a:pPr>
                      <a:r>
                        <a:rPr b="1" lang="en" sz="800">
                          <a:solidFill>
                            <a:srgbClr val="B7B7B7"/>
                          </a:solidFill>
                          <a:latin typeface="Open Sans"/>
                          <a:ea typeface="Open Sans"/>
                          <a:cs typeface="Open Sans"/>
                          <a:sym typeface="Open Sans"/>
                        </a:rPr>
                        <a:t>Hypertonic state</a:t>
                      </a:r>
                      <a:endParaRPr b="1" sz="800">
                        <a:solidFill>
                          <a:srgbClr val="B7B7B7"/>
                        </a:solidFill>
                        <a:latin typeface="Open Sans"/>
                        <a:ea typeface="Open Sans"/>
                        <a:cs typeface="Open Sans"/>
                        <a:sym typeface="Open Sans"/>
                      </a:endParaRPr>
                    </a:p>
                  </a:txBody>
                  <a:tcPr marT="91425" marB="91425" marR="91425" marL="91425" anchor="ctr">
                    <a:lnL cap="flat" cmpd="sng" w="9525">
                      <a:solidFill>
                        <a:srgbClr val="B7B7B7"/>
                      </a:solidFill>
                      <a:prstDash val="dashDot"/>
                      <a:round/>
                      <a:headEnd len="sm" w="sm" type="none"/>
                      <a:tailEnd len="sm" w="sm" type="none"/>
                    </a:lnL>
                    <a:lnR cap="flat" cmpd="sng" w="9525">
                      <a:solidFill>
                        <a:srgbClr val="B7B7B7"/>
                      </a:solidFill>
                      <a:prstDash val="dashDot"/>
                      <a:round/>
                      <a:headEnd len="sm" w="sm" type="none"/>
                      <a:tailEnd len="sm" w="sm" type="none"/>
                    </a:lnR>
                    <a:lnT cap="flat" cmpd="sng" w="9525">
                      <a:solidFill>
                        <a:srgbClr val="B7B7B7"/>
                      </a:solidFill>
                      <a:prstDash val="dashDot"/>
                      <a:round/>
                      <a:headEnd len="sm" w="sm" type="none"/>
                      <a:tailEnd len="sm" w="sm" type="none"/>
                    </a:lnT>
                    <a:lnB cap="flat" cmpd="sng" w="9525">
                      <a:solidFill>
                        <a:srgbClr val="B7B7B7"/>
                      </a:solidFill>
                      <a:prstDash val="dashDot"/>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800">
                          <a:solidFill>
                            <a:srgbClr val="B7B7B7"/>
                          </a:solidFill>
                          <a:latin typeface="Open Sans"/>
                          <a:ea typeface="Open Sans"/>
                          <a:cs typeface="Open Sans"/>
                          <a:sym typeface="Open Sans"/>
                        </a:rPr>
                        <a:t>Hypotonic state</a:t>
                      </a:r>
                      <a:endParaRPr b="1" sz="800">
                        <a:solidFill>
                          <a:srgbClr val="B7B7B7"/>
                        </a:solidFill>
                        <a:latin typeface="Open Sans"/>
                        <a:ea typeface="Open Sans"/>
                        <a:cs typeface="Open Sans"/>
                        <a:sym typeface="Open Sans"/>
                      </a:endParaRPr>
                    </a:p>
                  </a:txBody>
                  <a:tcPr marT="91425" marB="91425" marR="91425" marL="91425" anchor="ctr">
                    <a:lnL cap="flat" cmpd="sng" w="9525">
                      <a:solidFill>
                        <a:srgbClr val="B7B7B7"/>
                      </a:solidFill>
                      <a:prstDash val="dashDot"/>
                      <a:round/>
                      <a:headEnd len="sm" w="sm" type="none"/>
                      <a:tailEnd len="sm" w="sm" type="none"/>
                    </a:lnL>
                    <a:lnR cap="flat" cmpd="sng" w="9525">
                      <a:solidFill>
                        <a:srgbClr val="B7B7B7"/>
                      </a:solidFill>
                      <a:prstDash val="dashDot"/>
                      <a:round/>
                      <a:headEnd len="sm" w="sm" type="none"/>
                      <a:tailEnd len="sm" w="sm" type="none"/>
                    </a:lnR>
                    <a:lnT cap="flat" cmpd="sng" w="9525">
                      <a:solidFill>
                        <a:srgbClr val="B7B7B7"/>
                      </a:solidFill>
                      <a:prstDash val="dashDot"/>
                      <a:round/>
                      <a:headEnd len="sm" w="sm" type="none"/>
                      <a:tailEnd len="sm" w="sm" type="none"/>
                    </a:lnT>
                    <a:lnB cap="flat" cmpd="sng" w="9525">
                      <a:solidFill>
                        <a:srgbClr val="B7B7B7"/>
                      </a:solidFill>
                      <a:prstDash val="dashDot"/>
                      <a:round/>
                      <a:headEnd len="sm" w="sm" type="none"/>
                      <a:tailEnd len="sm" w="sm" type="none"/>
                    </a:lnB>
                    <a:solidFill>
                      <a:schemeClr val="lt1"/>
                    </a:solidFill>
                  </a:tcPr>
                </a:tc>
              </a:tr>
              <a:tr h="1706225">
                <a:tc>
                  <a:txBody>
                    <a:bodyPr/>
                    <a:lstStyle/>
                    <a:p>
                      <a:pPr indent="0" lvl="0" marL="0" rtl="0" algn="ctr">
                        <a:spcBef>
                          <a:spcPts val="0"/>
                        </a:spcBef>
                        <a:spcAft>
                          <a:spcPts val="0"/>
                        </a:spcAft>
                        <a:buNone/>
                      </a:pPr>
                      <a:r>
                        <a:rPr lang="en" sz="800">
                          <a:solidFill>
                            <a:srgbClr val="B7B7B7"/>
                          </a:solidFill>
                          <a:latin typeface="Open Sans"/>
                          <a:ea typeface="Open Sans"/>
                          <a:cs typeface="Open Sans"/>
                          <a:sym typeface="Open Sans"/>
                        </a:rPr>
                        <a:t>The osmoreceptors will shrink with the cell due to the osmolarity changes that occured in the ECF → increasing the firing rate to the nerve endings → stimulating the release of  ADH. ^Based on girls doctor’s Notes ↑ Osmolality ➨ ↑ ADH release and ↑ H2O reabsorption in collecting ducts</a:t>
                      </a:r>
                      <a:endParaRPr sz="8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B7B7B7"/>
                        </a:solidFill>
                        <a:latin typeface="Open Sans"/>
                        <a:ea typeface="Open Sans"/>
                        <a:cs typeface="Open Sans"/>
                        <a:sym typeface="Open Sans"/>
                      </a:endParaRPr>
                    </a:p>
                  </a:txBody>
                  <a:tcPr marT="91425" marB="91425" marR="91425" marL="91425" anchor="ctr">
                    <a:lnL cap="flat" cmpd="sng" w="9525">
                      <a:solidFill>
                        <a:srgbClr val="B7B7B7"/>
                      </a:solidFill>
                      <a:prstDash val="dashDot"/>
                      <a:round/>
                      <a:headEnd len="sm" w="sm" type="none"/>
                      <a:tailEnd len="sm" w="sm" type="none"/>
                    </a:lnL>
                    <a:lnR cap="flat" cmpd="sng" w="9525">
                      <a:solidFill>
                        <a:srgbClr val="B7B7B7"/>
                      </a:solidFill>
                      <a:prstDash val="dashDot"/>
                      <a:round/>
                      <a:headEnd len="sm" w="sm" type="none"/>
                      <a:tailEnd len="sm" w="sm" type="none"/>
                    </a:lnR>
                    <a:lnT cap="flat" cmpd="sng" w="9525">
                      <a:solidFill>
                        <a:srgbClr val="B7B7B7"/>
                      </a:solidFill>
                      <a:prstDash val="dashDot"/>
                      <a:round/>
                      <a:headEnd len="sm" w="sm" type="none"/>
                      <a:tailEnd len="sm" w="sm" type="none"/>
                    </a:lnT>
                    <a:lnB cap="flat" cmpd="sng" w="9525">
                      <a:solidFill>
                        <a:srgbClr val="B7B7B7"/>
                      </a:solidFill>
                      <a:prstDash val="dashDot"/>
                      <a:round/>
                      <a:headEnd len="sm" w="sm" type="none"/>
                      <a:tailEnd len="sm" w="sm" type="none"/>
                    </a:lnB>
                    <a:solidFill>
                      <a:schemeClr val="lt1"/>
                    </a:solidFill>
                  </a:tcPr>
                </a:tc>
                <a:tc>
                  <a:txBody>
                    <a:bodyPr/>
                    <a:lstStyle/>
                    <a:p>
                      <a:pPr indent="0" lvl="0" marL="0" rtl="0" algn="ctr">
                        <a:spcBef>
                          <a:spcPts val="0"/>
                        </a:spcBef>
                        <a:spcAft>
                          <a:spcPts val="0"/>
                        </a:spcAft>
                        <a:buNone/>
                      </a:pPr>
                      <a:r>
                        <a:rPr lang="en" sz="800">
                          <a:solidFill>
                            <a:srgbClr val="B7B7B7"/>
                          </a:solidFill>
                          <a:latin typeface="Open Sans"/>
                          <a:ea typeface="Open Sans"/>
                          <a:cs typeface="Open Sans"/>
                          <a:sym typeface="Open Sans"/>
                        </a:rPr>
                        <a:t>The osmoreceptors will swell with the cell due to osmolarity changes in the ECF → decreasing the firing rate to the nerve endings → inhibiting the release of  ADH. ^Based on girls doctor’s Notes ↓ Osmolality ➨ ↓ ADH release and ↓ H2O reabsorption in collecting ducts</a:t>
                      </a:r>
                      <a:endParaRPr sz="8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B7B7B7"/>
                        </a:solidFill>
                        <a:latin typeface="Open Sans"/>
                        <a:ea typeface="Open Sans"/>
                        <a:cs typeface="Open Sans"/>
                        <a:sym typeface="Open Sans"/>
                      </a:endParaRPr>
                    </a:p>
                  </a:txBody>
                  <a:tcPr marT="91425" marB="91425" marR="91425" marL="91425" anchor="ctr">
                    <a:lnL cap="flat" cmpd="sng" w="9525">
                      <a:solidFill>
                        <a:srgbClr val="B7B7B7"/>
                      </a:solidFill>
                      <a:prstDash val="dashDot"/>
                      <a:round/>
                      <a:headEnd len="sm" w="sm" type="none"/>
                      <a:tailEnd len="sm" w="sm" type="none"/>
                    </a:lnL>
                    <a:lnR cap="flat" cmpd="sng" w="9525">
                      <a:solidFill>
                        <a:srgbClr val="B7B7B7"/>
                      </a:solidFill>
                      <a:prstDash val="dashDot"/>
                      <a:round/>
                      <a:headEnd len="sm" w="sm" type="none"/>
                      <a:tailEnd len="sm" w="sm" type="none"/>
                    </a:lnR>
                    <a:lnT cap="flat" cmpd="sng" w="9525">
                      <a:solidFill>
                        <a:srgbClr val="B7B7B7"/>
                      </a:solidFill>
                      <a:prstDash val="dashDot"/>
                      <a:round/>
                      <a:headEnd len="sm" w="sm" type="none"/>
                      <a:tailEnd len="sm" w="sm" type="none"/>
                    </a:lnT>
                    <a:lnB cap="flat" cmpd="sng" w="9525">
                      <a:solidFill>
                        <a:srgbClr val="B7B7B7"/>
                      </a:solidFill>
                      <a:prstDash val="dashDot"/>
                      <a:round/>
                      <a:headEnd len="sm" w="sm" type="none"/>
                      <a:tailEnd len="sm" w="sm" type="none"/>
                    </a:lnB>
                    <a:solidFill>
                      <a:schemeClr val="lt1"/>
                    </a:solidFill>
                  </a:tcPr>
                </a:tc>
              </a:tr>
            </a:tbl>
          </a:graphicData>
        </a:graphic>
      </p:graphicFrame>
      <p:sp>
        <p:nvSpPr>
          <p:cNvPr id="678" name="Google Shape;678;p31"/>
          <p:cNvSpPr txBox="1"/>
          <p:nvPr/>
        </p:nvSpPr>
        <p:spPr>
          <a:xfrm>
            <a:off x="6048501" y="5768967"/>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rgbClr val="999999"/>
                </a:solidFill>
                <a:latin typeface="Open Sans"/>
                <a:ea typeface="Open Sans"/>
                <a:cs typeface="Open Sans"/>
                <a:sym typeface="Open Sans"/>
              </a:rPr>
              <a:t>-MED439</a:t>
            </a:r>
            <a:endParaRPr b="1" sz="600">
              <a:solidFill>
                <a:srgbClr val="999999"/>
              </a:solidFill>
              <a:latin typeface="Open Sans"/>
              <a:ea typeface="Open Sans"/>
              <a:cs typeface="Open Sans"/>
              <a:sym typeface="Open Sans"/>
            </a:endParaRPr>
          </a:p>
        </p:txBody>
      </p:sp>
      <p:sp>
        <p:nvSpPr>
          <p:cNvPr id="679" name="Google Shape;679;p31"/>
          <p:cNvSpPr/>
          <p:nvPr/>
        </p:nvSpPr>
        <p:spPr>
          <a:xfrm>
            <a:off x="5676975" y="-169675"/>
            <a:ext cx="993600" cy="10029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r>
              <a:rPr b="1" lang="en" sz="4800">
                <a:solidFill>
                  <a:srgbClr val="CF8A87"/>
                </a:solidFill>
                <a:latin typeface="Open Sans"/>
                <a:ea typeface="Open Sans"/>
                <a:cs typeface="Open Sans"/>
                <a:sym typeface="Open Sans"/>
              </a:rPr>
              <a:t>7</a:t>
            </a:r>
            <a:endParaRPr i="0" sz="4800" u="none" cap="none" strike="noStrike">
              <a:solidFill>
                <a:srgbClr val="CF8A87"/>
              </a:solidFill>
              <a:latin typeface="Open Sans"/>
              <a:ea typeface="Open Sans"/>
              <a:cs typeface="Open Sans"/>
              <a:sym typeface="Open Sans"/>
            </a:endParaRPr>
          </a:p>
        </p:txBody>
      </p:sp>
      <p:sp>
        <p:nvSpPr>
          <p:cNvPr id="680" name="Google Shape;680;p31"/>
          <p:cNvSpPr txBox="1"/>
          <p:nvPr/>
        </p:nvSpPr>
        <p:spPr>
          <a:xfrm>
            <a:off x="-289125" y="6572700"/>
            <a:ext cx="34755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1937800" y="529175"/>
            <a:ext cx="33345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xygen"/>
                <a:ea typeface="Oxygen"/>
                <a:cs typeface="Oxygen"/>
                <a:sym typeface="Oxygen"/>
              </a:rPr>
              <a:t>Objectives </a:t>
            </a:r>
            <a:endParaRPr b="1" i="0" sz="4800" u="none" cap="none" strike="noStrike">
              <a:solidFill>
                <a:srgbClr val="CF8A87"/>
              </a:solidFill>
              <a:latin typeface="Oxygen"/>
              <a:ea typeface="Oxygen"/>
              <a:cs typeface="Oxygen"/>
              <a:sym typeface="Oxygen"/>
            </a:endParaRPr>
          </a:p>
        </p:txBody>
      </p:sp>
      <p:cxnSp>
        <p:nvCxnSpPr>
          <p:cNvPr id="100" name="Google Shape;100;p14"/>
          <p:cNvCxnSpPr/>
          <p:nvPr/>
        </p:nvCxnSpPr>
        <p:spPr>
          <a:xfrm>
            <a:off x="2375500" y="1367375"/>
            <a:ext cx="2459100" cy="0"/>
          </a:xfrm>
          <a:prstGeom prst="straightConnector1">
            <a:avLst/>
          </a:prstGeom>
          <a:noFill/>
          <a:ln cap="rnd" cmpd="sng" w="38100">
            <a:solidFill>
              <a:srgbClr val="7F7F7F"/>
            </a:solidFill>
            <a:prstDash val="solid"/>
            <a:miter lim="800000"/>
            <a:headEnd len="sm" w="sm" type="oval"/>
            <a:tailEnd len="sm" w="sm" type="oval"/>
          </a:ln>
        </p:spPr>
      </p:cxnSp>
      <p:sp>
        <p:nvSpPr>
          <p:cNvPr id="101" name="Google Shape;101;p14"/>
          <p:cNvSpPr/>
          <p:nvPr/>
        </p:nvSpPr>
        <p:spPr>
          <a:xfrm rot="5400000">
            <a:off x="519560" y="399983"/>
            <a:ext cx="1235458" cy="1078219"/>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4"/>
          <p:cNvSpPr/>
          <p:nvPr/>
        </p:nvSpPr>
        <p:spPr>
          <a:xfrm rot="5400000">
            <a:off x="468892" y="435759"/>
            <a:ext cx="1295006" cy="103643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p14"/>
          <p:cNvGrpSpPr/>
          <p:nvPr/>
        </p:nvGrpSpPr>
        <p:grpSpPr>
          <a:xfrm>
            <a:off x="846503" y="621906"/>
            <a:ext cx="581768" cy="663989"/>
            <a:chOff x="5049725" y="1435050"/>
            <a:chExt cx="486550" cy="481850"/>
          </a:xfrm>
        </p:grpSpPr>
        <p:sp>
          <p:nvSpPr>
            <p:cNvPr id="104" name="Google Shape;104;p14"/>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5" name="Google Shape;105;p14"/>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6" name="Google Shape;106;p14"/>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7" name="Google Shape;107;p14"/>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08" name="Google Shape;108;p14"/>
          <p:cNvSpPr txBox="1"/>
          <p:nvPr/>
        </p:nvSpPr>
        <p:spPr>
          <a:xfrm>
            <a:off x="179750" y="2020600"/>
            <a:ext cx="6569100" cy="4063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B37370"/>
              </a:buClr>
              <a:buSzPts val="1400"/>
              <a:buFont typeface="Oxygen"/>
              <a:buChar char="●"/>
            </a:pPr>
            <a:r>
              <a:rPr b="1" lang="en">
                <a:solidFill>
                  <a:srgbClr val="434343"/>
                </a:solidFill>
                <a:latin typeface="Open Sans"/>
                <a:ea typeface="Open Sans"/>
                <a:cs typeface="Open Sans"/>
                <a:sym typeface="Open Sans"/>
              </a:rPr>
              <a:t>Identify and describe:</a:t>
            </a:r>
            <a:r>
              <a:rPr lang="en">
                <a:solidFill>
                  <a:srgbClr val="434343"/>
                </a:solidFill>
                <a:latin typeface="Open Sans"/>
                <a:ea typeface="Open Sans"/>
                <a:cs typeface="Open Sans"/>
                <a:sym typeface="Open Sans"/>
              </a:rPr>
              <a:t> how the loop of Henle is a “countercurrent multiplier” while the vasa recta is a “countercurrent exchanger” and their roles in concentrating urine </a:t>
            </a:r>
            <a:r>
              <a:rPr lang="en">
                <a:solidFill>
                  <a:srgbClr val="0B5394"/>
                </a:solidFill>
                <a:latin typeface="Open Sans"/>
                <a:ea typeface="Open Sans"/>
                <a:cs typeface="Open Sans"/>
                <a:sym typeface="Open Sans"/>
              </a:rPr>
              <a:t>and diluting urine.</a:t>
            </a:r>
            <a:endParaRPr i="0" u="none" cap="none" strike="noStrike">
              <a:solidFill>
                <a:srgbClr val="0B5394"/>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B37370"/>
              </a:buClr>
              <a:buSzPts val="1400"/>
              <a:buFont typeface="Oxygen"/>
              <a:buChar char="●"/>
            </a:pPr>
            <a:r>
              <a:rPr b="1" lang="en">
                <a:solidFill>
                  <a:srgbClr val="434343"/>
                </a:solidFill>
                <a:latin typeface="Open Sans"/>
                <a:ea typeface="Open Sans"/>
                <a:cs typeface="Open Sans"/>
                <a:sym typeface="Open Sans"/>
              </a:rPr>
              <a:t>Explain: </a:t>
            </a:r>
            <a:r>
              <a:rPr lang="en">
                <a:solidFill>
                  <a:srgbClr val="434343"/>
                </a:solidFill>
                <a:latin typeface="Open Sans"/>
                <a:ea typeface="Open Sans"/>
                <a:cs typeface="Open Sans"/>
                <a:sym typeface="Open Sans"/>
              </a:rPr>
              <a:t>what happens to the osmolarity of tubular fluid in different segments of loop of Henle upon concentrated urine production.</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B37370"/>
              </a:buClr>
              <a:buSzPts val="1400"/>
              <a:buFont typeface="Oxygen"/>
              <a:buChar char="●"/>
            </a:pPr>
            <a:r>
              <a:rPr b="1" lang="en">
                <a:solidFill>
                  <a:srgbClr val="434343"/>
                </a:solidFill>
                <a:latin typeface="Open Sans"/>
                <a:ea typeface="Open Sans"/>
                <a:cs typeface="Open Sans"/>
                <a:sym typeface="Open Sans"/>
              </a:rPr>
              <a:t>Explain: </a:t>
            </a:r>
            <a:r>
              <a:rPr lang="en">
                <a:solidFill>
                  <a:srgbClr val="434343"/>
                </a:solidFill>
                <a:latin typeface="Open Sans"/>
                <a:ea typeface="Open Sans"/>
                <a:cs typeface="Open Sans"/>
                <a:sym typeface="Open Sans"/>
              </a:rPr>
              <a:t>the factors that enable the loop of Henle to make concentrated medullary gradient.</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B37370"/>
              </a:buClr>
              <a:buSzPts val="1400"/>
              <a:buFont typeface="Oxygen"/>
              <a:buChar char="●"/>
            </a:pPr>
            <a:r>
              <a:rPr b="1" lang="en">
                <a:solidFill>
                  <a:srgbClr val="434343"/>
                </a:solidFill>
                <a:latin typeface="Open Sans"/>
                <a:ea typeface="Open Sans"/>
                <a:cs typeface="Open Sans"/>
                <a:sym typeface="Open Sans"/>
              </a:rPr>
              <a:t>Differentiate: </a:t>
            </a:r>
            <a:r>
              <a:rPr lang="en">
                <a:solidFill>
                  <a:srgbClr val="434343"/>
                </a:solidFill>
                <a:latin typeface="Open Sans"/>
                <a:ea typeface="Open Sans"/>
                <a:cs typeface="Open Sans"/>
                <a:sym typeface="Open Sans"/>
              </a:rPr>
              <a:t>between water diuresis and osmotic diuresis.</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B37370"/>
              </a:buClr>
              <a:buSzPts val="1400"/>
              <a:buFont typeface="Oxygen"/>
              <a:buChar char="●"/>
            </a:pPr>
            <a:r>
              <a:rPr b="1" lang="en">
                <a:solidFill>
                  <a:srgbClr val="434343"/>
                </a:solidFill>
                <a:latin typeface="Open Sans"/>
                <a:ea typeface="Open Sans"/>
                <a:cs typeface="Open Sans"/>
                <a:sym typeface="Open Sans"/>
              </a:rPr>
              <a:t>Learn about: </a:t>
            </a:r>
            <a:r>
              <a:rPr lang="en">
                <a:solidFill>
                  <a:srgbClr val="434343"/>
                </a:solidFill>
                <a:latin typeface="Open Sans"/>
                <a:ea typeface="Open Sans"/>
                <a:cs typeface="Open Sans"/>
                <a:sym typeface="Open Sans"/>
              </a:rPr>
              <a:t>the clinical correlates of diabetes mellitus and diabetes insipidus.</a:t>
            </a:r>
            <a:endParaRPr i="0" u="none" cap="none" strike="noStrike">
              <a:solidFill>
                <a:srgbClr val="434343"/>
              </a:solidFill>
              <a:latin typeface="Open Sans"/>
              <a:ea typeface="Open Sans"/>
              <a:cs typeface="Open Sans"/>
              <a:sym typeface="Open Sans"/>
            </a:endParaRPr>
          </a:p>
        </p:txBody>
      </p:sp>
      <p:sp>
        <p:nvSpPr>
          <p:cNvPr id="109" name="Google Shape;109;p14"/>
          <p:cNvSpPr/>
          <p:nvPr/>
        </p:nvSpPr>
        <p:spPr>
          <a:xfrm>
            <a:off x="-157650" y="6585047"/>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4"/>
          <p:cNvSpPr/>
          <p:nvPr/>
        </p:nvSpPr>
        <p:spPr>
          <a:xfrm rot="10800000">
            <a:off x="4267146" y="-400418"/>
            <a:ext cx="3362379" cy="2724517"/>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4"/>
          <p:cNvSpPr/>
          <p:nvPr/>
        </p:nvSpPr>
        <p:spPr>
          <a:xfrm rot="10800000">
            <a:off x="4410021" y="-423155"/>
            <a:ext cx="3362379" cy="2724517"/>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4"/>
          <p:cNvSpPr/>
          <p:nvPr/>
        </p:nvSpPr>
        <p:spPr>
          <a:xfrm>
            <a:off x="-157650" y="6727922"/>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cxnSp>
        <p:nvCxnSpPr>
          <p:cNvPr id="685" name="Google Shape;685;p32"/>
          <p:cNvCxnSpPr>
            <a:stCxn id="686" idx="0"/>
            <a:endCxn id="687" idx="2"/>
          </p:cNvCxnSpPr>
          <p:nvPr/>
        </p:nvCxnSpPr>
        <p:spPr>
          <a:xfrm flipH="1" rot="5400000">
            <a:off x="3982450" y="3978350"/>
            <a:ext cx="827100" cy="1933800"/>
          </a:xfrm>
          <a:prstGeom prst="bentConnector3">
            <a:avLst>
              <a:gd fmla="val 50002" name="adj1"/>
            </a:avLst>
          </a:prstGeom>
          <a:noFill/>
          <a:ln cap="flat" cmpd="sng" w="9525">
            <a:solidFill>
              <a:srgbClr val="B7B7B7"/>
            </a:solidFill>
            <a:prstDash val="solid"/>
            <a:round/>
            <a:headEnd len="med" w="med" type="none"/>
            <a:tailEnd len="med" w="med" type="none"/>
          </a:ln>
        </p:spPr>
      </p:cxnSp>
      <p:cxnSp>
        <p:nvCxnSpPr>
          <p:cNvPr id="688" name="Google Shape;688;p32"/>
          <p:cNvCxnSpPr>
            <a:stCxn id="687" idx="2"/>
            <a:endCxn id="689" idx="0"/>
          </p:cNvCxnSpPr>
          <p:nvPr/>
        </p:nvCxnSpPr>
        <p:spPr>
          <a:xfrm rot="5400000">
            <a:off x="2114369" y="4079866"/>
            <a:ext cx="862800" cy="1766400"/>
          </a:xfrm>
          <a:prstGeom prst="bentConnector3">
            <a:avLst>
              <a:gd fmla="val 50005" name="adj1"/>
            </a:avLst>
          </a:prstGeom>
          <a:noFill/>
          <a:ln cap="flat" cmpd="sng" w="9525">
            <a:solidFill>
              <a:srgbClr val="B7B7B7"/>
            </a:solidFill>
            <a:prstDash val="solid"/>
            <a:round/>
            <a:headEnd len="med" w="med" type="none"/>
            <a:tailEnd len="med" w="med" type="none"/>
          </a:ln>
        </p:spPr>
      </p:cxnSp>
      <p:cxnSp>
        <p:nvCxnSpPr>
          <p:cNvPr id="690" name="Google Shape;690;p32"/>
          <p:cNvCxnSpPr/>
          <p:nvPr/>
        </p:nvCxnSpPr>
        <p:spPr>
          <a:xfrm>
            <a:off x="2091372" y="851964"/>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691" name="Google Shape;691;p32"/>
          <p:cNvSpPr txBox="1"/>
          <p:nvPr/>
        </p:nvSpPr>
        <p:spPr>
          <a:xfrm>
            <a:off x="193728" y="85683"/>
            <a:ext cx="57960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ADH Mechanism of action</a:t>
            </a:r>
            <a:endParaRPr b="1" sz="3000">
              <a:solidFill>
                <a:srgbClr val="CF8A87"/>
              </a:solidFill>
              <a:latin typeface="Open Sans"/>
              <a:ea typeface="Open Sans"/>
              <a:cs typeface="Open Sans"/>
              <a:sym typeface="Open Sans"/>
            </a:endParaRPr>
          </a:p>
        </p:txBody>
      </p:sp>
      <p:pic>
        <p:nvPicPr>
          <p:cNvPr id="692" name="Google Shape;692;p32"/>
          <p:cNvPicPr preferRelativeResize="0"/>
          <p:nvPr/>
        </p:nvPicPr>
        <p:blipFill>
          <a:blip r:embed="rId3">
            <a:alphaModFix/>
          </a:blip>
          <a:stretch>
            <a:fillRect/>
          </a:stretch>
        </p:blipFill>
        <p:spPr>
          <a:xfrm>
            <a:off x="3429000" y="1017975"/>
            <a:ext cx="3429001" cy="2671500"/>
          </a:xfrm>
          <a:prstGeom prst="rect">
            <a:avLst/>
          </a:prstGeom>
          <a:noFill/>
          <a:ln cap="flat" cmpd="sng" w="9525">
            <a:solidFill>
              <a:srgbClr val="B7B7B7"/>
            </a:solidFill>
            <a:prstDash val="dashDot"/>
            <a:round/>
            <a:headEnd len="sm" w="sm" type="none"/>
            <a:tailEnd len="sm" w="sm" type="none"/>
          </a:ln>
        </p:spPr>
      </p:pic>
      <p:sp>
        <p:nvSpPr>
          <p:cNvPr id="693" name="Google Shape;693;p32"/>
          <p:cNvSpPr/>
          <p:nvPr/>
        </p:nvSpPr>
        <p:spPr>
          <a:xfrm>
            <a:off x="1039800" y="3885166"/>
            <a:ext cx="4778330" cy="771599"/>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800">
              <a:solidFill>
                <a:srgbClr val="999999"/>
              </a:solidFill>
              <a:latin typeface="Open Sans"/>
              <a:ea typeface="Open Sans"/>
              <a:cs typeface="Open Sans"/>
              <a:sym typeface="Open Sans"/>
            </a:endParaRPr>
          </a:p>
        </p:txBody>
      </p:sp>
      <p:sp>
        <p:nvSpPr>
          <p:cNvPr id="687" name="Google Shape;687;p32"/>
          <p:cNvSpPr txBox="1"/>
          <p:nvPr/>
        </p:nvSpPr>
        <p:spPr>
          <a:xfrm>
            <a:off x="530969" y="4010266"/>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ADH secretion stimulants</a:t>
            </a:r>
            <a:endParaRPr b="1" sz="2400">
              <a:solidFill>
                <a:srgbClr val="CF8A87"/>
              </a:solidFill>
              <a:latin typeface="Open Sans"/>
              <a:ea typeface="Open Sans"/>
              <a:cs typeface="Open Sans"/>
              <a:sym typeface="Open Sans"/>
            </a:endParaRPr>
          </a:p>
        </p:txBody>
      </p:sp>
      <p:sp>
        <p:nvSpPr>
          <p:cNvPr id="689" name="Google Shape;689;p32"/>
          <p:cNvSpPr/>
          <p:nvPr/>
        </p:nvSpPr>
        <p:spPr>
          <a:xfrm>
            <a:off x="906150" y="5394550"/>
            <a:ext cx="1512900" cy="7707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Osmotic</a:t>
            </a:r>
            <a:endParaRPr b="1" i="0" u="none" cap="none" strike="noStrike">
              <a:solidFill>
                <a:srgbClr val="434343"/>
              </a:solidFill>
              <a:latin typeface="Open Sans"/>
              <a:ea typeface="Open Sans"/>
              <a:cs typeface="Open Sans"/>
              <a:sym typeface="Open Sans"/>
            </a:endParaRPr>
          </a:p>
        </p:txBody>
      </p:sp>
      <p:sp>
        <p:nvSpPr>
          <p:cNvPr id="686" name="Google Shape;686;p32"/>
          <p:cNvSpPr/>
          <p:nvPr/>
        </p:nvSpPr>
        <p:spPr>
          <a:xfrm>
            <a:off x="4572550" y="5358800"/>
            <a:ext cx="1580700" cy="7707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Hemodynamic</a:t>
            </a:r>
            <a:endParaRPr b="1" i="0" u="none" cap="none" strike="noStrike">
              <a:solidFill>
                <a:srgbClr val="434343"/>
              </a:solidFill>
              <a:latin typeface="Open Sans"/>
              <a:ea typeface="Open Sans"/>
              <a:cs typeface="Open Sans"/>
              <a:sym typeface="Open Sans"/>
            </a:endParaRPr>
          </a:p>
        </p:txBody>
      </p:sp>
      <p:sp>
        <p:nvSpPr>
          <p:cNvPr id="694" name="Google Shape;694;p32"/>
          <p:cNvSpPr txBox="1"/>
          <p:nvPr/>
        </p:nvSpPr>
        <p:spPr>
          <a:xfrm>
            <a:off x="433050" y="6201025"/>
            <a:ext cx="2459100" cy="2165700"/>
          </a:xfrm>
          <a:prstGeom prst="rect">
            <a:avLst/>
          </a:prstGeom>
          <a:noFill/>
          <a:ln cap="flat" cmpd="sng" w="9525">
            <a:solidFill>
              <a:srgbClr val="A3534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CC0000"/>
                </a:solidFill>
                <a:latin typeface="Open Sans"/>
                <a:ea typeface="Open Sans"/>
                <a:cs typeface="Open Sans"/>
                <a:sym typeface="Open Sans"/>
              </a:rPr>
              <a:t>Most important</a:t>
            </a:r>
            <a:endParaRPr b="1">
              <a:solidFill>
                <a:srgbClr val="CC0000"/>
              </a:solidFill>
              <a:latin typeface="Open Sans"/>
              <a:ea typeface="Open Sans"/>
              <a:cs typeface="Open Sans"/>
              <a:sym typeface="Open Sans"/>
            </a:endParaRPr>
          </a:p>
          <a:p>
            <a:pPr indent="0" lvl="0" marL="457200" rtl="0" algn="l">
              <a:spcBef>
                <a:spcPts val="0"/>
              </a:spcBef>
              <a:spcAft>
                <a:spcPts val="0"/>
              </a:spcAft>
              <a:buNone/>
            </a:pPr>
            <a:r>
              <a:rPr lang="en" sz="1200">
                <a:solidFill>
                  <a:srgbClr val="434343"/>
                </a:solidFill>
                <a:latin typeface="Open Sans"/>
                <a:ea typeface="Open Sans"/>
                <a:cs typeface="Open Sans"/>
                <a:sym typeface="Open Sans"/>
              </a:rPr>
              <a:t> </a:t>
            </a:r>
            <a:endParaRPr sz="1200">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Osmolarity of ECF</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1% change in ECF osmolarity can significantly change ADH secretion.</a:t>
            </a:r>
            <a:endParaRPr sz="1000">
              <a:solidFill>
                <a:srgbClr val="B7B7B7"/>
              </a:solidFill>
              <a:latin typeface="Open Sans"/>
              <a:ea typeface="Open Sans"/>
              <a:cs typeface="Open Sans"/>
              <a:sym typeface="Open Sans"/>
            </a:endParaRPr>
          </a:p>
          <a:p>
            <a:pPr indent="0" lvl="0" marL="0" rtl="0" algn="l">
              <a:spcBef>
                <a:spcPts val="0"/>
              </a:spcBef>
              <a:spcAft>
                <a:spcPts val="0"/>
              </a:spcAft>
              <a:buNone/>
            </a:pPr>
            <a:r>
              <a:rPr lang="en" sz="600">
                <a:solidFill>
                  <a:srgbClr val="B7B7B7"/>
                </a:solidFill>
                <a:latin typeface="Open Sans"/>
                <a:ea typeface="Open Sans"/>
                <a:cs typeface="Open Sans"/>
                <a:sym typeface="Open Sans"/>
              </a:rPr>
              <a:t>Secretion of ADH in response to an  osmotic stimulus is rapid, so plasma ADH levels can increase several folds  within minutes, A decrease in blood pressure</a:t>
            </a:r>
            <a:endParaRPr sz="600">
              <a:solidFill>
                <a:srgbClr val="B7B7B7"/>
              </a:solidFill>
              <a:latin typeface="Open Sans"/>
              <a:ea typeface="Open Sans"/>
              <a:cs typeface="Open Sans"/>
              <a:sym typeface="Open Sans"/>
            </a:endParaRPr>
          </a:p>
          <a:p>
            <a:pPr indent="0" lvl="0" marL="0" rtl="0" algn="l">
              <a:spcBef>
                <a:spcPts val="0"/>
              </a:spcBef>
              <a:spcAft>
                <a:spcPts val="0"/>
              </a:spcAft>
              <a:buNone/>
            </a:pPr>
            <a:r>
              <a:rPr lang="en" sz="600">
                <a:solidFill>
                  <a:srgbClr val="B7B7B7"/>
                </a:solidFill>
                <a:latin typeface="Open Sans"/>
                <a:ea typeface="Open Sans"/>
                <a:cs typeface="Open Sans"/>
                <a:sym typeface="Open Sans"/>
              </a:rPr>
              <a:t>thereby providing  a rapid means for altering renal excretion of</a:t>
            </a:r>
            <a:endParaRPr sz="600">
              <a:solidFill>
                <a:srgbClr val="B7B7B7"/>
              </a:solidFill>
              <a:latin typeface="Open Sans"/>
              <a:ea typeface="Open Sans"/>
              <a:cs typeface="Open Sans"/>
              <a:sym typeface="Open Sans"/>
            </a:endParaRPr>
          </a:p>
          <a:p>
            <a:pPr indent="0" lvl="0" marL="0" rtl="0" algn="l">
              <a:spcBef>
                <a:spcPts val="0"/>
              </a:spcBef>
              <a:spcAft>
                <a:spcPts val="0"/>
              </a:spcAft>
              <a:buNone/>
            </a:pPr>
            <a:r>
              <a:rPr lang="en" sz="600">
                <a:solidFill>
                  <a:srgbClr val="B7B7B7"/>
                </a:solidFill>
                <a:latin typeface="Open Sans"/>
                <a:ea typeface="Open Sans"/>
                <a:cs typeface="Open Sans"/>
                <a:sym typeface="Open Sans"/>
              </a:rPr>
              <a:t>water.</a:t>
            </a:r>
            <a:endParaRPr sz="600">
              <a:solidFill>
                <a:srgbClr val="B7B7B7"/>
              </a:solidFill>
              <a:latin typeface="Open Sans"/>
              <a:ea typeface="Open Sans"/>
              <a:cs typeface="Open Sans"/>
              <a:sym typeface="Open Sans"/>
            </a:endParaRPr>
          </a:p>
        </p:txBody>
      </p:sp>
      <p:sp>
        <p:nvSpPr>
          <p:cNvPr id="695" name="Google Shape;695;p32"/>
          <p:cNvSpPr txBox="1"/>
          <p:nvPr/>
        </p:nvSpPr>
        <p:spPr>
          <a:xfrm>
            <a:off x="3965775" y="6201026"/>
            <a:ext cx="2459100" cy="2058900"/>
          </a:xfrm>
          <a:prstGeom prst="rect">
            <a:avLst/>
          </a:prstGeom>
          <a:noFill/>
          <a:ln cap="flat" cmpd="sng" w="9525">
            <a:solidFill>
              <a:srgbClr val="A3534F"/>
            </a:solidFill>
            <a:prstDash val="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Blood volume and arterial blood pressure in the vascular system</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 5-10% in BV and/or ABP is required for ADH release.</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xygen"/>
              <a:ea typeface="Oxygen"/>
              <a:cs typeface="Oxygen"/>
              <a:sym typeface="Oxygen"/>
            </a:endParaRPr>
          </a:p>
        </p:txBody>
      </p:sp>
      <p:sp>
        <p:nvSpPr>
          <p:cNvPr id="696" name="Google Shape;696;p32"/>
          <p:cNvSpPr txBox="1"/>
          <p:nvPr/>
        </p:nvSpPr>
        <p:spPr>
          <a:xfrm>
            <a:off x="685800" y="8552550"/>
            <a:ext cx="5486400" cy="1230300"/>
          </a:xfrm>
          <a:prstGeom prst="rect">
            <a:avLst/>
          </a:prstGeom>
          <a:noFill/>
          <a:ln cap="flat" cmpd="sng" w="9525">
            <a:solidFill>
              <a:srgbClr val="A353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Open Sans"/>
                <a:ea typeface="Open Sans"/>
                <a:cs typeface="Open Sans"/>
                <a:sym typeface="Open Sans"/>
              </a:rPr>
              <a:t>ADH</a:t>
            </a:r>
            <a:r>
              <a:rPr lang="en">
                <a:solidFill>
                  <a:srgbClr val="434343"/>
                </a:solidFill>
                <a:latin typeface="Open Sans"/>
                <a:ea typeface="Open Sans"/>
                <a:cs typeface="Open Sans"/>
                <a:sym typeface="Open Sans"/>
              </a:rPr>
              <a:t> is </a:t>
            </a:r>
            <a:r>
              <a:rPr lang="en">
                <a:solidFill>
                  <a:srgbClr val="CC0000"/>
                </a:solidFill>
                <a:latin typeface="Open Sans"/>
                <a:ea typeface="Open Sans"/>
                <a:cs typeface="Open Sans"/>
                <a:sym typeface="Open Sans"/>
              </a:rPr>
              <a:t>more sensitive</a:t>
            </a:r>
            <a:r>
              <a:rPr lang="en">
                <a:solidFill>
                  <a:srgbClr val="434343"/>
                </a:solidFill>
                <a:latin typeface="Open Sans"/>
                <a:ea typeface="Open Sans"/>
                <a:cs typeface="Open Sans"/>
                <a:sym typeface="Open Sans"/>
              </a:rPr>
              <a:t> to osmotic changes than hemodynamic changes (</a:t>
            </a:r>
            <a:r>
              <a:rPr lang="en">
                <a:solidFill>
                  <a:srgbClr val="CC0000"/>
                </a:solidFill>
                <a:latin typeface="Open Sans"/>
                <a:ea typeface="Open Sans"/>
                <a:cs typeface="Open Sans"/>
                <a:sym typeface="Open Sans"/>
              </a:rPr>
              <a:t>1</a:t>
            </a:r>
            <a:r>
              <a:rPr lang="en">
                <a:solidFill>
                  <a:srgbClr val="434343"/>
                </a:solidFill>
                <a:latin typeface="Open Sans"/>
                <a:ea typeface="Open Sans"/>
                <a:cs typeface="Open Sans"/>
                <a:sym typeface="Open Sans"/>
              </a:rPr>
              <a:t>% change stimulates ADH while hemodynamic differences need to reach </a:t>
            </a:r>
            <a:r>
              <a:rPr lang="en">
                <a:solidFill>
                  <a:srgbClr val="CC0000"/>
                </a:solidFill>
                <a:latin typeface="Open Sans"/>
                <a:ea typeface="Open Sans"/>
                <a:cs typeface="Open Sans"/>
                <a:sym typeface="Open Sans"/>
              </a:rPr>
              <a:t>5- 10</a:t>
            </a:r>
            <a:r>
              <a:rPr lang="en">
                <a:solidFill>
                  <a:srgbClr val="434343"/>
                </a:solidFill>
                <a:latin typeface="Open Sans"/>
                <a:ea typeface="Open Sans"/>
                <a:cs typeface="Open Sans"/>
                <a:sym typeface="Open Sans"/>
              </a:rPr>
              <a:t>% to stimulate ADH</a:t>
            </a:r>
            <a:endParaRPr>
              <a:solidFill>
                <a:srgbClr val="434343"/>
              </a:solidFill>
              <a:latin typeface="Open Sans"/>
              <a:ea typeface="Open Sans"/>
              <a:cs typeface="Open Sans"/>
              <a:sym typeface="Open Sans"/>
            </a:endParaRPr>
          </a:p>
        </p:txBody>
      </p:sp>
      <p:sp>
        <p:nvSpPr>
          <p:cNvPr id="697" name="Google Shape;697;p32"/>
          <p:cNvSpPr txBox="1"/>
          <p:nvPr/>
        </p:nvSpPr>
        <p:spPr>
          <a:xfrm>
            <a:off x="144761" y="1129125"/>
            <a:ext cx="3035700" cy="2478900"/>
          </a:xfrm>
          <a:prstGeom prst="rect">
            <a:avLst/>
          </a:prstGeom>
          <a:no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B7B7B7"/>
                </a:solidFill>
                <a:latin typeface="Oxygen"/>
                <a:ea typeface="Oxygen"/>
                <a:cs typeface="Oxygen"/>
                <a:sym typeface="Oxygen"/>
              </a:rPr>
              <a:t>After ADH is released from the posterior pituitary gland, It will bind to </a:t>
            </a:r>
            <a:r>
              <a:rPr b="1" lang="en" sz="1100">
                <a:solidFill>
                  <a:srgbClr val="B7B7B7"/>
                </a:solidFill>
                <a:latin typeface="Oxygen"/>
                <a:ea typeface="Oxygen"/>
                <a:cs typeface="Oxygen"/>
                <a:sym typeface="Oxygen"/>
              </a:rPr>
              <a:t>V2 </a:t>
            </a:r>
            <a:r>
              <a:rPr lang="en" sz="1100">
                <a:solidFill>
                  <a:srgbClr val="B7B7B7"/>
                </a:solidFill>
                <a:latin typeface="Oxygen"/>
                <a:ea typeface="Oxygen"/>
                <a:cs typeface="Oxygen"/>
                <a:sym typeface="Oxygen"/>
              </a:rPr>
              <a:t>receptor that is present on the </a:t>
            </a:r>
            <a:r>
              <a:rPr b="1" lang="en" sz="1100">
                <a:solidFill>
                  <a:srgbClr val="B7B7B7"/>
                </a:solidFill>
                <a:latin typeface="Oxygen"/>
                <a:ea typeface="Oxygen"/>
                <a:cs typeface="Oxygen"/>
                <a:sym typeface="Oxygen"/>
              </a:rPr>
              <a:t>principal cells</a:t>
            </a:r>
            <a:r>
              <a:rPr lang="en" sz="1100">
                <a:solidFill>
                  <a:srgbClr val="B7B7B7"/>
                </a:solidFill>
                <a:latin typeface="Oxygen"/>
                <a:ea typeface="Oxygen"/>
                <a:cs typeface="Oxygen"/>
                <a:sym typeface="Oxygen"/>
              </a:rPr>
              <a:t> within the </a:t>
            </a:r>
            <a:r>
              <a:rPr b="1" lang="en" sz="1100">
                <a:solidFill>
                  <a:srgbClr val="B7B7B7"/>
                </a:solidFill>
                <a:latin typeface="Oxygen"/>
                <a:ea typeface="Oxygen"/>
                <a:cs typeface="Oxygen"/>
                <a:sym typeface="Oxygen"/>
              </a:rPr>
              <a:t>late distal tubule &amp; collecting ducts, </a:t>
            </a:r>
            <a:r>
              <a:rPr lang="en" sz="1100">
                <a:solidFill>
                  <a:srgbClr val="B7B7B7"/>
                </a:solidFill>
                <a:latin typeface="Oxygen"/>
                <a:ea typeface="Oxygen"/>
                <a:cs typeface="Oxygen"/>
                <a:sym typeface="Oxygen"/>
              </a:rPr>
              <a:t>this will lead to multiple changes inside the cells that causes translocation of </a:t>
            </a:r>
            <a:r>
              <a:rPr b="1" lang="en" sz="1100">
                <a:solidFill>
                  <a:srgbClr val="B7B7B7"/>
                </a:solidFill>
                <a:latin typeface="Oxygen"/>
                <a:ea typeface="Oxygen"/>
                <a:cs typeface="Oxygen"/>
                <a:sym typeface="Oxygen"/>
              </a:rPr>
              <a:t>Aquaporins type II channel (AQP2) </a:t>
            </a:r>
            <a:r>
              <a:rPr lang="en" sz="1100">
                <a:solidFill>
                  <a:srgbClr val="B7B7B7"/>
                </a:solidFill>
                <a:latin typeface="Oxygen"/>
                <a:ea typeface="Oxygen"/>
                <a:cs typeface="Oxygen"/>
                <a:sym typeface="Oxygen"/>
              </a:rPr>
              <a:t>to the surface of the principal cells, which will allow water to move passively into the cell guided by the osmotic gradient.</a:t>
            </a:r>
            <a:endParaRPr sz="1100">
              <a:solidFill>
                <a:srgbClr val="B7B7B7"/>
              </a:solidFill>
              <a:latin typeface="Oxygen"/>
              <a:ea typeface="Oxygen"/>
              <a:cs typeface="Oxygen"/>
              <a:sym typeface="Oxygen"/>
            </a:endParaRPr>
          </a:p>
        </p:txBody>
      </p:sp>
      <p:sp>
        <p:nvSpPr>
          <p:cNvPr id="698" name="Google Shape;698;p32"/>
          <p:cNvSpPr txBox="1"/>
          <p:nvPr/>
        </p:nvSpPr>
        <p:spPr>
          <a:xfrm>
            <a:off x="1336178" y="7928455"/>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699" name="Google Shape;699;p32"/>
          <p:cNvSpPr/>
          <p:nvPr/>
        </p:nvSpPr>
        <p:spPr>
          <a:xfrm>
            <a:off x="5670452" y="-93025"/>
            <a:ext cx="993600" cy="9153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18</a:t>
            </a:r>
            <a:endParaRPr i="0" sz="4800" u="none" cap="none" strike="noStrike">
              <a:solidFill>
                <a:srgbClr val="CF8A87"/>
              </a:solidFill>
              <a:latin typeface="Open Sans"/>
              <a:ea typeface="Open Sans"/>
              <a:cs typeface="Open Sans"/>
              <a:sym typeface="Open Sans"/>
            </a:endParaRPr>
          </a:p>
        </p:txBody>
      </p:sp>
      <p:sp>
        <p:nvSpPr>
          <p:cNvPr id="700" name="Google Shape;700;p32"/>
          <p:cNvSpPr/>
          <p:nvPr/>
        </p:nvSpPr>
        <p:spPr>
          <a:xfrm>
            <a:off x="850025" y="3774225"/>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2"/>
          <p:cNvSpPr txBox="1"/>
          <p:nvPr/>
        </p:nvSpPr>
        <p:spPr>
          <a:xfrm>
            <a:off x="10629" y="551828"/>
            <a:ext cx="21204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sp>
        <p:nvSpPr>
          <p:cNvPr id="702" name="Google Shape;702;p32"/>
          <p:cNvSpPr txBox="1"/>
          <p:nvPr/>
        </p:nvSpPr>
        <p:spPr>
          <a:xfrm>
            <a:off x="-126273" y="4048753"/>
            <a:ext cx="1166100" cy="8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cxnSp>
        <p:nvCxnSpPr>
          <p:cNvPr id="707" name="Google Shape;707;p33"/>
          <p:cNvCxnSpPr>
            <a:stCxn id="708" idx="0"/>
            <a:endCxn id="709" idx="2"/>
          </p:cNvCxnSpPr>
          <p:nvPr/>
        </p:nvCxnSpPr>
        <p:spPr>
          <a:xfrm flipH="1" rot="5400000">
            <a:off x="3871125" y="909275"/>
            <a:ext cx="765900" cy="1856400"/>
          </a:xfrm>
          <a:prstGeom prst="bentConnector3">
            <a:avLst>
              <a:gd fmla="val 50007" name="adj1"/>
            </a:avLst>
          </a:prstGeom>
          <a:noFill/>
          <a:ln cap="flat" cmpd="sng" w="9525">
            <a:solidFill>
              <a:srgbClr val="B7B7B7"/>
            </a:solidFill>
            <a:prstDash val="solid"/>
            <a:round/>
            <a:headEnd len="med" w="med" type="none"/>
            <a:tailEnd len="med" w="med" type="none"/>
          </a:ln>
        </p:spPr>
      </p:cxnSp>
      <p:cxnSp>
        <p:nvCxnSpPr>
          <p:cNvPr id="710" name="Google Shape;710;p33"/>
          <p:cNvCxnSpPr>
            <a:stCxn id="709" idx="2"/>
            <a:endCxn id="711" idx="0"/>
          </p:cNvCxnSpPr>
          <p:nvPr/>
        </p:nvCxnSpPr>
        <p:spPr>
          <a:xfrm rot="5400000">
            <a:off x="2153798" y="1048223"/>
            <a:ext cx="765900" cy="1578300"/>
          </a:xfrm>
          <a:prstGeom prst="bentConnector3">
            <a:avLst>
              <a:gd fmla="val 50007" name="adj1"/>
            </a:avLst>
          </a:prstGeom>
          <a:noFill/>
          <a:ln cap="flat" cmpd="sng" w="9525">
            <a:solidFill>
              <a:srgbClr val="B7B7B7"/>
            </a:solidFill>
            <a:prstDash val="solid"/>
            <a:round/>
            <a:headEnd len="med" w="med" type="none"/>
            <a:tailEnd len="med" w="med" type="none"/>
          </a:ln>
        </p:spPr>
      </p:cxnSp>
      <p:sp>
        <p:nvSpPr>
          <p:cNvPr id="712" name="Google Shape;712;p33"/>
          <p:cNvSpPr/>
          <p:nvPr/>
        </p:nvSpPr>
        <p:spPr>
          <a:xfrm>
            <a:off x="427899" y="808625"/>
            <a:ext cx="5795992" cy="76722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800">
              <a:solidFill>
                <a:srgbClr val="999999"/>
              </a:solidFill>
              <a:latin typeface="Open Sans"/>
              <a:ea typeface="Open Sans"/>
              <a:cs typeface="Open Sans"/>
              <a:sym typeface="Open Sans"/>
            </a:endParaRPr>
          </a:p>
        </p:txBody>
      </p:sp>
      <p:sp>
        <p:nvSpPr>
          <p:cNvPr id="709" name="Google Shape;709;p33"/>
          <p:cNvSpPr txBox="1"/>
          <p:nvPr/>
        </p:nvSpPr>
        <p:spPr>
          <a:xfrm>
            <a:off x="427898" y="933023"/>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Factors that can alter ADH secretion</a:t>
            </a:r>
            <a:endParaRPr b="1" sz="2400">
              <a:solidFill>
                <a:srgbClr val="CF8A87"/>
              </a:solidFill>
              <a:latin typeface="Open Sans"/>
              <a:ea typeface="Open Sans"/>
              <a:cs typeface="Open Sans"/>
              <a:sym typeface="Open Sans"/>
            </a:endParaRPr>
          </a:p>
        </p:txBody>
      </p:sp>
      <p:sp>
        <p:nvSpPr>
          <p:cNvPr id="711" name="Google Shape;711;p33"/>
          <p:cNvSpPr/>
          <p:nvPr/>
        </p:nvSpPr>
        <p:spPr>
          <a:xfrm>
            <a:off x="989975" y="2220425"/>
            <a:ext cx="1515000" cy="8760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Increase ADH</a:t>
            </a:r>
            <a:endParaRPr b="1" i="0" u="none" cap="none" strike="noStrike">
              <a:solidFill>
                <a:srgbClr val="434343"/>
              </a:solidFill>
              <a:latin typeface="Open Sans"/>
              <a:ea typeface="Open Sans"/>
              <a:cs typeface="Open Sans"/>
              <a:sym typeface="Open Sans"/>
            </a:endParaRPr>
          </a:p>
        </p:txBody>
      </p:sp>
      <p:sp>
        <p:nvSpPr>
          <p:cNvPr id="708" name="Google Shape;708;p33"/>
          <p:cNvSpPr/>
          <p:nvPr/>
        </p:nvSpPr>
        <p:spPr>
          <a:xfrm>
            <a:off x="4344825" y="2220425"/>
            <a:ext cx="1674900" cy="8760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Decrease ADH</a:t>
            </a:r>
            <a:endParaRPr b="1" i="0" u="none" cap="none" strike="noStrike">
              <a:solidFill>
                <a:srgbClr val="434343"/>
              </a:solidFill>
              <a:latin typeface="Open Sans"/>
              <a:ea typeface="Open Sans"/>
              <a:cs typeface="Open Sans"/>
              <a:sym typeface="Open Sans"/>
            </a:endParaRPr>
          </a:p>
        </p:txBody>
      </p:sp>
      <p:sp>
        <p:nvSpPr>
          <p:cNvPr id="713" name="Google Shape;713;p33"/>
          <p:cNvSpPr txBox="1"/>
          <p:nvPr/>
        </p:nvSpPr>
        <p:spPr>
          <a:xfrm>
            <a:off x="482975" y="3153825"/>
            <a:ext cx="2603100" cy="1886100"/>
          </a:xfrm>
          <a:prstGeom prst="rect">
            <a:avLst/>
          </a:prstGeom>
          <a:noFill/>
          <a:ln cap="flat" cmpd="sng" w="9525">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Nausea </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Hypoxia</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Angiotensin II</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Increase plasma osmolarity</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Decrease blood volume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Decrease blood pressure</a:t>
            </a:r>
            <a:endParaRPr sz="1200">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Drugs:</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Morphine</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Nicotine</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3A3838"/>
              </a:buClr>
              <a:buSzPts val="1200"/>
              <a:buFont typeface="Open Sans"/>
              <a:buChar char="➢"/>
            </a:pPr>
            <a:r>
              <a:rPr lang="en" sz="1200">
                <a:solidFill>
                  <a:srgbClr val="3A3838"/>
                </a:solidFill>
                <a:latin typeface="Open Sans"/>
                <a:ea typeface="Open Sans"/>
                <a:cs typeface="Open Sans"/>
                <a:sym typeface="Open Sans"/>
              </a:rPr>
              <a:t>Cyclophosphamide </a:t>
            </a:r>
            <a:endParaRPr sz="1200">
              <a:solidFill>
                <a:srgbClr val="3A3838"/>
              </a:solidFill>
              <a:latin typeface="Open Sans"/>
              <a:ea typeface="Open Sans"/>
              <a:cs typeface="Open Sans"/>
              <a:sym typeface="Open Sans"/>
            </a:endParaRPr>
          </a:p>
        </p:txBody>
      </p:sp>
      <p:sp>
        <p:nvSpPr>
          <p:cNvPr id="714" name="Google Shape;714;p33"/>
          <p:cNvSpPr txBox="1"/>
          <p:nvPr/>
        </p:nvSpPr>
        <p:spPr>
          <a:xfrm>
            <a:off x="3819813" y="3153825"/>
            <a:ext cx="2724900" cy="1886100"/>
          </a:xfrm>
          <a:prstGeom prst="rect">
            <a:avLst/>
          </a:prstGeom>
          <a:noFill/>
          <a:ln cap="flat" cmpd="sng" w="9525">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ANP (</a:t>
            </a:r>
            <a:r>
              <a:rPr lang="en" sz="1200">
                <a:solidFill>
                  <a:srgbClr val="B7B7B7"/>
                </a:solidFill>
                <a:latin typeface="Open Sans"/>
                <a:ea typeface="Open Sans"/>
                <a:cs typeface="Open Sans"/>
                <a:sym typeface="Open Sans"/>
              </a:rPr>
              <a:t>Atrial natriuretic peptide)</a:t>
            </a:r>
            <a:endParaRPr sz="1200">
              <a:solidFill>
                <a:srgbClr val="B7B7B7"/>
              </a:solidFill>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Decrease plasma osmolarity</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Increase blood volume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Increase blood pressure</a:t>
            </a:r>
            <a:endParaRPr sz="1200">
              <a:latin typeface="Open Sans"/>
              <a:ea typeface="Open Sans"/>
              <a:cs typeface="Open Sans"/>
              <a:sym typeface="Open Sans"/>
            </a:endParaRPr>
          </a:p>
          <a:p>
            <a:pPr indent="-304800" lvl="0" marL="457200" rtl="0" algn="l">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Drugs:</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3A3838"/>
              </a:buClr>
              <a:buSzPts val="1200"/>
              <a:buFont typeface="Open Sans"/>
              <a:buChar char="➢"/>
            </a:pPr>
            <a:r>
              <a:rPr lang="en" sz="1200">
                <a:solidFill>
                  <a:srgbClr val="434343"/>
                </a:solidFill>
                <a:latin typeface="Open Sans"/>
                <a:ea typeface="Open Sans"/>
                <a:cs typeface="Open Sans"/>
                <a:sym typeface="Open Sans"/>
              </a:rPr>
              <a:t>Alcohol</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3A3838"/>
              </a:buClr>
              <a:buSzPts val="1200"/>
              <a:buFont typeface="Open Sans"/>
              <a:buChar char="➢"/>
            </a:pPr>
            <a:r>
              <a:rPr lang="en" sz="1200">
                <a:solidFill>
                  <a:srgbClr val="3A3838"/>
                </a:solidFill>
                <a:latin typeface="Open Sans"/>
                <a:ea typeface="Open Sans"/>
                <a:cs typeface="Open Sans"/>
                <a:sym typeface="Open Sans"/>
              </a:rPr>
              <a:t>Clonidine </a:t>
            </a:r>
            <a:endParaRPr sz="1200">
              <a:solidFill>
                <a:srgbClr val="3A3838"/>
              </a:solidFill>
              <a:latin typeface="Open Sans"/>
              <a:ea typeface="Open Sans"/>
              <a:cs typeface="Open Sans"/>
              <a:sym typeface="Open Sans"/>
            </a:endParaRPr>
          </a:p>
          <a:p>
            <a:pPr indent="-304800" lvl="0" marL="457200" rtl="0" algn="l">
              <a:spcBef>
                <a:spcPts val="0"/>
              </a:spcBef>
              <a:spcAft>
                <a:spcPts val="0"/>
              </a:spcAft>
              <a:buClr>
                <a:srgbClr val="3A3838"/>
              </a:buClr>
              <a:buSzPts val="1200"/>
              <a:buFont typeface="Open Sans"/>
              <a:buChar char="➢"/>
            </a:pPr>
            <a:r>
              <a:rPr lang="en" sz="1200">
                <a:solidFill>
                  <a:srgbClr val="3A3838"/>
                </a:solidFill>
                <a:latin typeface="Open Sans"/>
                <a:ea typeface="Open Sans"/>
                <a:cs typeface="Open Sans"/>
                <a:sym typeface="Open Sans"/>
              </a:rPr>
              <a:t>Halopreidol </a:t>
            </a:r>
            <a:r>
              <a:rPr lang="en" sz="1200">
                <a:solidFill>
                  <a:srgbClr val="B7B7B7"/>
                </a:solidFill>
                <a:latin typeface="Open Sans"/>
                <a:ea typeface="Open Sans"/>
                <a:cs typeface="Open Sans"/>
                <a:sym typeface="Open Sans"/>
              </a:rPr>
              <a:t>(dopamine blocker)</a:t>
            </a:r>
            <a:endParaRPr sz="1200">
              <a:solidFill>
                <a:srgbClr val="B7B7B7"/>
              </a:solidFill>
              <a:latin typeface="Open Sans"/>
              <a:ea typeface="Open Sans"/>
              <a:cs typeface="Open Sans"/>
              <a:sym typeface="Open Sans"/>
            </a:endParaRPr>
          </a:p>
        </p:txBody>
      </p:sp>
      <p:pic>
        <p:nvPicPr>
          <p:cNvPr id="715" name="Google Shape;715;p33"/>
          <p:cNvPicPr preferRelativeResize="0"/>
          <p:nvPr/>
        </p:nvPicPr>
        <p:blipFill>
          <a:blip r:embed="rId3">
            <a:alphaModFix/>
          </a:blip>
          <a:stretch>
            <a:fillRect/>
          </a:stretch>
        </p:blipFill>
        <p:spPr>
          <a:xfrm>
            <a:off x="0" y="5191100"/>
            <a:ext cx="3739901" cy="4484800"/>
          </a:xfrm>
          <a:prstGeom prst="rect">
            <a:avLst/>
          </a:prstGeom>
          <a:noFill/>
          <a:ln cap="flat" cmpd="sng" w="9525">
            <a:solidFill>
              <a:srgbClr val="C27BA0"/>
            </a:solidFill>
            <a:prstDash val="dashDot"/>
            <a:round/>
            <a:headEnd len="sm" w="sm" type="none"/>
            <a:tailEnd len="sm" w="sm" type="none"/>
          </a:ln>
        </p:spPr>
      </p:pic>
      <p:sp>
        <p:nvSpPr>
          <p:cNvPr id="716" name="Google Shape;716;p33"/>
          <p:cNvSpPr/>
          <p:nvPr/>
        </p:nvSpPr>
        <p:spPr>
          <a:xfrm>
            <a:off x="5819100" y="-99475"/>
            <a:ext cx="993600" cy="7659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19</a:t>
            </a:r>
            <a:endParaRPr i="0" sz="4800" u="none" cap="none" strike="noStrike">
              <a:solidFill>
                <a:srgbClr val="CF8A87"/>
              </a:solidFill>
              <a:latin typeface="Open Sans"/>
              <a:ea typeface="Open Sans"/>
              <a:cs typeface="Open Sans"/>
              <a:sym typeface="Open Sans"/>
            </a:endParaRPr>
          </a:p>
        </p:txBody>
      </p:sp>
      <p:sp>
        <p:nvSpPr>
          <p:cNvPr id="717" name="Google Shape;717;p33"/>
          <p:cNvSpPr txBox="1"/>
          <p:nvPr/>
        </p:nvSpPr>
        <p:spPr>
          <a:xfrm>
            <a:off x="332703" y="9371428"/>
            <a:ext cx="54864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pic>
        <p:nvPicPr>
          <p:cNvPr id="718" name="Google Shape;718;p33"/>
          <p:cNvPicPr preferRelativeResize="0"/>
          <p:nvPr/>
        </p:nvPicPr>
        <p:blipFill>
          <a:blip r:embed="rId4">
            <a:alphaModFix/>
          </a:blip>
          <a:stretch>
            <a:fillRect/>
          </a:stretch>
        </p:blipFill>
        <p:spPr>
          <a:xfrm>
            <a:off x="3898375" y="5191100"/>
            <a:ext cx="2842276" cy="4484800"/>
          </a:xfrm>
          <a:prstGeom prst="rect">
            <a:avLst/>
          </a:prstGeom>
          <a:noFill/>
          <a:ln cap="flat" cmpd="sng" w="9525">
            <a:solidFill>
              <a:srgbClr val="B7B7B7"/>
            </a:solidFill>
            <a:prstDash val="dashDot"/>
            <a:round/>
            <a:headEnd len="sm" w="sm" type="none"/>
            <a:tailEnd len="sm" w="sm" type="none"/>
          </a:ln>
        </p:spPr>
      </p:pic>
      <p:sp>
        <p:nvSpPr>
          <p:cNvPr id="719" name="Google Shape;719;p33"/>
          <p:cNvSpPr/>
          <p:nvPr/>
        </p:nvSpPr>
        <p:spPr>
          <a:xfrm>
            <a:off x="202325" y="630975"/>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cxnSp>
        <p:nvCxnSpPr>
          <p:cNvPr id="724" name="Google Shape;724;p34"/>
          <p:cNvCxnSpPr/>
          <p:nvPr/>
        </p:nvCxnSpPr>
        <p:spPr>
          <a:xfrm>
            <a:off x="2088997" y="809208"/>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25" name="Google Shape;725;p34"/>
          <p:cNvSpPr txBox="1"/>
          <p:nvPr/>
        </p:nvSpPr>
        <p:spPr>
          <a:xfrm>
            <a:off x="355653" y="128583"/>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Abnormalities of ADH secretion</a:t>
            </a:r>
            <a:endParaRPr b="1" sz="2400">
              <a:solidFill>
                <a:srgbClr val="CF8A87"/>
              </a:solidFill>
              <a:latin typeface="Open Sans"/>
              <a:ea typeface="Open Sans"/>
              <a:cs typeface="Open Sans"/>
              <a:sym typeface="Open Sans"/>
            </a:endParaRPr>
          </a:p>
        </p:txBody>
      </p:sp>
      <p:grpSp>
        <p:nvGrpSpPr>
          <p:cNvPr id="726" name="Google Shape;726;p34"/>
          <p:cNvGrpSpPr/>
          <p:nvPr/>
        </p:nvGrpSpPr>
        <p:grpSpPr>
          <a:xfrm>
            <a:off x="6" y="930758"/>
            <a:ext cx="4687598" cy="1599441"/>
            <a:chOff x="173078" y="2506075"/>
            <a:chExt cx="4380933" cy="673080"/>
          </a:xfrm>
        </p:grpSpPr>
        <p:sp>
          <p:nvSpPr>
            <p:cNvPr id="727" name="Google Shape;727;p34"/>
            <p:cNvSpPr/>
            <p:nvPr/>
          </p:nvSpPr>
          <p:spPr>
            <a:xfrm>
              <a:off x="173078"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3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rgbClr val="434343"/>
                  </a:solidFill>
                  <a:latin typeface="Open Sans"/>
                  <a:ea typeface="Open Sans"/>
                  <a:cs typeface="Open Sans"/>
                  <a:sym typeface="Open Sans"/>
                </a:rPr>
                <a:t>   Excessive ADH</a:t>
              </a:r>
              <a:endParaRPr b="1" i="0" sz="1000" u="none" cap="none" strike="noStrike">
                <a:solidFill>
                  <a:srgbClr val="434343"/>
                </a:solidFill>
                <a:latin typeface="Open Sans"/>
                <a:ea typeface="Open Sans"/>
                <a:cs typeface="Open Sans"/>
                <a:sym typeface="Open Sans"/>
              </a:endParaRPr>
            </a:p>
          </p:txBody>
        </p:sp>
        <p:sp>
          <p:nvSpPr>
            <p:cNvPr id="728" name="Google Shape;728;p34"/>
            <p:cNvSpPr/>
            <p:nvPr/>
          </p:nvSpPr>
          <p:spPr>
            <a:xfrm>
              <a:off x="1527763"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E.g. </a:t>
              </a:r>
              <a:r>
                <a:rPr b="1" lang="en" sz="1000">
                  <a:solidFill>
                    <a:srgbClr val="434343"/>
                  </a:solidFill>
                  <a:latin typeface="Open Sans"/>
                  <a:ea typeface="Open Sans"/>
                  <a:cs typeface="Open Sans"/>
                  <a:sym typeface="Open Sans"/>
                </a:rPr>
                <a:t>SIADH</a:t>
              </a:r>
              <a:endParaRPr b="1" i="0" sz="1000" u="none" cap="none" strike="noStrike">
                <a:solidFill>
                  <a:srgbClr val="434343"/>
                </a:solidFill>
                <a:latin typeface="Open Sans"/>
                <a:ea typeface="Open Sans"/>
                <a:cs typeface="Open Sans"/>
                <a:sym typeface="Open Sans"/>
              </a:endParaRPr>
            </a:p>
          </p:txBody>
        </p:sp>
        <p:sp>
          <p:nvSpPr>
            <p:cNvPr id="729" name="Google Shape;729;p34"/>
            <p:cNvSpPr/>
            <p:nvPr/>
          </p:nvSpPr>
          <p:spPr>
            <a:xfrm>
              <a:off x="2910086" y="2506080"/>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Leads to:</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•High ADH levels.                •Water retention.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•ECF hypo-osmotic</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•Urine-hyperosmotic</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p:txBody>
        </p:sp>
      </p:grpSp>
      <p:sp>
        <p:nvSpPr>
          <p:cNvPr id="730" name="Google Shape;730;p34"/>
          <p:cNvSpPr txBox="1"/>
          <p:nvPr/>
        </p:nvSpPr>
        <p:spPr>
          <a:xfrm>
            <a:off x="4930425" y="1318137"/>
            <a:ext cx="1563600" cy="900000"/>
          </a:xfrm>
          <a:prstGeom prst="rect">
            <a:avLst/>
          </a:prstGeom>
          <a:no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B7B7B7"/>
                </a:solidFill>
                <a:latin typeface="Open Sans"/>
                <a:ea typeface="Open Sans"/>
                <a:cs typeface="Open Sans"/>
                <a:sym typeface="Open Sans"/>
              </a:rPr>
              <a:t>Means that the urine will have a small volume but it’s highly concentrated</a:t>
            </a:r>
            <a:endParaRPr sz="800">
              <a:solidFill>
                <a:srgbClr val="B7B7B7"/>
              </a:solidFill>
              <a:latin typeface="Open Sans"/>
              <a:ea typeface="Open Sans"/>
              <a:cs typeface="Open Sans"/>
              <a:sym typeface="Open Sans"/>
            </a:endParaRPr>
          </a:p>
        </p:txBody>
      </p:sp>
      <p:grpSp>
        <p:nvGrpSpPr>
          <p:cNvPr id="731" name="Google Shape;731;p34"/>
          <p:cNvGrpSpPr/>
          <p:nvPr/>
        </p:nvGrpSpPr>
        <p:grpSpPr>
          <a:xfrm>
            <a:off x="6" y="2651771"/>
            <a:ext cx="5124628" cy="1599431"/>
            <a:chOff x="173078" y="2506084"/>
            <a:chExt cx="4870856" cy="673076"/>
          </a:xfrm>
        </p:grpSpPr>
        <p:sp>
          <p:nvSpPr>
            <p:cNvPr id="732" name="Google Shape;732;p34"/>
            <p:cNvSpPr/>
            <p:nvPr/>
          </p:nvSpPr>
          <p:spPr>
            <a:xfrm>
              <a:off x="173078" y="2506086"/>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3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rgbClr val="434343"/>
                  </a:solidFill>
                  <a:latin typeface="Open Sans"/>
                  <a:ea typeface="Open Sans"/>
                  <a:cs typeface="Open Sans"/>
                  <a:sym typeface="Open Sans"/>
                </a:rPr>
                <a:t>   </a:t>
              </a:r>
              <a:r>
                <a:rPr b="1" lang="en" sz="1000">
                  <a:solidFill>
                    <a:srgbClr val="434343"/>
                  </a:solidFill>
                  <a:latin typeface="Open Sans"/>
                  <a:ea typeface="Open Sans"/>
                  <a:cs typeface="Open Sans"/>
                  <a:sym typeface="Open Sans"/>
                </a:rPr>
                <a:t>Inadequate ADH</a:t>
              </a:r>
              <a:endParaRPr b="1" i="0" sz="1000" u="none" cap="none" strike="noStrike">
                <a:solidFill>
                  <a:srgbClr val="434343"/>
                </a:solidFill>
                <a:latin typeface="Open Sans"/>
                <a:ea typeface="Open Sans"/>
                <a:cs typeface="Open Sans"/>
                <a:sym typeface="Open Sans"/>
              </a:endParaRPr>
            </a:p>
          </p:txBody>
        </p:sp>
        <p:sp>
          <p:nvSpPr>
            <p:cNvPr id="733" name="Google Shape;733;p34"/>
            <p:cNvSpPr/>
            <p:nvPr/>
          </p:nvSpPr>
          <p:spPr>
            <a:xfrm>
              <a:off x="1545572" y="2506084"/>
              <a:ext cx="1736478" cy="665133"/>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a:t>
              </a:r>
              <a:r>
                <a:rPr lang="en" sz="1000">
                  <a:solidFill>
                    <a:srgbClr val="434343"/>
                  </a:solidFill>
                  <a:latin typeface="Open Sans"/>
                  <a:ea typeface="Open Sans"/>
                  <a:cs typeface="Open Sans"/>
                  <a:sym typeface="Open Sans"/>
                </a:rPr>
                <a:t>E.g. </a:t>
              </a:r>
              <a:r>
                <a:rPr b="1" lang="en" sz="1000">
                  <a:solidFill>
                    <a:srgbClr val="434343"/>
                  </a:solidFill>
                  <a:latin typeface="Open Sans"/>
                  <a:ea typeface="Open Sans"/>
                  <a:cs typeface="Open Sans"/>
                  <a:sym typeface="Open Sans"/>
                </a:rPr>
                <a:t>Diabetes insipidus</a:t>
              </a:r>
              <a:endParaRPr b="1" i="0" sz="1000" u="none" cap="none" strike="noStrike">
                <a:solidFill>
                  <a:srgbClr val="434343"/>
                </a:solidFill>
                <a:latin typeface="Open Sans"/>
                <a:ea typeface="Open Sans"/>
                <a:cs typeface="Open Sans"/>
                <a:sym typeface="Open Sans"/>
              </a:endParaRPr>
            </a:p>
          </p:txBody>
        </p:sp>
        <p:sp>
          <p:nvSpPr>
            <p:cNvPr id="734" name="Google Shape;734;p34"/>
            <p:cNvSpPr/>
            <p:nvPr/>
          </p:nvSpPr>
          <p:spPr>
            <a:xfrm>
              <a:off x="2971110" y="2506105"/>
              <a:ext cx="2072825" cy="665133"/>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p:txBody>
        </p:sp>
      </p:grpSp>
      <p:sp>
        <p:nvSpPr>
          <p:cNvPr id="735" name="Google Shape;735;p34"/>
          <p:cNvSpPr/>
          <p:nvPr/>
        </p:nvSpPr>
        <p:spPr>
          <a:xfrm>
            <a:off x="4765700" y="2651775"/>
            <a:ext cx="2092388" cy="1599428"/>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rgbClr val="434343"/>
                </a:solidFill>
                <a:latin typeface="Open Sans"/>
                <a:ea typeface="Open Sans"/>
                <a:cs typeface="Open Sans"/>
                <a:sym typeface="Open Sans"/>
              </a:rPr>
              <a:t>Nephrogenic</a:t>
            </a:r>
            <a:r>
              <a:rPr lang="en" sz="1000">
                <a:solidFill>
                  <a:srgbClr val="434343"/>
                </a:solidFill>
                <a:latin typeface="Open Sans"/>
                <a:ea typeface="Open Sans"/>
                <a:cs typeface="Open Sans"/>
                <a:sym typeface="Open Sans"/>
              </a:rPr>
              <a:t> Due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to Mutations in</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V2 receptors or AQP2 that Cannot respond</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to ADH.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1" lang="en" sz="1000">
                <a:solidFill>
                  <a:srgbClr val="434343"/>
                </a:solidFill>
                <a:latin typeface="Open Sans"/>
                <a:ea typeface="Open Sans"/>
                <a:cs typeface="Open Sans"/>
                <a:sym typeface="Open Sans"/>
              </a:rPr>
              <a:t>Leading to </a:t>
            </a:r>
            <a:endParaRPr b="1"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•Polyuria</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 •Polydipsia</a:t>
            </a:r>
            <a:endParaRPr sz="1000">
              <a:solidFill>
                <a:srgbClr val="434343"/>
              </a:solidFill>
              <a:latin typeface="Open Sans"/>
              <a:ea typeface="Open Sans"/>
              <a:cs typeface="Open Sans"/>
              <a:sym typeface="Open Sans"/>
            </a:endParaRPr>
          </a:p>
        </p:txBody>
      </p:sp>
      <p:sp>
        <p:nvSpPr>
          <p:cNvPr id="736" name="Google Shape;736;p34"/>
          <p:cNvSpPr txBox="1"/>
          <p:nvPr/>
        </p:nvSpPr>
        <p:spPr>
          <a:xfrm>
            <a:off x="444025" y="4548520"/>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2</a:t>
            </a:r>
            <a:r>
              <a:rPr b="1" lang="en" sz="2400">
                <a:solidFill>
                  <a:srgbClr val="CF8A87"/>
                </a:solidFill>
                <a:latin typeface="Open Sans"/>
                <a:ea typeface="Open Sans"/>
                <a:cs typeface="Open Sans"/>
                <a:sym typeface="Open Sans"/>
              </a:rPr>
              <a:t>.Thirst mechanism</a:t>
            </a:r>
            <a:endParaRPr b="1" i="0" sz="2400" u="none" cap="none" strike="noStrike">
              <a:solidFill>
                <a:srgbClr val="CF8A87"/>
              </a:solidFill>
              <a:latin typeface="Open Sans"/>
              <a:ea typeface="Open Sans"/>
              <a:cs typeface="Open Sans"/>
              <a:sym typeface="Open Sans"/>
            </a:endParaRPr>
          </a:p>
        </p:txBody>
      </p:sp>
      <p:sp>
        <p:nvSpPr>
          <p:cNvPr id="737" name="Google Shape;737;p34"/>
          <p:cNvSpPr txBox="1"/>
          <p:nvPr/>
        </p:nvSpPr>
        <p:spPr>
          <a:xfrm>
            <a:off x="321600" y="4335082"/>
            <a:ext cx="6214800" cy="37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7B7B7"/>
                </a:solidFill>
                <a:latin typeface="Open Sans"/>
                <a:ea typeface="Open Sans"/>
                <a:cs typeface="Open Sans"/>
                <a:sym typeface="Open Sans"/>
              </a:rPr>
              <a:t>Diabetes insipidus : </a:t>
            </a:r>
            <a:r>
              <a:rPr lang="en" sz="800">
                <a:solidFill>
                  <a:srgbClr val="B7B7B7"/>
                </a:solidFill>
                <a:latin typeface="Open Sans"/>
                <a:ea typeface="Open Sans"/>
                <a:cs typeface="Open Sans"/>
                <a:sym typeface="Open Sans"/>
              </a:rPr>
              <a:t>A condition where the permeability of the distal tubules and collecting ducts to water is low, causing the kidneys to excrete large amounts of dilute urine. </a:t>
            </a:r>
            <a:endParaRPr sz="8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B7B7B7"/>
              </a:solidFill>
              <a:latin typeface="Oxygen"/>
              <a:ea typeface="Oxygen"/>
              <a:cs typeface="Oxygen"/>
              <a:sym typeface="Oxygen"/>
            </a:endParaRPr>
          </a:p>
        </p:txBody>
      </p:sp>
      <p:grpSp>
        <p:nvGrpSpPr>
          <p:cNvPr id="738" name="Google Shape;738;p34"/>
          <p:cNvGrpSpPr/>
          <p:nvPr/>
        </p:nvGrpSpPr>
        <p:grpSpPr>
          <a:xfrm>
            <a:off x="679595" y="5002294"/>
            <a:ext cx="5324863" cy="899996"/>
            <a:chOff x="4411970" y="2233974"/>
            <a:chExt cx="763575" cy="280845"/>
          </a:xfrm>
        </p:grpSpPr>
        <p:sp>
          <p:nvSpPr>
            <p:cNvPr id="739" name="Google Shape;739;p34"/>
            <p:cNvSpPr/>
            <p:nvPr/>
          </p:nvSpPr>
          <p:spPr>
            <a:xfrm>
              <a:off x="4411971" y="2278597"/>
              <a:ext cx="763574" cy="236222"/>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Thirst is the conscious desire for water</a:t>
              </a:r>
              <a:endParaRPr>
                <a:solidFill>
                  <a:srgbClr val="434343"/>
                </a:solidFill>
                <a:latin typeface="Open Sans"/>
                <a:ea typeface="Open Sans"/>
                <a:cs typeface="Open Sans"/>
                <a:sym typeface="Open Sans"/>
              </a:endParaRPr>
            </a:p>
          </p:txBody>
        </p:sp>
        <p:sp>
          <p:nvSpPr>
            <p:cNvPr id="740" name="Google Shape;740;p34"/>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r>
                <a:rPr lang="en" sz="2100">
                  <a:solidFill>
                    <a:schemeClr val="lt1"/>
                  </a:solidFill>
                  <a:latin typeface="Open Sans"/>
                  <a:ea typeface="Open Sans"/>
                  <a:cs typeface="Open Sans"/>
                  <a:sym typeface="Open Sans"/>
                </a:rPr>
                <a:t>Definition </a:t>
              </a:r>
              <a:endParaRPr i="0" sz="2100" u="none" cap="none" strike="noStrike">
                <a:solidFill>
                  <a:schemeClr val="lt1"/>
                </a:solidFill>
                <a:latin typeface="Open Sans"/>
                <a:ea typeface="Open Sans"/>
                <a:cs typeface="Open Sans"/>
                <a:sym typeface="Open Sans"/>
              </a:endParaRPr>
            </a:p>
          </p:txBody>
        </p:sp>
      </p:grpSp>
      <p:sp>
        <p:nvSpPr>
          <p:cNvPr id="741" name="Google Shape;741;p34"/>
          <p:cNvSpPr/>
          <p:nvPr/>
        </p:nvSpPr>
        <p:spPr>
          <a:xfrm>
            <a:off x="2993907" y="6192722"/>
            <a:ext cx="1563600" cy="7707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Factors that increase thirst</a:t>
            </a:r>
            <a:endParaRPr b="1" i="0" u="none" cap="none" strike="noStrike">
              <a:solidFill>
                <a:srgbClr val="434343"/>
              </a:solidFill>
              <a:latin typeface="Open Sans"/>
              <a:ea typeface="Open Sans"/>
              <a:cs typeface="Open Sans"/>
              <a:sym typeface="Open Sans"/>
            </a:endParaRPr>
          </a:p>
        </p:txBody>
      </p:sp>
      <p:sp>
        <p:nvSpPr>
          <p:cNvPr id="742" name="Google Shape;742;p34"/>
          <p:cNvSpPr/>
          <p:nvPr/>
        </p:nvSpPr>
        <p:spPr>
          <a:xfrm>
            <a:off x="5033375" y="6192725"/>
            <a:ext cx="1632300" cy="770700"/>
          </a:xfrm>
          <a:prstGeom prst="roundRect">
            <a:avLst>
              <a:gd fmla="val 16667" name="adj"/>
            </a:avLst>
          </a:prstGeom>
          <a:solidFill>
            <a:srgbClr val="F3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434343"/>
                </a:solidFill>
                <a:latin typeface="Open Sans"/>
                <a:ea typeface="Open Sans"/>
                <a:cs typeface="Open Sans"/>
                <a:sym typeface="Open Sans"/>
              </a:rPr>
              <a:t>Factors that decrease thirst</a:t>
            </a:r>
            <a:endParaRPr b="1" i="0" u="none" cap="none" strike="noStrike">
              <a:solidFill>
                <a:srgbClr val="434343"/>
              </a:solidFill>
              <a:latin typeface="Open Sans"/>
              <a:ea typeface="Open Sans"/>
              <a:cs typeface="Open Sans"/>
              <a:sym typeface="Open Sans"/>
            </a:endParaRPr>
          </a:p>
        </p:txBody>
      </p:sp>
      <p:sp>
        <p:nvSpPr>
          <p:cNvPr id="743" name="Google Shape;743;p34"/>
          <p:cNvSpPr txBox="1"/>
          <p:nvPr/>
        </p:nvSpPr>
        <p:spPr>
          <a:xfrm>
            <a:off x="2568900" y="7236500"/>
            <a:ext cx="2092500" cy="2287500"/>
          </a:xfrm>
          <a:prstGeom prst="rect">
            <a:avLst/>
          </a:prstGeom>
          <a:noFill/>
          <a:ln cap="flat" cmpd="sng" w="9525">
            <a:solidFill>
              <a:srgbClr val="434343"/>
            </a:solidFill>
            <a:prstDash val="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Increased osmolarity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Increased Angiotensin II</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Decreased blood volume/pressure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Mouth dryness </a:t>
            </a:r>
            <a:endParaRPr>
              <a:solidFill>
                <a:srgbClr val="434343"/>
              </a:solidFill>
              <a:latin typeface="Open Sans"/>
              <a:ea typeface="Open Sans"/>
              <a:cs typeface="Open Sans"/>
              <a:sym typeface="Open Sans"/>
            </a:endParaRPr>
          </a:p>
        </p:txBody>
      </p:sp>
      <p:sp>
        <p:nvSpPr>
          <p:cNvPr id="744" name="Google Shape;744;p34"/>
          <p:cNvSpPr txBox="1"/>
          <p:nvPr/>
        </p:nvSpPr>
        <p:spPr>
          <a:xfrm>
            <a:off x="4661350" y="7236500"/>
            <a:ext cx="2092500" cy="2287500"/>
          </a:xfrm>
          <a:prstGeom prst="rect">
            <a:avLst/>
          </a:prstGeom>
          <a:noFill/>
          <a:ln cap="flat" cmpd="sng" w="9525">
            <a:solidFill>
              <a:srgbClr val="434343"/>
            </a:solidFill>
            <a:prstDash val="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Decreased </a:t>
            </a:r>
            <a:r>
              <a:rPr lang="en">
                <a:solidFill>
                  <a:srgbClr val="434343"/>
                </a:solidFill>
                <a:latin typeface="Open Sans"/>
                <a:ea typeface="Open Sans"/>
                <a:cs typeface="Open Sans"/>
                <a:sym typeface="Open Sans"/>
              </a:rPr>
              <a:t>osmolarity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Decreased Angiotensin II</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Increased blood volume/pressure </a:t>
            </a:r>
            <a:endParaRPr>
              <a:solidFill>
                <a:srgbClr val="434343"/>
              </a:solidFill>
              <a:latin typeface="Open Sans"/>
              <a:ea typeface="Open Sans"/>
              <a:cs typeface="Open Sans"/>
              <a:sym typeface="Open Sans"/>
            </a:endParaRPr>
          </a:p>
          <a:p>
            <a:pPr indent="-317500" lvl="0" marL="457200" rtl="0" algn="l">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Gastric distention</a:t>
            </a:r>
            <a:endParaRPr>
              <a:solidFill>
                <a:srgbClr val="434343"/>
              </a:solidFill>
              <a:latin typeface="Open Sans"/>
              <a:ea typeface="Open Sans"/>
              <a:cs typeface="Open Sans"/>
              <a:sym typeface="Open Sans"/>
            </a:endParaRPr>
          </a:p>
        </p:txBody>
      </p:sp>
      <p:sp>
        <p:nvSpPr>
          <p:cNvPr id="745" name="Google Shape;745;p34"/>
          <p:cNvSpPr txBox="1"/>
          <p:nvPr/>
        </p:nvSpPr>
        <p:spPr>
          <a:xfrm>
            <a:off x="-54994" y="5833711"/>
            <a:ext cx="2905500" cy="1185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1800">
                <a:solidFill>
                  <a:srgbClr val="CF8A87"/>
                </a:solidFill>
                <a:latin typeface="Open Sans"/>
                <a:ea typeface="Open Sans"/>
                <a:cs typeface="Open Sans"/>
                <a:sym typeface="Open Sans"/>
              </a:rPr>
              <a:t>Importance of thirst and ADH mechanisms in regulating ECF osmolarity </a:t>
            </a:r>
            <a:endParaRPr b="1" i="0" sz="1800" u="none" cap="none" strike="noStrike">
              <a:solidFill>
                <a:srgbClr val="CF8A87"/>
              </a:solidFill>
              <a:latin typeface="Open Sans"/>
              <a:ea typeface="Open Sans"/>
              <a:cs typeface="Open Sans"/>
              <a:sym typeface="Open Sans"/>
            </a:endParaRPr>
          </a:p>
        </p:txBody>
      </p:sp>
      <p:sp>
        <p:nvSpPr>
          <p:cNvPr id="746" name="Google Shape;746;p34"/>
          <p:cNvSpPr txBox="1"/>
          <p:nvPr/>
        </p:nvSpPr>
        <p:spPr>
          <a:xfrm>
            <a:off x="3202102" y="3089375"/>
            <a:ext cx="1563600" cy="9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latin typeface="Open Sans"/>
                <a:ea typeface="Open Sans"/>
                <a:cs typeface="Open Sans"/>
                <a:sym typeface="Open Sans"/>
              </a:rPr>
              <a:t>Central</a:t>
            </a:r>
            <a:r>
              <a:rPr lang="en" sz="1000">
                <a:solidFill>
                  <a:srgbClr val="434343"/>
                </a:solidFill>
                <a:latin typeface="Open Sans"/>
                <a:ea typeface="Open Sans"/>
                <a:cs typeface="Open Sans"/>
                <a:sym typeface="Open Sans"/>
              </a:rPr>
              <a:t> due to decreased release of ADH from posterior pituitary. E.g. Trauma</a:t>
            </a:r>
            <a:endParaRPr sz="10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000">
                <a:solidFill>
                  <a:srgbClr val="434343"/>
                </a:solidFill>
                <a:latin typeface="Open Sans"/>
                <a:ea typeface="Open Sans"/>
                <a:cs typeface="Open Sans"/>
                <a:sym typeface="Open Sans"/>
              </a:rPr>
              <a:t> </a:t>
            </a:r>
            <a:endParaRPr sz="10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000">
                <a:solidFill>
                  <a:srgbClr val="434343"/>
                </a:solidFill>
                <a:latin typeface="Open Sans"/>
                <a:ea typeface="Open Sans"/>
                <a:cs typeface="Open Sans"/>
                <a:sym typeface="Open Sans"/>
              </a:rPr>
              <a:t> </a:t>
            </a:r>
            <a:r>
              <a:rPr b="1" lang="en" sz="1000">
                <a:solidFill>
                  <a:srgbClr val="434343"/>
                </a:solidFill>
                <a:latin typeface="Open Sans"/>
                <a:ea typeface="Open Sans"/>
                <a:cs typeface="Open Sans"/>
                <a:sym typeface="Open Sans"/>
              </a:rPr>
              <a:t>Leading to</a:t>
            </a:r>
            <a:endParaRPr b="1" sz="10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b="1" sz="1000">
              <a:solidFill>
                <a:srgbClr val="434343"/>
              </a:solidFill>
              <a:latin typeface="Open Sans"/>
              <a:ea typeface="Open Sans"/>
              <a:cs typeface="Open Sans"/>
              <a:sym typeface="Open Sans"/>
            </a:endParaRPr>
          </a:p>
          <a:p>
            <a:pPr indent="0" lvl="0" marL="0" rtl="0" algn="ctr">
              <a:spcBef>
                <a:spcPts val="0"/>
              </a:spcBef>
              <a:spcAft>
                <a:spcPts val="0"/>
              </a:spcAft>
              <a:buNone/>
            </a:pPr>
            <a:r>
              <a:rPr b="1" lang="en" sz="1000">
                <a:solidFill>
                  <a:srgbClr val="434343"/>
                </a:solidFill>
                <a:latin typeface="Open Sans"/>
                <a:ea typeface="Open Sans"/>
                <a:cs typeface="Open Sans"/>
                <a:sym typeface="Open Sans"/>
              </a:rPr>
              <a:t> </a:t>
            </a:r>
            <a:r>
              <a:rPr lang="en" sz="1000">
                <a:solidFill>
                  <a:srgbClr val="434343"/>
                </a:solidFill>
                <a:latin typeface="Open Sans"/>
                <a:ea typeface="Open Sans"/>
                <a:cs typeface="Open Sans"/>
                <a:sym typeface="Open Sans"/>
              </a:rPr>
              <a:t>•Polyuria</a:t>
            </a:r>
            <a:endParaRPr sz="10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000">
                <a:solidFill>
                  <a:srgbClr val="434343"/>
                </a:solidFill>
                <a:latin typeface="Open Sans"/>
                <a:ea typeface="Open Sans"/>
                <a:cs typeface="Open Sans"/>
                <a:sym typeface="Open Sans"/>
              </a:rPr>
              <a:t> •Polydipsia</a:t>
            </a:r>
            <a:endParaRPr sz="1000">
              <a:solidFill>
                <a:srgbClr val="434343"/>
              </a:solidFill>
              <a:latin typeface="Open Sans"/>
              <a:ea typeface="Open Sans"/>
              <a:cs typeface="Open Sans"/>
              <a:sym typeface="Open Sans"/>
            </a:endParaRPr>
          </a:p>
          <a:p>
            <a:pPr indent="0" lvl="0" marL="457200" rtl="0" algn="ctr">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000">
              <a:solidFill>
                <a:srgbClr val="434343"/>
              </a:solidFill>
              <a:latin typeface="Open Sans"/>
              <a:ea typeface="Open Sans"/>
              <a:cs typeface="Open Sans"/>
              <a:sym typeface="Open Sans"/>
            </a:endParaRPr>
          </a:p>
        </p:txBody>
      </p:sp>
      <p:pic>
        <p:nvPicPr>
          <p:cNvPr id="747" name="Google Shape;747;p34"/>
          <p:cNvPicPr preferRelativeResize="0"/>
          <p:nvPr/>
        </p:nvPicPr>
        <p:blipFill>
          <a:blip r:embed="rId3">
            <a:alphaModFix/>
          </a:blip>
          <a:stretch>
            <a:fillRect/>
          </a:stretch>
        </p:blipFill>
        <p:spPr>
          <a:xfrm>
            <a:off x="13750" y="6950250"/>
            <a:ext cx="2548249" cy="1599426"/>
          </a:xfrm>
          <a:prstGeom prst="rect">
            <a:avLst/>
          </a:prstGeom>
          <a:noFill/>
          <a:ln cap="flat" cmpd="sng" w="9525">
            <a:solidFill>
              <a:srgbClr val="434343"/>
            </a:solidFill>
            <a:prstDash val="dashDot"/>
            <a:round/>
            <a:headEnd len="sm" w="sm" type="none"/>
            <a:tailEnd len="sm" w="sm" type="none"/>
          </a:ln>
        </p:spPr>
      </p:pic>
      <p:sp>
        <p:nvSpPr>
          <p:cNvPr id="748" name="Google Shape;748;p34"/>
          <p:cNvSpPr txBox="1"/>
          <p:nvPr/>
        </p:nvSpPr>
        <p:spPr>
          <a:xfrm>
            <a:off x="13750" y="8601525"/>
            <a:ext cx="2548200" cy="1185300"/>
          </a:xfrm>
          <a:prstGeom prst="rect">
            <a:avLst/>
          </a:prstGeom>
          <a:no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pen Sans"/>
                <a:ea typeface="Open Sans"/>
                <a:cs typeface="Open Sans"/>
                <a:sym typeface="Open Sans"/>
              </a:rPr>
              <a:t>Effect of large changes in sodium intake on extracellular fluid sodium concentration in dogs under normal conditions.</a:t>
            </a:r>
            <a:endParaRPr sz="800">
              <a:solidFill>
                <a:srgbClr val="B7B7B7"/>
              </a:solidFill>
              <a:latin typeface="Open Sans"/>
              <a:ea typeface="Open Sans"/>
              <a:cs typeface="Open Sans"/>
              <a:sym typeface="Open Sans"/>
            </a:endParaRPr>
          </a:p>
          <a:p>
            <a:pPr indent="0" lvl="0" marL="0" rtl="0" algn="ctr">
              <a:spcBef>
                <a:spcPts val="0"/>
              </a:spcBef>
              <a:spcAft>
                <a:spcPts val="0"/>
              </a:spcAft>
              <a:buNone/>
            </a:pPr>
            <a:r>
              <a:rPr lang="en" sz="800">
                <a:solidFill>
                  <a:srgbClr val="B7B7B7"/>
                </a:solidFill>
                <a:latin typeface="Open Sans"/>
                <a:ea typeface="Open Sans"/>
                <a:cs typeface="Open Sans"/>
                <a:sym typeface="Open Sans"/>
              </a:rPr>
              <a:t>(</a:t>
            </a:r>
            <a:r>
              <a:rPr lang="en" sz="800">
                <a:solidFill>
                  <a:srgbClr val="FF0000"/>
                </a:solidFill>
                <a:latin typeface="Open Sans"/>
                <a:ea typeface="Open Sans"/>
                <a:cs typeface="Open Sans"/>
                <a:sym typeface="Open Sans"/>
              </a:rPr>
              <a:t>red line</a:t>
            </a:r>
            <a:r>
              <a:rPr lang="en" sz="800">
                <a:solidFill>
                  <a:srgbClr val="B7B7B7"/>
                </a:solidFill>
                <a:latin typeface="Open Sans"/>
                <a:ea typeface="Open Sans"/>
                <a:cs typeface="Open Sans"/>
                <a:sym typeface="Open Sans"/>
              </a:rPr>
              <a:t>) and after the antidiuretic hormone (ADH) and thirst feedback systems had been blocked (</a:t>
            </a:r>
            <a:r>
              <a:rPr lang="en" sz="800">
                <a:solidFill>
                  <a:srgbClr val="0000FF"/>
                </a:solidFill>
                <a:latin typeface="Open Sans"/>
                <a:ea typeface="Open Sans"/>
                <a:cs typeface="Open Sans"/>
                <a:sym typeface="Open Sans"/>
              </a:rPr>
              <a:t>blue line</a:t>
            </a:r>
            <a:r>
              <a:rPr lang="en" sz="800">
                <a:solidFill>
                  <a:srgbClr val="B7B7B7"/>
                </a:solidFill>
                <a:latin typeface="Open Sans"/>
                <a:ea typeface="Open Sans"/>
                <a:cs typeface="Open Sans"/>
                <a:sym typeface="Open Sans"/>
              </a:rPr>
              <a:t>).</a:t>
            </a:r>
            <a:endParaRPr sz="800">
              <a:solidFill>
                <a:srgbClr val="B7B7B7"/>
              </a:solidFill>
              <a:latin typeface="Open Sans"/>
              <a:ea typeface="Open Sans"/>
              <a:cs typeface="Open Sans"/>
              <a:sym typeface="Open Sans"/>
            </a:endParaRPr>
          </a:p>
          <a:p>
            <a:pPr indent="0" lvl="0" marL="0" rtl="0" algn="ctr">
              <a:spcBef>
                <a:spcPts val="0"/>
              </a:spcBef>
              <a:spcAft>
                <a:spcPts val="0"/>
              </a:spcAft>
              <a:buNone/>
            </a:pPr>
            <a:r>
              <a:rPr b="1" lang="en" sz="800">
                <a:solidFill>
                  <a:srgbClr val="B7B7B7"/>
                </a:solidFill>
                <a:latin typeface="Open Sans"/>
                <a:ea typeface="Open Sans"/>
                <a:cs typeface="Open Sans"/>
                <a:sym typeface="Open Sans"/>
              </a:rPr>
              <a:t>Note </a:t>
            </a:r>
            <a:r>
              <a:rPr lang="en" sz="800">
                <a:solidFill>
                  <a:srgbClr val="B7B7B7"/>
                </a:solidFill>
                <a:latin typeface="Open Sans"/>
                <a:ea typeface="Open Sans"/>
                <a:cs typeface="Open Sans"/>
                <a:sym typeface="Open Sans"/>
              </a:rPr>
              <a:t>that control of extracellular fluid sodium concentration is poor in the absence of these feedback systems.</a:t>
            </a:r>
            <a:endParaRPr sz="800">
              <a:solidFill>
                <a:srgbClr val="B7B7B7"/>
              </a:solidFill>
              <a:latin typeface="Open Sans"/>
              <a:ea typeface="Open Sans"/>
              <a:cs typeface="Open Sans"/>
              <a:sym typeface="Open Sans"/>
            </a:endParaRPr>
          </a:p>
        </p:txBody>
      </p:sp>
      <p:sp>
        <p:nvSpPr>
          <p:cNvPr id="749" name="Google Shape;749;p34"/>
          <p:cNvSpPr txBox="1"/>
          <p:nvPr/>
        </p:nvSpPr>
        <p:spPr>
          <a:xfrm>
            <a:off x="1896194" y="9523995"/>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999999"/>
                </a:solidFill>
                <a:latin typeface="Open Sans"/>
                <a:ea typeface="Open Sans"/>
                <a:cs typeface="Open Sans"/>
                <a:sym typeface="Open Sans"/>
              </a:rPr>
              <a:t>-MED439</a:t>
            </a:r>
            <a:endParaRPr sz="600">
              <a:solidFill>
                <a:srgbClr val="999999"/>
              </a:solidFill>
              <a:latin typeface="Open Sans"/>
              <a:ea typeface="Open Sans"/>
              <a:cs typeface="Open Sans"/>
              <a:sym typeface="Open Sans"/>
            </a:endParaRPr>
          </a:p>
        </p:txBody>
      </p:sp>
      <p:sp>
        <p:nvSpPr>
          <p:cNvPr id="750" name="Google Shape;750;p34"/>
          <p:cNvSpPr txBox="1"/>
          <p:nvPr/>
        </p:nvSpPr>
        <p:spPr>
          <a:xfrm>
            <a:off x="4392927" y="4395443"/>
            <a:ext cx="89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rgbClr val="999999"/>
                </a:solidFill>
                <a:latin typeface="Open Sans"/>
                <a:ea typeface="Open Sans"/>
                <a:cs typeface="Open Sans"/>
                <a:sym typeface="Open Sans"/>
              </a:rPr>
              <a:t>-Guyton and Hall</a:t>
            </a:r>
            <a:endParaRPr b="1" sz="600">
              <a:solidFill>
                <a:srgbClr val="999999"/>
              </a:solidFill>
              <a:latin typeface="Open Sans"/>
              <a:ea typeface="Open Sans"/>
              <a:cs typeface="Open Sans"/>
              <a:sym typeface="Open Sans"/>
            </a:endParaRPr>
          </a:p>
        </p:txBody>
      </p:sp>
      <p:sp>
        <p:nvSpPr>
          <p:cNvPr id="751" name="Google Shape;751;p34"/>
          <p:cNvSpPr/>
          <p:nvPr/>
        </p:nvSpPr>
        <p:spPr>
          <a:xfrm>
            <a:off x="5671928" y="-228466"/>
            <a:ext cx="993600" cy="1006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20</a:t>
            </a:r>
            <a:endParaRPr i="0" sz="4800" u="none" cap="none" strike="noStrike">
              <a:solidFill>
                <a:srgbClr val="CF8A87"/>
              </a:solidFill>
              <a:latin typeface="Open Sans"/>
              <a:ea typeface="Open Sans"/>
              <a:cs typeface="Open Sans"/>
              <a:sym typeface="Open Sans"/>
            </a:endParaRPr>
          </a:p>
        </p:txBody>
      </p:sp>
      <p:sp>
        <p:nvSpPr>
          <p:cNvPr id="752" name="Google Shape;752;p34"/>
          <p:cNvSpPr/>
          <p:nvPr/>
        </p:nvSpPr>
        <p:spPr>
          <a:xfrm>
            <a:off x="355650" y="128575"/>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1373900" y="454845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txBox="1"/>
          <p:nvPr/>
        </p:nvSpPr>
        <p:spPr>
          <a:xfrm>
            <a:off x="2959550" y="1070103"/>
            <a:ext cx="1632300" cy="1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C27BA0"/>
                </a:solidFill>
                <a:latin typeface="Open Sans"/>
                <a:ea typeface="Open Sans"/>
                <a:cs typeface="Open Sans"/>
                <a:sym typeface="Open Sans"/>
              </a:rPr>
              <a:t>Female’s slides</a:t>
            </a:r>
            <a:endParaRPr b="1" sz="900">
              <a:solidFill>
                <a:srgbClr val="C27BA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cxnSp>
        <p:nvCxnSpPr>
          <p:cNvPr id="759" name="Google Shape;759;p35"/>
          <p:cNvCxnSpPr/>
          <p:nvPr/>
        </p:nvCxnSpPr>
        <p:spPr>
          <a:xfrm>
            <a:off x="2199450" y="1367857"/>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60" name="Google Shape;760;p35"/>
          <p:cNvSpPr txBox="1"/>
          <p:nvPr/>
        </p:nvSpPr>
        <p:spPr>
          <a:xfrm>
            <a:off x="531003" y="710208"/>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Water diuresis vs Osmotic diuresis</a:t>
            </a:r>
            <a:endParaRPr b="1" sz="2400">
              <a:solidFill>
                <a:srgbClr val="CF8A87"/>
              </a:solidFill>
              <a:latin typeface="Open Sans"/>
              <a:ea typeface="Open Sans"/>
              <a:cs typeface="Open Sans"/>
              <a:sym typeface="Open Sans"/>
            </a:endParaRPr>
          </a:p>
        </p:txBody>
      </p:sp>
      <p:sp>
        <p:nvSpPr>
          <p:cNvPr id="761" name="Google Shape;761;p35"/>
          <p:cNvSpPr/>
          <p:nvPr/>
        </p:nvSpPr>
        <p:spPr>
          <a:xfrm>
            <a:off x="5629535" y="-224007"/>
            <a:ext cx="993600" cy="1006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xygen"/>
                <a:ea typeface="Oxygen"/>
                <a:cs typeface="Oxygen"/>
                <a:sym typeface="Oxygen"/>
              </a:rPr>
              <a:t>21</a:t>
            </a:r>
            <a:endParaRPr b="0" i="0" sz="4800" u="none" cap="none" strike="noStrike">
              <a:solidFill>
                <a:srgbClr val="CF8A87"/>
              </a:solidFill>
              <a:latin typeface="Oxygen"/>
              <a:ea typeface="Oxygen"/>
              <a:cs typeface="Oxygen"/>
              <a:sym typeface="Oxygen"/>
            </a:endParaRPr>
          </a:p>
        </p:txBody>
      </p:sp>
      <p:sp>
        <p:nvSpPr>
          <p:cNvPr id="762" name="Google Shape;762;p35"/>
          <p:cNvSpPr txBox="1"/>
          <p:nvPr/>
        </p:nvSpPr>
        <p:spPr>
          <a:xfrm>
            <a:off x="-1790993" y="177645"/>
            <a:ext cx="54864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graphicFrame>
        <p:nvGraphicFramePr>
          <p:cNvPr id="763" name="Google Shape;763;p35"/>
          <p:cNvGraphicFramePr/>
          <p:nvPr/>
        </p:nvGraphicFramePr>
        <p:xfrm>
          <a:off x="152412" y="1462137"/>
          <a:ext cx="3000000" cy="3000000"/>
        </p:xfrm>
        <a:graphic>
          <a:graphicData uri="http://schemas.openxmlformats.org/drawingml/2006/table">
            <a:tbl>
              <a:tblPr>
                <a:noFill/>
                <a:tableStyleId>{310DEA84-E06C-4884-AD3D-772AA1ABAB10}</a:tableStyleId>
              </a:tblPr>
              <a:tblGrid>
                <a:gridCol w="3276600"/>
                <a:gridCol w="3276600"/>
              </a:tblGrid>
              <a:tr h="566575">
                <a:tc>
                  <a:txBody>
                    <a:bodyPr/>
                    <a:lstStyle/>
                    <a:p>
                      <a:pPr indent="0" lvl="0" marL="0" rtl="0" algn="ctr">
                        <a:spcBef>
                          <a:spcPts val="0"/>
                        </a:spcBef>
                        <a:spcAft>
                          <a:spcPts val="0"/>
                        </a:spcAft>
                        <a:buNone/>
                      </a:pPr>
                      <a:r>
                        <a:rPr b="1" lang="en" sz="2000">
                          <a:solidFill>
                            <a:schemeClr val="lt1"/>
                          </a:solidFill>
                          <a:latin typeface="Open Sans"/>
                          <a:ea typeface="Open Sans"/>
                          <a:cs typeface="Open Sans"/>
                          <a:sym typeface="Open Sans"/>
                        </a:rPr>
                        <a:t>Water diuresis</a:t>
                      </a:r>
                      <a:endParaRPr b="1" sz="2000">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37370"/>
                    </a:solidFill>
                  </a:tcPr>
                </a:tc>
                <a:tc>
                  <a:txBody>
                    <a:bodyPr/>
                    <a:lstStyle/>
                    <a:p>
                      <a:pPr indent="0" lvl="0" marL="0" rtl="0" algn="ctr">
                        <a:spcBef>
                          <a:spcPts val="0"/>
                        </a:spcBef>
                        <a:spcAft>
                          <a:spcPts val="0"/>
                        </a:spcAft>
                        <a:buNone/>
                      </a:pPr>
                      <a:r>
                        <a:rPr b="1" lang="en" sz="2000">
                          <a:solidFill>
                            <a:schemeClr val="lt1"/>
                          </a:solidFill>
                          <a:latin typeface="Open Sans"/>
                          <a:ea typeface="Open Sans"/>
                          <a:cs typeface="Open Sans"/>
                          <a:sym typeface="Open Sans"/>
                        </a:rPr>
                        <a:t>Osmotic diuresis</a:t>
                      </a:r>
                      <a:endParaRPr b="1" sz="2000">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37370"/>
                    </a:solidFill>
                  </a:tcPr>
                </a:tc>
              </a:tr>
              <a:tr h="798050">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Increased urine flow rate but NO change in urine solutes excretion</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Increased urine flow rate AS WELL AS urine solutes excretion</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920875">
                <a:tc>
                  <a:txBody>
                    <a:bodyPr/>
                    <a:lstStyle/>
                    <a:p>
                      <a:pPr indent="0" lvl="0" marL="0" rtl="0" algn="ctr">
                        <a:spcBef>
                          <a:spcPts val="0"/>
                        </a:spcBef>
                        <a:spcAft>
                          <a:spcPts val="0"/>
                        </a:spcAft>
                        <a:buNone/>
                      </a:pPr>
                      <a:r>
                        <a:rPr b="1" lang="en" sz="1200">
                          <a:solidFill>
                            <a:srgbClr val="434343"/>
                          </a:solidFill>
                          <a:latin typeface="Open Sans"/>
                          <a:ea typeface="Open Sans"/>
                          <a:cs typeface="Open Sans"/>
                          <a:sym typeface="Open Sans"/>
                        </a:rPr>
                        <a:t>Causes</a:t>
                      </a:r>
                      <a:r>
                        <a:rPr lang="en" sz="1200">
                          <a:solidFill>
                            <a:srgbClr val="434343"/>
                          </a:solidFill>
                          <a:latin typeface="Open Sans"/>
                          <a:ea typeface="Open Sans"/>
                          <a:cs typeface="Open Sans"/>
                          <a:sym typeface="Open Sans"/>
                        </a:rPr>
                        <a:t>: </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200">
                          <a:solidFill>
                            <a:srgbClr val="434343"/>
                          </a:solidFill>
                          <a:latin typeface="Open Sans"/>
                          <a:ea typeface="Open Sans"/>
                          <a:cs typeface="Open Sans"/>
                          <a:sym typeface="Open Sans"/>
                        </a:rPr>
                        <a:t>Excess water intake Lack of ADH Defect in ADH receptor in the distal segment of the nephron (nephrogenic diabetes insipidus)</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b="1" lang="en" sz="1200">
                          <a:solidFill>
                            <a:srgbClr val="434343"/>
                          </a:solidFill>
                          <a:latin typeface="Open Sans"/>
                          <a:ea typeface="Open Sans"/>
                          <a:cs typeface="Open Sans"/>
                          <a:sym typeface="Open Sans"/>
                        </a:rPr>
                        <a:t>Causes</a:t>
                      </a:r>
                      <a:r>
                        <a:rPr lang="en" sz="1200">
                          <a:solidFill>
                            <a:srgbClr val="434343"/>
                          </a:solidFill>
                          <a:latin typeface="Open Sans"/>
                          <a:ea typeface="Open Sans"/>
                          <a:cs typeface="Open Sans"/>
                          <a:sym typeface="Open Sans"/>
                        </a:rPr>
                        <a:t>: </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200">
                          <a:solidFill>
                            <a:srgbClr val="434343"/>
                          </a:solidFill>
                          <a:latin typeface="Open Sans"/>
                          <a:ea typeface="Open Sans"/>
                          <a:cs typeface="Open Sans"/>
                          <a:sym typeface="Open Sans"/>
                        </a:rPr>
                        <a:t>Increased plasma glucose level (DM) Increased levels of poorly reabsorbed solutes and anions Diuretic drugs (Lasix)</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1839825">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Diuresis is mainly due to decreased water reabsorption in distal segment of the nephron.</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200">
                          <a:solidFill>
                            <a:srgbClr val="434343"/>
                          </a:solidFill>
                          <a:latin typeface="Open Sans"/>
                          <a:ea typeface="Open Sans"/>
                          <a:cs typeface="Open Sans"/>
                          <a:sym typeface="Open Sans"/>
                        </a:rPr>
                        <a:t>No change in water reabsorption proximally.</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Diuresis is mainly due to decreased solutes reabsorption in the distal segment of the nephron. reabsorption in PCT or LOH. This solute No change in water reabsorption proximally.</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200">
                          <a:solidFill>
                            <a:srgbClr val="434343"/>
                          </a:solidFill>
                          <a:latin typeface="Open Sans"/>
                          <a:ea typeface="Open Sans"/>
                          <a:cs typeface="Open Sans"/>
                          <a:sym typeface="Open Sans"/>
                        </a:rPr>
                        <a:t>reabsorption reduction causes water reabsorption reduction proximally and distally</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1004750">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Increased urine volume is a result from increased excretion of pure water.</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Increased urine volume is a result from increased excretion of osmotically active solutes which pulls water with them.</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824450">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Urine osmolality falls far below plasma osmolality</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Urine osmolality falls but remains above plasma osmolality</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1104650">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Only about 15% filtered load of water reaching distal segments may remain unabsorbed and excreted in urine (max urine volume 20 ml/min)</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Due to decreased water in all segments of the nephron, a much greater fraction of filtered water maybe excreted volume more than 20 ml/min</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EFEF"/>
                    </a:solidFill>
                  </a:tcPr>
                </a:tc>
              </a:tr>
              <a:tr h="1095975">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ADH administration will stop diuresis if due to lack of ADH.</a:t>
                      </a:r>
                      <a:endParaRPr sz="1200">
                        <a:solidFill>
                          <a:srgbClr val="434343"/>
                        </a:solidFill>
                        <a:latin typeface="Open Sans"/>
                        <a:ea typeface="Open Sans"/>
                        <a:cs typeface="Open Sans"/>
                        <a:sym typeface="Open Sans"/>
                      </a:endParaRPr>
                    </a:p>
                    <a:p>
                      <a:pPr indent="0" lvl="0" marL="0" rtl="0" algn="ctr">
                        <a:spcBef>
                          <a:spcPts val="0"/>
                        </a:spcBef>
                        <a:spcAft>
                          <a:spcPts val="0"/>
                        </a:spcAft>
                        <a:buNone/>
                      </a:pPr>
                      <a:r>
                        <a:rPr lang="en" sz="1200">
                          <a:solidFill>
                            <a:srgbClr val="434343"/>
                          </a:solidFill>
                          <a:latin typeface="Open Sans"/>
                          <a:ea typeface="Open Sans"/>
                          <a:cs typeface="Open Sans"/>
                          <a:sym typeface="Open Sans"/>
                        </a:rPr>
                        <a:t>ADH administration will not be effective in nephrogenic diabetes insipidus. </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F8A87"/>
                    </a:solidFill>
                  </a:tcPr>
                </a:tc>
                <a:tc>
                  <a:txBody>
                    <a:bodyPr/>
                    <a:lstStyle/>
                    <a:p>
                      <a:pPr indent="0" lvl="0" marL="0" rtl="0" algn="ctr">
                        <a:spcBef>
                          <a:spcPts val="0"/>
                        </a:spcBef>
                        <a:spcAft>
                          <a:spcPts val="0"/>
                        </a:spcAft>
                        <a:buNone/>
                      </a:pPr>
                      <a:r>
                        <a:rPr lang="en" sz="1200">
                          <a:solidFill>
                            <a:srgbClr val="434343"/>
                          </a:solidFill>
                          <a:latin typeface="Open Sans"/>
                          <a:ea typeface="Open Sans"/>
                          <a:cs typeface="Open Sans"/>
                          <a:sym typeface="Open Sans"/>
                        </a:rPr>
                        <a:t>ADH administration will not stop diuresis.</a:t>
                      </a:r>
                      <a:endParaRPr sz="1200">
                        <a:solidFill>
                          <a:srgbClr val="434343"/>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F8A87"/>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cxnSp>
        <p:nvCxnSpPr>
          <p:cNvPr id="768" name="Google Shape;768;p36"/>
          <p:cNvCxnSpPr/>
          <p:nvPr/>
        </p:nvCxnSpPr>
        <p:spPr>
          <a:xfrm>
            <a:off x="2199450" y="1367857"/>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69" name="Google Shape;769;p36"/>
          <p:cNvSpPr txBox="1"/>
          <p:nvPr/>
        </p:nvSpPr>
        <p:spPr>
          <a:xfrm>
            <a:off x="73803" y="253008"/>
            <a:ext cx="5796000" cy="134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Countercurrent Multiplier Mechanism </a:t>
            </a:r>
            <a:r>
              <a:rPr b="1" lang="en" sz="3000">
                <a:solidFill>
                  <a:srgbClr val="888888"/>
                </a:solidFill>
                <a:latin typeface="Open Sans"/>
                <a:ea typeface="Open Sans"/>
                <a:cs typeface="Open Sans"/>
                <a:sym typeface="Open Sans"/>
              </a:rPr>
              <a:t>Extra</a:t>
            </a:r>
            <a:endParaRPr b="1" sz="3000">
              <a:solidFill>
                <a:srgbClr val="888888"/>
              </a:solidFill>
              <a:latin typeface="Open Sans"/>
              <a:ea typeface="Open Sans"/>
              <a:cs typeface="Open Sans"/>
              <a:sym typeface="Open Sans"/>
            </a:endParaRPr>
          </a:p>
          <a:p>
            <a:pPr indent="0" lvl="0" marL="0" marR="0" rtl="0" algn="ctr">
              <a:lnSpc>
                <a:spcPct val="90000"/>
              </a:lnSpc>
              <a:spcBef>
                <a:spcPts val="0"/>
              </a:spcBef>
              <a:spcAft>
                <a:spcPts val="0"/>
              </a:spcAft>
              <a:buClr>
                <a:srgbClr val="000000"/>
              </a:buClr>
              <a:buSzPts val="4800"/>
              <a:buFont typeface="Arial"/>
              <a:buNone/>
            </a:pPr>
            <a:r>
              <a:t/>
            </a:r>
            <a:endParaRPr b="1" sz="2400">
              <a:solidFill>
                <a:srgbClr val="CF8A87"/>
              </a:solidFill>
              <a:latin typeface="Open Sans"/>
              <a:ea typeface="Open Sans"/>
              <a:cs typeface="Open Sans"/>
              <a:sym typeface="Open Sans"/>
            </a:endParaRPr>
          </a:p>
        </p:txBody>
      </p:sp>
      <p:sp>
        <p:nvSpPr>
          <p:cNvPr id="770" name="Google Shape;770;p36"/>
          <p:cNvSpPr/>
          <p:nvPr/>
        </p:nvSpPr>
        <p:spPr>
          <a:xfrm>
            <a:off x="5629535" y="-224007"/>
            <a:ext cx="993600" cy="1006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xygen"/>
                <a:ea typeface="Oxygen"/>
                <a:cs typeface="Oxygen"/>
                <a:sym typeface="Oxygen"/>
              </a:rPr>
              <a:t>22</a:t>
            </a:r>
            <a:endParaRPr b="0" i="0" sz="4800" u="none" cap="none" strike="noStrike">
              <a:solidFill>
                <a:srgbClr val="CF8A87"/>
              </a:solidFill>
              <a:latin typeface="Oxygen"/>
              <a:ea typeface="Oxygen"/>
              <a:cs typeface="Oxygen"/>
              <a:sym typeface="Oxygen"/>
            </a:endParaRPr>
          </a:p>
        </p:txBody>
      </p:sp>
      <p:sp>
        <p:nvSpPr>
          <p:cNvPr id="771" name="Google Shape;771;p36"/>
          <p:cNvSpPr txBox="1"/>
          <p:nvPr/>
        </p:nvSpPr>
        <p:spPr>
          <a:xfrm>
            <a:off x="73800" y="1601200"/>
            <a:ext cx="6784200" cy="5337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solidFill>
                  <a:srgbClr val="A6A6A6"/>
                </a:solidFill>
                <a:latin typeface="Open Sans"/>
                <a:ea typeface="Open Sans"/>
                <a:cs typeface="Open Sans"/>
                <a:sym typeface="Open Sans"/>
              </a:rPr>
              <a:t>Countercurrent multiplication moves </a:t>
            </a:r>
            <a:r>
              <a:rPr b="1" lang="en" sz="1200">
                <a:solidFill>
                  <a:srgbClr val="A6A6A6"/>
                </a:solidFill>
                <a:latin typeface="Open Sans"/>
                <a:ea typeface="Open Sans"/>
                <a:cs typeface="Open Sans"/>
                <a:sym typeface="Open Sans"/>
              </a:rPr>
              <a:t>sodium chloride</a:t>
            </a:r>
            <a:r>
              <a:rPr lang="en" sz="1200">
                <a:solidFill>
                  <a:srgbClr val="A6A6A6"/>
                </a:solidFill>
                <a:latin typeface="Open Sans"/>
                <a:ea typeface="Open Sans"/>
                <a:cs typeface="Open Sans"/>
                <a:sym typeface="Open Sans"/>
              </a:rPr>
              <a:t> from the </a:t>
            </a:r>
            <a:r>
              <a:rPr b="1" lang="en" sz="1200">
                <a:solidFill>
                  <a:srgbClr val="A6A6A6"/>
                </a:solidFill>
                <a:latin typeface="Open Sans"/>
                <a:ea typeface="Open Sans"/>
                <a:cs typeface="Open Sans"/>
                <a:sym typeface="Open Sans"/>
              </a:rPr>
              <a:t>tubular fluid</a:t>
            </a:r>
            <a:r>
              <a:rPr lang="en" sz="1200">
                <a:solidFill>
                  <a:srgbClr val="A6A6A6"/>
                </a:solidFill>
                <a:latin typeface="Open Sans"/>
                <a:ea typeface="Open Sans"/>
                <a:cs typeface="Open Sans"/>
                <a:sym typeface="Open Sans"/>
              </a:rPr>
              <a:t> into the </a:t>
            </a:r>
            <a:r>
              <a:rPr b="1" lang="en" sz="1200">
                <a:solidFill>
                  <a:srgbClr val="A6A6A6"/>
                </a:solidFill>
                <a:latin typeface="Open Sans"/>
                <a:ea typeface="Open Sans"/>
                <a:cs typeface="Open Sans"/>
                <a:sym typeface="Open Sans"/>
              </a:rPr>
              <a:t>interstitial space</a:t>
            </a:r>
            <a:r>
              <a:rPr lang="en" sz="1200">
                <a:solidFill>
                  <a:srgbClr val="A6A6A6"/>
                </a:solidFill>
                <a:latin typeface="Open Sans"/>
                <a:ea typeface="Open Sans"/>
                <a:cs typeface="Open Sans"/>
                <a:sym typeface="Open Sans"/>
              </a:rPr>
              <a:t> deep within the kidneys. Although in reality it is a continual process, the way the countercurrent multiplication process builds up an osmotic gradient in the interstitial fluid can be thought of in two steps: </a:t>
            </a:r>
            <a:endParaRPr sz="1200">
              <a:solidFill>
                <a:srgbClr val="A6A6A6"/>
              </a:solidFill>
              <a:latin typeface="Open Sans"/>
              <a:ea typeface="Open Sans"/>
              <a:cs typeface="Open Sans"/>
              <a:sym typeface="Open Sans"/>
            </a:endParaRPr>
          </a:p>
          <a:p>
            <a:pPr indent="-304800" lvl="0" marL="457200" rtl="0" algn="l">
              <a:lnSpc>
                <a:spcPct val="115000"/>
              </a:lnSpc>
              <a:spcBef>
                <a:spcPts val="2400"/>
              </a:spcBef>
              <a:spcAft>
                <a:spcPts val="0"/>
              </a:spcAft>
              <a:buClr>
                <a:srgbClr val="A6A6A6"/>
              </a:buClr>
              <a:buSzPts val="1200"/>
              <a:buFont typeface="Open Sans"/>
              <a:buAutoNum type="arabicPeriod"/>
            </a:pPr>
            <a:r>
              <a:rPr b="1" i="1" lang="en" sz="1200">
                <a:solidFill>
                  <a:srgbClr val="A6A6A6"/>
                </a:solidFill>
                <a:latin typeface="Open Sans"/>
                <a:ea typeface="Open Sans"/>
                <a:cs typeface="Open Sans"/>
                <a:sym typeface="Open Sans"/>
              </a:rPr>
              <a:t>The single effect</a:t>
            </a:r>
            <a:r>
              <a:rPr b="1" lang="en" sz="1200">
                <a:solidFill>
                  <a:srgbClr val="A6A6A6"/>
                </a:solidFill>
                <a:latin typeface="Open Sans"/>
                <a:ea typeface="Open Sans"/>
                <a:cs typeface="Open Sans"/>
                <a:sym typeface="Open Sans"/>
              </a:rPr>
              <a:t>. </a:t>
            </a:r>
            <a:r>
              <a:rPr lang="en" sz="1200">
                <a:solidFill>
                  <a:srgbClr val="A6A6A6"/>
                </a:solidFill>
                <a:latin typeface="Open Sans"/>
                <a:ea typeface="Open Sans"/>
                <a:cs typeface="Open Sans"/>
                <a:sym typeface="Open Sans"/>
              </a:rPr>
              <a:t>The single effect is driven by </a:t>
            </a:r>
            <a:r>
              <a:rPr b="1" lang="en" sz="1200">
                <a:solidFill>
                  <a:srgbClr val="A6A6A6"/>
                </a:solidFill>
                <a:latin typeface="Open Sans"/>
                <a:ea typeface="Open Sans"/>
                <a:cs typeface="Open Sans"/>
                <a:sym typeface="Open Sans"/>
              </a:rPr>
              <a:t>active transport of sodium chloride</a:t>
            </a:r>
            <a:r>
              <a:rPr lang="en" sz="1200">
                <a:solidFill>
                  <a:srgbClr val="A6A6A6"/>
                </a:solidFill>
                <a:latin typeface="Open Sans"/>
                <a:ea typeface="Open Sans"/>
                <a:cs typeface="Open Sans"/>
                <a:sym typeface="Open Sans"/>
              </a:rPr>
              <a:t> </a:t>
            </a:r>
            <a:r>
              <a:rPr b="1" lang="en" sz="1200">
                <a:solidFill>
                  <a:srgbClr val="A6A6A6"/>
                </a:solidFill>
                <a:latin typeface="Open Sans"/>
                <a:ea typeface="Open Sans"/>
                <a:cs typeface="Open Sans"/>
                <a:sym typeface="Open Sans"/>
              </a:rPr>
              <a:t>out </a:t>
            </a:r>
            <a:r>
              <a:rPr lang="en" sz="1200">
                <a:solidFill>
                  <a:srgbClr val="A6A6A6"/>
                </a:solidFill>
                <a:latin typeface="Open Sans"/>
                <a:ea typeface="Open Sans"/>
                <a:cs typeface="Open Sans"/>
                <a:sym typeface="Open Sans"/>
              </a:rPr>
              <a:t>of the tubular fluid in the thick </a:t>
            </a:r>
            <a:r>
              <a:rPr b="1" lang="en" sz="1200">
                <a:solidFill>
                  <a:srgbClr val="A6A6A6"/>
                </a:solidFill>
                <a:latin typeface="Open Sans"/>
                <a:ea typeface="Open Sans"/>
                <a:cs typeface="Open Sans"/>
                <a:sym typeface="Open Sans"/>
              </a:rPr>
              <a:t>ascending limb</a:t>
            </a:r>
            <a:r>
              <a:rPr lang="en" sz="1200">
                <a:solidFill>
                  <a:srgbClr val="A6A6A6"/>
                </a:solidFill>
                <a:latin typeface="Open Sans"/>
                <a:ea typeface="Open Sans"/>
                <a:cs typeface="Open Sans"/>
                <a:sym typeface="Open Sans"/>
              </a:rPr>
              <a:t> into the interstitial fluid, which becomes </a:t>
            </a:r>
            <a:r>
              <a:rPr b="1" lang="en" sz="1200">
                <a:solidFill>
                  <a:srgbClr val="A6A6A6"/>
                </a:solidFill>
                <a:latin typeface="Open Sans"/>
                <a:ea typeface="Open Sans"/>
                <a:cs typeface="Open Sans"/>
                <a:sym typeface="Open Sans"/>
              </a:rPr>
              <a:t>hyperosmotic</a:t>
            </a:r>
            <a:r>
              <a:rPr lang="en" sz="1200">
                <a:solidFill>
                  <a:srgbClr val="A6A6A6"/>
                </a:solidFill>
                <a:latin typeface="Open Sans"/>
                <a:ea typeface="Open Sans"/>
                <a:cs typeface="Open Sans"/>
                <a:sym typeface="Open Sans"/>
              </a:rPr>
              <a:t>. As a result, </a:t>
            </a:r>
            <a:r>
              <a:rPr b="1" lang="en" sz="1200">
                <a:solidFill>
                  <a:srgbClr val="A6A6A6"/>
                </a:solidFill>
                <a:latin typeface="Open Sans"/>
                <a:ea typeface="Open Sans"/>
                <a:cs typeface="Open Sans"/>
                <a:sym typeface="Open Sans"/>
              </a:rPr>
              <a:t>water </a:t>
            </a:r>
            <a:r>
              <a:rPr lang="en" sz="1200">
                <a:solidFill>
                  <a:srgbClr val="A6A6A6"/>
                </a:solidFill>
                <a:latin typeface="Open Sans"/>
                <a:ea typeface="Open Sans"/>
                <a:cs typeface="Open Sans"/>
                <a:sym typeface="Open Sans"/>
              </a:rPr>
              <a:t>moves </a:t>
            </a:r>
            <a:r>
              <a:rPr b="1" lang="en" sz="1200">
                <a:solidFill>
                  <a:srgbClr val="A6A6A6"/>
                </a:solidFill>
                <a:latin typeface="Open Sans"/>
                <a:ea typeface="Open Sans"/>
                <a:cs typeface="Open Sans"/>
                <a:sym typeface="Open Sans"/>
              </a:rPr>
              <a:t>passively </a:t>
            </a:r>
            <a:r>
              <a:rPr lang="en" sz="1200">
                <a:solidFill>
                  <a:srgbClr val="A6A6A6"/>
                </a:solidFill>
                <a:latin typeface="Open Sans"/>
                <a:ea typeface="Open Sans"/>
                <a:cs typeface="Open Sans"/>
                <a:sym typeface="Open Sans"/>
              </a:rPr>
              <a:t>down its concentration gradient </a:t>
            </a:r>
            <a:r>
              <a:rPr b="1" lang="en" sz="1200">
                <a:solidFill>
                  <a:srgbClr val="A6A6A6"/>
                </a:solidFill>
                <a:latin typeface="Open Sans"/>
                <a:ea typeface="Open Sans"/>
                <a:cs typeface="Open Sans"/>
                <a:sym typeface="Open Sans"/>
              </a:rPr>
              <a:t>out </a:t>
            </a:r>
            <a:r>
              <a:rPr lang="en" sz="1200">
                <a:solidFill>
                  <a:srgbClr val="A6A6A6"/>
                </a:solidFill>
                <a:latin typeface="Open Sans"/>
                <a:ea typeface="Open Sans"/>
                <a:cs typeface="Open Sans"/>
                <a:sym typeface="Open Sans"/>
              </a:rPr>
              <a:t>of the tubular fluid in the descending limb into the interstitial space, until it reaches equilibrium.</a:t>
            </a:r>
            <a:endParaRPr sz="1200">
              <a:solidFill>
                <a:srgbClr val="A6A6A6"/>
              </a:solidFill>
              <a:latin typeface="Open Sans"/>
              <a:ea typeface="Open Sans"/>
              <a:cs typeface="Open Sans"/>
              <a:sym typeface="Open Sans"/>
            </a:endParaRPr>
          </a:p>
          <a:p>
            <a:pPr indent="-304800" lvl="0" marL="457200" rtl="0" algn="l">
              <a:lnSpc>
                <a:spcPct val="115000"/>
              </a:lnSpc>
              <a:spcBef>
                <a:spcPts val="0"/>
              </a:spcBef>
              <a:spcAft>
                <a:spcPts val="0"/>
              </a:spcAft>
              <a:buClr>
                <a:srgbClr val="A6A6A6"/>
              </a:buClr>
              <a:buSzPts val="1200"/>
              <a:buFont typeface="Open Sans"/>
              <a:buAutoNum type="arabicPeriod"/>
            </a:pPr>
            <a:r>
              <a:rPr b="1" i="1" lang="en" sz="1200">
                <a:solidFill>
                  <a:srgbClr val="A6A6A6"/>
                </a:solidFill>
                <a:latin typeface="Open Sans"/>
                <a:ea typeface="Open Sans"/>
                <a:cs typeface="Open Sans"/>
                <a:sym typeface="Open Sans"/>
              </a:rPr>
              <a:t>Fluid flow</a:t>
            </a:r>
            <a:r>
              <a:rPr b="1" lang="en" sz="1200">
                <a:solidFill>
                  <a:srgbClr val="A6A6A6"/>
                </a:solidFill>
                <a:latin typeface="Open Sans"/>
                <a:ea typeface="Open Sans"/>
                <a:cs typeface="Open Sans"/>
                <a:sym typeface="Open Sans"/>
              </a:rPr>
              <a:t>.</a:t>
            </a:r>
            <a:r>
              <a:rPr lang="en" sz="1200">
                <a:solidFill>
                  <a:srgbClr val="A6A6A6"/>
                </a:solidFill>
                <a:latin typeface="Open Sans"/>
                <a:ea typeface="Open Sans"/>
                <a:cs typeface="Open Sans"/>
                <a:sym typeface="Open Sans"/>
              </a:rPr>
              <a:t> As urine is continually being produced, new tubular fluid enters the descending limb, which pushes the fluid at higher osmolarity down the tube and an osmotic gradient begins to develop.</a:t>
            </a:r>
            <a:endParaRPr sz="1200">
              <a:solidFill>
                <a:srgbClr val="A6A6A6"/>
              </a:solidFill>
              <a:latin typeface="Open Sans"/>
              <a:ea typeface="Open Sans"/>
              <a:cs typeface="Open Sans"/>
              <a:sym typeface="Open Sans"/>
            </a:endParaRPr>
          </a:p>
          <a:p>
            <a:pPr indent="0" lvl="0" marL="0" rtl="0" algn="l">
              <a:lnSpc>
                <a:spcPct val="150000"/>
              </a:lnSpc>
              <a:spcBef>
                <a:spcPts val="3400"/>
              </a:spcBef>
              <a:spcAft>
                <a:spcPts val="0"/>
              </a:spcAft>
              <a:buNone/>
            </a:pPr>
            <a:r>
              <a:rPr lang="en" sz="1200">
                <a:solidFill>
                  <a:srgbClr val="A6A6A6"/>
                </a:solidFill>
                <a:latin typeface="Open Sans"/>
                <a:ea typeface="Open Sans"/>
                <a:cs typeface="Open Sans"/>
                <a:sym typeface="Open Sans"/>
              </a:rPr>
              <a:t>As the fluid continues to move through the loop of Henle, these two steps are repeated over and over, causing the osmotic gradient to steadily multiply until it reaches a steady state. The length of the loop of Henle determines the size of the gradient -</a:t>
            </a:r>
            <a:r>
              <a:rPr b="1" lang="en" sz="1200">
                <a:solidFill>
                  <a:srgbClr val="A6A6A6"/>
                </a:solidFill>
                <a:latin typeface="Open Sans"/>
                <a:ea typeface="Open Sans"/>
                <a:cs typeface="Open Sans"/>
                <a:sym typeface="Open Sans"/>
              </a:rPr>
              <a:t> the longer the loop, the greater the osmotic gradient.</a:t>
            </a:r>
            <a:endParaRPr b="1"/>
          </a:p>
          <a:p>
            <a:pPr indent="0" lvl="0" marL="0" rtl="0" algn="l">
              <a:lnSpc>
                <a:spcPct val="115000"/>
              </a:lnSpc>
              <a:spcBef>
                <a:spcPts val="2400"/>
              </a:spcBef>
              <a:spcAft>
                <a:spcPts val="3400"/>
              </a:spcAft>
              <a:buNone/>
            </a:pPr>
            <a:r>
              <a:t/>
            </a:r>
            <a:endParaRPr sz="1200">
              <a:solidFill>
                <a:srgbClr val="A6A6A6"/>
              </a:solidFill>
              <a:latin typeface="Open Sans"/>
              <a:ea typeface="Open Sans"/>
              <a:cs typeface="Open Sans"/>
              <a:sym typeface="Open Sans"/>
            </a:endParaRPr>
          </a:p>
        </p:txBody>
      </p:sp>
      <p:sp>
        <p:nvSpPr>
          <p:cNvPr id="772" name="Google Shape;772;p36"/>
          <p:cNvSpPr txBox="1"/>
          <p:nvPr/>
        </p:nvSpPr>
        <p:spPr>
          <a:xfrm>
            <a:off x="73800" y="6458675"/>
            <a:ext cx="464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6A6A6"/>
                </a:solidFill>
                <a:latin typeface="Open Sans"/>
                <a:ea typeface="Open Sans"/>
                <a:cs typeface="Open Sans"/>
                <a:sym typeface="Open Sans"/>
              </a:rPr>
              <a:t>For more detailed information, you can visit the </a:t>
            </a:r>
            <a:r>
              <a:rPr lang="en" u="sng">
                <a:solidFill>
                  <a:schemeClr val="hlink"/>
                </a:solidFill>
                <a:latin typeface="Open Sans"/>
                <a:ea typeface="Open Sans"/>
                <a:cs typeface="Open Sans"/>
                <a:sym typeface="Open Sans"/>
                <a:hlinkClick r:id="rId3"/>
              </a:rPr>
              <a:t>link</a:t>
            </a:r>
            <a:endParaRPr>
              <a:solidFill>
                <a:srgbClr val="A6A6A6"/>
              </a:solidFill>
              <a:latin typeface="Open Sans"/>
              <a:ea typeface="Open Sans"/>
              <a:cs typeface="Open Sans"/>
              <a:sym typeface="Open Sans"/>
            </a:endParaRPr>
          </a:p>
          <a:p>
            <a:pPr indent="0" lvl="0" marL="0" rtl="0" algn="l">
              <a:spcBef>
                <a:spcPts val="0"/>
              </a:spcBef>
              <a:spcAft>
                <a:spcPts val="0"/>
              </a:spcAft>
              <a:buNone/>
            </a:pPr>
            <a:r>
              <a:t/>
            </a:r>
            <a:endParaRPr>
              <a:solidFill>
                <a:srgbClr val="A6A6A6"/>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cxnSp>
        <p:nvCxnSpPr>
          <p:cNvPr id="777" name="Google Shape;777;p37"/>
          <p:cNvCxnSpPr/>
          <p:nvPr/>
        </p:nvCxnSpPr>
        <p:spPr>
          <a:xfrm>
            <a:off x="2131387" y="1115790"/>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78" name="Google Shape;778;p37"/>
          <p:cNvSpPr txBox="1"/>
          <p:nvPr/>
        </p:nvSpPr>
        <p:spPr>
          <a:xfrm>
            <a:off x="531003" y="513949"/>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Review </a:t>
            </a:r>
            <a:endParaRPr b="1" sz="2400">
              <a:solidFill>
                <a:srgbClr val="CF8A87"/>
              </a:solidFill>
              <a:latin typeface="Open Sans"/>
              <a:ea typeface="Open Sans"/>
              <a:cs typeface="Open Sans"/>
              <a:sym typeface="Open Sans"/>
            </a:endParaRPr>
          </a:p>
        </p:txBody>
      </p:sp>
      <p:sp>
        <p:nvSpPr>
          <p:cNvPr id="779" name="Google Shape;779;p37"/>
          <p:cNvSpPr txBox="1"/>
          <p:nvPr/>
        </p:nvSpPr>
        <p:spPr>
          <a:xfrm>
            <a:off x="-1790993" y="177645"/>
            <a:ext cx="54864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Female’s slides</a:t>
            </a:r>
            <a:endParaRPr b="1">
              <a:solidFill>
                <a:srgbClr val="C27BA0"/>
              </a:solidFill>
              <a:latin typeface="Open Sans"/>
              <a:ea typeface="Open Sans"/>
              <a:cs typeface="Open Sans"/>
              <a:sym typeface="Open Sans"/>
            </a:endParaRPr>
          </a:p>
        </p:txBody>
      </p:sp>
      <p:pic>
        <p:nvPicPr>
          <p:cNvPr id="780" name="Google Shape;780;p37"/>
          <p:cNvPicPr preferRelativeResize="0"/>
          <p:nvPr/>
        </p:nvPicPr>
        <p:blipFill>
          <a:blip r:embed="rId3">
            <a:alphaModFix/>
          </a:blip>
          <a:stretch>
            <a:fillRect/>
          </a:stretch>
        </p:blipFill>
        <p:spPr>
          <a:xfrm>
            <a:off x="697500" y="1322375"/>
            <a:ext cx="5486399" cy="3857324"/>
          </a:xfrm>
          <a:prstGeom prst="rect">
            <a:avLst/>
          </a:prstGeom>
          <a:noFill/>
          <a:ln cap="flat" cmpd="sng" w="9525">
            <a:solidFill>
              <a:srgbClr val="C27BA0"/>
            </a:solidFill>
            <a:prstDash val="dashDot"/>
            <a:round/>
            <a:headEnd len="sm" w="sm" type="none"/>
            <a:tailEnd len="sm" w="sm" type="none"/>
          </a:ln>
        </p:spPr>
      </p:pic>
      <p:cxnSp>
        <p:nvCxnSpPr>
          <p:cNvPr id="781" name="Google Shape;781;p37"/>
          <p:cNvCxnSpPr/>
          <p:nvPr/>
        </p:nvCxnSpPr>
        <p:spPr>
          <a:xfrm>
            <a:off x="2131387" y="5858229"/>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82" name="Google Shape;782;p37"/>
          <p:cNvSpPr txBox="1"/>
          <p:nvPr/>
        </p:nvSpPr>
        <p:spPr>
          <a:xfrm>
            <a:off x="531003" y="5275438"/>
            <a:ext cx="5796000" cy="521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Summary</a:t>
            </a:r>
            <a:endParaRPr b="1" sz="2400">
              <a:solidFill>
                <a:srgbClr val="CF8A87"/>
              </a:solidFill>
              <a:latin typeface="Open Sans"/>
              <a:ea typeface="Open Sans"/>
              <a:cs typeface="Open Sans"/>
              <a:sym typeface="Open Sans"/>
            </a:endParaRPr>
          </a:p>
        </p:txBody>
      </p:sp>
      <p:pic>
        <p:nvPicPr>
          <p:cNvPr id="783" name="Google Shape;783;p37"/>
          <p:cNvPicPr preferRelativeResize="0"/>
          <p:nvPr/>
        </p:nvPicPr>
        <p:blipFill>
          <a:blip r:embed="rId4">
            <a:alphaModFix/>
          </a:blip>
          <a:stretch>
            <a:fillRect/>
          </a:stretch>
        </p:blipFill>
        <p:spPr>
          <a:xfrm>
            <a:off x="152400" y="6060075"/>
            <a:ext cx="2807574" cy="3791124"/>
          </a:xfrm>
          <a:prstGeom prst="rect">
            <a:avLst/>
          </a:prstGeom>
          <a:noFill/>
          <a:ln cap="flat" cmpd="sng" w="9525">
            <a:solidFill>
              <a:srgbClr val="C27BA0"/>
            </a:solidFill>
            <a:prstDash val="dashDot"/>
            <a:round/>
            <a:headEnd len="sm" w="sm" type="none"/>
            <a:tailEnd len="sm" w="sm" type="none"/>
          </a:ln>
        </p:spPr>
      </p:pic>
      <p:pic>
        <p:nvPicPr>
          <p:cNvPr id="784" name="Google Shape;784;p37"/>
          <p:cNvPicPr preferRelativeResize="0"/>
          <p:nvPr/>
        </p:nvPicPr>
        <p:blipFill>
          <a:blip r:embed="rId5">
            <a:alphaModFix/>
          </a:blip>
          <a:stretch>
            <a:fillRect/>
          </a:stretch>
        </p:blipFill>
        <p:spPr>
          <a:xfrm>
            <a:off x="3079975" y="6060075"/>
            <a:ext cx="3593226" cy="3701751"/>
          </a:xfrm>
          <a:prstGeom prst="rect">
            <a:avLst/>
          </a:prstGeom>
          <a:noFill/>
          <a:ln cap="flat" cmpd="sng" w="9525">
            <a:solidFill>
              <a:srgbClr val="C27BA0"/>
            </a:solidFill>
            <a:prstDash val="dashDot"/>
            <a:round/>
            <a:headEnd len="sm" w="sm" type="none"/>
            <a:tailEnd len="sm" w="sm" type="none"/>
          </a:ln>
        </p:spPr>
      </p:pic>
      <p:sp>
        <p:nvSpPr>
          <p:cNvPr id="785" name="Google Shape;785;p37"/>
          <p:cNvSpPr/>
          <p:nvPr/>
        </p:nvSpPr>
        <p:spPr>
          <a:xfrm>
            <a:off x="5629535" y="-224007"/>
            <a:ext cx="993600" cy="1006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xygen"/>
                <a:ea typeface="Oxygen"/>
                <a:cs typeface="Oxygen"/>
                <a:sym typeface="Oxygen"/>
              </a:rPr>
              <a:t>23</a:t>
            </a:r>
            <a:endParaRPr b="0" i="0" sz="4800" u="none" cap="none" strike="noStrike">
              <a:solidFill>
                <a:srgbClr val="CF8A87"/>
              </a:solidFill>
              <a:latin typeface="Oxygen"/>
              <a:ea typeface="Oxygen"/>
              <a:cs typeface="Oxygen"/>
              <a:sym typeface="Oxyge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8"/>
          <p:cNvSpPr/>
          <p:nvPr/>
        </p:nvSpPr>
        <p:spPr>
          <a:xfrm rot="5400000">
            <a:off x="303278" y="356238"/>
            <a:ext cx="1153670" cy="1135373"/>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8"/>
          <p:cNvSpPr txBox="1"/>
          <p:nvPr/>
        </p:nvSpPr>
        <p:spPr>
          <a:xfrm>
            <a:off x="2199450" y="333175"/>
            <a:ext cx="24591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Quiz</a:t>
            </a:r>
            <a:endParaRPr b="1" i="0" sz="4800" u="none" cap="none" strike="noStrike">
              <a:solidFill>
                <a:srgbClr val="CF8A87"/>
              </a:solidFill>
              <a:latin typeface="Open Sans"/>
              <a:ea typeface="Open Sans"/>
              <a:cs typeface="Open Sans"/>
              <a:sym typeface="Open Sans"/>
            </a:endParaRPr>
          </a:p>
        </p:txBody>
      </p:sp>
      <p:cxnSp>
        <p:nvCxnSpPr>
          <p:cNvPr id="792" name="Google Shape;792;p38"/>
          <p:cNvCxnSpPr/>
          <p:nvPr/>
        </p:nvCxnSpPr>
        <p:spPr>
          <a:xfrm>
            <a:off x="2199450" y="1247575"/>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793" name="Google Shape;793;p38"/>
          <p:cNvSpPr/>
          <p:nvPr/>
        </p:nvSpPr>
        <p:spPr>
          <a:xfrm rot="5400000">
            <a:off x="253471" y="392139"/>
            <a:ext cx="1209281" cy="109137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4" name="Google Shape;794;p38"/>
          <p:cNvGrpSpPr/>
          <p:nvPr/>
        </p:nvGrpSpPr>
        <p:grpSpPr>
          <a:xfrm>
            <a:off x="573269" y="534306"/>
            <a:ext cx="612825" cy="620077"/>
            <a:chOff x="-31094350" y="3194000"/>
            <a:chExt cx="292225" cy="291650"/>
          </a:xfrm>
        </p:grpSpPr>
        <p:sp>
          <p:nvSpPr>
            <p:cNvPr id="795" name="Google Shape;795;p38"/>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8"/>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8"/>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8"/>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8"/>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8"/>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8"/>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8"/>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3" name="Google Shape;803;p38"/>
          <p:cNvGrpSpPr/>
          <p:nvPr/>
        </p:nvGrpSpPr>
        <p:grpSpPr>
          <a:xfrm>
            <a:off x="419474" y="1812935"/>
            <a:ext cx="6294283" cy="1671057"/>
            <a:chOff x="419474" y="1637888"/>
            <a:chExt cx="6294283" cy="1530412"/>
          </a:xfrm>
        </p:grpSpPr>
        <p:grpSp>
          <p:nvGrpSpPr>
            <p:cNvPr id="804" name="Google Shape;804;p38"/>
            <p:cNvGrpSpPr/>
            <p:nvPr/>
          </p:nvGrpSpPr>
          <p:grpSpPr>
            <a:xfrm>
              <a:off x="419474" y="1637888"/>
              <a:ext cx="6294283" cy="571896"/>
              <a:chOff x="4411970" y="2233974"/>
              <a:chExt cx="1437773" cy="276493"/>
            </a:xfrm>
          </p:grpSpPr>
          <p:sp>
            <p:nvSpPr>
              <p:cNvPr id="805" name="Google Shape;805;p38"/>
              <p:cNvSpPr/>
              <p:nvPr/>
            </p:nvSpPr>
            <p:spPr>
              <a:xfrm>
                <a:off x="4411970" y="2333266"/>
                <a:ext cx="1437773" cy="177201"/>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endParaRPr i="0" sz="1400" u="none" cap="none" strike="noStrike">
                  <a:solidFill>
                    <a:srgbClr val="434343"/>
                  </a:solidFill>
                  <a:latin typeface="Open Sans"/>
                  <a:ea typeface="Open Sans"/>
                  <a:cs typeface="Open Sans"/>
                  <a:sym typeface="Open Sans"/>
                </a:endParaRPr>
              </a:p>
            </p:txBody>
          </p:sp>
          <p:sp>
            <p:nvSpPr>
              <p:cNvPr id="806" name="Google Shape;806;p38"/>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Q1</a:t>
                </a:r>
                <a:endParaRPr b="0" i="0" sz="1400" u="none" cap="none" strike="noStrike">
                  <a:solidFill>
                    <a:schemeClr val="lt1"/>
                  </a:solidFill>
                  <a:latin typeface="Oxygen"/>
                  <a:ea typeface="Oxygen"/>
                  <a:cs typeface="Oxygen"/>
                  <a:sym typeface="Oxygen"/>
                </a:endParaRPr>
              </a:p>
            </p:txBody>
          </p:sp>
        </p:grpSp>
        <p:sp>
          <p:nvSpPr>
            <p:cNvPr id="807" name="Google Shape;807;p38"/>
            <p:cNvSpPr txBox="1"/>
            <p:nvPr/>
          </p:nvSpPr>
          <p:spPr>
            <a:xfrm>
              <a:off x="438150" y="2209800"/>
              <a:ext cx="5257500" cy="958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Maintain Osmolarity.</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Maintain the concentration of water.</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For reabsorption of nutrients.</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No proximity at all.</a:t>
              </a:r>
              <a:endParaRPr i="0" sz="1400" u="none" cap="none" strike="noStrike">
                <a:solidFill>
                  <a:srgbClr val="434343"/>
                </a:solidFill>
                <a:latin typeface="Open Sans"/>
                <a:ea typeface="Open Sans"/>
                <a:cs typeface="Open Sans"/>
                <a:sym typeface="Open Sans"/>
              </a:endParaRPr>
            </a:p>
          </p:txBody>
        </p:sp>
      </p:grpSp>
      <p:grpSp>
        <p:nvGrpSpPr>
          <p:cNvPr id="808" name="Google Shape;808;p38"/>
          <p:cNvGrpSpPr/>
          <p:nvPr/>
        </p:nvGrpSpPr>
        <p:grpSpPr>
          <a:xfrm>
            <a:off x="419474" y="3609888"/>
            <a:ext cx="6438676" cy="2265112"/>
            <a:chOff x="419474" y="1637888"/>
            <a:chExt cx="6438676" cy="2265112"/>
          </a:xfrm>
        </p:grpSpPr>
        <p:grpSp>
          <p:nvGrpSpPr>
            <p:cNvPr id="809" name="Google Shape;809;p38"/>
            <p:cNvGrpSpPr/>
            <p:nvPr/>
          </p:nvGrpSpPr>
          <p:grpSpPr>
            <a:xfrm>
              <a:off x="419474" y="1637888"/>
              <a:ext cx="6294283" cy="571898"/>
              <a:chOff x="4411970" y="2233974"/>
              <a:chExt cx="1437773" cy="276494"/>
            </a:xfrm>
          </p:grpSpPr>
          <p:sp>
            <p:nvSpPr>
              <p:cNvPr id="810" name="Google Shape;810;p38"/>
              <p:cNvSpPr/>
              <p:nvPr/>
            </p:nvSpPr>
            <p:spPr>
              <a:xfrm>
                <a:off x="4411970" y="2316984"/>
                <a:ext cx="1437773" cy="19348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r>
                  <a:rPr lang="en">
                    <a:solidFill>
                      <a:srgbClr val="434343"/>
                    </a:solidFill>
                    <a:latin typeface="Open Sans"/>
                    <a:ea typeface="Open Sans"/>
                    <a:cs typeface="Open Sans"/>
                    <a:sym typeface="Open Sans"/>
                  </a:rPr>
                  <a:t>What’s meant by the counter-current?</a:t>
                </a:r>
                <a:endParaRPr i="0" sz="1400" u="none" cap="none" strike="noStrike">
                  <a:solidFill>
                    <a:srgbClr val="434343"/>
                  </a:solidFill>
                  <a:latin typeface="Open Sans"/>
                  <a:ea typeface="Open Sans"/>
                  <a:cs typeface="Open Sans"/>
                  <a:sym typeface="Open Sans"/>
                </a:endParaRPr>
              </a:p>
            </p:txBody>
          </p:sp>
          <p:sp>
            <p:nvSpPr>
              <p:cNvPr id="811" name="Google Shape;811;p38"/>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Q2</a:t>
                </a:r>
                <a:endParaRPr b="0" i="0" sz="1400" u="none" cap="none" strike="noStrike">
                  <a:solidFill>
                    <a:schemeClr val="lt1"/>
                  </a:solidFill>
                  <a:latin typeface="Oxygen"/>
                  <a:ea typeface="Oxygen"/>
                  <a:cs typeface="Oxygen"/>
                  <a:sym typeface="Oxygen"/>
                </a:endParaRPr>
              </a:p>
            </p:txBody>
          </p:sp>
        </p:grpSp>
        <p:sp>
          <p:nvSpPr>
            <p:cNvPr id="812" name="Google Shape;812;p38"/>
            <p:cNvSpPr txBox="1"/>
            <p:nvPr/>
          </p:nvSpPr>
          <p:spPr>
            <a:xfrm>
              <a:off x="438150" y="2209800"/>
              <a:ext cx="6420000" cy="1693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When the blood flow in the same direction in the two limbs of Henle’s.</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When the blood flow in the opposite direction in the two limbs of Henle’s</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When the blood doesn’t flow through loop of Henle’s limbs.</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When the blood flow is the same in the vasa recta and the loop of henle’s.</a:t>
              </a:r>
              <a:endParaRPr i="0" sz="1400" u="none" cap="none" strike="noStrike">
                <a:solidFill>
                  <a:srgbClr val="434343"/>
                </a:solidFill>
                <a:latin typeface="Open Sans"/>
                <a:ea typeface="Open Sans"/>
                <a:cs typeface="Open Sans"/>
                <a:sym typeface="Open Sans"/>
              </a:endParaRPr>
            </a:p>
          </p:txBody>
        </p:sp>
      </p:grpSp>
      <p:grpSp>
        <p:nvGrpSpPr>
          <p:cNvPr id="813" name="Google Shape;813;p38"/>
          <p:cNvGrpSpPr/>
          <p:nvPr/>
        </p:nvGrpSpPr>
        <p:grpSpPr>
          <a:xfrm>
            <a:off x="419490" y="5785187"/>
            <a:ext cx="6294478" cy="1618612"/>
            <a:chOff x="419474" y="1637888"/>
            <a:chExt cx="5276176" cy="1618612"/>
          </a:xfrm>
        </p:grpSpPr>
        <p:grpSp>
          <p:nvGrpSpPr>
            <p:cNvPr id="814" name="Google Shape;814;p38"/>
            <p:cNvGrpSpPr/>
            <p:nvPr/>
          </p:nvGrpSpPr>
          <p:grpSpPr>
            <a:xfrm>
              <a:off x="419474" y="1637888"/>
              <a:ext cx="5257459" cy="571901"/>
              <a:chOff x="4411970" y="2233974"/>
              <a:chExt cx="1200936" cy="276495"/>
            </a:xfrm>
          </p:grpSpPr>
          <p:sp>
            <p:nvSpPr>
              <p:cNvPr id="815" name="Google Shape;815;p38"/>
              <p:cNvSpPr/>
              <p:nvPr/>
            </p:nvSpPr>
            <p:spPr>
              <a:xfrm>
                <a:off x="4411972" y="2316986"/>
                <a:ext cx="1200935" cy="19348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endParaRPr b="0" i="0" sz="1400" u="none" cap="none" strike="noStrike">
                  <a:solidFill>
                    <a:srgbClr val="434343"/>
                  </a:solidFill>
                  <a:latin typeface="Oxygen"/>
                  <a:ea typeface="Oxygen"/>
                  <a:cs typeface="Oxygen"/>
                  <a:sym typeface="Oxygen"/>
                </a:endParaRPr>
              </a:p>
            </p:txBody>
          </p:sp>
          <p:sp>
            <p:nvSpPr>
              <p:cNvPr id="816" name="Google Shape;816;p38"/>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Q3</a:t>
                </a:r>
                <a:endParaRPr b="0" i="0" sz="1400" u="none" cap="none" strike="noStrike">
                  <a:solidFill>
                    <a:schemeClr val="lt1"/>
                  </a:solidFill>
                  <a:latin typeface="Oxygen"/>
                  <a:ea typeface="Oxygen"/>
                  <a:cs typeface="Oxygen"/>
                  <a:sym typeface="Oxygen"/>
                </a:endParaRPr>
              </a:p>
            </p:txBody>
          </p:sp>
        </p:grpSp>
        <p:sp>
          <p:nvSpPr>
            <p:cNvPr id="817" name="Google Shape;817;p38"/>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By countercurrent multiplier mechanism.</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By ADH/AVP (Urea recirculation- recycling).</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A &amp; B.</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Countercurrent exchanger.</a:t>
              </a:r>
              <a:endParaRPr i="0" sz="1400" u="none" cap="none" strike="noStrike">
                <a:solidFill>
                  <a:srgbClr val="434343"/>
                </a:solidFill>
                <a:latin typeface="Open Sans"/>
                <a:ea typeface="Open Sans"/>
                <a:cs typeface="Open Sans"/>
                <a:sym typeface="Open Sans"/>
              </a:endParaRPr>
            </a:p>
          </p:txBody>
        </p:sp>
      </p:grpSp>
      <p:grpSp>
        <p:nvGrpSpPr>
          <p:cNvPr id="818" name="Google Shape;818;p38"/>
          <p:cNvGrpSpPr/>
          <p:nvPr/>
        </p:nvGrpSpPr>
        <p:grpSpPr>
          <a:xfrm>
            <a:off x="419490" y="7532863"/>
            <a:ext cx="6294478" cy="1618612"/>
            <a:chOff x="419474" y="1637888"/>
            <a:chExt cx="5276176" cy="1618612"/>
          </a:xfrm>
        </p:grpSpPr>
        <p:grpSp>
          <p:nvGrpSpPr>
            <p:cNvPr id="819" name="Google Shape;819;p38"/>
            <p:cNvGrpSpPr/>
            <p:nvPr/>
          </p:nvGrpSpPr>
          <p:grpSpPr>
            <a:xfrm>
              <a:off x="419474" y="1637888"/>
              <a:ext cx="5266711" cy="629050"/>
              <a:chOff x="4411970" y="2233974"/>
              <a:chExt cx="1203050" cy="304125"/>
            </a:xfrm>
          </p:grpSpPr>
          <p:sp>
            <p:nvSpPr>
              <p:cNvPr id="820" name="Google Shape;820;p38"/>
              <p:cNvSpPr/>
              <p:nvPr/>
            </p:nvSpPr>
            <p:spPr>
              <a:xfrm>
                <a:off x="4414085" y="2344615"/>
                <a:ext cx="1200935" cy="19348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Which one of the following abnormalities causes ECF-Hypo-osmotic?</a:t>
                </a:r>
                <a:endParaRPr i="0" sz="1400" u="none" cap="none" strike="noStrike">
                  <a:solidFill>
                    <a:srgbClr val="434343"/>
                  </a:solidFill>
                  <a:latin typeface="Open Sans"/>
                  <a:ea typeface="Open Sans"/>
                  <a:cs typeface="Open Sans"/>
                  <a:sym typeface="Open Sans"/>
                </a:endParaRPr>
              </a:p>
            </p:txBody>
          </p:sp>
          <p:sp>
            <p:nvSpPr>
              <p:cNvPr id="821" name="Google Shape;821;p38"/>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Q4</a:t>
                </a:r>
                <a:endParaRPr b="0" i="0" sz="1400" u="none" cap="none" strike="noStrike">
                  <a:solidFill>
                    <a:schemeClr val="lt1"/>
                  </a:solidFill>
                  <a:latin typeface="Oxygen"/>
                  <a:ea typeface="Oxygen"/>
                  <a:cs typeface="Oxygen"/>
                  <a:sym typeface="Oxygen"/>
                </a:endParaRPr>
              </a:p>
            </p:txBody>
          </p:sp>
        </p:grpSp>
        <p:sp>
          <p:nvSpPr>
            <p:cNvPr id="822" name="Google Shape;822;p38"/>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i="0" lang="en" sz="1400" u="none" cap="none" strike="noStrike">
                  <a:solidFill>
                    <a:srgbClr val="434343"/>
                  </a:solidFill>
                  <a:latin typeface="Open Sans"/>
                  <a:ea typeface="Open Sans"/>
                  <a:cs typeface="Open Sans"/>
                  <a:sym typeface="Open Sans"/>
                </a:rPr>
                <a:t>SIADH</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Diabetes insipidus</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Diabetes mellitus </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IDK</a:t>
              </a:r>
              <a:endParaRPr i="0" sz="1400" u="none" cap="none" strike="noStrike">
                <a:solidFill>
                  <a:srgbClr val="434343"/>
                </a:solidFill>
                <a:latin typeface="Open Sans"/>
                <a:ea typeface="Open Sans"/>
                <a:cs typeface="Open Sans"/>
                <a:sym typeface="Open Sans"/>
              </a:endParaRPr>
            </a:p>
          </p:txBody>
        </p:sp>
      </p:grpSp>
      <p:sp>
        <p:nvSpPr>
          <p:cNvPr id="823" name="Google Shape;823;p38"/>
          <p:cNvSpPr txBox="1"/>
          <p:nvPr/>
        </p:nvSpPr>
        <p:spPr>
          <a:xfrm>
            <a:off x="281913" y="2052375"/>
            <a:ext cx="656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What’s the significance of the proximity of Henle’s loop and Vasa Recta? </a:t>
            </a:r>
            <a:endParaRPr/>
          </a:p>
        </p:txBody>
      </p:sp>
      <p:sp>
        <p:nvSpPr>
          <p:cNvPr id="824" name="Google Shape;824;p38"/>
          <p:cNvSpPr txBox="1"/>
          <p:nvPr/>
        </p:nvSpPr>
        <p:spPr>
          <a:xfrm>
            <a:off x="534450" y="6004425"/>
            <a:ext cx="578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lang="en">
                <a:solidFill>
                  <a:srgbClr val="434343"/>
                </a:solidFill>
              </a:rPr>
              <a:t>    </a:t>
            </a:r>
            <a:r>
              <a:rPr lang="en">
                <a:solidFill>
                  <a:srgbClr val="434343"/>
                </a:solidFill>
                <a:latin typeface="Open Sans"/>
                <a:ea typeface="Open Sans"/>
                <a:cs typeface="Open Sans"/>
                <a:sym typeface="Open Sans"/>
              </a:rPr>
              <a:t>  How did the renal medulla interstitium become hyperosmotic?</a:t>
            </a:r>
            <a:endParaRPr>
              <a:solidFill>
                <a:srgbClr val="434343"/>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39"/>
          <p:cNvSpPr txBox="1"/>
          <p:nvPr/>
        </p:nvSpPr>
        <p:spPr>
          <a:xfrm>
            <a:off x="2199450" y="333175"/>
            <a:ext cx="24591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Quiz</a:t>
            </a:r>
            <a:endParaRPr b="1" i="0" sz="4800" u="none" cap="none" strike="noStrike">
              <a:solidFill>
                <a:srgbClr val="CF8A87"/>
              </a:solidFill>
              <a:latin typeface="Open Sans"/>
              <a:ea typeface="Open Sans"/>
              <a:cs typeface="Open Sans"/>
              <a:sym typeface="Open Sans"/>
            </a:endParaRPr>
          </a:p>
        </p:txBody>
      </p:sp>
      <p:cxnSp>
        <p:nvCxnSpPr>
          <p:cNvPr id="830" name="Google Shape;830;p39"/>
          <p:cNvCxnSpPr/>
          <p:nvPr/>
        </p:nvCxnSpPr>
        <p:spPr>
          <a:xfrm>
            <a:off x="2199450" y="1247575"/>
            <a:ext cx="2459100" cy="0"/>
          </a:xfrm>
          <a:prstGeom prst="straightConnector1">
            <a:avLst/>
          </a:prstGeom>
          <a:noFill/>
          <a:ln cap="rnd" cmpd="sng" w="38100">
            <a:solidFill>
              <a:srgbClr val="7F7F7F"/>
            </a:solidFill>
            <a:prstDash val="solid"/>
            <a:miter lim="800000"/>
            <a:headEnd len="sm" w="sm" type="none"/>
            <a:tailEnd len="sm" w="sm" type="none"/>
          </a:ln>
        </p:spPr>
      </p:cxnSp>
      <p:grpSp>
        <p:nvGrpSpPr>
          <p:cNvPr id="831" name="Google Shape;831;p39"/>
          <p:cNvGrpSpPr/>
          <p:nvPr/>
        </p:nvGrpSpPr>
        <p:grpSpPr>
          <a:xfrm>
            <a:off x="373443" y="1400770"/>
            <a:ext cx="6076572" cy="1603312"/>
            <a:chOff x="419474" y="1637888"/>
            <a:chExt cx="5276176" cy="1603312"/>
          </a:xfrm>
        </p:grpSpPr>
        <p:grpSp>
          <p:nvGrpSpPr>
            <p:cNvPr id="832" name="Google Shape;832;p39"/>
            <p:cNvGrpSpPr/>
            <p:nvPr/>
          </p:nvGrpSpPr>
          <p:grpSpPr>
            <a:xfrm>
              <a:off x="419474" y="1637888"/>
              <a:ext cx="5257457" cy="571895"/>
              <a:chOff x="4411970" y="2233974"/>
              <a:chExt cx="1200936" cy="276492"/>
            </a:xfrm>
          </p:grpSpPr>
          <p:sp>
            <p:nvSpPr>
              <p:cNvPr id="833" name="Google Shape;833;p39"/>
              <p:cNvSpPr/>
              <p:nvPr/>
            </p:nvSpPr>
            <p:spPr>
              <a:xfrm>
                <a:off x="4411971" y="2316983"/>
                <a:ext cx="1200935" cy="193484"/>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                            Which one of the following stimuli</a:t>
                </a:r>
                <a:r>
                  <a:rPr lang="en">
                    <a:solidFill>
                      <a:srgbClr val="434343"/>
                    </a:solidFill>
                    <a:latin typeface="Open Sans"/>
                    <a:ea typeface="Open Sans"/>
                    <a:cs typeface="Open Sans"/>
                    <a:sym typeface="Open Sans"/>
                  </a:rPr>
                  <a:t> </a:t>
                </a:r>
                <a:r>
                  <a:rPr i="0" lang="en" sz="1400" u="none" cap="none" strike="noStrike">
                    <a:solidFill>
                      <a:srgbClr val="434343"/>
                    </a:solidFill>
                    <a:latin typeface="Open Sans"/>
                    <a:ea typeface="Open Sans"/>
                    <a:cs typeface="Open Sans"/>
                    <a:sym typeface="Open Sans"/>
                  </a:rPr>
                  <a:t>incre</a:t>
                </a:r>
                <a:r>
                  <a:rPr lang="en">
                    <a:solidFill>
                      <a:srgbClr val="434343"/>
                    </a:solidFill>
                    <a:latin typeface="Open Sans"/>
                    <a:ea typeface="Open Sans"/>
                    <a:cs typeface="Open Sans"/>
                    <a:sym typeface="Open Sans"/>
                  </a:rPr>
                  <a:t>ase </a:t>
                </a:r>
                <a:r>
                  <a:rPr i="0" lang="en" sz="1400" u="none" cap="none" strike="noStrike">
                    <a:solidFill>
                      <a:srgbClr val="434343"/>
                    </a:solidFill>
                    <a:latin typeface="Open Sans"/>
                    <a:ea typeface="Open Sans"/>
                    <a:cs typeface="Open Sans"/>
                    <a:sym typeface="Open Sans"/>
                  </a:rPr>
                  <a:t>ADH?</a:t>
                </a:r>
                <a:endParaRPr i="0" sz="1400" u="none" cap="none" strike="noStrike">
                  <a:solidFill>
                    <a:srgbClr val="434343"/>
                  </a:solidFill>
                  <a:latin typeface="Open Sans"/>
                  <a:ea typeface="Open Sans"/>
                  <a:cs typeface="Open Sans"/>
                  <a:sym typeface="Open Sans"/>
                </a:endParaRPr>
              </a:p>
            </p:txBody>
          </p:sp>
          <p:sp>
            <p:nvSpPr>
              <p:cNvPr id="834" name="Google Shape;834;p39"/>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Q5</a:t>
                </a:r>
                <a:endParaRPr b="0" i="0" sz="1400" u="none" cap="none" strike="noStrike">
                  <a:solidFill>
                    <a:schemeClr val="lt1"/>
                  </a:solidFill>
                  <a:latin typeface="Oxygen"/>
                  <a:ea typeface="Oxygen"/>
                  <a:cs typeface="Oxygen"/>
                  <a:sym typeface="Oxygen"/>
                </a:endParaRPr>
              </a:p>
            </p:txBody>
          </p:sp>
        </p:grpSp>
        <p:sp>
          <p:nvSpPr>
            <p:cNvPr id="835" name="Google Shape;835;p39"/>
            <p:cNvSpPr txBox="1"/>
            <p:nvPr/>
          </p:nvSpPr>
          <p:spPr>
            <a:xfrm>
              <a:off x="438150" y="2209800"/>
              <a:ext cx="5257500" cy="1031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Decrease blood volume</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Increase blood volume </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Alcohol</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Decrease osmolarity</a:t>
              </a:r>
              <a:endParaRPr i="0" sz="1400" u="none" cap="none" strike="noStrike">
                <a:solidFill>
                  <a:srgbClr val="434343"/>
                </a:solidFill>
                <a:latin typeface="Open Sans"/>
                <a:ea typeface="Open Sans"/>
                <a:cs typeface="Open Sans"/>
                <a:sym typeface="Open Sans"/>
              </a:endParaRPr>
            </a:p>
          </p:txBody>
        </p:sp>
      </p:grpSp>
      <p:grpSp>
        <p:nvGrpSpPr>
          <p:cNvPr id="836" name="Google Shape;836;p39"/>
          <p:cNvGrpSpPr/>
          <p:nvPr/>
        </p:nvGrpSpPr>
        <p:grpSpPr>
          <a:xfrm>
            <a:off x="344693" y="3036095"/>
            <a:ext cx="6065822" cy="1778362"/>
            <a:chOff x="419474" y="1637888"/>
            <a:chExt cx="5266842" cy="1778362"/>
          </a:xfrm>
        </p:grpSpPr>
        <p:grpSp>
          <p:nvGrpSpPr>
            <p:cNvPr id="837" name="Google Shape;837;p39"/>
            <p:cNvGrpSpPr/>
            <p:nvPr/>
          </p:nvGrpSpPr>
          <p:grpSpPr>
            <a:xfrm>
              <a:off x="419474" y="1637888"/>
              <a:ext cx="5257457" cy="834024"/>
              <a:chOff x="4411970" y="2233974"/>
              <a:chExt cx="1200936" cy="403223"/>
            </a:xfrm>
          </p:grpSpPr>
          <p:sp>
            <p:nvSpPr>
              <p:cNvPr id="838" name="Google Shape;838;p39"/>
              <p:cNvSpPr/>
              <p:nvPr/>
            </p:nvSpPr>
            <p:spPr>
              <a:xfrm>
                <a:off x="4411971" y="2316985"/>
                <a:ext cx="1200935" cy="320212"/>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r>
                  <a:rPr lang="en">
                    <a:solidFill>
                      <a:srgbClr val="434343"/>
                    </a:solidFill>
                    <a:latin typeface="Open Sans"/>
                    <a:ea typeface="Open Sans"/>
                    <a:cs typeface="Open Sans"/>
                    <a:sym typeface="Open Sans"/>
                  </a:rPr>
                  <a:t>The type of Diabetes insipidus that is caused due to mutation in V2 receptors or AQP2 is ……</a:t>
                </a:r>
                <a:endParaRPr i="0" sz="1400" u="none" cap="none" strike="noStrike">
                  <a:solidFill>
                    <a:srgbClr val="434343"/>
                  </a:solidFill>
                  <a:latin typeface="Open Sans"/>
                  <a:ea typeface="Open Sans"/>
                  <a:cs typeface="Open Sans"/>
                  <a:sym typeface="Open Sans"/>
                </a:endParaRPr>
              </a:p>
            </p:txBody>
          </p:sp>
          <p:sp>
            <p:nvSpPr>
              <p:cNvPr id="839" name="Google Shape;839;p39"/>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Q6</a:t>
                </a:r>
                <a:endParaRPr b="0" i="0" sz="1400" u="none" cap="none" strike="noStrike">
                  <a:solidFill>
                    <a:schemeClr val="lt1"/>
                  </a:solidFill>
                  <a:latin typeface="Oxygen"/>
                  <a:ea typeface="Oxygen"/>
                  <a:cs typeface="Oxygen"/>
                  <a:sym typeface="Oxygen"/>
                </a:endParaRPr>
              </a:p>
            </p:txBody>
          </p:sp>
        </p:grpSp>
        <p:sp>
          <p:nvSpPr>
            <p:cNvPr id="840" name="Google Shape;840;p39"/>
            <p:cNvSpPr txBox="1"/>
            <p:nvPr/>
          </p:nvSpPr>
          <p:spPr>
            <a:xfrm>
              <a:off x="428816" y="2384850"/>
              <a:ext cx="5257500" cy="1031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Central</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SIADH</a:t>
              </a:r>
              <a:endParaRPr>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Nephrogenic</a:t>
              </a:r>
              <a:endParaRPr i="0" sz="1400" u="none" cap="none" strike="noStrike">
                <a:solidFill>
                  <a:srgbClr val="434343"/>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34343"/>
                </a:buClr>
                <a:buSzPts val="1400"/>
                <a:buFont typeface="Open Sans"/>
                <a:buAutoNum type="alphaUcPeriod"/>
              </a:pPr>
              <a:r>
                <a:rPr lang="en">
                  <a:solidFill>
                    <a:srgbClr val="434343"/>
                  </a:solidFill>
                  <a:latin typeface="Open Sans"/>
                  <a:ea typeface="Open Sans"/>
                  <a:cs typeface="Open Sans"/>
                  <a:sym typeface="Open Sans"/>
                </a:rPr>
                <a:t>None of the above</a:t>
              </a:r>
              <a:endParaRPr i="0" sz="1400" u="none" cap="none" strike="noStrike">
                <a:solidFill>
                  <a:srgbClr val="434343"/>
                </a:solidFill>
                <a:latin typeface="Open Sans"/>
                <a:ea typeface="Open Sans"/>
                <a:cs typeface="Open Sans"/>
                <a:sym typeface="Open Sans"/>
              </a:endParaRPr>
            </a:p>
          </p:txBody>
        </p:sp>
      </p:grpSp>
      <p:sp>
        <p:nvSpPr>
          <p:cNvPr id="841" name="Google Shape;841;p39"/>
          <p:cNvSpPr txBox="1"/>
          <p:nvPr/>
        </p:nvSpPr>
        <p:spPr>
          <a:xfrm rot="10800000">
            <a:off x="2325700" y="4671432"/>
            <a:ext cx="4124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CCCCCC"/>
                </a:solidFill>
                <a:latin typeface="Open Sans"/>
                <a:ea typeface="Open Sans"/>
                <a:cs typeface="Open Sans"/>
                <a:sym typeface="Open Sans"/>
              </a:rPr>
              <a:t>Answers: 1-</a:t>
            </a:r>
            <a:r>
              <a:rPr i="0" lang="en" sz="1400" u="none" cap="none" strike="noStrike">
                <a:solidFill>
                  <a:srgbClr val="CCCCCC"/>
                </a:solidFill>
                <a:latin typeface="Open Sans"/>
                <a:ea typeface="Open Sans"/>
                <a:cs typeface="Open Sans"/>
                <a:sym typeface="Open Sans"/>
              </a:rPr>
              <a:t>A</a:t>
            </a:r>
            <a:r>
              <a:rPr i="0" lang="en" sz="1400" u="none" cap="none" strike="noStrike">
                <a:solidFill>
                  <a:srgbClr val="CCCCCC"/>
                </a:solidFill>
                <a:latin typeface="Open Sans"/>
                <a:ea typeface="Open Sans"/>
                <a:cs typeface="Open Sans"/>
                <a:sym typeface="Open Sans"/>
              </a:rPr>
              <a:t> , 2-B, 3-C, 4-</a:t>
            </a:r>
            <a:r>
              <a:rPr lang="en">
                <a:solidFill>
                  <a:srgbClr val="CCCCCC"/>
                </a:solidFill>
                <a:latin typeface="Open Sans"/>
                <a:ea typeface="Open Sans"/>
                <a:cs typeface="Open Sans"/>
                <a:sym typeface="Open Sans"/>
              </a:rPr>
              <a:t>A</a:t>
            </a:r>
            <a:r>
              <a:rPr i="0" lang="en" sz="1400" u="none" cap="none" strike="noStrike">
                <a:solidFill>
                  <a:srgbClr val="CCCCCC"/>
                </a:solidFill>
                <a:latin typeface="Open Sans"/>
                <a:ea typeface="Open Sans"/>
                <a:cs typeface="Open Sans"/>
                <a:sym typeface="Open Sans"/>
              </a:rPr>
              <a:t>, 5-A, 6-C</a:t>
            </a:r>
            <a:endParaRPr i="0" sz="1400" u="none" cap="none" strike="noStrike">
              <a:solidFill>
                <a:srgbClr val="CCCCCC"/>
              </a:solidFill>
              <a:latin typeface="Open Sans"/>
              <a:ea typeface="Open Sans"/>
              <a:cs typeface="Open Sans"/>
              <a:sym typeface="Open Sans"/>
            </a:endParaRPr>
          </a:p>
        </p:txBody>
      </p:sp>
      <p:grpSp>
        <p:nvGrpSpPr>
          <p:cNvPr id="842" name="Google Shape;842;p39"/>
          <p:cNvGrpSpPr/>
          <p:nvPr/>
        </p:nvGrpSpPr>
        <p:grpSpPr>
          <a:xfrm>
            <a:off x="131034" y="4881025"/>
            <a:ext cx="6595889" cy="849604"/>
            <a:chOff x="4404025" y="2202563"/>
            <a:chExt cx="1208880" cy="220476"/>
          </a:xfrm>
        </p:grpSpPr>
        <p:sp>
          <p:nvSpPr>
            <p:cNvPr id="843" name="Google Shape;843;p39"/>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xygen"/>
                <a:ea typeface="Oxygen"/>
                <a:cs typeface="Oxygen"/>
                <a:sym typeface="Oxygen"/>
              </a:endParaRPr>
            </a:p>
          </p:txBody>
        </p:sp>
        <p:sp>
          <p:nvSpPr>
            <p:cNvPr id="844" name="Google Shape;844;p39"/>
            <p:cNvSpPr/>
            <p:nvPr/>
          </p:nvSpPr>
          <p:spPr>
            <a:xfrm>
              <a:off x="4404025" y="2202563"/>
              <a:ext cx="174459" cy="144443"/>
            </a:xfrm>
            <a:custGeom>
              <a:rect b="b" l="l" r="r" t="t"/>
              <a:pathLst>
                <a:path extrusionOk="0" h="3199" w="5809">
                  <a:moveTo>
                    <a:pt x="1" y="1"/>
                  </a:moveTo>
                  <a:lnTo>
                    <a:pt x="1" y="3198"/>
                  </a:lnTo>
                  <a:lnTo>
                    <a:pt x="5809" y="3198"/>
                  </a:lnTo>
                  <a:lnTo>
                    <a:pt x="4195"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SAQs</a:t>
              </a:r>
              <a:endParaRPr b="0" i="0" sz="1400" u="none" cap="none" strike="noStrike">
                <a:solidFill>
                  <a:srgbClr val="434343"/>
                </a:solidFill>
                <a:latin typeface="Oxygen"/>
                <a:ea typeface="Oxygen"/>
                <a:cs typeface="Oxygen"/>
                <a:sym typeface="Oxygen"/>
              </a:endParaRPr>
            </a:p>
          </p:txBody>
        </p:sp>
      </p:grpSp>
      <p:grpSp>
        <p:nvGrpSpPr>
          <p:cNvPr id="845" name="Google Shape;845;p39"/>
          <p:cNvGrpSpPr/>
          <p:nvPr/>
        </p:nvGrpSpPr>
        <p:grpSpPr>
          <a:xfrm>
            <a:off x="154637" y="6801419"/>
            <a:ext cx="6371177" cy="1080441"/>
            <a:chOff x="4368471" y="2176750"/>
            <a:chExt cx="1215363" cy="356946"/>
          </a:xfrm>
        </p:grpSpPr>
        <p:sp>
          <p:nvSpPr>
            <p:cNvPr id="846" name="Google Shape;846;p39"/>
            <p:cNvSpPr/>
            <p:nvPr/>
          </p:nvSpPr>
          <p:spPr>
            <a:xfrm>
              <a:off x="4382899" y="2278608"/>
              <a:ext cx="1200935" cy="255088"/>
            </a:xfrm>
            <a:custGeom>
              <a:rect b="b" l="l" r="r" t="t"/>
              <a:pathLst>
                <a:path extrusionOk="0" h="3199" w="16911">
                  <a:moveTo>
                    <a:pt x="1" y="1"/>
                  </a:moveTo>
                  <a:lnTo>
                    <a:pt x="1" y="3198"/>
                  </a:lnTo>
                  <a:lnTo>
                    <a:pt x="16911" y="3198"/>
                  </a:lnTo>
                  <a:lnTo>
                    <a:pt x="16911" y="1"/>
                  </a:lnTo>
                  <a:close/>
                </a:path>
              </a:pathLst>
            </a:custGeom>
            <a:solidFill>
              <a:srgbClr val="CF8A87"/>
            </a:solidFill>
            <a:ln>
              <a:noFill/>
            </a:ln>
          </p:spPr>
          <p:txBody>
            <a:bodyPr anchorCtr="0" anchor="ctr" bIns="91425" lIns="91425" spcFirstLastPara="1" rIns="91425" wrap="square" tIns="91425">
              <a:noAutofit/>
            </a:bodyPr>
            <a:lstStyle/>
            <a:p>
              <a:pPr indent="0" lvl="0" marL="0" rtl="0" algn="ctr">
                <a:lnSpc>
                  <a:spcPct val="115000"/>
                </a:lnSpc>
                <a:spcBef>
                  <a:spcPts val="1000"/>
                </a:spcBef>
                <a:spcAft>
                  <a:spcPts val="0"/>
                </a:spcAft>
                <a:buNone/>
              </a:pPr>
              <a:r>
                <a:rPr lang="en">
                  <a:solidFill>
                    <a:srgbClr val="FFFFFF"/>
                  </a:solidFill>
                  <a:latin typeface="Open Sans"/>
                  <a:ea typeface="Open Sans"/>
                  <a:cs typeface="Open Sans"/>
                  <a:sym typeface="Open Sans"/>
                </a:rPr>
                <a:t>why doesn’t the blood that flow through the vasa recta wash out the medullary hyperosmotic gradient?(from slides)</a:t>
              </a:r>
              <a:endParaRPr b="0" i="0" sz="1400" u="none" cap="none" strike="noStrike">
                <a:solidFill>
                  <a:srgbClr val="FFFFFF"/>
                </a:solidFill>
                <a:latin typeface="Oxygen"/>
                <a:ea typeface="Oxygen"/>
                <a:cs typeface="Oxygen"/>
                <a:sym typeface="Oxygen"/>
              </a:endParaRPr>
            </a:p>
          </p:txBody>
        </p:sp>
        <p:sp>
          <p:nvSpPr>
            <p:cNvPr id="847" name="Google Shape;847;p39"/>
            <p:cNvSpPr/>
            <p:nvPr/>
          </p:nvSpPr>
          <p:spPr>
            <a:xfrm>
              <a:off x="4368471" y="2176750"/>
              <a:ext cx="171845" cy="144435"/>
            </a:xfrm>
            <a:custGeom>
              <a:rect b="b" l="l" r="r" t="t"/>
              <a:pathLst>
                <a:path extrusionOk="0" h="3199" w="5809">
                  <a:moveTo>
                    <a:pt x="1" y="1"/>
                  </a:moveTo>
                  <a:lnTo>
                    <a:pt x="1" y="3198"/>
                  </a:lnTo>
                  <a:lnTo>
                    <a:pt x="5809" y="3198"/>
                  </a:lnTo>
                  <a:lnTo>
                    <a:pt x="4195" y="1"/>
                  </a:lnTo>
                  <a:close/>
                </a:path>
              </a:pathLst>
            </a:custGeom>
            <a:solidFill>
              <a:srgbClr val="F5EF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SAQs</a:t>
              </a:r>
              <a:endParaRPr i="0" sz="1400" u="none" cap="none" strike="noStrike">
                <a:solidFill>
                  <a:srgbClr val="434343"/>
                </a:solidFill>
                <a:latin typeface="Open Sans"/>
                <a:ea typeface="Open Sans"/>
                <a:cs typeface="Open Sans"/>
                <a:sym typeface="Open Sans"/>
              </a:endParaRPr>
            </a:p>
          </p:txBody>
        </p:sp>
      </p:grpSp>
      <p:sp>
        <p:nvSpPr>
          <p:cNvPr id="848" name="Google Shape;848;p39"/>
          <p:cNvSpPr txBox="1"/>
          <p:nvPr/>
        </p:nvSpPr>
        <p:spPr>
          <a:xfrm>
            <a:off x="806875" y="8188750"/>
            <a:ext cx="5152200" cy="819600"/>
          </a:xfrm>
          <a:prstGeom prst="rect">
            <a:avLst/>
          </a:prstGeom>
          <a:solidFill>
            <a:srgbClr val="F3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CCCCCC"/>
                </a:solidFill>
                <a:latin typeface="Open Sans"/>
                <a:ea typeface="Open Sans"/>
                <a:cs typeface="Open Sans"/>
                <a:sym typeface="Open Sans"/>
              </a:rPr>
              <a:t>Answers:</a:t>
            </a:r>
            <a:endParaRPr b="1">
              <a:solidFill>
                <a:srgbClr val="CCCCCC"/>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lang="en">
                <a:solidFill>
                  <a:srgbClr val="CCCCCC"/>
                </a:solidFill>
                <a:latin typeface="Open Sans"/>
                <a:ea typeface="Open Sans"/>
                <a:cs typeface="Open Sans"/>
                <a:sym typeface="Open Sans"/>
              </a:rPr>
              <a:t>1-medullary blood flow is low(&lt;5% of renal blood flow</a:t>
            </a:r>
            <a:endParaRPr b="1">
              <a:solidFill>
                <a:srgbClr val="CCCCCC"/>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lang="en">
                <a:solidFill>
                  <a:srgbClr val="CCCCCC"/>
                </a:solidFill>
                <a:latin typeface="Open Sans"/>
                <a:ea typeface="Open Sans"/>
                <a:cs typeface="Open Sans"/>
                <a:sym typeface="Open Sans"/>
              </a:rPr>
              <a:t>2-the vasa recta serve as a counter current exchanger </a:t>
            </a:r>
            <a:endParaRPr b="1">
              <a:solidFill>
                <a:srgbClr val="CCCCCC"/>
              </a:solidFill>
              <a:latin typeface="Open Sans"/>
              <a:ea typeface="Open Sans"/>
              <a:cs typeface="Open Sans"/>
              <a:sym typeface="Open Sans"/>
            </a:endParaRPr>
          </a:p>
        </p:txBody>
      </p:sp>
      <p:sp>
        <p:nvSpPr>
          <p:cNvPr id="849" name="Google Shape;849;p39"/>
          <p:cNvSpPr/>
          <p:nvPr/>
        </p:nvSpPr>
        <p:spPr>
          <a:xfrm rot="5400000">
            <a:off x="335553" y="61338"/>
            <a:ext cx="1153670" cy="1135373"/>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9"/>
          <p:cNvSpPr/>
          <p:nvPr/>
        </p:nvSpPr>
        <p:spPr>
          <a:xfrm rot="5400000">
            <a:off x="285746" y="97239"/>
            <a:ext cx="1209281" cy="109137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1" name="Google Shape;851;p39"/>
          <p:cNvGrpSpPr/>
          <p:nvPr/>
        </p:nvGrpSpPr>
        <p:grpSpPr>
          <a:xfrm>
            <a:off x="605539" y="239407"/>
            <a:ext cx="612825" cy="620077"/>
            <a:chOff x="-31094350" y="3194000"/>
            <a:chExt cx="292225" cy="291650"/>
          </a:xfrm>
        </p:grpSpPr>
        <p:sp>
          <p:nvSpPr>
            <p:cNvPr id="852" name="Google Shape;852;p39"/>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9"/>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9"/>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9"/>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9"/>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9"/>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9"/>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9"/>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0" name="Google Shape;860;p39"/>
          <p:cNvSpPr txBox="1"/>
          <p:nvPr/>
        </p:nvSpPr>
        <p:spPr>
          <a:xfrm>
            <a:off x="1140075" y="5136607"/>
            <a:ext cx="55869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What’s obligatory urine volume? If a person excretes 800mOsm/ day of solutes, calculate his obligatory urine volume.</a:t>
            </a:r>
            <a:endParaRPr>
              <a:latin typeface="Open Sans"/>
              <a:ea typeface="Open Sans"/>
              <a:cs typeface="Open Sans"/>
              <a:sym typeface="Open Sans"/>
            </a:endParaRPr>
          </a:p>
        </p:txBody>
      </p:sp>
      <p:sp>
        <p:nvSpPr>
          <p:cNvPr id="861" name="Google Shape;861;p39"/>
          <p:cNvSpPr txBox="1"/>
          <p:nvPr/>
        </p:nvSpPr>
        <p:spPr>
          <a:xfrm>
            <a:off x="831175" y="5856207"/>
            <a:ext cx="5103600" cy="10314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CCCC"/>
                </a:solidFill>
                <a:latin typeface="Open Sans"/>
                <a:ea typeface="Open Sans"/>
                <a:cs typeface="Open Sans"/>
                <a:sym typeface="Open Sans"/>
              </a:rPr>
              <a:t>Answers: </a:t>
            </a:r>
            <a:endParaRPr>
              <a:solidFill>
                <a:srgbClr val="CCCCCC"/>
              </a:solidFill>
              <a:latin typeface="Open Sans"/>
              <a:ea typeface="Open Sans"/>
              <a:cs typeface="Open Sans"/>
              <a:sym typeface="Open Sans"/>
            </a:endParaRPr>
          </a:p>
          <a:p>
            <a:pPr indent="0" lvl="0" marL="0" rtl="0" algn="l">
              <a:spcBef>
                <a:spcPts val="0"/>
              </a:spcBef>
              <a:spcAft>
                <a:spcPts val="0"/>
              </a:spcAft>
              <a:buNone/>
            </a:pPr>
            <a:r>
              <a:rPr lang="en">
                <a:solidFill>
                  <a:srgbClr val="CCCCCC"/>
                </a:solidFill>
                <a:latin typeface="Open Sans"/>
                <a:ea typeface="Open Sans"/>
                <a:cs typeface="Open Sans"/>
                <a:sym typeface="Open Sans"/>
              </a:rPr>
              <a:t>P1 of the question is in slide 1 as well as for the equation required to answer p2 of the question. Answer is 0.67 l/day.</a:t>
            </a:r>
            <a:endParaRPr>
              <a:solidFill>
                <a:srgbClr val="CCCCCC"/>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0"/>
          <p:cNvSpPr txBox="1"/>
          <p:nvPr/>
        </p:nvSpPr>
        <p:spPr>
          <a:xfrm>
            <a:off x="890700" y="5717100"/>
            <a:ext cx="2203800" cy="1065300"/>
          </a:xfrm>
          <a:prstGeom prst="rect">
            <a:avLst/>
          </a:prstGeom>
          <a:noFill/>
          <a:ln>
            <a:noFill/>
          </a:ln>
        </p:spPr>
        <p:txBody>
          <a:bodyPr anchorCtr="0" anchor="ctr" bIns="91425" lIns="91425" spcFirstLastPara="1" rIns="91425" wrap="square" tIns="91425">
            <a:noAutofit/>
          </a:bodyPr>
          <a:lstStyle/>
          <a:p>
            <a:pPr indent="-323850" lvl="0" marL="457200" rtl="0" algn="l">
              <a:lnSpc>
                <a:spcPct val="150000"/>
              </a:lnSpc>
              <a:spcBef>
                <a:spcPts val="0"/>
              </a:spcBef>
              <a:spcAft>
                <a:spcPts val="0"/>
              </a:spcAft>
              <a:buClr>
                <a:srgbClr val="434343"/>
              </a:buClr>
              <a:buSzPts val="1500"/>
              <a:buFont typeface="Open Sans"/>
              <a:buChar char="●"/>
            </a:pPr>
            <a:r>
              <a:rPr b="1" lang="en" sz="1500">
                <a:solidFill>
                  <a:srgbClr val="CF8A87"/>
                </a:solidFill>
                <a:latin typeface="Open Sans"/>
                <a:ea typeface="Open Sans"/>
                <a:cs typeface="Open Sans"/>
                <a:sym typeface="Open Sans"/>
              </a:rPr>
              <a:t>Nouf aldhalaan</a:t>
            </a:r>
            <a:endParaRPr b="1" sz="1500">
              <a:solidFill>
                <a:srgbClr val="CF8A87"/>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b="1" i="0" sz="1500" u="none" cap="none" strike="noStrike">
              <a:solidFill>
                <a:srgbClr val="CF8A87"/>
              </a:solidFill>
              <a:latin typeface="Open Sans"/>
              <a:ea typeface="Open Sans"/>
              <a:cs typeface="Open Sans"/>
              <a:sym typeface="Open Sans"/>
            </a:endParaRPr>
          </a:p>
        </p:txBody>
      </p:sp>
      <p:sp>
        <p:nvSpPr>
          <p:cNvPr id="867" name="Google Shape;867;p40"/>
          <p:cNvSpPr/>
          <p:nvPr/>
        </p:nvSpPr>
        <p:spPr>
          <a:xfrm>
            <a:off x="4026292" y="9310275"/>
            <a:ext cx="2747700" cy="354000"/>
          </a:xfrm>
          <a:prstGeom prst="roundRect">
            <a:avLst>
              <a:gd fmla="val 16667" name="adj"/>
            </a:avLst>
          </a:prstGeom>
          <a:solidFill>
            <a:srgbClr val="D7DAE1">
              <a:alpha val="835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        </a:t>
            </a:r>
            <a:r>
              <a:rPr lang="en">
                <a:solidFill>
                  <a:srgbClr val="CF8A87"/>
                </a:solidFill>
                <a:latin typeface="Open Sans"/>
                <a:ea typeface="Open Sans"/>
                <a:cs typeface="Open Sans"/>
                <a:sym typeface="Open Sans"/>
              </a:rPr>
              <a:t>physio442@gmail.com</a:t>
            </a:r>
            <a:endParaRPr i="0" u="none" cap="none" strike="noStrike">
              <a:solidFill>
                <a:srgbClr val="000000"/>
              </a:solidFill>
              <a:latin typeface="Open Sans"/>
              <a:ea typeface="Open Sans"/>
              <a:cs typeface="Open Sans"/>
              <a:sym typeface="Open Sans"/>
            </a:endParaRPr>
          </a:p>
        </p:txBody>
      </p:sp>
      <p:sp>
        <p:nvSpPr>
          <p:cNvPr id="868" name="Google Shape;868;p40"/>
          <p:cNvSpPr txBox="1"/>
          <p:nvPr/>
        </p:nvSpPr>
        <p:spPr>
          <a:xfrm>
            <a:off x="1754100" y="257925"/>
            <a:ext cx="33498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Members</a:t>
            </a:r>
            <a:endParaRPr b="1" i="0" sz="4800" u="none" cap="none" strike="noStrike">
              <a:solidFill>
                <a:srgbClr val="CF8A87"/>
              </a:solidFill>
              <a:latin typeface="Open Sans"/>
              <a:ea typeface="Open Sans"/>
              <a:cs typeface="Open Sans"/>
              <a:sym typeface="Open Sans"/>
            </a:endParaRPr>
          </a:p>
        </p:txBody>
      </p:sp>
      <p:cxnSp>
        <p:nvCxnSpPr>
          <p:cNvPr id="869" name="Google Shape;869;p40"/>
          <p:cNvCxnSpPr/>
          <p:nvPr/>
        </p:nvCxnSpPr>
        <p:spPr>
          <a:xfrm flipH="1" rot="10800000">
            <a:off x="1764750" y="1248000"/>
            <a:ext cx="3328500" cy="9300"/>
          </a:xfrm>
          <a:prstGeom prst="straightConnector1">
            <a:avLst/>
          </a:prstGeom>
          <a:noFill/>
          <a:ln cap="rnd" cmpd="sng" w="38100">
            <a:solidFill>
              <a:srgbClr val="7F7F7F"/>
            </a:solidFill>
            <a:prstDash val="solid"/>
            <a:miter lim="800000"/>
            <a:headEnd len="sm" w="sm" type="oval"/>
            <a:tailEnd len="sm" w="sm" type="oval"/>
          </a:ln>
        </p:spPr>
      </p:cxnSp>
      <p:sp>
        <p:nvSpPr>
          <p:cNvPr id="870" name="Google Shape;870;p40"/>
          <p:cNvSpPr txBox="1"/>
          <p:nvPr/>
        </p:nvSpPr>
        <p:spPr>
          <a:xfrm>
            <a:off x="1870500" y="1719831"/>
            <a:ext cx="31170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800"/>
              <a:buFont typeface="Arial"/>
              <a:buNone/>
            </a:pPr>
            <a:r>
              <a:rPr b="1" i="0" lang="en" sz="2400" u="none" cap="none" strike="noStrike">
                <a:solidFill>
                  <a:srgbClr val="666666"/>
                </a:solidFill>
                <a:latin typeface="Open Sans"/>
                <a:ea typeface="Open Sans"/>
                <a:cs typeface="Open Sans"/>
                <a:sym typeface="Open Sans"/>
              </a:rPr>
              <a:t>Team Leaders </a:t>
            </a:r>
            <a:endParaRPr b="1" i="0" sz="2400" u="none" cap="none" strike="noStrike">
              <a:solidFill>
                <a:srgbClr val="666666"/>
              </a:solidFill>
              <a:latin typeface="Open Sans"/>
              <a:ea typeface="Open Sans"/>
              <a:cs typeface="Open Sans"/>
              <a:sym typeface="Open Sans"/>
            </a:endParaRPr>
          </a:p>
        </p:txBody>
      </p:sp>
      <p:cxnSp>
        <p:nvCxnSpPr>
          <p:cNvPr id="871" name="Google Shape;871;p40"/>
          <p:cNvCxnSpPr/>
          <p:nvPr/>
        </p:nvCxnSpPr>
        <p:spPr>
          <a:xfrm>
            <a:off x="2564850" y="2288931"/>
            <a:ext cx="1728300" cy="300"/>
          </a:xfrm>
          <a:prstGeom prst="straightConnector1">
            <a:avLst/>
          </a:prstGeom>
          <a:noFill/>
          <a:ln cap="rnd" cmpd="sng" w="38100">
            <a:solidFill>
              <a:srgbClr val="7F7F7F"/>
            </a:solidFill>
            <a:prstDash val="solid"/>
            <a:miter lim="800000"/>
            <a:headEnd len="sm" w="sm" type="none"/>
            <a:tailEnd len="sm" w="sm" type="none"/>
          </a:ln>
        </p:spPr>
      </p:cxnSp>
      <p:grpSp>
        <p:nvGrpSpPr>
          <p:cNvPr id="872" name="Google Shape;872;p40"/>
          <p:cNvGrpSpPr/>
          <p:nvPr/>
        </p:nvGrpSpPr>
        <p:grpSpPr>
          <a:xfrm>
            <a:off x="5298318" y="2514775"/>
            <a:ext cx="747969" cy="849595"/>
            <a:chOff x="-55576850" y="3198125"/>
            <a:chExt cx="279625" cy="319025"/>
          </a:xfrm>
        </p:grpSpPr>
        <p:sp>
          <p:nvSpPr>
            <p:cNvPr id="873" name="Google Shape;873;p40"/>
            <p:cNvSpPr/>
            <p:nvPr/>
          </p:nvSpPr>
          <p:spPr>
            <a:xfrm>
              <a:off x="-55576850" y="3335975"/>
              <a:ext cx="18900" cy="63825"/>
            </a:xfrm>
            <a:custGeom>
              <a:rect b="b" l="l" r="r" t="t"/>
              <a:pathLst>
                <a:path extrusionOk="0" h="2553" w="756">
                  <a:moveTo>
                    <a:pt x="756" y="0"/>
                  </a:moveTo>
                  <a:cubicBezTo>
                    <a:pt x="315" y="221"/>
                    <a:pt x="0" y="693"/>
                    <a:pt x="0" y="1260"/>
                  </a:cubicBezTo>
                  <a:cubicBezTo>
                    <a:pt x="0" y="1796"/>
                    <a:pt x="315" y="2269"/>
                    <a:pt x="756" y="2552"/>
                  </a:cubicBezTo>
                  <a:lnTo>
                    <a:pt x="756" y="0"/>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0"/>
            <p:cNvSpPr/>
            <p:nvPr/>
          </p:nvSpPr>
          <p:spPr>
            <a:xfrm>
              <a:off x="-55539850" y="3198125"/>
              <a:ext cx="206375" cy="99275"/>
            </a:xfrm>
            <a:custGeom>
              <a:rect b="b" l="l" r="r" t="t"/>
              <a:pathLst>
                <a:path extrusionOk="0" h="3971" w="8255">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40"/>
            <p:cNvSpPr/>
            <p:nvPr/>
          </p:nvSpPr>
          <p:spPr>
            <a:xfrm>
              <a:off x="-55539850" y="3275325"/>
              <a:ext cx="204800" cy="241825"/>
            </a:xfrm>
            <a:custGeom>
              <a:rect b="b" l="l" r="r" t="t"/>
              <a:pathLst>
                <a:path extrusionOk="0" h="9673" w="8192">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40"/>
            <p:cNvSpPr/>
            <p:nvPr/>
          </p:nvSpPr>
          <p:spPr>
            <a:xfrm>
              <a:off x="-55316150" y="3335975"/>
              <a:ext cx="18925" cy="63825"/>
            </a:xfrm>
            <a:custGeom>
              <a:rect b="b" l="l" r="r" t="t"/>
              <a:pathLst>
                <a:path extrusionOk="0" h="2553" w="757">
                  <a:moveTo>
                    <a:pt x="0" y="0"/>
                  </a:moveTo>
                  <a:lnTo>
                    <a:pt x="0" y="2552"/>
                  </a:lnTo>
                  <a:cubicBezTo>
                    <a:pt x="441" y="2269"/>
                    <a:pt x="756" y="1796"/>
                    <a:pt x="756" y="1260"/>
                  </a:cubicBezTo>
                  <a:cubicBezTo>
                    <a:pt x="756" y="693"/>
                    <a:pt x="473" y="221"/>
                    <a:pt x="0"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7" name="Google Shape;877;p40"/>
          <p:cNvGrpSpPr/>
          <p:nvPr/>
        </p:nvGrpSpPr>
        <p:grpSpPr>
          <a:xfrm>
            <a:off x="820843" y="2514780"/>
            <a:ext cx="878914" cy="849588"/>
            <a:chOff x="-55595775" y="3982375"/>
            <a:chExt cx="319025" cy="319250"/>
          </a:xfrm>
        </p:grpSpPr>
        <p:sp>
          <p:nvSpPr>
            <p:cNvPr id="878" name="Google Shape;878;p40"/>
            <p:cNvSpPr/>
            <p:nvPr/>
          </p:nvSpPr>
          <p:spPr>
            <a:xfrm>
              <a:off x="-55441400" y="3982375"/>
              <a:ext cx="125250" cy="145175"/>
            </a:xfrm>
            <a:custGeom>
              <a:rect b="b" l="l" r="r" t="t"/>
              <a:pathLst>
                <a:path extrusionOk="0" h="5807" w="501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40"/>
            <p:cNvSpPr/>
            <p:nvPr/>
          </p:nvSpPr>
          <p:spPr>
            <a:xfrm>
              <a:off x="-55343725" y="4203125"/>
              <a:ext cx="66975" cy="41000"/>
            </a:xfrm>
            <a:custGeom>
              <a:rect b="b" l="l" r="r" t="t"/>
              <a:pathLst>
                <a:path extrusionOk="0" h="1640" w="2679">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0"/>
            <p:cNvSpPr/>
            <p:nvPr/>
          </p:nvSpPr>
          <p:spPr>
            <a:xfrm>
              <a:off x="-55557950" y="4019625"/>
              <a:ext cx="147300" cy="94525"/>
            </a:xfrm>
            <a:custGeom>
              <a:rect b="b" l="l" r="r" t="t"/>
              <a:pathLst>
                <a:path extrusionOk="0" h="3781" w="5892">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0"/>
            <p:cNvSpPr/>
            <p:nvPr/>
          </p:nvSpPr>
          <p:spPr>
            <a:xfrm>
              <a:off x="-55557950" y="4042450"/>
              <a:ext cx="206375" cy="259175"/>
            </a:xfrm>
            <a:custGeom>
              <a:rect b="b" l="l" r="r" t="t"/>
              <a:pathLst>
                <a:path extrusionOk="0" h="10367" w="8255">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0"/>
            <p:cNvSpPr/>
            <p:nvPr/>
          </p:nvSpPr>
          <p:spPr>
            <a:xfrm>
              <a:off x="-55335050" y="4136200"/>
              <a:ext cx="18900" cy="64600"/>
            </a:xfrm>
            <a:custGeom>
              <a:rect b="b" l="l" r="r" t="t"/>
              <a:pathLst>
                <a:path extrusionOk="0" h="2584" w="756">
                  <a:moveTo>
                    <a:pt x="0" y="0"/>
                  </a:moveTo>
                  <a:lnTo>
                    <a:pt x="0" y="2426"/>
                  </a:lnTo>
                  <a:lnTo>
                    <a:pt x="0" y="2583"/>
                  </a:lnTo>
                  <a:cubicBezTo>
                    <a:pt x="441" y="2331"/>
                    <a:pt x="756" y="1859"/>
                    <a:pt x="756" y="1292"/>
                  </a:cubicBezTo>
                  <a:cubicBezTo>
                    <a:pt x="756" y="756"/>
                    <a:pt x="441" y="284"/>
                    <a:pt x="0"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0"/>
            <p:cNvSpPr/>
            <p:nvPr/>
          </p:nvSpPr>
          <p:spPr>
            <a:xfrm>
              <a:off x="-55595775" y="4136975"/>
              <a:ext cx="18925" cy="65400"/>
            </a:xfrm>
            <a:custGeom>
              <a:rect b="b" l="l" r="r" t="t"/>
              <a:pathLst>
                <a:path extrusionOk="0" h="2616" w="757">
                  <a:moveTo>
                    <a:pt x="757" y="1"/>
                  </a:moveTo>
                  <a:cubicBezTo>
                    <a:pt x="284" y="284"/>
                    <a:pt x="1" y="757"/>
                    <a:pt x="1" y="1292"/>
                  </a:cubicBezTo>
                  <a:cubicBezTo>
                    <a:pt x="1" y="1859"/>
                    <a:pt x="316" y="2332"/>
                    <a:pt x="757" y="2615"/>
                  </a:cubicBezTo>
                  <a:lnTo>
                    <a:pt x="757"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4" name="Google Shape;884;p40"/>
          <p:cNvSpPr txBox="1"/>
          <p:nvPr/>
        </p:nvSpPr>
        <p:spPr>
          <a:xfrm>
            <a:off x="130638" y="3481943"/>
            <a:ext cx="22593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CF8A87"/>
                </a:solidFill>
                <a:latin typeface="Open Sans"/>
                <a:ea typeface="Open Sans"/>
                <a:cs typeface="Open Sans"/>
                <a:sym typeface="Open Sans"/>
              </a:rPr>
              <a:t>Razan Almohanna</a:t>
            </a:r>
            <a:endParaRPr b="1" i="0" sz="1600" u="none" cap="none" strike="noStrike">
              <a:solidFill>
                <a:srgbClr val="CF8A87"/>
              </a:solidFill>
              <a:latin typeface="Open Sans"/>
              <a:ea typeface="Open Sans"/>
              <a:cs typeface="Open Sans"/>
              <a:sym typeface="Open Sans"/>
            </a:endParaRPr>
          </a:p>
        </p:txBody>
      </p:sp>
      <p:cxnSp>
        <p:nvCxnSpPr>
          <p:cNvPr id="885" name="Google Shape;885;p40"/>
          <p:cNvCxnSpPr/>
          <p:nvPr/>
        </p:nvCxnSpPr>
        <p:spPr>
          <a:xfrm flipH="1" rot="10800000">
            <a:off x="370800" y="4373818"/>
            <a:ext cx="1779000" cy="5400"/>
          </a:xfrm>
          <a:prstGeom prst="straightConnector1">
            <a:avLst/>
          </a:prstGeom>
          <a:noFill/>
          <a:ln cap="rnd" cmpd="sng" w="38100">
            <a:solidFill>
              <a:srgbClr val="7F7F7F"/>
            </a:solidFill>
            <a:prstDash val="solid"/>
            <a:miter lim="800000"/>
            <a:headEnd len="sm" w="sm" type="oval"/>
            <a:tailEnd len="sm" w="sm" type="oval"/>
          </a:ln>
        </p:spPr>
      </p:cxnSp>
      <p:sp>
        <p:nvSpPr>
          <p:cNvPr id="886" name="Google Shape;886;p40"/>
          <p:cNvSpPr txBox="1"/>
          <p:nvPr/>
        </p:nvSpPr>
        <p:spPr>
          <a:xfrm>
            <a:off x="4629040" y="3481943"/>
            <a:ext cx="20865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A5B7C6"/>
                </a:solidFill>
                <a:latin typeface="Open Sans"/>
                <a:ea typeface="Open Sans"/>
                <a:cs typeface="Open Sans"/>
                <a:sym typeface="Open Sans"/>
              </a:rPr>
              <a:t>Khalid Alrasheed </a:t>
            </a:r>
            <a:endParaRPr b="1" i="0" sz="1600" u="none" cap="none" strike="noStrike">
              <a:solidFill>
                <a:srgbClr val="A5B7C6"/>
              </a:solidFill>
              <a:latin typeface="Open Sans"/>
              <a:ea typeface="Open Sans"/>
              <a:cs typeface="Open Sans"/>
              <a:sym typeface="Open Sans"/>
            </a:endParaRPr>
          </a:p>
        </p:txBody>
      </p:sp>
      <p:cxnSp>
        <p:nvCxnSpPr>
          <p:cNvPr id="887" name="Google Shape;887;p40"/>
          <p:cNvCxnSpPr/>
          <p:nvPr/>
        </p:nvCxnSpPr>
        <p:spPr>
          <a:xfrm>
            <a:off x="4818492" y="4375784"/>
            <a:ext cx="1707600" cy="1500"/>
          </a:xfrm>
          <a:prstGeom prst="straightConnector1">
            <a:avLst/>
          </a:prstGeom>
          <a:noFill/>
          <a:ln cap="rnd" cmpd="sng" w="38100">
            <a:solidFill>
              <a:srgbClr val="7F7F7F"/>
            </a:solidFill>
            <a:prstDash val="solid"/>
            <a:miter lim="800000"/>
            <a:headEnd len="sm" w="sm" type="oval"/>
            <a:tailEnd len="sm" w="sm" type="oval"/>
          </a:ln>
        </p:spPr>
      </p:cxnSp>
      <p:sp>
        <p:nvSpPr>
          <p:cNvPr id="888" name="Google Shape;888;p40"/>
          <p:cNvSpPr txBox="1"/>
          <p:nvPr/>
        </p:nvSpPr>
        <p:spPr>
          <a:xfrm>
            <a:off x="1754100" y="4998581"/>
            <a:ext cx="33498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800"/>
              <a:buFont typeface="Arial"/>
              <a:buNone/>
            </a:pPr>
            <a:r>
              <a:rPr b="1" i="0" lang="en" sz="2400" u="none" cap="none" strike="noStrike">
                <a:solidFill>
                  <a:srgbClr val="666666"/>
                </a:solidFill>
                <a:latin typeface="Open Sans"/>
                <a:ea typeface="Open Sans"/>
                <a:cs typeface="Open Sans"/>
                <a:sym typeface="Open Sans"/>
              </a:rPr>
              <a:t>Team Members </a:t>
            </a:r>
            <a:endParaRPr b="1" i="0" sz="2400" u="none" cap="none" strike="noStrike">
              <a:solidFill>
                <a:srgbClr val="666666"/>
              </a:solidFill>
              <a:latin typeface="Open Sans"/>
              <a:ea typeface="Open Sans"/>
              <a:cs typeface="Open Sans"/>
              <a:sym typeface="Open Sans"/>
            </a:endParaRPr>
          </a:p>
        </p:txBody>
      </p:sp>
      <p:cxnSp>
        <p:nvCxnSpPr>
          <p:cNvPr id="889" name="Google Shape;889;p40"/>
          <p:cNvCxnSpPr/>
          <p:nvPr/>
        </p:nvCxnSpPr>
        <p:spPr>
          <a:xfrm>
            <a:off x="2564850" y="5567979"/>
            <a:ext cx="1728300" cy="300"/>
          </a:xfrm>
          <a:prstGeom prst="straightConnector1">
            <a:avLst/>
          </a:prstGeom>
          <a:noFill/>
          <a:ln cap="rnd" cmpd="sng" w="38100">
            <a:solidFill>
              <a:srgbClr val="7F7F7F"/>
            </a:solidFill>
            <a:prstDash val="solid"/>
            <a:miter lim="800000"/>
            <a:headEnd len="sm" w="sm" type="none"/>
            <a:tailEnd len="sm" w="sm" type="none"/>
          </a:ln>
        </p:spPr>
      </p:cxnSp>
      <p:sp>
        <p:nvSpPr>
          <p:cNvPr id="890" name="Google Shape;890;p40"/>
          <p:cNvSpPr txBox="1"/>
          <p:nvPr/>
        </p:nvSpPr>
        <p:spPr>
          <a:xfrm>
            <a:off x="3907650" y="5515775"/>
            <a:ext cx="2086500" cy="1065300"/>
          </a:xfrm>
          <a:prstGeom prst="rect">
            <a:avLst/>
          </a:prstGeom>
          <a:noFill/>
          <a:ln>
            <a:noFill/>
          </a:ln>
        </p:spPr>
        <p:txBody>
          <a:bodyPr anchorCtr="0" anchor="ctr" bIns="91425" lIns="91425" spcFirstLastPara="1" rIns="91425" wrap="square" tIns="91425">
            <a:noAutofit/>
          </a:bodyPr>
          <a:lstStyle/>
          <a:p>
            <a:pPr indent="-323850" lvl="0" marL="457200" rtl="0" algn="l">
              <a:lnSpc>
                <a:spcPct val="150000"/>
              </a:lnSpc>
              <a:spcBef>
                <a:spcPts val="0"/>
              </a:spcBef>
              <a:spcAft>
                <a:spcPts val="0"/>
              </a:spcAft>
              <a:buClr>
                <a:srgbClr val="A5B7C6"/>
              </a:buClr>
              <a:buSzPts val="1500"/>
              <a:buFont typeface="Open Sans"/>
              <a:buChar char="●"/>
            </a:pPr>
            <a:r>
              <a:rPr b="1" lang="en" sz="1500">
                <a:solidFill>
                  <a:srgbClr val="A5B7C6"/>
                </a:solidFill>
                <a:latin typeface="Oxygen"/>
                <a:ea typeface="Oxygen"/>
                <a:cs typeface="Oxygen"/>
                <a:sym typeface="Oxygen"/>
              </a:rPr>
              <a:t>Nawaf Alrefaei</a:t>
            </a:r>
            <a:endParaRPr b="1" sz="1500">
              <a:solidFill>
                <a:srgbClr val="A5B7C6"/>
              </a:solidFill>
              <a:latin typeface="Open Sans"/>
              <a:ea typeface="Open Sans"/>
              <a:cs typeface="Open Sans"/>
              <a:sym typeface="Open Sans"/>
            </a:endParaRPr>
          </a:p>
        </p:txBody>
      </p:sp>
      <p:grpSp>
        <p:nvGrpSpPr>
          <p:cNvPr id="891" name="Google Shape;891;p40"/>
          <p:cNvGrpSpPr/>
          <p:nvPr/>
        </p:nvGrpSpPr>
        <p:grpSpPr>
          <a:xfrm>
            <a:off x="4070308" y="9370472"/>
            <a:ext cx="275799" cy="233612"/>
            <a:chOff x="-35839800" y="3561025"/>
            <a:chExt cx="291450" cy="291650"/>
          </a:xfrm>
        </p:grpSpPr>
        <p:sp>
          <p:nvSpPr>
            <p:cNvPr id="892" name="Google Shape;892;p40"/>
            <p:cNvSpPr/>
            <p:nvPr/>
          </p:nvSpPr>
          <p:spPr>
            <a:xfrm>
              <a:off x="-35772850" y="3612425"/>
              <a:ext cx="155200" cy="142575"/>
            </a:xfrm>
            <a:custGeom>
              <a:rect b="b" l="l" r="r" t="t"/>
              <a:pathLst>
                <a:path extrusionOk="0" h="5703" w="6208">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0"/>
            <p:cNvSpPr/>
            <p:nvPr/>
          </p:nvSpPr>
          <p:spPr>
            <a:xfrm>
              <a:off x="-35621625" y="3694325"/>
              <a:ext cx="73275" cy="143375"/>
            </a:xfrm>
            <a:custGeom>
              <a:rect b="b" l="l" r="r" t="t"/>
              <a:pathLst>
                <a:path extrusionOk="0" h="5735" w="2931">
                  <a:moveTo>
                    <a:pt x="2931" y="1"/>
                  </a:moveTo>
                  <a:lnTo>
                    <a:pt x="1" y="2899"/>
                  </a:lnTo>
                  <a:lnTo>
                    <a:pt x="2805" y="5735"/>
                  </a:lnTo>
                  <a:cubicBezTo>
                    <a:pt x="2868" y="5609"/>
                    <a:pt x="2931" y="5451"/>
                    <a:pt x="2931" y="5294"/>
                  </a:cubicBezTo>
                  <a:lnTo>
                    <a:pt x="293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0"/>
            <p:cNvSpPr/>
            <p:nvPr/>
          </p:nvSpPr>
          <p:spPr>
            <a:xfrm>
              <a:off x="-35827200" y="3748675"/>
              <a:ext cx="263100" cy="104000"/>
            </a:xfrm>
            <a:custGeom>
              <a:rect b="b" l="l" r="r" t="t"/>
              <a:pathLst>
                <a:path extrusionOk="0" h="4160" w="10524">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0"/>
            <p:cNvSpPr/>
            <p:nvPr/>
          </p:nvSpPr>
          <p:spPr>
            <a:xfrm>
              <a:off x="-35831925" y="3635275"/>
              <a:ext cx="41775" cy="85075"/>
            </a:xfrm>
            <a:custGeom>
              <a:rect b="b" l="l" r="r" t="t"/>
              <a:pathLst>
                <a:path extrusionOk="0" h="3403" w="1671">
                  <a:moveTo>
                    <a:pt x="1671" y="0"/>
                  </a:moveTo>
                  <a:lnTo>
                    <a:pt x="1" y="1701"/>
                  </a:lnTo>
                  <a:lnTo>
                    <a:pt x="1671" y="3403"/>
                  </a:lnTo>
                  <a:lnTo>
                    <a:pt x="1671"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0"/>
            <p:cNvSpPr/>
            <p:nvPr/>
          </p:nvSpPr>
          <p:spPr>
            <a:xfrm>
              <a:off x="-35601150" y="3635275"/>
              <a:ext cx="43350" cy="85075"/>
            </a:xfrm>
            <a:custGeom>
              <a:rect b="b" l="l" r="r" t="t"/>
              <a:pathLst>
                <a:path extrusionOk="0" h="3403" w="1734">
                  <a:moveTo>
                    <a:pt x="1" y="0"/>
                  </a:moveTo>
                  <a:lnTo>
                    <a:pt x="1" y="3403"/>
                  </a:lnTo>
                  <a:lnTo>
                    <a:pt x="1734" y="1701"/>
                  </a:lnTo>
                  <a:lnTo>
                    <a:pt x="1"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0"/>
            <p:cNvSpPr/>
            <p:nvPr/>
          </p:nvSpPr>
          <p:spPr>
            <a:xfrm>
              <a:off x="-35750000" y="3561025"/>
              <a:ext cx="111075" cy="35675"/>
            </a:xfrm>
            <a:custGeom>
              <a:rect b="b" l="l" r="r" t="t"/>
              <a:pathLst>
                <a:path extrusionOk="0" h="1427" w="4443">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0"/>
            <p:cNvSpPr/>
            <p:nvPr/>
          </p:nvSpPr>
          <p:spPr>
            <a:xfrm>
              <a:off x="-35839800" y="3694325"/>
              <a:ext cx="72500" cy="143375"/>
            </a:xfrm>
            <a:custGeom>
              <a:rect b="b" l="l" r="r" t="t"/>
              <a:pathLst>
                <a:path extrusionOk="0" h="5735" w="2900">
                  <a:moveTo>
                    <a:pt x="1" y="1"/>
                  </a:moveTo>
                  <a:lnTo>
                    <a:pt x="1" y="5294"/>
                  </a:lnTo>
                  <a:cubicBezTo>
                    <a:pt x="1" y="5451"/>
                    <a:pt x="32" y="5609"/>
                    <a:pt x="95" y="5735"/>
                  </a:cubicBezTo>
                  <a:lnTo>
                    <a:pt x="2899" y="2899"/>
                  </a:lnTo>
                  <a:lnTo>
                    <a:pt x="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9" name="Google Shape;899;p40"/>
          <p:cNvSpPr txBox="1"/>
          <p:nvPr/>
        </p:nvSpPr>
        <p:spPr>
          <a:xfrm flipH="1">
            <a:off x="3429050" y="8958025"/>
            <a:ext cx="3349800" cy="415500"/>
          </a:xfrm>
          <a:prstGeom prst="rect">
            <a:avLst/>
          </a:prstGeom>
          <a:noFill/>
          <a:ln>
            <a:noFill/>
          </a:ln>
        </p:spPr>
        <p:txBody>
          <a:bodyPr anchorCtr="0" anchor="ctr" bIns="91425" lIns="91425" spcFirstLastPara="1" rIns="91425" wrap="square" tIns="91425">
            <a:noAutofit/>
          </a:bodyPr>
          <a:lstStyle/>
          <a:p>
            <a:pPr indent="0" lvl="0" marL="0" marR="0" rtl="0" algn="r">
              <a:lnSpc>
                <a:spcPct val="150000"/>
              </a:lnSpc>
              <a:spcBef>
                <a:spcPts val="0"/>
              </a:spcBef>
              <a:spcAft>
                <a:spcPts val="0"/>
              </a:spcAft>
              <a:buClr>
                <a:srgbClr val="000000"/>
              </a:buClr>
              <a:buSzPts val="900"/>
              <a:buFont typeface="Arial"/>
              <a:buNone/>
            </a:pPr>
            <a:r>
              <a:rPr b="1" i="0" lang="en" sz="1300" u="none" cap="none" strike="noStrike">
                <a:solidFill>
                  <a:srgbClr val="CF8A87"/>
                </a:solidFill>
                <a:latin typeface="Open Sans"/>
                <a:ea typeface="Open Sans"/>
                <a:cs typeface="Open Sans"/>
                <a:sym typeface="Open Sans"/>
              </a:rPr>
              <a:t>Theme was done by Shatha Almutib</a:t>
            </a:r>
            <a:endParaRPr b="1" i="0" sz="1300" u="none" cap="none" strike="noStrike">
              <a:solidFill>
                <a:srgbClr val="CF8A87"/>
              </a:solidFill>
              <a:latin typeface="Open Sans"/>
              <a:ea typeface="Open Sans"/>
              <a:cs typeface="Open Sans"/>
              <a:sym typeface="Open Sans"/>
            </a:endParaRPr>
          </a:p>
        </p:txBody>
      </p:sp>
      <p:sp>
        <p:nvSpPr>
          <p:cNvPr id="900" name="Google Shape;900;p40"/>
          <p:cNvSpPr txBox="1"/>
          <p:nvPr/>
        </p:nvSpPr>
        <p:spPr>
          <a:xfrm>
            <a:off x="158388" y="3811031"/>
            <a:ext cx="22038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CF8A87"/>
                </a:solidFill>
                <a:latin typeface="Open Sans"/>
                <a:ea typeface="Open Sans"/>
                <a:cs typeface="Open Sans"/>
                <a:sym typeface="Open Sans"/>
              </a:rPr>
              <a:t>Raneem Alwatban</a:t>
            </a:r>
            <a:endParaRPr b="1" i="0" sz="1600" u="none" cap="none" strike="noStrike">
              <a:solidFill>
                <a:srgbClr val="CF8A87"/>
              </a:solidFill>
              <a:latin typeface="Open Sans"/>
              <a:ea typeface="Open Sans"/>
              <a:cs typeface="Open Sans"/>
              <a:sym typeface="Open Sans"/>
            </a:endParaRPr>
          </a:p>
        </p:txBody>
      </p:sp>
      <p:sp>
        <p:nvSpPr>
          <p:cNvPr id="901" name="Google Shape;901;p40"/>
          <p:cNvSpPr txBox="1"/>
          <p:nvPr/>
        </p:nvSpPr>
        <p:spPr>
          <a:xfrm>
            <a:off x="4410338" y="3811018"/>
            <a:ext cx="25239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A5B7C6"/>
                </a:solidFill>
                <a:latin typeface="Open Sans"/>
                <a:ea typeface="Open Sans"/>
                <a:cs typeface="Open Sans"/>
                <a:sym typeface="Open Sans"/>
              </a:rPr>
              <a:t>Othman Alabdullah </a:t>
            </a:r>
            <a:endParaRPr b="1" i="0" sz="1600" u="none" cap="none" strike="noStrike">
              <a:solidFill>
                <a:srgbClr val="A5B7C6"/>
              </a:solidFill>
              <a:latin typeface="Open Sans"/>
              <a:ea typeface="Open Sans"/>
              <a:cs typeface="Open Sans"/>
              <a:sym typeface="Open Sans"/>
            </a:endParaRPr>
          </a:p>
        </p:txBody>
      </p:sp>
      <p:sp>
        <p:nvSpPr>
          <p:cNvPr id="902" name="Google Shape;902;p40"/>
          <p:cNvSpPr/>
          <p:nvPr/>
        </p:nvSpPr>
        <p:spPr>
          <a:xfrm>
            <a:off x="890708" y="5950108"/>
            <a:ext cx="385494" cy="292767"/>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0"/>
          <p:cNvSpPr/>
          <p:nvPr/>
        </p:nvSpPr>
        <p:spPr>
          <a:xfrm>
            <a:off x="3907658" y="5950096"/>
            <a:ext cx="385494" cy="292767"/>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40"/>
          <p:cNvSpPr/>
          <p:nvPr/>
        </p:nvSpPr>
        <p:spPr>
          <a:xfrm>
            <a:off x="-169675" y="6931225"/>
            <a:ext cx="4239981" cy="3103880"/>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5" name="Google Shape;905;p40"/>
          <p:cNvSpPr/>
          <p:nvPr/>
        </p:nvSpPr>
        <p:spPr>
          <a:xfrm>
            <a:off x="118323" y="7847198"/>
            <a:ext cx="2332395" cy="1825921"/>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40"/>
          <p:cNvSpPr/>
          <p:nvPr/>
        </p:nvSpPr>
        <p:spPr>
          <a:xfrm>
            <a:off x="118259" y="7813754"/>
            <a:ext cx="2332381" cy="1892789"/>
          </a:xfrm>
          <a:custGeom>
            <a:rect b="b" l="l" r="r" t="t"/>
            <a:pathLst>
              <a:path extrusionOk="0" h="59062" w="74954">
                <a:moveTo>
                  <a:pt x="18528" y="569"/>
                </a:moveTo>
                <a:cubicBezTo>
                  <a:pt x="23412" y="569"/>
                  <a:pt x="28660" y="4027"/>
                  <a:pt x="30529" y="8832"/>
                </a:cubicBezTo>
                <a:cubicBezTo>
                  <a:pt x="31203" y="10558"/>
                  <a:pt x="31363" y="12354"/>
                  <a:pt x="31007" y="14022"/>
                </a:cubicBezTo>
                <a:cubicBezTo>
                  <a:pt x="30818" y="14901"/>
                  <a:pt x="30484" y="15753"/>
                  <a:pt x="30012" y="16553"/>
                </a:cubicBezTo>
                <a:cubicBezTo>
                  <a:pt x="29499" y="17434"/>
                  <a:pt x="28792" y="18146"/>
                  <a:pt x="28056" y="18860"/>
                </a:cubicBezTo>
                <a:cubicBezTo>
                  <a:pt x="27642" y="19263"/>
                  <a:pt x="26951" y="19930"/>
                  <a:pt x="26957" y="20666"/>
                </a:cubicBezTo>
                <a:cubicBezTo>
                  <a:pt x="26963" y="21144"/>
                  <a:pt x="27159" y="21588"/>
                  <a:pt x="27348" y="21956"/>
                </a:cubicBezTo>
                <a:lnTo>
                  <a:pt x="27428" y="22105"/>
                </a:lnTo>
                <a:lnTo>
                  <a:pt x="31479" y="22105"/>
                </a:lnTo>
                <a:cubicBezTo>
                  <a:pt x="31894" y="22105"/>
                  <a:pt x="32233" y="22445"/>
                  <a:pt x="32233" y="22865"/>
                </a:cubicBezTo>
                <a:cubicBezTo>
                  <a:pt x="32233" y="23279"/>
                  <a:pt x="31894" y="23619"/>
                  <a:pt x="31479" y="23619"/>
                </a:cubicBezTo>
                <a:lnTo>
                  <a:pt x="28078" y="23619"/>
                </a:lnTo>
                <a:lnTo>
                  <a:pt x="28118" y="23941"/>
                </a:lnTo>
                <a:cubicBezTo>
                  <a:pt x="28165" y="24298"/>
                  <a:pt x="28160" y="24636"/>
                  <a:pt x="28096" y="24947"/>
                </a:cubicBezTo>
                <a:cubicBezTo>
                  <a:pt x="28073" y="25058"/>
                  <a:pt x="28038" y="25172"/>
                  <a:pt x="28004" y="25287"/>
                </a:cubicBezTo>
                <a:lnTo>
                  <a:pt x="27877" y="25667"/>
                </a:lnTo>
                <a:lnTo>
                  <a:pt x="29610" y="25667"/>
                </a:lnTo>
                <a:cubicBezTo>
                  <a:pt x="32964" y="25667"/>
                  <a:pt x="35691" y="28394"/>
                  <a:pt x="35691" y="31742"/>
                </a:cubicBezTo>
                <a:lnTo>
                  <a:pt x="35691" y="57732"/>
                </a:lnTo>
                <a:cubicBezTo>
                  <a:pt x="35691" y="58152"/>
                  <a:pt x="35351" y="58491"/>
                  <a:pt x="34932" y="58491"/>
                </a:cubicBezTo>
                <a:cubicBezTo>
                  <a:pt x="34517" y="58491"/>
                  <a:pt x="34178" y="58152"/>
                  <a:pt x="34178" y="57732"/>
                </a:cubicBezTo>
                <a:lnTo>
                  <a:pt x="34178" y="31742"/>
                </a:lnTo>
                <a:cubicBezTo>
                  <a:pt x="34178" y="29228"/>
                  <a:pt x="32130" y="27175"/>
                  <a:pt x="29610" y="27175"/>
                </a:cubicBezTo>
                <a:lnTo>
                  <a:pt x="26951" y="27175"/>
                </a:lnTo>
                <a:lnTo>
                  <a:pt x="26848" y="27342"/>
                </a:lnTo>
                <a:cubicBezTo>
                  <a:pt x="26795" y="27427"/>
                  <a:pt x="26744" y="27509"/>
                  <a:pt x="26703" y="27600"/>
                </a:cubicBezTo>
                <a:cubicBezTo>
                  <a:pt x="26485" y="28049"/>
                  <a:pt x="26434" y="28521"/>
                  <a:pt x="26548" y="28917"/>
                </a:cubicBezTo>
                <a:lnTo>
                  <a:pt x="26559" y="28952"/>
                </a:lnTo>
                <a:cubicBezTo>
                  <a:pt x="26697" y="29395"/>
                  <a:pt x="27037" y="29637"/>
                  <a:pt x="27342" y="29856"/>
                </a:cubicBezTo>
                <a:lnTo>
                  <a:pt x="27388" y="29891"/>
                </a:lnTo>
                <a:cubicBezTo>
                  <a:pt x="29828" y="31657"/>
                  <a:pt x="31301" y="34751"/>
                  <a:pt x="31140" y="37784"/>
                </a:cubicBezTo>
                <a:cubicBezTo>
                  <a:pt x="30984" y="40787"/>
                  <a:pt x="29546" y="43647"/>
                  <a:pt x="27095" y="45840"/>
                </a:cubicBezTo>
                <a:cubicBezTo>
                  <a:pt x="24610" y="48060"/>
                  <a:pt x="21306" y="49343"/>
                  <a:pt x="18130" y="49343"/>
                </a:cubicBezTo>
                <a:cubicBezTo>
                  <a:pt x="17907" y="49343"/>
                  <a:pt x="17676" y="49338"/>
                  <a:pt x="17451" y="49327"/>
                </a:cubicBezTo>
                <a:cubicBezTo>
                  <a:pt x="12331" y="49021"/>
                  <a:pt x="8695" y="45384"/>
                  <a:pt x="6549" y="42388"/>
                </a:cubicBezTo>
                <a:cubicBezTo>
                  <a:pt x="4409" y="39395"/>
                  <a:pt x="2872" y="35943"/>
                  <a:pt x="1985" y="32128"/>
                </a:cubicBezTo>
                <a:cubicBezTo>
                  <a:pt x="582" y="26104"/>
                  <a:pt x="1071" y="19062"/>
                  <a:pt x="3281" y="13279"/>
                </a:cubicBezTo>
                <a:cubicBezTo>
                  <a:pt x="5087" y="8567"/>
                  <a:pt x="8815" y="2577"/>
                  <a:pt x="16346" y="816"/>
                </a:cubicBezTo>
                <a:cubicBezTo>
                  <a:pt x="17060" y="651"/>
                  <a:pt x="17791" y="569"/>
                  <a:pt x="18528" y="569"/>
                </a:cubicBezTo>
                <a:close/>
                <a:moveTo>
                  <a:pt x="56426" y="569"/>
                </a:moveTo>
                <a:cubicBezTo>
                  <a:pt x="57164" y="569"/>
                  <a:pt x="57894" y="651"/>
                  <a:pt x="58608" y="816"/>
                </a:cubicBezTo>
                <a:cubicBezTo>
                  <a:pt x="66139" y="2577"/>
                  <a:pt x="69868" y="8567"/>
                  <a:pt x="71674" y="13279"/>
                </a:cubicBezTo>
                <a:cubicBezTo>
                  <a:pt x="73883" y="19062"/>
                  <a:pt x="74372" y="26104"/>
                  <a:pt x="72969" y="32128"/>
                </a:cubicBezTo>
                <a:cubicBezTo>
                  <a:pt x="72083" y="35943"/>
                  <a:pt x="70546" y="39395"/>
                  <a:pt x="68405" y="42388"/>
                </a:cubicBezTo>
                <a:cubicBezTo>
                  <a:pt x="66259" y="45384"/>
                  <a:pt x="62624" y="49021"/>
                  <a:pt x="57503" y="49327"/>
                </a:cubicBezTo>
                <a:cubicBezTo>
                  <a:pt x="57278" y="49338"/>
                  <a:pt x="57048" y="49343"/>
                  <a:pt x="56824" y="49343"/>
                </a:cubicBezTo>
                <a:cubicBezTo>
                  <a:pt x="53642" y="49343"/>
                  <a:pt x="50339" y="48060"/>
                  <a:pt x="47854" y="45840"/>
                </a:cubicBezTo>
                <a:cubicBezTo>
                  <a:pt x="45408" y="43647"/>
                  <a:pt x="43971" y="40787"/>
                  <a:pt x="43815" y="37784"/>
                </a:cubicBezTo>
                <a:cubicBezTo>
                  <a:pt x="43653" y="34751"/>
                  <a:pt x="45127" y="31657"/>
                  <a:pt x="47567" y="29891"/>
                </a:cubicBezTo>
                <a:lnTo>
                  <a:pt x="47612" y="29856"/>
                </a:lnTo>
                <a:cubicBezTo>
                  <a:pt x="47917" y="29637"/>
                  <a:pt x="48257" y="29395"/>
                  <a:pt x="48395" y="28952"/>
                </a:cubicBezTo>
                <a:lnTo>
                  <a:pt x="48406" y="28924"/>
                </a:lnTo>
                <a:cubicBezTo>
                  <a:pt x="48521" y="28521"/>
                  <a:pt x="48464" y="28049"/>
                  <a:pt x="48251" y="27600"/>
                </a:cubicBezTo>
                <a:cubicBezTo>
                  <a:pt x="48210" y="27509"/>
                  <a:pt x="48159" y="27427"/>
                  <a:pt x="48106" y="27342"/>
                </a:cubicBezTo>
                <a:lnTo>
                  <a:pt x="48003" y="27175"/>
                </a:lnTo>
                <a:lnTo>
                  <a:pt x="45345" y="27175"/>
                </a:lnTo>
                <a:cubicBezTo>
                  <a:pt x="42825" y="27175"/>
                  <a:pt x="40777" y="29228"/>
                  <a:pt x="40777" y="31742"/>
                </a:cubicBezTo>
                <a:lnTo>
                  <a:pt x="40777" y="57732"/>
                </a:lnTo>
                <a:cubicBezTo>
                  <a:pt x="40777" y="58152"/>
                  <a:pt x="40437" y="58491"/>
                  <a:pt x="40023" y="58491"/>
                </a:cubicBezTo>
                <a:cubicBezTo>
                  <a:pt x="39603" y="58491"/>
                  <a:pt x="39263" y="58152"/>
                  <a:pt x="39263" y="57732"/>
                </a:cubicBezTo>
                <a:lnTo>
                  <a:pt x="39263" y="31742"/>
                </a:lnTo>
                <a:cubicBezTo>
                  <a:pt x="39263" y="28394"/>
                  <a:pt x="41991" y="25667"/>
                  <a:pt x="45345" y="25667"/>
                </a:cubicBezTo>
                <a:lnTo>
                  <a:pt x="47078" y="25667"/>
                </a:lnTo>
                <a:lnTo>
                  <a:pt x="46951" y="25287"/>
                </a:lnTo>
                <a:cubicBezTo>
                  <a:pt x="46916" y="25172"/>
                  <a:pt x="46882" y="25063"/>
                  <a:pt x="46858" y="24947"/>
                </a:cubicBezTo>
                <a:cubicBezTo>
                  <a:pt x="46795" y="24636"/>
                  <a:pt x="46789" y="24298"/>
                  <a:pt x="46836" y="23941"/>
                </a:cubicBezTo>
                <a:lnTo>
                  <a:pt x="46876" y="23619"/>
                </a:lnTo>
                <a:lnTo>
                  <a:pt x="43177" y="23619"/>
                </a:lnTo>
                <a:cubicBezTo>
                  <a:pt x="42763" y="23619"/>
                  <a:pt x="42423" y="23279"/>
                  <a:pt x="42423" y="22865"/>
                </a:cubicBezTo>
                <a:cubicBezTo>
                  <a:pt x="42423" y="22445"/>
                  <a:pt x="42763" y="22105"/>
                  <a:pt x="43177" y="22105"/>
                </a:cubicBezTo>
                <a:lnTo>
                  <a:pt x="47527" y="22105"/>
                </a:lnTo>
                <a:lnTo>
                  <a:pt x="47607" y="21956"/>
                </a:lnTo>
                <a:cubicBezTo>
                  <a:pt x="47796" y="21588"/>
                  <a:pt x="47992" y="21144"/>
                  <a:pt x="47997" y="20666"/>
                </a:cubicBezTo>
                <a:cubicBezTo>
                  <a:pt x="48003" y="19930"/>
                  <a:pt x="47312" y="19263"/>
                  <a:pt x="46898" y="18860"/>
                </a:cubicBezTo>
                <a:cubicBezTo>
                  <a:pt x="46162" y="18146"/>
                  <a:pt x="45455" y="17434"/>
                  <a:pt x="44943" y="16553"/>
                </a:cubicBezTo>
                <a:cubicBezTo>
                  <a:pt x="44471" y="15753"/>
                  <a:pt x="44136" y="14901"/>
                  <a:pt x="43947" y="14022"/>
                </a:cubicBezTo>
                <a:cubicBezTo>
                  <a:pt x="43584" y="12354"/>
                  <a:pt x="43751" y="10558"/>
                  <a:pt x="44425" y="8832"/>
                </a:cubicBezTo>
                <a:cubicBezTo>
                  <a:pt x="46295" y="4027"/>
                  <a:pt x="51537" y="569"/>
                  <a:pt x="56426" y="569"/>
                </a:cubicBezTo>
                <a:close/>
                <a:moveTo>
                  <a:pt x="18510" y="0"/>
                </a:moveTo>
                <a:cubicBezTo>
                  <a:pt x="17734" y="0"/>
                  <a:pt x="16962" y="86"/>
                  <a:pt x="16215" y="259"/>
                </a:cubicBezTo>
                <a:cubicBezTo>
                  <a:pt x="10150" y="1679"/>
                  <a:pt x="5368" y="6231"/>
                  <a:pt x="2745" y="13072"/>
                </a:cubicBezTo>
                <a:cubicBezTo>
                  <a:pt x="495" y="18958"/>
                  <a:pt x="1" y="26128"/>
                  <a:pt x="1427" y="32260"/>
                </a:cubicBezTo>
                <a:cubicBezTo>
                  <a:pt x="2330" y="36145"/>
                  <a:pt x="3896" y="39666"/>
                  <a:pt x="6082" y="42720"/>
                </a:cubicBezTo>
                <a:cubicBezTo>
                  <a:pt x="8303" y="45822"/>
                  <a:pt x="12073" y="49579"/>
                  <a:pt x="17423" y="49895"/>
                </a:cubicBezTo>
                <a:cubicBezTo>
                  <a:pt x="17671" y="49906"/>
                  <a:pt x="17918" y="49919"/>
                  <a:pt x="18165" y="49919"/>
                </a:cubicBezTo>
                <a:cubicBezTo>
                  <a:pt x="21503" y="49919"/>
                  <a:pt x="24857" y="48607"/>
                  <a:pt x="27480" y="46265"/>
                </a:cubicBezTo>
                <a:cubicBezTo>
                  <a:pt x="30041" y="43969"/>
                  <a:pt x="31548" y="40972"/>
                  <a:pt x="31709" y="37813"/>
                </a:cubicBezTo>
                <a:cubicBezTo>
                  <a:pt x="31881" y="34591"/>
                  <a:pt x="30317" y="31299"/>
                  <a:pt x="27728" y="29429"/>
                </a:cubicBezTo>
                <a:lnTo>
                  <a:pt x="27676" y="29389"/>
                </a:lnTo>
                <a:cubicBezTo>
                  <a:pt x="27411" y="29206"/>
                  <a:pt x="27186" y="29039"/>
                  <a:pt x="27101" y="28763"/>
                </a:cubicBezTo>
                <a:cubicBezTo>
                  <a:pt x="27021" y="28497"/>
                  <a:pt x="27066" y="28170"/>
                  <a:pt x="27221" y="27841"/>
                </a:cubicBezTo>
                <a:cubicBezTo>
                  <a:pt x="27233" y="27812"/>
                  <a:pt x="27250" y="27778"/>
                  <a:pt x="27268" y="27750"/>
                </a:cubicBezTo>
                <a:lnTo>
                  <a:pt x="29610" y="27750"/>
                </a:lnTo>
                <a:cubicBezTo>
                  <a:pt x="31812" y="27750"/>
                  <a:pt x="33602" y="29539"/>
                  <a:pt x="33602" y="31742"/>
                </a:cubicBezTo>
                <a:lnTo>
                  <a:pt x="33602" y="57732"/>
                </a:lnTo>
                <a:cubicBezTo>
                  <a:pt x="33602" y="58468"/>
                  <a:pt x="34201" y="59062"/>
                  <a:pt x="34932" y="59062"/>
                </a:cubicBezTo>
                <a:cubicBezTo>
                  <a:pt x="35668" y="59062"/>
                  <a:pt x="36260" y="58468"/>
                  <a:pt x="36260" y="57732"/>
                </a:cubicBezTo>
                <a:lnTo>
                  <a:pt x="36260" y="31742"/>
                </a:lnTo>
                <a:cubicBezTo>
                  <a:pt x="36260" y="28078"/>
                  <a:pt x="33280" y="25092"/>
                  <a:pt x="29610" y="25092"/>
                </a:cubicBezTo>
                <a:lnTo>
                  <a:pt x="28649" y="25092"/>
                </a:lnTo>
                <a:cubicBezTo>
                  <a:pt x="28649" y="25085"/>
                  <a:pt x="28654" y="25074"/>
                  <a:pt x="28654" y="25063"/>
                </a:cubicBezTo>
                <a:cubicBezTo>
                  <a:pt x="28712" y="24787"/>
                  <a:pt x="28729" y="24498"/>
                  <a:pt x="28718" y="24195"/>
                </a:cubicBezTo>
                <a:lnTo>
                  <a:pt x="31479" y="24195"/>
                </a:lnTo>
                <a:cubicBezTo>
                  <a:pt x="32210" y="24195"/>
                  <a:pt x="32808" y="23595"/>
                  <a:pt x="32808" y="22865"/>
                </a:cubicBezTo>
                <a:cubicBezTo>
                  <a:pt x="32808" y="22129"/>
                  <a:pt x="32210" y="21536"/>
                  <a:pt x="31479" y="21536"/>
                </a:cubicBezTo>
                <a:lnTo>
                  <a:pt x="27780" y="21536"/>
                </a:lnTo>
                <a:cubicBezTo>
                  <a:pt x="27647" y="21266"/>
                  <a:pt x="27531" y="20961"/>
                  <a:pt x="27526" y="20661"/>
                </a:cubicBezTo>
                <a:cubicBezTo>
                  <a:pt x="27526" y="20172"/>
                  <a:pt x="28125" y="19585"/>
                  <a:pt x="28452" y="19275"/>
                </a:cubicBezTo>
                <a:cubicBezTo>
                  <a:pt x="29218" y="18526"/>
                  <a:pt x="29955" y="17785"/>
                  <a:pt x="30507" y="16841"/>
                </a:cubicBezTo>
                <a:cubicBezTo>
                  <a:pt x="31007" y="15989"/>
                  <a:pt x="31363" y="15081"/>
                  <a:pt x="31565" y="14142"/>
                </a:cubicBezTo>
                <a:cubicBezTo>
                  <a:pt x="31950" y="12365"/>
                  <a:pt x="31778" y="10455"/>
                  <a:pt x="31065" y="8625"/>
                </a:cubicBezTo>
                <a:cubicBezTo>
                  <a:pt x="29108" y="3607"/>
                  <a:pt x="23625" y="0"/>
                  <a:pt x="18510" y="0"/>
                </a:cubicBezTo>
                <a:close/>
                <a:moveTo>
                  <a:pt x="56444" y="0"/>
                </a:moveTo>
                <a:cubicBezTo>
                  <a:pt x="51329" y="0"/>
                  <a:pt x="45846" y="3607"/>
                  <a:pt x="43889" y="8625"/>
                </a:cubicBezTo>
                <a:cubicBezTo>
                  <a:pt x="43177" y="10455"/>
                  <a:pt x="43004" y="12365"/>
                  <a:pt x="43389" y="14142"/>
                </a:cubicBezTo>
                <a:cubicBezTo>
                  <a:pt x="43591" y="15081"/>
                  <a:pt x="43947" y="15989"/>
                  <a:pt x="44447" y="16841"/>
                </a:cubicBezTo>
                <a:cubicBezTo>
                  <a:pt x="45000" y="17785"/>
                  <a:pt x="45737" y="18526"/>
                  <a:pt x="46502" y="19275"/>
                </a:cubicBezTo>
                <a:cubicBezTo>
                  <a:pt x="46824" y="19585"/>
                  <a:pt x="47428" y="20172"/>
                  <a:pt x="47423" y="20661"/>
                </a:cubicBezTo>
                <a:cubicBezTo>
                  <a:pt x="47423" y="20961"/>
                  <a:pt x="47307" y="21266"/>
                  <a:pt x="47174" y="21536"/>
                </a:cubicBezTo>
                <a:lnTo>
                  <a:pt x="43177" y="21536"/>
                </a:lnTo>
                <a:cubicBezTo>
                  <a:pt x="42445" y="21536"/>
                  <a:pt x="41847" y="22129"/>
                  <a:pt x="41847" y="22865"/>
                </a:cubicBezTo>
                <a:cubicBezTo>
                  <a:pt x="41847" y="23595"/>
                  <a:pt x="42445" y="24195"/>
                  <a:pt x="43177" y="24195"/>
                </a:cubicBezTo>
                <a:lnTo>
                  <a:pt x="46237" y="24195"/>
                </a:lnTo>
                <a:cubicBezTo>
                  <a:pt x="46220" y="24498"/>
                  <a:pt x="46242" y="24787"/>
                  <a:pt x="46300" y="25063"/>
                </a:cubicBezTo>
                <a:cubicBezTo>
                  <a:pt x="46300" y="25074"/>
                  <a:pt x="46306" y="25085"/>
                  <a:pt x="46306" y="25092"/>
                </a:cubicBezTo>
                <a:lnTo>
                  <a:pt x="45345" y="25092"/>
                </a:lnTo>
                <a:cubicBezTo>
                  <a:pt x="41674" y="25092"/>
                  <a:pt x="38694" y="28078"/>
                  <a:pt x="38694" y="31742"/>
                </a:cubicBezTo>
                <a:lnTo>
                  <a:pt x="38694" y="57732"/>
                </a:lnTo>
                <a:cubicBezTo>
                  <a:pt x="38694" y="58468"/>
                  <a:pt x="39287" y="59062"/>
                  <a:pt x="40023" y="59062"/>
                </a:cubicBezTo>
                <a:cubicBezTo>
                  <a:pt x="40753" y="59062"/>
                  <a:pt x="41347" y="58468"/>
                  <a:pt x="41347" y="57732"/>
                </a:cubicBezTo>
                <a:lnTo>
                  <a:pt x="41347" y="31742"/>
                </a:lnTo>
                <a:cubicBezTo>
                  <a:pt x="41347" y="29539"/>
                  <a:pt x="43142" y="27750"/>
                  <a:pt x="45345" y="27750"/>
                </a:cubicBezTo>
                <a:lnTo>
                  <a:pt x="47687" y="27750"/>
                </a:lnTo>
                <a:cubicBezTo>
                  <a:pt x="47705" y="27778"/>
                  <a:pt x="47721" y="27812"/>
                  <a:pt x="47734" y="27841"/>
                </a:cubicBezTo>
                <a:cubicBezTo>
                  <a:pt x="47888" y="28170"/>
                  <a:pt x="47934" y="28497"/>
                  <a:pt x="47848" y="28779"/>
                </a:cubicBezTo>
                <a:cubicBezTo>
                  <a:pt x="47768" y="29039"/>
                  <a:pt x="47543" y="29206"/>
                  <a:pt x="47278" y="29389"/>
                </a:cubicBezTo>
                <a:lnTo>
                  <a:pt x="47227" y="29429"/>
                </a:lnTo>
                <a:cubicBezTo>
                  <a:pt x="44638" y="31299"/>
                  <a:pt x="43073" y="34591"/>
                  <a:pt x="43246" y="37813"/>
                </a:cubicBezTo>
                <a:cubicBezTo>
                  <a:pt x="43406" y="40972"/>
                  <a:pt x="44914" y="43969"/>
                  <a:pt x="47474" y="46265"/>
                </a:cubicBezTo>
                <a:cubicBezTo>
                  <a:pt x="50098" y="48607"/>
                  <a:pt x="53452" y="49919"/>
                  <a:pt x="56789" y="49919"/>
                </a:cubicBezTo>
                <a:cubicBezTo>
                  <a:pt x="57037" y="49919"/>
                  <a:pt x="57284" y="49906"/>
                  <a:pt x="57531" y="49895"/>
                </a:cubicBezTo>
                <a:cubicBezTo>
                  <a:pt x="62882" y="49579"/>
                  <a:pt x="66652" y="45822"/>
                  <a:pt x="68867" y="42720"/>
                </a:cubicBezTo>
                <a:cubicBezTo>
                  <a:pt x="71058" y="39666"/>
                  <a:pt x="72624" y="36145"/>
                  <a:pt x="73527" y="32260"/>
                </a:cubicBezTo>
                <a:cubicBezTo>
                  <a:pt x="74953" y="26128"/>
                  <a:pt x="74459" y="18958"/>
                  <a:pt x="72210" y="13072"/>
                </a:cubicBezTo>
                <a:cubicBezTo>
                  <a:pt x="69586" y="6231"/>
                  <a:pt x="64804" y="1679"/>
                  <a:pt x="58739" y="259"/>
                </a:cubicBezTo>
                <a:cubicBezTo>
                  <a:pt x="57992" y="86"/>
                  <a:pt x="57220" y="0"/>
                  <a:pt x="56444" y="0"/>
                </a:cubicBezTo>
                <a:close/>
              </a:path>
            </a:pathLst>
          </a:custGeom>
          <a:gradFill>
            <a:gsLst>
              <a:gs pos="0">
                <a:srgbClr val="E2D0D0"/>
              </a:gs>
              <a:gs pos="100000">
                <a:srgbClr val="D96868"/>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p:nvPr/>
        </p:nvSpPr>
        <p:spPr>
          <a:xfrm>
            <a:off x="6048500" y="-238225"/>
            <a:ext cx="5709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1</a:t>
            </a:r>
            <a:endParaRPr i="0" sz="4800" u="none" cap="none" strike="noStrike">
              <a:solidFill>
                <a:srgbClr val="CF8A87"/>
              </a:solidFill>
              <a:latin typeface="Open Sans"/>
              <a:ea typeface="Open Sans"/>
              <a:cs typeface="Open Sans"/>
              <a:sym typeface="Open Sans"/>
            </a:endParaRPr>
          </a:p>
        </p:txBody>
      </p:sp>
      <p:sp>
        <p:nvSpPr>
          <p:cNvPr id="118" name="Google Shape;118;p15"/>
          <p:cNvSpPr txBox="1"/>
          <p:nvPr/>
        </p:nvSpPr>
        <p:spPr>
          <a:xfrm>
            <a:off x="309025" y="22450"/>
            <a:ext cx="5796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Kidney Regulation of H2O Excretion</a:t>
            </a:r>
            <a:endParaRPr b="1" i="0" sz="3000" u="none" cap="none" strike="noStrike">
              <a:solidFill>
                <a:srgbClr val="CF8A87"/>
              </a:solidFill>
              <a:latin typeface="Open Sans"/>
              <a:ea typeface="Open Sans"/>
              <a:cs typeface="Open Sans"/>
              <a:sym typeface="Open Sans"/>
            </a:endParaRPr>
          </a:p>
        </p:txBody>
      </p:sp>
      <p:cxnSp>
        <p:nvCxnSpPr>
          <p:cNvPr id="119" name="Google Shape;119;p15"/>
          <p:cNvCxnSpPr/>
          <p:nvPr/>
        </p:nvCxnSpPr>
        <p:spPr>
          <a:xfrm>
            <a:off x="1399250" y="1007000"/>
            <a:ext cx="3591000" cy="10200"/>
          </a:xfrm>
          <a:prstGeom prst="straightConnector1">
            <a:avLst/>
          </a:prstGeom>
          <a:noFill/>
          <a:ln cap="rnd" cmpd="sng" w="38100">
            <a:solidFill>
              <a:srgbClr val="7F7F7F"/>
            </a:solidFill>
            <a:prstDash val="solid"/>
            <a:miter lim="800000"/>
            <a:headEnd len="sm" w="sm" type="none"/>
            <a:tailEnd len="sm" w="sm" type="none"/>
          </a:ln>
        </p:spPr>
      </p:cxnSp>
      <p:grpSp>
        <p:nvGrpSpPr>
          <p:cNvPr id="120" name="Google Shape;120;p15"/>
          <p:cNvGrpSpPr/>
          <p:nvPr/>
        </p:nvGrpSpPr>
        <p:grpSpPr>
          <a:xfrm>
            <a:off x="569325" y="1781202"/>
            <a:ext cx="6050066" cy="915180"/>
            <a:chOff x="238125" y="2506075"/>
            <a:chExt cx="4632516" cy="673075"/>
          </a:xfrm>
        </p:grpSpPr>
        <p:sp>
          <p:nvSpPr>
            <p:cNvPr id="121" name="Google Shape;121;p15"/>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5"/>
            <p:cNvSpPr/>
            <p:nvPr/>
          </p:nvSpPr>
          <p:spPr>
            <a:xfrm>
              <a:off x="1732425"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5"/>
            <p:cNvSpPr/>
            <p:nvPr/>
          </p:nvSpPr>
          <p:spPr>
            <a:xfrm>
              <a:off x="3226716"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15"/>
          <p:cNvSpPr txBox="1"/>
          <p:nvPr/>
        </p:nvSpPr>
        <p:spPr>
          <a:xfrm>
            <a:off x="721725" y="1736325"/>
            <a:ext cx="19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In case of water </a:t>
            </a:r>
            <a:r>
              <a:rPr b="1" lang="en">
                <a:solidFill>
                  <a:srgbClr val="434343"/>
                </a:solidFill>
                <a:latin typeface="Open Sans"/>
                <a:ea typeface="Open Sans"/>
                <a:cs typeface="Open Sans"/>
                <a:sym typeface="Open Sans"/>
              </a:rPr>
              <a:t>excess </a:t>
            </a:r>
            <a:r>
              <a:rPr lang="en">
                <a:solidFill>
                  <a:srgbClr val="434343"/>
                </a:solidFill>
                <a:latin typeface="Open Sans"/>
                <a:ea typeface="Open Sans"/>
                <a:cs typeface="Open Sans"/>
                <a:sym typeface="Open Sans"/>
              </a:rPr>
              <a:t>in the body.</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0B5394"/>
                </a:solidFill>
                <a:latin typeface="Open Sans"/>
                <a:ea typeface="Open Sans"/>
                <a:cs typeface="Open Sans"/>
                <a:sym typeface="Open Sans"/>
              </a:rPr>
              <a:t>“When </a:t>
            </a:r>
            <a:r>
              <a:rPr b="1" lang="en">
                <a:solidFill>
                  <a:srgbClr val="0B5394"/>
                </a:solidFill>
                <a:latin typeface="Open Sans"/>
                <a:ea typeface="Open Sans"/>
                <a:cs typeface="Open Sans"/>
                <a:sym typeface="Open Sans"/>
              </a:rPr>
              <a:t>ADH </a:t>
            </a:r>
            <a:r>
              <a:rPr lang="en">
                <a:solidFill>
                  <a:srgbClr val="0B5394"/>
                </a:solidFill>
                <a:latin typeface="Open Sans"/>
                <a:ea typeface="Open Sans"/>
                <a:cs typeface="Open Sans"/>
                <a:sym typeface="Open Sans"/>
              </a:rPr>
              <a:t>levels are very </a:t>
            </a:r>
            <a:r>
              <a:rPr b="1" lang="en">
                <a:solidFill>
                  <a:srgbClr val="0B5394"/>
                </a:solidFill>
                <a:latin typeface="Open Sans"/>
                <a:ea typeface="Open Sans"/>
                <a:cs typeface="Open Sans"/>
                <a:sym typeface="Open Sans"/>
              </a:rPr>
              <a:t>Low</a:t>
            </a:r>
            <a:endParaRPr b="1">
              <a:solidFill>
                <a:srgbClr val="434343"/>
              </a:solidFill>
              <a:latin typeface="Open Sans"/>
              <a:ea typeface="Open Sans"/>
              <a:cs typeface="Open Sans"/>
              <a:sym typeface="Open Sans"/>
            </a:endParaRPr>
          </a:p>
        </p:txBody>
      </p:sp>
      <p:sp>
        <p:nvSpPr>
          <p:cNvPr id="125" name="Google Shape;125;p15"/>
          <p:cNvSpPr/>
          <p:nvPr/>
        </p:nvSpPr>
        <p:spPr>
          <a:xfrm rot="-5401906">
            <a:off x="2249896" y="389497"/>
            <a:ext cx="541200" cy="2242200"/>
          </a:xfrm>
          <a:prstGeom prst="curvedLeftArrow">
            <a:avLst>
              <a:gd fmla="val 25000" name="adj1"/>
              <a:gd fmla="val 50000" name="adj2"/>
              <a:gd fmla="val 25000" name="adj3"/>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txBox="1"/>
          <p:nvPr/>
        </p:nvSpPr>
        <p:spPr>
          <a:xfrm>
            <a:off x="2924313" y="1781275"/>
            <a:ext cx="1340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Large volume of </a:t>
            </a:r>
            <a:r>
              <a:rPr b="1" lang="en">
                <a:solidFill>
                  <a:srgbClr val="434343"/>
                </a:solidFill>
                <a:latin typeface="Open Sans"/>
                <a:ea typeface="Open Sans"/>
                <a:cs typeface="Open Sans"/>
                <a:sym typeface="Open Sans"/>
              </a:rPr>
              <a:t>diluted </a:t>
            </a:r>
            <a:r>
              <a:rPr lang="en">
                <a:solidFill>
                  <a:schemeClr val="lt1"/>
                </a:solidFill>
                <a:latin typeface="Open Sans"/>
                <a:ea typeface="Open Sans"/>
                <a:cs typeface="Open Sans"/>
                <a:sym typeface="Open Sans"/>
              </a:rPr>
              <a:t>(مخفف)</a:t>
            </a:r>
            <a:r>
              <a:rPr lang="en">
                <a:solidFill>
                  <a:srgbClr val="A6A6A6"/>
                </a:solidFill>
                <a:latin typeface="Open Sans"/>
                <a:ea typeface="Open Sans"/>
                <a:cs typeface="Open Sans"/>
                <a:sym typeface="Open Sans"/>
              </a:rPr>
              <a:t> </a:t>
            </a:r>
            <a:r>
              <a:rPr lang="en">
                <a:solidFill>
                  <a:srgbClr val="434343"/>
                </a:solidFill>
                <a:latin typeface="Open Sans"/>
                <a:ea typeface="Open Sans"/>
                <a:cs typeface="Open Sans"/>
                <a:sym typeface="Open Sans"/>
              </a:rPr>
              <a:t>urine.</a:t>
            </a:r>
            <a:endParaRPr>
              <a:solidFill>
                <a:srgbClr val="434343"/>
              </a:solidFill>
              <a:latin typeface="Open Sans"/>
              <a:ea typeface="Open Sans"/>
              <a:cs typeface="Open Sans"/>
              <a:sym typeface="Open Sans"/>
            </a:endParaRPr>
          </a:p>
        </p:txBody>
      </p:sp>
      <p:sp>
        <p:nvSpPr>
          <p:cNvPr id="127" name="Google Shape;127;p15"/>
          <p:cNvSpPr txBox="1"/>
          <p:nvPr/>
        </p:nvSpPr>
        <p:spPr>
          <a:xfrm>
            <a:off x="4990275" y="1823125"/>
            <a:ext cx="134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5A6BD"/>
                </a:solidFill>
                <a:latin typeface="Open Sans"/>
                <a:ea typeface="Open Sans"/>
                <a:cs typeface="Open Sans"/>
                <a:sym typeface="Open Sans"/>
              </a:rPr>
              <a:t>50mOsm/L</a:t>
            </a:r>
            <a:endParaRPr>
              <a:solidFill>
                <a:srgbClr val="D5A6BD"/>
              </a:solidFill>
              <a:latin typeface="Open Sans"/>
              <a:ea typeface="Open Sans"/>
              <a:cs typeface="Open Sans"/>
              <a:sym typeface="Open Sans"/>
            </a:endParaRPr>
          </a:p>
          <a:p>
            <a:pPr indent="0" lvl="0" marL="0" rtl="0" algn="ctr">
              <a:spcBef>
                <a:spcPts val="0"/>
              </a:spcBef>
              <a:spcAft>
                <a:spcPts val="0"/>
              </a:spcAft>
              <a:buNone/>
            </a:pPr>
            <a:r>
              <a:rPr lang="en">
                <a:solidFill>
                  <a:srgbClr val="D5A6BD"/>
                </a:solidFill>
                <a:latin typeface="Open Sans"/>
                <a:ea typeface="Open Sans"/>
                <a:cs typeface="Open Sans"/>
                <a:sym typeface="Open Sans"/>
              </a:rPr>
              <a:t>(Urine osmolarity)</a:t>
            </a:r>
            <a:r>
              <a:rPr lang="en">
                <a:solidFill>
                  <a:srgbClr val="D5A6BD"/>
                </a:solidFill>
                <a:latin typeface="Oxygen"/>
                <a:ea typeface="Oxygen"/>
                <a:cs typeface="Oxygen"/>
                <a:sym typeface="Oxygen"/>
              </a:rPr>
              <a:t>.</a:t>
            </a:r>
            <a:endParaRPr>
              <a:solidFill>
                <a:srgbClr val="D5A6BD"/>
              </a:solidFill>
              <a:latin typeface="Oxygen"/>
              <a:ea typeface="Oxygen"/>
              <a:cs typeface="Oxygen"/>
              <a:sym typeface="Oxygen"/>
            </a:endParaRPr>
          </a:p>
        </p:txBody>
      </p:sp>
      <p:grpSp>
        <p:nvGrpSpPr>
          <p:cNvPr id="128" name="Google Shape;128;p15"/>
          <p:cNvGrpSpPr/>
          <p:nvPr/>
        </p:nvGrpSpPr>
        <p:grpSpPr>
          <a:xfrm>
            <a:off x="569337" y="2881402"/>
            <a:ext cx="6050066" cy="915180"/>
            <a:chOff x="238125" y="2506075"/>
            <a:chExt cx="4632516" cy="673075"/>
          </a:xfrm>
        </p:grpSpPr>
        <p:sp>
          <p:nvSpPr>
            <p:cNvPr id="129" name="Google Shape;129;p15"/>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5"/>
            <p:cNvSpPr/>
            <p:nvPr/>
          </p:nvSpPr>
          <p:spPr>
            <a:xfrm>
              <a:off x="1732425"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5"/>
            <p:cNvSpPr/>
            <p:nvPr/>
          </p:nvSpPr>
          <p:spPr>
            <a:xfrm>
              <a:off x="3226716"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 name="Google Shape;132;p15"/>
          <p:cNvSpPr txBox="1"/>
          <p:nvPr/>
        </p:nvSpPr>
        <p:spPr>
          <a:xfrm>
            <a:off x="721728" y="2818688"/>
            <a:ext cx="19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In case of water </a:t>
            </a:r>
            <a:r>
              <a:rPr b="1" lang="en">
                <a:solidFill>
                  <a:srgbClr val="434343"/>
                </a:solidFill>
                <a:latin typeface="Open Sans"/>
                <a:ea typeface="Open Sans"/>
                <a:cs typeface="Open Sans"/>
                <a:sym typeface="Open Sans"/>
              </a:rPr>
              <a:t>deficit </a:t>
            </a:r>
            <a:r>
              <a:rPr lang="en">
                <a:solidFill>
                  <a:srgbClr val="434343"/>
                </a:solidFill>
                <a:latin typeface="Open Sans"/>
                <a:ea typeface="Open Sans"/>
                <a:cs typeface="Open Sans"/>
                <a:sym typeface="Open Sans"/>
              </a:rPr>
              <a:t>in the body.</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0B5394"/>
                </a:solidFill>
                <a:latin typeface="Open Sans"/>
                <a:ea typeface="Open Sans"/>
                <a:cs typeface="Open Sans"/>
                <a:sym typeface="Open Sans"/>
              </a:rPr>
              <a:t>“When </a:t>
            </a:r>
            <a:r>
              <a:rPr b="1" lang="en">
                <a:solidFill>
                  <a:srgbClr val="0B5394"/>
                </a:solidFill>
                <a:latin typeface="Open Sans"/>
                <a:ea typeface="Open Sans"/>
                <a:cs typeface="Open Sans"/>
                <a:sym typeface="Open Sans"/>
              </a:rPr>
              <a:t>ADH </a:t>
            </a:r>
            <a:r>
              <a:rPr lang="en">
                <a:solidFill>
                  <a:srgbClr val="0B5394"/>
                </a:solidFill>
                <a:latin typeface="Open Sans"/>
                <a:ea typeface="Open Sans"/>
                <a:cs typeface="Open Sans"/>
                <a:sym typeface="Open Sans"/>
              </a:rPr>
              <a:t>levels are very </a:t>
            </a:r>
            <a:r>
              <a:rPr b="1" lang="en">
                <a:solidFill>
                  <a:srgbClr val="0B5394"/>
                </a:solidFill>
                <a:latin typeface="Open Sans"/>
                <a:ea typeface="Open Sans"/>
                <a:cs typeface="Open Sans"/>
                <a:sym typeface="Open Sans"/>
              </a:rPr>
              <a:t>high</a:t>
            </a:r>
            <a:r>
              <a:rPr lang="en">
                <a:solidFill>
                  <a:srgbClr val="0B5394"/>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133" name="Google Shape;133;p15"/>
          <p:cNvSpPr txBox="1"/>
          <p:nvPr/>
        </p:nvSpPr>
        <p:spPr>
          <a:xfrm>
            <a:off x="2761413" y="2923338"/>
            <a:ext cx="1665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Small volume of </a:t>
            </a:r>
            <a:r>
              <a:rPr b="1" lang="en">
                <a:solidFill>
                  <a:srgbClr val="434343"/>
                </a:solidFill>
                <a:latin typeface="Open Sans"/>
                <a:ea typeface="Open Sans"/>
                <a:cs typeface="Open Sans"/>
                <a:sym typeface="Open Sans"/>
              </a:rPr>
              <a:t>concentrated </a:t>
            </a:r>
            <a:r>
              <a:rPr lang="en">
                <a:solidFill>
                  <a:schemeClr val="lt1"/>
                </a:solidFill>
                <a:latin typeface="Open Sans"/>
                <a:ea typeface="Open Sans"/>
                <a:cs typeface="Open Sans"/>
                <a:sym typeface="Open Sans"/>
              </a:rPr>
              <a:t>(مركز) </a:t>
            </a:r>
            <a:r>
              <a:rPr lang="en">
                <a:solidFill>
                  <a:srgbClr val="434343"/>
                </a:solidFill>
                <a:latin typeface="Open Sans"/>
                <a:ea typeface="Open Sans"/>
                <a:cs typeface="Open Sans"/>
                <a:sym typeface="Open Sans"/>
              </a:rPr>
              <a:t>urine</a:t>
            </a:r>
            <a:endParaRPr>
              <a:solidFill>
                <a:srgbClr val="434343"/>
              </a:solidFill>
              <a:latin typeface="Open Sans"/>
              <a:ea typeface="Open Sans"/>
              <a:cs typeface="Open Sans"/>
              <a:sym typeface="Open Sans"/>
            </a:endParaRPr>
          </a:p>
        </p:txBody>
      </p:sp>
      <p:sp>
        <p:nvSpPr>
          <p:cNvPr id="134" name="Google Shape;134;p15"/>
          <p:cNvSpPr txBox="1"/>
          <p:nvPr/>
        </p:nvSpPr>
        <p:spPr>
          <a:xfrm>
            <a:off x="4990263" y="2923338"/>
            <a:ext cx="134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5A6BD"/>
                </a:solidFill>
                <a:latin typeface="Open Sans"/>
                <a:ea typeface="Open Sans"/>
                <a:cs typeface="Open Sans"/>
                <a:sym typeface="Open Sans"/>
              </a:rPr>
              <a:t>1200mOsm/L</a:t>
            </a:r>
            <a:endParaRPr>
              <a:solidFill>
                <a:srgbClr val="D5A6BD"/>
              </a:solidFill>
              <a:latin typeface="Open Sans"/>
              <a:ea typeface="Open Sans"/>
              <a:cs typeface="Open Sans"/>
              <a:sym typeface="Open Sans"/>
            </a:endParaRPr>
          </a:p>
          <a:p>
            <a:pPr indent="0" lvl="0" marL="0" rtl="0" algn="ctr">
              <a:spcBef>
                <a:spcPts val="0"/>
              </a:spcBef>
              <a:spcAft>
                <a:spcPts val="0"/>
              </a:spcAft>
              <a:buNone/>
            </a:pPr>
            <a:r>
              <a:rPr lang="en">
                <a:solidFill>
                  <a:srgbClr val="D5A6BD"/>
                </a:solidFill>
                <a:latin typeface="Open Sans"/>
                <a:ea typeface="Open Sans"/>
                <a:cs typeface="Open Sans"/>
                <a:sym typeface="Open Sans"/>
              </a:rPr>
              <a:t>(Urine osmolarity).</a:t>
            </a:r>
            <a:endParaRPr>
              <a:solidFill>
                <a:srgbClr val="D5A6BD"/>
              </a:solidFill>
              <a:latin typeface="Open Sans"/>
              <a:ea typeface="Open Sans"/>
              <a:cs typeface="Open Sans"/>
              <a:sym typeface="Open Sans"/>
            </a:endParaRPr>
          </a:p>
        </p:txBody>
      </p:sp>
      <p:sp>
        <p:nvSpPr>
          <p:cNvPr id="135" name="Google Shape;135;p15"/>
          <p:cNvSpPr/>
          <p:nvPr/>
        </p:nvSpPr>
        <p:spPr>
          <a:xfrm>
            <a:off x="1399250" y="3796575"/>
            <a:ext cx="2242500" cy="517200"/>
          </a:xfrm>
          <a:prstGeom prst="curvedUpArrow">
            <a:avLst>
              <a:gd fmla="val 25000" name="adj1"/>
              <a:gd fmla="val 50000" name="adj2"/>
              <a:gd fmla="val 25000" name="adj3"/>
            </a:avLst>
          </a:prstGeom>
          <a:solidFill>
            <a:srgbClr val="A3534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txBox="1"/>
          <p:nvPr/>
        </p:nvSpPr>
        <p:spPr>
          <a:xfrm>
            <a:off x="569325" y="4692875"/>
            <a:ext cx="54417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Obligatory Urine Volume</a:t>
            </a:r>
            <a:endParaRPr b="1" i="0" sz="2400" u="none" cap="none" strike="noStrike">
              <a:solidFill>
                <a:srgbClr val="CF8A87"/>
              </a:solidFill>
              <a:latin typeface="Open Sans"/>
              <a:ea typeface="Open Sans"/>
              <a:cs typeface="Open Sans"/>
              <a:sym typeface="Open Sans"/>
            </a:endParaRPr>
          </a:p>
        </p:txBody>
      </p:sp>
      <p:cxnSp>
        <p:nvCxnSpPr>
          <p:cNvPr id="137" name="Google Shape;137;p15"/>
          <p:cNvCxnSpPr/>
          <p:nvPr/>
        </p:nvCxnSpPr>
        <p:spPr>
          <a:xfrm>
            <a:off x="2255125" y="5327325"/>
            <a:ext cx="1903800" cy="0"/>
          </a:xfrm>
          <a:prstGeom prst="straightConnector1">
            <a:avLst/>
          </a:prstGeom>
          <a:noFill/>
          <a:ln cap="rnd" cmpd="sng" w="38100">
            <a:solidFill>
              <a:srgbClr val="7F7F7F"/>
            </a:solidFill>
            <a:prstDash val="solid"/>
            <a:miter lim="800000"/>
            <a:headEnd len="sm" w="sm" type="none"/>
            <a:tailEnd len="sm" w="sm" type="none"/>
          </a:ln>
        </p:spPr>
      </p:cxnSp>
      <p:sp>
        <p:nvSpPr>
          <p:cNvPr id="138" name="Google Shape;138;p15"/>
          <p:cNvSpPr/>
          <p:nvPr/>
        </p:nvSpPr>
        <p:spPr>
          <a:xfrm>
            <a:off x="2222142" y="7379364"/>
            <a:ext cx="588300" cy="5988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5"/>
          <p:cNvSpPr/>
          <p:nvPr/>
        </p:nvSpPr>
        <p:spPr>
          <a:xfrm>
            <a:off x="-310500" y="5819275"/>
            <a:ext cx="2242500" cy="1860300"/>
          </a:xfrm>
          <a:prstGeom prst="arc">
            <a:avLst>
              <a:gd fmla="val 16200000" name="adj1"/>
              <a:gd fmla="val 5338162" name="adj2"/>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5"/>
          <p:cNvSpPr/>
          <p:nvPr/>
        </p:nvSpPr>
        <p:spPr>
          <a:xfrm>
            <a:off x="2203095" y="7329936"/>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000">
                <a:solidFill>
                  <a:srgbClr val="B37370"/>
                </a:solidFill>
                <a:latin typeface="Oxygen"/>
                <a:ea typeface="Oxygen"/>
                <a:cs typeface="Oxygen"/>
                <a:sym typeface="Oxygen"/>
              </a:rPr>
              <a:t>3</a:t>
            </a:r>
            <a:endParaRPr b="1" i="0" sz="2000" u="none" cap="none" strike="noStrike">
              <a:solidFill>
                <a:srgbClr val="B37370"/>
              </a:solidFill>
              <a:latin typeface="Oxygen"/>
              <a:ea typeface="Oxygen"/>
              <a:cs typeface="Oxygen"/>
              <a:sym typeface="Oxygen"/>
            </a:endParaRPr>
          </a:p>
        </p:txBody>
      </p:sp>
      <p:sp>
        <p:nvSpPr>
          <p:cNvPr id="141" name="Google Shape;141;p15"/>
          <p:cNvSpPr txBox="1"/>
          <p:nvPr/>
        </p:nvSpPr>
        <p:spPr>
          <a:xfrm>
            <a:off x="3144131" y="7429475"/>
            <a:ext cx="3132900" cy="49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D5A6BD"/>
                </a:solidFill>
                <a:latin typeface="Open Sans"/>
                <a:ea typeface="Open Sans"/>
                <a:cs typeface="Open Sans"/>
                <a:sym typeface="Open Sans"/>
              </a:rPr>
              <a:t>70kg human needs to excrete 600mOsm of solutes per day.</a:t>
            </a:r>
            <a:endParaRPr i="0" sz="1400" u="none" cap="none" strike="noStrike">
              <a:solidFill>
                <a:srgbClr val="D5A6BD"/>
              </a:solidFill>
              <a:latin typeface="Open Sans"/>
              <a:ea typeface="Open Sans"/>
              <a:cs typeface="Open Sans"/>
              <a:sym typeface="Open Sans"/>
            </a:endParaRPr>
          </a:p>
        </p:txBody>
      </p:sp>
      <p:cxnSp>
        <p:nvCxnSpPr>
          <p:cNvPr id="142" name="Google Shape;142;p15"/>
          <p:cNvCxnSpPr>
            <a:stCxn id="138" idx="6"/>
            <a:endCxn id="143" idx="1"/>
          </p:cNvCxnSpPr>
          <p:nvPr/>
        </p:nvCxnSpPr>
        <p:spPr>
          <a:xfrm>
            <a:off x="2810442" y="7678764"/>
            <a:ext cx="329100" cy="600"/>
          </a:xfrm>
          <a:prstGeom prst="bentConnector3">
            <a:avLst>
              <a:gd fmla="val 50000" name="adj1"/>
            </a:avLst>
          </a:prstGeom>
          <a:noFill/>
          <a:ln cap="flat" cmpd="sng" w="9525">
            <a:solidFill>
              <a:srgbClr val="B7B7B7"/>
            </a:solidFill>
            <a:prstDash val="solid"/>
            <a:round/>
            <a:headEnd len="sm" w="sm" type="none"/>
            <a:tailEnd len="med" w="med" type="oval"/>
          </a:ln>
        </p:spPr>
      </p:cxnSp>
      <p:cxnSp>
        <p:nvCxnSpPr>
          <p:cNvPr id="144" name="Google Shape;144;p15"/>
          <p:cNvCxnSpPr>
            <a:stCxn id="145" idx="6"/>
            <a:endCxn id="138" idx="2"/>
          </p:cNvCxnSpPr>
          <p:nvPr/>
        </p:nvCxnSpPr>
        <p:spPr>
          <a:xfrm>
            <a:off x="1903042" y="6749277"/>
            <a:ext cx="319200" cy="929400"/>
          </a:xfrm>
          <a:prstGeom prst="bentConnector3">
            <a:avLst>
              <a:gd fmla="val 50020" name="adj1"/>
            </a:avLst>
          </a:prstGeom>
          <a:noFill/>
          <a:ln cap="flat" cmpd="sng" w="9525">
            <a:solidFill>
              <a:srgbClr val="B7B7B7"/>
            </a:solidFill>
            <a:prstDash val="solid"/>
            <a:round/>
            <a:headEnd len="sm" w="sm" type="none"/>
            <a:tailEnd len="med" w="med" type="oval"/>
          </a:ln>
        </p:spPr>
      </p:cxnSp>
      <p:sp>
        <p:nvSpPr>
          <p:cNvPr id="145" name="Google Shape;145;p15"/>
          <p:cNvSpPr/>
          <p:nvPr/>
        </p:nvSpPr>
        <p:spPr>
          <a:xfrm>
            <a:off x="1751542" y="6572277"/>
            <a:ext cx="151500" cy="3540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5"/>
          <p:cNvSpPr/>
          <p:nvPr/>
        </p:nvSpPr>
        <p:spPr>
          <a:xfrm>
            <a:off x="2222142" y="6449650"/>
            <a:ext cx="588300" cy="5988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5"/>
          <p:cNvSpPr/>
          <p:nvPr/>
        </p:nvSpPr>
        <p:spPr>
          <a:xfrm>
            <a:off x="2203095" y="6400221"/>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000">
                <a:solidFill>
                  <a:srgbClr val="B37370"/>
                </a:solidFill>
                <a:latin typeface="Oxygen"/>
                <a:ea typeface="Oxygen"/>
                <a:cs typeface="Oxygen"/>
                <a:sym typeface="Oxygen"/>
              </a:rPr>
              <a:t>2</a:t>
            </a:r>
            <a:endParaRPr b="1" i="0" sz="2000" u="none" cap="none" strike="noStrike">
              <a:solidFill>
                <a:srgbClr val="B37370"/>
              </a:solidFill>
              <a:latin typeface="Oxygen"/>
              <a:ea typeface="Oxygen"/>
              <a:cs typeface="Oxygen"/>
              <a:sym typeface="Oxygen"/>
            </a:endParaRPr>
          </a:p>
        </p:txBody>
      </p:sp>
      <p:sp>
        <p:nvSpPr>
          <p:cNvPr id="148" name="Google Shape;148;p15"/>
          <p:cNvSpPr txBox="1"/>
          <p:nvPr/>
        </p:nvSpPr>
        <p:spPr>
          <a:xfrm>
            <a:off x="3144124" y="6583875"/>
            <a:ext cx="3481800" cy="49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D5A6BD"/>
                </a:solidFill>
                <a:latin typeface="Open Sans"/>
                <a:ea typeface="Open Sans"/>
                <a:cs typeface="Open Sans"/>
                <a:sym typeface="Open Sans"/>
              </a:rPr>
              <a:t>It is determined by the </a:t>
            </a:r>
            <a:r>
              <a:rPr b="1" lang="en">
                <a:solidFill>
                  <a:srgbClr val="D5A6BD"/>
                </a:solidFill>
                <a:latin typeface="Open Sans"/>
                <a:ea typeface="Open Sans"/>
                <a:cs typeface="Open Sans"/>
                <a:sym typeface="Open Sans"/>
              </a:rPr>
              <a:t>maximal concentrating ability </a:t>
            </a:r>
            <a:r>
              <a:rPr lang="en">
                <a:solidFill>
                  <a:srgbClr val="D5A6BD"/>
                </a:solidFill>
                <a:latin typeface="Open Sans"/>
                <a:ea typeface="Open Sans"/>
                <a:cs typeface="Open Sans"/>
                <a:sym typeface="Open Sans"/>
              </a:rPr>
              <a:t>of the kidney.</a:t>
            </a:r>
            <a:endParaRPr i="0" sz="1400" u="none" cap="none" strike="noStrike">
              <a:solidFill>
                <a:srgbClr val="D5A6BD"/>
              </a:solidFill>
              <a:latin typeface="Open Sans"/>
              <a:ea typeface="Open Sans"/>
              <a:cs typeface="Open Sans"/>
              <a:sym typeface="Open Sans"/>
            </a:endParaRPr>
          </a:p>
        </p:txBody>
      </p:sp>
      <p:cxnSp>
        <p:nvCxnSpPr>
          <p:cNvPr id="149" name="Google Shape;149;p15"/>
          <p:cNvCxnSpPr>
            <a:stCxn id="146" idx="6"/>
            <a:endCxn id="150" idx="1"/>
          </p:cNvCxnSpPr>
          <p:nvPr/>
        </p:nvCxnSpPr>
        <p:spPr>
          <a:xfrm>
            <a:off x="2810442" y="6749050"/>
            <a:ext cx="329100" cy="600"/>
          </a:xfrm>
          <a:prstGeom prst="bentConnector3">
            <a:avLst>
              <a:gd fmla="val 50000" name="adj1"/>
            </a:avLst>
          </a:prstGeom>
          <a:noFill/>
          <a:ln cap="flat" cmpd="sng" w="9525">
            <a:solidFill>
              <a:srgbClr val="B7B7B7"/>
            </a:solidFill>
            <a:prstDash val="solid"/>
            <a:round/>
            <a:headEnd len="sm" w="sm" type="none"/>
            <a:tailEnd len="med" w="med" type="oval"/>
          </a:ln>
        </p:spPr>
      </p:cxnSp>
      <p:sp>
        <p:nvSpPr>
          <p:cNvPr id="151" name="Google Shape;151;p15"/>
          <p:cNvSpPr/>
          <p:nvPr/>
        </p:nvSpPr>
        <p:spPr>
          <a:xfrm>
            <a:off x="2222142" y="5519935"/>
            <a:ext cx="588300" cy="5988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5"/>
          <p:cNvSpPr/>
          <p:nvPr/>
        </p:nvSpPr>
        <p:spPr>
          <a:xfrm>
            <a:off x="2203095" y="5470507"/>
            <a:ext cx="641139" cy="698140"/>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000">
                <a:solidFill>
                  <a:srgbClr val="B37370"/>
                </a:solidFill>
                <a:latin typeface="Oxygen"/>
                <a:ea typeface="Oxygen"/>
                <a:cs typeface="Oxygen"/>
                <a:sym typeface="Oxygen"/>
              </a:rPr>
              <a:t>1</a:t>
            </a:r>
            <a:endParaRPr b="1" i="0" sz="2000" u="none" cap="none" strike="noStrike">
              <a:solidFill>
                <a:srgbClr val="B37370"/>
              </a:solidFill>
              <a:latin typeface="Oxygen"/>
              <a:ea typeface="Oxygen"/>
              <a:cs typeface="Oxygen"/>
              <a:sym typeface="Oxygen"/>
            </a:endParaRPr>
          </a:p>
        </p:txBody>
      </p:sp>
      <p:sp>
        <p:nvSpPr>
          <p:cNvPr id="153" name="Google Shape;153;p15"/>
          <p:cNvSpPr txBox="1"/>
          <p:nvPr/>
        </p:nvSpPr>
        <p:spPr>
          <a:xfrm>
            <a:off x="3273100" y="5654250"/>
            <a:ext cx="3481800" cy="83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The </a:t>
            </a:r>
            <a:r>
              <a:rPr b="1" lang="en" u="sng">
                <a:solidFill>
                  <a:srgbClr val="434343"/>
                </a:solidFill>
                <a:latin typeface="Open Sans"/>
                <a:ea typeface="Open Sans"/>
                <a:cs typeface="Open Sans"/>
                <a:sym typeface="Open Sans"/>
              </a:rPr>
              <a:t>minimal </a:t>
            </a:r>
            <a:r>
              <a:rPr lang="en" u="sng">
                <a:solidFill>
                  <a:srgbClr val="434343"/>
                </a:solidFill>
                <a:latin typeface="Open Sans"/>
                <a:ea typeface="Open Sans"/>
                <a:cs typeface="Open Sans"/>
                <a:sym typeface="Open Sans"/>
              </a:rPr>
              <a:t>volume of urine </a:t>
            </a:r>
            <a:r>
              <a:rPr lang="en">
                <a:solidFill>
                  <a:srgbClr val="434343"/>
                </a:solidFill>
                <a:latin typeface="Open Sans"/>
                <a:ea typeface="Open Sans"/>
                <a:cs typeface="Open Sans"/>
                <a:sym typeface="Open Sans"/>
              </a:rPr>
              <a:t>that needs to be excreted to get rid of the metabolism waste products from the body</a:t>
            </a:r>
            <a:r>
              <a:rPr lang="en">
                <a:solidFill>
                  <a:srgbClr val="0B5394"/>
                </a:solidFill>
                <a:latin typeface="Open Sans"/>
                <a:ea typeface="Open Sans"/>
                <a:cs typeface="Open Sans"/>
                <a:sym typeface="Open Sans"/>
              </a:rPr>
              <a:t> = 600 mmol</a:t>
            </a:r>
            <a:endParaRPr>
              <a:solidFill>
                <a:srgbClr val="0B5394"/>
              </a:solidFill>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a:solidFill>
                <a:srgbClr val="0B5394"/>
              </a:solidFill>
              <a:latin typeface="Open Sans"/>
              <a:ea typeface="Open Sans"/>
              <a:cs typeface="Open Sans"/>
              <a:sym typeface="Open Sans"/>
            </a:endParaRPr>
          </a:p>
        </p:txBody>
      </p:sp>
      <p:cxnSp>
        <p:nvCxnSpPr>
          <p:cNvPr id="154" name="Google Shape;154;p15"/>
          <p:cNvCxnSpPr>
            <a:stCxn id="151" idx="6"/>
            <a:endCxn id="155" idx="1"/>
          </p:cNvCxnSpPr>
          <p:nvPr/>
        </p:nvCxnSpPr>
        <p:spPr>
          <a:xfrm>
            <a:off x="2810442" y="5819335"/>
            <a:ext cx="329100" cy="600"/>
          </a:xfrm>
          <a:prstGeom prst="bentConnector3">
            <a:avLst>
              <a:gd fmla="val 50000" name="adj1"/>
            </a:avLst>
          </a:prstGeom>
          <a:noFill/>
          <a:ln cap="flat" cmpd="sng" w="9525">
            <a:solidFill>
              <a:srgbClr val="B7B7B7"/>
            </a:solidFill>
            <a:prstDash val="solid"/>
            <a:round/>
            <a:headEnd len="sm" w="sm" type="none"/>
            <a:tailEnd len="med" w="med" type="oval"/>
          </a:ln>
        </p:spPr>
      </p:cxnSp>
      <p:cxnSp>
        <p:nvCxnSpPr>
          <p:cNvPr id="156" name="Google Shape;156;p15"/>
          <p:cNvCxnSpPr>
            <a:stCxn id="145" idx="6"/>
            <a:endCxn id="146" idx="2"/>
          </p:cNvCxnSpPr>
          <p:nvPr/>
        </p:nvCxnSpPr>
        <p:spPr>
          <a:xfrm>
            <a:off x="1903042" y="6749277"/>
            <a:ext cx="319200" cy="600"/>
          </a:xfrm>
          <a:prstGeom prst="bentConnector3">
            <a:avLst>
              <a:gd fmla="val 50020" name="adj1"/>
            </a:avLst>
          </a:prstGeom>
          <a:noFill/>
          <a:ln cap="flat" cmpd="sng" w="9525">
            <a:solidFill>
              <a:srgbClr val="B7B7B7"/>
            </a:solidFill>
            <a:prstDash val="solid"/>
            <a:round/>
            <a:headEnd len="sm" w="sm" type="none"/>
            <a:tailEnd len="med" w="med" type="oval"/>
          </a:ln>
        </p:spPr>
      </p:cxnSp>
      <p:cxnSp>
        <p:nvCxnSpPr>
          <p:cNvPr id="157" name="Google Shape;157;p15"/>
          <p:cNvCxnSpPr>
            <a:stCxn id="145" idx="6"/>
            <a:endCxn id="151" idx="2"/>
          </p:cNvCxnSpPr>
          <p:nvPr/>
        </p:nvCxnSpPr>
        <p:spPr>
          <a:xfrm flipH="1" rot="10800000">
            <a:off x="1903042" y="5819277"/>
            <a:ext cx="319200" cy="930000"/>
          </a:xfrm>
          <a:prstGeom prst="bentConnector3">
            <a:avLst>
              <a:gd fmla="val 50020" name="adj1"/>
            </a:avLst>
          </a:prstGeom>
          <a:noFill/>
          <a:ln cap="flat" cmpd="sng" w="9525">
            <a:solidFill>
              <a:srgbClr val="B7B7B7"/>
            </a:solidFill>
            <a:prstDash val="solid"/>
            <a:round/>
            <a:headEnd len="sm" w="sm" type="none"/>
            <a:tailEnd len="med" w="med" type="oval"/>
          </a:ln>
        </p:spPr>
      </p:cxnSp>
      <p:sp>
        <p:nvSpPr>
          <p:cNvPr id="158" name="Google Shape;158;p15"/>
          <p:cNvSpPr/>
          <p:nvPr/>
        </p:nvSpPr>
        <p:spPr>
          <a:xfrm>
            <a:off x="217775" y="6118725"/>
            <a:ext cx="1470611" cy="1368637"/>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5"/>
          <p:cNvSpPr/>
          <p:nvPr/>
        </p:nvSpPr>
        <p:spPr>
          <a:xfrm>
            <a:off x="201974" y="5959050"/>
            <a:ext cx="1519505" cy="1530592"/>
          </a:xfrm>
          <a:custGeom>
            <a:rect b="b" l="l" r="r" t="t"/>
            <a:pathLst>
              <a:path extrusionOk="0" h="59062" w="74954">
                <a:moveTo>
                  <a:pt x="18528" y="569"/>
                </a:moveTo>
                <a:cubicBezTo>
                  <a:pt x="23412" y="569"/>
                  <a:pt x="28660" y="4027"/>
                  <a:pt x="30529" y="8832"/>
                </a:cubicBezTo>
                <a:cubicBezTo>
                  <a:pt x="31203" y="10558"/>
                  <a:pt x="31363" y="12354"/>
                  <a:pt x="31007" y="14022"/>
                </a:cubicBezTo>
                <a:cubicBezTo>
                  <a:pt x="30818" y="14901"/>
                  <a:pt x="30484" y="15753"/>
                  <a:pt x="30012" y="16553"/>
                </a:cubicBezTo>
                <a:cubicBezTo>
                  <a:pt x="29499" y="17434"/>
                  <a:pt x="28792" y="18146"/>
                  <a:pt x="28056" y="18860"/>
                </a:cubicBezTo>
                <a:cubicBezTo>
                  <a:pt x="27642" y="19263"/>
                  <a:pt x="26951" y="19930"/>
                  <a:pt x="26957" y="20666"/>
                </a:cubicBezTo>
                <a:cubicBezTo>
                  <a:pt x="26963" y="21144"/>
                  <a:pt x="27159" y="21588"/>
                  <a:pt x="27348" y="21956"/>
                </a:cubicBezTo>
                <a:lnTo>
                  <a:pt x="27428" y="22105"/>
                </a:lnTo>
                <a:lnTo>
                  <a:pt x="31479" y="22105"/>
                </a:lnTo>
                <a:cubicBezTo>
                  <a:pt x="31894" y="22105"/>
                  <a:pt x="32233" y="22445"/>
                  <a:pt x="32233" y="22865"/>
                </a:cubicBezTo>
                <a:cubicBezTo>
                  <a:pt x="32233" y="23279"/>
                  <a:pt x="31894" y="23619"/>
                  <a:pt x="31479" y="23619"/>
                </a:cubicBezTo>
                <a:lnTo>
                  <a:pt x="28078" y="23619"/>
                </a:lnTo>
                <a:lnTo>
                  <a:pt x="28118" y="23941"/>
                </a:lnTo>
                <a:cubicBezTo>
                  <a:pt x="28165" y="24298"/>
                  <a:pt x="28160" y="24636"/>
                  <a:pt x="28096" y="24947"/>
                </a:cubicBezTo>
                <a:cubicBezTo>
                  <a:pt x="28073" y="25058"/>
                  <a:pt x="28038" y="25172"/>
                  <a:pt x="28004" y="25287"/>
                </a:cubicBezTo>
                <a:lnTo>
                  <a:pt x="27877" y="25667"/>
                </a:lnTo>
                <a:lnTo>
                  <a:pt x="29610" y="25667"/>
                </a:lnTo>
                <a:cubicBezTo>
                  <a:pt x="32964" y="25667"/>
                  <a:pt x="35691" y="28394"/>
                  <a:pt x="35691" y="31742"/>
                </a:cubicBezTo>
                <a:lnTo>
                  <a:pt x="35691" y="57732"/>
                </a:lnTo>
                <a:cubicBezTo>
                  <a:pt x="35691" y="58152"/>
                  <a:pt x="35351" y="58491"/>
                  <a:pt x="34932" y="58491"/>
                </a:cubicBezTo>
                <a:cubicBezTo>
                  <a:pt x="34517" y="58491"/>
                  <a:pt x="34178" y="58152"/>
                  <a:pt x="34178" y="57732"/>
                </a:cubicBezTo>
                <a:lnTo>
                  <a:pt x="34178" y="31742"/>
                </a:lnTo>
                <a:cubicBezTo>
                  <a:pt x="34178" y="29228"/>
                  <a:pt x="32130" y="27175"/>
                  <a:pt x="29610" y="27175"/>
                </a:cubicBezTo>
                <a:lnTo>
                  <a:pt x="26951" y="27175"/>
                </a:lnTo>
                <a:lnTo>
                  <a:pt x="26848" y="27342"/>
                </a:lnTo>
                <a:cubicBezTo>
                  <a:pt x="26795" y="27427"/>
                  <a:pt x="26744" y="27509"/>
                  <a:pt x="26703" y="27600"/>
                </a:cubicBezTo>
                <a:cubicBezTo>
                  <a:pt x="26485" y="28049"/>
                  <a:pt x="26434" y="28521"/>
                  <a:pt x="26548" y="28917"/>
                </a:cubicBezTo>
                <a:lnTo>
                  <a:pt x="26559" y="28952"/>
                </a:lnTo>
                <a:cubicBezTo>
                  <a:pt x="26697" y="29395"/>
                  <a:pt x="27037" y="29637"/>
                  <a:pt x="27342" y="29856"/>
                </a:cubicBezTo>
                <a:lnTo>
                  <a:pt x="27388" y="29891"/>
                </a:lnTo>
                <a:cubicBezTo>
                  <a:pt x="29828" y="31657"/>
                  <a:pt x="31301" y="34751"/>
                  <a:pt x="31140" y="37784"/>
                </a:cubicBezTo>
                <a:cubicBezTo>
                  <a:pt x="30984" y="40787"/>
                  <a:pt x="29546" y="43647"/>
                  <a:pt x="27095" y="45840"/>
                </a:cubicBezTo>
                <a:cubicBezTo>
                  <a:pt x="24610" y="48060"/>
                  <a:pt x="21306" y="49343"/>
                  <a:pt x="18130" y="49343"/>
                </a:cubicBezTo>
                <a:cubicBezTo>
                  <a:pt x="17907" y="49343"/>
                  <a:pt x="17676" y="49338"/>
                  <a:pt x="17451" y="49327"/>
                </a:cubicBezTo>
                <a:cubicBezTo>
                  <a:pt x="12331" y="49021"/>
                  <a:pt x="8695" y="45384"/>
                  <a:pt x="6549" y="42388"/>
                </a:cubicBezTo>
                <a:cubicBezTo>
                  <a:pt x="4409" y="39395"/>
                  <a:pt x="2872" y="35943"/>
                  <a:pt x="1985" y="32128"/>
                </a:cubicBezTo>
                <a:cubicBezTo>
                  <a:pt x="582" y="26104"/>
                  <a:pt x="1071" y="19062"/>
                  <a:pt x="3281" y="13279"/>
                </a:cubicBezTo>
                <a:cubicBezTo>
                  <a:pt x="5087" y="8567"/>
                  <a:pt x="8815" y="2577"/>
                  <a:pt x="16346" y="816"/>
                </a:cubicBezTo>
                <a:cubicBezTo>
                  <a:pt x="17060" y="651"/>
                  <a:pt x="17791" y="569"/>
                  <a:pt x="18528" y="569"/>
                </a:cubicBezTo>
                <a:close/>
                <a:moveTo>
                  <a:pt x="56426" y="569"/>
                </a:moveTo>
                <a:cubicBezTo>
                  <a:pt x="57164" y="569"/>
                  <a:pt x="57894" y="651"/>
                  <a:pt x="58608" y="816"/>
                </a:cubicBezTo>
                <a:cubicBezTo>
                  <a:pt x="66139" y="2577"/>
                  <a:pt x="69868" y="8567"/>
                  <a:pt x="71674" y="13279"/>
                </a:cubicBezTo>
                <a:cubicBezTo>
                  <a:pt x="73883" y="19062"/>
                  <a:pt x="74372" y="26104"/>
                  <a:pt x="72969" y="32128"/>
                </a:cubicBezTo>
                <a:cubicBezTo>
                  <a:pt x="72083" y="35943"/>
                  <a:pt x="70546" y="39395"/>
                  <a:pt x="68405" y="42388"/>
                </a:cubicBezTo>
                <a:cubicBezTo>
                  <a:pt x="66259" y="45384"/>
                  <a:pt x="62624" y="49021"/>
                  <a:pt x="57503" y="49327"/>
                </a:cubicBezTo>
                <a:cubicBezTo>
                  <a:pt x="57278" y="49338"/>
                  <a:pt x="57048" y="49343"/>
                  <a:pt x="56824" y="49343"/>
                </a:cubicBezTo>
                <a:cubicBezTo>
                  <a:pt x="53642" y="49343"/>
                  <a:pt x="50339" y="48060"/>
                  <a:pt x="47854" y="45840"/>
                </a:cubicBezTo>
                <a:cubicBezTo>
                  <a:pt x="45408" y="43647"/>
                  <a:pt x="43971" y="40787"/>
                  <a:pt x="43815" y="37784"/>
                </a:cubicBezTo>
                <a:cubicBezTo>
                  <a:pt x="43653" y="34751"/>
                  <a:pt x="45127" y="31657"/>
                  <a:pt x="47567" y="29891"/>
                </a:cubicBezTo>
                <a:lnTo>
                  <a:pt x="47612" y="29856"/>
                </a:lnTo>
                <a:cubicBezTo>
                  <a:pt x="47917" y="29637"/>
                  <a:pt x="48257" y="29395"/>
                  <a:pt x="48395" y="28952"/>
                </a:cubicBezTo>
                <a:lnTo>
                  <a:pt x="48406" y="28924"/>
                </a:lnTo>
                <a:cubicBezTo>
                  <a:pt x="48521" y="28521"/>
                  <a:pt x="48464" y="28049"/>
                  <a:pt x="48251" y="27600"/>
                </a:cubicBezTo>
                <a:cubicBezTo>
                  <a:pt x="48210" y="27509"/>
                  <a:pt x="48159" y="27427"/>
                  <a:pt x="48106" y="27342"/>
                </a:cubicBezTo>
                <a:lnTo>
                  <a:pt x="48003" y="27175"/>
                </a:lnTo>
                <a:lnTo>
                  <a:pt x="45345" y="27175"/>
                </a:lnTo>
                <a:cubicBezTo>
                  <a:pt x="42825" y="27175"/>
                  <a:pt x="40777" y="29228"/>
                  <a:pt x="40777" y="31742"/>
                </a:cubicBezTo>
                <a:lnTo>
                  <a:pt x="40777" y="57732"/>
                </a:lnTo>
                <a:cubicBezTo>
                  <a:pt x="40777" y="58152"/>
                  <a:pt x="40437" y="58491"/>
                  <a:pt x="40023" y="58491"/>
                </a:cubicBezTo>
                <a:cubicBezTo>
                  <a:pt x="39603" y="58491"/>
                  <a:pt x="39263" y="58152"/>
                  <a:pt x="39263" y="57732"/>
                </a:cubicBezTo>
                <a:lnTo>
                  <a:pt x="39263" y="31742"/>
                </a:lnTo>
                <a:cubicBezTo>
                  <a:pt x="39263" y="28394"/>
                  <a:pt x="41991" y="25667"/>
                  <a:pt x="45345" y="25667"/>
                </a:cubicBezTo>
                <a:lnTo>
                  <a:pt x="47078" y="25667"/>
                </a:lnTo>
                <a:lnTo>
                  <a:pt x="46951" y="25287"/>
                </a:lnTo>
                <a:cubicBezTo>
                  <a:pt x="46916" y="25172"/>
                  <a:pt x="46882" y="25063"/>
                  <a:pt x="46858" y="24947"/>
                </a:cubicBezTo>
                <a:cubicBezTo>
                  <a:pt x="46795" y="24636"/>
                  <a:pt x="46789" y="24298"/>
                  <a:pt x="46836" y="23941"/>
                </a:cubicBezTo>
                <a:lnTo>
                  <a:pt x="46876" y="23619"/>
                </a:lnTo>
                <a:lnTo>
                  <a:pt x="43177" y="23619"/>
                </a:lnTo>
                <a:cubicBezTo>
                  <a:pt x="42763" y="23619"/>
                  <a:pt x="42423" y="23279"/>
                  <a:pt x="42423" y="22865"/>
                </a:cubicBezTo>
                <a:cubicBezTo>
                  <a:pt x="42423" y="22445"/>
                  <a:pt x="42763" y="22105"/>
                  <a:pt x="43177" y="22105"/>
                </a:cubicBezTo>
                <a:lnTo>
                  <a:pt x="47527" y="22105"/>
                </a:lnTo>
                <a:lnTo>
                  <a:pt x="47607" y="21956"/>
                </a:lnTo>
                <a:cubicBezTo>
                  <a:pt x="47796" y="21588"/>
                  <a:pt x="47992" y="21144"/>
                  <a:pt x="47997" y="20666"/>
                </a:cubicBezTo>
                <a:cubicBezTo>
                  <a:pt x="48003" y="19930"/>
                  <a:pt x="47312" y="19263"/>
                  <a:pt x="46898" y="18860"/>
                </a:cubicBezTo>
                <a:cubicBezTo>
                  <a:pt x="46162" y="18146"/>
                  <a:pt x="45455" y="17434"/>
                  <a:pt x="44943" y="16553"/>
                </a:cubicBezTo>
                <a:cubicBezTo>
                  <a:pt x="44471" y="15753"/>
                  <a:pt x="44136" y="14901"/>
                  <a:pt x="43947" y="14022"/>
                </a:cubicBezTo>
                <a:cubicBezTo>
                  <a:pt x="43584" y="12354"/>
                  <a:pt x="43751" y="10558"/>
                  <a:pt x="44425" y="8832"/>
                </a:cubicBezTo>
                <a:cubicBezTo>
                  <a:pt x="46295" y="4027"/>
                  <a:pt x="51537" y="569"/>
                  <a:pt x="56426" y="569"/>
                </a:cubicBezTo>
                <a:close/>
                <a:moveTo>
                  <a:pt x="18510" y="0"/>
                </a:moveTo>
                <a:cubicBezTo>
                  <a:pt x="17734" y="0"/>
                  <a:pt x="16962" y="86"/>
                  <a:pt x="16215" y="259"/>
                </a:cubicBezTo>
                <a:cubicBezTo>
                  <a:pt x="10150" y="1679"/>
                  <a:pt x="5368" y="6231"/>
                  <a:pt x="2745" y="13072"/>
                </a:cubicBezTo>
                <a:cubicBezTo>
                  <a:pt x="495" y="18958"/>
                  <a:pt x="1" y="26128"/>
                  <a:pt x="1427" y="32260"/>
                </a:cubicBezTo>
                <a:cubicBezTo>
                  <a:pt x="2330" y="36145"/>
                  <a:pt x="3896" y="39666"/>
                  <a:pt x="6082" y="42720"/>
                </a:cubicBezTo>
                <a:cubicBezTo>
                  <a:pt x="8303" y="45822"/>
                  <a:pt x="12073" y="49579"/>
                  <a:pt x="17423" y="49895"/>
                </a:cubicBezTo>
                <a:cubicBezTo>
                  <a:pt x="17671" y="49906"/>
                  <a:pt x="17918" y="49919"/>
                  <a:pt x="18165" y="49919"/>
                </a:cubicBezTo>
                <a:cubicBezTo>
                  <a:pt x="21503" y="49919"/>
                  <a:pt x="24857" y="48607"/>
                  <a:pt x="27480" y="46265"/>
                </a:cubicBezTo>
                <a:cubicBezTo>
                  <a:pt x="30041" y="43969"/>
                  <a:pt x="31548" y="40972"/>
                  <a:pt x="31709" y="37813"/>
                </a:cubicBezTo>
                <a:cubicBezTo>
                  <a:pt x="31881" y="34591"/>
                  <a:pt x="30317" y="31299"/>
                  <a:pt x="27728" y="29429"/>
                </a:cubicBezTo>
                <a:lnTo>
                  <a:pt x="27676" y="29389"/>
                </a:lnTo>
                <a:cubicBezTo>
                  <a:pt x="27411" y="29206"/>
                  <a:pt x="27186" y="29039"/>
                  <a:pt x="27101" y="28763"/>
                </a:cubicBezTo>
                <a:cubicBezTo>
                  <a:pt x="27021" y="28497"/>
                  <a:pt x="27066" y="28170"/>
                  <a:pt x="27221" y="27841"/>
                </a:cubicBezTo>
                <a:cubicBezTo>
                  <a:pt x="27233" y="27812"/>
                  <a:pt x="27250" y="27778"/>
                  <a:pt x="27268" y="27750"/>
                </a:cubicBezTo>
                <a:lnTo>
                  <a:pt x="29610" y="27750"/>
                </a:lnTo>
                <a:cubicBezTo>
                  <a:pt x="31812" y="27750"/>
                  <a:pt x="33602" y="29539"/>
                  <a:pt x="33602" y="31742"/>
                </a:cubicBezTo>
                <a:lnTo>
                  <a:pt x="33602" y="57732"/>
                </a:lnTo>
                <a:cubicBezTo>
                  <a:pt x="33602" y="58468"/>
                  <a:pt x="34201" y="59062"/>
                  <a:pt x="34932" y="59062"/>
                </a:cubicBezTo>
                <a:cubicBezTo>
                  <a:pt x="35668" y="59062"/>
                  <a:pt x="36260" y="58468"/>
                  <a:pt x="36260" y="57732"/>
                </a:cubicBezTo>
                <a:lnTo>
                  <a:pt x="36260" y="31742"/>
                </a:lnTo>
                <a:cubicBezTo>
                  <a:pt x="36260" y="28078"/>
                  <a:pt x="33280" y="25092"/>
                  <a:pt x="29610" y="25092"/>
                </a:cubicBezTo>
                <a:lnTo>
                  <a:pt x="28649" y="25092"/>
                </a:lnTo>
                <a:cubicBezTo>
                  <a:pt x="28649" y="25085"/>
                  <a:pt x="28654" y="25074"/>
                  <a:pt x="28654" y="25063"/>
                </a:cubicBezTo>
                <a:cubicBezTo>
                  <a:pt x="28712" y="24787"/>
                  <a:pt x="28729" y="24498"/>
                  <a:pt x="28718" y="24195"/>
                </a:cubicBezTo>
                <a:lnTo>
                  <a:pt x="31479" y="24195"/>
                </a:lnTo>
                <a:cubicBezTo>
                  <a:pt x="32210" y="24195"/>
                  <a:pt x="32808" y="23595"/>
                  <a:pt x="32808" y="22865"/>
                </a:cubicBezTo>
                <a:cubicBezTo>
                  <a:pt x="32808" y="22129"/>
                  <a:pt x="32210" y="21536"/>
                  <a:pt x="31479" y="21536"/>
                </a:cubicBezTo>
                <a:lnTo>
                  <a:pt x="27780" y="21536"/>
                </a:lnTo>
                <a:cubicBezTo>
                  <a:pt x="27647" y="21266"/>
                  <a:pt x="27531" y="20961"/>
                  <a:pt x="27526" y="20661"/>
                </a:cubicBezTo>
                <a:cubicBezTo>
                  <a:pt x="27526" y="20172"/>
                  <a:pt x="28125" y="19585"/>
                  <a:pt x="28452" y="19275"/>
                </a:cubicBezTo>
                <a:cubicBezTo>
                  <a:pt x="29218" y="18526"/>
                  <a:pt x="29955" y="17785"/>
                  <a:pt x="30507" y="16841"/>
                </a:cubicBezTo>
                <a:cubicBezTo>
                  <a:pt x="31007" y="15989"/>
                  <a:pt x="31363" y="15081"/>
                  <a:pt x="31565" y="14142"/>
                </a:cubicBezTo>
                <a:cubicBezTo>
                  <a:pt x="31950" y="12365"/>
                  <a:pt x="31778" y="10455"/>
                  <a:pt x="31065" y="8625"/>
                </a:cubicBezTo>
                <a:cubicBezTo>
                  <a:pt x="29108" y="3607"/>
                  <a:pt x="23625" y="0"/>
                  <a:pt x="18510" y="0"/>
                </a:cubicBezTo>
                <a:close/>
                <a:moveTo>
                  <a:pt x="56444" y="0"/>
                </a:moveTo>
                <a:cubicBezTo>
                  <a:pt x="51329" y="0"/>
                  <a:pt x="45846" y="3607"/>
                  <a:pt x="43889" y="8625"/>
                </a:cubicBezTo>
                <a:cubicBezTo>
                  <a:pt x="43177" y="10455"/>
                  <a:pt x="43004" y="12365"/>
                  <a:pt x="43389" y="14142"/>
                </a:cubicBezTo>
                <a:cubicBezTo>
                  <a:pt x="43591" y="15081"/>
                  <a:pt x="43947" y="15989"/>
                  <a:pt x="44447" y="16841"/>
                </a:cubicBezTo>
                <a:cubicBezTo>
                  <a:pt x="45000" y="17785"/>
                  <a:pt x="45737" y="18526"/>
                  <a:pt x="46502" y="19275"/>
                </a:cubicBezTo>
                <a:cubicBezTo>
                  <a:pt x="46824" y="19585"/>
                  <a:pt x="47428" y="20172"/>
                  <a:pt x="47423" y="20661"/>
                </a:cubicBezTo>
                <a:cubicBezTo>
                  <a:pt x="47423" y="20961"/>
                  <a:pt x="47307" y="21266"/>
                  <a:pt x="47174" y="21536"/>
                </a:cubicBezTo>
                <a:lnTo>
                  <a:pt x="43177" y="21536"/>
                </a:lnTo>
                <a:cubicBezTo>
                  <a:pt x="42445" y="21536"/>
                  <a:pt x="41847" y="22129"/>
                  <a:pt x="41847" y="22865"/>
                </a:cubicBezTo>
                <a:cubicBezTo>
                  <a:pt x="41847" y="23595"/>
                  <a:pt x="42445" y="24195"/>
                  <a:pt x="43177" y="24195"/>
                </a:cubicBezTo>
                <a:lnTo>
                  <a:pt x="46237" y="24195"/>
                </a:lnTo>
                <a:cubicBezTo>
                  <a:pt x="46220" y="24498"/>
                  <a:pt x="46242" y="24787"/>
                  <a:pt x="46300" y="25063"/>
                </a:cubicBezTo>
                <a:cubicBezTo>
                  <a:pt x="46300" y="25074"/>
                  <a:pt x="46306" y="25085"/>
                  <a:pt x="46306" y="25092"/>
                </a:cubicBezTo>
                <a:lnTo>
                  <a:pt x="45345" y="25092"/>
                </a:lnTo>
                <a:cubicBezTo>
                  <a:pt x="41674" y="25092"/>
                  <a:pt x="38694" y="28078"/>
                  <a:pt x="38694" y="31742"/>
                </a:cubicBezTo>
                <a:lnTo>
                  <a:pt x="38694" y="57732"/>
                </a:lnTo>
                <a:cubicBezTo>
                  <a:pt x="38694" y="58468"/>
                  <a:pt x="39287" y="59062"/>
                  <a:pt x="40023" y="59062"/>
                </a:cubicBezTo>
                <a:cubicBezTo>
                  <a:pt x="40753" y="59062"/>
                  <a:pt x="41347" y="58468"/>
                  <a:pt x="41347" y="57732"/>
                </a:cubicBezTo>
                <a:lnTo>
                  <a:pt x="41347" y="31742"/>
                </a:lnTo>
                <a:cubicBezTo>
                  <a:pt x="41347" y="29539"/>
                  <a:pt x="43142" y="27750"/>
                  <a:pt x="45345" y="27750"/>
                </a:cubicBezTo>
                <a:lnTo>
                  <a:pt x="47687" y="27750"/>
                </a:lnTo>
                <a:cubicBezTo>
                  <a:pt x="47705" y="27778"/>
                  <a:pt x="47721" y="27812"/>
                  <a:pt x="47734" y="27841"/>
                </a:cubicBezTo>
                <a:cubicBezTo>
                  <a:pt x="47888" y="28170"/>
                  <a:pt x="47934" y="28497"/>
                  <a:pt x="47848" y="28779"/>
                </a:cubicBezTo>
                <a:cubicBezTo>
                  <a:pt x="47768" y="29039"/>
                  <a:pt x="47543" y="29206"/>
                  <a:pt x="47278" y="29389"/>
                </a:cubicBezTo>
                <a:lnTo>
                  <a:pt x="47227" y="29429"/>
                </a:lnTo>
                <a:cubicBezTo>
                  <a:pt x="44638" y="31299"/>
                  <a:pt x="43073" y="34591"/>
                  <a:pt x="43246" y="37813"/>
                </a:cubicBezTo>
                <a:cubicBezTo>
                  <a:pt x="43406" y="40972"/>
                  <a:pt x="44914" y="43969"/>
                  <a:pt x="47474" y="46265"/>
                </a:cubicBezTo>
                <a:cubicBezTo>
                  <a:pt x="50098" y="48607"/>
                  <a:pt x="53452" y="49919"/>
                  <a:pt x="56789" y="49919"/>
                </a:cubicBezTo>
                <a:cubicBezTo>
                  <a:pt x="57037" y="49919"/>
                  <a:pt x="57284" y="49906"/>
                  <a:pt x="57531" y="49895"/>
                </a:cubicBezTo>
                <a:cubicBezTo>
                  <a:pt x="62882" y="49579"/>
                  <a:pt x="66652" y="45822"/>
                  <a:pt x="68867" y="42720"/>
                </a:cubicBezTo>
                <a:cubicBezTo>
                  <a:pt x="71058" y="39666"/>
                  <a:pt x="72624" y="36145"/>
                  <a:pt x="73527" y="32260"/>
                </a:cubicBezTo>
                <a:cubicBezTo>
                  <a:pt x="74953" y="26128"/>
                  <a:pt x="74459" y="18958"/>
                  <a:pt x="72210" y="13072"/>
                </a:cubicBezTo>
                <a:cubicBezTo>
                  <a:pt x="69586" y="6231"/>
                  <a:pt x="64804" y="1679"/>
                  <a:pt x="58739" y="259"/>
                </a:cubicBezTo>
                <a:cubicBezTo>
                  <a:pt x="57992" y="86"/>
                  <a:pt x="57220" y="0"/>
                  <a:pt x="56444" y="0"/>
                </a:cubicBezTo>
                <a:close/>
              </a:path>
            </a:pathLst>
          </a:cu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
          <p:cNvSpPr/>
          <p:nvPr/>
        </p:nvSpPr>
        <p:spPr>
          <a:xfrm>
            <a:off x="201975" y="7978175"/>
            <a:ext cx="2020200" cy="1461000"/>
          </a:xfrm>
          <a:prstGeom prst="donut">
            <a:avLst>
              <a:gd fmla="val 8917" name="adj"/>
            </a:avLst>
          </a:prstGeom>
          <a:solidFill>
            <a:srgbClr val="F3EFEF"/>
          </a:solidFill>
          <a:ln cap="flat" cmpd="sng" w="9525">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txBox="1"/>
          <p:nvPr/>
        </p:nvSpPr>
        <p:spPr>
          <a:xfrm>
            <a:off x="341175" y="8288775"/>
            <a:ext cx="1741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C0000"/>
                </a:solidFill>
                <a:latin typeface="Open Sans"/>
                <a:ea typeface="Open Sans"/>
                <a:cs typeface="Open Sans"/>
                <a:sym typeface="Open Sans"/>
              </a:rPr>
              <a:t>How to calculate the obligatory urine volume?</a:t>
            </a:r>
            <a:endParaRPr>
              <a:solidFill>
                <a:srgbClr val="CC0000"/>
              </a:solidFill>
              <a:latin typeface="Open Sans"/>
              <a:ea typeface="Open Sans"/>
              <a:cs typeface="Open Sans"/>
              <a:sym typeface="Open Sans"/>
            </a:endParaRPr>
          </a:p>
        </p:txBody>
      </p:sp>
      <p:grpSp>
        <p:nvGrpSpPr>
          <p:cNvPr id="162" name="Google Shape;162;p15"/>
          <p:cNvGrpSpPr/>
          <p:nvPr/>
        </p:nvGrpSpPr>
        <p:grpSpPr>
          <a:xfrm>
            <a:off x="2349869" y="8608343"/>
            <a:ext cx="1519503" cy="353999"/>
            <a:chOff x="4662475" y="1976500"/>
            <a:chExt cx="68725" cy="36625"/>
          </a:xfrm>
        </p:grpSpPr>
        <p:sp>
          <p:nvSpPr>
            <p:cNvPr id="163" name="Google Shape;163;p15"/>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5"/>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5"/>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15"/>
          <p:cNvSpPr txBox="1"/>
          <p:nvPr/>
        </p:nvSpPr>
        <p:spPr>
          <a:xfrm>
            <a:off x="3990288" y="8351275"/>
            <a:ext cx="166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(600mOsm/day</a:t>
            </a:r>
            <a:r>
              <a:rPr lang="en">
                <a:solidFill>
                  <a:srgbClr val="434343"/>
                </a:solidFill>
                <a:latin typeface="Oxygen"/>
                <a:ea typeface="Oxygen"/>
                <a:cs typeface="Oxygen"/>
                <a:sym typeface="Oxygen"/>
              </a:rPr>
              <a:t>)</a:t>
            </a:r>
            <a:endParaRPr>
              <a:solidFill>
                <a:srgbClr val="434343"/>
              </a:solidFill>
              <a:latin typeface="Oxygen"/>
              <a:ea typeface="Oxygen"/>
              <a:cs typeface="Oxygen"/>
              <a:sym typeface="Oxygen"/>
            </a:endParaRPr>
          </a:p>
        </p:txBody>
      </p:sp>
      <p:cxnSp>
        <p:nvCxnSpPr>
          <p:cNvPr id="167" name="Google Shape;167;p15"/>
          <p:cNvCxnSpPr/>
          <p:nvPr/>
        </p:nvCxnSpPr>
        <p:spPr>
          <a:xfrm flipH="1" rot="10800000">
            <a:off x="3974663" y="8777350"/>
            <a:ext cx="1545600" cy="3900"/>
          </a:xfrm>
          <a:prstGeom prst="straightConnector1">
            <a:avLst/>
          </a:prstGeom>
          <a:noFill/>
          <a:ln cap="flat" cmpd="sng" w="19050">
            <a:solidFill>
              <a:srgbClr val="000000"/>
            </a:solidFill>
            <a:prstDash val="solid"/>
            <a:round/>
            <a:headEnd len="med" w="med" type="none"/>
            <a:tailEnd len="med" w="med" type="none"/>
          </a:ln>
        </p:spPr>
      </p:cxnSp>
      <p:sp>
        <p:nvSpPr>
          <p:cNvPr id="168" name="Google Shape;168;p15"/>
          <p:cNvSpPr txBox="1"/>
          <p:nvPr/>
        </p:nvSpPr>
        <p:spPr>
          <a:xfrm>
            <a:off x="4052063" y="8777350"/>
            <a:ext cx="166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(1200mOsm/L)</a:t>
            </a:r>
            <a:endParaRPr>
              <a:solidFill>
                <a:srgbClr val="434343"/>
              </a:solidFill>
              <a:latin typeface="Open Sans"/>
              <a:ea typeface="Open Sans"/>
              <a:cs typeface="Open Sans"/>
              <a:sym typeface="Open Sans"/>
            </a:endParaRPr>
          </a:p>
        </p:txBody>
      </p:sp>
      <p:sp>
        <p:nvSpPr>
          <p:cNvPr id="169" name="Google Shape;169;p15"/>
          <p:cNvSpPr txBox="1"/>
          <p:nvPr/>
        </p:nvSpPr>
        <p:spPr>
          <a:xfrm>
            <a:off x="5625575" y="8579200"/>
            <a:ext cx="12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 0.5 L/ day</a:t>
            </a:r>
            <a:endParaRPr>
              <a:solidFill>
                <a:srgbClr val="434343"/>
              </a:solidFill>
              <a:latin typeface="Open Sans"/>
              <a:ea typeface="Open Sans"/>
              <a:cs typeface="Open Sans"/>
              <a:sym typeface="Open Sans"/>
            </a:endParaRPr>
          </a:p>
        </p:txBody>
      </p:sp>
      <p:sp>
        <p:nvSpPr>
          <p:cNvPr id="170" name="Google Shape;170;p15"/>
          <p:cNvSpPr/>
          <p:nvPr/>
        </p:nvSpPr>
        <p:spPr>
          <a:xfrm>
            <a:off x="912375" y="4667213"/>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3429000" y="3905300"/>
            <a:ext cx="340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B5394"/>
                </a:solidFill>
                <a:latin typeface="Open Sans"/>
                <a:ea typeface="Open Sans"/>
                <a:cs typeface="Open Sans"/>
                <a:sym typeface="Open Sans"/>
              </a:rPr>
              <a:t> </a:t>
            </a:r>
            <a:r>
              <a:rPr lang="en">
                <a:solidFill>
                  <a:srgbClr val="C2C2C2"/>
                </a:solidFill>
                <a:latin typeface="Open Sans"/>
                <a:ea typeface="Open Sans"/>
                <a:cs typeface="Open Sans"/>
                <a:sym typeface="Open Sans"/>
              </a:rPr>
              <a:t>(ADH is activated due to water deficit), </a:t>
            </a:r>
            <a:endParaRPr>
              <a:solidFill>
                <a:srgbClr val="C2C2C2"/>
              </a:solidFill>
              <a:latin typeface="Open Sans"/>
              <a:ea typeface="Open Sans"/>
              <a:cs typeface="Open Sans"/>
              <a:sym typeface="Open Sans"/>
            </a:endParaRPr>
          </a:p>
        </p:txBody>
      </p:sp>
      <p:sp>
        <p:nvSpPr>
          <p:cNvPr id="172" name="Google Shape;172;p15"/>
          <p:cNvSpPr txBox="1"/>
          <p:nvPr/>
        </p:nvSpPr>
        <p:spPr>
          <a:xfrm>
            <a:off x="3869375" y="9279625"/>
            <a:ext cx="3000000" cy="615600"/>
          </a:xfrm>
          <a:prstGeom prst="rect">
            <a:avLst/>
          </a:prstGeom>
          <a:noFill/>
          <a:ln cap="flat" cmpd="sng" w="9525">
            <a:solidFill>
              <a:srgbClr val="A3534F"/>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3A3838"/>
                </a:solidFill>
                <a:latin typeface="Open Sans"/>
                <a:ea typeface="Open Sans"/>
                <a:cs typeface="Open Sans"/>
                <a:sym typeface="Open Sans"/>
              </a:rPr>
              <a:t>0.5 is the </a:t>
            </a:r>
            <a:r>
              <a:rPr b="1" lang="en">
                <a:solidFill>
                  <a:srgbClr val="3A3838"/>
                </a:solidFill>
                <a:latin typeface="Open Sans"/>
                <a:ea typeface="Open Sans"/>
                <a:cs typeface="Open Sans"/>
                <a:sym typeface="Open Sans"/>
              </a:rPr>
              <a:t>Minimum </a:t>
            </a:r>
            <a:r>
              <a:rPr lang="en">
                <a:solidFill>
                  <a:srgbClr val="3A3838"/>
                </a:solidFill>
                <a:latin typeface="Open Sans"/>
                <a:ea typeface="Open Sans"/>
                <a:cs typeface="Open Sans"/>
                <a:sym typeface="Open Sans"/>
              </a:rPr>
              <a:t>Volume </a:t>
            </a:r>
            <a:endParaRPr>
              <a:solidFill>
                <a:srgbClr val="3A3838"/>
              </a:solidFill>
              <a:latin typeface="Open Sans"/>
              <a:ea typeface="Open Sans"/>
              <a:cs typeface="Open Sans"/>
              <a:sym typeface="Open Sans"/>
            </a:endParaRPr>
          </a:p>
          <a:p>
            <a:pPr indent="0" lvl="0" marL="0" rtl="0" algn="ctr">
              <a:spcBef>
                <a:spcPts val="0"/>
              </a:spcBef>
              <a:spcAft>
                <a:spcPts val="0"/>
              </a:spcAft>
              <a:buNone/>
            </a:pPr>
            <a:r>
              <a:rPr lang="en">
                <a:solidFill>
                  <a:srgbClr val="0B5394"/>
                </a:solidFill>
                <a:latin typeface="Open Sans"/>
                <a:ea typeface="Open Sans"/>
                <a:cs typeface="Open Sans"/>
                <a:sym typeface="Open Sans"/>
              </a:rPr>
              <a:t>20L is a </a:t>
            </a:r>
            <a:r>
              <a:rPr b="1" lang="en">
                <a:solidFill>
                  <a:srgbClr val="0B5394"/>
                </a:solidFill>
                <a:latin typeface="Open Sans"/>
                <a:ea typeface="Open Sans"/>
                <a:cs typeface="Open Sans"/>
                <a:sym typeface="Open Sans"/>
              </a:rPr>
              <a:t>maximum </a:t>
            </a:r>
            <a:r>
              <a:rPr lang="en">
                <a:solidFill>
                  <a:srgbClr val="0B5394"/>
                </a:solidFill>
                <a:latin typeface="Open Sans"/>
                <a:ea typeface="Open Sans"/>
                <a:cs typeface="Open Sans"/>
                <a:sym typeface="Open Sans"/>
              </a:rPr>
              <a:t>volume</a:t>
            </a:r>
            <a:r>
              <a:rPr lang="en">
                <a:latin typeface="Open Sans"/>
                <a:ea typeface="Open Sans"/>
                <a:cs typeface="Open Sans"/>
                <a:sym typeface="Open Sans"/>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p:nvPr/>
        </p:nvSpPr>
        <p:spPr>
          <a:xfrm>
            <a:off x="6048496" y="-238225"/>
            <a:ext cx="570900" cy="1381500"/>
          </a:xfrm>
          <a:prstGeom prst="roundRect">
            <a:avLst>
              <a:gd fmla="val 16667" name="adj"/>
            </a:avLst>
          </a:pr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2</a:t>
            </a:r>
            <a:endParaRPr i="0" sz="4800" u="none" cap="none" strike="noStrike">
              <a:solidFill>
                <a:srgbClr val="CF8A87"/>
              </a:solidFill>
              <a:latin typeface="Open Sans"/>
              <a:ea typeface="Open Sans"/>
              <a:cs typeface="Open Sans"/>
              <a:sym typeface="Open Sans"/>
            </a:endParaRPr>
          </a:p>
        </p:txBody>
      </p:sp>
      <p:sp>
        <p:nvSpPr>
          <p:cNvPr id="178" name="Google Shape;178;p16"/>
          <p:cNvSpPr txBox="1"/>
          <p:nvPr/>
        </p:nvSpPr>
        <p:spPr>
          <a:xfrm>
            <a:off x="185900" y="85875"/>
            <a:ext cx="59043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The Importance of Regulating Water Independent of Solute</a:t>
            </a:r>
            <a:endParaRPr b="1" i="0" sz="3000" u="none" cap="none" strike="noStrike">
              <a:solidFill>
                <a:srgbClr val="CF8A87"/>
              </a:solidFill>
              <a:latin typeface="Open Sans"/>
              <a:ea typeface="Open Sans"/>
              <a:cs typeface="Open Sans"/>
              <a:sym typeface="Open Sans"/>
            </a:endParaRPr>
          </a:p>
        </p:txBody>
      </p:sp>
      <p:cxnSp>
        <p:nvCxnSpPr>
          <p:cNvPr id="179" name="Google Shape;179;p16"/>
          <p:cNvCxnSpPr/>
          <p:nvPr/>
        </p:nvCxnSpPr>
        <p:spPr>
          <a:xfrm>
            <a:off x="1073625" y="1217850"/>
            <a:ext cx="3884700" cy="17400"/>
          </a:xfrm>
          <a:prstGeom prst="straightConnector1">
            <a:avLst/>
          </a:prstGeom>
          <a:noFill/>
          <a:ln cap="rnd" cmpd="sng" w="38100">
            <a:solidFill>
              <a:srgbClr val="7F7F7F"/>
            </a:solidFill>
            <a:prstDash val="solid"/>
            <a:miter lim="800000"/>
            <a:headEnd len="sm" w="sm" type="none"/>
            <a:tailEnd len="sm" w="sm" type="none"/>
          </a:ln>
        </p:spPr>
      </p:cxnSp>
      <p:grpSp>
        <p:nvGrpSpPr>
          <p:cNvPr id="180" name="Google Shape;180;p16"/>
          <p:cNvGrpSpPr/>
          <p:nvPr/>
        </p:nvGrpSpPr>
        <p:grpSpPr>
          <a:xfrm>
            <a:off x="240128" y="1650282"/>
            <a:ext cx="4196933" cy="1080344"/>
            <a:chOff x="4388806" y="2233975"/>
            <a:chExt cx="786738" cy="189066"/>
          </a:xfrm>
        </p:grpSpPr>
        <p:sp>
          <p:nvSpPr>
            <p:cNvPr id="181" name="Google Shape;181;p16"/>
            <p:cNvSpPr/>
            <p:nvPr/>
          </p:nvSpPr>
          <p:spPr>
            <a:xfrm>
              <a:off x="4411970" y="2278599"/>
              <a:ext cx="763574" cy="144443"/>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6"/>
            <p:cNvSpPr/>
            <p:nvPr/>
          </p:nvSpPr>
          <p:spPr>
            <a:xfrm>
              <a:off x="4388806" y="2233975"/>
              <a:ext cx="225215"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chemeClr val="lt1"/>
                  </a:solidFill>
                  <a:latin typeface="Open Sans"/>
                  <a:ea typeface="Open Sans"/>
                  <a:cs typeface="Open Sans"/>
                  <a:sym typeface="Open Sans"/>
                </a:rPr>
                <a:t>1</a:t>
              </a:r>
              <a:endParaRPr b="1" i="0" sz="2100" u="none" cap="none" strike="noStrike">
                <a:solidFill>
                  <a:schemeClr val="lt1"/>
                </a:solidFill>
                <a:latin typeface="Open Sans"/>
                <a:ea typeface="Open Sans"/>
                <a:cs typeface="Open Sans"/>
                <a:sym typeface="Open Sans"/>
              </a:endParaRPr>
            </a:p>
          </p:txBody>
        </p:sp>
      </p:grpSp>
      <p:sp>
        <p:nvSpPr>
          <p:cNvPr id="183" name="Google Shape;183;p16"/>
          <p:cNvSpPr txBox="1"/>
          <p:nvPr/>
        </p:nvSpPr>
        <p:spPr>
          <a:xfrm>
            <a:off x="1538325" y="2019050"/>
            <a:ext cx="322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To maintain a constant solute concentration in ECF.</a:t>
            </a:r>
            <a:endParaRPr>
              <a:solidFill>
                <a:srgbClr val="434343"/>
              </a:solidFill>
              <a:latin typeface="Open Sans"/>
              <a:ea typeface="Open Sans"/>
              <a:cs typeface="Open Sans"/>
              <a:sym typeface="Open Sans"/>
            </a:endParaRPr>
          </a:p>
        </p:txBody>
      </p:sp>
      <p:grpSp>
        <p:nvGrpSpPr>
          <p:cNvPr id="184" name="Google Shape;184;p16"/>
          <p:cNvGrpSpPr/>
          <p:nvPr/>
        </p:nvGrpSpPr>
        <p:grpSpPr>
          <a:xfrm>
            <a:off x="240214" y="2730813"/>
            <a:ext cx="4226750" cy="1099024"/>
            <a:chOff x="4388806" y="2233975"/>
            <a:chExt cx="786738" cy="189066"/>
          </a:xfrm>
        </p:grpSpPr>
        <p:sp>
          <p:nvSpPr>
            <p:cNvPr id="185" name="Google Shape;185;p16"/>
            <p:cNvSpPr/>
            <p:nvPr/>
          </p:nvSpPr>
          <p:spPr>
            <a:xfrm>
              <a:off x="4411970" y="2278599"/>
              <a:ext cx="763574" cy="144443"/>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6"/>
            <p:cNvSpPr/>
            <p:nvPr/>
          </p:nvSpPr>
          <p:spPr>
            <a:xfrm>
              <a:off x="4388806" y="2233975"/>
              <a:ext cx="225215" cy="144443"/>
            </a:xfrm>
            <a:custGeom>
              <a:rect b="b" l="l" r="r" t="t"/>
              <a:pathLst>
                <a:path extrusionOk="0" h="3199" w="5809">
                  <a:moveTo>
                    <a:pt x="1" y="1"/>
                  </a:moveTo>
                  <a:lnTo>
                    <a:pt x="1" y="3198"/>
                  </a:lnTo>
                  <a:lnTo>
                    <a:pt x="5809" y="3198"/>
                  </a:lnTo>
                  <a:lnTo>
                    <a:pt x="4195"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chemeClr val="lt1"/>
                  </a:solidFill>
                  <a:latin typeface="Open Sans"/>
                  <a:ea typeface="Open Sans"/>
                  <a:cs typeface="Open Sans"/>
                  <a:sym typeface="Open Sans"/>
                </a:rPr>
                <a:t>2</a:t>
              </a:r>
              <a:endParaRPr b="1" i="0" sz="2100" u="none" cap="none" strike="noStrike">
                <a:solidFill>
                  <a:schemeClr val="lt1"/>
                </a:solidFill>
                <a:latin typeface="Open Sans"/>
                <a:ea typeface="Open Sans"/>
                <a:cs typeface="Open Sans"/>
                <a:sym typeface="Open Sans"/>
              </a:endParaRPr>
            </a:p>
          </p:txBody>
        </p:sp>
      </p:grpSp>
      <p:sp>
        <p:nvSpPr>
          <p:cNvPr id="187" name="Google Shape;187;p16"/>
          <p:cNvSpPr txBox="1"/>
          <p:nvPr/>
        </p:nvSpPr>
        <p:spPr>
          <a:xfrm>
            <a:off x="1527650" y="3089575"/>
            <a:ext cx="322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To keep ECF osmolarity contant.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Which is </a:t>
            </a:r>
            <a:r>
              <a:rPr b="1" lang="en">
                <a:solidFill>
                  <a:srgbClr val="434343"/>
                </a:solidFill>
                <a:latin typeface="Open Sans"/>
                <a:ea typeface="Open Sans"/>
                <a:cs typeface="Open Sans"/>
                <a:sym typeface="Open Sans"/>
              </a:rPr>
              <a:t>300</a:t>
            </a:r>
            <a:r>
              <a:rPr lang="en">
                <a:solidFill>
                  <a:srgbClr val="434343"/>
                </a:solidFill>
                <a:latin typeface="Open Sans"/>
                <a:ea typeface="Open Sans"/>
                <a:cs typeface="Open Sans"/>
                <a:sym typeface="Open Sans"/>
              </a:rPr>
              <a:t> mOsm/L</a:t>
            </a:r>
            <a:endParaRPr>
              <a:solidFill>
                <a:srgbClr val="434343"/>
              </a:solidFill>
              <a:latin typeface="Open Sans"/>
              <a:ea typeface="Open Sans"/>
              <a:cs typeface="Open Sans"/>
              <a:sym typeface="Open Sans"/>
            </a:endParaRPr>
          </a:p>
        </p:txBody>
      </p:sp>
      <p:grpSp>
        <p:nvGrpSpPr>
          <p:cNvPr id="188" name="Google Shape;188;p16"/>
          <p:cNvGrpSpPr/>
          <p:nvPr/>
        </p:nvGrpSpPr>
        <p:grpSpPr>
          <a:xfrm>
            <a:off x="4551083" y="1832836"/>
            <a:ext cx="687574" cy="849625"/>
            <a:chOff x="4660325" y="1866850"/>
            <a:chExt cx="68350" cy="58100"/>
          </a:xfrm>
        </p:grpSpPr>
        <p:sp>
          <p:nvSpPr>
            <p:cNvPr id="189" name="Google Shape;189;p16"/>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90" name="Google Shape;190;p16"/>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grpSp>
      <p:sp>
        <p:nvSpPr>
          <p:cNvPr id="191" name="Google Shape;191;p16"/>
          <p:cNvSpPr txBox="1"/>
          <p:nvPr/>
        </p:nvSpPr>
        <p:spPr>
          <a:xfrm>
            <a:off x="5191500" y="1518875"/>
            <a:ext cx="16665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B7B7B7"/>
                </a:solidFill>
                <a:latin typeface="Open Sans"/>
                <a:ea typeface="Open Sans"/>
                <a:cs typeface="Open Sans"/>
                <a:sym typeface="Open Sans"/>
              </a:rPr>
              <a:t>Such as Pathophysiological factors affecting K+ distribution between ICF &amp; ECF ( lecture tubular processing of filtrate.</a:t>
            </a:r>
            <a:endParaRPr sz="1200">
              <a:solidFill>
                <a:srgbClr val="B7B7B7"/>
              </a:solidFill>
              <a:latin typeface="Open Sans"/>
              <a:ea typeface="Open Sans"/>
              <a:cs typeface="Open Sans"/>
              <a:sym typeface="Open Sans"/>
            </a:endParaRPr>
          </a:p>
        </p:txBody>
      </p:sp>
      <p:pic>
        <p:nvPicPr>
          <p:cNvPr id="192" name="Google Shape;192;p16"/>
          <p:cNvPicPr preferRelativeResize="0"/>
          <p:nvPr/>
        </p:nvPicPr>
        <p:blipFill>
          <a:blip r:embed="rId3">
            <a:alphaModFix/>
          </a:blip>
          <a:stretch>
            <a:fillRect/>
          </a:stretch>
        </p:blipFill>
        <p:spPr>
          <a:xfrm>
            <a:off x="4799400" y="2935400"/>
            <a:ext cx="2058600" cy="2304950"/>
          </a:xfrm>
          <a:prstGeom prst="rect">
            <a:avLst/>
          </a:prstGeom>
          <a:noFill/>
          <a:ln>
            <a:noFill/>
          </a:ln>
        </p:spPr>
      </p:pic>
      <p:sp>
        <p:nvSpPr>
          <p:cNvPr id="193" name="Google Shape;193;p16"/>
          <p:cNvSpPr/>
          <p:nvPr/>
        </p:nvSpPr>
        <p:spPr>
          <a:xfrm>
            <a:off x="323520" y="4142813"/>
            <a:ext cx="3936705" cy="1104631"/>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Why is Keeping ECF Osmolarity Important?</a:t>
            </a:r>
            <a:endParaRPr b="1" sz="2400">
              <a:latin typeface="Open Sans"/>
              <a:ea typeface="Open Sans"/>
              <a:cs typeface="Open Sans"/>
              <a:sym typeface="Open Sans"/>
            </a:endParaRPr>
          </a:p>
        </p:txBody>
      </p:sp>
      <p:sp>
        <p:nvSpPr>
          <p:cNvPr id="194" name="Google Shape;194;p16"/>
          <p:cNvSpPr/>
          <p:nvPr/>
        </p:nvSpPr>
        <p:spPr>
          <a:xfrm>
            <a:off x="221993" y="4092700"/>
            <a:ext cx="4390200" cy="818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rot="10800000">
            <a:off x="109579" y="4492675"/>
            <a:ext cx="4164900" cy="818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16"/>
          <p:cNvGrpSpPr/>
          <p:nvPr/>
        </p:nvGrpSpPr>
        <p:grpSpPr>
          <a:xfrm rot="5400000">
            <a:off x="2233094" y="5136944"/>
            <a:ext cx="432496" cy="963682"/>
            <a:chOff x="5083925" y="2066350"/>
            <a:chExt cx="28825" cy="41550"/>
          </a:xfrm>
        </p:grpSpPr>
        <p:sp>
          <p:nvSpPr>
            <p:cNvPr id="197" name="Google Shape;197;p16"/>
            <p:cNvSpPr/>
            <p:nvPr/>
          </p:nvSpPr>
          <p:spPr>
            <a:xfrm>
              <a:off x="5084050" y="2066350"/>
              <a:ext cx="28700" cy="41550"/>
            </a:xfrm>
            <a:custGeom>
              <a:rect b="b" l="l" r="r" t="t"/>
              <a:pathLst>
                <a:path extrusionOk="0" h="1662" w="1148">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6"/>
            <p:cNvSpPr/>
            <p:nvPr/>
          </p:nvSpPr>
          <p:spPr>
            <a:xfrm>
              <a:off x="5083925" y="2081325"/>
              <a:ext cx="8800" cy="11600"/>
            </a:xfrm>
            <a:custGeom>
              <a:rect b="b" l="l" r="r" t="t"/>
              <a:pathLst>
                <a:path extrusionOk="0" h="464" w="352">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16"/>
          <p:cNvSpPr txBox="1"/>
          <p:nvPr/>
        </p:nvSpPr>
        <p:spPr>
          <a:xfrm>
            <a:off x="717599" y="5926475"/>
            <a:ext cx="3463500" cy="831300"/>
          </a:xfrm>
          <a:prstGeom prst="rect">
            <a:avLst/>
          </a:prstGeom>
          <a:solidFill>
            <a:srgbClr val="F3EFEF"/>
          </a:solidFill>
          <a:ln cap="flat" cmpd="sng" w="9525">
            <a:solidFill>
              <a:srgbClr val="F3EFE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To keep a constant concentration of solutes &amp; electrolytes in the ECF is important for normal cellular </a:t>
            </a:r>
            <a:r>
              <a:rPr b="1" lang="en">
                <a:solidFill>
                  <a:srgbClr val="434343"/>
                </a:solidFill>
                <a:latin typeface="Open Sans"/>
                <a:ea typeface="Open Sans"/>
                <a:cs typeface="Open Sans"/>
                <a:sym typeface="Open Sans"/>
              </a:rPr>
              <a:t>function</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00" name="Google Shape;200;p16"/>
          <p:cNvSpPr txBox="1"/>
          <p:nvPr/>
        </p:nvSpPr>
        <p:spPr>
          <a:xfrm>
            <a:off x="1069275" y="7194600"/>
            <a:ext cx="4502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Water Balance</a:t>
            </a:r>
            <a:endParaRPr b="1" i="0" sz="3000" u="none" cap="none" strike="noStrike">
              <a:solidFill>
                <a:srgbClr val="CF8A87"/>
              </a:solidFill>
              <a:latin typeface="Open Sans"/>
              <a:ea typeface="Open Sans"/>
              <a:cs typeface="Open Sans"/>
              <a:sym typeface="Open Sans"/>
            </a:endParaRPr>
          </a:p>
        </p:txBody>
      </p:sp>
      <p:cxnSp>
        <p:nvCxnSpPr>
          <p:cNvPr id="201" name="Google Shape;201;p16"/>
          <p:cNvCxnSpPr/>
          <p:nvPr/>
        </p:nvCxnSpPr>
        <p:spPr>
          <a:xfrm>
            <a:off x="2449575" y="7812725"/>
            <a:ext cx="1762800" cy="16200"/>
          </a:xfrm>
          <a:prstGeom prst="straightConnector1">
            <a:avLst/>
          </a:prstGeom>
          <a:noFill/>
          <a:ln cap="rnd" cmpd="sng" w="38100">
            <a:solidFill>
              <a:srgbClr val="7F7F7F"/>
            </a:solidFill>
            <a:prstDash val="solid"/>
            <a:miter lim="800000"/>
            <a:headEnd len="sm" w="sm" type="none"/>
            <a:tailEnd len="sm" w="sm" type="none"/>
          </a:ln>
        </p:spPr>
      </p:cxnSp>
      <p:sp>
        <p:nvSpPr>
          <p:cNvPr id="202" name="Google Shape;202;p16"/>
          <p:cNvSpPr txBox="1"/>
          <p:nvPr/>
        </p:nvSpPr>
        <p:spPr>
          <a:xfrm>
            <a:off x="4873350" y="7502550"/>
            <a:ext cx="1457400" cy="615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xygen"/>
              <a:ea typeface="Oxygen"/>
              <a:cs typeface="Oxygen"/>
              <a:sym typeface="Oxygen"/>
            </a:endParaRPr>
          </a:p>
          <a:p>
            <a:pPr indent="0" lvl="0" marL="0" rtl="0" algn="l">
              <a:spcBef>
                <a:spcPts val="0"/>
              </a:spcBef>
              <a:spcAft>
                <a:spcPts val="0"/>
              </a:spcAft>
              <a:buNone/>
            </a:pPr>
            <a:r>
              <a:t/>
            </a:r>
            <a:endParaRPr>
              <a:latin typeface="Oxygen"/>
              <a:ea typeface="Oxygen"/>
              <a:cs typeface="Oxygen"/>
              <a:sym typeface="Oxygen"/>
            </a:endParaRPr>
          </a:p>
        </p:txBody>
      </p:sp>
      <p:sp>
        <p:nvSpPr>
          <p:cNvPr id="203" name="Google Shape;203;p16"/>
          <p:cNvSpPr txBox="1"/>
          <p:nvPr/>
        </p:nvSpPr>
        <p:spPr>
          <a:xfrm>
            <a:off x="91800" y="7269250"/>
            <a:ext cx="21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
        <p:nvSpPr>
          <p:cNvPr id="204" name="Google Shape;204;p16"/>
          <p:cNvSpPr txBox="1"/>
          <p:nvPr/>
        </p:nvSpPr>
        <p:spPr>
          <a:xfrm>
            <a:off x="0" y="7904025"/>
            <a:ext cx="2007300" cy="1132800"/>
          </a:xfrm>
          <a:prstGeom prst="rect">
            <a:avLst/>
          </a:prstGeom>
          <a:solidFill>
            <a:srgbClr val="B37370"/>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Daily intake:</a:t>
            </a:r>
            <a:endParaRPr b="1"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Fluids ingested: (2100ml)</a:t>
            </a:r>
            <a:endParaRPr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From metabolism: (200ml)</a:t>
            </a:r>
            <a:endParaRPr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a:t>
            </a:r>
            <a:endParaRPr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Total intake: </a:t>
            </a:r>
            <a:r>
              <a:rPr lang="en" sz="1100">
                <a:solidFill>
                  <a:schemeClr val="lt1"/>
                </a:solidFill>
                <a:latin typeface="Open Sans"/>
                <a:ea typeface="Open Sans"/>
                <a:cs typeface="Open Sans"/>
                <a:sym typeface="Open Sans"/>
              </a:rPr>
              <a:t>2300ml</a:t>
            </a:r>
            <a:endParaRPr sz="1100">
              <a:solidFill>
                <a:schemeClr val="lt1"/>
              </a:solidFill>
              <a:latin typeface="Open Sans"/>
              <a:ea typeface="Open Sans"/>
              <a:cs typeface="Open Sans"/>
              <a:sym typeface="Open Sans"/>
            </a:endParaRPr>
          </a:p>
        </p:txBody>
      </p:sp>
      <p:pic>
        <p:nvPicPr>
          <p:cNvPr id="205" name="Google Shape;205;p16"/>
          <p:cNvPicPr preferRelativeResize="0"/>
          <p:nvPr/>
        </p:nvPicPr>
        <p:blipFill>
          <a:blip r:embed="rId4">
            <a:alphaModFix/>
          </a:blip>
          <a:stretch>
            <a:fillRect/>
          </a:stretch>
        </p:blipFill>
        <p:spPr>
          <a:xfrm>
            <a:off x="2086425" y="8123774"/>
            <a:ext cx="2786916" cy="1765500"/>
          </a:xfrm>
          <a:prstGeom prst="rect">
            <a:avLst/>
          </a:prstGeom>
          <a:noFill/>
          <a:ln>
            <a:noFill/>
          </a:ln>
        </p:spPr>
      </p:pic>
      <p:sp>
        <p:nvSpPr>
          <p:cNvPr id="206" name="Google Shape;206;p16"/>
          <p:cNvSpPr txBox="1"/>
          <p:nvPr/>
        </p:nvSpPr>
        <p:spPr>
          <a:xfrm>
            <a:off x="4952475" y="7904013"/>
            <a:ext cx="1762800" cy="1522200"/>
          </a:xfrm>
          <a:prstGeom prst="rect">
            <a:avLst/>
          </a:prstGeom>
          <a:solidFill>
            <a:srgbClr val="F3EFEF"/>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100">
                <a:latin typeface="Open Sans"/>
                <a:ea typeface="Open Sans"/>
                <a:cs typeface="Open Sans"/>
                <a:sym typeface="Open Sans"/>
              </a:rPr>
              <a:t>Daily loss:</a:t>
            </a:r>
            <a:endParaRPr b="1" sz="1100">
              <a:latin typeface="Open Sans"/>
              <a:ea typeface="Open Sans"/>
              <a:cs typeface="Open Sans"/>
              <a:sym typeface="Open Sans"/>
            </a:endParaRPr>
          </a:p>
          <a:p>
            <a:pPr indent="0" lvl="0" marL="0" rtl="0" algn="ctr">
              <a:lnSpc>
                <a:spcPct val="115000"/>
              </a:lnSpc>
              <a:spcBef>
                <a:spcPts val="0"/>
              </a:spcBef>
              <a:spcAft>
                <a:spcPts val="0"/>
              </a:spcAft>
              <a:buNone/>
            </a:pPr>
            <a:r>
              <a:rPr lang="en" sz="1100">
                <a:latin typeface="Open Sans"/>
                <a:ea typeface="Open Sans"/>
                <a:cs typeface="Open Sans"/>
                <a:sym typeface="Open Sans"/>
              </a:rPr>
              <a:t>Insensible loss: (700ml)</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lang="en" sz="1100">
                <a:latin typeface="Open Sans"/>
                <a:ea typeface="Open Sans"/>
                <a:cs typeface="Open Sans"/>
                <a:sym typeface="Open Sans"/>
              </a:rPr>
              <a:t>sweat: (100ml)</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lang="en" sz="1100">
                <a:latin typeface="Open Sans"/>
                <a:ea typeface="Open Sans"/>
                <a:cs typeface="Open Sans"/>
                <a:sym typeface="Open Sans"/>
              </a:rPr>
              <a:t>feces: (100ml)</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lang="en" sz="1100">
                <a:latin typeface="Open Sans"/>
                <a:ea typeface="Open Sans"/>
                <a:cs typeface="Open Sans"/>
                <a:sym typeface="Open Sans"/>
              </a:rPr>
              <a:t>Urine (1400ml)</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lang="en" sz="1100">
                <a:latin typeface="Open Sans"/>
                <a:ea typeface="Open Sans"/>
                <a:cs typeface="Open Sans"/>
                <a:sym typeface="Open Sans"/>
              </a:rPr>
              <a:t>-------------------</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b="1" lang="en" sz="1100">
                <a:latin typeface="Open Sans"/>
                <a:ea typeface="Open Sans"/>
                <a:cs typeface="Open Sans"/>
                <a:sym typeface="Open Sans"/>
              </a:rPr>
              <a:t>Total loss: </a:t>
            </a:r>
            <a:r>
              <a:rPr lang="en" sz="1100">
                <a:latin typeface="Open Sans"/>
                <a:ea typeface="Open Sans"/>
                <a:cs typeface="Open Sans"/>
                <a:sym typeface="Open Sans"/>
              </a:rPr>
              <a:t>2300ml</a:t>
            </a:r>
            <a:endParaRPr sz="1100">
              <a:latin typeface="Open Sans"/>
              <a:ea typeface="Open Sans"/>
              <a:cs typeface="Open Sans"/>
              <a:sym typeface="Open Sans"/>
            </a:endParaRPr>
          </a:p>
        </p:txBody>
      </p:sp>
      <p:cxnSp>
        <p:nvCxnSpPr>
          <p:cNvPr id="207" name="Google Shape;207;p16"/>
          <p:cNvCxnSpPr/>
          <p:nvPr/>
        </p:nvCxnSpPr>
        <p:spPr>
          <a:xfrm>
            <a:off x="0" y="6967488"/>
            <a:ext cx="7296300" cy="11100"/>
          </a:xfrm>
          <a:prstGeom prst="straightConnector1">
            <a:avLst/>
          </a:prstGeom>
          <a:noFill/>
          <a:ln cap="rnd" cmpd="sng" w="38100">
            <a:solidFill>
              <a:srgbClr val="7F7F7F"/>
            </a:solidFill>
            <a:prstDash val="solid"/>
            <a:miter lim="800000"/>
            <a:headEnd len="sm" w="sm" type="none"/>
            <a:tailEnd len="sm" w="sm" type="none"/>
          </a:ln>
        </p:spPr>
      </p:cxnSp>
      <p:sp>
        <p:nvSpPr>
          <p:cNvPr id="208" name="Google Shape;208;p16"/>
          <p:cNvSpPr txBox="1"/>
          <p:nvPr/>
        </p:nvSpPr>
        <p:spPr>
          <a:xfrm>
            <a:off x="-47550" y="1242663"/>
            <a:ext cx="21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p:nvPr/>
        </p:nvSpPr>
        <p:spPr>
          <a:xfrm>
            <a:off x="6048500" y="-238225"/>
            <a:ext cx="570900" cy="1183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3</a:t>
            </a:r>
            <a:endParaRPr i="0" sz="4800" u="none" cap="none" strike="noStrike">
              <a:solidFill>
                <a:srgbClr val="CF8A87"/>
              </a:solidFill>
              <a:latin typeface="Open Sans"/>
              <a:ea typeface="Open Sans"/>
              <a:cs typeface="Open Sans"/>
              <a:sym typeface="Open Sans"/>
            </a:endParaRPr>
          </a:p>
        </p:txBody>
      </p:sp>
      <p:sp>
        <p:nvSpPr>
          <p:cNvPr id="214" name="Google Shape;214;p17"/>
          <p:cNvSpPr txBox="1"/>
          <p:nvPr/>
        </p:nvSpPr>
        <p:spPr>
          <a:xfrm>
            <a:off x="-152400" y="324875"/>
            <a:ext cx="65532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Maintenance of Water Balance</a:t>
            </a:r>
            <a:endParaRPr b="1" i="0" sz="3000" u="none" cap="none" strike="noStrike">
              <a:solidFill>
                <a:srgbClr val="CF8A87"/>
              </a:solidFill>
              <a:latin typeface="Open Sans"/>
              <a:ea typeface="Open Sans"/>
              <a:cs typeface="Open Sans"/>
              <a:sym typeface="Open Sans"/>
            </a:endParaRPr>
          </a:p>
        </p:txBody>
      </p:sp>
      <p:cxnSp>
        <p:nvCxnSpPr>
          <p:cNvPr id="215" name="Google Shape;215;p17"/>
          <p:cNvCxnSpPr/>
          <p:nvPr/>
        </p:nvCxnSpPr>
        <p:spPr>
          <a:xfrm>
            <a:off x="1507800" y="1028100"/>
            <a:ext cx="3537600" cy="8400"/>
          </a:xfrm>
          <a:prstGeom prst="straightConnector1">
            <a:avLst/>
          </a:prstGeom>
          <a:noFill/>
          <a:ln cap="rnd" cmpd="sng" w="38100">
            <a:solidFill>
              <a:srgbClr val="7F7F7F"/>
            </a:solidFill>
            <a:prstDash val="solid"/>
            <a:miter lim="800000"/>
            <a:headEnd len="sm" w="sm" type="none"/>
            <a:tailEnd len="sm" w="sm" type="none"/>
          </a:ln>
        </p:spPr>
      </p:cxnSp>
      <p:pic>
        <p:nvPicPr>
          <p:cNvPr id="216" name="Google Shape;216;p17"/>
          <p:cNvPicPr preferRelativeResize="0"/>
          <p:nvPr/>
        </p:nvPicPr>
        <p:blipFill>
          <a:blip r:embed="rId3">
            <a:alphaModFix/>
          </a:blip>
          <a:stretch>
            <a:fillRect/>
          </a:stretch>
        </p:blipFill>
        <p:spPr>
          <a:xfrm>
            <a:off x="1380699" y="1143388"/>
            <a:ext cx="3878950" cy="3881869"/>
          </a:xfrm>
          <a:prstGeom prst="rect">
            <a:avLst/>
          </a:prstGeom>
          <a:noFill/>
          <a:ln>
            <a:noFill/>
          </a:ln>
        </p:spPr>
      </p:pic>
      <p:sp>
        <p:nvSpPr>
          <p:cNvPr id="217" name="Google Shape;217;p17"/>
          <p:cNvSpPr txBox="1"/>
          <p:nvPr/>
        </p:nvSpPr>
        <p:spPr>
          <a:xfrm>
            <a:off x="4933950" y="996325"/>
            <a:ext cx="1457400" cy="615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xygen"/>
              <a:ea typeface="Oxygen"/>
              <a:cs typeface="Oxygen"/>
              <a:sym typeface="Oxygen"/>
            </a:endParaRPr>
          </a:p>
          <a:p>
            <a:pPr indent="0" lvl="0" marL="0" rtl="0" algn="l">
              <a:spcBef>
                <a:spcPts val="0"/>
              </a:spcBef>
              <a:spcAft>
                <a:spcPts val="0"/>
              </a:spcAft>
              <a:buNone/>
            </a:pPr>
            <a:r>
              <a:t/>
            </a:r>
            <a:endParaRPr>
              <a:latin typeface="Oxygen"/>
              <a:ea typeface="Oxygen"/>
              <a:cs typeface="Oxygen"/>
              <a:sym typeface="Oxygen"/>
            </a:endParaRPr>
          </a:p>
        </p:txBody>
      </p:sp>
      <p:sp>
        <p:nvSpPr>
          <p:cNvPr id="218" name="Google Shape;218;p17"/>
          <p:cNvSpPr txBox="1"/>
          <p:nvPr/>
        </p:nvSpPr>
        <p:spPr>
          <a:xfrm>
            <a:off x="152400" y="153425"/>
            <a:ext cx="21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
        <p:nvSpPr>
          <p:cNvPr id="219" name="Google Shape;219;p17"/>
          <p:cNvSpPr txBox="1"/>
          <p:nvPr/>
        </p:nvSpPr>
        <p:spPr>
          <a:xfrm>
            <a:off x="359800" y="4980563"/>
            <a:ext cx="5441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Nephron Types</a:t>
            </a:r>
            <a:endParaRPr b="1" i="0" sz="3000" u="none" cap="none" strike="noStrike">
              <a:solidFill>
                <a:srgbClr val="CF8A87"/>
              </a:solidFill>
              <a:latin typeface="Open Sans"/>
              <a:ea typeface="Open Sans"/>
              <a:cs typeface="Open Sans"/>
              <a:sym typeface="Open Sans"/>
            </a:endParaRPr>
          </a:p>
        </p:txBody>
      </p:sp>
      <p:cxnSp>
        <p:nvCxnSpPr>
          <p:cNvPr id="220" name="Google Shape;220;p17"/>
          <p:cNvCxnSpPr/>
          <p:nvPr/>
        </p:nvCxnSpPr>
        <p:spPr>
          <a:xfrm>
            <a:off x="2045600" y="5615013"/>
            <a:ext cx="1903800" cy="0"/>
          </a:xfrm>
          <a:prstGeom prst="straightConnector1">
            <a:avLst/>
          </a:prstGeom>
          <a:noFill/>
          <a:ln cap="rnd" cmpd="sng" w="38100">
            <a:solidFill>
              <a:srgbClr val="7F7F7F"/>
            </a:solidFill>
            <a:prstDash val="solid"/>
            <a:miter lim="800000"/>
            <a:headEnd len="sm" w="sm" type="none"/>
            <a:tailEnd len="sm" w="sm" type="none"/>
          </a:ln>
        </p:spPr>
      </p:cxnSp>
      <p:sp>
        <p:nvSpPr>
          <p:cNvPr id="221" name="Google Shape;221;p17"/>
          <p:cNvSpPr txBox="1"/>
          <p:nvPr/>
        </p:nvSpPr>
        <p:spPr>
          <a:xfrm>
            <a:off x="159725" y="5050438"/>
            <a:ext cx="151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Male’s Slides</a:t>
            </a:r>
            <a:endParaRPr>
              <a:latin typeface="Open Sans"/>
              <a:ea typeface="Open Sans"/>
              <a:cs typeface="Open Sans"/>
              <a:sym typeface="Open Sans"/>
            </a:endParaRPr>
          </a:p>
        </p:txBody>
      </p:sp>
      <p:graphicFrame>
        <p:nvGraphicFramePr>
          <p:cNvPr id="222" name="Google Shape;222;p17"/>
          <p:cNvGraphicFramePr/>
          <p:nvPr/>
        </p:nvGraphicFramePr>
        <p:xfrm>
          <a:off x="25" y="5909713"/>
          <a:ext cx="3000000" cy="3000000"/>
        </p:xfrm>
        <a:graphic>
          <a:graphicData uri="http://schemas.openxmlformats.org/drawingml/2006/table">
            <a:tbl>
              <a:tblPr>
                <a:noFill/>
                <a:tableStyleId>{310DEA84-E06C-4884-AD3D-772AA1ABAB10}</a:tableStyleId>
              </a:tblPr>
              <a:tblGrid>
                <a:gridCol w="3429000"/>
                <a:gridCol w="3429000"/>
              </a:tblGrid>
              <a:tr h="700700">
                <a:tc>
                  <a:txBody>
                    <a:bodyPr/>
                    <a:lstStyle/>
                    <a:p>
                      <a:pPr indent="0" lvl="0" marL="0" rtl="0" algn="ctr">
                        <a:spcBef>
                          <a:spcPts val="0"/>
                        </a:spcBef>
                        <a:spcAft>
                          <a:spcPts val="0"/>
                        </a:spcAft>
                        <a:buNone/>
                      </a:pPr>
                      <a:r>
                        <a:rPr b="1" lang="en" sz="1600">
                          <a:solidFill>
                            <a:schemeClr val="lt1"/>
                          </a:solidFill>
                          <a:latin typeface="Open Sans"/>
                          <a:ea typeface="Open Sans"/>
                          <a:cs typeface="Open Sans"/>
                          <a:sym typeface="Open Sans"/>
                        </a:rPr>
                        <a:t>Cortical (superficial) nephrons:</a:t>
                      </a:r>
                      <a:endParaRPr b="1" sz="1600">
                        <a:solidFill>
                          <a:schemeClr val="lt1"/>
                        </a:solidFill>
                        <a:latin typeface="Open Sans"/>
                        <a:ea typeface="Open Sans"/>
                        <a:cs typeface="Open Sans"/>
                        <a:sym typeface="Open Sans"/>
                      </a:endParaRPr>
                    </a:p>
                  </a:txBody>
                  <a:tcPr marT="91425" marB="91425" marR="91425" marL="91425" anchor="ctr">
                    <a:solidFill>
                      <a:srgbClr val="B37370"/>
                    </a:solidFill>
                  </a:tcPr>
                </a:tc>
                <a:tc>
                  <a:txBody>
                    <a:bodyPr/>
                    <a:lstStyle/>
                    <a:p>
                      <a:pPr indent="0" lvl="0" marL="0" rtl="0" algn="ctr">
                        <a:spcBef>
                          <a:spcPts val="0"/>
                        </a:spcBef>
                        <a:spcAft>
                          <a:spcPts val="0"/>
                        </a:spcAft>
                        <a:buNone/>
                      </a:pPr>
                      <a:r>
                        <a:rPr b="1" lang="en" sz="1600">
                          <a:solidFill>
                            <a:schemeClr val="lt1"/>
                          </a:solidFill>
                          <a:latin typeface="Open Sans"/>
                          <a:ea typeface="Open Sans"/>
                          <a:cs typeface="Open Sans"/>
                          <a:sym typeface="Open Sans"/>
                        </a:rPr>
                        <a:t>Juxtamedullary nephron:</a:t>
                      </a:r>
                      <a:endParaRPr b="1" sz="1600">
                        <a:solidFill>
                          <a:schemeClr val="lt1"/>
                        </a:solidFill>
                        <a:latin typeface="Open Sans"/>
                        <a:ea typeface="Open Sans"/>
                        <a:cs typeface="Open Sans"/>
                        <a:sym typeface="Open Sans"/>
                      </a:endParaRPr>
                    </a:p>
                  </a:txBody>
                  <a:tcPr marT="91425" marB="91425" marR="91425" marL="91425" anchor="ctr">
                    <a:solidFill>
                      <a:srgbClr val="B37370"/>
                    </a:solidFill>
                  </a:tcPr>
                </a:tc>
              </a:tr>
              <a:tr h="477550">
                <a:tc>
                  <a:txBody>
                    <a:bodyPr/>
                    <a:lstStyle/>
                    <a:p>
                      <a:pPr indent="0" lvl="0" marL="0" rtl="0" algn="ctr">
                        <a:spcBef>
                          <a:spcPts val="0"/>
                        </a:spcBef>
                        <a:spcAft>
                          <a:spcPts val="0"/>
                        </a:spcAft>
                        <a:buNone/>
                      </a:pPr>
                      <a:r>
                        <a:rPr lang="en">
                          <a:latin typeface="Open Sans"/>
                          <a:ea typeface="Open Sans"/>
                          <a:cs typeface="Open Sans"/>
                          <a:sym typeface="Open Sans"/>
                        </a:rPr>
                        <a:t>Peritubular capillaries.</a:t>
                      </a:r>
                      <a:endParaRPr>
                        <a:latin typeface="Open Sans"/>
                        <a:ea typeface="Open Sans"/>
                        <a:cs typeface="Open Sans"/>
                        <a:sym typeface="Open Sans"/>
                      </a:endParaRPr>
                    </a:p>
                  </a:txBody>
                  <a:tcPr marT="91425" marB="91425" marR="91425" marL="91425">
                    <a:solidFill>
                      <a:srgbClr val="F3EFEF"/>
                    </a:solidFill>
                  </a:tcPr>
                </a:tc>
                <a:tc>
                  <a:txBody>
                    <a:bodyPr/>
                    <a:lstStyle/>
                    <a:p>
                      <a:pPr indent="0" lvl="0" marL="0" rtl="0" algn="ctr">
                        <a:spcBef>
                          <a:spcPts val="0"/>
                        </a:spcBef>
                        <a:spcAft>
                          <a:spcPts val="0"/>
                        </a:spcAft>
                        <a:buNone/>
                      </a:pPr>
                      <a:r>
                        <a:rPr lang="en">
                          <a:latin typeface="Open Sans"/>
                          <a:ea typeface="Open Sans"/>
                          <a:cs typeface="Open Sans"/>
                          <a:sym typeface="Open Sans"/>
                        </a:rPr>
                        <a:t>Vasa recta.</a:t>
                      </a:r>
                      <a:endParaRPr>
                        <a:latin typeface="Open Sans"/>
                        <a:ea typeface="Open Sans"/>
                        <a:cs typeface="Open Sans"/>
                        <a:sym typeface="Open Sans"/>
                      </a:endParaRPr>
                    </a:p>
                  </a:txBody>
                  <a:tcPr marT="91425" marB="91425" marR="91425" marL="91425">
                    <a:solidFill>
                      <a:srgbClr val="F3EFEF"/>
                    </a:solidFill>
                  </a:tcPr>
                </a:tc>
              </a:tr>
              <a:tr h="701850">
                <a:tc>
                  <a:txBody>
                    <a:bodyPr/>
                    <a:lstStyle/>
                    <a:p>
                      <a:pPr indent="0" lvl="0" marL="0" rtl="0" algn="ctr">
                        <a:spcBef>
                          <a:spcPts val="0"/>
                        </a:spcBef>
                        <a:spcAft>
                          <a:spcPts val="0"/>
                        </a:spcAft>
                        <a:buNone/>
                      </a:pPr>
                      <a:r>
                        <a:rPr lang="en">
                          <a:latin typeface="Open Sans"/>
                          <a:ea typeface="Open Sans"/>
                          <a:cs typeface="Open Sans"/>
                          <a:sym typeface="Open Sans"/>
                        </a:rPr>
                        <a:t>Capable of forming </a:t>
                      </a:r>
                      <a:r>
                        <a:rPr b="1" lang="en">
                          <a:latin typeface="Open Sans"/>
                          <a:ea typeface="Open Sans"/>
                          <a:cs typeface="Open Sans"/>
                          <a:sym typeface="Open Sans"/>
                        </a:rPr>
                        <a:t>dilute </a:t>
                      </a:r>
                      <a:r>
                        <a:rPr lang="en">
                          <a:latin typeface="Open Sans"/>
                          <a:ea typeface="Open Sans"/>
                          <a:cs typeface="Open Sans"/>
                          <a:sym typeface="Open Sans"/>
                        </a:rPr>
                        <a:t>urine. (85%)</a:t>
                      </a:r>
                      <a:endParaRPr>
                        <a:latin typeface="Open Sans"/>
                        <a:ea typeface="Open Sans"/>
                        <a:cs typeface="Open Sans"/>
                        <a:sym typeface="Open Sans"/>
                      </a:endParaRPr>
                    </a:p>
                  </a:txBody>
                  <a:tcPr marT="91425" marB="91425" marR="91425" marL="91425">
                    <a:solidFill>
                      <a:srgbClr val="F3EFEF"/>
                    </a:solidFill>
                  </a:tcPr>
                </a:tc>
                <a:tc>
                  <a:txBody>
                    <a:bodyPr/>
                    <a:lstStyle/>
                    <a:p>
                      <a:pPr indent="0" lvl="0" marL="0" rtl="0" algn="ctr">
                        <a:spcBef>
                          <a:spcPts val="0"/>
                        </a:spcBef>
                        <a:spcAft>
                          <a:spcPts val="0"/>
                        </a:spcAft>
                        <a:buNone/>
                      </a:pPr>
                      <a:r>
                        <a:rPr lang="en">
                          <a:latin typeface="Open Sans"/>
                          <a:ea typeface="Open Sans"/>
                          <a:cs typeface="Open Sans"/>
                          <a:sym typeface="Open Sans"/>
                        </a:rPr>
                        <a:t>Capable of forming </a:t>
                      </a:r>
                      <a:r>
                        <a:rPr b="1" lang="en">
                          <a:latin typeface="Open Sans"/>
                          <a:ea typeface="Open Sans"/>
                          <a:cs typeface="Open Sans"/>
                          <a:sym typeface="Open Sans"/>
                        </a:rPr>
                        <a:t>concentrated </a:t>
                      </a:r>
                      <a:r>
                        <a:rPr lang="en">
                          <a:latin typeface="Open Sans"/>
                          <a:ea typeface="Open Sans"/>
                          <a:cs typeface="Open Sans"/>
                          <a:sym typeface="Open Sans"/>
                        </a:rPr>
                        <a:t>urine (&gt; 300 mOsm/kg).</a:t>
                      </a:r>
                      <a:endParaRPr>
                        <a:latin typeface="Open Sans"/>
                        <a:ea typeface="Open Sans"/>
                        <a:cs typeface="Open Sans"/>
                        <a:sym typeface="Open Sans"/>
                      </a:endParaRPr>
                    </a:p>
                  </a:txBody>
                  <a:tcPr marT="91425" marB="91425" marR="91425" marL="91425">
                    <a:solidFill>
                      <a:srgbClr val="F3EFEF"/>
                    </a:solidFill>
                  </a:tcPr>
                </a:tc>
              </a:tr>
              <a:tr h="2131100">
                <a:tc gridSpan="2">
                  <a:txBody>
                    <a:bodyPr/>
                    <a:lstStyle/>
                    <a:p>
                      <a:pPr indent="0" lvl="0" marL="0" rtl="0" algn="ctr">
                        <a:spcBef>
                          <a:spcPts val="0"/>
                        </a:spcBef>
                        <a:spcAft>
                          <a:spcPts val="0"/>
                        </a:spcAft>
                        <a:buNone/>
                      </a:pP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txBody>
                  <a:tcPr marT="91425" marB="91425" marR="91425" marL="91425">
                    <a:solidFill>
                      <a:srgbClr val="F3EFEF"/>
                    </a:solidFill>
                  </a:tcPr>
                </a:tc>
                <a:tc hMerge="1"/>
              </a:tr>
            </a:tbl>
          </a:graphicData>
        </a:graphic>
      </p:graphicFrame>
      <p:pic>
        <p:nvPicPr>
          <p:cNvPr id="223" name="Google Shape;223;p17"/>
          <p:cNvPicPr preferRelativeResize="0"/>
          <p:nvPr/>
        </p:nvPicPr>
        <p:blipFill>
          <a:blip r:embed="rId4">
            <a:alphaModFix/>
          </a:blip>
          <a:stretch>
            <a:fillRect/>
          </a:stretch>
        </p:blipFill>
        <p:spPr>
          <a:xfrm>
            <a:off x="394725" y="7873738"/>
            <a:ext cx="3077850" cy="1945874"/>
          </a:xfrm>
          <a:prstGeom prst="rect">
            <a:avLst/>
          </a:prstGeom>
          <a:noFill/>
          <a:ln>
            <a:noFill/>
          </a:ln>
        </p:spPr>
      </p:pic>
      <p:sp>
        <p:nvSpPr>
          <p:cNvPr id="224" name="Google Shape;224;p17"/>
          <p:cNvSpPr txBox="1"/>
          <p:nvPr/>
        </p:nvSpPr>
        <p:spPr>
          <a:xfrm>
            <a:off x="3464850" y="7784663"/>
            <a:ext cx="2982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B37370"/>
              </a:buClr>
              <a:buSzPts val="1400"/>
              <a:buChar char="❖"/>
            </a:pPr>
            <a:r>
              <a:rPr lang="en">
                <a:solidFill>
                  <a:srgbClr val="434343"/>
                </a:solidFill>
                <a:latin typeface="Open Sans"/>
                <a:ea typeface="Open Sans"/>
                <a:cs typeface="Open Sans"/>
                <a:sym typeface="Open Sans"/>
              </a:rPr>
              <a:t>1-2% of the blood flows through juxtamedullary nephrons.</a:t>
            </a:r>
            <a:endParaRPr>
              <a:solidFill>
                <a:srgbClr val="434343"/>
              </a:solidFill>
              <a:latin typeface="Open Sans"/>
              <a:ea typeface="Open Sans"/>
              <a:cs typeface="Open Sans"/>
              <a:sym typeface="Open Sans"/>
            </a:endParaRPr>
          </a:p>
          <a:p>
            <a:pPr indent="0" lvl="0" marL="45720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p:nvPr/>
        </p:nvSpPr>
        <p:spPr>
          <a:xfrm>
            <a:off x="6048500" y="-238225"/>
            <a:ext cx="570900" cy="1183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4</a:t>
            </a:r>
            <a:endParaRPr i="0" sz="4800" u="none" cap="none" strike="noStrike">
              <a:solidFill>
                <a:srgbClr val="CF8A87"/>
              </a:solidFill>
              <a:latin typeface="Open Sans"/>
              <a:ea typeface="Open Sans"/>
              <a:cs typeface="Open Sans"/>
              <a:sym typeface="Open Sans"/>
            </a:endParaRPr>
          </a:p>
        </p:txBody>
      </p:sp>
      <p:sp>
        <p:nvSpPr>
          <p:cNvPr id="230" name="Google Shape;230;p18"/>
          <p:cNvSpPr txBox="1"/>
          <p:nvPr/>
        </p:nvSpPr>
        <p:spPr>
          <a:xfrm>
            <a:off x="977475" y="231175"/>
            <a:ext cx="4502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Osmolarity &amp; Osmosis</a:t>
            </a:r>
            <a:endParaRPr b="1" i="0" sz="2400" u="none" cap="none" strike="noStrike">
              <a:solidFill>
                <a:srgbClr val="CF8A87"/>
              </a:solidFill>
              <a:latin typeface="Open Sans"/>
              <a:ea typeface="Open Sans"/>
              <a:cs typeface="Open Sans"/>
              <a:sym typeface="Open Sans"/>
            </a:endParaRPr>
          </a:p>
        </p:txBody>
      </p:sp>
      <p:cxnSp>
        <p:nvCxnSpPr>
          <p:cNvPr id="231" name="Google Shape;231;p18"/>
          <p:cNvCxnSpPr/>
          <p:nvPr/>
        </p:nvCxnSpPr>
        <p:spPr>
          <a:xfrm>
            <a:off x="2357775" y="849300"/>
            <a:ext cx="1762800" cy="16200"/>
          </a:xfrm>
          <a:prstGeom prst="straightConnector1">
            <a:avLst/>
          </a:prstGeom>
          <a:noFill/>
          <a:ln cap="rnd" cmpd="sng" w="38100">
            <a:solidFill>
              <a:srgbClr val="7F7F7F"/>
            </a:solidFill>
            <a:prstDash val="solid"/>
            <a:miter lim="800000"/>
            <a:headEnd len="sm" w="sm" type="none"/>
            <a:tailEnd len="sm" w="sm" type="none"/>
          </a:ln>
        </p:spPr>
      </p:cxnSp>
      <p:pic>
        <p:nvPicPr>
          <p:cNvPr id="232" name="Google Shape;232;p18"/>
          <p:cNvPicPr preferRelativeResize="0"/>
          <p:nvPr/>
        </p:nvPicPr>
        <p:blipFill>
          <a:blip r:embed="rId3">
            <a:alphaModFix/>
          </a:blip>
          <a:stretch>
            <a:fillRect/>
          </a:stretch>
        </p:blipFill>
        <p:spPr>
          <a:xfrm>
            <a:off x="143400" y="1062575"/>
            <a:ext cx="2822680" cy="1876094"/>
          </a:xfrm>
          <a:prstGeom prst="rect">
            <a:avLst/>
          </a:prstGeom>
          <a:noFill/>
          <a:ln>
            <a:noFill/>
          </a:ln>
        </p:spPr>
      </p:pic>
      <p:pic>
        <p:nvPicPr>
          <p:cNvPr id="233" name="Google Shape;233;p18"/>
          <p:cNvPicPr preferRelativeResize="0"/>
          <p:nvPr/>
        </p:nvPicPr>
        <p:blipFill>
          <a:blip r:embed="rId4">
            <a:alphaModFix/>
          </a:blip>
          <a:stretch>
            <a:fillRect/>
          </a:stretch>
        </p:blipFill>
        <p:spPr>
          <a:xfrm>
            <a:off x="143400" y="2938668"/>
            <a:ext cx="2900374" cy="2187406"/>
          </a:xfrm>
          <a:prstGeom prst="rect">
            <a:avLst/>
          </a:prstGeom>
          <a:noFill/>
          <a:ln>
            <a:noFill/>
          </a:ln>
        </p:spPr>
      </p:pic>
      <p:sp>
        <p:nvSpPr>
          <p:cNvPr id="234" name="Google Shape;234;p18"/>
          <p:cNvSpPr txBox="1"/>
          <p:nvPr/>
        </p:nvSpPr>
        <p:spPr>
          <a:xfrm>
            <a:off x="3043775" y="1062575"/>
            <a:ext cx="3670800" cy="40944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34343"/>
                </a:solidFill>
                <a:latin typeface="Open Sans"/>
                <a:ea typeface="Open Sans"/>
                <a:cs typeface="Open Sans"/>
                <a:sym typeface="Open Sans"/>
              </a:rPr>
              <a:t>Osmosis </a:t>
            </a:r>
            <a:r>
              <a:rPr lang="en">
                <a:solidFill>
                  <a:srgbClr val="434343"/>
                </a:solidFill>
                <a:latin typeface="Open Sans"/>
                <a:ea typeface="Open Sans"/>
                <a:cs typeface="Open Sans"/>
                <a:sym typeface="Open Sans"/>
              </a:rPr>
              <a:t>is the </a:t>
            </a:r>
            <a:r>
              <a:rPr b="1" lang="en">
                <a:solidFill>
                  <a:srgbClr val="434343"/>
                </a:solidFill>
                <a:latin typeface="Open Sans"/>
                <a:ea typeface="Open Sans"/>
                <a:cs typeface="Open Sans"/>
                <a:sym typeface="Open Sans"/>
              </a:rPr>
              <a:t>diffusion </a:t>
            </a:r>
            <a:r>
              <a:rPr lang="en">
                <a:solidFill>
                  <a:srgbClr val="434343"/>
                </a:solidFill>
                <a:latin typeface="Open Sans"/>
                <a:ea typeface="Open Sans"/>
                <a:cs typeface="Open Sans"/>
                <a:sym typeface="Open Sans"/>
              </a:rPr>
              <a:t>of water across a membrane. Like other molecules, water will move from an area of </a:t>
            </a:r>
            <a:r>
              <a:rPr b="1" lang="en">
                <a:solidFill>
                  <a:srgbClr val="434343"/>
                </a:solidFill>
                <a:latin typeface="Open Sans"/>
                <a:ea typeface="Open Sans"/>
                <a:cs typeface="Open Sans"/>
                <a:sym typeface="Open Sans"/>
              </a:rPr>
              <a:t>high </a:t>
            </a:r>
            <a:r>
              <a:rPr lang="en">
                <a:solidFill>
                  <a:srgbClr val="434343"/>
                </a:solidFill>
                <a:latin typeface="Open Sans"/>
                <a:ea typeface="Open Sans"/>
                <a:cs typeface="Open Sans"/>
                <a:sym typeface="Open Sans"/>
              </a:rPr>
              <a:t>concentration to an area of </a:t>
            </a:r>
            <a:r>
              <a:rPr b="1" lang="en">
                <a:solidFill>
                  <a:srgbClr val="434343"/>
                </a:solidFill>
                <a:latin typeface="Open Sans"/>
                <a:ea typeface="Open Sans"/>
                <a:cs typeface="Open Sans"/>
                <a:sym typeface="Open Sans"/>
              </a:rPr>
              <a:t>low </a:t>
            </a:r>
            <a:r>
              <a:rPr lang="en">
                <a:solidFill>
                  <a:srgbClr val="434343"/>
                </a:solidFill>
                <a:latin typeface="Open Sans"/>
                <a:ea typeface="Open Sans"/>
                <a:cs typeface="Open Sans"/>
                <a:sym typeface="Open Sans"/>
              </a:rPr>
              <a:t>concentration. The more </a:t>
            </a:r>
            <a:r>
              <a:rPr b="1" lang="en">
                <a:solidFill>
                  <a:srgbClr val="434343"/>
                </a:solidFill>
                <a:latin typeface="Open Sans"/>
                <a:ea typeface="Open Sans"/>
                <a:cs typeface="Open Sans"/>
                <a:sym typeface="Open Sans"/>
              </a:rPr>
              <a:t>solute </a:t>
            </a:r>
            <a:r>
              <a:rPr lang="en">
                <a:solidFill>
                  <a:srgbClr val="434343"/>
                </a:solidFill>
                <a:latin typeface="Open Sans"/>
                <a:ea typeface="Open Sans"/>
                <a:cs typeface="Open Sans"/>
                <a:sym typeface="Open Sans"/>
              </a:rPr>
              <a:t> there is in a solution, the </a:t>
            </a:r>
            <a:r>
              <a:rPr b="1" lang="en">
                <a:solidFill>
                  <a:srgbClr val="434343"/>
                </a:solidFill>
                <a:latin typeface="Open Sans"/>
                <a:ea typeface="Open Sans"/>
                <a:cs typeface="Open Sans"/>
                <a:sym typeface="Open Sans"/>
              </a:rPr>
              <a:t>lower concentration</a:t>
            </a:r>
            <a:r>
              <a:rPr lang="en">
                <a:solidFill>
                  <a:srgbClr val="434343"/>
                </a:solidFill>
                <a:latin typeface="Open Sans"/>
                <a:ea typeface="Open Sans"/>
                <a:cs typeface="Open Sans"/>
                <a:sym typeface="Open Sans"/>
              </a:rPr>
              <a:t> of water in that solution. There is terminology to describe concentration differences between 2 solutions. A solution with </a:t>
            </a:r>
            <a:r>
              <a:rPr b="1" lang="en">
                <a:solidFill>
                  <a:srgbClr val="434343"/>
                </a:solidFill>
                <a:latin typeface="Open Sans"/>
                <a:ea typeface="Open Sans"/>
                <a:cs typeface="Open Sans"/>
                <a:sym typeface="Open Sans"/>
              </a:rPr>
              <a:t>higher solute</a:t>
            </a:r>
            <a:r>
              <a:rPr lang="en">
                <a:solidFill>
                  <a:srgbClr val="434343"/>
                </a:solidFill>
                <a:latin typeface="Open Sans"/>
                <a:ea typeface="Open Sans"/>
                <a:cs typeface="Open Sans"/>
                <a:sym typeface="Open Sans"/>
              </a:rPr>
              <a:t> concentration is </a:t>
            </a:r>
            <a:r>
              <a:rPr b="1" lang="en" u="sng">
                <a:solidFill>
                  <a:srgbClr val="434343"/>
                </a:solidFill>
                <a:latin typeface="Open Sans"/>
                <a:ea typeface="Open Sans"/>
                <a:cs typeface="Open Sans"/>
                <a:sym typeface="Open Sans"/>
              </a:rPr>
              <a:t>hypertonic</a:t>
            </a:r>
            <a:r>
              <a:rPr b="1" lang="en">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relative to one with lower solute concentration. Conversely, a solution with </a:t>
            </a:r>
            <a:r>
              <a:rPr b="1" lang="en">
                <a:solidFill>
                  <a:srgbClr val="434343"/>
                </a:solidFill>
                <a:latin typeface="Open Sans"/>
                <a:ea typeface="Open Sans"/>
                <a:cs typeface="Open Sans"/>
                <a:sym typeface="Open Sans"/>
              </a:rPr>
              <a:t>lower solute</a:t>
            </a:r>
            <a:r>
              <a:rPr lang="en">
                <a:solidFill>
                  <a:srgbClr val="434343"/>
                </a:solidFill>
                <a:latin typeface="Open Sans"/>
                <a:ea typeface="Open Sans"/>
                <a:cs typeface="Open Sans"/>
                <a:sym typeface="Open Sans"/>
              </a:rPr>
              <a:t> concentration is </a:t>
            </a:r>
            <a:r>
              <a:rPr b="1" lang="en" u="sng">
                <a:solidFill>
                  <a:srgbClr val="434343"/>
                </a:solidFill>
                <a:latin typeface="Open Sans"/>
                <a:ea typeface="Open Sans"/>
                <a:cs typeface="Open Sans"/>
                <a:sym typeface="Open Sans"/>
              </a:rPr>
              <a:t>hypotonic </a:t>
            </a:r>
            <a:r>
              <a:rPr lang="en">
                <a:solidFill>
                  <a:srgbClr val="434343"/>
                </a:solidFill>
                <a:latin typeface="Open Sans"/>
                <a:ea typeface="Open Sans"/>
                <a:cs typeface="Open Sans"/>
                <a:sym typeface="Open Sans"/>
              </a:rPr>
              <a:t>relative to one with higher solute concentration. If the two solutions have the </a:t>
            </a:r>
            <a:r>
              <a:rPr b="1" lang="en">
                <a:solidFill>
                  <a:srgbClr val="434343"/>
                </a:solidFill>
                <a:latin typeface="Open Sans"/>
                <a:ea typeface="Open Sans"/>
                <a:cs typeface="Open Sans"/>
                <a:sym typeface="Open Sans"/>
              </a:rPr>
              <a:t>same </a:t>
            </a:r>
            <a:r>
              <a:rPr lang="en">
                <a:solidFill>
                  <a:srgbClr val="434343"/>
                </a:solidFill>
                <a:latin typeface="Open Sans"/>
                <a:ea typeface="Open Sans"/>
                <a:cs typeface="Open Sans"/>
                <a:sym typeface="Open Sans"/>
              </a:rPr>
              <a:t>concentration, they are </a:t>
            </a:r>
            <a:r>
              <a:rPr b="1" lang="en" u="sng">
                <a:solidFill>
                  <a:srgbClr val="434343"/>
                </a:solidFill>
                <a:latin typeface="Open Sans"/>
                <a:ea typeface="Open Sans"/>
                <a:cs typeface="Open Sans"/>
                <a:sym typeface="Open Sans"/>
              </a:rPr>
              <a:t>isotonic</a:t>
            </a:r>
            <a:r>
              <a:rPr lang="en" u="sng">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Water will move from hypotonic to hypertonic.</a:t>
            </a:r>
            <a:endParaRPr>
              <a:solidFill>
                <a:srgbClr val="434343"/>
              </a:solidFill>
              <a:latin typeface="Open Sans"/>
              <a:ea typeface="Open Sans"/>
              <a:cs typeface="Open Sans"/>
              <a:sym typeface="Open Sans"/>
            </a:endParaRPr>
          </a:p>
        </p:txBody>
      </p:sp>
      <p:sp>
        <p:nvSpPr>
          <p:cNvPr id="235" name="Google Shape;235;p18"/>
          <p:cNvSpPr/>
          <p:nvPr/>
        </p:nvSpPr>
        <p:spPr>
          <a:xfrm>
            <a:off x="1974601" y="5197118"/>
            <a:ext cx="4495050" cy="63084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Important to maintain</a:t>
            </a:r>
            <a:r>
              <a:rPr b="1" lang="en">
                <a:solidFill>
                  <a:srgbClr val="434343"/>
                </a:solidFill>
                <a:latin typeface="Open Sans"/>
                <a:ea typeface="Open Sans"/>
                <a:cs typeface="Open Sans"/>
                <a:sym typeface="Open Sans"/>
              </a:rPr>
              <a:t> water balance</a:t>
            </a:r>
            <a:r>
              <a:rPr lang="en">
                <a:solidFill>
                  <a:srgbClr val="434343"/>
                </a:solidFill>
                <a:latin typeface="Open Sans"/>
                <a:ea typeface="Open Sans"/>
                <a:cs typeface="Open Sans"/>
                <a:sym typeface="Open Sans"/>
              </a:rPr>
              <a:t> since water can cross most membranes freely.</a:t>
            </a:r>
            <a:endParaRPr>
              <a:solidFill>
                <a:srgbClr val="434343"/>
              </a:solidFill>
              <a:latin typeface="Open Sans"/>
              <a:ea typeface="Open Sans"/>
              <a:cs typeface="Open Sans"/>
              <a:sym typeface="Open Sans"/>
            </a:endParaRPr>
          </a:p>
        </p:txBody>
      </p:sp>
      <p:sp>
        <p:nvSpPr>
          <p:cNvPr id="236" name="Google Shape;236;p18"/>
          <p:cNvSpPr/>
          <p:nvPr/>
        </p:nvSpPr>
        <p:spPr>
          <a:xfrm>
            <a:off x="1974598" y="5168500"/>
            <a:ext cx="4620000" cy="467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37" name="Google Shape;237;p18"/>
          <p:cNvSpPr/>
          <p:nvPr/>
        </p:nvSpPr>
        <p:spPr>
          <a:xfrm rot="10800000">
            <a:off x="1849652" y="5396900"/>
            <a:ext cx="4620000" cy="4674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38" name="Google Shape;238;p18"/>
          <p:cNvSpPr/>
          <p:nvPr/>
        </p:nvSpPr>
        <p:spPr>
          <a:xfrm>
            <a:off x="1974608" y="5976605"/>
            <a:ext cx="4495037" cy="340126"/>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Water balance determines </a:t>
            </a:r>
            <a:r>
              <a:rPr b="1" lang="en">
                <a:solidFill>
                  <a:srgbClr val="434343"/>
                </a:solidFill>
                <a:latin typeface="Open Sans"/>
                <a:ea typeface="Open Sans"/>
                <a:cs typeface="Open Sans"/>
                <a:sym typeface="Open Sans"/>
              </a:rPr>
              <a:t>osmolarity</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39" name="Google Shape;239;p18"/>
          <p:cNvSpPr/>
          <p:nvPr/>
        </p:nvSpPr>
        <p:spPr>
          <a:xfrm>
            <a:off x="1974606" y="5961175"/>
            <a:ext cx="4620000" cy="2520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0" name="Google Shape;240;p18"/>
          <p:cNvSpPr/>
          <p:nvPr/>
        </p:nvSpPr>
        <p:spPr>
          <a:xfrm rot="10800000">
            <a:off x="1849646" y="6084325"/>
            <a:ext cx="4620000" cy="2520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1" name="Google Shape;241;p18"/>
          <p:cNvSpPr/>
          <p:nvPr/>
        </p:nvSpPr>
        <p:spPr>
          <a:xfrm>
            <a:off x="1974602" y="6458180"/>
            <a:ext cx="4495073" cy="910493"/>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As osmolarity of ECF (extracellular fluid) changes → water moves into or out of cells→ changing intracellular volumes &amp; cell function</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42" name="Google Shape;242;p18"/>
          <p:cNvSpPr/>
          <p:nvPr/>
        </p:nvSpPr>
        <p:spPr>
          <a:xfrm>
            <a:off x="1974600" y="6416875"/>
            <a:ext cx="4620000" cy="5388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3" name="Google Shape;243;p18"/>
          <p:cNvSpPr/>
          <p:nvPr/>
        </p:nvSpPr>
        <p:spPr>
          <a:xfrm rot="10800000">
            <a:off x="1849675" y="6854125"/>
            <a:ext cx="4620000" cy="5670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4" name="Google Shape;244;p18"/>
          <p:cNvSpPr/>
          <p:nvPr/>
        </p:nvSpPr>
        <p:spPr>
          <a:xfrm>
            <a:off x="1974612" y="7535460"/>
            <a:ext cx="4495054" cy="468914"/>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b="1" lang="en">
                <a:solidFill>
                  <a:srgbClr val="434343"/>
                </a:solidFill>
                <a:latin typeface="Open Sans"/>
                <a:ea typeface="Open Sans"/>
                <a:cs typeface="Open Sans"/>
                <a:sym typeface="Open Sans"/>
              </a:rPr>
              <a:t>Excess </a:t>
            </a:r>
            <a:r>
              <a:rPr lang="en">
                <a:solidFill>
                  <a:srgbClr val="434343"/>
                </a:solidFill>
                <a:latin typeface="Open Sans"/>
                <a:ea typeface="Open Sans"/>
                <a:cs typeface="Open Sans"/>
                <a:sym typeface="Open Sans"/>
              </a:rPr>
              <a:t>water intake→ osmolarity </a:t>
            </a:r>
            <a:r>
              <a:rPr b="1" lang="en">
                <a:solidFill>
                  <a:srgbClr val="434343"/>
                </a:solidFill>
                <a:latin typeface="Open Sans"/>
                <a:ea typeface="Open Sans"/>
                <a:cs typeface="Open Sans"/>
                <a:sym typeface="Open Sans"/>
              </a:rPr>
              <a:t>decreases </a:t>
            </a:r>
            <a:r>
              <a:rPr lang="en">
                <a:solidFill>
                  <a:srgbClr val="434343"/>
                </a:solidFill>
                <a:latin typeface="Open Sans"/>
                <a:ea typeface="Open Sans"/>
                <a:cs typeface="Open Sans"/>
                <a:sym typeface="Open Sans"/>
              </a:rPr>
              <a:t>→ water moves </a:t>
            </a:r>
            <a:r>
              <a:rPr b="1" lang="en">
                <a:solidFill>
                  <a:srgbClr val="434343"/>
                </a:solidFill>
                <a:latin typeface="Open Sans"/>
                <a:ea typeface="Open Sans"/>
                <a:cs typeface="Open Sans"/>
                <a:sym typeface="Open Sans"/>
              </a:rPr>
              <a:t>into </a:t>
            </a:r>
            <a:r>
              <a:rPr lang="en">
                <a:solidFill>
                  <a:srgbClr val="434343"/>
                </a:solidFill>
                <a:latin typeface="Open Sans"/>
                <a:ea typeface="Open Sans"/>
                <a:cs typeface="Open Sans"/>
                <a:sym typeface="Open Sans"/>
              </a:rPr>
              <a:t>cells → </a:t>
            </a:r>
            <a:r>
              <a:rPr b="1" lang="en">
                <a:solidFill>
                  <a:srgbClr val="434343"/>
                </a:solidFill>
                <a:latin typeface="Open Sans"/>
                <a:ea typeface="Open Sans"/>
                <a:cs typeface="Open Sans"/>
                <a:sym typeface="Open Sans"/>
              </a:rPr>
              <a:t>swell</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45" name="Google Shape;245;p18"/>
          <p:cNvSpPr/>
          <p:nvPr/>
        </p:nvSpPr>
        <p:spPr>
          <a:xfrm>
            <a:off x="1974609" y="7514188"/>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6" name="Google Shape;246;p18"/>
          <p:cNvSpPr/>
          <p:nvPr/>
        </p:nvSpPr>
        <p:spPr>
          <a:xfrm rot="10800000">
            <a:off x="1849666" y="7683688"/>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7" name="Google Shape;247;p18"/>
          <p:cNvSpPr/>
          <p:nvPr/>
        </p:nvSpPr>
        <p:spPr>
          <a:xfrm>
            <a:off x="1974612" y="8139960"/>
            <a:ext cx="4495054" cy="468914"/>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b="1" lang="en">
                <a:solidFill>
                  <a:srgbClr val="434343"/>
                </a:solidFill>
                <a:latin typeface="Open Sans"/>
                <a:ea typeface="Open Sans"/>
                <a:cs typeface="Open Sans"/>
                <a:sym typeface="Open Sans"/>
              </a:rPr>
              <a:t>Na intake</a:t>
            </a:r>
            <a:r>
              <a:rPr lang="en">
                <a:solidFill>
                  <a:srgbClr val="434343"/>
                </a:solidFill>
                <a:latin typeface="Open Sans"/>
                <a:ea typeface="Open Sans"/>
                <a:cs typeface="Open Sans"/>
                <a:sym typeface="Open Sans"/>
              </a:rPr>
              <a:t> (osmolarity </a:t>
            </a:r>
            <a:r>
              <a:rPr b="1" lang="en">
                <a:solidFill>
                  <a:srgbClr val="434343"/>
                </a:solidFill>
                <a:latin typeface="Open Sans"/>
                <a:ea typeface="Open Sans"/>
                <a:cs typeface="Open Sans"/>
                <a:sym typeface="Open Sans"/>
              </a:rPr>
              <a:t>increases</a:t>
            </a:r>
            <a:r>
              <a:rPr lang="en">
                <a:solidFill>
                  <a:srgbClr val="434343"/>
                </a:solidFill>
                <a:latin typeface="Open Sans"/>
                <a:ea typeface="Open Sans"/>
                <a:cs typeface="Open Sans"/>
                <a:sym typeface="Open Sans"/>
              </a:rPr>
              <a:t>) → water </a:t>
            </a:r>
            <a:r>
              <a:rPr b="1" lang="en">
                <a:solidFill>
                  <a:srgbClr val="434343"/>
                </a:solidFill>
                <a:latin typeface="Open Sans"/>
                <a:ea typeface="Open Sans"/>
                <a:cs typeface="Open Sans"/>
                <a:sym typeface="Open Sans"/>
              </a:rPr>
              <a:t>out </a:t>
            </a:r>
            <a:r>
              <a:rPr lang="en">
                <a:solidFill>
                  <a:srgbClr val="434343"/>
                </a:solidFill>
                <a:latin typeface="Open Sans"/>
                <a:ea typeface="Open Sans"/>
                <a:cs typeface="Open Sans"/>
                <a:sym typeface="Open Sans"/>
              </a:rPr>
              <a:t>cells→ </a:t>
            </a:r>
            <a:r>
              <a:rPr b="1" lang="en">
                <a:solidFill>
                  <a:srgbClr val="434343"/>
                </a:solidFill>
                <a:latin typeface="Open Sans"/>
                <a:ea typeface="Open Sans"/>
                <a:cs typeface="Open Sans"/>
                <a:sym typeface="Open Sans"/>
              </a:rPr>
              <a:t>shrink</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48" name="Google Shape;248;p18"/>
          <p:cNvSpPr/>
          <p:nvPr/>
        </p:nvSpPr>
        <p:spPr>
          <a:xfrm>
            <a:off x="1974609" y="8118688"/>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9" name="Google Shape;249;p18"/>
          <p:cNvSpPr/>
          <p:nvPr/>
        </p:nvSpPr>
        <p:spPr>
          <a:xfrm rot="10800000">
            <a:off x="1849666" y="8288188"/>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50" name="Google Shape;250;p18"/>
          <p:cNvSpPr/>
          <p:nvPr/>
        </p:nvSpPr>
        <p:spPr>
          <a:xfrm>
            <a:off x="1974599" y="8738697"/>
            <a:ext cx="4495054" cy="468914"/>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Changes in cell volume impairs cell function</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51" name="Google Shape;251;p18"/>
          <p:cNvSpPr/>
          <p:nvPr/>
        </p:nvSpPr>
        <p:spPr>
          <a:xfrm>
            <a:off x="1974596" y="8717425"/>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52" name="Google Shape;252;p18"/>
          <p:cNvSpPr/>
          <p:nvPr/>
        </p:nvSpPr>
        <p:spPr>
          <a:xfrm rot="10800000">
            <a:off x="1849654" y="8886925"/>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53" name="Google Shape;253;p18"/>
          <p:cNvSpPr/>
          <p:nvPr/>
        </p:nvSpPr>
        <p:spPr>
          <a:xfrm>
            <a:off x="1974612" y="9331672"/>
            <a:ext cx="4495054" cy="468914"/>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Swelling: -May cause ion channels to open, </a:t>
            </a:r>
            <a:endParaRPr>
              <a:solidFill>
                <a:srgbClr val="434343"/>
              </a:solidFill>
              <a:latin typeface="Open Sans"/>
              <a:ea typeface="Open Sans"/>
              <a:cs typeface="Open Sans"/>
              <a:sym typeface="Open Sans"/>
            </a:endParaRPr>
          </a:p>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-Changing membrane permeability</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254" name="Google Shape;254;p18"/>
          <p:cNvSpPr/>
          <p:nvPr/>
        </p:nvSpPr>
        <p:spPr>
          <a:xfrm>
            <a:off x="1974609" y="9310400"/>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55" name="Google Shape;255;p18"/>
          <p:cNvSpPr/>
          <p:nvPr/>
        </p:nvSpPr>
        <p:spPr>
          <a:xfrm rot="10800000">
            <a:off x="1849666" y="9479900"/>
            <a:ext cx="4620000" cy="3477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grpSp>
        <p:nvGrpSpPr>
          <p:cNvPr id="256" name="Google Shape;256;p18"/>
          <p:cNvGrpSpPr/>
          <p:nvPr/>
        </p:nvGrpSpPr>
        <p:grpSpPr>
          <a:xfrm>
            <a:off x="977467" y="5386545"/>
            <a:ext cx="736897" cy="251998"/>
            <a:chOff x="4662475" y="1976500"/>
            <a:chExt cx="68725" cy="36625"/>
          </a:xfrm>
        </p:grpSpPr>
        <p:sp>
          <p:nvSpPr>
            <p:cNvPr id="257" name="Google Shape;257;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0" name="Google Shape;260;p18"/>
          <p:cNvGrpSpPr/>
          <p:nvPr/>
        </p:nvGrpSpPr>
        <p:grpSpPr>
          <a:xfrm>
            <a:off x="977467" y="6020658"/>
            <a:ext cx="736897" cy="251998"/>
            <a:chOff x="4662475" y="1976500"/>
            <a:chExt cx="68725" cy="36625"/>
          </a:xfrm>
        </p:grpSpPr>
        <p:sp>
          <p:nvSpPr>
            <p:cNvPr id="261" name="Google Shape;261;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4" name="Google Shape;264;p18"/>
          <p:cNvGrpSpPr/>
          <p:nvPr/>
        </p:nvGrpSpPr>
        <p:grpSpPr>
          <a:xfrm>
            <a:off x="977467" y="6787420"/>
            <a:ext cx="736897" cy="251998"/>
            <a:chOff x="4662475" y="1976500"/>
            <a:chExt cx="68725" cy="36625"/>
          </a:xfrm>
        </p:grpSpPr>
        <p:sp>
          <p:nvSpPr>
            <p:cNvPr id="265" name="Google Shape;265;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p18"/>
          <p:cNvGrpSpPr/>
          <p:nvPr/>
        </p:nvGrpSpPr>
        <p:grpSpPr>
          <a:xfrm>
            <a:off x="977467" y="7643908"/>
            <a:ext cx="736897" cy="251998"/>
            <a:chOff x="4662475" y="1976500"/>
            <a:chExt cx="68725" cy="36625"/>
          </a:xfrm>
        </p:grpSpPr>
        <p:sp>
          <p:nvSpPr>
            <p:cNvPr id="269" name="Google Shape;269;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 name="Google Shape;272;p18"/>
          <p:cNvGrpSpPr/>
          <p:nvPr/>
        </p:nvGrpSpPr>
        <p:grpSpPr>
          <a:xfrm>
            <a:off x="977467" y="8248408"/>
            <a:ext cx="736897" cy="251998"/>
            <a:chOff x="4662475" y="1976500"/>
            <a:chExt cx="68725" cy="36625"/>
          </a:xfrm>
        </p:grpSpPr>
        <p:sp>
          <p:nvSpPr>
            <p:cNvPr id="273" name="Google Shape;273;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 name="Google Shape;276;p18"/>
          <p:cNvGrpSpPr/>
          <p:nvPr/>
        </p:nvGrpSpPr>
        <p:grpSpPr>
          <a:xfrm>
            <a:off x="977467" y="8852895"/>
            <a:ext cx="736897" cy="251998"/>
            <a:chOff x="4662475" y="1976500"/>
            <a:chExt cx="68725" cy="36625"/>
          </a:xfrm>
        </p:grpSpPr>
        <p:sp>
          <p:nvSpPr>
            <p:cNvPr id="277" name="Google Shape;277;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 name="Google Shape;280;p18"/>
          <p:cNvGrpSpPr/>
          <p:nvPr/>
        </p:nvGrpSpPr>
        <p:grpSpPr>
          <a:xfrm>
            <a:off x="977467" y="9457395"/>
            <a:ext cx="736897" cy="251998"/>
            <a:chOff x="4662475" y="1976500"/>
            <a:chExt cx="68725" cy="36625"/>
          </a:xfrm>
        </p:grpSpPr>
        <p:sp>
          <p:nvSpPr>
            <p:cNvPr id="281" name="Google Shape;281;p18"/>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8"/>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8"/>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4" name="Google Shape;284;p18"/>
          <p:cNvCxnSpPr/>
          <p:nvPr/>
        </p:nvCxnSpPr>
        <p:spPr>
          <a:xfrm>
            <a:off x="993500" y="5198125"/>
            <a:ext cx="0" cy="4374600"/>
          </a:xfrm>
          <a:prstGeom prst="straightConnector1">
            <a:avLst/>
          </a:prstGeom>
          <a:noFill/>
          <a:ln cap="flat" cmpd="sng" w="38100">
            <a:solidFill>
              <a:srgbClr val="B37370"/>
            </a:solidFill>
            <a:prstDash val="dash"/>
            <a:round/>
            <a:headEnd len="med" w="med" type="none"/>
            <a:tailEnd len="med" w="med" type="none"/>
          </a:ln>
        </p:spPr>
      </p:cxnSp>
      <p:sp>
        <p:nvSpPr>
          <p:cNvPr id="285" name="Google Shape;285;p18"/>
          <p:cNvSpPr txBox="1"/>
          <p:nvPr/>
        </p:nvSpPr>
        <p:spPr>
          <a:xfrm>
            <a:off x="112100" y="20650"/>
            <a:ext cx="176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p:nvPr/>
        </p:nvSpPr>
        <p:spPr>
          <a:xfrm>
            <a:off x="6048500" y="-238225"/>
            <a:ext cx="570900" cy="1183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5</a:t>
            </a:r>
            <a:endParaRPr i="0" sz="4800" u="none" cap="none" strike="noStrike">
              <a:solidFill>
                <a:srgbClr val="CF8A87"/>
              </a:solidFill>
              <a:latin typeface="Open Sans"/>
              <a:ea typeface="Open Sans"/>
              <a:cs typeface="Open Sans"/>
              <a:sym typeface="Open Sans"/>
            </a:endParaRPr>
          </a:p>
        </p:txBody>
      </p:sp>
      <p:sp>
        <p:nvSpPr>
          <p:cNvPr id="291" name="Google Shape;291;p19"/>
          <p:cNvSpPr txBox="1"/>
          <p:nvPr/>
        </p:nvSpPr>
        <p:spPr>
          <a:xfrm>
            <a:off x="977475" y="231175"/>
            <a:ext cx="4502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Osmolarity &amp; Osmosis</a:t>
            </a:r>
            <a:endParaRPr b="1" i="0" sz="3000" u="none" cap="none" strike="noStrike">
              <a:solidFill>
                <a:srgbClr val="CF8A87"/>
              </a:solidFill>
              <a:latin typeface="Open Sans"/>
              <a:ea typeface="Open Sans"/>
              <a:cs typeface="Open Sans"/>
              <a:sym typeface="Open Sans"/>
            </a:endParaRPr>
          </a:p>
        </p:txBody>
      </p:sp>
      <p:cxnSp>
        <p:nvCxnSpPr>
          <p:cNvPr id="292" name="Google Shape;292;p19"/>
          <p:cNvCxnSpPr/>
          <p:nvPr/>
        </p:nvCxnSpPr>
        <p:spPr>
          <a:xfrm>
            <a:off x="2357775" y="849300"/>
            <a:ext cx="1762800" cy="16200"/>
          </a:xfrm>
          <a:prstGeom prst="straightConnector1">
            <a:avLst/>
          </a:prstGeom>
          <a:noFill/>
          <a:ln cap="rnd" cmpd="sng" w="38100">
            <a:solidFill>
              <a:srgbClr val="7F7F7F"/>
            </a:solidFill>
            <a:prstDash val="solid"/>
            <a:miter lim="800000"/>
            <a:headEnd len="sm" w="sm" type="none"/>
            <a:tailEnd len="sm" w="sm" type="none"/>
          </a:ln>
        </p:spPr>
      </p:cxnSp>
      <p:sp>
        <p:nvSpPr>
          <p:cNvPr id="293" name="Google Shape;293;p19"/>
          <p:cNvSpPr/>
          <p:nvPr/>
        </p:nvSpPr>
        <p:spPr>
          <a:xfrm>
            <a:off x="1980650" y="1162525"/>
            <a:ext cx="4673650" cy="1323650"/>
          </a:xfrm>
          <a:prstGeom prst="flowChartProcess">
            <a:avLst/>
          </a:prstGeom>
          <a:solidFill>
            <a:srgbClr val="F3EFEF"/>
          </a:solidFill>
          <a:ln cap="flat" cmpd="sng" w="9525">
            <a:solidFill>
              <a:srgbClr val="D7DA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txBox="1"/>
          <p:nvPr/>
        </p:nvSpPr>
        <p:spPr>
          <a:xfrm>
            <a:off x="2665875" y="1193300"/>
            <a:ext cx="39885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434343"/>
                </a:solidFill>
                <a:latin typeface="Open Sans"/>
                <a:ea typeface="Open Sans"/>
                <a:cs typeface="Open Sans"/>
                <a:sym typeface="Open Sans"/>
              </a:rPr>
              <a:t>Osmosis,</a:t>
            </a:r>
            <a:r>
              <a:rPr lang="en">
                <a:solidFill>
                  <a:srgbClr val="434343"/>
                </a:solidFill>
                <a:latin typeface="Open Sans"/>
                <a:ea typeface="Open Sans"/>
                <a:cs typeface="Open Sans"/>
                <a:sym typeface="Open Sans"/>
              </a:rPr>
              <a:t> if the movement of water across a semipermeable membrane from an area of </a:t>
            </a:r>
            <a:r>
              <a:rPr b="1" lang="en">
                <a:solidFill>
                  <a:srgbClr val="434343"/>
                </a:solidFill>
                <a:latin typeface="Open Sans"/>
                <a:ea typeface="Open Sans"/>
                <a:cs typeface="Open Sans"/>
                <a:sym typeface="Open Sans"/>
              </a:rPr>
              <a:t>low </a:t>
            </a:r>
            <a:r>
              <a:rPr lang="en">
                <a:solidFill>
                  <a:srgbClr val="434343"/>
                </a:solidFill>
                <a:latin typeface="Open Sans"/>
                <a:ea typeface="Open Sans"/>
                <a:cs typeface="Open Sans"/>
                <a:sym typeface="Open Sans"/>
              </a:rPr>
              <a:t>solutes concentration to </a:t>
            </a:r>
            <a:r>
              <a:rPr b="1" lang="en">
                <a:solidFill>
                  <a:srgbClr val="434343"/>
                </a:solidFill>
                <a:latin typeface="Open Sans"/>
                <a:ea typeface="Open Sans"/>
                <a:cs typeface="Open Sans"/>
                <a:sym typeface="Open Sans"/>
              </a:rPr>
              <a:t>high </a:t>
            </a:r>
            <a:r>
              <a:rPr lang="en">
                <a:solidFill>
                  <a:srgbClr val="434343"/>
                </a:solidFill>
                <a:latin typeface="Open Sans"/>
                <a:ea typeface="Open Sans"/>
                <a:cs typeface="Open Sans"/>
                <a:sym typeface="Open Sans"/>
              </a:rPr>
              <a:t>solutes concentration</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FF0000"/>
                </a:solidFill>
                <a:latin typeface="Open Sans"/>
                <a:ea typeface="Open Sans"/>
                <a:cs typeface="Open Sans"/>
                <a:sym typeface="Open Sans"/>
              </a:rPr>
              <a:t>It’s a passive mechanism.</a:t>
            </a:r>
            <a:endParaRPr>
              <a:solidFill>
                <a:srgbClr val="FF0000"/>
              </a:solidFill>
              <a:latin typeface="Open Sans"/>
              <a:ea typeface="Open Sans"/>
              <a:cs typeface="Open Sans"/>
              <a:sym typeface="Open Sans"/>
            </a:endParaRPr>
          </a:p>
        </p:txBody>
      </p:sp>
      <p:cxnSp>
        <p:nvCxnSpPr>
          <p:cNvPr id="295" name="Google Shape;295;p19"/>
          <p:cNvCxnSpPr/>
          <p:nvPr/>
        </p:nvCxnSpPr>
        <p:spPr>
          <a:xfrm flipH="1" rot="10800000">
            <a:off x="260150" y="6025375"/>
            <a:ext cx="6459300" cy="17100"/>
          </a:xfrm>
          <a:prstGeom prst="straightConnector1">
            <a:avLst/>
          </a:prstGeom>
          <a:noFill/>
          <a:ln cap="flat" cmpd="sng" w="19050">
            <a:solidFill>
              <a:schemeClr val="dk2"/>
            </a:solidFill>
            <a:prstDash val="solid"/>
            <a:round/>
            <a:headEnd len="med" w="med" type="none"/>
            <a:tailEnd len="med" w="med" type="none"/>
          </a:ln>
        </p:spPr>
      </p:cxnSp>
      <p:sp>
        <p:nvSpPr>
          <p:cNvPr id="296" name="Google Shape;296;p19"/>
          <p:cNvSpPr txBox="1"/>
          <p:nvPr/>
        </p:nvSpPr>
        <p:spPr>
          <a:xfrm>
            <a:off x="203625" y="6134225"/>
            <a:ext cx="28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Male’s Slides</a:t>
            </a:r>
            <a:r>
              <a:rPr b="1" lang="en">
                <a:solidFill>
                  <a:srgbClr val="0B5394"/>
                </a:solidFill>
                <a:latin typeface="Open Sans"/>
                <a:ea typeface="Open Sans"/>
                <a:cs typeface="Open Sans"/>
                <a:sym typeface="Open Sans"/>
              </a:rPr>
              <a:t> </a:t>
            </a:r>
            <a:r>
              <a:rPr b="1" lang="en">
                <a:solidFill>
                  <a:srgbClr val="990000"/>
                </a:solidFill>
                <a:latin typeface="Open Sans"/>
                <a:ea typeface="Open Sans"/>
                <a:cs typeface="Open Sans"/>
                <a:sym typeface="Open Sans"/>
              </a:rPr>
              <a:t>very important</a:t>
            </a:r>
            <a:endParaRPr b="1">
              <a:solidFill>
                <a:srgbClr val="990000"/>
              </a:solidFill>
              <a:latin typeface="Open Sans"/>
              <a:ea typeface="Open Sans"/>
              <a:cs typeface="Open Sans"/>
              <a:sym typeface="Open Sans"/>
            </a:endParaRPr>
          </a:p>
        </p:txBody>
      </p:sp>
      <p:pic>
        <p:nvPicPr>
          <p:cNvPr id="297" name="Google Shape;297;p19"/>
          <p:cNvPicPr preferRelativeResize="0"/>
          <p:nvPr/>
        </p:nvPicPr>
        <p:blipFill>
          <a:blip r:embed="rId3">
            <a:alphaModFix/>
          </a:blip>
          <a:stretch>
            <a:fillRect/>
          </a:stretch>
        </p:blipFill>
        <p:spPr>
          <a:xfrm>
            <a:off x="249175" y="6534425"/>
            <a:ext cx="6359649" cy="2289151"/>
          </a:xfrm>
          <a:prstGeom prst="rect">
            <a:avLst/>
          </a:prstGeom>
          <a:noFill/>
          <a:ln>
            <a:noFill/>
          </a:ln>
        </p:spPr>
      </p:pic>
      <p:sp>
        <p:nvSpPr>
          <p:cNvPr id="298" name="Google Shape;298;p19"/>
          <p:cNvSpPr/>
          <p:nvPr/>
        </p:nvSpPr>
        <p:spPr>
          <a:xfrm>
            <a:off x="313248" y="8979438"/>
            <a:ext cx="6287733" cy="792199"/>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rPr lang="en">
                <a:solidFill>
                  <a:srgbClr val="434343"/>
                </a:solidFill>
                <a:latin typeface="Open Sans"/>
                <a:ea typeface="Open Sans"/>
                <a:cs typeface="Open Sans"/>
                <a:sym typeface="Open Sans"/>
              </a:rPr>
              <a:t>Changes in </a:t>
            </a:r>
            <a:r>
              <a:rPr b="1" lang="en">
                <a:solidFill>
                  <a:srgbClr val="434343"/>
                </a:solidFill>
                <a:latin typeface="Open Sans"/>
                <a:ea typeface="Open Sans"/>
                <a:cs typeface="Open Sans"/>
                <a:sym typeface="Open Sans"/>
              </a:rPr>
              <a:t>osmolarity </a:t>
            </a:r>
            <a:r>
              <a:rPr lang="en">
                <a:solidFill>
                  <a:srgbClr val="434343"/>
                </a:solidFill>
                <a:latin typeface="Open Sans"/>
                <a:ea typeface="Open Sans"/>
                <a:cs typeface="Open Sans"/>
                <a:sym typeface="Open Sans"/>
              </a:rPr>
              <a:t>of the tubular fluid as it passes through the different tubular segments in the presence of</a:t>
            </a:r>
            <a:r>
              <a:rPr b="1" lang="en">
                <a:solidFill>
                  <a:srgbClr val="434343"/>
                </a:solidFill>
                <a:latin typeface="Open Sans"/>
                <a:ea typeface="Open Sans"/>
                <a:cs typeface="Open Sans"/>
                <a:sym typeface="Open Sans"/>
              </a:rPr>
              <a:t> high levels of ADH</a:t>
            </a:r>
            <a:r>
              <a:rPr lang="en">
                <a:solidFill>
                  <a:srgbClr val="434343"/>
                </a:solidFill>
                <a:latin typeface="Open Sans"/>
                <a:ea typeface="Open Sans"/>
                <a:cs typeface="Open Sans"/>
                <a:sym typeface="Open Sans"/>
              </a:rPr>
              <a:t> and the</a:t>
            </a:r>
            <a:r>
              <a:rPr b="1" lang="en">
                <a:solidFill>
                  <a:srgbClr val="434343"/>
                </a:solidFill>
                <a:latin typeface="Open Sans"/>
                <a:ea typeface="Open Sans"/>
                <a:cs typeface="Open Sans"/>
                <a:sym typeface="Open Sans"/>
              </a:rPr>
              <a:t> absence of ADH.</a:t>
            </a:r>
            <a:endParaRPr b="1">
              <a:solidFill>
                <a:srgbClr val="434343"/>
              </a:solidFill>
              <a:latin typeface="Open Sans"/>
              <a:ea typeface="Open Sans"/>
              <a:cs typeface="Open Sans"/>
              <a:sym typeface="Open Sans"/>
            </a:endParaRPr>
          </a:p>
        </p:txBody>
      </p:sp>
      <p:sp>
        <p:nvSpPr>
          <p:cNvPr id="299" name="Google Shape;299;p19"/>
          <p:cNvSpPr/>
          <p:nvPr/>
        </p:nvSpPr>
        <p:spPr>
          <a:xfrm>
            <a:off x="313244" y="8943500"/>
            <a:ext cx="6462300" cy="5868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00" name="Google Shape;300;p19"/>
          <p:cNvSpPr/>
          <p:nvPr/>
        </p:nvSpPr>
        <p:spPr>
          <a:xfrm rot="10800000">
            <a:off x="138681" y="9230475"/>
            <a:ext cx="6462300" cy="586800"/>
          </a:xfrm>
          <a:prstGeom prst="halfFrame">
            <a:avLst>
              <a:gd fmla="val 10384" name="adj1"/>
              <a:gd fmla="val 10372" name="adj2"/>
            </a:avLst>
          </a:prstGeom>
          <a:solidFill>
            <a:srgbClr val="CF8A87"/>
          </a:solidFill>
          <a:ln cap="flat" cmpd="sng" w="9525">
            <a:solidFill>
              <a:srgbClr val="CF8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01" name="Google Shape;301;p19"/>
          <p:cNvSpPr txBox="1"/>
          <p:nvPr/>
        </p:nvSpPr>
        <p:spPr>
          <a:xfrm>
            <a:off x="203625" y="0"/>
            <a:ext cx="176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Open Sans"/>
                <a:ea typeface="Open Sans"/>
                <a:cs typeface="Open Sans"/>
                <a:sym typeface="Open Sans"/>
              </a:rPr>
              <a:t>Female’s Slides</a:t>
            </a:r>
            <a:endParaRPr>
              <a:latin typeface="Open Sans"/>
              <a:ea typeface="Open Sans"/>
              <a:cs typeface="Open Sans"/>
              <a:sym typeface="Open Sans"/>
            </a:endParaRPr>
          </a:p>
        </p:txBody>
      </p:sp>
      <p:sp>
        <p:nvSpPr>
          <p:cNvPr id="302" name="Google Shape;302;p19"/>
          <p:cNvSpPr/>
          <p:nvPr/>
        </p:nvSpPr>
        <p:spPr>
          <a:xfrm>
            <a:off x="2834525" y="607785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19"/>
          <p:cNvPicPr preferRelativeResize="0"/>
          <p:nvPr/>
        </p:nvPicPr>
        <p:blipFill>
          <a:blip r:embed="rId4">
            <a:alphaModFix/>
          </a:blip>
          <a:stretch>
            <a:fillRect/>
          </a:stretch>
        </p:blipFill>
        <p:spPr>
          <a:xfrm>
            <a:off x="1223625" y="2527982"/>
            <a:ext cx="4502701" cy="3497392"/>
          </a:xfrm>
          <a:prstGeom prst="rect">
            <a:avLst/>
          </a:prstGeom>
          <a:noFill/>
          <a:ln>
            <a:noFill/>
          </a:ln>
        </p:spPr>
      </p:pic>
      <p:pic>
        <p:nvPicPr>
          <p:cNvPr id="304" name="Google Shape;304;p19"/>
          <p:cNvPicPr preferRelativeResize="0"/>
          <p:nvPr/>
        </p:nvPicPr>
        <p:blipFill>
          <a:blip r:embed="rId5">
            <a:alphaModFix/>
          </a:blip>
          <a:stretch>
            <a:fillRect/>
          </a:stretch>
        </p:blipFill>
        <p:spPr>
          <a:xfrm>
            <a:off x="203625" y="966425"/>
            <a:ext cx="2567674" cy="171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0"/>
          <p:cNvSpPr txBox="1"/>
          <p:nvPr/>
        </p:nvSpPr>
        <p:spPr>
          <a:xfrm rot="-5400000">
            <a:off x="3451225" y="3062175"/>
            <a:ext cx="1910700" cy="369300"/>
          </a:xfrm>
          <a:prstGeom prst="rect">
            <a:avLst/>
          </a:prstGeom>
          <a:solidFill>
            <a:srgbClr val="F5EFE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B37370"/>
                </a:solidFill>
                <a:latin typeface="Open Sans"/>
                <a:ea typeface="Open Sans"/>
                <a:cs typeface="Open Sans"/>
                <a:sym typeface="Open Sans"/>
              </a:rPr>
              <a:t>Medulla is hypertonic</a:t>
            </a:r>
            <a:endParaRPr b="1" sz="1200">
              <a:solidFill>
                <a:srgbClr val="B37370"/>
              </a:solidFill>
              <a:latin typeface="Open Sans"/>
              <a:ea typeface="Open Sans"/>
              <a:cs typeface="Open Sans"/>
              <a:sym typeface="Open Sans"/>
            </a:endParaRPr>
          </a:p>
        </p:txBody>
      </p:sp>
      <p:sp>
        <p:nvSpPr>
          <p:cNvPr id="310" name="Google Shape;310;p20"/>
          <p:cNvSpPr/>
          <p:nvPr/>
        </p:nvSpPr>
        <p:spPr>
          <a:xfrm>
            <a:off x="6048500" y="-238225"/>
            <a:ext cx="5709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6</a:t>
            </a:r>
            <a:endParaRPr i="0" sz="4800" u="none" cap="none" strike="noStrike">
              <a:solidFill>
                <a:srgbClr val="CF8A87"/>
              </a:solidFill>
              <a:latin typeface="Open Sans"/>
              <a:ea typeface="Open Sans"/>
              <a:cs typeface="Open Sans"/>
              <a:sym typeface="Open Sans"/>
            </a:endParaRPr>
          </a:p>
        </p:txBody>
      </p:sp>
      <p:sp>
        <p:nvSpPr>
          <p:cNvPr id="311" name="Google Shape;311;p20"/>
          <p:cNvSpPr txBox="1"/>
          <p:nvPr/>
        </p:nvSpPr>
        <p:spPr>
          <a:xfrm>
            <a:off x="341175" y="375375"/>
            <a:ext cx="57960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How the Kidney Handles H2O?</a:t>
            </a:r>
            <a:endParaRPr b="1" i="0" sz="2400" u="none" cap="none" strike="noStrike">
              <a:solidFill>
                <a:srgbClr val="CF8A87"/>
              </a:solidFill>
              <a:latin typeface="Open Sans"/>
              <a:ea typeface="Open Sans"/>
              <a:cs typeface="Open Sans"/>
              <a:sym typeface="Open Sans"/>
            </a:endParaRPr>
          </a:p>
        </p:txBody>
      </p:sp>
      <p:pic>
        <p:nvPicPr>
          <p:cNvPr id="312" name="Google Shape;312;p20"/>
          <p:cNvPicPr preferRelativeResize="0"/>
          <p:nvPr/>
        </p:nvPicPr>
        <p:blipFill>
          <a:blip r:embed="rId3">
            <a:alphaModFix/>
          </a:blip>
          <a:stretch>
            <a:fillRect/>
          </a:stretch>
        </p:blipFill>
        <p:spPr>
          <a:xfrm>
            <a:off x="152400" y="1169600"/>
            <a:ext cx="4080050" cy="3062270"/>
          </a:xfrm>
          <a:prstGeom prst="rect">
            <a:avLst/>
          </a:prstGeom>
          <a:noFill/>
          <a:ln>
            <a:noFill/>
          </a:ln>
        </p:spPr>
      </p:pic>
      <p:cxnSp>
        <p:nvCxnSpPr>
          <p:cNvPr id="313" name="Google Shape;313;p20"/>
          <p:cNvCxnSpPr/>
          <p:nvPr/>
        </p:nvCxnSpPr>
        <p:spPr>
          <a:xfrm>
            <a:off x="1399250" y="1007000"/>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314" name="Google Shape;314;p20"/>
          <p:cNvSpPr txBox="1"/>
          <p:nvPr/>
        </p:nvSpPr>
        <p:spPr>
          <a:xfrm>
            <a:off x="588275" y="1307325"/>
            <a:ext cx="5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300</a:t>
            </a:r>
            <a:endParaRPr>
              <a:solidFill>
                <a:srgbClr val="434343"/>
              </a:solidFill>
              <a:latin typeface="Open Sans"/>
              <a:ea typeface="Open Sans"/>
              <a:cs typeface="Open Sans"/>
              <a:sym typeface="Open Sans"/>
            </a:endParaRPr>
          </a:p>
        </p:txBody>
      </p:sp>
      <p:sp>
        <p:nvSpPr>
          <p:cNvPr id="315" name="Google Shape;315;p20"/>
          <p:cNvSpPr txBox="1"/>
          <p:nvPr/>
        </p:nvSpPr>
        <p:spPr>
          <a:xfrm>
            <a:off x="1655800" y="1476050"/>
            <a:ext cx="5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300</a:t>
            </a:r>
            <a:endParaRPr>
              <a:solidFill>
                <a:srgbClr val="434343"/>
              </a:solidFill>
              <a:latin typeface="Open Sans"/>
              <a:ea typeface="Open Sans"/>
              <a:cs typeface="Open Sans"/>
              <a:sym typeface="Open Sans"/>
            </a:endParaRPr>
          </a:p>
        </p:txBody>
      </p:sp>
      <p:sp>
        <p:nvSpPr>
          <p:cNvPr id="316" name="Google Shape;316;p20"/>
          <p:cNvSpPr txBox="1"/>
          <p:nvPr/>
        </p:nvSpPr>
        <p:spPr>
          <a:xfrm>
            <a:off x="1987975" y="3687525"/>
            <a:ext cx="7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1200</a:t>
            </a:r>
            <a:endParaRPr>
              <a:solidFill>
                <a:srgbClr val="434343"/>
              </a:solidFill>
              <a:latin typeface="Open Sans"/>
              <a:ea typeface="Open Sans"/>
              <a:cs typeface="Open Sans"/>
              <a:sym typeface="Open Sans"/>
            </a:endParaRPr>
          </a:p>
        </p:txBody>
      </p:sp>
      <p:sp>
        <p:nvSpPr>
          <p:cNvPr id="317" name="Google Shape;317;p20"/>
          <p:cNvSpPr txBox="1"/>
          <p:nvPr/>
        </p:nvSpPr>
        <p:spPr>
          <a:xfrm>
            <a:off x="2516200" y="1476050"/>
            <a:ext cx="5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1</a:t>
            </a:r>
            <a:r>
              <a:rPr lang="en">
                <a:solidFill>
                  <a:srgbClr val="434343"/>
                </a:solidFill>
                <a:latin typeface="Open Sans"/>
                <a:ea typeface="Open Sans"/>
                <a:cs typeface="Open Sans"/>
                <a:sym typeface="Open Sans"/>
              </a:rPr>
              <a:t>00</a:t>
            </a:r>
            <a:endParaRPr>
              <a:solidFill>
                <a:srgbClr val="434343"/>
              </a:solidFill>
              <a:latin typeface="Open Sans"/>
              <a:ea typeface="Open Sans"/>
              <a:cs typeface="Open Sans"/>
              <a:sym typeface="Open Sans"/>
            </a:endParaRPr>
          </a:p>
        </p:txBody>
      </p:sp>
      <p:sp>
        <p:nvSpPr>
          <p:cNvPr id="318" name="Google Shape;318;p20"/>
          <p:cNvSpPr txBox="1"/>
          <p:nvPr/>
        </p:nvSpPr>
        <p:spPr>
          <a:xfrm>
            <a:off x="1719700" y="4015375"/>
            <a:ext cx="137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pen Sans"/>
                <a:ea typeface="Open Sans"/>
                <a:cs typeface="Open Sans"/>
                <a:sym typeface="Open Sans"/>
              </a:rPr>
              <a:t>Hyper-osmotic</a:t>
            </a:r>
            <a:endParaRPr b="1" sz="1200">
              <a:solidFill>
                <a:srgbClr val="A3534F"/>
              </a:solidFill>
              <a:latin typeface="Open Sans"/>
              <a:ea typeface="Open Sans"/>
              <a:cs typeface="Open Sans"/>
              <a:sym typeface="Open Sans"/>
            </a:endParaRPr>
          </a:p>
        </p:txBody>
      </p:sp>
      <p:sp>
        <p:nvSpPr>
          <p:cNvPr id="319" name="Google Shape;319;p20"/>
          <p:cNvSpPr txBox="1"/>
          <p:nvPr/>
        </p:nvSpPr>
        <p:spPr>
          <a:xfrm>
            <a:off x="785200" y="1083200"/>
            <a:ext cx="87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Open Sans"/>
                <a:ea typeface="Open Sans"/>
                <a:cs typeface="Open Sans"/>
                <a:sym typeface="Open Sans"/>
              </a:rPr>
              <a:t>is</a:t>
            </a:r>
            <a:r>
              <a:rPr b="1" lang="en" sz="1200">
                <a:solidFill>
                  <a:schemeClr val="dk1"/>
                </a:solidFill>
                <a:latin typeface="Open Sans"/>
                <a:ea typeface="Open Sans"/>
                <a:cs typeface="Open Sans"/>
                <a:sym typeface="Open Sans"/>
              </a:rPr>
              <a:t>otonic</a:t>
            </a:r>
            <a:endParaRPr sz="1200">
              <a:solidFill>
                <a:schemeClr val="dk1"/>
              </a:solidFill>
            </a:endParaRPr>
          </a:p>
        </p:txBody>
      </p:sp>
      <p:sp>
        <p:nvSpPr>
          <p:cNvPr id="320" name="Google Shape;320;p20"/>
          <p:cNvSpPr txBox="1"/>
          <p:nvPr/>
        </p:nvSpPr>
        <p:spPr>
          <a:xfrm>
            <a:off x="1791875" y="1131625"/>
            <a:ext cx="137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pen Sans"/>
                <a:ea typeface="Open Sans"/>
                <a:cs typeface="Open Sans"/>
                <a:sym typeface="Open Sans"/>
              </a:rPr>
              <a:t>Hypo-osmotic</a:t>
            </a:r>
            <a:endParaRPr sz="1200">
              <a:solidFill>
                <a:srgbClr val="A3534F"/>
              </a:solidFill>
            </a:endParaRPr>
          </a:p>
        </p:txBody>
      </p:sp>
      <p:sp>
        <p:nvSpPr>
          <p:cNvPr id="321" name="Google Shape;321;p20"/>
          <p:cNvSpPr txBox="1"/>
          <p:nvPr/>
        </p:nvSpPr>
        <p:spPr>
          <a:xfrm>
            <a:off x="2597900" y="2417225"/>
            <a:ext cx="724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434343"/>
                </a:solidFill>
                <a:latin typeface="Open Sans"/>
                <a:ea typeface="Open Sans"/>
                <a:cs typeface="Open Sans"/>
                <a:sym typeface="Open Sans"/>
              </a:rPr>
              <a:t>Solute</a:t>
            </a:r>
            <a:endParaRPr sz="1100"/>
          </a:p>
        </p:txBody>
      </p:sp>
      <p:sp>
        <p:nvSpPr>
          <p:cNvPr id="322" name="Google Shape;322;p20"/>
          <p:cNvSpPr txBox="1"/>
          <p:nvPr/>
        </p:nvSpPr>
        <p:spPr>
          <a:xfrm>
            <a:off x="3507650" y="1707525"/>
            <a:ext cx="724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434343"/>
                </a:solidFill>
                <a:latin typeface="Open Sans"/>
                <a:ea typeface="Open Sans"/>
                <a:cs typeface="Open Sans"/>
                <a:sym typeface="Open Sans"/>
              </a:rPr>
              <a:t>H2O</a:t>
            </a:r>
            <a:endParaRPr sz="1100"/>
          </a:p>
        </p:txBody>
      </p:sp>
      <p:sp>
        <p:nvSpPr>
          <p:cNvPr id="323" name="Google Shape;323;p20"/>
          <p:cNvSpPr txBox="1"/>
          <p:nvPr/>
        </p:nvSpPr>
        <p:spPr>
          <a:xfrm>
            <a:off x="1170650" y="2881425"/>
            <a:ext cx="57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434343"/>
                </a:solidFill>
                <a:latin typeface="Open Sans"/>
                <a:ea typeface="Open Sans"/>
                <a:cs typeface="Open Sans"/>
                <a:sym typeface="Open Sans"/>
              </a:rPr>
              <a:t>H2O</a:t>
            </a:r>
            <a:endParaRPr/>
          </a:p>
        </p:txBody>
      </p:sp>
      <p:cxnSp>
        <p:nvCxnSpPr>
          <p:cNvPr id="324" name="Google Shape;324;p20"/>
          <p:cNvCxnSpPr>
            <a:stCxn id="315" idx="1"/>
            <a:endCxn id="319" idx="3"/>
          </p:cNvCxnSpPr>
          <p:nvPr/>
        </p:nvCxnSpPr>
        <p:spPr>
          <a:xfrm rot="10800000">
            <a:off x="1655800" y="1267850"/>
            <a:ext cx="0" cy="408300"/>
          </a:xfrm>
          <a:prstGeom prst="straightConnector1">
            <a:avLst/>
          </a:prstGeom>
          <a:noFill/>
          <a:ln cap="flat" cmpd="sng" w="28575">
            <a:solidFill>
              <a:schemeClr val="dk2"/>
            </a:solidFill>
            <a:prstDash val="solid"/>
            <a:round/>
            <a:headEnd len="med" w="med" type="none"/>
            <a:tailEnd len="med" w="med" type="triangle"/>
          </a:ln>
        </p:spPr>
      </p:cxnSp>
      <p:sp>
        <p:nvSpPr>
          <p:cNvPr id="325" name="Google Shape;325;p20"/>
          <p:cNvSpPr txBox="1"/>
          <p:nvPr/>
        </p:nvSpPr>
        <p:spPr>
          <a:xfrm>
            <a:off x="1159175" y="1322775"/>
            <a:ext cx="57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6D9EEB"/>
                </a:solidFill>
                <a:latin typeface="Oxygen"/>
                <a:ea typeface="Oxygen"/>
                <a:cs typeface="Oxygen"/>
                <a:sym typeface="Oxygen"/>
              </a:rPr>
              <a:t>65%</a:t>
            </a:r>
            <a:endParaRPr b="1" sz="1200">
              <a:solidFill>
                <a:srgbClr val="6D9EEB"/>
              </a:solidFill>
              <a:latin typeface="Oxygen"/>
              <a:ea typeface="Oxygen"/>
              <a:cs typeface="Oxygen"/>
              <a:sym typeface="Oxygen"/>
            </a:endParaRPr>
          </a:p>
        </p:txBody>
      </p:sp>
      <p:sp>
        <p:nvSpPr>
          <p:cNvPr id="326" name="Google Shape;326;p20"/>
          <p:cNvSpPr txBox="1"/>
          <p:nvPr/>
        </p:nvSpPr>
        <p:spPr>
          <a:xfrm>
            <a:off x="1159175" y="3158525"/>
            <a:ext cx="57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6D9EEB"/>
                </a:solidFill>
                <a:latin typeface="Oxygen"/>
                <a:ea typeface="Oxygen"/>
                <a:cs typeface="Oxygen"/>
                <a:sym typeface="Oxygen"/>
              </a:rPr>
              <a:t>20</a:t>
            </a:r>
            <a:r>
              <a:rPr b="1" lang="en" sz="1200">
                <a:solidFill>
                  <a:srgbClr val="6D9EEB"/>
                </a:solidFill>
                <a:latin typeface="Oxygen"/>
                <a:ea typeface="Oxygen"/>
                <a:cs typeface="Oxygen"/>
                <a:sym typeface="Oxygen"/>
              </a:rPr>
              <a:t>%</a:t>
            </a:r>
            <a:endParaRPr b="1" sz="1200">
              <a:solidFill>
                <a:srgbClr val="6D9EEB"/>
              </a:solidFill>
              <a:latin typeface="Oxygen"/>
              <a:ea typeface="Oxygen"/>
              <a:cs typeface="Oxygen"/>
              <a:sym typeface="Oxygen"/>
            </a:endParaRPr>
          </a:p>
        </p:txBody>
      </p:sp>
      <p:cxnSp>
        <p:nvCxnSpPr>
          <p:cNvPr id="327" name="Google Shape;327;p20"/>
          <p:cNvCxnSpPr>
            <a:endCxn id="326" idx="3"/>
          </p:cNvCxnSpPr>
          <p:nvPr/>
        </p:nvCxnSpPr>
        <p:spPr>
          <a:xfrm flipH="1">
            <a:off x="1730075" y="3336875"/>
            <a:ext cx="468900" cy="6300"/>
          </a:xfrm>
          <a:prstGeom prst="straightConnector1">
            <a:avLst/>
          </a:prstGeom>
          <a:noFill/>
          <a:ln cap="flat" cmpd="sng" w="28575">
            <a:solidFill>
              <a:schemeClr val="dk2"/>
            </a:solidFill>
            <a:prstDash val="solid"/>
            <a:round/>
            <a:headEnd len="med" w="med" type="none"/>
            <a:tailEnd len="med" w="med" type="triangle"/>
          </a:ln>
        </p:spPr>
      </p:cxnSp>
      <p:cxnSp>
        <p:nvCxnSpPr>
          <p:cNvPr id="328" name="Google Shape;328;p20"/>
          <p:cNvCxnSpPr/>
          <p:nvPr/>
        </p:nvCxnSpPr>
        <p:spPr>
          <a:xfrm>
            <a:off x="2506400" y="3336750"/>
            <a:ext cx="384300" cy="0"/>
          </a:xfrm>
          <a:prstGeom prst="straightConnector1">
            <a:avLst/>
          </a:prstGeom>
          <a:noFill/>
          <a:ln cap="flat" cmpd="sng" w="28575">
            <a:solidFill>
              <a:schemeClr val="dk2"/>
            </a:solidFill>
            <a:prstDash val="solid"/>
            <a:round/>
            <a:headEnd len="med" w="med" type="none"/>
            <a:tailEnd len="med" w="med" type="triangle"/>
          </a:ln>
        </p:spPr>
      </p:cxnSp>
      <p:cxnSp>
        <p:nvCxnSpPr>
          <p:cNvPr id="329" name="Google Shape;329;p20"/>
          <p:cNvCxnSpPr>
            <a:endCxn id="321" idx="0"/>
          </p:cNvCxnSpPr>
          <p:nvPr/>
        </p:nvCxnSpPr>
        <p:spPr>
          <a:xfrm flipH="1" rot="10800000">
            <a:off x="2352500" y="2417225"/>
            <a:ext cx="607800" cy="12300"/>
          </a:xfrm>
          <a:prstGeom prst="straightConnector1">
            <a:avLst/>
          </a:prstGeom>
          <a:noFill/>
          <a:ln cap="flat" cmpd="sng" w="28575">
            <a:solidFill>
              <a:schemeClr val="dk2"/>
            </a:solidFill>
            <a:prstDash val="solid"/>
            <a:round/>
            <a:headEnd len="med" w="med" type="none"/>
            <a:tailEnd len="med" w="med" type="triangle"/>
          </a:ln>
        </p:spPr>
      </p:cxnSp>
      <p:cxnSp>
        <p:nvCxnSpPr>
          <p:cNvPr id="330" name="Google Shape;330;p20"/>
          <p:cNvCxnSpPr/>
          <p:nvPr/>
        </p:nvCxnSpPr>
        <p:spPr>
          <a:xfrm>
            <a:off x="3429000" y="2061525"/>
            <a:ext cx="722700" cy="15300"/>
          </a:xfrm>
          <a:prstGeom prst="straightConnector1">
            <a:avLst/>
          </a:prstGeom>
          <a:noFill/>
          <a:ln cap="flat" cmpd="sng" w="28575">
            <a:solidFill>
              <a:schemeClr val="dk2"/>
            </a:solidFill>
            <a:prstDash val="solid"/>
            <a:round/>
            <a:headEnd len="med" w="med" type="none"/>
            <a:tailEnd len="med" w="med" type="triangle"/>
          </a:ln>
        </p:spPr>
      </p:cxnSp>
      <p:cxnSp>
        <p:nvCxnSpPr>
          <p:cNvPr id="331" name="Google Shape;331;p20"/>
          <p:cNvCxnSpPr>
            <a:endCxn id="316" idx="3"/>
          </p:cNvCxnSpPr>
          <p:nvPr/>
        </p:nvCxnSpPr>
        <p:spPr>
          <a:xfrm>
            <a:off x="2677675" y="1321425"/>
            <a:ext cx="35100" cy="2566200"/>
          </a:xfrm>
          <a:prstGeom prst="straightConnector1">
            <a:avLst/>
          </a:prstGeom>
          <a:noFill/>
          <a:ln cap="flat" cmpd="sng" w="9525">
            <a:solidFill>
              <a:schemeClr val="dk2"/>
            </a:solidFill>
            <a:prstDash val="solid"/>
            <a:round/>
            <a:headEnd len="med" w="med" type="none"/>
            <a:tailEnd len="med" w="med" type="none"/>
          </a:ln>
        </p:spPr>
      </p:cxnSp>
      <p:cxnSp>
        <p:nvCxnSpPr>
          <p:cNvPr id="332" name="Google Shape;332;p20"/>
          <p:cNvCxnSpPr/>
          <p:nvPr/>
        </p:nvCxnSpPr>
        <p:spPr>
          <a:xfrm flipH="1" rot="10800000">
            <a:off x="123025" y="2337400"/>
            <a:ext cx="4121100" cy="30600"/>
          </a:xfrm>
          <a:prstGeom prst="straightConnector1">
            <a:avLst/>
          </a:prstGeom>
          <a:noFill/>
          <a:ln cap="flat" cmpd="sng" w="9525">
            <a:solidFill>
              <a:schemeClr val="dk2"/>
            </a:solidFill>
            <a:prstDash val="solid"/>
            <a:round/>
            <a:headEnd len="med" w="med" type="none"/>
            <a:tailEnd len="med" w="med" type="none"/>
          </a:ln>
        </p:spPr>
      </p:cxnSp>
      <p:sp>
        <p:nvSpPr>
          <p:cNvPr id="333" name="Google Shape;333;p20"/>
          <p:cNvSpPr txBox="1"/>
          <p:nvPr/>
        </p:nvSpPr>
        <p:spPr>
          <a:xfrm>
            <a:off x="2924450" y="1046525"/>
            <a:ext cx="151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A3534F"/>
                </a:solidFill>
                <a:latin typeface="Open Sans"/>
                <a:ea typeface="Open Sans"/>
                <a:cs typeface="Open Sans"/>
                <a:sym typeface="Open Sans"/>
              </a:rPr>
              <a:t>ADH dependent</a:t>
            </a:r>
            <a:endParaRPr b="1" sz="1200">
              <a:solidFill>
                <a:srgbClr val="A3534F"/>
              </a:solidFill>
              <a:latin typeface="Open Sans"/>
              <a:ea typeface="Open Sans"/>
              <a:cs typeface="Open Sans"/>
              <a:sym typeface="Open Sans"/>
            </a:endParaRPr>
          </a:p>
        </p:txBody>
      </p:sp>
      <p:pic>
        <p:nvPicPr>
          <p:cNvPr id="334" name="Google Shape;334;p20"/>
          <p:cNvPicPr preferRelativeResize="0"/>
          <p:nvPr/>
        </p:nvPicPr>
        <p:blipFill>
          <a:blip r:embed="rId4">
            <a:alphaModFix/>
          </a:blip>
          <a:stretch>
            <a:fillRect/>
          </a:stretch>
        </p:blipFill>
        <p:spPr>
          <a:xfrm>
            <a:off x="2591825" y="3204468"/>
            <a:ext cx="213450" cy="218407"/>
          </a:xfrm>
          <a:prstGeom prst="rect">
            <a:avLst/>
          </a:prstGeom>
          <a:noFill/>
          <a:ln>
            <a:noFill/>
          </a:ln>
        </p:spPr>
      </p:pic>
      <p:pic>
        <p:nvPicPr>
          <p:cNvPr id="335" name="Google Shape;335;p20"/>
          <p:cNvPicPr preferRelativeResize="0"/>
          <p:nvPr/>
        </p:nvPicPr>
        <p:blipFill>
          <a:blip r:embed="rId4">
            <a:alphaModFix/>
          </a:blip>
          <a:stretch>
            <a:fillRect/>
          </a:stretch>
        </p:blipFill>
        <p:spPr>
          <a:xfrm>
            <a:off x="3426950" y="2751842"/>
            <a:ext cx="384300" cy="393233"/>
          </a:xfrm>
          <a:prstGeom prst="rect">
            <a:avLst/>
          </a:prstGeom>
          <a:noFill/>
          <a:ln>
            <a:noFill/>
          </a:ln>
        </p:spPr>
      </p:pic>
      <p:sp>
        <p:nvSpPr>
          <p:cNvPr id="336" name="Google Shape;336;p20"/>
          <p:cNvSpPr txBox="1"/>
          <p:nvPr/>
        </p:nvSpPr>
        <p:spPr>
          <a:xfrm>
            <a:off x="3566150" y="2352050"/>
            <a:ext cx="6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ADH</a:t>
            </a:r>
            <a:endParaRPr b="1">
              <a:latin typeface="Open Sans"/>
              <a:ea typeface="Open Sans"/>
              <a:cs typeface="Open Sans"/>
              <a:sym typeface="Open Sans"/>
            </a:endParaRPr>
          </a:p>
        </p:txBody>
      </p:sp>
      <p:pic>
        <p:nvPicPr>
          <p:cNvPr id="337" name="Google Shape;337;p20"/>
          <p:cNvPicPr preferRelativeResize="0"/>
          <p:nvPr/>
        </p:nvPicPr>
        <p:blipFill>
          <a:blip r:embed="rId5">
            <a:alphaModFix/>
          </a:blip>
          <a:stretch>
            <a:fillRect/>
          </a:stretch>
        </p:blipFill>
        <p:spPr>
          <a:xfrm>
            <a:off x="3760850" y="2450725"/>
            <a:ext cx="218400" cy="218400"/>
          </a:xfrm>
          <a:prstGeom prst="rect">
            <a:avLst/>
          </a:prstGeom>
          <a:noFill/>
          <a:ln>
            <a:noFill/>
          </a:ln>
        </p:spPr>
      </p:pic>
      <p:cxnSp>
        <p:nvCxnSpPr>
          <p:cNvPr id="338" name="Google Shape;338;p20"/>
          <p:cNvCxnSpPr/>
          <p:nvPr/>
        </p:nvCxnSpPr>
        <p:spPr>
          <a:xfrm flipH="1" rot="10800000">
            <a:off x="4551900" y="1246025"/>
            <a:ext cx="504600" cy="1200"/>
          </a:xfrm>
          <a:prstGeom prst="straightConnector1">
            <a:avLst/>
          </a:prstGeom>
          <a:noFill/>
          <a:ln cap="flat" cmpd="sng" w="19050">
            <a:solidFill>
              <a:schemeClr val="dk2"/>
            </a:solidFill>
            <a:prstDash val="solid"/>
            <a:round/>
            <a:headEnd len="med" w="med" type="none"/>
            <a:tailEnd len="med" w="med" type="stealth"/>
          </a:ln>
        </p:spPr>
      </p:cxnSp>
      <p:sp>
        <p:nvSpPr>
          <p:cNvPr id="339" name="Google Shape;339;p20"/>
          <p:cNvSpPr txBox="1"/>
          <p:nvPr/>
        </p:nvSpPr>
        <p:spPr>
          <a:xfrm>
            <a:off x="5164150" y="910550"/>
            <a:ext cx="1519800" cy="1046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C0000"/>
                </a:solidFill>
                <a:latin typeface="Open Sans"/>
                <a:ea typeface="Open Sans"/>
                <a:cs typeface="Open Sans"/>
                <a:sym typeface="Open Sans"/>
              </a:rPr>
              <a:t>Water deficient, so we need water back to the system</a:t>
            </a:r>
            <a:endParaRPr>
              <a:solidFill>
                <a:srgbClr val="CC0000"/>
              </a:solidFill>
              <a:latin typeface="Open Sans"/>
              <a:ea typeface="Open Sans"/>
              <a:cs typeface="Open Sans"/>
              <a:sym typeface="Open Sans"/>
            </a:endParaRPr>
          </a:p>
        </p:txBody>
      </p:sp>
      <p:cxnSp>
        <p:nvCxnSpPr>
          <p:cNvPr id="340" name="Google Shape;340;p20"/>
          <p:cNvCxnSpPr>
            <a:stCxn id="337" idx="3"/>
          </p:cNvCxnSpPr>
          <p:nvPr/>
        </p:nvCxnSpPr>
        <p:spPr>
          <a:xfrm flipH="1" rot="10800000">
            <a:off x="3979250" y="2552425"/>
            <a:ext cx="802800" cy="7500"/>
          </a:xfrm>
          <a:prstGeom prst="straightConnector1">
            <a:avLst/>
          </a:prstGeom>
          <a:noFill/>
          <a:ln cap="flat" cmpd="sng" w="19050">
            <a:solidFill>
              <a:schemeClr val="dk2"/>
            </a:solidFill>
            <a:prstDash val="solid"/>
            <a:round/>
            <a:headEnd len="med" w="med" type="none"/>
            <a:tailEnd len="med" w="med" type="stealth"/>
          </a:ln>
        </p:spPr>
      </p:cxnSp>
      <p:sp>
        <p:nvSpPr>
          <p:cNvPr id="341" name="Google Shape;341;p20"/>
          <p:cNvSpPr txBox="1"/>
          <p:nvPr/>
        </p:nvSpPr>
        <p:spPr>
          <a:xfrm>
            <a:off x="5164150" y="2153750"/>
            <a:ext cx="1519800" cy="1046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C0000"/>
                </a:solidFill>
                <a:latin typeface="Open Sans"/>
                <a:ea typeface="Open Sans"/>
                <a:cs typeface="Open Sans"/>
                <a:sym typeface="Open Sans"/>
              </a:rPr>
              <a:t>Water excess conditions, no ADH→ water leaves</a:t>
            </a:r>
            <a:endParaRPr>
              <a:solidFill>
                <a:srgbClr val="CC0000"/>
              </a:solidFill>
              <a:latin typeface="Open Sans"/>
              <a:ea typeface="Open Sans"/>
              <a:cs typeface="Open Sans"/>
              <a:sym typeface="Open Sans"/>
            </a:endParaRPr>
          </a:p>
        </p:txBody>
      </p:sp>
      <p:sp>
        <p:nvSpPr>
          <p:cNvPr id="342" name="Google Shape;342;p20"/>
          <p:cNvSpPr txBox="1"/>
          <p:nvPr/>
        </p:nvSpPr>
        <p:spPr>
          <a:xfrm>
            <a:off x="643575" y="2450725"/>
            <a:ext cx="607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434343"/>
                </a:solidFill>
                <a:latin typeface="Open Sans"/>
                <a:ea typeface="Open Sans"/>
                <a:cs typeface="Open Sans"/>
                <a:sym typeface="Open Sans"/>
              </a:rPr>
              <a:t>400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500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600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700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800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900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1000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1100</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1200</a:t>
            </a:r>
            <a:endParaRPr sz="1000">
              <a:solidFill>
                <a:srgbClr val="434343"/>
              </a:solidFill>
              <a:latin typeface="Open Sans"/>
              <a:ea typeface="Open Sans"/>
              <a:cs typeface="Open Sans"/>
              <a:sym typeface="Open Sans"/>
            </a:endParaRPr>
          </a:p>
        </p:txBody>
      </p:sp>
      <p:sp>
        <p:nvSpPr>
          <p:cNvPr id="343" name="Google Shape;343;p20"/>
          <p:cNvSpPr/>
          <p:nvPr/>
        </p:nvSpPr>
        <p:spPr>
          <a:xfrm>
            <a:off x="1259975" y="1679850"/>
            <a:ext cx="369300" cy="354000"/>
          </a:xfrm>
          <a:prstGeom prst="ellipse">
            <a:avLst/>
          </a:prstGeom>
          <a:solidFill>
            <a:srgbClr val="CF8A8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1</a:t>
            </a:r>
            <a:endParaRPr b="1">
              <a:solidFill>
                <a:schemeClr val="lt1"/>
              </a:solidFill>
              <a:latin typeface="Open Sans"/>
              <a:ea typeface="Open Sans"/>
              <a:cs typeface="Open Sans"/>
              <a:sym typeface="Open Sans"/>
            </a:endParaRPr>
          </a:p>
        </p:txBody>
      </p:sp>
      <p:sp>
        <p:nvSpPr>
          <p:cNvPr id="344" name="Google Shape;344;p20"/>
          <p:cNvSpPr/>
          <p:nvPr/>
        </p:nvSpPr>
        <p:spPr>
          <a:xfrm>
            <a:off x="2165725" y="3204475"/>
            <a:ext cx="369300" cy="354000"/>
          </a:xfrm>
          <a:prstGeom prst="ellipse">
            <a:avLst/>
          </a:prstGeom>
          <a:solidFill>
            <a:srgbClr val="CF8A8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2</a:t>
            </a:r>
            <a:endParaRPr b="1">
              <a:solidFill>
                <a:schemeClr val="lt1"/>
              </a:solidFill>
              <a:latin typeface="Open Sans"/>
              <a:ea typeface="Open Sans"/>
              <a:cs typeface="Open Sans"/>
              <a:sym typeface="Open Sans"/>
            </a:endParaRPr>
          </a:p>
        </p:txBody>
      </p:sp>
      <p:sp>
        <p:nvSpPr>
          <p:cNvPr id="345" name="Google Shape;345;p20"/>
          <p:cNvSpPr/>
          <p:nvPr/>
        </p:nvSpPr>
        <p:spPr>
          <a:xfrm>
            <a:off x="3004550" y="1540213"/>
            <a:ext cx="369300" cy="354000"/>
          </a:xfrm>
          <a:prstGeom prst="ellipse">
            <a:avLst/>
          </a:prstGeom>
          <a:solidFill>
            <a:srgbClr val="CF8A8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3</a:t>
            </a:r>
            <a:endParaRPr b="1">
              <a:solidFill>
                <a:schemeClr val="lt1"/>
              </a:solidFill>
              <a:latin typeface="Open Sans"/>
              <a:ea typeface="Open Sans"/>
              <a:cs typeface="Open Sans"/>
              <a:sym typeface="Open Sans"/>
            </a:endParaRPr>
          </a:p>
        </p:txBody>
      </p:sp>
      <p:grpSp>
        <p:nvGrpSpPr>
          <p:cNvPr id="346" name="Google Shape;346;p20"/>
          <p:cNvGrpSpPr/>
          <p:nvPr/>
        </p:nvGrpSpPr>
        <p:grpSpPr>
          <a:xfrm>
            <a:off x="305251" y="4543336"/>
            <a:ext cx="6247566" cy="1387146"/>
            <a:chOff x="4386347" y="3294774"/>
            <a:chExt cx="800601" cy="136089"/>
          </a:xfrm>
        </p:grpSpPr>
        <p:sp>
          <p:nvSpPr>
            <p:cNvPr id="347" name="Google Shape;347;p2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348" name="Google Shape;348;p20"/>
            <p:cNvSpPr/>
            <p:nvPr/>
          </p:nvSpPr>
          <p:spPr>
            <a:xfrm>
              <a:off x="4386347" y="3294774"/>
              <a:ext cx="174465" cy="13608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1</a:t>
              </a:r>
              <a:endParaRPr b="1" i="0" sz="2400" u="none" cap="none" strike="noStrike">
                <a:solidFill>
                  <a:schemeClr val="lt1"/>
                </a:solidFill>
                <a:latin typeface="Open Sans"/>
                <a:ea typeface="Open Sans"/>
                <a:cs typeface="Open Sans"/>
                <a:sym typeface="Open Sans"/>
              </a:endParaRPr>
            </a:p>
          </p:txBody>
        </p:sp>
      </p:grpSp>
      <p:grpSp>
        <p:nvGrpSpPr>
          <p:cNvPr id="349" name="Google Shape;349;p20"/>
          <p:cNvGrpSpPr/>
          <p:nvPr/>
        </p:nvGrpSpPr>
        <p:grpSpPr>
          <a:xfrm>
            <a:off x="305127" y="5971064"/>
            <a:ext cx="6247566" cy="1387174"/>
            <a:chOff x="4386347" y="3294774"/>
            <a:chExt cx="800601" cy="136089"/>
          </a:xfrm>
        </p:grpSpPr>
        <p:sp>
          <p:nvSpPr>
            <p:cNvPr id="350" name="Google Shape;350;p2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351" name="Google Shape;351;p20"/>
            <p:cNvSpPr/>
            <p:nvPr/>
          </p:nvSpPr>
          <p:spPr>
            <a:xfrm>
              <a:off x="4386347" y="3294774"/>
              <a:ext cx="174465" cy="13608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2</a:t>
              </a:r>
              <a:endParaRPr b="1" i="0" sz="2400" u="none" cap="none" strike="noStrike">
                <a:solidFill>
                  <a:schemeClr val="lt1"/>
                </a:solidFill>
                <a:latin typeface="Open Sans"/>
                <a:ea typeface="Open Sans"/>
                <a:cs typeface="Open Sans"/>
                <a:sym typeface="Open Sans"/>
              </a:endParaRPr>
            </a:p>
          </p:txBody>
        </p:sp>
      </p:grpSp>
      <p:grpSp>
        <p:nvGrpSpPr>
          <p:cNvPr id="352" name="Google Shape;352;p20"/>
          <p:cNvGrpSpPr/>
          <p:nvPr/>
        </p:nvGrpSpPr>
        <p:grpSpPr>
          <a:xfrm>
            <a:off x="305276" y="7486189"/>
            <a:ext cx="6247566" cy="1387174"/>
            <a:chOff x="4386347" y="3294774"/>
            <a:chExt cx="800601" cy="136089"/>
          </a:xfrm>
        </p:grpSpPr>
        <p:sp>
          <p:nvSpPr>
            <p:cNvPr id="353" name="Google Shape;353;p2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354" name="Google Shape;354;p20"/>
            <p:cNvSpPr/>
            <p:nvPr/>
          </p:nvSpPr>
          <p:spPr>
            <a:xfrm>
              <a:off x="4386347" y="3294774"/>
              <a:ext cx="174465" cy="13608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3</a:t>
              </a:r>
              <a:endParaRPr b="1" i="0" sz="2400" u="none" cap="none" strike="noStrike">
                <a:solidFill>
                  <a:schemeClr val="lt1"/>
                </a:solidFill>
                <a:latin typeface="Open Sans"/>
                <a:ea typeface="Open Sans"/>
                <a:cs typeface="Open Sans"/>
                <a:sym typeface="Open Sans"/>
              </a:endParaRPr>
            </a:p>
          </p:txBody>
        </p:sp>
      </p:grpSp>
      <p:sp>
        <p:nvSpPr>
          <p:cNvPr id="355" name="Google Shape;355;p20"/>
          <p:cNvSpPr txBox="1"/>
          <p:nvPr/>
        </p:nvSpPr>
        <p:spPr>
          <a:xfrm>
            <a:off x="1725388" y="4863488"/>
            <a:ext cx="4325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6A6A6"/>
                </a:solidFill>
                <a:latin typeface="Open Sans"/>
                <a:ea typeface="Open Sans"/>
                <a:cs typeface="Open Sans"/>
                <a:sym typeface="Open Sans"/>
              </a:rPr>
              <a:t>The reabsorption of H2O in the PCT is the </a:t>
            </a:r>
            <a:r>
              <a:rPr b="1" lang="en">
                <a:solidFill>
                  <a:srgbClr val="A6A6A6"/>
                </a:solidFill>
                <a:latin typeface="Open Sans"/>
                <a:ea typeface="Open Sans"/>
                <a:cs typeface="Open Sans"/>
                <a:sym typeface="Open Sans"/>
              </a:rPr>
              <a:t>same </a:t>
            </a:r>
            <a:r>
              <a:rPr lang="en">
                <a:solidFill>
                  <a:srgbClr val="A6A6A6"/>
                </a:solidFill>
                <a:latin typeface="Open Sans"/>
                <a:ea typeface="Open Sans"/>
                <a:cs typeface="Open Sans"/>
                <a:sym typeface="Open Sans"/>
              </a:rPr>
              <a:t>as the reabsorption of Na+ in PCT → recall Na+/k+ ATPase pump drags the water with it.</a:t>
            </a:r>
            <a:endParaRPr>
              <a:solidFill>
                <a:srgbClr val="A6A6A6"/>
              </a:solidFill>
              <a:latin typeface="Open Sans"/>
              <a:ea typeface="Open Sans"/>
              <a:cs typeface="Open Sans"/>
              <a:sym typeface="Open Sans"/>
            </a:endParaRPr>
          </a:p>
        </p:txBody>
      </p:sp>
      <p:sp>
        <p:nvSpPr>
          <p:cNvPr id="356" name="Google Shape;356;p20"/>
          <p:cNvSpPr txBox="1"/>
          <p:nvPr/>
        </p:nvSpPr>
        <p:spPr>
          <a:xfrm>
            <a:off x="1663588" y="6052350"/>
            <a:ext cx="4812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6A6A6"/>
                </a:solidFill>
                <a:latin typeface="Open Sans"/>
                <a:ea typeface="Open Sans"/>
                <a:cs typeface="Open Sans"/>
                <a:sym typeface="Open Sans"/>
              </a:rPr>
              <a:t>In the</a:t>
            </a:r>
            <a:r>
              <a:rPr b="1" lang="en">
                <a:solidFill>
                  <a:srgbClr val="A6A6A6"/>
                </a:solidFill>
                <a:latin typeface="Open Sans"/>
                <a:ea typeface="Open Sans"/>
                <a:cs typeface="Open Sans"/>
                <a:sym typeface="Open Sans"/>
              </a:rPr>
              <a:t> Thin descending</a:t>
            </a:r>
            <a:r>
              <a:rPr lang="en">
                <a:solidFill>
                  <a:srgbClr val="A6A6A6"/>
                </a:solidFill>
                <a:latin typeface="Open Sans"/>
                <a:ea typeface="Open Sans"/>
                <a:cs typeface="Open Sans"/>
                <a:sym typeface="Open Sans"/>
              </a:rPr>
              <a:t> loop of Henle further illustrate </a:t>
            </a:r>
            <a:r>
              <a:rPr b="1" lang="en">
                <a:solidFill>
                  <a:srgbClr val="A6A6A6"/>
                </a:solidFill>
                <a:latin typeface="Open Sans"/>
                <a:ea typeface="Open Sans"/>
                <a:cs typeface="Open Sans"/>
                <a:sym typeface="Open Sans"/>
              </a:rPr>
              <a:t>more reabsorption </a:t>
            </a:r>
            <a:r>
              <a:rPr lang="en">
                <a:solidFill>
                  <a:srgbClr val="A6A6A6"/>
                </a:solidFill>
                <a:latin typeface="Open Sans"/>
                <a:ea typeface="Open Sans"/>
                <a:cs typeface="Open Sans"/>
                <a:sym typeface="Open Sans"/>
              </a:rPr>
              <a:t>of water, which decrease the volume of ECF. Thus, according to the osmolarity equation, the</a:t>
            </a:r>
            <a:r>
              <a:rPr b="1" lang="en">
                <a:solidFill>
                  <a:srgbClr val="A6A6A6"/>
                </a:solidFill>
                <a:latin typeface="Open Sans"/>
                <a:ea typeface="Open Sans"/>
                <a:cs typeface="Open Sans"/>
                <a:sym typeface="Open Sans"/>
              </a:rPr>
              <a:t> osmolarity will increase</a:t>
            </a:r>
            <a:r>
              <a:rPr lang="en">
                <a:solidFill>
                  <a:srgbClr val="A6A6A6"/>
                </a:solidFill>
                <a:latin typeface="Open Sans"/>
                <a:ea typeface="Open Sans"/>
                <a:cs typeface="Open Sans"/>
                <a:sym typeface="Open Sans"/>
              </a:rPr>
              <a:t> (due to the slow increasement of solute- Hyper-osmotic) </a:t>
            </a:r>
            <a:r>
              <a:rPr lang="en">
                <a:solidFill>
                  <a:srgbClr val="A6A6A6"/>
                </a:solidFill>
                <a:latin typeface="Open Sans"/>
                <a:ea typeface="Open Sans"/>
                <a:cs typeface="Open Sans"/>
                <a:sym typeface="Open Sans"/>
              </a:rPr>
              <a:t>.</a:t>
            </a:r>
            <a:endParaRPr>
              <a:solidFill>
                <a:srgbClr val="A6A6A6"/>
              </a:solidFill>
              <a:latin typeface="Open Sans"/>
              <a:ea typeface="Open Sans"/>
              <a:cs typeface="Open Sans"/>
              <a:sym typeface="Open Sans"/>
            </a:endParaRPr>
          </a:p>
        </p:txBody>
      </p:sp>
      <p:sp>
        <p:nvSpPr>
          <p:cNvPr id="357" name="Google Shape;357;p20"/>
          <p:cNvSpPr txBox="1"/>
          <p:nvPr/>
        </p:nvSpPr>
        <p:spPr>
          <a:xfrm>
            <a:off x="1725388" y="7656300"/>
            <a:ext cx="4566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6A6A6"/>
                </a:solidFill>
                <a:latin typeface="Open Sans"/>
                <a:ea typeface="Open Sans"/>
                <a:cs typeface="Open Sans"/>
                <a:sym typeface="Open Sans"/>
              </a:rPr>
              <a:t>In</a:t>
            </a:r>
            <a:r>
              <a:rPr b="1" lang="en">
                <a:solidFill>
                  <a:srgbClr val="A6A6A6"/>
                </a:solidFill>
                <a:latin typeface="Open Sans"/>
                <a:ea typeface="Open Sans"/>
                <a:cs typeface="Open Sans"/>
                <a:sym typeface="Open Sans"/>
              </a:rPr>
              <a:t> ascending</a:t>
            </a:r>
            <a:r>
              <a:rPr lang="en">
                <a:solidFill>
                  <a:srgbClr val="A6A6A6"/>
                </a:solidFill>
                <a:latin typeface="Open Sans"/>
                <a:ea typeface="Open Sans"/>
                <a:cs typeface="Open Sans"/>
                <a:sym typeface="Open Sans"/>
              </a:rPr>
              <a:t> part of loop of Henle, the cell type changes (more mitochondria &amp; brush border), which means it’s more permeable to reabsorb solute than water (Hypo-osmotic).</a:t>
            </a:r>
            <a:endParaRPr>
              <a:solidFill>
                <a:srgbClr val="A6A6A6"/>
              </a:solidFill>
              <a:latin typeface="Open Sans"/>
              <a:ea typeface="Open Sans"/>
              <a:cs typeface="Open Sans"/>
              <a:sym typeface="Open Sans"/>
            </a:endParaRPr>
          </a:p>
        </p:txBody>
      </p:sp>
      <p:sp>
        <p:nvSpPr>
          <p:cNvPr id="358" name="Google Shape;358;p20"/>
          <p:cNvSpPr txBox="1"/>
          <p:nvPr/>
        </p:nvSpPr>
        <p:spPr>
          <a:xfrm>
            <a:off x="834938" y="8891525"/>
            <a:ext cx="55683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B37370"/>
              </a:buClr>
              <a:buSzPts val="1400"/>
              <a:buFont typeface="Open Sans"/>
              <a:buChar char="❖"/>
            </a:pPr>
            <a:r>
              <a:rPr lang="en">
                <a:solidFill>
                  <a:srgbClr val="A6A6A6"/>
                </a:solidFill>
                <a:latin typeface="Open Sans"/>
                <a:ea typeface="Open Sans"/>
                <a:cs typeface="Open Sans"/>
                <a:sym typeface="Open Sans"/>
              </a:rPr>
              <a:t>ADH is stimulated when it’s needed, such as in dehydration (decrease in osmolarity).</a:t>
            </a:r>
            <a:endParaRPr>
              <a:solidFill>
                <a:srgbClr val="A6A6A6"/>
              </a:solidFill>
              <a:latin typeface="Open Sans"/>
              <a:ea typeface="Open Sans"/>
              <a:cs typeface="Open Sans"/>
              <a:sym typeface="Open Sans"/>
            </a:endParaRPr>
          </a:p>
          <a:p>
            <a:pPr indent="-317500" lvl="0" marL="457200" rtl="0" algn="l">
              <a:spcBef>
                <a:spcPts val="0"/>
              </a:spcBef>
              <a:spcAft>
                <a:spcPts val="0"/>
              </a:spcAft>
              <a:buClr>
                <a:srgbClr val="B37370"/>
              </a:buClr>
              <a:buSzPts val="1400"/>
              <a:buFont typeface="Open Sans"/>
              <a:buChar char="❖"/>
            </a:pPr>
            <a:r>
              <a:rPr lang="en">
                <a:solidFill>
                  <a:srgbClr val="A6A6A6"/>
                </a:solidFill>
                <a:latin typeface="Open Sans"/>
                <a:ea typeface="Open Sans"/>
                <a:cs typeface="Open Sans"/>
                <a:sym typeface="Open Sans"/>
              </a:rPr>
              <a:t>Hypertonic→ increase concentration of solute.</a:t>
            </a:r>
            <a:endParaRPr>
              <a:solidFill>
                <a:srgbClr val="A6A6A6"/>
              </a:solidFill>
              <a:latin typeface="Open Sans"/>
              <a:ea typeface="Open Sans"/>
              <a:cs typeface="Open Sans"/>
              <a:sym typeface="Open Sans"/>
            </a:endParaRPr>
          </a:p>
        </p:txBody>
      </p:sp>
      <p:sp>
        <p:nvSpPr>
          <p:cNvPr id="359" name="Google Shape;359;p20"/>
          <p:cNvSpPr/>
          <p:nvPr/>
        </p:nvSpPr>
        <p:spPr>
          <a:xfrm>
            <a:off x="393350" y="31955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0"/>
          <p:cNvSpPr txBox="1"/>
          <p:nvPr/>
        </p:nvSpPr>
        <p:spPr>
          <a:xfrm rot="-5400000">
            <a:off x="3955875" y="1592200"/>
            <a:ext cx="951000" cy="400200"/>
          </a:xfrm>
          <a:prstGeom prst="rect">
            <a:avLst/>
          </a:prstGeom>
          <a:solidFill>
            <a:srgbClr val="B3737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Oxygen"/>
                <a:ea typeface="Oxygen"/>
                <a:cs typeface="Oxygen"/>
                <a:sym typeface="Oxygen"/>
              </a:rPr>
              <a:t>Cortex</a:t>
            </a:r>
            <a:endParaRPr b="1">
              <a:solidFill>
                <a:schemeClr val="lt1"/>
              </a:solidFill>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1"/>
          <p:cNvSpPr/>
          <p:nvPr/>
        </p:nvSpPr>
        <p:spPr>
          <a:xfrm>
            <a:off x="6048500" y="-238225"/>
            <a:ext cx="570900" cy="10491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7</a:t>
            </a:r>
            <a:endParaRPr i="0" sz="4800" u="none" cap="none" strike="noStrike">
              <a:solidFill>
                <a:srgbClr val="CF8A87"/>
              </a:solidFill>
              <a:latin typeface="Open Sans"/>
              <a:ea typeface="Open Sans"/>
              <a:cs typeface="Open Sans"/>
              <a:sym typeface="Open Sans"/>
            </a:endParaRPr>
          </a:p>
        </p:txBody>
      </p:sp>
      <p:sp>
        <p:nvSpPr>
          <p:cNvPr id="366" name="Google Shape;366;p21"/>
          <p:cNvSpPr txBox="1"/>
          <p:nvPr/>
        </p:nvSpPr>
        <p:spPr>
          <a:xfrm>
            <a:off x="341175" y="292275"/>
            <a:ext cx="57960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3000">
                <a:solidFill>
                  <a:srgbClr val="CF8A87"/>
                </a:solidFill>
                <a:latin typeface="Open Sans"/>
                <a:ea typeface="Open Sans"/>
                <a:cs typeface="Open Sans"/>
                <a:sym typeface="Open Sans"/>
              </a:rPr>
              <a:t>H2O Handling By the Kidney</a:t>
            </a:r>
            <a:endParaRPr b="1" i="0" sz="3000" u="none" cap="none" strike="noStrike">
              <a:solidFill>
                <a:srgbClr val="CF8A87"/>
              </a:solidFill>
              <a:latin typeface="Open Sans"/>
              <a:ea typeface="Open Sans"/>
              <a:cs typeface="Open Sans"/>
              <a:sym typeface="Open Sans"/>
            </a:endParaRPr>
          </a:p>
        </p:txBody>
      </p:sp>
      <p:cxnSp>
        <p:nvCxnSpPr>
          <p:cNvPr id="367" name="Google Shape;367;p21"/>
          <p:cNvCxnSpPr/>
          <p:nvPr/>
        </p:nvCxnSpPr>
        <p:spPr>
          <a:xfrm>
            <a:off x="1399250" y="1007000"/>
            <a:ext cx="3591000" cy="10200"/>
          </a:xfrm>
          <a:prstGeom prst="straightConnector1">
            <a:avLst/>
          </a:prstGeom>
          <a:noFill/>
          <a:ln cap="rnd" cmpd="sng" w="38100">
            <a:solidFill>
              <a:srgbClr val="7F7F7F"/>
            </a:solidFill>
            <a:prstDash val="solid"/>
            <a:miter lim="800000"/>
            <a:headEnd len="sm" w="sm" type="none"/>
            <a:tailEnd len="sm" w="sm" type="none"/>
          </a:ln>
        </p:spPr>
      </p:cxnSp>
      <p:pic>
        <p:nvPicPr>
          <p:cNvPr id="368" name="Google Shape;368;p21"/>
          <p:cNvPicPr preferRelativeResize="0"/>
          <p:nvPr/>
        </p:nvPicPr>
        <p:blipFill>
          <a:blip r:embed="rId3">
            <a:alphaModFix/>
          </a:blip>
          <a:stretch>
            <a:fillRect/>
          </a:stretch>
        </p:blipFill>
        <p:spPr>
          <a:xfrm>
            <a:off x="246787" y="1619339"/>
            <a:ext cx="6364425" cy="2553711"/>
          </a:xfrm>
          <a:prstGeom prst="rect">
            <a:avLst/>
          </a:prstGeom>
          <a:noFill/>
          <a:ln>
            <a:noFill/>
          </a:ln>
        </p:spPr>
      </p:pic>
      <p:sp>
        <p:nvSpPr>
          <p:cNvPr id="369" name="Google Shape;369;p21"/>
          <p:cNvSpPr/>
          <p:nvPr/>
        </p:nvSpPr>
        <p:spPr>
          <a:xfrm>
            <a:off x="785727" y="1131625"/>
            <a:ext cx="1866600" cy="442500"/>
          </a:xfrm>
          <a:prstGeom prst="downArrowCallout">
            <a:avLst>
              <a:gd fmla="val 25000" name="adj1"/>
              <a:gd fmla="val 25000" name="adj2"/>
              <a:gd fmla="val 25000" name="adj3"/>
              <a:gd fmla="val 64977" name="adj4"/>
            </a:avLst>
          </a:prstGeom>
          <a:solidFill>
            <a:srgbClr val="D7DAE1">
              <a:alpha val="835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Water</a:t>
            </a:r>
            <a:r>
              <a:rPr lang="en">
                <a:latin typeface="Open Sans"/>
                <a:ea typeface="Open Sans"/>
                <a:cs typeface="Open Sans"/>
                <a:sym typeface="Open Sans"/>
              </a:rPr>
              <a:t> </a:t>
            </a:r>
            <a:r>
              <a:rPr lang="en">
                <a:solidFill>
                  <a:srgbClr val="CC0000"/>
                </a:solidFill>
                <a:latin typeface="Open Sans"/>
                <a:ea typeface="Open Sans"/>
                <a:cs typeface="Open Sans"/>
                <a:sym typeface="Open Sans"/>
              </a:rPr>
              <a:t>deficit</a:t>
            </a:r>
            <a:r>
              <a:rPr lang="en">
                <a:solidFill>
                  <a:srgbClr val="FF0000"/>
                </a:solidFill>
                <a:latin typeface="Open Sans"/>
                <a:ea typeface="Open Sans"/>
                <a:cs typeface="Open Sans"/>
                <a:sym typeface="Open Sans"/>
              </a:rPr>
              <a:t> </a:t>
            </a:r>
            <a:r>
              <a:rPr lang="en">
                <a:solidFill>
                  <a:srgbClr val="434343"/>
                </a:solidFill>
                <a:latin typeface="Open Sans"/>
                <a:ea typeface="Open Sans"/>
                <a:cs typeface="Open Sans"/>
                <a:sym typeface="Open Sans"/>
              </a:rPr>
              <a:t>state</a:t>
            </a:r>
            <a:endParaRPr>
              <a:solidFill>
                <a:srgbClr val="434343"/>
              </a:solidFill>
              <a:latin typeface="Open Sans"/>
              <a:ea typeface="Open Sans"/>
              <a:cs typeface="Open Sans"/>
              <a:sym typeface="Open Sans"/>
            </a:endParaRPr>
          </a:p>
        </p:txBody>
      </p:sp>
      <p:sp>
        <p:nvSpPr>
          <p:cNvPr id="370" name="Google Shape;370;p21"/>
          <p:cNvSpPr/>
          <p:nvPr/>
        </p:nvSpPr>
        <p:spPr>
          <a:xfrm>
            <a:off x="4192431" y="1131625"/>
            <a:ext cx="1866600" cy="442500"/>
          </a:xfrm>
          <a:prstGeom prst="downArrowCallout">
            <a:avLst>
              <a:gd fmla="val 25000" name="adj1"/>
              <a:gd fmla="val 25000" name="adj2"/>
              <a:gd fmla="val 25000" name="adj3"/>
              <a:gd fmla="val 64977" name="adj4"/>
            </a:avLst>
          </a:prstGeom>
          <a:solidFill>
            <a:srgbClr val="D7DAE1">
              <a:alpha val="835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Water</a:t>
            </a:r>
            <a:r>
              <a:rPr lang="en">
                <a:latin typeface="Open Sans"/>
                <a:ea typeface="Open Sans"/>
                <a:cs typeface="Open Sans"/>
                <a:sym typeface="Open Sans"/>
              </a:rPr>
              <a:t> </a:t>
            </a:r>
            <a:r>
              <a:rPr lang="en">
                <a:solidFill>
                  <a:srgbClr val="CC0000"/>
                </a:solidFill>
                <a:latin typeface="Open Sans"/>
                <a:ea typeface="Open Sans"/>
                <a:cs typeface="Open Sans"/>
                <a:sym typeface="Open Sans"/>
              </a:rPr>
              <a:t>excess</a:t>
            </a:r>
            <a:r>
              <a:rPr lang="en">
                <a:solidFill>
                  <a:srgbClr val="FF0000"/>
                </a:solidFill>
                <a:latin typeface="Open Sans"/>
                <a:ea typeface="Open Sans"/>
                <a:cs typeface="Open Sans"/>
                <a:sym typeface="Open Sans"/>
              </a:rPr>
              <a:t> </a:t>
            </a:r>
            <a:r>
              <a:rPr lang="en">
                <a:solidFill>
                  <a:srgbClr val="434343"/>
                </a:solidFill>
                <a:latin typeface="Open Sans"/>
                <a:ea typeface="Open Sans"/>
                <a:cs typeface="Open Sans"/>
                <a:sym typeface="Open Sans"/>
              </a:rPr>
              <a:t>state</a:t>
            </a:r>
            <a:endParaRPr>
              <a:solidFill>
                <a:srgbClr val="434343"/>
              </a:solidFill>
              <a:latin typeface="Open Sans"/>
              <a:ea typeface="Open Sans"/>
              <a:cs typeface="Open Sans"/>
              <a:sym typeface="Open Sans"/>
            </a:endParaRPr>
          </a:p>
        </p:txBody>
      </p:sp>
      <p:sp>
        <p:nvSpPr>
          <p:cNvPr id="371" name="Google Shape;371;p21"/>
          <p:cNvSpPr txBox="1"/>
          <p:nvPr/>
        </p:nvSpPr>
        <p:spPr>
          <a:xfrm>
            <a:off x="333975" y="4371400"/>
            <a:ext cx="57960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400">
                <a:solidFill>
                  <a:srgbClr val="CF8A87"/>
                </a:solidFill>
                <a:latin typeface="Open Sans"/>
                <a:ea typeface="Open Sans"/>
                <a:cs typeface="Open Sans"/>
                <a:sym typeface="Open Sans"/>
              </a:rPr>
              <a:t>Concentrated Urine Formation</a:t>
            </a:r>
            <a:endParaRPr b="1" i="0" sz="2400" u="none" cap="none" strike="noStrike">
              <a:solidFill>
                <a:srgbClr val="CF8A87"/>
              </a:solidFill>
              <a:latin typeface="Open Sans"/>
              <a:ea typeface="Open Sans"/>
              <a:cs typeface="Open Sans"/>
              <a:sym typeface="Open Sans"/>
            </a:endParaRPr>
          </a:p>
        </p:txBody>
      </p:sp>
      <p:cxnSp>
        <p:nvCxnSpPr>
          <p:cNvPr id="372" name="Google Shape;372;p21"/>
          <p:cNvCxnSpPr/>
          <p:nvPr/>
        </p:nvCxnSpPr>
        <p:spPr>
          <a:xfrm>
            <a:off x="1392050" y="5003025"/>
            <a:ext cx="3591000" cy="10200"/>
          </a:xfrm>
          <a:prstGeom prst="straightConnector1">
            <a:avLst/>
          </a:prstGeom>
          <a:noFill/>
          <a:ln cap="rnd" cmpd="sng" w="38100">
            <a:solidFill>
              <a:srgbClr val="7F7F7F"/>
            </a:solidFill>
            <a:prstDash val="solid"/>
            <a:miter lim="800000"/>
            <a:headEnd len="sm" w="sm" type="none"/>
            <a:tailEnd len="sm" w="sm" type="none"/>
          </a:ln>
        </p:spPr>
      </p:cxnSp>
      <p:sp>
        <p:nvSpPr>
          <p:cNvPr id="373" name="Google Shape;373;p21"/>
          <p:cNvSpPr/>
          <p:nvPr/>
        </p:nvSpPr>
        <p:spPr>
          <a:xfrm>
            <a:off x="94575" y="5863025"/>
            <a:ext cx="2161500" cy="1707900"/>
          </a:xfrm>
          <a:prstGeom prst="flowChartConnector">
            <a:avLst/>
          </a:prstGeom>
          <a:solidFill>
            <a:srgbClr val="D7DAE1">
              <a:alpha val="83530"/>
            </a:srgbClr>
          </a:solidFill>
          <a:ln cap="flat" cmpd="sng" w="9525">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There are 2 important factors (Requirements)  in forming </a:t>
            </a:r>
            <a:r>
              <a:rPr b="1" lang="en">
                <a:solidFill>
                  <a:srgbClr val="434343"/>
                </a:solidFill>
                <a:latin typeface="Open Sans"/>
                <a:ea typeface="Open Sans"/>
                <a:cs typeface="Open Sans"/>
                <a:sym typeface="Open Sans"/>
              </a:rPr>
              <a:t>concentrated </a:t>
            </a:r>
            <a:r>
              <a:rPr lang="en">
                <a:solidFill>
                  <a:srgbClr val="434343"/>
                </a:solidFill>
                <a:latin typeface="Open Sans"/>
                <a:ea typeface="Open Sans"/>
                <a:cs typeface="Open Sans"/>
                <a:sym typeface="Open Sans"/>
              </a:rPr>
              <a:t>urine:</a:t>
            </a:r>
            <a:endParaRPr>
              <a:solidFill>
                <a:srgbClr val="434343"/>
              </a:solidFill>
              <a:latin typeface="Open Sans"/>
              <a:ea typeface="Open Sans"/>
              <a:cs typeface="Open Sans"/>
              <a:sym typeface="Open Sans"/>
            </a:endParaRPr>
          </a:p>
        </p:txBody>
      </p:sp>
      <p:cxnSp>
        <p:nvCxnSpPr>
          <p:cNvPr id="374" name="Google Shape;374;p21"/>
          <p:cNvCxnSpPr>
            <a:stCxn id="373" idx="6"/>
            <a:endCxn id="375" idx="1"/>
          </p:cNvCxnSpPr>
          <p:nvPr/>
        </p:nvCxnSpPr>
        <p:spPr>
          <a:xfrm>
            <a:off x="2256075" y="6716975"/>
            <a:ext cx="1034400" cy="936000"/>
          </a:xfrm>
          <a:prstGeom prst="curvedConnector3">
            <a:avLst>
              <a:gd fmla="val 49996" name="adj1"/>
            </a:avLst>
          </a:prstGeom>
          <a:noFill/>
          <a:ln cap="flat" cmpd="sng" w="19050">
            <a:solidFill>
              <a:srgbClr val="A3534F"/>
            </a:solidFill>
            <a:prstDash val="solid"/>
            <a:round/>
            <a:headEnd len="med" w="med" type="none"/>
            <a:tailEnd len="med" w="med" type="stealth"/>
          </a:ln>
        </p:spPr>
      </p:cxnSp>
      <p:cxnSp>
        <p:nvCxnSpPr>
          <p:cNvPr id="376" name="Google Shape;376;p21"/>
          <p:cNvCxnSpPr>
            <a:stCxn id="373" idx="6"/>
            <a:endCxn id="377" idx="1"/>
          </p:cNvCxnSpPr>
          <p:nvPr/>
        </p:nvCxnSpPr>
        <p:spPr>
          <a:xfrm flipH="1" rot="10800000">
            <a:off x="2256075" y="5789375"/>
            <a:ext cx="919800" cy="927600"/>
          </a:xfrm>
          <a:prstGeom prst="curvedConnector3">
            <a:avLst>
              <a:gd fmla="val 49995" name="adj1"/>
            </a:avLst>
          </a:prstGeom>
          <a:noFill/>
          <a:ln cap="flat" cmpd="sng" w="19050">
            <a:solidFill>
              <a:srgbClr val="A3534F"/>
            </a:solidFill>
            <a:prstDash val="solid"/>
            <a:round/>
            <a:headEnd len="med" w="med" type="none"/>
            <a:tailEnd len="med" w="med" type="stealth"/>
          </a:ln>
        </p:spPr>
      </p:cxnSp>
      <p:sp>
        <p:nvSpPr>
          <p:cNvPr id="377" name="Google Shape;377;p21"/>
          <p:cNvSpPr/>
          <p:nvPr/>
        </p:nvSpPr>
        <p:spPr>
          <a:xfrm>
            <a:off x="3175775" y="5431950"/>
            <a:ext cx="2727108" cy="714690"/>
          </a:xfrm>
          <a:prstGeom prst="flowChartTerminator">
            <a:avLst/>
          </a:prstGeom>
          <a:solidFill>
            <a:srgbClr val="F3EFEF"/>
          </a:solidFill>
          <a:ln cap="flat" cmpd="sng" w="9525">
            <a:solidFill>
              <a:srgbClr val="E5DC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The</a:t>
            </a:r>
            <a:r>
              <a:rPr b="1" lang="en">
                <a:solidFill>
                  <a:srgbClr val="434343"/>
                </a:solidFill>
                <a:latin typeface="Open Sans"/>
                <a:ea typeface="Open Sans"/>
                <a:cs typeface="Open Sans"/>
                <a:sym typeface="Open Sans"/>
              </a:rPr>
              <a:t> hyper</a:t>
            </a:r>
            <a:r>
              <a:rPr lang="en">
                <a:solidFill>
                  <a:srgbClr val="434343"/>
                </a:solidFill>
                <a:latin typeface="Open Sans"/>
                <a:ea typeface="Open Sans"/>
                <a:cs typeface="Open Sans"/>
                <a:sym typeface="Open Sans"/>
              </a:rPr>
              <a:t>osmotic medullary interstitium.</a:t>
            </a:r>
            <a:endParaRPr>
              <a:solidFill>
                <a:srgbClr val="434343"/>
              </a:solidFill>
              <a:latin typeface="Open Sans"/>
              <a:ea typeface="Open Sans"/>
              <a:cs typeface="Open Sans"/>
              <a:sym typeface="Open Sans"/>
            </a:endParaRPr>
          </a:p>
        </p:txBody>
      </p:sp>
      <p:sp>
        <p:nvSpPr>
          <p:cNvPr id="375" name="Google Shape;375;p21"/>
          <p:cNvSpPr/>
          <p:nvPr/>
        </p:nvSpPr>
        <p:spPr>
          <a:xfrm>
            <a:off x="3290400" y="7295713"/>
            <a:ext cx="2727108" cy="714690"/>
          </a:xfrm>
          <a:prstGeom prst="flowChartTerminator">
            <a:avLst/>
          </a:prstGeom>
          <a:solidFill>
            <a:srgbClr val="F3EFEF"/>
          </a:solidFill>
          <a:ln cap="flat" cmpd="sng" w="9525">
            <a:solidFill>
              <a:srgbClr val="E5DC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5394"/>
                </a:solidFill>
                <a:latin typeface="Open Sans"/>
                <a:ea typeface="Open Sans"/>
                <a:cs typeface="Open Sans"/>
                <a:sym typeface="Open Sans"/>
              </a:rPr>
              <a:t>High </a:t>
            </a:r>
            <a:r>
              <a:rPr lang="en">
                <a:solidFill>
                  <a:srgbClr val="434343"/>
                </a:solidFill>
                <a:latin typeface="Open Sans"/>
                <a:ea typeface="Open Sans"/>
                <a:cs typeface="Open Sans"/>
                <a:sym typeface="Open Sans"/>
              </a:rPr>
              <a:t>ADH/AVP</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sp>
        <p:nvSpPr>
          <p:cNvPr id="378" name="Google Shape;378;p21"/>
          <p:cNvSpPr/>
          <p:nvPr/>
        </p:nvSpPr>
        <p:spPr>
          <a:xfrm>
            <a:off x="2946525" y="5368414"/>
            <a:ext cx="570907" cy="841772"/>
          </a:xfrm>
          <a:custGeom>
            <a:rect b="b" l="l" r="r" t="t"/>
            <a:pathLst>
              <a:path extrusionOk="0" h="11816" w="9043">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1"/>
          <p:cNvSpPr/>
          <p:nvPr/>
        </p:nvSpPr>
        <p:spPr>
          <a:xfrm>
            <a:off x="3061150" y="7232176"/>
            <a:ext cx="570907" cy="841772"/>
          </a:xfrm>
          <a:custGeom>
            <a:rect b="b" l="l" r="r" t="t"/>
            <a:pathLst>
              <a:path extrusionOk="0" h="11816" w="9043">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1"/>
          <p:cNvSpPr/>
          <p:nvPr/>
        </p:nvSpPr>
        <p:spPr>
          <a:xfrm>
            <a:off x="457375" y="8226275"/>
            <a:ext cx="3256559" cy="1490794"/>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1" name="Google Shape;381;p21"/>
          <p:cNvGrpSpPr/>
          <p:nvPr/>
        </p:nvGrpSpPr>
        <p:grpSpPr>
          <a:xfrm>
            <a:off x="3421870" y="8152987"/>
            <a:ext cx="782825" cy="1670777"/>
            <a:chOff x="4960900" y="2433225"/>
            <a:chExt cx="48525" cy="60050"/>
          </a:xfrm>
        </p:grpSpPr>
        <p:sp>
          <p:nvSpPr>
            <p:cNvPr id="382" name="Google Shape;382;p21"/>
            <p:cNvSpPr/>
            <p:nvPr/>
          </p:nvSpPr>
          <p:spPr>
            <a:xfrm>
              <a:off x="4974225" y="2433225"/>
              <a:ext cx="35200" cy="60050"/>
            </a:xfrm>
            <a:custGeom>
              <a:rect b="b" l="l" r="r" t="t"/>
              <a:pathLst>
                <a:path extrusionOk="0" h="2402" w="1408">
                  <a:moveTo>
                    <a:pt x="102" y="0"/>
                  </a:moveTo>
                  <a:lnTo>
                    <a:pt x="95" y="7"/>
                  </a:lnTo>
                  <a:lnTo>
                    <a:pt x="1112" y="1154"/>
                  </a:lnTo>
                  <a:lnTo>
                    <a:pt x="1" y="2402"/>
                  </a:lnTo>
                  <a:lnTo>
                    <a:pt x="297" y="2402"/>
                  </a:lnTo>
                  <a:lnTo>
                    <a:pt x="1407" y="1154"/>
                  </a:lnTo>
                  <a:lnTo>
                    <a:pt x="383"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1"/>
            <p:cNvSpPr/>
            <p:nvPr/>
          </p:nvSpPr>
          <p:spPr>
            <a:xfrm>
              <a:off x="4960900" y="2433225"/>
              <a:ext cx="35175" cy="60050"/>
            </a:xfrm>
            <a:custGeom>
              <a:rect b="b" l="l" r="r" t="t"/>
              <a:pathLst>
                <a:path extrusionOk="0" h="2402" w="1407">
                  <a:moveTo>
                    <a:pt x="108" y="0"/>
                  </a:moveTo>
                  <a:lnTo>
                    <a:pt x="94" y="7"/>
                  </a:lnTo>
                  <a:lnTo>
                    <a:pt x="1111" y="1154"/>
                  </a:lnTo>
                  <a:lnTo>
                    <a:pt x="0" y="2402"/>
                  </a:lnTo>
                  <a:lnTo>
                    <a:pt x="296" y="2402"/>
                  </a:lnTo>
                  <a:lnTo>
                    <a:pt x="1407" y="1154"/>
                  </a:lnTo>
                  <a:lnTo>
                    <a:pt x="390" y="0"/>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21"/>
          <p:cNvSpPr/>
          <p:nvPr/>
        </p:nvSpPr>
        <p:spPr>
          <a:xfrm>
            <a:off x="4036300" y="8123599"/>
            <a:ext cx="2727107" cy="1670774"/>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D7DAE1">
              <a:alpha val="835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1"/>
          <p:cNvSpPr txBox="1"/>
          <p:nvPr/>
        </p:nvSpPr>
        <p:spPr>
          <a:xfrm>
            <a:off x="1161568" y="8226275"/>
            <a:ext cx="20142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If the body osmolarity is around 300mOsm/L, how did the renal medulla interstitium become hyperosmotic ?</a:t>
            </a:r>
            <a:endParaRPr>
              <a:solidFill>
                <a:srgbClr val="434343"/>
              </a:solidFill>
              <a:latin typeface="Open Sans"/>
              <a:ea typeface="Open Sans"/>
              <a:cs typeface="Open Sans"/>
              <a:sym typeface="Open Sans"/>
            </a:endParaRPr>
          </a:p>
        </p:txBody>
      </p:sp>
      <p:sp>
        <p:nvSpPr>
          <p:cNvPr id="386" name="Google Shape;386;p21"/>
          <p:cNvSpPr txBox="1"/>
          <p:nvPr/>
        </p:nvSpPr>
        <p:spPr>
          <a:xfrm>
            <a:off x="4319100" y="8101750"/>
            <a:ext cx="21615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Due to accumulation of Na+ and urea in renal interstitium.</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A6A6A6"/>
                </a:solidFill>
                <a:latin typeface="Open Sans"/>
                <a:ea typeface="Open Sans"/>
                <a:cs typeface="Open Sans"/>
                <a:sym typeface="Open Sans"/>
              </a:rPr>
              <a:t>(Na+ reabsorption in TAL , basolateral Na+/K+ ATPase pumps 3Na+ put and 2K+ in.</a:t>
            </a:r>
            <a:endParaRPr>
              <a:solidFill>
                <a:srgbClr val="A6A6A6"/>
              </a:solidFill>
              <a:latin typeface="Open Sans"/>
              <a:ea typeface="Open Sans"/>
              <a:cs typeface="Open Sans"/>
              <a:sym typeface="Open Sans"/>
            </a:endParaRPr>
          </a:p>
        </p:txBody>
      </p:sp>
      <p:sp>
        <p:nvSpPr>
          <p:cNvPr id="387" name="Google Shape;387;p21"/>
          <p:cNvSpPr/>
          <p:nvPr/>
        </p:nvSpPr>
        <p:spPr>
          <a:xfrm>
            <a:off x="5126775" y="4754400"/>
            <a:ext cx="441600" cy="421200"/>
          </a:xfrm>
          <a:prstGeom prst="star5">
            <a:avLst>
              <a:gd fmla="val 19098" name="adj"/>
              <a:gd fmla="val 105146" name="hf"/>
              <a:gd fmla="val 110557" name="vf"/>
            </a:avLst>
          </a:prstGeom>
          <a:solidFill>
            <a:srgbClr val="CC0000"/>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1"/>
          <p:cNvSpPr txBox="1"/>
          <p:nvPr/>
        </p:nvSpPr>
        <p:spPr>
          <a:xfrm>
            <a:off x="3175875" y="6247925"/>
            <a:ext cx="2727000" cy="9381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rgbClr val="3A3838"/>
                </a:solidFill>
                <a:latin typeface="Open Sans"/>
                <a:ea typeface="Open Sans"/>
                <a:cs typeface="Open Sans"/>
                <a:sym typeface="Open Sans"/>
              </a:rPr>
              <a:t>is maintained by</a:t>
            </a:r>
            <a:r>
              <a:rPr b="1" lang="en" sz="700">
                <a:solidFill>
                  <a:srgbClr val="A6A6A6"/>
                </a:solidFill>
                <a:latin typeface="Open Sans"/>
                <a:ea typeface="Open Sans"/>
                <a:cs typeface="Open Sans"/>
                <a:sym typeface="Open Sans"/>
              </a:rPr>
              <a:t>  </a:t>
            </a:r>
            <a:r>
              <a:rPr lang="en" sz="800">
                <a:solidFill>
                  <a:srgbClr val="7F7F7F"/>
                </a:solidFill>
                <a:latin typeface="Open Sans"/>
                <a:ea typeface="Open Sans"/>
                <a:cs typeface="Open Sans"/>
                <a:sym typeface="Open Sans"/>
              </a:rPr>
              <a:t>discussed in slide 11&amp;12</a:t>
            </a:r>
            <a:endParaRPr b="1" sz="700">
              <a:solidFill>
                <a:srgbClr val="A6A6A6"/>
              </a:solidFill>
              <a:latin typeface="Open Sans"/>
              <a:ea typeface="Open Sans"/>
              <a:cs typeface="Open Sans"/>
              <a:sym typeface="Open Sans"/>
            </a:endParaRPr>
          </a:p>
          <a:p>
            <a:pPr indent="-298450" lvl="0" marL="457200" rtl="0" algn="l">
              <a:lnSpc>
                <a:spcPct val="115000"/>
              </a:lnSpc>
              <a:spcBef>
                <a:spcPts val="0"/>
              </a:spcBef>
              <a:spcAft>
                <a:spcPts val="0"/>
              </a:spcAft>
              <a:buClr>
                <a:srgbClr val="B37370"/>
              </a:buClr>
              <a:buSzPts val="1100"/>
              <a:buFont typeface="Open Sans"/>
              <a:buChar char="●"/>
            </a:pPr>
            <a:r>
              <a:rPr lang="en" sz="1100">
                <a:solidFill>
                  <a:srgbClr val="3A3838"/>
                </a:solidFill>
                <a:latin typeface="Open Sans"/>
                <a:ea typeface="Open Sans"/>
                <a:cs typeface="Open Sans"/>
                <a:sym typeface="Open Sans"/>
              </a:rPr>
              <a:t>Countercurrent multiplier mechanism</a:t>
            </a:r>
            <a:r>
              <a:rPr lang="en" sz="800">
                <a:solidFill>
                  <a:srgbClr val="7F7F7F"/>
                </a:solidFill>
                <a:latin typeface="Open Sans"/>
                <a:ea typeface="Open Sans"/>
                <a:cs typeface="Open Sans"/>
                <a:sym typeface="Open Sans"/>
              </a:rPr>
              <a:t> </a:t>
            </a:r>
            <a:endParaRPr sz="800">
              <a:solidFill>
                <a:srgbClr val="7F7F7F"/>
              </a:solidFill>
              <a:latin typeface="Open Sans"/>
              <a:ea typeface="Open Sans"/>
              <a:cs typeface="Open Sans"/>
              <a:sym typeface="Open Sans"/>
            </a:endParaRPr>
          </a:p>
          <a:p>
            <a:pPr indent="-298450" lvl="0" marL="457200" rtl="0" algn="l">
              <a:lnSpc>
                <a:spcPct val="115000"/>
              </a:lnSpc>
              <a:spcBef>
                <a:spcPts val="0"/>
              </a:spcBef>
              <a:spcAft>
                <a:spcPts val="0"/>
              </a:spcAft>
              <a:buClr>
                <a:srgbClr val="B37370"/>
              </a:buClr>
              <a:buSzPts val="1100"/>
              <a:buFont typeface="Open Sans"/>
              <a:buChar char="●"/>
            </a:pPr>
            <a:r>
              <a:rPr lang="en" sz="1100">
                <a:solidFill>
                  <a:srgbClr val="3A3838"/>
                </a:solidFill>
                <a:latin typeface="Open Sans"/>
                <a:ea typeface="Open Sans"/>
                <a:cs typeface="Open Sans"/>
                <a:sym typeface="Open Sans"/>
              </a:rPr>
              <a:t>Urea recirculation (recycling) </a:t>
            </a:r>
            <a:endParaRPr sz="1100">
              <a:solidFill>
                <a:srgbClr val="3A3838"/>
              </a:solidFill>
              <a:latin typeface="Open Sans"/>
              <a:ea typeface="Open Sans"/>
              <a:cs typeface="Open Sans"/>
              <a:sym typeface="Open Sans"/>
            </a:endParaRPr>
          </a:p>
        </p:txBody>
      </p:sp>
      <p:cxnSp>
        <p:nvCxnSpPr>
          <p:cNvPr id="389" name="Google Shape;389;p21"/>
          <p:cNvCxnSpPr>
            <a:stCxn id="377" idx="3"/>
            <a:endCxn id="388" idx="3"/>
          </p:cNvCxnSpPr>
          <p:nvPr/>
        </p:nvCxnSpPr>
        <p:spPr>
          <a:xfrm>
            <a:off x="5902883" y="5789295"/>
            <a:ext cx="600" cy="927600"/>
          </a:xfrm>
          <a:prstGeom prst="curvedConnector3">
            <a:avLst>
              <a:gd fmla="val 39687500" name="adj1"/>
            </a:avLst>
          </a:prstGeom>
          <a:noFill/>
          <a:ln cap="flat" cmpd="sng" w="19050">
            <a:solidFill>
              <a:srgbClr val="A3534F"/>
            </a:solidFill>
            <a:prstDash val="solid"/>
            <a:round/>
            <a:headEnd len="med" w="med" type="none"/>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A3534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