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Lst>
  <p:sldSz cy="9902950" cx="6858000"/>
  <p:notesSz cx="6858000" cy="9144000"/>
  <p:embeddedFontLst>
    <p:embeddedFont>
      <p:font typeface="Oxygen"/>
      <p:regular r:id="rId30"/>
      <p:bold r:id="rId31"/>
    </p:embeddedFont>
    <p:embeddedFont>
      <p:font typeface="Bebas Neue"/>
      <p:regular r:id="rId32"/>
    </p:embeddedFont>
    <p:embeddedFont>
      <p:font typeface="Jura"/>
      <p:regular r:id="rId33"/>
      <p:bold r:id="rId34"/>
    </p:embeddedFont>
    <p:embeddedFont>
      <p:font typeface="Open Sans"/>
      <p:regular r:id="rId35"/>
      <p:bold r:id="rId36"/>
      <p:italic r:id="rId37"/>
      <p:boldItalic r:id="rId3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3119">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704D4981-9763-4B15-9187-979BE53374E2}">
  <a:tblStyle styleId="{704D4981-9763-4B15-9187-979BE53374E2}"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82CEA876-FA37-41F0-82FD-98E0CFF75EC0}" styleName="Table_1">
    <a:wholeTbl>
      <a:tcTxStyle b="off" i="off">
        <a:font>
          <a:latin typeface="Calibri"/>
          <a:ea typeface="Calibri"/>
          <a:cs typeface="Calibri"/>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8EBF5"/>
          </a:solidFill>
        </a:fill>
      </a:tcStyle>
    </a:wholeTbl>
    <a:band1H>
      <a:tcTxStyle b="off" i="off"/>
      <a:tcStyle>
        <a:fill>
          <a:solidFill>
            <a:srgbClr val="CDD4EA"/>
          </a:solidFill>
        </a:fill>
      </a:tcStyle>
    </a:band1H>
    <a:band2H>
      <a:tcTxStyle b="off" i="off"/>
    </a:band2H>
    <a:band1V>
      <a:tcTxStyle b="off" i="off"/>
      <a:tcStyle>
        <a:fill>
          <a:solidFill>
            <a:srgbClr val="CDD4EA"/>
          </a:solidFill>
        </a:fill>
      </a:tcStyle>
    </a:band1V>
    <a:band2V>
      <a:tcTxStyle b="off" i="off"/>
    </a:band2V>
    <a:lastCol>
      <a:tcTxStyle b="on" i="off">
        <a:font>
          <a:latin typeface="Calibri"/>
          <a:ea typeface="Calibri"/>
          <a:cs typeface="Calibri"/>
        </a:font>
        <a:schemeClr val="lt1"/>
      </a:tcTxStyle>
      <a:tcStyle>
        <a:fill>
          <a:solidFill>
            <a:schemeClr val="accent1"/>
          </a:solidFill>
        </a:fill>
      </a:tcStyle>
    </a:lastCol>
    <a:firstCol>
      <a:tcTxStyle b="on" i="off">
        <a:font>
          <a:latin typeface="Calibri"/>
          <a:ea typeface="Calibri"/>
          <a:cs typeface="Calibri"/>
        </a:font>
        <a:schemeClr val="lt1"/>
      </a:tcTxStyle>
      <a:tcStyle>
        <a:fill>
          <a:solidFill>
            <a:schemeClr val="accent1"/>
          </a:solidFill>
        </a:fill>
      </a:tcStyle>
    </a:firstCol>
    <a:lastRow>
      <a:tcTxStyle b="on" i="off">
        <a:font>
          <a:latin typeface="Calibri"/>
          <a:ea typeface="Calibri"/>
          <a:cs typeface="Calibri"/>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b="off" i="off"/>
    </a:seCell>
    <a:swCell>
      <a:tcTxStyle b="off" i="off"/>
    </a:swCell>
    <a:firstRow>
      <a:tcTxStyle b="on" i="off">
        <a:font>
          <a:latin typeface="Calibri"/>
          <a:ea typeface="Calibri"/>
          <a:cs typeface="Calibri"/>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b="off" i="off"/>
    </a:neCell>
    <a:nwCell>
      <a:tcTxStyle b="off" i="off"/>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3119" orient="horz"/>
        <p:guide pos="216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Oxygen-bold.fntdata"/><Relationship Id="rId30" Type="http://schemas.openxmlformats.org/officeDocument/2006/relationships/font" Target="fonts/Oxygen-regular.fntdata"/><Relationship Id="rId11" Type="http://schemas.openxmlformats.org/officeDocument/2006/relationships/slide" Target="slides/slide5.xml"/><Relationship Id="rId33" Type="http://schemas.openxmlformats.org/officeDocument/2006/relationships/font" Target="fonts/Jura-regular.fntdata"/><Relationship Id="rId10" Type="http://schemas.openxmlformats.org/officeDocument/2006/relationships/slide" Target="slides/slide4.xml"/><Relationship Id="rId32" Type="http://schemas.openxmlformats.org/officeDocument/2006/relationships/font" Target="fonts/BebasNeue-regular.fntdata"/><Relationship Id="rId13" Type="http://schemas.openxmlformats.org/officeDocument/2006/relationships/slide" Target="slides/slide7.xml"/><Relationship Id="rId35" Type="http://schemas.openxmlformats.org/officeDocument/2006/relationships/font" Target="fonts/OpenSans-regular.fntdata"/><Relationship Id="rId12" Type="http://schemas.openxmlformats.org/officeDocument/2006/relationships/slide" Target="slides/slide6.xml"/><Relationship Id="rId34" Type="http://schemas.openxmlformats.org/officeDocument/2006/relationships/font" Target="fonts/Jura-bold.fntdata"/><Relationship Id="rId15" Type="http://schemas.openxmlformats.org/officeDocument/2006/relationships/slide" Target="slides/slide9.xml"/><Relationship Id="rId37" Type="http://schemas.openxmlformats.org/officeDocument/2006/relationships/font" Target="fonts/OpenSans-italic.fntdata"/><Relationship Id="rId14" Type="http://schemas.openxmlformats.org/officeDocument/2006/relationships/slide" Target="slides/slide8.xml"/><Relationship Id="rId36" Type="http://schemas.openxmlformats.org/officeDocument/2006/relationships/font" Target="fonts/OpenSans-bold.fntdata"/><Relationship Id="rId17" Type="http://schemas.openxmlformats.org/officeDocument/2006/relationships/slide" Target="slides/slide11.xml"/><Relationship Id="rId16" Type="http://schemas.openxmlformats.org/officeDocument/2006/relationships/slide" Target="slides/slide10.xml"/><Relationship Id="rId38" Type="http://schemas.openxmlformats.org/officeDocument/2006/relationships/font" Target="fonts/OpenSans-boldItalic.fntdata"/><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2241982" y="685800"/>
            <a:ext cx="23748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 name="Shape 75"/>
        <p:cNvGrpSpPr/>
        <p:nvPr/>
      </p:nvGrpSpPr>
      <p:grpSpPr>
        <a:xfrm>
          <a:off x="0" y="0"/>
          <a:ext cx="0" cy="0"/>
          <a:chOff x="0" y="0"/>
          <a:chExt cx="0" cy="0"/>
        </a:xfrm>
      </p:grpSpPr>
      <p:sp>
        <p:nvSpPr>
          <p:cNvPr id="76" name="Google Shape;76;p1:notes"/>
          <p:cNvSpPr/>
          <p:nvPr>
            <p:ph idx="2" type="sldImg"/>
          </p:nvPr>
        </p:nvSpPr>
        <p:spPr>
          <a:xfrm>
            <a:off x="2360315" y="1143000"/>
            <a:ext cx="21375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7" name="Google Shape;77;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t/>
            </a:r>
            <a:endParaRPr/>
          </a:p>
        </p:txBody>
      </p:sp>
      <p:sp>
        <p:nvSpPr>
          <p:cNvPr id="78" name="Google Shape;78;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 name="Shape 311"/>
        <p:cNvGrpSpPr/>
        <p:nvPr/>
      </p:nvGrpSpPr>
      <p:grpSpPr>
        <a:xfrm>
          <a:off x="0" y="0"/>
          <a:ext cx="0" cy="0"/>
          <a:chOff x="0" y="0"/>
          <a:chExt cx="0" cy="0"/>
        </a:xfrm>
      </p:grpSpPr>
      <p:sp>
        <p:nvSpPr>
          <p:cNvPr id="312" name="Google Shape;312;g12a0ab1bae3_0_33:notes"/>
          <p:cNvSpPr/>
          <p:nvPr>
            <p:ph idx="2" type="sldImg"/>
          </p:nvPr>
        </p:nvSpPr>
        <p:spPr>
          <a:xfrm>
            <a:off x="2241982" y="685800"/>
            <a:ext cx="2374800" cy="3429000"/>
          </a:xfrm>
          <a:custGeom>
            <a:rect b="b" l="l" r="r" t="t"/>
            <a:pathLst>
              <a:path extrusionOk="0" h="120000" w="120000">
                <a:moveTo>
                  <a:pt x="0" y="0"/>
                </a:moveTo>
                <a:lnTo>
                  <a:pt x="120000" y="0"/>
                </a:lnTo>
                <a:lnTo>
                  <a:pt x="120000" y="120000"/>
                </a:lnTo>
                <a:lnTo>
                  <a:pt x="0" y="120000"/>
                </a:lnTo>
                <a:close/>
              </a:path>
            </a:pathLst>
          </a:custGeom>
        </p:spPr>
      </p:sp>
      <p:sp>
        <p:nvSpPr>
          <p:cNvPr id="313" name="Google Shape;313;g12a0ab1bae3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 name="Shape 329"/>
        <p:cNvGrpSpPr/>
        <p:nvPr/>
      </p:nvGrpSpPr>
      <p:grpSpPr>
        <a:xfrm>
          <a:off x="0" y="0"/>
          <a:ext cx="0" cy="0"/>
          <a:chOff x="0" y="0"/>
          <a:chExt cx="0" cy="0"/>
        </a:xfrm>
      </p:grpSpPr>
      <p:sp>
        <p:nvSpPr>
          <p:cNvPr id="330" name="Google Shape;330;g12a0ab1bae3_0_82:notes"/>
          <p:cNvSpPr/>
          <p:nvPr>
            <p:ph idx="2" type="sldImg"/>
          </p:nvPr>
        </p:nvSpPr>
        <p:spPr>
          <a:xfrm>
            <a:off x="2241982" y="685800"/>
            <a:ext cx="2374800" cy="3429000"/>
          </a:xfrm>
          <a:custGeom>
            <a:rect b="b" l="l" r="r" t="t"/>
            <a:pathLst>
              <a:path extrusionOk="0" h="120000" w="120000">
                <a:moveTo>
                  <a:pt x="0" y="0"/>
                </a:moveTo>
                <a:lnTo>
                  <a:pt x="120000" y="0"/>
                </a:lnTo>
                <a:lnTo>
                  <a:pt x="120000" y="120000"/>
                </a:lnTo>
                <a:lnTo>
                  <a:pt x="0" y="120000"/>
                </a:lnTo>
                <a:close/>
              </a:path>
            </a:pathLst>
          </a:custGeom>
        </p:spPr>
      </p:sp>
      <p:sp>
        <p:nvSpPr>
          <p:cNvPr id="331" name="Google Shape;331;g12a0ab1bae3_0_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 name="Shape 348"/>
        <p:cNvGrpSpPr/>
        <p:nvPr/>
      </p:nvGrpSpPr>
      <p:grpSpPr>
        <a:xfrm>
          <a:off x="0" y="0"/>
          <a:ext cx="0" cy="0"/>
          <a:chOff x="0" y="0"/>
          <a:chExt cx="0" cy="0"/>
        </a:xfrm>
      </p:grpSpPr>
      <p:sp>
        <p:nvSpPr>
          <p:cNvPr id="349" name="Google Shape;349;g12a0ab1bae3_0_101:notes"/>
          <p:cNvSpPr/>
          <p:nvPr>
            <p:ph idx="2" type="sldImg"/>
          </p:nvPr>
        </p:nvSpPr>
        <p:spPr>
          <a:xfrm>
            <a:off x="2241982" y="685800"/>
            <a:ext cx="2374800" cy="3429000"/>
          </a:xfrm>
          <a:custGeom>
            <a:rect b="b" l="l" r="r" t="t"/>
            <a:pathLst>
              <a:path extrusionOk="0" h="120000" w="120000">
                <a:moveTo>
                  <a:pt x="0" y="0"/>
                </a:moveTo>
                <a:lnTo>
                  <a:pt x="120000" y="0"/>
                </a:lnTo>
                <a:lnTo>
                  <a:pt x="120000" y="120000"/>
                </a:lnTo>
                <a:lnTo>
                  <a:pt x="0" y="120000"/>
                </a:lnTo>
                <a:close/>
              </a:path>
            </a:pathLst>
          </a:custGeom>
        </p:spPr>
      </p:sp>
      <p:sp>
        <p:nvSpPr>
          <p:cNvPr id="350" name="Google Shape;350;g12a0ab1bae3_0_1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7" name="Shape 387"/>
        <p:cNvGrpSpPr/>
        <p:nvPr/>
      </p:nvGrpSpPr>
      <p:grpSpPr>
        <a:xfrm>
          <a:off x="0" y="0"/>
          <a:ext cx="0" cy="0"/>
          <a:chOff x="0" y="0"/>
          <a:chExt cx="0" cy="0"/>
        </a:xfrm>
      </p:grpSpPr>
      <p:sp>
        <p:nvSpPr>
          <p:cNvPr id="388" name="Google Shape;388;g12a0ab1bae3_0_133:notes"/>
          <p:cNvSpPr/>
          <p:nvPr>
            <p:ph idx="2" type="sldImg"/>
          </p:nvPr>
        </p:nvSpPr>
        <p:spPr>
          <a:xfrm>
            <a:off x="2241982" y="685800"/>
            <a:ext cx="2374800" cy="3429000"/>
          </a:xfrm>
          <a:custGeom>
            <a:rect b="b" l="l" r="r" t="t"/>
            <a:pathLst>
              <a:path extrusionOk="0" h="120000" w="120000">
                <a:moveTo>
                  <a:pt x="0" y="0"/>
                </a:moveTo>
                <a:lnTo>
                  <a:pt x="120000" y="0"/>
                </a:lnTo>
                <a:lnTo>
                  <a:pt x="120000" y="120000"/>
                </a:lnTo>
                <a:lnTo>
                  <a:pt x="0" y="120000"/>
                </a:lnTo>
                <a:close/>
              </a:path>
            </a:pathLst>
          </a:custGeom>
        </p:spPr>
      </p:sp>
      <p:sp>
        <p:nvSpPr>
          <p:cNvPr id="389" name="Google Shape;389;g12a0ab1bae3_0_1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0" name="Shape 400"/>
        <p:cNvGrpSpPr/>
        <p:nvPr/>
      </p:nvGrpSpPr>
      <p:grpSpPr>
        <a:xfrm>
          <a:off x="0" y="0"/>
          <a:ext cx="0" cy="0"/>
          <a:chOff x="0" y="0"/>
          <a:chExt cx="0" cy="0"/>
        </a:xfrm>
      </p:grpSpPr>
      <p:sp>
        <p:nvSpPr>
          <p:cNvPr id="401" name="Google Shape;401;g42104cb26d31800f_29:notes"/>
          <p:cNvSpPr/>
          <p:nvPr>
            <p:ph idx="2" type="sldImg"/>
          </p:nvPr>
        </p:nvSpPr>
        <p:spPr>
          <a:xfrm>
            <a:off x="2241982" y="685800"/>
            <a:ext cx="2374800" cy="3429000"/>
          </a:xfrm>
          <a:custGeom>
            <a:rect b="b" l="l" r="r" t="t"/>
            <a:pathLst>
              <a:path extrusionOk="0" h="120000" w="120000">
                <a:moveTo>
                  <a:pt x="0" y="0"/>
                </a:moveTo>
                <a:lnTo>
                  <a:pt x="120000" y="0"/>
                </a:lnTo>
                <a:lnTo>
                  <a:pt x="120000" y="120000"/>
                </a:lnTo>
                <a:lnTo>
                  <a:pt x="0" y="120000"/>
                </a:lnTo>
                <a:close/>
              </a:path>
            </a:pathLst>
          </a:custGeom>
        </p:spPr>
      </p:sp>
      <p:sp>
        <p:nvSpPr>
          <p:cNvPr id="402" name="Google Shape;402;g42104cb26d31800f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0" name="Shape 410"/>
        <p:cNvGrpSpPr/>
        <p:nvPr/>
      </p:nvGrpSpPr>
      <p:grpSpPr>
        <a:xfrm>
          <a:off x="0" y="0"/>
          <a:ext cx="0" cy="0"/>
          <a:chOff x="0" y="0"/>
          <a:chExt cx="0" cy="0"/>
        </a:xfrm>
      </p:grpSpPr>
      <p:sp>
        <p:nvSpPr>
          <p:cNvPr id="411" name="Google Shape;411;g42104cb26d31800f_42:notes"/>
          <p:cNvSpPr/>
          <p:nvPr>
            <p:ph idx="2" type="sldImg"/>
          </p:nvPr>
        </p:nvSpPr>
        <p:spPr>
          <a:xfrm>
            <a:off x="2241982" y="685800"/>
            <a:ext cx="2374800" cy="3429000"/>
          </a:xfrm>
          <a:custGeom>
            <a:rect b="b" l="l" r="r" t="t"/>
            <a:pathLst>
              <a:path extrusionOk="0" h="120000" w="120000">
                <a:moveTo>
                  <a:pt x="0" y="0"/>
                </a:moveTo>
                <a:lnTo>
                  <a:pt x="120000" y="0"/>
                </a:lnTo>
                <a:lnTo>
                  <a:pt x="120000" y="120000"/>
                </a:lnTo>
                <a:lnTo>
                  <a:pt x="0" y="120000"/>
                </a:lnTo>
                <a:close/>
              </a:path>
            </a:pathLst>
          </a:custGeom>
        </p:spPr>
      </p:sp>
      <p:sp>
        <p:nvSpPr>
          <p:cNvPr id="412" name="Google Shape;412;g42104cb26d31800f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0" name="Shape 430"/>
        <p:cNvGrpSpPr/>
        <p:nvPr/>
      </p:nvGrpSpPr>
      <p:grpSpPr>
        <a:xfrm>
          <a:off x="0" y="0"/>
          <a:ext cx="0" cy="0"/>
          <a:chOff x="0" y="0"/>
          <a:chExt cx="0" cy="0"/>
        </a:xfrm>
      </p:grpSpPr>
      <p:sp>
        <p:nvSpPr>
          <p:cNvPr id="431" name="Google Shape;431;g42104cb26d31800f_62:notes"/>
          <p:cNvSpPr/>
          <p:nvPr>
            <p:ph idx="2" type="sldImg"/>
          </p:nvPr>
        </p:nvSpPr>
        <p:spPr>
          <a:xfrm>
            <a:off x="2241982" y="685800"/>
            <a:ext cx="2374800" cy="3429000"/>
          </a:xfrm>
          <a:custGeom>
            <a:rect b="b" l="l" r="r" t="t"/>
            <a:pathLst>
              <a:path extrusionOk="0" h="120000" w="120000">
                <a:moveTo>
                  <a:pt x="0" y="0"/>
                </a:moveTo>
                <a:lnTo>
                  <a:pt x="120000" y="0"/>
                </a:lnTo>
                <a:lnTo>
                  <a:pt x="120000" y="120000"/>
                </a:lnTo>
                <a:lnTo>
                  <a:pt x="0" y="120000"/>
                </a:lnTo>
                <a:close/>
              </a:path>
            </a:pathLst>
          </a:custGeom>
        </p:spPr>
      </p:sp>
      <p:sp>
        <p:nvSpPr>
          <p:cNvPr id="432" name="Google Shape;432;g42104cb26d31800f_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8" name="Shape 438"/>
        <p:cNvGrpSpPr/>
        <p:nvPr/>
      </p:nvGrpSpPr>
      <p:grpSpPr>
        <a:xfrm>
          <a:off x="0" y="0"/>
          <a:ext cx="0" cy="0"/>
          <a:chOff x="0" y="0"/>
          <a:chExt cx="0" cy="0"/>
        </a:xfrm>
      </p:grpSpPr>
      <p:sp>
        <p:nvSpPr>
          <p:cNvPr id="439" name="Google Shape;439;g12a0ab1bae3_0_162:notes"/>
          <p:cNvSpPr/>
          <p:nvPr>
            <p:ph idx="2" type="sldImg"/>
          </p:nvPr>
        </p:nvSpPr>
        <p:spPr>
          <a:xfrm>
            <a:off x="2241982" y="685800"/>
            <a:ext cx="2374800" cy="3429000"/>
          </a:xfrm>
          <a:custGeom>
            <a:rect b="b" l="l" r="r" t="t"/>
            <a:pathLst>
              <a:path extrusionOk="0" h="120000" w="120000">
                <a:moveTo>
                  <a:pt x="0" y="0"/>
                </a:moveTo>
                <a:lnTo>
                  <a:pt x="120000" y="0"/>
                </a:lnTo>
                <a:lnTo>
                  <a:pt x="120000" y="120000"/>
                </a:lnTo>
                <a:lnTo>
                  <a:pt x="0" y="120000"/>
                </a:lnTo>
                <a:close/>
              </a:path>
            </a:pathLst>
          </a:custGeom>
        </p:spPr>
      </p:sp>
      <p:sp>
        <p:nvSpPr>
          <p:cNvPr id="440" name="Google Shape;440;g12a0ab1bae3_0_1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0" name="Shape 460"/>
        <p:cNvGrpSpPr/>
        <p:nvPr/>
      </p:nvGrpSpPr>
      <p:grpSpPr>
        <a:xfrm>
          <a:off x="0" y="0"/>
          <a:ext cx="0" cy="0"/>
          <a:chOff x="0" y="0"/>
          <a:chExt cx="0" cy="0"/>
        </a:xfrm>
      </p:grpSpPr>
      <p:sp>
        <p:nvSpPr>
          <p:cNvPr id="461" name="Google Shape;461;g12ae4c586ba_1_515:notes"/>
          <p:cNvSpPr/>
          <p:nvPr>
            <p:ph idx="2" type="sldImg"/>
          </p:nvPr>
        </p:nvSpPr>
        <p:spPr>
          <a:xfrm>
            <a:off x="2241982" y="685800"/>
            <a:ext cx="2374800" cy="3429000"/>
          </a:xfrm>
          <a:custGeom>
            <a:rect b="b" l="l" r="r" t="t"/>
            <a:pathLst>
              <a:path extrusionOk="0" h="120000" w="120000">
                <a:moveTo>
                  <a:pt x="0" y="0"/>
                </a:moveTo>
                <a:lnTo>
                  <a:pt x="120000" y="0"/>
                </a:lnTo>
                <a:lnTo>
                  <a:pt x="120000" y="120000"/>
                </a:lnTo>
                <a:lnTo>
                  <a:pt x="0" y="120000"/>
                </a:lnTo>
                <a:close/>
              </a:path>
            </a:pathLst>
          </a:custGeom>
        </p:spPr>
      </p:sp>
      <p:sp>
        <p:nvSpPr>
          <p:cNvPr id="462" name="Google Shape;462;g12ae4c586ba_1_5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1" name="Shape 501"/>
        <p:cNvGrpSpPr/>
        <p:nvPr/>
      </p:nvGrpSpPr>
      <p:grpSpPr>
        <a:xfrm>
          <a:off x="0" y="0"/>
          <a:ext cx="0" cy="0"/>
          <a:chOff x="0" y="0"/>
          <a:chExt cx="0" cy="0"/>
        </a:xfrm>
      </p:grpSpPr>
      <p:sp>
        <p:nvSpPr>
          <p:cNvPr id="502" name="Google Shape;502;g12a0ab1bae3_0_200:notes"/>
          <p:cNvSpPr/>
          <p:nvPr>
            <p:ph idx="2" type="sldImg"/>
          </p:nvPr>
        </p:nvSpPr>
        <p:spPr>
          <a:xfrm>
            <a:off x="2241982" y="685800"/>
            <a:ext cx="2374800" cy="3429000"/>
          </a:xfrm>
          <a:custGeom>
            <a:rect b="b" l="l" r="r" t="t"/>
            <a:pathLst>
              <a:path extrusionOk="0" h="120000" w="120000">
                <a:moveTo>
                  <a:pt x="0" y="0"/>
                </a:moveTo>
                <a:lnTo>
                  <a:pt x="120000" y="0"/>
                </a:lnTo>
                <a:lnTo>
                  <a:pt x="120000" y="120000"/>
                </a:lnTo>
                <a:lnTo>
                  <a:pt x="0" y="120000"/>
                </a:lnTo>
                <a:close/>
              </a:path>
            </a:pathLst>
          </a:custGeom>
        </p:spPr>
      </p:sp>
      <p:sp>
        <p:nvSpPr>
          <p:cNvPr id="503" name="Google Shape;503;g12a0ab1bae3_0_2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p5:notes"/>
          <p:cNvSpPr/>
          <p:nvPr>
            <p:ph idx="2" type="sldImg"/>
          </p:nvPr>
        </p:nvSpPr>
        <p:spPr>
          <a:xfrm>
            <a:off x="2241982" y="685800"/>
            <a:ext cx="23748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7" name="Google Shape;97;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8" name="Shape 508"/>
        <p:cNvGrpSpPr/>
        <p:nvPr/>
      </p:nvGrpSpPr>
      <p:grpSpPr>
        <a:xfrm>
          <a:off x="0" y="0"/>
          <a:ext cx="0" cy="0"/>
          <a:chOff x="0" y="0"/>
          <a:chExt cx="0" cy="0"/>
        </a:xfrm>
      </p:grpSpPr>
      <p:sp>
        <p:nvSpPr>
          <p:cNvPr id="509" name="Google Shape;509;p8:notes"/>
          <p:cNvSpPr/>
          <p:nvPr>
            <p:ph idx="2" type="sldImg"/>
          </p:nvPr>
        </p:nvSpPr>
        <p:spPr>
          <a:xfrm>
            <a:off x="2241982" y="685800"/>
            <a:ext cx="23748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10" name="Google Shape;510;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5" name="Shape 545"/>
        <p:cNvGrpSpPr/>
        <p:nvPr/>
      </p:nvGrpSpPr>
      <p:grpSpPr>
        <a:xfrm>
          <a:off x="0" y="0"/>
          <a:ext cx="0" cy="0"/>
          <a:chOff x="0" y="0"/>
          <a:chExt cx="0" cy="0"/>
        </a:xfrm>
      </p:grpSpPr>
      <p:sp>
        <p:nvSpPr>
          <p:cNvPr id="546" name="Google Shape;546;p9:notes"/>
          <p:cNvSpPr/>
          <p:nvPr>
            <p:ph idx="2" type="sldImg"/>
          </p:nvPr>
        </p:nvSpPr>
        <p:spPr>
          <a:xfrm>
            <a:off x="2241982" y="685800"/>
            <a:ext cx="23748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47" name="Google Shape;547;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1" name="Shape 581"/>
        <p:cNvGrpSpPr/>
        <p:nvPr/>
      </p:nvGrpSpPr>
      <p:grpSpPr>
        <a:xfrm>
          <a:off x="0" y="0"/>
          <a:ext cx="0" cy="0"/>
          <a:chOff x="0" y="0"/>
          <a:chExt cx="0" cy="0"/>
        </a:xfrm>
      </p:grpSpPr>
      <p:sp>
        <p:nvSpPr>
          <p:cNvPr id="582" name="Google Shape;582;g12a0ab1bae3_0_258:notes"/>
          <p:cNvSpPr/>
          <p:nvPr>
            <p:ph idx="2" type="sldImg"/>
          </p:nvPr>
        </p:nvSpPr>
        <p:spPr>
          <a:xfrm>
            <a:off x="2241982" y="685800"/>
            <a:ext cx="2374800" cy="3429000"/>
          </a:xfrm>
          <a:custGeom>
            <a:rect b="b" l="l" r="r" t="t"/>
            <a:pathLst>
              <a:path extrusionOk="0" h="120000" w="120000">
                <a:moveTo>
                  <a:pt x="0" y="0"/>
                </a:moveTo>
                <a:lnTo>
                  <a:pt x="120000" y="0"/>
                </a:lnTo>
                <a:lnTo>
                  <a:pt x="120000" y="120000"/>
                </a:lnTo>
                <a:lnTo>
                  <a:pt x="0" y="120000"/>
                </a:lnTo>
                <a:close/>
              </a:path>
            </a:pathLst>
          </a:custGeom>
        </p:spPr>
      </p:sp>
      <p:sp>
        <p:nvSpPr>
          <p:cNvPr id="583" name="Google Shape;583;g12a0ab1bae3_0_2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1" name="Shape 601"/>
        <p:cNvGrpSpPr/>
        <p:nvPr/>
      </p:nvGrpSpPr>
      <p:grpSpPr>
        <a:xfrm>
          <a:off x="0" y="0"/>
          <a:ext cx="0" cy="0"/>
          <a:chOff x="0" y="0"/>
          <a:chExt cx="0" cy="0"/>
        </a:xfrm>
      </p:grpSpPr>
      <p:sp>
        <p:nvSpPr>
          <p:cNvPr id="602" name="Google Shape;602;g7f9ee5e96ea7dae4_0:notes"/>
          <p:cNvSpPr/>
          <p:nvPr>
            <p:ph idx="2" type="sldImg"/>
          </p:nvPr>
        </p:nvSpPr>
        <p:spPr>
          <a:xfrm>
            <a:off x="2241982" y="685800"/>
            <a:ext cx="23748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03" name="Google Shape;603;g7f9ee5e96ea7dae4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p6:notes"/>
          <p:cNvSpPr/>
          <p:nvPr>
            <p:ph idx="2" type="sldImg"/>
          </p:nvPr>
        </p:nvSpPr>
        <p:spPr>
          <a:xfrm>
            <a:off x="2241982" y="685800"/>
            <a:ext cx="23748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5" name="Google Shape;115;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g7e2adf3e6d57bb70_2:notes"/>
          <p:cNvSpPr/>
          <p:nvPr>
            <p:ph idx="2" type="sldImg"/>
          </p:nvPr>
        </p:nvSpPr>
        <p:spPr>
          <a:xfrm>
            <a:off x="2241982" y="685800"/>
            <a:ext cx="2374800" cy="3429000"/>
          </a:xfrm>
          <a:custGeom>
            <a:rect b="b" l="l" r="r" t="t"/>
            <a:pathLst>
              <a:path extrusionOk="0" h="120000" w="120000">
                <a:moveTo>
                  <a:pt x="0" y="0"/>
                </a:moveTo>
                <a:lnTo>
                  <a:pt x="120000" y="0"/>
                </a:lnTo>
                <a:lnTo>
                  <a:pt x="120000" y="120000"/>
                </a:lnTo>
                <a:lnTo>
                  <a:pt x="0" y="120000"/>
                </a:lnTo>
                <a:close/>
              </a:path>
            </a:pathLst>
          </a:custGeom>
        </p:spPr>
      </p:sp>
      <p:sp>
        <p:nvSpPr>
          <p:cNvPr id="141" name="Google Shape;141;g7e2adf3e6d57bb7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g2916d73070151662_0:notes"/>
          <p:cNvSpPr/>
          <p:nvPr>
            <p:ph idx="2" type="sldImg"/>
          </p:nvPr>
        </p:nvSpPr>
        <p:spPr>
          <a:xfrm>
            <a:off x="2241982" y="685800"/>
            <a:ext cx="2374800" cy="3429000"/>
          </a:xfrm>
          <a:custGeom>
            <a:rect b="b" l="l" r="r" t="t"/>
            <a:pathLst>
              <a:path extrusionOk="0" h="120000" w="120000">
                <a:moveTo>
                  <a:pt x="0" y="0"/>
                </a:moveTo>
                <a:lnTo>
                  <a:pt x="120000" y="0"/>
                </a:lnTo>
                <a:lnTo>
                  <a:pt x="120000" y="120000"/>
                </a:lnTo>
                <a:lnTo>
                  <a:pt x="0" y="120000"/>
                </a:lnTo>
                <a:close/>
              </a:path>
            </a:pathLst>
          </a:custGeom>
        </p:spPr>
      </p:sp>
      <p:sp>
        <p:nvSpPr>
          <p:cNvPr id="177" name="Google Shape;177;g2916d7307015166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g12ae4c586ba_1_321:notes"/>
          <p:cNvSpPr/>
          <p:nvPr>
            <p:ph idx="2" type="sldImg"/>
          </p:nvPr>
        </p:nvSpPr>
        <p:spPr>
          <a:xfrm>
            <a:off x="2241982" y="685800"/>
            <a:ext cx="2374800" cy="3429000"/>
          </a:xfrm>
          <a:custGeom>
            <a:rect b="b" l="l" r="r" t="t"/>
            <a:pathLst>
              <a:path extrusionOk="0" h="120000" w="120000">
                <a:moveTo>
                  <a:pt x="0" y="0"/>
                </a:moveTo>
                <a:lnTo>
                  <a:pt x="120000" y="0"/>
                </a:lnTo>
                <a:lnTo>
                  <a:pt x="120000" y="120000"/>
                </a:lnTo>
                <a:lnTo>
                  <a:pt x="0" y="120000"/>
                </a:lnTo>
                <a:close/>
              </a:path>
            </a:pathLst>
          </a:custGeom>
        </p:spPr>
      </p:sp>
      <p:sp>
        <p:nvSpPr>
          <p:cNvPr id="208" name="Google Shape;208;g12ae4c586ba_1_3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g12ae4c586ba_1_443:notes"/>
          <p:cNvSpPr/>
          <p:nvPr>
            <p:ph idx="2" type="sldImg"/>
          </p:nvPr>
        </p:nvSpPr>
        <p:spPr>
          <a:xfrm>
            <a:off x="2241982" y="685800"/>
            <a:ext cx="2374800" cy="3429000"/>
          </a:xfrm>
          <a:custGeom>
            <a:rect b="b" l="l" r="r" t="t"/>
            <a:pathLst>
              <a:path extrusionOk="0" h="120000" w="120000">
                <a:moveTo>
                  <a:pt x="0" y="0"/>
                </a:moveTo>
                <a:lnTo>
                  <a:pt x="120000" y="0"/>
                </a:lnTo>
                <a:lnTo>
                  <a:pt x="120000" y="120000"/>
                </a:lnTo>
                <a:lnTo>
                  <a:pt x="0" y="120000"/>
                </a:lnTo>
                <a:close/>
              </a:path>
            </a:pathLst>
          </a:custGeom>
        </p:spPr>
      </p:sp>
      <p:sp>
        <p:nvSpPr>
          <p:cNvPr id="241" name="Google Shape;241;g12ae4c586ba_1_4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g12ae4c586ba_1_482:notes"/>
          <p:cNvSpPr/>
          <p:nvPr>
            <p:ph idx="2" type="sldImg"/>
          </p:nvPr>
        </p:nvSpPr>
        <p:spPr>
          <a:xfrm>
            <a:off x="2241982" y="685800"/>
            <a:ext cx="2374800" cy="3429000"/>
          </a:xfrm>
          <a:custGeom>
            <a:rect b="b" l="l" r="r" t="t"/>
            <a:pathLst>
              <a:path extrusionOk="0" h="120000" w="120000">
                <a:moveTo>
                  <a:pt x="0" y="0"/>
                </a:moveTo>
                <a:lnTo>
                  <a:pt x="120000" y="0"/>
                </a:lnTo>
                <a:lnTo>
                  <a:pt x="120000" y="120000"/>
                </a:lnTo>
                <a:lnTo>
                  <a:pt x="0" y="120000"/>
                </a:lnTo>
                <a:close/>
              </a:path>
            </a:pathLst>
          </a:custGeom>
        </p:spPr>
      </p:sp>
      <p:sp>
        <p:nvSpPr>
          <p:cNvPr id="269" name="Google Shape;269;g12ae4c586ba_1_4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p7:notes"/>
          <p:cNvSpPr/>
          <p:nvPr>
            <p:ph idx="2" type="sldImg"/>
          </p:nvPr>
        </p:nvSpPr>
        <p:spPr>
          <a:xfrm>
            <a:off x="2241982" y="685800"/>
            <a:ext cx="23748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3" name="Google Shape;283;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1" name="Shape 11"/>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3" name="Shape 63"/>
        <p:cNvGrpSpPr/>
        <p:nvPr/>
      </p:nvGrpSpPr>
      <p:grpSpPr>
        <a:xfrm>
          <a:off x="0" y="0"/>
          <a:ext cx="0" cy="0"/>
          <a:chOff x="0" y="0"/>
          <a:chExt cx="0" cy="0"/>
        </a:xfrm>
      </p:grpSpPr>
      <p:sp>
        <p:nvSpPr>
          <p:cNvPr id="64" name="Google Shape;64;p11"/>
          <p:cNvSpPr txBox="1"/>
          <p:nvPr>
            <p:ph type="title"/>
          </p:nvPr>
        </p:nvSpPr>
        <p:spPr>
          <a:xfrm>
            <a:off x="471488" y="527243"/>
            <a:ext cx="5915100" cy="19143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4800"/>
              <a:buNone/>
              <a:defRPr/>
            </a:lvl2pPr>
            <a:lvl3pPr lvl="2" algn="l">
              <a:lnSpc>
                <a:spcPct val="100000"/>
              </a:lnSpc>
              <a:spcBef>
                <a:spcPts val="0"/>
              </a:spcBef>
              <a:spcAft>
                <a:spcPts val="0"/>
              </a:spcAft>
              <a:buSzPts val="4800"/>
              <a:buNone/>
              <a:defRPr/>
            </a:lvl3pPr>
            <a:lvl4pPr lvl="3" algn="l">
              <a:lnSpc>
                <a:spcPct val="100000"/>
              </a:lnSpc>
              <a:spcBef>
                <a:spcPts val="0"/>
              </a:spcBef>
              <a:spcAft>
                <a:spcPts val="0"/>
              </a:spcAft>
              <a:buSzPts val="4800"/>
              <a:buNone/>
              <a:defRPr/>
            </a:lvl4pPr>
            <a:lvl5pPr lvl="4" algn="l">
              <a:lnSpc>
                <a:spcPct val="100000"/>
              </a:lnSpc>
              <a:spcBef>
                <a:spcPts val="0"/>
              </a:spcBef>
              <a:spcAft>
                <a:spcPts val="0"/>
              </a:spcAft>
              <a:buSzPts val="4800"/>
              <a:buNone/>
              <a:defRPr/>
            </a:lvl5pPr>
            <a:lvl6pPr lvl="5" algn="l">
              <a:lnSpc>
                <a:spcPct val="100000"/>
              </a:lnSpc>
              <a:spcBef>
                <a:spcPts val="0"/>
              </a:spcBef>
              <a:spcAft>
                <a:spcPts val="0"/>
              </a:spcAft>
              <a:buSzPts val="4800"/>
              <a:buNone/>
              <a:defRPr/>
            </a:lvl6pPr>
            <a:lvl7pPr lvl="6" algn="l">
              <a:lnSpc>
                <a:spcPct val="100000"/>
              </a:lnSpc>
              <a:spcBef>
                <a:spcPts val="0"/>
              </a:spcBef>
              <a:spcAft>
                <a:spcPts val="0"/>
              </a:spcAft>
              <a:buSzPts val="4800"/>
              <a:buNone/>
              <a:defRPr/>
            </a:lvl7pPr>
            <a:lvl8pPr lvl="7" algn="l">
              <a:lnSpc>
                <a:spcPct val="100000"/>
              </a:lnSpc>
              <a:spcBef>
                <a:spcPts val="0"/>
              </a:spcBef>
              <a:spcAft>
                <a:spcPts val="0"/>
              </a:spcAft>
              <a:buSzPts val="4800"/>
              <a:buNone/>
              <a:defRPr/>
            </a:lvl8pPr>
            <a:lvl9pPr lvl="8" algn="l">
              <a:lnSpc>
                <a:spcPct val="100000"/>
              </a:lnSpc>
              <a:spcBef>
                <a:spcPts val="0"/>
              </a:spcBef>
              <a:spcAft>
                <a:spcPts val="0"/>
              </a:spcAft>
              <a:buSzPts val="4800"/>
              <a:buNone/>
              <a:defRPr/>
            </a:lvl9pPr>
          </a:lstStyle>
          <a:p/>
        </p:txBody>
      </p:sp>
      <p:sp>
        <p:nvSpPr>
          <p:cNvPr id="65" name="Google Shape;65;p11"/>
          <p:cNvSpPr txBox="1"/>
          <p:nvPr>
            <p:ph idx="1" type="body"/>
          </p:nvPr>
        </p:nvSpPr>
        <p:spPr>
          <a:xfrm rot="5400000">
            <a:off x="287363" y="2820252"/>
            <a:ext cx="6283200" cy="59151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66" name="Google Shape;66;p11"/>
          <p:cNvSpPr txBox="1"/>
          <p:nvPr>
            <p:ph idx="10" type="dt"/>
          </p:nvPr>
        </p:nvSpPr>
        <p:spPr>
          <a:xfrm>
            <a:off x="471488" y="9178570"/>
            <a:ext cx="1543200" cy="5274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11"/>
          <p:cNvSpPr txBox="1"/>
          <p:nvPr>
            <p:ph idx="11" type="ftr"/>
          </p:nvPr>
        </p:nvSpPr>
        <p:spPr>
          <a:xfrm>
            <a:off x="2271713" y="9178570"/>
            <a:ext cx="2314500" cy="5274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8" name="Google Shape;68;p11"/>
          <p:cNvSpPr txBox="1"/>
          <p:nvPr>
            <p:ph idx="12" type="sldNum"/>
          </p:nvPr>
        </p:nvSpPr>
        <p:spPr>
          <a:xfrm>
            <a:off x="4843463" y="9178570"/>
            <a:ext cx="1543200" cy="5274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69" name="Shape 69"/>
        <p:cNvGrpSpPr/>
        <p:nvPr/>
      </p:nvGrpSpPr>
      <p:grpSpPr>
        <a:xfrm>
          <a:off x="0" y="0"/>
          <a:ext cx="0" cy="0"/>
          <a:chOff x="0" y="0"/>
          <a:chExt cx="0" cy="0"/>
        </a:xfrm>
      </p:grpSpPr>
      <p:sp>
        <p:nvSpPr>
          <p:cNvPr id="70" name="Google Shape;70;p12"/>
          <p:cNvSpPr txBox="1"/>
          <p:nvPr>
            <p:ph type="title"/>
          </p:nvPr>
        </p:nvSpPr>
        <p:spPr>
          <a:xfrm rot="5400000">
            <a:off x="1450913" y="3984141"/>
            <a:ext cx="8392500" cy="1478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4800"/>
              <a:buNone/>
              <a:defRPr/>
            </a:lvl2pPr>
            <a:lvl3pPr lvl="2" algn="l">
              <a:lnSpc>
                <a:spcPct val="100000"/>
              </a:lnSpc>
              <a:spcBef>
                <a:spcPts val="0"/>
              </a:spcBef>
              <a:spcAft>
                <a:spcPts val="0"/>
              </a:spcAft>
              <a:buSzPts val="4800"/>
              <a:buNone/>
              <a:defRPr/>
            </a:lvl3pPr>
            <a:lvl4pPr lvl="3" algn="l">
              <a:lnSpc>
                <a:spcPct val="100000"/>
              </a:lnSpc>
              <a:spcBef>
                <a:spcPts val="0"/>
              </a:spcBef>
              <a:spcAft>
                <a:spcPts val="0"/>
              </a:spcAft>
              <a:buSzPts val="4800"/>
              <a:buNone/>
              <a:defRPr/>
            </a:lvl4pPr>
            <a:lvl5pPr lvl="4" algn="l">
              <a:lnSpc>
                <a:spcPct val="100000"/>
              </a:lnSpc>
              <a:spcBef>
                <a:spcPts val="0"/>
              </a:spcBef>
              <a:spcAft>
                <a:spcPts val="0"/>
              </a:spcAft>
              <a:buSzPts val="4800"/>
              <a:buNone/>
              <a:defRPr/>
            </a:lvl5pPr>
            <a:lvl6pPr lvl="5" algn="l">
              <a:lnSpc>
                <a:spcPct val="100000"/>
              </a:lnSpc>
              <a:spcBef>
                <a:spcPts val="0"/>
              </a:spcBef>
              <a:spcAft>
                <a:spcPts val="0"/>
              </a:spcAft>
              <a:buSzPts val="4800"/>
              <a:buNone/>
              <a:defRPr/>
            </a:lvl6pPr>
            <a:lvl7pPr lvl="6" algn="l">
              <a:lnSpc>
                <a:spcPct val="100000"/>
              </a:lnSpc>
              <a:spcBef>
                <a:spcPts val="0"/>
              </a:spcBef>
              <a:spcAft>
                <a:spcPts val="0"/>
              </a:spcAft>
              <a:buSzPts val="4800"/>
              <a:buNone/>
              <a:defRPr/>
            </a:lvl7pPr>
            <a:lvl8pPr lvl="7" algn="l">
              <a:lnSpc>
                <a:spcPct val="100000"/>
              </a:lnSpc>
              <a:spcBef>
                <a:spcPts val="0"/>
              </a:spcBef>
              <a:spcAft>
                <a:spcPts val="0"/>
              </a:spcAft>
              <a:buSzPts val="4800"/>
              <a:buNone/>
              <a:defRPr/>
            </a:lvl8pPr>
            <a:lvl9pPr lvl="8" algn="l">
              <a:lnSpc>
                <a:spcPct val="100000"/>
              </a:lnSpc>
              <a:spcBef>
                <a:spcPts val="0"/>
              </a:spcBef>
              <a:spcAft>
                <a:spcPts val="0"/>
              </a:spcAft>
              <a:buSzPts val="4800"/>
              <a:buNone/>
              <a:defRPr/>
            </a:lvl9pPr>
          </a:lstStyle>
          <a:p/>
        </p:txBody>
      </p:sp>
      <p:sp>
        <p:nvSpPr>
          <p:cNvPr id="71" name="Google Shape;71;p12"/>
          <p:cNvSpPr txBox="1"/>
          <p:nvPr>
            <p:ph idx="1" type="body"/>
          </p:nvPr>
        </p:nvSpPr>
        <p:spPr>
          <a:xfrm rot="5400000">
            <a:off x="-1549518" y="2548191"/>
            <a:ext cx="8392500" cy="4350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72" name="Google Shape;72;p12"/>
          <p:cNvSpPr txBox="1"/>
          <p:nvPr>
            <p:ph idx="10" type="dt"/>
          </p:nvPr>
        </p:nvSpPr>
        <p:spPr>
          <a:xfrm>
            <a:off x="471488" y="9178570"/>
            <a:ext cx="1543200" cy="5274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3" name="Google Shape;73;p12"/>
          <p:cNvSpPr txBox="1"/>
          <p:nvPr>
            <p:ph idx="11" type="ftr"/>
          </p:nvPr>
        </p:nvSpPr>
        <p:spPr>
          <a:xfrm>
            <a:off x="2271713" y="9178570"/>
            <a:ext cx="2314500" cy="5274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 name="Google Shape;74;p12"/>
          <p:cNvSpPr txBox="1"/>
          <p:nvPr>
            <p:ph idx="12" type="sldNum"/>
          </p:nvPr>
        </p:nvSpPr>
        <p:spPr>
          <a:xfrm>
            <a:off x="4843463" y="9178570"/>
            <a:ext cx="1543200" cy="5274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2" name="Shape 12"/>
        <p:cNvGrpSpPr/>
        <p:nvPr/>
      </p:nvGrpSpPr>
      <p:grpSpPr>
        <a:xfrm>
          <a:off x="0" y="0"/>
          <a:ext cx="0" cy="0"/>
          <a:chOff x="0" y="0"/>
          <a:chExt cx="0" cy="0"/>
        </a:xfrm>
      </p:grpSpPr>
      <p:sp>
        <p:nvSpPr>
          <p:cNvPr id="13" name="Google Shape;13;p3"/>
          <p:cNvSpPr txBox="1"/>
          <p:nvPr>
            <p:ph idx="10" type="dt"/>
          </p:nvPr>
        </p:nvSpPr>
        <p:spPr>
          <a:xfrm>
            <a:off x="471488" y="9178570"/>
            <a:ext cx="1543200" cy="5274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 name="Google Shape;14;p3"/>
          <p:cNvSpPr txBox="1"/>
          <p:nvPr>
            <p:ph idx="11" type="ftr"/>
          </p:nvPr>
        </p:nvSpPr>
        <p:spPr>
          <a:xfrm>
            <a:off x="2271713" y="9178570"/>
            <a:ext cx="2314500" cy="5274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 name="Google Shape;15;p3"/>
          <p:cNvSpPr txBox="1"/>
          <p:nvPr>
            <p:ph idx="12" type="sldNum"/>
          </p:nvPr>
        </p:nvSpPr>
        <p:spPr>
          <a:xfrm>
            <a:off x="4843463" y="9178570"/>
            <a:ext cx="1543200" cy="5274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6" name="Shape 16"/>
        <p:cNvGrpSpPr/>
        <p:nvPr/>
      </p:nvGrpSpPr>
      <p:grpSpPr>
        <a:xfrm>
          <a:off x="0" y="0"/>
          <a:ext cx="0" cy="0"/>
          <a:chOff x="0" y="0"/>
          <a:chExt cx="0" cy="0"/>
        </a:xfrm>
      </p:grpSpPr>
      <p:sp>
        <p:nvSpPr>
          <p:cNvPr id="17" name="Google Shape;17;p4"/>
          <p:cNvSpPr txBox="1"/>
          <p:nvPr>
            <p:ph type="title"/>
          </p:nvPr>
        </p:nvSpPr>
        <p:spPr>
          <a:xfrm>
            <a:off x="471488" y="527243"/>
            <a:ext cx="5915100" cy="19143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4800"/>
              <a:buNone/>
              <a:defRPr/>
            </a:lvl2pPr>
            <a:lvl3pPr lvl="2" algn="l">
              <a:lnSpc>
                <a:spcPct val="100000"/>
              </a:lnSpc>
              <a:spcBef>
                <a:spcPts val="0"/>
              </a:spcBef>
              <a:spcAft>
                <a:spcPts val="0"/>
              </a:spcAft>
              <a:buSzPts val="4800"/>
              <a:buNone/>
              <a:defRPr/>
            </a:lvl3pPr>
            <a:lvl4pPr lvl="3" algn="l">
              <a:lnSpc>
                <a:spcPct val="100000"/>
              </a:lnSpc>
              <a:spcBef>
                <a:spcPts val="0"/>
              </a:spcBef>
              <a:spcAft>
                <a:spcPts val="0"/>
              </a:spcAft>
              <a:buSzPts val="4800"/>
              <a:buNone/>
              <a:defRPr/>
            </a:lvl4pPr>
            <a:lvl5pPr lvl="4" algn="l">
              <a:lnSpc>
                <a:spcPct val="100000"/>
              </a:lnSpc>
              <a:spcBef>
                <a:spcPts val="0"/>
              </a:spcBef>
              <a:spcAft>
                <a:spcPts val="0"/>
              </a:spcAft>
              <a:buSzPts val="4800"/>
              <a:buNone/>
              <a:defRPr/>
            </a:lvl5pPr>
            <a:lvl6pPr lvl="5" algn="l">
              <a:lnSpc>
                <a:spcPct val="100000"/>
              </a:lnSpc>
              <a:spcBef>
                <a:spcPts val="0"/>
              </a:spcBef>
              <a:spcAft>
                <a:spcPts val="0"/>
              </a:spcAft>
              <a:buSzPts val="4800"/>
              <a:buNone/>
              <a:defRPr/>
            </a:lvl6pPr>
            <a:lvl7pPr lvl="6" algn="l">
              <a:lnSpc>
                <a:spcPct val="100000"/>
              </a:lnSpc>
              <a:spcBef>
                <a:spcPts val="0"/>
              </a:spcBef>
              <a:spcAft>
                <a:spcPts val="0"/>
              </a:spcAft>
              <a:buSzPts val="4800"/>
              <a:buNone/>
              <a:defRPr/>
            </a:lvl7pPr>
            <a:lvl8pPr lvl="7" algn="l">
              <a:lnSpc>
                <a:spcPct val="100000"/>
              </a:lnSpc>
              <a:spcBef>
                <a:spcPts val="0"/>
              </a:spcBef>
              <a:spcAft>
                <a:spcPts val="0"/>
              </a:spcAft>
              <a:buSzPts val="4800"/>
              <a:buNone/>
              <a:defRPr/>
            </a:lvl8pPr>
            <a:lvl9pPr lvl="8" algn="l">
              <a:lnSpc>
                <a:spcPct val="100000"/>
              </a:lnSpc>
              <a:spcBef>
                <a:spcPts val="0"/>
              </a:spcBef>
              <a:spcAft>
                <a:spcPts val="0"/>
              </a:spcAft>
              <a:buSzPts val="4800"/>
              <a:buNone/>
              <a:defRPr/>
            </a:lvl9pPr>
          </a:lstStyle>
          <a:p/>
        </p:txBody>
      </p:sp>
      <p:sp>
        <p:nvSpPr>
          <p:cNvPr id="18" name="Google Shape;18;p4"/>
          <p:cNvSpPr txBox="1"/>
          <p:nvPr>
            <p:ph idx="1" type="body"/>
          </p:nvPr>
        </p:nvSpPr>
        <p:spPr>
          <a:xfrm>
            <a:off x="471488" y="2636202"/>
            <a:ext cx="5915100" cy="62832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19" name="Google Shape;19;p4"/>
          <p:cNvSpPr txBox="1"/>
          <p:nvPr>
            <p:ph idx="10" type="dt"/>
          </p:nvPr>
        </p:nvSpPr>
        <p:spPr>
          <a:xfrm>
            <a:off x="471488" y="9178570"/>
            <a:ext cx="1543200" cy="5274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4"/>
          <p:cNvSpPr txBox="1"/>
          <p:nvPr>
            <p:ph idx="11" type="ftr"/>
          </p:nvPr>
        </p:nvSpPr>
        <p:spPr>
          <a:xfrm>
            <a:off x="2271713" y="9178570"/>
            <a:ext cx="2314500" cy="5274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 name="Google Shape;21;p4"/>
          <p:cNvSpPr txBox="1"/>
          <p:nvPr>
            <p:ph idx="12" type="sldNum"/>
          </p:nvPr>
        </p:nvSpPr>
        <p:spPr>
          <a:xfrm>
            <a:off x="4843463" y="9178570"/>
            <a:ext cx="1543200" cy="5274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2" name="Shape 22"/>
        <p:cNvGrpSpPr/>
        <p:nvPr/>
      </p:nvGrpSpPr>
      <p:grpSpPr>
        <a:xfrm>
          <a:off x="0" y="0"/>
          <a:ext cx="0" cy="0"/>
          <a:chOff x="0" y="0"/>
          <a:chExt cx="0" cy="0"/>
        </a:xfrm>
      </p:grpSpPr>
      <p:sp>
        <p:nvSpPr>
          <p:cNvPr id="23" name="Google Shape;23;p5"/>
          <p:cNvSpPr txBox="1"/>
          <p:nvPr>
            <p:ph type="title"/>
          </p:nvPr>
        </p:nvSpPr>
        <p:spPr>
          <a:xfrm>
            <a:off x="467916" y="2468864"/>
            <a:ext cx="5915100" cy="41193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4500"/>
              <a:buFont typeface="Calibri"/>
              <a:buNone/>
              <a:defRPr sz="4500"/>
            </a:lvl1pPr>
            <a:lvl2pPr lvl="1" algn="l">
              <a:lnSpc>
                <a:spcPct val="100000"/>
              </a:lnSpc>
              <a:spcBef>
                <a:spcPts val="0"/>
              </a:spcBef>
              <a:spcAft>
                <a:spcPts val="0"/>
              </a:spcAft>
              <a:buSzPts val="4800"/>
              <a:buNone/>
              <a:defRPr/>
            </a:lvl2pPr>
            <a:lvl3pPr lvl="2" algn="l">
              <a:lnSpc>
                <a:spcPct val="100000"/>
              </a:lnSpc>
              <a:spcBef>
                <a:spcPts val="0"/>
              </a:spcBef>
              <a:spcAft>
                <a:spcPts val="0"/>
              </a:spcAft>
              <a:buSzPts val="4800"/>
              <a:buNone/>
              <a:defRPr/>
            </a:lvl3pPr>
            <a:lvl4pPr lvl="3" algn="l">
              <a:lnSpc>
                <a:spcPct val="100000"/>
              </a:lnSpc>
              <a:spcBef>
                <a:spcPts val="0"/>
              </a:spcBef>
              <a:spcAft>
                <a:spcPts val="0"/>
              </a:spcAft>
              <a:buSzPts val="4800"/>
              <a:buNone/>
              <a:defRPr/>
            </a:lvl4pPr>
            <a:lvl5pPr lvl="4" algn="l">
              <a:lnSpc>
                <a:spcPct val="100000"/>
              </a:lnSpc>
              <a:spcBef>
                <a:spcPts val="0"/>
              </a:spcBef>
              <a:spcAft>
                <a:spcPts val="0"/>
              </a:spcAft>
              <a:buSzPts val="4800"/>
              <a:buNone/>
              <a:defRPr/>
            </a:lvl5pPr>
            <a:lvl6pPr lvl="5" algn="l">
              <a:lnSpc>
                <a:spcPct val="100000"/>
              </a:lnSpc>
              <a:spcBef>
                <a:spcPts val="0"/>
              </a:spcBef>
              <a:spcAft>
                <a:spcPts val="0"/>
              </a:spcAft>
              <a:buSzPts val="4800"/>
              <a:buNone/>
              <a:defRPr/>
            </a:lvl6pPr>
            <a:lvl7pPr lvl="6" algn="l">
              <a:lnSpc>
                <a:spcPct val="100000"/>
              </a:lnSpc>
              <a:spcBef>
                <a:spcPts val="0"/>
              </a:spcBef>
              <a:spcAft>
                <a:spcPts val="0"/>
              </a:spcAft>
              <a:buSzPts val="4800"/>
              <a:buNone/>
              <a:defRPr/>
            </a:lvl7pPr>
            <a:lvl8pPr lvl="7" algn="l">
              <a:lnSpc>
                <a:spcPct val="100000"/>
              </a:lnSpc>
              <a:spcBef>
                <a:spcPts val="0"/>
              </a:spcBef>
              <a:spcAft>
                <a:spcPts val="0"/>
              </a:spcAft>
              <a:buSzPts val="4800"/>
              <a:buNone/>
              <a:defRPr/>
            </a:lvl8pPr>
            <a:lvl9pPr lvl="8" algn="l">
              <a:lnSpc>
                <a:spcPct val="100000"/>
              </a:lnSpc>
              <a:spcBef>
                <a:spcPts val="0"/>
              </a:spcBef>
              <a:spcAft>
                <a:spcPts val="0"/>
              </a:spcAft>
              <a:buSzPts val="4800"/>
              <a:buNone/>
              <a:defRPr/>
            </a:lvl9pPr>
          </a:lstStyle>
          <a:p/>
        </p:txBody>
      </p:sp>
      <p:sp>
        <p:nvSpPr>
          <p:cNvPr id="24" name="Google Shape;24;p5"/>
          <p:cNvSpPr txBox="1"/>
          <p:nvPr>
            <p:ph idx="1" type="body"/>
          </p:nvPr>
        </p:nvSpPr>
        <p:spPr>
          <a:xfrm>
            <a:off x="467916" y="6627185"/>
            <a:ext cx="5915100" cy="21660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750"/>
              </a:spcBef>
              <a:spcAft>
                <a:spcPts val="0"/>
              </a:spcAft>
              <a:buClr>
                <a:schemeClr val="dk1"/>
              </a:buClr>
              <a:buSzPts val="1800"/>
              <a:buNone/>
              <a:defRPr sz="1800">
                <a:solidFill>
                  <a:schemeClr val="dk1"/>
                </a:solidFill>
              </a:defRPr>
            </a:lvl1pPr>
            <a:lvl2pPr indent="-228600" lvl="1" marL="914400" algn="l">
              <a:lnSpc>
                <a:spcPct val="90000"/>
              </a:lnSpc>
              <a:spcBef>
                <a:spcPts val="375"/>
              </a:spcBef>
              <a:spcAft>
                <a:spcPts val="0"/>
              </a:spcAft>
              <a:buClr>
                <a:srgbClr val="888888"/>
              </a:buClr>
              <a:buSzPts val="1500"/>
              <a:buNone/>
              <a:defRPr sz="1500">
                <a:solidFill>
                  <a:srgbClr val="888888"/>
                </a:solidFill>
              </a:defRPr>
            </a:lvl2pPr>
            <a:lvl3pPr indent="-228600" lvl="2" marL="1371600" algn="l">
              <a:lnSpc>
                <a:spcPct val="90000"/>
              </a:lnSpc>
              <a:spcBef>
                <a:spcPts val="375"/>
              </a:spcBef>
              <a:spcAft>
                <a:spcPts val="0"/>
              </a:spcAft>
              <a:buClr>
                <a:srgbClr val="888888"/>
              </a:buClr>
              <a:buSzPts val="1350"/>
              <a:buNone/>
              <a:defRPr sz="1350">
                <a:solidFill>
                  <a:srgbClr val="888888"/>
                </a:solidFill>
              </a:defRPr>
            </a:lvl3pPr>
            <a:lvl4pPr indent="-228600" lvl="3" marL="1828800" algn="l">
              <a:lnSpc>
                <a:spcPct val="90000"/>
              </a:lnSpc>
              <a:spcBef>
                <a:spcPts val="375"/>
              </a:spcBef>
              <a:spcAft>
                <a:spcPts val="0"/>
              </a:spcAft>
              <a:buClr>
                <a:srgbClr val="888888"/>
              </a:buClr>
              <a:buSzPts val="1200"/>
              <a:buNone/>
              <a:defRPr sz="1200">
                <a:solidFill>
                  <a:srgbClr val="888888"/>
                </a:solidFill>
              </a:defRPr>
            </a:lvl4pPr>
            <a:lvl5pPr indent="-228600" lvl="4" marL="2286000" algn="l">
              <a:lnSpc>
                <a:spcPct val="90000"/>
              </a:lnSpc>
              <a:spcBef>
                <a:spcPts val="375"/>
              </a:spcBef>
              <a:spcAft>
                <a:spcPts val="0"/>
              </a:spcAft>
              <a:buClr>
                <a:srgbClr val="888888"/>
              </a:buClr>
              <a:buSzPts val="1200"/>
              <a:buNone/>
              <a:defRPr sz="1200">
                <a:solidFill>
                  <a:srgbClr val="888888"/>
                </a:solidFill>
              </a:defRPr>
            </a:lvl5pPr>
            <a:lvl6pPr indent="-228600" lvl="5" marL="2743200" algn="l">
              <a:lnSpc>
                <a:spcPct val="90000"/>
              </a:lnSpc>
              <a:spcBef>
                <a:spcPts val="375"/>
              </a:spcBef>
              <a:spcAft>
                <a:spcPts val="0"/>
              </a:spcAft>
              <a:buClr>
                <a:srgbClr val="888888"/>
              </a:buClr>
              <a:buSzPts val="1200"/>
              <a:buNone/>
              <a:defRPr sz="1200">
                <a:solidFill>
                  <a:srgbClr val="888888"/>
                </a:solidFill>
              </a:defRPr>
            </a:lvl6pPr>
            <a:lvl7pPr indent="-228600" lvl="6" marL="3200400" algn="l">
              <a:lnSpc>
                <a:spcPct val="90000"/>
              </a:lnSpc>
              <a:spcBef>
                <a:spcPts val="375"/>
              </a:spcBef>
              <a:spcAft>
                <a:spcPts val="0"/>
              </a:spcAft>
              <a:buClr>
                <a:srgbClr val="888888"/>
              </a:buClr>
              <a:buSzPts val="1200"/>
              <a:buNone/>
              <a:defRPr sz="1200">
                <a:solidFill>
                  <a:srgbClr val="888888"/>
                </a:solidFill>
              </a:defRPr>
            </a:lvl7pPr>
            <a:lvl8pPr indent="-228600" lvl="7" marL="3657600" algn="l">
              <a:lnSpc>
                <a:spcPct val="90000"/>
              </a:lnSpc>
              <a:spcBef>
                <a:spcPts val="375"/>
              </a:spcBef>
              <a:spcAft>
                <a:spcPts val="0"/>
              </a:spcAft>
              <a:buClr>
                <a:srgbClr val="888888"/>
              </a:buClr>
              <a:buSzPts val="1200"/>
              <a:buNone/>
              <a:defRPr sz="1200">
                <a:solidFill>
                  <a:srgbClr val="888888"/>
                </a:solidFill>
              </a:defRPr>
            </a:lvl8pPr>
            <a:lvl9pPr indent="-228600" lvl="8" marL="4114800" algn="l">
              <a:lnSpc>
                <a:spcPct val="90000"/>
              </a:lnSpc>
              <a:spcBef>
                <a:spcPts val="375"/>
              </a:spcBef>
              <a:spcAft>
                <a:spcPts val="0"/>
              </a:spcAft>
              <a:buClr>
                <a:srgbClr val="888888"/>
              </a:buClr>
              <a:buSzPts val="1200"/>
              <a:buNone/>
              <a:defRPr sz="1200">
                <a:solidFill>
                  <a:srgbClr val="888888"/>
                </a:solidFill>
              </a:defRPr>
            </a:lvl9pPr>
          </a:lstStyle>
          <a:p/>
        </p:txBody>
      </p:sp>
      <p:sp>
        <p:nvSpPr>
          <p:cNvPr id="25" name="Google Shape;25;p5"/>
          <p:cNvSpPr txBox="1"/>
          <p:nvPr>
            <p:ph idx="10" type="dt"/>
          </p:nvPr>
        </p:nvSpPr>
        <p:spPr>
          <a:xfrm>
            <a:off x="471488" y="9178570"/>
            <a:ext cx="1543200" cy="5274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 name="Google Shape;26;p5"/>
          <p:cNvSpPr txBox="1"/>
          <p:nvPr>
            <p:ph idx="11" type="ftr"/>
          </p:nvPr>
        </p:nvSpPr>
        <p:spPr>
          <a:xfrm>
            <a:off x="2271713" y="9178570"/>
            <a:ext cx="2314500" cy="5274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5"/>
          <p:cNvSpPr txBox="1"/>
          <p:nvPr>
            <p:ph idx="12" type="sldNum"/>
          </p:nvPr>
        </p:nvSpPr>
        <p:spPr>
          <a:xfrm>
            <a:off x="4843463" y="9178570"/>
            <a:ext cx="1543200" cy="5274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8" name="Shape 28"/>
        <p:cNvGrpSpPr/>
        <p:nvPr/>
      </p:nvGrpSpPr>
      <p:grpSpPr>
        <a:xfrm>
          <a:off x="0" y="0"/>
          <a:ext cx="0" cy="0"/>
          <a:chOff x="0" y="0"/>
          <a:chExt cx="0" cy="0"/>
        </a:xfrm>
      </p:grpSpPr>
      <p:sp>
        <p:nvSpPr>
          <p:cNvPr id="29" name="Google Shape;29;p6"/>
          <p:cNvSpPr txBox="1"/>
          <p:nvPr>
            <p:ph type="title"/>
          </p:nvPr>
        </p:nvSpPr>
        <p:spPr>
          <a:xfrm>
            <a:off x="471488" y="527243"/>
            <a:ext cx="5915100" cy="19143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4800"/>
              <a:buNone/>
              <a:defRPr/>
            </a:lvl2pPr>
            <a:lvl3pPr lvl="2" algn="l">
              <a:lnSpc>
                <a:spcPct val="100000"/>
              </a:lnSpc>
              <a:spcBef>
                <a:spcPts val="0"/>
              </a:spcBef>
              <a:spcAft>
                <a:spcPts val="0"/>
              </a:spcAft>
              <a:buSzPts val="4800"/>
              <a:buNone/>
              <a:defRPr/>
            </a:lvl3pPr>
            <a:lvl4pPr lvl="3" algn="l">
              <a:lnSpc>
                <a:spcPct val="100000"/>
              </a:lnSpc>
              <a:spcBef>
                <a:spcPts val="0"/>
              </a:spcBef>
              <a:spcAft>
                <a:spcPts val="0"/>
              </a:spcAft>
              <a:buSzPts val="4800"/>
              <a:buNone/>
              <a:defRPr/>
            </a:lvl4pPr>
            <a:lvl5pPr lvl="4" algn="l">
              <a:lnSpc>
                <a:spcPct val="100000"/>
              </a:lnSpc>
              <a:spcBef>
                <a:spcPts val="0"/>
              </a:spcBef>
              <a:spcAft>
                <a:spcPts val="0"/>
              </a:spcAft>
              <a:buSzPts val="4800"/>
              <a:buNone/>
              <a:defRPr/>
            </a:lvl5pPr>
            <a:lvl6pPr lvl="5" algn="l">
              <a:lnSpc>
                <a:spcPct val="100000"/>
              </a:lnSpc>
              <a:spcBef>
                <a:spcPts val="0"/>
              </a:spcBef>
              <a:spcAft>
                <a:spcPts val="0"/>
              </a:spcAft>
              <a:buSzPts val="4800"/>
              <a:buNone/>
              <a:defRPr/>
            </a:lvl6pPr>
            <a:lvl7pPr lvl="6" algn="l">
              <a:lnSpc>
                <a:spcPct val="100000"/>
              </a:lnSpc>
              <a:spcBef>
                <a:spcPts val="0"/>
              </a:spcBef>
              <a:spcAft>
                <a:spcPts val="0"/>
              </a:spcAft>
              <a:buSzPts val="4800"/>
              <a:buNone/>
              <a:defRPr/>
            </a:lvl7pPr>
            <a:lvl8pPr lvl="7" algn="l">
              <a:lnSpc>
                <a:spcPct val="100000"/>
              </a:lnSpc>
              <a:spcBef>
                <a:spcPts val="0"/>
              </a:spcBef>
              <a:spcAft>
                <a:spcPts val="0"/>
              </a:spcAft>
              <a:buSzPts val="4800"/>
              <a:buNone/>
              <a:defRPr/>
            </a:lvl8pPr>
            <a:lvl9pPr lvl="8" algn="l">
              <a:lnSpc>
                <a:spcPct val="100000"/>
              </a:lnSpc>
              <a:spcBef>
                <a:spcPts val="0"/>
              </a:spcBef>
              <a:spcAft>
                <a:spcPts val="0"/>
              </a:spcAft>
              <a:buSzPts val="4800"/>
              <a:buNone/>
              <a:defRPr/>
            </a:lvl9pPr>
          </a:lstStyle>
          <a:p/>
        </p:txBody>
      </p:sp>
      <p:sp>
        <p:nvSpPr>
          <p:cNvPr id="30" name="Google Shape;30;p6"/>
          <p:cNvSpPr txBox="1"/>
          <p:nvPr>
            <p:ph idx="1" type="body"/>
          </p:nvPr>
        </p:nvSpPr>
        <p:spPr>
          <a:xfrm>
            <a:off x="471488" y="2636202"/>
            <a:ext cx="2914800" cy="62832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31" name="Google Shape;31;p6"/>
          <p:cNvSpPr txBox="1"/>
          <p:nvPr>
            <p:ph idx="2" type="body"/>
          </p:nvPr>
        </p:nvSpPr>
        <p:spPr>
          <a:xfrm>
            <a:off x="3471863" y="2636202"/>
            <a:ext cx="2914800" cy="62832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32" name="Google Shape;32;p6"/>
          <p:cNvSpPr txBox="1"/>
          <p:nvPr>
            <p:ph idx="10" type="dt"/>
          </p:nvPr>
        </p:nvSpPr>
        <p:spPr>
          <a:xfrm>
            <a:off x="471488" y="9178570"/>
            <a:ext cx="1543200" cy="5274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 name="Google Shape;33;p6"/>
          <p:cNvSpPr txBox="1"/>
          <p:nvPr>
            <p:ph idx="11" type="ftr"/>
          </p:nvPr>
        </p:nvSpPr>
        <p:spPr>
          <a:xfrm>
            <a:off x="2271713" y="9178570"/>
            <a:ext cx="2314500" cy="5274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 name="Google Shape;34;p6"/>
          <p:cNvSpPr txBox="1"/>
          <p:nvPr>
            <p:ph idx="12" type="sldNum"/>
          </p:nvPr>
        </p:nvSpPr>
        <p:spPr>
          <a:xfrm>
            <a:off x="4843463" y="9178570"/>
            <a:ext cx="1543200" cy="5274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35" name="Shape 35"/>
        <p:cNvGrpSpPr/>
        <p:nvPr/>
      </p:nvGrpSpPr>
      <p:grpSpPr>
        <a:xfrm>
          <a:off x="0" y="0"/>
          <a:ext cx="0" cy="0"/>
          <a:chOff x="0" y="0"/>
          <a:chExt cx="0" cy="0"/>
        </a:xfrm>
      </p:grpSpPr>
      <p:sp>
        <p:nvSpPr>
          <p:cNvPr id="36" name="Google Shape;36;p7"/>
          <p:cNvSpPr txBox="1"/>
          <p:nvPr>
            <p:ph type="title"/>
          </p:nvPr>
        </p:nvSpPr>
        <p:spPr>
          <a:xfrm>
            <a:off x="472381" y="527243"/>
            <a:ext cx="5915100" cy="19143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4800"/>
              <a:buNone/>
              <a:defRPr/>
            </a:lvl2pPr>
            <a:lvl3pPr lvl="2" algn="l">
              <a:lnSpc>
                <a:spcPct val="100000"/>
              </a:lnSpc>
              <a:spcBef>
                <a:spcPts val="0"/>
              </a:spcBef>
              <a:spcAft>
                <a:spcPts val="0"/>
              </a:spcAft>
              <a:buSzPts val="4800"/>
              <a:buNone/>
              <a:defRPr/>
            </a:lvl3pPr>
            <a:lvl4pPr lvl="3" algn="l">
              <a:lnSpc>
                <a:spcPct val="100000"/>
              </a:lnSpc>
              <a:spcBef>
                <a:spcPts val="0"/>
              </a:spcBef>
              <a:spcAft>
                <a:spcPts val="0"/>
              </a:spcAft>
              <a:buSzPts val="4800"/>
              <a:buNone/>
              <a:defRPr/>
            </a:lvl4pPr>
            <a:lvl5pPr lvl="4" algn="l">
              <a:lnSpc>
                <a:spcPct val="100000"/>
              </a:lnSpc>
              <a:spcBef>
                <a:spcPts val="0"/>
              </a:spcBef>
              <a:spcAft>
                <a:spcPts val="0"/>
              </a:spcAft>
              <a:buSzPts val="4800"/>
              <a:buNone/>
              <a:defRPr/>
            </a:lvl5pPr>
            <a:lvl6pPr lvl="5" algn="l">
              <a:lnSpc>
                <a:spcPct val="100000"/>
              </a:lnSpc>
              <a:spcBef>
                <a:spcPts val="0"/>
              </a:spcBef>
              <a:spcAft>
                <a:spcPts val="0"/>
              </a:spcAft>
              <a:buSzPts val="4800"/>
              <a:buNone/>
              <a:defRPr/>
            </a:lvl6pPr>
            <a:lvl7pPr lvl="6" algn="l">
              <a:lnSpc>
                <a:spcPct val="100000"/>
              </a:lnSpc>
              <a:spcBef>
                <a:spcPts val="0"/>
              </a:spcBef>
              <a:spcAft>
                <a:spcPts val="0"/>
              </a:spcAft>
              <a:buSzPts val="4800"/>
              <a:buNone/>
              <a:defRPr/>
            </a:lvl7pPr>
            <a:lvl8pPr lvl="7" algn="l">
              <a:lnSpc>
                <a:spcPct val="100000"/>
              </a:lnSpc>
              <a:spcBef>
                <a:spcPts val="0"/>
              </a:spcBef>
              <a:spcAft>
                <a:spcPts val="0"/>
              </a:spcAft>
              <a:buSzPts val="4800"/>
              <a:buNone/>
              <a:defRPr/>
            </a:lvl8pPr>
            <a:lvl9pPr lvl="8" algn="l">
              <a:lnSpc>
                <a:spcPct val="100000"/>
              </a:lnSpc>
              <a:spcBef>
                <a:spcPts val="0"/>
              </a:spcBef>
              <a:spcAft>
                <a:spcPts val="0"/>
              </a:spcAft>
              <a:buSzPts val="4800"/>
              <a:buNone/>
              <a:defRPr/>
            </a:lvl9pPr>
          </a:lstStyle>
          <a:p/>
        </p:txBody>
      </p:sp>
      <p:sp>
        <p:nvSpPr>
          <p:cNvPr id="37" name="Google Shape;37;p7"/>
          <p:cNvSpPr txBox="1"/>
          <p:nvPr>
            <p:ph idx="1" type="body"/>
          </p:nvPr>
        </p:nvSpPr>
        <p:spPr>
          <a:xfrm>
            <a:off x="472381" y="2427599"/>
            <a:ext cx="2901300" cy="1189800"/>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750"/>
              </a:spcBef>
              <a:spcAft>
                <a:spcPts val="0"/>
              </a:spcAft>
              <a:buClr>
                <a:schemeClr val="dk1"/>
              </a:buClr>
              <a:buSzPts val="1800"/>
              <a:buNone/>
              <a:defRPr b="1" sz="1800"/>
            </a:lvl1pPr>
            <a:lvl2pPr indent="-228600" lvl="1" marL="914400" algn="l">
              <a:lnSpc>
                <a:spcPct val="90000"/>
              </a:lnSpc>
              <a:spcBef>
                <a:spcPts val="375"/>
              </a:spcBef>
              <a:spcAft>
                <a:spcPts val="0"/>
              </a:spcAft>
              <a:buClr>
                <a:schemeClr val="dk1"/>
              </a:buClr>
              <a:buSzPts val="1500"/>
              <a:buNone/>
              <a:defRPr b="1" sz="1500"/>
            </a:lvl2pPr>
            <a:lvl3pPr indent="-228600" lvl="2" marL="1371600" algn="l">
              <a:lnSpc>
                <a:spcPct val="90000"/>
              </a:lnSpc>
              <a:spcBef>
                <a:spcPts val="375"/>
              </a:spcBef>
              <a:spcAft>
                <a:spcPts val="0"/>
              </a:spcAft>
              <a:buClr>
                <a:schemeClr val="dk1"/>
              </a:buClr>
              <a:buSzPts val="1350"/>
              <a:buNone/>
              <a:defRPr b="1" sz="1350"/>
            </a:lvl3pPr>
            <a:lvl4pPr indent="-228600" lvl="3" marL="1828800" algn="l">
              <a:lnSpc>
                <a:spcPct val="90000"/>
              </a:lnSpc>
              <a:spcBef>
                <a:spcPts val="375"/>
              </a:spcBef>
              <a:spcAft>
                <a:spcPts val="0"/>
              </a:spcAft>
              <a:buClr>
                <a:schemeClr val="dk1"/>
              </a:buClr>
              <a:buSzPts val="1200"/>
              <a:buNone/>
              <a:defRPr b="1" sz="1200"/>
            </a:lvl4pPr>
            <a:lvl5pPr indent="-228600" lvl="4" marL="2286000" algn="l">
              <a:lnSpc>
                <a:spcPct val="90000"/>
              </a:lnSpc>
              <a:spcBef>
                <a:spcPts val="375"/>
              </a:spcBef>
              <a:spcAft>
                <a:spcPts val="0"/>
              </a:spcAft>
              <a:buClr>
                <a:schemeClr val="dk1"/>
              </a:buClr>
              <a:buSzPts val="1200"/>
              <a:buNone/>
              <a:defRPr b="1" sz="1200"/>
            </a:lvl5pPr>
            <a:lvl6pPr indent="-228600" lvl="5" marL="2743200" algn="l">
              <a:lnSpc>
                <a:spcPct val="90000"/>
              </a:lnSpc>
              <a:spcBef>
                <a:spcPts val="375"/>
              </a:spcBef>
              <a:spcAft>
                <a:spcPts val="0"/>
              </a:spcAft>
              <a:buClr>
                <a:schemeClr val="dk1"/>
              </a:buClr>
              <a:buSzPts val="1200"/>
              <a:buNone/>
              <a:defRPr b="1" sz="1200"/>
            </a:lvl6pPr>
            <a:lvl7pPr indent="-228600" lvl="6" marL="3200400" algn="l">
              <a:lnSpc>
                <a:spcPct val="90000"/>
              </a:lnSpc>
              <a:spcBef>
                <a:spcPts val="375"/>
              </a:spcBef>
              <a:spcAft>
                <a:spcPts val="0"/>
              </a:spcAft>
              <a:buClr>
                <a:schemeClr val="dk1"/>
              </a:buClr>
              <a:buSzPts val="1200"/>
              <a:buNone/>
              <a:defRPr b="1" sz="1200"/>
            </a:lvl7pPr>
            <a:lvl8pPr indent="-228600" lvl="7" marL="3657600" algn="l">
              <a:lnSpc>
                <a:spcPct val="90000"/>
              </a:lnSpc>
              <a:spcBef>
                <a:spcPts val="375"/>
              </a:spcBef>
              <a:spcAft>
                <a:spcPts val="0"/>
              </a:spcAft>
              <a:buClr>
                <a:schemeClr val="dk1"/>
              </a:buClr>
              <a:buSzPts val="1200"/>
              <a:buNone/>
              <a:defRPr b="1" sz="1200"/>
            </a:lvl8pPr>
            <a:lvl9pPr indent="-228600" lvl="8" marL="4114800" algn="l">
              <a:lnSpc>
                <a:spcPct val="90000"/>
              </a:lnSpc>
              <a:spcBef>
                <a:spcPts val="375"/>
              </a:spcBef>
              <a:spcAft>
                <a:spcPts val="0"/>
              </a:spcAft>
              <a:buClr>
                <a:schemeClr val="dk1"/>
              </a:buClr>
              <a:buSzPts val="1200"/>
              <a:buNone/>
              <a:defRPr b="1" sz="1200"/>
            </a:lvl9pPr>
          </a:lstStyle>
          <a:p/>
        </p:txBody>
      </p:sp>
      <p:sp>
        <p:nvSpPr>
          <p:cNvPr id="38" name="Google Shape;38;p7"/>
          <p:cNvSpPr txBox="1"/>
          <p:nvPr>
            <p:ph idx="2" type="body"/>
          </p:nvPr>
        </p:nvSpPr>
        <p:spPr>
          <a:xfrm>
            <a:off x="472381" y="3617328"/>
            <a:ext cx="2901300" cy="53202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39" name="Google Shape;39;p7"/>
          <p:cNvSpPr txBox="1"/>
          <p:nvPr>
            <p:ph idx="3" type="body"/>
          </p:nvPr>
        </p:nvSpPr>
        <p:spPr>
          <a:xfrm>
            <a:off x="3471863" y="2427599"/>
            <a:ext cx="2915400" cy="1189800"/>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750"/>
              </a:spcBef>
              <a:spcAft>
                <a:spcPts val="0"/>
              </a:spcAft>
              <a:buClr>
                <a:schemeClr val="dk1"/>
              </a:buClr>
              <a:buSzPts val="1800"/>
              <a:buNone/>
              <a:defRPr b="1" sz="1800"/>
            </a:lvl1pPr>
            <a:lvl2pPr indent="-228600" lvl="1" marL="914400" algn="l">
              <a:lnSpc>
                <a:spcPct val="90000"/>
              </a:lnSpc>
              <a:spcBef>
                <a:spcPts val="375"/>
              </a:spcBef>
              <a:spcAft>
                <a:spcPts val="0"/>
              </a:spcAft>
              <a:buClr>
                <a:schemeClr val="dk1"/>
              </a:buClr>
              <a:buSzPts val="1500"/>
              <a:buNone/>
              <a:defRPr b="1" sz="1500"/>
            </a:lvl2pPr>
            <a:lvl3pPr indent="-228600" lvl="2" marL="1371600" algn="l">
              <a:lnSpc>
                <a:spcPct val="90000"/>
              </a:lnSpc>
              <a:spcBef>
                <a:spcPts val="375"/>
              </a:spcBef>
              <a:spcAft>
                <a:spcPts val="0"/>
              </a:spcAft>
              <a:buClr>
                <a:schemeClr val="dk1"/>
              </a:buClr>
              <a:buSzPts val="1350"/>
              <a:buNone/>
              <a:defRPr b="1" sz="1350"/>
            </a:lvl3pPr>
            <a:lvl4pPr indent="-228600" lvl="3" marL="1828800" algn="l">
              <a:lnSpc>
                <a:spcPct val="90000"/>
              </a:lnSpc>
              <a:spcBef>
                <a:spcPts val="375"/>
              </a:spcBef>
              <a:spcAft>
                <a:spcPts val="0"/>
              </a:spcAft>
              <a:buClr>
                <a:schemeClr val="dk1"/>
              </a:buClr>
              <a:buSzPts val="1200"/>
              <a:buNone/>
              <a:defRPr b="1" sz="1200"/>
            </a:lvl4pPr>
            <a:lvl5pPr indent="-228600" lvl="4" marL="2286000" algn="l">
              <a:lnSpc>
                <a:spcPct val="90000"/>
              </a:lnSpc>
              <a:spcBef>
                <a:spcPts val="375"/>
              </a:spcBef>
              <a:spcAft>
                <a:spcPts val="0"/>
              </a:spcAft>
              <a:buClr>
                <a:schemeClr val="dk1"/>
              </a:buClr>
              <a:buSzPts val="1200"/>
              <a:buNone/>
              <a:defRPr b="1" sz="1200"/>
            </a:lvl5pPr>
            <a:lvl6pPr indent="-228600" lvl="5" marL="2743200" algn="l">
              <a:lnSpc>
                <a:spcPct val="90000"/>
              </a:lnSpc>
              <a:spcBef>
                <a:spcPts val="375"/>
              </a:spcBef>
              <a:spcAft>
                <a:spcPts val="0"/>
              </a:spcAft>
              <a:buClr>
                <a:schemeClr val="dk1"/>
              </a:buClr>
              <a:buSzPts val="1200"/>
              <a:buNone/>
              <a:defRPr b="1" sz="1200"/>
            </a:lvl6pPr>
            <a:lvl7pPr indent="-228600" lvl="6" marL="3200400" algn="l">
              <a:lnSpc>
                <a:spcPct val="90000"/>
              </a:lnSpc>
              <a:spcBef>
                <a:spcPts val="375"/>
              </a:spcBef>
              <a:spcAft>
                <a:spcPts val="0"/>
              </a:spcAft>
              <a:buClr>
                <a:schemeClr val="dk1"/>
              </a:buClr>
              <a:buSzPts val="1200"/>
              <a:buNone/>
              <a:defRPr b="1" sz="1200"/>
            </a:lvl7pPr>
            <a:lvl8pPr indent="-228600" lvl="7" marL="3657600" algn="l">
              <a:lnSpc>
                <a:spcPct val="90000"/>
              </a:lnSpc>
              <a:spcBef>
                <a:spcPts val="375"/>
              </a:spcBef>
              <a:spcAft>
                <a:spcPts val="0"/>
              </a:spcAft>
              <a:buClr>
                <a:schemeClr val="dk1"/>
              </a:buClr>
              <a:buSzPts val="1200"/>
              <a:buNone/>
              <a:defRPr b="1" sz="1200"/>
            </a:lvl8pPr>
            <a:lvl9pPr indent="-228600" lvl="8" marL="4114800" algn="l">
              <a:lnSpc>
                <a:spcPct val="90000"/>
              </a:lnSpc>
              <a:spcBef>
                <a:spcPts val="375"/>
              </a:spcBef>
              <a:spcAft>
                <a:spcPts val="0"/>
              </a:spcAft>
              <a:buClr>
                <a:schemeClr val="dk1"/>
              </a:buClr>
              <a:buSzPts val="1200"/>
              <a:buNone/>
              <a:defRPr b="1" sz="1200"/>
            </a:lvl9pPr>
          </a:lstStyle>
          <a:p/>
        </p:txBody>
      </p:sp>
      <p:sp>
        <p:nvSpPr>
          <p:cNvPr id="40" name="Google Shape;40;p7"/>
          <p:cNvSpPr txBox="1"/>
          <p:nvPr>
            <p:ph idx="4" type="body"/>
          </p:nvPr>
        </p:nvSpPr>
        <p:spPr>
          <a:xfrm>
            <a:off x="3471863" y="3617328"/>
            <a:ext cx="2915400" cy="53202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41" name="Google Shape;41;p7"/>
          <p:cNvSpPr txBox="1"/>
          <p:nvPr>
            <p:ph idx="10" type="dt"/>
          </p:nvPr>
        </p:nvSpPr>
        <p:spPr>
          <a:xfrm>
            <a:off x="471488" y="9178570"/>
            <a:ext cx="1543200" cy="5274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7"/>
          <p:cNvSpPr txBox="1"/>
          <p:nvPr>
            <p:ph idx="11" type="ftr"/>
          </p:nvPr>
        </p:nvSpPr>
        <p:spPr>
          <a:xfrm>
            <a:off x="2271713" y="9178570"/>
            <a:ext cx="2314500" cy="5274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 name="Google Shape;43;p7"/>
          <p:cNvSpPr txBox="1"/>
          <p:nvPr>
            <p:ph idx="12" type="sldNum"/>
          </p:nvPr>
        </p:nvSpPr>
        <p:spPr>
          <a:xfrm>
            <a:off x="4843463" y="9178570"/>
            <a:ext cx="1543200" cy="5274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4" name="Shape 44"/>
        <p:cNvGrpSpPr/>
        <p:nvPr/>
      </p:nvGrpSpPr>
      <p:grpSpPr>
        <a:xfrm>
          <a:off x="0" y="0"/>
          <a:ext cx="0" cy="0"/>
          <a:chOff x="0" y="0"/>
          <a:chExt cx="0" cy="0"/>
        </a:xfrm>
      </p:grpSpPr>
      <p:sp>
        <p:nvSpPr>
          <p:cNvPr id="45" name="Google Shape;45;p8"/>
          <p:cNvSpPr txBox="1"/>
          <p:nvPr>
            <p:ph type="title"/>
          </p:nvPr>
        </p:nvSpPr>
        <p:spPr>
          <a:xfrm>
            <a:off x="471488" y="527243"/>
            <a:ext cx="5915100" cy="19143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4800"/>
              <a:buNone/>
              <a:defRPr/>
            </a:lvl2pPr>
            <a:lvl3pPr lvl="2" algn="l">
              <a:lnSpc>
                <a:spcPct val="100000"/>
              </a:lnSpc>
              <a:spcBef>
                <a:spcPts val="0"/>
              </a:spcBef>
              <a:spcAft>
                <a:spcPts val="0"/>
              </a:spcAft>
              <a:buSzPts val="4800"/>
              <a:buNone/>
              <a:defRPr/>
            </a:lvl3pPr>
            <a:lvl4pPr lvl="3" algn="l">
              <a:lnSpc>
                <a:spcPct val="100000"/>
              </a:lnSpc>
              <a:spcBef>
                <a:spcPts val="0"/>
              </a:spcBef>
              <a:spcAft>
                <a:spcPts val="0"/>
              </a:spcAft>
              <a:buSzPts val="4800"/>
              <a:buNone/>
              <a:defRPr/>
            </a:lvl4pPr>
            <a:lvl5pPr lvl="4" algn="l">
              <a:lnSpc>
                <a:spcPct val="100000"/>
              </a:lnSpc>
              <a:spcBef>
                <a:spcPts val="0"/>
              </a:spcBef>
              <a:spcAft>
                <a:spcPts val="0"/>
              </a:spcAft>
              <a:buSzPts val="4800"/>
              <a:buNone/>
              <a:defRPr/>
            </a:lvl5pPr>
            <a:lvl6pPr lvl="5" algn="l">
              <a:lnSpc>
                <a:spcPct val="100000"/>
              </a:lnSpc>
              <a:spcBef>
                <a:spcPts val="0"/>
              </a:spcBef>
              <a:spcAft>
                <a:spcPts val="0"/>
              </a:spcAft>
              <a:buSzPts val="4800"/>
              <a:buNone/>
              <a:defRPr/>
            </a:lvl6pPr>
            <a:lvl7pPr lvl="6" algn="l">
              <a:lnSpc>
                <a:spcPct val="100000"/>
              </a:lnSpc>
              <a:spcBef>
                <a:spcPts val="0"/>
              </a:spcBef>
              <a:spcAft>
                <a:spcPts val="0"/>
              </a:spcAft>
              <a:buSzPts val="4800"/>
              <a:buNone/>
              <a:defRPr/>
            </a:lvl7pPr>
            <a:lvl8pPr lvl="7" algn="l">
              <a:lnSpc>
                <a:spcPct val="100000"/>
              </a:lnSpc>
              <a:spcBef>
                <a:spcPts val="0"/>
              </a:spcBef>
              <a:spcAft>
                <a:spcPts val="0"/>
              </a:spcAft>
              <a:buSzPts val="4800"/>
              <a:buNone/>
              <a:defRPr/>
            </a:lvl8pPr>
            <a:lvl9pPr lvl="8" algn="l">
              <a:lnSpc>
                <a:spcPct val="100000"/>
              </a:lnSpc>
              <a:spcBef>
                <a:spcPts val="0"/>
              </a:spcBef>
              <a:spcAft>
                <a:spcPts val="0"/>
              </a:spcAft>
              <a:buSzPts val="4800"/>
              <a:buNone/>
              <a:defRPr/>
            </a:lvl9pPr>
          </a:lstStyle>
          <a:p/>
        </p:txBody>
      </p:sp>
      <p:sp>
        <p:nvSpPr>
          <p:cNvPr id="46" name="Google Shape;46;p8"/>
          <p:cNvSpPr txBox="1"/>
          <p:nvPr>
            <p:ph idx="10" type="dt"/>
          </p:nvPr>
        </p:nvSpPr>
        <p:spPr>
          <a:xfrm>
            <a:off x="471488" y="9178570"/>
            <a:ext cx="1543200" cy="5274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p8"/>
          <p:cNvSpPr txBox="1"/>
          <p:nvPr>
            <p:ph idx="11" type="ftr"/>
          </p:nvPr>
        </p:nvSpPr>
        <p:spPr>
          <a:xfrm>
            <a:off x="2271713" y="9178570"/>
            <a:ext cx="2314500" cy="5274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8"/>
          <p:cNvSpPr txBox="1"/>
          <p:nvPr>
            <p:ph idx="12" type="sldNum"/>
          </p:nvPr>
        </p:nvSpPr>
        <p:spPr>
          <a:xfrm>
            <a:off x="4843463" y="9178570"/>
            <a:ext cx="1543200" cy="5274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49" name="Shape 49"/>
        <p:cNvGrpSpPr/>
        <p:nvPr/>
      </p:nvGrpSpPr>
      <p:grpSpPr>
        <a:xfrm>
          <a:off x="0" y="0"/>
          <a:ext cx="0" cy="0"/>
          <a:chOff x="0" y="0"/>
          <a:chExt cx="0" cy="0"/>
        </a:xfrm>
      </p:grpSpPr>
      <p:sp>
        <p:nvSpPr>
          <p:cNvPr id="50" name="Google Shape;50;p9"/>
          <p:cNvSpPr txBox="1"/>
          <p:nvPr>
            <p:ph type="title"/>
          </p:nvPr>
        </p:nvSpPr>
        <p:spPr>
          <a:xfrm>
            <a:off x="472381" y="660197"/>
            <a:ext cx="2211900" cy="23109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2400"/>
              <a:buFont typeface="Calibri"/>
              <a:buNone/>
              <a:defRPr sz="2400"/>
            </a:lvl1pPr>
            <a:lvl2pPr lvl="1" algn="l">
              <a:lnSpc>
                <a:spcPct val="100000"/>
              </a:lnSpc>
              <a:spcBef>
                <a:spcPts val="0"/>
              </a:spcBef>
              <a:spcAft>
                <a:spcPts val="0"/>
              </a:spcAft>
              <a:buSzPts val="4800"/>
              <a:buNone/>
              <a:defRPr/>
            </a:lvl2pPr>
            <a:lvl3pPr lvl="2" algn="l">
              <a:lnSpc>
                <a:spcPct val="100000"/>
              </a:lnSpc>
              <a:spcBef>
                <a:spcPts val="0"/>
              </a:spcBef>
              <a:spcAft>
                <a:spcPts val="0"/>
              </a:spcAft>
              <a:buSzPts val="4800"/>
              <a:buNone/>
              <a:defRPr/>
            </a:lvl3pPr>
            <a:lvl4pPr lvl="3" algn="l">
              <a:lnSpc>
                <a:spcPct val="100000"/>
              </a:lnSpc>
              <a:spcBef>
                <a:spcPts val="0"/>
              </a:spcBef>
              <a:spcAft>
                <a:spcPts val="0"/>
              </a:spcAft>
              <a:buSzPts val="4800"/>
              <a:buNone/>
              <a:defRPr/>
            </a:lvl4pPr>
            <a:lvl5pPr lvl="4" algn="l">
              <a:lnSpc>
                <a:spcPct val="100000"/>
              </a:lnSpc>
              <a:spcBef>
                <a:spcPts val="0"/>
              </a:spcBef>
              <a:spcAft>
                <a:spcPts val="0"/>
              </a:spcAft>
              <a:buSzPts val="4800"/>
              <a:buNone/>
              <a:defRPr/>
            </a:lvl5pPr>
            <a:lvl6pPr lvl="5" algn="l">
              <a:lnSpc>
                <a:spcPct val="100000"/>
              </a:lnSpc>
              <a:spcBef>
                <a:spcPts val="0"/>
              </a:spcBef>
              <a:spcAft>
                <a:spcPts val="0"/>
              </a:spcAft>
              <a:buSzPts val="4800"/>
              <a:buNone/>
              <a:defRPr/>
            </a:lvl6pPr>
            <a:lvl7pPr lvl="6" algn="l">
              <a:lnSpc>
                <a:spcPct val="100000"/>
              </a:lnSpc>
              <a:spcBef>
                <a:spcPts val="0"/>
              </a:spcBef>
              <a:spcAft>
                <a:spcPts val="0"/>
              </a:spcAft>
              <a:buSzPts val="4800"/>
              <a:buNone/>
              <a:defRPr/>
            </a:lvl7pPr>
            <a:lvl8pPr lvl="7" algn="l">
              <a:lnSpc>
                <a:spcPct val="100000"/>
              </a:lnSpc>
              <a:spcBef>
                <a:spcPts val="0"/>
              </a:spcBef>
              <a:spcAft>
                <a:spcPts val="0"/>
              </a:spcAft>
              <a:buSzPts val="4800"/>
              <a:buNone/>
              <a:defRPr/>
            </a:lvl8pPr>
            <a:lvl9pPr lvl="8" algn="l">
              <a:lnSpc>
                <a:spcPct val="100000"/>
              </a:lnSpc>
              <a:spcBef>
                <a:spcPts val="0"/>
              </a:spcBef>
              <a:spcAft>
                <a:spcPts val="0"/>
              </a:spcAft>
              <a:buSzPts val="4800"/>
              <a:buNone/>
              <a:defRPr/>
            </a:lvl9pPr>
          </a:lstStyle>
          <a:p/>
        </p:txBody>
      </p:sp>
      <p:sp>
        <p:nvSpPr>
          <p:cNvPr id="51" name="Google Shape;51;p9"/>
          <p:cNvSpPr txBox="1"/>
          <p:nvPr>
            <p:ph idx="1" type="body"/>
          </p:nvPr>
        </p:nvSpPr>
        <p:spPr>
          <a:xfrm>
            <a:off x="2915543" y="1425844"/>
            <a:ext cx="3471900" cy="7037400"/>
          </a:xfrm>
          <a:prstGeom prst="rect">
            <a:avLst/>
          </a:prstGeom>
          <a:noFill/>
          <a:ln>
            <a:noFill/>
          </a:ln>
        </p:spPr>
        <p:txBody>
          <a:bodyPr anchorCtr="0" anchor="t" bIns="45700" lIns="91425" spcFirstLastPara="1" rIns="91425" wrap="square" tIns="45700">
            <a:normAutofit/>
          </a:bodyPr>
          <a:lstStyle>
            <a:lvl1pPr indent="-381000" lvl="0" marL="457200" algn="l">
              <a:lnSpc>
                <a:spcPct val="90000"/>
              </a:lnSpc>
              <a:spcBef>
                <a:spcPts val="750"/>
              </a:spcBef>
              <a:spcAft>
                <a:spcPts val="0"/>
              </a:spcAft>
              <a:buClr>
                <a:schemeClr val="dk1"/>
              </a:buClr>
              <a:buSzPts val="2400"/>
              <a:buChar char="•"/>
              <a:defRPr sz="2400"/>
            </a:lvl1pPr>
            <a:lvl2pPr indent="-361950" lvl="1" marL="914400" algn="l">
              <a:lnSpc>
                <a:spcPct val="90000"/>
              </a:lnSpc>
              <a:spcBef>
                <a:spcPts val="375"/>
              </a:spcBef>
              <a:spcAft>
                <a:spcPts val="0"/>
              </a:spcAft>
              <a:buClr>
                <a:schemeClr val="dk1"/>
              </a:buClr>
              <a:buSzPts val="2100"/>
              <a:buChar char="•"/>
              <a:defRPr sz="2100"/>
            </a:lvl2pPr>
            <a:lvl3pPr indent="-342900" lvl="2" marL="1371600" algn="l">
              <a:lnSpc>
                <a:spcPct val="90000"/>
              </a:lnSpc>
              <a:spcBef>
                <a:spcPts val="375"/>
              </a:spcBef>
              <a:spcAft>
                <a:spcPts val="0"/>
              </a:spcAft>
              <a:buClr>
                <a:schemeClr val="dk1"/>
              </a:buClr>
              <a:buSzPts val="1800"/>
              <a:buChar char="•"/>
              <a:defRPr sz="1800"/>
            </a:lvl3pPr>
            <a:lvl4pPr indent="-323850" lvl="3" marL="1828800" algn="l">
              <a:lnSpc>
                <a:spcPct val="90000"/>
              </a:lnSpc>
              <a:spcBef>
                <a:spcPts val="375"/>
              </a:spcBef>
              <a:spcAft>
                <a:spcPts val="0"/>
              </a:spcAft>
              <a:buClr>
                <a:schemeClr val="dk1"/>
              </a:buClr>
              <a:buSzPts val="1500"/>
              <a:buChar char="•"/>
              <a:defRPr sz="1500"/>
            </a:lvl4pPr>
            <a:lvl5pPr indent="-323850" lvl="4" marL="2286000" algn="l">
              <a:lnSpc>
                <a:spcPct val="90000"/>
              </a:lnSpc>
              <a:spcBef>
                <a:spcPts val="375"/>
              </a:spcBef>
              <a:spcAft>
                <a:spcPts val="0"/>
              </a:spcAft>
              <a:buClr>
                <a:schemeClr val="dk1"/>
              </a:buClr>
              <a:buSzPts val="1500"/>
              <a:buChar char="•"/>
              <a:defRPr sz="1500"/>
            </a:lvl5pPr>
            <a:lvl6pPr indent="-323850" lvl="5" marL="2743200" algn="l">
              <a:lnSpc>
                <a:spcPct val="90000"/>
              </a:lnSpc>
              <a:spcBef>
                <a:spcPts val="375"/>
              </a:spcBef>
              <a:spcAft>
                <a:spcPts val="0"/>
              </a:spcAft>
              <a:buClr>
                <a:schemeClr val="dk1"/>
              </a:buClr>
              <a:buSzPts val="1500"/>
              <a:buChar char="•"/>
              <a:defRPr sz="1500"/>
            </a:lvl6pPr>
            <a:lvl7pPr indent="-323850" lvl="6" marL="3200400" algn="l">
              <a:lnSpc>
                <a:spcPct val="90000"/>
              </a:lnSpc>
              <a:spcBef>
                <a:spcPts val="375"/>
              </a:spcBef>
              <a:spcAft>
                <a:spcPts val="0"/>
              </a:spcAft>
              <a:buClr>
                <a:schemeClr val="dk1"/>
              </a:buClr>
              <a:buSzPts val="1500"/>
              <a:buChar char="•"/>
              <a:defRPr sz="1500"/>
            </a:lvl7pPr>
            <a:lvl8pPr indent="-323850" lvl="7" marL="3657600" algn="l">
              <a:lnSpc>
                <a:spcPct val="90000"/>
              </a:lnSpc>
              <a:spcBef>
                <a:spcPts val="375"/>
              </a:spcBef>
              <a:spcAft>
                <a:spcPts val="0"/>
              </a:spcAft>
              <a:buClr>
                <a:schemeClr val="dk1"/>
              </a:buClr>
              <a:buSzPts val="1500"/>
              <a:buChar char="•"/>
              <a:defRPr sz="1500"/>
            </a:lvl8pPr>
            <a:lvl9pPr indent="-323850" lvl="8" marL="4114800" algn="l">
              <a:lnSpc>
                <a:spcPct val="90000"/>
              </a:lnSpc>
              <a:spcBef>
                <a:spcPts val="375"/>
              </a:spcBef>
              <a:spcAft>
                <a:spcPts val="0"/>
              </a:spcAft>
              <a:buClr>
                <a:schemeClr val="dk1"/>
              </a:buClr>
              <a:buSzPts val="1500"/>
              <a:buChar char="•"/>
              <a:defRPr sz="1500"/>
            </a:lvl9pPr>
          </a:lstStyle>
          <a:p/>
        </p:txBody>
      </p:sp>
      <p:sp>
        <p:nvSpPr>
          <p:cNvPr id="52" name="Google Shape;52;p9"/>
          <p:cNvSpPr txBox="1"/>
          <p:nvPr>
            <p:ph idx="2" type="body"/>
          </p:nvPr>
        </p:nvSpPr>
        <p:spPr>
          <a:xfrm>
            <a:off x="472381" y="2970885"/>
            <a:ext cx="2211900" cy="55038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750"/>
              </a:spcBef>
              <a:spcAft>
                <a:spcPts val="0"/>
              </a:spcAft>
              <a:buClr>
                <a:schemeClr val="dk1"/>
              </a:buClr>
              <a:buSzPts val="1200"/>
              <a:buNone/>
              <a:defRPr sz="1200"/>
            </a:lvl1pPr>
            <a:lvl2pPr indent="-228600" lvl="1" marL="914400" algn="l">
              <a:lnSpc>
                <a:spcPct val="90000"/>
              </a:lnSpc>
              <a:spcBef>
                <a:spcPts val="375"/>
              </a:spcBef>
              <a:spcAft>
                <a:spcPts val="0"/>
              </a:spcAft>
              <a:buClr>
                <a:schemeClr val="dk1"/>
              </a:buClr>
              <a:buSzPts val="1050"/>
              <a:buNone/>
              <a:defRPr sz="1050"/>
            </a:lvl2pPr>
            <a:lvl3pPr indent="-228600" lvl="2" marL="1371600" algn="l">
              <a:lnSpc>
                <a:spcPct val="90000"/>
              </a:lnSpc>
              <a:spcBef>
                <a:spcPts val="375"/>
              </a:spcBef>
              <a:spcAft>
                <a:spcPts val="0"/>
              </a:spcAft>
              <a:buClr>
                <a:schemeClr val="dk1"/>
              </a:buClr>
              <a:buSzPts val="900"/>
              <a:buNone/>
              <a:defRPr sz="900"/>
            </a:lvl3pPr>
            <a:lvl4pPr indent="-228600" lvl="3" marL="1828800" algn="l">
              <a:lnSpc>
                <a:spcPct val="90000"/>
              </a:lnSpc>
              <a:spcBef>
                <a:spcPts val="375"/>
              </a:spcBef>
              <a:spcAft>
                <a:spcPts val="0"/>
              </a:spcAft>
              <a:buClr>
                <a:schemeClr val="dk1"/>
              </a:buClr>
              <a:buSzPts val="750"/>
              <a:buNone/>
              <a:defRPr sz="750"/>
            </a:lvl4pPr>
            <a:lvl5pPr indent="-228600" lvl="4" marL="2286000" algn="l">
              <a:lnSpc>
                <a:spcPct val="90000"/>
              </a:lnSpc>
              <a:spcBef>
                <a:spcPts val="375"/>
              </a:spcBef>
              <a:spcAft>
                <a:spcPts val="0"/>
              </a:spcAft>
              <a:buClr>
                <a:schemeClr val="dk1"/>
              </a:buClr>
              <a:buSzPts val="750"/>
              <a:buNone/>
              <a:defRPr sz="750"/>
            </a:lvl5pPr>
            <a:lvl6pPr indent="-228600" lvl="5" marL="2743200" algn="l">
              <a:lnSpc>
                <a:spcPct val="90000"/>
              </a:lnSpc>
              <a:spcBef>
                <a:spcPts val="375"/>
              </a:spcBef>
              <a:spcAft>
                <a:spcPts val="0"/>
              </a:spcAft>
              <a:buClr>
                <a:schemeClr val="dk1"/>
              </a:buClr>
              <a:buSzPts val="750"/>
              <a:buNone/>
              <a:defRPr sz="750"/>
            </a:lvl6pPr>
            <a:lvl7pPr indent="-228600" lvl="6" marL="3200400" algn="l">
              <a:lnSpc>
                <a:spcPct val="90000"/>
              </a:lnSpc>
              <a:spcBef>
                <a:spcPts val="375"/>
              </a:spcBef>
              <a:spcAft>
                <a:spcPts val="0"/>
              </a:spcAft>
              <a:buClr>
                <a:schemeClr val="dk1"/>
              </a:buClr>
              <a:buSzPts val="750"/>
              <a:buNone/>
              <a:defRPr sz="750"/>
            </a:lvl7pPr>
            <a:lvl8pPr indent="-228600" lvl="7" marL="3657600" algn="l">
              <a:lnSpc>
                <a:spcPct val="90000"/>
              </a:lnSpc>
              <a:spcBef>
                <a:spcPts val="375"/>
              </a:spcBef>
              <a:spcAft>
                <a:spcPts val="0"/>
              </a:spcAft>
              <a:buClr>
                <a:schemeClr val="dk1"/>
              </a:buClr>
              <a:buSzPts val="750"/>
              <a:buNone/>
              <a:defRPr sz="750"/>
            </a:lvl8pPr>
            <a:lvl9pPr indent="-228600" lvl="8" marL="4114800" algn="l">
              <a:lnSpc>
                <a:spcPct val="90000"/>
              </a:lnSpc>
              <a:spcBef>
                <a:spcPts val="375"/>
              </a:spcBef>
              <a:spcAft>
                <a:spcPts val="0"/>
              </a:spcAft>
              <a:buClr>
                <a:schemeClr val="dk1"/>
              </a:buClr>
              <a:buSzPts val="750"/>
              <a:buNone/>
              <a:defRPr sz="750"/>
            </a:lvl9pPr>
          </a:lstStyle>
          <a:p/>
        </p:txBody>
      </p:sp>
      <p:sp>
        <p:nvSpPr>
          <p:cNvPr id="53" name="Google Shape;53;p9"/>
          <p:cNvSpPr txBox="1"/>
          <p:nvPr>
            <p:ph idx="10" type="dt"/>
          </p:nvPr>
        </p:nvSpPr>
        <p:spPr>
          <a:xfrm>
            <a:off x="471488" y="9178570"/>
            <a:ext cx="1543200" cy="5274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4" name="Google Shape;54;p9"/>
          <p:cNvSpPr txBox="1"/>
          <p:nvPr>
            <p:ph idx="11" type="ftr"/>
          </p:nvPr>
        </p:nvSpPr>
        <p:spPr>
          <a:xfrm>
            <a:off x="2271713" y="9178570"/>
            <a:ext cx="2314500" cy="5274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5" name="Google Shape;55;p9"/>
          <p:cNvSpPr txBox="1"/>
          <p:nvPr>
            <p:ph idx="12" type="sldNum"/>
          </p:nvPr>
        </p:nvSpPr>
        <p:spPr>
          <a:xfrm>
            <a:off x="4843463" y="9178570"/>
            <a:ext cx="1543200" cy="5274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56" name="Shape 56"/>
        <p:cNvGrpSpPr/>
        <p:nvPr/>
      </p:nvGrpSpPr>
      <p:grpSpPr>
        <a:xfrm>
          <a:off x="0" y="0"/>
          <a:ext cx="0" cy="0"/>
          <a:chOff x="0" y="0"/>
          <a:chExt cx="0" cy="0"/>
        </a:xfrm>
      </p:grpSpPr>
      <p:sp>
        <p:nvSpPr>
          <p:cNvPr id="57" name="Google Shape;57;p10"/>
          <p:cNvSpPr txBox="1"/>
          <p:nvPr>
            <p:ph type="title"/>
          </p:nvPr>
        </p:nvSpPr>
        <p:spPr>
          <a:xfrm>
            <a:off x="472381" y="660197"/>
            <a:ext cx="2211900" cy="23109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2400"/>
              <a:buFont typeface="Calibri"/>
              <a:buNone/>
              <a:defRPr sz="2400"/>
            </a:lvl1pPr>
            <a:lvl2pPr lvl="1" algn="l">
              <a:lnSpc>
                <a:spcPct val="100000"/>
              </a:lnSpc>
              <a:spcBef>
                <a:spcPts val="0"/>
              </a:spcBef>
              <a:spcAft>
                <a:spcPts val="0"/>
              </a:spcAft>
              <a:buSzPts val="4800"/>
              <a:buNone/>
              <a:defRPr/>
            </a:lvl2pPr>
            <a:lvl3pPr lvl="2" algn="l">
              <a:lnSpc>
                <a:spcPct val="100000"/>
              </a:lnSpc>
              <a:spcBef>
                <a:spcPts val="0"/>
              </a:spcBef>
              <a:spcAft>
                <a:spcPts val="0"/>
              </a:spcAft>
              <a:buSzPts val="4800"/>
              <a:buNone/>
              <a:defRPr/>
            </a:lvl3pPr>
            <a:lvl4pPr lvl="3" algn="l">
              <a:lnSpc>
                <a:spcPct val="100000"/>
              </a:lnSpc>
              <a:spcBef>
                <a:spcPts val="0"/>
              </a:spcBef>
              <a:spcAft>
                <a:spcPts val="0"/>
              </a:spcAft>
              <a:buSzPts val="4800"/>
              <a:buNone/>
              <a:defRPr/>
            </a:lvl4pPr>
            <a:lvl5pPr lvl="4" algn="l">
              <a:lnSpc>
                <a:spcPct val="100000"/>
              </a:lnSpc>
              <a:spcBef>
                <a:spcPts val="0"/>
              </a:spcBef>
              <a:spcAft>
                <a:spcPts val="0"/>
              </a:spcAft>
              <a:buSzPts val="4800"/>
              <a:buNone/>
              <a:defRPr/>
            </a:lvl5pPr>
            <a:lvl6pPr lvl="5" algn="l">
              <a:lnSpc>
                <a:spcPct val="100000"/>
              </a:lnSpc>
              <a:spcBef>
                <a:spcPts val="0"/>
              </a:spcBef>
              <a:spcAft>
                <a:spcPts val="0"/>
              </a:spcAft>
              <a:buSzPts val="4800"/>
              <a:buNone/>
              <a:defRPr/>
            </a:lvl6pPr>
            <a:lvl7pPr lvl="6" algn="l">
              <a:lnSpc>
                <a:spcPct val="100000"/>
              </a:lnSpc>
              <a:spcBef>
                <a:spcPts val="0"/>
              </a:spcBef>
              <a:spcAft>
                <a:spcPts val="0"/>
              </a:spcAft>
              <a:buSzPts val="4800"/>
              <a:buNone/>
              <a:defRPr/>
            </a:lvl7pPr>
            <a:lvl8pPr lvl="7" algn="l">
              <a:lnSpc>
                <a:spcPct val="100000"/>
              </a:lnSpc>
              <a:spcBef>
                <a:spcPts val="0"/>
              </a:spcBef>
              <a:spcAft>
                <a:spcPts val="0"/>
              </a:spcAft>
              <a:buSzPts val="4800"/>
              <a:buNone/>
              <a:defRPr/>
            </a:lvl8pPr>
            <a:lvl9pPr lvl="8" algn="l">
              <a:lnSpc>
                <a:spcPct val="100000"/>
              </a:lnSpc>
              <a:spcBef>
                <a:spcPts val="0"/>
              </a:spcBef>
              <a:spcAft>
                <a:spcPts val="0"/>
              </a:spcAft>
              <a:buSzPts val="4800"/>
              <a:buNone/>
              <a:defRPr/>
            </a:lvl9pPr>
          </a:lstStyle>
          <a:p/>
        </p:txBody>
      </p:sp>
      <p:sp>
        <p:nvSpPr>
          <p:cNvPr id="58" name="Google Shape;58;p10"/>
          <p:cNvSpPr/>
          <p:nvPr>
            <p:ph idx="2" type="pic"/>
          </p:nvPr>
        </p:nvSpPr>
        <p:spPr>
          <a:xfrm>
            <a:off x="2915543" y="1425844"/>
            <a:ext cx="3471900" cy="7037400"/>
          </a:xfrm>
          <a:prstGeom prst="rect">
            <a:avLst/>
          </a:prstGeom>
          <a:noFill/>
          <a:ln>
            <a:noFill/>
          </a:ln>
        </p:spPr>
      </p:sp>
      <p:sp>
        <p:nvSpPr>
          <p:cNvPr id="59" name="Google Shape;59;p10"/>
          <p:cNvSpPr txBox="1"/>
          <p:nvPr>
            <p:ph idx="1" type="body"/>
          </p:nvPr>
        </p:nvSpPr>
        <p:spPr>
          <a:xfrm>
            <a:off x="472381" y="2970885"/>
            <a:ext cx="2211900" cy="55038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750"/>
              </a:spcBef>
              <a:spcAft>
                <a:spcPts val="0"/>
              </a:spcAft>
              <a:buClr>
                <a:schemeClr val="dk1"/>
              </a:buClr>
              <a:buSzPts val="1200"/>
              <a:buNone/>
              <a:defRPr sz="1200"/>
            </a:lvl1pPr>
            <a:lvl2pPr indent="-228600" lvl="1" marL="914400" algn="l">
              <a:lnSpc>
                <a:spcPct val="90000"/>
              </a:lnSpc>
              <a:spcBef>
                <a:spcPts val="375"/>
              </a:spcBef>
              <a:spcAft>
                <a:spcPts val="0"/>
              </a:spcAft>
              <a:buClr>
                <a:schemeClr val="dk1"/>
              </a:buClr>
              <a:buSzPts val="1050"/>
              <a:buNone/>
              <a:defRPr sz="1050"/>
            </a:lvl2pPr>
            <a:lvl3pPr indent="-228600" lvl="2" marL="1371600" algn="l">
              <a:lnSpc>
                <a:spcPct val="90000"/>
              </a:lnSpc>
              <a:spcBef>
                <a:spcPts val="375"/>
              </a:spcBef>
              <a:spcAft>
                <a:spcPts val="0"/>
              </a:spcAft>
              <a:buClr>
                <a:schemeClr val="dk1"/>
              </a:buClr>
              <a:buSzPts val="900"/>
              <a:buNone/>
              <a:defRPr sz="900"/>
            </a:lvl3pPr>
            <a:lvl4pPr indent="-228600" lvl="3" marL="1828800" algn="l">
              <a:lnSpc>
                <a:spcPct val="90000"/>
              </a:lnSpc>
              <a:spcBef>
                <a:spcPts val="375"/>
              </a:spcBef>
              <a:spcAft>
                <a:spcPts val="0"/>
              </a:spcAft>
              <a:buClr>
                <a:schemeClr val="dk1"/>
              </a:buClr>
              <a:buSzPts val="750"/>
              <a:buNone/>
              <a:defRPr sz="750"/>
            </a:lvl4pPr>
            <a:lvl5pPr indent="-228600" lvl="4" marL="2286000" algn="l">
              <a:lnSpc>
                <a:spcPct val="90000"/>
              </a:lnSpc>
              <a:spcBef>
                <a:spcPts val="375"/>
              </a:spcBef>
              <a:spcAft>
                <a:spcPts val="0"/>
              </a:spcAft>
              <a:buClr>
                <a:schemeClr val="dk1"/>
              </a:buClr>
              <a:buSzPts val="750"/>
              <a:buNone/>
              <a:defRPr sz="750"/>
            </a:lvl5pPr>
            <a:lvl6pPr indent="-228600" lvl="5" marL="2743200" algn="l">
              <a:lnSpc>
                <a:spcPct val="90000"/>
              </a:lnSpc>
              <a:spcBef>
                <a:spcPts val="375"/>
              </a:spcBef>
              <a:spcAft>
                <a:spcPts val="0"/>
              </a:spcAft>
              <a:buClr>
                <a:schemeClr val="dk1"/>
              </a:buClr>
              <a:buSzPts val="750"/>
              <a:buNone/>
              <a:defRPr sz="750"/>
            </a:lvl6pPr>
            <a:lvl7pPr indent="-228600" lvl="6" marL="3200400" algn="l">
              <a:lnSpc>
                <a:spcPct val="90000"/>
              </a:lnSpc>
              <a:spcBef>
                <a:spcPts val="375"/>
              </a:spcBef>
              <a:spcAft>
                <a:spcPts val="0"/>
              </a:spcAft>
              <a:buClr>
                <a:schemeClr val="dk1"/>
              </a:buClr>
              <a:buSzPts val="750"/>
              <a:buNone/>
              <a:defRPr sz="750"/>
            </a:lvl7pPr>
            <a:lvl8pPr indent="-228600" lvl="7" marL="3657600" algn="l">
              <a:lnSpc>
                <a:spcPct val="90000"/>
              </a:lnSpc>
              <a:spcBef>
                <a:spcPts val="375"/>
              </a:spcBef>
              <a:spcAft>
                <a:spcPts val="0"/>
              </a:spcAft>
              <a:buClr>
                <a:schemeClr val="dk1"/>
              </a:buClr>
              <a:buSzPts val="750"/>
              <a:buNone/>
              <a:defRPr sz="750"/>
            </a:lvl8pPr>
            <a:lvl9pPr indent="-228600" lvl="8" marL="4114800" algn="l">
              <a:lnSpc>
                <a:spcPct val="90000"/>
              </a:lnSpc>
              <a:spcBef>
                <a:spcPts val="375"/>
              </a:spcBef>
              <a:spcAft>
                <a:spcPts val="0"/>
              </a:spcAft>
              <a:buClr>
                <a:schemeClr val="dk1"/>
              </a:buClr>
              <a:buSzPts val="750"/>
              <a:buNone/>
              <a:defRPr sz="750"/>
            </a:lvl9pPr>
          </a:lstStyle>
          <a:p/>
        </p:txBody>
      </p:sp>
      <p:sp>
        <p:nvSpPr>
          <p:cNvPr id="60" name="Google Shape;60;p10"/>
          <p:cNvSpPr txBox="1"/>
          <p:nvPr>
            <p:ph idx="10" type="dt"/>
          </p:nvPr>
        </p:nvSpPr>
        <p:spPr>
          <a:xfrm>
            <a:off x="471488" y="9178570"/>
            <a:ext cx="1543200" cy="5274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1" name="Google Shape;61;p10"/>
          <p:cNvSpPr txBox="1"/>
          <p:nvPr>
            <p:ph idx="11" type="ftr"/>
          </p:nvPr>
        </p:nvSpPr>
        <p:spPr>
          <a:xfrm>
            <a:off x="2271713" y="9178570"/>
            <a:ext cx="2314500" cy="5274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2" name="Google Shape;62;p10"/>
          <p:cNvSpPr txBox="1"/>
          <p:nvPr>
            <p:ph idx="12" type="sldNum"/>
          </p:nvPr>
        </p:nvSpPr>
        <p:spPr>
          <a:xfrm>
            <a:off x="4843463" y="9178570"/>
            <a:ext cx="1543200" cy="5274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71488" y="527243"/>
            <a:ext cx="5915100" cy="1914300"/>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rgbClr val="A3534F"/>
              </a:buClr>
              <a:buSzPts val="4800"/>
              <a:buFont typeface="Oxygen"/>
              <a:buNone/>
              <a:defRPr b="1" i="0" sz="4800" u="none" cap="none" strike="noStrike">
                <a:solidFill>
                  <a:srgbClr val="A3534F"/>
                </a:solidFill>
                <a:latin typeface="Oxygen"/>
                <a:ea typeface="Oxygen"/>
                <a:cs typeface="Oxygen"/>
                <a:sym typeface="Oxygen"/>
              </a:defRPr>
            </a:lvl1pPr>
            <a:lvl2pPr lvl="1" marR="0" rtl="0" algn="l">
              <a:lnSpc>
                <a:spcPct val="100000"/>
              </a:lnSpc>
              <a:spcBef>
                <a:spcPts val="0"/>
              </a:spcBef>
              <a:spcAft>
                <a:spcPts val="0"/>
              </a:spcAft>
              <a:buClr>
                <a:srgbClr val="000000"/>
              </a:buClr>
              <a:buSzPts val="4800"/>
              <a:buFont typeface="Oxygen"/>
              <a:buNone/>
              <a:defRPr b="0" i="0" sz="4800" u="none" cap="none" strike="noStrike">
                <a:solidFill>
                  <a:srgbClr val="000000"/>
                </a:solidFill>
                <a:latin typeface="Oxygen"/>
                <a:ea typeface="Oxygen"/>
                <a:cs typeface="Oxygen"/>
                <a:sym typeface="Oxygen"/>
              </a:defRPr>
            </a:lvl2pPr>
            <a:lvl3pPr lvl="2" marR="0" rtl="0" algn="l">
              <a:lnSpc>
                <a:spcPct val="100000"/>
              </a:lnSpc>
              <a:spcBef>
                <a:spcPts val="0"/>
              </a:spcBef>
              <a:spcAft>
                <a:spcPts val="0"/>
              </a:spcAft>
              <a:buClr>
                <a:srgbClr val="000000"/>
              </a:buClr>
              <a:buSzPts val="4800"/>
              <a:buFont typeface="Oxygen"/>
              <a:buNone/>
              <a:defRPr b="0" i="0" sz="4800" u="none" cap="none" strike="noStrike">
                <a:solidFill>
                  <a:srgbClr val="000000"/>
                </a:solidFill>
                <a:latin typeface="Oxygen"/>
                <a:ea typeface="Oxygen"/>
                <a:cs typeface="Oxygen"/>
                <a:sym typeface="Oxygen"/>
              </a:defRPr>
            </a:lvl3pPr>
            <a:lvl4pPr lvl="3" marR="0" rtl="0" algn="l">
              <a:lnSpc>
                <a:spcPct val="100000"/>
              </a:lnSpc>
              <a:spcBef>
                <a:spcPts val="0"/>
              </a:spcBef>
              <a:spcAft>
                <a:spcPts val="0"/>
              </a:spcAft>
              <a:buClr>
                <a:srgbClr val="000000"/>
              </a:buClr>
              <a:buSzPts val="4800"/>
              <a:buFont typeface="Oxygen"/>
              <a:buNone/>
              <a:defRPr b="0" i="0" sz="4800" u="none" cap="none" strike="noStrike">
                <a:solidFill>
                  <a:srgbClr val="000000"/>
                </a:solidFill>
                <a:latin typeface="Oxygen"/>
                <a:ea typeface="Oxygen"/>
                <a:cs typeface="Oxygen"/>
                <a:sym typeface="Oxygen"/>
              </a:defRPr>
            </a:lvl4pPr>
            <a:lvl5pPr lvl="4" marR="0" rtl="0" algn="l">
              <a:lnSpc>
                <a:spcPct val="100000"/>
              </a:lnSpc>
              <a:spcBef>
                <a:spcPts val="0"/>
              </a:spcBef>
              <a:spcAft>
                <a:spcPts val="0"/>
              </a:spcAft>
              <a:buClr>
                <a:srgbClr val="000000"/>
              </a:buClr>
              <a:buSzPts val="4800"/>
              <a:buFont typeface="Oxygen"/>
              <a:buNone/>
              <a:defRPr b="0" i="0" sz="4800" u="none" cap="none" strike="noStrike">
                <a:solidFill>
                  <a:srgbClr val="000000"/>
                </a:solidFill>
                <a:latin typeface="Oxygen"/>
                <a:ea typeface="Oxygen"/>
                <a:cs typeface="Oxygen"/>
                <a:sym typeface="Oxygen"/>
              </a:defRPr>
            </a:lvl5pPr>
            <a:lvl6pPr lvl="5" marR="0" rtl="0" algn="l">
              <a:lnSpc>
                <a:spcPct val="100000"/>
              </a:lnSpc>
              <a:spcBef>
                <a:spcPts val="0"/>
              </a:spcBef>
              <a:spcAft>
                <a:spcPts val="0"/>
              </a:spcAft>
              <a:buClr>
                <a:srgbClr val="000000"/>
              </a:buClr>
              <a:buSzPts val="4800"/>
              <a:buFont typeface="Oxygen"/>
              <a:buNone/>
              <a:defRPr b="0" i="0" sz="4800" u="none" cap="none" strike="noStrike">
                <a:solidFill>
                  <a:srgbClr val="000000"/>
                </a:solidFill>
                <a:latin typeface="Oxygen"/>
                <a:ea typeface="Oxygen"/>
                <a:cs typeface="Oxygen"/>
                <a:sym typeface="Oxygen"/>
              </a:defRPr>
            </a:lvl6pPr>
            <a:lvl7pPr lvl="6" marR="0" rtl="0" algn="l">
              <a:lnSpc>
                <a:spcPct val="100000"/>
              </a:lnSpc>
              <a:spcBef>
                <a:spcPts val="0"/>
              </a:spcBef>
              <a:spcAft>
                <a:spcPts val="0"/>
              </a:spcAft>
              <a:buClr>
                <a:srgbClr val="000000"/>
              </a:buClr>
              <a:buSzPts val="4800"/>
              <a:buFont typeface="Oxygen"/>
              <a:buNone/>
              <a:defRPr b="0" i="0" sz="4800" u="none" cap="none" strike="noStrike">
                <a:solidFill>
                  <a:srgbClr val="000000"/>
                </a:solidFill>
                <a:latin typeface="Oxygen"/>
                <a:ea typeface="Oxygen"/>
                <a:cs typeface="Oxygen"/>
                <a:sym typeface="Oxygen"/>
              </a:defRPr>
            </a:lvl7pPr>
            <a:lvl8pPr lvl="7" marR="0" rtl="0" algn="l">
              <a:lnSpc>
                <a:spcPct val="100000"/>
              </a:lnSpc>
              <a:spcBef>
                <a:spcPts val="0"/>
              </a:spcBef>
              <a:spcAft>
                <a:spcPts val="0"/>
              </a:spcAft>
              <a:buClr>
                <a:srgbClr val="000000"/>
              </a:buClr>
              <a:buSzPts val="4800"/>
              <a:buFont typeface="Oxygen"/>
              <a:buNone/>
              <a:defRPr b="0" i="0" sz="4800" u="none" cap="none" strike="noStrike">
                <a:solidFill>
                  <a:srgbClr val="000000"/>
                </a:solidFill>
                <a:latin typeface="Oxygen"/>
                <a:ea typeface="Oxygen"/>
                <a:cs typeface="Oxygen"/>
                <a:sym typeface="Oxygen"/>
              </a:defRPr>
            </a:lvl8pPr>
            <a:lvl9pPr lvl="8" marR="0" rtl="0" algn="l">
              <a:lnSpc>
                <a:spcPct val="100000"/>
              </a:lnSpc>
              <a:spcBef>
                <a:spcPts val="0"/>
              </a:spcBef>
              <a:spcAft>
                <a:spcPts val="0"/>
              </a:spcAft>
              <a:buClr>
                <a:srgbClr val="000000"/>
              </a:buClr>
              <a:buSzPts val="4800"/>
              <a:buFont typeface="Oxygen"/>
              <a:buNone/>
              <a:defRPr b="0" i="0" sz="4800" u="none" cap="none" strike="noStrike">
                <a:solidFill>
                  <a:srgbClr val="000000"/>
                </a:solidFill>
                <a:latin typeface="Oxygen"/>
                <a:ea typeface="Oxygen"/>
                <a:cs typeface="Oxygen"/>
                <a:sym typeface="Oxygen"/>
              </a:defRPr>
            </a:lvl9pPr>
          </a:lstStyle>
          <a:p/>
        </p:txBody>
      </p:sp>
      <p:sp>
        <p:nvSpPr>
          <p:cNvPr id="7" name="Google Shape;7;p1"/>
          <p:cNvSpPr txBox="1"/>
          <p:nvPr>
            <p:ph idx="1" type="body"/>
          </p:nvPr>
        </p:nvSpPr>
        <p:spPr>
          <a:xfrm>
            <a:off x="471488" y="2636202"/>
            <a:ext cx="5915100" cy="6283200"/>
          </a:xfrm>
          <a:prstGeom prst="rect">
            <a:avLst/>
          </a:prstGeom>
          <a:noFill/>
          <a:ln>
            <a:noFill/>
          </a:ln>
        </p:spPr>
        <p:txBody>
          <a:bodyPr anchorCtr="0" anchor="t" bIns="45700" lIns="91425" spcFirstLastPara="1" rIns="91425" wrap="square" tIns="45700">
            <a:normAutofit/>
          </a:bodyPr>
          <a:lstStyle>
            <a:lvl1pPr indent="-361950" lvl="0" marL="457200" marR="0" rtl="0" algn="l">
              <a:lnSpc>
                <a:spcPct val="90000"/>
              </a:lnSpc>
              <a:spcBef>
                <a:spcPts val="750"/>
              </a:spcBef>
              <a:spcAft>
                <a:spcPts val="0"/>
              </a:spcAft>
              <a:buClr>
                <a:srgbClr val="3A3838"/>
              </a:buClr>
              <a:buSzPts val="2100"/>
              <a:buFont typeface="Oxygen"/>
              <a:buChar char="•"/>
              <a:defRPr b="0" i="0" sz="2100" u="none" cap="none" strike="noStrike">
                <a:solidFill>
                  <a:srgbClr val="3A3838"/>
                </a:solidFill>
                <a:latin typeface="Oxygen"/>
                <a:ea typeface="Oxygen"/>
                <a:cs typeface="Oxygen"/>
                <a:sym typeface="Oxygen"/>
              </a:defRPr>
            </a:lvl1pPr>
            <a:lvl2pPr indent="-342900" lvl="1" marL="914400" marR="0" rtl="0" algn="l">
              <a:lnSpc>
                <a:spcPct val="90000"/>
              </a:lnSpc>
              <a:spcBef>
                <a:spcPts val="375"/>
              </a:spcBef>
              <a:spcAft>
                <a:spcPts val="0"/>
              </a:spcAft>
              <a:buClr>
                <a:schemeClr val="dk1"/>
              </a:buClr>
              <a:buSzPts val="1800"/>
              <a:buFont typeface="Oxygen"/>
              <a:buChar char="•"/>
              <a:defRPr b="0" i="0" sz="1800" u="none" cap="none" strike="noStrike">
                <a:solidFill>
                  <a:schemeClr val="dk1"/>
                </a:solidFill>
                <a:latin typeface="Oxygen"/>
                <a:ea typeface="Oxygen"/>
                <a:cs typeface="Oxygen"/>
                <a:sym typeface="Oxygen"/>
              </a:defRPr>
            </a:lvl2pPr>
            <a:lvl3pPr indent="-323850" lvl="2" marL="1371600" marR="0" rtl="0" algn="l">
              <a:lnSpc>
                <a:spcPct val="90000"/>
              </a:lnSpc>
              <a:spcBef>
                <a:spcPts val="375"/>
              </a:spcBef>
              <a:spcAft>
                <a:spcPts val="0"/>
              </a:spcAft>
              <a:buClr>
                <a:schemeClr val="dk1"/>
              </a:buClr>
              <a:buSzPts val="1500"/>
              <a:buFont typeface="Oxygen"/>
              <a:buChar char="•"/>
              <a:defRPr b="0" i="0" sz="1500" u="none" cap="none" strike="noStrike">
                <a:solidFill>
                  <a:schemeClr val="dk1"/>
                </a:solidFill>
                <a:latin typeface="Oxygen"/>
                <a:ea typeface="Oxygen"/>
                <a:cs typeface="Oxygen"/>
                <a:sym typeface="Oxygen"/>
              </a:defRPr>
            </a:lvl3pPr>
            <a:lvl4pPr indent="-314325" lvl="3" marL="1828800" marR="0" rtl="0" algn="l">
              <a:lnSpc>
                <a:spcPct val="90000"/>
              </a:lnSpc>
              <a:spcBef>
                <a:spcPts val="375"/>
              </a:spcBef>
              <a:spcAft>
                <a:spcPts val="0"/>
              </a:spcAft>
              <a:buClr>
                <a:schemeClr val="dk1"/>
              </a:buClr>
              <a:buSzPts val="1350"/>
              <a:buFont typeface="Oxygen"/>
              <a:buChar char="•"/>
              <a:defRPr b="0" i="0" sz="1350" u="none" cap="none" strike="noStrike">
                <a:solidFill>
                  <a:schemeClr val="dk1"/>
                </a:solidFill>
                <a:latin typeface="Oxygen"/>
                <a:ea typeface="Oxygen"/>
                <a:cs typeface="Oxygen"/>
                <a:sym typeface="Oxygen"/>
              </a:defRPr>
            </a:lvl4pPr>
            <a:lvl5pPr indent="-314325" lvl="4" marL="2286000" marR="0" rtl="0" algn="l">
              <a:lnSpc>
                <a:spcPct val="90000"/>
              </a:lnSpc>
              <a:spcBef>
                <a:spcPts val="375"/>
              </a:spcBef>
              <a:spcAft>
                <a:spcPts val="0"/>
              </a:spcAft>
              <a:buClr>
                <a:schemeClr val="dk1"/>
              </a:buClr>
              <a:buSzPts val="1350"/>
              <a:buFont typeface="Oxygen"/>
              <a:buChar char="•"/>
              <a:defRPr b="0" i="0" sz="1350" u="none" cap="none" strike="noStrike">
                <a:solidFill>
                  <a:schemeClr val="dk1"/>
                </a:solidFill>
                <a:latin typeface="Oxygen"/>
                <a:ea typeface="Oxygen"/>
                <a:cs typeface="Oxygen"/>
                <a:sym typeface="Oxygen"/>
              </a:defRPr>
            </a:lvl5pPr>
            <a:lvl6pPr indent="-314325" lvl="5" marL="2743200" marR="0" rtl="0" algn="l">
              <a:lnSpc>
                <a:spcPct val="90000"/>
              </a:lnSpc>
              <a:spcBef>
                <a:spcPts val="375"/>
              </a:spcBef>
              <a:spcAft>
                <a:spcPts val="0"/>
              </a:spcAft>
              <a:buClr>
                <a:schemeClr val="dk1"/>
              </a:buClr>
              <a:buSzPts val="1350"/>
              <a:buFont typeface="Oxygen"/>
              <a:buChar char="•"/>
              <a:defRPr b="0" i="0" sz="1350" u="none" cap="none" strike="noStrike">
                <a:solidFill>
                  <a:schemeClr val="dk1"/>
                </a:solidFill>
                <a:latin typeface="Oxygen"/>
                <a:ea typeface="Oxygen"/>
                <a:cs typeface="Oxygen"/>
                <a:sym typeface="Oxygen"/>
              </a:defRPr>
            </a:lvl6pPr>
            <a:lvl7pPr indent="-314325" lvl="6" marL="3200400" marR="0" rtl="0" algn="l">
              <a:lnSpc>
                <a:spcPct val="90000"/>
              </a:lnSpc>
              <a:spcBef>
                <a:spcPts val="375"/>
              </a:spcBef>
              <a:spcAft>
                <a:spcPts val="0"/>
              </a:spcAft>
              <a:buClr>
                <a:schemeClr val="dk1"/>
              </a:buClr>
              <a:buSzPts val="1350"/>
              <a:buFont typeface="Oxygen"/>
              <a:buChar char="•"/>
              <a:defRPr b="0" i="0" sz="1350" u="none" cap="none" strike="noStrike">
                <a:solidFill>
                  <a:schemeClr val="dk1"/>
                </a:solidFill>
                <a:latin typeface="Oxygen"/>
                <a:ea typeface="Oxygen"/>
                <a:cs typeface="Oxygen"/>
                <a:sym typeface="Oxygen"/>
              </a:defRPr>
            </a:lvl7pPr>
            <a:lvl8pPr indent="-314325" lvl="7" marL="3657600" marR="0" rtl="0" algn="l">
              <a:lnSpc>
                <a:spcPct val="90000"/>
              </a:lnSpc>
              <a:spcBef>
                <a:spcPts val="375"/>
              </a:spcBef>
              <a:spcAft>
                <a:spcPts val="0"/>
              </a:spcAft>
              <a:buClr>
                <a:schemeClr val="dk1"/>
              </a:buClr>
              <a:buSzPts val="1350"/>
              <a:buFont typeface="Oxygen"/>
              <a:buChar char="•"/>
              <a:defRPr b="0" i="0" sz="1350" u="none" cap="none" strike="noStrike">
                <a:solidFill>
                  <a:schemeClr val="dk1"/>
                </a:solidFill>
                <a:latin typeface="Oxygen"/>
                <a:ea typeface="Oxygen"/>
                <a:cs typeface="Oxygen"/>
                <a:sym typeface="Oxygen"/>
              </a:defRPr>
            </a:lvl8pPr>
            <a:lvl9pPr indent="-314325" lvl="8" marL="4114800" marR="0" rtl="0" algn="l">
              <a:lnSpc>
                <a:spcPct val="90000"/>
              </a:lnSpc>
              <a:spcBef>
                <a:spcPts val="375"/>
              </a:spcBef>
              <a:spcAft>
                <a:spcPts val="0"/>
              </a:spcAft>
              <a:buClr>
                <a:schemeClr val="dk1"/>
              </a:buClr>
              <a:buSzPts val="1350"/>
              <a:buFont typeface="Oxygen"/>
              <a:buChar char="•"/>
              <a:defRPr b="0" i="0" sz="1350" u="none" cap="none" strike="noStrike">
                <a:solidFill>
                  <a:schemeClr val="dk1"/>
                </a:solidFill>
                <a:latin typeface="Oxygen"/>
                <a:ea typeface="Oxygen"/>
                <a:cs typeface="Oxygen"/>
                <a:sym typeface="Oxygen"/>
              </a:defRPr>
            </a:lvl9pPr>
          </a:lstStyle>
          <a:p/>
        </p:txBody>
      </p:sp>
      <p:sp>
        <p:nvSpPr>
          <p:cNvPr id="8" name="Google Shape;8;p1"/>
          <p:cNvSpPr txBox="1"/>
          <p:nvPr>
            <p:ph idx="10" type="dt"/>
          </p:nvPr>
        </p:nvSpPr>
        <p:spPr>
          <a:xfrm>
            <a:off x="471488" y="9178570"/>
            <a:ext cx="1543200" cy="5274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9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2271713" y="9178570"/>
            <a:ext cx="2314500" cy="5274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9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4843463" y="9178570"/>
            <a:ext cx="1543200" cy="5274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hyperlink" Target="https://docs.google.com/presentation/d/1ZGZ2KTR7ZF8KZwQyXMvBEUkRVQokD3Tl9nDVvF2rP-8/edit" TargetMode="External"/><Relationship Id="rId4" Type="http://schemas.openxmlformats.org/officeDocument/2006/relationships/image" Target="../media/image1.png"/><Relationship Id="rId5" Type="http://schemas.openxmlformats.org/officeDocument/2006/relationships/image" Target="../media/image2.png"/><Relationship Id="rId6"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1.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6.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25.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5.png"/><Relationship Id="rId4" Type="http://schemas.openxmlformats.org/officeDocument/2006/relationships/image" Target="../media/image7.png"/><Relationship Id="rId5" Type="http://schemas.openxmlformats.org/officeDocument/2006/relationships/image" Target="../media/image8.png"/><Relationship Id="rId6" Type="http://schemas.openxmlformats.org/officeDocument/2006/relationships/image" Target="../media/image1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9.png"/><Relationship Id="rId4" Type="http://schemas.openxmlformats.org/officeDocument/2006/relationships/image" Target="../media/image3.png"/><Relationship Id="rId5" Type="http://schemas.openxmlformats.org/officeDocument/2006/relationships/image" Target="../media/image1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5.png"/><Relationship Id="rId4" Type="http://schemas.openxmlformats.org/officeDocument/2006/relationships/image" Target="../media/image17.jpg"/><Relationship Id="rId5" Type="http://schemas.openxmlformats.org/officeDocument/2006/relationships/image" Target="../media/image6.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solidFill>
          <a:schemeClr val="lt1"/>
        </a:solidFill>
      </p:bgPr>
    </p:bg>
    <p:spTree>
      <p:nvGrpSpPr>
        <p:cNvPr id="79" name="Shape 79"/>
        <p:cNvGrpSpPr/>
        <p:nvPr/>
      </p:nvGrpSpPr>
      <p:grpSpPr>
        <a:xfrm>
          <a:off x="0" y="0"/>
          <a:ext cx="0" cy="0"/>
          <a:chOff x="0" y="0"/>
          <a:chExt cx="0" cy="0"/>
        </a:xfrm>
      </p:grpSpPr>
      <p:sp>
        <p:nvSpPr>
          <p:cNvPr id="80" name="Google Shape;80;p13"/>
          <p:cNvSpPr txBox="1"/>
          <p:nvPr>
            <p:ph idx="4294967295" type="ctrTitle"/>
          </p:nvPr>
        </p:nvSpPr>
        <p:spPr>
          <a:xfrm>
            <a:off x="193900" y="2738075"/>
            <a:ext cx="6383100" cy="923700"/>
          </a:xfrm>
          <a:prstGeom prst="rect">
            <a:avLst/>
          </a:prstGeom>
          <a:noFill/>
          <a:ln>
            <a:noFill/>
          </a:ln>
        </p:spPr>
        <p:txBody>
          <a:bodyPr anchorCtr="0" anchor="b" bIns="45700" lIns="91425" spcFirstLastPara="1" rIns="91425" wrap="square" tIns="45700">
            <a:noAutofit/>
          </a:bodyPr>
          <a:lstStyle/>
          <a:p>
            <a:pPr indent="0" lvl="0" marL="0" marR="0" rtl="0" algn="ctr">
              <a:lnSpc>
                <a:spcPct val="90000"/>
              </a:lnSpc>
              <a:spcBef>
                <a:spcPts val="0"/>
              </a:spcBef>
              <a:spcAft>
                <a:spcPts val="0"/>
              </a:spcAft>
              <a:buClr>
                <a:srgbClr val="A3534F"/>
              </a:buClr>
              <a:buSzPts val="4500"/>
              <a:buFont typeface="Open Sans"/>
              <a:buNone/>
            </a:pPr>
            <a:r>
              <a:rPr b="1" i="0" lang="en" sz="4700" u="none" cap="none" strike="noStrike">
                <a:solidFill>
                  <a:srgbClr val="CF8A87"/>
                </a:solidFill>
                <a:latin typeface="Oxygen"/>
                <a:ea typeface="Oxygen"/>
                <a:cs typeface="Oxygen"/>
                <a:sym typeface="Oxygen"/>
              </a:rPr>
              <a:t>Physiology of Micturition </a:t>
            </a:r>
            <a:endParaRPr b="1" i="0" sz="4700" u="none" cap="none" strike="noStrike">
              <a:solidFill>
                <a:srgbClr val="CF8A87"/>
              </a:solidFill>
              <a:latin typeface="Oxygen"/>
              <a:ea typeface="Oxygen"/>
              <a:cs typeface="Oxygen"/>
              <a:sym typeface="Oxygen"/>
            </a:endParaRPr>
          </a:p>
        </p:txBody>
      </p:sp>
      <p:cxnSp>
        <p:nvCxnSpPr>
          <p:cNvPr id="81" name="Google Shape;81;p13"/>
          <p:cNvCxnSpPr/>
          <p:nvPr/>
        </p:nvCxnSpPr>
        <p:spPr>
          <a:xfrm>
            <a:off x="2199376" y="3885003"/>
            <a:ext cx="2459100" cy="0"/>
          </a:xfrm>
          <a:prstGeom prst="straightConnector1">
            <a:avLst/>
          </a:prstGeom>
          <a:noFill/>
          <a:ln cap="rnd" cmpd="sng" w="38100">
            <a:solidFill>
              <a:srgbClr val="7F7F7F"/>
            </a:solidFill>
            <a:prstDash val="solid"/>
            <a:miter lim="800000"/>
            <a:headEnd len="sm" w="sm" type="oval"/>
            <a:tailEnd len="sm" w="sm" type="oval"/>
          </a:ln>
        </p:spPr>
      </p:cxnSp>
      <p:sp>
        <p:nvSpPr>
          <p:cNvPr id="82" name="Google Shape;82;p13"/>
          <p:cNvSpPr/>
          <p:nvPr/>
        </p:nvSpPr>
        <p:spPr>
          <a:xfrm>
            <a:off x="76200" y="52548"/>
            <a:ext cx="973699" cy="800100"/>
          </a:xfrm>
          <a:custGeom>
            <a:rect b="b" l="l" r="r" t="t"/>
            <a:pathLst>
              <a:path extrusionOk="0" fill="none" h="800100" w="973699">
                <a:moveTo>
                  <a:pt x="0" y="400050"/>
                </a:moveTo>
                <a:cubicBezTo>
                  <a:pt x="15340" y="180928"/>
                  <a:pt x="238151" y="-41533"/>
                  <a:pt x="486850" y="0"/>
                </a:cubicBezTo>
                <a:cubicBezTo>
                  <a:pt x="729110" y="-4076"/>
                  <a:pt x="942917" y="208090"/>
                  <a:pt x="973700" y="400050"/>
                </a:cubicBezTo>
                <a:cubicBezTo>
                  <a:pt x="971720" y="602107"/>
                  <a:pt x="742461" y="818541"/>
                  <a:pt x="486850" y="800100"/>
                </a:cubicBezTo>
                <a:cubicBezTo>
                  <a:pt x="250247" y="818170"/>
                  <a:pt x="16170" y="624880"/>
                  <a:pt x="0" y="400050"/>
                </a:cubicBezTo>
                <a:close/>
              </a:path>
              <a:path extrusionOk="0" h="800100" w="973699">
                <a:moveTo>
                  <a:pt x="0" y="400050"/>
                </a:moveTo>
                <a:cubicBezTo>
                  <a:pt x="-11065" y="172283"/>
                  <a:pt x="198265" y="7395"/>
                  <a:pt x="486850" y="0"/>
                </a:cubicBezTo>
                <a:cubicBezTo>
                  <a:pt x="765156" y="1984"/>
                  <a:pt x="945498" y="180005"/>
                  <a:pt x="973700" y="400050"/>
                </a:cubicBezTo>
                <a:cubicBezTo>
                  <a:pt x="944356" y="649648"/>
                  <a:pt x="746708" y="849968"/>
                  <a:pt x="486850" y="800100"/>
                </a:cubicBezTo>
                <a:cubicBezTo>
                  <a:pt x="212255" y="796973"/>
                  <a:pt x="10444" y="625982"/>
                  <a:pt x="0" y="400050"/>
                </a:cubicBezTo>
                <a:close/>
              </a:path>
            </a:pathLst>
          </a:custGeom>
          <a:solidFill>
            <a:srgbClr val="D7DAE1">
              <a:alpha val="83529"/>
            </a:srgbClr>
          </a:solidFill>
          <a:ln cap="flat" cmpd="sng" w="19050">
            <a:solidFill>
              <a:srgbClr val="E5DCDC">
                <a:alpha val="83529"/>
              </a:srgbClr>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D2D7E6"/>
              </a:solidFill>
              <a:latin typeface="Calibri"/>
              <a:ea typeface="Calibri"/>
              <a:cs typeface="Calibri"/>
              <a:sym typeface="Calibri"/>
            </a:endParaRPr>
          </a:p>
        </p:txBody>
      </p:sp>
      <p:sp>
        <p:nvSpPr>
          <p:cNvPr id="83" name="Google Shape;83;p13"/>
          <p:cNvSpPr/>
          <p:nvPr/>
        </p:nvSpPr>
        <p:spPr>
          <a:xfrm>
            <a:off x="1259449" y="90990"/>
            <a:ext cx="973699" cy="800100"/>
          </a:xfrm>
          <a:custGeom>
            <a:rect b="b" l="l" r="r" t="t"/>
            <a:pathLst>
              <a:path extrusionOk="0" fill="none" h="800100" w="973699">
                <a:moveTo>
                  <a:pt x="0" y="400050"/>
                </a:moveTo>
                <a:cubicBezTo>
                  <a:pt x="15340" y="180928"/>
                  <a:pt x="238151" y="-41533"/>
                  <a:pt x="486850" y="0"/>
                </a:cubicBezTo>
                <a:cubicBezTo>
                  <a:pt x="729110" y="-4076"/>
                  <a:pt x="942917" y="208090"/>
                  <a:pt x="973700" y="400050"/>
                </a:cubicBezTo>
                <a:cubicBezTo>
                  <a:pt x="971720" y="602107"/>
                  <a:pt x="742461" y="818541"/>
                  <a:pt x="486850" y="800100"/>
                </a:cubicBezTo>
                <a:cubicBezTo>
                  <a:pt x="250247" y="818170"/>
                  <a:pt x="16170" y="624880"/>
                  <a:pt x="0" y="400050"/>
                </a:cubicBezTo>
                <a:close/>
              </a:path>
              <a:path extrusionOk="0" h="800100" w="973699">
                <a:moveTo>
                  <a:pt x="0" y="400050"/>
                </a:moveTo>
                <a:cubicBezTo>
                  <a:pt x="-11065" y="172283"/>
                  <a:pt x="198265" y="7395"/>
                  <a:pt x="486850" y="0"/>
                </a:cubicBezTo>
                <a:cubicBezTo>
                  <a:pt x="765156" y="1984"/>
                  <a:pt x="945498" y="180005"/>
                  <a:pt x="973700" y="400050"/>
                </a:cubicBezTo>
                <a:cubicBezTo>
                  <a:pt x="944356" y="649648"/>
                  <a:pt x="746708" y="849968"/>
                  <a:pt x="486850" y="800100"/>
                </a:cubicBezTo>
                <a:cubicBezTo>
                  <a:pt x="212255" y="796973"/>
                  <a:pt x="10444" y="625982"/>
                  <a:pt x="0" y="400050"/>
                </a:cubicBezTo>
                <a:close/>
              </a:path>
            </a:pathLst>
          </a:custGeom>
          <a:solidFill>
            <a:srgbClr val="D7DAE1">
              <a:alpha val="83529"/>
            </a:srgbClr>
          </a:solidFill>
          <a:ln cap="flat" cmpd="sng" w="19050">
            <a:solidFill>
              <a:srgbClr val="E5DCDC">
                <a:alpha val="83529"/>
              </a:srgbClr>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D2D7E6"/>
              </a:solidFill>
              <a:latin typeface="Calibri"/>
              <a:ea typeface="Calibri"/>
              <a:cs typeface="Calibri"/>
              <a:sym typeface="Calibri"/>
            </a:endParaRPr>
          </a:p>
        </p:txBody>
      </p:sp>
      <p:sp>
        <p:nvSpPr>
          <p:cNvPr id="84" name="Google Shape;84;p13"/>
          <p:cNvSpPr/>
          <p:nvPr/>
        </p:nvSpPr>
        <p:spPr>
          <a:xfrm>
            <a:off x="2588599" y="90990"/>
            <a:ext cx="973699" cy="800100"/>
          </a:xfrm>
          <a:custGeom>
            <a:rect b="b" l="l" r="r" t="t"/>
            <a:pathLst>
              <a:path extrusionOk="0" fill="none" h="800100" w="973699">
                <a:moveTo>
                  <a:pt x="0" y="400050"/>
                </a:moveTo>
                <a:cubicBezTo>
                  <a:pt x="15340" y="180928"/>
                  <a:pt x="238151" y="-41533"/>
                  <a:pt x="486850" y="0"/>
                </a:cubicBezTo>
                <a:cubicBezTo>
                  <a:pt x="729110" y="-4076"/>
                  <a:pt x="942917" y="208090"/>
                  <a:pt x="973700" y="400050"/>
                </a:cubicBezTo>
                <a:cubicBezTo>
                  <a:pt x="971720" y="602107"/>
                  <a:pt x="742461" y="818541"/>
                  <a:pt x="486850" y="800100"/>
                </a:cubicBezTo>
                <a:cubicBezTo>
                  <a:pt x="250247" y="818170"/>
                  <a:pt x="16170" y="624880"/>
                  <a:pt x="0" y="400050"/>
                </a:cubicBezTo>
                <a:close/>
              </a:path>
              <a:path extrusionOk="0" h="800100" w="973699">
                <a:moveTo>
                  <a:pt x="0" y="400050"/>
                </a:moveTo>
                <a:cubicBezTo>
                  <a:pt x="-11065" y="172283"/>
                  <a:pt x="198265" y="7395"/>
                  <a:pt x="486850" y="0"/>
                </a:cubicBezTo>
                <a:cubicBezTo>
                  <a:pt x="765156" y="1984"/>
                  <a:pt x="945498" y="180005"/>
                  <a:pt x="973700" y="400050"/>
                </a:cubicBezTo>
                <a:cubicBezTo>
                  <a:pt x="944356" y="649648"/>
                  <a:pt x="746708" y="849968"/>
                  <a:pt x="486850" y="800100"/>
                </a:cubicBezTo>
                <a:cubicBezTo>
                  <a:pt x="212255" y="796973"/>
                  <a:pt x="10444" y="625982"/>
                  <a:pt x="0" y="400050"/>
                </a:cubicBezTo>
                <a:close/>
              </a:path>
            </a:pathLst>
          </a:custGeom>
          <a:solidFill>
            <a:srgbClr val="D7DAE1">
              <a:alpha val="83529"/>
            </a:srgbClr>
          </a:solidFill>
          <a:ln cap="flat" cmpd="sng" w="19050">
            <a:solidFill>
              <a:srgbClr val="E5DCDC">
                <a:alpha val="83529"/>
              </a:srgbClr>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D2D7E6"/>
              </a:solidFill>
              <a:latin typeface="Calibri"/>
              <a:ea typeface="Calibri"/>
              <a:cs typeface="Calibri"/>
              <a:sym typeface="Calibri"/>
            </a:endParaRPr>
          </a:p>
        </p:txBody>
      </p:sp>
      <p:sp>
        <p:nvSpPr>
          <p:cNvPr id="85" name="Google Shape;85;p13">
            <a:hlinkClick r:id="rId3"/>
          </p:cNvPr>
          <p:cNvSpPr txBox="1"/>
          <p:nvPr/>
        </p:nvSpPr>
        <p:spPr>
          <a:xfrm>
            <a:off x="4524375" y="8029065"/>
            <a:ext cx="1866900" cy="371400"/>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rgbClr val="888888"/>
              </a:buClr>
              <a:buSzPts val="1800"/>
              <a:buFont typeface="Oxygen"/>
              <a:buChar char="✔"/>
            </a:pPr>
            <a:r>
              <a:rPr b="1" i="0" lang="en" sz="1800" u="none" cap="none" strike="noStrike">
                <a:solidFill>
                  <a:srgbClr val="888888"/>
                </a:solidFill>
                <a:latin typeface="Oxygen"/>
                <a:ea typeface="Oxygen"/>
                <a:cs typeface="Oxygen"/>
                <a:sym typeface="Oxygen"/>
              </a:rPr>
              <a:t>Editing File </a:t>
            </a:r>
            <a:endParaRPr b="0" i="0" sz="1400" u="none" cap="none" strike="noStrike">
              <a:solidFill>
                <a:srgbClr val="888888"/>
              </a:solidFill>
              <a:latin typeface="Oxygen"/>
              <a:ea typeface="Oxygen"/>
              <a:cs typeface="Oxygen"/>
              <a:sym typeface="Oxygen"/>
            </a:endParaRPr>
          </a:p>
        </p:txBody>
      </p:sp>
      <p:sp>
        <p:nvSpPr>
          <p:cNvPr id="86" name="Google Shape;86;p13"/>
          <p:cNvSpPr/>
          <p:nvPr/>
        </p:nvSpPr>
        <p:spPr>
          <a:xfrm>
            <a:off x="5991521" y="-238225"/>
            <a:ext cx="570900" cy="1381500"/>
          </a:xfrm>
          <a:prstGeom prst="roundRect">
            <a:avLst>
              <a:gd fmla="val 16667" name="adj"/>
            </a:avLst>
          </a:prstGeom>
          <a:solidFill>
            <a:srgbClr val="F3EFE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1" lang="en" sz="1800">
                <a:solidFill>
                  <a:srgbClr val="B37370"/>
                </a:solidFill>
                <a:latin typeface="Open Sans"/>
                <a:ea typeface="Open Sans"/>
                <a:cs typeface="Open Sans"/>
                <a:sym typeface="Open Sans"/>
              </a:rPr>
              <a:t>L7</a:t>
            </a:r>
            <a:endParaRPr b="0" i="0" sz="1400" u="none" cap="none" strike="noStrike">
              <a:solidFill>
                <a:srgbClr val="B37370"/>
              </a:solidFill>
              <a:latin typeface="Arial"/>
              <a:ea typeface="Arial"/>
              <a:cs typeface="Arial"/>
              <a:sym typeface="Arial"/>
            </a:endParaRPr>
          </a:p>
        </p:txBody>
      </p:sp>
      <p:sp>
        <p:nvSpPr>
          <p:cNvPr id="87" name="Google Shape;87;p13"/>
          <p:cNvSpPr/>
          <p:nvPr/>
        </p:nvSpPr>
        <p:spPr>
          <a:xfrm>
            <a:off x="-157650" y="6585047"/>
            <a:ext cx="4229407" cy="3448756"/>
          </a:xfrm>
          <a:custGeom>
            <a:rect b="b" l="l" r="r" t="t"/>
            <a:pathLst>
              <a:path extrusionOk="0" fill="none" h="3448756" w="4229407">
                <a:moveTo>
                  <a:pt x="1802692" y="756431"/>
                </a:moveTo>
                <a:cubicBezTo>
                  <a:pt x="2741275" y="828483"/>
                  <a:pt x="2726380" y="1777873"/>
                  <a:pt x="3214341" y="2406650"/>
                </a:cubicBezTo>
                <a:cubicBezTo>
                  <a:pt x="3964628" y="3029493"/>
                  <a:pt x="4017155" y="2691420"/>
                  <a:pt x="4229407" y="3448756"/>
                </a:cubicBezTo>
                <a:cubicBezTo>
                  <a:pt x="3663230" y="3478641"/>
                  <a:pt x="2086918" y="3352485"/>
                  <a:pt x="12826" y="3383962"/>
                </a:cubicBezTo>
                <a:cubicBezTo>
                  <a:pt x="-124617" y="2234435"/>
                  <a:pt x="57662" y="1171648"/>
                  <a:pt x="0" y="0"/>
                </a:cubicBezTo>
                <a:cubicBezTo>
                  <a:pt x="425108" y="167056"/>
                  <a:pt x="1478666" y="83234"/>
                  <a:pt x="1802692" y="756431"/>
                </a:cubicBezTo>
                <a:close/>
              </a:path>
              <a:path extrusionOk="0" h="3448756" w="4229407">
                <a:moveTo>
                  <a:pt x="1802692" y="756431"/>
                </a:moveTo>
                <a:cubicBezTo>
                  <a:pt x="2773717" y="814970"/>
                  <a:pt x="2756012" y="1741053"/>
                  <a:pt x="3214341" y="2406650"/>
                </a:cubicBezTo>
                <a:cubicBezTo>
                  <a:pt x="4015360" y="3091378"/>
                  <a:pt x="4001559" y="2665936"/>
                  <a:pt x="4229407" y="3448756"/>
                </a:cubicBezTo>
                <a:cubicBezTo>
                  <a:pt x="2461070" y="3556199"/>
                  <a:pt x="1070264" y="3242997"/>
                  <a:pt x="12826" y="3383962"/>
                </a:cubicBezTo>
                <a:cubicBezTo>
                  <a:pt x="-11739" y="2244873"/>
                  <a:pt x="149915" y="1197575"/>
                  <a:pt x="0" y="0"/>
                </a:cubicBezTo>
                <a:cubicBezTo>
                  <a:pt x="370291" y="57983"/>
                  <a:pt x="1493314" y="28014"/>
                  <a:pt x="1802692" y="756431"/>
                </a:cubicBezTo>
                <a:close/>
              </a:path>
            </a:pathLst>
          </a:custGeom>
          <a:solidFill>
            <a:srgbClr val="D7DAE1">
              <a:alpha val="83529"/>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88" name="Google Shape;88;p13"/>
          <p:cNvSpPr/>
          <p:nvPr/>
        </p:nvSpPr>
        <p:spPr>
          <a:xfrm>
            <a:off x="0" y="7751224"/>
            <a:ext cx="2500905" cy="1995264"/>
          </a:xfrm>
          <a:custGeom>
            <a:rect b="b" l="l" r="r" t="t"/>
            <a:pathLst>
              <a:path extrusionOk="0" h="58495" w="76945">
                <a:moveTo>
                  <a:pt x="19539" y="0"/>
                </a:moveTo>
                <a:cubicBezTo>
                  <a:pt x="18779" y="0"/>
                  <a:pt x="18022" y="82"/>
                  <a:pt x="17279" y="256"/>
                </a:cubicBezTo>
                <a:cubicBezTo>
                  <a:pt x="4028" y="3357"/>
                  <a:pt x="0" y="20307"/>
                  <a:pt x="2699" y="31919"/>
                </a:cubicBezTo>
                <a:cubicBezTo>
                  <a:pt x="3562" y="35619"/>
                  <a:pt x="5098" y="39180"/>
                  <a:pt x="7313" y="42276"/>
                </a:cubicBezTo>
                <a:cubicBezTo>
                  <a:pt x="9972" y="45992"/>
                  <a:pt x="13700" y="49053"/>
                  <a:pt x="18429" y="49329"/>
                </a:cubicBezTo>
                <a:cubicBezTo>
                  <a:pt x="18668" y="49343"/>
                  <a:pt x="18906" y="49350"/>
                  <a:pt x="19145" y="49350"/>
                </a:cubicBezTo>
                <a:cubicBezTo>
                  <a:pt x="25631" y="49350"/>
                  <a:pt x="32068" y="44216"/>
                  <a:pt x="32422" y="37523"/>
                </a:cubicBezTo>
                <a:cubicBezTo>
                  <a:pt x="32583" y="34398"/>
                  <a:pt x="31099" y="31222"/>
                  <a:pt x="28550" y="29381"/>
                </a:cubicBezTo>
                <a:cubicBezTo>
                  <a:pt x="28250" y="29163"/>
                  <a:pt x="27946" y="28961"/>
                  <a:pt x="27825" y="28587"/>
                </a:cubicBezTo>
                <a:cubicBezTo>
                  <a:pt x="27825" y="28576"/>
                  <a:pt x="27819" y="28571"/>
                  <a:pt x="27819" y="28564"/>
                </a:cubicBezTo>
                <a:cubicBezTo>
                  <a:pt x="27710" y="28196"/>
                  <a:pt x="27790" y="27788"/>
                  <a:pt x="27957" y="27442"/>
                </a:cubicBezTo>
                <a:cubicBezTo>
                  <a:pt x="27998" y="27350"/>
                  <a:pt x="28050" y="27270"/>
                  <a:pt x="28101" y="27183"/>
                </a:cubicBezTo>
                <a:lnTo>
                  <a:pt x="30605" y="27183"/>
                </a:lnTo>
                <a:cubicBezTo>
                  <a:pt x="32963" y="27183"/>
                  <a:pt x="34885" y="29105"/>
                  <a:pt x="34885" y="31463"/>
                </a:cubicBezTo>
                <a:lnTo>
                  <a:pt x="34885" y="57453"/>
                </a:lnTo>
                <a:cubicBezTo>
                  <a:pt x="34885" y="58029"/>
                  <a:pt x="35351" y="58494"/>
                  <a:pt x="35927" y="58494"/>
                </a:cubicBezTo>
                <a:cubicBezTo>
                  <a:pt x="36501" y="58494"/>
                  <a:pt x="36968" y="58029"/>
                  <a:pt x="36968" y="57453"/>
                </a:cubicBezTo>
                <a:lnTo>
                  <a:pt x="36968" y="31463"/>
                </a:lnTo>
                <a:cubicBezTo>
                  <a:pt x="36968" y="27955"/>
                  <a:pt x="34113" y="25100"/>
                  <a:pt x="30605" y="25100"/>
                </a:cubicBezTo>
                <a:lnTo>
                  <a:pt x="29269" y="25100"/>
                </a:lnTo>
                <a:cubicBezTo>
                  <a:pt x="29309" y="24980"/>
                  <a:pt x="29344" y="24853"/>
                  <a:pt x="29367" y="24726"/>
                </a:cubicBezTo>
                <a:cubicBezTo>
                  <a:pt x="29442" y="24364"/>
                  <a:pt x="29447" y="23996"/>
                  <a:pt x="29396" y="23627"/>
                </a:cubicBezTo>
                <a:lnTo>
                  <a:pt x="32474" y="23627"/>
                </a:lnTo>
                <a:cubicBezTo>
                  <a:pt x="33049" y="23627"/>
                  <a:pt x="33516" y="23162"/>
                  <a:pt x="33516" y="22586"/>
                </a:cubicBezTo>
                <a:cubicBezTo>
                  <a:pt x="33516" y="22011"/>
                  <a:pt x="33049" y="21545"/>
                  <a:pt x="32474" y="21545"/>
                </a:cubicBezTo>
                <a:lnTo>
                  <a:pt x="28595" y="21545"/>
                </a:lnTo>
                <a:cubicBezTo>
                  <a:pt x="28406" y="21176"/>
                  <a:pt x="28239" y="20791"/>
                  <a:pt x="28239" y="20382"/>
                </a:cubicBezTo>
                <a:cubicBezTo>
                  <a:pt x="28234" y="19784"/>
                  <a:pt x="28850" y="19174"/>
                  <a:pt x="29246" y="18788"/>
                </a:cubicBezTo>
                <a:cubicBezTo>
                  <a:pt x="30000" y="18063"/>
                  <a:pt x="30725" y="17322"/>
                  <a:pt x="31254" y="16419"/>
                </a:cubicBezTo>
                <a:cubicBezTo>
                  <a:pt x="31731" y="15607"/>
                  <a:pt x="32082" y="14727"/>
                  <a:pt x="32278" y="13806"/>
                </a:cubicBezTo>
                <a:cubicBezTo>
                  <a:pt x="32664" y="12017"/>
                  <a:pt x="32451" y="10147"/>
                  <a:pt x="31789" y="8450"/>
                </a:cubicBezTo>
                <a:cubicBezTo>
                  <a:pt x="29979" y="3790"/>
                  <a:pt x="24700" y="0"/>
                  <a:pt x="19539" y="0"/>
                </a:cubicBezTo>
                <a:close/>
                <a:moveTo>
                  <a:pt x="57404" y="0"/>
                </a:moveTo>
                <a:cubicBezTo>
                  <a:pt x="52239" y="0"/>
                  <a:pt x="46965" y="3790"/>
                  <a:pt x="45149" y="8450"/>
                </a:cubicBezTo>
                <a:cubicBezTo>
                  <a:pt x="44488" y="10147"/>
                  <a:pt x="44275" y="12017"/>
                  <a:pt x="44666" y="13806"/>
                </a:cubicBezTo>
                <a:cubicBezTo>
                  <a:pt x="44862" y="14727"/>
                  <a:pt x="45213" y="15607"/>
                  <a:pt x="45691" y="16419"/>
                </a:cubicBezTo>
                <a:cubicBezTo>
                  <a:pt x="46220" y="17322"/>
                  <a:pt x="46945" y="18063"/>
                  <a:pt x="47698" y="18788"/>
                </a:cubicBezTo>
                <a:cubicBezTo>
                  <a:pt x="48095" y="19174"/>
                  <a:pt x="48711" y="19784"/>
                  <a:pt x="48705" y="20382"/>
                </a:cubicBezTo>
                <a:cubicBezTo>
                  <a:pt x="48700" y="20791"/>
                  <a:pt x="48538" y="21176"/>
                  <a:pt x="48342" y="21545"/>
                </a:cubicBezTo>
                <a:lnTo>
                  <a:pt x="44172" y="21545"/>
                </a:lnTo>
                <a:cubicBezTo>
                  <a:pt x="43596" y="21545"/>
                  <a:pt x="43129" y="22011"/>
                  <a:pt x="43129" y="22586"/>
                </a:cubicBezTo>
                <a:cubicBezTo>
                  <a:pt x="43129" y="23162"/>
                  <a:pt x="43596" y="23627"/>
                  <a:pt x="44172" y="23627"/>
                </a:cubicBezTo>
                <a:lnTo>
                  <a:pt x="47542" y="23627"/>
                </a:lnTo>
                <a:cubicBezTo>
                  <a:pt x="47497" y="23996"/>
                  <a:pt x="47502" y="24364"/>
                  <a:pt x="47577" y="24726"/>
                </a:cubicBezTo>
                <a:cubicBezTo>
                  <a:pt x="47600" y="24853"/>
                  <a:pt x="47635" y="24980"/>
                  <a:pt x="47675" y="25100"/>
                </a:cubicBezTo>
                <a:lnTo>
                  <a:pt x="46340" y="25100"/>
                </a:lnTo>
                <a:cubicBezTo>
                  <a:pt x="42831" y="25100"/>
                  <a:pt x="39971" y="27955"/>
                  <a:pt x="39971" y="31463"/>
                </a:cubicBezTo>
                <a:lnTo>
                  <a:pt x="39971" y="57453"/>
                </a:lnTo>
                <a:cubicBezTo>
                  <a:pt x="39971" y="58029"/>
                  <a:pt x="40436" y="58494"/>
                  <a:pt x="41018" y="58494"/>
                </a:cubicBezTo>
                <a:cubicBezTo>
                  <a:pt x="41594" y="58494"/>
                  <a:pt x="42059" y="58029"/>
                  <a:pt x="42059" y="57453"/>
                </a:cubicBezTo>
                <a:lnTo>
                  <a:pt x="42059" y="31463"/>
                </a:lnTo>
                <a:cubicBezTo>
                  <a:pt x="42059" y="29105"/>
                  <a:pt x="43976" y="27183"/>
                  <a:pt x="46340" y="27183"/>
                </a:cubicBezTo>
                <a:lnTo>
                  <a:pt x="48843" y="27183"/>
                </a:lnTo>
                <a:cubicBezTo>
                  <a:pt x="48894" y="27270"/>
                  <a:pt x="48947" y="27350"/>
                  <a:pt x="48987" y="27442"/>
                </a:cubicBezTo>
                <a:cubicBezTo>
                  <a:pt x="49154" y="27788"/>
                  <a:pt x="49228" y="28196"/>
                  <a:pt x="49125" y="28564"/>
                </a:cubicBezTo>
                <a:cubicBezTo>
                  <a:pt x="49119" y="28571"/>
                  <a:pt x="49119" y="28576"/>
                  <a:pt x="49119" y="28587"/>
                </a:cubicBezTo>
                <a:cubicBezTo>
                  <a:pt x="48998" y="28961"/>
                  <a:pt x="48687" y="29163"/>
                  <a:pt x="48389" y="29381"/>
                </a:cubicBezTo>
                <a:cubicBezTo>
                  <a:pt x="45840" y="31222"/>
                  <a:pt x="44361" y="34398"/>
                  <a:pt x="44522" y="37523"/>
                </a:cubicBezTo>
                <a:cubicBezTo>
                  <a:pt x="44877" y="44216"/>
                  <a:pt x="51313" y="49350"/>
                  <a:pt x="57795" y="49350"/>
                </a:cubicBezTo>
                <a:cubicBezTo>
                  <a:pt x="58033" y="49350"/>
                  <a:pt x="58271" y="49343"/>
                  <a:pt x="58509" y="49329"/>
                </a:cubicBezTo>
                <a:cubicBezTo>
                  <a:pt x="63244" y="49053"/>
                  <a:pt x="66967" y="45992"/>
                  <a:pt x="69631" y="42276"/>
                </a:cubicBezTo>
                <a:cubicBezTo>
                  <a:pt x="71846" y="39180"/>
                  <a:pt x="73383" y="35619"/>
                  <a:pt x="74240" y="31919"/>
                </a:cubicBezTo>
                <a:cubicBezTo>
                  <a:pt x="76944" y="20307"/>
                  <a:pt x="72916" y="3357"/>
                  <a:pt x="59665" y="256"/>
                </a:cubicBezTo>
                <a:cubicBezTo>
                  <a:pt x="58921" y="82"/>
                  <a:pt x="58164" y="0"/>
                  <a:pt x="57404" y="0"/>
                </a:cubicBezTo>
                <a:close/>
              </a:path>
            </a:pathLst>
          </a:custGeom>
          <a:gradFill>
            <a:gsLst>
              <a:gs pos="0">
                <a:srgbClr val="DD736E"/>
              </a:gs>
              <a:gs pos="100000">
                <a:srgbClr val="A3534F"/>
              </a:gs>
            </a:gsLst>
            <a:lin ang="5400012"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 name="Google Shape;89;p13"/>
          <p:cNvSpPr/>
          <p:nvPr/>
        </p:nvSpPr>
        <p:spPr>
          <a:xfrm>
            <a:off x="-68" y="7714679"/>
            <a:ext cx="2501028" cy="2068351"/>
          </a:xfrm>
          <a:custGeom>
            <a:rect b="b" l="l" r="r" t="t"/>
            <a:pathLst>
              <a:path extrusionOk="0" h="59062" w="74954">
                <a:moveTo>
                  <a:pt x="18528" y="569"/>
                </a:moveTo>
                <a:cubicBezTo>
                  <a:pt x="23412" y="569"/>
                  <a:pt x="28660" y="4027"/>
                  <a:pt x="30529" y="8832"/>
                </a:cubicBezTo>
                <a:cubicBezTo>
                  <a:pt x="31203" y="10558"/>
                  <a:pt x="31363" y="12354"/>
                  <a:pt x="31007" y="14022"/>
                </a:cubicBezTo>
                <a:cubicBezTo>
                  <a:pt x="30818" y="14901"/>
                  <a:pt x="30484" y="15753"/>
                  <a:pt x="30012" y="16553"/>
                </a:cubicBezTo>
                <a:cubicBezTo>
                  <a:pt x="29499" y="17434"/>
                  <a:pt x="28792" y="18146"/>
                  <a:pt x="28056" y="18860"/>
                </a:cubicBezTo>
                <a:cubicBezTo>
                  <a:pt x="27642" y="19263"/>
                  <a:pt x="26951" y="19930"/>
                  <a:pt x="26957" y="20666"/>
                </a:cubicBezTo>
                <a:cubicBezTo>
                  <a:pt x="26963" y="21144"/>
                  <a:pt x="27159" y="21588"/>
                  <a:pt x="27348" y="21956"/>
                </a:cubicBezTo>
                <a:lnTo>
                  <a:pt x="27428" y="22105"/>
                </a:lnTo>
                <a:lnTo>
                  <a:pt x="31479" y="22105"/>
                </a:lnTo>
                <a:cubicBezTo>
                  <a:pt x="31894" y="22105"/>
                  <a:pt x="32233" y="22445"/>
                  <a:pt x="32233" y="22865"/>
                </a:cubicBezTo>
                <a:cubicBezTo>
                  <a:pt x="32233" y="23279"/>
                  <a:pt x="31894" y="23619"/>
                  <a:pt x="31479" y="23619"/>
                </a:cubicBezTo>
                <a:lnTo>
                  <a:pt x="28078" y="23619"/>
                </a:lnTo>
                <a:lnTo>
                  <a:pt x="28118" y="23941"/>
                </a:lnTo>
                <a:cubicBezTo>
                  <a:pt x="28165" y="24298"/>
                  <a:pt x="28160" y="24636"/>
                  <a:pt x="28096" y="24947"/>
                </a:cubicBezTo>
                <a:cubicBezTo>
                  <a:pt x="28073" y="25058"/>
                  <a:pt x="28038" y="25172"/>
                  <a:pt x="28004" y="25287"/>
                </a:cubicBezTo>
                <a:lnTo>
                  <a:pt x="27877" y="25667"/>
                </a:lnTo>
                <a:lnTo>
                  <a:pt x="29610" y="25667"/>
                </a:lnTo>
                <a:cubicBezTo>
                  <a:pt x="32964" y="25667"/>
                  <a:pt x="35691" y="28394"/>
                  <a:pt x="35691" y="31742"/>
                </a:cubicBezTo>
                <a:lnTo>
                  <a:pt x="35691" y="57732"/>
                </a:lnTo>
                <a:cubicBezTo>
                  <a:pt x="35691" y="58152"/>
                  <a:pt x="35351" y="58491"/>
                  <a:pt x="34932" y="58491"/>
                </a:cubicBezTo>
                <a:cubicBezTo>
                  <a:pt x="34517" y="58491"/>
                  <a:pt x="34178" y="58152"/>
                  <a:pt x="34178" y="57732"/>
                </a:cubicBezTo>
                <a:lnTo>
                  <a:pt x="34178" y="31742"/>
                </a:lnTo>
                <a:cubicBezTo>
                  <a:pt x="34178" y="29228"/>
                  <a:pt x="32130" y="27175"/>
                  <a:pt x="29610" y="27175"/>
                </a:cubicBezTo>
                <a:lnTo>
                  <a:pt x="26951" y="27175"/>
                </a:lnTo>
                <a:lnTo>
                  <a:pt x="26848" y="27342"/>
                </a:lnTo>
                <a:cubicBezTo>
                  <a:pt x="26795" y="27427"/>
                  <a:pt x="26744" y="27509"/>
                  <a:pt x="26703" y="27600"/>
                </a:cubicBezTo>
                <a:cubicBezTo>
                  <a:pt x="26485" y="28049"/>
                  <a:pt x="26434" y="28521"/>
                  <a:pt x="26548" y="28917"/>
                </a:cubicBezTo>
                <a:lnTo>
                  <a:pt x="26559" y="28952"/>
                </a:lnTo>
                <a:cubicBezTo>
                  <a:pt x="26697" y="29395"/>
                  <a:pt x="27037" y="29637"/>
                  <a:pt x="27342" y="29856"/>
                </a:cubicBezTo>
                <a:lnTo>
                  <a:pt x="27388" y="29891"/>
                </a:lnTo>
                <a:cubicBezTo>
                  <a:pt x="29828" y="31657"/>
                  <a:pt x="31301" y="34751"/>
                  <a:pt x="31140" y="37784"/>
                </a:cubicBezTo>
                <a:cubicBezTo>
                  <a:pt x="30984" y="40787"/>
                  <a:pt x="29546" y="43647"/>
                  <a:pt x="27095" y="45840"/>
                </a:cubicBezTo>
                <a:cubicBezTo>
                  <a:pt x="24610" y="48060"/>
                  <a:pt x="21306" y="49343"/>
                  <a:pt x="18130" y="49343"/>
                </a:cubicBezTo>
                <a:cubicBezTo>
                  <a:pt x="17907" y="49343"/>
                  <a:pt x="17676" y="49338"/>
                  <a:pt x="17451" y="49327"/>
                </a:cubicBezTo>
                <a:cubicBezTo>
                  <a:pt x="12331" y="49021"/>
                  <a:pt x="8695" y="45384"/>
                  <a:pt x="6549" y="42388"/>
                </a:cubicBezTo>
                <a:cubicBezTo>
                  <a:pt x="4409" y="39395"/>
                  <a:pt x="2872" y="35943"/>
                  <a:pt x="1985" y="32128"/>
                </a:cubicBezTo>
                <a:cubicBezTo>
                  <a:pt x="582" y="26104"/>
                  <a:pt x="1071" y="19062"/>
                  <a:pt x="3281" y="13279"/>
                </a:cubicBezTo>
                <a:cubicBezTo>
                  <a:pt x="5087" y="8567"/>
                  <a:pt x="8815" y="2577"/>
                  <a:pt x="16346" y="816"/>
                </a:cubicBezTo>
                <a:cubicBezTo>
                  <a:pt x="17060" y="651"/>
                  <a:pt x="17791" y="569"/>
                  <a:pt x="18528" y="569"/>
                </a:cubicBezTo>
                <a:close/>
                <a:moveTo>
                  <a:pt x="56426" y="569"/>
                </a:moveTo>
                <a:cubicBezTo>
                  <a:pt x="57164" y="569"/>
                  <a:pt x="57894" y="651"/>
                  <a:pt x="58608" y="816"/>
                </a:cubicBezTo>
                <a:cubicBezTo>
                  <a:pt x="66139" y="2577"/>
                  <a:pt x="69868" y="8567"/>
                  <a:pt x="71674" y="13279"/>
                </a:cubicBezTo>
                <a:cubicBezTo>
                  <a:pt x="73883" y="19062"/>
                  <a:pt x="74372" y="26104"/>
                  <a:pt x="72969" y="32128"/>
                </a:cubicBezTo>
                <a:cubicBezTo>
                  <a:pt x="72083" y="35943"/>
                  <a:pt x="70546" y="39395"/>
                  <a:pt x="68405" y="42388"/>
                </a:cubicBezTo>
                <a:cubicBezTo>
                  <a:pt x="66259" y="45384"/>
                  <a:pt x="62624" y="49021"/>
                  <a:pt x="57503" y="49327"/>
                </a:cubicBezTo>
                <a:cubicBezTo>
                  <a:pt x="57278" y="49338"/>
                  <a:pt x="57048" y="49343"/>
                  <a:pt x="56824" y="49343"/>
                </a:cubicBezTo>
                <a:cubicBezTo>
                  <a:pt x="53642" y="49343"/>
                  <a:pt x="50339" y="48060"/>
                  <a:pt x="47854" y="45840"/>
                </a:cubicBezTo>
                <a:cubicBezTo>
                  <a:pt x="45408" y="43647"/>
                  <a:pt x="43971" y="40787"/>
                  <a:pt x="43815" y="37784"/>
                </a:cubicBezTo>
                <a:cubicBezTo>
                  <a:pt x="43653" y="34751"/>
                  <a:pt x="45127" y="31657"/>
                  <a:pt x="47567" y="29891"/>
                </a:cubicBezTo>
                <a:lnTo>
                  <a:pt x="47612" y="29856"/>
                </a:lnTo>
                <a:cubicBezTo>
                  <a:pt x="47917" y="29637"/>
                  <a:pt x="48257" y="29395"/>
                  <a:pt x="48395" y="28952"/>
                </a:cubicBezTo>
                <a:lnTo>
                  <a:pt x="48406" y="28924"/>
                </a:lnTo>
                <a:cubicBezTo>
                  <a:pt x="48521" y="28521"/>
                  <a:pt x="48464" y="28049"/>
                  <a:pt x="48251" y="27600"/>
                </a:cubicBezTo>
                <a:cubicBezTo>
                  <a:pt x="48210" y="27509"/>
                  <a:pt x="48159" y="27427"/>
                  <a:pt x="48106" y="27342"/>
                </a:cubicBezTo>
                <a:lnTo>
                  <a:pt x="48003" y="27175"/>
                </a:lnTo>
                <a:lnTo>
                  <a:pt x="45345" y="27175"/>
                </a:lnTo>
                <a:cubicBezTo>
                  <a:pt x="42825" y="27175"/>
                  <a:pt x="40777" y="29228"/>
                  <a:pt x="40777" y="31742"/>
                </a:cubicBezTo>
                <a:lnTo>
                  <a:pt x="40777" y="57732"/>
                </a:lnTo>
                <a:cubicBezTo>
                  <a:pt x="40777" y="58152"/>
                  <a:pt x="40437" y="58491"/>
                  <a:pt x="40023" y="58491"/>
                </a:cubicBezTo>
                <a:cubicBezTo>
                  <a:pt x="39603" y="58491"/>
                  <a:pt x="39263" y="58152"/>
                  <a:pt x="39263" y="57732"/>
                </a:cubicBezTo>
                <a:lnTo>
                  <a:pt x="39263" y="31742"/>
                </a:lnTo>
                <a:cubicBezTo>
                  <a:pt x="39263" y="28394"/>
                  <a:pt x="41991" y="25667"/>
                  <a:pt x="45345" y="25667"/>
                </a:cubicBezTo>
                <a:lnTo>
                  <a:pt x="47078" y="25667"/>
                </a:lnTo>
                <a:lnTo>
                  <a:pt x="46951" y="25287"/>
                </a:lnTo>
                <a:cubicBezTo>
                  <a:pt x="46916" y="25172"/>
                  <a:pt x="46882" y="25063"/>
                  <a:pt x="46858" y="24947"/>
                </a:cubicBezTo>
                <a:cubicBezTo>
                  <a:pt x="46795" y="24636"/>
                  <a:pt x="46789" y="24298"/>
                  <a:pt x="46836" y="23941"/>
                </a:cubicBezTo>
                <a:lnTo>
                  <a:pt x="46876" y="23619"/>
                </a:lnTo>
                <a:lnTo>
                  <a:pt x="43177" y="23619"/>
                </a:lnTo>
                <a:cubicBezTo>
                  <a:pt x="42763" y="23619"/>
                  <a:pt x="42423" y="23279"/>
                  <a:pt x="42423" y="22865"/>
                </a:cubicBezTo>
                <a:cubicBezTo>
                  <a:pt x="42423" y="22445"/>
                  <a:pt x="42763" y="22105"/>
                  <a:pt x="43177" y="22105"/>
                </a:cubicBezTo>
                <a:lnTo>
                  <a:pt x="47527" y="22105"/>
                </a:lnTo>
                <a:lnTo>
                  <a:pt x="47607" y="21956"/>
                </a:lnTo>
                <a:cubicBezTo>
                  <a:pt x="47796" y="21588"/>
                  <a:pt x="47992" y="21144"/>
                  <a:pt x="47997" y="20666"/>
                </a:cubicBezTo>
                <a:cubicBezTo>
                  <a:pt x="48003" y="19930"/>
                  <a:pt x="47312" y="19263"/>
                  <a:pt x="46898" y="18860"/>
                </a:cubicBezTo>
                <a:cubicBezTo>
                  <a:pt x="46162" y="18146"/>
                  <a:pt x="45455" y="17434"/>
                  <a:pt x="44943" y="16553"/>
                </a:cubicBezTo>
                <a:cubicBezTo>
                  <a:pt x="44471" y="15753"/>
                  <a:pt x="44136" y="14901"/>
                  <a:pt x="43947" y="14022"/>
                </a:cubicBezTo>
                <a:cubicBezTo>
                  <a:pt x="43584" y="12354"/>
                  <a:pt x="43751" y="10558"/>
                  <a:pt x="44425" y="8832"/>
                </a:cubicBezTo>
                <a:cubicBezTo>
                  <a:pt x="46295" y="4027"/>
                  <a:pt x="51537" y="569"/>
                  <a:pt x="56426" y="569"/>
                </a:cubicBezTo>
                <a:close/>
                <a:moveTo>
                  <a:pt x="18510" y="0"/>
                </a:moveTo>
                <a:cubicBezTo>
                  <a:pt x="17734" y="0"/>
                  <a:pt x="16962" y="86"/>
                  <a:pt x="16215" y="259"/>
                </a:cubicBezTo>
                <a:cubicBezTo>
                  <a:pt x="10150" y="1679"/>
                  <a:pt x="5368" y="6231"/>
                  <a:pt x="2745" y="13072"/>
                </a:cubicBezTo>
                <a:cubicBezTo>
                  <a:pt x="495" y="18958"/>
                  <a:pt x="1" y="26128"/>
                  <a:pt x="1427" y="32260"/>
                </a:cubicBezTo>
                <a:cubicBezTo>
                  <a:pt x="2330" y="36145"/>
                  <a:pt x="3896" y="39666"/>
                  <a:pt x="6082" y="42720"/>
                </a:cubicBezTo>
                <a:cubicBezTo>
                  <a:pt x="8303" y="45822"/>
                  <a:pt x="12073" y="49579"/>
                  <a:pt x="17423" y="49895"/>
                </a:cubicBezTo>
                <a:cubicBezTo>
                  <a:pt x="17671" y="49906"/>
                  <a:pt x="17918" y="49919"/>
                  <a:pt x="18165" y="49919"/>
                </a:cubicBezTo>
                <a:cubicBezTo>
                  <a:pt x="21503" y="49919"/>
                  <a:pt x="24857" y="48607"/>
                  <a:pt x="27480" y="46265"/>
                </a:cubicBezTo>
                <a:cubicBezTo>
                  <a:pt x="30041" y="43969"/>
                  <a:pt x="31548" y="40972"/>
                  <a:pt x="31709" y="37813"/>
                </a:cubicBezTo>
                <a:cubicBezTo>
                  <a:pt x="31881" y="34591"/>
                  <a:pt x="30317" y="31299"/>
                  <a:pt x="27728" y="29429"/>
                </a:cubicBezTo>
                <a:lnTo>
                  <a:pt x="27676" y="29389"/>
                </a:lnTo>
                <a:cubicBezTo>
                  <a:pt x="27411" y="29206"/>
                  <a:pt x="27186" y="29039"/>
                  <a:pt x="27101" y="28763"/>
                </a:cubicBezTo>
                <a:cubicBezTo>
                  <a:pt x="27021" y="28497"/>
                  <a:pt x="27066" y="28170"/>
                  <a:pt x="27221" y="27841"/>
                </a:cubicBezTo>
                <a:cubicBezTo>
                  <a:pt x="27233" y="27812"/>
                  <a:pt x="27250" y="27778"/>
                  <a:pt x="27268" y="27750"/>
                </a:cubicBezTo>
                <a:lnTo>
                  <a:pt x="29610" y="27750"/>
                </a:lnTo>
                <a:cubicBezTo>
                  <a:pt x="31812" y="27750"/>
                  <a:pt x="33602" y="29539"/>
                  <a:pt x="33602" y="31742"/>
                </a:cubicBezTo>
                <a:lnTo>
                  <a:pt x="33602" y="57732"/>
                </a:lnTo>
                <a:cubicBezTo>
                  <a:pt x="33602" y="58468"/>
                  <a:pt x="34201" y="59062"/>
                  <a:pt x="34932" y="59062"/>
                </a:cubicBezTo>
                <a:cubicBezTo>
                  <a:pt x="35668" y="59062"/>
                  <a:pt x="36260" y="58468"/>
                  <a:pt x="36260" y="57732"/>
                </a:cubicBezTo>
                <a:lnTo>
                  <a:pt x="36260" y="31742"/>
                </a:lnTo>
                <a:cubicBezTo>
                  <a:pt x="36260" y="28078"/>
                  <a:pt x="33280" y="25092"/>
                  <a:pt x="29610" y="25092"/>
                </a:cubicBezTo>
                <a:lnTo>
                  <a:pt x="28649" y="25092"/>
                </a:lnTo>
                <a:cubicBezTo>
                  <a:pt x="28649" y="25085"/>
                  <a:pt x="28654" y="25074"/>
                  <a:pt x="28654" y="25063"/>
                </a:cubicBezTo>
                <a:cubicBezTo>
                  <a:pt x="28712" y="24787"/>
                  <a:pt x="28729" y="24498"/>
                  <a:pt x="28718" y="24195"/>
                </a:cubicBezTo>
                <a:lnTo>
                  <a:pt x="31479" y="24195"/>
                </a:lnTo>
                <a:cubicBezTo>
                  <a:pt x="32210" y="24195"/>
                  <a:pt x="32808" y="23595"/>
                  <a:pt x="32808" y="22865"/>
                </a:cubicBezTo>
                <a:cubicBezTo>
                  <a:pt x="32808" y="22129"/>
                  <a:pt x="32210" y="21536"/>
                  <a:pt x="31479" y="21536"/>
                </a:cubicBezTo>
                <a:lnTo>
                  <a:pt x="27780" y="21536"/>
                </a:lnTo>
                <a:cubicBezTo>
                  <a:pt x="27647" y="21266"/>
                  <a:pt x="27531" y="20961"/>
                  <a:pt x="27526" y="20661"/>
                </a:cubicBezTo>
                <a:cubicBezTo>
                  <a:pt x="27526" y="20172"/>
                  <a:pt x="28125" y="19585"/>
                  <a:pt x="28452" y="19275"/>
                </a:cubicBezTo>
                <a:cubicBezTo>
                  <a:pt x="29218" y="18526"/>
                  <a:pt x="29955" y="17785"/>
                  <a:pt x="30507" y="16841"/>
                </a:cubicBezTo>
                <a:cubicBezTo>
                  <a:pt x="31007" y="15989"/>
                  <a:pt x="31363" y="15081"/>
                  <a:pt x="31565" y="14142"/>
                </a:cubicBezTo>
                <a:cubicBezTo>
                  <a:pt x="31950" y="12365"/>
                  <a:pt x="31778" y="10455"/>
                  <a:pt x="31065" y="8625"/>
                </a:cubicBezTo>
                <a:cubicBezTo>
                  <a:pt x="29108" y="3607"/>
                  <a:pt x="23625" y="0"/>
                  <a:pt x="18510" y="0"/>
                </a:cubicBezTo>
                <a:close/>
                <a:moveTo>
                  <a:pt x="56444" y="0"/>
                </a:moveTo>
                <a:cubicBezTo>
                  <a:pt x="51329" y="0"/>
                  <a:pt x="45846" y="3607"/>
                  <a:pt x="43889" y="8625"/>
                </a:cubicBezTo>
                <a:cubicBezTo>
                  <a:pt x="43177" y="10455"/>
                  <a:pt x="43004" y="12365"/>
                  <a:pt x="43389" y="14142"/>
                </a:cubicBezTo>
                <a:cubicBezTo>
                  <a:pt x="43591" y="15081"/>
                  <a:pt x="43947" y="15989"/>
                  <a:pt x="44447" y="16841"/>
                </a:cubicBezTo>
                <a:cubicBezTo>
                  <a:pt x="45000" y="17785"/>
                  <a:pt x="45737" y="18526"/>
                  <a:pt x="46502" y="19275"/>
                </a:cubicBezTo>
                <a:cubicBezTo>
                  <a:pt x="46824" y="19585"/>
                  <a:pt x="47428" y="20172"/>
                  <a:pt x="47423" y="20661"/>
                </a:cubicBezTo>
                <a:cubicBezTo>
                  <a:pt x="47423" y="20961"/>
                  <a:pt x="47307" y="21266"/>
                  <a:pt x="47174" y="21536"/>
                </a:cubicBezTo>
                <a:lnTo>
                  <a:pt x="43177" y="21536"/>
                </a:lnTo>
                <a:cubicBezTo>
                  <a:pt x="42445" y="21536"/>
                  <a:pt x="41847" y="22129"/>
                  <a:pt x="41847" y="22865"/>
                </a:cubicBezTo>
                <a:cubicBezTo>
                  <a:pt x="41847" y="23595"/>
                  <a:pt x="42445" y="24195"/>
                  <a:pt x="43177" y="24195"/>
                </a:cubicBezTo>
                <a:lnTo>
                  <a:pt x="46237" y="24195"/>
                </a:lnTo>
                <a:cubicBezTo>
                  <a:pt x="46220" y="24498"/>
                  <a:pt x="46242" y="24787"/>
                  <a:pt x="46300" y="25063"/>
                </a:cubicBezTo>
                <a:cubicBezTo>
                  <a:pt x="46300" y="25074"/>
                  <a:pt x="46306" y="25085"/>
                  <a:pt x="46306" y="25092"/>
                </a:cubicBezTo>
                <a:lnTo>
                  <a:pt x="45345" y="25092"/>
                </a:lnTo>
                <a:cubicBezTo>
                  <a:pt x="41674" y="25092"/>
                  <a:pt x="38694" y="28078"/>
                  <a:pt x="38694" y="31742"/>
                </a:cubicBezTo>
                <a:lnTo>
                  <a:pt x="38694" y="57732"/>
                </a:lnTo>
                <a:cubicBezTo>
                  <a:pt x="38694" y="58468"/>
                  <a:pt x="39287" y="59062"/>
                  <a:pt x="40023" y="59062"/>
                </a:cubicBezTo>
                <a:cubicBezTo>
                  <a:pt x="40753" y="59062"/>
                  <a:pt x="41347" y="58468"/>
                  <a:pt x="41347" y="57732"/>
                </a:cubicBezTo>
                <a:lnTo>
                  <a:pt x="41347" y="31742"/>
                </a:lnTo>
                <a:cubicBezTo>
                  <a:pt x="41347" y="29539"/>
                  <a:pt x="43142" y="27750"/>
                  <a:pt x="45345" y="27750"/>
                </a:cubicBezTo>
                <a:lnTo>
                  <a:pt x="47687" y="27750"/>
                </a:lnTo>
                <a:cubicBezTo>
                  <a:pt x="47705" y="27778"/>
                  <a:pt x="47721" y="27812"/>
                  <a:pt x="47734" y="27841"/>
                </a:cubicBezTo>
                <a:cubicBezTo>
                  <a:pt x="47888" y="28170"/>
                  <a:pt x="47934" y="28497"/>
                  <a:pt x="47848" y="28779"/>
                </a:cubicBezTo>
                <a:cubicBezTo>
                  <a:pt x="47768" y="29039"/>
                  <a:pt x="47543" y="29206"/>
                  <a:pt x="47278" y="29389"/>
                </a:cubicBezTo>
                <a:lnTo>
                  <a:pt x="47227" y="29429"/>
                </a:lnTo>
                <a:cubicBezTo>
                  <a:pt x="44638" y="31299"/>
                  <a:pt x="43073" y="34591"/>
                  <a:pt x="43246" y="37813"/>
                </a:cubicBezTo>
                <a:cubicBezTo>
                  <a:pt x="43406" y="40972"/>
                  <a:pt x="44914" y="43969"/>
                  <a:pt x="47474" y="46265"/>
                </a:cubicBezTo>
                <a:cubicBezTo>
                  <a:pt x="50098" y="48607"/>
                  <a:pt x="53452" y="49919"/>
                  <a:pt x="56789" y="49919"/>
                </a:cubicBezTo>
                <a:cubicBezTo>
                  <a:pt x="57037" y="49919"/>
                  <a:pt x="57284" y="49906"/>
                  <a:pt x="57531" y="49895"/>
                </a:cubicBezTo>
                <a:cubicBezTo>
                  <a:pt x="62882" y="49579"/>
                  <a:pt x="66652" y="45822"/>
                  <a:pt x="68867" y="42720"/>
                </a:cubicBezTo>
                <a:cubicBezTo>
                  <a:pt x="71058" y="39666"/>
                  <a:pt x="72624" y="36145"/>
                  <a:pt x="73527" y="32260"/>
                </a:cubicBezTo>
                <a:cubicBezTo>
                  <a:pt x="74953" y="26128"/>
                  <a:pt x="74459" y="18958"/>
                  <a:pt x="72210" y="13072"/>
                </a:cubicBezTo>
                <a:cubicBezTo>
                  <a:pt x="69586" y="6231"/>
                  <a:pt x="64804" y="1679"/>
                  <a:pt x="58739" y="259"/>
                </a:cubicBezTo>
                <a:cubicBezTo>
                  <a:pt x="57992" y="86"/>
                  <a:pt x="57220" y="0"/>
                  <a:pt x="56444" y="0"/>
                </a:cubicBezTo>
                <a:close/>
              </a:path>
            </a:pathLst>
          </a:custGeom>
          <a:gradFill>
            <a:gsLst>
              <a:gs pos="0">
                <a:srgbClr val="E2D0D0"/>
              </a:gs>
              <a:gs pos="100000">
                <a:srgbClr val="D96868"/>
              </a:gs>
            </a:gsLst>
            <a:lin ang="5400012"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 name="Google Shape;90;p13"/>
          <p:cNvSpPr txBox="1"/>
          <p:nvPr/>
        </p:nvSpPr>
        <p:spPr>
          <a:xfrm>
            <a:off x="2199451" y="3973715"/>
            <a:ext cx="2459100" cy="369000"/>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None/>
            </a:pPr>
            <a:r>
              <a:rPr b="1" lang="en" sz="1900">
                <a:solidFill>
                  <a:srgbClr val="7F7F7F"/>
                </a:solidFill>
                <a:latin typeface="Open Sans"/>
                <a:ea typeface="Open Sans"/>
                <a:cs typeface="Open Sans"/>
                <a:sym typeface="Open Sans"/>
              </a:rPr>
              <a:t>Physiology renal</a:t>
            </a:r>
            <a:endParaRPr sz="1900">
              <a:solidFill>
                <a:srgbClr val="3A3838"/>
              </a:solidFill>
              <a:latin typeface="Open Sans"/>
              <a:ea typeface="Open Sans"/>
              <a:cs typeface="Open Sans"/>
              <a:sym typeface="Open Sans"/>
            </a:endParaRPr>
          </a:p>
        </p:txBody>
      </p:sp>
      <p:pic>
        <p:nvPicPr>
          <p:cNvPr id="91" name="Google Shape;91;p13"/>
          <p:cNvPicPr preferRelativeResize="0"/>
          <p:nvPr/>
        </p:nvPicPr>
        <p:blipFill rotWithShape="1">
          <a:blip r:embed="rId4">
            <a:alphaModFix/>
          </a:blip>
          <a:srcRect b="0" l="0" r="0" t="0"/>
          <a:stretch/>
        </p:blipFill>
        <p:spPr>
          <a:xfrm>
            <a:off x="2528850" y="9625"/>
            <a:ext cx="1113750" cy="962850"/>
          </a:xfrm>
          <a:prstGeom prst="rect">
            <a:avLst/>
          </a:prstGeom>
          <a:noFill/>
          <a:ln>
            <a:noFill/>
          </a:ln>
        </p:spPr>
      </p:pic>
      <p:pic>
        <p:nvPicPr>
          <p:cNvPr id="92" name="Google Shape;92;p13"/>
          <p:cNvPicPr preferRelativeResize="0"/>
          <p:nvPr/>
        </p:nvPicPr>
        <p:blipFill rotWithShape="1">
          <a:blip r:embed="rId5">
            <a:alphaModFix/>
          </a:blip>
          <a:srcRect b="0" l="0" r="0" t="0"/>
          <a:stretch/>
        </p:blipFill>
        <p:spPr>
          <a:xfrm>
            <a:off x="-577775" y="-433925"/>
            <a:ext cx="2021952" cy="1773025"/>
          </a:xfrm>
          <a:prstGeom prst="rect">
            <a:avLst/>
          </a:prstGeom>
          <a:noFill/>
          <a:ln>
            <a:noFill/>
          </a:ln>
        </p:spPr>
      </p:pic>
      <p:sp>
        <p:nvSpPr>
          <p:cNvPr id="93" name="Google Shape;93;p13"/>
          <p:cNvSpPr txBox="1"/>
          <p:nvPr/>
        </p:nvSpPr>
        <p:spPr>
          <a:xfrm>
            <a:off x="4817178" y="8398270"/>
            <a:ext cx="1759800" cy="1477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Oxygen"/>
                <a:ea typeface="Oxygen"/>
                <a:cs typeface="Oxygen"/>
                <a:sym typeface="Oxygen"/>
              </a:rPr>
              <a:t>- Color Index:</a:t>
            </a:r>
            <a:endParaRPr b="0" i="0" sz="1000" u="none" cap="none" strike="noStrike">
              <a:solidFill>
                <a:srgbClr val="A3534F"/>
              </a:solidFill>
              <a:latin typeface="Oxygen"/>
              <a:ea typeface="Oxygen"/>
              <a:cs typeface="Oxygen"/>
              <a:sym typeface="Oxygen"/>
            </a:endParaRPr>
          </a:p>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rgbClr val="434343"/>
                </a:solidFill>
                <a:latin typeface="Oxygen"/>
                <a:ea typeface="Oxygen"/>
                <a:cs typeface="Oxygen"/>
                <a:sym typeface="Oxygen"/>
              </a:rPr>
              <a:t>Main Text</a:t>
            </a:r>
            <a:endParaRPr b="0" i="0" sz="1000" u="none" cap="none" strike="noStrike">
              <a:solidFill>
                <a:srgbClr val="A3534F"/>
              </a:solidFill>
              <a:latin typeface="Oxygen"/>
              <a:ea typeface="Oxygen"/>
              <a:cs typeface="Oxygen"/>
              <a:sym typeface="Oxygen"/>
            </a:endParaRPr>
          </a:p>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rgbClr val="0B5394"/>
                </a:solidFill>
                <a:latin typeface="Oxygen"/>
                <a:ea typeface="Oxygen"/>
                <a:cs typeface="Oxygen"/>
                <a:sym typeface="Oxygen"/>
              </a:rPr>
              <a:t>Male’s Slides</a:t>
            </a:r>
            <a:endParaRPr b="0" i="0" sz="1000" u="none" cap="none" strike="noStrike">
              <a:solidFill>
                <a:srgbClr val="A3534F"/>
              </a:solidFill>
              <a:latin typeface="Oxygen"/>
              <a:ea typeface="Oxygen"/>
              <a:cs typeface="Oxygen"/>
              <a:sym typeface="Oxygen"/>
            </a:endParaRPr>
          </a:p>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rgbClr val="D5A6BD"/>
                </a:solidFill>
                <a:latin typeface="Oxygen"/>
                <a:ea typeface="Oxygen"/>
                <a:cs typeface="Oxygen"/>
                <a:sym typeface="Oxygen"/>
              </a:rPr>
              <a:t>Female’s Slides</a:t>
            </a:r>
            <a:endParaRPr b="0" i="0" sz="1000" u="none" cap="none" strike="noStrike">
              <a:solidFill>
                <a:srgbClr val="D5A6BD"/>
              </a:solidFill>
              <a:latin typeface="Oxygen"/>
              <a:ea typeface="Oxygen"/>
              <a:cs typeface="Oxygen"/>
              <a:sym typeface="Oxygen"/>
            </a:endParaRPr>
          </a:p>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rgbClr val="990000"/>
                </a:solidFill>
                <a:latin typeface="Oxygen"/>
                <a:ea typeface="Oxygen"/>
                <a:cs typeface="Oxygen"/>
                <a:sym typeface="Oxygen"/>
              </a:rPr>
              <a:t>Important</a:t>
            </a:r>
            <a:endParaRPr b="0" i="0" sz="1000" u="none" cap="none" strike="noStrike">
              <a:solidFill>
                <a:srgbClr val="990000"/>
              </a:solidFill>
              <a:latin typeface="Oxygen"/>
              <a:ea typeface="Oxygen"/>
              <a:cs typeface="Oxygen"/>
              <a:sym typeface="Oxygen"/>
            </a:endParaRPr>
          </a:p>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rgbClr val="93C47D"/>
                </a:solidFill>
                <a:latin typeface="Oxygen"/>
                <a:ea typeface="Oxygen"/>
                <a:cs typeface="Oxygen"/>
                <a:sym typeface="Oxygen"/>
              </a:rPr>
              <a:t>Doctor’s Notes</a:t>
            </a:r>
            <a:endParaRPr b="0" i="0" sz="1000" u="none" cap="none" strike="noStrike">
              <a:solidFill>
                <a:srgbClr val="A3534F"/>
              </a:solidFill>
              <a:latin typeface="Oxygen"/>
              <a:ea typeface="Oxygen"/>
              <a:cs typeface="Oxygen"/>
              <a:sym typeface="Oxygen"/>
            </a:endParaRPr>
          </a:p>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rgbClr val="A6A6A6"/>
                </a:solidFill>
                <a:latin typeface="Oxygen"/>
                <a:ea typeface="Oxygen"/>
                <a:cs typeface="Oxygen"/>
                <a:sym typeface="Oxygen"/>
              </a:rPr>
              <a:t>Extra </a:t>
            </a:r>
            <a:r>
              <a:rPr b="0" i="0" lang="en" sz="1000" u="none" cap="none" strike="noStrike">
                <a:solidFill>
                  <a:schemeClr val="accent3"/>
                </a:solidFill>
                <a:latin typeface="Oxygen"/>
                <a:ea typeface="Oxygen"/>
                <a:cs typeface="Oxygen"/>
                <a:sym typeface="Oxygen"/>
              </a:rPr>
              <a:t>Info</a:t>
            </a:r>
            <a:endParaRPr b="0" i="0" sz="1000" u="none" cap="none" strike="noStrike">
              <a:solidFill>
                <a:srgbClr val="666666"/>
              </a:solidFill>
              <a:latin typeface="Oxygen"/>
              <a:ea typeface="Oxygen"/>
              <a:cs typeface="Oxygen"/>
              <a:sym typeface="Oxygen"/>
            </a:endParaRPr>
          </a:p>
          <a:p>
            <a:pPr indent="0" lvl="0" marL="0" marR="0" rtl="0" algn="l">
              <a:lnSpc>
                <a:spcPct val="100000"/>
              </a:lnSpc>
              <a:spcBef>
                <a:spcPts val="0"/>
              </a:spcBef>
              <a:spcAft>
                <a:spcPts val="0"/>
              </a:spcAft>
              <a:buClr>
                <a:srgbClr val="000000"/>
              </a:buClr>
              <a:buSzPts val="1000"/>
              <a:buFont typeface="Arial"/>
              <a:buNone/>
            </a:pPr>
            <a:br>
              <a:rPr b="0" i="0" lang="en" sz="1000" u="none" cap="none" strike="noStrike">
                <a:solidFill>
                  <a:srgbClr val="A3534F"/>
                </a:solidFill>
                <a:latin typeface="Oxygen"/>
                <a:ea typeface="Oxygen"/>
                <a:cs typeface="Oxygen"/>
                <a:sym typeface="Oxygen"/>
              </a:rPr>
            </a:br>
            <a:endParaRPr b="0" i="0" sz="1000" u="none" cap="none" strike="noStrike">
              <a:solidFill>
                <a:srgbClr val="A5A5A5"/>
              </a:solidFill>
              <a:latin typeface="Oxygen"/>
              <a:ea typeface="Oxygen"/>
              <a:cs typeface="Oxygen"/>
              <a:sym typeface="Oxygen"/>
            </a:endParaRPr>
          </a:p>
        </p:txBody>
      </p:sp>
      <p:pic>
        <p:nvPicPr>
          <p:cNvPr id="94" name="Google Shape;94;p13"/>
          <p:cNvPicPr preferRelativeResize="0"/>
          <p:nvPr/>
        </p:nvPicPr>
        <p:blipFill>
          <a:blip r:embed="rId6">
            <a:alphaModFix/>
          </a:blip>
          <a:stretch>
            <a:fillRect/>
          </a:stretch>
        </p:blipFill>
        <p:spPr>
          <a:xfrm>
            <a:off x="1141309" y="48774"/>
            <a:ext cx="1238067" cy="923699"/>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4" name="Shape 314"/>
        <p:cNvGrpSpPr/>
        <p:nvPr/>
      </p:nvGrpSpPr>
      <p:grpSpPr>
        <a:xfrm>
          <a:off x="0" y="0"/>
          <a:ext cx="0" cy="0"/>
          <a:chOff x="0" y="0"/>
          <a:chExt cx="0" cy="0"/>
        </a:xfrm>
      </p:grpSpPr>
      <p:cxnSp>
        <p:nvCxnSpPr>
          <p:cNvPr id="315" name="Google Shape;315;p22"/>
          <p:cNvCxnSpPr/>
          <p:nvPr/>
        </p:nvCxnSpPr>
        <p:spPr>
          <a:xfrm>
            <a:off x="305613" y="5659533"/>
            <a:ext cx="6381900" cy="0"/>
          </a:xfrm>
          <a:prstGeom prst="straightConnector1">
            <a:avLst/>
          </a:prstGeom>
          <a:noFill/>
          <a:ln cap="flat" cmpd="sng" w="9525">
            <a:solidFill>
              <a:srgbClr val="E5DCDC"/>
            </a:solidFill>
            <a:prstDash val="dashDot"/>
            <a:round/>
            <a:headEnd len="med" w="med" type="none"/>
            <a:tailEnd len="med" w="med" type="none"/>
          </a:ln>
        </p:spPr>
      </p:cxnSp>
      <p:sp>
        <p:nvSpPr>
          <p:cNvPr id="316" name="Google Shape;316;p22"/>
          <p:cNvSpPr/>
          <p:nvPr/>
        </p:nvSpPr>
        <p:spPr>
          <a:xfrm>
            <a:off x="5794050" y="-470050"/>
            <a:ext cx="932400" cy="1381500"/>
          </a:xfrm>
          <a:prstGeom prst="roundRect">
            <a:avLst>
              <a:gd fmla="val 16667" name="adj"/>
            </a:avLst>
          </a:prstGeom>
          <a:solidFill>
            <a:srgbClr val="D7DAE1">
              <a:alpha val="83530"/>
            </a:srgbClr>
          </a:solidFill>
          <a:ln>
            <a:noFill/>
          </a:ln>
        </p:spPr>
        <p:txBody>
          <a:bodyPr anchorCtr="0" anchor="b"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800"/>
              <a:buFont typeface="Arial"/>
              <a:buNone/>
            </a:pPr>
            <a:r>
              <a:rPr b="1" lang="en" sz="4800">
                <a:solidFill>
                  <a:srgbClr val="CF8A87"/>
                </a:solidFill>
                <a:latin typeface="Oxygen"/>
                <a:ea typeface="Oxygen"/>
                <a:cs typeface="Oxygen"/>
                <a:sym typeface="Oxygen"/>
              </a:rPr>
              <a:t>8</a:t>
            </a:r>
            <a:endParaRPr b="0" i="0" sz="4800" u="none" cap="none" strike="noStrike">
              <a:solidFill>
                <a:srgbClr val="CF8A87"/>
              </a:solidFill>
              <a:latin typeface="Oxygen"/>
              <a:ea typeface="Oxygen"/>
              <a:cs typeface="Oxygen"/>
              <a:sym typeface="Oxygen"/>
            </a:endParaRPr>
          </a:p>
        </p:txBody>
      </p:sp>
      <p:sp>
        <p:nvSpPr>
          <p:cNvPr id="317" name="Google Shape;317;p22"/>
          <p:cNvSpPr txBox="1"/>
          <p:nvPr/>
        </p:nvSpPr>
        <p:spPr>
          <a:xfrm>
            <a:off x="1086300" y="342061"/>
            <a:ext cx="4685400" cy="569400"/>
          </a:xfrm>
          <a:prstGeom prst="rect">
            <a:avLst/>
          </a:prstGeom>
          <a:noFill/>
          <a:ln>
            <a:noFill/>
          </a:ln>
        </p:spPr>
        <p:txBody>
          <a:bodyPr anchorCtr="0" anchor="t" bIns="91425" lIns="91425" spcFirstLastPara="1" rIns="91425" wrap="square" tIns="91425">
            <a:spAutoFit/>
          </a:bodyPr>
          <a:lstStyle/>
          <a:p>
            <a:pPr indent="0" lvl="0" marL="0" marR="0" rtl="0" algn="ctr">
              <a:lnSpc>
                <a:spcPct val="90000"/>
              </a:lnSpc>
              <a:spcBef>
                <a:spcPts val="0"/>
              </a:spcBef>
              <a:spcAft>
                <a:spcPts val="0"/>
              </a:spcAft>
              <a:buClr>
                <a:srgbClr val="000000"/>
              </a:buClr>
              <a:buSzPts val="4800"/>
              <a:buFont typeface="Arial"/>
              <a:buNone/>
            </a:pPr>
            <a:r>
              <a:rPr b="1" lang="en" sz="2800">
                <a:solidFill>
                  <a:srgbClr val="CF8A87"/>
                </a:solidFill>
                <a:latin typeface="Open Sans"/>
                <a:ea typeface="Open Sans"/>
                <a:cs typeface="Open Sans"/>
                <a:sym typeface="Open Sans"/>
              </a:rPr>
              <a:t>The Micturition Reflex</a:t>
            </a:r>
            <a:endParaRPr b="1" i="0" sz="2800" u="none" cap="none" strike="noStrike">
              <a:solidFill>
                <a:srgbClr val="CF8A87"/>
              </a:solidFill>
              <a:latin typeface="Open Sans"/>
              <a:ea typeface="Open Sans"/>
              <a:cs typeface="Open Sans"/>
              <a:sym typeface="Open Sans"/>
            </a:endParaRPr>
          </a:p>
        </p:txBody>
      </p:sp>
      <p:graphicFrame>
        <p:nvGraphicFramePr>
          <p:cNvPr id="318" name="Google Shape;318;p22"/>
          <p:cNvGraphicFramePr/>
          <p:nvPr/>
        </p:nvGraphicFramePr>
        <p:xfrm>
          <a:off x="266682" y="984810"/>
          <a:ext cx="3000000" cy="3000000"/>
        </p:xfrm>
        <a:graphic>
          <a:graphicData uri="http://schemas.openxmlformats.org/drawingml/2006/table">
            <a:tbl>
              <a:tblPr>
                <a:noFill/>
                <a:tableStyleId>{704D4981-9763-4B15-9187-979BE53374E2}</a:tableStyleId>
              </a:tblPr>
              <a:tblGrid>
                <a:gridCol w="3162325"/>
                <a:gridCol w="3297450"/>
              </a:tblGrid>
              <a:tr h="392400">
                <a:tc>
                  <a:txBody>
                    <a:bodyPr/>
                    <a:lstStyle/>
                    <a:p>
                      <a:pPr indent="0" lvl="0" marL="0" rtl="0" algn="ctr">
                        <a:spcBef>
                          <a:spcPts val="0"/>
                        </a:spcBef>
                        <a:spcAft>
                          <a:spcPts val="0"/>
                        </a:spcAft>
                        <a:buNone/>
                      </a:pPr>
                      <a:r>
                        <a:rPr lang="en">
                          <a:solidFill>
                            <a:srgbClr val="FFFFFF"/>
                          </a:solidFill>
                          <a:latin typeface="Open Sans"/>
                          <a:ea typeface="Open Sans"/>
                          <a:cs typeface="Open Sans"/>
                          <a:sym typeface="Open Sans"/>
                        </a:rPr>
                        <a:t>The Micturition Reflex - </a:t>
                      </a:r>
                      <a:r>
                        <a:rPr b="1" lang="en">
                          <a:solidFill>
                            <a:srgbClr val="990000"/>
                          </a:solidFill>
                          <a:latin typeface="Open Sans"/>
                          <a:ea typeface="Open Sans"/>
                          <a:cs typeface="Open Sans"/>
                          <a:sym typeface="Open Sans"/>
                        </a:rPr>
                        <a:t>Infants</a:t>
                      </a:r>
                      <a:endParaRPr b="1">
                        <a:solidFill>
                          <a:schemeClr val="lt1"/>
                        </a:solidFill>
                        <a:latin typeface="Open Sans"/>
                        <a:ea typeface="Open Sans"/>
                        <a:cs typeface="Open Sans"/>
                        <a:sym typeface="Open Sans"/>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B37370"/>
                    </a:solidFill>
                  </a:tcPr>
                </a:tc>
                <a:tc>
                  <a:txBody>
                    <a:bodyPr/>
                    <a:lstStyle/>
                    <a:p>
                      <a:pPr indent="0" lvl="0" marL="0" rtl="0" algn="ctr">
                        <a:spcBef>
                          <a:spcPts val="0"/>
                        </a:spcBef>
                        <a:spcAft>
                          <a:spcPts val="0"/>
                        </a:spcAft>
                        <a:buNone/>
                      </a:pPr>
                      <a:r>
                        <a:rPr lang="en">
                          <a:solidFill>
                            <a:srgbClr val="FFFFFF"/>
                          </a:solidFill>
                          <a:latin typeface="Open Sans"/>
                          <a:ea typeface="Open Sans"/>
                          <a:cs typeface="Open Sans"/>
                          <a:sym typeface="Open Sans"/>
                        </a:rPr>
                        <a:t>The Micturition Reflex - </a:t>
                      </a:r>
                      <a:r>
                        <a:rPr b="1" lang="en">
                          <a:solidFill>
                            <a:srgbClr val="990000"/>
                          </a:solidFill>
                          <a:latin typeface="Open Sans"/>
                          <a:ea typeface="Open Sans"/>
                          <a:cs typeface="Open Sans"/>
                          <a:sym typeface="Open Sans"/>
                        </a:rPr>
                        <a:t>adult </a:t>
                      </a:r>
                      <a:endParaRPr b="1" sz="1300">
                        <a:solidFill>
                          <a:schemeClr val="lt1"/>
                        </a:solidFill>
                        <a:latin typeface="Open Sans"/>
                        <a:ea typeface="Open Sans"/>
                        <a:cs typeface="Open Sans"/>
                        <a:sym typeface="Open Sans"/>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B37370"/>
                    </a:solidFill>
                  </a:tcPr>
                </a:tc>
              </a:tr>
              <a:tr h="2261775">
                <a:tc>
                  <a:txBody>
                    <a:bodyPr/>
                    <a:lstStyle/>
                    <a:p>
                      <a:pPr indent="-317500" lvl="0" marL="457200" rtl="0" algn="l">
                        <a:spcBef>
                          <a:spcPts val="0"/>
                        </a:spcBef>
                        <a:spcAft>
                          <a:spcPts val="0"/>
                        </a:spcAft>
                        <a:buSzPts val="1400"/>
                        <a:buFont typeface="Open Sans"/>
                        <a:buAutoNum type="arabicPeriod"/>
                      </a:pPr>
                      <a:r>
                        <a:rPr lang="en">
                          <a:latin typeface="Open Sans"/>
                          <a:ea typeface="Open Sans"/>
                          <a:cs typeface="Open Sans"/>
                          <a:sym typeface="Open Sans"/>
                        </a:rPr>
                        <a:t>An autonomic spinal reflex. </a:t>
                      </a:r>
                      <a:endParaRPr>
                        <a:latin typeface="Open Sans"/>
                        <a:ea typeface="Open Sans"/>
                        <a:cs typeface="Open Sans"/>
                        <a:sym typeface="Open Sans"/>
                      </a:endParaRPr>
                    </a:p>
                    <a:p>
                      <a:pPr indent="-317500" lvl="0" marL="457200" rtl="0" algn="l">
                        <a:spcBef>
                          <a:spcPts val="0"/>
                        </a:spcBef>
                        <a:spcAft>
                          <a:spcPts val="0"/>
                        </a:spcAft>
                        <a:buSzPts val="1400"/>
                        <a:buFont typeface="Open Sans"/>
                        <a:buAutoNum type="arabicPeriod"/>
                      </a:pPr>
                      <a:r>
                        <a:rPr b="1" lang="en">
                          <a:solidFill>
                            <a:srgbClr val="990000"/>
                          </a:solidFill>
                          <a:latin typeface="Open Sans"/>
                          <a:ea typeface="Open Sans"/>
                          <a:cs typeface="Open Sans"/>
                          <a:sym typeface="Open Sans"/>
                        </a:rPr>
                        <a:t>Involuntary</a:t>
                      </a:r>
                      <a:r>
                        <a:rPr lang="en">
                          <a:solidFill>
                            <a:srgbClr val="990000"/>
                          </a:solidFill>
                          <a:latin typeface="Open Sans"/>
                          <a:ea typeface="Open Sans"/>
                          <a:cs typeface="Open Sans"/>
                          <a:sym typeface="Open Sans"/>
                        </a:rPr>
                        <a:t>,</a:t>
                      </a:r>
                      <a:r>
                        <a:rPr lang="en">
                          <a:solidFill>
                            <a:srgbClr val="262626"/>
                          </a:solidFill>
                          <a:latin typeface="Open Sans"/>
                          <a:ea typeface="Open Sans"/>
                          <a:cs typeface="Open Sans"/>
                          <a:sym typeface="Open Sans"/>
                        </a:rPr>
                        <a:t> not yet under higher CNS control </a:t>
                      </a:r>
                      <a:r>
                        <a:rPr lang="en" sz="1000">
                          <a:solidFill>
                            <a:srgbClr val="93C47D"/>
                          </a:solidFill>
                          <a:latin typeface="Open Sans"/>
                          <a:ea typeface="Open Sans"/>
                          <a:cs typeface="Open Sans"/>
                          <a:sym typeface="Open Sans"/>
                        </a:rPr>
                        <a:t>because the nerve tracts aren’t yet myelinated in infants.</a:t>
                      </a:r>
                      <a:endParaRPr>
                        <a:solidFill>
                          <a:srgbClr val="262626"/>
                        </a:solidFill>
                        <a:latin typeface="Open Sans"/>
                        <a:ea typeface="Open Sans"/>
                        <a:cs typeface="Open Sans"/>
                        <a:sym typeface="Open Sans"/>
                      </a:endParaRPr>
                    </a:p>
                    <a:p>
                      <a:pPr indent="-317500" lvl="0" marL="457200" rtl="0" algn="l">
                        <a:spcBef>
                          <a:spcPts val="0"/>
                        </a:spcBef>
                        <a:spcAft>
                          <a:spcPts val="0"/>
                        </a:spcAft>
                        <a:buSzPts val="1400"/>
                        <a:buFont typeface="Open Sans"/>
                        <a:buAutoNum type="arabicPeriod"/>
                      </a:pPr>
                      <a:r>
                        <a:rPr lang="en">
                          <a:solidFill>
                            <a:srgbClr val="262626"/>
                          </a:solidFill>
                          <a:latin typeface="Open Sans"/>
                          <a:ea typeface="Open Sans"/>
                          <a:cs typeface="Open Sans"/>
                          <a:sym typeface="Open Sans"/>
                        </a:rPr>
                        <a:t>Between 2-3 years age, they learn to control it and becomes voluntary.</a:t>
                      </a:r>
                      <a:endParaRPr>
                        <a:solidFill>
                          <a:srgbClr val="262626"/>
                        </a:solidFill>
                        <a:latin typeface="Open Sans"/>
                        <a:ea typeface="Open Sans"/>
                        <a:cs typeface="Open Sans"/>
                        <a:sym typeface="Open Sans"/>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F3EFEF"/>
                    </a:solidFill>
                  </a:tcPr>
                </a:tc>
                <a:tc>
                  <a:txBody>
                    <a:bodyPr/>
                    <a:lstStyle/>
                    <a:p>
                      <a:pPr indent="-317500" lvl="0" marL="457200" rtl="0" algn="l">
                        <a:spcBef>
                          <a:spcPts val="0"/>
                        </a:spcBef>
                        <a:spcAft>
                          <a:spcPts val="0"/>
                        </a:spcAft>
                        <a:buSzPts val="1400"/>
                        <a:buFont typeface="Open Sans"/>
                        <a:buAutoNum type="arabicPeriod"/>
                      </a:pPr>
                      <a:r>
                        <a:rPr lang="en">
                          <a:latin typeface="Open Sans"/>
                          <a:ea typeface="Open Sans"/>
                          <a:cs typeface="Open Sans"/>
                          <a:sym typeface="Open Sans"/>
                        </a:rPr>
                        <a:t>An autonomic spinal reflex</a:t>
                      </a:r>
                      <a:endParaRPr>
                        <a:latin typeface="Open Sans"/>
                        <a:ea typeface="Open Sans"/>
                        <a:cs typeface="Open Sans"/>
                        <a:sym typeface="Open Sans"/>
                      </a:endParaRPr>
                    </a:p>
                    <a:p>
                      <a:pPr indent="-317500" lvl="0" marL="457200" rtl="0" algn="l">
                        <a:spcBef>
                          <a:spcPts val="0"/>
                        </a:spcBef>
                        <a:spcAft>
                          <a:spcPts val="0"/>
                        </a:spcAft>
                        <a:buSzPts val="1400"/>
                        <a:buFont typeface="Open Sans"/>
                        <a:buAutoNum type="arabicPeriod"/>
                      </a:pPr>
                      <a:r>
                        <a:rPr b="1" lang="en">
                          <a:solidFill>
                            <a:srgbClr val="990000"/>
                          </a:solidFill>
                          <a:latin typeface="Open Sans"/>
                          <a:ea typeface="Open Sans"/>
                          <a:cs typeface="Open Sans"/>
                          <a:sym typeface="Open Sans"/>
                        </a:rPr>
                        <a:t>Voluntary</a:t>
                      </a:r>
                      <a:r>
                        <a:rPr lang="en">
                          <a:solidFill>
                            <a:srgbClr val="990000"/>
                          </a:solidFill>
                          <a:latin typeface="Open Sans"/>
                          <a:ea typeface="Open Sans"/>
                          <a:cs typeface="Open Sans"/>
                          <a:sym typeface="Open Sans"/>
                        </a:rPr>
                        <a:t>.</a:t>
                      </a:r>
                      <a:endParaRPr>
                        <a:latin typeface="Open Sans"/>
                        <a:ea typeface="Open Sans"/>
                        <a:cs typeface="Open Sans"/>
                        <a:sym typeface="Open Sans"/>
                      </a:endParaRPr>
                    </a:p>
                    <a:p>
                      <a:pPr indent="-317500" lvl="0" marL="457200" rtl="0" algn="l">
                        <a:spcBef>
                          <a:spcPts val="0"/>
                        </a:spcBef>
                        <a:spcAft>
                          <a:spcPts val="0"/>
                        </a:spcAft>
                        <a:buSzPts val="1400"/>
                        <a:buFont typeface="Open Sans"/>
                        <a:buAutoNum type="arabicPeriod"/>
                      </a:pPr>
                      <a:r>
                        <a:rPr lang="en">
                          <a:latin typeface="Open Sans"/>
                          <a:ea typeface="Open Sans"/>
                          <a:cs typeface="Open Sans"/>
                          <a:sym typeface="Open Sans"/>
                        </a:rPr>
                        <a:t>Controlled by higher CNS center: </a:t>
                      </a:r>
                      <a:r>
                        <a:rPr lang="en">
                          <a:solidFill>
                            <a:srgbClr val="990000"/>
                          </a:solidFill>
                          <a:latin typeface="Open Sans"/>
                          <a:ea typeface="Open Sans"/>
                          <a:cs typeface="Open Sans"/>
                          <a:sym typeface="Open Sans"/>
                        </a:rPr>
                        <a:t>brain stem (pons) and cerebral cortex</a:t>
                      </a:r>
                      <a:endParaRPr>
                        <a:solidFill>
                          <a:srgbClr val="990000"/>
                        </a:solidFill>
                        <a:latin typeface="Open Sans"/>
                        <a:ea typeface="Open Sans"/>
                        <a:cs typeface="Open Sans"/>
                        <a:sym typeface="Open Sans"/>
                      </a:endParaRPr>
                    </a:p>
                    <a:p>
                      <a:pPr indent="-317500" lvl="0" marL="457200" rtl="0" algn="l">
                        <a:spcBef>
                          <a:spcPts val="0"/>
                        </a:spcBef>
                        <a:spcAft>
                          <a:spcPts val="0"/>
                        </a:spcAft>
                        <a:buClr>
                          <a:srgbClr val="262626"/>
                        </a:buClr>
                        <a:buSzPts val="1400"/>
                        <a:buFont typeface="Open Sans"/>
                        <a:buAutoNum type="arabicPeriod"/>
                      </a:pPr>
                      <a:r>
                        <a:rPr lang="en">
                          <a:solidFill>
                            <a:srgbClr val="262626"/>
                          </a:solidFill>
                          <a:latin typeface="Open Sans"/>
                          <a:ea typeface="Open Sans"/>
                          <a:cs typeface="Open Sans"/>
                          <a:sym typeface="Open Sans"/>
                        </a:rPr>
                        <a:t>Control is either inhibitory which </a:t>
                      </a:r>
                      <a:r>
                        <a:rPr lang="en" sz="1000">
                          <a:solidFill>
                            <a:srgbClr val="6AA84F"/>
                          </a:solidFill>
                          <a:latin typeface="Open Sans"/>
                          <a:ea typeface="Open Sans"/>
                          <a:cs typeface="Open Sans"/>
                          <a:sym typeface="Open Sans"/>
                        </a:rPr>
                        <a:t>(increase tone of external sphincter)</a:t>
                      </a:r>
                      <a:r>
                        <a:rPr lang="en">
                          <a:solidFill>
                            <a:srgbClr val="262626"/>
                          </a:solidFill>
                          <a:latin typeface="Open Sans"/>
                          <a:ea typeface="Open Sans"/>
                          <a:cs typeface="Open Sans"/>
                          <a:sym typeface="Open Sans"/>
                        </a:rPr>
                        <a:t> or facilitatory </a:t>
                      </a:r>
                      <a:endParaRPr>
                        <a:latin typeface="Open Sans"/>
                        <a:ea typeface="Open Sans"/>
                        <a:cs typeface="Open Sans"/>
                        <a:sym typeface="Open Sans"/>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F3EFEF"/>
                    </a:solidFill>
                  </a:tcPr>
                </a:tc>
              </a:tr>
              <a:tr h="1785675">
                <a:tc>
                  <a:txBody>
                    <a:bodyPr/>
                    <a:lstStyle/>
                    <a:p>
                      <a:pPr indent="-228600" lvl="0" marL="457200" rtl="0" algn="l">
                        <a:spcBef>
                          <a:spcPts val="0"/>
                        </a:spcBef>
                        <a:spcAft>
                          <a:spcPts val="0"/>
                        </a:spcAft>
                        <a:buNone/>
                      </a:pPr>
                      <a:r>
                        <a:t/>
                      </a:r>
                      <a:endParaRPr>
                        <a:latin typeface="Open Sans"/>
                        <a:ea typeface="Open Sans"/>
                        <a:cs typeface="Open Sans"/>
                        <a:sym typeface="Open Sans"/>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F3EFEF"/>
                    </a:solidFill>
                  </a:tcPr>
                </a:tc>
                <a:tc>
                  <a:txBody>
                    <a:bodyPr/>
                    <a:lstStyle/>
                    <a:p>
                      <a:pPr indent="-228600" lvl="0" marL="457200" rtl="0" algn="l">
                        <a:spcBef>
                          <a:spcPts val="0"/>
                        </a:spcBef>
                        <a:spcAft>
                          <a:spcPts val="0"/>
                        </a:spcAft>
                        <a:buNone/>
                      </a:pPr>
                      <a:r>
                        <a:t/>
                      </a:r>
                      <a:endParaRPr>
                        <a:latin typeface="Open Sans"/>
                        <a:ea typeface="Open Sans"/>
                        <a:cs typeface="Open Sans"/>
                        <a:sym typeface="Open Sans"/>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F3EFEF"/>
                    </a:solidFill>
                  </a:tcPr>
                </a:tc>
              </a:tr>
            </a:tbl>
          </a:graphicData>
        </a:graphic>
      </p:graphicFrame>
      <p:pic>
        <p:nvPicPr>
          <p:cNvPr id="319" name="Google Shape;319;p22"/>
          <p:cNvPicPr preferRelativeResize="0"/>
          <p:nvPr/>
        </p:nvPicPr>
        <p:blipFill>
          <a:blip r:embed="rId3">
            <a:alphaModFix/>
          </a:blip>
          <a:stretch>
            <a:fillRect/>
          </a:stretch>
        </p:blipFill>
        <p:spPr>
          <a:xfrm>
            <a:off x="337716" y="3688341"/>
            <a:ext cx="3008624" cy="1693201"/>
          </a:xfrm>
          <a:prstGeom prst="rect">
            <a:avLst/>
          </a:prstGeom>
          <a:noFill/>
          <a:ln>
            <a:noFill/>
          </a:ln>
        </p:spPr>
      </p:pic>
      <p:sp>
        <p:nvSpPr>
          <p:cNvPr id="320" name="Google Shape;320;p22"/>
          <p:cNvSpPr txBox="1"/>
          <p:nvPr/>
        </p:nvSpPr>
        <p:spPr>
          <a:xfrm>
            <a:off x="766950" y="5659525"/>
            <a:ext cx="5324100" cy="569400"/>
          </a:xfrm>
          <a:prstGeom prst="rect">
            <a:avLst/>
          </a:prstGeom>
          <a:noFill/>
          <a:ln>
            <a:noFill/>
          </a:ln>
        </p:spPr>
        <p:txBody>
          <a:bodyPr anchorCtr="0" anchor="t" bIns="91425" lIns="91425" spcFirstLastPara="1" rIns="91425" wrap="square" tIns="91425">
            <a:spAutoFit/>
          </a:bodyPr>
          <a:lstStyle/>
          <a:p>
            <a:pPr indent="0" lvl="0" marL="0" marR="0" rtl="0" algn="ctr">
              <a:lnSpc>
                <a:spcPct val="90000"/>
              </a:lnSpc>
              <a:spcBef>
                <a:spcPts val="0"/>
              </a:spcBef>
              <a:spcAft>
                <a:spcPts val="0"/>
              </a:spcAft>
              <a:buClr>
                <a:srgbClr val="000000"/>
              </a:buClr>
              <a:buSzPts val="4800"/>
              <a:buFont typeface="Arial"/>
              <a:buNone/>
            </a:pPr>
            <a:r>
              <a:rPr b="1" lang="en" sz="2800">
                <a:solidFill>
                  <a:srgbClr val="CF8A87"/>
                </a:solidFill>
                <a:latin typeface="Open Sans"/>
                <a:ea typeface="Open Sans"/>
                <a:cs typeface="Open Sans"/>
                <a:sym typeface="Open Sans"/>
              </a:rPr>
              <a:t>The Cystometrogram</a:t>
            </a:r>
            <a:endParaRPr b="1" i="0" sz="2800" u="none" cap="none" strike="noStrike">
              <a:solidFill>
                <a:srgbClr val="CF8A87"/>
              </a:solidFill>
              <a:latin typeface="Open Sans"/>
              <a:ea typeface="Open Sans"/>
              <a:cs typeface="Open Sans"/>
              <a:sym typeface="Open Sans"/>
            </a:endParaRPr>
          </a:p>
        </p:txBody>
      </p:sp>
      <p:sp>
        <p:nvSpPr>
          <p:cNvPr id="321" name="Google Shape;321;p22"/>
          <p:cNvSpPr txBox="1"/>
          <p:nvPr/>
        </p:nvSpPr>
        <p:spPr>
          <a:xfrm>
            <a:off x="-1007213" y="6228913"/>
            <a:ext cx="5698500" cy="444300"/>
          </a:xfrm>
          <a:prstGeom prst="rect">
            <a:avLst/>
          </a:prstGeom>
          <a:noFill/>
          <a:ln>
            <a:noFill/>
          </a:ln>
        </p:spPr>
        <p:txBody>
          <a:bodyPr anchorCtr="0" anchor="t" bIns="91425" lIns="91425" spcFirstLastPara="1" rIns="91425" wrap="square" tIns="91425">
            <a:spAutoFit/>
          </a:bodyPr>
          <a:lstStyle/>
          <a:p>
            <a:pPr indent="-336550" lvl="0" marL="457200" rtl="0" algn="ctr">
              <a:spcBef>
                <a:spcPts val="0"/>
              </a:spcBef>
              <a:spcAft>
                <a:spcPts val="0"/>
              </a:spcAft>
              <a:buClr>
                <a:schemeClr val="dk1"/>
              </a:buClr>
              <a:buSzPts val="1700"/>
              <a:buFont typeface="Open Sans"/>
              <a:buChar char="●"/>
            </a:pPr>
            <a:r>
              <a:rPr b="1" lang="en" sz="1700">
                <a:solidFill>
                  <a:schemeClr val="dk1"/>
                </a:solidFill>
                <a:latin typeface="Open Sans"/>
                <a:ea typeface="Open Sans"/>
                <a:cs typeface="Open Sans"/>
                <a:sym typeface="Open Sans"/>
              </a:rPr>
              <a:t>Filling of bladder-bladder tone</a:t>
            </a:r>
            <a:endParaRPr b="1" sz="1700">
              <a:solidFill>
                <a:schemeClr val="dk1"/>
              </a:solidFill>
              <a:latin typeface="Open Sans"/>
              <a:ea typeface="Open Sans"/>
              <a:cs typeface="Open Sans"/>
              <a:sym typeface="Open Sans"/>
            </a:endParaRPr>
          </a:p>
        </p:txBody>
      </p:sp>
      <p:sp>
        <p:nvSpPr>
          <p:cNvPr id="322" name="Google Shape;322;p22"/>
          <p:cNvSpPr txBox="1"/>
          <p:nvPr/>
        </p:nvSpPr>
        <p:spPr>
          <a:xfrm>
            <a:off x="61850" y="6673213"/>
            <a:ext cx="6412200" cy="6081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SzPts val="1400"/>
              <a:buFont typeface="Open Sans"/>
              <a:buChar char="●"/>
            </a:pPr>
            <a:r>
              <a:rPr b="1" lang="en">
                <a:latin typeface="Open Sans"/>
                <a:ea typeface="Open Sans"/>
                <a:cs typeface="Open Sans"/>
                <a:sym typeface="Open Sans"/>
              </a:rPr>
              <a:t>Bladder tone </a:t>
            </a:r>
            <a:r>
              <a:rPr lang="en" sz="1000">
                <a:solidFill>
                  <a:srgbClr val="93C47D"/>
                </a:solidFill>
                <a:latin typeface="Open Sans"/>
                <a:ea typeface="Open Sans"/>
                <a:cs typeface="Open Sans"/>
                <a:sym typeface="Open Sans"/>
              </a:rPr>
              <a:t>(bladder function)</a:t>
            </a:r>
            <a:r>
              <a:rPr lang="en">
                <a:latin typeface="Open Sans"/>
                <a:ea typeface="Open Sans"/>
                <a:cs typeface="Open Sans"/>
                <a:sym typeface="Open Sans"/>
              </a:rPr>
              <a:t> </a:t>
            </a:r>
            <a:r>
              <a:rPr b="1" lang="en">
                <a:latin typeface="Open Sans"/>
                <a:ea typeface="Open Sans"/>
                <a:cs typeface="Open Sans"/>
                <a:sym typeface="Open Sans"/>
              </a:rPr>
              <a:t>= </a:t>
            </a:r>
            <a:r>
              <a:rPr lang="en">
                <a:latin typeface="Open Sans"/>
                <a:ea typeface="Open Sans"/>
                <a:cs typeface="Open Sans"/>
                <a:sym typeface="Open Sans"/>
              </a:rPr>
              <a:t>the relationship between bladder volume and pressure (intra</a:t>
            </a:r>
            <a:r>
              <a:rPr lang="en" u="sng">
                <a:latin typeface="Open Sans"/>
                <a:ea typeface="Open Sans"/>
                <a:cs typeface="Open Sans"/>
                <a:sym typeface="Open Sans"/>
              </a:rPr>
              <a:t>vesical</a:t>
            </a:r>
            <a:r>
              <a:rPr lang="en">
                <a:latin typeface="Open Sans"/>
                <a:ea typeface="Open Sans"/>
                <a:cs typeface="Open Sans"/>
                <a:sym typeface="Open Sans"/>
              </a:rPr>
              <a:t> pressure; </a:t>
            </a:r>
            <a:r>
              <a:rPr lang="en" sz="1000">
                <a:solidFill>
                  <a:srgbClr val="93C47D"/>
                </a:solidFill>
                <a:latin typeface="Open Sans"/>
                <a:ea typeface="Open Sans"/>
                <a:cs typeface="Open Sans"/>
                <a:sym typeface="Open Sans"/>
              </a:rPr>
              <a:t>vesical means bladder</a:t>
            </a:r>
            <a:r>
              <a:rPr lang="en">
                <a:latin typeface="Open Sans"/>
                <a:ea typeface="Open Sans"/>
                <a:cs typeface="Open Sans"/>
                <a:sym typeface="Open Sans"/>
              </a:rPr>
              <a:t>) </a:t>
            </a:r>
            <a:r>
              <a:rPr lang="en">
                <a:solidFill>
                  <a:srgbClr val="6AA84F"/>
                </a:solidFill>
                <a:latin typeface="Open Sans"/>
                <a:ea typeface="Open Sans"/>
                <a:cs typeface="Open Sans"/>
                <a:sym typeface="Open Sans"/>
              </a:rPr>
              <a:t> </a:t>
            </a:r>
            <a:endParaRPr>
              <a:solidFill>
                <a:srgbClr val="6AA84F"/>
              </a:solidFill>
              <a:latin typeface="Open Sans"/>
              <a:ea typeface="Open Sans"/>
              <a:cs typeface="Open Sans"/>
              <a:sym typeface="Open Sans"/>
            </a:endParaRPr>
          </a:p>
        </p:txBody>
      </p:sp>
      <p:sp>
        <p:nvSpPr>
          <p:cNvPr id="323" name="Google Shape;323;p22"/>
          <p:cNvSpPr txBox="1"/>
          <p:nvPr/>
        </p:nvSpPr>
        <p:spPr>
          <a:xfrm>
            <a:off x="61862" y="7242613"/>
            <a:ext cx="4383900" cy="15507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SzPts val="1400"/>
              <a:buFont typeface="Open Sans"/>
              <a:buChar char="●"/>
            </a:pPr>
            <a:r>
              <a:rPr lang="en">
                <a:latin typeface="Open Sans"/>
                <a:ea typeface="Open Sans"/>
                <a:cs typeface="Open Sans"/>
                <a:sym typeface="Open Sans"/>
              </a:rPr>
              <a:t>The relationship between bladder volume and intravesical pressure can be studied using </a:t>
            </a:r>
            <a:r>
              <a:rPr b="1" lang="en">
                <a:latin typeface="Open Sans"/>
                <a:ea typeface="Open Sans"/>
                <a:cs typeface="Open Sans"/>
                <a:sym typeface="Open Sans"/>
              </a:rPr>
              <a:t>cystometry</a:t>
            </a:r>
            <a:endParaRPr b="1">
              <a:latin typeface="Open Sans"/>
              <a:ea typeface="Open Sans"/>
              <a:cs typeface="Open Sans"/>
              <a:sym typeface="Open Sans"/>
            </a:endParaRPr>
          </a:p>
          <a:p>
            <a:pPr indent="-317500" lvl="0" marL="457200" rtl="0" algn="l">
              <a:spcBef>
                <a:spcPts val="0"/>
              </a:spcBef>
              <a:spcAft>
                <a:spcPts val="0"/>
              </a:spcAft>
              <a:buSzPts val="1400"/>
              <a:buFont typeface="Open Sans"/>
              <a:buChar char="●"/>
            </a:pPr>
            <a:r>
              <a:rPr lang="en">
                <a:latin typeface="Open Sans"/>
                <a:ea typeface="Open Sans"/>
                <a:cs typeface="Open Sans"/>
                <a:sym typeface="Open Sans"/>
              </a:rPr>
              <a:t>The volume-pressure record is called a </a:t>
            </a:r>
            <a:r>
              <a:rPr b="1" lang="en">
                <a:latin typeface="Open Sans"/>
                <a:ea typeface="Open Sans"/>
                <a:cs typeface="Open Sans"/>
                <a:sym typeface="Open Sans"/>
              </a:rPr>
              <a:t>cystometrogram </a:t>
            </a:r>
            <a:r>
              <a:rPr lang="en" sz="1000">
                <a:solidFill>
                  <a:srgbClr val="93C47D"/>
                </a:solidFill>
                <a:latin typeface="Open Sans"/>
                <a:ea typeface="Open Sans"/>
                <a:cs typeface="Open Sans"/>
                <a:sym typeface="Open Sans"/>
              </a:rPr>
              <a:t>They use it specifically when they want to know what’s the problem of bladder function to assess it. Still done clinically</a:t>
            </a:r>
            <a:endParaRPr sz="1000">
              <a:solidFill>
                <a:srgbClr val="93C47D"/>
              </a:solidFill>
              <a:latin typeface="Open Sans"/>
              <a:ea typeface="Open Sans"/>
              <a:cs typeface="Open Sans"/>
              <a:sym typeface="Open Sans"/>
            </a:endParaRPr>
          </a:p>
        </p:txBody>
      </p:sp>
      <p:sp>
        <p:nvSpPr>
          <p:cNvPr id="324" name="Google Shape;324;p22"/>
          <p:cNvSpPr/>
          <p:nvPr/>
        </p:nvSpPr>
        <p:spPr>
          <a:xfrm>
            <a:off x="4822677" y="7547059"/>
            <a:ext cx="1728600" cy="738900"/>
          </a:xfrm>
          <a:prstGeom prst="roundRect">
            <a:avLst>
              <a:gd fmla="val 16667" name="adj"/>
            </a:avLst>
          </a:prstGeom>
          <a:noFill/>
          <a:ln cap="flat" cmpd="sng" w="9525">
            <a:solidFill>
              <a:schemeClr val="dk1"/>
            </a:solidFill>
            <a:prstDash val="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000">
              <a:solidFill>
                <a:srgbClr val="93C47D"/>
              </a:solidFill>
            </a:endParaRPr>
          </a:p>
        </p:txBody>
      </p:sp>
      <p:sp>
        <p:nvSpPr>
          <p:cNvPr id="325" name="Google Shape;325;p22"/>
          <p:cNvSpPr txBox="1"/>
          <p:nvPr/>
        </p:nvSpPr>
        <p:spPr>
          <a:xfrm>
            <a:off x="5381886" y="7547050"/>
            <a:ext cx="1169400" cy="3387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1000">
                <a:solidFill>
                  <a:srgbClr val="93C47D"/>
                </a:solidFill>
                <a:latin typeface="Open Sans"/>
                <a:ea typeface="Open Sans"/>
                <a:cs typeface="Open Sans"/>
                <a:sym typeface="Open Sans"/>
              </a:rPr>
              <a:t>الضغط من داخل بفعل</a:t>
            </a:r>
            <a:endParaRPr sz="1000">
              <a:solidFill>
                <a:srgbClr val="93C47D"/>
              </a:solidFill>
              <a:latin typeface="Open Sans"/>
              <a:ea typeface="Open Sans"/>
              <a:cs typeface="Open Sans"/>
              <a:sym typeface="Open Sans"/>
            </a:endParaRPr>
          </a:p>
        </p:txBody>
      </p:sp>
      <p:sp>
        <p:nvSpPr>
          <p:cNvPr id="326" name="Google Shape;326;p22"/>
          <p:cNvSpPr txBox="1"/>
          <p:nvPr/>
        </p:nvSpPr>
        <p:spPr>
          <a:xfrm>
            <a:off x="4822665" y="7547043"/>
            <a:ext cx="6633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rgbClr val="93C47D"/>
                </a:solidFill>
                <a:latin typeface="Open Sans"/>
                <a:ea typeface="Open Sans"/>
                <a:cs typeface="Open Sans"/>
                <a:sym typeface="Open Sans"/>
              </a:rPr>
              <a:t>Bladder</a:t>
            </a:r>
            <a:endParaRPr sz="1000">
              <a:solidFill>
                <a:srgbClr val="93C47D"/>
              </a:solidFill>
              <a:latin typeface="Open Sans"/>
              <a:ea typeface="Open Sans"/>
              <a:cs typeface="Open Sans"/>
              <a:sym typeface="Open Sans"/>
            </a:endParaRPr>
          </a:p>
        </p:txBody>
      </p:sp>
      <p:sp>
        <p:nvSpPr>
          <p:cNvPr id="327" name="Google Shape;327;p22"/>
          <p:cNvSpPr txBox="1"/>
          <p:nvPr/>
        </p:nvSpPr>
        <p:spPr>
          <a:xfrm>
            <a:off x="4876987" y="7684811"/>
            <a:ext cx="6090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rgbClr val="93C47D"/>
                </a:solidFill>
                <a:latin typeface="Open Sans"/>
                <a:ea typeface="Open Sans"/>
                <a:cs typeface="Open Sans"/>
                <a:sym typeface="Open Sans"/>
              </a:rPr>
              <a:t>Filling</a:t>
            </a:r>
            <a:endParaRPr sz="1000">
              <a:solidFill>
                <a:srgbClr val="93C47D"/>
              </a:solidFill>
              <a:latin typeface="Open Sans"/>
              <a:ea typeface="Open Sans"/>
              <a:cs typeface="Open Sans"/>
              <a:sym typeface="Open Sans"/>
            </a:endParaRPr>
          </a:p>
        </p:txBody>
      </p:sp>
      <p:sp>
        <p:nvSpPr>
          <p:cNvPr id="328" name="Google Shape;328;p22"/>
          <p:cNvSpPr txBox="1"/>
          <p:nvPr/>
        </p:nvSpPr>
        <p:spPr>
          <a:xfrm>
            <a:off x="4909675" y="7947250"/>
            <a:ext cx="15546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rgbClr val="93C47D"/>
                </a:solidFill>
                <a:latin typeface="Open Sans"/>
                <a:ea typeface="Open Sans"/>
                <a:cs typeface="Open Sans"/>
                <a:sym typeface="Open Sans"/>
              </a:rPr>
              <a:t>= Reflect bladder tone</a:t>
            </a:r>
            <a:endParaRPr sz="1000">
              <a:solidFill>
                <a:srgbClr val="93C47D"/>
              </a:solidFill>
              <a:latin typeface="Open Sans"/>
              <a:ea typeface="Open Sans"/>
              <a:cs typeface="Open Sans"/>
              <a:sym typeface="Open Sans"/>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2" name="Shape 332"/>
        <p:cNvGrpSpPr/>
        <p:nvPr/>
      </p:nvGrpSpPr>
      <p:grpSpPr>
        <a:xfrm>
          <a:off x="0" y="0"/>
          <a:ext cx="0" cy="0"/>
          <a:chOff x="0" y="0"/>
          <a:chExt cx="0" cy="0"/>
        </a:xfrm>
      </p:grpSpPr>
      <p:sp>
        <p:nvSpPr>
          <p:cNvPr id="333" name="Google Shape;333;p23"/>
          <p:cNvSpPr/>
          <p:nvPr/>
        </p:nvSpPr>
        <p:spPr>
          <a:xfrm>
            <a:off x="5629275" y="-238225"/>
            <a:ext cx="990300" cy="1381500"/>
          </a:xfrm>
          <a:prstGeom prst="roundRect">
            <a:avLst>
              <a:gd fmla="val 16667" name="adj"/>
            </a:avLst>
          </a:prstGeom>
          <a:solidFill>
            <a:srgbClr val="D7DAE1">
              <a:alpha val="8353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800"/>
              <a:buFont typeface="Arial"/>
              <a:buNone/>
            </a:pPr>
            <a:r>
              <a:rPr b="1" lang="en" sz="4800">
                <a:solidFill>
                  <a:srgbClr val="CF8A87"/>
                </a:solidFill>
                <a:latin typeface="Oxygen"/>
                <a:ea typeface="Oxygen"/>
                <a:cs typeface="Oxygen"/>
                <a:sym typeface="Oxygen"/>
              </a:rPr>
              <a:t>9</a:t>
            </a:r>
            <a:endParaRPr b="0" i="0" sz="4800" u="none" cap="none" strike="noStrike">
              <a:solidFill>
                <a:srgbClr val="CF8A87"/>
              </a:solidFill>
              <a:latin typeface="Oxygen"/>
              <a:ea typeface="Oxygen"/>
              <a:cs typeface="Oxygen"/>
              <a:sym typeface="Oxygen"/>
            </a:endParaRPr>
          </a:p>
        </p:txBody>
      </p:sp>
      <p:pic>
        <p:nvPicPr>
          <p:cNvPr id="334" name="Google Shape;334;p23"/>
          <p:cNvPicPr preferRelativeResize="0"/>
          <p:nvPr/>
        </p:nvPicPr>
        <p:blipFill>
          <a:blip r:embed="rId3">
            <a:alphaModFix/>
          </a:blip>
          <a:stretch>
            <a:fillRect/>
          </a:stretch>
        </p:blipFill>
        <p:spPr>
          <a:xfrm>
            <a:off x="273898" y="4840307"/>
            <a:ext cx="3654400" cy="4154701"/>
          </a:xfrm>
          <a:prstGeom prst="rect">
            <a:avLst/>
          </a:prstGeom>
          <a:noFill/>
          <a:ln>
            <a:noFill/>
          </a:ln>
        </p:spPr>
      </p:pic>
      <p:sp>
        <p:nvSpPr>
          <p:cNvPr id="335" name="Google Shape;335;p23"/>
          <p:cNvSpPr txBox="1"/>
          <p:nvPr/>
        </p:nvSpPr>
        <p:spPr>
          <a:xfrm>
            <a:off x="945615" y="6660736"/>
            <a:ext cx="1219200" cy="732900"/>
          </a:xfrm>
          <a:prstGeom prst="rect">
            <a:avLst/>
          </a:prstGeom>
          <a:noFill/>
          <a:ln cap="flat" cmpd="sng" w="9525">
            <a:solidFill>
              <a:srgbClr val="93C47D"/>
            </a:solidFill>
            <a:prstDash val="dot"/>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rgbClr val="93C47D"/>
                </a:solidFill>
                <a:latin typeface="Open Sans"/>
                <a:ea typeface="Open Sans"/>
                <a:cs typeface="Open Sans"/>
                <a:sym typeface="Open Sans"/>
              </a:rPr>
              <a:t>Sudden ↑ in pressure (5-10 cm H₂O)</a:t>
            </a:r>
            <a:endParaRPr sz="1200">
              <a:solidFill>
                <a:srgbClr val="93C47D"/>
              </a:solidFill>
              <a:latin typeface="Open Sans"/>
              <a:ea typeface="Open Sans"/>
              <a:cs typeface="Open Sans"/>
              <a:sym typeface="Open Sans"/>
            </a:endParaRPr>
          </a:p>
        </p:txBody>
      </p:sp>
      <p:cxnSp>
        <p:nvCxnSpPr>
          <p:cNvPr id="336" name="Google Shape;336;p23"/>
          <p:cNvCxnSpPr>
            <a:stCxn id="335" idx="2"/>
            <a:endCxn id="337" idx="0"/>
          </p:cNvCxnSpPr>
          <p:nvPr/>
        </p:nvCxnSpPr>
        <p:spPr>
          <a:xfrm flipH="1">
            <a:off x="984315" y="7393636"/>
            <a:ext cx="570900" cy="462300"/>
          </a:xfrm>
          <a:prstGeom prst="straightConnector1">
            <a:avLst/>
          </a:prstGeom>
          <a:noFill/>
          <a:ln cap="flat" cmpd="sng" w="9525">
            <a:solidFill>
              <a:srgbClr val="93C47D"/>
            </a:solidFill>
            <a:prstDash val="solid"/>
            <a:round/>
            <a:headEnd len="med" w="med" type="none"/>
            <a:tailEnd len="med" w="med" type="triangle"/>
          </a:ln>
        </p:spPr>
      </p:cxnSp>
      <p:sp>
        <p:nvSpPr>
          <p:cNvPr id="337" name="Google Shape;337;p23"/>
          <p:cNvSpPr/>
          <p:nvPr/>
        </p:nvSpPr>
        <p:spPr>
          <a:xfrm>
            <a:off x="855779" y="7856038"/>
            <a:ext cx="257100" cy="228600"/>
          </a:xfrm>
          <a:prstGeom prst="ellipse">
            <a:avLst/>
          </a:prstGeom>
          <a:noFill/>
          <a:ln cap="flat" cmpd="sng" w="19050">
            <a:solidFill>
              <a:srgbClr val="93C47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p23"/>
          <p:cNvSpPr txBox="1"/>
          <p:nvPr/>
        </p:nvSpPr>
        <p:spPr>
          <a:xfrm>
            <a:off x="3428996" y="7045092"/>
            <a:ext cx="1219200" cy="1098600"/>
          </a:xfrm>
          <a:prstGeom prst="rect">
            <a:avLst/>
          </a:prstGeom>
          <a:noFill/>
          <a:ln cap="flat" cmpd="sng" w="9525">
            <a:solidFill>
              <a:srgbClr val="93C47D"/>
            </a:solidFill>
            <a:prstDash val="dot"/>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rgbClr val="93C47D"/>
                </a:solidFill>
                <a:latin typeface="Open Sans"/>
                <a:ea typeface="Open Sans"/>
                <a:cs typeface="Open Sans"/>
                <a:sym typeface="Open Sans"/>
              </a:rPr>
              <a:t>Little change</a:t>
            </a:r>
            <a:r>
              <a:rPr lang="en" sz="1200">
                <a:solidFill>
                  <a:srgbClr val="93C47D"/>
                </a:solidFill>
                <a:latin typeface="Open Sans"/>
                <a:ea typeface="Open Sans"/>
                <a:cs typeface="Open Sans"/>
                <a:sym typeface="Open Sans"/>
              </a:rPr>
              <a:t> in pressure because there is stretch (until 400 ml)</a:t>
            </a:r>
            <a:endParaRPr sz="1200">
              <a:solidFill>
                <a:srgbClr val="93C47D"/>
              </a:solidFill>
              <a:latin typeface="Open Sans"/>
              <a:ea typeface="Open Sans"/>
              <a:cs typeface="Open Sans"/>
              <a:sym typeface="Open Sans"/>
            </a:endParaRPr>
          </a:p>
        </p:txBody>
      </p:sp>
      <p:sp>
        <p:nvSpPr>
          <p:cNvPr id="339" name="Google Shape;339;p23"/>
          <p:cNvSpPr/>
          <p:nvPr/>
        </p:nvSpPr>
        <p:spPr>
          <a:xfrm>
            <a:off x="1741830" y="7665040"/>
            <a:ext cx="257100" cy="228600"/>
          </a:xfrm>
          <a:prstGeom prst="ellipse">
            <a:avLst/>
          </a:prstGeom>
          <a:noFill/>
          <a:ln cap="flat" cmpd="sng" w="19050">
            <a:solidFill>
              <a:srgbClr val="93C47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40" name="Google Shape;340;p23"/>
          <p:cNvCxnSpPr>
            <a:stCxn id="338" idx="1"/>
            <a:endCxn id="339" idx="6"/>
          </p:cNvCxnSpPr>
          <p:nvPr/>
        </p:nvCxnSpPr>
        <p:spPr>
          <a:xfrm flipH="1">
            <a:off x="1998896" y="7594392"/>
            <a:ext cx="1430100" cy="184800"/>
          </a:xfrm>
          <a:prstGeom prst="straightConnector1">
            <a:avLst/>
          </a:prstGeom>
          <a:noFill/>
          <a:ln cap="flat" cmpd="sng" w="9525">
            <a:solidFill>
              <a:srgbClr val="93C47D"/>
            </a:solidFill>
            <a:prstDash val="solid"/>
            <a:round/>
            <a:headEnd len="med" w="med" type="none"/>
            <a:tailEnd len="med" w="med" type="triangle"/>
          </a:ln>
        </p:spPr>
      </p:cxnSp>
      <p:sp>
        <p:nvSpPr>
          <p:cNvPr id="341" name="Google Shape;341;p23"/>
          <p:cNvSpPr txBox="1"/>
          <p:nvPr/>
        </p:nvSpPr>
        <p:spPr>
          <a:xfrm>
            <a:off x="3428990" y="5054051"/>
            <a:ext cx="1219200" cy="1464300"/>
          </a:xfrm>
          <a:prstGeom prst="rect">
            <a:avLst/>
          </a:prstGeom>
          <a:noFill/>
          <a:ln cap="flat" cmpd="sng" w="9525">
            <a:solidFill>
              <a:srgbClr val="93C47D"/>
            </a:solidFill>
            <a:prstDash val="dot"/>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rgbClr val="93C47D"/>
                </a:solidFill>
                <a:latin typeface="Open Sans"/>
                <a:ea typeface="Open Sans"/>
                <a:cs typeface="Open Sans"/>
                <a:sym typeface="Open Sans"/>
              </a:rPr>
              <a:t>Steep </a:t>
            </a:r>
            <a:r>
              <a:rPr lang="en" sz="1200">
                <a:solidFill>
                  <a:srgbClr val="93C47D"/>
                </a:solidFill>
                <a:latin typeface="Open Sans"/>
                <a:ea typeface="Open Sans"/>
                <a:cs typeface="Open Sans"/>
                <a:sym typeface="Open Sans"/>
              </a:rPr>
              <a:t>↑ pressure because reached max stretch so any ↑ volume will ↑ pressure </a:t>
            </a:r>
            <a:endParaRPr sz="1200">
              <a:solidFill>
                <a:srgbClr val="93C47D"/>
              </a:solidFill>
              <a:latin typeface="Open Sans"/>
              <a:ea typeface="Open Sans"/>
              <a:cs typeface="Open Sans"/>
              <a:sym typeface="Open Sans"/>
            </a:endParaRPr>
          </a:p>
        </p:txBody>
      </p:sp>
      <p:sp>
        <p:nvSpPr>
          <p:cNvPr id="342" name="Google Shape;342;p23"/>
          <p:cNvSpPr/>
          <p:nvPr/>
        </p:nvSpPr>
        <p:spPr>
          <a:xfrm>
            <a:off x="2857412" y="5951167"/>
            <a:ext cx="257100" cy="228600"/>
          </a:xfrm>
          <a:prstGeom prst="ellipse">
            <a:avLst/>
          </a:prstGeom>
          <a:noFill/>
          <a:ln cap="flat" cmpd="sng" w="19050">
            <a:solidFill>
              <a:srgbClr val="93C47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43" name="Google Shape;343;p23"/>
          <p:cNvCxnSpPr>
            <a:stCxn id="341" idx="1"/>
            <a:endCxn id="342" idx="6"/>
          </p:cNvCxnSpPr>
          <p:nvPr/>
        </p:nvCxnSpPr>
        <p:spPr>
          <a:xfrm flipH="1">
            <a:off x="3114590" y="5786201"/>
            <a:ext cx="314400" cy="279300"/>
          </a:xfrm>
          <a:prstGeom prst="straightConnector1">
            <a:avLst/>
          </a:prstGeom>
          <a:noFill/>
          <a:ln cap="flat" cmpd="sng" w="9525">
            <a:solidFill>
              <a:srgbClr val="93C47D"/>
            </a:solidFill>
            <a:prstDash val="solid"/>
            <a:round/>
            <a:headEnd len="med" w="med" type="none"/>
            <a:tailEnd len="med" w="med" type="triangle"/>
          </a:ln>
        </p:spPr>
      </p:cxnSp>
      <p:graphicFrame>
        <p:nvGraphicFramePr>
          <p:cNvPr id="344" name="Google Shape;344;p23"/>
          <p:cNvGraphicFramePr/>
          <p:nvPr/>
        </p:nvGraphicFramePr>
        <p:xfrm>
          <a:off x="166696" y="1796710"/>
          <a:ext cx="3000000" cy="3000000"/>
        </p:xfrm>
        <a:graphic>
          <a:graphicData uri="http://schemas.openxmlformats.org/drawingml/2006/table">
            <a:tbl>
              <a:tblPr>
                <a:noFill/>
                <a:tableStyleId>{704D4981-9763-4B15-9187-979BE53374E2}</a:tableStyleId>
              </a:tblPr>
              <a:tblGrid>
                <a:gridCol w="2114625"/>
                <a:gridCol w="2205000"/>
                <a:gridCol w="2205000"/>
              </a:tblGrid>
              <a:tr h="535125">
                <a:tc>
                  <a:txBody>
                    <a:bodyPr/>
                    <a:lstStyle/>
                    <a:p>
                      <a:pPr indent="0" lvl="0" marL="0" rtl="0" algn="ctr">
                        <a:spcBef>
                          <a:spcPts val="0"/>
                        </a:spcBef>
                        <a:spcAft>
                          <a:spcPts val="0"/>
                        </a:spcAft>
                        <a:buNone/>
                      </a:pPr>
                      <a:r>
                        <a:rPr b="1" lang="en" u="sng">
                          <a:solidFill>
                            <a:srgbClr val="FFFFFF"/>
                          </a:solidFill>
                          <a:latin typeface="Open Sans"/>
                          <a:ea typeface="Open Sans"/>
                          <a:cs typeface="Open Sans"/>
                          <a:sym typeface="Open Sans"/>
                        </a:rPr>
                        <a:t>Ia phase</a:t>
                      </a:r>
                      <a:endParaRPr>
                        <a:solidFill>
                          <a:srgbClr val="FFFFFF"/>
                        </a:solidFill>
                        <a:latin typeface="Open Sans"/>
                        <a:ea typeface="Open Sans"/>
                        <a:cs typeface="Open Sans"/>
                        <a:sym typeface="Open Sans"/>
                      </a:endParaRPr>
                    </a:p>
                  </a:txBody>
                  <a:tcPr marT="91425" marB="91425" marR="91425" marL="9142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B37370"/>
                    </a:solidFill>
                  </a:tcPr>
                </a:tc>
                <a:tc>
                  <a:txBody>
                    <a:bodyPr/>
                    <a:lstStyle/>
                    <a:p>
                      <a:pPr indent="0" lvl="0" marL="0" rtl="0" algn="ctr">
                        <a:spcBef>
                          <a:spcPts val="0"/>
                        </a:spcBef>
                        <a:spcAft>
                          <a:spcPts val="0"/>
                        </a:spcAft>
                        <a:buNone/>
                      </a:pPr>
                      <a:r>
                        <a:rPr b="1" lang="en" u="sng">
                          <a:solidFill>
                            <a:srgbClr val="FFFFFF"/>
                          </a:solidFill>
                          <a:latin typeface="Open Sans"/>
                          <a:ea typeface="Open Sans"/>
                          <a:cs typeface="Open Sans"/>
                          <a:sym typeface="Open Sans"/>
                        </a:rPr>
                        <a:t>Ib phase</a:t>
                      </a:r>
                      <a:endParaRPr>
                        <a:solidFill>
                          <a:srgbClr val="FFFFFF"/>
                        </a:solidFill>
                        <a:latin typeface="Open Sans"/>
                        <a:ea typeface="Open Sans"/>
                        <a:cs typeface="Open Sans"/>
                        <a:sym typeface="Open Sans"/>
                      </a:endParaRPr>
                    </a:p>
                  </a:txBody>
                  <a:tcPr marT="91425" marB="91425" marR="91425" marL="9142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B37370"/>
                    </a:solidFill>
                  </a:tcPr>
                </a:tc>
                <a:tc>
                  <a:txBody>
                    <a:bodyPr/>
                    <a:lstStyle/>
                    <a:p>
                      <a:pPr indent="0" lvl="0" marL="0" rtl="0" algn="ctr">
                        <a:spcBef>
                          <a:spcPts val="0"/>
                        </a:spcBef>
                        <a:spcAft>
                          <a:spcPts val="0"/>
                        </a:spcAft>
                        <a:buNone/>
                      </a:pPr>
                      <a:r>
                        <a:rPr b="1" lang="en" u="sng">
                          <a:solidFill>
                            <a:srgbClr val="FFFFFF"/>
                          </a:solidFill>
                          <a:latin typeface="Open Sans"/>
                          <a:ea typeface="Open Sans"/>
                          <a:cs typeface="Open Sans"/>
                          <a:sym typeface="Open Sans"/>
                        </a:rPr>
                        <a:t>ll</a:t>
                      </a:r>
                      <a:r>
                        <a:rPr b="1" lang="en" u="sng">
                          <a:solidFill>
                            <a:srgbClr val="FFFFFF"/>
                          </a:solidFill>
                          <a:latin typeface="Open Sans"/>
                          <a:ea typeface="Open Sans"/>
                          <a:cs typeface="Open Sans"/>
                          <a:sym typeface="Open Sans"/>
                        </a:rPr>
                        <a:t> phase</a:t>
                      </a:r>
                      <a:endParaRPr>
                        <a:solidFill>
                          <a:srgbClr val="FFFFFF"/>
                        </a:solidFill>
                        <a:latin typeface="Open Sans"/>
                        <a:ea typeface="Open Sans"/>
                        <a:cs typeface="Open Sans"/>
                        <a:sym typeface="Open Sans"/>
                      </a:endParaRPr>
                    </a:p>
                  </a:txBody>
                  <a:tcPr marT="91425" marB="91425" marR="91425" marL="9142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B37370"/>
                    </a:solidFill>
                  </a:tcPr>
                </a:tc>
              </a:tr>
              <a:tr h="2046425">
                <a:tc>
                  <a:txBody>
                    <a:bodyPr/>
                    <a:lstStyle/>
                    <a:p>
                      <a:pPr indent="0" lvl="0" marL="0" rtl="0" algn="l">
                        <a:spcBef>
                          <a:spcPts val="0"/>
                        </a:spcBef>
                        <a:spcAft>
                          <a:spcPts val="0"/>
                        </a:spcAft>
                        <a:buNone/>
                      </a:pPr>
                      <a:r>
                        <a:rPr lang="en">
                          <a:latin typeface="Open Sans"/>
                          <a:ea typeface="Open Sans"/>
                          <a:cs typeface="Open Sans"/>
                          <a:sym typeface="Open Sans"/>
                        </a:rPr>
                        <a:t>an increase in IVP from 0 to 10 </a:t>
                      </a:r>
                      <a:r>
                        <a:rPr lang="en">
                          <a:latin typeface="Open Sans"/>
                          <a:ea typeface="Open Sans"/>
                          <a:cs typeface="Open Sans"/>
                          <a:sym typeface="Open Sans"/>
                        </a:rPr>
                        <a:t>cm</a:t>
                      </a:r>
                      <a:r>
                        <a:rPr lang="en">
                          <a:latin typeface="Open Sans"/>
                          <a:ea typeface="Open Sans"/>
                          <a:cs typeface="Open Sans"/>
                          <a:sym typeface="Open Sans"/>
                        </a:rPr>
                        <a:t> H₂O, at an </a:t>
                      </a:r>
                      <a:r>
                        <a:rPr b="1" lang="en">
                          <a:latin typeface="Open Sans"/>
                          <a:ea typeface="Open Sans"/>
                          <a:cs typeface="Open Sans"/>
                          <a:sym typeface="Open Sans"/>
                        </a:rPr>
                        <a:t>initial increas</a:t>
                      </a:r>
                      <a:r>
                        <a:rPr lang="en">
                          <a:latin typeface="Open Sans"/>
                          <a:ea typeface="Open Sans"/>
                          <a:cs typeface="Open Sans"/>
                          <a:sym typeface="Open Sans"/>
                        </a:rPr>
                        <a:t>e in volume from zero to 50 ml; </a:t>
                      </a:r>
                      <a:r>
                        <a:rPr lang="en">
                          <a:solidFill>
                            <a:srgbClr val="0B5394"/>
                          </a:solidFill>
                          <a:latin typeface="Open Sans"/>
                          <a:ea typeface="Open Sans"/>
                          <a:cs typeface="Open Sans"/>
                          <a:sym typeface="Open Sans"/>
                        </a:rPr>
                        <a:t>initial slight </a:t>
                      </a:r>
                      <a:r>
                        <a:rPr lang="en" sz="1200">
                          <a:solidFill>
                            <a:srgbClr val="0B5394"/>
                          </a:solidFill>
                          <a:latin typeface="Open Sans"/>
                          <a:ea typeface="Open Sans"/>
                          <a:cs typeface="Open Sans"/>
                          <a:sym typeface="Open Sans"/>
                        </a:rPr>
                        <a:t>↑</a:t>
                      </a:r>
                      <a:r>
                        <a:rPr lang="en" sz="1200">
                          <a:solidFill>
                            <a:srgbClr val="93C47D"/>
                          </a:solidFill>
                          <a:latin typeface="Open Sans"/>
                          <a:ea typeface="Open Sans"/>
                          <a:cs typeface="Open Sans"/>
                          <a:sym typeface="Open Sans"/>
                        </a:rPr>
                        <a:t> </a:t>
                      </a:r>
                      <a:r>
                        <a:rPr lang="en">
                          <a:solidFill>
                            <a:srgbClr val="0B5394"/>
                          </a:solidFill>
                          <a:latin typeface="Open Sans"/>
                          <a:ea typeface="Open Sans"/>
                          <a:cs typeface="Open Sans"/>
                          <a:sym typeface="Open Sans"/>
                        </a:rPr>
                        <a:t>in pressure when the first increments of volume are produced</a:t>
                      </a:r>
                      <a:endParaRPr>
                        <a:solidFill>
                          <a:srgbClr val="262626"/>
                        </a:solidFill>
                        <a:latin typeface="Open Sans"/>
                        <a:ea typeface="Open Sans"/>
                        <a:cs typeface="Open Sans"/>
                        <a:sym typeface="Open Sans"/>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F3EFEF"/>
                    </a:solidFill>
                  </a:tcPr>
                </a:tc>
                <a:tc>
                  <a:txBody>
                    <a:bodyPr/>
                    <a:lstStyle/>
                    <a:p>
                      <a:pPr indent="0" lvl="0" marL="0" rtl="0" algn="l">
                        <a:spcBef>
                          <a:spcPts val="0"/>
                        </a:spcBef>
                        <a:spcAft>
                          <a:spcPts val="0"/>
                        </a:spcAft>
                        <a:buNone/>
                      </a:pPr>
                      <a:r>
                        <a:rPr lang="en">
                          <a:latin typeface="Open Sans"/>
                          <a:ea typeface="Open Sans"/>
                          <a:cs typeface="Open Sans"/>
                          <a:sym typeface="Open Sans"/>
                        </a:rPr>
                        <a:t>filling of bladder from 50 to 400 ml urine causes</a:t>
                      </a:r>
                      <a:r>
                        <a:rPr b="1" lang="en">
                          <a:latin typeface="Open Sans"/>
                          <a:ea typeface="Open Sans"/>
                          <a:cs typeface="Open Sans"/>
                          <a:sym typeface="Open Sans"/>
                        </a:rPr>
                        <a:t> no significant increase in IVP</a:t>
                      </a:r>
                      <a:r>
                        <a:rPr lang="en">
                          <a:latin typeface="Open Sans"/>
                          <a:ea typeface="Open Sans"/>
                          <a:cs typeface="Open Sans"/>
                          <a:sym typeface="Open Sans"/>
                        </a:rPr>
                        <a:t>. Why? Because of high compliance </a:t>
                      </a:r>
                      <a:r>
                        <a:rPr lang="en" sz="1000">
                          <a:solidFill>
                            <a:srgbClr val="93C47D"/>
                          </a:solidFill>
                          <a:latin typeface="Open Sans"/>
                          <a:ea typeface="Open Sans"/>
                          <a:cs typeface="Open Sans"/>
                          <a:sym typeface="Open Sans"/>
                        </a:rPr>
                        <a:t>(stretch)</a:t>
                      </a:r>
                      <a:r>
                        <a:rPr lang="en">
                          <a:solidFill>
                            <a:srgbClr val="262626"/>
                          </a:solidFill>
                          <a:latin typeface="Open Sans"/>
                          <a:ea typeface="Open Sans"/>
                          <a:cs typeface="Open Sans"/>
                          <a:sym typeface="Open Sans"/>
                        </a:rPr>
                        <a:t>; </a:t>
                      </a:r>
                      <a:r>
                        <a:rPr lang="en">
                          <a:solidFill>
                            <a:srgbClr val="0B5394"/>
                          </a:solidFill>
                          <a:latin typeface="Open Sans"/>
                          <a:ea typeface="Open Sans"/>
                          <a:cs typeface="Open Sans"/>
                          <a:sym typeface="Open Sans"/>
                        </a:rPr>
                        <a:t>long, nearly </a:t>
                      </a:r>
                      <a:r>
                        <a:rPr b="1" lang="en">
                          <a:solidFill>
                            <a:srgbClr val="0B5394"/>
                          </a:solidFill>
                          <a:latin typeface="Open Sans"/>
                          <a:ea typeface="Open Sans"/>
                          <a:cs typeface="Open Sans"/>
                          <a:sym typeface="Open Sans"/>
                        </a:rPr>
                        <a:t>flat </a:t>
                      </a:r>
                      <a:r>
                        <a:rPr lang="en">
                          <a:solidFill>
                            <a:srgbClr val="0B5394"/>
                          </a:solidFill>
                          <a:latin typeface="Open Sans"/>
                          <a:ea typeface="Open Sans"/>
                          <a:cs typeface="Open Sans"/>
                          <a:sym typeface="Open Sans"/>
                        </a:rPr>
                        <a:t>segment as further increments are produced</a:t>
                      </a:r>
                      <a:endParaRPr>
                        <a:latin typeface="Open Sans"/>
                        <a:ea typeface="Open Sans"/>
                        <a:cs typeface="Open Sans"/>
                        <a:sym typeface="Open Sans"/>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F3EFEF"/>
                    </a:solidFill>
                  </a:tcPr>
                </a:tc>
                <a:tc>
                  <a:txBody>
                    <a:bodyPr/>
                    <a:lstStyle/>
                    <a:p>
                      <a:pPr indent="0" lvl="0" marL="0" rtl="0" algn="l">
                        <a:spcBef>
                          <a:spcPts val="0"/>
                        </a:spcBef>
                        <a:spcAft>
                          <a:spcPts val="0"/>
                        </a:spcAft>
                        <a:buNone/>
                      </a:pPr>
                      <a:r>
                        <a:rPr lang="en">
                          <a:latin typeface="Open Sans"/>
                          <a:ea typeface="Open Sans"/>
                          <a:cs typeface="Open Sans"/>
                          <a:sym typeface="Open Sans"/>
                        </a:rPr>
                        <a:t>volumes</a:t>
                      </a:r>
                      <a:r>
                        <a:rPr b="1" lang="en">
                          <a:latin typeface="Open Sans"/>
                          <a:ea typeface="Open Sans"/>
                          <a:cs typeface="Open Sans"/>
                          <a:sym typeface="Open Sans"/>
                        </a:rPr>
                        <a:t> greater than 400 ml</a:t>
                      </a:r>
                      <a:r>
                        <a:rPr lang="en">
                          <a:latin typeface="Open Sans"/>
                          <a:ea typeface="Open Sans"/>
                          <a:cs typeface="Open Sans"/>
                          <a:sym typeface="Open Sans"/>
                        </a:rPr>
                        <a:t> will cause a </a:t>
                      </a:r>
                      <a:r>
                        <a:rPr b="1" lang="en">
                          <a:latin typeface="Open Sans"/>
                          <a:ea typeface="Open Sans"/>
                          <a:cs typeface="Open Sans"/>
                          <a:sym typeface="Open Sans"/>
                        </a:rPr>
                        <a:t>steep </a:t>
                      </a:r>
                      <a:r>
                        <a:rPr lang="en">
                          <a:latin typeface="Open Sans"/>
                          <a:ea typeface="Open Sans"/>
                          <a:cs typeface="Open Sans"/>
                          <a:sym typeface="Open Sans"/>
                        </a:rPr>
                        <a:t>increase in IVP triggering the micturition reflex; </a:t>
                      </a:r>
                      <a:r>
                        <a:rPr lang="en">
                          <a:solidFill>
                            <a:srgbClr val="0B5394"/>
                          </a:solidFill>
                          <a:latin typeface="Open Sans"/>
                          <a:ea typeface="Open Sans"/>
                          <a:cs typeface="Open Sans"/>
                          <a:sym typeface="Open Sans"/>
                        </a:rPr>
                        <a:t>sudden sharp </a:t>
                      </a:r>
                      <a:r>
                        <a:rPr lang="en" sz="1200">
                          <a:solidFill>
                            <a:srgbClr val="0B5394"/>
                          </a:solidFill>
                          <a:latin typeface="Open Sans"/>
                          <a:ea typeface="Open Sans"/>
                          <a:cs typeface="Open Sans"/>
                          <a:sym typeface="Open Sans"/>
                        </a:rPr>
                        <a:t>↑ </a:t>
                      </a:r>
                      <a:r>
                        <a:rPr lang="en">
                          <a:solidFill>
                            <a:srgbClr val="0B5394"/>
                          </a:solidFill>
                          <a:latin typeface="Open Sans"/>
                          <a:ea typeface="Open Sans"/>
                          <a:cs typeface="Open Sans"/>
                          <a:sym typeface="Open Sans"/>
                        </a:rPr>
                        <a:t>in pressure as the micturition reflex is triggered</a:t>
                      </a:r>
                      <a:endParaRPr>
                        <a:latin typeface="Open Sans"/>
                        <a:ea typeface="Open Sans"/>
                        <a:cs typeface="Open Sans"/>
                        <a:sym typeface="Open Sans"/>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F3EFEF"/>
                    </a:solidFill>
                  </a:tcPr>
                </a:tc>
              </a:tr>
            </a:tbl>
          </a:graphicData>
        </a:graphic>
      </p:graphicFrame>
      <p:sp>
        <p:nvSpPr>
          <p:cNvPr id="345" name="Google Shape;345;p23"/>
          <p:cNvSpPr txBox="1"/>
          <p:nvPr/>
        </p:nvSpPr>
        <p:spPr>
          <a:xfrm>
            <a:off x="579768" y="1400395"/>
            <a:ext cx="5698500" cy="396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solidFill>
                  <a:schemeClr val="dk1"/>
                </a:solidFill>
                <a:latin typeface="Open Sans"/>
                <a:ea typeface="Open Sans"/>
                <a:cs typeface="Open Sans"/>
                <a:sym typeface="Open Sans"/>
              </a:rPr>
              <a:t>We describe this diagram by three phases:</a:t>
            </a:r>
            <a:endParaRPr b="1">
              <a:solidFill>
                <a:schemeClr val="dk1"/>
              </a:solidFill>
              <a:latin typeface="Open Sans"/>
              <a:ea typeface="Open Sans"/>
              <a:cs typeface="Open Sans"/>
              <a:sym typeface="Open Sans"/>
            </a:endParaRPr>
          </a:p>
        </p:txBody>
      </p:sp>
      <p:sp>
        <p:nvSpPr>
          <p:cNvPr id="346" name="Google Shape;346;p23"/>
          <p:cNvSpPr txBox="1"/>
          <p:nvPr/>
        </p:nvSpPr>
        <p:spPr>
          <a:xfrm>
            <a:off x="952508" y="269482"/>
            <a:ext cx="4638600" cy="627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900">
                <a:solidFill>
                  <a:srgbClr val="CF8A87"/>
                </a:solidFill>
                <a:latin typeface="Open Sans"/>
                <a:ea typeface="Open Sans"/>
                <a:cs typeface="Open Sans"/>
                <a:sym typeface="Open Sans"/>
              </a:rPr>
              <a:t>Cystometrogram</a:t>
            </a:r>
            <a:endParaRPr b="1" sz="2900">
              <a:solidFill>
                <a:srgbClr val="CF8A87"/>
              </a:solidFill>
              <a:latin typeface="Open Sans"/>
              <a:ea typeface="Open Sans"/>
              <a:cs typeface="Open Sans"/>
              <a:sym typeface="Open Sans"/>
            </a:endParaRPr>
          </a:p>
        </p:txBody>
      </p:sp>
      <p:cxnSp>
        <p:nvCxnSpPr>
          <p:cNvPr id="347" name="Google Shape;347;p23"/>
          <p:cNvCxnSpPr/>
          <p:nvPr/>
        </p:nvCxnSpPr>
        <p:spPr>
          <a:xfrm>
            <a:off x="2042250" y="949900"/>
            <a:ext cx="2459100" cy="0"/>
          </a:xfrm>
          <a:prstGeom prst="straightConnector1">
            <a:avLst/>
          </a:prstGeom>
          <a:noFill/>
          <a:ln cap="rnd" cmpd="sng" w="38100">
            <a:solidFill>
              <a:srgbClr val="7F7F7F"/>
            </a:solidFill>
            <a:prstDash val="solid"/>
            <a:miter lim="800000"/>
            <a:headEnd len="sm" w="sm" type="none"/>
            <a:tailEnd len="sm" w="sm" type="none"/>
          </a:ln>
        </p:spPr>
      </p:cxn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1" name="Shape 351"/>
        <p:cNvGrpSpPr/>
        <p:nvPr/>
      </p:nvGrpSpPr>
      <p:grpSpPr>
        <a:xfrm>
          <a:off x="0" y="0"/>
          <a:ext cx="0" cy="0"/>
          <a:chOff x="0" y="0"/>
          <a:chExt cx="0" cy="0"/>
        </a:xfrm>
      </p:grpSpPr>
      <p:sp>
        <p:nvSpPr>
          <p:cNvPr id="352" name="Google Shape;352;p24"/>
          <p:cNvSpPr txBox="1"/>
          <p:nvPr/>
        </p:nvSpPr>
        <p:spPr>
          <a:xfrm>
            <a:off x="4213925" y="907225"/>
            <a:ext cx="2584500" cy="27705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Clr>
                <a:srgbClr val="B37370"/>
              </a:buClr>
              <a:buSzPts val="1400"/>
              <a:buFont typeface="Open Sans"/>
              <a:buChar char="●"/>
            </a:pPr>
            <a:r>
              <a:rPr lang="en">
                <a:latin typeface="Open Sans"/>
                <a:ea typeface="Open Sans"/>
                <a:cs typeface="Open Sans"/>
                <a:sym typeface="Open Sans"/>
              </a:rPr>
              <a:t>Superimposed on the basal cystometrogram are periodic sharp increases in IVP that may last a few seconds to more than a minute </a:t>
            </a:r>
            <a:endParaRPr>
              <a:latin typeface="Open Sans"/>
              <a:ea typeface="Open Sans"/>
              <a:cs typeface="Open Sans"/>
              <a:sym typeface="Open Sans"/>
            </a:endParaRPr>
          </a:p>
          <a:p>
            <a:pPr indent="0" lvl="0" marL="457200" rtl="0" algn="l">
              <a:spcBef>
                <a:spcPts val="0"/>
              </a:spcBef>
              <a:spcAft>
                <a:spcPts val="0"/>
              </a:spcAft>
              <a:buNone/>
            </a:pPr>
            <a:r>
              <a:t/>
            </a:r>
            <a:endParaRPr>
              <a:latin typeface="Open Sans"/>
              <a:ea typeface="Open Sans"/>
              <a:cs typeface="Open Sans"/>
              <a:sym typeface="Open Sans"/>
            </a:endParaRPr>
          </a:p>
          <a:p>
            <a:pPr indent="-317500" lvl="0" marL="457200" rtl="0" algn="l">
              <a:spcBef>
                <a:spcPts val="0"/>
              </a:spcBef>
              <a:spcAft>
                <a:spcPts val="0"/>
              </a:spcAft>
              <a:buClr>
                <a:srgbClr val="B37370"/>
              </a:buClr>
              <a:buSzPts val="1400"/>
              <a:buFont typeface="Open Sans"/>
              <a:buChar char="●"/>
            </a:pPr>
            <a:r>
              <a:rPr lang="en">
                <a:latin typeface="Open Sans"/>
                <a:ea typeface="Open Sans"/>
                <a:cs typeface="Open Sans"/>
                <a:sym typeface="Open Sans"/>
              </a:rPr>
              <a:t>These peaks are called “Micturition waves” </a:t>
            </a:r>
            <a:r>
              <a:rPr lang="en" sz="1000">
                <a:solidFill>
                  <a:srgbClr val="93C47D"/>
                </a:solidFill>
                <a:latin typeface="Open Sans"/>
                <a:ea typeface="Open Sans"/>
                <a:cs typeface="Open Sans"/>
                <a:sym typeface="Open Sans"/>
              </a:rPr>
              <a:t>(voiding waves)</a:t>
            </a:r>
            <a:r>
              <a:rPr lang="en">
                <a:latin typeface="Open Sans"/>
                <a:ea typeface="Open Sans"/>
                <a:cs typeface="Open Sans"/>
                <a:sym typeface="Open Sans"/>
              </a:rPr>
              <a:t>, and they are caused by </a:t>
            </a:r>
            <a:r>
              <a:rPr b="1" lang="en">
                <a:latin typeface="Open Sans"/>
                <a:ea typeface="Open Sans"/>
                <a:cs typeface="Open Sans"/>
                <a:sym typeface="Open Sans"/>
              </a:rPr>
              <a:t>Micturition reflex</a:t>
            </a:r>
            <a:endParaRPr>
              <a:latin typeface="Open Sans"/>
              <a:ea typeface="Open Sans"/>
              <a:cs typeface="Open Sans"/>
              <a:sym typeface="Open Sans"/>
            </a:endParaRPr>
          </a:p>
        </p:txBody>
      </p:sp>
      <p:cxnSp>
        <p:nvCxnSpPr>
          <p:cNvPr id="353" name="Google Shape;353;p24"/>
          <p:cNvCxnSpPr/>
          <p:nvPr/>
        </p:nvCxnSpPr>
        <p:spPr>
          <a:xfrm>
            <a:off x="238050" y="3791775"/>
            <a:ext cx="6381900" cy="0"/>
          </a:xfrm>
          <a:prstGeom prst="straightConnector1">
            <a:avLst/>
          </a:prstGeom>
          <a:noFill/>
          <a:ln cap="flat" cmpd="sng" w="9525">
            <a:solidFill>
              <a:srgbClr val="E5DCDC"/>
            </a:solidFill>
            <a:prstDash val="dashDot"/>
            <a:round/>
            <a:headEnd len="med" w="med" type="none"/>
            <a:tailEnd len="med" w="med" type="none"/>
          </a:ln>
        </p:spPr>
      </p:cxnSp>
      <p:grpSp>
        <p:nvGrpSpPr>
          <p:cNvPr id="354" name="Google Shape;354;p24"/>
          <p:cNvGrpSpPr/>
          <p:nvPr/>
        </p:nvGrpSpPr>
        <p:grpSpPr>
          <a:xfrm>
            <a:off x="398300" y="4466072"/>
            <a:ext cx="3565611" cy="596546"/>
            <a:chOff x="238125" y="2506075"/>
            <a:chExt cx="4379281" cy="673075"/>
          </a:xfrm>
        </p:grpSpPr>
        <p:sp>
          <p:nvSpPr>
            <p:cNvPr id="355" name="Google Shape;355;p24"/>
            <p:cNvSpPr/>
            <p:nvPr/>
          </p:nvSpPr>
          <p:spPr>
            <a:xfrm>
              <a:off x="238125" y="2506075"/>
              <a:ext cx="1643150" cy="673075"/>
            </a:xfrm>
            <a:custGeom>
              <a:rect b="b" l="l" r="r" t="t"/>
              <a:pathLst>
                <a:path extrusionOk="0" h="26923" w="65726">
                  <a:moveTo>
                    <a:pt x="0" y="0"/>
                  </a:moveTo>
                  <a:lnTo>
                    <a:pt x="10782" y="13477"/>
                  </a:lnTo>
                  <a:lnTo>
                    <a:pt x="0" y="26923"/>
                  </a:lnTo>
                  <a:lnTo>
                    <a:pt x="54943" y="26923"/>
                  </a:lnTo>
                  <a:lnTo>
                    <a:pt x="65725" y="13477"/>
                  </a:lnTo>
                  <a:lnTo>
                    <a:pt x="54943" y="0"/>
                  </a:lnTo>
                  <a:close/>
                </a:path>
              </a:pathLst>
            </a:custGeom>
            <a:solidFill>
              <a:srgbClr val="F3EFE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6" name="Google Shape;356;p24"/>
            <p:cNvSpPr/>
            <p:nvPr/>
          </p:nvSpPr>
          <p:spPr>
            <a:xfrm>
              <a:off x="1606190" y="2506075"/>
              <a:ext cx="1643925" cy="673075"/>
            </a:xfrm>
            <a:custGeom>
              <a:rect b="b" l="l" r="r" t="t"/>
              <a:pathLst>
                <a:path extrusionOk="0" h="26923" w="65757">
                  <a:moveTo>
                    <a:pt x="0" y="0"/>
                  </a:moveTo>
                  <a:lnTo>
                    <a:pt x="10782" y="13477"/>
                  </a:lnTo>
                  <a:lnTo>
                    <a:pt x="0" y="26923"/>
                  </a:lnTo>
                  <a:lnTo>
                    <a:pt x="54975" y="26923"/>
                  </a:lnTo>
                  <a:lnTo>
                    <a:pt x="65757" y="13477"/>
                  </a:lnTo>
                  <a:lnTo>
                    <a:pt x="54975" y="0"/>
                  </a:lnTo>
                  <a:close/>
                </a:path>
              </a:pathLst>
            </a:custGeom>
            <a:solidFill>
              <a:srgbClr val="CF8A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7" name="Google Shape;357;p24"/>
            <p:cNvSpPr/>
            <p:nvPr/>
          </p:nvSpPr>
          <p:spPr>
            <a:xfrm>
              <a:off x="2973481" y="2506075"/>
              <a:ext cx="1643925" cy="673075"/>
            </a:xfrm>
            <a:custGeom>
              <a:rect b="b" l="l" r="r" t="t"/>
              <a:pathLst>
                <a:path extrusionOk="0" h="26923" w="65757">
                  <a:moveTo>
                    <a:pt x="0" y="0"/>
                  </a:moveTo>
                  <a:lnTo>
                    <a:pt x="10782" y="13477"/>
                  </a:lnTo>
                  <a:lnTo>
                    <a:pt x="0" y="26923"/>
                  </a:lnTo>
                  <a:lnTo>
                    <a:pt x="54975" y="26923"/>
                  </a:lnTo>
                  <a:lnTo>
                    <a:pt x="65757" y="13477"/>
                  </a:lnTo>
                  <a:lnTo>
                    <a:pt x="54975" y="0"/>
                  </a:lnTo>
                  <a:close/>
                </a:path>
              </a:pathLst>
            </a:custGeom>
            <a:solidFill>
              <a:srgbClr val="B3737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358" name="Google Shape;358;p24"/>
          <p:cNvSpPr/>
          <p:nvPr/>
        </p:nvSpPr>
        <p:spPr>
          <a:xfrm>
            <a:off x="3737172" y="4465975"/>
            <a:ext cx="1337853" cy="596546"/>
          </a:xfrm>
          <a:custGeom>
            <a:rect b="b" l="l" r="r" t="t"/>
            <a:pathLst>
              <a:path extrusionOk="0" h="26923" w="65726">
                <a:moveTo>
                  <a:pt x="0" y="0"/>
                </a:moveTo>
                <a:lnTo>
                  <a:pt x="10782" y="13477"/>
                </a:lnTo>
                <a:lnTo>
                  <a:pt x="0" y="26923"/>
                </a:lnTo>
                <a:lnTo>
                  <a:pt x="54943" y="26923"/>
                </a:lnTo>
                <a:lnTo>
                  <a:pt x="65725" y="13477"/>
                </a:lnTo>
                <a:lnTo>
                  <a:pt x="54943" y="0"/>
                </a:lnTo>
                <a:close/>
              </a:path>
            </a:pathLst>
          </a:custGeom>
          <a:solidFill>
            <a:srgbClr val="F3EFE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9" name="Google Shape;359;p24"/>
          <p:cNvSpPr/>
          <p:nvPr/>
        </p:nvSpPr>
        <p:spPr>
          <a:xfrm>
            <a:off x="4822591" y="4465975"/>
            <a:ext cx="1338484" cy="596546"/>
          </a:xfrm>
          <a:custGeom>
            <a:rect b="b" l="l" r="r" t="t"/>
            <a:pathLst>
              <a:path extrusionOk="0" h="26923" w="65757">
                <a:moveTo>
                  <a:pt x="0" y="0"/>
                </a:moveTo>
                <a:lnTo>
                  <a:pt x="10782" y="13477"/>
                </a:lnTo>
                <a:lnTo>
                  <a:pt x="0" y="26923"/>
                </a:lnTo>
                <a:lnTo>
                  <a:pt x="54975" y="26923"/>
                </a:lnTo>
                <a:lnTo>
                  <a:pt x="65757" y="13477"/>
                </a:lnTo>
                <a:lnTo>
                  <a:pt x="54975" y="0"/>
                </a:lnTo>
                <a:close/>
              </a:path>
            </a:pathLst>
          </a:custGeom>
          <a:solidFill>
            <a:srgbClr val="CF8A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0" name="Google Shape;360;p24"/>
          <p:cNvSpPr txBox="1"/>
          <p:nvPr/>
        </p:nvSpPr>
        <p:spPr>
          <a:xfrm>
            <a:off x="-330600" y="3777688"/>
            <a:ext cx="7519200" cy="521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200">
                <a:solidFill>
                  <a:schemeClr val="dk1"/>
                </a:solidFill>
                <a:latin typeface="Open Sans"/>
                <a:ea typeface="Open Sans"/>
                <a:cs typeface="Open Sans"/>
                <a:sym typeface="Open Sans"/>
              </a:rPr>
              <a:t>Bladder sensations at different urine volumes</a:t>
            </a:r>
            <a:endParaRPr b="1" sz="2200">
              <a:solidFill>
                <a:schemeClr val="dk1"/>
              </a:solidFill>
              <a:latin typeface="Open Sans"/>
              <a:ea typeface="Open Sans"/>
              <a:cs typeface="Open Sans"/>
              <a:sym typeface="Open Sans"/>
            </a:endParaRPr>
          </a:p>
        </p:txBody>
      </p:sp>
      <p:sp>
        <p:nvSpPr>
          <p:cNvPr id="361" name="Google Shape;361;p24"/>
          <p:cNvSpPr txBox="1"/>
          <p:nvPr/>
        </p:nvSpPr>
        <p:spPr>
          <a:xfrm>
            <a:off x="588925" y="4466075"/>
            <a:ext cx="9144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latin typeface="Open Sans"/>
                <a:ea typeface="Open Sans"/>
                <a:cs typeface="Open Sans"/>
                <a:sym typeface="Open Sans"/>
              </a:rPr>
              <a:t>150-300ml</a:t>
            </a:r>
            <a:endParaRPr b="1">
              <a:latin typeface="Open Sans"/>
              <a:ea typeface="Open Sans"/>
              <a:cs typeface="Open Sans"/>
              <a:sym typeface="Open Sans"/>
            </a:endParaRPr>
          </a:p>
        </p:txBody>
      </p:sp>
      <p:sp>
        <p:nvSpPr>
          <p:cNvPr id="362" name="Google Shape;362;p24"/>
          <p:cNvSpPr txBox="1"/>
          <p:nvPr/>
        </p:nvSpPr>
        <p:spPr>
          <a:xfrm>
            <a:off x="1723900" y="4466075"/>
            <a:ext cx="9144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latin typeface="Open Sans"/>
                <a:ea typeface="Open Sans"/>
                <a:cs typeface="Open Sans"/>
                <a:sym typeface="Open Sans"/>
              </a:rPr>
              <a:t>300</a:t>
            </a:r>
            <a:r>
              <a:rPr b="1" lang="en">
                <a:latin typeface="Open Sans"/>
                <a:ea typeface="Open Sans"/>
                <a:cs typeface="Open Sans"/>
                <a:sym typeface="Open Sans"/>
              </a:rPr>
              <a:t>-400ml</a:t>
            </a:r>
            <a:endParaRPr b="1">
              <a:latin typeface="Open Sans"/>
              <a:ea typeface="Open Sans"/>
              <a:cs typeface="Open Sans"/>
              <a:sym typeface="Open Sans"/>
            </a:endParaRPr>
          </a:p>
        </p:txBody>
      </p:sp>
      <p:sp>
        <p:nvSpPr>
          <p:cNvPr id="363" name="Google Shape;363;p24"/>
          <p:cNvSpPr txBox="1"/>
          <p:nvPr/>
        </p:nvSpPr>
        <p:spPr>
          <a:xfrm>
            <a:off x="2822775" y="4456450"/>
            <a:ext cx="9144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latin typeface="Open Sans"/>
                <a:ea typeface="Open Sans"/>
                <a:cs typeface="Open Sans"/>
                <a:sym typeface="Open Sans"/>
              </a:rPr>
              <a:t>4</a:t>
            </a:r>
            <a:r>
              <a:rPr b="1" lang="en">
                <a:latin typeface="Open Sans"/>
                <a:ea typeface="Open Sans"/>
                <a:cs typeface="Open Sans"/>
                <a:sym typeface="Open Sans"/>
              </a:rPr>
              <a:t>00-600ml</a:t>
            </a:r>
            <a:endParaRPr b="1">
              <a:latin typeface="Open Sans"/>
              <a:ea typeface="Open Sans"/>
              <a:cs typeface="Open Sans"/>
              <a:sym typeface="Open Sans"/>
            </a:endParaRPr>
          </a:p>
        </p:txBody>
      </p:sp>
      <p:sp>
        <p:nvSpPr>
          <p:cNvPr id="364" name="Google Shape;364;p24"/>
          <p:cNvSpPr txBox="1"/>
          <p:nvPr/>
        </p:nvSpPr>
        <p:spPr>
          <a:xfrm>
            <a:off x="3921650" y="4456450"/>
            <a:ext cx="9144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latin typeface="Open Sans"/>
                <a:ea typeface="Open Sans"/>
                <a:cs typeface="Open Sans"/>
                <a:sym typeface="Open Sans"/>
              </a:rPr>
              <a:t>6</a:t>
            </a:r>
            <a:r>
              <a:rPr b="1" lang="en">
                <a:latin typeface="Open Sans"/>
                <a:ea typeface="Open Sans"/>
                <a:cs typeface="Open Sans"/>
                <a:sym typeface="Open Sans"/>
              </a:rPr>
              <a:t>00-700ml</a:t>
            </a:r>
            <a:endParaRPr b="1">
              <a:latin typeface="Open Sans"/>
              <a:ea typeface="Open Sans"/>
              <a:cs typeface="Open Sans"/>
              <a:sym typeface="Open Sans"/>
            </a:endParaRPr>
          </a:p>
        </p:txBody>
      </p:sp>
      <p:sp>
        <p:nvSpPr>
          <p:cNvPr id="365" name="Google Shape;365;p24"/>
          <p:cNvSpPr txBox="1"/>
          <p:nvPr/>
        </p:nvSpPr>
        <p:spPr>
          <a:xfrm>
            <a:off x="5020525" y="4456450"/>
            <a:ext cx="9144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latin typeface="Open Sans"/>
                <a:ea typeface="Open Sans"/>
                <a:cs typeface="Open Sans"/>
                <a:sym typeface="Open Sans"/>
              </a:rPr>
              <a:t>At 7</a:t>
            </a:r>
            <a:r>
              <a:rPr b="1" lang="en">
                <a:latin typeface="Open Sans"/>
                <a:ea typeface="Open Sans"/>
                <a:cs typeface="Open Sans"/>
                <a:sym typeface="Open Sans"/>
              </a:rPr>
              <a:t>00 ml</a:t>
            </a:r>
            <a:endParaRPr b="1">
              <a:latin typeface="Open Sans"/>
              <a:ea typeface="Open Sans"/>
              <a:cs typeface="Open Sans"/>
              <a:sym typeface="Open Sans"/>
            </a:endParaRPr>
          </a:p>
        </p:txBody>
      </p:sp>
      <p:sp>
        <p:nvSpPr>
          <p:cNvPr id="366" name="Google Shape;366;p24"/>
          <p:cNvSpPr/>
          <p:nvPr/>
        </p:nvSpPr>
        <p:spPr>
          <a:xfrm>
            <a:off x="169700" y="5354725"/>
            <a:ext cx="1184100" cy="923400"/>
          </a:xfrm>
          <a:prstGeom prst="rect">
            <a:avLst/>
          </a:prstGeom>
          <a:solidFill>
            <a:srgbClr val="F3EFEF"/>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lang="en">
                <a:latin typeface="Open Sans"/>
                <a:ea typeface="Open Sans"/>
                <a:cs typeface="Open Sans"/>
                <a:sym typeface="Open Sans"/>
              </a:rPr>
              <a:t>First urge </a:t>
            </a:r>
            <a:r>
              <a:rPr lang="en">
                <a:solidFill>
                  <a:srgbClr val="A6A6A6"/>
                </a:solidFill>
                <a:latin typeface="Open Sans"/>
                <a:ea typeface="Open Sans"/>
                <a:cs typeface="Open Sans"/>
                <a:sym typeface="Open Sans"/>
              </a:rPr>
              <a:t>(strong desire)</a:t>
            </a:r>
            <a:r>
              <a:rPr lang="en">
                <a:solidFill>
                  <a:srgbClr val="262626"/>
                </a:solidFill>
                <a:latin typeface="Open Sans"/>
                <a:ea typeface="Open Sans"/>
                <a:cs typeface="Open Sans"/>
                <a:sym typeface="Open Sans"/>
              </a:rPr>
              <a:t> to void</a:t>
            </a:r>
            <a:r>
              <a:rPr lang="en">
                <a:latin typeface="Open Sans"/>
                <a:ea typeface="Open Sans"/>
                <a:cs typeface="Open Sans"/>
                <a:sym typeface="Open Sans"/>
              </a:rPr>
              <a:t> </a:t>
            </a:r>
            <a:endParaRPr i="0" sz="1400" u="none" cap="none" strike="noStrike">
              <a:solidFill>
                <a:srgbClr val="000000"/>
              </a:solidFill>
              <a:latin typeface="Open Sans"/>
              <a:ea typeface="Open Sans"/>
              <a:cs typeface="Open Sans"/>
              <a:sym typeface="Open Sans"/>
            </a:endParaRPr>
          </a:p>
        </p:txBody>
      </p:sp>
      <p:sp>
        <p:nvSpPr>
          <p:cNvPr id="367" name="Google Shape;367;p24"/>
          <p:cNvSpPr/>
          <p:nvPr/>
        </p:nvSpPr>
        <p:spPr>
          <a:xfrm>
            <a:off x="1503325" y="5773825"/>
            <a:ext cx="1184100" cy="923400"/>
          </a:xfrm>
          <a:prstGeom prst="rect">
            <a:avLst/>
          </a:prstGeom>
          <a:solidFill>
            <a:srgbClr val="CF8A87"/>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lang="en">
                <a:latin typeface="Open Sans"/>
                <a:ea typeface="Open Sans"/>
                <a:cs typeface="Open Sans"/>
                <a:sym typeface="Open Sans"/>
              </a:rPr>
              <a:t>Sense of bladder fullness</a:t>
            </a:r>
            <a:endParaRPr i="0" sz="1400" u="none" cap="none" strike="noStrike">
              <a:solidFill>
                <a:srgbClr val="000000"/>
              </a:solidFill>
              <a:latin typeface="Open Sans"/>
              <a:ea typeface="Open Sans"/>
              <a:cs typeface="Open Sans"/>
              <a:sym typeface="Open Sans"/>
            </a:endParaRPr>
          </a:p>
        </p:txBody>
      </p:sp>
      <p:sp>
        <p:nvSpPr>
          <p:cNvPr id="368" name="Google Shape;368;p24"/>
          <p:cNvSpPr/>
          <p:nvPr/>
        </p:nvSpPr>
        <p:spPr>
          <a:xfrm>
            <a:off x="2836950" y="5354725"/>
            <a:ext cx="1184100" cy="923400"/>
          </a:xfrm>
          <a:prstGeom prst="rect">
            <a:avLst/>
          </a:prstGeom>
          <a:solidFill>
            <a:srgbClr val="B37370"/>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lang="en">
                <a:latin typeface="Open Sans"/>
                <a:ea typeface="Open Sans"/>
                <a:cs typeface="Open Sans"/>
                <a:sym typeface="Open Sans"/>
              </a:rPr>
              <a:t>Sense of discomfort</a:t>
            </a:r>
            <a:endParaRPr i="0" sz="1400" u="none" cap="none" strike="noStrike">
              <a:solidFill>
                <a:srgbClr val="000000"/>
              </a:solidFill>
              <a:latin typeface="Open Sans"/>
              <a:ea typeface="Open Sans"/>
              <a:cs typeface="Open Sans"/>
              <a:sym typeface="Open Sans"/>
            </a:endParaRPr>
          </a:p>
        </p:txBody>
      </p:sp>
      <p:sp>
        <p:nvSpPr>
          <p:cNvPr id="369" name="Google Shape;369;p24"/>
          <p:cNvSpPr/>
          <p:nvPr/>
        </p:nvSpPr>
        <p:spPr>
          <a:xfrm>
            <a:off x="4256175" y="5773825"/>
            <a:ext cx="1184100" cy="923400"/>
          </a:xfrm>
          <a:prstGeom prst="rect">
            <a:avLst/>
          </a:prstGeom>
          <a:solidFill>
            <a:srgbClr val="F3EFEF"/>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lang="en">
                <a:latin typeface="Open Sans"/>
                <a:ea typeface="Open Sans"/>
                <a:cs typeface="Open Sans"/>
                <a:sym typeface="Open Sans"/>
              </a:rPr>
              <a:t>Sense of pain</a:t>
            </a:r>
            <a:endParaRPr i="0" sz="1400" u="none" cap="none" strike="noStrike">
              <a:solidFill>
                <a:srgbClr val="000000"/>
              </a:solidFill>
              <a:latin typeface="Open Sans"/>
              <a:ea typeface="Open Sans"/>
              <a:cs typeface="Open Sans"/>
              <a:sym typeface="Open Sans"/>
            </a:endParaRPr>
          </a:p>
        </p:txBody>
      </p:sp>
      <p:sp>
        <p:nvSpPr>
          <p:cNvPr id="370" name="Google Shape;370;p24"/>
          <p:cNvSpPr/>
          <p:nvPr/>
        </p:nvSpPr>
        <p:spPr>
          <a:xfrm>
            <a:off x="5504200" y="5297575"/>
            <a:ext cx="1184100" cy="1399800"/>
          </a:xfrm>
          <a:prstGeom prst="rect">
            <a:avLst/>
          </a:prstGeom>
          <a:solidFill>
            <a:srgbClr val="CF8A87"/>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lang="en">
                <a:latin typeface="Open Sans"/>
                <a:ea typeface="Open Sans"/>
                <a:cs typeface="Open Sans"/>
                <a:sym typeface="Open Sans"/>
              </a:rPr>
              <a:t>Breakpoint </a:t>
            </a:r>
            <a:r>
              <a:rPr lang="en" sz="1000">
                <a:solidFill>
                  <a:srgbClr val="93C47D"/>
                </a:solidFill>
                <a:latin typeface="Open Sans"/>
                <a:ea typeface="Open Sans"/>
                <a:cs typeface="Open Sans"/>
                <a:sym typeface="Open Sans"/>
              </a:rPr>
              <a:t>(very painful) </a:t>
            </a:r>
            <a:r>
              <a:rPr lang="en">
                <a:solidFill>
                  <a:srgbClr val="262626"/>
                </a:solidFill>
                <a:latin typeface="Open Sans"/>
                <a:ea typeface="Open Sans"/>
                <a:cs typeface="Open Sans"/>
                <a:sym typeface="Open Sans"/>
              </a:rPr>
              <a:t>→ Micturition cannot be </a:t>
            </a:r>
            <a:r>
              <a:rPr lang="en">
                <a:solidFill>
                  <a:srgbClr val="262626"/>
                </a:solidFill>
                <a:latin typeface="Open Sans"/>
                <a:ea typeface="Open Sans"/>
                <a:cs typeface="Open Sans"/>
                <a:sym typeface="Open Sans"/>
              </a:rPr>
              <a:t>suppressed</a:t>
            </a:r>
            <a:endParaRPr i="0" sz="1400" u="none" cap="none" strike="noStrike">
              <a:solidFill>
                <a:srgbClr val="262626"/>
              </a:solidFill>
              <a:latin typeface="Open Sans"/>
              <a:ea typeface="Open Sans"/>
              <a:cs typeface="Open Sans"/>
              <a:sym typeface="Open Sans"/>
            </a:endParaRPr>
          </a:p>
        </p:txBody>
      </p:sp>
      <p:cxnSp>
        <p:nvCxnSpPr>
          <p:cNvPr id="371" name="Google Shape;371;p24"/>
          <p:cNvCxnSpPr>
            <a:stCxn id="361" idx="2"/>
            <a:endCxn id="366" idx="0"/>
          </p:cNvCxnSpPr>
          <p:nvPr/>
        </p:nvCxnSpPr>
        <p:spPr>
          <a:xfrm rot="5400000">
            <a:off x="767425" y="5075975"/>
            <a:ext cx="273000" cy="284400"/>
          </a:xfrm>
          <a:prstGeom prst="curvedConnector3">
            <a:avLst>
              <a:gd fmla="val 50009" name="adj1"/>
            </a:avLst>
          </a:prstGeom>
          <a:noFill/>
          <a:ln cap="flat" cmpd="sng" w="9525">
            <a:solidFill>
              <a:srgbClr val="AAC1DB"/>
            </a:solidFill>
            <a:prstDash val="solid"/>
            <a:round/>
            <a:headEnd len="med" w="med" type="none"/>
            <a:tailEnd len="med" w="med" type="none"/>
          </a:ln>
        </p:spPr>
      </p:cxnSp>
      <p:cxnSp>
        <p:nvCxnSpPr>
          <p:cNvPr id="372" name="Google Shape;372;p24"/>
          <p:cNvCxnSpPr>
            <a:stCxn id="362" idx="2"/>
            <a:endCxn id="367" idx="0"/>
          </p:cNvCxnSpPr>
          <p:nvPr/>
        </p:nvCxnSpPr>
        <p:spPr>
          <a:xfrm rot="5400000">
            <a:off x="1792150" y="5384825"/>
            <a:ext cx="692100" cy="85800"/>
          </a:xfrm>
          <a:prstGeom prst="curvedConnector3">
            <a:avLst>
              <a:gd fmla="val 50004" name="adj1"/>
            </a:avLst>
          </a:prstGeom>
          <a:noFill/>
          <a:ln cap="flat" cmpd="sng" w="9525">
            <a:solidFill>
              <a:srgbClr val="AAC1DB"/>
            </a:solidFill>
            <a:prstDash val="solid"/>
            <a:round/>
            <a:headEnd len="med" w="med" type="none"/>
            <a:tailEnd len="med" w="med" type="none"/>
          </a:ln>
        </p:spPr>
      </p:cxnSp>
      <p:cxnSp>
        <p:nvCxnSpPr>
          <p:cNvPr id="373" name="Google Shape;373;p24"/>
          <p:cNvCxnSpPr>
            <a:stCxn id="363" idx="2"/>
            <a:endCxn id="368" idx="0"/>
          </p:cNvCxnSpPr>
          <p:nvPr/>
        </p:nvCxnSpPr>
        <p:spPr>
          <a:xfrm flipH="1" rot="-5400000">
            <a:off x="3213225" y="5138800"/>
            <a:ext cx="282600" cy="149100"/>
          </a:xfrm>
          <a:prstGeom prst="curvedConnector3">
            <a:avLst>
              <a:gd fmla="val 50013" name="adj1"/>
            </a:avLst>
          </a:prstGeom>
          <a:noFill/>
          <a:ln cap="flat" cmpd="sng" w="9525">
            <a:solidFill>
              <a:srgbClr val="AAC1DB"/>
            </a:solidFill>
            <a:prstDash val="solid"/>
            <a:round/>
            <a:headEnd len="med" w="med" type="none"/>
            <a:tailEnd len="med" w="med" type="none"/>
          </a:ln>
        </p:spPr>
      </p:cxnSp>
      <p:cxnSp>
        <p:nvCxnSpPr>
          <p:cNvPr id="374" name="Google Shape;374;p24"/>
          <p:cNvCxnSpPr>
            <a:stCxn id="364" idx="2"/>
            <a:endCxn id="369" idx="0"/>
          </p:cNvCxnSpPr>
          <p:nvPr/>
        </p:nvCxnSpPr>
        <p:spPr>
          <a:xfrm flipH="1" rot="-5400000">
            <a:off x="4262750" y="5188150"/>
            <a:ext cx="701700" cy="469500"/>
          </a:xfrm>
          <a:prstGeom prst="curvedConnector3">
            <a:avLst>
              <a:gd fmla="val 50005" name="adj1"/>
            </a:avLst>
          </a:prstGeom>
          <a:noFill/>
          <a:ln cap="flat" cmpd="sng" w="9525">
            <a:solidFill>
              <a:srgbClr val="AAC1DB"/>
            </a:solidFill>
            <a:prstDash val="solid"/>
            <a:round/>
            <a:headEnd len="med" w="med" type="none"/>
            <a:tailEnd len="med" w="med" type="none"/>
          </a:ln>
        </p:spPr>
      </p:cxnSp>
      <p:cxnSp>
        <p:nvCxnSpPr>
          <p:cNvPr id="375" name="Google Shape;375;p24"/>
          <p:cNvCxnSpPr>
            <a:stCxn id="365" idx="2"/>
            <a:endCxn id="370" idx="0"/>
          </p:cNvCxnSpPr>
          <p:nvPr/>
        </p:nvCxnSpPr>
        <p:spPr>
          <a:xfrm flipH="1" rot="-5400000">
            <a:off x="5674225" y="4875550"/>
            <a:ext cx="225600" cy="618600"/>
          </a:xfrm>
          <a:prstGeom prst="curvedConnector3">
            <a:avLst>
              <a:gd fmla="val 49983" name="adj1"/>
            </a:avLst>
          </a:prstGeom>
          <a:noFill/>
          <a:ln cap="flat" cmpd="sng" w="9525">
            <a:solidFill>
              <a:srgbClr val="AAC1DB"/>
            </a:solidFill>
            <a:prstDash val="solid"/>
            <a:round/>
            <a:headEnd len="med" w="med" type="none"/>
            <a:tailEnd len="med" w="med" type="none"/>
          </a:ln>
        </p:spPr>
      </p:cxnSp>
      <p:sp>
        <p:nvSpPr>
          <p:cNvPr id="376" name="Google Shape;376;p24"/>
          <p:cNvSpPr txBox="1"/>
          <p:nvPr/>
        </p:nvSpPr>
        <p:spPr>
          <a:xfrm>
            <a:off x="274600" y="6876525"/>
            <a:ext cx="6286500" cy="831300"/>
          </a:xfrm>
          <a:prstGeom prst="rect">
            <a:avLst/>
          </a:prstGeom>
          <a:solidFill>
            <a:srgbClr val="F5EFEE"/>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latin typeface="Open Sans"/>
                <a:ea typeface="Open Sans"/>
                <a:cs typeface="Open Sans"/>
                <a:sym typeface="Open Sans"/>
              </a:rPr>
              <a:t>Micturition </a:t>
            </a:r>
            <a:r>
              <a:rPr lang="en">
                <a:latin typeface="Open Sans"/>
                <a:ea typeface="Open Sans"/>
                <a:cs typeface="Open Sans"/>
                <a:sym typeface="Open Sans"/>
              </a:rPr>
              <a:t>reflexes start to appear at the first stage and progressively increase in intensity as the volume increases. Micturition reflexes can be </a:t>
            </a:r>
            <a:r>
              <a:rPr lang="en">
                <a:latin typeface="Open Sans"/>
                <a:ea typeface="Open Sans"/>
                <a:cs typeface="Open Sans"/>
                <a:sym typeface="Open Sans"/>
              </a:rPr>
              <a:t>voluntarily</a:t>
            </a:r>
            <a:r>
              <a:rPr lang="en">
                <a:latin typeface="Open Sans"/>
                <a:ea typeface="Open Sans"/>
                <a:cs typeface="Open Sans"/>
                <a:sym typeface="Open Sans"/>
              </a:rPr>
              <a:t> suppressed</a:t>
            </a:r>
            <a:endParaRPr>
              <a:latin typeface="Open Sans"/>
              <a:ea typeface="Open Sans"/>
              <a:cs typeface="Open Sans"/>
              <a:sym typeface="Open Sans"/>
            </a:endParaRPr>
          </a:p>
        </p:txBody>
      </p:sp>
      <p:sp>
        <p:nvSpPr>
          <p:cNvPr id="377" name="Google Shape;377;p24"/>
          <p:cNvSpPr/>
          <p:nvPr/>
        </p:nvSpPr>
        <p:spPr>
          <a:xfrm>
            <a:off x="5773900" y="-83975"/>
            <a:ext cx="914400" cy="991200"/>
          </a:xfrm>
          <a:prstGeom prst="roundRect">
            <a:avLst>
              <a:gd fmla="val 16667" name="adj"/>
            </a:avLst>
          </a:prstGeom>
          <a:solidFill>
            <a:srgbClr val="D7DAE1">
              <a:alpha val="8353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800"/>
              <a:buFont typeface="Arial"/>
              <a:buNone/>
            </a:pPr>
            <a:r>
              <a:rPr b="1" lang="en" sz="4800">
                <a:solidFill>
                  <a:srgbClr val="CF8A87"/>
                </a:solidFill>
                <a:latin typeface="Oxygen"/>
                <a:ea typeface="Oxygen"/>
                <a:cs typeface="Oxygen"/>
                <a:sym typeface="Oxygen"/>
              </a:rPr>
              <a:t>10</a:t>
            </a:r>
            <a:endParaRPr b="0" i="0" sz="4800" u="none" cap="none" strike="noStrike">
              <a:solidFill>
                <a:srgbClr val="CF8A87"/>
              </a:solidFill>
              <a:latin typeface="Oxygen"/>
              <a:ea typeface="Oxygen"/>
              <a:cs typeface="Oxygen"/>
              <a:sym typeface="Oxygen"/>
            </a:endParaRPr>
          </a:p>
        </p:txBody>
      </p:sp>
      <p:pic>
        <p:nvPicPr>
          <p:cNvPr id="378" name="Google Shape;378;p24"/>
          <p:cNvPicPr preferRelativeResize="0"/>
          <p:nvPr/>
        </p:nvPicPr>
        <p:blipFill>
          <a:blip r:embed="rId3">
            <a:alphaModFix/>
          </a:blip>
          <a:stretch>
            <a:fillRect/>
          </a:stretch>
        </p:blipFill>
        <p:spPr>
          <a:xfrm>
            <a:off x="56163" y="266975"/>
            <a:ext cx="4157775" cy="2562695"/>
          </a:xfrm>
          <a:prstGeom prst="rect">
            <a:avLst/>
          </a:prstGeom>
          <a:noFill/>
          <a:ln>
            <a:noFill/>
          </a:ln>
        </p:spPr>
      </p:pic>
      <p:sp>
        <p:nvSpPr>
          <p:cNvPr id="379" name="Google Shape;379;p24"/>
          <p:cNvSpPr txBox="1"/>
          <p:nvPr/>
        </p:nvSpPr>
        <p:spPr>
          <a:xfrm>
            <a:off x="4176075" y="152825"/>
            <a:ext cx="1338000" cy="400200"/>
          </a:xfrm>
          <a:prstGeom prst="rect">
            <a:avLst/>
          </a:prstGeom>
          <a:noFill/>
          <a:ln cap="flat" cmpd="sng" w="9525">
            <a:solidFill>
              <a:srgbClr val="A6A6A6"/>
            </a:solidFill>
            <a:prstDash val="dot"/>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A6A6A6"/>
                </a:solidFill>
                <a:latin typeface="Open Sans"/>
                <a:ea typeface="Open Sans"/>
                <a:cs typeface="Open Sans"/>
                <a:sym typeface="Open Sans"/>
              </a:rPr>
              <a:t>Team 439!</a:t>
            </a:r>
            <a:endParaRPr>
              <a:solidFill>
                <a:srgbClr val="A6A6A6"/>
              </a:solidFill>
              <a:latin typeface="Open Sans"/>
              <a:ea typeface="Open Sans"/>
              <a:cs typeface="Open Sans"/>
              <a:sym typeface="Open Sans"/>
            </a:endParaRPr>
          </a:p>
        </p:txBody>
      </p:sp>
      <p:cxnSp>
        <p:nvCxnSpPr>
          <p:cNvPr id="380" name="Google Shape;380;p24"/>
          <p:cNvCxnSpPr>
            <a:stCxn id="379" idx="1"/>
          </p:cNvCxnSpPr>
          <p:nvPr/>
        </p:nvCxnSpPr>
        <p:spPr>
          <a:xfrm flipH="1">
            <a:off x="3591075" y="352925"/>
            <a:ext cx="585000" cy="66600"/>
          </a:xfrm>
          <a:prstGeom prst="straightConnector1">
            <a:avLst/>
          </a:prstGeom>
          <a:noFill/>
          <a:ln cap="flat" cmpd="sng" w="9525">
            <a:solidFill>
              <a:srgbClr val="A6A6A6"/>
            </a:solidFill>
            <a:prstDash val="solid"/>
            <a:round/>
            <a:headEnd len="med" w="med" type="none"/>
            <a:tailEnd len="med" w="med" type="triangle"/>
          </a:ln>
        </p:spPr>
      </p:cxnSp>
      <p:cxnSp>
        <p:nvCxnSpPr>
          <p:cNvPr id="381" name="Google Shape;381;p24"/>
          <p:cNvCxnSpPr/>
          <p:nvPr/>
        </p:nvCxnSpPr>
        <p:spPr>
          <a:xfrm>
            <a:off x="238050" y="7630350"/>
            <a:ext cx="6381900" cy="0"/>
          </a:xfrm>
          <a:prstGeom prst="straightConnector1">
            <a:avLst/>
          </a:prstGeom>
          <a:noFill/>
          <a:ln cap="flat" cmpd="sng" w="9525">
            <a:solidFill>
              <a:srgbClr val="E5DCDC"/>
            </a:solidFill>
            <a:prstDash val="dashDot"/>
            <a:round/>
            <a:headEnd len="med" w="med" type="none"/>
            <a:tailEnd len="med" w="med" type="none"/>
          </a:ln>
        </p:spPr>
      </p:cxnSp>
      <p:pic>
        <p:nvPicPr>
          <p:cNvPr id="382" name="Google Shape;382;p24"/>
          <p:cNvPicPr preferRelativeResize="0"/>
          <p:nvPr/>
        </p:nvPicPr>
        <p:blipFill>
          <a:blip r:embed="rId4">
            <a:alphaModFix/>
          </a:blip>
          <a:stretch>
            <a:fillRect/>
          </a:stretch>
        </p:blipFill>
        <p:spPr>
          <a:xfrm>
            <a:off x="169698" y="7707831"/>
            <a:ext cx="2939652" cy="2105793"/>
          </a:xfrm>
          <a:prstGeom prst="rect">
            <a:avLst/>
          </a:prstGeom>
          <a:noFill/>
          <a:ln>
            <a:noFill/>
          </a:ln>
        </p:spPr>
      </p:pic>
      <p:sp>
        <p:nvSpPr>
          <p:cNvPr id="383" name="Google Shape;383;p24"/>
          <p:cNvSpPr txBox="1"/>
          <p:nvPr/>
        </p:nvSpPr>
        <p:spPr>
          <a:xfrm>
            <a:off x="3921650" y="7845900"/>
            <a:ext cx="26982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000">
              <a:solidFill>
                <a:schemeClr val="accent6"/>
              </a:solidFill>
              <a:latin typeface="Open Sans"/>
              <a:ea typeface="Open Sans"/>
              <a:cs typeface="Open Sans"/>
              <a:sym typeface="Open Sans"/>
            </a:endParaRPr>
          </a:p>
        </p:txBody>
      </p:sp>
      <p:cxnSp>
        <p:nvCxnSpPr>
          <p:cNvPr id="384" name="Google Shape;384;p24"/>
          <p:cNvCxnSpPr>
            <a:stCxn id="385" idx="1"/>
            <a:endCxn id="382" idx="3"/>
          </p:cNvCxnSpPr>
          <p:nvPr/>
        </p:nvCxnSpPr>
        <p:spPr>
          <a:xfrm flipH="1">
            <a:off x="3109284" y="8283600"/>
            <a:ext cx="915900" cy="477000"/>
          </a:xfrm>
          <a:prstGeom prst="straightConnector1">
            <a:avLst/>
          </a:prstGeom>
          <a:noFill/>
          <a:ln cap="flat" cmpd="sng" w="9525">
            <a:solidFill>
              <a:srgbClr val="B6D7A8"/>
            </a:solidFill>
            <a:prstDash val="solid"/>
            <a:round/>
            <a:headEnd len="med" w="med" type="none"/>
            <a:tailEnd len="med" w="med" type="triangle"/>
          </a:ln>
        </p:spPr>
      </p:cxnSp>
      <p:sp>
        <p:nvSpPr>
          <p:cNvPr id="386" name="Google Shape;386;p24"/>
          <p:cNvSpPr txBox="1"/>
          <p:nvPr/>
        </p:nvSpPr>
        <p:spPr>
          <a:xfrm>
            <a:off x="133475" y="2924600"/>
            <a:ext cx="4419600" cy="831300"/>
          </a:xfrm>
          <a:prstGeom prst="rect">
            <a:avLst/>
          </a:prstGeom>
          <a:noFill/>
          <a:ln cap="flat" cmpd="sng" w="9525">
            <a:solidFill>
              <a:srgbClr val="0B5394"/>
            </a:solidFill>
            <a:prstDash val="dot"/>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0B5394"/>
                </a:solidFill>
                <a:latin typeface="Open Sans"/>
                <a:ea typeface="Open Sans"/>
                <a:cs typeface="Open Sans"/>
                <a:sym typeface="Open Sans"/>
              </a:rPr>
              <a:t>Micturition waves: acute pr peaks superimposed on the tonic pr changes can range from  few to &gt;100 cm of water caused by micturition reflex</a:t>
            </a:r>
            <a:endParaRPr>
              <a:solidFill>
                <a:srgbClr val="0B5394"/>
              </a:solidFill>
              <a:latin typeface="Open Sans"/>
              <a:ea typeface="Open Sans"/>
              <a:cs typeface="Open Sans"/>
              <a:sym typeface="Open Sans"/>
            </a:endParaRPr>
          </a:p>
        </p:txBody>
      </p:sp>
      <p:sp>
        <p:nvSpPr>
          <p:cNvPr id="385" name="Google Shape;385;p24"/>
          <p:cNvSpPr txBox="1"/>
          <p:nvPr/>
        </p:nvSpPr>
        <p:spPr>
          <a:xfrm>
            <a:off x="4025184" y="7806450"/>
            <a:ext cx="1646100" cy="954300"/>
          </a:xfrm>
          <a:prstGeom prst="rect">
            <a:avLst/>
          </a:prstGeom>
          <a:noFill/>
          <a:ln cap="flat" cmpd="sng" w="9525">
            <a:solidFill>
              <a:srgbClr val="B6D7A8"/>
            </a:solidFill>
            <a:prstDash val="dot"/>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chemeClr val="accent6"/>
                </a:solidFill>
                <a:latin typeface="Open Sans"/>
                <a:ea typeface="Open Sans"/>
                <a:cs typeface="Open Sans"/>
                <a:sym typeface="Open Sans"/>
              </a:rPr>
              <a:t>The picture on the left describes the circulation of urination process from empty bladder to the micturition reflex.</a:t>
            </a:r>
            <a:endParaRPr sz="1200">
              <a:solidFill>
                <a:srgbClr val="93C47D"/>
              </a:solidFill>
              <a:latin typeface="Open Sans"/>
              <a:ea typeface="Open Sans"/>
              <a:cs typeface="Open Sans"/>
              <a:sym typeface="Open Sans"/>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0" name="Shape 390"/>
        <p:cNvGrpSpPr/>
        <p:nvPr/>
      </p:nvGrpSpPr>
      <p:grpSpPr>
        <a:xfrm>
          <a:off x="0" y="0"/>
          <a:ext cx="0" cy="0"/>
          <a:chOff x="0" y="0"/>
          <a:chExt cx="0" cy="0"/>
        </a:xfrm>
      </p:grpSpPr>
      <p:graphicFrame>
        <p:nvGraphicFramePr>
          <p:cNvPr id="391" name="Google Shape;391;p25"/>
          <p:cNvGraphicFramePr/>
          <p:nvPr/>
        </p:nvGraphicFramePr>
        <p:xfrm>
          <a:off x="166696" y="6255002"/>
          <a:ext cx="3000000" cy="3000000"/>
        </p:xfrm>
        <a:graphic>
          <a:graphicData uri="http://schemas.openxmlformats.org/drawingml/2006/table">
            <a:tbl>
              <a:tblPr>
                <a:noFill/>
                <a:tableStyleId>{704D4981-9763-4B15-9187-979BE53374E2}</a:tableStyleId>
              </a:tblPr>
              <a:tblGrid>
                <a:gridCol w="2114625"/>
                <a:gridCol w="2205000"/>
                <a:gridCol w="2205000"/>
              </a:tblGrid>
              <a:tr h="535125">
                <a:tc>
                  <a:txBody>
                    <a:bodyPr/>
                    <a:lstStyle/>
                    <a:p>
                      <a:pPr indent="0" lvl="0" marL="0" rtl="0" algn="ctr">
                        <a:spcBef>
                          <a:spcPts val="0"/>
                        </a:spcBef>
                        <a:spcAft>
                          <a:spcPts val="0"/>
                        </a:spcAft>
                        <a:buNone/>
                      </a:pPr>
                      <a:r>
                        <a:rPr b="1" lang="en" u="sng">
                          <a:solidFill>
                            <a:srgbClr val="FFFFFF"/>
                          </a:solidFill>
                          <a:latin typeface="Open Sans"/>
                          <a:ea typeface="Open Sans"/>
                          <a:cs typeface="Open Sans"/>
                          <a:sym typeface="Open Sans"/>
                        </a:rPr>
                        <a:t>Cortical</a:t>
                      </a:r>
                      <a:endParaRPr>
                        <a:solidFill>
                          <a:srgbClr val="FFFFFF"/>
                        </a:solidFill>
                        <a:latin typeface="Open Sans"/>
                        <a:ea typeface="Open Sans"/>
                        <a:cs typeface="Open Sans"/>
                        <a:sym typeface="Open Sans"/>
                      </a:endParaRPr>
                    </a:p>
                  </a:txBody>
                  <a:tcPr marT="91425" marB="91425" marR="91425" marL="9142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B37370"/>
                    </a:solidFill>
                  </a:tcPr>
                </a:tc>
                <a:tc>
                  <a:txBody>
                    <a:bodyPr/>
                    <a:lstStyle/>
                    <a:p>
                      <a:pPr indent="0" lvl="0" marL="0" rtl="0" algn="ctr">
                        <a:spcBef>
                          <a:spcPts val="0"/>
                        </a:spcBef>
                        <a:spcAft>
                          <a:spcPts val="0"/>
                        </a:spcAft>
                        <a:buNone/>
                      </a:pPr>
                      <a:r>
                        <a:rPr b="1" lang="en" u="sng">
                          <a:solidFill>
                            <a:srgbClr val="FFFFFF"/>
                          </a:solidFill>
                          <a:latin typeface="Open Sans"/>
                          <a:ea typeface="Open Sans"/>
                          <a:cs typeface="Open Sans"/>
                          <a:sym typeface="Open Sans"/>
                        </a:rPr>
                        <a:t>Spinal cord</a:t>
                      </a:r>
                      <a:endParaRPr>
                        <a:solidFill>
                          <a:srgbClr val="FFFFFF"/>
                        </a:solidFill>
                        <a:latin typeface="Open Sans"/>
                        <a:ea typeface="Open Sans"/>
                        <a:cs typeface="Open Sans"/>
                        <a:sym typeface="Open Sans"/>
                      </a:endParaRPr>
                    </a:p>
                  </a:txBody>
                  <a:tcPr marT="91425" marB="91425" marR="91425" marL="9142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B37370"/>
                    </a:solidFill>
                  </a:tcPr>
                </a:tc>
                <a:tc>
                  <a:txBody>
                    <a:bodyPr/>
                    <a:lstStyle/>
                    <a:p>
                      <a:pPr indent="0" lvl="0" marL="0" rtl="0" algn="ctr">
                        <a:spcBef>
                          <a:spcPts val="0"/>
                        </a:spcBef>
                        <a:spcAft>
                          <a:spcPts val="0"/>
                        </a:spcAft>
                        <a:buNone/>
                      </a:pPr>
                      <a:r>
                        <a:rPr b="1" lang="en" u="sng">
                          <a:solidFill>
                            <a:srgbClr val="FFFFFF"/>
                          </a:solidFill>
                          <a:latin typeface="Open Sans"/>
                          <a:ea typeface="Open Sans"/>
                          <a:cs typeface="Open Sans"/>
                          <a:sym typeface="Open Sans"/>
                        </a:rPr>
                        <a:t>LMN</a:t>
                      </a:r>
                      <a:endParaRPr b="1" u="sng">
                        <a:solidFill>
                          <a:srgbClr val="FFFFFF"/>
                        </a:solidFill>
                        <a:latin typeface="Open Sans"/>
                        <a:ea typeface="Open Sans"/>
                        <a:cs typeface="Open Sans"/>
                        <a:sym typeface="Open Sans"/>
                      </a:endParaRPr>
                    </a:p>
                  </a:txBody>
                  <a:tcPr marT="91425" marB="91425" marR="91425" marL="9142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B37370"/>
                    </a:solidFill>
                  </a:tcPr>
                </a:tc>
              </a:tr>
              <a:tr h="2046425">
                <a:tc>
                  <a:txBody>
                    <a:bodyPr/>
                    <a:lstStyle/>
                    <a:p>
                      <a:pPr indent="0" lvl="0" marL="0" rtl="0" algn="l">
                        <a:spcBef>
                          <a:spcPts val="0"/>
                        </a:spcBef>
                        <a:spcAft>
                          <a:spcPts val="0"/>
                        </a:spcAft>
                        <a:buNone/>
                      </a:pPr>
                      <a:r>
                        <a:rPr lang="en">
                          <a:latin typeface="Open Sans"/>
                          <a:ea typeface="Open Sans"/>
                          <a:cs typeface="Open Sans"/>
                          <a:sym typeface="Open Sans"/>
                        </a:rPr>
                        <a:t>-</a:t>
                      </a:r>
                      <a:r>
                        <a:rPr b="1" lang="en">
                          <a:latin typeface="Open Sans"/>
                          <a:ea typeface="Open Sans"/>
                          <a:cs typeface="Open Sans"/>
                          <a:sym typeface="Open Sans"/>
                        </a:rPr>
                        <a:t>Post-central</a:t>
                      </a:r>
                      <a:r>
                        <a:rPr lang="en">
                          <a:latin typeface="Open Sans"/>
                          <a:ea typeface="Open Sans"/>
                          <a:cs typeface="Open Sans"/>
                          <a:sym typeface="Open Sans"/>
                        </a:rPr>
                        <a:t> lesions cause </a:t>
                      </a:r>
                      <a:r>
                        <a:rPr lang="en">
                          <a:solidFill>
                            <a:srgbClr val="990000"/>
                          </a:solidFill>
                          <a:latin typeface="Open Sans"/>
                          <a:ea typeface="Open Sans"/>
                          <a:cs typeface="Open Sans"/>
                          <a:sym typeface="Open Sans"/>
                        </a:rPr>
                        <a:t>loss of sense</a:t>
                      </a:r>
                      <a:r>
                        <a:rPr lang="en">
                          <a:solidFill>
                            <a:srgbClr val="CC0000"/>
                          </a:solidFill>
                          <a:latin typeface="Open Sans"/>
                          <a:ea typeface="Open Sans"/>
                          <a:cs typeface="Open Sans"/>
                          <a:sym typeface="Open Sans"/>
                        </a:rPr>
                        <a:t> </a:t>
                      </a:r>
                      <a:r>
                        <a:rPr lang="en">
                          <a:solidFill>
                            <a:srgbClr val="262626"/>
                          </a:solidFill>
                          <a:latin typeface="Open Sans"/>
                          <a:ea typeface="Open Sans"/>
                          <a:cs typeface="Open Sans"/>
                          <a:sym typeface="Open Sans"/>
                        </a:rPr>
                        <a:t>of bladder fullness</a:t>
                      </a:r>
                      <a:endParaRPr>
                        <a:solidFill>
                          <a:srgbClr val="262626"/>
                        </a:solidFill>
                        <a:latin typeface="Open Sans"/>
                        <a:ea typeface="Open Sans"/>
                        <a:cs typeface="Open Sans"/>
                        <a:sym typeface="Open Sans"/>
                      </a:endParaRPr>
                    </a:p>
                    <a:p>
                      <a:pPr indent="0" lvl="0" marL="0" rtl="0" algn="l">
                        <a:spcBef>
                          <a:spcPts val="0"/>
                        </a:spcBef>
                        <a:spcAft>
                          <a:spcPts val="0"/>
                        </a:spcAft>
                        <a:buNone/>
                      </a:pPr>
                      <a:r>
                        <a:t/>
                      </a:r>
                      <a:endParaRPr>
                        <a:solidFill>
                          <a:srgbClr val="262626"/>
                        </a:solidFill>
                        <a:latin typeface="Open Sans"/>
                        <a:ea typeface="Open Sans"/>
                        <a:cs typeface="Open Sans"/>
                        <a:sym typeface="Open Sans"/>
                      </a:endParaRPr>
                    </a:p>
                    <a:p>
                      <a:pPr indent="0" lvl="0" marL="0" rtl="0" algn="l">
                        <a:spcBef>
                          <a:spcPts val="0"/>
                        </a:spcBef>
                        <a:spcAft>
                          <a:spcPts val="0"/>
                        </a:spcAft>
                        <a:buNone/>
                      </a:pPr>
                      <a:r>
                        <a:rPr lang="en">
                          <a:solidFill>
                            <a:srgbClr val="262626"/>
                          </a:solidFill>
                          <a:latin typeface="Open Sans"/>
                          <a:ea typeface="Open Sans"/>
                          <a:cs typeface="Open Sans"/>
                          <a:sym typeface="Open Sans"/>
                        </a:rPr>
                        <a:t>-</a:t>
                      </a:r>
                      <a:r>
                        <a:rPr b="1" lang="en">
                          <a:solidFill>
                            <a:srgbClr val="262626"/>
                          </a:solidFill>
                          <a:latin typeface="Open Sans"/>
                          <a:ea typeface="Open Sans"/>
                          <a:cs typeface="Open Sans"/>
                          <a:sym typeface="Open Sans"/>
                        </a:rPr>
                        <a:t>Pre-central </a:t>
                      </a:r>
                      <a:r>
                        <a:rPr lang="en">
                          <a:solidFill>
                            <a:srgbClr val="262626"/>
                          </a:solidFill>
                          <a:latin typeface="Open Sans"/>
                          <a:ea typeface="Open Sans"/>
                          <a:cs typeface="Open Sans"/>
                          <a:sym typeface="Open Sans"/>
                        </a:rPr>
                        <a:t>lesions cause </a:t>
                      </a:r>
                      <a:r>
                        <a:rPr lang="en">
                          <a:solidFill>
                            <a:srgbClr val="990000"/>
                          </a:solidFill>
                          <a:latin typeface="Open Sans"/>
                          <a:ea typeface="Open Sans"/>
                          <a:cs typeface="Open Sans"/>
                          <a:sym typeface="Open Sans"/>
                        </a:rPr>
                        <a:t>difficulty initiating</a:t>
                      </a:r>
                      <a:r>
                        <a:rPr lang="en">
                          <a:solidFill>
                            <a:srgbClr val="CC0000"/>
                          </a:solidFill>
                          <a:latin typeface="Open Sans"/>
                          <a:ea typeface="Open Sans"/>
                          <a:cs typeface="Open Sans"/>
                          <a:sym typeface="Open Sans"/>
                        </a:rPr>
                        <a:t> </a:t>
                      </a:r>
                      <a:r>
                        <a:rPr lang="en">
                          <a:latin typeface="Open Sans"/>
                          <a:ea typeface="Open Sans"/>
                          <a:cs typeface="Open Sans"/>
                          <a:sym typeface="Open Sans"/>
                        </a:rPr>
                        <a:t>micturition</a:t>
                      </a:r>
                      <a:endParaRPr>
                        <a:latin typeface="Open Sans"/>
                        <a:ea typeface="Open Sans"/>
                        <a:cs typeface="Open Sans"/>
                        <a:sym typeface="Open Sans"/>
                      </a:endParaRPr>
                    </a:p>
                    <a:p>
                      <a:pPr indent="0" lvl="0" marL="0" rtl="0" algn="l">
                        <a:spcBef>
                          <a:spcPts val="0"/>
                        </a:spcBef>
                        <a:spcAft>
                          <a:spcPts val="0"/>
                        </a:spcAft>
                        <a:buNone/>
                      </a:pPr>
                      <a:r>
                        <a:t/>
                      </a:r>
                      <a:endParaRPr>
                        <a:latin typeface="Open Sans"/>
                        <a:ea typeface="Open Sans"/>
                        <a:cs typeface="Open Sans"/>
                        <a:sym typeface="Open Sans"/>
                      </a:endParaRPr>
                    </a:p>
                    <a:p>
                      <a:pPr indent="0" lvl="0" marL="0" rtl="0" algn="l">
                        <a:spcBef>
                          <a:spcPts val="0"/>
                        </a:spcBef>
                        <a:spcAft>
                          <a:spcPts val="0"/>
                        </a:spcAft>
                        <a:buNone/>
                      </a:pPr>
                      <a:r>
                        <a:rPr lang="en">
                          <a:latin typeface="Open Sans"/>
                          <a:ea typeface="Open Sans"/>
                          <a:cs typeface="Open Sans"/>
                          <a:sym typeface="Open Sans"/>
                        </a:rPr>
                        <a:t>-</a:t>
                      </a:r>
                      <a:r>
                        <a:rPr b="1" lang="en">
                          <a:latin typeface="Open Sans"/>
                          <a:ea typeface="Open Sans"/>
                          <a:cs typeface="Open Sans"/>
                          <a:sym typeface="Open Sans"/>
                        </a:rPr>
                        <a:t>Frontal lesions</a:t>
                      </a:r>
                      <a:r>
                        <a:rPr lang="en">
                          <a:latin typeface="Open Sans"/>
                          <a:ea typeface="Open Sans"/>
                          <a:cs typeface="Open Sans"/>
                          <a:sym typeface="Open Sans"/>
                        </a:rPr>
                        <a:t> cause </a:t>
                      </a:r>
                      <a:r>
                        <a:rPr lang="en">
                          <a:solidFill>
                            <a:srgbClr val="990000"/>
                          </a:solidFill>
                          <a:latin typeface="Open Sans"/>
                          <a:ea typeface="Open Sans"/>
                          <a:cs typeface="Open Sans"/>
                          <a:sym typeface="Open Sans"/>
                        </a:rPr>
                        <a:t>socially inappropriate</a:t>
                      </a:r>
                      <a:r>
                        <a:rPr lang="en">
                          <a:solidFill>
                            <a:srgbClr val="CC0000"/>
                          </a:solidFill>
                          <a:latin typeface="Open Sans"/>
                          <a:ea typeface="Open Sans"/>
                          <a:cs typeface="Open Sans"/>
                          <a:sym typeface="Open Sans"/>
                        </a:rPr>
                        <a:t> </a:t>
                      </a:r>
                      <a:r>
                        <a:rPr lang="en">
                          <a:solidFill>
                            <a:srgbClr val="262626"/>
                          </a:solidFill>
                          <a:latin typeface="Open Sans"/>
                          <a:ea typeface="Open Sans"/>
                          <a:cs typeface="Open Sans"/>
                          <a:sym typeface="Open Sans"/>
                        </a:rPr>
                        <a:t>micturition </a:t>
                      </a:r>
                      <a:endParaRPr>
                        <a:latin typeface="Open Sans"/>
                        <a:ea typeface="Open Sans"/>
                        <a:cs typeface="Open Sans"/>
                        <a:sym typeface="Open Sans"/>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F3EFEF"/>
                    </a:solidFill>
                  </a:tcPr>
                </a:tc>
                <a:tc>
                  <a:txBody>
                    <a:bodyPr/>
                    <a:lstStyle/>
                    <a:p>
                      <a:pPr indent="0" lvl="0" marL="0" rtl="0" algn="l">
                        <a:spcBef>
                          <a:spcPts val="0"/>
                        </a:spcBef>
                        <a:spcAft>
                          <a:spcPts val="0"/>
                        </a:spcAft>
                        <a:buNone/>
                      </a:pPr>
                      <a:r>
                        <a:rPr lang="en">
                          <a:solidFill>
                            <a:srgbClr val="262626"/>
                          </a:solidFill>
                          <a:latin typeface="Open Sans"/>
                          <a:ea typeface="Open Sans"/>
                          <a:cs typeface="Open Sans"/>
                          <a:sym typeface="Open Sans"/>
                        </a:rPr>
                        <a:t>-</a:t>
                      </a:r>
                      <a:r>
                        <a:rPr lang="en">
                          <a:solidFill>
                            <a:srgbClr val="262626"/>
                          </a:solidFill>
                          <a:latin typeface="Open Sans"/>
                          <a:ea typeface="Open Sans"/>
                          <a:cs typeface="Open Sans"/>
                          <a:sym typeface="Open Sans"/>
                        </a:rPr>
                        <a:t>Bilateral UMN lesions (pyramidal tracts) cause urinary frequency and incontinence. The bladder is </a:t>
                      </a:r>
                      <a:r>
                        <a:rPr lang="en">
                          <a:solidFill>
                            <a:srgbClr val="990000"/>
                          </a:solidFill>
                          <a:latin typeface="Open Sans"/>
                          <a:ea typeface="Open Sans"/>
                          <a:cs typeface="Open Sans"/>
                          <a:sym typeface="Open Sans"/>
                        </a:rPr>
                        <a:t>small and hypertonic</a:t>
                      </a:r>
                      <a:r>
                        <a:rPr lang="en">
                          <a:solidFill>
                            <a:srgbClr val="262626"/>
                          </a:solidFill>
                          <a:latin typeface="Open Sans"/>
                          <a:ea typeface="Open Sans"/>
                          <a:cs typeface="Open Sans"/>
                          <a:sym typeface="Open Sans"/>
                        </a:rPr>
                        <a:t>, i.e. sensitive to small changes in intravesical pressure. Frontal lesions can also cause a </a:t>
                      </a:r>
                      <a:r>
                        <a:rPr b="1" lang="en">
                          <a:solidFill>
                            <a:srgbClr val="262626"/>
                          </a:solidFill>
                          <a:latin typeface="Open Sans"/>
                          <a:ea typeface="Open Sans"/>
                          <a:cs typeface="Open Sans"/>
                          <a:sym typeface="Open Sans"/>
                        </a:rPr>
                        <a:t>hypertonic bladder</a:t>
                      </a:r>
                      <a:endParaRPr b="1">
                        <a:latin typeface="Open Sans"/>
                        <a:ea typeface="Open Sans"/>
                        <a:cs typeface="Open Sans"/>
                        <a:sym typeface="Open Sans"/>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F3EFEF"/>
                    </a:solidFill>
                  </a:tcPr>
                </a:tc>
                <a:tc>
                  <a:txBody>
                    <a:bodyPr/>
                    <a:lstStyle/>
                    <a:p>
                      <a:pPr indent="0" lvl="0" marL="0" rtl="0" algn="l">
                        <a:spcBef>
                          <a:spcPts val="0"/>
                        </a:spcBef>
                        <a:spcAft>
                          <a:spcPts val="0"/>
                        </a:spcAft>
                        <a:buNone/>
                      </a:pPr>
                      <a:r>
                        <a:rPr lang="en">
                          <a:solidFill>
                            <a:srgbClr val="262626"/>
                          </a:solidFill>
                          <a:latin typeface="Open Sans"/>
                          <a:ea typeface="Open Sans"/>
                          <a:cs typeface="Open Sans"/>
                          <a:sym typeface="Open Sans"/>
                        </a:rPr>
                        <a:t>-Sacral </a:t>
                      </a:r>
                      <a:r>
                        <a:rPr lang="en">
                          <a:solidFill>
                            <a:srgbClr val="262626"/>
                          </a:solidFill>
                          <a:latin typeface="Open Sans"/>
                          <a:ea typeface="Open Sans"/>
                          <a:cs typeface="Open Sans"/>
                          <a:sym typeface="Open Sans"/>
                        </a:rPr>
                        <a:t>lesions (conus medullaris, sacral root, &amp; pelvic nerve– bilateral) cause a </a:t>
                      </a:r>
                      <a:r>
                        <a:rPr lang="en">
                          <a:solidFill>
                            <a:srgbClr val="990000"/>
                          </a:solidFill>
                          <a:latin typeface="Open Sans"/>
                          <a:ea typeface="Open Sans"/>
                          <a:cs typeface="Open Sans"/>
                          <a:sym typeface="Open Sans"/>
                        </a:rPr>
                        <a:t>flaccid, atonic bladder</a:t>
                      </a:r>
                      <a:r>
                        <a:rPr lang="en">
                          <a:solidFill>
                            <a:srgbClr val="262626"/>
                          </a:solidFill>
                          <a:latin typeface="Open Sans"/>
                          <a:ea typeface="Open Sans"/>
                          <a:cs typeface="Open Sans"/>
                          <a:sym typeface="Open Sans"/>
                        </a:rPr>
                        <a:t> that overflows (cauda equina), often unexpectedly)</a:t>
                      </a:r>
                      <a:endParaRPr>
                        <a:latin typeface="Open Sans"/>
                        <a:ea typeface="Open Sans"/>
                        <a:cs typeface="Open Sans"/>
                        <a:sym typeface="Open Sans"/>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F3EFEF"/>
                    </a:solidFill>
                  </a:tcPr>
                </a:tc>
              </a:tr>
            </a:tbl>
          </a:graphicData>
        </a:graphic>
      </p:graphicFrame>
      <p:sp>
        <p:nvSpPr>
          <p:cNvPr id="392" name="Google Shape;392;p25"/>
          <p:cNvSpPr txBox="1"/>
          <p:nvPr/>
        </p:nvSpPr>
        <p:spPr>
          <a:xfrm>
            <a:off x="5705600" y="4391450"/>
            <a:ext cx="5486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Oxygen"/>
              <a:ea typeface="Oxygen"/>
              <a:cs typeface="Oxygen"/>
              <a:sym typeface="Oxygen"/>
            </a:endParaRPr>
          </a:p>
        </p:txBody>
      </p:sp>
      <p:sp>
        <p:nvSpPr>
          <p:cNvPr id="393" name="Google Shape;393;p25"/>
          <p:cNvSpPr txBox="1"/>
          <p:nvPr/>
        </p:nvSpPr>
        <p:spPr>
          <a:xfrm>
            <a:off x="974178" y="177425"/>
            <a:ext cx="4638600" cy="55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400">
                <a:solidFill>
                  <a:srgbClr val="CF8A87"/>
                </a:solidFill>
                <a:latin typeface="Open Sans"/>
                <a:ea typeface="Open Sans"/>
                <a:cs typeface="Open Sans"/>
                <a:sym typeface="Open Sans"/>
              </a:rPr>
              <a:t>Abnormalities in Micturition</a:t>
            </a:r>
            <a:endParaRPr b="1" sz="2400">
              <a:solidFill>
                <a:srgbClr val="CF8A87"/>
              </a:solidFill>
              <a:latin typeface="Open Sans"/>
              <a:ea typeface="Open Sans"/>
              <a:cs typeface="Open Sans"/>
              <a:sym typeface="Open Sans"/>
            </a:endParaRPr>
          </a:p>
        </p:txBody>
      </p:sp>
      <p:sp>
        <p:nvSpPr>
          <p:cNvPr id="394" name="Google Shape;394;p25"/>
          <p:cNvSpPr txBox="1"/>
          <p:nvPr/>
        </p:nvSpPr>
        <p:spPr>
          <a:xfrm>
            <a:off x="1326671" y="636865"/>
            <a:ext cx="4067100" cy="608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rgbClr val="990000"/>
                </a:solidFill>
                <a:latin typeface="Open Sans"/>
                <a:ea typeface="Open Sans"/>
                <a:cs typeface="Open Sans"/>
                <a:sym typeface="Open Sans"/>
              </a:rPr>
              <a:t>As a general role of injury in Nervous System:</a:t>
            </a:r>
            <a:endParaRPr>
              <a:solidFill>
                <a:srgbClr val="990000"/>
              </a:solidFill>
              <a:latin typeface="Open Sans"/>
              <a:ea typeface="Open Sans"/>
              <a:cs typeface="Open Sans"/>
              <a:sym typeface="Open Sans"/>
            </a:endParaRPr>
          </a:p>
          <a:p>
            <a:pPr indent="0" lvl="0" marL="0" rtl="0" algn="ctr">
              <a:spcBef>
                <a:spcPts val="0"/>
              </a:spcBef>
              <a:spcAft>
                <a:spcPts val="0"/>
              </a:spcAft>
              <a:buNone/>
            </a:pPr>
            <a:r>
              <a:rPr b="1" lang="en">
                <a:latin typeface="Open Sans"/>
                <a:ea typeface="Open Sans"/>
                <a:cs typeface="Open Sans"/>
                <a:sym typeface="Open Sans"/>
              </a:rPr>
              <a:t>Generally speaking:</a:t>
            </a:r>
            <a:endParaRPr>
              <a:solidFill>
                <a:srgbClr val="990000"/>
              </a:solidFill>
              <a:latin typeface="Open Sans"/>
              <a:ea typeface="Open Sans"/>
              <a:cs typeface="Open Sans"/>
              <a:sym typeface="Open Sans"/>
            </a:endParaRPr>
          </a:p>
        </p:txBody>
      </p:sp>
      <p:sp>
        <p:nvSpPr>
          <p:cNvPr id="395" name="Google Shape;395;p25"/>
          <p:cNvSpPr/>
          <p:nvPr/>
        </p:nvSpPr>
        <p:spPr>
          <a:xfrm>
            <a:off x="5748300" y="-238225"/>
            <a:ext cx="871200" cy="1381500"/>
          </a:xfrm>
          <a:prstGeom prst="roundRect">
            <a:avLst>
              <a:gd fmla="val 16667" name="adj"/>
            </a:avLst>
          </a:prstGeom>
          <a:solidFill>
            <a:srgbClr val="D7DAE1">
              <a:alpha val="8353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800"/>
              <a:buFont typeface="Arial"/>
              <a:buNone/>
            </a:pPr>
            <a:r>
              <a:rPr b="1" lang="en" sz="4800">
                <a:solidFill>
                  <a:srgbClr val="CF8A87"/>
                </a:solidFill>
                <a:latin typeface="Oxygen"/>
                <a:ea typeface="Oxygen"/>
                <a:cs typeface="Oxygen"/>
                <a:sym typeface="Oxygen"/>
              </a:rPr>
              <a:t>11</a:t>
            </a:r>
            <a:endParaRPr b="0" i="0" sz="4800" u="none" cap="none" strike="noStrike">
              <a:solidFill>
                <a:srgbClr val="CF8A87"/>
              </a:solidFill>
              <a:latin typeface="Oxygen"/>
              <a:ea typeface="Oxygen"/>
              <a:cs typeface="Oxygen"/>
              <a:sym typeface="Oxygen"/>
            </a:endParaRPr>
          </a:p>
        </p:txBody>
      </p:sp>
      <p:cxnSp>
        <p:nvCxnSpPr>
          <p:cNvPr id="396" name="Google Shape;396;p25"/>
          <p:cNvCxnSpPr/>
          <p:nvPr/>
        </p:nvCxnSpPr>
        <p:spPr>
          <a:xfrm>
            <a:off x="238050" y="5574742"/>
            <a:ext cx="6381900" cy="0"/>
          </a:xfrm>
          <a:prstGeom prst="straightConnector1">
            <a:avLst/>
          </a:prstGeom>
          <a:noFill/>
          <a:ln cap="flat" cmpd="sng" w="9525">
            <a:solidFill>
              <a:srgbClr val="E5DCDC"/>
            </a:solidFill>
            <a:prstDash val="dashDot"/>
            <a:round/>
            <a:headEnd len="med" w="med" type="none"/>
            <a:tailEnd len="med" w="med" type="none"/>
          </a:ln>
        </p:spPr>
      </p:cxnSp>
      <p:sp>
        <p:nvSpPr>
          <p:cNvPr id="397" name="Google Shape;397;p25"/>
          <p:cNvSpPr/>
          <p:nvPr/>
        </p:nvSpPr>
        <p:spPr>
          <a:xfrm>
            <a:off x="299244" y="6068828"/>
            <a:ext cx="921900" cy="309300"/>
          </a:xfrm>
          <a:prstGeom prst="round2DiagRect">
            <a:avLst>
              <a:gd fmla="val 16667" name="adj1"/>
              <a:gd fmla="val 50000" name="adj2"/>
            </a:avLst>
          </a:prstGeom>
          <a:solidFill>
            <a:srgbClr val="FFFFFF"/>
          </a:solidFill>
          <a:ln cap="flat" cmpd="sng" w="9525">
            <a:solidFill>
              <a:srgbClr val="A64D79"/>
            </a:solidFill>
            <a:prstDash val="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rgbClr val="0B5394"/>
                </a:solidFill>
                <a:latin typeface="Bebas Neue"/>
                <a:ea typeface="Bebas Neue"/>
                <a:cs typeface="Bebas Neue"/>
                <a:sym typeface="Bebas Neue"/>
              </a:rPr>
              <a:t>Boy’s slides</a:t>
            </a:r>
            <a:r>
              <a:rPr lang="en" sz="1000">
                <a:solidFill>
                  <a:schemeClr val="accent3"/>
                </a:solidFill>
                <a:latin typeface="Bebas Neue"/>
                <a:ea typeface="Bebas Neue"/>
                <a:cs typeface="Bebas Neue"/>
                <a:sym typeface="Bebas Neue"/>
              </a:rPr>
              <a:t> </a:t>
            </a:r>
            <a:endParaRPr sz="1000">
              <a:solidFill>
                <a:schemeClr val="accent3"/>
              </a:solidFill>
              <a:latin typeface="Bebas Neue"/>
              <a:ea typeface="Bebas Neue"/>
              <a:cs typeface="Bebas Neue"/>
              <a:sym typeface="Bebas Neue"/>
            </a:endParaRPr>
          </a:p>
        </p:txBody>
      </p:sp>
      <p:graphicFrame>
        <p:nvGraphicFramePr>
          <p:cNvPr id="398" name="Google Shape;398;p25"/>
          <p:cNvGraphicFramePr/>
          <p:nvPr/>
        </p:nvGraphicFramePr>
        <p:xfrm>
          <a:off x="97868" y="1669372"/>
          <a:ext cx="3000000" cy="3000000"/>
        </p:xfrm>
        <a:graphic>
          <a:graphicData uri="http://schemas.openxmlformats.org/drawingml/2006/table">
            <a:tbl>
              <a:tblPr>
                <a:noFill/>
                <a:tableStyleId>{704D4981-9763-4B15-9187-979BE53374E2}</a:tableStyleId>
              </a:tblPr>
              <a:tblGrid>
                <a:gridCol w="3194100"/>
                <a:gridCol w="3330600"/>
              </a:tblGrid>
              <a:tr h="601950">
                <a:tc>
                  <a:txBody>
                    <a:bodyPr/>
                    <a:lstStyle/>
                    <a:p>
                      <a:pPr indent="0" lvl="0" marL="0" rtl="0" algn="ctr">
                        <a:spcBef>
                          <a:spcPts val="0"/>
                        </a:spcBef>
                        <a:spcAft>
                          <a:spcPts val="0"/>
                        </a:spcAft>
                        <a:buNone/>
                      </a:pPr>
                      <a:r>
                        <a:rPr lang="en">
                          <a:solidFill>
                            <a:srgbClr val="FFFFFF"/>
                          </a:solidFill>
                          <a:latin typeface="Open Sans"/>
                          <a:ea typeface="Open Sans"/>
                          <a:cs typeface="Open Sans"/>
                          <a:sym typeface="Open Sans"/>
                        </a:rPr>
                        <a:t>Lesions </a:t>
                      </a:r>
                      <a:r>
                        <a:rPr b="1" lang="en">
                          <a:solidFill>
                            <a:srgbClr val="FFFFFF"/>
                          </a:solidFill>
                          <a:latin typeface="Open Sans"/>
                          <a:ea typeface="Open Sans"/>
                          <a:cs typeface="Open Sans"/>
                          <a:sym typeface="Open Sans"/>
                        </a:rPr>
                        <a:t>above the sacral center</a:t>
                      </a:r>
                      <a:endParaRPr>
                        <a:solidFill>
                          <a:srgbClr val="FFFFFF"/>
                        </a:solidFill>
                        <a:latin typeface="Open Sans"/>
                        <a:ea typeface="Open Sans"/>
                        <a:cs typeface="Open Sans"/>
                        <a:sym typeface="Open Sans"/>
                      </a:endParaRPr>
                    </a:p>
                  </a:txBody>
                  <a:tcPr marT="91425" marB="91425" marR="91425" marL="9142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B37370"/>
                    </a:solidFill>
                  </a:tcPr>
                </a:tc>
                <a:tc>
                  <a:txBody>
                    <a:bodyPr/>
                    <a:lstStyle/>
                    <a:p>
                      <a:pPr indent="0" lvl="0" marL="0" rtl="0" algn="ctr">
                        <a:spcBef>
                          <a:spcPts val="0"/>
                        </a:spcBef>
                        <a:spcAft>
                          <a:spcPts val="0"/>
                        </a:spcAft>
                        <a:buNone/>
                      </a:pPr>
                      <a:r>
                        <a:rPr lang="en">
                          <a:solidFill>
                            <a:srgbClr val="FFFFFF"/>
                          </a:solidFill>
                          <a:latin typeface="Open Sans"/>
                          <a:ea typeface="Open Sans"/>
                          <a:cs typeface="Open Sans"/>
                          <a:sym typeface="Open Sans"/>
                        </a:rPr>
                        <a:t>Lesions </a:t>
                      </a:r>
                      <a:r>
                        <a:rPr b="1" lang="en">
                          <a:solidFill>
                            <a:srgbClr val="FFFFFF"/>
                          </a:solidFill>
                          <a:latin typeface="Open Sans"/>
                          <a:ea typeface="Open Sans"/>
                          <a:cs typeface="Open Sans"/>
                          <a:sym typeface="Open Sans"/>
                        </a:rPr>
                        <a:t>below the sacral center</a:t>
                      </a:r>
                      <a:endParaRPr>
                        <a:solidFill>
                          <a:srgbClr val="FFFFFF"/>
                        </a:solidFill>
                        <a:latin typeface="Open Sans"/>
                        <a:ea typeface="Open Sans"/>
                        <a:cs typeface="Open Sans"/>
                        <a:sym typeface="Open Sans"/>
                      </a:endParaRPr>
                    </a:p>
                  </a:txBody>
                  <a:tcPr marT="91425" marB="91425" marR="91425" marL="9142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B37370"/>
                    </a:solidFill>
                  </a:tcPr>
                </a:tc>
              </a:tr>
              <a:tr h="995500">
                <a:tc>
                  <a:txBody>
                    <a:bodyPr/>
                    <a:lstStyle/>
                    <a:p>
                      <a:pPr indent="0" lvl="0" marL="0" rtl="0" algn="l">
                        <a:spcBef>
                          <a:spcPts val="0"/>
                        </a:spcBef>
                        <a:spcAft>
                          <a:spcPts val="0"/>
                        </a:spcAft>
                        <a:buNone/>
                      </a:pPr>
                      <a:r>
                        <a:rPr lang="en">
                          <a:solidFill>
                            <a:srgbClr val="262626"/>
                          </a:solidFill>
                          <a:latin typeface="Open Sans"/>
                          <a:ea typeface="Open Sans"/>
                          <a:cs typeface="Open Sans"/>
                          <a:sym typeface="Open Sans"/>
                        </a:rPr>
                        <a:t>UMN→ (upper motor neuron) lesions → </a:t>
                      </a:r>
                      <a:r>
                        <a:rPr b="1" lang="en" u="sng">
                          <a:solidFill>
                            <a:srgbClr val="990000"/>
                          </a:solidFill>
                          <a:latin typeface="Open Sans"/>
                          <a:ea typeface="Open Sans"/>
                          <a:cs typeface="Open Sans"/>
                          <a:sym typeface="Open Sans"/>
                        </a:rPr>
                        <a:t>Overactive bladder</a:t>
                      </a:r>
                      <a:r>
                        <a:rPr lang="en">
                          <a:solidFill>
                            <a:srgbClr val="262626"/>
                          </a:solidFill>
                          <a:latin typeface="Open Sans"/>
                          <a:ea typeface="Open Sans"/>
                          <a:cs typeface="Open Sans"/>
                          <a:sym typeface="Open Sans"/>
                        </a:rPr>
                        <a:t> which leads to:</a:t>
                      </a:r>
                      <a:endParaRPr>
                        <a:solidFill>
                          <a:srgbClr val="262626"/>
                        </a:solidFill>
                        <a:latin typeface="Open Sans"/>
                        <a:ea typeface="Open Sans"/>
                        <a:cs typeface="Open Sans"/>
                        <a:sym typeface="Open Sans"/>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F3EFEF"/>
                    </a:solidFill>
                  </a:tcPr>
                </a:tc>
                <a:tc>
                  <a:txBody>
                    <a:bodyPr/>
                    <a:lstStyle/>
                    <a:p>
                      <a:pPr indent="0" lvl="0" marL="0" rtl="0" algn="l">
                        <a:spcBef>
                          <a:spcPts val="0"/>
                        </a:spcBef>
                        <a:spcAft>
                          <a:spcPts val="0"/>
                        </a:spcAft>
                        <a:buNone/>
                      </a:pPr>
                      <a:r>
                        <a:rPr lang="en">
                          <a:solidFill>
                            <a:srgbClr val="262626"/>
                          </a:solidFill>
                          <a:latin typeface="Open Sans"/>
                          <a:ea typeface="Open Sans"/>
                          <a:cs typeface="Open Sans"/>
                          <a:sym typeface="Open Sans"/>
                        </a:rPr>
                        <a:t>LMN→ (lower motor neuron) lesions → </a:t>
                      </a:r>
                      <a:r>
                        <a:rPr b="1" lang="en" u="sng">
                          <a:solidFill>
                            <a:srgbClr val="990000"/>
                          </a:solidFill>
                          <a:latin typeface="Open Sans"/>
                          <a:ea typeface="Open Sans"/>
                          <a:cs typeface="Open Sans"/>
                          <a:sym typeface="Open Sans"/>
                        </a:rPr>
                        <a:t>Flaccid bladder</a:t>
                      </a:r>
                      <a:r>
                        <a:rPr lang="en">
                          <a:solidFill>
                            <a:srgbClr val="CC0000"/>
                          </a:solidFill>
                          <a:latin typeface="Open Sans"/>
                          <a:ea typeface="Open Sans"/>
                          <a:cs typeface="Open Sans"/>
                          <a:sym typeface="Open Sans"/>
                        </a:rPr>
                        <a:t> </a:t>
                      </a:r>
                      <a:r>
                        <a:rPr lang="en">
                          <a:solidFill>
                            <a:srgbClr val="262626"/>
                          </a:solidFill>
                          <a:latin typeface="Open Sans"/>
                          <a:ea typeface="Open Sans"/>
                          <a:cs typeface="Open Sans"/>
                          <a:sym typeface="Open Sans"/>
                        </a:rPr>
                        <a:t>which leads to:</a:t>
                      </a:r>
                      <a:endParaRPr>
                        <a:latin typeface="Open Sans"/>
                        <a:ea typeface="Open Sans"/>
                        <a:cs typeface="Open Sans"/>
                        <a:sym typeface="Open Sans"/>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F3EFEF"/>
                    </a:solidFill>
                  </a:tcPr>
                </a:tc>
              </a:tr>
              <a:tr h="2046425">
                <a:tc>
                  <a:txBody>
                    <a:bodyPr/>
                    <a:lstStyle/>
                    <a:p>
                      <a:pPr indent="0" lvl="0" marL="0" rtl="0" algn="l">
                        <a:spcBef>
                          <a:spcPts val="0"/>
                        </a:spcBef>
                        <a:spcAft>
                          <a:spcPts val="0"/>
                        </a:spcAft>
                        <a:buNone/>
                      </a:pPr>
                      <a:r>
                        <a:rPr lang="en">
                          <a:solidFill>
                            <a:srgbClr val="262626"/>
                          </a:solidFill>
                          <a:latin typeface="Open Sans"/>
                          <a:ea typeface="Open Sans"/>
                          <a:cs typeface="Open Sans"/>
                          <a:sym typeface="Open Sans"/>
                        </a:rPr>
                        <a:t>1.</a:t>
                      </a:r>
                      <a:r>
                        <a:rPr lang="en">
                          <a:latin typeface="Open Sans"/>
                          <a:ea typeface="Open Sans"/>
                          <a:cs typeface="Open Sans"/>
                          <a:sym typeface="Open Sans"/>
                        </a:rPr>
                        <a:t>↑ tone of bladder wall</a:t>
                      </a:r>
                      <a:endParaRPr>
                        <a:latin typeface="Open Sans"/>
                        <a:ea typeface="Open Sans"/>
                        <a:cs typeface="Open Sans"/>
                        <a:sym typeface="Open Sans"/>
                      </a:endParaRPr>
                    </a:p>
                    <a:p>
                      <a:pPr indent="0" lvl="0" marL="0" rtl="0" algn="l">
                        <a:spcBef>
                          <a:spcPts val="0"/>
                        </a:spcBef>
                        <a:spcAft>
                          <a:spcPts val="0"/>
                        </a:spcAft>
                        <a:buNone/>
                      </a:pPr>
                      <a:r>
                        <a:rPr lang="en">
                          <a:latin typeface="Open Sans"/>
                          <a:ea typeface="Open Sans"/>
                          <a:cs typeface="Open Sans"/>
                          <a:sym typeface="Open Sans"/>
                        </a:rPr>
                        <a:t>2.Hypertrophy of bladder wall.</a:t>
                      </a:r>
                      <a:endParaRPr>
                        <a:latin typeface="Open Sans"/>
                        <a:ea typeface="Open Sans"/>
                        <a:cs typeface="Open Sans"/>
                        <a:sym typeface="Open Sans"/>
                      </a:endParaRPr>
                    </a:p>
                    <a:p>
                      <a:pPr indent="0" lvl="0" marL="0" rtl="0" algn="l">
                        <a:spcBef>
                          <a:spcPts val="0"/>
                        </a:spcBef>
                        <a:spcAft>
                          <a:spcPts val="0"/>
                        </a:spcAft>
                        <a:buNone/>
                      </a:pPr>
                      <a:r>
                        <a:rPr lang="en">
                          <a:latin typeface="Open Sans"/>
                          <a:ea typeface="Open Sans"/>
                          <a:cs typeface="Open Sans"/>
                          <a:sym typeface="Open Sans"/>
                        </a:rPr>
                        <a:t>3.Reduced capacity</a:t>
                      </a:r>
                      <a:endParaRPr>
                        <a:latin typeface="Open Sans"/>
                        <a:ea typeface="Open Sans"/>
                        <a:cs typeface="Open Sans"/>
                        <a:sym typeface="Open Sans"/>
                      </a:endParaRPr>
                    </a:p>
                    <a:p>
                      <a:pPr indent="0" lvl="0" marL="0" rtl="0" algn="l">
                        <a:spcBef>
                          <a:spcPts val="0"/>
                        </a:spcBef>
                        <a:spcAft>
                          <a:spcPts val="0"/>
                        </a:spcAft>
                        <a:buNone/>
                      </a:pPr>
                      <a:r>
                        <a:rPr lang="en">
                          <a:latin typeface="Open Sans"/>
                          <a:ea typeface="Open Sans"/>
                          <a:cs typeface="Open Sans"/>
                          <a:sym typeface="Open Sans"/>
                        </a:rPr>
                        <a:t>4.Involuntary contractions of detrusor</a:t>
                      </a:r>
                      <a:endParaRPr>
                        <a:latin typeface="Open Sans"/>
                        <a:ea typeface="Open Sans"/>
                        <a:cs typeface="Open Sans"/>
                        <a:sym typeface="Open Sans"/>
                      </a:endParaRPr>
                    </a:p>
                    <a:p>
                      <a:pPr indent="0" lvl="0" marL="0" rtl="0" algn="l">
                        <a:spcBef>
                          <a:spcPts val="0"/>
                        </a:spcBef>
                        <a:spcAft>
                          <a:spcPts val="0"/>
                        </a:spcAft>
                        <a:buNone/>
                      </a:pPr>
                      <a:r>
                        <a:rPr lang="en">
                          <a:latin typeface="Open Sans"/>
                          <a:ea typeface="Open Sans"/>
                          <a:cs typeface="Open Sans"/>
                          <a:sym typeface="Open Sans"/>
                        </a:rPr>
                        <a:t>5.High IVP</a:t>
                      </a:r>
                      <a:endParaRPr>
                        <a:latin typeface="Open Sans"/>
                        <a:ea typeface="Open Sans"/>
                        <a:cs typeface="Open Sans"/>
                        <a:sym typeface="Open Sans"/>
                      </a:endParaRPr>
                    </a:p>
                    <a:p>
                      <a:pPr indent="0" lvl="0" marL="0" rtl="0" algn="l">
                        <a:spcBef>
                          <a:spcPts val="0"/>
                        </a:spcBef>
                        <a:spcAft>
                          <a:spcPts val="0"/>
                        </a:spcAft>
                        <a:buNone/>
                      </a:pPr>
                      <a:r>
                        <a:t/>
                      </a:r>
                      <a:endParaRPr>
                        <a:latin typeface="Open Sans"/>
                        <a:ea typeface="Open Sans"/>
                        <a:cs typeface="Open Sans"/>
                        <a:sym typeface="Open Sans"/>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F3EFEF"/>
                    </a:solidFill>
                  </a:tcPr>
                </a:tc>
                <a:tc>
                  <a:txBody>
                    <a:bodyPr/>
                    <a:lstStyle/>
                    <a:p>
                      <a:pPr indent="0" lvl="0" marL="0" rtl="0" algn="l">
                        <a:spcBef>
                          <a:spcPts val="0"/>
                        </a:spcBef>
                        <a:spcAft>
                          <a:spcPts val="0"/>
                        </a:spcAft>
                        <a:buNone/>
                      </a:pPr>
                      <a:r>
                        <a:rPr lang="en">
                          <a:latin typeface="Open Sans"/>
                          <a:ea typeface="Open Sans"/>
                          <a:cs typeface="Open Sans"/>
                          <a:sym typeface="Open Sans"/>
                        </a:rPr>
                        <a:t>1.</a:t>
                      </a:r>
                      <a:r>
                        <a:rPr lang="en">
                          <a:solidFill>
                            <a:srgbClr val="262626"/>
                          </a:solidFill>
                          <a:latin typeface="Open Sans"/>
                          <a:ea typeface="Open Sans"/>
                          <a:cs typeface="Open Sans"/>
                          <a:sym typeface="Open Sans"/>
                        </a:rPr>
                        <a:t>↓ tone of bladder wall</a:t>
                      </a:r>
                      <a:endParaRPr>
                        <a:solidFill>
                          <a:srgbClr val="262626"/>
                        </a:solidFill>
                        <a:latin typeface="Open Sans"/>
                        <a:ea typeface="Open Sans"/>
                        <a:cs typeface="Open Sans"/>
                        <a:sym typeface="Open Sans"/>
                      </a:endParaRPr>
                    </a:p>
                    <a:p>
                      <a:pPr indent="0" lvl="0" marL="0" rtl="0" algn="l">
                        <a:spcBef>
                          <a:spcPts val="0"/>
                        </a:spcBef>
                        <a:spcAft>
                          <a:spcPts val="0"/>
                        </a:spcAft>
                        <a:buNone/>
                      </a:pPr>
                      <a:r>
                        <a:rPr lang="en">
                          <a:solidFill>
                            <a:srgbClr val="262626"/>
                          </a:solidFill>
                          <a:latin typeface="Open Sans"/>
                          <a:ea typeface="Open Sans"/>
                          <a:cs typeface="Open Sans"/>
                          <a:sym typeface="Open Sans"/>
                        </a:rPr>
                        <a:t>2.Thin (mild hypertrophy) of bladder wall</a:t>
                      </a:r>
                      <a:endParaRPr>
                        <a:solidFill>
                          <a:srgbClr val="262626"/>
                        </a:solidFill>
                        <a:latin typeface="Open Sans"/>
                        <a:ea typeface="Open Sans"/>
                        <a:cs typeface="Open Sans"/>
                        <a:sym typeface="Open Sans"/>
                      </a:endParaRPr>
                    </a:p>
                    <a:p>
                      <a:pPr indent="0" lvl="0" marL="0" rtl="0" algn="l">
                        <a:spcBef>
                          <a:spcPts val="0"/>
                        </a:spcBef>
                        <a:spcAft>
                          <a:spcPts val="0"/>
                        </a:spcAft>
                        <a:buNone/>
                      </a:pPr>
                      <a:r>
                        <a:rPr lang="en">
                          <a:solidFill>
                            <a:srgbClr val="262626"/>
                          </a:solidFill>
                          <a:latin typeface="Open Sans"/>
                          <a:ea typeface="Open Sans"/>
                          <a:cs typeface="Open Sans"/>
                          <a:sym typeface="Open Sans"/>
                        </a:rPr>
                        <a:t>3.Large capacity</a:t>
                      </a:r>
                      <a:endParaRPr>
                        <a:solidFill>
                          <a:srgbClr val="262626"/>
                        </a:solidFill>
                        <a:latin typeface="Open Sans"/>
                        <a:ea typeface="Open Sans"/>
                        <a:cs typeface="Open Sans"/>
                        <a:sym typeface="Open Sans"/>
                      </a:endParaRPr>
                    </a:p>
                    <a:p>
                      <a:pPr indent="0" lvl="0" marL="0" rtl="0" algn="l">
                        <a:spcBef>
                          <a:spcPts val="0"/>
                        </a:spcBef>
                        <a:spcAft>
                          <a:spcPts val="0"/>
                        </a:spcAft>
                        <a:buNone/>
                      </a:pPr>
                      <a:r>
                        <a:rPr lang="en">
                          <a:solidFill>
                            <a:srgbClr val="262626"/>
                          </a:solidFill>
                          <a:latin typeface="Open Sans"/>
                          <a:ea typeface="Open Sans"/>
                          <a:cs typeface="Open Sans"/>
                          <a:sym typeface="Open Sans"/>
                        </a:rPr>
                        <a:t>4.Lack of voluntary contractions of detrusor.</a:t>
                      </a:r>
                      <a:endParaRPr>
                        <a:solidFill>
                          <a:srgbClr val="262626"/>
                        </a:solidFill>
                        <a:latin typeface="Open Sans"/>
                        <a:ea typeface="Open Sans"/>
                        <a:cs typeface="Open Sans"/>
                        <a:sym typeface="Open Sans"/>
                      </a:endParaRPr>
                    </a:p>
                    <a:p>
                      <a:pPr indent="0" lvl="0" marL="0" rtl="0" algn="l">
                        <a:spcBef>
                          <a:spcPts val="0"/>
                        </a:spcBef>
                        <a:spcAft>
                          <a:spcPts val="0"/>
                        </a:spcAft>
                        <a:buNone/>
                      </a:pPr>
                      <a:r>
                        <a:rPr lang="en">
                          <a:solidFill>
                            <a:srgbClr val="262626"/>
                          </a:solidFill>
                          <a:latin typeface="Open Sans"/>
                          <a:ea typeface="Open Sans"/>
                          <a:cs typeface="Open Sans"/>
                          <a:sym typeface="Open Sans"/>
                        </a:rPr>
                        <a:t>5.Low IVP</a:t>
                      </a:r>
                      <a:endParaRPr>
                        <a:solidFill>
                          <a:srgbClr val="262626"/>
                        </a:solidFill>
                        <a:latin typeface="Open Sans"/>
                        <a:ea typeface="Open Sans"/>
                        <a:cs typeface="Open Sans"/>
                        <a:sym typeface="Open Sans"/>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F3EFEF"/>
                    </a:solidFill>
                  </a:tcPr>
                </a:tc>
              </a:tr>
            </a:tbl>
          </a:graphicData>
        </a:graphic>
      </p:graphicFrame>
      <p:sp>
        <p:nvSpPr>
          <p:cNvPr id="399" name="Google Shape;399;p25"/>
          <p:cNvSpPr/>
          <p:nvPr/>
        </p:nvSpPr>
        <p:spPr>
          <a:xfrm>
            <a:off x="238039" y="1456051"/>
            <a:ext cx="921900" cy="309300"/>
          </a:xfrm>
          <a:prstGeom prst="round2DiagRect">
            <a:avLst>
              <a:gd fmla="val 16667" name="adj1"/>
              <a:gd fmla="val 50000" name="adj2"/>
            </a:avLst>
          </a:prstGeom>
          <a:solidFill>
            <a:srgbClr val="FFFFFF"/>
          </a:solidFill>
          <a:ln cap="flat" cmpd="sng" w="9525">
            <a:solidFill>
              <a:srgbClr val="A64D79"/>
            </a:solidFill>
            <a:prstDash val="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rgbClr val="D5A6BD"/>
                </a:solidFill>
                <a:latin typeface="Bebas Neue"/>
                <a:ea typeface="Bebas Neue"/>
                <a:cs typeface="Bebas Neue"/>
                <a:sym typeface="Bebas Neue"/>
              </a:rPr>
              <a:t>Girl’s slide</a:t>
            </a:r>
            <a:endParaRPr sz="1000">
              <a:solidFill>
                <a:srgbClr val="D5A6BD"/>
              </a:solidFill>
              <a:latin typeface="Bebas Neue"/>
              <a:ea typeface="Bebas Neue"/>
              <a:cs typeface="Bebas Neue"/>
              <a:sym typeface="Bebas Neue"/>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3" name="Shape 403"/>
        <p:cNvGrpSpPr/>
        <p:nvPr/>
      </p:nvGrpSpPr>
      <p:grpSpPr>
        <a:xfrm>
          <a:off x="0" y="0"/>
          <a:ext cx="0" cy="0"/>
          <a:chOff x="0" y="0"/>
          <a:chExt cx="0" cy="0"/>
        </a:xfrm>
      </p:grpSpPr>
      <p:sp>
        <p:nvSpPr>
          <p:cNvPr id="404" name="Google Shape;404;p26"/>
          <p:cNvSpPr/>
          <p:nvPr/>
        </p:nvSpPr>
        <p:spPr>
          <a:xfrm>
            <a:off x="5748300" y="-238225"/>
            <a:ext cx="871200" cy="1381500"/>
          </a:xfrm>
          <a:prstGeom prst="roundRect">
            <a:avLst>
              <a:gd fmla="val 16667" name="adj"/>
            </a:avLst>
          </a:prstGeom>
          <a:solidFill>
            <a:srgbClr val="D7DAE1">
              <a:alpha val="8353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800"/>
              <a:buFont typeface="Arial"/>
              <a:buNone/>
            </a:pPr>
            <a:r>
              <a:rPr b="1" lang="en" sz="4800">
                <a:solidFill>
                  <a:srgbClr val="CF8A87"/>
                </a:solidFill>
                <a:latin typeface="Oxygen"/>
                <a:ea typeface="Oxygen"/>
                <a:cs typeface="Oxygen"/>
                <a:sym typeface="Oxygen"/>
              </a:rPr>
              <a:t>12</a:t>
            </a:r>
            <a:endParaRPr b="0" i="0" sz="4800" u="none" cap="none" strike="noStrike">
              <a:solidFill>
                <a:srgbClr val="CF8A87"/>
              </a:solidFill>
              <a:latin typeface="Oxygen"/>
              <a:ea typeface="Oxygen"/>
              <a:cs typeface="Oxygen"/>
              <a:sym typeface="Oxygen"/>
            </a:endParaRPr>
          </a:p>
        </p:txBody>
      </p:sp>
      <p:graphicFrame>
        <p:nvGraphicFramePr>
          <p:cNvPr id="405" name="Google Shape;405;p26"/>
          <p:cNvGraphicFramePr/>
          <p:nvPr/>
        </p:nvGraphicFramePr>
        <p:xfrm>
          <a:off x="334233" y="1278576"/>
          <a:ext cx="3000000" cy="3000000"/>
        </p:xfrm>
        <a:graphic>
          <a:graphicData uri="http://schemas.openxmlformats.org/drawingml/2006/table">
            <a:tbl>
              <a:tblPr>
                <a:noFill/>
                <a:tableStyleId>{704D4981-9763-4B15-9187-979BE53374E2}</a:tableStyleId>
              </a:tblPr>
              <a:tblGrid>
                <a:gridCol w="1678450"/>
                <a:gridCol w="4646100"/>
              </a:tblGrid>
              <a:tr h="442000">
                <a:tc gridSpan="2">
                  <a:txBody>
                    <a:bodyPr/>
                    <a:lstStyle/>
                    <a:p>
                      <a:pPr indent="0" lvl="0" marL="0" rtl="0" algn="ctr">
                        <a:spcBef>
                          <a:spcPts val="0"/>
                        </a:spcBef>
                        <a:spcAft>
                          <a:spcPts val="0"/>
                        </a:spcAft>
                        <a:buNone/>
                      </a:pPr>
                      <a:r>
                        <a:rPr b="1" lang="en" sz="1600">
                          <a:solidFill>
                            <a:schemeClr val="lt1"/>
                          </a:solidFill>
                          <a:latin typeface="Open Sans"/>
                          <a:ea typeface="Open Sans"/>
                          <a:cs typeface="Open Sans"/>
                          <a:sym typeface="Open Sans"/>
                        </a:rPr>
                        <a:t>1- </a:t>
                      </a:r>
                      <a:r>
                        <a:rPr b="1" lang="en" sz="1600">
                          <a:solidFill>
                            <a:schemeClr val="lt1"/>
                          </a:solidFill>
                          <a:latin typeface="Open Sans"/>
                          <a:ea typeface="Open Sans"/>
                          <a:cs typeface="Open Sans"/>
                          <a:sym typeface="Open Sans"/>
                        </a:rPr>
                        <a:t>Lesions above the sacral center </a:t>
                      </a:r>
                      <a:endParaRPr sz="1600">
                        <a:solidFill>
                          <a:srgbClr val="93C47D"/>
                        </a:solidFill>
                        <a:latin typeface="Open Sans"/>
                        <a:ea typeface="Open Sans"/>
                        <a:cs typeface="Open Sans"/>
                        <a:sym typeface="Open Sans"/>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B37370"/>
                    </a:solidFill>
                  </a:tcPr>
                </a:tc>
                <a:tc hMerge="1"/>
              </a:tr>
              <a:tr h="699175">
                <a:tc>
                  <a:txBody>
                    <a:bodyPr/>
                    <a:lstStyle/>
                    <a:p>
                      <a:pPr indent="0" lvl="0" marL="0" rtl="0" algn="ctr">
                        <a:spcBef>
                          <a:spcPts val="0"/>
                        </a:spcBef>
                        <a:spcAft>
                          <a:spcPts val="0"/>
                        </a:spcAft>
                        <a:buNone/>
                      </a:pPr>
                      <a:r>
                        <a:rPr b="1" lang="en">
                          <a:solidFill>
                            <a:schemeClr val="lt1"/>
                          </a:solidFill>
                          <a:latin typeface="Open Sans"/>
                          <a:ea typeface="Open Sans"/>
                          <a:cs typeface="Open Sans"/>
                          <a:sym typeface="Open Sans"/>
                        </a:rPr>
                        <a:t>Causes</a:t>
                      </a:r>
                      <a:endParaRPr b="1">
                        <a:solidFill>
                          <a:schemeClr val="lt1"/>
                        </a:solidFill>
                        <a:latin typeface="Open Sans"/>
                        <a:ea typeface="Open Sans"/>
                        <a:cs typeface="Open Sans"/>
                        <a:sym typeface="Open Sans"/>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CF8A87"/>
                    </a:solidFill>
                  </a:tcPr>
                </a:tc>
                <a:tc>
                  <a:txBody>
                    <a:bodyPr/>
                    <a:lstStyle/>
                    <a:p>
                      <a:pPr indent="-317500" lvl="0" marL="457200" rtl="0" algn="l">
                        <a:spcBef>
                          <a:spcPts val="0"/>
                        </a:spcBef>
                        <a:spcAft>
                          <a:spcPts val="0"/>
                        </a:spcAft>
                        <a:buSzPts val="1400"/>
                        <a:buFont typeface="Open Sans"/>
                        <a:buChar char="●"/>
                      </a:pPr>
                      <a:r>
                        <a:rPr lang="en">
                          <a:solidFill>
                            <a:srgbClr val="262626"/>
                          </a:solidFill>
                          <a:latin typeface="Open Sans"/>
                          <a:ea typeface="Open Sans"/>
                          <a:cs typeface="Open Sans"/>
                          <a:sym typeface="Open Sans"/>
                        </a:rPr>
                        <a:t>Due to loss of inhibitory impulses coming from higher centers → </a:t>
                      </a:r>
                      <a:r>
                        <a:rPr b="1" lang="en">
                          <a:solidFill>
                            <a:srgbClr val="990000"/>
                          </a:solidFill>
                          <a:latin typeface="Open Sans"/>
                          <a:ea typeface="Open Sans"/>
                          <a:cs typeface="Open Sans"/>
                          <a:sym typeface="Open Sans"/>
                        </a:rPr>
                        <a:t>overactive hypertonic</a:t>
                      </a:r>
                      <a:r>
                        <a:rPr lang="en">
                          <a:solidFill>
                            <a:srgbClr val="262626"/>
                          </a:solidFill>
                          <a:latin typeface="Open Sans"/>
                          <a:ea typeface="Open Sans"/>
                          <a:cs typeface="Open Sans"/>
                          <a:sym typeface="Open Sans"/>
                        </a:rPr>
                        <a:t> bladder that is sensitive to small changes in volume</a:t>
                      </a:r>
                      <a:endParaRPr>
                        <a:latin typeface="Open Sans"/>
                        <a:ea typeface="Open Sans"/>
                        <a:cs typeface="Open Sans"/>
                        <a:sym typeface="Open Sans"/>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F3EFEF"/>
                    </a:solidFill>
                  </a:tcPr>
                </a:tc>
              </a:tr>
              <a:tr h="699175">
                <a:tc>
                  <a:txBody>
                    <a:bodyPr/>
                    <a:lstStyle/>
                    <a:p>
                      <a:pPr indent="0" lvl="0" marL="0" rtl="0" algn="ctr">
                        <a:spcBef>
                          <a:spcPts val="0"/>
                        </a:spcBef>
                        <a:spcAft>
                          <a:spcPts val="0"/>
                        </a:spcAft>
                        <a:buNone/>
                      </a:pPr>
                      <a:r>
                        <a:rPr b="1" lang="en">
                          <a:solidFill>
                            <a:schemeClr val="lt1"/>
                          </a:solidFill>
                          <a:latin typeface="Open Sans"/>
                          <a:ea typeface="Open Sans"/>
                          <a:cs typeface="Open Sans"/>
                          <a:sym typeface="Open Sans"/>
                        </a:rPr>
                        <a:t>Features</a:t>
                      </a:r>
                      <a:endParaRPr b="1">
                        <a:solidFill>
                          <a:schemeClr val="lt1"/>
                        </a:solidFill>
                        <a:latin typeface="Open Sans"/>
                        <a:ea typeface="Open Sans"/>
                        <a:cs typeface="Open Sans"/>
                        <a:sym typeface="Open Sans"/>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CF8A87"/>
                    </a:solidFill>
                  </a:tcPr>
                </a:tc>
                <a:tc>
                  <a:txBody>
                    <a:bodyPr/>
                    <a:lstStyle/>
                    <a:p>
                      <a:pPr indent="-317500" lvl="0" marL="457200" rtl="0" algn="l">
                        <a:spcBef>
                          <a:spcPts val="0"/>
                        </a:spcBef>
                        <a:spcAft>
                          <a:spcPts val="0"/>
                        </a:spcAft>
                        <a:buSzPts val="1400"/>
                        <a:buFont typeface="Open Sans"/>
                        <a:buChar char="●"/>
                      </a:pPr>
                      <a:r>
                        <a:rPr lang="en">
                          <a:latin typeface="Open Sans"/>
                          <a:ea typeface="Open Sans"/>
                          <a:cs typeface="Open Sans"/>
                          <a:sym typeface="Open Sans"/>
                        </a:rPr>
                        <a:t>Most lesions above the level of the cord where sacral micturition takes place will cause an </a:t>
                      </a:r>
                      <a:r>
                        <a:rPr b="1" lang="en">
                          <a:solidFill>
                            <a:srgbClr val="990000"/>
                          </a:solidFill>
                          <a:latin typeface="Open Sans"/>
                          <a:ea typeface="Open Sans"/>
                          <a:cs typeface="Open Sans"/>
                          <a:sym typeface="Open Sans"/>
                        </a:rPr>
                        <a:t>overactive</a:t>
                      </a:r>
                      <a:r>
                        <a:rPr b="1" lang="en">
                          <a:solidFill>
                            <a:srgbClr val="CC0000"/>
                          </a:solidFill>
                          <a:latin typeface="Open Sans"/>
                          <a:ea typeface="Open Sans"/>
                          <a:cs typeface="Open Sans"/>
                          <a:sym typeface="Open Sans"/>
                        </a:rPr>
                        <a:t> </a:t>
                      </a:r>
                      <a:r>
                        <a:rPr lang="en">
                          <a:solidFill>
                            <a:srgbClr val="262626"/>
                          </a:solidFill>
                          <a:latin typeface="Open Sans"/>
                          <a:ea typeface="Open Sans"/>
                          <a:cs typeface="Open Sans"/>
                          <a:sym typeface="Open Sans"/>
                        </a:rPr>
                        <a:t>bladder</a:t>
                      </a:r>
                      <a:endParaRPr>
                        <a:solidFill>
                          <a:srgbClr val="262626"/>
                        </a:solidFill>
                        <a:latin typeface="Open Sans"/>
                        <a:ea typeface="Open Sans"/>
                        <a:cs typeface="Open Sans"/>
                        <a:sym typeface="Open Sans"/>
                      </a:endParaRPr>
                    </a:p>
                    <a:p>
                      <a:pPr indent="-317500" lvl="0" marL="457200" rtl="0" algn="l">
                        <a:spcBef>
                          <a:spcPts val="0"/>
                        </a:spcBef>
                        <a:spcAft>
                          <a:spcPts val="0"/>
                        </a:spcAft>
                        <a:buClr>
                          <a:srgbClr val="262626"/>
                        </a:buClr>
                        <a:buSzPts val="1400"/>
                        <a:buFont typeface="Open Sans"/>
                        <a:buChar char="●"/>
                      </a:pPr>
                      <a:r>
                        <a:rPr lang="en">
                          <a:latin typeface="Open Sans"/>
                          <a:ea typeface="Open Sans"/>
                          <a:cs typeface="Open Sans"/>
                          <a:sym typeface="Open Sans"/>
                        </a:rPr>
                        <a:t>Injury can be in the cerebral cortex, cerebellum, brain stem, spinal cord (above S2 level)</a:t>
                      </a:r>
                      <a:endParaRPr>
                        <a:latin typeface="Open Sans"/>
                        <a:ea typeface="Open Sans"/>
                        <a:cs typeface="Open Sans"/>
                        <a:sym typeface="Open Sans"/>
                      </a:endParaRPr>
                    </a:p>
                    <a:p>
                      <a:pPr indent="-317500" lvl="0" marL="457200" rtl="0" algn="l">
                        <a:spcBef>
                          <a:spcPts val="0"/>
                        </a:spcBef>
                        <a:spcAft>
                          <a:spcPts val="0"/>
                        </a:spcAft>
                        <a:buSzPts val="1400"/>
                        <a:buFont typeface="Open Sans"/>
                        <a:buChar char="●"/>
                      </a:pPr>
                      <a:r>
                        <a:rPr lang="en">
                          <a:latin typeface="Open Sans"/>
                          <a:ea typeface="Open Sans"/>
                          <a:cs typeface="Open Sans"/>
                          <a:sym typeface="Open Sans"/>
                        </a:rPr>
                        <a:t>Common lesions include, dementia, cerebrovascular accidents, MS and Parkinson’s.</a:t>
                      </a:r>
                      <a:endParaRPr>
                        <a:latin typeface="Open Sans"/>
                        <a:ea typeface="Open Sans"/>
                        <a:cs typeface="Open Sans"/>
                        <a:sym typeface="Open Sans"/>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F3EFEF"/>
                    </a:solidFill>
                  </a:tcPr>
                </a:tc>
              </a:tr>
            </a:tbl>
          </a:graphicData>
        </a:graphic>
      </p:graphicFrame>
      <p:graphicFrame>
        <p:nvGraphicFramePr>
          <p:cNvPr id="406" name="Google Shape;406;p26"/>
          <p:cNvGraphicFramePr/>
          <p:nvPr/>
        </p:nvGraphicFramePr>
        <p:xfrm>
          <a:off x="266725" y="4791657"/>
          <a:ext cx="3000000" cy="3000000"/>
        </p:xfrm>
        <a:graphic>
          <a:graphicData uri="http://schemas.openxmlformats.org/drawingml/2006/table">
            <a:tbl>
              <a:tblPr>
                <a:noFill/>
                <a:tableStyleId>{704D4981-9763-4B15-9187-979BE53374E2}</a:tableStyleId>
              </a:tblPr>
              <a:tblGrid>
                <a:gridCol w="1678450"/>
                <a:gridCol w="4646100"/>
              </a:tblGrid>
              <a:tr h="442000">
                <a:tc gridSpan="2">
                  <a:txBody>
                    <a:bodyPr/>
                    <a:lstStyle/>
                    <a:p>
                      <a:pPr indent="0" lvl="0" marL="0" rtl="0" algn="ctr">
                        <a:spcBef>
                          <a:spcPts val="0"/>
                        </a:spcBef>
                        <a:spcAft>
                          <a:spcPts val="0"/>
                        </a:spcAft>
                        <a:buNone/>
                      </a:pPr>
                      <a:r>
                        <a:rPr b="1" lang="en" sz="1600">
                          <a:solidFill>
                            <a:schemeClr val="lt1"/>
                          </a:solidFill>
                          <a:latin typeface="Open Sans"/>
                          <a:ea typeface="Open Sans"/>
                          <a:cs typeface="Open Sans"/>
                          <a:sym typeface="Open Sans"/>
                        </a:rPr>
                        <a:t>2- Spinal cord transection</a:t>
                      </a:r>
                      <a:endParaRPr sz="1600">
                        <a:solidFill>
                          <a:srgbClr val="93C47D"/>
                        </a:solidFill>
                        <a:latin typeface="Open Sans"/>
                        <a:ea typeface="Open Sans"/>
                        <a:cs typeface="Open Sans"/>
                        <a:sym typeface="Open Sans"/>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B37370"/>
                    </a:solidFill>
                  </a:tcPr>
                </a:tc>
                <a:tc hMerge="1"/>
              </a:tr>
              <a:tr h="699175">
                <a:tc>
                  <a:txBody>
                    <a:bodyPr/>
                    <a:lstStyle/>
                    <a:p>
                      <a:pPr indent="0" lvl="0" marL="0" rtl="0" algn="ctr">
                        <a:spcBef>
                          <a:spcPts val="0"/>
                        </a:spcBef>
                        <a:spcAft>
                          <a:spcPts val="0"/>
                        </a:spcAft>
                        <a:buNone/>
                      </a:pPr>
                      <a:r>
                        <a:rPr b="1" lang="en">
                          <a:solidFill>
                            <a:schemeClr val="lt1"/>
                          </a:solidFill>
                          <a:latin typeface="Open Sans"/>
                          <a:ea typeface="Open Sans"/>
                          <a:cs typeface="Open Sans"/>
                          <a:sym typeface="Open Sans"/>
                        </a:rPr>
                        <a:t>Damage Site</a:t>
                      </a:r>
                      <a:endParaRPr b="1">
                        <a:solidFill>
                          <a:schemeClr val="lt1"/>
                        </a:solidFill>
                        <a:latin typeface="Open Sans"/>
                        <a:ea typeface="Open Sans"/>
                        <a:cs typeface="Open Sans"/>
                        <a:sym typeface="Open Sans"/>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CF8A87"/>
                    </a:solidFill>
                  </a:tcPr>
                </a:tc>
                <a:tc>
                  <a:txBody>
                    <a:bodyPr/>
                    <a:lstStyle/>
                    <a:p>
                      <a:pPr indent="-317500" lvl="0" marL="457200" rtl="0" algn="l">
                        <a:spcBef>
                          <a:spcPts val="0"/>
                        </a:spcBef>
                        <a:spcAft>
                          <a:spcPts val="0"/>
                        </a:spcAft>
                        <a:buSzPts val="1400"/>
                        <a:buFont typeface="Open Sans"/>
                        <a:buChar char="●"/>
                      </a:pPr>
                      <a:r>
                        <a:rPr lang="en">
                          <a:latin typeface="Open Sans"/>
                          <a:ea typeface="Open Sans"/>
                          <a:cs typeface="Open Sans"/>
                          <a:sym typeface="Open Sans"/>
                        </a:rPr>
                        <a:t>S</a:t>
                      </a:r>
                      <a:r>
                        <a:rPr lang="en">
                          <a:latin typeface="Open Sans"/>
                          <a:ea typeface="Open Sans"/>
                          <a:cs typeface="Open Sans"/>
                          <a:sym typeface="Open Sans"/>
                        </a:rPr>
                        <a:t>pinal cord injuries (Paraplegia)</a:t>
                      </a:r>
                      <a:endParaRPr>
                        <a:latin typeface="Open Sans"/>
                        <a:ea typeface="Open Sans"/>
                        <a:cs typeface="Open Sans"/>
                        <a:sym typeface="Open Sans"/>
                      </a:endParaRPr>
                    </a:p>
                    <a:p>
                      <a:pPr indent="-317500" lvl="0" marL="457200" rtl="0" algn="l">
                        <a:spcBef>
                          <a:spcPts val="0"/>
                        </a:spcBef>
                        <a:spcAft>
                          <a:spcPts val="0"/>
                        </a:spcAft>
                        <a:buClr>
                          <a:srgbClr val="A6A6A6"/>
                        </a:buClr>
                        <a:buSzPts val="1400"/>
                        <a:buFont typeface="Open Sans"/>
                        <a:buChar char="●"/>
                      </a:pPr>
                      <a:r>
                        <a:rPr lang="en">
                          <a:solidFill>
                            <a:srgbClr val="A6A6A6"/>
                          </a:solidFill>
                          <a:latin typeface="Open Sans"/>
                          <a:ea typeface="Open Sans"/>
                          <a:cs typeface="Open Sans"/>
                          <a:sym typeface="Open Sans"/>
                        </a:rPr>
                        <a:t>Paraplegia: the inability to voluntarily move the lower parts of the body</a:t>
                      </a:r>
                      <a:endParaRPr>
                        <a:solidFill>
                          <a:srgbClr val="A6A6A6"/>
                        </a:solidFill>
                        <a:latin typeface="Open Sans"/>
                        <a:ea typeface="Open Sans"/>
                        <a:cs typeface="Open Sans"/>
                        <a:sym typeface="Open Sans"/>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F3EFEF"/>
                    </a:solidFill>
                  </a:tcPr>
                </a:tc>
              </a:tr>
              <a:tr h="699175">
                <a:tc>
                  <a:txBody>
                    <a:bodyPr/>
                    <a:lstStyle/>
                    <a:p>
                      <a:pPr indent="0" lvl="0" marL="0" rtl="0" algn="ctr">
                        <a:spcBef>
                          <a:spcPts val="0"/>
                        </a:spcBef>
                        <a:spcAft>
                          <a:spcPts val="0"/>
                        </a:spcAft>
                        <a:buNone/>
                      </a:pPr>
                      <a:r>
                        <a:rPr b="1" lang="en">
                          <a:solidFill>
                            <a:schemeClr val="lt1"/>
                          </a:solidFill>
                          <a:latin typeface="Open Sans"/>
                          <a:ea typeface="Open Sans"/>
                          <a:cs typeface="Open Sans"/>
                          <a:sym typeface="Open Sans"/>
                        </a:rPr>
                        <a:t>Features</a:t>
                      </a:r>
                      <a:endParaRPr b="1">
                        <a:solidFill>
                          <a:schemeClr val="lt1"/>
                        </a:solidFill>
                        <a:latin typeface="Open Sans"/>
                        <a:ea typeface="Open Sans"/>
                        <a:cs typeface="Open Sans"/>
                        <a:sym typeface="Open Sans"/>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CF8A87"/>
                    </a:solidFill>
                  </a:tcPr>
                </a:tc>
                <a:tc>
                  <a:txBody>
                    <a:bodyPr/>
                    <a:lstStyle/>
                    <a:p>
                      <a:pPr indent="-317500" lvl="0" marL="457200" rtl="0" algn="l">
                        <a:spcBef>
                          <a:spcPts val="0"/>
                        </a:spcBef>
                        <a:spcAft>
                          <a:spcPts val="0"/>
                        </a:spcAft>
                        <a:buClr>
                          <a:srgbClr val="262626"/>
                        </a:buClr>
                        <a:buSzPts val="1400"/>
                        <a:buFont typeface="Open Sans"/>
                        <a:buChar char="●"/>
                      </a:pPr>
                      <a:r>
                        <a:rPr lang="en">
                          <a:solidFill>
                            <a:srgbClr val="990000"/>
                          </a:solidFill>
                          <a:latin typeface="Open Sans"/>
                          <a:ea typeface="Open Sans"/>
                          <a:cs typeface="Open Sans"/>
                          <a:sym typeface="Open Sans"/>
                        </a:rPr>
                        <a:t>During spinal shock</a:t>
                      </a:r>
                      <a:r>
                        <a:rPr lang="en">
                          <a:latin typeface="Open Sans"/>
                          <a:ea typeface="Open Sans"/>
                          <a:cs typeface="Open Sans"/>
                          <a:sym typeface="Open Sans"/>
                        </a:rPr>
                        <a:t>, the bladder is flaccid &amp; unresponsive. It becomes overfilled, and urine dribbles through the sphincters (overflow incontinence)</a:t>
                      </a:r>
                      <a:endParaRPr>
                        <a:latin typeface="Open Sans"/>
                        <a:ea typeface="Open Sans"/>
                        <a:cs typeface="Open Sans"/>
                        <a:sym typeface="Open Sans"/>
                      </a:endParaRPr>
                    </a:p>
                    <a:p>
                      <a:pPr indent="-317500" lvl="0" marL="457200" rtl="0" algn="l">
                        <a:spcBef>
                          <a:spcPts val="0"/>
                        </a:spcBef>
                        <a:spcAft>
                          <a:spcPts val="0"/>
                        </a:spcAft>
                        <a:buSzPts val="1400"/>
                        <a:buFont typeface="Open Sans"/>
                        <a:buChar char="●"/>
                      </a:pPr>
                      <a:r>
                        <a:rPr lang="en">
                          <a:solidFill>
                            <a:srgbClr val="990000"/>
                          </a:solidFill>
                          <a:latin typeface="Open Sans"/>
                          <a:ea typeface="Open Sans"/>
                          <a:cs typeface="Open Sans"/>
                          <a:sym typeface="Open Sans"/>
                        </a:rPr>
                        <a:t>After spinal shock</a:t>
                      </a:r>
                      <a:r>
                        <a:rPr lang="en">
                          <a:latin typeface="Open Sans"/>
                          <a:ea typeface="Open Sans"/>
                          <a:cs typeface="Open Sans"/>
                          <a:sym typeface="Open Sans"/>
                        </a:rPr>
                        <a:t> has passed, the voiding reflex returns, with no voluntary control &amp; no inhibition or facilitation from higher centers. Sometimes voiding reflex becomes hyperactive called </a:t>
                      </a:r>
                      <a:r>
                        <a:rPr b="1" lang="en">
                          <a:solidFill>
                            <a:srgbClr val="990000"/>
                          </a:solidFill>
                          <a:latin typeface="Open Sans"/>
                          <a:ea typeface="Open Sans"/>
                          <a:cs typeface="Open Sans"/>
                          <a:sym typeface="Open Sans"/>
                        </a:rPr>
                        <a:t>Spastic neurogenic bladder</a:t>
                      </a:r>
                      <a:endParaRPr b="1">
                        <a:solidFill>
                          <a:srgbClr val="990000"/>
                        </a:solidFill>
                        <a:latin typeface="Open Sans"/>
                        <a:ea typeface="Open Sans"/>
                        <a:cs typeface="Open Sans"/>
                        <a:sym typeface="Open Sans"/>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F3EFEF"/>
                    </a:solidFill>
                  </a:tcPr>
                </a:tc>
              </a:tr>
            </a:tbl>
          </a:graphicData>
        </a:graphic>
      </p:graphicFrame>
      <p:sp>
        <p:nvSpPr>
          <p:cNvPr id="407" name="Google Shape;407;p26"/>
          <p:cNvSpPr/>
          <p:nvPr/>
        </p:nvSpPr>
        <p:spPr>
          <a:xfrm>
            <a:off x="438175" y="4849076"/>
            <a:ext cx="921900" cy="309300"/>
          </a:xfrm>
          <a:prstGeom prst="round2DiagRect">
            <a:avLst>
              <a:gd fmla="val 16667" name="adj1"/>
              <a:gd fmla="val 50000" name="adj2"/>
            </a:avLst>
          </a:prstGeom>
          <a:solidFill>
            <a:srgbClr val="FFFFFF"/>
          </a:solidFill>
          <a:ln cap="flat" cmpd="sng" w="9525">
            <a:solidFill>
              <a:srgbClr val="A64D79"/>
            </a:solidFill>
            <a:prstDash val="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rgbClr val="0B5394"/>
                </a:solidFill>
                <a:latin typeface="Bebas Neue"/>
                <a:ea typeface="Bebas Neue"/>
                <a:cs typeface="Bebas Neue"/>
                <a:sym typeface="Bebas Neue"/>
              </a:rPr>
              <a:t>Boy’s slides</a:t>
            </a:r>
            <a:r>
              <a:rPr lang="en" sz="1000">
                <a:solidFill>
                  <a:schemeClr val="accent3"/>
                </a:solidFill>
                <a:latin typeface="Bebas Neue"/>
                <a:ea typeface="Bebas Neue"/>
                <a:cs typeface="Bebas Neue"/>
                <a:sym typeface="Bebas Neue"/>
              </a:rPr>
              <a:t> </a:t>
            </a:r>
            <a:endParaRPr sz="1000">
              <a:solidFill>
                <a:schemeClr val="accent3"/>
              </a:solidFill>
              <a:latin typeface="Bebas Neue"/>
              <a:ea typeface="Bebas Neue"/>
              <a:cs typeface="Bebas Neue"/>
              <a:sym typeface="Bebas Neue"/>
            </a:endParaRPr>
          </a:p>
        </p:txBody>
      </p:sp>
      <p:sp>
        <p:nvSpPr>
          <p:cNvPr id="408" name="Google Shape;408;p26"/>
          <p:cNvSpPr/>
          <p:nvPr/>
        </p:nvSpPr>
        <p:spPr>
          <a:xfrm>
            <a:off x="496080" y="1118346"/>
            <a:ext cx="921900" cy="309300"/>
          </a:xfrm>
          <a:prstGeom prst="round2DiagRect">
            <a:avLst>
              <a:gd fmla="val 16667" name="adj1"/>
              <a:gd fmla="val 50000" name="adj2"/>
            </a:avLst>
          </a:prstGeom>
          <a:solidFill>
            <a:srgbClr val="FFFFFF"/>
          </a:solidFill>
          <a:ln cap="flat" cmpd="sng" w="9525">
            <a:solidFill>
              <a:srgbClr val="A64D79"/>
            </a:solidFill>
            <a:prstDash val="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rgbClr val="D5A6BD"/>
                </a:solidFill>
                <a:latin typeface="Bebas Neue"/>
                <a:ea typeface="Bebas Neue"/>
                <a:cs typeface="Bebas Neue"/>
                <a:sym typeface="Bebas Neue"/>
              </a:rPr>
              <a:t>Girl’s slide</a:t>
            </a:r>
            <a:endParaRPr sz="1000">
              <a:solidFill>
                <a:srgbClr val="D5A6BD"/>
              </a:solidFill>
              <a:latin typeface="Bebas Neue"/>
              <a:ea typeface="Bebas Neue"/>
              <a:cs typeface="Bebas Neue"/>
              <a:sym typeface="Bebas Neue"/>
            </a:endParaRPr>
          </a:p>
        </p:txBody>
      </p:sp>
      <p:sp>
        <p:nvSpPr>
          <p:cNvPr id="409" name="Google Shape;409;p26"/>
          <p:cNvSpPr txBox="1"/>
          <p:nvPr/>
        </p:nvSpPr>
        <p:spPr>
          <a:xfrm>
            <a:off x="906862" y="394333"/>
            <a:ext cx="4638600" cy="55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400">
                <a:solidFill>
                  <a:srgbClr val="CF8A87"/>
                </a:solidFill>
                <a:latin typeface="Open Sans"/>
                <a:ea typeface="Open Sans"/>
                <a:cs typeface="Open Sans"/>
                <a:sym typeface="Open Sans"/>
              </a:rPr>
              <a:t>Abnormalities in Micturition</a:t>
            </a:r>
            <a:endParaRPr b="1" sz="2400">
              <a:solidFill>
                <a:srgbClr val="CF8A87"/>
              </a:solidFill>
              <a:latin typeface="Open Sans"/>
              <a:ea typeface="Open Sans"/>
              <a:cs typeface="Open Sans"/>
              <a:sym typeface="Open Sans"/>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3" name="Shape 413"/>
        <p:cNvGrpSpPr/>
        <p:nvPr/>
      </p:nvGrpSpPr>
      <p:grpSpPr>
        <a:xfrm>
          <a:off x="0" y="0"/>
          <a:ext cx="0" cy="0"/>
          <a:chOff x="0" y="0"/>
          <a:chExt cx="0" cy="0"/>
        </a:xfrm>
      </p:grpSpPr>
      <p:sp>
        <p:nvSpPr>
          <p:cNvPr id="414" name="Google Shape;414;p27"/>
          <p:cNvSpPr txBox="1"/>
          <p:nvPr/>
        </p:nvSpPr>
        <p:spPr>
          <a:xfrm>
            <a:off x="906862" y="394333"/>
            <a:ext cx="4638600" cy="55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400">
                <a:solidFill>
                  <a:srgbClr val="CF8A87"/>
                </a:solidFill>
                <a:latin typeface="Open Sans"/>
                <a:ea typeface="Open Sans"/>
                <a:cs typeface="Open Sans"/>
                <a:sym typeface="Open Sans"/>
              </a:rPr>
              <a:t>Abnormalities in Micturition</a:t>
            </a:r>
            <a:endParaRPr b="1" sz="2400">
              <a:solidFill>
                <a:srgbClr val="CF8A87"/>
              </a:solidFill>
              <a:latin typeface="Open Sans"/>
              <a:ea typeface="Open Sans"/>
              <a:cs typeface="Open Sans"/>
              <a:sym typeface="Open Sans"/>
            </a:endParaRPr>
          </a:p>
        </p:txBody>
      </p:sp>
      <p:sp>
        <p:nvSpPr>
          <p:cNvPr id="415" name="Google Shape;415;p27"/>
          <p:cNvSpPr txBox="1"/>
          <p:nvPr/>
        </p:nvSpPr>
        <p:spPr>
          <a:xfrm>
            <a:off x="5705600" y="4391450"/>
            <a:ext cx="5486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Oxygen"/>
              <a:ea typeface="Oxygen"/>
              <a:cs typeface="Oxygen"/>
              <a:sym typeface="Oxygen"/>
            </a:endParaRPr>
          </a:p>
        </p:txBody>
      </p:sp>
      <p:sp>
        <p:nvSpPr>
          <p:cNvPr id="416" name="Google Shape;416;p27"/>
          <p:cNvSpPr/>
          <p:nvPr/>
        </p:nvSpPr>
        <p:spPr>
          <a:xfrm>
            <a:off x="5853075" y="-123425"/>
            <a:ext cx="871200" cy="1008900"/>
          </a:xfrm>
          <a:prstGeom prst="roundRect">
            <a:avLst>
              <a:gd fmla="val 16667" name="adj"/>
            </a:avLst>
          </a:prstGeom>
          <a:solidFill>
            <a:srgbClr val="D7DAE1">
              <a:alpha val="8353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800"/>
              <a:buFont typeface="Arial"/>
              <a:buNone/>
            </a:pPr>
            <a:r>
              <a:rPr b="1" lang="en" sz="4800">
                <a:solidFill>
                  <a:srgbClr val="CF8A87"/>
                </a:solidFill>
                <a:latin typeface="Oxygen"/>
                <a:ea typeface="Oxygen"/>
                <a:cs typeface="Oxygen"/>
                <a:sym typeface="Oxygen"/>
              </a:rPr>
              <a:t>13</a:t>
            </a:r>
            <a:endParaRPr b="0" i="0" sz="4800" u="none" cap="none" strike="noStrike">
              <a:solidFill>
                <a:srgbClr val="CF8A87"/>
              </a:solidFill>
              <a:latin typeface="Oxygen"/>
              <a:ea typeface="Oxygen"/>
              <a:cs typeface="Oxygen"/>
              <a:sym typeface="Oxygen"/>
            </a:endParaRPr>
          </a:p>
        </p:txBody>
      </p:sp>
      <p:pic>
        <p:nvPicPr>
          <p:cNvPr id="417" name="Google Shape;417;p27"/>
          <p:cNvPicPr preferRelativeResize="0"/>
          <p:nvPr/>
        </p:nvPicPr>
        <p:blipFill>
          <a:blip r:embed="rId3">
            <a:alphaModFix/>
          </a:blip>
          <a:stretch>
            <a:fillRect/>
          </a:stretch>
        </p:blipFill>
        <p:spPr>
          <a:xfrm>
            <a:off x="212786" y="5389646"/>
            <a:ext cx="2171326" cy="3003975"/>
          </a:xfrm>
          <a:prstGeom prst="rect">
            <a:avLst/>
          </a:prstGeom>
          <a:noFill/>
          <a:ln>
            <a:noFill/>
          </a:ln>
        </p:spPr>
      </p:pic>
      <p:sp>
        <p:nvSpPr>
          <p:cNvPr id="418" name="Google Shape;418;p27"/>
          <p:cNvSpPr/>
          <p:nvPr/>
        </p:nvSpPr>
        <p:spPr>
          <a:xfrm>
            <a:off x="2474548" y="5315713"/>
            <a:ext cx="3656100" cy="485100"/>
          </a:xfrm>
          <a:prstGeom prst="rect">
            <a:avLst/>
          </a:prstGeom>
          <a:noFill/>
          <a:ln cap="flat" cmpd="sng" w="19050">
            <a:solidFill>
              <a:srgbClr val="A3534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300">
                <a:latin typeface="Open Sans"/>
                <a:ea typeface="Open Sans"/>
                <a:cs typeface="Open Sans"/>
                <a:sym typeface="Open Sans"/>
              </a:rPr>
              <a:t>Lesion in the afferent sensory fibers that carry </a:t>
            </a:r>
            <a:r>
              <a:rPr b="1" lang="en" sz="1300">
                <a:latin typeface="Open Sans"/>
                <a:ea typeface="Open Sans"/>
                <a:cs typeface="Open Sans"/>
                <a:sym typeface="Open Sans"/>
              </a:rPr>
              <a:t>stretch sensation</a:t>
            </a:r>
            <a:r>
              <a:rPr lang="en" sz="1300">
                <a:latin typeface="Open Sans"/>
                <a:ea typeface="Open Sans"/>
                <a:cs typeface="Open Sans"/>
                <a:sym typeface="Open Sans"/>
              </a:rPr>
              <a:t> from bladder wall.</a:t>
            </a:r>
            <a:endParaRPr sz="1300">
              <a:latin typeface="Open Sans"/>
              <a:ea typeface="Open Sans"/>
              <a:cs typeface="Open Sans"/>
              <a:sym typeface="Open Sans"/>
            </a:endParaRPr>
          </a:p>
        </p:txBody>
      </p:sp>
      <p:sp>
        <p:nvSpPr>
          <p:cNvPr id="419" name="Google Shape;419;p27"/>
          <p:cNvSpPr/>
          <p:nvPr/>
        </p:nvSpPr>
        <p:spPr>
          <a:xfrm>
            <a:off x="4147391" y="5867128"/>
            <a:ext cx="247800" cy="228600"/>
          </a:xfrm>
          <a:prstGeom prst="downArrow">
            <a:avLst>
              <a:gd fmla="val 50000" name="adj1"/>
              <a:gd fmla="val 50000" name="adj2"/>
            </a:avLst>
          </a:prstGeom>
          <a:solidFill>
            <a:srgbClr val="CF8A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 name="Google Shape;420;p27"/>
          <p:cNvSpPr/>
          <p:nvPr/>
        </p:nvSpPr>
        <p:spPr>
          <a:xfrm>
            <a:off x="2443259" y="6135762"/>
            <a:ext cx="3656100" cy="525300"/>
          </a:xfrm>
          <a:prstGeom prst="rect">
            <a:avLst/>
          </a:prstGeom>
          <a:noFill/>
          <a:ln cap="flat" cmpd="sng" w="19050">
            <a:solidFill>
              <a:srgbClr val="A3534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latin typeface="Open Sans"/>
                <a:ea typeface="Open Sans"/>
                <a:cs typeface="Open Sans"/>
                <a:sym typeface="Open Sans"/>
              </a:rPr>
              <a:t>Feeling of bladder fullness is </a:t>
            </a:r>
            <a:r>
              <a:rPr b="1" lang="en">
                <a:latin typeface="Open Sans"/>
                <a:ea typeface="Open Sans"/>
                <a:cs typeface="Open Sans"/>
                <a:sym typeface="Open Sans"/>
              </a:rPr>
              <a:t>lost</a:t>
            </a:r>
            <a:r>
              <a:rPr lang="en">
                <a:latin typeface="Open Sans"/>
                <a:ea typeface="Open Sans"/>
                <a:cs typeface="Open Sans"/>
                <a:sym typeface="Open Sans"/>
              </a:rPr>
              <a:t>. </a:t>
            </a:r>
            <a:endParaRPr>
              <a:latin typeface="Open Sans"/>
              <a:ea typeface="Open Sans"/>
              <a:cs typeface="Open Sans"/>
              <a:sym typeface="Open Sans"/>
            </a:endParaRPr>
          </a:p>
          <a:p>
            <a:pPr indent="0" lvl="0" marL="0" rtl="0" algn="l">
              <a:spcBef>
                <a:spcPts val="0"/>
              </a:spcBef>
              <a:spcAft>
                <a:spcPts val="0"/>
              </a:spcAft>
              <a:buNone/>
            </a:pPr>
            <a:r>
              <a:rPr b="1" lang="en">
                <a:latin typeface="Open Sans"/>
                <a:ea typeface="Open Sans"/>
                <a:cs typeface="Open Sans"/>
                <a:sym typeface="Open Sans"/>
              </a:rPr>
              <a:t>Cannot </a:t>
            </a:r>
            <a:r>
              <a:rPr lang="en">
                <a:latin typeface="Open Sans"/>
                <a:ea typeface="Open Sans"/>
                <a:cs typeface="Open Sans"/>
                <a:sym typeface="Open Sans"/>
              </a:rPr>
              <a:t>initiate the </a:t>
            </a:r>
            <a:r>
              <a:rPr b="1" lang="en">
                <a:latin typeface="Open Sans"/>
                <a:ea typeface="Open Sans"/>
                <a:cs typeface="Open Sans"/>
                <a:sym typeface="Open Sans"/>
              </a:rPr>
              <a:t>reflex</a:t>
            </a:r>
            <a:endParaRPr b="1">
              <a:latin typeface="Open Sans"/>
              <a:ea typeface="Open Sans"/>
              <a:cs typeface="Open Sans"/>
              <a:sym typeface="Open Sans"/>
            </a:endParaRPr>
          </a:p>
        </p:txBody>
      </p:sp>
      <p:sp>
        <p:nvSpPr>
          <p:cNvPr id="421" name="Google Shape;421;p27"/>
          <p:cNvSpPr/>
          <p:nvPr/>
        </p:nvSpPr>
        <p:spPr>
          <a:xfrm>
            <a:off x="2443250" y="6995975"/>
            <a:ext cx="3656100" cy="485100"/>
          </a:xfrm>
          <a:prstGeom prst="rect">
            <a:avLst/>
          </a:prstGeom>
          <a:noFill/>
          <a:ln cap="flat" cmpd="sng" w="19050">
            <a:solidFill>
              <a:srgbClr val="A3534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latin typeface="Open Sans"/>
                <a:ea typeface="Open Sans"/>
                <a:cs typeface="Open Sans"/>
                <a:sym typeface="Open Sans"/>
              </a:rPr>
              <a:t>The bladder </a:t>
            </a:r>
            <a:r>
              <a:rPr b="1" lang="en">
                <a:latin typeface="Open Sans"/>
                <a:ea typeface="Open Sans"/>
                <a:cs typeface="Open Sans"/>
                <a:sym typeface="Open Sans"/>
              </a:rPr>
              <a:t>cannot empty </a:t>
            </a:r>
            <a:r>
              <a:rPr lang="en">
                <a:latin typeface="Open Sans"/>
                <a:ea typeface="Open Sans"/>
                <a:cs typeface="Open Sans"/>
                <a:sym typeface="Open Sans"/>
              </a:rPr>
              <a:t>urine but urine </a:t>
            </a:r>
            <a:r>
              <a:rPr b="1" lang="en">
                <a:latin typeface="Open Sans"/>
                <a:ea typeface="Open Sans"/>
                <a:cs typeface="Open Sans"/>
                <a:sym typeface="Open Sans"/>
              </a:rPr>
              <a:t>continues to collect</a:t>
            </a:r>
            <a:endParaRPr>
              <a:latin typeface="Open Sans"/>
              <a:ea typeface="Open Sans"/>
              <a:cs typeface="Open Sans"/>
              <a:sym typeface="Open Sans"/>
            </a:endParaRPr>
          </a:p>
        </p:txBody>
      </p:sp>
      <p:sp>
        <p:nvSpPr>
          <p:cNvPr id="422" name="Google Shape;422;p27"/>
          <p:cNvSpPr/>
          <p:nvPr/>
        </p:nvSpPr>
        <p:spPr>
          <a:xfrm>
            <a:off x="4147391" y="6714220"/>
            <a:ext cx="247800" cy="228600"/>
          </a:xfrm>
          <a:prstGeom prst="downArrow">
            <a:avLst>
              <a:gd fmla="val 50000" name="adj1"/>
              <a:gd fmla="val 50000" name="adj2"/>
            </a:avLst>
          </a:prstGeom>
          <a:solidFill>
            <a:srgbClr val="CF8A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 name="Google Shape;423;p27"/>
          <p:cNvSpPr/>
          <p:nvPr/>
        </p:nvSpPr>
        <p:spPr>
          <a:xfrm>
            <a:off x="4147391" y="7531138"/>
            <a:ext cx="247800" cy="228600"/>
          </a:xfrm>
          <a:prstGeom prst="downArrow">
            <a:avLst>
              <a:gd fmla="val 50000" name="adj1"/>
              <a:gd fmla="val 50000" name="adj2"/>
            </a:avLst>
          </a:prstGeom>
          <a:solidFill>
            <a:srgbClr val="CF8A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 name="Google Shape;424;p27"/>
          <p:cNvSpPr/>
          <p:nvPr/>
        </p:nvSpPr>
        <p:spPr>
          <a:xfrm>
            <a:off x="2443250" y="7809837"/>
            <a:ext cx="3656100" cy="583800"/>
          </a:xfrm>
          <a:prstGeom prst="rect">
            <a:avLst/>
          </a:prstGeom>
          <a:noFill/>
          <a:ln cap="flat" cmpd="sng" w="19050">
            <a:solidFill>
              <a:srgbClr val="A3534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latin typeface="Open Sans"/>
                <a:ea typeface="Open Sans"/>
                <a:cs typeface="Open Sans"/>
                <a:sym typeface="Open Sans"/>
              </a:rPr>
              <a:t>Urine will collect until </a:t>
            </a:r>
            <a:r>
              <a:rPr b="1" lang="en">
                <a:latin typeface="Open Sans"/>
                <a:ea typeface="Open Sans"/>
                <a:cs typeface="Open Sans"/>
                <a:sym typeface="Open Sans"/>
              </a:rPr>
              <a:t>pressure </a:t>
            </a:r>
            <a:r>
              <a:rPr lang="en">
                <a:latin typeface="Open Sans"/>
                <a:ea typeface="Open Sans"/>
                <a:cs typeface="Open Sans"/>
                <a:sym typeface="Open Sans"/>
              </a:rPr>
              <a:t>in bladder becomes </a:t>
            </a:r>
            <a:r>
              <a:rPr b="1" lang="en">
                <a:latin typeface="Open Sans"/>
                <a:ea typeface="Open Sans"/>
                <a:cs typeface="Open Sans"/>
                <a:sym typeface="Open Sans"/>
              </a:rPr>
              <a:t>high </a:t>
            </a:r>
            <a:r>
              <a:rPr lang="en">
                <a:latin typeface="Open Sans"/>
                <a:ea typeface="Open Sans"/>
                <a:cs typeface="Open Sans"/>
                <a:sym typeface="Open Sans"/>
              </a:rPr>
              <a:t>causing </a:t>
            </a:r>
            <a:r>
              <a:rPr b="1" lang="en">
                <a:latin typeface="Open Sans"/>
                <a:ea typeface="Open Sans"/>
                <a:cs typeface="Open Sans"/>
                <a:sym typeface="Open Sans"/>
              </a:rPr>
              <a:t>dribbling of urine</a:t>
            </a:r>
            <a:endParaRPr b="1">
              <a:latin typeface="Open Sans"/>
              <a:ea typeface="Open Sans"/>
              <a:cs typeface="Open Sans"/>
              <a:sym typeface="Open Sans"/>
            </a:endParaRPr>
          </a:p>
        </p:txBody>
      </p:sp>
      <p:sp>
        <p:nvSpPr>
          <p:cNvPr id="425" name="Google Shape;425;p27"/>
          <p:cNvSpPr txBox="1"/>
          <p:nvPr/>
        </p:nvSpPr>
        <p:spPr>
          <a:xfrm>
            <a:off x="146773" y="9067583"/>
            <a:ext cx="3219600" cy="646500"/>
          </a:xfrm>
          <a:prstGeom prst="rect">
            <a:avLst/>
          </a:prstGeom>
          <a:noFill/>
          <a:ln cap="flat" cmpd="sng" w="9525">
            <a:solidFill>
              <a:srgbClr val="93C47D"/>
            </a:solidFill>
            <a:prstDash val="dashDot"/>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rgbClr val="93C47D"/>
                </a:solidFill>
                <a:latin typeface="Open Sans"/>
                <a:ea typeface="Open Sans"/>
                <a:cs typeface="Open Sans"/>
                <a:sym typeface="Open Sans"/>
              </a:rPr>
              <a:t>Because the bladder has been filled to the maximum until the pressure inside it becomes higher than the pressure of the closing outlet</a:t>
            </a:r>
            <a:endParaRPr sz="1000">
              <a:solidFill>
                <a:srgbClr val="93C47D"/>
              </a:solidFill>
              <a:latin typeface="Open Sans"/>
              <a:ea typeface="Open Sans"/>
              <a:cs typeface="Open Sans"/>
              <a:sym typeface="Open Sans"/>
            </a:endParaRPr>
          </a:p>
        </p:txBody>
      </p:sp>
      <p:sp>
        <p:nvSpPr>
          <p:cNvPr id="426" name="Google Shape;426;p27"/>
          <p:cNvSpPr txBox="1"/>
          <p:nvPr/>
        </p:nvSpPr>
        <p:spPr>
          <a:xfrm>
            <a:off x="2984103" y="8579875"/>
            <a:ext cx="2324100" cy="396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solidFill>
                  <a:srgbClr val="990000"/>
                </a:solidFill>
                <a:latin typeface="Open Sans"/>
                <a:ea typeface="Open Sans"/>
                <a:cs typeface="Open Sans"/>
                <a:sym typeface="Open Sans"/>
              </a:rPr>
              <a:t>Overflow incontinence</a:t>
            </a:r>
            <a:endParaRPr b="1">
              <a:solidFill>
                <a:srgbClr val="990000"/>
              </a:solidFill>
              <a:latin typeface="Open Sans"/>
              <a:ea typeface="Open Sans"/>
              <a:cs typeface="Open Sans"/>
              <a:sym typeface="Open Sans"/>
            </a:endParaRPr>
          </a:p>
        </p:txBody>
      </p:sp>
      <p:sp>
        <p:nvSpPr>
          <p:cNvPr id="427" name="Google Shape;427;p27"/>
          <p:cNvSpPr/>
          <p:nvPr/>
        </p:nvSpPr>
        <p:spPr>
          <a:xfrm>
            <a:off x="4147400" y="8454975"/>
            <a:ext cx="247800" cy="228600"/>
          </a:xfrm>
          <a:prstGeom prst="downArrow">
            <a:avLst>
              <a:gd fmla="val 50000" name="adj1"/>
              <a:gd fmla="val 50000" name="adj2"/>
            </a:avLst>
          </a:prstGeom>
          <a:solidFill>
            <a:srgbClr val="CF8A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 name="Google Shape;428;p27"/>
          <p:cNvSpPr/>
          <p:nvPr/>
        </p:nvSpPr>
        <p:spPr>
          <a:xfrm flipH="1" rot="5400000">
            <a:off x="3733566" y="8849621"/>
            <a:ext cx="525300" cy="800100"/>
          </a:xfrm>
          <a:prstGeom prst="bentArrow">
            <a:avLst>
              <a:gd fmla="val 20450" name="adj1"/>
              <a:gd fmla="val 25000" name="adj2"/>
              <a:gd fmla="val 25000" name="adj3"/>
              <a:gd fmla="val 38078" name="adj4"/>
            </a:avLst>
          </a:prstGeom>
          <a:solidFill>
            <a:srgbClr val="CF8A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aphicFrame>
        <p:nvGraphicFramePr>
          <p:cNvPr id="429" name="Google Shape;429;p27"/>
          <p:cNvGraphicFramePr/>
          <p:nvPr/>
        </p:nvGraphicFramePr>
        <p:xfrm>
          <a:off x="287377" y="885495"/>
          <a:ext cx="3000000" cy="3000000"/>
        </p:xfrm>
        <a:graphic>
          <a:graphicData uri="http://schemas.openxmlformats.org/drawingml/2006/table">
            <a:tbl>
              <a:tblPr>
                <a:noFill/>
                <a:tableStyleId>{704D4981-9763-4B15-9187-979BE53374E2}</a:tableStyleId>
              </a:tblPr>
              <a:tblGrid>
                <a:gridCol w="1667475"/>
                <a:gridCol w="4615750"/>
              </a:tblGrid>
              <a:tr h="661100">
                <a:tc gridSpan="2">
                  <a:txBody>
                    <a:bodyPr/>
                    <a:lstStyle/>
                    <a:p>
                      <a:pPr indent="0" lvl="0" marL="0" rtl="0" algn="ctr">
                        <a:spcBef>
                          <a:spcPts val="0"/>
                        </a:spcBef>
                        <a:spcAft>
                          <a:spcPts val="0"/>
                        </a:spcAft>
                        <a:buNone/>
                      </a:pPr>
                      <a:r>
                        <a:rPr b="1" lang="en" sz="1600">
                          <a:solidFill>
                            <a:schemeClr val="lt1"/>
                          </a:solidFill>
                          <a:latin typeface="Open Sans"/>
                          <a:ea typeface="Open Sans"/>
                          <a:cs typeface="Open Sans"/>
                          <a:sym typeface="Open Sans"/>
                        </a:rPr>
                        <a:t>3- Lesions affecting the afferent sensory nerves </a:t>
                      </a:r>
                      <a:r>
                        <a:rPr lang="en" sz="1600">
                          <a:solidFill>
                            <a:srgbClr val="FFFFFF"/>
                          </a:solidFill>
                          <a:latin typeface="Open Sans"/>
                          <a:ea typeface="Open Sans"/>
                          <a:cs typeface="Open Sans"/>
                          <a:sym typeface="Open Sans"/>
                        </a:rPr>
                        <a:t>(De</a:t>
                      </a:r>
                      <a:r>
                        <a:rPr b="1" lang="en" sz="1600">
                          <a:solidFill>
                            <a:srgbClr val="990000"/>
                          </a:solidFill>
                          <a:latin typeface="Open Sans"/>
                          <a:ea typeface="Open Sans"/>
                          <a:cs typeface="Open Sans"/>
                          <a:sym typeface="Open Sans"/>
                        </a:rPr>
                        <a:t>afferentation</a:t>
                      </a:r>
                      <a:r>
                        <a:rPr lang="en" sz="1600">
                          <a:solidFill>
                            <a:srgbClr val="FFFFFF"/>
                          </a:solidFill>
                          <a:latin typeface="Open Sans"/>
                          <a:ea typeface="Open Sans"/>
                          <a:cs typeface="Open Sans"/>
                          <a:sym typeface="Open Sans"/>
                        </a:rPr>
                        <a:t>) </a:t>
                      </a:r>
                      <a:endParaRPr sz="1600">
                        <a:solidFill>
                          <a:srgbClr val="FFFFFF"/>
                        </a:solidFill>
                        <a:latin typeface="Open Sans"/>
                        <a:ea typeface="Open Sans"/>
                        <a:cs typeface="Open Sans"/>
                        <a:sym typeface="Open Sans"/>
                      </a:endParaRPr>
                    </a:p>
                  </a:txBody>
                  <a:tcPr marT="91425" marB="91425" marR="91425" marL="9142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B37370"/>
                    </a:solidFill>
                  </a:tcPr>
                </a:tc>
                <a:tc hMerge="1"/>
              </a:tr>
              <a:tr h="818125">
                <a:tc>
                  <a:txBody>
                    <a:bodyPr/>
                    <a:lstStyle/>
                    <a:p>
                      <a:pPr indent="0" lvl="0" marL="0" rtl="0" algn="ctr">
                        <a:spcBef>
                          <a:spcPts val="0"/>
                        </a:spcBef>
                        <a:spcAft>
                          <a:spcPts val="0"/>
                        </a:spcAft>
                        <a:buNone/>
                      </a:pPr>
                      <a:r>
                        <a:rPr b="1" lang="en">
                          <a:solidFill>
                            <a:schemeClr val="lt1"/>
                          </a:solidFill>
                          <a:latin typeface="Open Sans"/>
                          <a:ea typeface="Open Sans"/>
                          <a:cs typeface="Open Sans"/>
                          <a:sym typeface="Open Sans"/>
                        </a:rPr>
                        <a:t>Causes</a:t>
                      </a:r>
                      <a:endParaRPr b="1">
                        <a:solidFill>
                          <a:schemeClr val="lt1"/>
                        </a:solidFill>
                        <a:latin typeface="Open Sans"/>
                        <a:ea typeface="Open Sans"/>
                        <a:cs typeface="Open Sans"/>
                        <a:sym typeface="Open Sans"/>
                      </a:endParaRPr>
                    </a:p>
                  </a:txBody>
                  <a:tcPr marT="91425" marB="91425" marR="91425" marL="9142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CF8A87"/>
                    </a:solidFill>
                  </a:tcPr>
                </a:tc>
                <a:tc>
                  <a:txBody>
                    <a:bodyPr/>
                    <a:lstStyle/>
                    <a:p>
                      <a:pPr indent="-317500" lvl="0" marL="457200" rtl="0" algn="l">
                        <a:spcBef>
                          <a:spcPts val="0"/>
                        </a:spcBef>
                        <a:spcAft>
                          <a:spcPts val="0"/>
                        </a:spcAft>
                        <a:buClr>
                          <a:srgbClr val="262626"/>
                        </a:buClr>
                        <a:buSzPts val="1400"/>
                        <a:buFont typeface="Open Sans"/>
                        <a:buChar char="●"/>
                      </a:pPr>
                      <a:r>
                        <a:rPr lang="en">
                          <a:latin typeface="Open Sans"/>
                          <a:ea typeface="Open Sans"/>
                          <a:cs typeface="Open Sans"/>
                          <a:sym typeface="Open Sans"/>
                        </a:rPr>
                        <a:t>Tabes dorsalis (syphilis), long-standing diabetes, </a:t>
                      </a:r>
                      <a:r>
                        <a:rPr lang="en">
                          <a:solidFill>
                            <a:srgbClr val="C27BA0"/>
                          </a:solidFill>
                          <a:latin typeface="Open Sans"/>
                          <a:ea typeface="Open Sans"/>
                          <a:cs typeface="Open Sans"/>
                          <a:sym typeface="Open Sans"/>
                        </a:rPr>
                        <a:t>pernicious anemia</a:t>
                      </a:r>
                      <a:r>
                        <a:rPr lang="en">
                          <a:solidFill>
                            <a:srgbClr val="262626"/>
                          </a:solidFill>
                          <a:latin typeface="Open Sans"/>
                          <a:ea typeface="Open Sans"/>
                          <a:cs typeface="Open Sans"/>
                          <a:sym typeface="Open Sans"/>
                        </a:rPr>
                        <a:t>, </a:t>
                      </a:r>
                      <a:r>
                        <a:rPr lang="en">
                          <a:solidFill>
                            <a:srgbClr val="0B5394"/>
                          </a:solidFill>
                          <a:latin typeface="Open Sans"/>
                          <a:ea typeface="Open Sans"/>
                          <a:cs typeface="Open Sans"/>
                          <a:sym typeface="Open Sans"/>
                        </a:rPr>
                        <a:t>diseases of the dorsal roots</a:t>
                      </a:r>
                      <a:endParaRPr>
                        <a:solidFill>
                          <a:srgbClr val="0B5394"/>
                        </a:solidFill>
                        <a:latin typeface="Open Sans"/>
                        <a:ea typeface="Open Sans"/>
                        <a:cs typeface="Open Sans"/>
                        <a:sym typeface="Open Sans"/>
                      </a:endParaRPr>
                    </a:p>
                  </a:txBody>
                  <a:tcPr marT="91425" marB="91425" marR="91425" marL="9142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F3EFEF"/>
                    </a:solidFill>
                  </a:tcPr>
                </a:tc>
              </a:tr>
              <a:tr h="818125">
                <a:tc>
                  <a:txBody>
                    <a:bodyPr/>
                    <a:lstStyle/>
                    <a:p>
                      <a:pPr indent="0" lvl="0" marL="0" rtl="0" algn="ctr">
                        <a:spcBef>
                          <a:spcPts val="0"/>
                        </a:spcBef>
                        <a:spcAft>
                          <a:spcPts val="0"/>
                        </a:spcAft>
                        <a:buNone/>
                      </a:pPr>
                      <a:r>
                        <a:rPr b="1" lang="en">
                          <a:solidFill>
                            <a:schemeClr val="lt1"/>
                          </a:solidFill>
                          <a:latin typeface="Open Sans"/>
                          <a:ea typeface="Open Sans"/>
                          <a:cs typeface="Open Sans"/>
                          <a:sym typeface="Open Sans"/>
                        </a:rPr>
                        <a:t>Damage Site</a:t>
                      </a:r>
                      <a:endParaRPr b="1">
                        <a:solidFill>
                          <a:schemeClr val="lt1"/>
                        </a:solidFill>
                        <a:latin typeface="Open Sans"/>
                        <a:ea typeface="Open Sans"/>
                        <a:cs typeface="Open Sans"/>
                        <a:sym typeface="Open Sans"/>
                      </a:endParaRPr>
                    </a:p>
                  </a:txBody>
                  <a:tcPr marT="91425" marB="91425" marR="91425" marL="9142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CF8A87"/>
                    </a:solidFill>
                  </a:tcPr>
                </a:tc>
                <a:tc>
                  <a:txBody>
                    <a:bodyPr/>
                    <a:lstStyle/>
                    <a:p>
                      <a:pPr indent="-228600" lvl="0" marL="457200" rtl="0" algn="l">
                        <a:spcBef>
                          <a:spcPts val="0"/>
                        </a:spcBef>
                        <a:spcAft>
                          <a:spcPts val="0"/>
                        </a:spcAft>
                        <a:buNone/>
                      </a:pPr>
                      <a:r>
                        <a:rPr lang="en">
                          <a:solidFill>
                            <a:srgbClr val="0B5394"/>
                          </a:solidFill>
                          <a:latin typeface="Open Sans"/>
                          <a:ea typeface="Open Sans"/>
                          <a:cs typeface="Open Sans"/>
                          <a:sym typeface="Open Sans"/>
                        </a:rPr>
                        <a:t>sacral dorsal roots (Afferents)</a:t>
                      </a:r>
                      <a:endParaRPr>
                        <a:solidFill>
                          <a:srgbClr val="0B5394"/>
                        </a:solidFill>
                        <a:latin typeface="Open Sans"/>
                        <a:ea typeface="Open Sans"/>
                        <a:cs typeface="Open Sans"/>
                        <a:sym typeface="Open Sans"/>
                      </a:endParaRPr>
                    </a:p>
                  </a:txBody>
                  <a:tcPr marT="91425" marB="91425" marR="91425" marL="9142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F3EFEF"/>
                    </a:solidFill>
                  </a:tcPr>
                </a:tc>
              </a:tr>
              <a:tr h="1199650">
                <a:tc>
                  <a:txBody>
                    <a:bodyPr/>
                    <a:lstStyle/>
                    <a:p>
                      <a:pPr indent="0" lvl="0" marL="0" rtl="0" algn="ctr">
                        <a:spcBef>
                          <a:spcPts val="0"/>
                        </a:spcBef>
                        <a:spcAft>
                          <a:spcPts val="0"/>
                        </a:spcAft>
                        <a:buNone/>
                      </a:pPr>
                      <a:r>
                        <a:rPr b="1" lang="en">
                          <a:solidFill>
                            <a:srgbClr val="D9D9D9"/>
                          </a:solidFill>
                          <a:latin typeface="Open Sans"/>
                          <a:ea typeface="Open Sans"/>
                          <a:cs typeface="Open Sans"/>
                          <a:sym typeface="Open Sans"/>
                        </a:rPr>
                        <a:t>Mechanism</a:t>
                      </a:r>
                      <a:r>
                        <a:rPr b="1" lang="en">
                          <a:solidFill>
                            <a:schemeClr val="lt1"/>
                          </a:solidFill>
                          <a:latin typeface="Open Sans"/>
                          <a:ea typeface="Open Sans"/>
                          <a:cs typeface="Open Sans"/>
                          <a:sym typeface="Open Sans"/>
                        </a:rPr>
                        <a:t> </a:t>
                      </a:r>
                      <a:endParaRPr b="1">
                        <a:solidFill>
                          <a:schemeClr val="lt1"/>
                        </a:solidFill>
                        <a:latin typeface="Open Sans"/>
                        <a:ea typeface="Open Sans"/>
                        <a:cs typeface="Open Sans"/>
                        <a:sym typeface="Open Sans"/>
                      </a:endParaRPr>
                    </a:p>
                    <a:p>
                      <a:pPr indent="0" lvl="0" marL="0" rtl="0" algn="ctr">
                        <a:spcBef>
                          <a:spcPts val="0"/>
                        </a:spcBef>
                        <a:spcAft>
                          <a:spcPts val="0"/>
                        </a:spcAft>
                        <a:buNone/>
                      </a:pPr>
                      <a:r>
                        <a:rPr b="1" lang="en">
                          <a:solidFill>
                            <a:srgbClr val="0B5394"/>
                          </a:solidFill>
                          <a:latin typeface="Open Sans"/>
                          <a:ea typeface="Open Sans"/>
                          <a:cs typeface="Open Sans"/>
                          <a:sym typeface="Open Sans"/>
                        </a:rPr>
                        <a:t>Feature</a:t>
                      </a:r>
                      <a:endParaRPr b="1">
                        <a:solidFill>
                          <a:srgbClr val="0B5394"/>
                        </a:solidFill>
                        <a:latin typeface="Open Sans"/>
                        <a:ea typeface="Open Sans"/>
                        <a:cs typeface="Open Sans"/>
                        <a:sym typeface="Open Sans"/>
                      </a:endParaRPr>
                    </a:p>
                  </a:txBody>
                  <a:tcPr marT="91425" marB="91425" marR="91425" marL="9142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CF8A87"/>
                    </a:solidFill>
                  </a:tcPr>
                </a:tc>
                <a:tc>
                  <a:txBody>
                    <a:bodyPr/>
                    <a:lstStyle/>
                    <a:p>
                      <a:pPr indent="0" lvl="0" marL="0" rtl="0" algn="l">
                        <a:spcBef>
                          <a:spcPts val="0"/>
                        </a:spcBef>
                        <a:spcAft>
                          <a:spcPts val="0"/>
                        </a:spcAft>
                        <a:buNone/>
                      </a:pPr>
                      <a:r>
                        <a:rPr lang="en">
                          <a:latin typeface="Open Sans"/>
                          <a:ea typeface="Open Sans"/>
                          <a:cs typeface="Open Sans"/>
                          <a:sym typeface="Open Sans"/>
                        </a:rPr>
                        <a:t>Injury of afferent nerves → loss of perception of bladder fullness + micturition reflex cannot be initiated → bladder overstretching → thinning of the wall and ineffective contractions.</a:t>
                      </a:r>
                      <a:endParaRPr>
                        <a:latin typeface="Open Sans"/>
                        <a:ea typeface="Open Sans"/>
                        <a:cs typeface="Open Sans"/>
                        <a:sym typeface="Open Sans"/>
                      </a:endParaRPr>
                    </a:p>
                    <a:p>
                      <a:pPr indent="-228600" lvl="0" marL="457200" rtl="0" algn="l">
                        <a:spcBef>
                          <a:spcPts val="0"/>
                        </a:spcBef>
                        <a:spcAft>
                          <a:spcPts val="0"/>
                        </a:spcAft>
                        <a:buNone/>
                      </a:pPr>
                      <a:r>
                        <a:t/>
                      </a:r>
                      <a:endParaRPr>
                        <a:latin typeface="Open Sans"/>
                        <a:ea typeface="Open Sans"/>
                        <a:cs typeface="Open Sans"/>
                        <a:sym typeface="Open Sans"/>
                      </a:endParaRPr>
                    </a:p>
                  </a:txBody>
                  <a:tcPr marT="91425" marB="91425" marR="91425" marL="9142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F3EFEF"/>
                    </a:solidFill>
                  </a:tcPr>
                </a:tc>
              </a:tr>
              <a:tr h="818125">
                <a:tc>
                  <a:txBody>
                    <a:bodyPr/>
                    <a:lstStyle/>
                    <a:p>
                      <a:pPr indent="0" lvl="0" marL="0" rtl="0" algn="ctr">
                        <a:spcBef>
                          <a:spcPts val="0"/>
                        </a:spcBef>
                        <a:spcAft>
                          <a:spcPts val="0"/>
                        </a:spcAft>
                        <a:buNone/>
                      </a:pPr>
                      <a:r>
                        <a:rPr b="1" lang="en">
                          <a:solidFill>
                            <a:schemeClr val="lt1"/>
                          </a:solidFill>
                          <a:latin typeface="Open Sans"/>
                          <a:ea typeface="Open Sans"/>
                          <a:cs typeface="Open Sans"/>
                          <a:sym typeface="Open Sans"/>
                        </a:rPr>
                        <a:t>Results in</a:t>
                      </a:r>
                      <a:endParaRPr b="1">
                        <a:solidFill>
                          <a:schemeClr val="lt1"/>
                        </a:solidFill>
                        <a:latin typeface="Open Sans"/>
                        <a:ea typeface="Open Sans"/>
                        <a:cs typeface="Open Sans"/>
                        <a:sym typeface="Open Sans"/>
                      </a:endParaRPr>
                    </a:p>
                  </a:txBody>
                  <a:tcPr marT="91425" marB="91425" marR="91425" marL="9142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CF8A87"/>
                    </a:solidFill>
                  </a:tcPr>
                </a:tc>
                <a:tc>
                  <a:txBody>
                    <a:bodyPr/>
                    <a:lstStyle/>
                    <a:p>
                      <a:pPr indent="0" lvl="0" marL="0" rtl="0" algn="l">
                        <a:spcBef>
                          <a:spcPts val="0"/>
                        </a:spcBef>
                        <a:spcAft>
                          <a:spcPts val="0"/>
                        </a:spcAft>
                        <a:buNone/>
                      </a:pPr>
                      <a:r>
                        <a:rPr lang="en">
                          <a:latin typeface="Open Sans"/>
                          <a:ea typeface="Open Sans"/>
                          <a:cs typeface="Open Sans"/>
                          <a:sym typeface="Open Sans"/>
                        </a:rPr>
                        <a:t>-Retention of urine with overflow.</a:t>
                      </a:r>
                      <a:endParaRPr>
                        <a:latin typeface="Open Sans"/>
                        <a:ea typeface="Open Sans"/>
                        <a:cs typeface="Open Sans"/>
                        <a:sym typeface="Open Sans"/>
                      </a:endParaRPr>
                    </a:p>
                    <a:p>
                      <a:pPr indent="0" lvl="0" marL="0" rtl="0" algn="l">
                        <a:spcBef>
                          <a:spcPts val="0"/>
                        </a:spcBef>
                        <a:spcAft>
                          <a:spcPts val="0"/>
                        </a:spcAft>
                        <a:buNone/>
                      </a:pPr>
                      <a:r>
                        <a:rPr lang="en">
                          <a:latin typeface="Open Sans"/>
                          <a:ea typeface="Open Sans"/>
                          <a:cs typeface="Open Sans"/>
                          <a:sym typeface="Open Sans"/>
                        </a:rPr>
                        <a:t>-</a:t>
                      </a:r>
                      <a:r>
                        <a:rPr b="1" lang="en">
                          <a:solidFill>
                            <a:srgbClr val="990000"/>
                          </a:solidFill>
                          <a:latin typeface="Open Sans"/>
                          <a:ea typeface="Open Sans"/>
                          <a:cs typeface="Open Sans"/>
                          <a:sym typeface="Open Sans"/>
                        </a:rPr>
                        <a:t>atonic or hypotonic (flaccid)</a:t>
                      </a:r>
                      <a:r>
                        <a:rPr lang="en">
                          <a:latin typeface="Open Sans"/>
                          <a:ea typeface="Open Sans"/>
                          <a:cs typeface="Open Sans"/>
                          <a:sym typeface="Open Sans"/>
                        </a:rPr>
                        <a:t> bladder.</a:t>
                      </a:r>
                      <a:endParaRPr>
                        <a:latin typeface="Open Sans"/>
                        <a:ea typeface="Open Sans"/>
                        <a:cs typeface="Open Sans"/>
                        <a:sym typeface="Open Sans"/>
                      </a:endParaRPr>
                    </a:p>
                    <a:p>
                      <a:pPr indent="0" lvl="0" marL="0" rtl="0" algn="l">
                        <a:spcBef>
                          <a:spcPts val="0"/>
                        </a:spcBef>
                        <a:spcAft>
                          <a:spcPts val="0"/>
                        </a:spcAft>
                        <a:buNone/>
                      </a:pPr>
                      <a:r>
                        <a:t/>
                      </a:r>
                      <a:endParaRPr>
                        <a:latin typeface="Open Sans"/>
                        <a:ea typeface="Open Sans"/>
                        <a:cs typeface="Open Sans"/>
                        <a:sym typeface="Open Sans"/>
                      </a:endParaRPr>
                    </a:p>
                  </a:txBody>
                  <a:tcPr marT="91425" marB="91425" marR="91425" marL="9142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F3EFEF"/>
                    </a:solidFill>
                  </a:tcPr>
                </a:tc>
              </a:tr>
            </a:tbl>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3" name="Shape 433"/>
        <p:cNvGrpSpPr/>
        <p:nvPr/>
      </p:nvGrpSpPr>
      <p:grpSpPr>
        <a:xfrm>
          <a:off x="0" y="0"/>
          <a:ext cx="0" cy="0"/>
          <a:chOff x="0" y="0"/>
          <a:chExt cx="0" cy="0"/>
        </a:xfrm>
      </p:grpSpPr>
      <p:sp>
        <p:nvSpPr>
          <p:cNvPr id="434" name="Google Shape;434;p28"/>
          <p:cNvSpPr txBox="1"/>
          <p:nvPr/>
        </p:nvSpPr>
        <p:spPr>
          <a:xfrm>
            <a:off x="5705600" y="4391450"/>
            <a:ext cx="5486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Oxygen"/>
              <a:ea typeface="Oxygen"/>
              <a:cs typeface="Oxygen"/>
              <a:sym typeface="Oxygen"/>
            </a:endParaRPr>
          </a:p>
        </p:txBody>
      </p:sp>
      <p:sp>
        <p:nvSpPr>
          <p:cNvPr id="435" name="Google Shape;435;p28"/>
          <p:cNvSpPr/>
          <p:nvPr/>
        </p:nvSpPr>
        <p:spPr>
          <a:xfrm>
            <a:off x="5748300" y="-238225"/>
            <a:ext cx="871200" cy="1381500"/>
          </a:xfrm>
          <a:prstGeom prst="roundRect">
            <a:avLst>
              <a:gd fmla="val 16667" name="adj"/>
            </a:avLst>
          </a:prstGeom>
          <a:solidFill>
            <a:srgbClr val="D7DAE1">
              <a:alpha val="8353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800"/>
              <a:buFont typeface="Arial"/>
              <a:buNone/>
            </a:pPr>
            <a:r>
              <a:rPr b="1" lang="en" sz="4800">
                <a:solidFill>
                  <a:srgbClr val="CF8A87"/>
                </a:solidFill>
                <a:latin typeface="Oxygen"/>
                <a:ea typeface="Oxygen"/>
                <a:cs typeface="Oxygen"/>
                <a:sym typeface="Oxygen"/>
              </a:rPr>
              <a:t>14</a:t>
            </a:r>
            <a:endParaRPr b="0" i="0" sz="4800" u="none" cap="none" strike="noStrike">
              <a:solidFill>
                <a:srgbClr val="CF8A87"/>
              </a:solidFill>
              <a:latin typeface="Oxygen"/>
              <a:ea typeface="Oxygen"/>
              <a:cs typeface="Oxygen"/>
              <a:sym typeface="Oxygen"/>
            </a:endParaRPr>
          </a:p>
        </p:txBody>
      </p:sp>
      <p:sp>
        <p:nvSpPr>
          <p:cNvPr id="436" name="Google Shape;436;p28"/>
          <p:cNvSpPr txBox="1"/>
          <p:nvPr/>
        </p:nvSpPr>
        <p:spPr>
          <a:xfrm>
            <a:off x="981657" y="356935"/>
            <a:ext cx="4638600" cy="55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400">
                <a:solidFill>
                  <a:srgbClr val="CF8A87"/>
                </a:solidFill>
                <a:latin typeface="Open Sans"/>
                <a:ea typeface="Open Sans"/>
                <a:cs typeface="Open Sans"/>
                <a:sym typeface="Open Sans"/>
              </a:rPr>
              <a:t>Abnormalities in Micturition</a:t>
            </a:r>
            <a:endParaRPr b="1" sz="2400">
              <a:solidFill>
                <a:srgbClr val="CF8A87"/>
              </a:solidFill>
              <a:latin typeface="Open Sans"/>
              <a:ea typeface="Open Sans"/>
              <a:cs typeface="Open Sans"/>
              <a:sym typeface="Open Sans"/>
            </a:endParaRPr>
          </a:p>
        </p:txBody>
      </p:sp>
      <p:graphicFrame>
        <p:nvGraphicFramePr>
          <p:cNvPr id="437" name="Google Shape;437;p28"/>
          <p:cNvGraphicFramePr/>
          <p:nvPr/>
        </p:nvGraphicFramePr>
        <p:xfrm>
          <a:off x="287387" y="1337566"/>
          <a:ext cx="3000000" cy="3000000"/>
        </p:xfrm>
        <a:graphic>
          <a:graphicData uri="http://schemas.openxmlformats.org/drawingml/2006/table">
            <a:tbl>
              <a:tblPr>
                <a:noFill/>
                <a:tableStyleId>{704D4981-9763-4B15-9187-979BE53374E2}</a:tableStyleId>
              </a:tblPr>
              <a:tblGrid>
                <a:gridCol w="1667475"/>
                <a:gridCol w="4615750"/>
              </a:tblGrid>
              <a:tr h="661100">
                <a:tc gridSpan="2">
                  <a:txBody>
                    <a:bodyPr/>
                    <a:lstStyle/>
                    <a:p>
                      <a:pPr indent="0" lvl="0" marL="0" rtl="0" algn="ctr">
                        <a:spcBef>
                          <a:spcPts val="0"/>
                        </a:spcBef>
                        <a:spcAft>
                          <a:spcPts val="0"/>
                        </a:spcAft>
                        <a:buNone/>
                      </a:pPr>
                      <a:r>
                        <a:rPr b="1" lang="en" sz="1300">
                          <a:solidFill>
                            <a:schemeClr val="lt1"/>
                          </a:solidFill>
                          <a:latin typeface="Open Sans"/>
                          <a:ea typeface="Open Sans"/>
                          <a:cs typeface="Open Sans"/>
                          <a:sym typeface="Open Sans"/>
                        </a:rPr>
                        <a:t>4- De</a:t>
                      </a:r>
                      <a:r>
                        <a:rPr b="1" lang="en" sz="1300">
                          <a:solidFill>
                            <a:srgbClr val="990000"/>
                          </a:solidFill>
                          <a:latin typeface="Open Sans"/>
                          <a:ea typeface="Open Sans"/>
                          <a:cs typeface="Open Sans"/>
                          <a:sym typeface="Open Sans"/>
                        </a:rPr>
                        <a:t>nervation </a:t>
                      </a:r>
                      <a:r>
                        <a:rPr b="1" lang="en" sz="1300">
                          <a:solidFill>
                            <a:schemeClr val="lt1"/>
                          </a:solidFill>
                          <a:latin typeface="Open Sans"/>
                          <a:ea typeface="Open Sans"/>
                          <a:cs typeface="Open Sans"/>
                          <a:sym typeface="Open Sans"/>
                        </a:rPr>
                        <a:t>of the Afferent &amp; Efferent Supply (Nerve Supply of Bladder)</a:t>
                      </a:r>
                      <a:endParaRPr b="1" sz="1300">
                        <a:solidFill>
                          <a:schemeClr val="lt1"/>
                        </a:solidFill>
                        <a:latin typeface="Open Sans"/>
                        <a:ea typeface="Open Sans"/>
                        <a:cs typeface="Open Sans"/>
                        <a:sym typeface="Open Sans"/>
                      </a:endParaRPr>
                    </a:p>
                  </a:txBody>
                  <a:tcPr marT="91425" marB="91425" marR="91425" marL="9142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B37370"/>
                    </a:solidFill>
                  </a:tcPr>
                </a:tc>
                <a:tc hMerge="1"/>
              </a:tr>
              <a:tr h="818125">
                <a:tc>
                  <a:txBody>
                    <a:bodyPr/>
                    <a:lstStyle/>
                    <a:p>
                      <a:pPr indent="0" lvl="0" marL="0" rtl="0" algn="ctr">
                        <a:spcBef>
                          <a:spcPts val="0"/>
                        </a:spcBef>
                        <a:spcAft>
                          <a:spcPts val="0"/>
                        </a:spcAft>
                        <a:buNone/>
                      </a:pPr>
                      <a:r>
                        <a:rPr b="1" lang="en">
                          <a:solidFill>
                            <a:schemeClr val="lt1"/>
                          </a:solidFill>
                          <a:latin typeface="Open Sans"/>
                          <a:ea typeface="Open Sans"/>
                          <a:cs typeface="Open Sans"/>
                          <a:sym typeface="Open Sans"/>
                        </a:rPr>
                        <a:t>Causes</a:t>
                      </a:r>
                      <a:endParaRPr b="1">
                        <a:solidFill>
                          <a:schemeClr val="lt1"/>
                        </a:solidFill>
                        <a:latin typeface="Open Sans"/>
                        <a:ea typeface="Open Sans"/>
                        <a:cs typeface="Open Sans"/>
                        <a:sym typeface="Open Sans"/>
                      </a:endParaRPr>
                    </a:p>
                  </a:txBody>
                  <a:tcPr marT="91425" marB="91425" marR="91425" marL="9142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CF8A87"/>
                    </a:solidFill>
                  </a:tcPr>
                </a:tc>
                <a:tc>
                  <a:txBody>
                    <a:bodyPr/>
                    <a:lstStyle/>
                    <a:p>
                      <a:pPr indent="0" lvl="0" marL="0" rtl="0" algn="l">
                        <a:spcBef>
                          <a:spcPts val="0"/>
                        </a:spcBef>
                        <a:spcAft>
                          <a:spcPts val="0"/>
                        </a:spcAft>
                        <a:buNone/>
                      </a:pPr>
                      <a:r>
                        <a:rPr lang="en">
                          <a:solidFill>
                            <a:srgbClr val="D5A6BD"/>
                          </a:solidFill>
                          <a:latin typeface="Open Sans"/>
                          <a:ea typeface="Open Sans"/>
                          <a:cs typeface="Open Sans"/>
                          <a:sym typeface="Open Sans"/>
                        </a:rPr>
                        <a:t>-</a:t>
                      </a:r>
                      <a:r>
                        <a:rPr lang="en">
                          <a:solidFill>
                            <a:srgbClr val="D5A6BD"/>
                          </a:solidFill>
                          <a:latin typeface="Open Sans"/>
                          <a:ea typeface="Open Sans"/>
                          <a:cs typeface="Open Sans"/>
                          <a:sym typeface="Open Sans"/>
                        </a:rPr>
                        <a:t>e.g. AHC disease (poliomyelitis), iatrogenic factors such as surgery or radiation, herniated disc and </a:t>
                      </a:r>
                      <a:r>
                        <a:rPr lang="en">
                          <a:latin typeface="Open Sans"/>
                          <a:ea typeface="Open Sans"/>
                          <a:cs typeface="Open Sans"/>
                          <a:sym typeface="Open Sans"/>
                        </a:rPr>
                        <a:t>tumours in the cauda equina</a:t>
                      </a:r>
                      <a:endParaRPr>
                        <a:latin typeface="Open Sans"/>
                        <a:ea typeface="Open Sans"/>
                        <a:cs typeface="Open Sans"/>
                        <a:sym typeface="Open Sans"/>
                      </a:endParaRPr>
                    </a:p>
                    <a:p>
                      <a:pPr indent="0" lvl="0" marL="0" rtl="0" algn="l">
                        <a:spcBef>
                          <a:spcPts val="0"/>
                        </a:spcBef>
                        <a:spcAft>
                          <a:spcPts val="0"/>
                        </a:spcAft>
                        <a:buNone/>
                      </a:pPr>
                      <a:r>
                        <a:rPr lang="en">
                          <a:latin typeface="Open Sans"/>
                          <a:ea typeface="Open Sans"/>
                          <a:cs typeface="Open Sans"/>
                          <a:sym typeface="Open Sans"/>
                        </a:rPr>
                        <a:t>-</a:t>
                      </a:r>
                      <a:r>
                        <a:rPr lang="en">
                          <a:solidFill>
                            <a:srgbClr val="0B5394"/>
                          </a:solidFill>
                          <a:latin typeface="Open Sans"/>
                          <a:ea typeface="Open Sans"/>
                          <a:cs typeface="Open Sans"/>
                          <a:sym typeface="Open Sans"/>
                        </a:rPr>
                        <a:t>Destroyed afferent and efferent nerves</a:t>
                      </a:r>
                      <a:endParaRPr>
                        <a:solidFill>
                          <a:srgbClr val="0B5394"/>
                        </a:solidFill>
                        <a:latin typeface="Open Sans"/>
                        <a:ea typeface="Open Sans"/>
                        <a:cs typeface="Open Sans"/>
                        <a:sym typeface="Open Sans"/>
                      </a:endParaRPr>
                    </a:p>
                    <a:p>
                      <a:pPr indent="0" lvl="0" marL="0" rtl="0" algn="l">
                        <a:spcBef>
                          <a:spcPts val="0"/>
                        </a:spcBef>
                        <a:spcAft>
                          <a:spcPts val="0"/>
                        </a:spcAft>
                        <a:buNone/>
                      </a:pPr>
                      <a:r>
                        <a:rPr lang="en">
                          <a:solidFill>
                            <a:srgbClr val="0B5394"/>
                          </a:solidFill>
                          <a:latin typeface="Open Sans"/>
                          <a:ea typeface="Open Sans"/>
                          <a:cs typeface="Open Sans"/>
                          <a:sym typeface="Open Sans"/>
                        </a:rPr>
                        <a:t>-</a:t>
                      </a:r>
                      <a:r>
                        <a:rPr lang="en">
                          <a:solidFill>
                            <a:srgbClr val="0B5394"/>
                          </a:solidFill>
                          <a:latin typeface="Open Sans"/>
                          <a:ea typeface="Open Sans"/>
                          <a:cs typeface="Open Sans"/>
                          <a:sym typeface="Open Sans"/>
                        </a:rPr>
                        <a:t>Tumors of filum terminale</a:t>
                      </a:r>
                      <a:endParaRPr>
                        <a:solidFill>
                          <a:schemeClr val="accent2"/>
                        </a:solidFill>
                        <a:latin typeface="Open Sans"/>
                        <a:ea typeface="Open Sans"/>
                        <a:cs typeface="Open Sans"/>
                        <a:sym typeface="Open Sans"/>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F3EFEF"/>
                    </a:solidFill>
                  </a:tcPr>
                </a:tc>
              </a:tr>
              <a:tr h="818125">
                <a:tc>
                  <a:txBody>
                    <a:bodyPr/>
                    <a:lstStyle/>
                    <a:p>
                      <a:pPr indent="0" lvl="0" marL="0" rtl="0" algn="ctr">
                        <a:spcBef>
                          <a:spcPts val="0"/>
                        </a:spcBef>
                        <a:spcAft>
                          <a:spcPts val="0"/>
                        </a:spcAft>
                        <a:buNone/>
                      </a:pPr>
                      <a:r>
                        <a:rPr b="1" lang="en">
                          <a:solidFill>
                            <a:schemeClr val="lt1"/>
                          </a:solidFill>
                          <a:latin typeface="Open Sans"/>
                          <a:ea typeface="Open Sans"/>
                          <a:cs typeface="Open Sans"/>
                          <a:sym typeface="Open Sans"/>
                        </a:rPr>
                        <a:t>Damage Site</a:t>
                      </a:r>
                      <a:endParaRPr b="1">
                        <a:solidFill>
                          <a:schemeClr val="lt1"/>
                        </a:solidFill>
                        <a:latin typeface="Open Sans"/>
                        <a:ea typeface="Open Sans"/>
                        <a:cs typeface="Open Sans"/>
                        <a:sym typeface="Open Sans"/>
                      </a:endParaRPr>
                    </a:p>
                  </a:txBody>
                  <a:tcPr marT="91425" marB="91425" marR="91425" marL="9142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CF8A87"/>
                    </a:solidFill>
                  </a:tcPr>
                </a:tc>
                <a:tc>
                  <a:txBody>
                    <a:bodyPr/>
                    <a:lstStyle/>
                    <a:p>
                      <a:pPr indent="0" lvl="0" marL="0" rtl="0" algn="l">
                        <a:spcBef>
                          <a:spcPts val="0"/>
                        </a:spcBef>
                        <a:spcAft>
                          <a:spcPts val="0"/>
                        </a:spcAft>
                        <a:buNone/>
                      </a:pPr>
                      <a:r>
                        <a:rPr lang="en">
                          <a:solidFill>
                            <a:srgbClr val="0B5394"/>
                          </a:solidFill>
                          <a:latin typeface="Open Sans"/>
                          <a:ea typeface="Open Sans"/>
                          <a:cs typeface="Open Sans"/>
                          <a:sym typeface="Open Sans"/>
                        </a:rPr>
                        <a:t>afferent and efferent nerves</a:t>
                      </a:r>
                      <a:endParaRPr>
                        <a:solidFill>
                          <a:srgbClr val="0B5394"/>
                        </a:solidFill>
                        <a:latin typeface="Open Sans"/>
                        <a:ea typeface="Open Sans"/>
                        <a:cs typeface="Open Sans"/>
                        <a:sym typeface="Open Sans"/>
                      </a:endParaRPr>
                    </a:p>
                  </a:txBody>
                  <a:tcPr marT="91425" marB="91425" marR="91425" marL="9142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F3EFEF"/>
                    </a:solidFill>
                  </a:tcPr>
                </a:tc>
              </a:tr>
              <a:tr h="1199650">
                <a:tc>
                  <a:txBody>
                    <a:bodyPr/>
                    <a:lstStyle/>
                    <a:p>
                      <a:pPr indent="0" lvl="0" marL="0" rtl="0" algn="ctr">
                        <a:spcBef>
                          <a:spcPts val="0"/>
                        </a:spcBef>
                        <a:spcAft>
                          <a:spcPts val="0"/>
                        </a:spcAft>
                        <a:buNone/>
                      </a:pPr>
                      <a:r>
                        <a:rPr lang="en">
                          <a:solidFill>
                            <a:srgbClr val="D9D9D9"/>
                          </a:solidFill>
                          <a:latin typeface="Open Sans"/>
                          <a:ea typeface="Open Sans"/>
                          <a:cs typeface="Open Sans"/>
                          <a:sym typeface="Open Sans"/>
                        </a:rPr>
                        <a:t>Mechanism</a:t>
                      </a:r>
                      <a:r>
                        <a:rPr b="1" lang="en">
                          <a:solidFill>
                            <a:schemeClr val="lt1"/>
                          </a:solidFill>
                          <a:latin typeface="Open Sans"/>
                          <a:ea typeface="Open Sans"/>
                          <a:cs typeface="Open Sans"/>
                          <a:sym typeface="Open Sans"/>
                        </a:rPr>
                        <a:t> </a:t>
                      </a:r>
                      <a:endParaRPr b="1">
                        <a:solidFill>
                          <a:schemeClr val="lt1"/>
                        </a:solidFill>
                        <a:latin typeface="Open Sans"/>
                        <a:ea typeface="Open Sans"/>
                        <a:cs typeface="Open Sans"/>
                        <a:sym typeface="Open Sans"/>
                      </a:endParaRPr>
                    </a:p>
                    <a:p>
                      <a:pPr indent="0" lvl="0" marL="0" rtl="0" algn="ctr">
                        <a:spcBef>
                          <a:spcPts val="0"/>
                        </a:spcBef>
                        <a:spcAft>
                          <a:spcPts val="0"/>
                        </a:spcAft>
                        <a:buNone/>
                      </a:pPr>
                      <a:r>
                        <a:rPr b="1" lang="en">
                          <a:solidFill>
                            <a:srgbClr val="0B5394"/>
                          </a:solidFill>
                          <a:latin typeface="Open Sans"/>
                          <a:ea typeface="Open Sans"/>
                          <a:cs typeface="Open Sans"/>
                          <a:sym typeface="Open Sans"/>
                        </a:rPr>
                        <a:t>Feature</a:t>
                      </a:r>
                      <a:endParaRPr b="1">
                        <a:solidFill>
                          <a:srgbClr val="0B5394"/>
                        </a:solidFill>
                        <a:latin typeface="Open Sans"/>
                        <a:ea typeface="Open Sans"/>
                        <a:cs typeface="Open Sans"/>
                        <a:sym typeface="Open Sans"/>
                      </a:endParaRPr>
                    </a:p>
                  </a:txBody>
                  <a:tcPr marT="91425" marB="91425" marR="91425" marL="9142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CF8A87"/>
                    </a:solidFill>
                  </a:tcPr>
                </a:tc>
                <a:tc>
                  <a:txBody>
                    <a:bodyPr/>
                    <a:lstStyle/>
                    <a:p>
                      <a:pPr indent="0" lvl="0" marL="0" rtl="0" algn="l">
                        <a:spcBef>
                          <a:spcPts val="0"/>
                        </a:spcBef>
                        <a:spcAft>
                          <a:spcPts val="0"/>
                        </a:spcAft>
                        <a:buNone/>
                      </a:pPr>
                      <a:r>
                        <a:rPr lang="en">
                          <a:latin typeface="Open Sans"/>
                          <a:ea typeface="Open Sans"/>
                          <a:cs typeface="Open Sans"/>
                          <a:sym typeface="Open Sans"/>
                        </a:rPr>
                        <a:t>-Injury to pelvic nerves affecting both afferent &amp; efferent nerves→ loss of nerve signals to bladder→ bladder loses tone and become flaccid and distended.</a:t>
                      </a:r>
                      <a:endParaRPr>
                        <a:latin typeface="Open Sans"/>
                        <a:ea typeface="Open Sans"/>
                        <a:cs typeface="Open Sans"/>
                        <a:sym typeface="Open Sans"/>
                      </a:endParaRPr>
                    </a:p>
                    <a:p>
                      <a:pPr indent="0" lvl="0" marL="0" rtl="0" algn="l">
                        <a:spcBef>
                          <a:spcPts val="0"/>
                        </a:spcBef>
                        <a:spcAft>
                          <a:spcPts val="0"/>
                        </a:spcAft>
                        <a:buNone/>
                      </a:pPr>
                      <a:r>
                        <a:rPr lang="en">
                          <a:latin typeface="Open Sans"/>
                          <a:ea typeface="Open Sans"/>
                          <a:cs typeface="Open Sans"/>
                          <a:sym typeface="Open Sans"/>
                        </a:rPr>
                        <a:t>-In chronic state of this “decentralized bladder”→ small uncoordinated contractions start appearing and the bladder wall hypertrophies</a:t>
                      </a:r>
                      <a:r>
                        <a:rPr lang="en">
                          <a:solidFill>
                            <a:srgbClr val="0B5394"/>
                          </a:solidFill>
                          <a:latin typeface="Open Sans"/>
                          <a:ea typeface="Open Sans"/>
                          <a:cs typeface="Open Sans"/>
                          <a:sym typeface="Open Sans"/>
                        </a:rPr>
                        <a:t>&amp;The bladder becomes shrunken</a:t>
                      </a:r>
                      <a:endParaRPr>
                        <a:solidFill>
                          <a:srgbClr val="0B5394"/>
                        </a:solidFill>
                        <a:latin typeface="Open Sans"/>
                        <a:ea typeface="Open Sans"/>
                        <a:cs typeface="Open Sans"/>
                        <a:sym typeface="Open Sans"/>
                      </a:endParaRPr>
                    </a:p>
                    <a:p>
                      <a:pPr indent="0" lvl="0" marL="0" rtl="0" algn="l">
                        <a:spcBef>
                          <a:spcPts val="0"/>
                        </a:spcBef>
                        <a:spcAft>
                          <a:spcPts val="0"/>
                        </a:spcAft>
                        <a:buNone/>
                      </a:pPr>
                      <a:r>
                        <a:t/>
                      </a:r>
                      <a:endParaRPr>
                        <a:latin typeface="Open Sans"/>
                        <a:ea typeface="Open Sans"/>
                        <a:cs typeface="Open Sans"/>
                        <a:sym typeface="Open Sans"/>
                      </a:endParaRPr>
                    </a:p>
                    <a:p>
                      <a:pPr indent="-228600" lvl="0" marL="457200" rtl="0" algn="l">
                        <a:spcBef>
                          <a:spcPts val="0"/>
                        </a:spcBef>
                        <a:spcAft>
                          <a:spcPts val="0"/>
                        </a:spcAft>
                        <a:buNone/>
                      </a:pPr>
                      <a:r>
                        <a:t/>
                      </a:r>
                      <a:endParaRPr>
                        <a:latin typeface="Open Sans"/>
                        <a:ea typeface="Open Sans"/>
                        <a:cs typeface="Open Sans"/>
                        <a:sym typeface="Open Sans"/>
                      </a:endParaRPr>
                    </a:p>
                  </a:txBody>
                  <a:tcPr marT="91425" marB="91425" marR="91425" marL="9142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F3EFEF"/>
                    </a:solidFill>
                  </a:tcPr>
                </a:tc>
              </a:tr>
              <a:tr h="818125">
                <a:tc>
                  <a:txBody>
                    <a:bodyPr/>
                    <a:lstStyle/>
                    <a:p>
                      <a:pPr indent="0" lvl="0" marL="0" rtl="0" algn="ctr">
                        <a:spcBef>
                          <a:spcPts val="0"/>
                        </a:spcBef>
                        <a:spcAft>
                          <a:spcPts val="0"/>
                        </a:spcAft>
                        <a:buNone/>
                      </a:pPr>
                      <a:r>
                        <a:rPr b="1" lang="en">
                          <a:solidFill>
                            <a:schemeClr val="lt1"/>
                          </a:solidFill>
                          <a:latin typeface="Open Sans"/>
                          <a:ea typeface="Open Sans"/>
                          <a:cs typeface="Open Sans"/>
                          <a:sym typeface="Open Sans"/>
                        </a:rPr>
                        <a:t>Results in</a:t>
                      </a:r>
                      <a:endParaRPr b="1">
                        <a:solidFill>
                          <a:schemeClr val="lt1"/>
                        </a:solidFill>
                        <a:latin typeface="Open Sans"/>
                        <a:ea typeface="Open Sans"/>
                        <a:cs typeface="Open Sans"/>
                        <a:sym typeface="Open Sans"/>
                      </a:endParaRPr>
                    </a:p>
                  </a:txBody>
                  <a:tcPr marT="91425" marB="91425" marR="91425" marL="9142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CF8A87"/>
                    </a:solidFill>
                  </a:tcPr>
                </a:tc>
                <a:tc>
                  <a:txBody>
                    <a:bodyPr/>
                    <a:lstStyle/>
                    <a:p>
                      <a:pPr indent="0" lvl="0" marL="0" rtl="0" algn="l">
                        <a:spcBef>
                          <a:spcPts val="0"/>
                        </a:spcBef>
                        <a:spcAft>
                          <a:spcPts val="0"/>
                        </a:spcAft>
                        <a:buNone/>
                      </a:pPr>
                      <a:r>
                        <a:rPr lang="en">
                          <a:latin typeface="Open Sans"/>
                          <a:ea typeface="Open Sans"/>
                          <a:cs typeface="Open Sans"/>
                          <a:sym typeface="Open Sans"/>
                        </a:rPr>
                        <a:t>-</a:t>
                      </a:r>
                      <a:r>
                        <a:rPr lang="en">
                          <a:solidFill>
                            <a:srgbClr val="D5A6BD"/>
                          </a:solidFill>
                          <a:latin typeface="Open Sans"/>
                          <a:ea typeface="Open Sans"/>
                          <a:cs typeface="Open Sans"/>
                          <a:sym typeface="Open Sans"/>
                        </a:rPr>
                        <a:t>atonic or hypotonic (flaccid) bladder.</a:t>
                      </a:r>
                      <a:endParaRPr>
                        <a:solidFill>
                          <a:srgbClr val="D5A6BD"/>
                        </a:solidFill>
                        <a:latin typeface="Open Sans"/>
                        <a:ea typeface="Open Sans"/>
                        <a:cs typeface="Open Sans"/>
                        <a:sym typeface="Open Sans"/>
                      </a:endParaRPr>
                    </a:p>
                    <a:p>
                      <a:pPr indent="0" lvl="0" marL="0" rtl="0" algn="l">
                        <a:spcBef>
                          <a:spcPts val="0"/>
                        </a:spcBef>
                        <a:spcAft>
                          <a:spcPts val="0"/>
                        </a:spcAft>
                        <a:buNone/>
                      </a:pPr>
                      <a:r>
                        <a:t/>
                      </a:r>
                      <a:endParaRPr>
                        <a:latin typeface="Open Sans"/>
                        <a:ea typeface="Open Sans"/>
                        <a:cs typeface="Open Sans"/>
                        <a:sym typeface="Open Sans"/>
                      </a:endParaRPr>
                    </a:p>
                  </a:txBody>
                  <a:tcPr marT="91425" marB="91425" marR="91425" marL="9142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F3EFEF"/>
                    </a:solidFill>
                  </a:tcPr>
                </a:tc>
              </a:tr>
              <a:tr h="818125">
                <a:tc gridSpan="2">
                  <a:txBody>
                    <a:bodyPr/>
                    <a:lstStyle/>
                    <a:p>
                      <a:pPr indent="0" lvl="0" marL="0" rtl="0" algn="ctr">
                        <a:spcBef>
                          <a:spcPts val="0"/>
                        </a:spcBef>
                        <a:spcAft>
                          <a:spcPts val="0"/>
                        </a:spcAft>
                        <a:buNone/>
                      </a:pPr>
                      <a:r>
                        <a:rPr lang="en">
                          <a:solidFill>
                            <a:srgbClr val="0B5394"/>
                          </a:solidFill>
                          <a:latin typeface="Open Sans"/>
                          <a:ea typeface="Open Sans"/>
                          <a:cs typeface="Open Sans"/>
                          <a:sym typeface="Open Sans"/>
                        </a:rPr>
                        <a:t>The reason for the difference between the small, hypertrophic bladder seen in this condition and the distended, hypotonic bladder seen when only the afferent nerves are interrupted is not known. The hyperactive state in the former condition suggests the development of denervation hypersensitization </a:t>
                      </a:r>
                      <a:r>
                        <a:rPr lang="en" sz="1000">
                          <a:solidFill>
                            <a:srgbClr val="A6A6A6"/>
                          </a:solidFill>
                          <a:latin typeface="Open Sans"/>
                          <a:ea typeface="Open Sans"/>
                          <a:cs typeface="Open Sans"/>
                          <a:sym typeface="Open Sans"/>
                        </a:rPr>
                        <a:t>Meaning: In the beginning, the bladder is flaccid and distended → decentralized bladder. Later on, the bladder starts having uncoordinated contractions → hypertrophied bladder wall and shrunken bladder</a:t>
                      </a:r>
                      <a:endParaRPr sz="1000">
                        <a:solidFill>
                          <a:srgbClr val="0B5394"/>
                        </a:solidFill>
                        <a:latin typeface="Open Sans"/>
                        <a:ea typeface="Open Sans"/>
                        <a:cs typeface="Open Sans"/>
                        <a:sym typeface="Open Sans"/>
                      </a:endParaRPr>
                    </a:p>
                    <a:p>
                      <a:pPr indent="0" lvl="0" marL="0" rtl="0" algn="ctr">
                        <a:spcBef>
                          <a:spcPts val="0"/>
                        </a:spcBef>
                        <a:spcAft>
                          <a:spcPts val="0"/>
                        </a:spcAft>
                        <a:buNone/>
                      </a:pPr>
                      <a:r>
                        <a:t/>
                      </a:r>
                      <a:endParaRPr b="1">
                        <a:solidFill>
                          <a:srgbClr val="0B5394"/>
                        </a:solidFill>
                        <a:latin typeface="Open Sans"/>
                        <a:ea typeface="Open Sans"/>
                        <a:cs typeface="Open Sans"/>
                        <a:sym typeface="Open Sans"/>
                      </a:endParaRPr>
                    </a:p>
                  </a:txBody>
                  <a:tcPr marT="91425" marB="91425" marR="91425" marL="9142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F3EFEF"/>
                    </a:solidFill>
                  </a:tcPr>
                </a:tc>
                <a:tc hMerge="1"/>
              </a:tr>
            </a:tbl>
          </a:graphicData>
        </a:graphic>
      </p:graphicFrame>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1" name="Shape 441"/>
        <p:cNvGrpSpPr/>
        <p:nvPr/>
      </p:nvGrpSpPr>
      <p:grpSpPr>
        <a:xfrm>
          <a:off x="0" y="0"/>
          <a:ext cx="0" cy="0"/>
          <a:chOff x="0" y="0"/>
          <a:chExt cx="0" cy="0"/>
        </a:xfrm>
      </p:grpSpPr>
      <p:sp>
        <p:nvSpPr>
          <p:cNvPr id="442" name="Google Shape;442;p29"/>
          <p:cNvSpPr/>
          <p:nvPr/>
        </p:nvSpPr>
        <p:spPr>
          <a:xfrm>
            <a:off x="5936100" y="0"/>
            <a:ext cx="921900" cy="1034700"/>
          </a:xfrm>
          <a:prstGeom prst="roundRect">
            <a:avLst>
              <a:gd fmla="val 16667" name="adj"/>
            </a:avLst>
          </a:prstGeom>
          <a:solidFill>
            <a:srgbClr val="D7DAE1">
              <a:alpha val="8353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800"/>
              <a:buFont typeface="Arial"/>
              <a:buNone/>
            </a:pPr>
            <a:r>
              <a:rPr b="1" lang="en" sz="4800">
                <a:solidFill>
                  <a:srgbClr val="CF8A87"/>
                </a:solidFill>
                <a:latin typeface="Oxygen"/>
                <a:ea typeface="Oxygen"/>
                <a:cs typeface="Oxygen"/>
                <a:sym typeface="Oxygen"/>
              </a:rPr>
              <a:t>15</a:t>
            </a:r>
            <a:endParaRPr b="0" i="0" sz="4800" u="none" cap="none" strike="noStrike">
              <a:solidFill>
                <a:srgbClr val="CF8A87"/>
              </a:solidFill>
              <a:latin typeface="Oxygen"/>
              <a:ea typeface="Oxygen"/>
              <a:cs typeface="Oxygen"/>
              <a:sym typeface="Oxygen"/>
            </a:endParaRPr>
          </a:p>
        </p:txBody>
      </p:sp>
      <p:graphicFrame>
        <p:nvGraphicFramePr>
          <p:cNvPr id="443" name="Google Shape;443;p29"/>
          <p:cNvGraphicFramePr/>
          <p:nvPr/>
        </p:nvGraphicFramePr>
        <p:xfrm>
          <a:off x="287378" y="1026667"/>
          <a:ext cx="3000000" cy="3000000"/>
        </p:xfrm>
        <a:graphic>
          <a:graphicData uri="http://schemas.openxmlformats.org/drawingml/2006/table">
            <a:tbl>
              <a:tblPr>
                <a:noFill/>
                <a:tableStyleId>{704D4981-9763-4B15-9187-979BE53374E2}</a:tableStyleId>
              </a:tblPr>
              <a:tblGrid>
                <a:gridCol w="961300"/>
                <a:gridCol w="2660975"/>
                <a:gridCol w="2660975"/>
              </a:tblGrid>
              <a:tr h="661100">
                <a:tc gridSpan="3">
                  <a:txBody>
                    <a:bodyPr/>
                    <a:lstStyle/>
                    <a:p>
                      <a:pPr indent="0" lvl="0" marL="0" rtl="0" algn="ctr">
                        <a:spcBef>
                          <a:spcPts val="0"/>
                        </a:spcBef>
                        <a:spcAft>
                          <a:spcPts val="0"/>
                        </a:spcAft>
                        <a:buNone/>
                      </a:pPr>
                      <a:r>
                        <a:rPr b="1" lang="en" sz="1600">
                          <a:solidFill>
                            <a:schemeClr val="lt1"/>
                          </a:solidFill>
                          <a:latin typeface="Open Sans"/>
                          <a:ea typeface="Open Sans"/>
                          <a:cs typeface="Open Sans"/>
                          <a:sym typeface="Open Sans"/>
                        </a:rPr>
                        <a:t>5- Damage to spinal cord </a:t>
                      </a:r>
                      <a:r>
                        <a:rPr b="1" lang="en" sz="1600" u="sng">
                          <a:solidFill>
                            <a:schemeClr val="lt1"/>
                          </a:solidFill>
                          <a:latin typeface="Open Sans"/>
                          <a:ea typeface="Open Sans"/>
                          <a:cs typeface="Open Sans"/>
                          <a:sym typeface="Open Sans"/>
                        </a:rPr>
                        <a:t>above the sacral region</a:t>
                      </a:r>
                      <a:endParaRPr b="1" sz="1600">
                        <a:solidFill>
                          <a:schemeClr val="lt1"/>
                        </a:solidFill>
                        <a:latin typeface="Open Sans"/>
                        <a:ea typeface="Open Sans"/>
                        <a:cs typeface="Open Sans"/>
                        <a:sym typeface="Open Sans"/>
                      </a:endParaRPr>
                    </a:p>
                  </a:txBody>
                  <a:tcPr marT="91425" marB="91425" marR="91425" marL="9142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B37370"/>
                    </a:solidFill>
                  </a:tcPr>
                </a:tc>
                <a:tc hMerge="1"/>
                <a:tc hMerge="1"/>
              </a:tr>
              <a:tr h="818125">
                <a:tc>
                  <a:txBody>
                    <a:bodyPr/>
                    <a:lstStyle/>
                    <a:p>
                      <a:pPr indent="0" lvl="0" marL="0" rtl="0" algn="ctr">
                        <a:spcBef>
                          <a:spcPts val="0"/>
                        </a:spcBef>
                        <a:spcAft>
                          <a:spcPts val="0"/>
                        </a:spcAft>
                        <a:buNone/>
                      </a:pPr>
                      <a:r>
                        <a:rPr b="1" lang="en">
                          <a:solidFill>
                            <a:schemeClr val="lt1"/>
                          </a:solidFill>
                          <a:latin typeface="Open Sans"/>
                          <a:ea typeface="Open Sans"/>
                          <a:cs typeface="Open Sans"/>
                          <a:sym typeface="Open Sans"/>
                        </a:rPr>
                        <a:t>Causes</a:t>
                      </a:r>
                      <a:endParaRPr b="1">
                        <a:solidFill>
                          <a:schemeClr val="lt1"/>
                        </a:solidFill>
                        <a:latin typeface="Open Sans"/>
                        <a:ea typeface="Open Sans"/>
                        <a:cs typeface="Open Sans"/>
                        <a:sym typeface="Open Sans"/>
                      </a:endParaRPr>
                    </a:p>
                  </a:txBody>
                  <a:tcPr marT="91425" marB="91425" marR="91425" marL="9142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CF8A87"/>
                    </a:solidFill>
                  </a:tcPr>
                </a:tc>
                <a:tc gridSpan="2">
                  <a:txBody>
                    <a:bodyPr/>
                    <a:lstStyle/>
                    <a:p>
                      <a:pPr indent="0" lvl="0" marL="0" rtl="0" algn="l">
                        <a:spcBef>
                          <a:spcPts val="0"/>
                        </a:spcBef>
                        <a:spcAft>
                          <a:spcPts val="0"/>
                        </a:spcAft>
                        <a:buNone/>
                      </a:pPr>
                      <a:r>
                        <a:rPr lang="en">
                          <a:latin typeface="Open Sans"/>
                          <a:ea typeface="Open Sans"/>
                          <a:cs typeface="Open Sans"/>
                          <a:sym typeface="Open Sans"/>
                        </a:rPr>
                        <a:t>-The </a:t>
                      </a:r>
                      <a:r>
                        <a:rPr b="1" lang="en">
                          <a:latin typeface="Open Sans"/>
                          <a:ea typeface="Open Sans"/>
                          <a:cs typeface="Open Sans"/>
                          <a:sym typeface="Open Sans"/>
                        </a:rPr>
                        <a:t>micturition reflex is intact, </a:t>
                      </a:r>
                      <a:r>
                        <a:rPr lang="en">
                          <a:latin typeface="Open Sans"/>
                          <a:ea typeface="Open Sans"/>
                          <a:cs typeface="Open Sans"/>
                          <a:sym typeface="Open Sans"/>
                        </a:rPr>
                        <a:t>but </a:t>
                      </a:r>
                      <a:r>
                        <a:rPr b="1" lang="en">
                          <a:latin typeface="Open Sans"/>
                          <a:ea typeface="Open Sans"/>
                          <a:cs typeface="Open Sans"/>
                          <a:sym typeface="Open Sans"/>
                        </a:rPr>
                        <a:t>lost</a:t>
                      </a:r>
                      <a:r>
                        <a:rPr lang="en">
                          <a:latin typeface="Open Sans"/>
                          <a:ea typeface="Open Sans"/>
                          <a:cs typeface="Open Sans"/>
                          <a:sym typeface="Open Sans"/>
                        </a:rPr>
                        <a:t> </a:t>
                      </a:r>
                      <a:r>
                        <a:rPr b="1" lang="en">
                          <a:latin typeface="Open Sans"/>
                          <a:ea typeface="Open Sans"/>
                          <a:cs typeface="Open Sans"/>
                          <a:sym typeface="Open Sans"/>
                        </a:rPr>
                        <a:t>higher center </a:t>
                      </a:r>
                      <a:r>
                        <a:rPr lang="en">
                          <a:latin typeface="Open Sans"/>
                          <a:ea typeface="Open Sans"/>
                          <a:cs typeface="Open Sans"/>
                          <a:sym typeface="Open Sans"/>
                        </a:rPr>
                        <a:t>control</a:t>
                      </a:r>
                      <a:endParaRPr>
                        <a:latin typeface="Open Sans"/>
                        <a:ea typeface="Open Sans"/>
                        <a:cs typeface="Open Sans"/>
                        <a:sym typeface="Open Sans"/>
                      </a:endParaRPr>
                    </a:p>
                    <a:p>
                      <a:pPr indent="0" lvl="0" marL="0" rtl="0" algn="l">
                        <a:spcBef>
                          <a:spcPts val="0"/>
                        </a:spcBef>
                        <a:spcAft>
                          <a:spcPts val="0"/>
                        </a:spcAft>
                        <a:buNone/>
                      </a:pPr>
                      <a:r>
                        <a:rPr lang="en" sz="1000">
                          <a:solidFill>
                            <a:srgbClr val="93C47D"/>
                          </a:solidFill>
                          <a:latin typeface="Open Sans"/>
                          <a:ea typeface="Open Sans"/>
                          <a:cs typeface="Open Sans"/>
                          <a:sym typeface="Open Sans"/>
                        </a:rPr>
                        <a:t>As we said in the previous slide most of signals that come from brain are facilitatory more than inhibitory so if the spinal cord gets damage in any area and for any reason → there will be loss of facilitatory  impulses (there is nothing tell this Reflex to take place) → at the beginning the reflex gets shocked → (after a while the reflex it will gain a momentum → the reflex becomes automatic and a big active because the inhibitory impulses are lost.</a:t>
                      </a:r>
                      <a:endParaRPr sz="1000">
                        <a:latin typeface="Open Sans"/>
                        <a:ea typeface="Open Sans"/>
                        <a:cs typeface="Open Sans"/>
                        <a:sym typeface="Open Sans"/>
                      </a:endParaRPr>
                    </a:p>
                    <a:p>
                      <a:pPr indent="0" lvl="0" marL="0" rtl="0" algn="l">
                        <a:spcBef>
                          <a:spcPts val="0"/>
                        </a:spcBef>
                        <a:spcAft>
                          <a:spcPts val="0"/>
                        </a:spcAft>
                        <a:buNone/>
                      </a:pPr>
                      <a:r>
                        <a:rPr lang="en">
                          <a:latin typeface="Open Sans"/>
                          <a:ea typeface="Open Sans"/>
                          <a:cs typeface="Open Sans"/>
                          <a:sym typeface="Open Sans"/>
                        </a:rPr>
                        <a:t>-Divide into several phases:</a:t>
                      </a:r>
                      <a:endParaRPr>
                        <a:latin typeface="Open Sans"/>
                        <a:ea typeface="Open Sans"/>
                        <a:cs typeface="Open Sans"/>
                        <a:sym typeface="Open Sans"/>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F3EFEF"/>
                    </a:solidFill>
                  </a:tcPr>
                </a:tc>
                <a:tc hMerge="1"/>
              </a:tr>
            </a:tbl>
          </a:graphicData>
        </a:graphic>
      </p:graphicFrame>
      <p:graphicFrame>
        <p:nvGraphicFramePr>
          <p:cNvPr id="444" name="Google Shape;444;p29"/>
          <p:cNvGraphicFramePr/>
          <p:nvPr/>
        </p:nvGraphicFramePr>
        <p:xfrm>
          <a:off x="287384" y="3413665"/>
          <a:ext cx="3000000" cy="3000000"/>
        </p:xfrm>
        <a:graphic>
          <a:graphicData uri="http://schemas.openxmlformats.org/drawingml/2006/table">
            <a:tbl>
              <a:tblPr>
                <a:noFill/>
                <a:tableStyleId>{704D4981-9763-4B15-9187-979BE53374E2}</a:tableStyleId>
              </a:tblPr>
              <a:tblGrid>
                <a:gridCol w="3075900"/>
                <a:gridCol w="3207350"/>
              </a:tblGrid>
              <a:tr h="339950">
                <a:tc>
                  <a:txBody>
                    <a:bodyPr/>
                    <a:lstStyle/>
                    <a:p>
                      <a:pPr indent="0" lvl="0" marL="0" rtl="0" algn="ctr">
                        <a:spcBef>
                          <a:spcPts val="0"/>
                        </a:spcBef>
                        <a:spcAft>
                          <a:spcPts val="0"/>
                        </a:spcAft>
                        <a:buNone/>
                      </a:pPr>
                      <a:r>
                        <a:rPr b="1" lang="en">
                          <a:solidFill>
                            <a:schemeClr val="lt1"/>
                          </a:solidFill>
                          <a:latin typeface="Open Sans"/>
                          <a:ea typeface="Open Sans"/>
                          <a:cs typeface="Open Sans"/>
                          <a:sym typeface="Open Sans"/>
                        </a:rPr>
                        <a:t>1- Acute phase - spinal shock </a:t>
                      </a:r>
                      <a:endParaRPr b="1">
                        <a:solidFill>
                          <a:schemeClr val="lt1"/>
                        </a:solidFill>
                        <a:latin typeface="Open Sans"/>
                        <a:ea typeface="Open Sans"/>
                        <a:cs typeface="Open Sans"/>
                        <a:sym typeface="Open Sans"/>
                      </a:endParaRPr>
                    </a:p>
                  </a:txBody>
                  <a:tcPr marT="91425" marB="91425" marR="91425" marL="9142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CF8A87"/>
                    </a:solidFill>
                  </a:tcPr>
                </a:tc>
                <a:tc>
                  <a:txBody>
                    <a:bodyPr/>
                    <a:lstStyle/>
                    <a:p>
                      <a:pPr indent="0" lvl="0" marL="0" rtl="0" algn="ctr">
                        <a:spcBef>
                          <a:spcPts val="0"/>
                        </a:spcBef>
                        <a:spcAft>
                          <a:spcPts val="0"/>
                        </a:spcAft>
                        <a:buNone/>
                      </a:pPr>
                      <a:r>
                        <a:rPr b="1" lang="en">
                          <a:solidFill>
                            <a:schemeClr val="lt1"/>
                          </a:solidFill>
                          <a:latin typeface="Open Sans"/>
                          <a:ea typeface="Open Sans"/>
                          <a:cs typeface="Open Sans"/>
                          <a:sym typeface="Open Sans"/>
                        </a:rPr>
                        <a:t>2- Recovery from spinal shock</a:t>
                      </a:r>
                      <a:endParaRPr b="1">
                        <a:solidFill>
                          <a:schemeClr val="lt1"/>
                        </a:solidFill>
                        <a:latin typeface="Open Sans"/>
                        <a:ea typeface="Open Sans"/>
                        <a:cs typeface="Open Sans"/>
                        <a:sym typeface="Open Sans"/>
                      </a:endParaRPr>
                    </a:p>
                  </a:txBody>
                  <a:tcPr marT="91425" marB="91425" marR="91425" marL="9142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CF8A87"/>
                    </a:solidFill>
                  </a:tcPr>
                </a:tc>
              </a:tr>
              <a:tr h="2046425">
                <a:tc>
                  <a:txBody>
                    <a:bodyPr/>
                    <a:lstStyle/>
                    <a:p>
                      <a:pPr indent="0" lvl="0" marL="0" rtl="0" algn="ctr">
                        <a:spcBef>
                          <a:spcPts val="0"/>
                        </a:spcBef>
                        <a:spcAft>
                          <a:spcPts val="0"/>
                        </a:spcAft>
                        <a:buNone/>
                      </a:pPr>
                      <a:r>
                        <a:rPr lang="en">
                          <a:solidFill>
                            <a:srgbClr val="262626"/>
                          </a:solidFill>
                          <a:latin typeface="Open Sans"/>
                          <a:ea typeface="Open Sans"/>
                          <a:cs typeface="Open Sans"/>
                          <a:sym typeface="Open Sans"/>
                        </a:rPr>
                        <a:t>Loss of facilitatory impulses from C</a:t>
                      </a:r>
                      <a:r>
                        <a:rPr lang="en">
                          <a:solidFill>
                            <a:srgbClr val="262626"/>
                          </a:solidFill>
                          <a:latin typeface="Open Sans"/>
                          <a:ea typeface="Open Sans"/>
                          <a:cs typeface="Open Sans"/>
                          <a:sym typeface="Open Sans"/>
                        </a:rPr>
                        <a:t>NS.             </a:t>
                      </a:r>
                      <a:endParaRPr>
                        <a:solidFill>
                          <a:srgbClr val="262626"/>
                        </a:solidFill>
                        <a:latin typeface="Open Sans"/>
                        <a:ea typeface="Open Sans"/>
                        <a:cs typeface="Open Sans"/>
                        <a:sym typeface="Open Sans"/>
                      </a:endParaRPr>
                    </a:p>
                    <a:p>
                      <a:pPr indent="0" lvl="0" marL="0" rtl="0" algn="ctr">
                        <a:spcBef>
                          <a:spcPts val="0"/>
                        </a:spcBef>
                        <a:spcAft>
                          <a:spcPts val="0"/>
                        </a:spcAft>
                        <a:buNone/>
                      </a:pPr>
                      <a:r>
                        <a:rPr lang="en">
                          <a:solidFill>
                            <a:srgbClr val="262626"/>
                          </a:solidFill>
                          <a:latin typeface="Open Sans"/>
                          <a:ea typeface="Open Sans"/>
                          <a:cs typeface="Open Sans"/>
                          <a:sym typeface="Open Sans"/>
                        </a:rPr>
                        <a:t>↓ </a:t>
                      </a:r>
                      <a:endParaRPr>
                        <a:solidFill>
                          <a:srgbClr val="262626"/>
                        </a:solidFill>
                        <a:latin typeface="Open Sans"/>
                        <a:ea typeface="Open Sans"/>
                        <a:cs typeface="Open Sans"/>
                        <a:sym typeface="Open Sans"/>
                      </a:endParaRPr>
                    </a:p>
                    <a:p>
                      <a:pPr indent="0" lvl="0" marL="0" rtl="0" algn="ctr">
                        <a:spcBef>
                          <a:spcPts val="0"/>
                        </a:spcBef>
                        <a:spcAft>
                          <a:spcPts val="0"/>
                        </a:spcAft>
                        <a:buNone/>
                      </a:pPr>
                      <a:r>
                        <a:rPr lang="en">
                          <a:solidFill>
                            <a:srgbClr val="262626"/>
                          </a:solidFill>
                          <a:latin typeface="Open Sans"/>
                          <a:ea typeface="Open Sans"/>
                          <a:cs typeface="Open Sans"/>
                          <a:sym typeface="Open Sans"/>
                        </a:rPr>
                        <a:t>Micturition reflex is inhibited</a:t>
                      </a:r>
                      <a:endParaRPr>
                        <a:solidFill>
                          <a:srgbClr val="262626"/>
                        </a:solidFill>
                        <a:latin typeface="Open Sans"/>
                        <a:ea typeface="Open Sans"/>
                        <a:cs typeface="Open Sans"/>
                        <a:sym typeface="Open Sans"/>
                      </a:endParaRPr>
                    </a:p>
                    <a:p>
                      <a:pPr indent="0" lvl="0" marL="0" rtl="0" algn="ctr">
                        <a:spcBef>
                          <a:spcPts val="0"/>
                        </a:spcBef>
                        <a:spcAft>
                          <a:spcPts val="0"/>
                        </a:spcAft>
                        <a:buNone/>
                      </a:pPr>
                      <a:r>
                        <a:rPr lang="en">
                          <a:solidFill>
                            <a:srgbClr val="262626"/>
                          </a:solidFill>
                          <a:latin typeface="Open Sans"/>
                          <a:ea typeface="Open Sans"/>
                          <a:cs typeface="Open Sans"/>
                          <a:sym typeface="Open Sans"/>
                        </a:rPr>
                        <a:t>↓ </a:t>
                      </a:r>
                      <a:endParaRPr>
                        <a:solidFill>
                          <a:srgbClr val="262626"/>
                        </a:solidFill>
                        <a:latin typeface="Open Sans"/>
                        <a:ea typeface="Open Sans"/>
                        <a:cs typeface="Open Sans"/>
                        <a:sym typeface="Open Sans"/>
                      </a:endParaRPr>
                    </a:p>
                    <a:p>
                      <a:pPr indent="0" lvl="0" marL="0" rtl="0" algn="ctr">
                        <a:spcBef>
                          <a:spcPts val="0"/>
                        </a:spcBef>
                        <a:spcAft>
                          <a:spcPts val="0"/>
                        </a:spcAft>
                        <a:buNone/>
                      </a:pPr>
                      <a:r>
                        <a:rPr lang="en">
                          <a:solidFill>
                            <a:srgbClr val="262626"/>
                          </a:solidFill>
                          <a:latin typeface="Open Sans"/>
                          <a:ea typeface="Open Sans"/>
                          <a:cs typeface="Open Sans"/>
                          <a:sym typeface="Open Sans"/>
                        </a:rPr>
                        <a:t>Bladder fills but cannot void (overflow incontinence)</a:t>
                      </a:r>
                      <a:endParaRPr>
                        <a:solidFill>
                          <a:srgbClr val="262626"/>
                        </a:solidFill>
                        <a:latin typeface="Open Sans"/>
                        <a:ea typeface="Open Sans"/>
                        <a:cs typeface="Open Sans"/>
                        <a:sym typeface="Open Sans"/>
                      </a:endParaRPr>
                    </a:p>
                    <a:p>
                      <a:pPr indent="0" lvl="0" marL="0" rtl="0" algn="ctr">
                        <a:spcBef>
                          <a:spcPts val="0"/>
                        </a:spcBef>
                        <a:spcAft>
                          <a:spcPts val="0"/>
                        </a:spcAft>
                        <a:buNone/>
                      </a:pPr>
                      <a:r>
                        <a:rPr b="1" lang="en" sz="1300">
                          <a:solidFill>
                            <a:srgbClr val="990000"/>
                          </a:solidFill>
                          <a:latin typeface="Open Sans"/>
                          <a:ea typeface="Open Sans"/>
                          <a:cs typeface="Open Sans"/>
                          <a:sym typeface="Open Sans"/>
                        </a:rPr>
                        <a:t>Bladder needs to be emptied periodically by catheterization</a:t>
                      </a:r>
                      <a:r>
                        <a:rPr b="1" lang="en">
                          <a:solidFill>
                            <a:srgbClr val="CC0000"/>
                          </a:solidFill>
                          <a:latin typeface="Open Sans"/>
                          <a:ea typeface="Open Sans"/>
                          <a:cs typeface="Open Sans"/>
                          <a:sym typeface="Open Sans"/>
                        </a:rPr>
                        <a:t> </a:t>
                      </a:r>
                      <a:r>
                        <a:rPr lang="en" sz="1000">
                          <a:solidFill>
                            <a:srgbClr val="93C47D"/>
                          </a:solidFill>
                          <a:latin typeface="Open Sans"/>
                          <a:ea typeface="Open Sans"/>
                          <a:cs typeface="Open Sans"/>
                          <a:sym typeface="Open Sans"/>
                        </a:rPr>
                        <a:t>(to prevent accumulation of urine in bladder)</a:t>
                      </a:r>
                      <a:endParaRPr sz="1000">
                        <a:solidFill>
                          <a:srgbClr val="262626"/>
                        </a:solidFill>
                        <a:latin typeface="Open Sans"/>
                        <a:ea typeface="Open Sans"/>
                        <a:cs typeface="Open Sans"/>
                        <a:sym typeface="Open Sans"/>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F3EFEF"/>
                    </a:solidFill>
                  </a:tcPr>
                </a:tc>
                <a:tc>
                  <a:txBody>
                    <a:bodyPr/>
                    <a:lstStyle/>
                    <a:p>
                      <a:pPr indent="0" lvl="0" marL="0" rtl="0" algn="ctr">
                        <a:spcBef>
                          <a:spcPts val="0"/>
                        </a:spcBef>
                        <a:spcAft>
                          <a:spcPts val="0"/>
                        </a:spcAft>
                        <a:buNone/>
                      </a:pPr>
                      <a:r>
                        <a:rPr lang="en">
                          <a:solidFill>
                            <a:srgbClr val="262626"/>
                          </a:solidFill>
                          <a:latin typeface="Open Sans"/>
                          <a:ea typeface="Open Sans"/>
                          <a:cs typeface="Open Sans"/>
                          <a:sym typeface="Open Sans"/>
                        </a:rPr>
                        <a:t>Micturition reflex recovers</a:t>
                      </a:r>
                      <a:endParaRPr>
                        <a:solidFill>
                          <a:srgbClr val="262626"/>
                        </a:solidFill>
                        <a:latin typeface="Open Sans"/>
                        <a:ea typeface="Open Sans"/>
                        <a:cs typeface="Open Sans"/>
                        <a:sym typeface="Open Sans"/>
                      </a:endParaRPr>
                    </a:p>
                    <a:p>
                      <a:pPr indent="0" lvl="0" marL="0" rtl="0" algn="ctr">
                        <a:spcBef>
                          <a:spcPts val="0"/>
                        </a:spcBef>
                        <a:spcAft>
                          <a:spcPts val="0"/>
                        </a:spcAft>
                        <a:buNone/>
                      </a:pPr>
                      <a:r>
                        <a:rPr lang="en">
                          <a:solidFill>
                            <a:srgbClr val="262626"/>
                          </a:solidFill>
                          <a:latin typeface="Open Sans"/>
                          <a:ea typeface="Open Sans"/>
                          <a:cs typeface="Open Sans"/>
                          <a:sym typeface="Open Sans"/>
                        </a:rPr>
                        <a:t> ↓ </a:t>
                      </a:r>
                      <a:endParaRPr>
                        <a:solidFill>
                          <a:srgbClr val="262626"/>
                        </a:solidFill>
                        <a:latin typeface="Open Sans"/>
                        <a:ea typeface="Open Sans"/>
                        <a:cs typeface="Open Sans"/>
                        <a:sym typeface="Open Sans"/>
                      </a:endParaRPr>
                    </a:p>
                    <a:p>
                      <a:pPr indent="0" lvl="0" marL="0" rtl="0" algn="ctr">
                        <a:spcBef>
                          <a:spcPts val="0"/>
                        </a:spcBef>
                        <a:spcAft>
                          <a:spcPts val="0"/>
                        </a:spcAft>
                        <a:buNone/>
                      </a:pPr>
                      <a:r>
                        <a:rPr lang="en">
                          <a:solidFill>
                            <a:srgbClr val="262626"/>
                          </a:solidFill>
                          <a:latin typeface="Open Sans"/>
                          <a:ea typeface="Open Sans"/>
                          <a:cs typeface="Open Sans"/>
                          <a:sym typeface="Open Sans"/>
                        </a:rPr>
                        <a:t>Not controlled by CNS </a:t>
                      </a:r>
                      <a:endParaRPr>
                        <a:solidFill>
                          <a:srgbClr val="262626"/>
                        </a:solidFill>
                        <a:latin typeface="Open Sans"/>
                        <a:ea typeface="Open Sans"/>
                        <a:cs typeface="Open Sans"/>
                        <a:sym typeface="Open Sans"/>
                      </a:endParaRPr>
                    </a:p>
                    <a:p>
                      <a:pPr indent="0" lvl="0" marL="0" rtl="0" algn="ctr">
                        <a:spcBef>
                          <a:spcPts val="0"/>
                        </a:spcBef>
                        <a:spcAft>
                          <a:spcPts val="0"/>
                        </a:spcAft>
                        <a:buNone/>
                      </a:pPr>
                      <a:r>
                        <a:rPr lang="en">
                          <a:solidFill>
                            <a:srgbClr val="262626"/>
                          </a:solidFill>
                          <a:latin typeface="Open Sans"/>
                          <a:ea typeface="Open Sans"/>
                          <a:cs typeface="Open Sans"/>
                          <a:sym typeface="Open Sans"/>
                        </a:rPr>
                        <a:t>↓ </a:t>
                      </a:r>
                      <a:endParaRPr>
                        <a:solidFill>
                          <a:srgbClr val="262626"/>
                        </a:solidFill>
                        <a:latin typeface="Open Sans"/>
                        <a:ea typeface="Open Sans"/>
                        <a:cs typeface="Open Sans"/>
                        <a:sym typeface="Open Sans"/>
                      </a:endParaRPr>
                    </a:p>
                    <a:p>
                      <a:pPr indent="0" lvl="0" marL="0" rtl="0" algn="ctr">
                        <a:spcBef>
                          <a:spcPts val="0"/>
                        </a:spcBef>
                        <a:spcAft>
                          <a:spcPts val="0"/>
                        </a:spcAft>
                        <a:buNone/>
                      </a:pPr>
                      <a:r>
                        <a:rPr lang="en">
                          <a:solidFill>
                            <a:srgbClr val="262626"/>
                          </a:solidFill>
                          <a:latin typeface="Open Sans"/>
                          <a:ea typeface="Open Sans"/>
                          <a:cs typeface="Open Sans"/>
                          <a:sym typeface="Open Sans"/>
                        </a:rPr>
                        <a:t>Bladder fills and voids automatically (Automatic bladder)</a:t>
                      </a:r>
                      <a:endParaRPr>
                        <a:solidFill>
                          <a:srgbClr val="262626"/>
                        </a:solidFill>
                        <a:latin typeface="Open Sans"/>
                        <a:ea typeface="Open Sans"/>
                        <a:cs typeface="Open Sans"/>
                        <a:sym typeface="Open Sans"/>
                      </a:endParaRPr>
                    </a:p>
                    <a:p>
                      <a:pPr indent="0" lvl="0" marL="0" rtl="0" algn="ctr">
                        <a:spcBef>
                          <a:spcPts val="0"/>
                        </a:spcBef>
                        <a:spcAft>
                          <a:spcPts val="0"/>
                        </a:spcAft>
                        <a:buNone/>
                      </a:pPr>
                      <a:r>
                        <a:rPr lang="en" sz="1000">
                          <a:solidFill>
                            <a:srgbClr val="93C47D"/>
                          </a:solidFill>
                          <a:latin typeface="Open Sans"/>
                          <a:ea typeface="Open Sans"/>
                          <a:cs typeface="Open Sans"/>
                          <a:sym typeface="Open Sans"/>
                        </a:rPr>
                        <a:t>(their bladder becomes like infant bladder, acts automatically → when it fills, it will empty)</a:t>
                      </a:r>
                      <a:endParaRPr sz="1000">
                        <a:solidFill>
                          <a:srgbClr val="93C47D"/>
                        </a:solidFill>
                        <a:latin typeface="Open Sans"/>
                        <a:ea typeface="Open Sans"/>
                        <a:cs typeface="Open Sans"/>
                        <a:sym typeface="Open Sans"/>
                      </a:endParaRPr>
                    </a:p>
                    <a:p>
                      <a:pPr indent="0" lvl="0" marL="0" rtl="0" algn="l">
                        <a:spcBef>
                          <a:spcPts val="0"/>
                        </a:spcBef>
                        <a:spcAft>
                          <a:spcPts val="0"/>
                        </a:spcAft>
                        <a:buNone/>
                      </a:pPr>
                      <a:r>
                        <a:t/>
                      </a:r>
                      <a:endParaRPr>
                        <a:solidFill>
                          <a:srgbClr val="262626"/>
                        </a:solidFill>
                        <a:latin typeface="Open Sans"/>
                        <a:ea typeface="Open Sans"/>
                        <a:cs typeface="Open Sans"/>
                        <a:sym typeface="Open Sans"/>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F3EFEF"/>
                    </a:solidFill>
                  </a:tcPr>
                </a:tc>
              </a:tr>
            </a:tbl>
          </a:graphicData>
        </a:graphic>
      </p:graphicFrame>
      <p:sp>
        <p:nvSpPr>
          <p:cNvPr id="445" name="Google Shape;445;p29"/>
          <p:cNvSpPr txBox="1"/>
          <p:nvPr/>
        </p:nvSpPr>
        <p:spPr>
          <a:xfrm>
            <a:off x="1109703" y="353203"/>
            <a:ext cx="4638600" cy="55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400">
                <a:solidFill>
                  <a:srgbClr val="CF8A87"/>
                </a:solidFill>
                <a:latin typeface="Open Sans"/>
                <a:ea typeface="Open Sans"/>
                <a:cs typeface="Open Sans"/>
                <a:sym typeface="Open Sans"/>
              </a:rPr>
              <a:t>Abnormalities in Micturition</a:t>
            </a:r>
            <a:endParaRPr b="1" sz="2400">
              <a:solidFill>
                <a:srgbClr val="CF8A87"/>
              </a:solidFill>
              <a:latin typeface="Open Sans"/>
              <a:ea typeface="Open Sans"/>
              <a:cs typeface="Open Sans"/>
              <a:sym typeface="Open Sans"/>
            </a:endParaRPr>
          </a:p>
        </p:txBody>
      </p:sp>
      <p:sp>
        <p:nvSpPr>
          <p:cNvPr id="446" name="Google Shape;446;p29"/>
          <p:cNvSpPr txBox="1"/>
          <p:nvPr/>
        </p:nvSpPr>
        <p:spPr>
          <a:xfrm>
            <a:off x="1109700" y="6151210"/>
            <a:ext cx="4638600" cy="444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700">
                <a:solidFill>
                  <a:schemeClr val="dk1"/>
                </a:solidFill>
                <a:latin typeface="Open Sans"/>
                <a:ea typeface="Open Sans"/>
                <a:cs typeface="Open Sans"/>
                <a:sym typeface="Open Sans"/>
              </a:rPr>
              <a:t>Continuation of 5th lesion</a:t>
            </a:r>
            <a:endParaRPr b="1" sz="1700">
              <a:solidFill>
                <a:schemeClr val="dk1"/>
              </a:solidFill>
              <a:latin typeface="Open Sans"/>
              <a:ea typeface="Open Sans"/>
              <a:cs typeface="Open Sans"/>
              <a:sym typeface="Open Sans"/>
            </a:endParaRPr>
          </a:p>
        </p:txBody>
      </p:sp>
      <p:sp>
        <p:nvSpPr>
          <p:cNvPr id="447" name="Google Shape;447;p29"/>
          <p:cNvSpPr/>
          <p:nvPr/>
        </p:nvSpPr>
        <p:spPr>
          <a:xfrm>
            <a:off x="2722336" y="6595509"/>
            <a:ext cx="3402300" cy="444300"/>
          </a:xfrm>
          <a:prstGeom prst="rect">
            <a:avLst/>
          </a:prstGeom>
          <a:solidFill>
            <a:srgbClr val="E5DCD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Open Sans"/>
                <a:ea typeface="Open Sans"/>
                <a:cs typeface="Open Sans"/>
                <a:sym typeface="Open Sans"/>
              </a:rPr>
              <a:t>Lesion in the spinal cord </a:t>
            </a:r>
            <a:r>
              <a:rPr b="1" lang="en">
                <a:latin typeface="Open Sans"/>
                <a:ea typeface="Open Sans"/>
                <a:cs typeface="Open Sans"/>
                <a:sym typeface="Open Sans"/>
              </a:rPr>
              <a:t>above </a:t>
            </a:r>
            <a:r>
              <a:rPr lang="en">
                <a:latin typeface="Open Sans"/>
                <a:ea typeface="Open Sans"/>
                <a:cs typeface="Open Sans"/>
                <a:sym typeface="Open Sans"/>
              </a:rPr>
              <a:t>the sacral center</a:t>
            </a:r>
            <a:endParaRPr>
              <a:latin typeface="Open Sans"/>
              <a:ea typeface="Open Sans"/>
              <a:cs typeface="Open Sans"/>
              <a:sym typeface="Open Sans"/>
            </a:endParaRPr>
          </a:p>
        </p:txBody>
      </p:sp>
      <p:sp>
        <p:nvSpPr>
          <p:cNvPr id="448" name="Google Shape;448;p29"/>
          <p:cNvSpPr/>
          <p:nvPr/>
        </p:nvSpPr>
        <p:spPr>
          <a:xfrm>
            <a:off x="2682675" y="7349150"/>
            <a:ext cx="3392100" cy="379800"/>
          </a:xfrm>
          <a:prstGeom prst="rect">
            <a:avLst/>
          </a:prstGeom>
          <a:solidFill>
            <a:srgbClr val="E5DCD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latin typeface="Open Sans"/>
                <a:ea typeface="Open Sans"/>
                <a:cs typeface="Open Sans"/>
                <a:sym typeface="Open Sans"/>
              </a:rPr>
              <a:t>Loss </a:t>
            </a:r>
            <a:r>
              <a:rPr lang="en">
                <a:latin typeface="Open Sans"/>
                <a:ea typeface="Open Sans"/>
                <a:cs typeface="Open Sans"/>
                <a:sym typeface="Open Sans"/>
              </a:rPr>
              <a:t>of facilitatory impulses from higher centers</a:t>
            </a:r>
            <a:endParaRPr>
              <a:latin typeface="Open Sans"/>
              <a:ea typeface="Open Sans"/>
              <a:cs typeface="Open Sans"/>
              <a:sym typeface="Open Sans"/>
            </a:endParaRPr>
          </a:p>
        </p:txBody>
      </p:sp>
      <p:sp>
        <p:nvSpPr>
          <p:cNvPr id="449" name="Google Shape;449;p29"/>
          <p:cNvSpPr/>
          <p:nvPr/>
        </p:nvSpPr>
        <p:spPr>
          <a:xfrm>
            <a:off x="2687925" y="8009263"/>
            <a:ext cx="3381600" cy="366900"/>
          </a:xfrm>
          <a:prstGeom prst="rect">
            <a:avLst/>
          </a:prstGeom>
          <a:solidFill>
            <a:srgbClr val="E5DCD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Open Sans"/>
                <a:ea typeface="Open Sans"/>
                <a:cs typeface="Open Sans"/>
                <a:sym typeface="Open Sans"/>
              </a:rPr>
              <a:t>Micturition reflex is </a:t>
            </a:r>
            <a:r>
              <a:rPr b="1" lang="en">
                <a:latin typeface="Open Sans"/>
                <a:ea typeface="Open Sans"/>
                <a:cs typeface="Open Sans"/>
                <a:sym typeface="Open Sans"/>
              </a:rPr>
              <a:t>inhibited </a:t>
            </a:r>
            <a:endParaRPr b="1">
              <a:latin typeface="Open Sans"/>
              <a:ea typeface="Open Sans"/>
              <a:cs typeface="Open Sans"/>
              <a:sym typeface="Open Sans"/>
            </a:endParaRPr>
          </a:p>
        </p:txBody>
      </p:sp>
      <p:sp>
        <p:nvSpPr>
          <p:cNvPr id="450" name="Google Shape;450;p29"/>
          <p:cNvSpPr/>
          <p:nvPr/>
        </p:nvSpPr>
        <p:spPr>
          <a:xfrm>
            <a:off x="2848300" y="8694750"/>
            <a:ext cx="3381600" cy="671700"/>
          </a:xfrm>
          <a:prstGeom prst="rect">
            <a:avLst/>
          </a:prstGeom>
          <a:solidFill>
            <a:srgbClr val="E5DCD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Open Sans"/>
                <a:ea typeface="Open Sans"/>
                <a:cs typeface="Open Sans"/>
                <a:sym typeface="Open Sans"/>
              </a:rPr>
              <a:t>Urine will collect until </a:t>
            </a:r>
            <a:r>
              <a:rPr b="1" lang="en">
                <a:latin typeface="Open Sans"/>
                <a:ea typeface="Open Sans"/>
                <a:cs typeface="Open Sans"/>
                <a:sym typeface="Open Sans"/>
              </a:rPr>
              <a:t>pressure </a:t>
            </a:r>
            <a:r>
              <a:rPr lang="en">
                <a:latin typeface="Open Sans"/>
                <a:ea typeface="Open Sans"/>
                <a:cs typeface="Open Sans"/>
                <a:sym typeface="Open Sans"/>
              </a:rPr>
              <a:t>in bladder becomes </a:t>
            </a:r>
            <a:r>
              <a:rPr b="1" lang="en">
                <a:latin typeface="Open Sans"/>
                <a:ea typeface="Open Sans"/>
                <a:cs typeface="Open Sans"/>
                <a:sym typeface="Open Sans"/>
              </a:rPr>
              <a:t>high </a:t>
            </a:r>
            <a:r>
              <a:rPr lang="en">
                <a:latin typeface="Open Sans"/>
                <a:ea typeface="Open Sans"/>
                <a:cs typeface="Open Sans"/>
                <a:sym typeface="Open Sans"/>
              </a:rPr>
              <a:t>causing </a:t>
            </a:r>
            <a:r>
              <a:rPr b="1" lang="en">
                <a:latin typeface="Open Sans"/>
                <a:ea typeface="Open Sans"/>
                <a:cs typeface="Open Sans"/>
                <a:sym typeface="Open Sans"/>
              </a:rPr>
              <a:t>dribbling of urine</a:t>
            </a:r>
            <a:endParaRPr b="1">
              <a:latin typeface="Open Sans"/>
              <a:ea typeface="Open Sans"/>
              <a:cs typeface="Open Sans"/>
              <a:sym typeface="Open Sans"/>
            </a:endParaRPr>
          </a:p>
        </p:txBody>
      </p:sp>
      <p:sp>
        <p:nvSpPr>
          <p:cNvPr id="451" name="Google Shape;451;p29"/>
          <p:cNvSpPr/>
          <p:nvPr/>
        </p:nvSpPr>
        <p:spPr>
          <a:xfrm>
            <a:off x="4269385" y="7080165"/>
            <a:ext cx="218700" cy="228600"/>
          </a:xfrm>
          <a:prstGeom prst="downArrow">
            <a:avLst>
              <a:gd fmla="val 50000" name="adj1"/>
              <a:gd fmla="val 50000" name="adj2"/>
            </a:avLst>
          </a:prstGeom>
          <a:solidFill>
            <a:srgbClr val="CF8A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 name="Google Shape;452;p29"/>
          <p:cNvSpPr/>
          <p:nvPr/>
        </p:nvSpPr>
        <p:spPr>
          <a:xfrm>
            <a:off x="4269385" y="7769315"/>
            <a:ext cx="218700" cy="228600"/>
          </a:xfrm>
          <a:prstGeom prst="downArrow">
            <a:avLst>
              <a:gd fmla="val 50000" name="adj1"/>
              <a:gd fmla="val 41001" name="adj2"/>
            </a:avLst>
          </a:prstGeom>
          <a:solidFill>
            <a:srgbClr val="CF8A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 name="Google Shape;453;p29"/>
          <p:cNvSpPr/>
          <p:nvPr/>
        </p:nvSpPr>
        <p:spPr>
          <a:xfrm>
            <a:off x="4314135" y="8421163"/>
            <a:ext cx="218700" cy="228600"/>
          </a:xfrm>
          <a:prstGeom prst="downArrow">
            <a:avLst>
              <a:gd fmla="val 50000" name="adj1"/>
              <a:gd fmla="val 50000" name="adj2"/>
            </a:avLst>
          </a:prstGeom>
          <a:solidFill>
            <a:srgbClr val="CF8A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 name="Google Shape;454;p29"/>
          <p:cNvSpPr txBox="1"/>
          <p:nvPr/>
        </p:nvSpPr>
        <p:spPr>
          <a:xfrm>
            <a:off x="3377043" y="9411418"/>
            <a:ext cx="2324100" cy="396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solidFill>
                  <a:srgbClr val="990000"/>
                </a:solidFill>
                <a:latin typeface="Open Sans"/>
                <a:ea typeface="Open Sans"/>
                <a:cs typeface="Open Sans"/>
                <a:sym typeface="Open Sans"/>
              </a:rPr>
              <a:t>Overflow incontinence</a:t>
            </a:r>
            <a:endParaRPr b="1">
              <a:solidFill>
                <a:srgbClr val="990000"/>
              </a:solidFill>
              <a:latin typeface="Open Sans"/>
              <a:ea typeface="Open Sans"/>
              <a:cs typeface="Open Sans"/>
              <a:sym typeface="Open Sans"/>
            </a:endParaRPr>
          </a:p>
        </p:txBody>
      </p:sp>
      <p:sp>
        <p:nvSpPr>
          <p:cNvPr id="455" name="Google Shape;455;p29"/>
          <p:cNvSpPr/>
          <p:nvPr/>
        </p:nvSpPr>
        <p:spPr>
          <a:xfrm>
            <a:off x="2" y="8710275"/>
            <a:ext cx="2626800" cy="571500"/>
          </a:xfrm>
          <a:prstGeom prst="rect">
            <a:avLst/>
          </a:prstGeom>
          <a:solidFill>
            <a:srgbClr val="D7DAE1">
              <a:alpha val="8353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Open Sans"/>
                <a:ea typeface="Open Sans"/>
                <a:cs typeface="Open Sans"/>
                <a:sym typeface="Open Sans"/>
              </a:rPr>
              <a:t>Micturition reflex regains function but not under CNS control</a:t>
            </a:r>
            <a:endParaRPr>
              <a:latin typeface="Open Sans"/>
              <a:ea typeface="Open Sans"/>
              <a:cs typeface="Open Sans"/>
              <a:sym typeface="Open Sans"/>
            </a:endParaRPr>
          </a:p>
        </p:txBody>
      </p:sp>
      <p:pic>
        <p:nvPicPr>
          <p:cNvPr id="456" name="Google Shape;456;p29"/>
          <p:cNvPicPr preferRelativeResize="0"/>
          <p:nvPr/>
        </p:nvPicPr>
        <p:blipFill>
          <a:blip r:embed="rId3">
            <a:alphaModFix/>
          </a:blip>
          <a:stretch>
            <a:fillRect/>
          </a:stretch>
        </p:blipFill>
        <p:spPr>
          <a:xfrm>
            <a:off x="304963" y="6546625"/>
            <a:ext cx="2128624" cy="1634776"/>
          </a:xfrm>
          <a:prstGeom prst="rect">
            <a:avLst/>
          </a:prstGeom>
          <a:noFill/>
          <a:ln>
            <a:noFill/>
          </a:ln>
        </p:spPr>
      </p:pic>
      <p:sp>
        <p:nvSpPr>
          <p:cNvPr id="457" name="Google Shape;457;p29"/>
          <p:cNvSpPr/>
          <p:nvPr/>
        </p:nvSpPr>
        <p:spPr>
          <a:xfrm rot="5400000">
            <a:off x="2598674" y="8881718"/>
            <a:ext cx="218700" cy="228600"/>
          </a:xfrm>
          <a:prstGeom prst="downArrow">
            <a:avLst>
              <a:gd fmla="val 50000" name="adj1"/>
              <a:gd fmla="val 50000" name="adj2"/>
            </a:avLst>
          </a:prstGeom>
          <a:solidFill>
            <a:srgbClr val="CF8A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 name="Google Shape;458;p29"/>
          <p:cNvSpPr/>
          <p:nvPr/>
        </p:nvSpPr>
        <p:spPr>
          <a:xfrm rot="5400000">
            <a:off x="5504074" y="7616475"/>
            <a:ext cx="2037900" cy="534300"/>
          </a:xfrm>
          <a:prstGeom prst="roundRect">
            <a:avLst>
              <a:gd fmla="val 16667"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FFFFFF"/>
                </a:solidFill>
              </a:rPr>
              <a:t>Spindle shock phase</a:t>
            </a:r>
            <a:endParaRPr>
              <a:solidFill>
                <a:srgbClr val="FFFFFF"/>
              </a:solidFill>
            </a:endParaRPr>
          </a:p>
        </p:txBody>
      </p:sp>
      <p:sp>
        <p:nvSpPr>
          <p:cNvPr id="459" name="Google Shape;459;p29"/>
          <p:cNvSpPr/>
          <p:nvPr/>
        </p:nvSpPr>
        <p:spPr>
          <a:xfrm>
            <a:off x="551025" y="9333025"/>
            <a:ext cx="1636500" cy="396300"/>
          </a:xfrm>
          <a:prstGeom prst="roundRect">
            <a:avLst>
              <a:gd fmla="val 16667" name="adj"/>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FFFFFF"/>
                </a:solidFill>
              </a:rPr>
              <a:t>Recovery </a:t>
            </a:r>
            <a:endParaRPr>
              <a:solidFill>
                <a:srgbClr val="FFFFFF"/>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3" name="Shape 463"/>
        <p:cNvGrpSpPr/>
        <p:nvPr/>
      </p:nvGrpSpPr>
      <p:grpSpPr>
        <a:xfrm>
          <a:off x="0" y="0"/>
          <a:ext cx="0" cy="0"/>
          <a:chOff x="0" y="0"/>
          <a:chExt cx="0" cy="0"/>
        </a:xfrm>
      </p:grpSpPr>
      <p:sp>
        <p:nvSpPr>
          <p:cNvPr id="464" name="Google Shape;464;p30"/>
          <p:cNvSpPr txBox="1"/>
          <p:nvPr/>
        </p:nvSpPr>
        <p:spPr>
          <a:xfrm>
            <a:off x="1882650" y="101975"/>
            <a:ext cx="3092700" cy="849600"/>
          </a:xfrm>
          <a:prstGeom prst="rect">
            <a:avLst/>
          </a:prstGeom>
          <a:noFill/>
          <a:ln>
            <a:noFill/>
          </a:ln>
        </p:spPr>
        <p:txBody>
          <a:bodyPr anchorCtr="0" anchor="t" bIns="91425" lIns="91425" spcFirstLastPara="1" rIns="91425" wrap="square" tIns="91425">
            <a:spAutoFit/>
          </a:bodyPr>
          <a:lstStyle/>
          <a:p>
            <a:pPr indent="0" lvl="0" marL="0" marR="0" rtl="0" algn="ctr">
              <a:lnSpc>
                <a:spcPct val="90000"/>
              </a:lnSpc>
              <a:spcBef>
                <a:spcPts val="0"/>
              </a:spcBef>
              <a:spcAft>
                <a:spcPts val="0"/>
              </a:spcAft>
              <a:buClr>
                <a:srgbClr val="000000"/>
              </a:buClr>
              <a:buSzPts val="4800"/>
              <a:buFont typeface="Arial"/>
              <a:buNone/>
            </a:pPr>
            <a:r>
              <a:rPr b="1" lang="en" sz="4800">
                <a:solidFill>
                  <a:srgbClr val="CF8A87"/>
                </a:solidFill>
                <a:latin typeface="Oxygen"/>
                <a:ea typeface="Oxygen"/>
                <a:cs typeface="Oxygen"/>
                <a:sym typeface="Oxygen"/>
              </a:rPr>
              <a:t>Summary</a:t>
            </a:r>
            <a:endParaRPr b="1" i="0" sz="4800" u="none" cap="none" strike="noStrike">
              <a:solidFill>
                <a:srgbClr val="CF8A87"/>
              </a:solidFill>
              <a:latin typeface="Oxygen"/>
              <a:ea typeface="Oxygen"/>
              <a:cs typeface="Oxygen"/>
              <a:sym typeface="Oxygen"/>
            </a:endParaRPr>
          </a:p>
        </p:txBody>
      </p:sp>
      <p:cxnSp>
        <p:nvCxnSpPr>
          <p:cNvPr id="465" name="Google Shape;465;p30"/>
          <p:cNvCxnSpPr/>
          <p:nvPr/>
        </p:nvCxnSpPr>
        <p:spPr>
          <a:xfrm>
            <a:off x="2199450" y="951575"/>
            <a:ext cx="2459100" cy="0"/>
          </a:xfrm>
          <a:prstGeom prst="straightConnector1">
            <a:avLst/>
          </a:prstGeom>
          <a:noFill/>
          <a:ln cap="rnd" cmpd="sng" w="38100">
            <a:solidFill>
              <a:srgbClr val="7F7F7F"/>
            </a:solidFill>
            <a:prstDash val="solid"/>
            <a:miter lim="800000"/>
            <a:headEnd len="sm" w="sm" type="none"/>
            <a:tailEnd len="sm" w="sm" type="none"/>
          </a:ln>
        </p:spPr>
      </p:cxnSp>
      <p:sp>
        <p:nvSpPr>
          <p:cNvPr id="466" name="Google Shape;466;p30"/>
          <p:cNvSpPr txBox="1"/>
          <p:nvPr/>
        </p:nvSpPr>
        <p:spPr>
          <a:xfrm>
            <a:off x="4072088" y="1233588"/>
            <a:ext cx="2054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Oxygen"/>
              <a:ea typeface="Oxygen"/>
              <a:cs typeface="Oxygen"/>
              <a:sym typeface="Oxygen"/>
            </a:endParaRPr>
          </a:p>
        </p:txBody>
      </p:sp>
      <p:sp>
        <p:nvSpPr>
          <p:cNvPr id="467" name="Google Shape;467;p30"/>
          <p:cNvSpPr/>
          <p:nvPr/>
        </p:nvSpPr>
        <p:spPr>
          <a:xfrm>
            <a:off x="1448400" y="1389925"/>
            <a:ext cx="3961200" cy="594600"/>
          </a:xfrm>
          <a:prstGeom prst="roundRect">
            <a:avLst>
              <a:gd fmla="val 16667" name="adj"/>
            </a:avLst>
          </a:prstGeom>
          <a:solidFill>
            <a:srgbClr val="B3737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400">
                <a:latin typeface="Open Sans"/>
                <a:ea typeface="Open Sans"/>
                <a:cs typeface="Open Sans"/>
                <a:sym typeface="Open Sans"/>
              </a:rPr>
              <a:t>Functions of lower UT</a:t>
            </a:r>
            <a:endParaRPr sz="2400">
              <a:latin typeface="Open Sans"/>
              <a:ea typeface="Open Sans"/>
              <a:cs typeface="Open Sans"/>
              <a:sym typeface="Open Sans"/>
            </a:endParaRPr>
          </a:p>
        </p:txBody>
      </p:sp>
      <p:cxnSp>
        <p:nvCxnSpPr>
          <p:cNvPr id="468" name="Google Shape;468;p30"/>
          <p:cNvCxnSpPr>
            <a:stCxn id="467" idx="2"/>
            <a:endCxn id="469" idx="1"/>
          </p:cNvCxnSpPr>
          <p:nvPr/>
        </p:nvCxnSpPr>
        <p:spPr>
          <a:xfrm flipH="1" rot="-5400000">
            <a:off x="3619050" y="1794475"/>
            <a:ext cx="992400" cy="1372500"/>
          </a:xfrm>
          <a:prstGeom prst="curvedConnector2">
            <a:avLst/>
          </a:prstGeom>
          <a:noFill/>
          <a:ln cap="flat" cmpd="sng" w="9525">
            <a:solidFill>
              <a:schemeClr val="dk2"/>
            </a:solidFill>
            <a:prstDash val="solid"/>
            <a:round/>
            <a:headEnd len="med" w="med" type="none"/>
            <a:tailEnd len="med" w="med" type="none"/>
          </a:ln>
        </p:spPr>
      </p:cxnSp>
      <p:cxnSp>
        <p:nvCxnSpPr>
          <p:cNvPr id="470" name="Google Shape;470;p30"/>
          <p:cNvCxnSpPr>
            <a:stCxn id="467" idx="2"/>
            <a:endCxn id="471" idx="3"/>
          </p:cNvCxnSpPr>
          <p:nvPr/>
        </p:nvCxnSpPr>
        <p:spPr>
          <a:xfrm rot="5400000">
            <a:off x="2270700" y="1818625"/>
            <a:ext cx="992400" cy="1324200"/>
          </a:xfrm>
          <a:prstGeom prst="curvedConnector2">
            <a:avLst/>
          </a:prstGeom>
          <a:noFill/>
          <a:ln cap="flat" cmpd="sng" w="9525">
            <a:solidFill>
              <a:schemeClr val="dk2"/>
            </a:solidFill>
            <a:prstDash val="solid"/>
            <a:round/>
            <a:headEnd len="med" w="med" type="none"/>
            <a:tailEnd len="med" w="med" type="none"/>
          </a:ln>
        </p:spPr>
      </p:cxnSp>
      <p:sp>
        <p:nvSpPr>
          <p:cNvPr id="469" name="Google Shape;469;p30"/>
          <p:cNvSpPr/>
          <p:nvPr/>
        </p:nvSpPr>
        <p:spPr>
          <a:xfrm>
            <a:off x="4801563" y="2679675"/>
            <a:ext cx="1373700" cy="594600"/>
          </a:xfrm>
          <a:prstGeom prst="rect">
            <a:avLst/>
          </a:prstGeom>
          <a:solidFill>
            <a:srgbClr val="CF8A8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Open Sans"/>
                <a:ea typeface="Open Sans"/>
                <a:cs typeface="Open Sans"/>
                <a:sym typeface="Open Sans"/>
              </a:rPr>
              <a:t>Voiding (micturition)</a:t>
            </a:r>
            <a:endParaRPr>
              <a:latin typeface="Open Sans"/>
              <a:ea typeface="Open Sans"/>
              <a:cs typeface="Open Sans"/>
              <a:sym typeface="Open Sans"/>
            </a:endParaRPr>
          </a:p>
        </p:txBody>
      </p:sp>
      <p:sp>
        <p:nvSpPr>
          <p:cNvPr id="471" name="Google Shape;471;p30"/>
          <p:cNvSpPr/>
          <p:nvPr/>
        </p:nvSpPr>
        <p:spPr>
          <a:xfrm>
            <a:off x="731213" y="2776875"/>
            <a:ext cx="1373700" cy="400200"/>
          </a:xfrm>
          <a:prstGeom prst="rect">
            <a:avLst/>
          </a:prstGeom>
          <a:solidFill>
            <a:srgbClr val="CF8A8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latin typeface="Open Sans"/>
                <a:ea typeface="Open Sans"/>
                <a:cs typeface="Open Sans"/>
                <a:sym typeface="Open Sans"/>
              </a:rPr>
              <a:t>Urine storage</a:t>
            </a:r>
            <a:endParaRPr>
              <a:latin typeface="Open Sans"/>
              <a:ea typeface="Open Sans"/>
              <a:cs typeface="Open Sans"/>
              <a:sym typeface="Open Sans"/>
            </a:endParaRPr>
          </a:p>
        </p:txBody>
      </p:sp>
      <p:graphicFrame>
        <p:nvGraphicFramePr>
          <p:cNvPr id="472" name="Google Shape;472;p30"/>
          <p:cNvGraphicFramePr/>
          <p:nvPr/>
        </p:nvGraphicFramePr>
        <p:xfrm>
          <a:off x="1143000" y="3602165"/>
          <a:ext cx="3000000" cy="3000000"/>
        </p:xfrm>
        <a:graphic>
          <a:graphicData uri="http://schemas.openxmlformats.org/drawingml/2006/table">
            <a:tbl>
              <a:tblPr bandRow="1" firstRow="1">
                <a:noFill/>
                <a:tableStyleId>{82CEA876-FA37-41F0-82FD-98E0CFF75EC0}</a:tableStyleId>
              </a:tblPr>
              <a:tblGrid>
                <a:gridCol w="1367175"/>
                <a:gridCol w="2109875"/>
                <a:gridCol w="1506725"/>
              </a:tblGrid>
              <a:tr h="370725">
                <a:tc gridSpan="3">
                  <a:txBody>
                    <a:bodyPr/>
                    <a:lstStyle/>
                    <a:p>
                      <a:pPr indent="0" lvl="0" marL="0" rtl="0" algn="ctr">
                        <a:spcBef>
                          <a:spcPts val="0"/>
                        </a:spcBef>
                        <a:spcAft>
                          <a:spcPts val="0"/>
                        </a:spcAft>
                        <a:buNone/>
                      </a:pPr>
                      <a:r>
                        <a:rPr b="0" lang="en" sz="1600">
                          <a:latin typeface="Open Sans"/>
                          <a:ea typeface="Open Sans"/>
                          <a:cs typeface="Open Sans"/>
                          <a:sym typeface="Open Sans"/>
                        </a:rPr>
                        <a:t>Types of sphincters</a:t>
                      </a:r>
                      <a:endParaRPr b="0" sz="1300">
                        <a:solidFill>
                          <a:srgbClr val="A3534F"/>
                        </a:solidFill>
                        <a:latin typeface="Open Sans"/>
                        <a:ea typeface="Open Sans"/>
                        <a:cs typeface="Open Sans"/>
                        <a:sym typeface="Open Sans"/>
                      </a:endParaRPr>
                    </a:p>
                  </a:txBody>
                  <a:tcPr marT="45725" marB="45725" marR="121925" marL="121925">
                    <a:solidFill>
                      <a:srgbClr val="B37370"/>
                    </a:solidFill>
                  </a:tcPr>
                </a:tc>
                <a:tc hMerge="1"/>
                <a:tc hMerge="1"/>
              </a:tr>
              <a:tr h="822975">
                <a:tc>
                  <a:txBody>
                    <a:bodyPr/>
                    <a:lstStyle/>
                    <a:p>
                      <a:pPr indent="0" lvl="0" marL="0" marR="0" rtl="0" algn="l">
                        <a:lnSpc>
                          <a:spcPct val="100000"/>
                        </a:lnSpc>
                        <a:spcBef>
                          <a:spcPts val="0"/>
                        </a:spcBef>
                        <a:spcAft>
                          <a:spcPts val="0"/>
                        </a:spcAft>
                        <a:buClr>
                          <a:srgbClr val="000000"/>
                        </a:buClr>
                        <a:buSzPts val="1600"/>
                        <a:buFont typeface="Arial"/>
                        <a:buNone/>
                      </a:pPr>
                      <a:r>
                        <a:rPr b="1" lang="en" sz="1600">
                          <a:solidFill>
                            <a:schemeClr val="lt1"/>
                          </a:solidFill>
                          <a:latin typeface="Open Sans"/>
                          <a:ea typeface="Open Sans"/>
                          <a:cs typeface="Open Sans"/>
                          <a:sym typeface="Open Sans"/>
                        </a:rPr>
                        <a:t>Internal urethral sphincter</a:t>
                      </a:r>
                      <a:r>
                        <a:rPr b="1" lang="en" sz="1600" u="none" cap="none" strike="noStrike">
                          <a:solidFill>
                            <a:schemeClr val="lt1"/>
                          </a:solidFill>
                          <a:latin typeface="Open Sans"/>
                          <a:ea typeface="Open Sans"/>
                          <a:cs typeface="Open Sans"/>
                          <a:sym typeface="Open Sans"/>
                        </a:rPr>
                        <a:t> </a:t>
                      </a:r>
                      <a:endParaRPr sz="1300" u="none" cap="none" strike="noStrike">
                        <a:solidFill>
                          <a:srgbClr val="AAC1DB"/>
                        </a:solidFill>
                        <a:latin typeface="Open Sans"/>
                        <a:ea typeface="Open Sans"/>
                        <a:cs typeface="Open Sans"/>
                        <a:sym typeface="Open Sans"/>
                      </a:endParaRPr>
                    </a:p>
                  </a:txBody>
                  <a:tcPr marT="45725" marB="45725" marR="121925" marL="121925">
                    <a:solidFill>
                      <a:srgbClr val="CF8A87"/>
                    </a:solidFill>
                  </a:tcPr>
                </a:tc>
                <a:tc>
                  <a:txBody>
                    <a:bodyPr/>
                    <a:lstStyle/>
                    <a:p>
                      <a:pPr indent="0" lvl="0" marL="0" marR="0" rtl="0" algn="l">
                        <a:lnSpc>
                          <a:spcPct val="100000"/>
                        </a:lnSpc>
                        <a:spcBef>
                          <a:spcPts val="0"/>
                        </a:spcBef>
                        <a:spcAft>
                          <a:spcPts val="0"/>
                        </a:spcAft>
                        <a:buClr>
                          <a:srgbClr val="000000"/>
                        </a:buClr>
                        <a:buSzPts val="1400"/>
                        <a:buFont typeface="Arial"/>
                        <a:buNone/>
                      </a:pPr>
                      <a:r>
                        <a:rPr lang="en">
                          <a:solidFill>
                            <a:srgbClr val="434343"/>
                          </a:solidFill>
                          <a:latin typeface="Open Sans"/>
                          <a:ea typeface="Open Sans"/>
                          <a:cs typeface="Open Sans"/>
                          <a:sym typeface="Open Sans"/>
                        </a:rPr>
                        <a:t>Made of smooth muscle (involuntary)</a:t>
                      </a:r>
                      <a:endParaRPr sz="1400" u="none" cap="none" strike="noStrike">
                        <a:solidFill>
                          <a:srgbClr val="434343"/>
                        </a:solidFill>
                        <a:latin typeface="Open Sans"/>
                        <a:ea typeface="Open Sans"/>
                        <a:cs typeface="Open Sans"/>
                        <a:sym typeface="Open Sans"/>
                      </a:endParaRPr>
                    </a:p>
                  </a:txBody>
                  <a:tcPr marT="45725" marB="45725" marR="121925" marL="121925">
                    <a:solidFill>
                      <a:srgbClr val="F3EFEF"/>
                    </a:solidFill>
                  </a:tcPr>
                </a:tc>
                <a:tc>
                  <a:txBody>
                    <a:bodyPr/>
                    <a:lstStyle/>
                    <a:p>
                      <a:pPr indent="0" lvl="0" marL="0" marR="0" rtl="0" algn="l">
                        <a:lnSpc>
                          <a:spcPct val="100000"/>
                        </a:lnSpc>
                        <a:spcBef>
                          <a:spcPts val="0"/>
                        </a:spcBef>
                        <a:spcAft>
                          <a:spcPts val="0"/>
                        </a:spcAft>
                        <a:buClr>
                          <a:srgbClr val="000000"/>
                        </a:buClr>
                        <a:buSzPts val="1400"/>
                        <a:buFont typeface="Arial"/>
                        <a:buNone/>
                      </a:pPr>
                      <a:r>
                        <a:rPr lang="en">
                          <a:solidFill>
                            <a:srgbClr val="434343"/>
                          </a:solidFill>
                          <a:latin typeface="Open Sans"/>
                          <a:ea typeface="Open Sans"/>
                          <a:cs typeface="Open Sans"/>
                          <a:sym typeface="Open Sans"/>
                        </a:rPr>
                        <a:t>Supplied by autonomic nerve</a:t>
                      </a:r>
                      <a:endParaRPr sz="1300" u="none" cap="none" strike="noStrike">
                        <a:latin typeface="Open Sans"/>
                        <a:ea typeface="Open Sans"/>
                        <a:cs typeface="Open Sans"/>
                        <a:sym typeface="Open Sans"/>
                      </a:endParaRPr>
                    </a:p>
                  </a:txBody>
                  <a:tcPr marT="45725" marB="45725" marR="121925" marL="121925">
                    <a:solidFill>
                      <a:srgbClr val="F3EFEF"/>
                    </a:solidFill>
                  </a:tcPr>
                </a:tc>
              </a:tr>
              <a:tr h="822975">
                <a:tc>
                  <a:txBody>
                    <a:bodyPr/>
                    <a:lstStyle/>
                    <a:p>
                      <a:pPr indent="0" lvl="0" marL="0" marR="0" rtl="0" algn="l">
                        <a:lnSpc>
                          <a:spcPct val="100000"/>
                        </a:lnSpc>
                        <a:spcBef>
                          <a:spcPts val="0"/>
                        </a:spcBef>
                        <a:spcAft>
                          <a:spcPts val="0"/>
                        </a:spcAft>
                        <a:buClr>
                          <a:srgbClr val="000000"/>
                        </a:buClr>
                        <a:buSzPts val="1600"/>
                        <a:buFont typeface="Arial"/>
                        <a:buNone/>
                      </a:pPr>
                      <a:r>
                        <a:rPr b="1" lang="en" sz="1600">
                          <a:solidFill>
                            <a:schemeClr val="lt1"/>
                          </a:solidFill>
                          <a:latin typeface="Open Sans"/>
                          <a:ea typeface="Open Sans"/>
                          <a:cs typeface="Open Sans"/>
                          <a:sym typeface="Open Sans"/>
                        </a:rPr>
                        <a:t>External urethral sphincter</a:t>
                      </a:r>
                      <a:r>
                        <a:rPr b="1" lang="en" sz="1600" u="none" cap="none" strike="noStrike">
                          <a:solidFill>
                            <a:schemeClr val="lt1"/>
                          </a:solidFill>
                          <a:latin typeface="Open Sans"/>
                          <a:ea typeface="Open Sans"/>
                          <a:cs typeface="Open Sans"/>
                          <a:sym typeface="Open Sans"/>
                        </a:rPr>
                        <a:t> </a:t>
                      </a:r>
                      <a:endParaRPr sz="1300" u="none" cap="none" strike="noStrike">
                        <a:solidFill>
                          <a:srgbClr val="AAC1DB"/>
                        </a:solidFill>
                        <a:latin typeface="Open Sans"/>
                        <a:ea typeface="Open Sans"/>
                        <a:cs typeface="Open Sans"/>
                        <a:sym typeface="Open Sans"/>
                      </a:endParaRPr>
                    </a:p>
                  </a:txBody>
                  <a:tcPr marT="45725" marB="45725" marR="121925" marL="121925">
                    <a:solidFill>
                      <a:srgbClr val="CF8A87"/>
                    </a:solidFill>
                  </a:tcPr>
                </a:tc>
                <a:tc>
                  <a:txBody>
                    <a:bodyPr/>
                    <a:lstStyle/>
                    <a:p>
                      <a:pPr indent="0" lvl="0" marL="0" marR="0" rtl="0" algn="l">
                        <a:lnSpc>
                          <a:spcPct val="100000"/>
                        </a:lnSpc>
                        <a:spcBef>
                          <a:spcPts val="0"/>
                        </a:spcBef>
                        <a:spcAft>
                          <a:spcPts val="0"/>
                        </a:spcAft>
                        <a:buClr>
                          <a:srgbClr val="000000"/>
                        </a:buClr>
                        <a:buSzPts val="1400"/>
                        <a:buFont typeface="Arial"/>
                        <a:buNone/>
                      </a:pPr>
                      <a:r>
                        <a:rPr lang="en">
                          <a:solidFill>
                            <a:srgbClr val="434343"/>
                          </a:solidFill>
                          <a:latin typeface="Open Sans"/>
                          <a:ea typeface="Open Sans"/>
                          <a:cs typeface="Open Sans"/>
                          <a:sym typeface="Open Sans"/>
                        </a:rPr>
                        <a:t>Made of skeletal muscle (voluntary)</a:t>
                      </a:r>
                      <a:endParaRPr sz="1300" u="none" cap="none" strike="noStrike">
                        <a:latin typeface="Open Sans"/>
                        <a:ea typeface="Open Sans"/>
                        <a:cs typeface="Open Sans"/>
                        <a:sym typeface="Open Sans"/>
                      </a:endParaRPr>
                    </a:p>
                  </a:txBody>
                  <a:tcPr marT="45725" marB="45725" marR="121925" marL="121925">
                    <a:solidFill>
                      <a:srgbClr val="F3EFEF"/>
                    </a:solidFill>
                  </a:tcPr>
                </a:tc>
                <a:tc>
                  <a:txBody>
                    <a:bodyPr/>
                    <a:lstStyle/>
                    <a:p>
                      <a:pPr indent="0" lvl="0" marL="0" rtl="0" algn="l">
                        <a:spcBef>
                          <a:spcPts val="0"/>
                        </a:spcBef>
                        <a:spcAft>
                          <a:spcPts val="0"/>
                        </a:spcAft>
                        <a:buClr>
                          <a:srgbClr val="000000"/>
                        </a:buClr>
                        <a:buSzPts val="1400"/>
                        <a:buFont typeface="Arial"/>
                        <a:buNone/>
                      </a:pPr>
                      <a:r>
                        <a:rPr lang="en">
                          <a:solidFill>
                            <a:srgbClr val="434343"/>
                          </a:solidFill>
                          <a:latin typeface="Open Sans"/>
                          <a:ea typeface="Open Sans"/>
                          <a:cs typeface="Open Sans"/>
                          <a:sym typeface="Open Sans"/>
                        </a:rPr>
                        <a:t>Supplied by somatic nerves</a:t>
                      </a:r>
                      <a:endParaRPr sz="1300" u="none" cap="none" strike="noStrike">
                        <a:latin typeface="Open Sans"/>
                        <a:ea typeface="Open Sans"/>
                        <a:cs typeface="Open Sans"/>
                        <a:sym typeface="Open Sans"/>
                      </a:endParaRPr>
                    </a:p>
                  </a:txBody>
                  <a:tcPr marT="45725" marB="45725" marR="121925" marL="121925">
                    <a:solidFill>
                      <a:srgbClr val="F3EFEF"/>
                    </a:solidFill>
                  </a:tcPr>
                </a:tc>
              </a:tr>
            </a:tbl>
          </a:graphicData>
        </a:graphic>
      </p:graphicFrame>
      <p:grpSp>
        <p:nvGrpSpPr>
          <p:cNvPr id="473" name="Google Shape;473;p30"/>
          <p:cNvGrpSpPr/>
          <p:nvPr/>
        </p:nvGrpSpPr>
        <p:grpSpPr>
          <a:xfrm rot="-5400000">
            <a:off x="301889" y="6602875"/>
            <a:ext cx="2135701" cy="453491"/>
            <a:chOff x="3512551" y="2440159"/>
            <a:chExt cx="1597383" cy="296652"/>
          </a:xfrm>
        </p:grpSpPr>
        <p:cxnSp>
          <p:nvCxnSpPr>
            <p:cNvPr id="474" name="Google Shape;474;p30"/>
            <p:cNvCxnSpPr>
              <a:stCxn id="475" idx="6"/>
              <a:endCxn id="476" idx="2"/>
            </p:cNvCxnSpPr>
            <p:nvPr/>
          </p:nvCxnSpPr>
          <p:spPr>
            <a:xfrm rot="10800000">
              <a:off x="4311198" y="1980120"/>
              <a:ext cx="0" cy="1146000"/>
            </a:xfrm>
            <a:prstGeom prst="straightConnector1">
              <a:avLst/>
            </a:prstGeom>
            <a:noFill/>
            <a:ln cap="flat" cmpd="sng" w="19050">
              <a:solidFill>
                <a:srgbClr val="666666"/>
              </a:solidFill>
              <a:prstDash val="solid"/>
              <a:round/>
              <a:headEnd len="sm" w="sm" type="none"/>
              <a:tailEnd len="sm" w="sm" type="none"/>
            </a:ln>
          </p:spPr>
        </p:cxnSp>
        <p:grpSp>
          <p:nvGrpSpPr>
            <p:cNvPr id="477" name="Google Shape;477;p30"/>
            <p:cNvGrpSpPr/>
            <p:nvPr/>
          </p:nvGrpSpPr>
          <p:grpSpPr>
            <a:xfrm>
              <a:off x="3512551" y="2440253"/>
              <a:ext cx="225647" cy="225732"/>
              <a:chOff x="2182679" y="2292572"/>
              <a:chExt cx="792300" cy="792600"/>
            </a:xfrm>
          </p:grpSpPr>
          <p:sp>
            <p:nvSpPr>
              <p:cNvPr id="475" name="Google Shape;475;p30"/>
              <p:cNvSpPr/>
              <p:nvPr/>
            </p:nvSpPr>
            <p:spPr>
              <a:xfrm>
                <a:off x="2182679" y="2292572"/>
                <a:ext cx="792300" cy="792600"/>
              </a:xfrm>
              <a:prstGeom prst="ellipse">
                <a:avLst/>
              </a:prstGeom>
              <a:noFill/>
              <a:ln cap="flat" cmpd="sng" w="19050">
                <a:solidFill>
                  <a:srgbClr val="F3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8" name="Google Shape;478;p30"/>
              <p:cNvSpPr/>
              <p:nvPr/>
            </p:nvSpPr>
            <p:spPr>
              <a:xfrm>
                <a:off x="2283911" y="2393814"/>
                <a:ext cx="590100" cy="590100"/>
              </a:xfrm>
              <a:prstGeom prst="ellipse">
                <a:avLst/>
              </a:prstGeom>
              <a:solidFill>
                <a:srgbClr val="CF8A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79" name="Google Shape;479;p30"/>
            <p:cNvGrpSpPr/>
            <p:nvPr/>
          </p:nvGrpSpPr>
          <p:grpSpPr>
            <a:xfrm>
              <a:off x="3969641" y="2440159"/>
              <a:ext cx="225853" cy="296652"/>
              <a:chOff x="3775710" y="1729289"/>
              <a:chExt cx="136500" cy="179289"/>
            </a:xfrm>
          </p:grpSpPr>
          <p:cxnSp>
            <p:nvCxnSpPr>
              <p:cNvPr id="480" name="Google Shape;480;p30"/>
              <p:cNvCxnSpPr/>
              <p:nvPr/>
            </p:nvCxnSpPr>
            <p:spPr>
              <a:xfrm>
                <a:off x="3843851" y="1848278"/>
                <a:ext cx="0" cy="60300"/>
              </a:xfrm>
              <a:prstGeom prst="straightConnector1">
                <a:avLst/>
              </a:prstGeom>
              <a:noFill/>
              <a:ln cap="flat" cmpd="sng" w="9525">
                <a:solidFill>
                  <a:srgbClr val="435D74"/>
                </a:solidFill>
                <a:prstDash val="solid"/>
                <a:round/>
                <a:headEnd len="sm" w="sm" type="none"/>
                <a:tailEnd len="sm" w="sm" type="none"/>
              </a:ln>
            </p:spPr>
          </p:cxnSp>
          <p:sp>
            <p:nvSpPr>
              <p:cNvPr id="481" name="Google Shape;481;p30"/>
              <p:cNvSpPr/>
              <p:nvPr/>
            </p:nvSpPr>
            <p:spPr>
              <a:xfrm>
                <a:off x="3775710" y="1729289"/>
                <a:ext cx="136500" cy="136500"/>
              </a:xfrm>
              <a:prstGeom prst="ellipse">
                <a:avLst/>
              </a:prstGeom>
              <a:noFill/>
              <a:ln cap="flat" cmpd="sng" w="19050">
                <a:solidFill>
                  <a:srgbClr val="F3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2" name="Google Shape;482;p30"/>
              <p:cNvSpPr/>
              <p:nvPr/>
            </p:nvSpPr>
            <p:spPr>
              <a:xfrm>
                <a:off x="3793133" y="1746713"/>
                <a:ext cx="101700" cy="101700"/>
              </a:xfrm>
              <a:prstGeom prst="ellipse">
                <a:avLst/>
              </a:prstGeom>
              <a:solidFill>
                <a:srgbClr val="CF8A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83" name="Google Shape;483;p30"/>
            <p:cNvGrpSpPr/>
            <p:nvPr/>
          </p:nvGrpSpPr>
          <p:grpSpPr>
            <a:xfrm>
              <a:off x="4427051" y="2440253"/>
              <a:ext cx="225647" cy="225732"/>
              <a:chOff x="5393704" y="2292572"/>
              <a:chExt cx="792300" cy="792600"/>
            </a:xfrm>
          </p:grpSpPr>
          <p:sp>
            <p:nvSpPr>
              <p:cNvPr id="484" name="Google Shape;484;p30"/>
              <p:cNvSpPr/>
              <p:nvPr/>
            </p:nvSpPr>
            <p:spPr>
              <a:xfrm>
                <a:off x="5393704" y="2292572"/>
                <a:ext cx="792300" cy="792600"/>
              </a:xfrm>
              <a:prstGeom prst="ellipse">
                <a:avLst/>
              </a:prstGeom>
              <a:noFill/>
              <a:ln cap="flat" cmpd="sng" w="19050">
                <a:solidFill>
                  <a:srgbClr val="F3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5" name="Google Shape;485;p30"/>
              <p:cNvSpPr/>
              <p:nvPr/>
            </p:nvSpPr>
            <p:spPr>
              <a:xfrm>
                <a:off x="5494936" y="2393814"/>
                <a:ext cx="590100" cy="590100"/>
              </a:xfrm>
              <a:prstGeom prst="ellipse">
                <a:avLst/>
              </a:prstGeom>
              <a:solidFill>
                <a:srgbClr val="CF8A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86" name="Google Shape;486;p30"/>
            <p:cNvGrpSpPr/>
            <p:nvPr/>
          </p:nvGrpSpPr>
          <p:grpSpPr>
            <a:xfrm>
              <a:off x="4884287" y="2440251"/>
              <a:ext cx="225647" cy="296531"/>
              <a:chOff x="6999166" y="2292572"/>
              <a:chExt cx="792300" cy="1041192"/>
            </a:xfrm>
          </p:grpSpPr>
          <p:cxnSp>
            <p:nvCxnSpPr>
              <p:cNvPr id="487" name="Google Shape;487;p30"/>
              <p:cNvCxnSpPr/>
              <p:nvPr/>
            </p:nvCxnSpPr>
            <p:spPr>
              <a:xfrm>
                <a:off x="7395553" y="2983964"/>
                <a:ext cx="0" cy="349800"/>
              </a:xfrm>
              <a:prstGeom prst="straightConnector1">
                <a:avLst/>
              </a:prstGeom>
              <a:noFill/>
              <a:ln cap="flat" cmpd="sng" w="9525">
                <a:solidFill>
                  <a:srgbClr val="435D74"/>
                </a:solidFill>
                <a:prstDash val="solid"/>
                <a:round/>
                <a:headEnd len="sm" w="sm" type="none"/>
                <a:tailEnd len="sm" w="sm" type="none"/>
              </a:ln>
            </p:spPr>
          </p:cxnSp>
          <p:sp>
            <p:nvSpPr>
              <p:cNvPr id="476" name="Google Shape;476;p30"/>
              <p:cNvSpPr/>
              <p:nvPr/>
            </p:nvSpPr>
            <p:spPr>
              <a:xfrm>
                <a:off x="6999166" y="2292572"/>
                <a:ext cx="792300" cy="792600"/>
              </a:xfrm>
              <a:prstGeom prst="ellipse">
                <a:avLst/>
              </a:prstGeom>
              <a:noFill/>
              <a:ln cap="flat" cmpd="sng" w="19050">
                <a:solidFill>
                  <a:srgbClr val="F3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8" name="Google Shape;488;p30"/>
              <p:cNvSpPr/>
              <p:nvPr/>
            </p:nvSpPr>
            <p:spPr>
              <a:xfrm>
                <a:off x="7100398" y="2393814"/>
                <a:ext cx="590100" cy="590100"/>
              </a:xfrm>
              <a:prstGeom prst="ellipse">
                <a:avLst/>
              </a:prstGeom>
              <a:solidFill>
                <a:srgbClr val="CF8A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cxnSp>
        <p:nvCxnSpPr>
          <p:cNvPr id="489" name="Google Shape;489;p30"/>
          <p:cNvCxnSpPr>
            <a:stCxn id="485" idx="4"/>
            <a:endCxn id="485" idx="4"/>
          </p:cNvCxnSpPr>
          <p:nvPr/>
        </p:nvCxnSpPr>
        <p:spPr>
          <a:xfrm>
            <a:off x="1444131" y="6523889"/>
            <a:ext cx="0" cy="0"/>
          </a:xfrm>
          <a:prstGeom prst="straightConnector1">
            <a:avLst/>
          </a:prstGeom>
          <a:noFill/>
          <a:ln cap="flat" cmpd="sng" w="9525">
            <a:solidFill>
              <a:schemeClr val="dk2"/>
            </a:solidFill>
            <a:prstDash val="solid"/>
            <a:round/>
            <a:headEnd len="med" w="med" type="none"/>
            <a:tailEnd len="med" w="med" type="none"/>
          </a:ln>
        </p:spPr>
      </p:cxnSp>
      <p:cxnSp>
        <p:nvCxnSpPr>
          <p:cNvPr id="490" name="Google Shape;490;p30"/>
          <p:cNvCxnSpPr/>
          <p:nvPr/>
        </p:nvCxnSpPr>
        <p:spPr>
          <a:xfrm flipH="1" rot="10800000">
            <a:off x="1444131" y="6523589"/>
            <a:ext cx="238200" cy="300"/>
          </a:xfrm>
          <a:prstGeom prst="straightConnector1">
            <a:avLst/>
          </a:prstGeom>
          <a:noFill/>
          <a:ln cap="flat" cmpd="sng" w="9525">
            <a:solidFill>
              <a:schemeClr val="dk2"/>
            </a:solidFill>
            <a:prstDash val="solid"/>
            <a:round/>
            <a:headEnd len="med" w="med" type="none"/>
            <a:tailEnd len="med" w="med" type="none"/>
          </a:ln>
        </p:spPr>
      </p:cxnSp>
      <p:cxnSp>
        <p:nvCxnSpPr>
          <p:cNvPr id="491" name="Google Shape;491;p30"/>
          <p:cNvCxnSpPr>
            <a:stCxn id="478" idx="4"/>
            <a:endCxn id="478" idx="4"/>
          </p:cNvCxnSpPr>
          <p:nvPr/>
        </p:nvCxnSpPr>
        <p:spPr>
          <a:xfrm>
            <a:off x="1444131" y="7746576"/>
            <a:ext cx="0" cy="0"/>
          </a:xfrm>
          <a:prstGeom prst="straightConnector1">
            <a:avLst/>
          </a:prstGeom>
          <a:noFill/>
          <a:ln cap="flat" cmpd="sng" w="9525">
            <a:solidFill>
              <a:schemeClr val="dk2"/>
            </a:solidFill>
            <a:prstDash val="solid"/>
            <a:round/>
            <a:headEnd len="med" w="med" type="none"/>
            <a:tailEnd len="med" w="med" type="none"/>
          </a:ln>
        </p:spPr>
      </p:cxnSp>
      <p:cxnSp>
        <p:nvCxnSpPr>
          <p:cNvPr id="492" name="Google Shape;492;p30"/>
          <p:cNvCxnSpPr>
            <a:stCxn id="478" idx="4"/>
            <a:endCxn id="478" idx="4"/>
          </p:cNvCxnSpPr>
          <p:nvPr/>
        </p:nvCxnSpPr>
        <p:spPr>
          <a:xfrm>
            <a:off x="1444131" y="7746576"/>
            <a:ext cx="0" cy="0"/>
          </a:xfrm>
          <a:prstGeom prst="straightConnector1">
            <a:avLst/>
          </a:prstGeom>
          <a:noFill/>
          <a:ln cap="flat" cmpd="sng" w="9525">
            <a:solidFill>
              <a:schemeClr val="dk2"/>
            </a:solidFill>
            <a:prstDash val="solid"/>
            <a:round/>
            <a:headEnd len="med" w="med" type="none"/>
            <a:tailEnd len="med" w="med" type="none"/>
          </a:ln>
        </p:spPr>
      </p:cxnSp>
      <p:cxnSp>
        <p:nvCxnSpPr>
          <p:cNvPr id="493" name="Google Shape;493;p30"/>
          <p:cNvCxnSpPr/>
          <p:nvPr/>
        </p:nvCxnSpPr>
        <p:spPr>
          <a:xfrm>
            <a:off x="1444131" y="7741476"/>
            <a:ext cx="276600" cy="7500"/>
          </a:xfrm>
          <a:prstGeom prst="straightConnector1">
            <a:avLst/>
          </a:prstGeom>
          <a:noFill/>
          <a:ln cap="flat" cmpd="sng" w="9525">
            <a:solidFill>
              <a:schemeClr val="dk2"/>
            </a:solidFill>
            <a:prstDash val="solid"/>
            <a:round/>
            <a:headEnd len="med" w="med" type="none"/>
            <a:tailEnd len="med" w="med" type="none"/>
          </a:ln>
        </p:spPr>
      </p:cxnSp>
      <p:sp>
        <p:nvSpPr>
          <p:cNvPr id="494" name="Google Shape;494;p30"/>
          <p:cNvSpPr txBox="1"/>
          <p:nvPr/>
        </p:nvSpPr>
        <p:spPr>
          <a:xfrm>
            <a:off x="284700" y="6176975"/>
            <a:ext cx="858300" cy="1031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Open Sans"/>
                <a:ea typeface="Open Sans"/>
                <a:cs typeface="Open Sans"/>
                <a:sym typeface="Open Sans"/>
              </a:rPr>
              <a:t>Layers of bladder wall</a:t>
            </a:r>
            <a:endParaRPr>
              <a:latin typeface="Open Sans"/>
              <a:ea typeface="Open Sans"/>
              <a:cs typeface="Open Sans"/>
              <a:sym typeface="Open Sans"/>
            </a:endParaRPr>
          </a:p>
        </p:txBody>
      </p:sp>
      <p:sp>
        <p:nvSpPr>
          <p:cNvPr id="495" name="Google Shape;495;p30"/>
          <p:cNvSpPr txBox="1"/>
          <p:nvPr/>
        </p:nvSpPr>
        <p:spPr>
          <a:xfrm>
            <a:off x="1596475" y="5675125"/>
            <a:ext cx="1002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Oxygen"/>
                <a:ea typeface="Oxygen"/>
                <a:cs typeface="Oxygen"/>
                <a:sym typeface="Oxygen"/>
              </a:rPr>
              <a:t>Mucosa</a:t>
            </a:r>
            <a:endParaRPr>
              <a:latin typeface="Oxygen"/>
              <a:ea typeface="Oxygen"/>
              <a:cs typeface="Oxygen"/>
              <a:sym typeface="Oxygen"/>
            </a:endParaRPr>
          </a:p>
        </p:txBody>
      </p:sp>
      <p:sp>
        <p:nvSpPr>
          <p:cNvPr id="496" name="Google Shape;496;p30"/>
          <p:cNvSpPr txBox="1"/>
          <p:nvPr/>
        </p:nvSpPr>
        <p:spPr>
          <a:xfrm>
            <a:off x="1596475" y="6323650"/>
            <a:ext cx="1237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Oxygen"/>
                <a:ea typeface="Oxygen"/>
                <a:cs typeface="Oxygen"/>
                <a:sym typeface="Oxygen"/>
              </a:rPr>
              <a:t>Submucosa</a:t>
            </a:r>
            <a:endParaRPr>
              <a:latin typeface="Oxygen"/>
              <a:ea typeface="Oxygen"/>
              <a:cs typeface="Oxygen"/>
              <a:sym typeface="Oxygen"/>
            </a:endParaRPr>
          </a:p>
        </p:txBody>
      </p:sp>
      <p:sp>
        <p:nvSpPr>
          <p:cNvPr id="497" name="Google Shape;497;p30"/>
          <p:cNvSpPr txBox="1"/>
          <p:nvPr/>
        </p:nvSpPr>
        <p:spPr>
          <a:xfrm>
            <a:off x="1596475" y="6932575"/>
            <a:ext cx="1918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Oxygen"/>
                <a:ea typeface="Oxygen"/>
                <a:cs typeface="Oxygen"/>
                <a:sym typeface="Oxygen"/>
              </a:rPr>
              <a:t>Smooth muscle</a:t>
            </a:r>
            <a:endParaRPr>
              <a:latin typeface="Oxygen"/>
              <a:ea typeface="Oxygen"/>
              <a:cs typeface="Oxygen"/>
              <a:sym typeface="Oxygen"/>
            </a:endParaRPr>
          </a:p>
        </p:txBody>
      </p:sp>
      <p:sp>
        <p:nvSpPr>
          <p:cNvPr id="498" name="Google Shape;498;p30"/>
          <p:cNvSpPr txBox="1"/>
          <p:nvPr/>
        </p:nvSpPr>
        <p:spPr>
          <a:xfrm>
            <a:off x="1682325" y="7541500"/>
            <a:ext cx="1188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Oxygen"/>
                <a:ea typeface="Oxygen"/>
                <a:cs typeface="Oxygen"/>
                <a:sym typeface="Oxygen"/>
              </a:rPr>
              <a:t>Serosa</a:t>
            </a:r>
            <a:endParaRPr>
              <a:latin typeface="Oxygen"/>
              <a:ea typeface="Oxygen"/>
              <a:cs typeface="Oxygen"/>
              <a:sym typeface="Oxygen"/>
            </a:endParaRPr>
          </a:p>
        </p:txBody>
      </p:sp>
      <p:sp>
        <p:nvSpPr>
          <p:cNvPr id="499" name="Google Shape;499;p30"/>
          <p:cNvSpPr txBox="1"/>
          <p:nvPr/>
        </p:nvSpPr>
        <p:spPr>
          <a:xfrm>
            <a:off x="3849775" y="6090875"/>
            <a:ext cx="2933700" cy="14775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SzPts val="1400"/>
              <a:buFont typeface="Oxygen"/>
              <a:buChar char="●"/>
            </a:pPr>
            <a:r>
              <a:rPr lang="en">
                <a:latin typeface="Oxygen"/>
                <a:ea typeface="Oxygen"/>
                <a:cs typeface="Oxygen"/>
                <a:sym typeface="Oxygen"/>
              </a:rPr>
              <a:t>After the filling of the </a:t>
            </a:r>
            <a:r>
              <a:rPr lang="en">
                <a:latin typeface="Oxygen"/>
                <a:ea typeface="Oxygen"/>
                <a:cs typeface="Oxygen"/>
                <a:sym typeface="Oxygen"/>
              </a:rPr>
              <a:t>bladder</a:t>
            </a:r>
            <a:r>
              <a:rPr lang="en">
                <a:latin typeface="Oxygen"/>
                <a:ea typeface="Oxygen"/>
                <a:cs typeface="Oxygen"/>
                <a:sym typeface="Oxygen"/>
              </a:rPr>
              <a:t>, the </a:t>
            </a:r>
            <a:r>
              <a:rPr lang="en">
                <a:latin typeface="Oxygen"/>
                <a:ea typeface="Oxygen"/>
                <a:cs typeface="Oxygen"/>
                <a:sym typeface="Oxygen"/>
              </a:rPr>
              <a:t>uretovesicular</a:t>
            </a:r>
            <a:r>
              <a:rPr lang="en">
                <a:latin typeface="Oxygen"/>
                <a:ea typeface="Oxygen"/>
                <a:cs typeface="Oxygen"/>
                <a:sym typeface="Oxygen"/>
              </a:rPr>
              <a:t> junction closes due to increased IVP, inhibiting urine from </a:t>
            </a:r>
            <a:r>
              <a:rPr lang="en">
                <a:latin typeface="Oxygen"/>
                <a:ea typeface="Oxygen"/>
                <a:cs typeface="Oxygen"/>
                <a:sym typeface="Oxygen"/>
              </a:rPr>
              <a:t>back flowing</a:t>
            </a:r>
            <a:r>
              <a:rPr lang="en">
                <a:latin typeface="Oxygen"/>
                <a:ea typeface="Oxygen"/>
                <a:cs typeface="Oxygen"/>
                <a:sym typeface="Oxygen"/>
              </a:rPr>
              <a:t> into the kidney</a:t>
            </a:r>
            <a:endParaRPr>
              <a:latin typeface="Oxygen"/>
              <a:ea typeface="Oxygen"/>
              <a:cs typeface="Oxygen"/>
              <a:sym typeface="Oxygen"/>
            </a:endParaRPr>
          </a:p>
        </p:txBody>
      </p:sp>
      <p:sp>
        <p:nvSpPr>
          <p:cNvPr id="500" name="Google Shape;500;p30"/>
          <p:cNvSpPr txBox="1"/>
          <p:nvPr/>
        </p:nvSpPr>
        <p:spPr>
          <a:xfrm>
            <a:off x="532275" y="8355625"/>
            <a:ext cx="60531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Oxygen"/>
                <a:ea typeface="Oxygen"/>
                <a:cs typeface="Oxygen"/>
                <a:sym typeface="Oxygen"/>
              </a:rPr>
              <a:t>*Read through the innervation slides completely and thoroughly, they are extremely important, especially the information in red</a:t>
            </a:r>
            <a:endParaRPr>
              <a:latin typeface="Oxygen"/>
              <a:ea typeface="Oxygen"/>
              <a:cs typeface="Oxygen"/>
              <a:sym typeface="Oxygen"/>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4" name="Shape 504"/>
        <p:cNvGrpSpPr/>
        <p:nvPr/>
      </p:nvGrpSpPr>
      <p:grpSpPr>
        <a:xfrm>
          <a:off x="0" y="0"/>
          <a:ext cx="0" cy="0"/>
          <a:chOff x="0" y="0"/>
          <a:chExt cx="0" cy="0"/>
        </a:xfrm>
      </p:grpSpPr>
      <p:sp>
        <p:nvSpPr>
          <p:cNvPr id="505" name="Google Shape;505;p31"/>
          <p:cNvSpPr txBox="1"/>
          <p:nvPr/>
        </p:nvSpPr>
        <p:spPr>
          <a:xfrm>
            <a:off x="1882650" y="0"/>
            <a:ext cx="3092700" cy="849600"/>
          </a:xfrm>
          <a:prstGeom prst="rect">
            <a:avLst/>
          </a:prstGeom>
          <a:noFill/>
          <a:ln>
            <a:noFill/>
          </a:ln>
        </p:spPr>
        <p:txBody>
          <a:bodyPr anchorCtr="0" anchor="t" bIns="91425" lIns="91425" spcFirstLastPara="1" rIns="91425" wrap="square" tIns="91425">
            <a:spAutoFit/>
          </a:bodyPr>
          <a:lstStyle/>
          <a:p>
            <a:pPr indent="0" lvl="0" marL="0" marR="0" rtl="0" algn="ctr">
              <a:lnSpc>
                <a:spcPct val="90000"/>
              </a:lnSpc>
              <a:spcBef>
                <a:spcPts val="0"/>
              </a:spcBef>
              <a:spcAft>
                <a:spcPts val="0"/>
              </a:spcAft>
              <a:buClr>
                <a:srgbClr val="000000"/>
              </a:buClr>
              <a:buSzPts val="4800"/>
              <a:buFont typeface="Arial"/>
              <a:buNone/>
            </a:pPr>
            <a:r>
              <a:rPr b="1" lang="en" sz="4800">
                <a:solidFill>
                  <a:srgbClr val="CF8A87"/>
                </a:solidFill>
                <a:latin typeface="Oxygen"/>
                <a:ea typeface="Oxygen"/>
                <a:cs typeface="Oxygen"/>
                <a:sym typeface="Oxygen"/>
              </a:rPr>
              <a:t>Summary</a:t>
            </a:r>
            <a:endParaRPr b="1" i="0" sz="4800" u="none" cap="none" strike="noStrike">
              <a:solidFill>
                <a:srgbClr val="CF8A87"/>
              </a:solidFill>
              <a:latin typeface="Oxygen"/>
              <a:ea typeface="Oxygen"/>
              <a:cs typeface="Oxygen"/>
              <a:sym typeface="Oxygen"/>
            </a:endParaRPr>
          </a:p>
        </p:txBody>
      </p:sp>
      <p:cxnSp>
        <p:nvCxnSpPr>
          <p:cNvPr id="506" name="Google Shape;506;p31"/>
          <p:cNvCxnSpPr/>
          <p:nvPr/>
        </p:nvCxnSpPr>
        <p:spPr>
          <a:xfrm>
            <a:off x="2086100" y="914400"/>
            <a:ext cx="2459100" cy="0"/>
          </a:xfrm>
          <a:prstGeom prst="straightConnector1">
            <a:avLst/>
          </a:prstGeom>
          <a:noFill/>
          <a:ln cap="rnd" cmpd="sng" w="38100">
            <a:solidFill>
              <a:srgbClr val="7F7F7F"/>
            </a:solidFill>
            <a:prstDash val="solid"/>
            <a:miter lim="800000"/>
            <a:headEnd len="sm" w="sm" type="none"/>
            <a:tailEnd len="sm" w="sm" type="none"/>
          </a:ln>
        </p:spPr>
      </p:cxnSp>
      <p:sp>
        <p:nvSpPr>
          <p:cNvPr id="507" name="Google Shape;507;p31"/>
          <p:cNvSpPr txBox="1"/>
          <p:nvPr/>
        </p:nvSpPr>
        <p:spPr>
          <a:xfrm>
            <a:off x="205200" y="979200"/>
            <a:ext cx="6447600" cy="96663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Clr>
                <a:srgbClr val="CF8A87"/>
              </a:buClr>
              <a:buSzPts val="1400"/>
              <a:buFont typeface="Open Sans"/>
              <a:buChar char="●"/>
            </a:pPr>
            <a:r>
              <a:rPr b="1" lang="en">
                <a:solidFill>
                  <a:srgbClr val="CF8A87"/>
                </a:solidFill>
                <a:latin typeface="Open Sans"/>
                <a:ea typeface="Open Sans"/>
                <a:cs typeface="Open Sans"/>
                <a:sym typeface="Open Sans"/>
              </a:rPr>
              <a:t>Define Micturition?</a:t>
            </a:r>
            <a:endParaRPr b="1">
              <a:solidFill>
                <a:srgbClr val="CF8A87"/>
              </a:solidFill>
              <a:latin typeface="Open Sans"/>
              <a:ea typeface="Open Sans"/>
              <a:cs typeface="Open Sans"/>
              <a:sym typeface="Open Sans"/>
            </a:endParaRPr>
          </a:p>
          <a:p>
            <a:pPr indent="0" lvl="0" marL="0" rtl="0" algn="l">
              <a:spcBef>
                <a:spcPts val="0"/>
              </a:spcBef>
              <a:spcAft>
                <a:spcPts val="0"/>
              </a:spcAft>
              <a:buNone/>
            </a:pPr>
            <a:r>
              <a:rPr lang="en">
                <a:latin typeface="Open Sans"/>
                <a:ea typeface="Open Sans"/>
                <a:cs typeface="Open Sans"/>
                <a:sym typeface="Open Sans"/>
              </a:rPr>
              <a:t>The process by which the urinary bladder empties when it becomes full.</a:t>
            </a:r>
            <a:endParaRPr>
              <a:latin typeface="Open Sans"/>
              <a:ea typeface="Open Sans"/>
              <a:cs typeface="Open Sans"/>
              <a:sym typeface="Open Sans"/>
            </a:endParaRPr>
          </a:p>
          <a:p>
            <a:pPr indent="0" lvl="0" marL="0" rtl="0" algn="l">
              <a:spcBef>
                <a:spcPts val="0"/>
              </a:spcBef>
              <a:spcAft>
                <a:spcPts val="0"/>
              </a:spcAft>
              <a:buNone/>
            </a:pPr>
            <a:r>
              <a:t/>
            </a:r>
            <a:endParaRPr>
              <a:latin typeface="Open Sans"/>
              <a:ea typeface="Open Sans"/>
              <a:cs typeface="Open Sans"/>
              <a:sym typeface="Open Sans"/>
            </a:endParaRPr>
          </a:p>
          <a:p>
            <a:pPr indent="-317500" lvl="0" marL="457200" rtl="0" algn="l">
              <a:spcBef>
                <a:spcPts val="0"/>
              </a:spcBef>
              <a:spcAft>
                <a:spcPts val="0"/>
              </a:spcAft>
              <a:buClr>
                <a:srgbClr val="B37370"/>
              </a:buClr>
              <a:buSzPts val="1400"/>
              <a:buFont typeface="Open Sans"/>
              <a:buChar char="●"/>
            </a:pPr>
            <a:r>
              <a:rPr b="1" lang="en">
                <a:solidFill>
                  <a:srgbClr val="B37370"/>
                </a:solidFill>
                <a:latin typeface="Open Sans"/>
                <a:ea typeface="Open Sans"/>
                <a:cs typeface="Open Sans"/>
                <a:sym typeface="Open Sans"/>
              </a:rPr>
              <a:t>Describe the mechanism of filling and emptying of the urinary bladder?</a:t>
            </a:r>
            <a:endParaRPr b="1">
              <a:solidFill>
                <a:srgbClr val="B37370"/>
              </a:solidFill>
              <a:latin typeface="Open Sans"/>
              <a:ea typeface="Open Sans"/>
              <a:cs typeface="Open Sans"/>
              <a:sym typeface="Open Sans"/>
            </a:endParaRPr>
          </a:p>
          <a:p>
            <a:pPr indent="0" lvl="0" marL="0" rtl="0" algn="l">
              <a:spcBef>
                <a:spcPts val="0"/>
              </a:spcBef>
              <a:spcAft>
                <a:spcPts val="0"/>
              </a:spcAft>
              <a:buNone/>
            </a:pPr>
            <a:r>
              <a:rPr lang="en">
                <a:latin typeface="Open Sans"/>
                <a:ea typeface="Open Sans"/>
                <a:cs typeface="Open Sans"/>
                <a:sym typeface="Open Sans"/>
              </a:rPr>
              <a:t>Bladder filled &gt; stretch of sensory stretch receptors &gt; stimulation of sacral segments appreciated by higher centers &gt; inhibition of pudendal nerves &gt; relaxation of external urethral sphincter and the contraction of anterior abdominal muscle &amp; the diaphragm to increase the intra abdominal pressure &gt; the intra-vesical pressure is increased and this intensifies the micturition reflex.</a:t>
            </a:r>
            <a:endParaRPr>
              <a:latin typeface="Open Sans"/>
              <a:ea typeface="Open Sans"/>
              <a:cs typeface="Open Sans"/>
              <a:sym typeface="Open Sans"/>
            </a:endParaRPr>
          </a:p>
          <a:p>
            <a:pPr indent="0" lvl="0" marL="0" rtl="0" algn="l">
              <a:spcBef>
                <a:spcPts val="0"/>
              </a:spcBef>
              <a:spcAft>
                <a:spcPts val="0"/>
              </a:spcAft>
              <a:buNone/>
            </a:pPr>
            <a:r>
              <a:t/>
            </a:r>
            <a:endParaRPr>
              <a:latin typeface="Open Sans"/>
              <a:ea typeface="Open Sans"/>
              <a:cs typeface="Open Sans"/>
              <a:sym typeface="Open Sans"/>
            </a:endParaRPr>
          </a:p>
          <a:p>
            <a:pPr indent="-317500" lvl="0" marL="457200" rtl="0" algn="l">
              <a:spcBef>
                <a:spcPts val="0"/>
              </a:spcBef>
              <a:spcAft>
                <a:spcPts val="0"/>
              </a:spcAft>
              <a:buClr>
                <a:srgbClr val="CF8A87"/>
              </a:buClr>
              <a:buSzPts val="1400"/>
              <a:buFont typeface="Open Sans"/>
              <a:buChar char="●"/>
            </a:pPr>
            <a:r>
              <a:rPr b="1" lang="en">
                <a:solidFill>
                  <a:srgbClr val="CF8A87"/>
                </a:solidFill>
                <a:latin typeface="Open Sans"/>
                <a:ea typeface="Open Sans"/>
                <a:cs typeface="Open Sans"/>
                <a:sym typeface="Open Sans"/>
              </a:rPr>
              <a:t>Identify and describe the functional anatomy of the urinary bladder ?</a:t>
            </a:r>
            <a:endParaRPr b="1">
              <a:solidFill>
                <a:srgbClr val="CF8A87"/>
              </a:solidFill>
              <a:latin typeface="Open Sans"/>
              <a:ea typeface="Open Sans"/>
              <a:cs typeface="Open Sans"/>
              <a:sym typeface="Open Sans"/>
            </a:endParaRPr>
          </a:p>
          <a:p>
            <a:pPr indent="0" lvl="0" marL="0" rtl="0" algn="l">
              <a:spcBef>
                <a:spcPts val="0"/>
              </a:spcBef>
              <a:spcAft>
                <a:spcPts val="0"/>
              </a:spcAft>
              <a:buNone/>
            </a:pPr>
            <a:r>
              <a:rPr lang="en">
                <a:latin typeface="Open Sans"/>
                <a:ea typeface="Open Sans"/>
                <a:cs typeface="Open Sans"/>
                <a:sym typeface="Open Sans"/>
              </a:rPr>
              <a:t>Bladder has a body and a neck, with two sphincters, internal and external.</a:t>
            </a:r>
            <a:endParaRPr>
              <a:latin typeface="Open Sans"/>
              <a:ea typeface="Open Sans"/>
              <a:cs typeface="Open Sans"/>
              <a:sym typeface="Open Sans"/>
            </a:endParaRPr>
          </a:p>
          <a:p>
            <a:pPr indent="0" lvl="0" marL="0" rtl="0" algn="l">
              <a:spcBef>
                <a:spcPts val="0"/>
              </a:spcBef>
              <a:spcAft>
                <a:spcPts val="0"/>
              </a:spcAft>
              <a:buNone/>
            </a:pPr>
            <a:r>
              <a:rPr lang="en">
                <a:latin typeface="Open Sans"/>
                <a:ea typeface="Open Sans"/>
                <a:cs typeface="Open Sans"/>
                <a:sym typeface="Open Sans"/>
              </a:rPr>
              <a:t>Internal sphincter is made up of smooth muscle. External sphincter is made up of skeletal muscle.</a:t>
            </a:r>
            <a:endParaRPr>
              <a:latin typeface="Open Sans"/>
              <a:ea typeface="Open Sans"/>
              <a:cs typeface="Open Sans"/>
              <a:sym typeface="Open Sans"/>
            </a:endParaRPr>
          </a:p>
          <a:p>
            <a:pPr indent="0" lvl="0" marL="0" rtl="0" algn="l">
              <a:spcBef>
                <a:spcPts val="0"/>
              </a:spcBef>
              <a:spcAft>
                <a:spcPts val="0"/>
              </a:spcAft>
              <a:buNone/>
            </a:pPr>
            <a:r>
              <a:rPr lang="en">
                <a:latin typeface="Open Sans"/>
                <a:ea typeface="Open Sans"/>
                <a:cs typeface="Open Sans"/>
                <a:sym typeface="Open Sans"/>
              </a:rPr>
              <a:t>The bladder is made up of 4 layers:</a:t>
            </a:r>
            <a:endParaRPr>
              <a:latin typeface="Open Sans"/>
              <a:ea typeface="Open Sans"/>
              <a:cs typeface="Open Sans"/>
              <a:sym typeface="Open Sans"/>
            </a:endParaRPr>
          </a:p>
          <a:p>
            <a:pPr indent="0" lvl="0" marL="0" rtl="0" algn="l">
              <a:spcBef>
                <a:spcPts val="0"/>
              </a:spcBef>
              <a:spcAft>
                <a:spcPts val="0"/>
              </a:spcAft>
              <a:buNone/>
            </a:pPr>
            <a:r>
              <a:rPr lang="en">
                <a:latin typeface="Open Sans"/>
                <a:ea typeface="Open Sans"/>
                <a:cs typeface="Open Sans"/>
                <a:sym typeface="Open Sans"/>
              </a:rPr>
              <a:t>1. Mucosa: transitional epithelium, has folds”rugae” that will flatten out as the bladder fills in.</a:t>
            </a:r>
            <a:endParaRPr>
              <a:latin typeface="Open Sans"/>
              <a:ea typeface="Open Sans"/>
              <a:cs typeface="Open Sans"/>
              <a:sym typeface="Open Sans"/>
            </a:endParaRPr>
          </a:p>
          <a:p>
            <a:pPr indent="0" lvl="0" marL="0" rtl="0" algn="l">
              <a:spcBef>
                <a:spcPts val="0"/>
              </a:spcBef>
              <a:spcAft>
                <a:spcPts val="0"/>
              </a:spcAft>
              <a:buNone/>
            </a:pPr>
            <a:r>
              <a:rPr lang="en">
                <a:latin typeface="Open Sans"/>
                <a:ea typeface="Open Sans"/>
                <a:cs typeface="Open Sans"/>
                <a:sym typeface="Open Sans"/>
              </a:rPr>
              <a:t>2. Submucosa: loose connective tissue.</a:t>
            </a:r>
            <a:endParaRPr>
              <a:latin typeface="Open Sans"/>
              <a:ea typeface="Open Sans"/>
              <a:cs typeface="Open Sans"/>
              <a:sym typeface="Open Sans"/>
            </a:endParaRPr>
          </a:p>
          <a:p>
            <a:pPr indent="0" lvl="0" marL="0" rtl="0" algn="l">
              <a:spcBef>
                <a:spcPts val="0"/>
              </a:spcBef>
              <a:spcAft>
                <a:spcPts val="0"/>
              </a:spcAft>
              <a:buNone/>
            </a:pPr>
            <a:r>
              <a:rPr lang="en">
                <a:latin typeface="Open Sans"/>
                <a:ea typeface="Open Sans"/>
                <a:cs typeface="Open Sans"/>
                <a:sym typeface="Open Sans"/>
              </a:rPr>
              <a:t>3. Smooth muscle layer : Detrusor muscle, main muscle of micturition.</a:t>
            </a:r>
            <a:endParaRPr>
              <a:latin typeface="Open Sans"/>
              <a:ea typeface="Open Sans"/>
              <a:cs typeface="Open Sans"/>
              <a:sym typeface="Open Sans"/>
            </a:endParaRPr>
          </a:p>
          <a:p>
            <a:pPr indent="0" lvl="0" marL="0" rtl="0" algn="l">
              <a:spcBef>
                <a:spcPts val="0"/>
              </a:spcBef>
              <a:spcAft>
                <a:spcPts val="0"/>
              </a:spcAft>
              <a:buNone/>
            </a:pPr>
            <a:r>
              <a:rPr lang="en">
                <a:latin typeface="Open Sans"/>
                <a:ea typeface="Open Sans"/>
                <a:cs typeface="Open Sans"/>
                <a:sym typeface="Open Sans"/>
              </a:rPr>
              <a:t>4. Serosa.</a:t>
            </a:r>
            <a:endParaRPr>
              <a:latin typeface="Open Sans"/>
              <a:ea typeface="Open Sans"/>
              <a:cs typeface="Open Sans"/>
              <a:sym typeface="Open Sans"/>
            </a:endParaRPr>
          </a:p>
          <a:p>
            <a:pPr indent="0" lvl="0" marL="0" rtl="0" algn="l">
              <a:spcBef>
                <a:spcPts val="0"/>
              </a:spcBef>
              <a:spcAft>
                <a:spcPts val="0"/>
              </a:spcAft>
              <a:buNone/>
            </a:pPr>
            <a:r>
              <a:t/>
            </a:r>
            <a:endParaRPr>
              <a:latin typeface="Open Sans"/>
              <a:ea typeface="Open Sans"/>
              <a:cs typeface="Open Sans"/>
              <a:sym typeface="Open Sans"/>
            </a:endParaRPr>
          </a:p>
          <a:p>
            <a:pPr indent="-317500" lvl="0" marL="457200" rtl="0" algn="l">
              <a:spcBef>
                <a:spcPts val="0"/>
              </a:spcBef>
              <a:spcAft>
                <a:spcPts val="0"/>
              </a:spcAft>
              <a:buClr>
                <a:srgbClr val="B37370"/>
              </a:buClr>
              <a:buSzPts val="1400"/>
              <a:buFont typeface="Open Sans"/>
              <a:buChar char="●"/>
            </a:pPr>
            <a:r>
              <a:rPr b="1" lang="en">
                <a:solidFill>
                  <a:srgbClr val="B37370"/>
                </a:solidFill>
                <a:latin typeface="Open Sans"/>
                <a:ea typeface="Open Sans"/>
                <a:cs typeface="Open Sans"/>
                <a:sym typeface="Open Sans"/>
              </a:rPr>
              <a:t>Describe the neural control of the urinary bladder and sphincters?</a:t>
            </a:r>
            <a:endParaRPr b="1">
              <a:solidFill>
                <a:srgbClr val="B37370"/>
              </a:solidFill>
              <a:latin typeface="Open Sans"/>
              <a:ea typeface="Open Sans"/>
              <a:cs typeface="Open Sans"/>
              <a:sym typeface="Open Sans"/>
            </a:endParaRPr>
          </a:p>
          <a:p>
            <a:pPr indent="0" lvl="0" marL="0" rtl="0" algn="l">
              <a:spcBef>
                <a:spcPts val="0"/>
              </a:spcBef>
              <a:spcAft>
                <a:spcPts val="0"/>
              </a:spcAft>
              <a:buNone/>
            </a:pPr>
            <a:r>
              <a:rPr lang="en">
                <a:latin typeface="Open Sans"/>
                <a:ea typeface="Open Sans"/>
                <a:cs typeface="Open Sans"/>
                <a:sym typeface="Open Sans"/>
              </a:rPr>
              <a:t>1. Autonomic nerves:</a:t>
            </a:r>
            <a:endParaRPr>
              <a:latin typeface="Open Sans"/>
              <a:ea typeface="Open Sans"/>
              <a:cs typeface="Open Sans"/>
              <a:sym typeface="Open Sans"/>
            </a:endParaRPr>
          </a:p>
          <a:p>
            <a:pPr indent="457200" lvl="0" marL="0" rtl="0" algn="l">
              <a:spcBef>
                <a:spcPts val="0"/>
              </a:spcBef>
              <a:spcAft>
                <a:spcPts val="0"/>
              </a:spcAft>
              <a:buNone/>
            </a:pPr>
            <a:r>
              <a:rPr lang="en">
                <a:latin typeface="Open Sans"/>
                <a:ea typeface="Open Sans"/>
                <a:cs typeface="Open Sans"/>
                <a:sym typeface="Open Sans"/>
              </a:rPr>
              <a:t>a. Sympathetic (hypogastric nerve)(L1-L3)</a:t>
            </a:r>
            <a:endParaRPr>
              <a:latin typeface="Open Sans"/>
              <a:ea typeface="Open Sans"/>
              <a:cs typeface="Open Sans"/>
              <a:sym typeface="Open Sans"/>
            </a:endParaRPr>
          </a:p>
          <a:p>
            <a:pPr indent="457200" lvl="0" marL="457200" rtl="0" algn="l">
              <a:spcBef>
                <a:spcPts val="0"/>
              </a:spcBef>
              <a:spcAft>
                <a:spcPts val="0"/>
              </a:spcAft>
              <a:buNone/>
            </a:pPr>
            <a:r>
              <a:rPr lang="en">
                <a:latin typeface="Open Sans"/>
                <a:ea typeface="Open Sans"/>
                <a:cs typeface="Open Sans"/>
                <a:sym typeface="Open Sans"/>
              </a:rPr>
              <a:t>i. Afferent: sensation of pain from the urethra and bladder.</a:t>
            </a:r>
            <a:endParaRPr>
              <a:latin typeface="Open Sans"/>
              <a:ea typeface="Open Sans"/>
              <a:cs typeface="Open Sans"/>
              <a:sym typeface="Open Sans"/>
            </a:endParaRPr>
          </a:p>
          <a:p>
            <a:pPr indent="0" lvl="0" marL="914400" rtl="0" algn="l">
              <a:spcBef>
                <a:spcPts val="0"/>
              </a:spcBef>
              <a:spcAft>
                <a:spcPts val="0"/>
              </a:spcAft>
              <a:buNone/>
            </a:pPr>
            <a:r>
              <a:rPr lang="en">
                <a:latin typeface="Open Sans"/>
                <a:ea typeface="Open Sans"/>
                <a:cs typeface="Open Sans"/>
                <a:sym typeface="Open Sans"/>
              </a:rPr>
              <a:t>ii. Efferent: inhibitory to the detrusor muscle, motor to the internal urethral sphincter ,seminal vesicle and ejaculatory duct.</a:t>
            </a:r>
            <a:endParaRPr>
              <a:latin typeface="Open Sans"/>
              <a:ea typeface="Open Sans"/>
              <a:cs typeface="Open Sans"/>
              <a:sym typeface="Open Sans"/>
            </a:endParaRPr>
          </a:p>
          <a:p>
            <a:pPr indent="457200" lvl="0" marL="0" rtl="0" algn="l">
              <a:spcBef>
                <a:spcPts val="0"/>
              </a:spcBef>
              <a:spcAft>
                <a:spcPts val="0"/>
              </a:spcAft>
              <a:buNone/>
            </a:pPr>
            <a:r>
              <a:rPr lang="en">
                <a:latin typeface="Open Sans"/>
                <a:ea typeface="Open Sans"/>
                <a:cs typeface="Open Sans"/>
                <a:sym typeface="Open Sans"/>
              </a:rPr>
              <a:t>b. Parasympathetic (Pelvic nerve)(S2-S4)</a:t>
            </a:r>
            <a:endParaRPr>
              <a:latin typeface="Open Sans"/>
              <a:ea typeface="Open Sans"/>
              <a:cs typeface="Open Sans"/>
              <a:sym typeface="Open Sans"/>
            </a:endParaRPr>
          </a:p>
          <a:p>
            <a:pPr indent="0" lvl="0" marL="914400" rtl="0" algn="l">
              <a:spcBef>
                <a:spcPts val="0"/>
              </a:spcBef>
              <a:spcAft>
                <a:spcPts val="0"/>
              </a:spcAft>
              <a:buNone/>
            </a:pPr>
            <a:r>
              <a:rPr lang="en">
                <a:latin typeface="Open Sans"/>
                <a:ea typeface="Open Sans"/>
                <a:cs typeface="Open Sans"/>
                <a:sym typeface="Open Sans"/>
              </a:rPr>
              <a:t>i. Afferent: sensation of bladder fullness, reflex micturition and pain.</a:t>
            </a:r>
            <a:endParaRPr>
              <a:latin typeface="Open Sans"/>
              <a:ea typeface="Open Sans"/>
              <a:cs typeface="Open Sans"/>
              <a:sym typeface="Open Sans"/>
            </a:endParaRPr>
          </a:p>
          <a:p>
            <a:pPr indent="0" lvl="0" marL="914400" rtl="0" algn="l">
              <a:spcBef>
                <a:spcPts val="0"/>
              </a:spcBef>
              <a:spcAft>
                <a:spcPts val="0"/>
              </a:spcAft>
              <a:buNone/>
            </a:pPr>
            <a:r>
              <a:rPr lang="en">
                <a:latin typeface="Open Sans"/>
                <a:ea typeface="Open Sans"/>
                <a:cs typeface="Open Sans"/>
                <a:sym typeface="Open Sans"/>
              </a:rPr>
              <a:t>i</a:t>
            </a:r>
            <a:r>
              <a:rPr lang="en">
                <a:latin typeface="Open Sans"/>
                <a:ea typeface="Open Sans"/>
                <a:cs typeface="Open Sans"/>
                <a:sym typeface="Open Sans"/>
              </a:rPr>
              <a:t>i. Efferent:motor to detrusor muscle and inhibitory to the internal urethral sphincter.</a:t>
            </a:r>
            <a:endParaRPr>
              <a:latin typeface="Open Sans"/>
              <a:ea typeface="Open Sans"/>
              <a:cs typeface="Open Sans"/>
              <a:sym typeface="Open Sans"/>
            </a:endParaRPr>
          </a:p>
          <a:p>
            <a:pPr indent="0" lvl="0" marL="0" rtl="0" algn="l">
              <a:spcBef>
                <a:spcPts val="0"/>
              </a:spcBef>
              <a:spcAft>
                <a:spcPts val="0"/>
              </a:spcAft>
              <a:buNone/>
            </a:pPr>
            <a:r>
              <a:rPr lang="en">
                <a:latin typeface="Open Sans"/>
                <a:ea typeface="Open Sans"/>
                <a:cs typeface="Open Sans"/>
                <a:sym typeface="Open Sans"/>
              </a:rPr>
              <a:t>2. Somatic nerves:</a:t>
            </a:r>
            <a:endParaRPr>
              <a:latin typeface="Open Sans"/>
              <a:ea typeface="Open Sans"/>
              <a:cs typeface="Open Sans"/>
              <a:sym typeface="Open Sans"/>
            </a:endParaRPr>
          </a:p>
          <a:p>
            <a:pPr indent="457200" lvl="0" marL="0" rtl="0" algn="l">
              <a:spcBef>
                <a:spcPts val="0"/>
              </a:spcBef>
              <a:spcAft>
                <a:spcPts val="0"/>
              </a:spcAft>
              <a:buNone/>
            </a:pPr>
            <a:r>
              <a:rPr lang="en">
                <a:latin typeface="Open Sans"/>
                <a:ea typeface="Open Sans"/>
                <a:cs typeface="Open Sans"/>
                <a:sym typeface="Open Sans"/>
              </a:rPr>
              <a:t>a. Pudendal nerve (S2-S4)</a:t>
            </a:r>
            <a:endParaRPr>
              <a:latin typeface="Open Sans"/>
              <a:ea typeface="Open Sans"/>
              <a:cs typeface="Open Sans"/>
              <a:sym typeface="Open Sans"/>
            </a:endParaRPr>
          </a:p>
          <a:p>
            <a:pPr indent="0" lvl="0" marL="914400" rtl="0" algn="l">
              <a:spcBef>
                <a:spcPts val="0"/>
              </a:spcBef>
              <a:spcAft>
                <a:spcPts val="0"/>
              </a:spcAft>
              <a:buNone/>
            </a:pPr>
            <a:r>
              <a:rPr lang="en">
                <a:latin typeface="Open Sans"/>
                <a:ea typeface="Open Sans"/>
                <a:cs typeface="Open Sans"/>
                <a:sym typeface="Open Sans"/>
              </a:rPr>
              <a:t>i</a:t>
            </a:r>
            <a:r>
              <a:rPr lang="en">
                <a:latin typeface="Open Sans"/>
                <a:ea typeface="Open Sans"/>
                <a:cs typeface="Open Sans"/>
                <a:sym typeface="Open Sans"/>
              </a:rPr>
              <a:t>. Afferent: sensation of urethra distention and passage of urine through the urethra.</a:t>
            </a:r>
            <a:endParaRPr>
              <a:latin typeface="Open Sans"/>
              <a:ea typeface="Open Sans"/>
              <a:cs typeface="Open Sans"/>
              <a:sym typeface="Open Sans"/>
            </a:endParaRPr>
          </a:p>
          <a:p>
            <a:pPr indent="457200" lvl="0" marL="457200" rtl="0" algn="l">
              <a:spcBef>
                <a:spcPts val="0"/>
              </a:spcBef>
              <a:spcAft>
                <a:spcPts val="0"/>
              </a:spcAft>
              <a:buNone/>
            </a:pPr>
            <a:r>
              <a:rPr lang="en">
                <a:latin typeface="Open Sans"/>
                <a:ea typeface="Open Sans"/>
                <a:cs typeface="Open Sans"/>
                <a:sym typeface="Open Sans"/>
              </a:rPr>
              <a:t>ii. Efferent: motor to the external urethral sphincter.</a:t>
            </a:r>
            <a:endParaRPr>
              <a:latin typeface="Open Sans"/>
              <a:ea typeface="Open Sans"/>
              <a:cs typeface="Open Sans"/>
              <a:sym typeface="Open Sans"/>
            </a:endParaRPr>
          </a:p>
          <a:p>
            <a:pPr indent="0" lvl="0" marL="0" rtl="0" algn="l">
              <a:spcBef>
                <a:spcPts val="0"/>
              </a:spcBef>
              <a:spcAft>
                <a:spcPts val="0"/>
              </a:spcAft>
              <a:buNone/>
            </a:pPr>
            <a:r>
              <a:t/>
            </a:r>
            <a:endParaRPr>
              <a:latin typeface="Open Sans"/>
              <a:ea typeface="Open Sans"/>
              <a:cs typeface="Open Sans"/>
              <a:sym typeface="Open Sans"/>
            </a:endParaRPr>
          </a:p>
          <a:p>
            <a:pPr indent="0" lvl="0" marL="0" rtl="0" algn="l">
              <a:spcBef>
                <a:spcPts val="0"/>
              </a:spcBef>
              <a:spcAft>
                <a:spcPts val="0"/>
              </a:spcAft>
              <a:buNone/>
            </a:pPr>
            <a:r>
              <a:t/>
            </a:r>
            <a:endParaRPr>
              <a:latin typeface="Open Sans"/>
              <a:ea typeface="Open Sans"/>
              <a:cs typeface="Open Sans"/>
              <a:sym typeface="Open Sans"/>
            </a:endParaRPr>
          </a:p>
          <a:p>
            <a:pPr indent="0" lvl="0" marL="0" rtl="0" algn="l">
              <a:spcBef>
                <a:spcPts val="0"/>
              </a:spcBef>
              <a:spcAft>
                <a:spcPts val="0"/>
              </a:spcAft>
              <a:buNone/>
            </a:pPr>
            <a:r>
              <a:t/>
            </a:r>
            <a:endParaRPr>
              <a:latin typeface="Oxygen"/>
              <a:ea typeface="Oxygen"/>
              <a:cs typeface="Oxygen"/>
              <a:sym typeface="Oxygen"/>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 name="Shape 98"/>
        <p:cNvGrpSpPr/>
        <p:nvPr/>
      </p:nvGrpSpPr>
      <p:grpSpPr>
        <a:xfrm>
          <a:off x="0" y="0"/>
          <a:ext cx="0" cy="0"/>
          <a:chOff x="0" y="0"/>
          <a:chExt cx="0" cy="0"/>
        </a:xfrm>
      </p:grpSpPr>
      <p:sp>
        <p:nvSpPr>
          <p:cNvPr id="99" name="Google Shape;99;p14"/>
          <p:cNvSpPr txBox="1"/>
          <p:nvPr/>
        </p:nvSpPr>
        <p:spPr>
          <a:xfrm>
            <a:off x="1937800" y="529175"/>
            <a:ext cx="3334500" cy="849600"/>
          </a:xfrm>
          <a:prstGeom prst="rect">
            <a:avLst/>
          </a:prstGeom>
          <a:noFill/>
          <a:ln>
            <a:noFill/>
          </a:ln>
        </p:spPr>
        <p:txBody>
          <a:bodyPr anchorCtr="0" anchor="t" bIns="91425" lIns="91425" spcFirstLastPara="1" rIns="91425" wrap="square" tIns="91425">
            <a:spAutoFit/>
          </a:bodyPr>
          <a:lstStyle/>
          <a:p>
            <a:pPr indent="0" lvl="0" marL="0" marR="0" rtl="0" algn="ctr">
              <a:lnSpc>
                <a:spcPct val="90000"/>
              </a:lnSpc>
              <a:spcBef>
                <a:spcPts val="0"/>
              </a:spcBef>
              <a:spcAft>
                <a:spcPts val="0"/>
              </a:spcAft>
              <a:buClr>
                <a:srgbClr val="000000"/>
              </a:buClr>
              <a:buSzPts val="4800"/>
              <a:buFont typeface="Arial"/>
              <a:buNone/>
            </a:pPr>
            <a:r>
              <a:rPr b="1" i="0" lang="en" sz="4800" u="none" cap="none" strike="noStrike">
                <a:solidFill>
                  <a:srgbClr val="CF8A87"/>
                </a:solidFill>
                <a:latin typeface="Oxygen"/>
                <a:ea typeface="Oxygen"/>
                <a:cs typeface="Oxygen"/>
                <a:sym typeface="Oxygen"/>
              </a:rPr>
              <a:t>Objectives </a:t>
            </a:r>
            <a:endParaRPr b="1" i="0" sz="4800" u="none" cap="none" strike="noStrike">
              <a:solidFill>
                <a:srgbClr val="CF8A87"/>
              </a:solidFill>
              <a:latin typeface="Oxygen"/>
              <a:ea typeface="Oxygen"/>
              <a:cs typeface="Oxygen"/>
              <a:sym typeface="Oxygen"/>
            </a:endParaRPr>
          </a:p>
        </p:txBody>
      </p:sp>
      <p:cxnSp>
        <p:nvCxnSpPr>
          <p:cNvPr id="100" name="Google Shape;100;p14"/>
          <p:cNvCxnSpPr/>
          <p:nvPr/>
        </p:nvCxnSpPr>
        <p:spPr>
          <a:xfrm>
            <a:off x="2375500" y="1367375"/>
            <a:ext cx="2459100" cy="0"/>
          </a:xfrm>
          <a:prstGeom prst="straightConnector1">
            <a:avLst/>
          </a:prstGeom>
          <a:noFill/>
          <a:ln cap="rnd" cmpd="sng" w="38100">
            <a:solidFill>
              <a:srgbClr val="7F7F7F"/>
            </a:solidFill>
            <a:prstDash val="solid"/>
            <a:miter lim="800000"/>
            <a:headEnd len="sm" w="sm" type="oval"/>
            <a:tailEnd len="sm" w="sm" type="oval"/>
          </a:ln>
        </p:spPr>
      </p:cxnSp>
      <p:sp>
        <p:nvSpPr>
          <p:cNvPr id="101" name="Google Shape;101;p14"/>
          <p:cNvSpPr/>
          <p:nvPr/>
        </p:nvSpPr>
        <p:spPr>
          <a:xfrm rot="5400000">
            <a:off x="519560" y="399983"/>
            <a:ext cx="1235458" cy="1078219"/>
          </a:xfrm>
          <a:custGeom>
            <a:rect b="b" l="l" r="r" t="t"/>
            <a:pathLst>
              <a:path extrusionOk="0" h="7260" w="7993">
                <a:moveTo>
                  <a:pt x="3647" y="0"/>
                </a:moveTo>
                <a:cubicBezTo>
                  <a:pt x="2241" y="0"/>
                  <a:pt x="889" y="792"/>
                  <a:pt x="397" y="2312"/>
                </a:cubicBezTo>
                <a:cubicBezTo>
                  <a:pt x="1" y="3542"/>
                  <a:pt x="381" y="4774"/>
                  <a:pt x="1186" y="5724"/>
                </a:cubicBezTo>
                <a:cubicBezTo>
                  <a:pt x="1445" y="6028"/>
                  <a:pt x="1750" y="6299"/>
                  <a:pt x="2083" y="6535"/>
                </a:cubicBezTo>
                <a:cubicBezTo>
                  <a:pt x="2737" y="6998"/>
                  <a:pt x="3541" y="7259"/>
                  <a:pt x="4337" y="7259"/>
                </a:cubicBezTo>
                <a:cubicBezTo>
                  <a:pt x="4817" y="7259"/>
                  <a:pt x="5294" y="7164"/>
                  <a:pt x="5732" y="6960"/>
                </a:cubicBezTo>
                <a:cubicBezTo>
                  <a:pt x="7992" y="5902"/>
                  <a:pt x="7866" y="2507"/>
                  <a:pt x="6197" y="988"/>
                </a:cubicBezTo>
                <a:cubicBezTo>
                  <a:pt x="5466" y="324"/>
                  <a:pt x="4545" y="0"/>
                  <a:pt x="3647" y="0"/>
                </a:cubicBezTo>
                <a:close/>
              </a:path>
            </a:pathLst>
          </a:custGeom>
          <a:solidFill>
            <a:srgbClr val="D7DAE1">
              <a:alpha val="83529"/>
            </a:srgbClr>
          </a:solidFill>
          <a:ln cap="flat" cmpd="sng" w="381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 name="Google Shape;102;p14"/>
          <p:cNvSpPr/>
          <p:nvPr/>
        </p:nvSpPr>
        <p:spPr>
          <a:xfrm rot="5400000">
            <a:off x="468892" y="435759"/>
            <a:ext cx="1295006" cy="1036438"/>
          </a:xfrm>
          <a:custGeom>
            <a:rect b="b" l="l" r="r" t="t"/>
            <a:pathLst>
              <a:path extrusionOk="0" h="7260" w="7993">
                <a:moveTo>
                  <a:pt x="3647" y="0"/>
                </a:moveTo>
                <a:cubicBezTo>
                  <a:pt x="2241" y="0"/>
                  <a:pt x="889" y="792"/>
                  <a:pt x="397" y="2312"/>
                </a:cubicBezTo>
                <a:cubicBezTo>
                  <a:pt x="1" y="3542"/>
                  <a:pt x="381" y="4774"/>
                  <a:pt x="1186" y="5724"/>
                </a:cubicBezTo>
                <a:cubicBezTo>
                  <a:pt x="1445" y="6028"/>
                  <a:pt x="1750" y="6299"/>
                  <a:pt x="2083" y="6535"/>
                </a:cubicBezTo>
                <a:cubicBezTo>
                  <a:pt x="2737" y="6998"/>
                  <a:pt x="3541" y="7259"/>
                  <a:pt x="4337" y="7259"/>
                </a:cubicBezTo>
                <a:cubicBezTo>
                  <a:pt x="4817" y="7259"/>
                  <a:pt x="5294" y="7164"/>
                  <a:pt x="5732" y="6960"/>
                </a:cubicBezTo>
                <a:cubicBezTo>
                  <a:pt x="7992" y="5902"/>
                  <a:pt x="7866" y="2507"/>
                  <a:pt x="6197" y="988"/>
                </a:cubicBezTo>
                <a:cubicBezTo>
                  <a:pt x="5466" y="324"/>
                  <a:pt x="4545" y="0"/>
                  <a:pt x="3647" y="0"/>
                </a:cubicBezTo>
                <a:close/>
              </a:path>
            </a:pathLst>
          </a:custGeom>
          <a:noFill/>
          <a:ln cap="flat" cmpd="sng" w="381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03" name="Google Shape;103;p14"/>
          <p:cNvGrpSpPr/>
          <p:nvPr/>
        </p:nvGrpSpPr>
        <p:grpSpPr>
          <a:xfrm>
            <a:off x="846503" y="621906"/>
            <a:ext cx="581768" cy="663989"/>
            <a:chOff x="5049725" y="1435050"/>
            <a:chExt cx="486550" cy="481850"/>
          </a:xfrm>
        </p:grpSpPr>
        <p:sp>
          <p:nvSpPr>
            <p:cNvPr id="104" name="Google Shape;104;p14"/>
            <p:cNvSpPr/>
            <p:nvPr/>
          </p:nvSpPr>
          <p:spPr>
            <a:xfrm>
              <a:off x="5136300" y="1519775"/>
              <a:ext cx="310550" cy="310550"/>
            </a:xfrm>
            <a:custGeom>
              <a:rect b="b" l="l" r="r" t="t"/>
              <a:pathLst>
                <a:path extrusionOk="0" h="12422" w="12422">
                  <a:moveTo>
                    <a:pt x="6209" y="1"/>
                  </a:moveTo>
                  <a:cubicBezTo>
                    <a:pt x="2786" y="1"/>
                    <a:pt x="0" y="2786"/>
                    <a:pt x="0" y="6213"/>
                  </a:cubicBezTo>
                  <a:cubicBezTo>
                    <a:pt x="0" y="9637"/>
                    <a:pt x="2786" y="12422"/>
                    <a:pt x="6209" y="12422"/>
                  </a:cubicBezTo>
                  <a:cubicBezTo>
                    <a:pt x="9636" y="12422"/>
                    <a:pt x="12422" y="9637"/>
                    <a:pt x="12422" y="6213"/>
                  </a:cubicBezTo>
                  <a:cubicBezTo>
                    <a:pt x="12422" y="5219"/>
                    <a:pt x="12160" y="4258"/>
                    <a:pt x="11711" y="3388"/>
                  </a:cubicBezTo>
                  <a:lnTo>
                    <a:pt x="11428" y="3388"/>
                  </a:lnTo>
                  <a:lnTo>
                    <a:pt x="10780" y="4036"/>
                  </a:lnTo>
                  <a:cubicBezTo>
                    <a:pt x="11112" y="4713"/>
                    <a:pt x="11286" y="5457"/>
                    <a:pt x="11292" y="6213"/>
                  </a:cubicBezTo>
                  <a:cubicBezTo>
                    <a:pt x="11292" y="9013"/>
                    <a:pt x="9010" y="11293"/>
                    <a:pt x="6209" y="11293"/>
                  </a:cubicBezTo>
                  <a:cubicBezTo>
                    <a:pt x="3409" y="11293"/>
                    <a:pt x="1129" y="9013"/>
                    <a:pt x="1129" y="6213"/>
                  </a:cubicBezTo>
                  <a:cubicBezTo>
                    <a:pt x="1129" y="3409"/>
                    <a:pt x="3409" y="1130"/>
                    <a:pt x="6209" y="1130"/>
                  </a:cubicBezTo>
                  <a:cubicBezTo>
                    <a:pt x="6965" y="1133"/>
                    <a:pt x="7709" y="1307"/>
                    <a:pt x="8387" y="1639"/>
                  </a:cubicBezTo>
                  <a:lnTo>
                    <a:pt x="9034" y="994"/>
                  </a:lnTo>
                  <a:lnTo>
                    <a:pt x="9034" y="708"/>
                  </a:lnTo>
                  <a:cubicBezTo>
                    <a:pt x="8164" y="260"/>
                    <a:pt x="7203" y="1"/>
                    <a:pt x="6209" y="1"/>
                  </a:cubicBezTo>
                  <a:close/>
                </a:path>
              </a:pathLst>
            </a:custGeom>
            <a:solidFill>
              <a:srgbClr val="CF8A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35D74"/>
                </a:solidFill>
                <a:latin typeface="Arial"/>
                <a:ea typeface="Arial"/>
                <a:cs typeface="Arial"/>
                <a:sym typeface="Arial"/>
              </a:endParaRPr>
            </a:p>
          </p:txBody>
        </p:sp>
        <p:sp>
          <p:nvSpPr>
            <p:cNvPr id="105" name="Google Shape;105;p14"/>
            <p:cNvSpPr/>
            <p:nvPr/>
          </p:nvSpPr>
          <p:spPr>
            <a:xfrm>
              <a:off x="5184925" y="1576250"/>
              <a:ext cx="205475" cy="197625"/>
            </a:xfrm>
            <a:custGeom>
              <a:rect b="b" l="l" r="r" t="t"/>
              <a:pathLst>
                <a:path extrusionOk="0" h="7905" w="8219">
                  <a:moveTo>
                    <a:pt x="4264" y="0"/>
                  </a:moveTo>
                  <a:cubicBezTo>
                    <a:pt x="2665" y="0"/>
                    <a:pt x="1226" y="964"/>
                    <a:pt x="612" y="2439"/>
                  </a:cubicBezTo>
                  <a:cubicBezTo>
                    <a:pt x="0" y="3918"/>
                    <a:pt x="341" y="5616"/>
                    <a:pt x="1470" y="6748"/>
                  </a:cubicBezTo>
                  <a:cubicBezTo>
                    <a:pt x="2225" y="7503"/>
                    <a:pt x="3236" y="7904"/>
                    <a:pt x="4264" y="7904"/>
                  </a:cubicBezTo>
                  <a:cubicBezTo>
                    <a:pt x="4774" y="7904"/>
                    <a:pt x="5287" y="7806"/>
                    <a:pt x="5776" y="7603"/>
                  </a:cubicBezTo>
                  <a:cubicBezTo>
                    <a:pt x="7255" y="6992"/>
                    <a:pt x="8218" y="5550"/>
                    <a:pt x="8218" y="3954"/>
                  </a:cubicBezTo>
                  <a:cubicBezTo>
                    <a:pt x="8212" y="3502"/>
                    <a:pt x="8131" y="3059"/>
                    <a:pt x="7974" y="2638"/>
                  </a:cubicBezTo>
                  <a:lnTo>
                    <a:pt x="7050" y="3565"/>
                  </a:lnTo>
                  <a:cubicBezTo>
                    <a:pt x="7071" y="3692"/>
                    <a:pt x="7083" y="3821"/>
                    <a:pt x="7089" y="3954"/>
                  </a:cubicBezTo>
                  <a:cubicBezTo>
                    <a:pt x="7089" y="5095"/>
                    <a:pt x="6399" y="6125"/>
                    <a:pt x="5345" y="6562"/>
                  </a:cubicBezTo>
                  <a:cubicBezTo>
                    <a:pt x="4996" y="6706"/>
                    <a:pt x="4629" y="6776"/>
                    <a:pt x="4265" y="6776"/>
                  </a:cubicBezTo>
                  <a:cubicBezTo>
                    <a:pt x="3530" y="6776"/>
                    <a:pt x="2808" y="6489"/>
                    <a:pt x="2268" y="5947"/>
                  </a:cubicBezTo>
                  <a:cubicBezTo>
                    <a:pt x="1461" y="5140"/>
                    <a:pt x="1220" y="3927"/>
                    <a:pt x="1657" y="2873"/>
                  </a:cubicBezTo>
                  <a:cubicBezTo>
                    <a:pt x="2093" y="1816"/>
                    <a:pt x="3123" y="1129"/>
                    <a:pt x="4264" y="1129"/>
                  </a:cubicBezTo>
                  <a:cubicBezTo>
                    <a:pt x="4394" y="1132"/>
                    <a:pt x="4523" y="1144"/>
                    <a:pt x="4653" y="1168"/>
                  </a:cubicBezTo>
                  <a:lnTo>
                    <a:pt x="5580" y="241"/>
                  </a:lnTo>
                  <a:cubicBezTo>
                    <a:pt x="5159" y="84"/>
                    <a:pt x="4713" y="3"/>
                    <a:pt x="4264" y="0"/>
                  </a:cubicBezTo>
                  <a:close/>
                </a:path>
              </a:pathLst>
            </a:custGeom>
            <a:solidFill>
              <a:srgbClr val="CF8A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35D74"/>
                </a:solidFill>
                <a:latin typeface="Arial"/>
                <a:ea typeface="Arial"/>
                <a:cs typeface="Arial"/>
                <a:sym typeface="Arial"/>
              </a:endParaRPr>
            </a:p>
          </p:txBody>
        </p:sp>
        <p:sp>
          <p:nvSpPr>
            <p:cNvPr id="106" name="Google Shape;106;p14"/>
            <p:cNvSpPr/>
            <p:nvPr/>
          </p:nvSpPr>
          <p:spPr>
            <a:xfrm>
              <a:off x="5049725" y="1435075"/>
              <a:ext cx="481825" cy="481825"/>
            </a:xfrm>
            <a:custGeom>
              <a:rect b="b" l="l" r="r" t="t"/>
              <a:pathLst>
                <a:path extrusionOk="0" h="19273" w="19273">
                  <a:moveTo>
                    <a:pt x="9672" y="1"/>
                  </a:moveTo>
                  <a:cubicBezTo>
                    <a:pt x="4379" y="1"/>
                    <a:pt x="0" y="4307"/>
                    <a:pt x="0" y="9601"/>
                  </a:cubicBezTo>
                  <a:cubicBezTo>
                    <a:pt x="0" y="14892"/>
                    <a:pt x="4379" y="19273"/>
                    <a:pt x="9672" y="19273"/>
                  </a:cubicBezTo>
                  <a:cubicBezTo>
                    <a:pt x="14966" y="19273"/>
                    <a:pt x="19272" y="14892"/>
                    <a:pt x="19272" y="9601"/>
                  </a:cubicBezTo>
                  <a:cubicBezTo>
                    <a:pt x="19269" y="8204"/>
                    <a:pt x="18962" y="6821"/>
                    <a:pt x="18369" y="5557"/>
                  </a:cubicBezTo>
                  <a:lnTo>
                    <a:pt x="17646" y="6279"/>
                  </a:lnTo>
                  <a:cubicBezTo>
                    <a:pt x="17327" y="6599"/>
                    <a:pt x="16896" y="6776"/>
                    <a:pt x="16448" y="6776"/>
                  </a:cubicBezTo>
                  <a:lnTo>
                    <a:pt x="16430" y="6776"/>
                  </a:lnTo>
                  <a:cubicBezTo>
                    <a:pt x="16809" y="7671"/>
                    <a:pt x="17008" y="8628"/>
                    <a:pt x="17014" y="9601"/>
                  </a:cubicBezTo>
                  <a:cubicBezTo>
                    <a:pt x="17014" y="13648"/>
                    <a:pt x="13720" y="16939"/>
                    <a:pt x="9672" y="16939"/>
                  </a:cubicBezTo>
                  <a:cubicBezTo>
                    <a:pt x="5625" y="16939"/>
                    <a:pt x="2334" y="13648"/>
                    <a:pt x="2334" y="9601"/>
                  </a:cubicBezTo>
                  <a:cubicBezTo>
                    <a:pt x="2334" y="5554"/>
                    <a:pt x="5625" y="2259"/>
                    <a:pt x="9672" y="2259"/>
                  </a:cubicBezTo>
                  <a:cubicBezTo>
                    <a:pt x="10642" y="2265"/>
                    <a:pt x="11603" y="2464"/>
                    <a:pt x="12497" y="2844"/>
                  </a:cubicBezTo>
                  <a:lnTo>
                    <a:pt x="12497" y="2825"/>
                  </a:lnTo>
                  <a:cubicBezTo>
                    <a:pt x="12494" y="2374"/>
                    <a:pt x="12672" y="1943"/>
                    <a:pt x="12991" y="1627"/>
                  </a:cubicBezTo>
                  <a:lnTo>
                    <a:pt x="13713" y="904"/>
                  </a:lnTo>
                  <a:cubicBezTo>
                    <a:pt x="12449" y="311"/>
                    <a:pt x="11070" y="4"/>
                    <a:pt x="9672" y="1"/>
                  </a:cubicBezTo>
                  <a:close/>
                </a:path>
              </a:pathLst>
            </a:custGeom>
            <a:solidFill>
              <a:srgbClr val="CF8A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35D74"/>
                </a:solidFill>
                <a:latin typeface="Arial"/>
                <a:ea typeface="Arial"/>
                <a:cs typeface="Arial"/>
                <a:sym typeface="Arial"/>
              </a:endParaRPr>
            </a:p>
          </p:txBody>
        </p:sp>
        <p:sp>
          <p:nvSpPr>
            <p:cNvPr id="107" name="Google Shape;107;p14"/>
            <p:cNvSpPr/>
            <p:nvPr/>
          </p:nvSpPr>
          <p:spPr>
            <a:xfrm>
              <a:off x="5245825" y="1435050"/>
              <a:ext cx="290450" cy="282350"/>
            </a:xfrm>
            <a:custGeom>
              <a:rect b="b" l="l" r="r" t="t"/>
              <a:pathLst>
                <a:path extrusionOk="0" h="11294" w="11618">
                  <a:moveTo>
                    <a:pt x="8601" y="1"/>
                  </a:moveTo>
                  <a:cubicBezTo>
                    <a:pt x="8461" y="1"/>
                    <a:pt x="8319" y="52"/>
                    <a:pt x="8203" y="168"/>
                  </a:cubicBezTo>
                  <a:lnTo>
                    <a:pt x="5945" y="2426"/>
                  </a:lnTo>
                  <a:cubicBezTo>
                    <a:pt x="5839" y="2531"/>
                    <a:pt x="5779" y="2676"/>
                    <a:pt x="5782" y="2826"/>
                  </a:cubicBezTo>
                  <a:lnTo>
                    <a:pt x="5782" y="4850"/>
                  </a:lnTo>
                  <a:lnTo>
                    <a:pt x="2554" y="8075"/>
                  </a:lnTo>
                  <a:cubicBezTo>
                    <a:pt x="2328" y="7967"/>
                    <a:pt x="2081" y="7906"/>
                    <a:pt x="1828" y="7906"/>
                  </a:cubicBezTo>
                  <a:cubicBezTo>
                    <a:pt x="1142" y="7906"/>
                    <a:pt x="525" y="8319"/>
                    <a:pt x="263" y="8951"/>
                  </a:cubicBezTo>
                  <a:cubicBezTo>
                    <a:pt x="1" y="9584"/>
                    <a:pt x="145" y="10312"/>
                    <a:pt x="630" y="10797"/>
                  </a:cubicBezTo>
                  <a:cubicBezTo>
                    <a:pt x="954" y="11122"/>
                    <a:pt x="1388" y="11294"/>
                    <a:pt x="1828" y="11294"/>
                  </a:cubicBezTo>
                  <a:cubicBezTo>
                    <a:pt x="2046" y="11294"/>
                    <a:pt x="2266" y="11251"/>
                    <a:pt x="2476" y="11165"/>
                  </a:cubicBezTo>
                  <a:cubicBezTo>
                    <a:pt x="3108" y="10903"/>
                    <a:pt x="3524" y="10285"/>
                    <a:pt x="3524" y="9602"/>
                  </a:cubicBezTo>
                  <a:cubicBezTo>
                    <a:pt x="3521" y="9349"/>
                    <a:pt x="3463" y="9102"/>
                    <a:pt x="3352" y="8876"/>
                  </a:cubicBezTo>
                  <a:lnTo>
                    <a:pt x="6580" y="5648"/>
                  </a:lnTo>
                  <a:lnTo>
                    <a:pt x="8604" y="5648"/>
                  </a:lnTo>
                  <a:cubicBezTo>
                    <a:pt x="8754" y="5648"/>
                    <a:pt x="8896" y="5588"/>
                    <a:pt x="9004" y="5482"/>
                  </a:cubicBezTo>
                  <a:lnTo>
                    <a:pt x="11263" y="3224"/>
                  </a:lnTo>
                  <a:cubicBezTo>
                    <a:pt x="11618" y="2869"/>
                    <a:pt x="11365" y="2260"/>
                    <a:pt x="10862" y="2260"/>
                  </a:cubicBezTo>
                  <a:lnTo>
                    <a:pt x="9170" y="2260"/>
                  </a:lnTo>
                  <a:lnTo>
                    <a:pt x="9170" y="568"/>
                  </a:lnTo>
                  <a:cubicBezTo>
                    <a:pt x="9170" y="226"/>
                    <a:pt x="8892" y="1"/>
                    <a:pt x="8601" y="1"/>
                  </a:cubicBezTo>
                  <a:close/>
                </a:path>
              </a:pathLst>
            </a:custGeom>
            <a:solidFill>
              <a:srgbClr val="CF8A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35D74"/>
                </a:solidFill>
                <a:latin typeface="Arial"/>
                <a:ea typeface="Arial"/>
                <a:cs typeface="Arial"/>
                <a:sym typeface="Arial"/>
              </a:endParaRPr>
            </a:p>
          </p:txBody>
        </p:sp>
      </p:grpSp>
      <p:sp>
        <p:nvSpPr>
          <p:cNvPr id="108" name="Google Shape;108;p14"/>
          <p:cNvSpPr txBox="1"/>
          <p:nvPr/>
        </p:nvSpPr>
        <p:spPr>
          <a:xfrm>
            <a:off x="540150" y="2020600"/>
            <a:ext cx="5781600" cy="5264100"/>
          </a:xfrm>
          <a:prstGeom prst="rect">
            <a:avLst/>
          </a:prstGeom>
          <a:noFill/>
          <a:ln>
            <a:noFill/>
          </a:ln>
        </p:spPr>
        <p:txBody>
          <a:bodyPr anchorCtr="0" anchor="t" bIns="91425" lIns="91425" spcFirstLastPara="1" rIns="91425" wrap="square" tIns="91425">
            <a:spAutoFit/>
          </a:bodyPr>
          <a:lstStyle/>
          <a:p>
            <a:pPr indent="-317500" lvl="0" marL="457200" marR="0" rtl="0" algn="l">
              <a:lnSpc>
                <a:spcPct val="100000"/>
              </a:lnSpc>
              <a:spcBef>
                <a:spcPts val="0"/>
              </a:spcBef>
              <a:spcAft>
                <a:spcPts val="0"/>
              </a:spcAft>
              <a:buClr>
                <a:srgbClr val="CF8A87"/>
              </a:buClr>
              <a:buSzPts val="1400"/>
              <a:buFont typeface="Oxygen"/>
              <a:buChar char="●"/>
            </a:pPr>
            <a:r>
              <a:rPr lang="en">
                <a:solidFill>
                  <a:srgbClr val="434343"/>
                </a:solidFill>
                <a:latin typeface="Oxygen"/>
                <a:ea typeface="Oxygen"/>
                <a:cs typeface="Oxygen"/>
                <a:sym typeface="Oxygen"/>
              </a:rPr>
              <a:t>Define </a:t>
            </a:r>
            <a:r>
              <a:rPr lang="en">
                <a:solidFill>
                  <a:srgbClr val="434343"/>
                </a:solidFill>
                <a:latin typeface="Oxygen"/>
                <a:ea typeface="Oxygen"/>
                <a:cs typeface="Oxygen"/>
                <a:sym typeface="Oxygen"/>
              </a:rPr>
              <a:t>micturition</a:t>
            </a:r>
            <a:endParaRPr b="0" i="0" sz="1400" u="none" cap="none" strike="noStrike">
              <a:solidFill>
                <a:srgbClr val="434343"/>
              </a:solidFill>
              <a:latin typeface="Oxygen"/>
              <a:ea typeface="Oxygen"/>
              <a:cs typeface="Oxygen"/>
              <a:sym typeface="Oxygen"/>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34343"/>
              </a:solidFill>
              <a:latin typeface="Oxygen"/>
              <a:ea typeface="Oxygen"/>
              <a:cs typeface="Oxygen"/>
              <a:sym typeface="Oxygen"/>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34343"/>
              </a:solidFill>
              <a:latin typeface="Oxygen"/>
              <a:ea typeface="Oxygen"/>
              <a:cs typeface="Oxygen"/>
              <a:sym typeface="Oxygen"/>
            </a:endParaRPr>
          </a:p>
          <a:p>
            <a:pPr indent="-317500" lvl="0" marL="457200" marR="0" rtl="0" algn="l">
              <a:lnSpc>
                <a:spcPct val="100000"/>
              </a:lnSpc>
              <a:spcBef>
                <a:spcPts val="0"/>
              </a:spcBef>
              <a:spcAft>
                <a:spcPts val="0"/>
              </a:spcAft>
              <a:buClr>
                <a:srgbClr val="CF8A87"/>
              </a:buClr>
              <a:buSzPts val="1400"/>
              <a:buFont typeface="Oxygen"/>
              <a:buChar char="●"/>
            </a:pPr>
            <a:r>
              <a:rPr lang="en">
                <a:solidFill>
                  <a:srgbClr val="434343"/>
                </a:solidFill>
                <a:latin typeface="Oxygen"/>
                <a:ea typeface="Oxygen"/>
                <a:cs typeface="Oxygen"/>
                <a:sym typeface="Oxygen"/>
              </a:rPr>
              <a:t>Identify and describe the functional anatomy of the urinary bladder</a:t>
            </a:r>
            <a:endParaRPr b="0" i="0" sz="1400" u="none" cap="none" strike="noStrike">
              <a:solidFill>
                <a:srgbClr val="434343"/>
              </a:solidFill>
              <a:latin typeface="Oxygen"/>
              <a:ea typeface="Oxygen"/>
              <a:cs typeface="Oxygen"/>
              <a:sym typeface="Oxygen"/>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34343"/>
              </a:solidFill>
              <a:latin typeface="Oxygen"/>
              <a:ea typeface="Oxygen"/>
              <a:cs typeface="Oxygen"/>
              <a:sym typeface="Oxygen"/>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34343"/>
              </a:solidFill>
              <a:latin typeface="Oxygen"/>
              <a:ea typeface="Oxygen"/>
              <a:cs typeface="Oxygen"/>
              <a:sym typeface="Oxygen"/>
            </a:endParaRPr>
          </a:p>
          <a:p>
            <a:pPr indent="-317500" lvl="0" marL="457200" marR="0" rtl="0" algn="l">
              <a:lnSpc>
                <a:spcPct val="100000"/>
              </a:lnSpc>
              <a:spcBef>
                <a:spcPts val="0"/>
              </a:spcBef>
              <a:spcAft>
                <a:spcPts val="0"/>
              </a:spcAft>
              <a:buClr>
                <a:srgbClr val="CF8A87"/>
              </a:buClr>
              <a:buSzPts val="1400"/>
              <a:buFont typeface="Oxygen"/>
              <a:buChar char="●"/>
            </a:pPr>
            <a:r>
              <a:rPr lang="en">
                <a:solidFill>
                  <a:srgbClr val="434343"/>
                </a:solidFill>
                <a:latin typeface="Oxygen"/>
                <a:ea typeface="Oxygen"/>
                <a:cs typeface="Oxygen"/>
                <a:sym typeface="Oxygen"/>
              </a:rPr>
              <a:t>Describe the neural control of the urinary bladder and sphincters</a:t>
            </a:r>
            <a:endParaRPr b="0" i="0" sz="1400" u="none" cap="none" strike="noStrike">
              <a:solidFill>
                <a:srgbClr val="434343"/>
              </a:solidFill>
              <a:latin typeface="Oxygen"/>
              <a:ea typeface="Oxygen"/>
              <a:cs typeface="Oxygen"/>
              <a:sym typeface="Oxygen"/>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34343"/>
              </a:solidFill>
              <a:latin typeface="Oxygen"/>
              <a:ea typeface="Oxygen"/>
              <a:cs typeface="Oxygen"/>
              <a:sym typeface="Oxygen"/>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34343"/>
              </a:solidFill>
              <a:latin typeface="Oxygen"/>
              <a:ea typeface="Oxygen"/>
              <a:cs typeface="Oxygen"/>
              <a:sym typeface="Oxygen"/>
            </a:endParaRPr>
          </a:p>
          <a:p>
            <a:pPr indent="-317500" lvl="0" marL="457200" marR="0" rtl="0" algn="l">
              <a:lnSpc>
                <a:spcPct val="100000"/>
              </a:lnSpc>
              <a:spcBef>
                <a:spcPts val="0"/>
              </a:spcBef>
              <a:spcAft>
                <a:spcPts val="0"/>
              </a:spcAft>
              <a:buClr>
                <a:srgbClr val="CF8A87"/>
              </a:buClr>
              <a:buSzPts val="1400"/>
              <a:buFont typeface="Oxygen"/>
              <a:buChar char="●"/>
            </a:pPr>
            <a:r>
              <a:rPr lang="en">
                <a:solidFill>
                  <a:srgbClr val="434343"/>
                </a:solidFill>
                <a:latin typeface="Oxygen"/>
                <a:ea typeface="Oxygen"/>
                <a:cs typeface="Oxygen"/>
                <a:sym typeface="Oxygen"/>
              </a:rPr>
              <a:t>Describe the mechanism of filling and emptying of the urinary bladder</a:t>
            </a:r>
            <a:endParaRPr b="0" i="0" sz="1400" u="none" cap="none" strike="noStrike">
              <a:solidFill>
                <a:srgbClr val="434343"/>
              </a:solidFill>
              <a:latin typeface="Oxygen"/>
              <a:ea typeface="Oxygen"/>
              <a:cs typeface="Oxygen"/>
              <a:sym typeface="Oxygen"/>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34343"/>
              </a:solidFill>
              <a:latin typeface="Oxygen"/>
              <a:ea typeface="Oxygen"/>
              <a:cs typeface="Oxygen"/>
              <a:sym typeface="Oxygen"/>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34343"/>
              </a:solidFill>
              <a:latin typeface="Oxygen"/>
              <a:ea typeface="Oxygen"/>
              <a:cs typeface="Oxygen"/>
              <a:sym typeface="Oxygen"/>
            </a:endParaRPr>
          </a:p>
          <a:p>
            <a:pPr indent="-317500" lvl="0" marL="457200" marR="0" rtl="0" algn="l">
              <a:lnSpc>
                <a:spcPct val="100000"/>
              </a:lnSpc>
              <a:spcBef>
                <a:spcPts val="0"/>
              </a:spcBef>
              <a:spcAft>
                <a:spcPts val="0"/>
              </a:spcAft>
              <a:buClr>
                <a:srgbClr val="CF8A87"/>
              </a:buClr>
              <a:buSzPts val="1400"/>
              <a:buFont typeface="Oxygen"/>
              <a:buChar char="●"/>
            </a:pPr>
            <a:r>
              <a:rPr lang="en">
                <a:solidFill>
                  <a:srgbClr val="434343"/>
                </a:solidFill>
                <a:latin typeface="Oxygen"/>
                <a:ea typeface="Oxygen"/>
                <a:cs typeface="Oxygen"/>
                <a:sym typeface="Oxygen"/>
              </a:rPr>
              <a:t>Understand Cystometrogram</a:t>
            </a:r>
            <a:endParaRPr>
              <a:solidFill>
                <a:srgbClr val="434343"/>
              </a:solidFill>
              <a:latin typeface="Oxygen"/>
              <a:ea typeface="Oxygen"/>
              <a:cs typeface="Oxygen"/>
              <a:sym typeface="Oxygen"/>
            </a:endParaRPr>
          </a:p>
          <a:p>
            <a:pPr indent="0" lvl="0" marL="0" rtl="0" algn="l">
              <a:spcBef>
                <a:spcPts val="0"/>
              </a:spcBef>
              <a:spcAft>
                <a:spcPts val="0"/>
              </a:spcAft>
              <a:buClr>
                <a:srgbClr val="000000"/>
              </a:buClr>
              <a:buSzPts val="1400"/>
              <a:buFont typeface="Arial"/>
              <a:buNone/>
            </a:pPr>
            <a:r>
              <a:t/>
            </a:r>
            <a:endParaRPr>
              <a:solidFill>
                <a:srgbClr val="434343"/>
              </a:solidFill>
              <a:latin typeface="Oxygen"/>
              <a:ea typeface="Oxygen"/>
              <a:cs typeface="Oxygen"/>
              <a:sym typeface="Oxygen"/>
            </a:endParaRPr>
          </a:p>
          <a:p>
            <a:pPr indent="0" lvl="0" marL="0" rtl="0" algn="l">
              <a:spcBef>
                <a:spcPts val="0"/>
              </a:spcBef>
              <a:spcAft>
                <a:spcPts val="0"/>
              </a:spcAft>
              <a:buClr>
                <a:srgbClr val="000000"/>
              </a:buClr>
              <a:buSzPts val="1400"/>
              <a:buFont typeface="Arial"/>
              <a:buNone/>
            </a:pPr>
            <a:r>
              <a:t/>
            </a:r>
            <a:endParaRPr>
              <a:solidFill>
                <a:srgbClr val="434343"/>
              </a:solidFill>
              <a:latin typeface="Oxygen"/>
              <a:ea typeface="Oxygen"/>
              <a:cs typeface="Oxygen"/>
              <a:sym typeface="Oxygen"/>
            </a:endParaRPr>
          </a:p>
          <a:p>
            <a:pPr indent="-317500" lvl="0" marL="457200" rtl="0" algn="l">
              <a:spcBef>
                <a:spcPts val="0"/>
              </a:spcBef>
              <a:spcAft>
                <a:spcPts val="0"/>
              </a:spcAft>
              <a:buClr>
                <a:srgbClr val="CF8A87"/>
              </a:buClr>
              <a:buSzPts val="1400"/>
              <a:buFont typeface="Oxygen"/>
              <a:buChar char="●"/>
            </a:pPr>
            <a:r>
              <a:rPr lang="en">
                <a:solidFill>
                  <a:srgbClr val="434343"/>
                </a:solidFill>
                <a:latin typeface="Oxygen"/>
                <a:ea typeface="Oxygen"/>
                <a:cs typeface="Oxygen"/>
                <a:sym typeface="Oxygen"/>
              </a:rPr>
              <a:t>Explain the neurogenic control of the micturition reflex and its disorders</a:t>
            </a:r>
            <a:endParaRPr>
              <a:solidFill>
                <a:srgbClr val="434343"/>
              </a:solidFill>
              <a:latin typeface="Oxygen"/>
              <a:ea typeface="Oxygen"/>
              <a:cs typeface="Oxygen"/>
              <a:sym typeface="Oxygen"/>
            </a:endParaRPr>
          </a:p>
          <a:p>
            <a:pPr indent="0" lvl="0" marL="457200" marR="0" rtl="0" algn="l">
              <a:lnSpc>
                <a:spcPct val="100000"/>
              </a:lnSpc>
              <a:spcBef>
                <a:spcPts val="0"/>
              </a:spcBef>
              <a:spcAft>
                <a:spcPts val="0"/>
              </a:spcAft>
              <a:buNone/>
            </a:pPr>
            <a:r>
              <a:t/>
            </a:r>
            <a:endParaRPr>
              <a:solidFill>
                <a:srgbClr val="434343"/>
              </a:solidFill>
              <a:latin typeface="Oxygen"/>
              <a:ea typeface="Oxygen"/>
              <a:cs typeface="Oxygen"/>
              <a:sym typeface="Oxygen"/>
            </a:endParaRPr>
          </a:p>
          <a:p>
            <a:pPr indent="0" lvl="0" marL="0" marR="0" rtl="0" algn="l">
              <a:lnSpc>
                <a:spcPct val="100000"/>
              </a:lnSpc>
              <a:spcBef>
                <a:spcPts val="0"/>
              </a:spcBef>
              <a:spcAft>
                <a:spcPts val="0"/>
              </a:spcAft>
              <a:buNone/>
            </a:pPr>
            <a:r>
              <a:t/>
            </a:r>
            <a:endParaRPr>
              <a:solidFill>
                <a:srgbClr val="434343"/>
              </a:solidFill>
              <a:latin typeface="Oxygen"/>
              <a:ea typeface="Oxygen"/>
              <a:cs typeface="Oxygen"/>
              <a:sym typeface="Oxygen"/>
            </a:endParaRPr>
          </a:p>
          <a:p>
            <a:pPr indent="0" lvl="0" marL="0" marR="0" rtl="0" algn="l">
              <a:lnSpc>
                <a:spcPct val="100000"/>
              </a:lnSpc>
              <a:spcBef>
                <a:spcPts val="0"/>
              </a:spcBef>
              <a:spcAft>
                <a:spcPts val="0"/>
              </a:spcAft>
              <a:buNone/>
            </a:pPr>
            <a:r>
              <a:t/>
            </a:r>
            <a:endParaRPr>
              <a:solidFill>
                <a:srgbClr val="434343"/>
              </a:solidFill>
              <a:latin typeface="Oxygen"/>
              <a:ea typeface="Oxygen"/>
              <a:cs typeface="Oxygen"/>
              <a:sym typeface="Oxygen"/>
            </a:endParaRPr>
          </a:p>
          <a:p>
            <a:pPr indent="0" lvl="0" marL="457200" marR="0" rtl="0" algn="l">
              <a:lnSpc>
                <a:spcPct val="100000"/>
              </a:lnSpc>
              <a:spcBef>
                <a:spcPts val="0"/>
              </a:spcBef>
              <a:spcAft>
                <a:spcPts val="0"/>
              </a:spcAft>
              <a:buNone/>
            </a:pPr>
            <a:r>
              <a:t/>
            </a:r>
            <a:endParaRPr>
              <a:solidFill>
                <a:srgbClr val="434343"/>
              </a:solidFill>
              <a:latin typeface="Oxygen"/>
              <a:ea typeface="Oxygen"/>
              <a:cs typeface="Oxygen"/>
              <a:sym typeface="Oxygen"/>
            </a:endParaRPr>
          </a:p>
        </p:txBody>
      </p:sp>
      <p:sp>
        <p:nvSpPr>
          <p:cNvPr id="109" name="Google Shape;109;p14"/>
          <p:cNvSpPr/>
          <p:nvPr/>
        </p:nvSpPr>
        <p:spPr>
          <a:xfrm>
            <a:off x="-157650" y="6585047"/>
            <a:ext cx="4229407" cy="3448756"/>
          </a:xfrm>
          <a:custGeom>
            <a:rect b="b" l="l" r="r" t="t"/>
            <a:pathLst>
              <a:path extrusionOk="0" fill="none" h="3448756" w="4229407">
                <a:moveTo>
                  <a:pt x="1802692" y="756431"/>
                </a:moveTo>
                <a:cubicBezTo>
                  <a:pt x="2741275" y="828483"/>
                  <a:pt x="2726380" y="1777873"/>
                  <a:pt x="3214341" y="2406650"/>
                </a:cubicBezTo>
                <a:cubicBezTo>
                  <a:pt x="3964628" y="3029493"/>
                  <a:pt x="4017155" y="2691420"/>
                  <a:pt x="4229407" y="3448756"/>
                </a:cubicBezTo>
                <a:cubicBezTo>
                  <a:pt x="3663230" y="3478641"/>
                  <a:pt x="2086918" y="3352485"/>
                  <a:pt x="12826" y="3383962"/>
                </a:cubicBezTo>
                <a:cubicBezTo>
                  <a:pt x="-124617" y="2234435"/>
                  <a:pt x="57662" y="1171648"/>
                  <a:pt x="0" y="0"/>
                </a:cubicBezTo>
                <a:cubicBezTo>
                  <a:pt x="425108" y="167056"/>
                  <a:pt x="1478666" y="83234"/>
                  <a:pt x="1802692" y="756431"/>
                </a:cubicBezTo>
                <a:close/>
              </a:path>
              <a:path extrusionOk="0" h="3448756" w="4229407">
                <a:moveTo>
                  <a:pt x="1802692" y="756431"/>
                </a:moveTo>
                <a:cubicBezTo>
                  <a:pt x="2773717" y="814970"/>
                  <a:pt x="2756012" y="1741053"/>
                  <a:pt x="3214341" y="2406650"/>
                </a:cubicBezTo>
                <a:cubicBezTo>
                  <a:pt x="4015360" y="3091378"/>
                  <a:pt x="4001559" y="2665936"/>
                  <a:pt x="4229407" y="3448756"/>
                </a:cubicBezTo>
                <a:cubicBezTo>
                  <a:pt x="2461070" y="3556199"/>
                  <a:pt x="1070264" y="3242997"/>
                  <a:pt x="12826" y="3383962"/>
                </a:cubicBezTo>
                <a:cubicBezTo>
                  <a:pt x="-11739" y="2244873"/>
                  <a:pt x="149915" y="1197575"/>
                  <a:pt x="0" y="0"/>
                </a:cubicBezTo>
                <a:cubicBezTo>
                  <a:pt x="370291" y="57983"/>
                  <a:pt x="1493314" y="28014"/>
                  <a:pt x="1802692" y="756431"/>
                </a:cubicBezTo>
                <a:close/>
              </a:path>
            </a:pathLst>
          </a:custGeom>
          <a:solidFill>
            <a:srgbClr val="D7DAE1">
              <a:alpha val="83529"/>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10" name="Google Shape;110;p14"/>
          <p:cNvSpPr/>
          <p:nvPr/>
        </p:nvSpPr>
        <p:spPr>
          <a:xfrm rot="10800000">
            <a:off x="4267146" y="-400418"/>
            <a:ext cx="3362379" cy="2724517"/>
          </a:xfrm>
          <a:custGeom>
            <a:rect b="b" l="l" r="r" t="t"/>
            <a:pathLst>
              <a:path extrusionOk="0" fill="none" h="3448756" w="4229407">
                <a:moveTo>
                  <a:pt x="1802692" y="756431"/>
                </a:moveTo>
                <a:cubicBezTo>
                  <a:pt x="2741275" y="828483"/>
                  <a:pt x="2726380" y="1777873"/>
                  <a:pt x="3214341" y="2406650"/>
                </a:cubicBezTo>
                <a:cubicBezTo>
                  <a:pt x="3964628" y="3029493"/>
                  <a:pt x="4017155" y="2691420"/>
                  <a:pt x="4229407" y="3448756"/>
                </a:cubicBezTo>
                <a:cubicBezTo>
                  <a:pt x="3663230" y="3478641"/>
                  <a:pt x="2086918" y="3352485"/>
                  <a:pt x="12826" y="3383962"/>
                </a:cubicBezTo>
                <a:cubicBezTo>
                  <a:pt x="-124617" y="2234435"/>
                  <a:pt x="57662" y="1171648"/>
                  <a:pt x="0" y="0"/>
                </a:cubicBezTo>
                <a:cubicBezTo>
                  <a:pt x="425108" y="167056"/>
                  <a:pt x="1478666" y="83234"/>
                  <a:pt x="1802692" y="756431"/>
                </a:cubicBezTo>
                <a:close/>
              </a:path>
              <a:path extrusionOk="0" h="3448756" w="4229407">
                <a:moveTo>
                  <a:pt x="1802692" y="756431"/>
                </a:moveTo>
                <a:cubicBezTo>
                  <a:pt x="2773717" y="814970"/>
                  <a:pt x="2756012" y="1741053"/>
                  <a:pt x="3214341" y="2406650"/>
                </a:cubicBezTo>
                <a:cubicBezTo>
                  <a:pt x="4015360" y="3091378"/>
                  <a:pt x="4001559" y="2665936"/>
                  <a:pt x="4229407" y="3448756"/>
                </a:cubicBezTo>
                <a:cubicBezTo>
                  <a:pt x="2461070" y="3556199"/>
                  <a:pt x="1070264" y="3242997"/>
                  <a:pt x="12826" y="3383962"/>
                </a:cubicBezTo>
                <a:cubicBezTo>
                  <a:pt x="-11739" y="2244873"/>
                  <a:pt x="149915" y="1197575"/>
                  <a:pt x="0" y="0"/>
                </a:cubicBezTo>
                <a:cubicBezTo>
                  <a:pt x="370291" y="57983"/>
                  <a:pt x="1493314" y="28014"/>
                  <a:pt x="1802692" y="756431"/>
                </a:cubicBezTo>
                <a:close/>
              </a:path>
            </a:pathLst>
          </a:custGeom>
          <a:solidFill>
            <a:srgbClr val="D7DAE1">
              <a:alpha val="83529"/>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11" name="Google Shape;111;p14"/>
          <p:cNvSpPr/>
          <p:nvPr/>
        </p:nvSpPr>
        <p:spPr>
          <a:xfrm rot="10800000">
            <a:off x="4410021" y="-423155"/>
            <a:ext cx="3362379" cy="2724517"/>
          </a:xfrm>
          <a:custGeom>
            <a:rect b="b" l="l" r="r" t="t"/>
            <a:pathLst>
              <a:path extrusionOk="0" fill="none" h="3448756" w="4229407">
                <a:moveTo>
                  <a:pt x="1802692" y="756431"/>
                </a:moveTo>
                <a:cubicBezTo>
                  <a:pt x="2741275" y="828483"/>
                  <a:pt x="2726380" y="1777873"/>
                  <a:pt x="3214341" y="2406650"/>
                </a:cubicBezTo>
                <a:cubicBezTo>
                  <a:pt x="3964628" y="3029493"/>
                  <a:pt x="4017155" y="2691420"/>
                  <a:pt x="4229407" y="3448756"/>
                </a:cubicBezTo>
                <a:cubicBezTo>
                  <a:pt x="3663230" y="3478641"/>
                  <a:pt x="2086918" y="3352485"/>
                  <a:pt x="12826" y="3383962"/>
                </a:cubicBezTo>
                <a:cubicBezTo>
                  <a:pt x="-124617" y="2234435"/>
                  <a:pt x="57662" y="1171648"/>
                  <a:pt x="0" y="0"/>
                </a:cubicBezTo>
                <a:cubicBezTo>
                  <a:pt x="425108" y="167056"/>
                  <a:pt x="1478666" y="83234"/>
                  <a:pt x="1802692" y="756431"/>
                </a:cubicBezTo>
                <a:close/>
              </a:path>
              <a:path extrusionOk="0" h="3448756" w="4229407">
                <a:moveTo>
                  <a:pt x="1802692" y="756431"/>
                </a:moveTo>
                <a:cubicBezTo>
                  <a:pt x="2773717" y="814970"/>
                  <a:pt x="2756012" y="1741053"/>
                  <a:pt x="3214341" y="2406650"/>
                </a:cubicBezTo>
                <a:cubicBezTo>
                  <a:pt x="4015360" y="3091378"/>
                  <a:pt x="4001559" y="2665936"/>
                  <a:pt x="4229407" y="3448756"/>
                </a:cubicBezTo>
                <a:cubicBezTo>
                  <a:pt x="2461070" y="3556199"/>
                  <a:pt x="1070264" y="3242997"/>
                  <a:pt x="12826" y="3383962"/>
                </a:cubicBezTo>
                <a:cubicBezTo>
                  <a:pt x="-11739" y="2244873"/>
                  <a:pt x="149915" y="1197575"/>
                  <a:pt x="0" y="0"/>
                </a:cubicBezTo>
                <a:cubicBezTo>
                  <a:pt x="370291" y="57983"/>
                  <a:pt x="1493314" y="28014"/>
                  <a:pt x="1802692" y="756431"/>
                </a:cubicBezTo>
                <a:close/>
              </a:path>
            </a:pathLst>
          </a:custGeom>
          <a:solidFill>
            <a:srgbClr val="D7DAE1">
              <a:alpha val="83529"/>
            </a:srgbClr>
          </a:solidFill>
          <a:ln cap="flat" cmpd="sng" w="9525">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12" name="Google Shape;112;p14"/>
          <p:cNvSpPr/>
          <p:nvPr/>
        </p:nvSpPr>
        <p:spPr>
          <a:xfrm>
            <a:off x="-157650" y="6727922"/>
            <a:ext cx="4229407" cy="3448756"/>
          </a:xfrm>
          <a:custGeom>
            <a:rect b="b" l="l" r="r" t="t"/>
            <a:pathLst>
              <a:path extrusionOk="0" fill="none" h="3448756" w="4229407">
                <a:moveTo>
                  <a:pt x="1802692" y="756431"/>
                </a:moveTo>
                <a:cubicBezTo>
                  <a:pt x="2741275" y="828483"/>
                  <a:pt x="2726380" y="1777873"/>
                  <a:pt x="3214341" y="2406650"/>
                </a:cubicBezTo>
                <a:cubicBezTo>
                  <a:pt x="3964628" y="3029493"/>
                  <a:pt x="4017155" y="2691420"/>
                  <a:pt x="4229407" y="3448756"/>
                </a:cubicBezTo>
                <a:cubicBezTo>
                  <a:pt x="3663230" y="3478641"/>
                  <a:pt x="2086918" y="3352485"/>
                  <a:pt x="12826" y="3383962"/>
                </a:cubicBezTo>
                <a:cubicBezTo>
                  <a:pt x="-124617" y="2234435"/>
                  <a:pt x="57662" y="1171648"/>
                  <a:pt x="0" y="0"/>
                </a:cubicBezTo>
                <a:cubicBezTo>
                  <a:pt x="425108" y="167056"/>
                  <a:pt x="1478666" y="83234"/>
                  <a:pt x="1802692" y="756431"/>
                </a:cubicBezTo>
                <a:close/>
              </a:path>
              <a:path extrusionOk="0" h="3448756" w="4229407">
                <a:moveTo>
                  <a:pt x="1802692" y="756431"/>
                </a:moveTo>
                <a:cubicBezTo>
                  <a:pt x="2773717" y="814970"/>
                  <a:pt x="2756012" y="1741053"/>
                  <a:pt x="3214341" y="2406650"/>
                </a:cubicBezTo>
                <a:cubicBezTo>
                  <a:pt x="4015360" y="3091378"/>
                  <a:pt x="4001559" y="2665936"/>
                  <a:pt x="4229407" y="3448756"/>
                </a:cubicBezTo>
                <a:cubicBezTo>
                  <a:pt x="2461070" y="3556199"/>
                  <a:pt x="1070264" y="3242997"/>
                  <a:pt x="12826" y="3383962"/>
                </a:cubicBezTo>
                <a:cubicBezTo>
                  <a:pt x="-11739" y="2244873"/>
                  <a:pt x="149915" y="1197575"/>
                  <a:pt x="0" y="0"/>
                </a:cubicBezTo>
                <a:cubicBezTo>
                  <a:pt x="370291" y="57983"/>
                  <a:pt x="1493314" y="28014"/>
                  <a:pt x="1802692" y="756431"/>
                </a:cubicBezTo>
                <a:close/>
              </a:path>
            </a:pathLst>
          </a:custGeom>
          <a:solidFill>
            <a:srgbClr val="D7DAE1">
              <a:alpha val="83529"/>
            </a:srgbClr>
          </a:solidFill>
          <a:ln cap="flat" cmpd="sng" w="9525">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1" name="Shape 511"/>
        <p:cNvGrpSpPr/>
        <p:nvPr/>
      </p:nvGrpSpPr>
      <p:grpSpPr>
        <a:xfrm>
          <a:off x="0" y="0"/>
          <a:ext cx="0" cy="0"/>
          <a:chOff x="0" y="0"/>
          <a:chExt cx="0" cy="0"/>
        </a:xfrm>
      </p:grpSpPr>
      <p:sp>
        <p:nvSpPr>
          <p:cNvPr id="512" name="Google Shape;512;p32"/>
          <p:cNvSpPr/>
          <p:nvPr/>
        </p:nvSpPr>
        <p:spPr>
          <a:xfrm rot="5400000">
            <a:off x="303278" y="356238"/>
            <a:ext cx="1153670" cy="1135373"/>
          </a:xfrm>
          <a:custGeom>
            <a:rect b="b" l="l" r="r" t="t"/>
            <a:pathLst>
              <a:path extrusionOk="0" h="7260" w="7993">
                <a:moveTo>
                  <a:pt x="3647" y="0"/>
                </a:moveTo>
                <a:cubicBezTo>
                  <a:pt x="2241" y="0"/>
                  <a:pt x="889" y="792"/>
                  <a:pt x="397" y="2312"/>
                </a:cubicBezTo>
                <a:cubicBezTo>
                  <a:pt x="1" y="3542"/>
                  <a:pt x="381" y="4774"/>
                  <a:pt x="1186" y="5724"/>
                </a:cubicBezTo>
                <a:cubicBezTo>
                  <a:pt x="1445" y="6028"/>
                  <a:pt x="1750" y="6299"/>
                  <a:pt x="2083" y="6535"/>
                </a:cubicBezTo>
                <a:cubicBezTo>
                  <a:pt x="2737" y="6998"/>
                  <a:pt x="3541" y="7259"/>
                  <a:pt x="4337" y="7259"/>
                </a:cubicBezTo>
                <a:cubicBezTo>
                  <a:pt x="4817" y="7259"/>
                  <a:pt x="5294" y="7164"/>
                  <a:pt x="5732" y="6960"/>
                </a:cubicBezTo>
                <a:cubicBezTo>
                  <a:pt x="7992" y="5902"/>
                  <a:pt x="7866" y="2507"/>
                  <a:pt x="6197" y="988"/>
                </a:cubicBezTo>
                <a:cubicBezTo>
                  <a:pt x="5466" y="324"/>
                  <a:pt x="4545" y="0"/>
                  <a:pt x="3647" y="0"/>
                </a:cubicBezTo>
                <a:close/>
              </a:path>
            </a:pathLst>
          </a:custGeom>
          <a:solidFill>
            <a:srgbClr val="D7DAE1">
              <a:alpha val="83529"/>
            </a:srgbClr>
          </a:solidFill>
          <a:ln cap="flat" cmpd="sng" w="381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3" name="Google Shape;513;p32"/>
          <p:cNvSpPr txBox="1"/>
          <p:nvPr/>
        </p:nvSpPr>
        <p:spPr>
          <a:xfrm>
            <a:off x="2199450" y="333175"/>
            <a:ext cx="2459100" cy="849600"/>
          </a:xfrm>
          <a:prstGeom prst="rect">
            <a:avLst/>
          </a:prstGeom>
          <a:noFill/>
          <a:ln>
            <a:noFill/>
          </a:ln>
        </p:spPr>
        <p:txBody>
          <a:bodyPr anchorCtr="0" anchor="t" bIns="91425" lIns="91425" spcFirstLastPara="1" rIns="91425" wrap="square" tIns="91425">
            <a:spAutoFit/>
          </a:bodyPr>
          <a:lstStyle/>
          <a:p>
            <a:pPr indent="0" lvl="0" marL="0" marR="0" rtl="0" algn="ctr">
              <a:lnSpc>
                <a:spcPct val="90000"/>
              </a:lnSpc>
              <a:spcBef>
                <a:spcPts val="0"/>
              </a:spcBef>
              <a:spcAft>
                <a:spcPts val="0"/>
              </a:spcAft>
              <a:buClr>
                <a:srgbClr val="000000"/>
              </a:buClr>
              <a:buSzPts val="4800"/>
              <a:buFont typeface="Arial"/>
              <a:buNone/>
            </a:pPr>
            <a:r>
              <a:rPr b="1" i="0" lang="en" sz="4800" u="none" cap="none" strike="noStrike">
                <a:solidFill>
                  <a:srgbClr val="CF8A87"/>
                </a:solidFill>
                <a:latin typeface="Oxygen"/>
                <a:ea typeface="Oxygen"/>
                <a:cs typeface="Oxygen"/>
                <a:sym typeface="Oxygen"/>
              </a:rPr>
              <a:t>Quiz</a:t>
            </a:r>
            <a:endParaRPr b="1" i="0" sz="4800" u="none" cap="none" strike="noStrike">
              <a:solidFill>
                <a:srgbClr val="CF8A87"/>
              </a:solidFill>
              <a:latin typeface="Oxygen"/>
              <a:ea typeface="Oxygen"/>
              <a:cs typeface="Oxygen"/>
              <a:sym typeface="Oxygen"/>
            </a:endParaRPr>
          </a:p>
        </p:txBody>
      </p:sp>
      <p:cxnSp>
        <p:nvCxnSpPr>
          <p:cNvPr id="514" name="Google Shape;514;p32"/>
          <p:cNvCxnSpPr/>
          <p:nvPr/>
        </p:nvCxnSpPr>
        <p:spPr>
          <a:xfrm>
            <a:off x="2199450" y="1247575"/>
            <a:ext cx="2459100" cy="0"/>
          </a:xfrm>
          <a:prstGeom prst="straightConnector1">
            <a:avLst/>
          </a:prstGeom>
          <a:noFill/>
          <a:ln cap="rnd" cmpd="sng" w="38100">
            <a:solidFill>
              <a:srgbClr val="7F7F7F"/>
            </a:solidFill>
            <a:prstDash val="solid"/>
            <a:miter lim="800000"/>
            <a:headEnd len="sm" w="sm" type="none"/>
            <a:tailEnd len="sm" w="sm" type="none"/>
          </a:ln>
        </p:spPr>
      </p:cxnSp>
      <p:sp>
        <p:nvSpPr>
          <p:cNvPr id="515" name="Google Shape;515;p32"/>
          <p:cNvSpPr/>
          <p:nvPr/>
        </p:nvSpPr>
        <p:spPr>
          <a:xfrm rot="5400000">
            <a:off x="253471" y="392139"/>
            <a:ext cx="1209281" cy="1091378"/>
          </a:xfrm>
          <a:custGeom>
            <a:rect b="b" l="l" r="r" t="t"/>
            <a:pathLst>
              <a:path extrusionOk="0" h="7260" w="7993">
                <a:moveTo>
                  <a:pt x="3647" y="0"/>
                </a:moveTo>
                <a:cubicBezTo>
                  <a:pt x="2241" y="0"/>
                  <a:pt x="889" y="792"/>
                  <a:pt x="397" y="2312"/>
                </a:cubicBezTo>
                <a:cubicBezTo>
                  <a:pt x="1" y="3542"/>
                  <a:pt x="381" y="4774"/>
                  <a:pt x="1186" y="5724"/>
                </a:cubicBezTo>
                <a:cubicBezTo>
                  <a:pt x="1445" y="6028"/>
                  <a:pt x="1750" y="6299"/>
                  <a:pt x="2083" y="6535"/>
                </a:cubicBezTo>
                <a:cubicBezTo>
                  <a:pt x="2737" y="6998"/>
                  <a:pt x="3541" y="7259"/>
                  <a:pt x="4337" y="7259"/>
                </a:cubicBezTo>
                <a:cubicBezTo>
                  <a:pt x="4817" y="7259"/>
                  <a:pt x="5294" y="7164"/>
                  <a:pt x="5732" y="6960"/>
                </a:cubicBezTo>
                <a:cubicBezTo>
                  <a:pt x="7992" y="5902"/>
                  <a:pt x="7866" y="2507"/>
                  <a:pt x="6197" y="988"/>
                </a:cubicBezTo>
                <a:cubicBezTo>
                  <a:pt x="5466" y="324"/>
                  <a:pt x="4545" y="0"/>
                  <a:pt x="3647" y="0"/>
                </a:cubicBezTo>
                <a:close/>
              </a:path>
            </a:pathLst>
          </a:custGeom>
          <a:noFill/>
          <a:ln cap="flat" cmpd="sng" w="381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516" name="Google Shape;516;p32"/>
          <p:cNvGrpSpPr/>
          <p:nvPr/>
        </p:nvGrpSpPr>
        <p:grpSpPr>
          <a:xfrm>
            <a:off x="573269" y="534306"/>
            <a:ext cx="612825" cy="620077"/>
            <a:chOff x="-31094350" y="3194000"/>
            <a:chExt cx="292225" cy="291650"/>
          </a:xfrm>
        </p:grpSpPr>
        <p:sp>
          <p:nvSpPr>
            <p:cNvPr id="517" name="Google Shape;517;p32"/>
            <p:cNvSpPr/>
            <p:nvPr/>
          </p:nvSpPr>
          <p:spPr>
            <a:xfrm>
              <a:off x="-31033700" y="3194000"/>
              <a:ext cx="103200" cy="34100"/>
            </a:xfrm>
            <a:custGeom>
              <a:rect b="b" l="l" r="r" t="t"/>
              <a:pathLst>
                <a:path extrusionOk="0" h="1364" w="4128">
                  <a:moveTo>
                    <a:pt x="645" y="0"/>
                  </a:moveTo>
                  <a:cubicBezTo>
                    <a:pt x="263" y="0"/>
                    <a:pt x="0" y="296"/>
                    <a:pt x="0" y="670"/>
                  </a:cubicBezTo>
                  <a:lnTo>
                    <a:pt x="0" y="1016"/>
                  </a:lnTo>
                  <a:cubicBezTo>
                    <a:pt x="0" y="1205"/>
                    <a:pt x="158" y="1363"/>
                    <a:pt x="347" y="1363"/>
                  </a:cubicBezTo>
                  <a:lnTo>
                    <a:pt x="3781" y="1363"/>
                  </a:lnTo>
                  <a:cubicBezTo>
                    <a:pt x="3970" y="1363"/>
                    <a:pt x="4127" y="1205"/>
                    <a:pt x="4127" y="1016"/>
                  </a:cubicBezTo>
                  <a:lnTo>
                    <a:pt x="4127" y="670"/>
                  </a:lnTo>
                  <a:cubicBezTo>
                    <a:pt x="4127" y="260"/>
                    <a:pt x="3812" y="8"/>
                    <a:pt x="3466" y="8"/>
                  </a:cubicBezTo>
                  <a:lnTo>
                    <a:pt x="756" y="8"/>
                  </a:lnTo>
                  <a:cubicBezTo>
                    <a:pt x="718" y="3"/>
                    <a:pt x="681" y="0"/>
                    <a:pt x="645" y="0"/>
                  </a:cubicBezTo>
                  <a:close/>
                </a:path>
              </a:pathLst>
            </a:custGeom>
            <a:solidFill>
              <a:srgbClr val="CF8A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8" name="Google Shape;518;p32"/>
            <p:cNvSpPr/>
            <p:nvPr/>
          </p:nvSpPr>
          <p:spPr>
            <a:xfrm>
              <a:off x="-31042375" y="3346200"/>
              <a:ext cx="16550" cy="18150"/>
            </a:xfrm>
            <a:custGeom>
              <a:rect b="b" l="l" r="r" t="t"/>
              <a:pathLst>
                <a:path extrusionOk="0" h="726" w="662">
                  <a:moveTo>
                    <a:pt x="1" y="1"/>
                  </a:moveTo>
                  <a:lnTo>
                    <a:pt x="1" y="725"/>
                  </a:lnTo>
                  <a:lnTo>
                    <a:pt x="662" y="725"/>
                  </a:lnTo>
                  <a:lnTo>
                    <a:pt x="662" y="1"/>
                  </a:lnTo>
                  <a:close/>
                </a:path>
              </a:pathLst>
            </a:custGeom>
            <a:solidFill>
              <a:srgbClr val="CF8A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9" name="Google Shape;519;p32"/>
            <p:cNvSpPr/>
            <p:nvPr/>
          </p:nvSpPr>
          <p:spPr>
            <a:xfrm>
              <a:off x="-31042375" y="3278475"/>
              <a:ext cx="16550" cy="16550"/>
            </a:xfrm>
            <a:custGeom>
              <a:rect b="b" l="l" r="r" t="t"/>
              <a:pathLst>
                <a:path extrusionOk="0" h="662" w="662">
                  <a:moveTo>
                    <a:pt x="1" y="0"/>
                  </a:moveTo>
                  <a:lnTo>
                    <a:pt x="1" y="662"/>
                  </a:lnTo>
                  <a:lnTo>
                    <a:pt x="662" y="662"/>
                  </a:lnTo>
                  <a:lnTo>
                    <a:pt x="662" y="0"/>
                  </a:lnTo>
                  <a:close/>
                </a:path>
              </a:pathLst>
            </a:custGeom>
            <a:solidFill>
              <a:srgbClr val="CF8A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0" name="Google Shape;520;p32"/>
            <p:cNvSpPr/>
            <p:nvPr/>
          </p:nvSpPr>
          <p:spPr>
            <a:xfrm>
              <a:off x="-31042375" y="3416300"/>
              <a:ext cx="16550" cy="16575"/>
            </a:xfrm>
            <a:custGeom>
              <a:rect b="b" l="l" r="r" t="t"/>
              <a:pathLst>
                <a:path extrusionOk="0" h="663" w="662">
                  <a:moveTo>
                    <a:pt x="1" y="1"/>
                  </a:moveTo>
                  <a:lnTo>
                    <a:pt x="1" y="662"/>
                  </a:lnTo>
                  <a:lnTo>
                    <a:pt x="662" y="662"/>
                  </a:lnTo>
                  <a:lnTo>
                    <a:pt x="662" y="1"/>
                  </a:lnTo>
                  <a:close/>
                </a:path>
              </a:pathLst>
            </a:custGeom>
            <a:solidFill>
              <a:srgbClr val="CF8A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1" name="Google Shape;521;p32"/>
            <p:cNvSpPr/>
            <p:nvPr/>
          </p:nvSpPr>
          <p:spPr>
            <a:xfrm>
              <a:off x="-31094350" y="3210725"/>
              <a:ext cx="222900" cy="274925"/>
            </a:xfrm>
            <a:custGeom>
              <a:rect b="b" l="l" r="r" t="t"/>
              <a:pathLst>
                <a:path extrusionOk="0" h="10997" w="8916">
                  <a:moveTo>
                    <a:pt x="7183" y="2049"/>
                  </a:moveTo>
                  <a:cubicBezTo>
                    <a:pt x="7404" y="2049"/>
                    <a:pt x="7561" y="2206"/>
                    <a:pt x="7561" y="2395"/>
                  </a:cubicBezTo>
                  <a:cubicBezTo>
                    <a:pt x="7561" y="2584"/>
                    <a:pt x="7404" y="2742"/>
                    <a:pt x="7183" y="2742"/>
                  </a:cubicBezTo>
                  <a:lnTo>
                    <a:pt x="4474" y="2742"/>
                  </a:lnTo>
                  <a:cubicBezTo>
                    <a:pt x="4285" y="2742"/>
                    <a:pt x="4127" y="2584"/>
                    <a:pt x="4127" y="2395"/>
                  </a:cubicBezTo>
                  <a:cubicBezTo>
                    <a:pt x="4127" y="2206"/>
                    <a:pt x="4285" y="2049"/>
                    <a:pt x="4474" y="2049"/>
                  </a:cubicBezTo>
                  <a:close/>
                  <a:moveTo>
                    <a:pt x="3151" y="2017"/>
                  </a:moveTo>
                  <a:cubicBezTo>
                    <a:pt x="3340" y="2017"/>
                    <a:pt x="3497" y="2175"/>
                    <a:pt x="3497" y="2364"/>
                  </a:cubicBezTo>
                  <a:lnTo>
                    <a:pt x="3497" y="3750"/>
                  </a:lnTo>
                  <a:cubicBezTo>
                    <a:pt x="3497" y="3939"/>
                    <a:pt x="3340" y="4097"/>
                    <a:pt x="3151" y="4097"/>
                  </a:cubicBezTo>
                  <a:lnTo>
                    <a:pt x="1764" y="4097"/>
                  </a:lnTo>
                  <a:cubicBezTo>
                    <a:pt x="1575" y="4097"/>
                    <a:pt x="1418" y="3939"/>
                    <a:pt x="1418" y="3750"/>
                  </a:cubicBezTo>
                  <a:lnTo>
                    <a:pt x="1418" y="2364"/>
                  </a:lnTo>
                  <a:cubicBezTo>
                    <a:pt x="1418" y="2175"/>
                    <a:pt x="1575" y="2017"/>
                    <a:pt x="1764" y="2017"/>
                  </a:cubicBezTo>
                  <a:close/>
                  <a:moveTo>
                    <a:pt x="5860" y="3372"/>
                  </a:moveTo>
                  <a:cubicBezTo>
                    <a:pt x="6049" y="3372"/>
                    <a:pt x="6207" y="3529"/>
                    <a:pt x="6207" y="3750"/>
                  </a:cubicBezTo>
                  <a:cubicBezTo>
                    <a:pt x="6207" y="3939"/>
                    <a:pt x="6049" y="4097"/>
                    <a:pt x="5860" y="4097"/>
                  </a:cubicBezTo>
                  <a:lnTo>
                    <a:pt x="4474" y="4097"/>
                  </a:lnTo>
                  <a:cubicBezTo>
                    <a:pt x="4285" y="4097"/>
                    <a:pt x="4127" y="3939"/>
                    <a:pt x="4127" y="3750"/>
                  </a:cubicBezTo>
                  <a:cubicBezTo>
                    <a:pt x="4127" y="3529"/>
                    <a:pt x="4285" y="3372"/>
                    <a:pt x="4474" y="3372"/>
                  </a:cubicBezTo>
                  <a:close/>
                  <a:moveTo>
                    <a:pt x="7183" y="4758"/>
                  </a:moveTo>
                  <a:cubicBezTo>
                    <a:pt x="7404" y="4758"/>
                    <a:pt x="7561" y="4916"/>
                    <a:pt x="7561" y="5105"/>
                  </a:cubicBezTo>
                  <a:cubicBezTo>
                    <a:pt x="7561" y="5325"/>
                    <a:pt x="7404" y="5483"/>
                    <a:pt x="7183" y="5483"/>
                  </a:cubicBezTo>
                  <a:lnTo>
                    <a:pt x="4474" y="5483"/>
                  </a:lnTo>
                  <a:cubicBezTo>
                    <a:pt x="4285" y="5483"/>
                    <a:pt x="4127" y="5325"/>
                    <a:pt x="4127" y="5105"/>
                  </a:cubicBezTo>
                  <a:cubicBezTo>
                    <a:pt x="4127" y="4916"/>
                    <a:pt x="4285" y="4758"/>
                    <a:pt x="4474" y="4758"/>
                  </a:cubicBezTo>
                  <a:close/>
                  <a:moveTo>
                    <a:pt x="3151" y="4758"/>
                  </a:moveTo>
                  <a:cubicBezTo>
                    <a:pt x="3340" y="4758"/>
                    <a:pt x="3497" y="4916"/>
                    <a:pt x="3497" y="5105"/>
                  </a:cubicBezTo>
                  <a:lnTo>
                    <a:pt x="3497" y="6491"/>
                  </a:lnTo>
                  <a:cubicBezTo>
                    <a:pt x="3497" y="6680"/>
                    <a:pt x="3340" y="6837"/>
                    <a:pt x="3151" y="6837"/>
                  </a:cubicBezTo>
                  <a:lnTo>
                    <a:pt x="1764" y="6837"/>
                  </a:lnTo>
                  <a:cubicBezTo>
                    <a:pt x="1575" y="6837"/>
                    <a:pt x="1418" y="6680"/>
                    <a:pt x="1418" y="6491"/>
                  </a:cubicBezTo>
                  <a:lnTo>
                    <a:pt x="1418" y="5105"/>
                  </a:lnTo>
                  <a:cubicBezTo>
                    <a:pt x="1418" y="4916"/>
                    <a:pt x="1575" y="4758"/>
                    <a:pt x="1764" y="4758"/>
                  </a:cubicBezTo>
                  <a:close/>
                  <a:moveTo>
                    <a:pt x="5860" y="6144"/>
                  </a:moveTo>
                  <a:cubicBezTo>
                    <a:pt x="6049" y="6144"/>
                    <a:pt x="6207" y="6302"/>
                    <a:pt x="6207" y="6491"/>
                  </a:cubicBezTo>
                  <a:cubicBezTo>
                    <a:pt x="6207" y="6680"/>
                    <a:pt x="6049" y="6837"/>
                    <a:pt x="5860" y="6837"/>
                  </a:cubicBezTo>
                  <a:lnTo>
                    <a:pt x="4474" y="6837"/>
                  </a:lnTo>
                  <a:cubicBezTo>
                    <a:pt x="4285" y="6837"/>
                    <a:pt x="4127" y="6680"/>
                    <a:pt x="4127" y="6491"/>
                  </a:cubicBezTo>
                  <a:cubicBezTo>
                    <a:pt x="4127" y="6302"/>
                    <a:pt x="4285" y="6144"/>
                    <a:pt x="4474" y="6144"/>
                  </a:cubicBezTo>
                  <a:close/>
                  <a:moveTo>
                    <a:pt x="7183" y="7562"/>
                  </a:moveTo>
                  <a:cubicBezTo>
                    <a:pt x="7404" y="7562"/>
                    <a:pt x="7561" y="7720"/>
                    <a:pt x="7561" y="7909"/>
                  </a:cubicBezTo>
                  <a:cubicBezTo>
                    <a:pt x="7561" y="8098"/>
                    <a:pt x="7404" y="8255"/>
                    <a:pt x="7183" y="8255"/>
                  </a:cubicBezTo>
                  <a:lnTo>
                    <a:pt x="4474" y="8255"/>
                  </a:lnTo>
                  <a:cubicBezTo>
                    <a:pt x="4285" y="8255"/>
                    <a:pt x="4127" y="8098"/>
                    <a:pt x="4127" y="7909"/>
                  </a:cubicBezTo>
                  <a:cubicBezTo>
                    <a:pt x="4127" y="7720"/>
                    <a:pt x="4285" y="7562"/>
                    <a:pt x="4474" y="7562"/>
                  </a:cubicBezTo>
                  <a:close/>
                  <a:moveTo>
                    <a:pt x="3151" y="7531"/>
                  </a:moveTo>
                  <a:cubicBezTo>
                    <a:pt x="3340" y="7531"/>
                    <a:pt x="3497" y="7657"/>
                    <a:pt x="3497" y="7877"/>
                  </a:cubicBezTo>
                  <a:lnTo>
                    <a:pt x="3497" y="9232"/>
                  </a:lnTo>
                  <a:cubicBezTo>
                    <a:pt x="3497" y="9452"/>
                    <a:pt x="3340" y="9610"/>
                    <a:pt x="3151" y="9610"/>
                  </a:cubicBezTo>
                  <a:lnTo>
                    <a:pt x="1764" y="9610"/>
                  </a:lnTo>
                  <a:cubicBezTo>
                    <a:pt x="1575" y="9610"/>
                    <a:pt x="1418" y="9452"/>
                    <a:pt x="1418" y="9232"/>
                  </a:cubicBezTo>
                  <a:lnTo>
                    <a:pt x="1418" y="7877"/>
                  </a:lnTo>
                  <a:cubicBezTo>
                    <a:pt x="1418" y="7657"/>
                    <a:pt x="1575" y="7531"/>
                    <a:pt x="1764" y="7531"/>
                  </a:cubicBezTo>
                  <a:close/>
                  <a:moveTo>
                    <a:pt x="5860" y="8885"/>
                  </a:moveTo>
                  <a:cubicBezTo>
                    <a:pt x="6049" y="8885"/>
                    <a:pt x="6207" y="9043"/>
                    <a:pt x="6207" y="9232"/>
                  </a:cubicBezTo>
                  <a:cubicBezTo>
                    <a:pt x="6207" y="9452"/>
                    <a:pt x="6049" y="9610"/>
                    <a:pt x="5860" y="9610"/>
                  </a:cubicBezTo>
                  <a:lnTo>
                    <a:pt x="4474" y="9610"/>
                  </a:lnTo>
                  <a:cubicBezTo>
                    <a:pt x="4285" y="9610"/>
                    <a:pt x="4127" y="9452"/>
                    <a:pt x="4127" y="9232"/>
                  </a:cubicBezTo>
                  <a:cubicBezTo>
                    <a:pt x="4127" y="9043"/>
                    <a:pt x="4285" y="8885"/>
                    <a:pt x="4474" y="8885"/>
                  </a:cubicBezTo>
                  <a:close/>
                  <a:moveTo>
                    <a:pt x="1040" y="1"/>
                  </a:moveTo>
                  <a:cubicBezTo>
                    <a:pt x="504" y="1"/>
                    <a:pt x="0" y="473"/>
                    <a:pt x="0" y="1009"/>
                  </a:cubicBezTo>
                  <a:lnTo>
                    <a:pt x="0" y="9956"/>
                  </a:lnTo>
                  <a:cubicBezTo>
                    <a:pt x="32" y="10524"/>
                    <a:pt x="504" y="10996"/>
                    <a:pt x="1040" y="10996"/>
                  </a:cubicBezTo>
                  <a:lnTo>
                    <a:pt x="7908" y="10996"/>
                  </a:lnTo>
                  <a:cubicBezTo>
                    <a:pt x="8444" y="10996"/>
                    <a:pt x="8916" y="10524"/>
                    <a:pt x="8916" y="9956"/>
                  </a:cubicBezTo>
                  <a:lnTo>
                    <a:pt x="8916" y="1009"/>
                  </a:lnTo>
                  <a:cubicBezTo>
                    <a:pt x="8916" y="473"/>
                    <a:pt x="8444" y="1"/>
                    <a:pt x="7908" y="1"/>
                  </a:cubicBezTo>
                  <a:lnTo>
                    <a:pt x="7183" y="1"/>
                  </a:lnTo>
                  <a:lnTo>
                    <a:pt x="7183" y="347"/>
                  </a:lnTo>
                  <a:cubicBezTo>
                    <a:pt x="7183" y="915"/>
                    <a:pt x="6711" y="1387"/>
                    <a:pt x="6175" y="1387"/>
                  </a:cubicBezTo>
                  <a:lnTo>
                    <a:pt x="2741" y="1387"/>
                  </a:lnTo>
                  <a:cubicBezTo>
                    <a:pt x="2206" y="1387"/>
                    <a:pt x="1733" y="915"/>
                    <a:pt x="1733" y="347"/>
                  </a:cubicBezTo>
                  <a:lnTo>
                    <a:pt x="1733" y="1"/>
                  </a:lnTo>
                  <a:close/>
                </a:path>
              </a:pathLst>
            </a:custGeom>
            <a:solidFill>
              <a:srgbClr val="CF8A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2" name="Google Shape;522;p32"/>
            <p:cNvSpPr/>
            <p:nvPr/>
          </p:nvSpPr>
          <p:spPr>
            <a:xfrm>
              <a:off x="-30853350" y="3295000"/>
              <a:ext cx="51225" cy="104000"/>
            </a:xfrm>
            <a:custGeom>
              <a:rect b="b" l="l" r="r" t="t"/>
              <a:pathLst>
                <a:path extrusionOk="0" h="4160" w="2049">
                  <a:moveTo>
                    <a:pt x="1" y="1"/>
                  </a:moveTo>
                  <a:lnTo>
                    <a:pt x="1" y="4160"/>
                  </a:lnTo>
                  <a:lnTo>
                    <a:pt x="2049" y="4160"/>
                  </a:lnTo>
                  <a:lnTo>
                    <a:pt x="2049" y="1"/>
                  </a:lnTo>
                  <a:close/>
                </a:path>
              </a:pathLst>
            </a:custGeom>
            <a:solidFill>
              <a:srgbClr val="CF8A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3" name="Google Shape;523;p32"/>
            <p:cNvSpPr/>
            <p:nvPr/>
          </p:nvSpPr>
          <p:spPr>
            <a:xfrm>
              <a:off x="-30853350" y="3227275"/>
              <a:ext cx="51225" cy="51225"/>
            </a:xfrm>
            <a:custGeom>
              <a:rect b="b" l="l" r="r" t="t"/>
              <a:pathLst>
                <a:path extrusionOk="0" h="2049" w="2049">
                  <a:moveTo>
                    <a:pt x="1009" y="1"/>
                  </a:moveTo>
                  <a:cubicBezTo>
                    <a:pt x="473" y="1"/>
                    <a:pt x="1" y="473"/>
                    <a:pt x="1" y="1040"/>
                  </a:cubicBezTo>
                  <a:lnTo>
                    <a:pt x="1" y="2048"/>
                  </a:lnTo>
                  <a:lnTo>
                    <a:pt x="2049" y="2048"/>
                  </a:lnTo>
                  <a:lnTo>
                    <a:pt x="2049" y="1040"/>
                  </a:lnTo>
                  <a:cubicBezTo>
                    <a:pt x="2049" y="473"/>
                    <a:pt x="1576" y="1"/>
                    <a:pt x="1009" y="1"/>
                  </a:cubicBezTo>
                  <a:close/>
                </a:path>
              </a:pathLst>
            </a:custGeom>
            <a:solidFill>
              <a:srgbClr val="CF8A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4" name="Google Shape;524;p32"/>
            <p:cNvSpPr/>
            <p:nvPr/>
          </p:nvSpPr>
          <p:spPr>
            <a:xfrm>
              <a:off x="-30851775" y="3416300"/>
              <a:ext cx="46500" cy="51225"/>
            </a:xfrm>
            <a:custGeom>
              <a:rect b="b" l="l" r="r" t="t"/>
              <a:pathLst>
                <a:path extrusionOk="0" h="2049" w="1860">
                  <a:moveTo>
                    <a:pt x="1" y="1"/>
                  </a:moveTo>
                  <a:lnTo>
                    <a:pt x="599" y="1796"/>
                  </a:lnTo>
                  <a:cubicBezTo>
                    <a:pt x="694" y="1985"/>
                    <a:pt x="788" y="2048"/>
                    <a:pt x="946" y="2048"/>
                  </a:cubicBezTo>
                  <a:cubicBezTo>
                    <a:pt x="1103" y="2048"/>
                    <a:pt x="1229" y="1985"/>
                    <a:pt x="1261" y="1796"/>
                  </a:cubicBezTo>
                  <a:lnTo>
                    <a:pt x="1860" y="1"/>
                  </a:lnTo>
                  <a:close/>
                </a:path>
              </a:pathLst>
            </a:custGeom>
            <a:solidFill>
              <a:srgbClr val="CF8A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525" name="Google Shape;525;p32"/>
          <p:cNvGrpSpPr/>
          <p:nvPr/>
        </p:nvGrpSpPr>
        <p:grpSpPr>
          <a:xfrm>
            <a:off x="419474" y="1961738"/>
            <a:ext cx="5844163" cy="1834012"/>
            <a:chOff x="419474" y="1637888"/>
            <a:chExt cx="5844163" cy="1834012"/>
          </a:xfrm>
        </p:grpSpPr>
        <p:grpSp>
          <p:nvGrpSpPr>
            <p:cNvPr id="526" name="Google Shape;526;p32"/>
            <p:cNvGrpSpPr/>
            <p:nvPr/>
          </p:nvGrpSpPr>
          <p:grpSpPr>
            <a:xfrm>
              <a:off x="419474" y="1637888"/>
              <a:ext cx="5844163" cy="391056"/>
              <a:chOff x="4411970" y="2233974"/>
              <a:chExt cx="1334954" cy="189063"/>
            </a:xfrm>
          </p:grpSpPr>
          <p:sp>
            <p:nvSpPr>
              <p:cNvPr id="527" name="Google Shape;527;p32"/>
              <p:cNvSpPr/>
              <p:nvPr/>
            </p:nvSpPr>
            <p:spPr>
              <a:xfrm>
                <a:off x="4411970" y="2278610"/>
                <a:ext cx="1334954" cy="144427"/>
              </a:xfrm>
              <a:custGeom>
                <a:rect b="b" l="l" r="r" t="t"/>
                <a:pathLst>
                  <a:path extrusionOk="0" h="3199" w="16911">
                    <a:moveTo>
                      <a:pt x="1" y="1"/>
                    </a:moveTo>
                    <a:lnTo>
                      <a:pt x="1" y="3198"/>
                    </a:lnTo>
                    <a:lnTo>
                      <a:pt x="16911" y="3198"/>
                    </a:lnTo>
                    <a:lnTo>
                      <a:pt x="16911" y="1"/>
                    </a:lnTo>
                    <a:close/>
                  </a:path>
                </a:pathLst>
              </a:custGeom>
              <a:solidFill>
                <a:srgbClr val="F3EFE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lang="en">
                    <a:solidFill>
                      <a:srgbClr val="434343"/>
                    </a:solidFill>
                    <a:latin typeface="Open Sans"/>
                    <a:ea typeface="Open Sans"/>
                    <a:cs typeface="Open Sans"/>
                    <a:sym typeface="Open Sans"/>
                  </a:rPr>
                  <a:t>                        Why is the </a:t>
                </a:r>
                <a:r>
                  <a:rPr lang="en">
                    <a:solidFill>
                      <a:srgbClr val="434343"/>
                    </a:solidFill>
                    <a:latin typeface="Open Sans"/>
                    <a:ea typeface="Open Sans"/>
                    <a:cs typeface="Open Sans"/>
                    <a:sym typeface="Open Sans"/>
                  </a:rPr>
                  <a:t>uretovesicular</a:t>
                </a:r>
                <a:r>
                  <a:rPr lang="en">
                    <a:solidFill>
                      <a:srgbClr val="434343"/>
                    </a:solidFill>
                    <a:latin typeface="Open Sans"/>
                    <a:ea typeface="Open Sans"/>
                    <a:cs typeface="Open Sans"/>
                    <a:sym typeface="Open Sans"/>
                  </a:rPr>
                  <a:t> junction oblique?</a:t>
                </a:r>
                <a:endParaRPr i="0" sz="1400" u="none" cap="none" strike="noStrike">
                  <a:solidFill>
                    <a:srgbClr val="434343"/>
                  </a:solidFill>
                  <a:latin typeface="Open Sans"/>
                  <a:ea typeface="Open Sans"/>
                  <a:cs typeface="Open Sans"/>
                  <a:sym typeface="Open Sans"/>
                </a:endParaRPr>
              </a:p>
            </p:txBody>
          </p:sp>
          <p:sp>
            <p:nvSpPr>
              <p:cNvPr id="528" name="Google Shape;528;p32"/>
              <p:cNvSpPr/>
              <p:nvPr/>
            </p:nvSpPr>
            <p:spPr>
              <a:xfrm>
                <a:off x="4411970" y="2233974"/>
                <a:ext cx="262291" cy="144443"/>
              </a:xfrm>
              <a:custGeom>
                <a:rect b="b" l="l" r="r" t="t"/>
                <a:pathLst>
                  <a:path extrusionOk="0" h="3199" w="5809">
                    <a:moveTo>
                      <a:pt x="1" y="1"/>
                    </a:moveTo>
                    <a:lnTo>
                      <a:pt x="1" y="3198"/>
                    </a:lnTo>
                    <a:lnTo>
                      <a:pt x="5809" y="3198"/>
                    </a:lnTo>
                    <a:lnTo>
                      <a:pt x="4195" y="1"/>
                    </a:lnTo>
                    <a:close/>
                  </a:path>
                </a:pathLst>
              </a:custGeom>
              <a:solidFill>
                <a:srgbClr val="CF8A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chemeClr val="lt1"/>
                    </a:solidFill>
                    <a:latin typeface="Oxygen"/>
                    <a:ea typeface="Oxygen"/>
                    <a:cs typeface="Oxygen"/>
                    <a:sym typeface="Oxygen"/>
                  </a:rPr>
                  <a:t>   Q1</a:t>
                </a:r>
                <a:endParaRPr b="0" i="0" sz="1400" u="none" cap="none" strike="noStrike">
                  <a:solidFill>
                    <a:schemeClr val="lt1"/>
                  </a:solidFill>
                  <a:latin typeface="Oxygen"/>
                  <a:ea typeface="Oxygen"/>
                  <a:cs typeface="Oxygen"/>
                  <a:sym typeface="Oxygen"/>
                </a:endParaRPr>
              </a:p>
            </p:txBody>
          </p:sp>
        </p:grpSp>
        <p:sp>
          <p:nvSpPr>
            <p:cNvPr id="529" name="Google Shape;529;p32"/>
            <p:cNvSpPr txBox="1"/>
            <p:nvPr/>
          </p:nvSpPr>
          <p:spPr>
            <a:xfrm>
              <a:off x="438150" y="2209800"/>
              <a:ext cx="5553000" cy="1262100"/>
            </a:xfrm>
            <a:prstGeom prst="rect">
              <a:avLst/>
            </a:prstGeom>
            <a:noFill/>
            <a:ln>
              <a:noFill/>
            </a:ln>
          </p:spPr>
          <p:txBody>
            <a:bodyPr anchorCtr="0" anchor="t" bIns="91425" lIns="91425" spcFirstLastPara="1" rIns="91425" wrap="square" tIns="91425">
              <a:spAutoFit/>
            </a:bodyPr>
            <a:lstStyle/>
            <a:p>
              <a:pPr indent="-317500" lvl="0" marL="914400" marR="0" rtl="0" algn="l">
                <a:lnSpc>
                  <a:spcPct val="100000"/>
                </a:lnSpc>
                <a:spcBef>
                  <a:spcPts val="0"/>
                </a:spcBef>
                <a:spcAft>
                  <a:spcPts val="0"/>
                </a:spcAft>
                <a:buClr>
                  <a:srgbClr val="434343"/>
                </a:buClr>
                <a:buSzPts val="1400"/>
                <a:buFont typeface="Open Sans"/>
                <a:buAutoNum type="alphaUcPeriod"/>
              </a:pPr>
              <a:r>
                <a:rPr lang="en">
                  <a:solidFill>
                    <a:srgbClr val="434343"/>
                  </a:solidFill>
                  <a:latin typeface="Open Sans"/>
                  <a:ea typeface="Open Sans"/>
                  <a:cs typeface="Open Sans"/>
                  <a:sym typeface="Open Sans"/>
                </a:rPr>
                <a:t>To make urine transport faster</a:t>
              </a:r>
              <a:endParaRPr i="0" sz="1400" u="none" cap="none" strike="noStrike">
                <a:solidFill>
                  <a:srgbClr val="434343"/>
                </a:solidFill>
                <a:latin typeface="Open Sans"/>
                <a:ea typeface="Open Sans"/>
                <a:cs typeface="Open Sans"/>
                <a:sym typeface="Open Sans"/>
              </a:endParaRPr>
            </a:p>
            <a:p>
              <a:pPr indent="-317500" lvl="0" marL="914400" marR="0" rtl="0" algn="l">
                <a:lnSpc>
                  <a:spcPct val="100000"/>
                </a:lnSpc>
                <a:spcBef>
                  <a:spcPts val="0"/>
                </a:spcBef>
                <a:spcAft>
                  <a:spcPts val="0"/>
                </a:spcAft>
                <a:buClr>
                  <a:srgbClr val="434343"/>
                </a:buClr>
                <a:buSzPts val="1400"/>
                <a:buFont typeface="Open Sans"/>
                <a:buAutoNum type="alphaUcPeriod"/>
              </a:pPr>
              <a:r>
                <a:rPr lang="en">
                  <a:solidFill>
                    <a:srgbClr val="434343"/>
                  </a:solidFill>
                  <a:latin typeface="Open Sans"/>
                  <a:ea typeface="Open Sans"/>
                  <a:cs typeface="Open Sans"/>
                  <a:sym typeface="Open Sans"/>
                </a:rPr>
                <a:t>To ensure the maximum amount of urine is transported</a:t>
              </a:r>
              <a:endParaRPr i="0" sz="1400" u="none" cap="none" strike="noStrike">
                <a:solidFill>
                  <a:srgbClr val="434343"/>
                </a:solidFill>
                <a:latin typeface="Open Sans"/>
                <a:ea typeface="Open Sans"/>
                <a:cs typeface="Open Sans"/>
                <a:sym typeface="Open Sans"/>
              </a:endParaRPr>
            </a:p>
            <a:p>
              <a:pPr indent="-317500" lvl="0" marL="914400" marR="0" rtl="0" algn="l">
                <a:lnSpc>
                  <a:spcPct val="100000"/>
                </a:lnSpc>
                <a:spcBef>
                  <a:spcPts val="0"/>
                </a:spcBef>
                <a:spcAft>
                  <a:spcPts val="0"/>
                </a:spcAft>
                <a:buClr>
                  <a:srgbClr val="434343"/>
                </a:buClr>
                <a:buSzPts val="1400"/>
                <a:buFont typeface="Open Sans"/>
                <a:buAutoNum type="alphaUcPeriod"/>
              </a:pPr>
              <a:r>
                <a:rPr lang="en">
                  <a:solidFill>
                    <a:srgbClr val="434343"/>
                  </a:solidFill>
                  <a:latin typeface="Open Sans"/>
                  <a:ea typeface="Open Sans"/>
                  <a:cs typeface="Open Sans"/>
                  <a:sym typeface="Open Sans"/>
                </a:rPr>
                <a:t>To aid in stopping urine backflow into the kidney</a:t>
              </a:r>
              <a:endParaRPr i="0" sz="1400" u="none" cap="none" strike="noStrike">
                <a:solidFill>
                  <a:srgbClr val="434343"/>
                </a:solidFill>
                <a:latin typeface="Open Sans"/>
                <a:ea typeface="Open Sans"/>
                <a:cs typeface="Open Sans"/>
                <a:sym typeface="Open Sans"/>
              </a:endParaRPr>
            </a:p>
            <a:p>
              <a:pPr indent="-317500" lvl="0" marL="914400" marR="0" rtl="0" algn="l">
                <a:lnSpc>
                  <a:spcPct val="100000"/>
                </a:lnSpc>
                <a:spcBef>
                  <a:spcPts val="0"/>
                </a:spcBef>
                <a:spcAft>
                  <a:spcPts val="0"/>
                </a:spcAft>
                <a:buClr>
                  <a:srgbClr val="434343"/>
                </a:buClr>
                <a:buSzPts val="1400"/>
                <a:buFont typeface="Open Sans"/>
                <a:buAutoNum type="alphaUcPeriod"/>
              </a:pPr>
              <a:r>
                <a:rPr lang="en">
                  <a:solidFill>
                    <a:srgbClr val="434343"/>
                  </a:solidFill>
                  <a:latin typeface="Open Sans"/>
                  <a:ea typeface="Open Sans"/>
                  <a:cs typeface="Open Sans"/>
                  <a:sym typeface="Open Sans"/>
                </a:rPr>
                <a:t>To </a:t>
              </a:r>
              <a:r>
                <a:rPr lang="en">
                  <a:solidFill>
                    <a:srgbClr val="434343"/>
                  </a:solidFill>
                  <a:latin typeface="Open Sans"/>
                  <a:ea typeface="Open Sans"/>
                  <a:cs typeface="Open Sans"/>
                  <a:sym typeface="Open Sans"/>
                </a:rPr>
                <a:t>accommodate</a:t>
              </a:r>
              <a:r>
                <a:rPr lang="en">
                  <a:solidFill>
                    <a:srgbClr val="434343"/>
                  </a:solidFill>
                  <a:latin typeface="Open Sans"/>
                  <a:ea typeface="Open Sans"/>
                  <a:cs typeface="Open Sans"/>
                  <a:sym typeface="Open Sans"/>
                </a:rPr>
                <a:t> for its long length</a:t>
              </a:r>
              <a:endParaRPr i="0" sz="1400" u="none" cap="none" strike="noStrike">
                <a:solidFill>
                  <a:srgbClr val="434343"/>
                </a:solidFill>
                <a:latin typeface="Open Sans"/>
                <a:ea typeface="Open Sans"/>
                <a:cs typeface="Open Sans"/>
                <a:sym typeface="Open Sans"/>
              </a:endParaRPr>
            </a:p>
          </p:txBody>
        </p:sp>
      </p:grpSp>
      <p:grpSp>
        <p:nvGrpSpPr>
          <p:cNvPr id="530" name="Google Shape;530;p32"/>
          <p:cNvGrpSpPr/>
          <p:nvPr/>
        </p:nvGrpSpPr>
        <p:grpSpPr>
          <a:xfrm>
            <a:off x="419474" y="3609888"/>
            <a:ext cx="5276176" cy="1618612"/>
            <a:chOff x="419474" y="1637888"/>
            <a:chExt cx="5276176" cy="1618612"/>
          </a:xfrm>
        </p:grpSpPr>
        <p:grpSp>
          <p:nvGrpSpPr>
            <p:cNvPr id="531" name="Google Shape;531;p32"/>
            <p:cNvGrpSpPr/>
            <p:nvPr/>
          </p:nvGrpSpPr>
          <p:grpSpPr>
            <a:xfrm>
              <a:off x="419474" y="1637888"/>
              <a:ext cx="5257453" cy="391061"/>
              <a:chOff x="4411970" y="2233974"/>
              <a:chExt cx="1200935" cy="189065"/>
            </a:xfrm>
          </p:grpSpPr>
          <p:sp>
            <p:nvSpPr>
              <p:cNvPr id="532" name="Google Shape;532;p32"/>
              <p:cNvSpPr/>
              <p:nvPr/>
            </p:nvSpPr>
            <p:spPr>
              <a:xfrm>
                <a:off x="4411970" y="2278604"/>
                <a:ext cx="1200935" cy="144435"/>
              </a:xfrm>
              <a:custGeom>
                <a:rect b="b" l="l" r="r" t="t"/>
                <a:pathLst>
                  <a:path extrusionOk="0" h="3199" w="16911">
                    <a:moveTo>
                      <a:pt x="1" y="1"/>
                    </a:moveTo>
                    <a:lnTo>
                      <a:pt x="1" y="3198"/>
                    </a:lnTo>
                    <a:lnTo>
                      <a:pt x="16911" y="3198"/>
                    </a:lnTo>
                    <a:lnTo>
                      <a:pt x="16911" y="1"/>
                    </a:lnTo>
                    <a:close/>
                  </a:path>
                </a:pathLst>
              </a:custGeom>
              <a:solidFill>
                <a:srgbClr val="F3EFE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434343"/>
                    </a:solidFill>
                    <a:latin typeface="Arial"/>
                    <a:ea typeface="Arial"/>
                    <a:cs typeface="Arial"/>
                    <a:sym typeface="Arial"/>
                  </a:rPr>
                  <a:t>                       </a:t>
                </a:r>
                <a:r>
                  <a:rPr lang="en">
                    <a:solidFill>
                      <a:srgbClr val="434343"/>
                    </a:solidFill>
                  </a:rPr>
                  <a:t> </a:t>
                </a:r>
                <a:r>
                  <a:rPr b="0" i="0" lang="en" sz="1400" u="none" cap="none" strike="noStrike">
                    <a:solidFill>
                      <a:srgbClr val="434343"/>
                    </a:solidFill>
                    <a:latin typeface="Arial"/>
                    <a:ea typeface="Arial"/>
                    <a:cs typeface="Arial"/>
                    <a:sym typeface="Arial"/>
                  </a:rPr>
                  <a:t>  </a:t>
                </a:r>
                <a:r>
                  <a:rPr lang="en">
                    <a:solidFill>
                      <a:srgbClr val="434343"/>
                    </a:solidFill>
                    <a:latin typeface="Oxygen"/>
                    <a:ea typeface="Oxygen"/>
                    <a:cs typeface="Oxygen"/>
                    <a:sym typeface="Oxygen"/>
                  </a:rPr>
                  <a:t>How does the ureter transport urine? </a:t>
                </a:r>
                <a:endParaRPr b="0" i="0" sz="1400" u="none" cap="none" strike="noStrike">
                  <a:solidFill>
                    <a:srgbClr val="434343"/>
                  </a:solidFill>
                  <a:latin typeface="Oxygen"/>
                  <a:ea typeface="Oxygen"/>
                  <a:cs typeface="Oxygen"/>
                  <a:sym typeface="Oxygen"/>
                </a:endParaRPr>
              </a:p>
            </p:txBody>
          </p:sp>
          <p:sp>
            <p:nvSpPr>
              <p:cNvPr id="533" name="Google Shape;533;p32"/>
              <p:cNvSpPr/>
              <p:nvPr/>
            </p:nvSpPr>
            <p:spPr>
              <a:xfrm>
                <a:off x="4411970" y="2233974"/>
                <a:ext cx="262291" cy="144443"/>
              </a:xfrm>
              <a:custGeom>
                <a:rect b="b" l="l" r="r" t="t"/>
                <a:pathLst>
                  <a:path extrusionOk="0" h="3199" w="5809">
                    <a:moveTo>
                      <a:pt x="1" y="1"/>
                    </a:moveTo>
                    <a:lnTo>
                      <a:pt x="1" y="3198"/>
                    </a:lnTo>
                    <a:lnTo>
                      <a:pt x="5809" y="3198"/>
                    </a:lnTo>
                    <a:lnTo>
                      <a:pt x="4195" y="1"/>
                    </a:lnTo>
                    <a:close/>
                  </a:path>
                </a:pathLst>
              </a:custGeom>
              <a:solidFill>
                <a:srgbClr val="CF8A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chemeClr val="lt1"/>
                    </a:solidFill>
                    <a:latin typeface="Oxygen"/>
                    <a:ea typeface="Oxygen"/>
                    <a:cs typeface="Oxygen"/>
                    <a:sym typeface="Oxygen"/>
                  </a:rPr>
                  <a:t>   Q2</a:t>
                </a:r>
                <a:endParaRPr b="0" i="0" sz="1400" u="none" cap="none" strike="noStrike">
                  <a:solidFill>
                    <a:schemeClr val="lt1"/>
                  </a:solidFill>
                  <a:latin typeface="Oxygen"/>
                  <a:ea typeface="Oxygen"/>
                  <a:cs typeface="Oxygen"/>
                  <a:sym typeface="Oxygen"/>
                </a:endParaRPr>
              </a:p>
            </p:txBody>
          </p:sp>
        </p:grpSp>
        <p:sp>
          <p:nvSpPr>
            <p:cNvPr id="534" name="Google Shape;534;p32"/>
            <p:cNvSpPr txBox="1"/>
            <p:nvPr/>
          </p:nvSpPr>
          <p:spPr>
            <a:xfrm>
              <a:off x="438150" y="2209800"/>
              <a:ext cx="5257500" cy="1046700"/>
            </a:xfrm>
            <a:prstGeom prst="rect">
              <a:avLst/>
            </a:prstGeom>
            <a:noFill/>
            <a:ln>
              <a:noFill/>
            </a:ln>
          </p:spPr>
          <p:txBody>
            <a:bodyPr anchorCtr="0" anchor="t" bIns="91425" lIns="91425" spcFirstLastPara="1" rIns="91425" wrap="square" tIns="91425">
              <a:spAutoFit/>
            </a:bodyPr>
            <a:lstStyle/>
            <a:p>
              <a:pPr indent="-317500" lvl="0" marL="457200" marR="0" rtl="0" algn="l">
                <a:lnSpc>
                  <a:spcPct val="100000"/>
                </a:lnSpc>
                <a:spcBef>
                  <a:spcPts val="0"/>
                </a:spcBef>
                <a:spcAft>
                  <a:spcPts val="0"/>
                </a:spcAft>
                <a:buClr>
                  <a:srgbClr val="434343"/>
                </a:buClr>
                <a:buSzPts val="1400"/>
                <a:buFont typeface="Open Sans"/>
                <a:buAutoNum type="alphaUcPeriod"/>
              </a:pPr>
              <a:r>
                <a:rPr lang="en">
                  <a:solidFill>
                    <a:srgbClr val="434343"/>
                  </a:solidFill>
                  <a:latin typeface="Open Sans"/>
                  <a:ea typeface="Open Sans"/>
                  <a:cs typeface="Open Sans"/>
                  <a:sym typeface="Open Sans"/>
                </a:rPr>
                <a:t>Peristalsis</a:t>
              </a:r>
              <a:r>
                <a:rPr lang="en">
                  <a:solidFill>
                    <a:srgbClr val="434343"/>
                  </a:solidFill>
                  <a:latin typeface="Open Sans"/>
                  <a:ea typeface="Open Sans"/>
                  <a:cs typeface="Open Sans"/>
                  <a:sym typeface="Open Sans"/>
                </a:rPr>
                <a:t> </a:t>
              </a:r>
              <a:endParaRPr i="0" sz="1400" u="none" cap="none" strike="noStrike">
                <a:solidFill>
                  <a:srgbClr val="434343"/>
                </a:solidFill>
                <a:latin typeface="Open Sans"/>
                <a:ea typeface="Open Sans"/>
                <a:cs typeface="Open Sans"/>
                <a:sym typeface="Open Sans"/>
              </a:endParaRPr>
            </a:p>
            <a:p>
              <a:pPr indent="-317500" lvl="0" marL="457200" marR="0" rtl="0" algn="l">
                <a:lnSpc>
                  <a:spcPct val="100000"/>
                </a:lnSpc>
                <a:spcBef>
                  <a:spcPts val="0"/>
                </a:spcBef>
                <a:spcAft>
                  <a:spcPts val="0"/>
                </a:spcAft>
                <a:buClr>
                  <a:srgbClr val="434343"/>
                </a:buClr>
                <a:buSzPts val="1400"/>
                <a:buFont typeface="Open Sans"/>
                <a:buAutoNum type="alphaUcPeriod"/>
              </a:pPr>
              <a:r>
                <a:rPr lang="en">
                  <a:solidFill>
                    <a:srgbClr val="434343"/>
                  </a:solidFill>
                  <a:latin typeface="Open Sans"/>
                  <a:ea typeface="Open Sans"/>
                  <a:cs typeface="Open Sans"/>
                  <a:sym typeface="Open Sans"/>
                </a:rPr>
                <a:t>Voluntary control </a:t>
              </a:r>
              <a:endParaRPr i="0" sz="1400" u="none" cap="none" strike="noStrike">
                <a:solidFill>
                  <a:srgbClr val="434343"/>
                </a:solidFill>
                <a:latin typeface="Open Sans"/>
                <a:ea typeface="Open Sans"/>
                <a:cs typeface="Open Sans"/>
                <a:sym typeface="Open Sans"/>
              </a:endParaRPr>
            </a:p>
            <a:p>
              <a:pPr indent="-317500" lvl="0" marL="457200" marR="0" rtl="0" algn="l">
                <a:lnSpc>
                  <a:spcPct val="100000"/>
                </a:lnSpc>
                <a:spcBef>
                  <a:spcPts val="0"/>
                </a:spcBef>
                <a:spcAft>
                  <a:spcPts val="0"/>
                </a:spcAft>
                <a:buClr>
                  <a:srgbClr val="434343"/>
                </a:buClr>
                <a:buSzPts val="1400"/>
                <a:buFont typeface="Open Sans"/>
                <a:buAutoNum type="alphaUcPeriod"/>
              </a:pPr>
              <a:r>
                <a:rPr lang="en">
                  <a:solidFill>
                    <a:srgbClr val="434343"/>
                  </a:solidFill>
                  <a:latin typeface="Open Sans"/>
                  <a:ea typeface="Open Sans"/>
                  <a:cs typeface="Open Sans"/>
                  <a:sym typeface="Open Sans"/>
                </a:rPr>
                <a:t>Exclusively contraction</a:t>
              </a:r>
              <a:endParaRPr i="0" sz="1400" u="none" cap="none" strike="noStrike">
                <a:solidFill>
                  <a:srgbClr val="434343"/>
                </a:solidFill>
                <a:latin typeface="Open Sans"/>
                <a:ea typeface="Open Sans"/>
                <a:cs typeface="Open Sans"/>
                <a:sym typeface="Open Sans"/>
              </a:endParaRPr>
            </a:p>
            <a:p>
              <a:pPr indent="-317500" lvl="0" marL="457200" marR="0" rtl="0" algn="l">
                <a:lnSpc>
                  <a:spcPct val="100000"/>
                </a:lnSpc>
                <a:spcBef>
                  <a:spcPts val="0"/>
                </a:spcBef>
                <a:spcAft>
                  <a:spcPts val="0"/>
                </a:spcAft>
                <a:buClr>
                  <a:srgbClr val="434343"/>
                </a:buClr>
                <a:buSzPts val="1400"/>
                <a:buFont typeface="Open Sans"/>
                <a:buAutoNum type="alphaUcPeriod"/>
              </a:pPr>
              <a:r>
                <a:rPr lang="en">
                  <a:solidFill>
                    <a:srgbClr val="434343"/>
                  </a:solidFill>
                  <a:latin typeface="Open Sans"/>
                  <a:ea typeface="Open Sans"/>
                  <a:cs typeface="Open Sans"/>
                  <a:sym typeface="Open Sans"/>
                </a:rPr>
                <a:t>Only gravity</a:t>
              </a:r>
              <a:endParaRPr i="0" sz="1400" u="none" cap="none" strike="noStrike">
                <a:solidFill>
                  <a:srgbClr val="434343"/>
                </a:solidFill>
                <a:latin typeface="Open Sans"/>
                <a:ea typeface="Open Sans"/>
                <a:cs typeface="Open Sans"/>
                <a:sym typeface="Open Sans"/>
              </a:endParaRPr>
            </a:p>
          </p:txBody>
        </p:sp>
      </p:grpSp>
      <p:grpSp>
        <p:nvGrpSpPr>
          <p:cNvPr id="535" name="Google Shape;535;p32"/>
          <p:cNvGrpSpPr/>
          <p:nvPr/>
        </p:nvGrpSpPr>
        <p:grpSpPr>
          <a:xfrm>
            <a:off x="419474" y="5271838"/>
            <a:ext cx="5720343" cy="1618612"/>
            <a:chOff x="419474" y="1637888"/>
            <a:chExt cx="5720343" cy="1618612"/>
          </a:xfrm>
        </p:grpSpPr>
        <p:grpSp>
          <p:nvGrpSpPr>
            <p:cNvPr id="536" name="Google Shape;536;p32"/>
            <p:cNvGrpSpPr/>
            <p:nvPr/>
          </p:nvGrpSpPr>
          <p:grpSpPr>
            <a:xfrm>
              <a:off x="419474" y="1637888"/>
              <a:ext cx="5720343" cy="391056"/>
              <a:chOff x="4411970" y="2233974"/>
              <a:chExt cx="1306671" cy="189063"/>
            </a:xfrm>
          </p:grpSpPr>
          <p:sp>
            <p:nvSpPr>
              <p:cNvPr id="537" name="Google Shape;537;p32"/>
              <p:cNvSpPr/>
              <p:nvPr/>
            </p:nvSpPr>
            <p:spPr>
              <a:xfrm>
                <a:off x="4411970" y="2278610"/>
                <a:ext cx="1306671" cy="144427"/>
              </a:xfrm>
              <a:custGeom>
                <a:rect b="b" l="l" r="r" t="t"/>
                <a:pathLst>
                  <a:path extrusionOk="0" h="3199" w="16911">
                    <a:moveTo>
                      <a:pt x="1" y="1"/>
                    </a:moveTo>
                    <a:lnTo>
                      <a:pt x="1" y="3198"/>
                    </a:lnTo>
                    <a:lnTo>
                      <a:pt x="16911" y="3198"/>
                    </a:lnTo>
                    <a:lnTo>
                      <a:pt x="16911" y="1"/>
                    </a:lnTo>
                    <a:close/>
                  </a:path>
                </a:pathLst>
              </a:custGeom>
              <a:solidFill>
                <a:srgbClr val="F3EFE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lang="en">
                    <a:solidFill>
                      <a:srgbClr val="434343"/>
                    </a:solidFill>
                  </a:rPr>
                  <a:t>                     </a:t>
                </a:r>
                <a:r>
                  <a:rPr lang="en">
                    <a:solidFill>
                      <a:srgbClr val="434343"/>
                    </a:solidFill>
                    <a:latin typeface="Oxygen"/>
                    <a:ea typeface="Oxygen"/>
                    <a:cs typeface="Oxygen"/>
                    <a:sym typeface="Oxygen"/>
                  </a:rPr>
                  <a:t>What action does the somatic nervous system perform?</a:t>
                </a:r>
                <a:r>
                  <a:rPr b="0" i="0" lang="en" sz="1400" u="none" cap="none" strike="noStrike">
                    <a:solidFill>
                      <a:srgbClr val="434343"/>
                    </a:solidFill>
                    <a:latin typeface="Oxygen"/>
                    <a:ea typeface="Oxygen"/>
                    <a:cs typeface="Oxygen"/>
                    <a:sym typeface="Oxygen"/>
                  </a:rPr>
                  <a:t> </a:t>
                </a:r>
                <a:endParaRPr b="0" i="0" sz="1400" u="none" cap="none" strike="noStrike">
                  <a:solidFill>
                    <a:srgbClr val="434343"/>
                  </a:solidFill>
                  <a:latin typeface="Oxygen"/>
                  <a:ea typeface="Oxygen"/>
                  <a:cs typeface="Oxygen"/>
                  <a:sym typeface="Oxygen"/>
                </a:endParaRPr>
              </a:p>
            </p:txBody>
          </p:sp>
          <p:sp>
            <p:nvSpPr>
              <p:cNvPr id="538" name="Google Shape;538;p32"/>
              <p:cNvSpPr/>
              <p:nvPr/>
            </p:nvSpPr>
            <p:spPr>
              <a:xfrm>
                <a:off x="4411970" y="2233974"/>
                <a:ext cx="262291" cy="144443"/>
              </a:xfrm>
              <a:custGeom>
                <a:rect b="b" l="l" r="r" t="t"/>
                <a:pathLst>
                  <a:path extrusionOk="0" h="3199" w="5809">
                    <a:moveTo>
                      <a:pt x="1" y="1"/>
                    </a:moveTo>
                    <a:lnTo>
                      <a:pt x="1" y="3198"/>
                    </a:lnTo>
                    <a:lnTo>
                      <a:pt x="5809" y="3198"/>
                    </a:lnTo>
                    <a:lnTo>
                      <a:pt x="4195" y="1"/>
                    </a:lnTo>
                    <a:close/>
                  </a:path>
                </a:pathLst>
              </a:custGeom>
              <a:solidFill>
                <a:srgbClr val="CF8A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chemeClr val="lt1"/>
                    </a:solidFill>
                    <a:latin typeface="Oxygen"/>
                    <a:ea typeface="Oxygen"/>
                    <a:cs typeface="Oxygen"/>
                    <a:sym typeface="Oxygen"/>
                  </a:rPr>
                  <a:t>   Q3</a:t>
                </a:r>
                <a:endParaRPr b="0" i="0" sz="1400" u="none" cap="none" strike="noStrike">
                  <a:solidFill>
                    <a:schemeClr val="lt1"/>
                  </a:solidFill>
                  <a:latin typeface="Oxygen"/>
                  <a:ea typeface="Oxygen"/>
                  <a:cs typeface="Oxygen"/>
                  <a:sym typeface="Oxygen"/>
                </a:endParaRPr>
              </a:p>
            </p:txBody>
          </p:sp>
        </p:grpSp>
        <p:sp>
          <p:nvSpPr>
            <p:cNvPr id="539" name="Google Shape;539;p32"/>
            <p:cNvSpPr txBox="1"/>
            <p:nvPr/>
          </p:nvSpPr>
          <p:spPr>
            <a:xfrm>
              <a:off x="438150" y="2209800"/>
              <a:ext cx="5257500" cy="1046700"/>
            </a:xfrm>
            <a:prstGeom prst="rect">
              <a:avLst/>
            </a:prstGeom>
            <a:noFill/>
            <a:ln>
              <a:noFill/>
            </a:ln>
          </p:spPr>
          <p:txBody>
            <a:bodyPr anchorCtr="0" anchor="t" bIns="91425" lIns="91425" spcFirstLastPara="1" rIns="91425" wrap="square" tIns="91425">
              <a:spAutoFit/>
            </a:bodyPr>
            <a:lstStyle/>
            <a:p>
              <a:pPr indent="-317500" lvl="0" marL="457200" marR="0" rtl="0" algn="l">
                <a:lnSpc>
                  <a:spcPct val="100000"/>
                </a:lnSpc>
                <a:spcBef>
                  <a:spcPts val="0"/>
                </a:spcBef>
                <a:spcAft>
                  <a:spcPts val="0"/>
                </a:spcAft>
                <a:buClr>
                  <a:srgbClr val="434343"/>
                </a:buClr>
                <a:buSzPts val="1400"/>
                <a:buFont typeface="Oxygen"/>
                <a:buAutoNum type="alphaUcPeriod"/>
              </a:pPr>
              <a:r>
                <a:rPr lang="en">
                  <a:solidFill>
                    <a:srgbClr val="434343"/>
                  </a:solidFill>
                  <a:latin typeface="Oxygen"/>
                  <a:ea typeface="Oxygen"/>
                  <a:cs typeface="Oxygen"/>
                  <a:sym typeface="Oxygen"/>
                </a:rPr>
                <a:t>Relaxation of internal sphincter</a:t>
              </a:r>
              <a:endParaRPr b="0" i="0" sz="1400" u="none" cap="none" strike="noStrike">
                <a:solidFill>
                  <a:srgbClr val="434343"/>
                </a:solidFill>
                <a:latin typeface="Oxygen"/>
                <a:ea typeface="Oxygen"/>
                <a:cs typeface="Oxygen"/>
                <a:sym typeface="Oxygen"/>
              </a:endParaRPr>
            </a:p>
            <a:p>
              <a:pPr indent="-317500" lvl="0" marL="457200" marR="0" rtl="0" algn="l">
                <a:lnSpc>
                  <a:spcPct val="100000"/>
                </a:lnSpc>
                <a:spcBef>
                  <a:spcPts val="0"/>
                </a:spcBef>
                <a:spcAft>
                  <a:spcPts val="0"/>
                </a:spcAft>
                <a:buClr>
                  <a:srgbClr val="434343"/>
                </a:buClr>
                <a:buSzPts val="1400"/>
                <a:buFont typeface="Oxygen"/>
                <a:buAutoNum type="alphaUcPeriod"/>
              </a:pPr>
              <a:r>
                <a:rPr lang="en">
                  <a:solidFill>
                    <a:srgbClr val="434343"/>
                  </a:solidFill>
                  <a:latin typeface="Oxygen"/>
                  <a:ea typeface="Oxygen"/>
                  <a:cs typeface="Oxygen"/>
                  <a:sym typeface="Oxygen"/>
                </a:rPr>
                <a:t>Contraction of internal sphincter </a:t>
              </a:r>
              <a:endParaRPr b="0" i="0" sz="1400" u="none" cap="none" strike="noStrike">
                <a:solidFill>
                  <a:srgbClr val="434343"/>
                </a:solidFill>
                <a:latin typeface="Oxygen"/>
                <a:ea typeface="Oxygen"/>
                <a:cs typeface="Oxygen"/>
                <a:sym typeface="Oxygen"/>
              </a:endParaRPr>
            </a:p>
            <a:p>
              <a:pPr indent="-317500" lvl="0" marL="457200" marR="0" rtl="0" algn="l">
                <a:lnSpc>
                  <a:spcPct val="100000"/>
                </a:lnSpc>
                <a:spcBef>
                  <a:spcPts val="0"/>
                </a:spcBef>
                <a:spcAft>
                  <a:spcPts val="0"/>
                </a:spcAft>
                <a:buClr>
                  <a:srgbClr val="434343"/>
                </a:buClr>
                <a:buSzPts val="1400"/>
                <a:buFont typeface="Oxygen"/>
                <a:buAutoNum type="alphaUcPeriod"/>
              </a:pPr>
              <a:r>
                <a:rPr lang="en">
                  <a:solidFill>
                    <a:srgbClr val="434343"/>
                  </a:solidFill>
                  <a:latin typeface="Oxygen"/>
                  <a:ea typeface="Oxygen"/>
                  <a:cs typeface="Oxygen"/>
                  <a:sym typeface="Oxygen"/>
                </a:rPr>
                <a:t>Relaxation of external </a:t>
              </a:r>
              <a:r>
                <a:rPr lang="en">
                  <a:solidFill>
                    <a:srgbClr val="434343"/>
                  </a:solidFill>
                  <a:latin typeface="Oxygen"/>
                  <a:ea typeface="Oxygen"/>
                  <a:cs typeface="Oxygen"/>
                  <a:sym typeface="Oxygen"/>
                </a:rPr>
                <a:t>sphincter</a:t>
              </a:r>
              <a:endParaRPr b="0" i="0" sz="1400" u="none" cap="none" strike="noStrike">
                <a:solidFill>
                  <a:srgbClr val="434343"/>
                </a:solidFill>
                <a:latin typeface="Oxygen"/>
                <a:ea typeface="Oxygen"/>
                <a:cs typeface="Oxygen"/>
                <a:sym typeface="Oxygen"/>
              </a:endParaRPr>
            </a:p>
            <a:p>
              <a:pPr indent="-317500" lvl="0" marL="457200" marR="0" rtl="0" algn="l">
                <a:lnSpc>
                  <a:spcPct val="100000"/>
                </a:lnSpc>
                <a:spcBef>
                  <a:spcPts val="0"/>
                </a:spcBef>
                <a:spcAft>
                  <a:spcPts val="0"/>
                </a:spcAft>
                <a:buClr>
                  <a:srgbClr val="434343"/>
                </a:buClr>
                <a:buSzPts val="1400"/>
                <a:buFont typeface="Oxygen"/>
                <a:buAutoNum type="alphaUcPeriod"/>
              </a:pPr>
              <a:r>
                <a:rPr lang="en">
                  <a:solidFill>
                    <a:srgbClr val="434343"/>
                  </a:solidFill>
                  <a:latin typeface="Oxygen"/>
                  <a:ea typeface="Oxygen"/>
                  <a:cs typeface="Oxygen"/>
                  <a:sym typeface="Oxygen"/>
                </a:rPr>
                <a:t>Contraction of external sphincter</a:t>
              </a:r>
              <a:endParaRPr b="0" i="0" sz="1400" u="none" cap="none" strike="noStrike">
                <a:solidFill>
                  <a:srgbClr val="434343"/>
                </a:solidFill>
                <a:latin typeface="Oxygen"/>
                <a:ea typeface="Oxygen"/>
                <a:cs typeface="Oxygen"/>
                <a:sym typeface="Oxygen"/>
              </a:endParaRPr>
            </a:p>
          </p:txBody>
        </p:sp>
      </p:grpSp>
      <p:grpSp>
        <p:nvGrpSpPr>
          <p:cNvPr id="540" name="Google Shape;540;p32"/>
          <p:cNvGrpSpPr/>
          <p:nvPr/>
        </p:nvGrpSpPr>
        <p:grpSpPr>
          <a:xfrm>
            <a:off x="419474" y="7019513"/>
            <a:ext cx="5571976" cy="1618612"/>
            <a:chOff x="419474" y="1637888"/>
            <a:chExt cx="5571976" cy="1618612"/>
          </a:xfrm>
        </p:grpSpPr>
        <p:grpSp>
          <p:nvGrpSpPr>
            <p:cNvPr id="541" name="Google Shape;541;p32"/>
            <p:cNvGrpSpPr/>
            <p:nvPr/>
          </p:nvGrpSpPr>
          <p:grpSpPr>
            <a:xfrm>
              <a:off x="419474" y="1637888"/>
              <a:ext cx="5257452" cy="441079"/>
              <a:chOff x="4411970" y="2233974"/>
              <a:chExt cx="1200935" cy="213247"/>
            </a:xfrm>
          </p:grpSpPr>
          <p:sp>
            <p:nvSpPr>
              <p:cNvPr id="542" name="Google Shape;542;p32"/>
              <p:cNvSpPr/>
              <p:nvPr/>
            </p:nvSpPr>
            <p:spPr>
              <a:xfrm>
                <a:off x="4411970" y="2278610"/>
                <a:ext cx="1200935" cy="168611"/>
              </a:xfrm>
              <a:custGeom>
                <a:rect b="b" l="l" r="r" t="t"/>
                <a:pathLst>
                  <a:path extrusionOk="0" h="3199" w="16911">
                    <a:moveTo>
                      <a:pt x="1" y="1"/>
                    </a:moveTo>
                    <a:lnTo>
                      <a:pt x="1" y="3198"/>
                    </a:lnTo>
                    <a:lnTo>
                      <a:pt x="16911" y="3198"/>
                    </a:lnTo>
                    <a:lnTo>
                      <a:pt x="16911" y="1"/>
                    </a:lnTo>
                    <a:close/>
                  </a:path>
                </a:pathLst>
              </a:custGeom>
              <a:solidFill>
                <a:srgbClr val="F3EFE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434343"/>
                    </a:solidFill>
                    <a:latin typeface="Arial"/>
                    <a:ea typeface="Arial"/>
                    <a:cs typeface="Arial"/>
                    <a:sym typeface="Arial"/>
                  </a:rPr>
                  <a:t>                      </a:t>
                </a:r>
                <a:r>
                  <a:rPr lang="en">
                    <a:solidFill>
                      <a:srgbClr val="434343"/>
                    </a:solidFill>
                    <a:latin typeface="Open Sans"/>
                    <a:ea typeface="Open Sans"/>
                    <a:cs typeface="Open Sans"/>
                    <a:sym typeface="Open Sans"/>
                  </a:rPr>
                  <a:t>What is the end result of  the micturition reflex?</a:t>
                </a:r>
                <a:endParaRPr b="0" i="0" sz="1400" u="none" cap="none" strike="noStrike">
                  <a:solidFill>
                    <a:srgbClr val="434343"/>
                  </a:solidFill>
                  <a:latin typeface="Oxygen"/>
                  <a:ea typeface="Oxygen"/>
                  <a:cs typeface="Oxygen"/>
                  <a:sym typeface="Oxygen"/>
                </a:endParaRPr>
              </a:p>
            </p:txBody>
          </p:sp>
          <p:sp>
            <p:nvSpPr>
              <p:cNvPr id="543" name="Google Shape;543;p32"/>
              <p:cNvSpPr/>
              <p:nvPr/>
            </p:nvSpPr>
            <p:spPr>
              <a:xfrm>
                <a:off x="4411970" y="2233974"/>
                <a:ext cx="262291" cy="144443"/>
              </a:xfrm>
              <a:custGeom>
                <a:rect b="b" l="l" r="r" t="t"/>
                <a:pathLst>
                  <a:path extrusionOk="0" h="3199" w="5809">
                    <a:moveTo>
                      <a:pt x="1" y="1"/>
                    </a:moveTo>
                    <a:lnTo>
                      <a:pt x="1" y="3198"/>
                    </a:lnTo>
                    <a:lnTo>
                      <a:pt x="5809" y="3198"/>
                    </a:lnTo>
                    <a:lnTo>
                      <a:pt x="4195" y="1"/>
                    </a:lnTo>
                    <a:close/>
                  </a:path>
                </a:pathLst>
              </a:custGeom>
              <a:solidFill>
                <a:srgbClr val="CF8A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chemeClr val="lt1"/>
                    </a:solidFill>
                    <a:latin typeface="Oxygen"/>
                    <a:ea typeface="Oxygen"/>
                    <a:cs typeface="Oxygen"/>
                    <a:sym typeface="Oxygen"/>
                  </a:rPr>
                  <a:t>   Q4</a:t>
                </a:r>
                <a:endParaRPr b="0" i="0" sz="1400" u="none" cap="none" strike="noStrike">
                  <a:solidFill>
                    <a:schemeClr val="lt1"/>
                  </a:solidFill>
                  <a:latin typeface="Oxygen"/>
                  <a:ea typeface="Oxygen"/>
                  <a:cs typeface="Oxygen"/>
                  <a:sym typeface="Oxygen"/>
                </a:endParaRPr>
              </a:p>
            </p:txBody>
          </p:sp>
        </p:grpSp>
        <p:sp>
          <p:nvSpPr>
            <p:cNvPr id="544" name="Google Shape;544;p32"/>
            <p:cNvSpPr txBox="1"/>
            <p:nvPr/>
          </p:nvSpPr>
          <p:spPr>
            <a:xfrm>
              <a:off x="438150" y="2209800"/>
              <a:ext cx="5553300" cy="1046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i="0" lang="en" sz="1400" u="none" cap="none" strike="noStrike">
                  <a:solidFill>
                    <a:srgbClr val="434343"/>
                  </a:solidFill>
                  <a:latin typeface="Open Sans"/>
                  <a:ea typeface="Open Sans"/>
                  <a:cs typeface="Open Sans"/>
                  <a:sym typeface="Open Sans"/>
                </a:rPr>
                <a:t>A. </a:t>
              </a:r>
              <a:r>
                <a:rPr lang="en">
                  <a:solidFill>
                    <a:srgbClr val="434343"/>
                  </a:solidFill>
                  <a:latin typeface="Open Sans"/>
                  <a:ea typeface="Open Sans"/>
                  <a:cs typeface="Open Sans"/>
                  <a:sym typeface="Open Sans"/>
                </a:rPr>
                <a:t>Excite parasympathetic efferent &amp; excite pudendal discharge</a:t>
              </a:r>
              <a:endParaRPr i="0" sz="1400" u="none" cap="none" strike="noStrike">
                <a:solidFill>
                  <a:srgbClr val="434343"/>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1400"/>
                <a:buFont typeface="Arial"/>
                <a:buNone/>
              </a:pPr>
              <a:r>
                <a:rPr i="0" lang="en" sz="1400" u="none" cap="none" strike="noStrike">
                  <a:solidFill>
                    <a:srgbClr val="434343"/>
                  </a:solidFill>
                  <a:latin typeface="Open Sans"/>
                  <a:ea typeface="Open Sans"/>
                  <a:cs typeface="Open Sans"/>
                  <a:sym typeface="Open Sans"/>
                </a:rPr>
                <a:t>B. </a:t>
              </a:r>
              <a:r>
                <a:rPr lang="en">
                  <a:solidFill>
                    <a:srgbClr val="434343"/>
                  </a:solidFill>
                  <a:latin typeface="Open Sans"/>
                  <a:ea typeface="Open Sans"/>
                  <a:cs typeface="Open Sans"/>
                  <a:sym typeface="Open Sans"/>
                </a:rPr>
                <a:t>Excite parasympathetic afferent &amp; inhibit pudendal discharge</a:t>
              </a:r>
              <a:endParaRPr i="0" sz="1400" u="none" cap="none" strike="noStrike">
                <a:solidFill>
                  <a:srgbClr val="434343"/>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1400"/>
                <a:buFont typeface="Arial"/>
                <a:buNone/>
              </a:pPr>
              <a:r>
                <a:rPr i="0" lang="en" sz="1400" u="none" cap="none" strike="noStrike">
                  <a:solidFill>
                    <a:srgbClr val="434343"/>
                  </a:solidFill>
                  <a:latin typeface="Open Sans"/>
                  <a:ea typeface="Open Sans"/>
                  <a:cs typeface="Open Sans"/>
                  <a:sym typeface="Open Sans"/>
                </a:rPr>
                <a:t>C. </a:t>
              </a:r>
              <a:r>
                <a:rPr lang="en">
                  <a:solidFill>
                    <a:srgbClr val="434343"/>
                  </a:solidFill>
                  <a:latin typeface="Open Sans"/>
                  <a:ea typeface="Open Sans"/>
                  <a:cs typeface="Open Sans"/>
                  <a:sym typeface="Open Sans"/>
                </a:rPr>
                <a:t>Excite sympathetic efferent &amp; inhibit pudendal discharge</a:t>
              </a:r>
              <a:endParaRPr i="0" sz="1400" u="none" cap="none" strike="noStrike">
                <a:solidFill>
                  <a:srgbClr val="434343"/>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1400"/>
                <a:buFont typeface="Arial"/>
                <a:buNone/>
              </a:pPr>
              <a:r>
                <a:rPr i="0" lang="en" sz="1400" u="none" cap="none" strike="noStrike">
                  <a:solidFill>
                    <a:srgbClr val="434343"/>
                  </a:solidFill>
                  <a:latin typeface="Open Sans"/>
                  <a:ea typeface="Open Sans"/>
                  <a:cs typeface="Open Sans"/>
                  <a:sym typeface="Open Sans"/>
                </a:rPr>
                <a:t>D. </a:t>
              </a:r>
              <a:r>
                <a:rPr lang="en">
                  <a:solidFill>
                    <a:srgbClr val="434343"/>
                  </a:solidFill>
                  <a:latin typeface="Open Sans"/>
                  <a:ea typeface="Open Sans"/>
                  <a:cs typeface="Open Sans"/>
                  <a:sym typeface="Open Sans"/>
                </a:rPr>
                <a:t>Excite parasympathetic efferent &amp; inhibit pudendal discharge</a:t>
              </a:r>
              <a:endParaRPr i="0" sz="1400" u="none" cap="none" strike="noStrike">
                <a:solidFill>
                  <a:srgbClr val="434343"/>
                </a:solidFill>
                <a:latin typeface="Open Sans"/>
                <a:ea typeface="Open Sans"/>
                <a:cs typeface="Open Sans"/>
                <a:sym typeface="Open Sans"/>
              </a:endParaRPr>
            </a:p>
          </p:txBody>
        </p:sp>
      </p:gr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8" name="Shape 548"/>
        <p:cNvGrpSpPr/>
        <p:nvPr/>
      </p:nvGrpSpPr>
      <p:grpSpPr>
        <a:xfrm>
          <a:off x="0" y="0"/>
          <a:ext cx="0" cy="0"/>
          <a:chOff x="0" y="0"/>
          <a:chExt cx="0" cy="0"/>
        </a:xfrm>
      </p:grpSpPr>
      <p:sp>
        <p:nvSpPr>
          <p:cNvPr id="549" name="Google Shape;549;p33"/>
          <p:cNvSpPr txBox="1"/>
          <p:nvPr/>
        </p:nvSpPr>
        <p:spPr>
          <a:xfrm>
            <a:off x="2199450" y="333175"/>
            <a:ext cx="2459100" cy="849600"/>
          </a:xfrm>
          <a:prstGeom prst="rect">
            <a:avLst/>
          </a:prstGeom>
          <a:noFill/>
          <a:ln>
            <a:noFill/>
          </a:ln>
        </p:spPr>
        <p:txBody>
          <a:bodyPr anchorCtr="0" anchor="t" bIns="91425" lIns="91425" spcFirstLastPara="1" rIns="91425" wrap="square" tIns="91425">
            <a:spAutoFit/>
          </a:bodyPr>
          <a:lstStyle/>
          <a:p>
            <a:pPr indent="0" lvl="0" marL="0" marR="0" rtl="0" algn="ctr">
              <a:lnSpc>
                <a:spcPct val="90000"/>
              </a:lnSpc>
              <a:spcBef>
                <a:spcPts val="0"/>
              </a:spcBef>
              <a:spcAft>
                <a:spcPts val="0"/>
              </a:spcAft>
              <a:buClr>
                <a:srgbClr val="000000"/>
              </a:buClr>
              <a:buSzPts val="4800"/>
              <a:buFont typeface="Arial"/>
              <a:buNone/>
            </a:pPr>
            <a:r>
              <a:rPr b="1" i="0" lang="en" sz="4800" u="none" cap="none" strike="noStrike">
                <a:solidFill>
                  <a:srgbClr val="CF8A87"/>
                </a:solidFill>
                <a:latin typeface="Oxygen"/>
                <a:ea typeface="Oxygen"/>
                <a:cs typeface="Oxygen"/>
                <a:sym typeface="Oxygen"/>
              </a:rPr>
              <a:t>Quiz</a:t>
            </a:r>
            <a:endParaRPr b="1" i="0" sz="4800" u="none" cap="none" strike="noStrike">
              <a:solidFill>
                <a:srgbClr val="CF8A87"/>
              </a:solidFill>
              <a:latin typeface="Oxygen"/>
              <a:ea typeface="Oxygen"/>
              <a:cs typeface="Oxygen"/>
              <a:sym typeface="Oxygen"/>
            </a:endParaRPr>
          </a:p>
        </p:txBody>
      </p:sp>
      <p:cxnSp>
        <p:nvCxnSpPr>
          <p:cNvPr id="550" name="Google Shape;550;p33"/>
          <p:cNvCxnSpPr/>
          <p:nvPr/>
        </p:nvCxnSpPr>
        <p:spPr>
          <a:xfrm>
            <a:off x="2199450" y="1247575"/>
            <a:ext cx="2459100" cy="0"/>
          </a:xfrm>
          <a:prstGeom prst="straightConnector1">
            <a:avLst/>
          </a:prstGeom>
          <a:noFill/>
          <a:ln cap="rnd" cmpd="sng" w="38100">
            <a:solidFill>
              <a:srgbClr val="7F7F7F"/>
            </a:solidFill>
            <a:prstDash val="solid"/>
            <a:miter lim="800000"/>
            <a:headEnd len="sm" w="sm" type="none"/>
            <a:tailEnd len="sm" w="sm" type="none"/>
          </a:ln>
        </p:spPr>
      </p:cxnSp>
      <p:grpSp>
        <p:nvGrpSpPr>
          <p:cNvPr id="551" name="Google Shape;551;p33"/>
          <p:cNvGrpSpPr/>
          <p:nvPr/>
        </p:nvGrpSpPr>
        <p:grpSpPr>
          <a:xfrm>
            <a:off x="419474" y="1961738"/>
            <a:ext cx="5276176" cy="1618612"/>
            <a:chOff x="419474" y="1637888"/>
            <a:chExt cx="5276176" cy="1618612"/>
          </a:xfrm>
        </p:grpSpPr>
        <p:grpSp>
          <p:nvGrpSpPr>
            <p:cNvPr id="552" name="Google Shape;552;p33"/>
            <p:cNvGrpSpPr/>
            <p:nvPr/>
          </p:nvGrpSpPr>
          <p:grpSpPr>
            <a:xfrm>
              <a:off x="419474" y="1637888"/>
              <a:ext cx="5257452" cy="483380"/>
              <a:chOff x="4411970" y="2233974"/>
              <a:chExt cx="1200935" cy="233698"/>
            </a:xfrm>
          </p:grpSpPr>
          <p:sp>
            <p:nvSpPr>
              <p:cNvPr id="553" name="Google Shape;553;p33"/>
              <p:cNvSpPr/>
              <p:nvPr/>
            </p:nvSpPr>
            <p:spPr>
              <a:xfrm>
                <a:off x="4411970" y="2278611"/>
                <a:ext cx="1200935" cy="189061"/>
              </a:xfrm>
              <a:custGeom>
                <a:rect b="b" l="l" r="r" t="t"/>
                <a:pathLst>
                  <a:path extrusionOk="0" h="3199" w="16911">
                    <a:moveTo>
                      <a:pt x="1" y="1"/>
                    </a:moveTo>
                    <a:lnTo>
                      <a:pt x="1" y="3198"/>
                    </a:lnTo>
                    <a:lnTo>
                      <a:pt x="16911" y="3198"/>
                    </a:lnTo>
                    <a:lnTo>
                      <a:pt x="16911" y="1"/>
                    </a:lnTo>
                    <a:close/>
                  </a:path>
                </a:pathLst>
              </a:custGeom>
              <a:solidFill>
                <a:srgbClr val="F3EFE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434343"/>
                    </a:solidFill>
                    <a:latin typeface="Arial"/>
                    <a:ea typeface="Arial"/>
                    <a:cs typeface="Arial"/>
                    <a:sym typeface="Arial"/>
                  </a:rPr>
                  <a:t>                        </a:t>
                </a:r>
                <a:r>
                  <a:rPr lang="en">
                    <a:solidFill>
                      <a:srgbClr val="434343"/>
                    </a:solidFill>
                    <a:latin typeface="Open Sans"/>
                    <a:ea typeface="Open Sans"/>
                    <a:cs typeface="Open Sans"/>
                    <a:sym typeface="Open Sans"/>
                  </a:rPr>
                  <a:t>What is the volume of urine at which micturition cannot be suppressed?</a:t>
                </a:r>
                <a:r>
                  <a:rPr b="0" i="0" lang="en" sz="1400" u="none" cap="none" strike="noStrike">
                    <a:solidFill>
                      <a:srgbClr val="434343"/>
                    </a:solidFill>
                    <a:latin typeface="Oxygen"/>
                    <a:ea typeface="Oxygen"/>
                    <a:cs typeface="Oxygen"/>
                    <a:sym typeface="Oxygen"/>
                  </a:rPr>
                  <a:t> </a:t>
                </a:r>
                <a:endParaRPr b="0" i="0" sz="1400" u="none" cap="none" strike="noStrike">
                  <a:solidFill>
                    <a:srgbClr val="434343"/>
                  </a:solidFill>
                  <a:latin typeface="Oxygen"/>
                  <a:ea typeface="Oxygen"/>
                  <a:cs typeface="Oxygen"/>
                  <a:sym typeface="Oxygen"/>
                </a:endParaRPr>
              </a:p>
            </p:txBody>
          </p:sp>
          <p:sp>
            <p:nvSpPr>
              <p:cNvPr id="554" name="Google Shape;554;p33"/>
              <p:cNvSpPr/>
              <p:nvPr/>
            </p:nvSpPr>
            <p:spPr>
              <a:xfrm>
                <a:off x="4411970" y="2233974"/>
                <a:ext cx="262291" cy="144443"/>
              </a:xfrm>
              <a:custGeom>
                <a:rect b="b" l="l" r="r" t="t"/>
                <a:pathLst>
                  <a:path extrusionOk="0" h="3199" w="5809">
                    <a:moveTo>
                      <a:pt x="1" y="1"/>
                    </a:moveTo>
                    <a:lnTo>
                      <a:pt x="1" y="3198"/>
                    </a:lnTo>
                    <a:lnTo>
                      <a:pt x="5809" y="3198"/>
                    </a:lnTo>
                    <a:lnTo>
                      <a:pt x="4195" y="1"/>
                    </a:lnTo>
                    <a:close/>
                  </a:path>
                </a:pathLst>
              </a:custGeom>
              <a:solidFill>
                <a:srgbClr val="CF8A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chemeClr val="lt1"/>
                    </a:solidFill>
                    <a:latin typeface="Oxygen"/>
                    <a:ea typeface="Oxygen"/>
                    <a:cs typeface="Oxygen"/>
                    <a:sym typeface="Oxygen"/>
                  </a:rPr>
                  <a:t>   Q5</a:t>
                </a:r>
                <a:endParaRPr b="0" i="0" sz="1400" u="none" cap="none" strike="noStrike">
                  <a:solidFill>
                    <a:schemeClr val="lt1"/>
                  </a:solidFill>
                  <a:latin typeface="Oxygen"/>
                  <a:ea typeface="Oxygen"/>
                  <a:cs typeface="Oxygen"/>
                  <a:sym typeface="Oxygen"/>
                </a:endParaRPr>
              </a:p>
            </p:txBody>
          </p:sp>
        </p:grpSp>
        <p:sp>
          <p:nvSpPr>
            <p:cNvPr id="555" name="Google Shape;555;p33"/>
            <p:cNvSpPr txBox="1"/>
            <p:nvPr/>
          </p:nvSpPr>
          <p:spPr>
            <a:xfrm>
              <a:off x="438150" y="2209800"/>
              <a:ext cx="5257500" cy="1046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i="0" lang="en" sz="1400" u="none" cap="none" strike="noStrike">
                  <a:solidFill>
                    <a:srgbClr val="434343"/>
                  </a:solidFill>
                  <a:latin typeface="Open Sans"/>
                  <a:ea typeface="Open Sans"/>
                  <a:cs typeface="Open Sans"/>
                  <a:sym typeface="Open Sans"/>
                </a:rPr>
                <a:t>A. 400 ml</a:t>
              </a:r>
              <a:endParaRPr i="0" sz="1400" u="none" cap="none" strike="noStrike">
                <a:solidFill>
                  <a:srgbClr val="434343"/>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1400"/>
                <a:buFont typeface="Arial"/>
                <a:buNone/>
              </a:pPr>
              <a:r>
                <a:rPr i="0" lang="en" sz="1400" u="none" cap="none" strike="noStrike">
                  <a:solidFill>
                    <a:srgbClr val="434343"/>
                  </a:solidFill>
                  <a:latin typeface="Open Sans"/>
                  <a:ea typeface="Open Sans"/>
                  <a:cs typeface="Open Sans"/>
                  <a:sym typeface="Open Sans"/>
                </a:rPr>
                <a:t>B. 700 ml</a:t>
              </a:r>
              <a:endParaRPr i="0" sz="1400" u="none" cap="none" strike="noStrike">
                <a:solidFill>
                  <a:srgbClr val="434343"/>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1400"/>
                <a:buFont typeface="Arial"/>
                <a:buNone/>
              </a:pPr>
              <a:r>
                <a:rPr i="0" lang="en" sz="1400" u="none" cap="none" strike="noStrike">
                  <a:solidFill>
                    <a:srgbClr val="434343"/>
                  </a:solidFill>
                  <a:latin typeface="Open Sans"/>
                  <a:ea typeface="Open Sans"/>
                  <a:cs typeface="Open Sans"/>
                  <a:sym typeface="Open Sans"/>
                </a:rPr>
                <a:t>C. 150 ml</a:t>
              </a:r>
              <a:endParaRPr i="0" sz="1400" u="none" cap="none" strike="noStrike">
                <a:solidFill>
                  <a:srgbClr val="434343"/>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1400"/>
                <a:buFont typeface="Arial"/>
                <a:buNone/>
              </a:pPr>
              <a:r>
                <a:rPr i="0" lang="en" sz="1400" u="none" cap="none" strike="noStrike">
                  <a:solidFill>
                    <a:srgbClr val="434343"/>
                  </a:solidFill>
                  <a:latin typeface="Open Sans"/>
                  <a:ea typeface="Open Sans"/>
                  <a:cs typeface="Open Sans"/>
                  <a:sym typeface="Open Sans"/>
                </a:rPr>
                <a:t>D. 300 ml</a:t>
              </a:r>
              <a:endParaRPr i="0" sz="1400" u="none" cap="none" strike="noStrike">
                <a:solidFill>
                  <a:srgbClr val="434343"/>
                </a:solidFill>
                <a:latin typeface="Open Sans"/>
                <a:ea typeface="Open Sans"/>
                <a:cs typeface="Open Sans"/>
                <a:sym typeface="Open Sans"/>
              </a:endParaRPr>
            </a:p>
          </p:txBody>
        </p:sp>
      </p:grpSp>
      <p:grpSp>
        <p:nvGrpSpPr>
          <p:cNvPr id="556" name="Google Shape;556;p33"/>
          <p:cNvGrpSpPr/>
          <p:nvPr/>
        </p:nvGrpSpPr>
        <p:grpSpPr>
          <a:xfrm>
            <a:off x="419474" y="3609888"/>
            <a:ext cx="5276176" cy="1618612"/>
            <a:chOff x="419474" y="1637888"/>
            <a:chExt cx="5276176" cy="1618612"/>
          </a:xfrm>
        </p:grpSpPr>
        <p:grpSp>
          <p:nvGrpSpPr>
            <p:cNvPr id="557" name="Google Shape;557;p33"/>
            <p:cNvGrpSpPr/>
            <p:nvPr/>
          </p:nvGrpSpPr>
          <p:grpSpPr>
            <a:xfrm>
              <a:off x="419474" y="1637888"/>
              <a:ext cx="5257452" cy="522652"/>
              <a:chOff x="4411970" y="2233974"/>
              <a:chExt cx="1200935" cy="252685"/>
            </a:xfrm>
          </p:grpSpPr>
          <p:sp>
            <p:nvSpPr>
              <p:cNvPr id="558" name="Google Shape;558;p33"/>
              <p:cNvSpPr/>
              <p:nvPr/>
            </p:nvSpPr>
            <p:spPr>
              <a:xfrm>
                <a:off x="4411970" y="2278612"/>
                <a:ext cx="1200935" cy="208047"/>
              </a:xfrm>
              <a:custGeom>
                <a:rect b="b" l="l" r="r" t="t"/>
                <a:pathLst>
                  <a:path extrusionOk="0" h="3199" w="16911">
                    <a:moveTo>
                      <a:pt x="1" y="1"/>
                    </a:moveTo>
                    <a:lnTo>
                      <a:pt x="1" y="3198"/>
                    </a:lnTo>
                    <a:lnTo>
                      <a:pt x="16911" y="3198"/>
                    </a:lnTo>
                    <a:lnTo>
                      <a:pt x="16911" y="1"/>
                    </a:lnTo>
                    <a:close/>
                  </a:path>
                </a:pathLst>
              </a:custGeom>
              <a:solidFill>
                <a:srgbClr val="F3EFE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434343"/>
                    </a:solidFill>
                    <a:latin typeface="Arial"/>
                    <a:ea typeface="Arial"/>
                    <a:cs typeface="Arial"/>
                    <a:sym typeface="Arial"/>
                  </a:rPr>
                  <a:t>                      </a:t>
                </a:r>
                <a:r>
                  <a:rPr lang="en">
                    <a:solidFill>
                      <a:srgbClr val="434343"/>
                    </a:solidFill>
                    <a:latin typeface="Open Sans"/>
                    <a:ea typeface="Open Sans"/>
                    <a:cs typeface="Open Sans"/>
                    <a:sym typeface="Open Sans"/>
                  </a:rPr>
                  <a:t>In the cystometrogram, which phase has a plateau?</a:t>
                </a:r>
                <a:r>
                  <a:rPr b="0" i="0" lang="en" sz="1400" u="none" cap="none" strike="noStrike">
                    <a:solidFill>
                      <a:srgbClr val="434343"/>
                    </a:solidFill>
                    <a:latin typeface="Oxygen"/>
                    <a:ea typeface="Oxygen"/>
                    <a:cs typeface="Oxygen"/>
                    <a:sym typeface="Oxygen"/>
                  </a:rPr>
                  <a:t> </a:t>
                </a:r>
                <a:endParaRPr b="0" i="0" sz="1400" u="none" cap="none" strike="noStrike">
                  <a:solidFill>
                    <a:srgbClr val="434343"/>
                  </a:solidFill>
                  <a:latin typeface="Oxygen"/>
                  <a:ea typeface="Oxygen"/>
                  <a:cs typeface="Oxygen"/>
                  <a:sym typeface="Oxygen"/>
                </a:endParaRPr>
              </a:p>
            </p:txBody>
          </p:sp>
          <p:sp>
            <p:nvSpPr>
              <p:cNvPr id="559" name="Google Shape;559;p33"/>
              <p:cNvSpPr/>
              <p:nvPr/>
            </p:nvSpPr>
            <p:spPr>
              <a:xfrm>
                <a:off x="4411970" y="2233974"/>
                <a:ext cx="262291" cy="144443"/>
              </a:xfrm>
              <a:custGeom>
                <a:rect b="b" l="l" r="r" t="t"/>
                <a:pathLst>
                  <a:path extrusionOk="0" h="3199" w="5809">
                    <a:moveTo>
                      <a:pt x="1" y="1"/>
                    </a:moveTo>
                    <a:lnTo>
                      <a:pt x="1" y="3198"/>
                    </a:lnTo>
                    <a:lnTo>
                      <a:pt x="5809" y="3198"/>
                    </a:lnTo>
                    <a:lnTo>
                      <a:pt x="4195" y="1"/>
                    </a:lnTo>
                    <a:close/>
                  </a:path>
                </a:pathLst>
              </a:custGeom>
              <a:solidFill>
                <a:srgbClr val="CF8A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chemeClr val="lt1"/>
                    </a:solidFill>
                    <a:latin typeface="Oxygen"/>
                    <a:ea typeface="Oxygen"/>
                    <a:cs typeface="Oxygen"/>
                    <a:sym typeface="Oxygen"/>
                  </a:rPr>
                  <a:t>   Q6</a:t>
                </a:r>
                <a:endParaRPr b="0" i="0" sz="1400" u="none" cap="none" strike="noStrike">
                  <a:solidFill>
                    <a:schemeClr val="lt1"/>
                  </a:solidFill>
                  <a:latin typeface="Oxygen"/>
                  <a:ea typeface="Oxygen"/>
                  <a:cs typeface="Oxygen"/>
                  <a:sym typeface="Oxygen"/>
                </a:endParaRPr>
              </a:p>
            </p:txBody>
          </p:sp>
        </p:grpSp>
        <p:sp>
          <p:nvSpPr>
            <p:cNvPr id="560" name="Google Shape;560;p33"/>
            <p:cNvSpPr txBox="1"/>
            <p:nvPr/>
          </p:nvSpPr>
          <p:spPr>
            <a:xfrm>
              <a:off x="438150" y="2209800"/>
              <a:ext cx="5257500" cy="1046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i="0" lang="en" sz="1400" u="none" cap="none" strike="noStrike">
                  <a:solidFill>
                    <a:srgbClr val="434343"/>
                  </a:solidFill>
                  <a:latin typeface="Open Sans"/>
                  <a:ea typeface="Open Sans"/>
                  <a:cs typeface="Open Sans"/>
                  <a:sym typeface="Open Sans"/>
                </a:rPr>
                <a:t>A. I</a:t>
              </a:r>
              <a:r>
                <a:rPr lang="en">
                  <a:solidFill>
                    <a:srgbClr val="434343"/>
                  </a:solidFill>
                  <a:latin typeface="Open Sans"/>
                  <a:ea typeface="Open Sans"/>
                  <a:cs typeface="Open Sans"/>
                  <a:sym typeface="Open Sans"/>
                </a:rPr>
                <a:t>b</a:t>
              </a:r>
              <a:endParaRPr i="0" sz="1400" u="none" cap="none" strike="noStrike">
                <a:solidFill>
                  <a:srgbClr val="434343"/>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1400"/>
                <a:buFont typeface="Arial"/>
                <a:buNone/>
              </a:pPr>
              <a:r>
                <a:rPr i="0" lang="en" sz="1400" u="none" cap="none" strike="noStrike">
                  <a:solidFill>
                    <a:srgbClr val="434343"/>
                  </a:solidFill>
                  <a:latin typeface="Open Sans"/>
                  <a:ea typeface="Open Sans"/>
                  <a:cs typeface="Open Sans"/>
                  <a:sym typeface="Open Sans"/>
                </a:rPr>
                <a:t>B. Ia</a:t>
              </a:r>
              <a:endParaRPr i="0" sz="1400" u="none" cap="none" strike="noStrike">
                <a:solidFill>
                  <a:srgbClr val="434343"/>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1400"/>
                <a:buFont typeface="Arial"/>
                <a:buNone/>
              </a:pPr>
              <a:r>
                <a:rPr i="0" lang="en" sz="1400" u="none" cap="none" strike="noStrike">
                  <a:solidFill>
                    <a:srgbClr val="434343"/>
                  </a:solidFill>
                  <a:latin typeface="Open Sans"/>
                  <a:ea typeface="Open Sans"/>
                  <a:cs typeface="Open Sans"/>
                  <a:sym typeface="Open Sans"/>
                </a:rPr>
                <a:t>C. II</a:t>
              </a:r>
              <a:endParaRPr i="0" sz="1400" u="none" cap="none" strike="noStrike">
                <a:solidFill>
                  <a:srgbClr val="434343"/>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1400"/>
                <a:buFont typeface="Arial"/>
                <a:buNone/>
              </a:pPr>
              <a:r>
                <a:rPr i="0" lang="en" sz="1400" u="none" cap="none" strike="noStrike">
                  <a:solidFill>
                    <a:srgbClr val="434343"/>
                  </a:solidFill>
                  <a:latin typeface="Open Sans"/>
                  <a:ea typeface="Open Sans"/>
                  <a:cs typeface="Open Sans"/>
                  <a:sym typeface="Open Sans"/>
                </a:rPr>
                <a:t>D. IIb</a:t>
              </a:r>
              <a:endParaRPr i="0" sz="1400" u="none" cap="none" strike="noStrike">
                <a:solidFill>
                  <a:srgbClr val="434343"/>
                </a:solidFill>
                <a:latin typeface="Open Sans"/>
                <a:ea typeface="Open Sans"/>
                <a:cs typeface="Open Sans"/>
                <a:sym typeface="Open Sans"/>
              </a:endParaRPr>
            </a:p>
          </p:txBody>
        </p:sp>
      </p:grpSp>
      <p:sp>
        <p:nvSpPr>
          <p:cNvPr id="561" name="Google Shape;561;p33"/>
          <p:cNvSpPr txBox="1"/>
          <p:nvPr/>
        </p:nvSpPr>
        <p:spPr>
          <a:xfrm rot="10800000">
            <a:off x="2371725" y="5232400"/>
            <a:ext cx="4124400" cy="396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CCCCCC"/>
                </a:solidFill>
                <a:latin typeface="Oxygen"/>
                <a:ea typeface="Oxygen"/>
                <a:cs typeface="Oxygen"/>
                <a:sym typeface="Oxygen"/>
              </a:rPr>
              <a:t>Answers: 1-</a:t>
            </a:r>
            <a:r>
              <a:rPr lang="en">
                <a:solidFill>
                  <a:srgbClr val="CCCCCC"/>
                </a:solidFill>
                <a:latin typeface="Oxygen"/>
                <a:ea typeface="Oxygen"/>
                <a:cs typeface="Oxygen"/>
                <a:sym typeface="Oxygen"/>
              </a:rPr>
              <a:t>C</a:t>
            </a:r>
            <a:r>
              <a:rPr b="0" i="0" lang="en" sz="1400" u="none" cap="none" strike="noStrike">
                <a:solidFill>
                  <a:srgbClr val="CCCCCC"/>
                </a:solidFill>
                <a:latin typeface="Oxygen"/>
                <a:ea typeface="Oxygen"/>
                <a:cs typeface="Oxygen"/>
                <a:sym typeface="Oxygen"/>
              </a:rPr>
              <a:t> , 2-</a:t>
            </a:r>
            <a:r>
              <a:rPr lang="en">
                <a:solidFill>
                  <a:srgbClr val="CCCCCC"/>
                </a:solidFill>
                <a:latin typeface="Oxygen"/>
                <a:ea typeface="Oxygen"/>
                <a:cs typeface="Oxygen"/>
                <a:sym typeface="Oxygen"/>
              </a:rPr>
              <a:t>A</a:t>
            </a:r>
            <a:r>
              <a:rPr b="0" i="0" lang="en" sz="1400" u="none" cap="none" strike="noStrike">
                <a:solidFill>
                  <a:srgbClr val="CCCCCC"/>
                </a:solidFill>
                <a:latin typeface="Oxygen"/>
                <a:ea typeface="Oxygen"/>
                <a:cs typeface="Oxygen"/>
                <a:sym typeface="Oxygen"/>
              </a:rPr>
              <a:t>, 3-</a:t>
            </a:r>
            <a:r>
              <a:rPr lang="en">
                <a:solidFill>
                  <a:srgbClr val="CCCCCC"/>
                </a:solidFill>
                <a:latin typeface="Oxygen"/>
                <a:ea typeface="Oxygen"/>
                <a:cs typeface="Oxygen"/>
                <a:sym typeface="Oxygen"/>
              </a:rPr>
              <a:t>D</a:t>
            </a:r>
            <a:r>
              <a:rPr b="0" i="0" lang="en" sz="1400" u="none" cap="none" strike="noStrike">
                <a:solidFill>
                  <a:srgbClr val="CCCCCC"/>
                </a:solidFill>
                <a:latin typeface="Oxygen"/>
                <a:ea typeface="Oxygen"/>
                <a:cs typeface="Oxygen"/>
                <a:sym typeface="Oxygen"/>
              </a:rPr>
              <a:t>, 4-D, 5-B,</a:t>
            </a:r>
            <a:r>
              <a:rPr lang="en">
                <a:solidFill>
                  <a:srgbClr val="CCCCCC"/>
                </a:solidFill>
                <a:latin typeface="Oxygen"/>
                <a:ea typeface="Oxygen"/>
                <a:cs typeface="Oxygen"/>
                <a:sym typeface="Oxygen"/>
              </a:rPr>
              <a:t> 6-</a:t>
            </a:r>
            <a:endParaRPr b="0" i="0" sz="1400" u="none" cap="none" strike="noStrike">
              <a:solidFill>
                <a:srgbClr val="CCCCCC"/>
              </a:solidFill>
              <a:latin typeface="Oxygen"/>
              <a:ea typeface="Oxygen"/>
              <a:cs typeface="Oxygen"/>
              <a:sym typeface="Oxygen"/>
            </a:endParaRPr>
          </a:p>
        </p:txBody>
      </p:sp>
      <p:grpSp>
        <p:nvGrpSpPr>
          <p:cNvPr id="562" name="Google Shape;562;p33"/>
          <p:cNvGrpSpPr/>
          <p:nvPr/>
        </p:nvGrpSpPr>
        <p:grpSpPr>
          <a:xfrm>
            <a:off x="428698" y="5770613"/>
            <a:ext cx="5884233" cy="430329"/>
            <a:chOff x="4411970" y="2214988"/>
            <a:chExt cx="1200937" cy="208039"/>
          </a:xfrm>
        </p:grpSpPr>
        <p:sp>
          <p:nvSpPr>
            <p:cNvPr id="563" name="Google Shape;563;p33"/>
            <p:cNvSpPr/>
            <p:nvPr/>
          </p:nvSpPr>
          <p:spPr>
            <a:xfrm>
              <a:off x="4411973" y="2214988"/>
              <a:ext cx="1200935" cy="208039"/>
            </a:xfrm>
            <a:custGeom>
              <a:rect b="b" l="l" r="r" t="t"/>
              <a:pathLst>
                <a:path extrusionOk="0" h="3199" w="16911">
                  <a:moveTo>
                    <a:pt x="1" y="1"/>
                  </a:moveTo>
                  <a:lnTo>
                    <a:pt x="1" y="3198"/>
                  </a:lnTo>
                  <a:lnTo>
                    <a:pt x="16911" y="3198"/>
                  </a:lnTo>
                  <a:lnTo>
                    <a:pt x="16911" y="1"/>
                  </a:lnTo>
                  <a:close/>
                </a:path>
              </a:pathLst>
            </a:custGeom>
            <a:solidFill>
              <a:srgbClr val="CF8A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434343"/>
                  </a:solidFill>
                  <a:latin typeface="Arial"/>
                  <a:ea typeface="Arial"/>
                  <a:cs typeface="Arial"/>
                  <a:sym typeface="Arial"/>
                </a:rPr>
                <a:t>                      </a:t>
              </a:r>
              <a:r>
                <a:rPr lang="en">
                  <a:solidFill>
                    <a:schemeClr val="lt1"/>
                  </a:solidFill>
                  <a:latin typeface="Oxygen"/>
                  <a:ea typeface="Oxygen"/>
                  <a:cs typeface="Oxygen"/>
                  <a:sym typeface="Oxygen"/>
                </a:rPr>
                <a:t>Mention the action, nerve tract, root, and receptors for                                    t                          the parasympathetic pathway</a:t>
              </a:r>
              <a:endParaRPr b="0" i="0" sz="1400" u="none" cap="none" strike="noStrike">
                <a:solidFill>
                  <a:schemeClr val="lt1"/>
                </a:solidFill>
                <a:latin typeface="Oxygen"/>
                <a:ea typeface="Oxygen"/>
                <a:cs typeface="Oxygen"/>
                <a:sym typeface="Oxygen"/>
              </a:endParaRPr>
            </a:p>
          </p:txBody>
        </p:sp>
        <p:sp>
          <p:nvSpPr>
            <p:cNvPr id="564" name="Google Shape;564;p33"/>
            <p:cNvSpPr/>
            <p:nvPr/>
          </p:nvSpPr>
          <p:spPr>
            <a:xfrm>
              <a:off x="4411970" y="2233974"/>
              <a:ext cx="262291" cy="144443"/>
            </a:xfrm>
            <a:custGeom>
              <a:rect b="b" l="l" r="r" t="t"/>
              <a:pathLst>
                <a:path extrusionOk="0" h="3199" w="5809">
                  <a:moveTo>
                    <a:pt x="1" y="1"/>
                  </a:moveTo>
                  <a:lnTo>
                    <a:pt x="1" y="3198"/>
                  </a:lnTo>
                  <a:lnTo>
                    <a:pt x="5809" y="3198"/>
                  </a:lnTo>
                  <a:lnTo>
                    <a:pt x="4195" y="1"/>
                  </a:lnTo>
                  <a:close/>
                </a:path>
              </a:pathLst>
            </a:custGeom>
            <a:solidFill>
              <a:srgbClr val="F3EFE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434343"/>
                  </a:solidFill>
                  <a:latin typeface="Oxygen"/>
                  <a:ea typeface="Oxygen"/>
                  <a:cs typeface="Oxygen"/>
                  <a:sym typeface="Oxygen"/>
                </a:rPr>
                <a:t>SAQs</a:t>
              </a:r>
              <a:endParaRPr b="0" i="0" sz="1400" u="none" cap="none" strike="noStrike">
                <a:solidFill>
                  <a:srgbClr val="434343"/>
                </a:solidFill>
                <a:latin typeface="Oxygen"/>
                <a:ea typeface="Oxygen"/>
                <a:cs typeface="Oxygen"/>
                <a:sym typeface="Oxygen"/>
              </a:endParaRPr>
            </a:p>
          </p:txBody>
        </p:sp>
      </p:grpSp>
      <p:sp>
        <p:nvSpPr>
          <p:cNvPr id="565" name="Google Shape;565;p33"/>
          <p:cNvSpPr txBox="1"/>
          <p:nvPr/>
        </p:nvSpPr>
        <p:spPr>
          <a:xfrm>
            <a:off x="534150" y="6200950"/>
            <a:ext cx="5152200" cy="1877700"/>
          </a:xfrm>
          <a:prstGeom prst="rect">
            <a:avLst/>
          </a:prstGeom>
          <a:solidFill>
            <a:srgbClr val="F3EFEF"/>
          </a:solid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lang="en">
                <a:solidFill>
                  <a:srgbClr val="CCCCCC"/>
                </a:solidFill>
                <a:latin typeface="Oxygen"/>
                <a:ea typeface="Oxygen"/>
                <a:cs typeface="Oxygen"/>
                <a:sym typeface="Oxygen"/>
              </a:rPr>
              <a:t>Action: Contraction of bladder wall, relaxation of internal sphincter</a:t>
            </a:r>
            <a:endParaRPr>
              <a:solidFill>
                <a:srgbClr val="CCCCCC"/>
              </a:solidFill>
              <a:latin typeface="Oxygen"/>
              <a:ea typeface="Oxygen"/>
              <a:cs typeface="Oxygen"/>
              <a:sym typeface="Oxygen"/>
            </a:endParaRPr>
          </a:p>
          <a:p>
            <a:pPr indent="0" lvl="0" marL="0" marR="0" rtl="0" algn="l">
              <a:lnSpc>
                <a:spcPct val="100000"/>
              </a:lnSpc>
              <a:spcBef>
                <a:spcPts val="0"/>
              </a:spcBef>
              <a:spcAft>
                <a:spcPts val="0"/>
              </a:spcAft>
              <a:buClr>
                <a:srgbClr val="000000"/>
              </a:buClr>
              <a:buSzPts val="1400"/>
              <a:buFont typeface="Arial"/>
              <a:buNone/>
            </a:pPr>
            <a:r>
              <a:rPr lang="en">
                <a:solidFill>
                  <a:srgbClr val="CCCCCC"/>
                </a:solidFill>
                <a:latin typeface="Oxygen"/>
                <a:ea typeface="Oxygen"/>
                <a:cs typeface="Oxygen"/>
                <a:sym typeface="Oxygen"/>
              </a:rPr>
              <a:t>Nerve tract: pelvic nerve</a:t>
            </a:r>
            <a:endParaRPr>
              <a:solidFill>
                <a:srgbClr val="CCCCCC"/>
              </a:solidFill>
              <a:latin typeface="Oxygen"/>
              <a:ea typeface="Oxygen"/>
              <a:cs typeface="Oxygen"/>
              <a:sym typeface="Oxygen"/>
            </a:endParaRPr>
          </a:p>
          <a:p>
            <a:pPr indent="0" lvl="0" marL="0" marR="0" rtl="0" algn="l">
              <a:lnSpc>
                <a:spcPct val="100000"/>
              </a:lnSpc>
              <a:spcBef>
                <a:spcPts val="0"/>
              </a:spcBef>
              <a:spcAft>
                <a:spcPts val="0"/>
              </a:spcAft>
              <a:buClr>
                <a:srgbClr val="000000"/>
              </a:buClr>
              <a:buSzPts val="1400"/>
              <a:buFont typeface="Arial"/>
              <a:buNone/>
            </a:pPr>
            <a:r>
              <a:rPr lang="en">
                <a:solidFill>
                  <a:srgbClr val="CCCCCC"/>
                </a:solidFill>
                <a:latin typeface="Oxygen"/>
                <a:ea typeface="Oxygen"/>
                <a:cs typeface="Oxygen"/>
                <a:sym typeface="Oxygen"/>
              </a:rPr>
              <a:t>Root: S2-S4</a:t>
            </a:r>
            <a:endParaRPr>
              <a:solidFill>
                <a:srgbClr val="CCCCCC"/>
              </a:solidFill>
              <a:latin typeface="Oxygen"/>
              <a:ea typeface="Oxygen"/>
              <a:cs typeface="Oxygen"/>
              <a:sym typeface="Oxygen"/>
            </a:endParaRPr>
          </a:p>
          <a:p>
            <a:pPr indent="0" lvl="0" marL="0" marR="0" rtl="0" algn="l">
              <a:lnSpc>
                <a:spcPct val="100000"/>
              </a:lnSpc>
              <a:spcBef>
                <a:spcPts val="0"/>
              </a:spcBef>
              <a:spcAft>
                <a:spcPts val="0"/>
              </a:spcAft>
              <a:buClr>
                <a:srgbClr val="000000"/>
              </a:buClr>
              <a:buSzPts val="1400"/>
              <a:buFont typeface="Arial"/>
              <a:buNone/>
            </a:pPr>
            <a:r>
              <a:rPr lang="en">
                <a:solidFill>
                  <a:srgbClr val="CCCCCC"/>
                </a:solidFill>
                <a:latin typeface="Oxygen"/>
                <a:ea typeface="Oxygen"/>
                <a:cs typeface="Oxygen"/>
                <a:sym typeface="Oxygen"/>
              </a:rPr>
              <a:t>Receptors: M2, M3</a:t>
            </a:r>
            <a:endParaRPr>
              <a:solidFill>
                <a:srgbClr val="CCCCCC"/>
              </a:solidFill>
              <a:latin typeface="Oxygen"/>
              <a:ea typeface="Oxygen"/>
              <a:cs typeface="Oxygen"/>
              <a:sym typeface="Oxygen"/>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CCCCCC"/>
              </a:solidFill>
              <a:latin typeface="Oxygen"/>
              <a:ea typeface="Oxygen"/>
              <a:cs typeface="Oxygen"/>
              <a:sym typeface="Oxygen"/>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CCCCCC"/>
              </a:solidFill>
              <a:latin typeface="Oxygen"/>
              <a:ea typeface="Oxygen"/>
              <a:cs typeface="Oxygen"/>
              <a:sym typeface="Oxygen"/>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CCCCCC"/>
              </a:solidFill>
              <a:latin typeface="Oxygen"/>
              <a:ea typeface="Oxygen"/>
              <a:cs typeface="Oxygen"/>
              <a:sym typeface="Oxygen"/>
            </a:endParaRPr>
          </a:p>
        </p:txBody>
      </p:sp>
      <p:grpSp>
        <p:nvGrpSpPr>
          <p:cNvPr id="566" name="Google Shape;566;p33"/>
          <p:cNvGrpSpPr/>
          <p:nvPr/>
        </p:nvGrpSpPr>
        <p:grpSpPr>
          <a:xfrm>
            <a:off x="428837" y="7535588"/>
            <a:ext cx="5257464" cy="573952"/>
            <a:chOff x="4411970" y="2233974"/>
            <a:chExt cx="1200937" cy="277487"/>
          </a:xfrm>
        </p:grpSpPr>
        <p:sp>
          <p:nvSpPr>
            <p:cNvPr id="567" name="Google Shape;567;p33"/>
            <p:cNvSpPr/>
            <p:nvPr/>
          </p:nvSpPr>
          <p:spPr>
            <a:xfrm>
              <a:off x="4411973" y="2278614"/>
              <a:ext cx="1200935" cy="232847"/>
            </a:xfrm>
            <a:custGeom>
              <a:rect b="b" l="l" r="r" t="t"/>
              <a:pathLst>
                <a:path extrusionOk="0" h="3199" w="16911">
                  <a:moveTo>
                    <a:pt x="1" y="1"/>
                  </a:moveTo>
                  <a:lnTo>
                    <a:pt x="1" y="3198"/>
                  </a:lnTo>
                  <a:lnTo>
                    <a:pt x="16911" y="3198"/>
                  </a:lnTo>
                  <a:lnTo>
                    <a:pt x="16911" y="1"/>
                  </a:lnTo>
                  <a:close/>
                </a:path>
              </a:pathLst>
            </a:custGeom>
            <a:solidFill>
              <a:srgbClr val="CF8A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chemeClr val="lt1"/>
                  </a:solidFill>
                  <a:latin typeface="Arial"/>
                  <a:ea typeface="Arial"/>
                  <a:cs typeface="Arial"/>
                  <a:sym typeface="Arial"/>
                </a:rPr>
                <a:t>                       </a:t>
              </a:r>
              <a:r>
                <a:rPr lang="en">
                  <a:solidFill>
                    <a:schemeClr val="lt1"/>
                  </a:solidFill>
                  <a:latin typeface="Oxygen"/>
                  <a:ea typeface="Oxygen"/>
                  <a:cs typeface="Oxygen"/>
                  <a:sym typeface="Oxygen"/>
                </a:rPr>
                <a:t>What occurs in lesions </a:t>
              </a:r>
              <a:r>
                <a:rPr lang="en" u="sng">
                  <a:solidFill>
                    <a:schemeClr val="lt1"/>
                  </a:solidFill>
                  <a:latin typeface="Oxygen"/>
                  <a:ea typeface="Oxygen"/>
                  <a:cs typeface="Oxygen"/>
                  <a:sym typeface="Oxygen"/>
                </a:rPr>
                <a:t>above</a:t>
              </a:r>
              <a:r>
                <a:rPr lang="en">
                  <a:solidFill>
                    <a:schemeClr val="lt1"/>
                  </a:solidFill>
                  <a:latin typeface="Oxygen"/>
                  <a:ea typeface="Oxygen"/>
                  <a:cs typeface="Oxygen"/>
                  <a:sym typeface="Oxygen"/>
                </a:rPr>
                <a:t> and below </a:t>
              </a:r>
              <a:r>
                <a:rPr lang="en" u="sng">
                  <a:solidFill>
                    <a:schemeClr val="lt1"/>
                  </a:solidFill>
                  <a:latin typeface="Oxygen"/>
                  <a:ea typeface="Oxygen"/>
                  <a:cs typeface="Oxygen"/>
                  <a:sym typeface="Oxygen"/>
                </a:rPr>
                <a:t>sacral </a:t>
              </a:r>
              <a:r>
                <a:rPr lang="en">
                  <a:solidFill>
                    <a:schemeClr val="lt1"/>
                  </a:solidFill>
                  <a:latin typeface="Oxygen"/>
                  <a:ea typeface="Oxygen"/>
                  <a:cs typeface="Oxygen"/>
                  <a:sym typeface="Oxygen"/>
                </a:rPr>
                <a:t>regions?</a:t>
              </a:r>
              <a:r>
                <a:rPr b="0" i="0" lang="en" sz="1400" u="none" cap="none" strike="noStrike">
                  <a:solidFill>
                    <a:schemeClr val="lt1"/>
                  </a:solidFill>
                  <a:latin typeface="Oxygen"/>
                  <a:ea typeface="Oxygen"/>
                  <a:cs typeface="Oxygen"/>
                  <a:sym typeface="Oxygen"/>
                </a:rPr>
                <a:t> </a:t>
              </a:r>
              <a:endParaRPr b="0" i="0" sz="1400" u="none" cap="none" strike="noStrike">
                <a:solidFill>
                  <a:schemeClr val="lt1"/>
                </a:solidFill>
                <a:latin typeface="Oxygen"/>
                <a:ea typeface="Oxygen"/>
                <a:cs typeface="Oxygen"/>
                <a:sym typeface="Oxygen"/>
              </a:endParaRPr>
            </a:p>
          </p:txBody>
        </p:sp>
        <p:sp>
          <p:nvSpPr>
            <p:cNvPr id="568" name="Google Shape;568;p33"/>
            <p:cNvSpPr/>
            <p:nvPr/>
          </p:nvSpPr>
          <p:spPr>
            <a:xfrm>
              <a:off x="4411970" y="2233974"/>
              <a:ext cx="262291" cy="144443"/>
            </a:xfrm>
            <a:custGeom>
              <a:rect b="b" l="l" r="r" t="t"/>
              <a:pathLst>
                <a:path extrusionOk="0" h="3199" w="5809">
                  <a:moveTo>
                    <a:pt x="1" y="1"/>
                  </a:moveTo>
                  <a:lnTo>
                    <a:pt x="1" y="3198"/>
                  </a:lnTo>
                  <a:lnTo>
                    <a:pt x="5809" y="3198"/>
                  </a:lnTo>
                  <a:lnTo>
                    <a:pt x="4195" y="1"/>
                  </a:lnTo>
                  <a:close/>
                </a:path>
              </a:pathLst>
            </a:custGeom>
            <a:solidFill>
              <a:srgbClr val="F5EFE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434343"/>
                  </a:solidFill>
                  <a:latin typeface="Oxygen"/>
                  <a:ea typeface="Oxygen"/>
                  <a:cs typeface="Oxygen"/>
                  <a:sym typeface="Oxygen"/>
                </a:rPr>
                <a:t>SAQs</a:t>
              </a:r>
              <a:endParaRPr b="0" i="0" sz="1400" u="none" cap="none" strike="noStrike">
                <a:solidFill>
                  <a:srgbClr val="434343"/>
                </a:solidFill>
                <a:latin typeface="Oxygen"/>
                <a:ea typeface="Oxygen"/>
                <a:cs typeface="Oxygen"/>
                <a:sym typeface="Oxygen"/>
              </a:endParaRPr>
            </a:p>
          </p:txBody>
        </p:sp>
      </p:grpSp>
      <p:sp>
        <p:nvSpPr>
          <p:cNvPr id="569" name="Google Shape;569;p33"/>
          <p:cNvSpPr txBox="1"/>
          <p:nvPr/>
        </p:nvSpPr>
        <p:spPr>
          <a:xfrm>
            <a:off x="534150" y="8107800"/>
            <a:ext cx="5152200" cy="1046700"/>
          </a:xfrm>
          <a:prstGeom prst="rect">
            <a:avLst/>
          </a:prstGeom>
          <a:solidFill>
            <a:srgbClr val="F3EFEF"/>
          </a:solid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lang="en">
                <a:solidFill>
                  <a:srgbClr val="CCCCCC"/>
                </a:solidFill>
                <a:latin typeface="Oxygen"/>
                <a:ea typeface="Oxygen"/>
                <a:cs typeface="Oxygen"/>
                <a:sym typeface="Oxygen"/>
              </a:rPr>
              <a:t>Slide 19</a:t>
            </a:r>
            <a:endParaRPr b="0" i="0" sz="1400" u="none" cap="none" strike="noStrike">
              <a:solidFill>
                <a:srgbClr val="CCCCCC"/>
              </a:solidFill>
              <a:latin typeface="Oxygen"/>
              <a:ea typeface="Oxygen"/>
              <a:cs typeface="Oxygen"/>
              <a:sym typeface="Oxygen"/>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CCCCCC"/>
              </a:solidFill>
              <a:latin typeface="Oxygen"/>
              <a:ea typeface="Oxygen"/>
              <a:cs typeface="Oxygen"/>
              <a:sym typeface="Oxygen"/>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CCCCCC"/>
              </a:solidFill>
              <a:latin typeface="Oxygen"/>
              <a:ea typeface="Oxygen"/>
              <a:cs typeface="Oxygen"/>
              <a:sym typeface="Oxygen"/>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CCCCCC"/>
              </a:solidFill>
              <a:latin typeface="Oxygen"/>
              <a:ea typeface="Oxygen"/>
              <a:cs typeface="Oxygen"/>
              <a:sym typeface="Oxygen"/>
            </a:endParaRPr>
          </a:p>
        </p:txBody>
      </p:sp>
      <p:sp>
        <p:nvSpPr>
          <p:cNvPr id="570" name="Google Shape;570;p33"/>
          <p:cNvSpPr/>
          <p:nvPr/>
        </p:nvSpPr>
        <p:spPr>
          <a:xfrm rot="5400000">
            <a:off x="303278" y="356238"/>
            <a:ext cx="1153670" cy="1135373"/>
          </a:xfrm>
          <a:custGeom>
            <a:rect b="b" l="l" r="r" t="t"/>
            <a:pathLst>
              <a:path extrusionOk="0" h="7260" w="7993">
                <a:moveTo>
                  <a:pt x="3647" y="0"/>
                </a:moveTo>
                <a:cubicBezTo>
                  <a:pt x="2241" y="0"/>
                  <a:pt x="889" y="792"/>
                  <a:pt x="397" y="2312"/>
                </a:cubicBezTo>
                <a:cubicBezTo>
                  <a:pt x="1" y="3542"/>
                  <a:pt x="381" y="4774"/>
                  <a:pt x="1186" y="5724"/>
                </a:cubicBezTo>
                <a:cubicBezTo>
                  <a:pt x="1445" y="6028"/>
                  <a:pt x="1750" y="6299"/>
                  <a:pt x="2083" y="6535"/>
                </a:cubicBezTo>
                <a:cubicBezTo>
                  <a:pt x="2737" y="6998"/>
                  <a:pt x="3541" y="7259"/>
                  <a:pt x="4337" y="7259"/>
                </a:cubicBezTo>
                <a:cubicBezTo>
                  <a:pt x="4817" y="7259"/>
                  <a:pt x="5294" y="7164"/>
                  <a:pt x="5732" y="6960"/>
                </a:cubicBezTo>
                <a:cubicBezTo>
                  <a:pt x="7992" y="5902"/>
                  <a:pt x="7866" y="2507"/>
                  <a:pt x="6197" y="988"/>
                </a:cubicBezTo>
                <a:cubicBezTo>
                  <a:pt x="5466" y="324"/>
                  <a:pt x="4545" y="0"/>
                  <a:pt x="3647" y="0"/>
                </a:cubicBezTo>
                <a:close/>
              </a:path>
            </a:pathLst>
          </a:custGeom>
          <a:solidFill>
            <a:srgbClr val="D7DAE1">
              <a:alpha val="83529"/>
            </a:srgbClr>
          </a:solidFill>
          <a:ln cap="flat" cmpd="sng" w="381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1" name="Google Shape;571;p33"/>
          <p:cNvSpPr/>
          <p:nvPr/>
        </p:nvSpPr>
        <p:spPr>
          <a:xfrm rot="5400000">
            <a:off x="253471" y="392139"/>
            <a:ext cx="1209281" cy="1091378"/>
          </a:xfrm>
          <a:custGeom>
            <a:rect b="b" l="l" r="r" t="t"/>
            <a:pathLst>
              <a:path extrusionOk="0" h="7260" w="7993">
                <a:moveTo>
                  <a:pt x="3647" y="0"/>
                </a:moveTo>
                <a:cubicBezTo>
                  <a:pt x="2241" y="0"/>
                  <a:pt x="889" y="792"/>
                  <a:pt x="397" y="2312"/>
                </a:cubicBezTo>
                <a:cubicBezTo>
                  <a:pt x="1" y="3542"/>
                  <a:pt x="381" y="4774"/>
                  <a:pt x="1186" y="5724"/>
                </a:cubicBezTo>
                <a:cubicBezTo>
                  <a:pt x="1445" y="6028"/>
                  <a:pt x="1750" y="6299"/>
                  <a:pt x="2083" y="6535"/>
                </a:cubicBezTo>
                <a:cubicBezTo>
                  <a:pt x="2737" y="6998"/>
                  <a:pt x="3541" y="7259"/>
                  <a:pt x="4337" y="7259"/>
                </a:cubicBezTo>
                <a:cubicBezTo>
                  <a:pt x="4817" y="7259"/>
                  <a:pt x="5294" y="7164"/>
                  <a:pt x="5732" y="6960"/>
                </a:cubicBezTo>
                <a:cubicBezTo>
                  <a:pt x="7992" y="5902"/>
                  <a:pt x="7866" y="2507"/>
                  <a:pt x="6197" y="988"/>
                </a:cubicBezTo>
                <a:cubicBezTo>
                  <a:pt x="5466" y="324"/>
                  <a:pt x="4545" y="0"/>
                  <a:pt x="3647" y="0"/>
                </a:cubicBezTo>
                <a:close/>
              </a:path>
            </a:pathLst>
          </a:custGeom>
          <a:noFill/>
          <a:ln cap="flat" cmpd="sng" w="381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572" name="Google Shape;572;p33"/>
          <p:cNvGrpSpPr/>
          <p:nvPr/>
        </p:nvGrpSpPr>
        <p:grpSpPr>
          <a:xfrm>
            <a:off x="573269" y="534306"/>
            <a:ext cx="612825" cy="620077"/>
            <a:chOff x="-31094350" y="3194000"/>
            <a:chExt cx="292225" cy="291650"/>
          </a:xfrm>
        </p:grpSpPr>
        <p:sp>
          <p:nvSpPr>
            <p:cNvPr id="573" name="Google Shape;573;p33"/>
            <p:cNvSpPr/>
            <p:nvPr/>
          </p:nvSpPr>
          <p:spPr>
            <a:xfrm>
              <a:off x="-31033700" y="3194000"/>
              <a:ext cx="103200" cy="34100"/>
            </a:xfrm>
            <a:custGeom>
              <a:rect b="b" l="l" r="r" t="t"/>
              <a:pathLst>
                <a:path extrusionOk="0" h="1364" w="4128">
                  <a:moveTo>
                    <a:pt x="645" y="0"/>
                  </a:moveTo>
                  <a:cubicBezTo>
                    <a:pt x="263" y="0"/>
                    <a:pt x="0" y="296"/>
                    <a:pt x="0" y="670"/>
                  </a:cubicBezTo>
                  <a:lnTo>
                    <a:pt x="0" y="1016"/>
                  </a:lnTo>
                  <a:cubicBezTo>
                    <a:pt x="0" y="1205"/>
                    <a:pt x="158" y="1363"/>
                    <a:pt x="347" y="1363"/>
                  </a:cubicBezTo>
                  <a:lnTo>
                    <a:pt x="3781" y="1363"/>
                  </a:lnTo>
                  <a:cubicBezTo>
                    <a:pt x="3970" y="1363"/>
                    <a:pt x="4127" y="1205"/>
                    <a:pt x="4127" y="1016"/>
                  </a:cubicBezTo>
                  <a:lnTo>
                    <a:pt x="4127" y="670"/>
                  </a:lnTo>
                  <a:cubicBezTo>
                    <a:pt x="4127" y="260"/>
                    <a:pt x="3812" y="8"/>
                    <a:pt x="3466" y="8"/>
                  </a:cubicBezTo>
                  <a:lnTo>
                    <a:pt x="756" y="8"/>
                  </a:lnTo>
                  <a:cubicBezTo>
                    <a:pt x="718" y="3"/>
                    <a:pt x="681" y="0"/>
                    <a:pt x="645" y="0"/>
                  </a:cubicBezTo>
                  <a:close/>
                </a:path>
              </a:pathLst>
            </a:custGeom>
            <a:solidFill>
              <a:srgbClr val="CF8A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4" name="Google Shape;574;p33"/>
            <p:cNvSpPr/>
            <p:nvPr/>
          </p:nvSpPr>
          <p:spPr>
            <a:xfrm>
              <a:off x="-31042375" y="3346200"/>
              <a:ext cx="16550" cy="18150"/>
            </a:xfrm>
            <a:custGeom>
              <a:rect b="b" l="l" r="r" t="t"/>
              <a:pathLst>
                <a:path extrusionOk="0" h="726" w="662">
                  <a:moveTo>
                    <a:pt x="1" y="1"/>
                  </a:moveTo>
                  <a:lnTo>
                    <a:pt x="1" y="725"/>
                  </a:lnTo>
                  <a:lnTo>
                    <a:pt x="662" y="725"/>
                  </a:lnTo>
                  <a:lnTo>
                    <a:pt x="662" y="1"/>
                  </a:lnTo>
                  <a:close/>
                </a:path>
              </a:pathLst>
            </a:custGeom>
            <a:solidFill>
              <a:srgbClr val="CF8A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5" name="Google Shape;575;p33"/>
            <p:cNvSpPr/>
            <p:nvPr/>
          </p:nvSpPr>
          <p:spPr>
            <a:xfrm>
              <a:off x="-31042375" y="3278475"/>
              <a:ext cx="16550" cy="16550"/>
            </a:xfrm>
            <a:custGeom>
              <a:rect b="b" l="l" r="r" t="t"/>
              <a:pathLst>
                <a:path extrusionOk="0" h="662" w="662">
                  <a:moveTo>
                    <a:pt x="1" y="0"/>
                  </a:moveTo>
                  <a:lnTo>
                    <a:pt x="1" y="662"/>
                  </a:lnTo>
                  <a:lnTo>
                    <a:pt x="662" y="662"/>
                  </a:lnTo>
                  <a:lnTo>
                    <a:pt x="662" y="0"/>
                  </a:lnTo>
                  <a:close/>
                </a:path>
              </a:pathLst>
            </a:custGeom>
            <a:solidFill>
              <a:srgbClr val="CF8A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6" name="Google Shape;576;p33"/>
            <p:cNvSpPr/>
            <p:nvPr/>
          </p:nvSpPr>
          <p:spPr>
            <a:xfrm>
              <a:off x="-31042375" y="3416300"/>
              <a:ext cx="16550" cy="16575"/>
            </a:xfrm>
            <a:custGeom>
              <a:rect b="b" l="l" r="r" t="t"/>
              <a:pathLst>
                <a:path extrusionOk="0" h="663" w="662">
                  <a:moveTo>
                    <a:pt x="1" y="1"/>
                  </a:moveTo>
                  <a:lnTo>
                    <a:pt x="1" y="662"/>
                  </a:lnTo>
                  <a:lnTo>
                    <a:pt x="662" y="662"/>
                  </a:lnTo>
                  <a:lnTo>
                    <a:pt x="662" y="1"/>
                  </a:lnTo>
                  <a:close/>
                </a:path>
              </a:pathLst>
            </a:custGeom>
            <a:solidFill>
              <a:srgbClr val="CF8A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7" name="Google Shape;577;p33"/>
            <p:cNvSpPr/>
            <p:nvPr/>
          </p:nvSpPr>
          <p:spPr>
            <a:xfrm>
              <a:off x="-31094350" y="3210725"/>
              <a:ext cx="222900" cy="274925"/>
            </a:xfrm>
            <a:custGeom>
              <a:rect b="b" l="l" r="r" t="t"/>
              <a:pathLst>
                <a:path extrusionOk="0" h="10997" w="8916">
                  <a:moveTo>
                    <a:pt x="7183" y="2049"/>
                  </a:moveTo>
                  <a:cubicBezTo>
                    <a:pt x="7404" y="2049"/>
                    <a:pt x="7561" y="2206"/>
                    <a:pt x="7561" y="2395"/>
                  </a:cubicBezTo>
                  <a:cubicBezTo>
                    <a:pt x="7561" y="2584"/>
                    <a:pt x="7404" y="2742"/>
                    <a:pt x="7183" y="2742"/>
                  </a:cubicBezTo>
                  <a:lnTo>
                    <a:pt x="4474" y="2742"/>
                  </a:lnTo>
                  <a:cubicBezTo>
                    <a:pt x="4285" y="2742"/>
                    <a:pt x="4127" y="2584"/>
                    <a:pt x="4127" y="2395"/>
                  </a:cubicBezTo>
                  <a:cubicBezTo>
                    <a:pt x="4127" y="2206"/>
                    <a:pt x="4285" y="2049"/>
                    <a:pt x="4474" y="2049"/>
                  </a:cubicBezTo>
                  <a:close/>
                  <a:moveTo>
                    <a:pt x="3151" y="2017"/>
                  </a:moveTo>
                  <a:cubicBezTo>
                    <a:pt x="3340" y="2017"/>
                    <a:pt x="3497" y="2175"/>
                    <a:pt x="3497" y="2364"/>
                  </a:cubicBezTo>
                  <a:lnTo>
                    <a:pt x="3497" y="3750"/>
                  </a:lnTo>
                  <a:cubicBezTo>
                    <a:pt x="3497" y="3939"/>
                    <a:pt x="3340" y="4097"/>
                    <a:pt x="3151" y="4097"/>
                  </a:cubicBezTo>
                  <a:lnTo>
                    <a:pt x="1764" y="4097"/>
                  </a:lnTo>
                  <a:cubicBezTo>
                    <a:pt x="1575" y="4097"/>
                    <a:pt x="1418" y="3939"/>
                    <a:pt x="1418" y="3750"/>
                  </a:cubicBezTo>
                  <a:lnTo>
                    <a:pt x="1418" y="2364"/>
                  </a:lnTo>
                  <a:cubicBezTo>
                    <a:pt x="1418" y="2175"/>
                    <a:pt x="1575" y="2017"/>
                    <a:pt x="1764" y="2017"/>
                  </a:cubicBezTo>
                  <a:close/>
                  <a:moveTo>
                    <a:pt x="5860" y="3372"/>
                  </a:moveTo>
                  <a:cubicBezTo>
                    <a:pt x="6049" y="3372"/>
                    <a:pt x="6207" y="3529"/>
                    <a:pt x="6207" y="3750"/>
                  </a:cubicBezTo>
                  <a:cubicBezTo>
                    <a:pt x="6207" y="3939"/>
                    <a:pt x="6049" y="4097"/>
                    <a:pt x="5860" y="4097"/>
                  </a:cubicBezTo>
                  <a:lnTo>
                    <a:pt x="4474" y="4097"/>
                  </a:lnTo>
                  <a:cubicBezTo>
                    <a:pt x="4285" y="4097"/>
                    <a:pt x="4127" y="3939"/>
                    <a:pt x="4127" y="3750"/>
                  </a:cubicBezTo>
                  <a:cubicBezTo>
                    <a:pt x="4127" y="3529"/>
                    <a:pt x="4285" y="3372"/>
                    <a:pt x="4474" y="3372"/>
                  </a:cubicBezTo>
                  <a:close/>
                  <a:moveTo>
                    <a:pt x="7183" y="4758"/>
                  </a:moveTo>
                  <a:cubicBezTo>
                    <a:pt x="7404" y="4758"/>
                    <a:pt x="7561" y="4916"/>
                    <a:pt x="7561" y="5105"/>
                  </a:cubicBezTo>
                  <a:cubicBezTo>
                    <a:pt x="7561" y="5325"/>
                    <a:pt x="7404" y="5483"/>
                    <a:pt x="7183" y="5483"/>
                  </a:cubicBezTo>
                  <a:lnTo>
                    <a:pt x="4474" y="5483"/>
                  </a:lnTo>
                  <a:cubicBezTo>
                    <a:pt x="4285" y="5483"/>
                    <a:pt x="4127" y="5325"/>
                    <a:pt x="4127" y="5105"/>
                  </a:cubicBezTo>
                  <a:cubicBezTo>
                    <a:pt x="4127" y="4916"/>
                    <a:pt x="4285" y="4758"/>
                    <a:pt x="4474" y="4758"/>
                  </a:cubicBezTo>
                  <a:close/>
                  <a:moveTo>
                    <a:pt x="3151" y="4758"/>
                  </a:moveTo>
                  <a:cubicBezTo>
                    <a:pt x="3340" y="4758"/>
                    <a:pt x="3497" y="4916"/>
                    <a:pt x="3497" y="5105"/>
                  </a:cubicBezTo>
                  <a:lnTo>
                    <a:pt x="3497" y="6491"/>
                  </a:lnTo>
                  <a:cubicBezTo>
                    <a:pt x="3497" y="6680"/>
                    <a:pt x="3340" y="6837"/>
                    <a:pt x="3151" y="6837"/>
                  </a:cubicBezTo>
                  <a:lnTo>
                    <a:pt x="1764" y="6837"/>
                  </a:lnTo>
                  <a:cubicBezTo>
                    <a:pt x="1575" y="6837"/>
                    <a:pt x="1418" y="6680"/>
                    <a:pt x="1418" y="6491"/>
                  </a:cubicBezTo>
                  <a:lnTo>
                    <a:pt x="1418" y="5105"/>
                  </a:lnTo>
                  <a:cubicBezTo>
                    <a:pt x="1418" y="4916"/>
                    <a:pt x="1575" y="4758"/>
                    <a:pt x="1764" y="4758"/>
                  </a:cubicBezTo>
                  <a:close/>
                  <a:moveTo>
                    <a:pt x="5860" y="6144"/>
                  </a:moveTo>
                  <a:cubicBezTo>
                    <a:pt x="6049" y="6144"/>
                    <a:pt x="6207" y="6302"/>
                    <a:pt x="6207" y="6491"/>
                  </a:cubicBezTo>
                  <a:cubicBezTo>
                    <a:pt x="6207" y="6680"/>
                    <a:pt x="6049" y="6837"/>
                    <a:pt x="5860" y="6837"/>
                  </a:cubicBezTo>
                  <a:lnTo>
                    <a:pt x="4474" y="6837"/>
                  </a:lnTo>
                  <a:cubicBezTo>
                    <a:pt x="4285" y="6837"/>
                    <a:pt x="4127" y="6680"/>
                    <a:pt x="4127" y="6491"/>
                  </a:cubicBezTo>
                  <a:cubicBezTo>
                    <a:pt x="4127" y="6302"/>
                    <a:pt x="4285" y="6144"/>
                    <a:pt x="4474" y="6144"/>
                  </a:cubicBezTo>
                  <a:close/>
                  <a:moveTo>
                    <a:pt x="7183" y="7562"/>
                  </a:moveTo>
                  <a:cubicBezTo>
                    <a:pt x="7404" y="7562"/>
                    <a:pt x="7561" y="7720"/>
                    <a:pt x="7561" y="7909"/>
                  </a:cubicBezTo>
                  <a:cubicBezTo>
                    <a:pt x="7561" y="8098"/>
                    <a:pt x="7404" y="8255"/>
                    <a:pt x="7183" y="8255"/>
                  </a:cubicBezTo>
                  <a:lnTo>
                    <a:pt x="4474" y="8255"/>
                  </a:lnTo>
                  <a:cubicBezTo>
                    <a:pt x="4285" y="8255"/>
                    <a:pt x="4127" y="8098"/>
                    <a:pt x="4127" y="7909"/>
                  </a:cubicBezTo>
                  <a:cubicBezTo>
                    <a:pt x="4127" y="7720"/>
                    <a:pt x="4285" y="7562"/>
                    <a:pt x="4474" y="7562"/>
                  </a:cubicBezTo>
                  <a:close/>
                  <a:moveTo>
                    <a:pt x="3151" y="7531"/>
                  </a:moveTo>
                  <a:cubicBezTo>
                    <a:pt x="3340" y="7531"/>
                    <a:pt x="3497" y="7657"/>
                    <a:pt x="3497" y="7877"/>
                  </a:cubicBezTo>
                  <a:lnTo>
                    <a:pt x="3497" y="9232"/>
                  </a:lnTo>
                  <a:cubicBezTo>
                    <a:pt x="3497" y="9452"/>
                    <a:pt x="3340" y="9610"/>
                    <a:pt x="3151" y="9610"/>
                  </a:cubicBezTo>
                  <a:lnTo>
                    <a:pt x="1764" y="9610"/>
                  </a:lnTo>
                  <a:cubicBezTo>
                    <a:pt x="1575" y="9610"/>
                    <a:pt x="1418" y="9452"/>
                    <a:pt x="1418" y="9232"/>
                  </a:cubicBezTo>
                  <a:lnTo>
                    <a:pt x="1418" y="7877"/>
                  </a:lnTo>
                  <a:cubicBezTo>
                    <a:pt x="1418" y="7657"/>
                    <a:pt x="1575" y="7531"/>
                    <a:pt x="1764" y="7531"/>
                  </a:cubicBezTo>
                  <a:close/>
                  <a:moveTo>
                    <a:pt x="5860" y="8885"/>
                  </a:moveTo>
                  <a:cubicBezTo>
                    <a:pt x="6049" y="8885"/>
                    <a:pt x="6207" y="9043"/>
                    <a:pt x="6207" y="9232"/>
                  </a:cubicBezTo>
                  <a:cubicBezTo>
                    <a:pt x="6207" y="9452"/>
                    <a:pt x="6049" y="9610"/>
                    <a:pt x="5860" y="9610"/>
                  </a:cubicBezTo>
                  <a:lnTo>
                    <a:pt x="4474" y="9610"/>
                  </a:lnTo>
                  <a:cubicBezTo>
                    <a:pt x="4285" y="9610"/>
                    <a:pt x="4127" y="9452"/>
                    <a:pt x="4127" y="9232"/>
                  </a:cubicBezTo>
                  <a:cubicBezTo>
                    <a:pt x="4127" y="9043"/>
                    <a:pt x="4285" y="8885"/>
                    <a:pt x="4474" y="8885"/>
                  </a:cubicBezTo>
                  <a:close/>
                  <a:moveTo>
                    <a:pt x="1040" y="1"/>
                  </a:moveTo>
                  <a:cubicBezTo>
                    <a:pt x="504" y="1"/>
                    <a:pt x="0" y="473"/>
                    <a:pt x="0" y="1009"/>
                  </a:cubicBezTo>
                  <a:lnTo>
                    <a:pt x="0" y="9956"/>
                  </a:lnTo>
                  <a:cubicBezTo>
                    <a:pt x="32" y="10524"/>
                    <a:pt x="504" y="10996"/>
                    <a:pt x="1040" y="10996"/>
                  </a:cubicBezTo>
                  <a:lnTo>
                    <a:pt x="7908" y="10996"/>
                  </a:lnTo>
                  <a:cubicBezTo>
                    <a:pt x="8444" y="10996"/>
                    <a:pt x="8916" y="10524"/>
                    <a:pt x="8916" y="9956"/>
                  </a:cubicBezTo>
                  <a:lnTo>
                    <a:pt x="8916" y="1009"/>
                  </a:lnTo>
                  <a:cubicBezTo>
                    <a:pt x="8916" y="473"/>
                    <a:pt x="8444" y="1"/>
                    <a:pt x="7908" y="1"/>
                  </a:cubicBezTo>
                  <a:lnTo>
                    <a:pt x="7183" y="1"/>
                  </a:lnTo>
                  <a:lnTo>
                    <a:pt x="7183" y="347"/>
                  </a:lnTo>
                  <a:cubicBezTo>
                    <a:pt x="7183" y="915"/>
                    <a:pt x="6711" y="1387"/>
                    <a:pt x="6175" y="1387"/>
                  </a:cubicBezTo>
                  <a:lnTo>
                    <a:pt x="2741" y="1387"/>
                  </a:lnTo>
                  <a:cubicBezTo>
                    <a:pt x="2206" y="1387"/>
                    <a:pt x="1733" y="915"/>
                    <a:pt x="1733" y="347"/>
                  </a:cubicBezTo>
                  <a:lnTo>
                    <a:pt x="1733" y="1"/>
                  </a:lnTo>
                  <a:close/>
                </a:path>
              </a:pathLst>
            </a:custGeom>
            <a:solidFill>
              <a:srgbClr val="CF8A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8" name="Google Shape;578;p33"/>
            <p:cNvSpPr/>
            <p:nvPr/>
          </p:nvSpPr>
          <p:spPr>
            <a:xfrm>
              <a:off x="-30853350" y="3295000"/>
              <a:ext cx="51225" cy="104000"/>
            </a:xfrm>
            <a:custGeom>
              <a:rect b="b" l="l" r="r" t="t"/>
              <a:pathLst>
                <a:path extrusionOk="0" h="4160" w="2049">
                  <a:moveTo>
                    <a:pt x="1" y="1"/>
                  </a:moveTo>
                  <a:lnTo>
                    <a:pt x="1" y="4160"/>
                  </a:lnTo>
                  <a:lnTo>
                    <a:pt x="2049" y="4160"/>
                  </a:lnTo>
                  <a:lnTo>
                    <a:pt x="2049" y="1"/>
                  </a:lnTo>
                  <a:close/>
                </a:path>
              </a:pathLst>
            </a:custGeom>
            <a:solidFill>
              <a:srgbClr val="CF8A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9" name="Google Shape;579;p33"/>
            <p:cNvSpPr/>
            <p:nvPr/>
          </p:nvSpPr>
          <p:spPr>
            <a:xfrm>
              <a:off x="-30853350" y="3227275"/>
              <a:ext cx="51225" cy="51225"/>
            </a:xfrm>
            <a:custGeom>
              <a:rect b="b" l="l" r="r" t="t"/>
              <a:pathLst>
                <a:path extrusionOk="0" h="2049" w="2049">
                  <a:moveTo>
                    <a:pt x="1009" y="1"/>
                  </a:moveTo>
                  <a:cubicBezTo>
                    <a:pt x="473" y="1"/>
                    <a:pt x="1" y="473"/>
                    <a:pt x="1" y="1040"/>
                  </a:cubicBezTo>
                  <a:lnTo>
                    <a:pt x="1" y="2048"/>
                  </a:lnTo>
                  <a:lnTo>
                    <a:pt x="2049" y="2048"/>
                  </a:lnTo>
                  <a:lnTo>
                    <a:pt x="2049" y="1040"/>
                  </a:lnTo>
                  <a:cubicBezTo>
                    <a:pt x="2049" y="473"/>
                    <a:pt x="1576" y="1"/>
                    <a:pt x="1009" y="1"/>
                  </a:cubicBezTo>
                  <a:close/>
                </a:path>
              </a:pathLst>
            </a:custGeom>
            <a:solidFill>
              <a:srgbClr val="CF8A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0" name="Google Shape;580;p33"/>
            <p:cNvSpPr/>
            <p:nvPr/>
          </p:nvSpPr>
          <p:spPr>
            <a:xfrm>
              <a:off x="-30851775" y="3416300"/>
              <a:ext cx="46500" cy="51225"/>
            </a:xfrm>
            <a:custGeom>
              <a:rect b="b" l="l" r="r" t="t"/>
              <a:pathLst>
                <a:path extrusionOk="0" h="2049" w="1860">
                  <a:moveTo>
                    <a:pt x="1" y="1"/>
                  </a:moveTo>
                  <a:lnTo>
                    <a:pt x="599" y="1796"/>
                  </a:lnTo>
                  <a:cubicBezTo>
                    <a:pt x="694" y="1985"/>
                    <a:pt x="788" y="2048"/>
                    <a:pt x="946" y="2048"/>
                  </a:cubicBezTo>
                  <a:cubicBezTo>
                    <a:pt x="1103" y="2048"/>
                    <a:pt x="1229" y="1985"/>
                    <a:pt x="1261" y="1796"/>
                  </a:cubicBezTo>
                  <a:lnTo>
                    <a:pt x="1860" y="1"/>
                  </a:lnTo>
                  <a:close/>
                </a:path>
              </a:pathLst>
            </a:custGeom>
            <a:solidFill>
              <a:srgbClr val="CF8A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4" name="Shape 584"/>
        <p:cNvGrpSpPr/>
        <p:nvPr/>
      </p:nvGrpSpPr>
      <p:grpSpPr>
        <a:xfrm>
          <a:off x="0" y="0"/>
          <a:ext cx="0" cy="0"/>
          <a:chOff x="0" y="0"/>
          <a:chExt cx="0" cy="0"/>
        </a:xfrm>
      </p:grpSpPr>
      <p:grpSp>
        <p:nvGrpSpPr>
          <p:cNvPr id="585" name="Google Shape;585;p34"/>
          <p:cNvGrpSpPr/>
          <p:nvPr/>
        </p:nvGrpSpPr>
        <p:grpSpPr>
          <a:xfrm>
            <a:off x="486885" y="274699"/>
            <a:ext cx="5884234" cy="630596"/>
            <a:chOff x="4411970" y="2214994"/>
            <a:chExt cx="1200938" cy="304857"/>
          </a:xfrm>
        </p:grpSpPr>
        <p:sp>
          <p:nvSpPr>
            <p:cNvPr id="586" name="Google Shape;586;p34"/>
            <p:cNvSpPr/>
            <p:nvPr/>
          </p:nvSpPr>
          <p:spPr>
            <a:xfrm>
              <a:off x="4411973" y="2214994"/>
              <a:ext cx="1200935" cy="304857"/>
            </a:xfrm>
            <a:custGeom>
              <a:rect b="b" l="l" r="r" t="t"/>
              <a:pathLst>
                <a:path extrusionOk="0" h="3199" w="16911">
                  <a:moveTo>
                    <a:pt x="1" y="1"/>
                  </a:moveTo>
                  <a:lnTo>
                    <a:pt x="1" y="3198"/>
                  </a:lnTo>
                  <a:lnTo>
                    <a:pt x="16911" y="3198"/>
                  </a:lnTo>
                  <a:lnTo>
                    <a:pt x="16911" y="1"/>
                  </a:lnTo>
                  <a:close/>
                </a:path>
              </a:pathLst>
            </a:custGeom>
            <a:solidFill>
              <a:srgbClr val="CF8A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434343"/>
                  </a:solidFill>
                  <a:latin typeface="Arial"/>
                  <a:ea typeface="Arial"/>
                  <a:cs typeface="Arial"/>
                  <a:sym typeface="Arial"/>
                </a:rPr>
                <a:t>                       </a:t>
              </a:r>
              <a:r>
                <a:rPr lang="en">
                  <a:solidFill>
                    <a:schemeClr val="lt1"/>
                  </a:solidFill>
                  <a:latin typeface="Oxygen"/>
                  <a:ea typeface="Oxygen"/>
                  <a:cs typeface="Oxygen"/>
                  <a:sym typeface="Oxygen"/>
                </a:rPr>
                <a:t>What are the types of lesions that lead to overflow incontinence?</a:t>
              </a:r>
              <a:endParaRPr i="0" sz="1400" u="none" cap="none" strike="noStrike">
                <a:solidFill>
                  <a:schemeClr val="lt1"/>
                </a:solidFill>
                <a:latin typeface="Oxygen"/>
                <a:ea typeface="Oxygen"/>
                <a:cs typeface="Oxygen"/>
                <a:sym typeface="Oxygen"/>
              </a:endParaRPr>
            </a:p>
          </p:txBody>
        </p:sp>
        <p:sp>
          <p:nvSpPr>
            <p:cNvPr id="587" name="Google Shape;587;p34"/>
            <p:cNvSpPr/>
            <p:nvPr/>
          </p:nvSpPr>
          <p:spPr>
            <a:xfrm>
              <a:off x="4411970" y="2233974"/>
              <a:ext cx="262291" cy="144443"/>
            </a:xfrm>
            <a:custGeom>
              <a:rect b="b" l="l" r="r" t="t"/>
              <a:pathLst>
                <a:path extrusionOk="0" h="3199" w="5809">
                  <a:moveTo>
                    <a:pt x="1" y="1"/>
                  </a:moveTo>
                  <a:lnTo>
                    <a:pt x="1" y="3198"/>
                  </a:lnTo>
                  <a:lnTo>
                    <a:pt x="5809" y="3198"/>
                  </a:lnTo>
                  <a:lnTo>
                    <a:pt x="4195" y="1"/>
                  </a:lnTo>
                  <a:close/>
                </a:path>
              </a:pathLst>
            </a:custGeom>
            <a:solidFill>
              <a:srgbClr val="F3EFE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434343"/>
                  </a:solidFill>
                  <a:latin typeface="Oxygen"/>
                  <a:ea typeface="Oxygen"/>
                  <a:cs typeface="Oxygen"/>
                  <a:sym typeface="Oxygen"/>
                </a:rPr>
                <a:t>SAQs</a:t>
              </a:r>
              <a:endParaRPr b="0" i="0" sz="1400" u="none" cap="none" strike="noStrike">
                <a:solidFill>
                  <a:srgbClr val="434343"/>
                </a:solidFill>
                <a:latin typeface="Oxygen"/>
                <a:ea typeface="Oxygen"/>
                <a:cs typeface="Oxygen"/>
                <a:sym typeface="Oxygen"/>
              </a:endParaRPr>
            </a:p>
          </p:txBody>
        </p:sp>
      </p:grpSp>
      <p:sp>
        <p:nvSpPr>
          <p:cNvPr id="588" name="Google Shape;588;p34"/>
          <p:cNvSpPr txBox="1"/>
          <p:nvPr/>
        </p:nvSpPr>
        <p:spPr>
          <a:xfrm>
            <a:off x="592188" y="905300"/>
            <a:ext cx="5152200" cy="1242900"/>
          </a:xfrm>
          <a:prstGeom prst="rect">
            <a:avLst/>
          </a:prstGeom>
          <a:solidFill>
            <a:srgbClr val="F3EFEF"/>
          </a:solid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lang="en">
                <a:solidFill>
                  <a:srgbClr val="CCCCCC"/>
                </a:solidFill>
                <a:latin typeface="Oxygen"/>
                <a:ea typeface="Oxygen"/>
                <a:cs typeface="Oxygen"/>
                <a:sym typeface="Oxygen"/>
              </a:rPr>
              <a:t>Lesions affecting the afferent sensory nerves and damage to spinal cord above sacral region (acute phase)</a:t>
            </a:r>
            <a:endParaRPr>
              <a:solidFill>
                <a:srgbClr val="CCCCCC"/>
              </a:solidFill>
              <a:latin typeface="Oxygen"/>
              <a:ea typeface="Oxygen"/>
              <a:cs typeface="Oxygen"/>
              <a:sym typeface="Oxygen"/>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CCCCCC"/>
              </a:solidFill>
              <a:latin typeface="Oxygen"/>
              <a:ea typeface="Oxygen"/>
              <a:cs typeface="Oxygen"/>
              <a:sym typeface="Oxygen"/>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CCCCCC"/>
              </a:solidFill>
              <a:latin typeface="Oxygen"/>
              <a:ea typeface="Oxygen"/>
              <a:cs typeface="Oxygen"/>
              <a:sym typeface="Oxygen"/>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CCCCCC"/>
              </a:solidFill>
              <a:latin typeface="Oxygen"/>
              <a:ea typeface="Oxygen"/>
              <a:cs typeface="Oxygen"/>
              <a:sym typeface="Oxygen"/>
            </a:endParaRPr>
          </a:p>
        </p:txBody>
      </p:sp>
      <p:grpSp>
        <p:nvGrpSpPr>
          <p:cNvPr id="589" name="Google Shape;589;p34"/>
          <p:cNvGrpSpPr/>
          <p:nvPr/>
        </p:nvGrpSpPr>
        <p:grpSpPr>
          <a:xfrm>
            <a:off x="486875" y="2239950"/>
            <a:ext cx="5257464" cy="573954"/>
            <a:chOff x="4411970" y="2233974"/>
            <a:chExt cx="1200937" cy="277487"/>
          </a:xfrm>
        </p:grpSpPr>
        <p:sp>
          <p:nvSpPr>
            <p:cNvPr id="590" name="Google Shape;590;p34"/>
            <p:cNvSpPr/>
            <p:nvPr/>
          </p:nvSpPr>
          <p:spPr>
            <a:xfrm>
              <a:off x="4411973" y="2278614"/>
              <a:ext cx="1200935" cy="232847"/>
            </a:xfrm>
            <a:custGeom>
              <a:rect b="b" l="l" r="r" t="t"/>
              <a:pathLst>
                <a:path extrusionOk="0" h="3199" w="16911">
                  <a:moveTo>
                    <a:pt x="1" y="1"/>
                  </a:moveTo>
                  <a:lnTo>
                    <a:pt x="1" y="3198"/>
                  </a:lnTo>
                  <a:lnTo>
                    <a:pt x="16911" y="3198"/>
                  </a:lnTo>
                  <a:lnTo>
                    <a:pt x="16911" y="1"/>
                  </a:lnTo>
                  <a:close/>
                </a:path>
              </a:pathLst>
            </a:custGeom>
            <a:solidFill>
              <a:srgbClr val="CF8A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chemeClr val="lt1"/>
                  </a:solidFill>
                  <a:latin typeface="Arial"/>
                  <a:ea typeface="Arial"/>
                  <a:cs typeface="Arial"/>
                  <a:sym typeface="Arial"/>
                </a:rPr>
                <a:t>                       </a:t>
              </a:r>
              <a:r>
                <a:rPr lang="en">
                  <a:solidFill>
                    <a:schemeClr val="lt1"/>
                  </a:solidFill>
                  <a:latin typeface="Oxygen"/>
                  <a:ea typeface="Oxygen"/>
                  <a:cs typeface="Oxygen"/>
                  <a:sym typeface="Oxygen"/>
                </a:rPr>
                <a:t>List and describe the phases in a cystometrogram.</a:t>
              </a:r>
              <a:endParaRPr b="0" i="0" sz="1400" u="none" cap="none" strike="noStrike">
                <a:solidFill>
                  <a:schemeClr val="lt1"/>
                </a:solidFill>
                <a:latin typeface="Oxygen"/>
                <a:ea typeface="Oxygen"/>
                <a:cs typeface="Oxygen"/>
                <a:sym typeface="Oxygen"/>
              </a:endParaRPr>
            </a:p>
          </p:txBody>
        </p:sp>
        <p:sp>
          <p:nvSpPr>
            <p:cNvPr id="591" name="Google Shape;591;p34"/>
            <p:cNvSpPr/>
            <p:nvPr/>
          </p:nvSpPr>
          <p:spPr>
            <a:xfrm>
              <a:off x="4411970" y="2233974"/>
              <a:ext cx="262291" cy="144443"/>
            </a:xfrm>
            <a:custGeom>
              <a:rect b="b" l="l" r="r" t="t"/>
              <a:pathLst>
                <a:path extrusionOk="0" h="3199" w="5809">
                  <a:moveTo>
                    <a:pt x="1" y="1"/>
                  </a:moveTo>
                  <a:lnTo>
                    <a:pt x="1" y="3198"/>
                  </a:lnTo>
                  <a:lnTo>
                    <a:pt x="5809" y="3198"/>
                  </a:lnTo>
                  <a:lnTo>
                    <a:pt x="4195" y="1"/>
                  </a:lnTo>
                  <a:close/>
                </a:path>
              </a:pathLst>
            </a:custGeom>
            <a:solidFill>
              <a:srgbClr val="F5EFE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434343"/>
                  </a:solidFill>
                  <a:latin typeface="Oxygen"/>
                  <a:ea typeface="Oxygen"/>
                  <a:cs typeface="Oxygen"/>
                  <a:sym typeface="Oxygen"/>
                </a:rPr>
                <a:t>SAQs</a:t>
              </a:r>
              <a:endParaRPr b="0" i="0" sz="1400" u="none" cap="none" strike="noStrike">
                <a:solidFill>
                  <a:srgbClr val="434343"/>
                </a:solidFill>
                <a:latin typeface="Oxygen"/>
                <a:ea typeface="Oxygen"/>
                <a:cs typeface="Oxygen"/>
                <a:sym typeface="Oxygen"/>
              </a:endParaRPr>
            </a:p>
          </p:txBody>
        </p:sp>
      </p:grpSp>
      <p:sp>
        <p:nvSpPr>
          <p:cNvPr id="592" name="Google Shape;592;p34"/>
          <p:cNvSpPr txBox="1"/>
          <p:nvPr/>
        </p:nvSpPr>
        <p:spPr>
          <a:xfrm>
            <a:off x="592188" y="2812150"/>
            <a:ext cx="5152200" cy="1693200"/>
          </a:xfrm>
          <a:prstGeom prst="rect">
            <a:avLst/>
          </a:prstGeom>
          <a:solidFill>
            <a:srgbClr val="F3EFEF"/>
          </a:solidFill>
          <a:ln>
            <a:noFill/>
          </a:ln>
        </p:spPr>
        <p:txBody>
          <a:bodyPr anchorCtr="0" anchor="t" bIns="91425" lIns="91425" spcFirstLastPara="1" rIns="91425" wrap="square" tIns="91425">
            <a:spAutoFit/>
          </a:bodyPr>
          <a:lstStyle/>
          <a:p>
            <a:pPr indent="-317500" lvl="0" marL="457200" rtl="0" algn="l">
              <a:spcBef>
                <a:spcPts val="0"/>
              </a:spcBef>
              <a:spcAft>
                <a:spcPts val="0"/>
              </a:spcAft>
              <a:buClr>
                <a:srgbClr val="CCCCCC"/>
              </a:buClr>
              <a:buSzPts val="1400"/>
              <a:buFont typeface="Open Sans"/>
              <a:buChar char="●"/>
            </a:pPr>
            <a:r>
              <a:rPr b="1" lang="en" u="sng">
                <a:solidFill>
                  <a:srgbClr val="CCCCCC"/>
                </a:solidFill>
                <a:latin typeface="Open Sans"/>
                <a:ea typeface="Open Sans"/>
                <a:cs typeface="Open Sans"/>
                <a:sym typeface="Open Sans"/>
              </a:rPr>
              <a:t>Ia phase:</a:t>
            </a:r>
            <a:r>
              <a:rPr lang="en">
                <a:solidFill>
                  <a:srgbClr val="CCCCCC"/>
                </a:solidFill>
                <a:latin typeface="Open Sans"/>
                <a:ea typeface="Open Sans"/>
                <a:cs typeface="Open Sans"/>
                <a:sym typeface="Open Sans"/>
              </a:rPr>
              <a:t> an increase in IVP from 0 to 10 cm H₂O, at an initial increase in volume from zero to 50 ml</a:t>
            </a:r>
            <a:endParaRPr>
              <a:solidFill>
                <a:srgbClr val="CCCCCC"/>
              </a:solidFill>
              <a:latin typeface="Open Sans"/>
              <a:ea typeface="Open Sans"/>
              <a:cs typeface="Open Sans"/>
              <a:sym typeface="Open Sans"/>
            </a:endParaRPr>
          </a:p>
          <a:p>
            <a:pPr indent="-317500" lvl="0" marL="457200" rtl="0" algn="l">
              <a:spcBef>
                <a:spcPts val="0"/>
              </a:spcBef>
              <a:spcAft>
                <a:spcPts val="0"/>
              </a:spcAft>
              <a:buClr>
                <a:srgbClr val="CCCCCC"/>
              </a:buClr>
              <a:buSzPts val="1400"/>
              <a:buFont typeface="Open Sans"/>
              <a:buChar char="●"/>
            </a:pPr>
            <a:r>
              <a:rPr b="1" lang="en" u="sng">
                <a:solidFill>
                  <a:srgbClr val="CCCCCC"/>
                </a:solidFill>
                <a:latin typeface="Open Sans"/>
                <a:ea typeface="Open Sans"/>
                <a:cs typeface="Open Sans"/>
                <a:sym typeface="Open Sans"/>
              </a:rPr>
              <a:t>Ib phase:</a:t>
            </a:r>
            <a:r>
              <a:rPr lang="en">
                <a:solidFill>
                  <a:srgbClr val="CCCCCC"/>
                </a:solidFill>
                <a:latin typeface="Open Sans"/>
                <a:ea typeface="Open Sans"/>
                <a:cs typeface="Open Sans"/>
                <a:sym typeface="Open Sans"/>
              </a:rPr>
              <a:t> filling of bladder from 50 to 400 ml urine causes no significant increase in IVP. Why? Because of high compliance (stretch)</a:t>
            </a:r>
            <a:endParaRPr>
              <a:solidFill>
                <a:srgbClr val="CCCCCC"/>
              </a:solidFill>
              <a:latin typeface="Open Sans"/>
              <a:ea typeface="Open Sans"/>
              <a:cs typeface="Open Sans"/>
              <a:sym typeface="Open Sans"/>
            </a:endParaRPr>
          </a:p>
          <a:p>
            <a:pPr indent="-317500" lvl="0" marL="457200" rtl="0" algn="l">
              <a:spcBef>
                <a:spcPts val="0"/>
              </a:spcBef>
              <a:spcAft>
                <a:spcPts val="0"/>
              </a:spcAft>
              <a:buClr>
                <a:srgbClr val="CCCCCC"/>
              </a:buClr>
              <a:buSzPts val="1400"/>
              <a:buFont typeface="Open Sans"/>
              <a:buChar char="●"/>
            </a:pPr>
            <a:r>
              <a:rPr b="1" lang="en" u="sng">
                <a:solidFill>
                  <a:srgbClr val="CCCCCC"/>
                </a:solidFill>
                <a:latin typeface="Open Sans"/>
                <a:ea typeface="Open Sans"/>
                <a:cs typeface="Open Sans"/>
                <a:sym typeface="Open Sans"/>
              </a:rPr>
              <a:t>II phase: </a:t>
            </a:r>
            <a:r>
              <a:rPr lang="en">
                <a:solidFill>
                  <a:srgbClr val="CCCCCC"/>
                </a:solidFill>
                <a:latin typeface="Open Sans"/>
                <a:ea typeface="Open Sans"/>
                <a:cs typeface="Open Sans"/>
                <a:sym typeface="Open Sans"/>
              </a:rPr>
              <a:t>volumes greater than 400 ml will cause a steep increase in IVP triggering the micturition reflex</a:t>
            </a:r>
            <a:endParaRPr b="0" i="0" sz="1400" u="none" cap="none" strike="noStrike">
              <a:solidFill>
                <a:srgbClr val="CCCCCC"/>
              </a:solidFill>
              <a:latin typeface="Oxygen"/>
              <a:ea typeface="Oxygen"/>
              <a:cs typeface="Oxygen"/>
              <a:sym typeface="Oxygen"/>
            </a:endParaRPr>
          </a:p>
        </p:txBody>
      </p:sp>
      <p:grpSp>
        <p:nvGrpSpPr>
          <p:cNvPr id="593" name="Google Shape;593;p34"/>
          <p:cNvGrpSpPr/>
          <p:nvPr/>
        </p:nvGrpSpPr>
        <p:grpSpPr>
          <a:xfrm>
            <a:off x="486850" y="4724425"/>
            <a:ext cx="5257464" cy="573954"/>
            <a:chOff x="4411970" y="2233974"/>
            <a:chExt cx="1200937" cy="277487"/>
          </a:xfrm>
        </p:grpSpPr>
        <p:sp>
          <p:nvSpPr>
            <p:cNvPr id="594" name="Google Shape;594;p34"/>
            <p:cNvSpPr/>
            <p:nvPr/>
          </p:nvSpPr>
          <p:spPr>
            <a:xfrm>
              <a:off x="4411973" y="2278614"/>
              <a:ext cx="1200935" cy="232847"/>
            </a:xfrm>
            <a:custGeom>
              <a:rect b="b" l="l" r="r" t="t"/>
              <a:pathLst>
                <a:path extrusionOk="0" h="3199" w="16911">
                  <a:moveTo>
                    <a:pt x="1" y="1"/>
                  </a:moveTo>
                  <a:lnTo>
                    <a:pt x="1" y="3198"/>
                  </a:lnTo>
                  <a:lnTo>
                    <a:pt x="16911" y="3198"/>
                  </a:lnTo>
                  <a:lnTo>
                    <a:pt x="16911" y="1"/>
                  </a:lnTo>
                  <a:close/>
                </a:path>
              </a:pathLst>
            </a:custGeom>
            <a:solidFill>
              <a:srgbClr val="CF8A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chemeClr val="lt1"/>
                  </a:solidFill>
                  <a:latin typeface="Arial"/>
                  <a:ea typeface="Arial"/>
                  <a:cs typeface="Arial"/>
                  <a:sym typeface="Arial"/>
                </a:rPr>
                <a:t>                       </a:t>
              </a:r>
              <a:r>
                <a:rPr lang="en">
                  <a:solidFill>
                    <a:schemeClr val="lt1"/>
                  </a:solidFill>
                  <a:latin typeface="Oxygen"/>
                  <a:ea typeface="Oxygen"/>
                  <a:cs typeface="Oxygen"/>
                  <a:sym typeface="Oxygen"/>
                </a:rPr>
                <a:t>List and describe the bladder sensations at different volumes.</a:t>
              </a:r>
              <a:endParaRPr b="0" i="0" sz="1400" u="none" cap="none" strike="noStrike">
                <a:solidFill>
                  <a:schemeClr val="lt1"/>
                </a:solidFill>
                <a:latin typeface="Oxygen"/>
                <a:ea typeface="Oxygen"/>
                <a:cs typeface="Oxygen"/>
                <a:sym typeface="Oxygen"/>
              </a:endParaRPr>
            </a:p>
          </p:txBody>
        </p:sp>
        <p:sp>
          <p:nvSpPr>
            <p:cNvPr id="595" name="Google Shape;595;p34"/>
            <p:cNvSpPr/>
            <p:nvPr/>
          </p:nvSpPr>
          <p:spPr>
            <a:xfrm>
              <a:off x="4411970" y="2233974"/>
              <a:ext cx="262291" cy="144443"/>
            </a:xfrm>
            <a:custGeom>
              <a:rect b="b" l="l" r="r" t="t"/>
              <a:pathLst>
                <a:path extrusionOk="0" h="3199" w="5809">
                  <a:moveTo>
                    <a:pt x="1" y="1"/>
                  </a:moveTo>
                  <a:lnTo>
                    <a:pt x="1" y="3198"/>
                  </a:lnTo>
                  <a:lnTo>
                    <a:pt x="5809" y="3198"/>
                  </a:lnTo>
                  <a:lnTo>
                    <a:pt x="4195" y="1"/>
                  </a:lnTo>
                  <a:close/>
                </a:path>
              </a:pathLst>
            </a:custGeom>
            <a:solidFill>
              <a:srgbClr val="F5EFE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434343"/>
                  </a:solidFill>
                  <a:latin typeface="Oxygen"/>
                  <a:ea typeface="Oxygen"/>
                  <a:cs typeface="Oxygen"/>
                  <a:sym typeface="Oxygen"/>
                </a:rPr>
                <a:t>SAQs</a:t>
              </a:r>
              <a:endParaRPr b="0" i="0" sz="1400" u="none" cap="none" strike="noStrike">
                <a:solidFill>
                  <a:srgbClr val="434343"/>
                </a:solidFill>
                <a:latin typeface="Oxygen"/>
                <a:ea typeface="Oxygen"/>
                <a:cs typeface="Oxygen"/>
                <a:sym typeface="Oxygen"/>
              </a:endParaRPr>
            </a:p>
          </p:txBody>
        </p:sp>
      </p:grpSp>
      <p:sp>
        <p:nvSpPr>
          <p:cNvPr id="596" name="Google Shape;596;p34"/>
          <p:cNvSpPr txBox="1"/>
          <p:nvPr/>
        </p:nvSpPr>
        <p:spPr>
          <a:xfrm>
            <a:off x="592163" y="5296625"/>
            <a:ext cx="5152200" cy="400200"/>
          </a:xfrm>
          <a:prstGeom prst="rect">
            <a:avLst/>
          </a:prstGeom>
          <a:solidFill>
            <a:srgbClr val="F3EFEF"/>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CCCCCC"/>
                </a:solidFill>
                <a:latin typeface="Open Sans"/>
                <a:ea typeface="Open Sans"/>
                <a:cs typeface="Open Sans"/>
                <a:sym typeface="Open Sans"/>
              </a:rPr>
              <a:t>Slide 18</a:t>
            </a:r>
            <a:endParaRPr i="0" sz="1400" cap="none" strike="noStrike">
              <a:solidFill>
                <a:srgbClr val="CCCCCC"/>
              </a:solidFill>
              <a:latin typeface="Open Sans"/>
              <a:ea typeface="Open Sans"/>
              <a:cs typeface="Open Sans"/>
              <a:sym typeface="Open Sans"/>
            </a:endParaRPr>
          </a:p>
        </p:txBody>
      </p:sp>
      <p:grpSp>
        <p:nvGrpSpPr>
          <p:cNvPr id="597" name="Google Shape;597;p34"/>
          <p:cNvGrpSpPr/>
          <p:nvPr/>
        </p:nvGrpSpPr>
        <p:grpSpPr>
          <a:xfrm>
            <a:off x="486825" y="5915050"/>
            <a:ext cx="5257464" cy="573954"/>
            <a:chOff x="4411970" y="2233974"/>
            <a:chExt cx="1200937" cy="277487"/>
          </a:xfrm>
        </p:grpSpPr>
        <p:sp>
          <p:nvSpPr>
            <p:cNvPr id="598" name="Google Shape;598;p34"/>
            <p:cNvSpPr/>
            <p:nvPr/>
          </p:nvSpPr>
          <p:spPr>
            <a:xfrm>
              <a:off x="4411973" y="2278614"/>
              <a:ext cx="1200935" cy="232847"/>
            </a:xfrm>
            <a:custGeom>
              <a:rect b="b" l="l" r="r" t="t"/>
              <a:pathLst>
                <a:path extrusionOk="0" h="3199" w="16911">
                  <a:moveTo>
                    <a:pt x="1" y="1"/>
                  </a:moveTo>
                  <a:lnTo>
                    <a:pt x="1" y="3198"/>
                  </a:lnTo>
                  <a:lnTo>
                    <a:pt x="16911" y="3198"/>
                  </a:lnTo>
                  <a:lnTo>
                    <a:pt x="16911" y="1"/>
                  </a:lnTo>
                  <a:close/>
                </a:path>
              </a:pathLst>
            </a:custGeom>
            <a:solidFill>
              <a:srgbClr val="CF8A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chemeClr val="lt1"/>
                  </a:solidFill>
                  <a:latin typeface="Arial"/>
                  <a:ea typeface="Arial"/>
                  <a:cs typeface="Arial"/>
                  <a:sym typeface="Arial"/>
                </a:rPr>
                <a:t>                       </a:t>
              </a:r>
              <a:r>
                <a:rPr lang="en">
                  <a:solidFill>
                    <a:schemeClr val="lt1"/>
                  </a:solidFill>
                  <a:latin typeface="Oxygen"/>
                  <a:ea typeface="Oxygen"/>
                  <a:cs typeface="Oxygen"/>
                  <a:sym typeface="Oxygen"/>
                </a:rPr>
                <a:t>What occurs in the acute phase of spinal shock?</a:t>
              </a:r>
              <a:endParaRPr b="0" i="0" sz="1400" u="none" cap="none" strike="noStrike">
                <a:solidFill>
                  <a:schemeClr val="lt1"/>
                </a:solidFill>
                <a:latin typeface="Oxygen"/>
                <a:ea typeface="Oxygen"/>
                <a:cs typeface="Oxygen"/>
                <a:sym typeface="Oxygen"/>
              </a:endParaRPr>
            </a:p>
          </p:txBody>
        </p:sp>
        <p:sp>
          <p:nvSpPr>
            <p:cNvPr id="599" name="Google Shape;599;p34"/>
            <p:cNvSpPr/>
            <p:nvPr/>
          </p:nvSpPr>
          <p:spPr>
            <a:xfrm>
              <a:off x="4411970" y="2233974"/>
              <a:ext cx="262291" cy="144443"/>
            </a:xfrm>
            <a:custGeom>
              <a:rect b="b" l="l" r="r" t="t"/>
              <a:pathLst>
                <a:path extrusionOk="0" h="3199" w="5809">
                  <a:moveTo>
                    <a:pt x="1" y="1"/>
                  </a:moveTo>
                  <a:lnTo>
                    <a:pt x="1" y="3198"/>
                  </a:lnTo>
                  <a:lnTo>
                    <a:pt x="5809" y="3198"/>
                  </a:lnTo>
                  <a:lnTo>
                    <a:pt x="4195" y="1"/>
                  </a:lnTo>
                  <a:close/>
                </a:path>
              </a:pathLst>
            </a:custGeom>
            <a:solidFill>
              <a:srgbClr val="F5EFE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434343"/>
                  </a:solidFill>
                  <a:latin typeface="Oxygen"/>
                  <a:ea typeface="Oxygen"/>
                  <a:cs typeface="Oxygen"/>
                  <a:sym typeface="Oxygen"/>
                </a:rPr>
                <a:t>SAQs</a:t>
              </a:r>
              <a:endParaRPr b="0" i="0" sz="1400" u="none" cap="none" strike="noStrike">
                <a:solidFill>
                  <a:srgbClr val="434343"/>
                </a:solidFill>
                <a:latin typeface="Oxygen"/>
                <a:ea typeface="Oxygen"/>
                <a:cs typeface="Oxygen"/>
                <a:sym typeface="Oxygen"/>
              </a:endParaRPr>
            </a:p>
          </p:txBody>
        </p:sp>
      </p:grpSp>
      <p:sp>
        <p:nvSpPr>
          <p:cNvPr id="600" name="Google Shape;600;p34"/>
          <p:cNvSpPr txBox="1"/>
          <p:nvPr/>
        </p:nvSpPr>
        <p:spPr>
          <a:xfrm>
            <a:off x="592138" y="6487250"/>
            <a:ext cx="5152200" cy="2770500"/>
          </a:xfrm>
          <a:prstGeom prst="rect">
            <a:avLst/>
          </a:prstGeom>
          <a:solidFill>
            <a:srgbClr val="F3EFEF"/>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rgbClr val="A6A6A6"/>
                </a:solidFill>
                <a:latin typeface="Open Sans"/>
                <a:ea typeface="Open Sans"/>
                <a:cs typeface="Open Sans"/>
                <a:sym typeface="Open Sans"/>
              </a:rPr>
              <a:t>Occurs due to the </a:t>
            </a:r>
            <a:r>
              <a:rPr b="1" lang="en">
                <a:solidFill>
                  <a:srgbClr val="A6A6A6"/>
                </a:solidFill>
                <a:latin typeface="Open Sans"/>
                <a:ea typeface="Open Sans"/>
                <a:cs typeface="Open Sans"/>
                <a:sym typeface="Open Sans"/>
              </a:rPr>
              <a:t>separation </a:t>
            </a:r>
            <a:r>
              <a:rPr lang="en">
                <a:solidFill>
                  <a:srgbClr val="A6A6A6"/>
                </a:solidFill>
                <a:latin typeface="Open Sans"/>
                <a:ea typeface="Open Sans"/>
                <a:cs typeface="Open Sans"/>
                <a:sym typeface="Open Sans"/>
              </a:rPr>
              <a:t>of the spinal centers from the brain</a:t>
            </a:r>
            <a:endParaRPr>
              <a:solidFill>
                <a:srgbClr val="A6A6A6"/>
              </a:solidFill>
              <a:latin typeface="Open Sans"/>
              <a:ea typeface="Open Sans"/>
              <a:cs typeface="Open Sans"/>
              <a:sym typeface="Open Sans"/>
            </a:endParaRPr>
          </a:p>
          <a:p>
            <a:pPr indent="0" lvl="0" marL="0" rtl="0" algn="ctr">
              <a:spcBef>
                <a:spcPts val="0"/>
              </a:spcBef>
              <a:spcAft>
                <a:spcPts val="0"/>
              </a:spcAft>
              <a:buNone/>
            </a:pPr>
            <a:r>
              <a:rPr lang="en">
                <a:solidFill>
                  <a:srgbClr val="A6A6A6"/>
                </a:solidFill>
                <a:latin typeface="Open Sans"/>
                <a:ea typeface="Open Sans"/>
                <a:cs typeface="Open Sans"/>
                <a:sym typeface="Open Sans"/>
              </a:rPr>
              <a:t>↓</a:t>
            </a:r>
            <a:endParaRPr>
              <a:solidFill>
                <a:srgbClr val="A6A6A6"/>
              </a:solidFill>
              <a:latin typeface="Open Sans"/>
              <a:ea typeface="Open Sans"/>
              <a:cs typeface="Open Sans"/>
              <a:sym typeface="Open Sans"/>
            </a:endParaRPr>
          </a:p>
          <a:p>
            <a:pPr indent="0" lvl="0" marL="0" rtl="0" algn="ctr">
              <a:spcBef>
                <a:spcPts val="0"/>
              </a:spcBef>
              <a:spcAft>
                <a:spcPts val="0"/>
              </a:spcAft>
              <a:buNone/>
            </a:pPr>
            <a:r>
              <a:rPr b="1" lang="en">
                <a:solidFill>
                  <a:srgbClr val="A6A6A6"/>
                </a:solidFill>
                <a:latin typeface="Open Sans"/>
                <a:ea typeface="Open Sans"/>
                <a:cs typeface="Open Sans"/>
                <a:sym typeface="Open Sans"/>
              </a:rPr>
              <a:t>Loss </a:t>
            </a:r>
            <a:r>
              <a:rPr lang="en">
                <a:solidFill>
                  <a:srgbClr val="A6A6A6"/>
                </a:solidFill>
                <a:latin typeface="Open Sans"/>
                <a:ea typeface="Open Sans"/>
                <a:cs typeface="Open Sans"/>
                <a:sym typeface="Open Sans"/>
              </a:rPr>
              <a:t>of facilitatory impulses from CNS</a:t>
            </a:r>
            <a:endParaRPr>
              <a:solidFill>
                <a:srgbClr val="A6A6A6"/>
              </a:solidFill>
              <a:latin typeface="Open Sans"/>
              <a:ea typeface="Open Sans"/>
              <a:cs typeface="Open Sans"/>
              <a:sym typeface="Open Sans"/>
            </a:endParaRPr>
          </a:p>
          <a:p>
            <a:pPr indent="0" lvl="0" marL="0" rtl="0" algn="ctr">
              <a:spcBef>
                <a:spcPts val="0"/>
              </a:spcBef>
              <a:spcAft>
                <a:spcPts val="0"/>
              </a:spcAft>
              <a:buNone/>
            </a:pPr>
            <a:r>
              <a:rPr lang="en">
                <a:solidFill>
                  <a:srgbClr val="A6A6A6"/>
                </a:solidFill>
                <a:latin typeface="Open Sans"/>
                <a:ea typeface="Open Sans"/>
                <a:cs typeface="Open Sans"/>
                <a:sym typeface="Open Sans"/>
              </a:rPr>
              <a:t>↓</a:t>
            </a:r>
            <a:endParaRPr>
              <a:solidFill>
                <a:srgbClr val="A6A6A6"/>
              </a:solidFill>
              <a:latin typeface="Open Sans"/>
              <a:ea typeface="Open Sans"/>
              <a:cs typeface="Open Sans"/>
              <a:sym typeface="Open Sans"/>
            </a:endParaRPr>
          </a:p>
          <a:p>
            <a:pPr indent="0" lvl="0" marL="0" rtl="0" algn="ctr">
              <a:spcBef>
                <a:spcPts val="0"/>
              </a:spcBef>
              <a:spcAft>
                <a:spcPts val="0"/>
              </a:spcAft>
              <a:buNone/>
            </a:pPr>
            <a:r>
              <a:rPr lang="en">
                <a:solidFill>
                  <a:srgbClr val="A6A6A6"/>
                </a:solidFill>
                <a:latin typeface="Open Sans"/>
                <a:ea typeface="Open Sans"/>
                <a:cs typeface="Open Sans"/>
                <a:sym typeface="Open Sans"/>
              </a:rPr>
              <a:t>Micturition reflex is </a:t>
            </a:r>
            <a:r>
              <a:rPr b="1" lang="en">
                <a:solidFill>
                  <a:srgbClr val="A6A6A6"/>
                </a:solidFill>
                <a:latin typeface="Open Sans"/>
                <a:ea typeface="Open Sans"/>
                <a:cs typeface="Open Sans"/>
                <a:sym typeface="Open Sans"/>
              </a:rPr>
              <a:t>inhibited</a:t>
            </a:r>
            <a:endParaRPr b="1">
              <a:solidFill>
                <a:srgbClr val="A6A6A6"/>
              </a:solidFill>
              <a:latin typeface="Open Sans"/>
              <a:ea typeface="Open Sans"/>
              <a:cs typeface="Open Sans"/>
              <a:sym typeface="Open Sans"/>
            </a:endParaRPr>
          </a:p>
          <a:p>
            <a:pPr indent="0" lvl="0" marL="0" rtl="0" algn="ctr">
              <a:spcBef>
                <a:spcPts val="0"/>
              </a:spcBef>
              <a:spcAft>
                <a:spcPts val="0"/>
              </a:spcAft>
              <a:buNone/>
            </a:pPr>
            <a:r>
              <a:rPr lang="en">
                <a:solidFill>
                  <a:srgbClr val="A6A6A6"/>
                </a:solidFill>
                <a:latin typeface="Open Sans"/>
                <a:ea typeface="Open Sans"/>
                <a:cs typeface="Open Sans"/>
                <a:sym typeface="Open Sans"/>
              </a:rPr>
              <a:t>↓</a:t>
            </a:r>
            <a:endParaRPr>
              <a:solidFill>
                <a:srgbClr val="A6A6A6"/>
              </a:solidFill>
              <a:latin typeface="Open Sans"/>
              <a:ea typeface="Open Sans"/>
              <a:cs typeface="Open Sans"/>
              <a:sym typeface="Open Sans"/>
            </a:endParaRPr>
          </a:p>
          <a:p>
            <a:pPr indent="0" lvl="0" marL="0" rtl="0" algn="ctr">
              <a:spcBef>
                <a:spcPts val="0"/>
              </a:spcBef>
              <a:spcAft>
                <a:spcPts val="0"/>
              </a:spcAft>
              <a:buNone/>
            </a:pPr>
            <a:r>
              <a:rPr lang="en">
                <a:solidFill>
                  <a:srgbClr val="A6A6A6"/>
                </a:solidFill>
                <a:latin typeface="Open Sans"/>
                <a:ea typeface="Open Sans"/>
                <a:cs typeface="Open Sans"/>
                <a:sym typeface="Open Sans"/>
              </a:rPr>
              <a:t>Bladder fills but </a:t>
            </a:r>
            <a:r>
              <a:rPr b="1" lang="en">
                <a:solidFill>
                  <a:srgbClr val="A6A6A6"/>
                </a:solidFill>
                <a:latin typeface="Open Sans"/>
                <a:ea typeface="Open Sans"/>
                <a:cs typeface="Open Sans"/>
                <a:sym typeface="Open Sans"/>
              </a:rPr>
              <a:t>cannot void (Retention with overflow incontinence) Bladder needs to be emptied periodically by catheterization </a:t>
            </a:r>
            <a:r>
              <a:rPr lang="en">
                <a:solidFill>
                  <a:srgbClr val="A6A6A6"/>
                </a:solidFill>
                <a:latin typeface="Open Sans"/>
                <a:ea typeface="Open Sans"/>
                <a:cs typeface="Open Sans"/>
                <a:sym typeface="Open Sans"/>
              </a:rPr>
              <a:t>(to prevent accumulation of urine in bladder)</a:t>
            </a:r>
            <a:endParaRPr>
              <a:solidFill>
                <a:srgbClr val="A6A6A6"/>
              </a:solidFill>
              <a:latin typeface="Open Sans"/>
              <a:ea typeface="Open Sans"/>
              <a:cs typeface="Open Sans"/>
              <a:sym typeface="Open Sans"/>
            </a:endParaRPr>
          </a:p>
          <a:p>
            <a:pPr indent="0" lvl="0" marL="0" rtl="0" algn="l">
              <a:spcBef>
                <a:spcPts val="0"/>
              </a:spcBef>
              <a:spcAft>
                <a:spcPts val="0"/>
              </a:spcAft>
              <a:buNone/>
            </a:pPr>
            <a:r>
              <a:t/>
            </a:r>
            <a:endParaRPr>
              <a:solidFill>
                <a:srgbClr val="CCCCCC"/>
              </a:solidFill>
              <a:latin typeface="Open Sans"/>
              <a:ea typeface="Open Sans"/>
              <a:cs typeface="Open Sans"/>
              <a:sym typeface="Open Sans"/>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4" name="Shape 604"/>
        <p:cNvGrpSpPr/>
        <p:nvPr/>
      </p:nvGrpSpPr>
      <p:grpSpPr>
        <a:xfrm>
          <a:off x="0" y="0"/>
          <a:ext cx="0" cy="0"/>
          <a:chOff x="0" y="0"/>
          <a:chExt cx="0" cy="0"/>
        </a:xfrm>
      </p:grpSpPr>
      <p:sp>
        <p:nvSpPr>
          <p:cNvPr id="605" name="Google Shape;605;p35"/>
          <p:cNvSpPr txBox="1"/>
          <p:nvPr/>
        </p:nvSpPr>
        <p:spPr>
          <a:xfrm>
            <a:off x="1276200" y="6110450"/>
            <a:ext cx="2523900" cy="1065300"/>
          </a:xfrm>
          <a:prstGeom prst="rect">
            <a:avLst/>
          </a:prstGeom>
          <a:noFill/>
          <a:ln>
            <a:noFill/>
          </a:ln>
        </p:spPr>
        <p:txBody>
          <a:bodyPr anchorCtr="0" anchor="ctr" bIns="91425" lIns="91425" spcFirstLastPara="1" rIns="91425" wrap="square" tIns="91425">
            <a:noAutofit/>
          </a:bodyPr>
          <a:lstStyle/>
          <a:p>
            <a:pPr indent="0" lvl="0" marL="0" rtl="0" algn="l">
              <a:lnSpc>
                <a:spcPct val="150000"/>
              </a:lnSpc>
              <a:spcBef>
                <a:spcPts val="0"/>
              </a:spcBef>
              <a:spcAft>
                <a:spcPts val="0"/>
              </a:spcAft>
              <a:buNone/>
            </a:pPr>
            <a:r>
              <a:rPr b="1" lang="en" sz="1500">
                <a:solidFill>
                  <a:srgbClr val="CF8A87"/>
                </a:solidFill>
                <a:latin typeface="Open Sans"/>
                <a:ea typeface="Open Sans"/>
                <a:cs typeface="Open Sans"/>
                <a:sym typeface="Open Sans"/>
              </a:rPr>
              <a:t>Reema Alhussien</a:t>
            </a:r>
            <a:endParaRPr b="1" sz="1500">
              <a:solidFill>
                <a:srgbClr val="CF8A87"/>
              </a:solidFill>
              <a:latin typeface="Open Sans"/>
              <a:ea typeface="Open Sans"/>
              <a:cs typeface="Open Sans"/>
              <a:sym typeface="Open Sans"/>
            </a:endParaRPr>
          </a:p>
          <a:p>
            <a:pPr indent="0" lvl="0" marL="457200" marR="0" rtl="0" algn="l">
              <a:lnSpc>
                <a:spcPct val="150000"/>
              </a:lnSpc>
              <a:spcBef>
                <a:spcPts val="0"/>
              </a:spcBef>
              <a:spcAft>
                <a:spcPts val="0"/>
              </a:spcAft>
              <a:buNone/>
            </a:pPr>
            <a:r>
              <a:t/>
            </a:r>
            <a:endParaRPr b="1" i="0" sz="1500" u="none" cap="none" strike="noStrike">
              <a:solidFill>
                <a:srgbClr val="CF8A87"/>
              </a:solidFill>
              <a:latin typeface="Open Sans"/>
              <a:ea typeface="Open Sans"/>
              <a:cs typeface="Open Sans"/>
              <a:sym typeface="Open Sans"/>
            </a:endParaRPr>
          </a:p>
        </p:txBody>
      </p:sp>
      <p:sp>
        <p:nvSpPr>
          <p:cNvPr id="606" name="Google Shape;606;p35"/>
          <p:cNvSpPr/>
          <p:nvPr/>
        </p:nvSpPr>
        <p:spPr>
          <a:xfrm>
            <a:off x="4026292" y="9310275"/>
            <a:ext cx="2747700" cy="354000"/>
          </a:xfrm>
          <a:prstGeom prst="roundRect">
            <a:avLst>
              <a:gd fmla="val 16667" name="adj"/>
            </a:avLst>
          </a:prstGeom>
          <a:solidFill>
            <a:srgbClr val="D7DAE1">
              <a:alpha val="83530"/>
            </a:srgbClr>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lang="en">
                <a:latin typeface="Open Sans"/>
                <a:ea typeface="Open Sans"/>
                <a:cs typeface="Open Sans"/>
                <a:sym typeface="Open Sans"/>
              </a:rPr>
              <a:t>        </a:t>
            </a:r>
            <a:r>
              <a:rPr lang="en">
                <a:solidFill>
                  <a:srgbClr val="CF8A87"/>
                </a:solidFill>
                <a:latin typeface="Open Sans"/>
                <a:ea typeface="Open Sans"/>
                <a:cs typeface="Open Sans"/>
                <a:sym typeface="Open Sans"/>
              </a:rPr>
              <a:t>physio442@gmail.com</a:t>
            </a:r>
            <a:endParaRPr i="0" u="none" cap="none" strike="noStrike">
              <a:solidFill>
                <a:srgbClr val="000000"/>
              </a:solidFill>
              <a:latin typeface="Open Sans"/>
              <a:ea typeface="Open Sans"/>
              <a:cs typeface="Open Sans"/>
              <a:sym typeface="Open Sans"/>
            </a:endParaRPr>
          </a:p>
        </p:txBody>
      </p:sp>
      <p:sp>
        <p:nvSpPr>
          <p:cNvPr id="607" name="Google Shape;607;p35"/>
          <p:cNvSpPr txBox="1"/>
          <p:nvPr/>
        </p:nvSpPr>
        <p:spPr>
          <a:xfrm>
            <a:off x="1754100" y="257925"/>
            <a:ext cx="3349800" cy="894000"/>
          </a:xfrm>
          <a:prstGeom prst="rect">
            <a:avLst/>
          </a:prstGeom>
          <a:noFill/>
          <a:ln>
            <a:noFill/>
          </a:ln>
        </p:spPr>
        <p:txBody>
          <a:bodyPr anchorCtr="0" anchor="t" bIns="91425" lIns="91425" spcFirstLastPara="1" rIns="91425" wrap="square" tIns="91425">
            <a:spAutoFit/>
          </a:bodyPr>
          <a:lstStyle/>
          <a:p>
            <a:pPr indent="0" lvl="0" marL="0" marR="0" rtl="0" algn="ctr">
              <a:lnSpc>
                <a:spcPct val="90000"/>
              </a:lnSpc>
              <a:spcBef>
                <a:spcPts val="0"/>
              </a:spcBef>
              <a:spcAft>
                <a:spcPts val="0"/>
              </a:spcAft>
              <a:buClr>
                <a:srgbClr val="000000"/>
              </a:buClr>
              <a:buSzPts val="4800"/>
              <a:buFont typeface="Arial"/>
              <a:buNone/>
            </a:pPr>
            <a:r>
              <a:rPr b="1" i="0" lang="en" sz="4800" u="none" cap="none" strike="noStrike">
                <a:solidFill>
                  <a:srgbClr val="CF8A87"/>
                </a:solidFill>
                <a:latin typeface="Open Sans"/>
                <a:ea typeface="Open Sans"/>
                <a:cs typeface="Open Sans"/>
                <a:sym typeface="Open Sans"/>
              </a:rPr>
              <a:t>Members</a:t>
            </a:r>
            <a:endParaRPr b="1" i="0" sz="4800" u="none" cap="none" strike="noStrike">
              <a:solidFill>
                <a:srgbClr val="CF8A87"/>
              </a:solidFill>
              <a:latin typeface="Open Sans"/>
              <a:ea typeface="Open Sans"/>
              <a:cs typeface="Open Sans"/>
              <a:sym typeface="Open Sans"/>
            </a:endParaRPr>
          </a:p>
        </p:txBody>
      </p:sp>
      <p:cxnSp>
        <p:nvCxnSpPr>
          <p:cNvPr id="608" name="Google Shape;608;p35"/>
          <p:cNvCxnSpPr/>
          <p:nvPr/>
        </p:nvCxnSpPr>
        <p:spPr>
          <a:xfrm flipH="1" rot="10800000">
            <a:off x="1764750" y="1248000"/>
            <a:ext cx="3328500" cy="9300"/>
          </a:xfrm>
          <a:prstGeom prst="straightConnector1">
            <a:avLst/>
          </a:prstGeom>
          <a:noFill/>
          <a:ln cap="rnd" cmpd="sng" w="38100">
            <a:solidFill>
              <a:srgbClr val="7F7F7F"/>
            </a:solidFill>
            <a:prstDash val="solid"/>
            <a:miter lim="800000"/>
            <a:headEnd len="sm" w="sm" type="none"/>
            <a:tailEnd len="sm" w="sm" type="none"/>
          </a:ln>
        </p:spPr>
      </p:cxnSp>
      <p:sp>
        <p:nvSpPr>
          <p:cNvPr id="609" name="Google Shape;609;p35"/>
          <p:cNvSpPr txBox="1"/>
          <p:nvPr/>
        </p:nvSpPr>
        <p:spPr>
          <a:xfrm>
            <a:off x="1870500" y="1719831"/>
            <a:ext cx="3117000" cy="553800"/>
          </a:xfrm>
          <a:prstGeom prst="rect">
            <a:avLst/>
          </a:prstGeom>
          <a:noFill/>
          <a:ln>
            <a:noFill/>
          </a:ln>
        </p:spPr>
        <p:txBody>
          <a:bodyPr anchorCtr="0" anchor="t" bIns="91425" lIns="91425" spcFirstLastPara="1" rIns="91425" wrap="square" tIns="91425">
            <a:spAutoFit/>
          </a:bodyPr>
          <a:lstStyle/>
          <a:p>
            <a:pPr indent="0" lvl="0" marL="0" marR="0" rtl="0" algn="ctr">
              <a:lnSpc>
                <a:spcPct val="90000"/>
              </a:lnSpc>
              <a:spcBef>
                <a:spcPts val="0"/>
              </a:spcBef>
              <a:spcAft>
                <a:spcPts val="0"/>
              </a:spcAft>
              <a:buClr>
                <a:srgbClr val="000000"/>
              </a:buClr>
              <a:buSzPts val="2800"/>
              <a:buFont typeface="Arial"/>
              <a:buNone/>
            </a:pPr>
            <a:r>
              <a:rPr b="1" i="0" lang="en" sz="2400" u="none" cap="none" strike="noStrike">
                <a:solidFill>
                  <a:srgbClr val="666666"/>
                </a:solidFill>
                <a:latin typeface="Open Sans"/>
                <a:ea typeface="Open Sans"/>
                <a:cs typeface="Open Sans"/>
                <a:sym typeface="Open Sans"/>
              </a:rPr>
              <a:t>Team Leaders </a:t>
            </a:r>
            <a:endParaRPr b="1" i="0" sz="2400" u="none" cap="none" strike="noStrike">
              <a:solidFill>
                <a:srgbClr val="666666"/>
              </a:solidFill>
              <a:latin typeface="Open Sans"/>
              <a:ea typeface="Open Sans"/>
              <a:cs typeface="Open Sans"/>
              <a:sym typeface="Open Sans"/>
            </a:endParaRPr>
          </a:p>
        </p:txBody>
      </p:sp>
      <p:cxnSp>
        <p:nvCxnSpPr>
          <p:cNvPr id="610" name="Google Shape;610;p35"/>
          <p:cNvCxnSpPr/>
          <p:nvPr/>
        </p:nvCxnSpPr>
        <p:spPr>
          <a:xfrm>
            <a:off x="2564850" y="2288931"/>
            <a:ext cx="1728300" cy="300"/>
          </a:xfrm>
          <a:prstGeom prst="straightConnector1">
            <a:avLst/>
          </a:prstGeom>
          <a:noFill/>
          <a:ln cap="rnd" cmpd="sng" w="38100">
            <a:solidFill>
              <a:srgbClr val="7F7F7F"/>
            </a:solidFill>
            <a:prstDash val="solid"/>
            <a:miter lim="800000"/>
            <a:headEnd len="sm" w="sm" type="none"/>
            <a:tailEnd len="sm" w="sm" type="none"/>
          </a:ln>
        </p:spPr>
      </p:cxnSp>
      <p:grpSp>
        <p:nvGrpSpPr>
          <p:cNvPr id="611" name="Google Shape;611;p35"/>
          <p:cNvGrpSpPr/>
          <p:nvPr/>
        </p:nvGrpSpPr>
        <p:grpSpPr>
          <a:xfrm>
            <a:off x="5298318" y="2514775"/>
            <a:ext cx="747969" cy="849595"/>
            <a:chOff x="-55576850" y="3198125"/>
            <a:chExt cx="279625" cy="319025"/>
          </a:xfrm>
        </p:grpSpPr>
        <p:sp>
          <p:nvSpPr>
            <p:cNvPr id="612" name="Google Shape;612;p35"/>
            <p:cNvSpPr/>
            <p:nvPr/>
          </p:nvSpPr>
          <p:spPr>
            <a:xfrm>
              <a:off x="-55576850" y="3335975"/>
              <a:ext cx="18900" cy="63825"/>
            </a:xfrm>
            <a:custGeom>
              <a:rect b="b" l="l" r="r" t="t"/>
              <a:pathLst>
                <a:path extrusionOk="0" h="2553" w="756">
                  <a:moveTo>
                    <a:pt x="756" y="0"/>
                  </a:moveTo>
                  <a:cubicBezTo>
                    <a:pt x="315" y="221"/>
                    <a:pt x="0" y="693"/>
                    <a:pt x="0" y="1260"/>
                  </a:cubicBezTo>
                  <a:cubicBezTo>
                    <a:pt x="0" y="1796"/>
                    <a:pt x="315" y="2269"/>
                    <a:pt x="756" y="2552"/>
                  </a:cubicBezTo>
                  <a:lnTo>
                    <a:pt x="756" y="0"/>
                  </a:lnTo>
                  <a:close/>
                </a:path>
              </a:pathLst>
            </a:custGeom>
            <a:solidFill>
              <a:srgbClr val="A5B7C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3" name="Google Shape;613;p35"/>
            <p:cNvSpPr/>
            <p:nvPr/>
          </p:nvSpPr>
          <p:spPr>
            <a:xfrm>
              <a:off x="-55539850" y="3198125"/>
              <a:ext cx="206375" cy="99275"/>
            </a:xfrm>
            <a:custGeom>
              <a:rect b="b" l="l" r="r" t="t"/>
              <a:pathLst>
                <a:path extrusionOk="0" h="3971" w="8255">
                  <a:moveTo>
                    <a:pt x="2616" y="1"/>
                  </a:moveTo>
                  <a:cubicBezTo>
                    <a:pt x="2348" y="1"/>
                    <a:pt x="2080" y="95"/>
                    <a:pt x="1860" y="284"/>
                  </a:cubicBezTo>
                  <a:cubicBezTo>
                    <a:pt x="1671" y="95"/>
                    <a:pt x="1387" y="32"/>
                    <a:pt x="1103" y="32"/>
                  </a:cubicBezTo>
                  <a:cubicBezTo>
                    <a:pt x="473" y="32"/>
                    <a:pt x="1" y="536"/>
                    <a:pt x="1" y="1135"/>
                  </a:cubicBezTo>
                  <a:lnTo>
                    <a:pt x="1" y="3970"/>
                  </a:lnTo>
                  <a:lnTo>
                    <a:pt x="1639" y="2364"/>
                  </a:lnTo>
                  <a:cubicBezTo>
                    <a:pt x="1715" y="2287"/>
                    <a:pt x="1815" y="2246"/>
                    <a:pt x="1916" y="2246"/>
                  </a:cubicBezTo>
                  <a:cubicBezTo>
                    <a:pt x="1982" y="2246"/>
                    <a:pt x="2049" y="2263"/>
                    <a:pt x="2112" y="2301"/>
                  </a:cubicBezTo>
                  <a:cubicBezTo>
                    <a:pt x="2726" y="2726"/>
                    <a:pt x="3435" y="2939"/>
                    <a:pt x="4144" y="2939"/>
                  </a:cubicBezTo>
                  <a:cubicBezTo>
                    <a:pt x="4853" y="2939"/>
                    <a:pt x="5561" y="2726"/>
                    <a:pt x="6176" y="2301"/>
                  </a:cubicBezTo>
                  <a:cubicBezTo>
                    <a:pt x="6225" y="2263"/>
                    <a:pt x="6290" y="2246"/>
                    <a:pt x="6355" y="2246"/>
                  </a:cubicBezTo>
                  <a:cubicBezTo>
                    <a:pt x="6456" y="2246"/>
                    <a:pt x="6560" y="2287"/>
                    <a:pt x="6617" y="2364"/>
                  </a:cubicBezTo>
                  <a:lnTo>
                    <a:pt x="8255" y="3970"/>
                  </a:lnTo>
                  <a:lnTo>
                    <a:pt x="8255" y="1135"/>
                  </a:lnTo>
                  <a:cubicBezTo>
                    <a:pt x="8192" y="536"/>
                    <a:pt x="7719" y="32"/>
                    <a:pt x="7089" y="32"/>
                  </a:cubicBezTo>
                  <a:cubicBezTo>
                    <a:pt x="6837" y="32"/>
                    <a:pt x="6554" y="158"/>
                    <a:pt x="6365" y="284"/>
                  </a:cubicBezTo>
                  <a:cubicBezTo>
                    <a:pt x="6144" y="95"/>
                    <a:pt x="5876" y="1"/>
                    <a:pt x="5609" y="1"/>
                  </a:cubicBezTo>
                  <a:cubicBezTo>
                    <a:pt x="5341" y="1"/>
                    <a:pt x="5073" y="95"/>
                    <a:pt x="4853" y="284"/>
                  </a:cubicBezTo>
                  <a:cubicBezTo>
                    <a:pt x="4632" y="95"/>
                    <a:pt x="4372" y="1"/>
                    <a:pt x="4112" y="1"/>
                  </a:cubicBezTo>
                  <a:cubicBezTo>
                    <a:pt x="3852" y="1"/>
                    <a:pt x="3592" y="95"/>
                    <a:pt x="3372" y="284"/>
                  </a:cubicBezTo>
                  <a:cubicBezTo>
                    <a:pt x="3151" y="95"/>
                    <a:pt x="2883" y="1"/>
                    <a:pt x="2616" y="1"/>
                  </a:cubicBezTo>
                  <a:close/>
                </a:path>
              </a:pathLst>
            </a:custGeom>
            <a:solidFill>
              <a:srgbClr val="A5B7C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4" name="Google Shape;614;p35"/>
            <p:cNvSpPr/>
            <p:nvPr/>
          </p:nvSpPr>
          <p:spPr>
            <a:xfrm>
              <a:off x="-55539850" y="3275325"/>
              <a:ext cx="204800" cy="241825"/>
            </a:xfrm>
            <a:custGeom>
              <a:rect b="b" l="l" r="r" t="t"/>
              <a:pathLst>
                <a:path extrusionOk="0" h="9673" w="8192">
                  <a:moveTo>
                    <a:pt x="2616" y="2962"/>
                  </a:moveTo>
                  <a:cubicBezTo>
                    <a:pt x="2805" y="2962"/>
                    <a:pt x="2962" y="3119"/>
                    <a:pt x="2962" y="3308"/>
                  </a:cubicBezTo>
                  <a:cubicBezTo>
                    <a:pt x="2962" y="3529"/>
                    <a:pt x="2805" y="3686"/>
                    <a:pt x="2616" y="3686"/>
                  </a:cubicBezTo>
                  <a:cubicBezTo>
                    <a:pt x="2427" y="3686"/>
                    <a:pt x="2269" y="3560"/>
                    <a:pt x="2269" y="3308"/>
                  </a:cubicBezTo>
                  <a:cubicBezTo>
                    <a:pt x="2269" y="3119"/>
                    <a:pt x="2427" y="2962"/>
                    <a:pt x="2616" y="2962"/>
                  </a:cubicBezTo>
                  <a:close/>
                  <a:moveTo>
                    <a:pt x="5609" y="2993"/>
                  </a:moveTo>
                  <a:cubicBezTo>
                    <a:pt x="5798" y="2993"/>
                    <a:pt x="5955" y="3151"/>
                    <a:pt x="5955" y="3371"/>
                  </a:cubicBezTo>
                  <a:cubicBezTo>
                    <a:pt x="5987" y="3560"/>
                    <a:pt x="5798" y="3718"/>
                    <a:pt x="5609" y="3718"/>
                  </a:cubicBezTo>
                  <a:cubicBezTo>
                    <a:pt x="5420" y="3718"/>
                    <a:pt x="5262" y="3560"/>
                    <a:pt x="5262" y="3371"/>
                  </a:cubicBezTo>
                  <a:cubicBezTo>
                    <a:pt x="5262" y="3151"/>
                    <a:pt x="5420" y="2993"/>
                    <a:pt x="5609" y="2993"/>
                  </a:cubicBezTo>
                  <a:close/>
                  <a:moveTo>
                    <a:pt x="5164" y="6278"/>
                  </a:moveTo>
                  <a:cubicBezTo>
                    <a:pt x="5262" y="6278"/>
                    <a:pt x="5357" y="6317"/>
                    <a:pt x="5420" y="6396"/>
                  </a:cubicBezTo>
                  <a:cubicBezTo>
                    <a:pt x="5577" y="6522"/>
                    <a:pt x="5577" y="6742"/>
                    <a:pt x="5451" y="6900"/>
                  </a:cubicBezTo>
                  <a:cubicBezTo>
                    <a:pt x="5105" y="7246"/>
                    <a:pt x="4632" y="7435"/>
                    <a:pt x="4096" y="7435"/>
                  </a:cubicBezTo>
                  <a:cubicBezTo>
                    <a:pt x="3592" y="7435"/>
                    <a:pt x="3120" y="7246"/>
                    <a:pt x="2805" y="6900"/>
                  </a:cubicBezTo>
                  <a:cubicBezTo>
                    <a:pt x="2647" y="6742"/>
                    <a:pt x="2647" y="6522"/>
                    <a:pt x="2805" y="6396"/>
                  </a:cubicBezTo>
                  <a:cubicBezTo>
                    <a:pt x="2883" y="6317"/>
                    <a:pt x="2986" y="6278"/>
                    <a:pt x="3080" y="6278"/>
                  </a:cubicBezTo>
                  <a:cubicBezTo>
                    <a:pt x="3175" y="6278"/>
                    <a:pt x="3262" y="6317"/>
                    <a:pt x="3309" y="6396"/>
                  </a:cubicBezTo>
                  <a:cubicBezTo>
                    <a:pt x="3529" y="6616"/>
                    <a:pt x="3821" y="6727"/>
                    <a:pt x="4108" y="6727"/>
                  </a:cubicBezTo>
                  <a:cubicBezTo>
                    <a:pt x="4396" y="6727"/>
                    <a:pt x="4679" y="6616"/>
                    <a:pt x="4884" y="6396"/>
                  </a:cubicBezTo>
                  <a:cubicBezTo>
                    <a:pt x="4963" y="6317"/>
                    <a:pt x="5065" y="6278"/>
                    <a:pt x="5164" y="6278"/>
                  </a:cubicBezTo>
                  <a:close/>
                  <a:moveTo>
                    <a:pt x="1954" y="0"/>
                  </a:moveTo>
                  <a:lnTo>
                    <a:pt x="1" y="1954"/>
                  </a:lnTo>
                  <a:lnTo>
                    <a:pt x="1" y="5577"/>
                  </a:lnTo>
                  <a:cubicBezTo>
                    <a:pt x="1" y="7813"/>
                    <a:pt x="1860" y="9672"/>
                    <a:pt x="4096" y="9672"/>
                  </a:cubicBezTo>
                  <a:cubicBezTo>
                    <a:pt x="6365" y="9672"/>
                    <a:pt x="8192" y="7813"/>
                    <a:pt x="8192" y="5577"/>
                  </a:cubicBezTo>
                  <a:lnTo>
                    <a:pt x="8192" y="1954"/>
                  </a:lnTo>
                  <a:lnTo>
                    <a:pt x="6270" y="0"/>
                  </a:lnTo>
                  <a:cubicBezTo>
                    <a:pt x="5609" y="394"/>
                    <a:pt x="4860" y="591"/>
                    <a:pt x="4112" y="591"/>
                  </a:cubicBezTo>
                  <a:cubicBezTo>
                    <a:pt x="3364" y="591"/>
                    <a:pt x="2616" y="394"/>
                    <a:pt x="1954" y="0"/>
                  </a:cubicBezTo>
                  <a:close/>
                </a:path>
              </a:pathLst>
            </a:custGeom>
            <a:solidFill>
              <a:srgbClr val="A5B7C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5" name="Google Shape;615;p35"/>
            <p:cNvSpPr/>
            <p:nvPr/>
          </p:nvSpPr>
          <p:spPr>
            <a:xfrm>
              <a:off x="-55316150" y="3335975"/>
              <a:ext cx="18925" cy="63825"/>
            </a:xfrm>
            <a:custGeom>
              <a:rect b="b" l="l" r="r" t="t"/>
              <a:pathLst>
                <a:path extrusionOk="0" h="2553" w="757">
                  <a:moveTo>
                    <a:pt x="0" y="0"/>
                  </a:moveTo>
                  <a:lnTo>
                    <a:pt x="0" y="2552"/>
                  </a:lnTo>
                  <a:cubicBezTo>
                    <a:pt x="441" y="2269"/>
                    <a:pt x="756" y="1796"/>
                    <a:pt x="756" y="1260"/>
                  </a:cubicBezTo>
                  <a:cubicBezTo>
                    <a:pt x="756" y="693"/>
                    <a:pt x="473" y="221"/>
                    <a:pt x="0" y="0"/>
                  </a:cubicBezTo>
                  <a:close/>
                </a:path>
              </a:pathLst>
            </a:custGeom>
            <a:solidFill>
              <a:srgbClr val="A5B7C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616" name="Google Shape;616;p35"/>
          <p:cNvGrpSpPr/>
          <p:nvPr/>
        </p:nvGrpSpPr>
        <p:grpSpPr>
          <a:xfrm>
            <a:off x="820843" y="2514780"/>
            <a:ext cx="878914" cy="849588"/>
            <a:chOff x="-55595775" y="3982375"/>
            <a:chExt cx="319025" cy="319250"/>
          </a:xfrm>
        </p:grpSpPr>
        <p:sp>
          <p:nvSpPr>
            <p:cNvPr id="617" name="Google Shape;617;p35"/>
            <p:cNvSpPr/>
            <p:nvPr/>
          </p:nvSpPr>
          <p:spPr>
            <a:xfrm>
              <a:off x="-55441400" y="3982375"/>
              <a:ext cx="125250" cy="145175"/>
            </a:xfrm>
            <a:custGeom>
              <a:rect b="b" l="l" r="r" t="t"/>
              <a:pathLst>
                <a:path extrusionOk="0" h="5807" w="5010">
                  <a:moveTo>
                    <a:pt x="2038" y="1"/>
                  </a:moveTo>
                  <a:cubicBezTo>
                    <a:pt x="1277" y="1"/>
                    <a:pt x="574" y="302"/>
                    <a:pt x="1" y="797"/>
                  </a:cubicBezTo>
                  <a:cubicBezTo>
                    <a:pt x="2332" y="1081"/>
                    <a:pt x="4160" y="3003"/>
                    <a:pt x="4254" y="5365"/>
                  </a:cubicBezTo>
                  <a:cubicBezTo>
                    <a:pt x="4538" y="5491"/>
                    <a:pt x="4821" y="5586"/>
                    <a:pt x="5010" y="5807"/>
                  </a:cubicBezTo>
                  <a:lnTo>
                    <a:pt x="5010" y="3066"/>
                  </a:lnTo>
                  <a:cubicBezTo>
                    <a:pt x="5010" y="1585"/>
                    <a:pt x="3939" y="293"/>
                    <a:pt x="2521" y="41"/>
                  </a:cubicBezTo>
                  <a:cubicBezTo>
                    <a:pt x="2358" y="14"/>
                    <a:pt x="2197" y="1"/>
                    <a:pt x="2038" y="1"/>
                  </a:cubicBezTo>
                  <a:close/>
                </a:path>
              </a:pathLst>
            </a:custGeom>
            <a:solidFill>
              <a:srgbClr val="B3737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8" name="Google Shape;618;p35"/>
            <p:cNvSpPr/>
            <p:nvPr/>
          </p:nvSpPr>
          <p:spPr>
            <a:xfrm>
              <a:off x="-55343725" y="4203125"/>
              <a:ext cx="66975" cy="41000"/>
            </a:xfrm>
            <a:custGeom>
              <a:rect b="b" l="l" r="r" t="t"/>
              <a:pathLst>
                <a:path extrusionOk="0" h="1640" w="2679">
                  <a:moveTo>
                    <a:pt x="1418" y="1"/>
                  </a:moveTo>
                  <a:cubicBezTo>
                    <a:pt x="1135" y="379"/>
                    <a:pt x="757" y="663"/>
                    <a:pt x="284" y="789"/>
                  </a:cubicBezTo>
                  <a:cubicBezTo>
                    <a:pt x="190" y="1072"/>
                    <a:pt x="127" y="1387"/>
                    <a:pt x="1" y="1639"/>
                  </a:cubicBezTo>
                  <a:lnTo>
                    <a:pt x="2300" y="1639"/>
                  </a:lnTo>
                  <a:cubicBezTo>
                    <a:pt x="2458" y="1639"/>
                    <a:pt x="2615" y="1545"/>
                    <a:pt x="2647" y="1387"/>
                  </a:cubicBezTo>
                  <a:cubicBezTo>
                    <a:pt x="2678" y="1167"/>
                    <a:pt x="2615" y="1009"/>
                    <a:pt x="2458" y="946"/>
                  </a:cubicBezTo>
                  <a:cubicBezTo>
                    <a:pt x="2017" y="757"/>
                    <a:pt x="1670" y="379"/>
                    <a:pt x="1418" y="1"/>
                  </a:cubicBezTo>
                  <a:close/>
                </a:path>
              </a:pathLst>
            </a:custGeom>
            <a:solidFill>
              <a:srgbClr val="B3737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9" name="Google Shape;619;p35"/>
            <p:cNvSpPr/>
            <p:nvPr/>
          </p:nvSpPr>
          <p:spPr>
            <a:xfrm>
              <a:off x="-55557950" y="4019625"/>
              <a:ext cx="147300" cy="94525"/>
            </a:xfrm>
            <a:custGeom>
              <a:rect b="b" l="l" r="r" t="t"/>
              <a:pathLst>
                <a:path extrusionOk="0" h="3781" w="5892">
                  <a:moveTo>
                    <a:pt x="4064" y="0"/>
                  </a:moveTo>
                  <a:cubicBezTo>
                    <a:pt x="1922" y="63"/>
                    <a:pt x="189" y="1702"/>
                    <a:pt x="0" y="3781"/>
                  </a:cubicBezTo>
                  <a:lnTo>
                    <a:pt x="2584" y="3749"/>
                  </a:lnTo>
                  <a:cubicBezTo>
                    <a:pt x="3938" y="3749"/>
                    <a:pt x="5135" y="2930"/>
                    <a:pt x="5671" y="1670"/>
                  </a:cubicBezTo>
                  <a:cubicBezTo>
                    <a:pt x="5829" y="1261"/>
                    <a:pt x="5892" y="882"/>
                    <a:pt x="5892" y="441"/>
                  </a:cubicBezTo>
                  <a:cubicBezTo>
                    <a:pt x="5356" y="158"/>
                    <a:pt x="4726" y="0"/>
                    <a:pt x="4064" y="0"/>
                  </a:cubicBezTo>
                  <a:close/>
                </a:path>
              </a:pathLst>
            </a:custGeom>
            <a:solidFill>
              <a:srgbClr val="B3737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0" name="Google Shape;620;p35"/>
            <p:cNvSpPr/>
            <p:nvPr/>
          </p:nvSpPr>
          <p:spPr>
            <a:xfrm>
              <a:off x="-55557950" y="4042450"/>
              <a:ext cx="206375" cy="259175"/>
            </a:xfrm>
            <a:custGeom>
              <a:rect b="b" l="l" r="r" t="t"/>
              <a:pathLst>
                <a:path extrusionOk="0" h="10367" w="8255">
                  <a:moveTo>
                    <a:pt x="2584" y="4349"/>
                  </a:moveTo>
                  <a:cubicBezTo>
                    <a:pt x="2773" y="4349"/>
                    <a:pt x="2993" y="4475"/>
                    <a:pt x="2993" y="4695"/>
                  </a:cubicBezTo>
                  <a:cubicBezTo>
                    <a:pt x="2993" y="4884"/>
                    <a:pt x="2836" y="5073"/>
                    <a:pt x="2615" y="5073"/>
                  </a:cubicBezTo>
                  <a:cubicBezTo>
                    <a:pt x="2395" y="5073"/>
                    <a:pt x="2237" y="4916"/>
                    <a:pt x="2237" y="4727"/>
                  </a:cubicBezTo>
                  <a:cubicBezTo>
                    <a:pt x="2237" y="4538"/>
                    <a:pt x="2395" y="4349"/>
                    <a:pt x="2584" y="4349"/>
                  </a:cubicBezTo>
                  <a:close/>
                  <a:moveTo>
                    <a:pt x="5545" y="4349"/>
                  </a:moveTo>
                  <a:cubicBezTo>
                    <a:pt x="5734" y="4349"/>
                    <a:pt x="5923" y="4506"/>
                    <a:pt x="5923" y="4695"/>
                  </a:cubicBezTo>
                  <a:cubicBezTo>
                    <a:pt x="5986" y="4884"/>
                    <a:pt x="5829" y="5042"/>
                    <a:pt x="5577" y="5073"/>
                  </a:cubicBezTo>
                  <a:cubicBezTo>
                    <a:pt x="5388" y="5073"/>
                    <a:pt x="5198" y="4916"/>
                    <a:pt x="5198" y="4727"/>
                  </a:cubicBezTo>
                  <a:cubicBezTo>
                    <a:pt x="5198" y="4538"/>
                    <a:pt x="5356" y="4349"/>
                    <a:pt x="5545" y="4349"/>
                  </a:cubicBezTo>
                  <a:close/>
                  <a:moveTo>
                    <a:pt x="5191" y="6908"/>
                  </a:moveTo>
                  <a:cubicBezTo>
                    <a:pt x="5285" y="6908"/>
                    <a:pt x="5372" y="6948"/>
                    <a:pt x="5419" y="7027"/>
                  </a:cubicBezTo>
                  <a:cubicBezTo>
                    <a:pt x="5577" y="7121"/>
                    <a:pt x="5577" y="7373"/>
                    <a:pt x="5451" y="7531"/>
                  </a:cubicBezTo>
                  <a:cubicBezTo>
                    <a:pt x="5104" y="7877"/>
                    <a:pt x="4631" y="8066"/>
                    <a:pt x="4159" y="8066"/>
                  </a:cubicBezTo>
                  <a:cubicBezTo>
                    <a:pt x="3655" y="8066"/>
                    <a:pt x="3182" y="7877"/>
                    <a:pt x="2836" y="7531"/>
                  </a:cubicBezTo>
                  <a:cubicBezTo>
                    <a:pt x="2678" y="7373"/>
                    <a:pt x="2678" y="7121"/>
                    <a:pt x="2836" y="7027"/>
                  </a:cubicBezTo>
                  <a:cubicBezTo>
                    <a:pt x="2914" y="6948"/>
                    <a:pt x="3009" y="6908"/>
                    <a:pt x="3099" y="6908"/>
                  </a:cubicBezTo>
                  <a:cubicBezTo>
                    <a:pt x="3190" y="6908"/>
                    <a:pt x="3277" y="6948"/>
                    <a:pt x="3340" y="7027"/>
                  </a:cubicBezTo>
                  <a:cubicBezTo>
                    <a:pt x="3556" y="7227"/>
                    <a:pt x="3848" y="7322"/>
                    <a:pt x="4133" y="7322"/>
                  </a:cubicBezTo>
                  <a:cubicBezTo>
                    <a:pt x="4431" y="7322"/>
                    <a:pt x="4722" y="7219"/>
                    <a:pt x="4915" y="7027"/>
                  </a:cubicBezTo>
                  <a:cubicBezTo>
                    <a:pt x="4994" y="6948"/>
                    <a:pt x="5096" y="6908"/>
                    <a:pt x="5191" y="6908"/>
                  </a:cubicBezTo>
                  <a:close/>
                  <a:moveTo>
                    <a:pt x="6616" y="1"/>
                  </a:moveTo>
                  <a:cubicBezTo>
                    <a:pt x="6553" y="348"/>
                    <a:pt x="6490" y="726"/>
                    <a:pt x="6333" y="1072"/>
                  </a:cubicBezTo>
                  <a:cubicBezTo>
                    <a:pt x="5703" y="2584"/>
                    <a:pt x="4253" y="3624"/>
                    <a:pt x="2584" y="3624"/>
                  </a:cubicBezTo>
                  <a:lnTo>
                    <a:pt x="0" y="3656"/>
                  </a:lnTo>
                  <a:lnTo>
                    <a:pt x="32" y="6302"/>
                  </a:lnTo>
                  <a:cubicBezTo>
                    <a:pt x="63" y="8520"/>
                    <a:pt x="1891" y="10366"/>
                    <a:pt x="4103" y="10366"/>
                  </a:cubicBezTo>
                  <a:cubicBezTo>
                    <a:pt x="4121" y="10366"/>
                    <a:pt x="4140" y="10366"/>
                    <a:pt x="4159" y="10366"/>
                  </a:cubicBezTo>
                  <a:cubicBezTo>
                    <a:pt x="6396" y="10335"/>
                    <a:pt x="8254" y="8476"/>
                    <a:pt x="8223" y="6239"/>
                  </a:cubicBezTo>
                  <a:lnTo>
                    <a:pt x="8191" y="3246"/>
                  </a:lnTo>
                  <a:cubicBezTo>
                    <a:pt x="8191" y="1891"/>
                    <a:pt x="7561" y="757"/>
                    <a:pt x="6616" y="1"/>
                  </a:cubicBezTo>
                  <a:close/>
                </a:path>
              </a:pathLst>
            </a:custGeom>
            <a:solidFill>
              <a:srgbClr val="B3737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1" name="Google Shape;621;p35"/>
            <p:cNvSpPr/>
            <p:nvPr/>
          </p:nvSpPr>
          <p:spPr>
            <a:xfrm>
              <a:off x="-55335050" y="4136200"/>
              <a:ext cx="18900" cy="64600"/>
            </a:xfrm>
            <a:custGeom>
              <a:rect b="b" l="l" r="r" t="t"/>
              <a:pathLst>
                <a:path extrusionOk="0" h="2584" w="756">
                  <a:moveTo>
                    <a:pt x="0" y="0"/>
                  </a:moveTo>
                  <a:lnTo>
                    <a:pt x="0" y="2426"/>
                  </a:lnTo>
                  <a:lnTo>
                    <a:pt x="0" y="2583"/>
                  </a:lnTo>
                  <a:cubicBezTo>
                    <a:pt x="441" y="2331"/>
                    <a:pt x="756" y="1859"/>
                    <a:pt x="756" y="1292"/>
                  </a:cubicBezTo>
                  <a:cubicBezTo>
                    <a:pt x="756" y="756"/>
                    <a:pt x="441" y="284"/>
                    <a:pt x="0" y="0"/>
                  </a:cubicBezTo>
                  <a:close/>
                </a:path>
              </a:pathLst>
            </a:custGeom>
            <a:solidFill>
              <a:srgbClr val="B3737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2" name="Google Shape;622;p35"/>
            <p:cNvSpPr/>
            <p:nvPr/>
          </p:nvSpPr>
          <p:spPr>
            <a:xfrm>
              <a:off x="-55595775" y="4136975"/>
              <a:ext cx="18925" cy="65400"/>
            </a:xfrm>
            <a:custGeom>
              <a:rect b="b" l="l" r="r" t="t"/>
              <a:pathLst>
                <a:path extrusionOk="0" h="2616" w="757">
                  <a:moveTo>
                    <a:pt x="757" y="1"/>
                  </a:moveTo>
                  <a:cubicBezTo>
                    <a:pt x="284" y="284"/>
                    <a:pt x="1" y="757"/>
                    <a:pt x="1" y="1292"/>
                  </a:cubicBezTo>
                  <a:cubicBezTo>
                    <a:pt x="1" y="1859"/>
                    <a:pt x="316" y="2332"/>
                    <a:pt x="757" y="2615"/>
                  </a:cubicBezTo>
                  <a:lnTo>
                    <a:pt x="757" y="1"/>
                  </a:lnTo>
                  <a:close/>
                </a:path>
              </a:pathLst>
            </a:custGeom>
            <a:solidFill>
              <a:srgbClr val="B3737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623" name="Google Shape;623;p35"/>
          <p:cNvSpPr txBox="1"/>
          <p:nvPr/>
        </p:nvSpPr>
        <p:spPr>
          <a:xfrm>
            <a:off x="130663" y="3559118"/>
            <a:ext cx="2259300" cy="415500"/>
          </a:xfrm>
          <a:prstGeom prst="rect">
            <a:avLst/>
          </a:prstGeom>
          <a:noFill/>
          <a:ln>
            <a:noFill/>
          </a:ln>
        </p:spPr>
        <p:txBody>
          <a:bodyPr anchorCtr="0" anchor="ctr" bIns="91425" lIns="91425" spcFirstLastPara="1" rIns="91425" wrap="square" tIns="91425">
            <a:noAutofit/>
          </a:bodyPr>
          <a:lstStyle/>
          <a:p>
            <a:pPr indent="0" lvl="0" marL="0" marR="0" rtl="0" algn="ctr">
              <a:lnSpc>
                <a:spcPct val="90000"/>
              </a:lnSpc>
              <a:spcBef>
                <a:spcPts val="0"/>
              </a:spcBef>
              <a:spcAft>
                <a:spcPts val="0"/>
              </a:spcAft>
              <a:buClr>
                <a:srgbClr val="000000"/>
              </a:buClr>
              <a:buSzPts val="1700"/>
              <a:buFont typeface="Arial"/>
              <a:buNone/>
            </a:pPr>
            <a:r>
              <a:rPr b="1" lang="en" sz="1600">
                <a:solidFill>
                  <a:srgbClr val="CF8A87"/>
                </a:solidFill>
                <a:latin typeface="Open Sans"/>
                <a:ea typeface="Open Sans"/>
                <a:cs typeface="Open Sans"/>
                <a:sym typeface="Open Sans"/>
              </a:rPr>
              <a:t>Razan Almohanna</a:t>
            </a:r>
            <a:endParaRPr b="1" i="0" sz="1600" u="none" cap="none" strike="noStrike">
              <a:solidFill>
                <a:srgbClr val="CF8A87"/>
              </a:solidFill>
              <a:latin typeface="Open Sans"/>
              <a:ea typeface="Open Sans"/>
              <a:cs typeface="Open Sans"/>
              <a:sym typeface="Open Sans"/>
            </a:endParaRPr>
          </a:p>
        </p:txBody>
      </p:sp>
      <p:cxnSp>
        <p:nvCxnSpPr>
          <p:cNvPr id="624" name="Google Shape;624;p35"/>
          <p:cNvCxnSpPr/>
          <p:nvPr/>
        </p:nvCxnSpPr>
        <p:spPr>
          <a:xfrm flipH="1" rot="10800000">
            <a:off x="351350" y="4457331"/>
            <a:ext cx="1779000" cy="5400"/>
          </a:xfrm>
          <a:prstGeom prst="straightConnector1">
            <a:avLst/>
          </a:prstGeom>
          <a:noFill/>
          <a:ln cap="rnd" cmpd="sng" w="38100">
            <a:solidFill>
              <a:srgbClr val="7F7F7F"/>
            </a:solidFill>
            <a:prstDash val="solid"/>
            <a:miter lim="800000"/>
            <a:headEnd len="sm" w="sm" type="oval"/>
            <a:tailEnd len="sm" w="sm" type="oval"/>
          </a:ln>
        </p:spPr>
      </p:cxnSp>
      <p:sp>
        <p:nvSpPr>
          <p:cNvPr id="625" name="Google Shape;625;p35"/>
          <p:cNvSpPr txBox="1"/>
          <p:nvPr/>
        </p:nvSpPr>
        <p:spPr>
          <a:xfrm>
            <a:off x="4629040" y="3559106"/>
            <a:ext cx="2086500" cy="415500"/>
          </a:xfrm>
          <a:prstGeom prst="rect">
            <a:avLst/>
          </a:prstGeom>
          <a:noFill/>
          <a:ln>
            <a:noFill/>
          </a:ln>
        </p:spPr>
        <p:txBody>
          <a:bodyPr anchorCtr="0" anchor="ctr" bIns="91425" lIns="91425" spcFirstLastPara="1" rIns="91425" wrap="square" tIns="91425">
            <a:noAutofit/>
          </a:bodyPr>
          <a:lstStyle/>
          <a:p>
            <a:pPr indent="0" lvl="0" marL="0" marR="0" rtl="0" algn="ctr">
              <a:lnSpc>
                <a:spcPct val="90000"/>
              </a:lnSpc>
              <a:spcBef>
                <a:spcPts val="0"/>
              </a:spcBef>
              <a:spcAft>
                <a:spcPts val="0"/>
              </a:spcAft>
              <a:buClr>
                <a:srgbClr val="000000"/>
              </a:buClr>
              <a:buSzPts val="1700"/>
              <a:buFont typeface="Arial"/>
              <a:buNone/>
            </a:pPr>
            <a:r>
              <a:rPr b="1" lang="en" sz="1600">
                <a:solidFill>
                  <a:srgbClr val="A5B7C6"/>
                </a:solidFill>
                <a:latin typeface="Open Sans"/>
                <a:ea typeface="Open Sans"/>
                <a:cs typeface="Open Sans"/>
                <a:sym typeface="Open Sans"/>
              </a:rPr>
              <a:t>Khalid Alrasheed </a:t>
            </a:r>
            <a:endParaRPr b="1" i="0" sz="1600" u="none" cap="none" strike="noStrike">
              <a:solidFill>
                <a:srgbClr val="A5B7C6"/>
              </a:solidFill>
              <a:latin typeface="Open Sans"/>
              <a:ea typeface="Open Sans"/>
              <a:cs typeface="Open Sans"/>
              <a:sym typeface="Open Sans"/>
            </a:endParaRPr>
          </a:p>
        </p:txBody>
      </p:sp>
      <p:cxnSp>
        <p:nvCxnSpPr>
          <p:cNvPr id="626" name="Google Shape;626;p35"/>
          <p:cNvCxnSpPr/>
          <p:nvPr/>
        </p:nvCxnSpPr>
        <p:spPr>
          <a:xfrm>
            <a:off x="4799042" y="4461221"/>
            <a:ext cx="1707600" cy="1500"/>
          </a:xfrm>
          <a:prstGeom prst="straightConnector1">
            <a:avLst/>
          </a:prstGeom>
          <a:noFill/>
          <a:ln cap="rnd" cmpd="sng" w="38100">
            <a:solidFill>
              <a:srgbClr val="7F7F7F"/>
            </a:solidFill>
            <a:prstDash val="solid"/>
            <a:miter lim="800000"/>
            <a:headEnd len="sm" w="sm" type="oval"/>
            <a:tailEnd len="sm" w="sm" type="oval"/>
          </a:ln>
        </p:spPr>
      </p:cxnSp>
      <p:sp>
        <p:nvSpPr>
          <p:cNvPr id="627" name="Google Shape;627;p35"/>
          <p:cNvSpPr txBox="1"/>
          <p:nvPr/>
        </p:nvSpPr>
        <p:spPr>
          <a:xfrm>
            <a:off x="1754100" y="5192218"/>
            <a:ext cx="3349800" cy="553800"/>
          </a:xfrm>
          <a:prstGeom prst="rect">
            <a:avLst/>
          </a:prstGeom>
          <a:noFill/>
          <a:ln>
            <a:noFill/>
          </a:ln>
        </p:spPr>
        <p:txBody>
          <a:bodyPr anchorCtr="0" anchor="t" bIns="91425" lIns="91425" spcFirstLastPara="1" rIns="91425" wrap="square" tIns="91425">
            <a:spAutoFit/>
          </a:bodyPr>
          <a:lstStyle/>
          <a:p>
            <a:pPr indent="0" lvl="0" marL="0" marR="0" rtl="0" algn="ctr">
              <a:lnSpc>
                <a:spcPct val="90000"/>
              </a:lnSpc>
              <a:spcBef>
                <a:spcPts val="0"/>
              </a:spcBef>
              <a:spcAft>
                <a:spcPts val="0"/>
              </a:spcAft>
              <a:buClr>
                <a:srgbClr val="000000"/>
              </a:buClr>
              <a:buSzPts val="2800"/>
              <a:buFont typeface="Arial"/>
              <a:buNone/>
            </a:pPr>
            <a:r>
              <a:rPr b="1" i="0" lang="en" sz="2400" u="none" cap="none" strike="noStrike">
                <a:solidFill>
                  <a:srgbClr val="666666"/>
                </a:solidFill>
                <a:latin typeface="Open Sans"/>
                <a:ea typeface="Open Sans"/>
                <a:cs typeface="Open Sans"/>
                <a:sym typeface="Open Sans"/>
              </a:rPr>
              <a:t>Team Members </a:t>
            </a:r>
            <a:endParaRPr b="1" i="0" sz="2400" u="none" cap="none" strike="noStrike">
              <a:solidFill>
                <a:srgbClr val="666666"/>
              </a:solidFill>
              <a:latin typeface="Open Sans"/>
              <a:ea typeface="Open Sans"/>
              <a:cs typeface="Open Sans"/>
              <a:sym typeface="Open Sans"/>
            </a:endParaRPr>
          </a:p>
        </p:txBody>
      </p:sp>
      <p:cxnSp>
        <p:nvCxnSpPr>
          <p:cNvPr id="628" name="Google Shape;628;p35"/>
          <p:cNvCxnSpPr/>
          <p:nvPr/>
        </p:nvCxnSpPr>
        <p:spPr>
          <a:xfrm>
            <a:off x="2564850" y="5761617"/>
            <a:ext cx="1728300" cy="300"/>
          </a:xfrm>
          <a:prstGeom prst="straightConnector1">
            <a:avLst/>
          </a:prstGeom>
          <a:noFill/>
          <a:ln cap="rnd" cmpd="sng" w="38100">
            <a:solidFill>
              <a:srgbClr val="7F7F7F"/>
            </a:solidFill>
            <a:prstDash val="solid"/>
            <a:miter lim="800000"/>
            <a:headEnd len="sm" w="sm" type="none"/>
            <a:tailEnd len="sm" w="sm" type="none"/>
          </a:ln>
        </p:spPr>
      </p:cxnSp>
      <p:sp>
        <p:nvSpPr>
          <p:cNvPr id="629" name="Google Shape;629;p35"/>
          <p:cNvSpPr txBox="1"/>
          <p:nvPr/>
        </p:nvSpPr>
        <p:spPr>
          <a:xfrm>
            <a:off x="4300725" y="5933650"/>
            <a:ext cx="2414700" cy="1065300"/>
          </a:xfrm>
          <a:prstGeom prst="rect">
            <a:avLst/>
          </a:prstGeom>
          <a:noFill/>
          <a:ln>
            <a:noFill/>
          </a:ln>
        </p:spPr>
        <p:txBody>
          <a:bodyPr anchorCtr="0" anchor="ctr" bIns="91425" lIns="91425" spcFirstLastPara="1" rIns="91425" wrap="square" tIns="91425">
            <a:noAutofit/>
          </a:bodyPr>
          <a:lstStyle/>
          <a:p>
            <a:pPr indent="0" lvl="0" marL="0" rtl="0" algn="l">
              <a:lnSpc>
                <a:spcPct val="150000"/>
              </a:lnSpc>
              <a:spcBef>
                <a:spcPts val="0"/>
              </a:spcBef>
              <a:spcAft>
                <a:spcPts val="0"/>
              </a:spcAft>
              <a:buNone/>
            </a:pPr>
            <a:r>
              <a:rPr b="1" lang="en" sz="1500">
                <a:solidFill>
                  <a:srgbClr val="A5B7C6"/>
                </a:solidFill>
                <a:latin typeface="Open Sans"/>
                <a:ea typeface="Open Sans"/>
                <a:cs typeface="Open Sans"/>
                <a:sym typeface="Open Sans"/>
              </a:rPr>
              <a:t>Rakan Alromayan</a:t>
            </a:r>
            <a:endParaRPr b="1" sz="1500">
              <a:solidFill>
                <a:srgbClr val="A5B7C6"/>
              </a:solidFill>
              <a:latin typeface="Open Sans"/>
              <a:ea typeface="Open Sans"/>
              <a:cs typeface="Open Sans"/>
              <a:sym typeface="Open Sans"/>
            </a:endParaRPr>
          </a:p>
        </p:txBody>
      </p:sp>
      <p:grpSp>
        <p:nvGrpSpPr>
          <p:cNvPr id="630" name="Google Shape;630;p35"/>
          <p:cNvGrpSpPr/>
          <p:nvPr/>
        </p:nvGrpSpPr>
        <p:grpSpPr>
          <a:xfrm>
            <a:off x="4067583" y="9433735"/>
            <a:ext cx="275799" cy="233612"/>
            <a:chOff x="-35839800" y="3561025"/>
            <a:chExt cx="291450" cy="291650"/>
          </a:xfrm>
        </p:grpSpPr>
        <p:sp>
          <p:nvSpPr>
            <p:cNvPr id="631" name="Google Shape;631;p35"/>
            <p:cNvSpPr/>
            <p:nvPr/>
          </p:nvSpPr>
          <p:spPr>
            <a:xfrm>
              <a:off x="-35772850" y="3612425"/>
              <a:ext cx="155200" cy="142575"/>
            </a:xfrm>
            <a:custGeom>
              <a:rect b="b" l="l" r="r" t="t"/>
              <a:pathLst>
                <a:path extrusionOk="0" h="5703" w="6208">
                  <a:moveTo>
                    <a:pt x="3088" y="693"/>
                  </a:moveTo>
                  <a:cubicBezTo>
                    <a:pt x="3655" y="693"/>
                    <a:pt x="4128" y="1166"/>
                    <a:pt x="4128" y="1733"/>
                  </a:cubicBezTo>
                  <a:cubicBezTo>
                    <a:pt x="4128" y="2174"/>
                    <a:pt x="3844" y="2552"/>
                    <a:pt x="3466" y="2710"/>
                  </a:cubicBezTo>
                  <a:lnTo>
                    <a:pt x="3466" y="3119"/>
                  </a:lnTo>
                  <a:cubicBezTo>
                    <a:pt x="3466" y="3308"/>
                    <a:pt x="3309" y="3466"/>
                    <a:pt x="3088" y="3466"/>
                  </a:cubicBezTo>
                  <a:cubicBezTo>
                    <a:pt x="2899" y="3466"/>
                    <a:pt x="2742" y="3308"/>
                    <a:pt x="2742" y="3119"/>
                  </a:cubicBezTo>
                  <a:lnTo>
                    <a:pt x="2742" y="2710"/>
                  </a:lnTo>
                  <a:cubicBezTo>
                    <a:pt x="2742" y="2426"/>
                    <a:pt x="2931" y="2174"/>
                    <a:pt x="3214" y="2080"/>
                  </a:cubicBezTo>
                  <a:cubicBezTo>
                    <a:pt x="3340" y="2048"/>
                    <a:pt x="3466" y="1891"/>
                    <a:pt x="3466" y="1765"/>
                  </a:cubicBezTo>
                  <a:cubicBezTo>
                    <a:pt x="3466" y="1576"/>
                    <a:pt x="3309" y="1418"/>
                    <a:pt x="3088" y="1418"/>
                  </a:cubicBezTo>
                  <a:cubicBezTo>
                    <a:pt x="2899" y="1418"/>
                    <a:pt x="2742" y="1576"/>
                    <a:pt x="2742" y="1765"/>
                  </a:cubicBezTo>
                  <a:cubicBezTo>
                    <a:pt x="2742" y="1954"/>
                    <a:pt x="2584" y="2111"/>
                    <a:pt x="2395" y="2111"/>
                  </a:cubicBezTo>
                  <a:cubicBezTo>
                    <a:pt x="2206" y="2111"/>
                    <a:pt x="2049" y="1954"/>
                    <a:pt x="2049" y="1765"/>
                  </a:cubicBezTo>
                  <a:cubicBezTo>
                    <a:pt x="2080" y="1166"/>
                    <a:pt x="2553" y="693"/>
                    <a:pt x="3088" y="693"/>
                  </a:cubicBezTo>
                  <a:close/>
                  <a:moveTo>
                    <a:pt x="3088" y="3781"/>
                  </a:moveTo>
                  <a:cubicBezTo>
                    <a:pt x="3309" y="3781"/>
                    <a:pt x="3466" y="3938"/>
                    <a:pt x="3466" y="4127"/>
                  </a:cubicBezTo>
                  <a:cubicBezTo>
                    <a:pt x="3466" y="4317"/>
                    <a:pt x="3309" y="4474"/>
                    <a:pt x="3088" y="4474"/>
                  </a:cubicBezTo>
                  <a:cubicBezTo>
                    <a:pt x="2899" y="4474"/>
                    <a:pt x="2742" y="4317"/>
                    <a:pt x="2742" y="4127"/>
                  </a:cubicBezTo>
                  <a:cubicBezTo>
                    <a:pt x="2742" y="3938"/>
                    <a:pt x="2899" y="3781"/>
                    <a:pt x="3088" y="3781"/>
                  </a:cubicBezTo>
                  <a:close/>
                  <a:moveTo>
                    <a:pt x="347" y="0"/>
                  </a:moveTo>
                  <a:cubicBezTo>
                    <a:pt x="158" y="32"/>
                    <a:pt x="1" y="189"/>
                    <a:pt x="1" y="347"/>
                  </a:cubicBezTo>
                  <a:lnTo>
                    <a:pt x="1" y="5010"/>
                  </a:lnTo>
                  <a:lnTo>
                    <a:pt x="694" y="5703"/>
                  </a:lnTo>
                  <a:cubicBezTo>
                    <a:pt x="1371" y="5088"/>
                    <a:pt x="2238" y="4781"/>
                    <a:pt x="3104" y="4781"/>
                  </a:cubicBezTo>
                  <a:cubicBezTo>
                    <a:pt x="3970" y="4781"/>
                    <a:pt x="4837" y="5088"/>
                    <a:pt x="5514" y="5703"/>
                  </a:cubicBezTo>
                  <a:lnTo>
                    <a:pt x="6207" y="5010"/>
                  </a:lnTo>
                  <a:lnTo>
                    <a:pt x="6207" y="347"/>
                  </a:lnTo>
                  <a:cubicBezTo>
                    <a:pt x="6207" y="158"/>
                    <a:pt x="6050" y="0"/>
                    <a:pt x="5861" y="0"/>
                  </a:cubicBezTo>
                  <a:close/>
                </a:path>
              </a:pathLst>
            </a:custGeom>
            <a:solidFill>
              <a:srgbClr val="CF8A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2" name="Google Shape;632;p35"/>
            <p:cNvSpPr/>
            <p:nvPr/>
          </p:nvSpPr>
          <p:spPr>
            <a:xfrm>
              <a:off x="-35621625" y="3694325"/>
              <a:ext cx="73275" cy="143375"/>
            </a:xfrm>
            <a:custGeom>
              <a:rect b="b" l="l" r="r" t="t"/>
              <a:pathLst>
                <a:path extrusionOk="0" h="5735" w="2931">
                  <a:moveTo>
                    <a:pt x="2931" y="1"/>
                  </a:moveTo>
                  <a:lnTo>
                    <a:pt x="1" y="2899"/>
                  </a:lnTo>
                  <a:lnTo>
                    <a:pt x="2805" y="5735"/>
                  </a:lnTo>
                  <a:cubicBezTo>
                    <a:pt x="2868" y="5609"/>
                    <a:pt x="2931" y="5451"/>
                    <a:pt x="2931" y="5294"/>
                  </a:cubicBezTo>
                  <a:lnTo>
                    <a:pt x="2931" y="1"/>
                  </a:lnTo>
                  <a:close/>
                </a:path>
              </a:pathLst>
            </a:custGeom>
            <a:solidFill>
              <a:srgbClr val="CF8A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3" name="Google Shape;633;p35"/>
            <p:cNvSpPr/>
            <p:nvPr/>
          </p:nvSpPr>
          <p:spPr>
            <a:xfrm>
              <a:off x="-35827200" y="3748675"/>
              <a:ext cx="263100" cy="104000"/>
            </a:xfrm>
            <a:custGeom>
              <a:rect b="b" l="l" r="r" t="t"/>
              <a:pathLst>
                <a:path extrusionOk="0" h="4160" w="10524">
                  <a:moveTo>
                    <a:pt x="5235" y="1"/>
                  </a:moveTo>
                  <a:cubicBezTo>
                    <a:pt x="4482" y="1"/>
                    <a:pt x="3734" y="284"/>
                    <a:pt x="3183" y="851"/>
                  </a:cubicBezTo>
                  <a:lnTo>
                    <a:pt x="1" y="4033"/>
                  </a:lnTo>
                  <a:cubicBezTo>
                    <a:pt x="158" y="4128"/>
                    <a:pt x="316" y="4159"/>
                    <a:pt x="473" y="4159"/>
                  </a:cubicBezTo>
                  <a:lnTo>
                    <a:pt x="10082" y="4159"/>
                  </a:lnTo>
                  <a:cubicBezTo>
                    <a:pt x="10240" y="4159"/>
                    <a:pt x="10398" y="4128"/>
                    <a:pt x="10524" y="4033"/>
                  </a:cubicBezTo>
                  <a:lnTo>
                    <a:pt x="7310" y="851"/>
                  </a:lnTo>
                  <a:cubicBezTo>
                    <a:pt x="6743" y="284"/>
                    <a:pt x="5987" y="1"/>
                    <a:pt x="5235" y="1"/>
                  </a:cubicBezTo>
                  <a:close/>
                </a:path>
              </a:pathLst>
            </a:custGeom>
            <a:solidFill>
              <a:srgbClr val="CF8A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4" name="Google Shape;634;p35"/>
            <p:cNvSpPr/>
            <p:nvPr/>
          </p:nvSpPr>
          <p:spPr>
            <a:xfrm>
              <a:off x="-35831925" y="3635275"/>
              <a:ext cx="41775" cy="85075"/>
            </a:xfrm>
            <a:custGeom>
              <a:rect b="b" l="l" r="r" t="t"/>
              <a:pathLst>
                <a:path extrusionOk="0" h="3403" w="1671">
                  <a:moveTo>
                    <a:pt x="1671" y="0"/>
                  </a:moveTo>
                  <a:lnTo>
                    <a:pt x="1" y="1701"/>
                  </a:lnTo>
                  <a:lnTo>
                    <a:pt x="1671" y="3403"/>
                  </a:lnTo>
                  <a:lnTo>
                    <a:pt x="1671" y="0"/>
                  </a:lnTo>
                  <a:close/>
                </a:path>
              </a:pathLst>
            </a:custGeom>
            <a:solidFill>
              <a:srgbClr val="CF8A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5" name="Google Shape;635;p35"/>
            <p:cNvSpPr/>
            <p:nvPr/>
          </p:nvSpPr>
          <p:spPr>
            <a:xfrm>
              <a:off x="-35601150" y="3635275"/>
              <a:ext cx="43350" cy="85075"/>
            </a:xfrm>
            <a:custGeom>
              <a:rect b="b" l="l" r="r" t="t"/>
              <a:pathLst>
                <a:path extrusionOk="0" h="3403" w="1734">
                  <a:moveTo>
                    <a:pt x="1" y="0"/>
                  </a:moveTo>
                  <a:lnTo>
                    <a:pt x="1" y="3403"/>
                  </a:lnTo>
                  <a:lnTo>
                    <a:pt x="1734" y="1701"/>
                  </a:lnTo>
                  <a:lnTo>
                    <a:pt x="1" y="0"/>
                  </a:lnTo>
                  <a:close/>
                </a:path>
              </a:pathLst>
            </a:custGeom>
            <a:solidFill>
              <a:srgbClr val="CF8A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6" name="Google Shape;636;p35"/>
            <p:cNvSpPr/>
            <p:nvPr/>
          </p:nvSpPr>
          <p:spPr>
            <a:xfrm>
              <a:off x="-35750000" y="3561025"/>
              <a:ext cx="111075" cy="35675"/>
            </a:xfrm>
            <a:custGeom>
              <a:rect b="b" l="l" r="r" t="t"/>
              <a:pathLst>
                <a:path extrusionOk="0" h="1427" w="4443">
                  <a:moveTo>
                    <a:pt x="2182" y="1"/>
                  </a:moveTo>
                  <a:cubicBezTo>
                    <a:pt x="1686" y="1"/>
                    <a:pt x="1198" y="182"/>
                    <a:pt x="851" y="544"/>
                  </a:cubicBezTo>
                  <a:lnTo>
                    <a:pt x="0" y="1426"/>
                  </a:lnTo>
                  <a:lnTo>
                    <a:pt x="4443" y="1426"/>
                  </a:lnTo>
                  <a:lnTo>
                    <a:pt x="3560" y="544"/>
                  </a:lnTo>
                  <a:cubicBezTo>
                    <a:pt x="3182" y="182"/>
                    <a:pt x="2678" y="1"/>
                    <a:pt x="2182" y="1"/>
                  </a:cubicBezTo>
                  <a:close/>
                </a:path>
              </a:pathLst>
            </a:custGeom>
            <a:solidFill>
              <a:srgbClr val="CF8A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7" name="Google Shape;637;p35"/>
            <p:cNvSpPr/>
            <p:nvPr/>
          </p:nvSpPr>
          <p:spPr>
            <a:xfrm>
              <a:off x="-35839800" y="3694325"/>
              <a:ext cx="72500" cy="143375"/>
            </a:xfrm>
            <a:custGeom>
              <a:rect b="b" l="l" r="r" t="t"/>
              <a:pathLst>
                <a:path extrusionOk="0" h="5735" w="2900">
                  <a:moveTo>
                    <a:pt x="1" y="1"/>
                  </a:moveTo>
                  <a:lnTo>
                    <a:pt x="1" y="5294"/>
                  </a:lnTo>
                  <a:cubicBezTo>
                    <a:pt x="1" y="5451"/>
                    <a:pt x="32" y="5609"/>
                    <a:pt x="95" y="5735"/>
                  </a:cubicBezTo>
                  <a:lnTo>
                    <a:pt x="2899" y="2899"/>
                  </a:lnTo>
                  <a:lnTo>
                    <a:pt x="1" y="1"/>
                  </a:lnTo>
                  <a:close/>
                </a:path>
              </a:pathLst>
            </a:custGeom>
            <a:solidFill>
              <a:srgbClr val="CF8A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638" name="Google Shape;638;p35"/>
          <p:cNvSpPr txBox="1"/>
          <p:nvPr/>
        </p:nvSpPr>
        <p:spPr>
          <a:xfrm flipH="1">
            <a:off x="3429000" y="8958013"/>
            <a:ext cx="3942300" cy="415500"/>
          </a:xfrm>
          <a:prstGeom prst="rect">
            <a:avLst/>
          </a:prstGeom>
          <a:noFill/>
          <a:ln>
            <a:noFill/>
          </a:ln>
        </p:spPr>
        <p:txBody>
          <a:bodyPr anchorCtr="0" anchor="ctr" bIns="91425" lIns="91425" spcFirstLastPara="1" rIns="91425" wrap="square" tIns="91425">
            <a:noAutofit/>
          </a:bodyPr>
          <a:lstStyle/>
          <a:p>
            <a:pPr indent="0" lvl="0" marL="0" marR="0" rtl="0" algn="l">
              <a:lnSpc>
                <a:spcPct val="150000"/>
              </a:lnSpc>
              <a:spcBef>
                <a:spcPts val="0"/>
              </a:spcBef>
              <a:spcAft>
                <a:spcPts val="0"/>
              </a:spcAft>
              <a:buClr>
                <a:srgbClr val="000000"/>
              </a:buClr>
              <a:buSzPts val="900"/>
              <a:buFont typeface="Arial"/>
              <a:buNone/>
            </a:pPr>
            <a:r>
              <a:rPr b="1" i="0" lang="en" u="none" cap="none" strike="noStrike">
                <a:solidFill>
                  <a:srgbClr val="CF8A87"/>
                </a:solidFill>
                <a:latin typeface="Open Sans"/>
                <a:ea typeface="Open Sans"/>
                <a:cs typeface="Open Sans"/>
                <a:sym typeface="Open Sans"/>
              </a:rPr>
              <a:t>Theme was done by Shatha Almutib</a:t>
            </a:r>
            <a:endParaRPr b="1" i="0" u="none" cap="none" strike="noStrike">
              <a:solidFill>
                <a:srgbClr val="CF8A87"/>
              </a:solidFill>
              <a:latin typeface="Open Sans"/>
              <a:ea typeface="Open Sans"/>
              <a:cs typeface="Open Sans"/>
              <a:sym typeface="Open Sans"/>
            </a:endParaRPr>
          </a:p>
        </p:txBody>
      </p:sp>
      <p:sp>
        <p:nvSpPr>
          <p:cNvPr id="639" name="Google Shape;639;p35"/>
          <p:cNvSpPr txBox="1"/>
          <p:nvPr/>
        </p:nvSpPr>
        <p:spPr>
          <a:xfrm>
            <a:off x="130663" y="3912643"/>
            <a:ext cx="2203800" cy="415500"/>
          </a:xfrm>
          <a:prstGeom prst="rect">
            <a:avLst/>
          </a:prstGeom>
          <a:noFill/>
          <a:ln>
            <a:noFill/>
          </a:ln>
        </p:spPr>
        <p:txBody>
          <a:bodyPr anchorCtr="0" anchor="ctr" bIns="91425" lIns="91425" spcFirstLastPara="1" rIns="91425" wrap="square" tIns="91425">
            <a:noAutofit/>
          </a:bodyPr>
          <a:lstStyle/>
          <a:p>
            <a:pPr indent="0" lvl="0" marL="0" marR="0" rtl="0" algn="ctr">
              <a:lnSpc>
                <a:spcPct val="90000"/>
              </a:lnSpc>
              <a:spcBef>
                <a:spcPts val="0"/>
              </a:spcBef>
              <a:spcAft>
                <a:spcPts val="0"/>
              </a:spcAft>
              <a:buClr>
                <a:srgbClr val="000000"/>
              </a:buClr>
              <a:buSzPts val="1700"/>
              <a:buFont typeface="Arial"/>
              <a:buNone/>
            </a:pPr>
            <a:r>
              <a:rPr b="1" lang="en" sz="1600">
                <a:solidFill>
                  <a:srgbClr val="CF8A87"/>
                </a:solidFill>
                <a:latin typeface="Open Sans"/>
                <a:ea typeface="Open Sans"/>
                <a:cs typeface="Open Sans"/>
                <a:sym typeface="Open Sans"/>
              </a:rPr>
              <a:t>Raneem Alwatban</a:t>
            </a:r>
            <a:endParaRPr b="1" i="0" sz="1600" u="none" cap="none" strike="noStrike">
              <a:solidFill>
                <a:srgbClr val="CF8A87"/>
              </a:solidFill>
              <a:latin typeface="Open Sans"/>
              <a:ea typeface="Open Sans"/>
              <a:cs typeface="Open Sans"/>
              <a:sym typeface="Open Sans"/>
            </a:endParaRPr>
          </a:p>
        </p:txBody>
      </p:sp>
      <p:sp>
        <p:nvSpPr>
          <p:cNvPr id="640" name="Google Shape;640;p35"/>
          <p:cNvSpPr txBox="1"/>
          <p:nvPr/>
        </p:nvSpPr>
        <p:spPr>
          <a:xfrm>
            <a:off x="4382613" y="3912656"/>
            <a:ext cx="2523900" cy="415500"/>
          </a:xfrm>
          <a:prstGeom prst="rect">
            <a:avLst/>
          </a:prstGeom>
          <a:noFill/>
          <a:ln>
            <a:noFill/>
          </a:ln>
        </p:spPr>
        <p:txBody>
          <a:bodyPr anchorCtr="0" anchor="ctr" bIns="91425" lIns="91425" spcFirstLastPara="1" rIns="91425" wrap="square" tIns="91425">
            <a:noAutofit/>
          </a:bodyPr>
          <a:lstStyle/>
          <a:p>
            <a:pPr indent="0" lvl="0" marL="0" marR="0" rtl="0" algn="ctr">
              <a:lnSpc>
                <a:spcPct val="90000"/>
              </a:lnSpc>
              <a:spcBef>
                <a:spcPts val="0"/>
              </a:spcBef>
              <a:spcAft>
                <a:spcPts val="0"/>
              </a:spcAft>
              <a:buClr>
                <a:srgbClr val="000000"/>
              </a:buClr>
              <a:buSzPts val="1700"/>
              <a:buFont typeface="Arial"/>
              <a:buNone/>
            </a:pPr>
            <a:r>
              <a:rPr b="1" lang="en" sz="1600">
                <a:solidFill>
                  <a:srgbClr val="A5B7C6"/>
                </a:solidFill>
                <a:latin typeface="Open Sans"/>
                <a:ea typeface="Open Sans"/>
                <a:cs typeface="Open Sans"/>
                <a:sym typeface="Open Sans"/>
              </a:rPr>
              <a:t>Othman Alabdullah </a:t>
            </a:r>
            <a:endParaRPr b="1" i="0" sz="1600" u="none" cap="none" strike="noStrike">
              <a:solidFill>
                <a:srgbClr val="A5B7C6"/>
              </a:solidFill>
              <a:latin typeface="Open Sans"/>
              <a:ea typeface="Open Sans"/>
              <a:cs typeface="Open Sans"/>
              <a:sym typeface="Open Sans"/>
            </a:endParaRPr>
          </a:p>
        </p:txBody>
      </p:sp>
      <p:sp>
        <p:nvSpPr>
          <p:cNvPr id="641" name="Google Shape;641;p35"/>
          <p:cNvSpPr/>
          <p:nvPr/>
        </p:nvSpPr>
        <p:spPr>
          <a:xfrm>
            <a:off x="890708" y="6261570"/>
            <a:ext cx="385494" cy="292767"/>
          </a:xfrm>
          <a:custGeom>
            <a:rect b="b" l="l" r="r" t="t"/>
            <a:pathLst>
              <a:path extrusionOk="0" h="58495" w="76945">
                <a:moveTo>
                  <a:pt x="19539" y="0"/>
                </a:moveTo>
                <a:cubicBezTo>
                  <a:pt x="18779" y="0"/>
                  <a:pt x="18022" y="82"/>
                  <a:pt x="17279" y="256"/>
                </a:cubicBezTo>
                <a:cubicBezTo>
                  <a:pt x="4028" y="3357"/>
                  <a:pt x="0" y="20307"/>
                  <a:pt x="2699" y="31919"/>
                </a:cubicBezTo>
                <a:cubicBezTo>
                  <a:pt x="3562" y="35619"/>
                  <a:pt x="5098" y="39180"/>
                  <a:pt x="7313" y="42276"/>
                </a:cubicBezTo>
                <a:cubicBezTo>
                  <a:pt x="9972" y="45992"/>
                  <a:pt x="13700" y="49053"/>
                  <a:pt x="18429" y="49329"/>
                </a:cubicBezTo>
                <a:cubicBezTo>
                  <a:pt x="18668" y="49343"/>
                  <a:pt x="18906" y="49350"/>
                  <a:pt x="19145" y="49350"/>
                </a:cubicBezTo>
                <a:cubicBezTo>
                  <a:pt x="25631" y="49350"/>
                  <a:pt x="32068" y="44216"/>
                  <a:pt x="32422" y="37523"/>
                </a:cubicBezTo>
                <a:cubicBezTo>
                  <a:pt x="32583" y="34398"/>
                  <a:pt x="31099" y="31222"/>
                  <a:pt x="28550" y="29381"/>
                </a:cubicBezTo>
                <a:cubicBezTo>
                  <a:pt x="28250" y="29163"/>
                  <a:pt x="27946" y="28961"/>
                  <a:pt x="27825" y="28587"/>
                </a:cubicBezTo>
                <a:cubicBezTo>
                  <a:pt x="27825" y="28576"/>
                  <a:pt x="27819" y="28571"/>
                  <a:pt x="27819" y="28564"/>
                </a:cubicBezTo>
                <a:cubicBezTo>
                  <a:pt x="27710" y="28196"/>
                  <a:pt x="27790" y="27788"/>
                  <a:pt x="27957" y="27442"/>
                </a:cubicBezTo>
                <a:cubicBezTo>
                  <a:pt x="27998" y="27350"/>
                  <a:pt x="28050" y="27270"/>
                  <a:pt x="28101" y="27183"/>
                </a:cubicBezTo>
                <a:lnTo>
                  <a:pt x="30605" y="27183"/>
                </a:lnTo>
                <a:cubicBezTo>
                  <a:pt x="32963" y="27183"/>
                  <a:pt x="34885" y="29105"/>
                  <a:pt x="34885" y="31463"/>
                </a:cubicBezTo>
                <a:lnTo>
                  <a:pt x="34885" y="57453"/>
                </a:lnTo>
                <a:cubicBezTo>
                  <a:pt x="34885" y="58029"/>
                  <a:pt x="35351" y="58494"/>
                  <a:pt x="35927" y="58494"/>
                </a:cubicBezTo>
                <a:cubicBezTo>
                  <a:pt x="36501" y="58494"/>
                  <a:pt x="36968" y="58029"/>
                  <a:pt x="36968" y="57453"/>
                </a:cubicBezTo>
                <a:lnTo>
                  <a:pt x="36968" y="31463"/>
                </a:lnTo>
                <a:cubicBezTo>
                  <a:pt x="36968" y="27955"/>
                  <a:pt x="34113" y="25100"/>
                  <a:pt x="30605" y="25100"/>
                </a:cubicBezTo>
                <a:lnTo>
                  <a:pt x="29269" y="25100"/>
                </a:lnTo>
                <a:cubicBezTo>
                  <a:pt x="29309" y="24980"/>
                  <a:pt x="29344" y="24853"/>
                  <a:pt x="29367" y="24726"/>
                </a:cubicBezTo>
                <a:cubicBezTo>
                  <a:pt x="29442" y="24364"/>
                  <a:pt x="29447" y="23996"/>
                  <a:pt x="29396" y="23627"/>
                </a:cubicBezTo>
                <a:lnTo>
                  <a:pt x="32474" y="23627"/>
                </a:lnTo>
                <a:cubicBezTo>
                  <a:pt x="33049" y="23627"/>
                  <a:pt x="33516" y="23162"/>
                  <a:pt x="33516" y="22586"/>
                </a:cubicBezTo>
                <a:cubicBezTo>
                  <a:pt x="33516" y="22011"/>
                  <a:pt x="33049" y="21545"/>
                  <a:pt x="32474" y="21545"/>
                </a:cubicBezTo>
                <a:lnTo>
                  <a:pt x="28595" y="21545"/>
                </a:lnTo>
                <a:cubicBezTo>
                  <a:pt x="28406" y="21176"/>
                  <a:pt x="28239" y="20791"/>
                  <a:pt x="28239" y="20382"/>
                </a:cubicBezTo>
                <a:cubicBezTo>
                  <a:pt x="28234" y="19784"/>
                  <a:pt x="28850" y="19174"/>
                  <a:pt x="29246" y="18788"/>
                </a:cubicBezTo>
                <a:cubicBezTo>
                  <a:pt x="30000" y="18063"/>
                  <a:pt x="30725" y="17322"/>
                  <a:pt x="31254" y="16419"/>
                </a:cubicBezTo>
                <a:cubicBezTo>
                  <a:pt x="31731" y="15607"/>
                  <a:pt x="32082" y="14727"/>
                  <a:pt x="32278" y="13806"/>
                </a:cubicBezTo>
                <a:cubicBezTo>
                  <a:pt x="32664" y="12017"/>
                  <a:pt x="32451" y="10147"/>
                  <a:pt x="31789" y="8450"/>
                </a:cubicBezTo>
                <a:cubicBezTo>
                  <a:pt x="29979" y="3790"/>
                  <a:pt x="24700" y="0"/>
                  <a:pt x="19539" y="0"/>
                </a:cubicBezTo>
                <a:close/>
                <a:moveTo>
                  <a:pt x="57404" y="0"/>
                </a:moveTo>
                <a:cubicBezTo>
                  <a:pt x="52239" y="0"/>
                  <a:pt x="46965" y="3790"/>
                  <a:pt x="45149" y="8450"/>
                </a:cubicBezTo>
                <a:cubicBezTo>
                  <a:pt x="44488" y="10147"/>
                  <a:pt x="44275" y="12017"/>
                  <a:pt x="44666" y="13806"/>
                </a:cubicBezTo>
                <a:cubicBezTo>
                  <a:pt x="44862" y="14727"/>
                  <a:pt x="45213" y="15607"/>
                  <a:pt x="45691" y="16419"/>
                </a:cubicBezTo>
                <a:cubicBezTo>
                  <a:pt x="46220" y="17322"/>
                  <a:pt x="46945" y="18063"/>
                  <a:pt x="47698" y="18788"/>
                </a:cubicBezTo>
                <a:cubicBezTo>
                  <a:pt x="48095" y="19174"/>
                  <a:pt x="48711" y="19784"/>
                  <a:pt x="48705" y="20382"/>
                </a:cubicBezTo>
                <a:cubicBezTo>
                  <a:pt x="48700" y="20791"/>
                  <a:pt x="48538" y="21176"/>
                  <a:pt x="48342" y="21545"/>
                </a:cubicBezTo>
                <a:lnTo>
                  <a:pt x="44172" y="21545"/>
                </a:lnTo>
                <a:cubicBezTo>
                  <a:pt x="43596" y="21545"/>
                  <a:pt x="43129" y="22011"/>
                  <a:pt x="43129" y="22586"/>
                </a:cubicBezTo>
                <a:cubicBezTo>
                  <a:pt x="43129" y="23162"/>
                  <a:pt x="43596" y="23627"/>
                  <a:pt x="44172" y="23627"/>
                </a:cubicBezTo>
                <a:lnTo>
                  <a:pt x="47542" y="23627"/>
                </a:lnTo>
                <a:cubicBezTo>
                  <a:pt x="47497" y="23996"/>
                  <a:pt x="47502" y="24364"/>
                  <a:pt x="47577" y="24726"/>
                </a:cubicBezTo>
                <a:cubicBezTo>
                  <a:pt x="47600" y="24853"/>
                  <a:pt x="47635" y="24980"/>
                  <a:pt x="47675" y="25100"/>
                </a:cubicBezTo>
                <a:lnTo>
                  <a:pt x="46340" y="25100"/>
                </a:lnTo>
                <a:cubicBezTo>
                  <a:pt x="42831" y="25100"/>
                  <a:pt x="39971" y="27955"/>
                  <a:pt x="39971" y="31463"/>
                </a:cubicBezTo>
                <a:lnTo>
                  <a:pt x="39971" y="57453"/>
                </a:lnTo>
                <a:cubicBezTo>
                  <a:pt x="39971" y="58029"/>
                  <a:pt x="40436" y="58494"/>
                  <a:pt x="41018" y="58494"/>
                </a:cubicBezTo>
                <a:cubicBezTo>
                  <a:pt x="41594" y="58494"/>
                  <a:pt x="42059" y="58029"/>
                  <a:pt x="42059" y="57453"/>
                </a:cubicBezTo>
                <a:lnTo>
                  <a:pt x="42059" y="31463"/>
                </a:lnTo>
                <a:cubicBezTo>
                  <a:pt x="42059" y="29105"/>
                  <a:pt x="43976" y="27183"/>
                  <a:pt x="46340" y="27183"/>
                </a:cubicBezTo>
                <a:lnTo>
                  <a:pt x="48843" y="27183"/>
                </a:lnTo>
                <a:cubicBezTo>
                  <a:pt x="48894" y="27270"/>
                  <a:pt x="48947" y="27350"/>
                  <a:pt x="48987" y="27442"/>
                </a:cubicBezTo>
                <a:cubicBezTo>
                  <a:pt x="49154" y="27788"/>
                  <a:pt x="49228" y="28196"/>
                  <a:pt x="49125" y="28564"/>
                </a:cubicBezTo>
                <a:cubicBezTo>
                  <a:pt x="49119" y="28571"/>
                  <a:pt x="49119" y="28576"/>
                  <a:pt x="49119" y="28587"/>
                </a:cubicBezTo>
                <a:cubicBezTo>
                  <a:pt x="48998" y="28961"/>
                  <a:pt x="48687" y="29163"/>
                  <a:pt x="48389" y="29381"/>
                </a:cubicBezTo>
                <a:cubicBezTo>
                  <a:pt x="45840" y="31222"/>
                  <a:pt x="44361" y="34398"/>
                  <a:pt x="44522" y="37523"/>
                </a:cubicBezTo>
                <a:cubicBezTo>
                  <a:pt x="44877" y="44216"/>
                  <a:pt x="51313" y="49350"/>
                  <a:pt x="57795" y="49350"/>
                </a:cubicBezTo>
                <a:cubicBezTo>
                  <a:pt x="58033" y="49350"/>
                  <a:pt x="58271" y="49343"/>
                  <a:pt x="58509" y="49329"/>
                </a:cubicBezTo>
                <a:cubicBezTo>
                  <a:pt x="63244" y="49053"/>
                  <a:pt x="66967" y="45992"/>
                  <a:pt x="69631" y="42276"/>
                </a:cubicBezTo>
                <a:cubicBezTo>
                  <a:pt x="71846" y="39180"/>
                  <a:pt x="73383" y="35619"/>
                  <a:pt x="74240" y="31919"/>
                </a:cubicBezTo>
                <a:cubicBezTo>
                  <a:pt x="76944" y="20307"/>
                  <a:pt x="72916" y="3357"/>
                  <a:pt x="59665" y="256"/>
                </a:cubicBezTo>
                <a:cubicBezTo>
                  <a:pt x="58921" y="82"/>
                  <a:pt x="58164" y="0"/>
                  <a:pt x="57404" y="0"/>
                </a:cubicBezTo>
                <a:close/>
              </a:path>
            </a:pathLst>
          </a:custGeom>
          <a:gradFill>
            <a:gsLst>
              <a:gs pos="0">
                <a:srgbClr val="DD736E"/>
              </a:gs>
              <a:gs pos="100000">
                <a:srgbClr val="A3534F"/>
              </a:gs>
            </a:gsLst>
            <a:lin ang="5400012"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2" name="Google Shape;642;p35"/>
          <p:cNvSpPr/>
          <p:nvPr/>
        </p:nvSpPr>
        <p:spPr>
          <a:xfrm>
            <a:off x="3915233" y="6261583"/>
            <a:ext cx="385494" cy="292767"/>
          </a:xfrm>
          <a:custGeom>
            <a:rect b="b" l="l" r="r" t="t"/>
            <a:pathLst>
              <a:path extrusionOk="0" h="58495" w="76945">
                <a:moveTo>
                  <a:pt x="19539" y="0"/>
                </a:moveTo>
                <a:cubicBezTo>
                  <a:pt x="18779" y="0"/>
                  <a:pt x="18022" y="82"/>
                  <a:pt x="17279" y="256"/>
                </a:cubicBezTo>
                <a:cubicBezTo>
                  <a:pt x="4028" y="3357"/>
                  <a:pt x="0" y="20307"/>
                  <a:pt x="2699" y="31919"/>
                </a:cubicBezTo>
                <a:cubicBezTo>
                  <a:pt x="3562" y="35619"/>
                  <a:pt x="5098" y="39180"/>
                  <a:pt x="7313" y="42276"/>
                </a:cubicBezTo>
                <a:cubicBezTo>
                  <a:pt x="9972" y="45992"/>
                  <a:pt x="13700" y="49053"/>
                  <a:pt x="18429" y="49329"/>
                </a:cubicBezTo>
                <a:cubicBezTo>
                  <a:pt x="18668" y="49343"/>
                  <a:pt x="18906" y="49350"/>
                  <a:pt x="19145" y="49350"/>
                </a:cubicBezTo>
                <a:cubicBezTo>
                  <a:pt x="25631" y="49350"/>
                  <a:pt x="32068" y="44216"/>
                  <a:pt x="32422" y="37523"/>
                </a:cubicBezTo>
                <a:cubicBezTo>
                  <a:pt x="32583" y="34398"/>
                  <a:pt x="31099" y="31222"/>
                  <a:pt x="28550" y="29381"/>
                </a:cubicBezTo>
                <a:cubicBezTo>
                  <a:pt x="28250" y="29163"/>
                  <a:pt x="27946" y="28961"/>
                  <a:pt x="27825" y="28587"/>
                </a:cubicBezTo>
                <a:cubicBezTo>
                  <a:pt x="27825" y="28576"/>
                  <a:pt x="27819" y="28571"/>
                  <a:pt x="27819" y="28564"/>
                </a:cubicBezTo>
                <a:cubicBezTo>
                  <a:pt x="27710" y="28196"/>
                  <a:pt x="27790" y="27788"/>
                  <a:pt x="27957" y="27442"/>
                </a:cubicBezTo>
                <a:cubicBezTo>
                  <a:pt x="27998" y="27350"/>
                  <a:pt x="28050" y="27270"/>
                  <a:pt x="28101" y="27183"/>
                </a:cubicBezTo>
                <a:lnTo>
                  <a:pt x="30605" y="27183"/>
                </a:lnTo>
                <a:cubicBezTo>
                  <a:pt x="32963" y="27183"/>
                  <a:pt x="34885" y="29105"/>
                  <a:pt x="34885" y="31463"/>
                </a:cubicBezTo>
                <a:lnTo>
                  <a:pt x="34885" y="57453"/>
                </a:lnTo>
                <a:cubicBezTo>
                  <a:pt x="34885" y="58029"/>
                  <a:pt x="35351" y="58494"/>
                  <a:pt x="35927" y="58494"/>
                </a:cubicBezTo>
                <a:cubicBezTo>
                  <a:pt x="36501" y="58494"/>
                  <a:pt x="36968" y="58029"/>
                  <a:pt x="36968" y="57453"/>
                </a:cubicBezTo>
                <a:lnTo>
                  <a:pt x="36968" y="31463"/>
                </a:lnTo>
                <a:cubicBezTo>
                  <a:pt x="36968" y="27955"/>
                  <a:pt x="34113" y="25100"/>
                  <a:pt x="30605" y="25100"/>
                </a:cubicBezTo>
                <a:lnTo>
                  <a:pt x="29269" y="25100"/>
                </a:lnTo>
                <a:cubicBezTo>
                  <a:pt x="29309" y="24980"/>
                  <a:pt x="29344" y="24853"/>
                  <a:pt x="29367" y="24726"/>
                </a:cubicBezTo>
                <a:cubicBezTo>
                  <a:pt x="29442" y="24364"/>
                  <a:pt x="29447" y="23996"/>
                  <a:pt x="29396" y="23627"/>
                </a:cubicBezTo>
                <a:lnTo>
                  <a:pt x="32474" y="23627"/>
                </a:lnTo>
                <a:cubicBezTo>
                  <a:pt x="33049" y="23627"/>
                  <a:pt x="33516" y="23162"/>
                  <a:pt x="33516" y="22586"/>
                </a:cubicBezTo>
                <a:cubicBezTo>
                  <a:pt x="33516" y="22011"/>
                  <a:pt x="33049" y="21545"/>
                  <a:pt x="32474" y="21545"/>
                </a:cubicBezTo>
                <a:lnTo>
                  <a:pt x="28595" y="21545"/>
                </a:lnTo>
                <a:cubicBezTo>
                  <a:pt x="28406" y="21176"/>
                  <a:pt x="28239" y="20791"/>
                  <a:pt x="28239" y="20382"/>
                </a:cubicBezTo>
                <a:cubicBezTo>
                  <a:pt x="28234" y="19784"/>
                  <a:pt x="28850" y="19174"/>
                  <a:pt x="29246" y="18788"/>
                </a:cubicBezTo>
                <a:cubicBezTo>
                  <a:pt x="30000" y="18063"/>
                  <a:pt x="30725" y="17322"/>
                  <a:pt x="31254" y="16419"/>
                </a:cubicBezTo>
                <a:cubicBezTo>
                  <a:pt x="31731" y="15607"/>
                  <a:pt x="32082" y="14727"/>
                  <a:pt x="32278" y="13806"/>
                </a:cubicBezTo>
                <a:cubicBezTo>
                  <a:pt x="32664" y="12017"/>
                  <a:pt x="32451" y="10147"/>
                  <a:pt x="31789" y="8450"/>
                </a:cubicBezTo>
                <a:cubicBezTo>
                  <a:pt x="29979" y="3790"/>
                  <a:pt x="24700" y="0"/>
                  <a:pt x="19539" y="0"/>
                </a:cubicBezTo>
                <a:close/>
                <a:moveTo>
                  <a:pt x="57404" y="0"/>
                </a:moveTo>
                <a:cubicBezTo>
                  <a:pt x="52239" y="0"/>
                  <a:pt x="46965" y="3790"/>
                  <a:pt x="45149" y="8450"/>
                </a:cubicBezTo>
                <a:cubicBezTo>
                  <a:pt x="44488" y="10147"/>
                  <a:pt x="44275" y="12017"/>
                  <a:pt x="44666" y="13806"/>
                </a:cubicBezTo>
                <a:cubicBezTo>
                  <a:pt x="44862" y="14727"/>
                  <a:pt x="45213" y="15607"/>
                  <a:pt x="45691" y="16419"/>
                </a:cubicBezTo>
                <a:cubicBezTo>
                  <a:pt x="46220" y="17322"/>
                  <a:pt x="46945" y="18063"/>
                  <a:pt x="47698" y="18788"/>
                </a:cubicBezTo>
                <a:cubicBezTo>
                  <a:pt x="48095" y="19174"/>
                  <a:pt x="48711" y="19784"/>
                  <a:pt x="48705" y="20382"/>
                </a:cubicBezTo>
                <a:cubicBezTo>
                  <a:pt x="48700" y="20791"/>
                  <a:pt x="48538" y="21176"/>
                  <a:pt x="48342" y="21545"/>
                </a:cubicBezTo>
                <a:lnTo>
                  <a:pt x="44172" y="21545"/>
                </a:lnTo>
                <a:cubicBezTo>
                  <a:pt x="43596" y="21545"/>
                  <a:pt x="43129" y="22011"/>
                  <a:pt x="43129" y="22586"/>
                </a:cubicBezTo>
                <a:cubicBezTo>
                  <a:pt x="43129" y="23162"/>
                  <a:pt x="43596" y="23627"/>
                  <a:pt x="44172" y="23627"/>
                </a:cubicBezTo>
                <a:lnTo>
                  <a:pt x="47542" y="23627"/>
                </a:lnTo>
                <a:cubicBezTo>
                  <a:pt x="47497" y="23996"/>
                  <a:pt x="47502" y="24364"/>
                  <a:pt x="47577" y="24726"/>
                </a:cubicBezTo>
                <a:cubicBezTo>
                  <a:pt x="47600" y="24853"/>
                  <a:pt x="47635" y="24980"/>
                  <a:pt x="47675" y="25100"/>
                </a:cubicBezTo>
                <a:lnTo>
                  <a:pt x="46340" y="25100"/>
                </a:lnTo>
                <a:cubicBezTo>
                  <a:pt x="42831" y="25100"/>
                  <a:pt x="39971" y="27955"/>
                  <a:pt x="39971" y="31463"/>
                </a:cubicBezTo>
                <a:lnTo>
                  <a:pt x="39971" y="57453"/>
                </a:lnTo>
                <a:cubicBezTo>
                  <a:pt x="39971" y="58029"/>
                  <a:pt x="40436" y="58494"/>
                  <a:pt x="41018" y="58494"/>
                </a:cubicBezTo>
                <a:cubicBezTo>
                  <a:pt x="41594" y="58494"/>
                  <a:pt x="42059" y="58029"/>
                  <a:pt x="42059" y="57453"/>
                </a:cubicBezTo>
                <a:lnTo>
                  <a:pt x="42059" y="31463"/>
                </a:lnTo>
                <a:cubicBezTo>
                  <a:pt x="42059" y="29105"/>
                  <a:pt x="43976" y="27183"/>
                  <a:pt x="46340" y="27183"/>
                </a:cubicBezTo>
                <a:lnTo>
                  <a:pt x="48843" y="27183"/>
                </a:lnTo>
                <a:cubicBezTo>
                  <a:pt x="48894" y="27270"/>
                  <a:pt x="48947" y="27350"/>
                  <a:pt x="48987" y="27442"/>
                </a:cubicBezTo>
                <a:cubicBezTo>
                  <a:pt x="49154" y="27788"/>
                  <a:pt x="49228" y="28196"/>
                  <a:pt x="49125" y="28564"/>
                </a:cubicBezTo>
                <a:cubicBezTo>
                  <a:pt x="49119" y="28571"/>
                  <a:pt x="49119" y="28576"/>
                  <a:pt x="49119" y="28587"/>
                </a:cubicBezTo>
                <a:cubicBezTo>
                  <a:pt x="48998" y="28961"/>
                  <a:pt x="48687" y="29163"/>
                  <a:pt x="48389" y="29381"/>
                </a:cubicBezTo>
                <a:cubicBezTo>
                  <a:pt x="45840" y="31222"/>
                  <a:pt x="44361" y="34398"/>
                  <a:pt x="44522" y="37523"/>
                </a:cubicBezTo>
                <a:cubicBezTo>
                  <a:pt x="44877" y="44216"/>
                  <a:pt x="51313" y="49350"/>
                  <a:pt x="57795" y="49350"/>
                </a:cubicBezTo>
                <a:cubicBezTo>
                  <a:pt x="58033" y="49350"/>
                  <a:pt x="58271" y="49343"/>
                  <a:pt x="58509" y="49329"/>
                </a:cubicBezTo>
                <a:cubicBezTo>
                  <a:pt x="63244" y="49053"/>
                  <a:pt x="66967" y="45992"/>
                  <a:pt x="69631" y="42276"/>
                </a:cubicBezTo>
                <a:cubicBezTo>
                  <a:pt x="71846" y="39180"/>
                  <a:pt x="73383" y="35619"/>
                  <a:pt x="74240" y="31919"/>
                </a:cubicBezTo>
                <a:cubicBezTo>
                  <a:pt x="76944" y="20307"/>
                  <a:pt x="72916" y="3357"/>
                  <a:pt x="59665" y="256"/>
                </a:cubicBezTo>
                <a:cubicBezTo>
                  <a:pt x="58921" y="82"/>
                  <a:pt x="58164" y="0"/>
                  <a:pt x="57404" y="0"/>
                </a:cubicBezTo>
                <a:close/>
              </a:path>
            </a:pathLst>
          </a:custGeom>
          <a:gradFill>
            <a:gsLst>
              <a:gs pos="0">
                <a:srgbClr val="DD736E"/>
              </a:gs>
              <a:gs pos="100000">
                <a:srgbClr val="A3534F"/>
              </a:gs>
            </a:gsLst>
            <a:lin ang="5400012"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3" name="Google Shape;643;p35"/>
          <p:cNvSpPr/>
          <p:nvPr/>
        </p:nvSpPr>
        <p:spPr>
          <a:xfrm>
            <a:off x="-169675" y="6931225"/>
            <a:ext cx="4239981" cy="3103880"/>
          </a:xfrm>
          <a:custGeom>
            <a:rect b="b" l="l" r="r" t="t"/>
            <a:pathLst>
              <a:path extrusionOk="0" fill="none" h="3448756" w="4229407">
                <a:moveTo>
                  <a:pt x="1802692" y="756431"/>
                </a:moveTo>
                <a:cubicBezTo>
                  <a:pt x="2741275" y="828483"/>
                  <a:pt x="2726380" y="1777873"/>
                  <a:pt x="3214341" y="2406650"/>
                </a:cubicBezTo>
                <a:cubicBezTo>
                  <a:pt x="3964628" y="3029493"/>
                  <a:pt x="4017155" y="2691420"/>
                  <a:pt x="4229407" y="3448756"/>
                </a:cubicBezTo>
                <a:cubicBezTo>
                  <a:pt x="3663230" y="3478641"/>
                  <a:pt x="2086918" y="3352485"/>
                  <a:pt x="12826" y="3383962"/>
                </a:cubicBezTo>
                <a:cubicBezTo>
                  <a:pt x="-124617" y="2234435"/>
                  <a:pt x="57662" y="1171648"/>
                  <a:pt x="0" y="0"/>
                </a:cubicBezTo>
                <a:cubicBezTo>
                  <a:pt x="425108" y="167056"/>
                  <a:pt x="1478666" y="83234"/>
                  <a:pt x="1802692" y="756431"/>
                </a:cubicBezTo>
                <a:close/>
              </a:path>
              <a:path extrusionOk="0" h="3448756" w="4229407">
                <a:moveTo>
                  <a:pt x="1802692" y="756431"/>
                </a:moveTo>
                <a:cubicBezTo>
                  <a:pt x="2773717" y="814970"/>
                  <a:pt x="2756012" y="1741053"/>
                  <a:pt x="3214341" y="2406650"/>
                </a:cubicBezTo>
                <a:cubicBezTo>
                  <a:pt x="4015360" y="3091378"/>
                  <a:pt x="4001559" y="2665936"/>
                  <a:pt x="4229407" y="3448756"/>
                </a:cubicBezTo>
                <a:cubicBezTo>
                  <a:pt x="2461070" y="3556199"/>
                  <a:pt x="1070264" y="3242997"/>
                  <a:pt x="12826" y="3383962"/>
                </a:cubicBezTo>
                <a:cubicBezTo>
                  <a:pt x="-11739" y="2244873"/>
                  <a:pt x="149915" y="1197575"/>
                  <a:pt x="0" y="0"/>
                </a:cubicBezTo>
                <a:cubicBezTo>
                  <a:pt x="370291" y="57983"/>
                  <a:pt x="1493314" y="28014"/>
                  <a:pt x="1802692" y="756431"/>
                </a:cubicBezTo>
                <a:close/>
              </a:path>
            </a:pathLst>
          </a:custGeom>
          <a:solidFill>
            <a:srgbClr val="D7DAE1">
              <a:alpha val="8353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44" name="Google Shape;644;p35"/>
          <p:cNvSpPr/>
          <p:nvPr/>
        </p:nvSpPr>
        <p:spPr>
          <a:xfrm>
            <a:off x="118323" y="7847198"/>
            <a:ext cx="2332395" cy="1825921"/>
          </a:xfrm>
          <a:custGeom>
            <a:rect b="b" l="l" r="r" t="t"/>
            <a:pathLst>
              <a:path extrusionOk="0" h="58495" w="76945">
                <a:moveTo>
                  <a:pt x="19539" y="0"/>
                </a:moveTo>
                <a:cubicBezTo>
                  <a:pt x="18779" y="0"/>
                  <a:pt x="18022" y="82"/>
                  <a:pt x="17279" y="256"/>
                </a:cubicBezTo>
                <a:cubicBezTo>
                  <a:pt x="4028" y="3357"/>
                  <a:pt x="0" y="20307"/>
                  <a:pt x="2699" y="31919"/>
                </a:cubicBezTo>
                <a:cubicBezTo>
                  <a:pt x="3562" y="35619"/>
                  <a:pt x="5098" y="39180"/>
                  <a:pt x="7313" y="42276"/>
                </a:cubicBezTo>
                <a:cubicBezTo>
                  <a:pt x="9972" y="45992"/>
                  <a:pt x="13700" y="49053"/>
                  <a:pt x="18429" y="49329"/>
                </a:cubicBezTo>
                <a:cubicBezTo>
                  <a:pt x="18668" y="49343"/>
                  <a:pt x="18906" y="49350"/>
                  <a:pt x="19145" y="49350"/>
                </a:cubicBezTo>
                <a:cubicBezTo>
                  <a:pt x="25631" y="49350"/>
                  <a:pt x="32068" y="44216"/>
                  <a:pt x="32422" y="37523"/>
                </a:cubicBezTo>
                <a:cubicBezTo>
                  <a:pt x="32583" y="34398"/>
                  <a:pt x="31099" y="31222"/>
                  <a:pt x="28550" y="29381"/>
                </a:cubicBezTo>
                <a:cubicBezTo>
                  <a:pt x="28250" y="29163"/>
                  <a:pt x="27946" y="28961"/>
                  <a:pt x="27825" y="28587"/>
                </a:cubicBezTo>
                <a:cubicBezTo>
                  <a:pt x="27825" y="28576"/>
                  <a:pt x="27819" y="28571"/>
                  <a:pt x="27819" y="28564"/>
                </a:cubicBezTo>
                <a:cubicBezTo>
                  <a:pt x="27710" y="28196"/>
                  <a:pt x="27790" y="27788"/>
                  <a:pt x="27957" y="27442"/>
                </a:cubicBezTo>
                <a:cubicBezTo>
                  <a:pt x="27998" y="27350"/>
                  <a:pt x="28050" y="27270"/>
                  <a:pt x="28101" y="27183"/>
                </a:cubicBezTo>
                <a:lnTo>
                  <a:pt x="30605" y="27183"/>
                </a:lnTo>
                <a:cubicBezTo>
                  <a:pt x="32963" y="27183"/>
                  <a:pt x="34885" y="29105"/>
                  <a:pt x="34885" y="31463"/>
                </a:cubicBezTo>
                <a:lnTo>
                  <a:pt x="34885" y="57453"/>
                </a:lnTo>
                <a:cubicBezTo>
                  <a:pt x="34885" y="58029"/>
                  <a:pt x="35351" y="58494"/>
                  <a:pt x="35927" y="58494"/>
                </a:cubicBezTo>
                <a:cubicBezTo>
                  <a:pt x="36501" y="58494"/>
                  <a:pt x="36968" y="58029"/>
                  <a:pt x="36968" y="57453"/>
                </a:cubicBezTo>
                <a:lnTo>
                  <a:pt x="36968" y="31463"/>
                </a:lnTo>
                <a:cubicBezTo>
                  <a:pt x="36968" y="27955"/>
                  <a:pt x="34113" y="25100"/>
                  <a:pt x="30605" y="25100"/>
                </a:cubicBezTo>
                <a:lnTo>
                  <a:pt x="29269" y="25100"/>
                </a:lnTo>
                <a:cubicBezTo>
                  <a:pt x="29309" y="24980"/>
                  <a:pt x="29344" y="24853"/>
                  <a:pt x="29367" y="24726"/>
                </a:cubicBezTo>
                <a:cubicBezTo>
                  <a:pt x="29442" y="24364"/>
                  <a:pt x="29447" y="23996"/>
                  <a:pt x="29396" y="23627"/>
                </a:cubicBezTo>
                <a:lnTo>
                  <a:pt x="32474" y="23627"/>
                </a:lnTo>
                <a:cubicBezTo>
                  <a:pt x="33049" y="23627"/>
                  <a:pt x="33516" y="23162"/>
                  <a:pt x="33516" y="22586"/>
                </a:cubicBezTo>
                <a:cubicBezTo>
                  <a:pt x="33516" y="22011"/>
                  <a:pt x="33049" y="21545"/>
                  <a:pt x="32474" y="21545"/>
                </a:cubicBezTo>
                <a:lnTo>
                  <a:pt x="28595" y="21545"/>
                </a:lnTo>
                <a:cubicBezTo>
                  <a:pt x="28406" y="21176"/>
                  <a:pt x="28239" y="20791"/>
                  <a:pt x="28239" y="20382"/>
                </a:cubicBezTo>
                <a:cubicBezTo>
                  <a:pt x="28234" y="19784"/>
                  <a:pt x="28850" y="19174"/>
                  <a:pt x="29246" y="18788"/>
                </a:cubicBezTo>
                <a:cubicBezTo>
                  <a:pt x="30000" y="18063"/>
                  <a:pt x="30725" y="17322"/>
                  <a:pt x="31254" y="16419"/>
                </a:cubicBezTo>
                <a:cubicBezTo>
                  <a:pt x="31731" y="15607"/>
                  <a:pt x="32082" y="14727"/>
                  <a:pt x="32278" y="13806"/>
                </a:cubicBezTo>
                <a:cubicBezTo>
                  <a:pt x="32664" y="12017"/>
                  <a:pt x="32451" y="10147"/>
                  <a:pt x="31789" y="8450"/>
                </a:cubicBezTo>
                <a:cubicBezTo>
                  <a:pt x="29979" y="3790"/>
                  <a:pt x="24700" y="0"/>
                  <a:pt x="19539" y="0"/>
                </a:cubicBezTo>
                <a:close/>
                <a:moveTo>
                  <a:pt x="57404" y="0"/>
                </a:moveTo>
                <a:cubicBezTo>
                  <a:pt x="52239" y="0"/>
                  <a:pt x="46965" y="3790"/>
                  <a:pt x="45149" y="8450"/>
                </a:cubicBezTo>
                <a:cubicBezTo>
                  <a:pt x="44488" y="10147"/>
                  <a:pt x="44275" y="12017"/>
                  <a:pt x="44666" y="13806"/>
                </a:cubicBezTo>
                <a:cubicBezTo>
                  <a:pt x="44862" y="14727"/>
                  <a:pt x="45213" y="15607"/>
                  <a:pt x="45691" y="16419"/>
                </a:cubicBezTo>
                <a:cubicBezTo>
                  <a:pt x="46220" y="17322"/>
                  <a:pt x="46945" y="18063"/>
                  <a:pt x="47698" y="18788"/>
                </a:cubicBezTo>
                <a:cubicBezTo>
                  <a:pt x="48095" y="19174"/>
                  <a:pt x="48711" y="19784"/>
                  <a:pt x="48705" y="20382"/>
                </a:cubicBezTo>
                <a:cubicBezTo>
                  <a:pt x="48700" y="20791"/>
                  <a:pt x="48538" y="21176"/>
                  <a:pt x="48342" y="21545"/>
                </a:cubicBezTo>
                <a:lnTo>
                  <a:pt x="44172" y="21545"/>
                </a:lnTo>
                <a:cubicBezTo>
                  <a:pt x="43596" y="21545"/>
                  <a:pt x="43129" y="22011"/>
                  <a:pt x="43129" y="22586"/>
                </a:cubicBezTo>
                <a:cubicBezTo>
                  <a:pt x="43129" y="23162"/>
                  <a:pt x="43596" y="23627"/>
                  <a:pt x="44172" y="23627"/>
                </a:cubicBezTo>
                <a:lnTo>
                  <a:pt x="47542" y="23627"/>
                </a:lnTo>
                <a:cubicBezTo>
                  <a:pt x="47497" y="23996"/>
                  <a:pt x="47502" y="24364"/>
                  <a:pt x="47577" y="24726"/>
                </a:cubicBezTo>
                <a:cubicBezTo>
                  <a:pt x="47600" y="24853"/>
                  <a:pt x="47635" y="24980"/>
                  <a:pt x="47675" y="25100"/>
                </a:cubicBezTo>
                <a:lnTo>
                  <a:pt x="46340" y="25100"/>
                </a:lnTo>
                <a:cubicBezTo>
                  <a:pt x="42831" y="25100"/>
                  <a:pt x="39971" y="27955"/>
                  <a:pt x="39971" y="31463"/>
                </a:cubicBezTo>
                <a:lnTo>
                  <a:pt x="39971" y="57453"/>
                </a:lnTo>
                <a:cubicBezTo>
                  <a:pt x="39971" y="58029"/>
                  <a:pt x="40436" y="58494"/>
                  <a:pt x="41018" y="58494"/>
                </a:cubicBezTo>
                <a:cubicBezTo>
                  <a:pt x="41594" y="58494"/>
                  <a:pt x="42059" y="58029"/>
                  <a:pt x="42059" y="57453"/>
                </a:cubicBezTo>
                <a:lnTo>
                  <a:pt x="42059" y="31463"/>
                </a:lnTo>
                <a:cubicBezTo>
                  <a:pt x="42059" y="29105"/>
                  <a:pt x="43976" y="27183"/>
                  <a:pt x="46340" y="27183"/>
                </a:cubicBezTo>
                <a:lnTo>
                  <a:pt x="48843" y="27183"/>
                </a:lnTo>
                <a:cubicBezTo>
                  <a:pt x="48894" y="27270"/>
                  <a:pt x="48947" y="27350"/>
                  <a:pt x="48987" y="27442"/>
                </a:cubicBezTo>
                <a:cubicBezTo>
                  <a:pt x="49154" y="27788"/>
                  <a:pt x="49228" y="28196"/>
                  <a:pt x="49125" y="28564"/>
                </a:cubicBezTo>
                <a:cubicBezTo>
                  <a:pt x="49119" y="28571"/>
                  <a:pt x="49119" y="28576"/>
                  <a:pt x="49119" y="28587"/>
                </a:cubicBezTo>
                <a:cubicBezTo>
                  <a:pt x="48998" y="28961"/>
                  <a:pt x="48687" y="29163"/>
                  <a:pt x="48389" y="29381"/>
                </a:cubicBezTo>
                <a:cubicBezTo>
                  <a:pt x="45840" y="31222"/>
                  <a:pt x="44361" y="34398"/>
                  <a:pt x="44522" y="37523"/>
                </a:cubicBezTo>
                <a:cubicBezTo>
                  <a:pt x="44877" y="44216"/>
                  <a:pt x="51313" y="49350"/>
                  <a:pt x="57795" y="49350"/>
                </a:cubicBezTo>
                <a:cubicBezTo>
                  <a:pt x="58033" y="49350"/>
                  <a:pt x="58271" y="49343"/>
                  <a:pt x="58509" y="49329"/>
                </a:cubicBezTo>
                <a:cubicBezTo>
                  <a:pt x="63244" y="49053"/>
                  <a:pt x="66967" y="45992"/>
                  <a:pt x="69631" y="42276"/>
                </a:cubicBezTo>
                <a:cubicBezTo>
                  <a:pt x="71846" y="39180"/>
                  <a:pt x="73383" y="35619"/>
                  <a:pt x="74240" y="31919"/>
                </a:cubicBezTo>
                <a:cubicBezTo>
                  <a:pt x="76944" y="20307"/>
                  <a:pt x="72916" y="3357"/>
                  <a:pt x="59665" y="256"/>
                </a:cubicBezTo>
                <a:cubicBezTo>
                  <a:pt x="58921" y="82"/>
                  <a:pt x="58164" y="0"/>
                  <a:pt x="57404" y="0"/>
                </a:cubicBezTo>
                <a:close/>
              </a:path>
            </a:pathLst>
          </a:custGeom>
          <a:gradFill>
            <a:gsLst>
              <a:gs pos="0">
                <a:srgbClr val="DD736E"/>
              </a:gs>
              <a:gs pos="100000">
                <a:srgbClr val="A3534F"/>
              </a:gs>
            </a:gsLst>
            <a:lin ang="5400012"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5" name="Google Shape;645;p35"/>
          <p:cNvSpPr/>
          <p:nvPr/>
        </p:nvSpPr>
        <p:spPr>
          <a:xfrm>
            <a:off x="118259" y="7813754"/>
            <a:ext cx="2332381" cy="1892789"/>
          </a:xfrm>
          <a:custGeom>
            <a:rect b="b" l="l" r="r" t="t"/>
            <a:pathLst>
              <a:path extrusionOk="0" h="59062" w="74954">
                <a:moveTo>
                  <a:pt x="18528" y="569"/>
                </a:moveTo>
                <a:cubicBezTo>
                  <a:pt x="23412" y="569"/>
                  <a:pt x="28660" y="4027"/>
                  <a:pt x="30529" y="8832"/>
                </a:cubicBezTo>
                <a:cubicBezTo>
                  <a:pt x="31203" y="10558"/>
                  <a:pt x="31363" y="12354"/>
                  <a:pt x="31007" y="14022"/>
                </a:cubicBezTo>
                <a:cubicBezTo>
                  <a:pt x="30818" y="14901"/>
                  <a:pt x="30484" y="15753"/>
                  <a:pt x="30012" y="16553"/>
                </a:cubicBezTo>
                <a:cubicBezTo>
                  <a:pt x="29499" y="17434"/>
                  <a:pt x="28792" y="18146"/>
                  <a:pt x="28056" y="18860"/>
                </a:cubicBezTo>
                <a:cubicBezTo>
                  <a:pt x="27642" y="19263"/>
                  <a:pt x="26951" y="19930"/>
                  <a:pt x="26957" y="20666"/>
                </a:cubicBezTo>
                <a:cubicBezTo>
                  <a:pt x="26963" y="21144"/>
                  <a:pt x="27159" y="21588"/>
                  <a:pt x="27348" y="21956"/>
                </a:cubicBezTo>
                <a:lnTo>
                  <a:pt x="27428" y="22105"/>
                </a:lnTo>
                <a:lnTo>
                  <a:pt x="31479" y="22105"/>
                </a:lnTo>
                <a:cubicBezTo>
                  <a:pt x="31894" y="22105"/>
                  <a:pt x="32233" y="22445"/>
                  <a:pt x="32233" y="22865"/>
                </a:cubicBezTo>
                <a:cubicBezTo>
                  <a:pt x="32233" y="23279"/>
                  <a:pt x="31894" y="23619"/>
                  <a:pt x="31479" y="23619"/>
                </a:cubicBezTo>
                <a:lnTo>
                  <a:pt x="28078" y="23619"/>
                </a:lnTo>
                <a:lnTo>
                  <a:pt x="28118" y="23941"/>
                </a:lnTo>
                <a:cubicBezTo>
                  <a:pt x="28165" y="24298"/>
                  <a:pt x="28160" y="24636"/>
                  <a:pt x="28096" y="24947"/>
                </a:cubicBezTo>
                <a:cubicBezTo>
                  <a:pt x="28073" y="25058"/>
                  <a:pt x="28038" y="25172"/>
                  <a:pt x="28004" y="25287"/>
                </a:cubicBezTo>
                <a:lnTo>
                  <a:pt x="27877" y="25667"/>
                </a:lnTo>
                <a:lnTo>
                  <a:pt x="29610" y="25667"/>
                </a:lnTo>
                <a:cubicBezTo>
                  <a:pt x="32964" y="25667"/>
                  <a:pt x="35691" y="28394"/>
                  <a:pt x="35691" y="31742"/>
                </a:cubicBezTo>
                <a:lnTo>
                  <a:pt x="35691" y="57732"/>
                </a:lnTo>
                <a:cubicBezTo>
                  <a:pt x="35691" y="58152"/>
                  <a:pt x="35351" y="58491"/>
                  <a:pt x="34932" y="58491"/>
                </a:cubicBezTo>
                <a:cubicBezTo>
                  <a:pt x="34517" y="58491"/>
                  <a:pt x="34178" y="58152"/>
                  <a:pt x="34178" y="57732"/>
                </a:cubicBezTo>
                <a:lnTo>
                  <a:pt x="34178" y="31742"/>
                </a:lnTo>
                <a:cubicBezTo>
                  <a:pt x="34178" y="29228"/>
                  <a:pt x="32130" y="27175"/>
                  <a:pt x="29610" y="27175"/>
                </a:cubicBezTo>
                <a:lnTo>
                  <a:pt x="26951" y="27175"/>
                </a:lnTo>
                <a:lnTo>
                  <a:pt x="26848" y="27342"/>
                </a:lnTo>
                <a:cubicBezTo>
                  <a:pt x="26795" y="27427"/>
                  <a:pt x="26744" y="27509"/>
                  <a:pt x="26703" y="27600"/>
                </a:cubicBezTo>
                <a:cubicBezTo>
                  <a:pt x="26485" y="28049"/>
                  <a:pt x="26434" y="28521"/>
                  <a:pt x="26548" y="28917"/>
                </a:cubicBezTo>
                <a:lnTo>
                  <a:pt x="26559" y="28952"/>
                </a:lnTo>
                <a:cubicBezTo>
                  <a:pt x="26697" y="29395"/>
                  <a:pt x="27037" y="29637"/>
                  <a:pt x="27342" y="29856"/>
                </a:cubicBezTo>
                <a:lnTo>
                  <a:pt x="27388" y="29891"/>
                </a:lnTo>
                <a:cubicBezTo>
                  <a:pt x="29828" y="31657"/>
                  <a:pt x="31301" y="34751"/>
                  <a:pt x="31140" y="37784"/>
                </a:cubicBezTo>
                <a:cubicBezTo>
                  <a:pt x="30984" y="40787"/>
                  <a:pt x="29546" y="43647"/>
                  <a:pt x="27095" y="45840"/>
                </a:cubicBezTo>
                <a:cubicBezTo>
                  <a:pt x="24610" y="48060"/>
                  <a:pt x="21306" y="49343"/>
                  <a:pt x="18130" y="49343"/>
                </a:cubicBezTo>
                <a:cubicBezTo>
                  <a:pt x="17907" y="49343"/>
                  <a:pt x="17676" y="49338"/>
                  <a:pt x="17451" y="49327"/>
                </a:cubicBezTo>
                <a:cubicBezTo>
                  <a:pt x="12331" y="49021"/>
                  <a:pt x="8695" y="45384"/>
                  <a:pt x="6549" y="42388"/>
                </a:cubicBezTo>
                <a:cubicBezTo>
                  <a:pt x="4409" y="39395"/>
                  <a:pt x="2872" y="35943"/>
                  <a:pt x="1985" y="32128"/>
                </a:cubicBezTo>
                <a:cubicBezTo>
                  <a:pt x="582" y="26104"/>
                  <a:pt x="1071" y="19062"/>
                  <a:pt x="3281" y="13279"/>
                </a:cubicBezTo>
                <a:cubicBezTo>
                  <a:pt x="5087" y="8567"/>
                  <a:pt x="8815" y="2577"/>
                  <a:pt x="16346" y="816"/>
                </a:cubicBezTo>
                <a:cubicBezTo>
                  <a:pt x="17060" y="651"/>
                  <a:pt x="17791" y="569"/>
                  <a:pt x="18528" y="569"/>
                </a:cubicBezTo>
                <a:close/>
                <a:moveTo>
                  <a:pt x="56426" y="569"/>
                </a:moveTo>
                <a:cubicBezTo>
                  <a:pt x="57164" y="569"/>
                  <a:pt x="57894" y="651"/>
                  <a:pt x="58608" y="816"/>
                </a:cubicBezTo>
                <a:cubicBezTo>
                  <a:pt x="66139" y="2577"/>
                  <a:pt x="69868" y="8567"/>
                  <a:pt x="71674" y="13279"/>
                </a:cubicBezTo>
                <a:cubicBezTo>
                  <a:pt x="73883" y="19062"/>
                  <a:pt x="74372" y="26104"/>
                  <a:pt x="72969" y="32128"/>
                </a:cubicBezTo>
                <a:cubicBezTo>
                  <a:pt x="72083" y="35943"/>
                  <a:pt x="70546" y="39395"/>
                  <a:pt x="68405" y="42388"/>
                </a:cubicBezTo>
                <a:cubicBezTo>
                  <a:pt x="66259" y="45384"/>
                  <a:pt x="62624" y="49021"/>
                  <a:pt x="57503" y="49327"/>
                </a:cubicBezTo>
                <a:cubicBezTo>
                  <a:pt x="57278" y="49338"/>
                  <a:pt x="57048" y="49343"/>
                  <a:pt x="56824" y="49343"/>
                </a:cubicBezTo>
                <a:cubicBezTo>
                  <a:pt x="53642" y="49343"/>
                  <a:pt x="50339" y="48060"/>
                  <a:pt x="47854" y="45840"/>
                </a:cubicBezTo>
                <a:cubicBezTo>
                  <a:pt x="45408" y="43647"/>
                  <a:pt x="43971" y="40787"/>
                  <a:pt x="43815" y="37784"/>
                </a:cubicBezTo>
                <a:cubicBezTo>
                  <a:pt x="43653" y="34751"/>
                  <a:pt x="45127" y="31657"/>
                  <a:pt x="47567" y="29891"/>
                </a:cubicBezTo>
                <a:lnTo>
                  <a:pt x="47612" y="29856"/>
                </a:lnTo>
                <a:cubicBezTo>
                  <a:pt x="47917" y="29637"/>
                  <a:pt x="48257" y="29395"/>
                  <a:pt x="48395" y="28952"/>
                </a:cubicBezTo>
                <a:lnTo>
                  <a:pt x="48406" y="28924"/>
                </a:lnTo>
                <a:cubicBezTo>
                  <a:pt x="48521" y="28521"/>
                  <a:pt x="48464" y="28049"/>
                  <a:pt x="48251" y="27600"/>
                </a:cubicBezTo>
                <a:cubicBezTo>
                  <a:pt x="48210" y="27509"/>
                  <a:pt x="48159" y="27427"/>
                  <a:pt x="48106" y="27342"/>
                </a:cubicBezTo>
                <a:lnTo>
                  <a:pt x="48003" y="27175"/>
                </a:lnTo>
                <a:lnTo>
                  <a:pt x="45345" y="27175"/>
                </a:lnTo>
                <a:cubicBezTo>
                  <a:pt x="42825" y="27175"/>
                  <a:pt x="40777" y="29228"/>
                  <a:pt x="40777" y="31742"/>
                </a:cubicBezTo>
                <a:lnTo>
                  <a:pt x="40777" y="57732"/>
                </a:lnTo>
                <a:cubicBezTo>
                  <a:pt x="40777" y="58152"/>
                  <a:pt x="40437" y="58491"/>
                  <a:pt x="40023" y="58491"/>
                </a:cubicBezTo>
                <a:cubicBezTo>
                  <a:pt x="39603" y="58491"/>
                  <a:pt x="39263" y="58152"/>
                  <a:pt x="39263" y="57732"/>
                </a:cubicBezTo>
                <a:lnTo>
                  <a:pt x="39263" y="31742"/>
                </a:lnTo>
                <a:cubicBezTo>
                  <a:pt x="39263" y="28394"/>
                  <a:pt x="41991" y="25667"/>
                  <a:pt x="45345" y="25667"/>
                </a:cubicBezTo>
                <a:lnTo>
                  <a:pt x="47078" y="25667"/>
                </a:lnTo>
                <a:lnTo>
                  <a:pt x="46951" y="25287"/>
                </a:lnTo>
                <a:cubicBezTo>
                  <a:pt x="46916" y="25172"/>
                  <a:pt x="46882" y="25063"/>
                  <a:pt x="46858" y="24947"/>
                </a:cubicBezTo>
                <a:cubicBezTo>
                  <a:pt x="46795" y="24636"/>
                  <a:pt x="46789" y="24298"/>
                  <a:pt x="46836" y="23941"/>
                </a:cubicBezTo>
                <a:lnTo>
                  <a:pt x="46876" y="23619"/>
                </a:lnTo>
                <a:lnTo>
                  <a:pt x="43177" y="23619"/>
                </a:lnTo>
                <a:cubicBezTo>
                  <a:pt x="42763" y="23619"/>
                  <a:pt x="42423" y="23279"/>
                  <a:pt x="42423" y="22865"/>
                </a:cubicBezTo>
                <a:cubicBezTo>
                  <a:pt x="42423" y="22445"/>
                  <a:pt x="42763" y="22105"/>
                  <a:pt x="43177" y="22105"/>
                </a:cubicBezTo>
                <a:lnTo>
                  <a:pt x="47527" y="22105"/>
                </a:lnTo>
                <a:lnTo>
                  <a:pt x="47607" y="21956"/>
                </a:lnTo>
                <a:cubicBezTo>
                  <a:pt x="47796" y="21588"/>
                  <a:pt x="47992" y="21144"/>
                  <a:pt x="47997" y="20666"/>
                </a:cubicBezTo>
                <a:cubicBezTo>
                  <a:pt x="48003" y="19930"/>
                  <a:pt x="47312" y="19263"/>
                  <a:pt x="46898" y="18860"/>
                </a:cubicBezTo>
                <a:cubicBezTo>
                  <a:pt x="46162" y="18146"/>
                  <a:pt x="45455" y="17434"/>
                  <a:pt x="44943" y="16553"/>
                </a:cubicBezTo>
                <a:cubicBezTo>
                  <a:pt x="44471" y="15753"/>
                  <a:pt x="44136" y="14901"/>
                  <a:pt x="43947" y="14022"/>
                </a:cubicBezTo>
                <a:cubicBezTo>
                  <a:pt x="43584" y="12354"/>
                  <a:pt x="43751" y="10558"/>
                  <a:pt x="44425" y="8832"/>
                </a:cubicBezTo>
                <a:cubicBezTo>
                  <a:pt x="46295" y="4027"/>
                  <a:pt x="51537" y="569"/>
                  <a:pt x="56426" y="569"/>
                </a:cubicBezTo>
                <a:close/>
                <a:moveTo>
                  <a:pt x="18510" y="0"/>
                </a:moveTo>
                <a:cubicBezTo>
                  <a:pt x="17734" y="0"/>
                  <a:pt x="16962" y="86"/>
                  <a:pt x="16215" y="259"/>
                </a:cubicBezTo>
                <a:cubicBezTo>
                  <a:pt x="10150" y="1679"/>
                  <a:pt x="5368" y="6231"/>
                  <a:pt x="2745" y="13072"/>
                </a:cubicBezTo>
                <a:cubicBezTo>
                  <a:pt x="495" y="18958"/>
                  <a:pt x="1" y="26128"/>
                  <a:pt x="1427" y="32260"/>
                </a:cubicBezTo>
                <a:cubicBezTo>
                  <a:pt x="2330" y="36145"/>
                  <a:pt x="3896" y="39666"/>
                  <a:pt x="6082" y="42720"/>
                </a:cubicBezTo>
                <a:cubicBezTo>
                  <a:pt x="8303" y="45822"/>
                  <a:pt x="12073" y="49579"/>
                  <a:pt x="17423" y="49895"/>
                </a:cubicBezTo>
                <a:cubicBezTo>
                  <a:pt x="17671" y="49906"/>
                  <a:pt x="17918" y="49919"/>
                  <a:pt x="18165" y="49919"/>
                </a:cubicBezTo>
                <a:cubicBezTo>
                  <a:pt x="21503" y="49919"/>
                  <a:pt x="24857" y="48607"/>
                  <a:pt x="27480" y="46265"/>
                </a:cubicBezTo>
                <a:cubicBezTo>
                  <a:pt x="30041" y="43969"/>
                  <a:pt x="31548" y="40972"/>
                  <a:pt x="31709" y="37813"/>
                </a:cubicBezTo>
                <a:cubicBezTo>
                  <a:pt x="31881" y="34591"/>
                  <a:pt x="30317" y="31299"/>
                  <a:pt x="27728" y="29429"/>
                </a:cubicBezTo>
                <a:lnTo>
                  <a:pt x="27676" y="29389"/>
                </a:lnTo>
                <a:cubicBezTo>
                  <a:pt x="27411" y="29206"/>
                  <a:pt x="27186" y="29039"/>
                  <a:pt x="27101" y="28763"/>
                </a:cubicBezTo>
                <a:cubicBezTo>
                  <a:pt x="27021" y="28497"/>
                  <a:pt x="27066" y="28170"/>
                  <a:pt x="27221" y="27841"/>
                </a:cubicBezTo>
                <a:cubicBezTo>
                  <a:pt x="27233" y="27812"/>
                  <a:pt x="27250" y="27778"/>
                  <a:pt x="27268" y="27750"/>
                </a:cubicBezTo>
                <a:lnTo>
                  <a:pt x="29610" y="27750"/>
                </a:lnTo>
                <a:cubicBezTo>
                  <a:pt x="31812" y="27750"/>
                  <a:pt x="33602" y="29539"/>
                  <a:pt x="33602" y="31742"/>
                </a:cubicBezTo>
                <a:lnTo>
                  <a:pt x="33602" y="57732"/>
                </a:lnTo>
                <a:cubicBezTo>
                  <a:pt x="33602" y="58468"/>
                  <a:pt x="34201" y="59062"/>
                  <a:pt x="34932" y="59062"/>
                </a:cubicBezTo>
                <a:cubicBezTo>
                  <a:pt x="35668" y="59062"/>
                  <a:pt x="36260" y="58468"/>
                  <a:pt x="36260" y="57732"/>
                </a:cubicBezTo>
                <a:lnTo>
                  <a:pt x="36260" y="31742"/>
                </a:lnTo>
                <a:cubicBezTo>
                  <a:pt x="36260" y="28078"/>
                  <a:pt x="33280" y="25092"/>
                  <a:pt x="29610" y="25092"/>
                </a:cubicBezTo>
                <a:lnTo>
                  <a:pt x="28649" y="25092"/>
                </a:lnTo>
                <a:cubicBezTo>
                  <a:pt x="28649" y="25085"/>
                  <a:pt x="28654" y="25074"/>
                  <a:pt x="28654" y="25063"/>
                </a:cubicBezTo>
                <a:cubicBezTo>
                  <a:pt x="28712" y="24787"/>
                  <a:pt x="28729" y="24498"/>
                  <a:pt x="28718" y="24195"/>
                </a:cubicBezTo>
                <a:lnTo>
                  <a:pt x="31479" y="24195"/>
                </a:lnTo>
                <a:cubicBezTo>
                  <a:pt x="32210" y="24195"/>
                  <a:pt x="32808" y="23595"/>
                  <a:pt x="32808" y="22865"/>
                </a:cubicBezTo>
                <a:cubicBezTo>
                  <a:pt x="32808" y="22129"/>
                  <a:pt x="32210" y="21536"/>
                  <a:pt x="31479" y="21536"/>
                </a:cubicBezTo>
                <a:lnTo>
                  <a:pt x="27780" y="21536"/>
                </a:lnTo>
                <a:cubicBezTo>
                  <a:pt x="27647" y="21266"/>
                  <a:pt x="27531" y="20961"/>
                  <a:pt x="27526" y="20661"/>
                </a:cubicBezTo>
                <a:cubicBezTo>
                  <a:pt x="27526" y="20172"/>
                  <a:pt x="28125" y="19585"/>
                  <a:pt x="28452" y="19275"/>
                </a:cubicBezTo>
                <a:cubicBezTo>
                  <a:pt x="29218" y="18526"/>
                  <a:pt x="29955" y="17785"/>
                  <a:pt x="30507" y="16841"/>
                </a:cubicBezTo>
                <a:cubicBezTo>
                  <a:pt x="31007" y="15989"/>
                  <a:pt x="31363" y="15081"/>
                  <a:pt x="31565" y="14142"/>
                </a:cubicBezTo>
                <a:cubicBezTo>
                  <a:pt x="31950" y="12365"/>
                  <a:pt x="31778" y="10455"/>
                  <a:pt x="31065" y="8625"/>
                </a:cubicBezTo>
                <a:cubicBezTo>
                  <a:pt x="29108" y="3607"/>
                  <a:pt x="23625" y="0"/>
                  <a:pt x="18510" y="0"/>
                </a:cubicBezTo>
                <a:close/>
                <a:moveTo>
                  <a:pt x="56444" y="0"/>
                </a:moveTo>
                <a:cubicBezTo>
                  <a:pt x="51329" y="0"/>
                  <a:pt x="45846" y="3607"/>
                  <a:pt x="43889" y="8625"/>
                </a:cubicBezTo>
                <a:cubicBezTo>
                  <a:pt x="43177" y="10455"/>
                  <a:pt x="43004" y="12365"/>
                  <a:pt x="43389" y="14142"/>
                </a:cubicBezTo>
                <a:cubicBezTo>
                  <a:pt x="43591" y="15081"/>
                  <a:pt x="43947" y="15989"/>
                  <a:pt x="44447" y="16841"/>
                </a:cubicBezTo>
                <a:cubicBezTo>
                  <a:pt x="45000" y="17785"/>
                  <a:pt x="45737" y="18526"/>
                  <a:pt x="46502" y="19275"/>
                </a:cubicBezTo>
                <a:cubicBezTo>
                  <a:pt x="46824" y="19585"/>
                  <a:pt x="47428" y="20172"/>
                  <a:pt x="47423" y="20661"/>
                </a:cubicBezTo>
                <a:cubicBezTo>
                  <a:pt x="47423" y="20961"/>
                  <a:pt x="47307" y="21266"/>
                  <a:pt x="47174" y="21536"/>
                </a:cubicBezTo>
                <a:lnTo>
                  <a:pt x="43177" y="21536"/>
                </a:lnTo>
                <a:cubicBezTo>
                  <a:pt x="42445" y="21536"/>
                  <a:pt x="41847" y="22129"/>
                  <a:pt x="41847" y="22865"/>
                </a:cubicBezTo>
                <a:cubicBezTo>
                  <a:pt x="41847" y="23595"/>
                  <a:pt x="42445" y="24195"/>
                  <a:pt x="43177" y="24195"/>
                </a:cubicBezTo>
                <a:lnTo>
                  <a:pt x="46237" y="24195"/>
                </a:lnTo>
                <a:cubicBezTo>
                  <a:pt x="46220" y="24498"/>
                  <a:pt x="46242" y="24787"/>
                  <a:pt x="46300" y="25063"/>
                </a:cubicBezTo>
                <a:cubicBezTo>
                  <a:pt x="46300" y="25074"/>
                  <a:pt x="46306" y="25085"/>
                  <a:pt x="46306" y="25092"/>
                </a:cubicBezTo>
                <a:lnTo>
                  <a:pt x="45345" y="25092"/>
                </a:lnTo>
                <a:cubicBezTo>
                  <a:pt x="41674" y="25092"/>
                  <a:pt x="38694" y="28078"/>
                  <a:pt x="38694" y="31742"/>
                </a:cubicBezTo>
                <a:lnTo>
                  <a:pt x="38694" y="57732"/>
                </a:lnTo>
                <a:cubicBezTo>
                  <a:pt x="38694" y="58468"/>
                  <a:pt x="39287" y="59062"/>
                  <a:pt x="40023" y="59062"/>
                </a:cubicBezTo>
                <a:cubicBezTo>
                  <a:pt x="40753" y="59062"/>
                  <a:pt x="41347" y="58468"/>
                  <a:pt x="41347" y="57732"/>
                </a:cubicBezTo>
                <a:lnTo>
                  <a:pt x="41347" y="31742"/>
                </a:lnTo>
                <a:cubicBezTo>
                  <a:pt x="41347" y="29539"/>
                  <a:pt x="43142" y="27750"/>
                  <a:pt x="45345" y="27750"/>
                </a:cubicBezTo>
                <a:lnTo>
                  <a:pt x="47687" y="27750"/>
                </a:lnTo>
                <a:cubicBezTo>
                  <a:pt x="47705" y="27778"/>
                  <a:pt x="47721" y="27812"/>
                  <a:pt x="47734" y="27841"/>
                </a:cubicBezTo>
                <a:cubicBezTo>
                  <a:pt x="47888" y="28170"/>
                  <a:pt x="47934" y="28497"/>
                  <a:pt x="47848" y="28779"/>
                </a:cubicBezTo>
                <a:cubicBezTo>
                  <a:pt x="47768" y="29039"/>
                  <a:pt x="47543" y="29206"/>
                  <a:pt x="47278" y="29389"/>
                </a:cubicBezTo>
                <a:lnTo>
                  <a:pt x="47227" y="29429"/>
                </a:lnTo>
                <a:cubicBezTo>
                  <a:pt x="44638" y="31299"/>
                  <a:pt x="43073" y="34591"/>
                  <a:pt x="43246" y="37813"/>
                </a:cubicBezTo>
                <a:cubicBezTo>
                  <a:pt x="43406" y="40972"/>
                  <a:pt x="44914" y="43969"/>
                  <a:pt x="47474" y="46265"/>
                </a:cubicBezTo>
                <a:cubicBezTo>
                  <a:pt x="50098" y="48607"/>
                  <a:pt x="53452" y="49919"/>
                  <a:pt x="56789" y="49919"/>
                </a:cubicBezTo>
                <a:cubicBezTo>
                  <a:pt x="57037" y="49919"/>
                  <a:pt x="57284" y="49906"/>
                  <a:pt x="57531" y="49895"/>
                </a:cubicBezTo>
                <a:cubicBezTo>
                  <a:pt x="62882" y="49579"/>
                  <a:pt x="66652" y="45822"/>
                  <a:pt x="68867" y="42720"/>
                </a:cubicBezTo>
                <a:cubicBezTo>
                  <a:pt x="71058" y="39666"/>
                  <a:pt x="72624" y="36145"/>
                  <a:pt x="73527" y="32260"/>
                </a:cubicBezTo>
                <a:cubicBezTo>
                  <a:pt x="74953" y="26128"/>
                  <a:pt x="74459" y="18958"/>
                  <a:pt x="72210" y="13072"/>
                </a:cubicBezTo>
                <a:cubicBezTo>
                  <a:pt x="69586" y="6231"/>
                  <a:pt x="64804" y="1679"/>
                  <a:pt x="58739" y="259"/>
                </a:cubicBezTo>
                <a:cubicBezTo>
                  <a:pt x="57992" y="86"/>
                  <a:pt x="57220" y="0"/>
                  <a:pt x="56444" y="0"/>
                </a:cubicBezTo>
                <a:close/>
              </a:path>
            </a:pathLst>
          </a:custGeom>
          <a:gradFill>
            <a:gsLst>
              <a:gs pos="0">
                <a:srgbClr val="E2D0D0"/>
              </a:gs>
              <a:gs pos="100000">
                <a:srgbClr val="D96868"/>
              </a:gs>
            </a:gsLst>
            <a:lin ang="5400012"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6" name="Google Shape;646;p35"/>
          <p:cNvSpPr txBox="1"/>
          <p:nvPr/>
        </p:nvSpPr>
        <p:spPr>
          <a:xfrm>
            <a:off x="1754100" y="6668125"/>
            <a:ext cx="3857700" cy="1065300"/>
          </a:xfrm>
          <a:prstGeom prst="rect">
            <a:avLst/>
          </a:prstGeom>
          <a:noFill/>
          <a:ln>
            <a:noFill/>
          </a:ln>
        </p:spPr>
        <p:txBody>
          <a:bodyPr anchorCtr="0" anchor="ctr" bIns="91425" lIns="91425" spcFirstLastPara="1" rIns="91425" wrap="square" tIns="91425">
            <a:noAutofit/>
          </a:bodyPr>
          <a:lstStyle/>
          <a:p>
            <a:pPr indent="0" lvl="0" marL="0" rtl="0" algn="l">
              <a:lnSpc>
                <a:spcPct val="150000"/>
              </a:lnSpc>
              <a:spcBef>
                <a:spcPts val="0"/>
              </a:spcBef>
              <a:spcAft>
                <a:spcPts val="0"/>
              </a:spcAft>
              <a:buNone/>
            </a:pPr>
            <a:r>
              <a:rPr b="1" lang="en" sz="1500">
                <a:solidFill>
                  <a:srgbClr val="A5B7C6"/>
                </a:solidFill>
                <a:latin typeface="Open Sans"/>
                <a:ea typeface="Open Sans"/>
                <a:cs typeface="Open Sans"/>
                <a:sym typeface="Open Sans"/>
              </a:rPr>
              <a:t>Special thanks to Naif Alquwayi</a:t>
            </a:r>
            <a:endParaRPr b="1" sz="1500">
              <a:solidFill>
                <a:srgbClr val="A5B7C6"/>
              </a:solidFill>
              <a:latin typeface="Open Sans"/>
              <a:ea typeface="Open Sans"/>
              <a:cs typeface="Open Sans"/>
              <a:sym typeface="Open Sans"/>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 name="Shape 116"/>
        <p:cNvGrpSpPr/>
        <p:nvPr/>
      </p:nvGrpSpPr>
      <p:grpSpPr>
        <a:xfrm>
          <a:off x="0" y="0"/>
          <a:ext cx="0" cy="0"/>
          <a:chOff x="0" y="0"/>
          <a:chExt cx="0" cy="0"/>
        </a:xfrm>
      </p:grpSpPr>
      <p:sp>
        <p:nvSpPr>
          <p:cNvPr id="117" name="Google Shape;117;p15"/>
          <p:cNvSpPr txBox="1"/>
          <p:nvPr/>
        </p:nvSpPr>
        <p:spPr>
          <a:xfrm>
            <a:off x="622250" y="3024225"/>
            <a:ext cx="4010400" cy="2232000"/>
          </a:xfrm>
          <a:prstGeom prst="rect">
            <a:avLst/>
          </a:prstGeom>
          <a:noFill/>
          <a:ln>
            <a:noFill/>
          </a:ln>
        </p:spPr>
        <p:txBody>
          <a:bodyPr anchorCtr="0" anchor="t" bIns="91425" lIns="91425" spcFirstLastPara="1" rIns="91425" wrap="square" tIns="91425">
            <a:spAutoFit/>
          </a:bodyPr>
          <a:lstStyle/>
          <a:p>
            <a:pPr indent="-323850" lvl="0" marL="457200" rtl="0" algn="l">
              <a:spcBef>
                <a:spcPts val="0"/>
              </a:spcBef>
              <a:spcAft>
                <a:spcPts val="0"/>
              </a:spcAft>
              <a:buClr>
                <a:srgbClr val="B37370"/>
              </a:buClr>
              <a:buSzPts val="1500"/>
              <a:buFont typeface="Open Sans"/>
              <a:buChar char="●"/>
            </a:pPr>
            <a:r>
              <a:rPr lang="en" sz="1500">
                <a:solidFill>
                  <a:srgbClr val="D5A6BD"/>
                </a:solidFill>
                <a:latin typeface="Open Sans"/>
                <a:ea typeface="Open Sans"/>
                <a:cs typeface="Open Sans"/>
                <a:sym typeface="Open Sans"/>
              </a:rPr>
              <a:t>GFR = 125 ml/min مھمة الوحدات</a:t>
            </a:r>
            <a:endParaRPr sz="1500">
              <a:solidFill>
                <a:srgbClr val="D5A6BD"/>
              </a:solidFill>
              <a:latin typeface="Open Sans"/>
              <a:ea typeface="Open Sans"/>
              <a:cs typeface="Open Sans"/>
              <a:sym typeface="Open Sans"/>
            </a:endParaRPr>
          </a:p>
          <a:p>
            <a:pPr indent="-323850" lvl="0" marL="457200" rtl="0" algn="l">
              <a:spcBef>
                <a:spcPts val="0"/>
              </a:spcBef>
              <a:spcAft>
                <a:spcPts val="0"/>
              </a:spcAft>
              <a:buClr>
                <a:srgbClr val="B37370"/>
              </a:buClr>
              <a:buSzPts val="1500"/>
              <a:buFont typeface="Open Sans"/>
              <a:buChar char="●"/>
            </a:pPr>
            <a:r>
              <a:rPr lang="en" sz="1500">
                <a:solidFill>
                  <a:srgbClr val="D5A6BD"/>
                </a:solidFill>
                <a:latin typeface="Open Sans"/>
                <a:ea typeface="Open Sans"/>
                <a:cs typeface="Open Sans"/>
                <a:sym typeface="Open Sans"/>
              </a:rPr>
              <a:t>Tubular reabsorption = </a:t>
            </a:r>
            <a:r>
              <a:rPr b="1" lang="en" sz="1500">
                <a:solidFill>
                  <a:srgbClr val="D5A6BD"/>
                </a:solidFill>
                <a:latin typeface="Open Sans"/>
                <a:ea typeface="Open Sans"/>
                <a:cs typeface="Open Sans"/>
                <a:sym typeface="Open Sans"/>
              </a:rPr>
              <a:t>124 ml/min</a:t>
            </a:r>
            <a:endParaRPr b="1" sz="1500">
              <a:solidFill>
                <a:srgbClr val="D5A6BD"/>
              </a:solidFill>
              <a:latin typeface="Open Sans"/>
              <a:ea typeface="Open Sans"/>
              <a:cs typeface="Open Sans"/>
              <a:sym typeface="Open Sans"/>
            </a:endParaRPr>
          </a:p>
          <a:p>
            <a:pPr indent="-323850" lvl="0" marL="457200" rtl="0" algn="l">
              <a:spcBef>
                <a:spcPts val="0"/>
              </a:spcBef>
              <a:spcAft>
                <a:spcPts val="0"/>
              </a:spcAft>
              <a:buClr>
                <a:srgbClr val="B37370"/>
              </a:buClr>
              <a:buSzPts val="1500"/>
              <a:buFont typeface="Open Sans"/>
              <a:buChar char="●"/>
            </a:pPr>
            <a:r>
              <a:rPr lang="en" sz="1500">
                <a:solidFill>
                  <a:srgbClr val="D5A6BD"/>
                </a:solidFill>
                <a:latin typeface="Open Sans"/>
                <a:ea typeface="Open Sans"/>
                <a:cs typeface="Open Sans"/>
                <a:sym typeface="Open Sans"/>
              </a:rPr>
              <a:t> Rate of urine formation = </a:t>
            </a:r>
            <a:r>
              <a:rPr b="1" lang="en" sz="1500">
                <a:solidFill>
                  <a:srgbClr val="D5A6BD"/>
                </a:solidFill>
                <a:latin typeface="Open Sans"/>
                <a:ea typeface="Open Sans"/>
                <a:cs typeface="Open Sans"/>
                <a:sym typeface="Open Sans"/>
              </a:rPr>
              <a:t>1 ml/min</a:t>
            </a:r>
            <a:endParaRPr b="1" sz="1500">
              <a:solidFill>
                <a:srgbClr val="D5A6BD"/>
              </a:solidFill>
              <a:latin typeface="Open Sans"/>
              <a:ea typeface="Open Sans"/>
              <a:cs typeface="Open Sans"/>
              <a:sym typeface="Open Sans"/>
            </a:endParaRPr>
          </a:p>
          <a:p>
            <a:pPr indent="-317500" lvl="0" marL="457200" rtl="0" algn="l">
              <a:spcBef>
                <a:spcPts val="0"/>
              </a:spcBef>
              <a:spcAft>
                <a:spcPts val="0"/>
              </a:spcAft>
              <a:buClr>
                <a:srgbClr val="B37370"/>
              </a:buClr>
              <a:buSzPts val="1400"/>
              <a:buFont typeface="Open Sans"/>
              <a:buChar char="●"/>
            </a:pPr>
            <a:r>
              <a:rPr lang="en" sz="1500">
                <a:solidFill>
                  <a:srgbClr val="D5A6BD"/>
                </a:solidFill>
                <a:latin typeface="Open Sans"/>
                <a:ea typeface="Open Sans"/>
                <a:cs typeface="Open Sans"/>
                <a:sym typeface="Open Sans"/>
              </a:rPr>
              <a:t> Ureters conduct urine to bladder, How? </a:t>
            </a:r>
            <a:r>
              <a:rPr lang="en">
                <a:solidFill>
                  <a:schemeClr val="accent3"/>
                </a:solidFill>
                <a:latin typeface="Open Sans"/>
                <a:ea typeface="Open Sans"/>
                <a:cs typeface="Open Sans"/>
                <a:sym typeface="Open Sans"/>
              </a:rPr>
              <a:t>By contraction and relaxation of the ureter, this movement is called ureteral peristalsis</a:t>
            </a:r>
            <a:endParaRPr>
              <a:solidFill>
                <a:schemeClr val="accent3"/>
              </a:solidFill>
              <a:latin typeface="Open Sans"/>
              <a:ea typeface="Open Sans"/>
              <a:cs typeface="Open Sans"/>
              <a:sym typeface="Open Sans"/>
            </a:endParaRPr>
          </a:p>
          <a:p>
            <a:pPr indent="-323850" lvl="0" marL="457200" rtl="0" algn="l">
              <a:spcBef>
                <a:spcPts val="0"/>
              </a:spcBef>
              <a:spcAft>
                <a:spcPts val="0"/>
              </a:spcAft>
              <a:buClr>
                <a:srgbClr val="B37370"/>
              </a:buClr>
              <a:buSzPts val="1500"/>
              <a:buFont typeface="Open Sans"/>
              <a:buChar char="●"/>
            </a:pPr>
            <a:r>
              <a:rPr lang="en" sz="1500">
                <a:solidFill>
                  <a:srgbClr val="D5A6BD"/>
                </a:solidFill>
                <a:latin typeface="Open Sans"/>
                <a:ea typeface="Open Sans"/>
                <a:cs typeface="Open Sans"/>
                <a:sym typeface="Open Sans"/>
              </a:rPr>
              <a:t>Urine is stored in the bladder until voiding.</a:t>
            </a:r>
            <a:endParaRPr sz="1500">
              <a:solidFill>
                <a:srgbClr val="D5A6BD"/>
              </a:solidFill>
              <a:latin typeface="Oxygen"/>
              <a:ea typeface="Oxygen"/>
              <a:cs typeface="Oxygen"/>
              <a:sym typeface="Oxygen"/>
            </a:endParaRPr>
          </a:p>
        </p:txBody>
      </p:sp>
      <p:cxnSp>
        <p:nvCxnSpPr>
          <p:cNvPr id="118" name="Google Shape;118;p15"/>
          <p:cNvCxnSpPr/>
          <p:nvPr/>
        </p:nvCxnSpPr>
        <p:spPr>
          <a:xfrm rot="10800000">
            <a:off x="534880" y="5724885"/>
            <a:ext cx="0" cy="232500"/>
          </a:xfrm>
          <a:prstGeom prst="straightConnector1">
            <a:avLst/>
          </a:prstGeom>
          <a:noFill/>
          <a:ln cap="flat" cmpd="sng" w="9525">
            <a:solidFill>
              <a:srgbClr val="435D74"/>
            </a:solidFill>
            <a:prstDash val="solid"/>
            <a:round/>
            <a:headEnd len="sm" w="sm" type="none"/>
            <a:tailEnd len="sm" w="sm" type="none"/>
          </a:ln>
        </p:spPr>
      </p:cxnSp>
      <p:sp>
        <p:nvSpPr>
          <p:cNvPr id="119" name="Google Shape;119;p15"/>
          <p:cNvSpPr/>
          <p:nvPr/>
        </p:nvSpPr>
        <p:spPr>
          <a:xfrm>
            <a:off x="6048496" y="-238225"/>
            <a:ext cx="570900" cy="1381500"/>
          </a:xfrm>
          <a:prstGeom prst="roundRect">
            <a:avLst>
              <a:gd fmla="val 16667" name="adj"/>
            </a:avLst>
          </a:prstGeom>
          <a:solidFill>
            <a:srgbClr val="D7DAE1">
              <a:alpha val="83529"/>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800"/>
              <a:buFont typeface="Arial"/>
              <a:buNone/>
            </a:pPr>
            <a:r>
              <a:rPr b="1" i="0" lang="en" sz="4800" u="none" cap="none" strike="noStrike">
                <a:solidFill>
                  <a:srgbClr val="CF8A87"/>
                </a:solidFill>
                <a:latin typeface="Oxygen"/>
                <a:ea typeface="Oxygen"/>
                <a:cs typeface="Oxygen"/>
                <a:sym typeface="Oxygen"/>
              </a:rPr>
              <a:t>1</a:t>
            </a:r>
            <a:endParaRPr b="0" i="0" sz="4800" u="none" cap="none" strike="noStrike">
              <a:solidFill>
                <a:srgbClr val="CF8A87"/>
              </a:solidFill>
              <a:latin typeface="Oxygen"/>
              <a:ea typeface="Oxygen"/>
              <a:cs typeface="Oxygen"/>
              <a:sym typeface="Oxygen"/>
            </a:endParaRPr>
          </a:p>
        </p:txBody>
      </p:sp>
      <p:sp>
        <p:nvSpPr>
          <p:cNvPr id="120" name="Google Shape;120;p15"/>
          <p:cNvSpPr txBox="1"/>
          <p:nvPr/>
        </p:nvSpPr>
        <p:spPr>
          <a:xfrm>
            <a:off x="1510800" y="293675"/>
            <a:ext cx="3836400" cy="848400"/>
          </a:xfrm>
          <a:prstGeom prst="rect">
            <a:avLst/>
          </a:prstGeom>
          <a:noFill/>
          <a:ln>
            <a:noFill/>
          </a:ln>
        </p:spPr>
        <p:txBody>
          <a:bodyPr anchorCtr="0" anchor="t" bIns="91425" lIns="91425" spcFirstLastPara="1" rIns="91425" wrap="square" tIns="91425">
            <a:spAutoFit/>
          </a:bodyPr>
          <a:lstStyle/>
          <a:p>
            <a:pPr indent="0" lvl="0" marL="0" marR="0" rtl="0" algn="ctr">
              <a:lnSpc>
                <a:spcPct val="90000"/>
              </a:lnSpc>
              <a:spcBef>
                <a:spcPts val="0"/>
              </a:spcBef>
              <a:spcAft>
                <a:spcPts val="0"/>
              </a:spcAft>
              <a:buClr>
                <a:srgbClr val="000000"/>
              </a:buClr>
              <a:buSzPts val="4800"/>
              <a:buFont typeface="Arial"/>
              <a:buNone/>
            </a:pPr>
            <a:r>
              <a:rPr b="1" lang="en" sz="4800">
                <a:solidFill>
                  <a:srgbClr val="CF8A87"/>
                </a:solidFill>
                <a:latin typeface="Oxygen"/>
                <a:ea typeface="Oxygen"/>
                <a:cs typeface="Oxygen"/>
                <a:sym typeface="Oxygen"/>
              </a:rPr>
              <a:t>Introduction</a:t>
            </a:r>
            <a:endParaRPr b="1" i="0" sz="4800" u="none" cap="none" strike="noStrike">
              <a:solidFill>
                <a:srgbClr val="CF8A87"/>
              </a:solidFill>
              <a:latin typeface="Oxygen"/>
              <a:ea typeface="Oxygen"/>
              <a:cs typeface="Oxygen"/>
              <a:sym typeface="Oxygen"/>
            </a:endParaRPr>
          </a:p>
        </p:txBody>
      </p:sp>
      <p:cxnSp>
        <p:nvCxnSpPr>
          <p:cNvPr id="121" name="Google Shape;121;p15"/>
          <p:cNvCxnSpPr/>
          <p:nvPr/>
        </p:nvCxnSpPr>
        <p:spPr>
          <a:xfrm>
            <a:off x="2047961" y="1075249"/>
            <a:ext cx="2459100" cy="0"/>
          </a:xfrm>
          <a:prstGeom prst="straightConnector1">
            <a:avLst/>
          </a:prstGeom>
          <a:noFill/>
          <a:ln cap="rnd" cmpd="sng" w="38100">
            <a:solidFill>
              <a:srgbClr val="7F7F7F"/>
            </a:solidFill>
            <a:prstDash val="solid"/>
            <a:miter lim="800000"/>
            <a:headEnd len="sm" w="sm" type="none"/>
            <a:tailEnd len="sm" w="sm" type="none"/>
          </a:ln>
        </p:spPr>
      </p:cxnSp>
      <p:sp>
        <p:nvSpPr>
          <p:cNvPr id="122" name="Google Shape;122;p15"/>
          <p:cNvSpPr txBox="1"/>
          <p:nvPr/>
        </p:nvSpPr>
        <p:spPr>
          <a:xfrm>
            <a:off x="622250" y="1457425"/>
            <a:ext cx="6235800" cy="1339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500">
                <a:solidFill>
                  <a:schemeClr val="dk1"/>
                </a:solidFill>
                <a:latin typeface="Open Sans"/>
                <a:ea typeface="Open Sans"/>
                <a:cs typeface="Open Sans"/>
                <a:sym typeface="Open Sans"/>
              </a:rPr>
              <a:t>Micturition (urination):</a:t>
            </a:r>
            <a:r>
              <a:rPr lang="en" sz="1500">
                <a:solidFill>
                  <a:srgbClr val="434343"/>
                </a:solidFill>
                <a:latin typeface="Open Sans"/>
                <a:ea typeface="Open Sans"/>
                <a:cs typeface="Open Sans"/>
                <a:sym typeface="Open Sans"/>
              </a:rPr>
              <a:t> the process by which the urinary bladder empties when it becomes full.</a:t>
            </a:r>
            <a:endParaRPr sz="1500">
              <a:solidFill>
                <a:srgbClr val="434343"/>
              </a:solidFill>
              <a:latin typeface="Open Sans"/>
              <a:ea typeface="Open Sans"/>
              <a:cs typeface="Open Sans"/>
              <a:sym typeface="Open Sans"/>
            </a:endParaRPr>
          </a:p>
          <a:p>
            <a:pPr indent="-323850" lvl="0" marL="457200" rtl="0" algn="l">
              <a:spcBef>
                <a:spcPts val="0"/>
              </a:spcBef>
              <a:spcAft>
                <a:spcPts val="0"/>
              </a:spcAft>
              <a:buClr>
                <a:srgbClr val="B37370"/>
              </a:buClr>
              <a:buSzPts val="1500"/>
              <a:buFont typeface="Open Sans"/>
              <a:buChar char="●"/>
            </a:pPr>
            <a:r>
              <a:rPr lang="en" sz="1500">
                <a:solidFill>
                  <a:srgbClr val="0B5394"/>
                </a:solidFill>
                <a:latin typeface="Open Sans"/>
                <a:ea typeface="Open Sans"/>
                <a:cs typeface="Open Sans"/>
                <a:sym typeface="Open Sans"/>
              </a:rPr>
              <a:t>Filling of bladder</a:t>
            </a:r>
            <a:endParaRPr sz="1500">
              <a:solidFill>
                <a:srgbClr val="0B5394"/>
              </a:solidFill>
              <a:latin typeface="Open Sans"/>
              <a:ea typeface="Open Sans"/>
              <a:cs typeface="Open Sans"/>
              <a:sym typeface="Open Sans"/>
            </a:endParaRPr>
          </a:p>
          <a:p>
            <a:pPr indent="-323850" lvl="0" marL="457200" rtl="0" algn="l">
              <a:spcBef>
                <a:spcPts val="0"/>
              </a:spcBef>
              <a:spcAft>
                <a:spcPts val="0"/>
              </a:spcAft>
              <a:buClr>
                <a:srgbClr val="B37370"/>
              </a:buClr>
              <a:buSzPts val="1500"/>
              <a:buFont typeface="Open Sans"/>
              <a:buChar char="●"/>
            </a:pPr>
            <a:r>
              <a:rPr lang="en" sz="1500">
                <a:solidFill>
                  <a:srgbClr val="0B5394"/>
                </a:solidFill>
                <a:latin typeface="Open Sans"/>
                <a:ea typeface="Open Sans"/>
                <a:cs typeface="Open Sans"/>
                <a:sym typeface="Open Sans"/>
              </a:rPr>
              <a:t>Micturition reflex</a:t>
            </a:r>
            <a:endParaRPr sz="1500">
              <a:solidFill>
                <a:srgbClr val="0B5394"/>
              </a:solidFill>
              <a:latin typeface="Open Sans"/>
              <a:ea typeface="Open Sans"/>
              <a:cs typeface="Open Sans"/>
              <a:sym typeface="Open Sans"/>
            </a:endParaRPr>
          </a:p>
          <a:p>
            <a:pPr indent="-323850" lvl="0" marL="457200" rtl="0" algn="l">
              <a:spcBef>
                <a:spcPts val="0"/>
              </a:spcBef>
              <a:spcAft>
                <a:spcPts val="0"/>
              </a:spcAft>
              <a:buClr>
                <a:srgbClr val="B37370"/>
              </a:buClr>
              <a:buSzPts val="1500"/>
              <a:buFont typeface="Open Sans"/>
              <a:buChar char="●"/>
            </a:pPr>
            <a:r>
              <a:rPr lang="en" sz="1500">
                <a:solidFill>
                  <a:srgbClr val="0B5394"/>
                </a:solidFill>
                <a:latin typeface="Open Sans"/>
                <a:ea typeface="Open Sans"/>
                <a:cs typeface="Open Sans"/>
                <a:sym typeface="Open Sans"/>
              </a:rPr>
              <a:t>Voluntary control.</a:t>
            </a:r>
            <a:endParaRPr sz="1500">
              <a:latin typeface="Open Sans"/>
              <a:ea typeface="Open Sans"/>
              <a:cs typeface="Open Sans"/>
              <a:sym typeface="Open Sans"/>
            </a:endParaRPr>
          </a:p>
        </p:txBody>
      </p:sp>
      <p:pic>
        <p:nvPicPr>
          <p:cNvPr id="123" name="Google Shape;123;p15"/>
          <p:cNvPicPr preferRelativeResize="0"/>
          <p:nvPr/>
        </p:nvPicPr>
        <p:blipFill>
          <a:blip r:embed="rId3">
            <a:alphaModFix/>
          </a:blip>
          <a:stretch>
            <a:fillRect/>
          </a:stretch>
        </p:blipFill>
        <p:spPr>
          <a:xfrm>
            <a:off x="1684848" y="8028267"/>
            <a:ext cx="3488301" cy="1738909"/>
          </a:xfrm>
          <a:prstGeom prst="rect">
            <a:avLst/>
          </a:prstGeom>
          <a:noFill/>
          <a:ln>
            <a:noFill/>
          </a:ln>
        </p:spPr>
      </p:pic>
      <p:sp>
        <p:nvSpPr>
          <p:cNvPr id="124" name="Google Shape;124;p15"/>
          <p:cNvSpPr txBox="1"/>
          <p:nvPr/>
        </p:nvSpPr>
        <p:spPr>
          <a:xfrm>
            <a:off x="622250" y="5680138"/>
            <a:ext cx="5997300" cy="19086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Clr>
                <a:srgbClr val="B37370"/>
              </a:buClr>
              <a:buSzPts val="1400"/>
              <a:buFont typeface="Open Sans"/>
              <a:buChar char="●"/>
            </a:pPr>
            <a:r>
              <a:rPr lang="en">
                <a:solidFill>
                  <a:srgbClr val="A6A6A6"/>
                </a:solidFill>
                <a:latin typeface="Open Sans"/>
                <a:ea typeface="Open Sans"/>
                <a:cs typeface="Open Sans"/>
                <a:sym typeface="Open Sans"/>
              </a:rPr>
              <a:t>Recap: Blood with waste enters the kidney through the renal artery, then branches until reaching the afferent arterioles of the </a:t>
            </a:r>
            <a:r>
              <a:rPr lang="en">
                <a:solidFill>
                  <a:srgbClr val="A6A6A6"/>
                </a:solidFill>
                <a:latin typeface="Open Sans"/>
                <a:ea typeface="Open Sans"/>
                <a:cs typeface="Open Sans"/>
                <a:sym typeface="Open Sans"/>
              </a:rPr>
              <a:t>glomeruli</a:t>
            </a:r>
            <a:r>
              <a:rPr lang="en">
                <a:solidFill>
                  <a:srgbClr val="A6A6A6"/>
                </a:solidFill>
                <a:latin typeface="Open Sans"/>
                <a:ea typeface="Open Sans"/>
                <a:cs typeface="Open Sans"/>
                <a:sym typeface="Open Sans"/>
              </a:rPr>
              <a:t>, where only the plasma is filtered along with all </a:t>
            </a:r>
            <a:r>
              <a:rPr lang="en">
                <a:solidFill>
                  <a:srgbClr val="A6A6A6"/>
                </a:solidFill>
                <a:latin typeface="Open Sans"/>
                <a:ea typeface="Open Sans"/>
                <a:cs typeface="Open Sans"/>
                <a:sym typeface="Open Sans"/>
              </a:rPr>
              <a:t>the</a:t>
            </a:r>
            <a:r>
              <a:rPr lang="en">
                <a:solidFill>
                  <a:srgbClr val="A6A6A6"/>
                </a:solidFill>
                <a:latin typeface="Open Sans"/>
                <a:ea typeface="Open Sans"/>
                <a:cs typeface="Open Sans"/>
                <a:sym typeface="Open Sans"/>
              </a:rPr>
              <a:t> substances under 70,000 D.  The useful substances (glucose, amino acids) get reabsorbed while the rest are excreted from the collecting duct all the way to the renal pelvis (no further modification to the urine happens) then onto the ureters then finally the bladder. </a:t>
            </a:r>
            <a:endParaRPr>
              <a:latin typeface="Open Sans"/>
              <a:ea typeface="Open Sans"/>
              <a:cs typeface="Open Sans"/>
              <a:sym typeface="Open Sans"/>
            </a:endParaRPr>
          </a:p>
        </p:txBody>
      </p:sp>
      <p:pic>
        <p:nvPicPr>
          <p:cNvPr id="125" name="Google Shape;125;p15"/>
          <p:cNvPicPr preferRelativeResize="0"/>
          <p:nvPr/>
        </p:nvPicPr>
        <p:blipFill>
          <a:blip r:embed="rId4">
            <a:alphaModFix/>
          </a:blip>
          <a:stretch>
            <a:fillRect/>
          </a:stretch>
        </p:blipFill>
        <p:spPr>
          <a:xfrm>
            <a:off x="4632500" y="2130750"/>
            <a:ext cx="2050774" cy="3008000"/>
          </a:xfrm>
          <a:prstGeom prst="rect">
            <a:avLst/>
          </a:prstGeom>
          <a:noFill/>
          <a:ln>
            <a:noFill/>
          </a:ln>
        </p:spPr>
      </p:pic>
      <p:cxnSp>
        <p:nvCxnSpPr>
          <p:cNvPr id="126" name="Google Shape;126;p15"/>
          <p:cNvCxnSpPr/>
          <p:nvPr/>
        </p:nvCxnSpPr>
        <p:spPr>
          <a:xfrm flipH="1" rot="10800000">
            <a:off x="4739650" y="3618525"/>
            <a:ext cx="795900" cy="300300"/>
          </a:xfrm>
          <a:prstGeom prst="straightConnector1">
            <a:avLst/>
          </a:prstGeom>
          <a:noFill/>
          <a:ln cap="flat" cmpd="sng" w="9525">
            <a:solidFill>
              <a:schemeClr val="dk1"/>
            </a:solidFill>
            <a:prstDash val="solid"/>
            <a:miter lim="800000"/>
            <a:headEnd len="med" w="med" type="none"/>
            <a:tailEnd len="lg" w="lg" type="stealth"/>
          </a:ln>
        </p:spPr>
      </p:cxnSp>
      <p:cxnSp>
        <p:nvCxnSpPr>
          <p:cNvPr id="127" name="Google Shape;127;p15"/>
          <p:cNvCxnSpPr/>
          <p:nvPr/>
        </p:nvCxnSpPr>
        <p:spPr>
          <a:xfrm flipH="1" rot="10800000">
            <a:off x="4395425" y="4373350"/>
            <a:ext cx="1360500" cy="366300"/>
          </a:xfrm>
          <a:prstGeom prst="straightConnector1">
            <a:avLst/>
          </a:prstGeom>
          <a:noFill/>
          <a:ln cap="flat" cmpd="sng" w="9525">
            <a:solidFill>
              <a:schemeClr val="dk1"/>
            </a:solidFill>
            <a:prstDash val="solid"/>
            <a:miter lim="800000"/>
            <a:headEnd len="med" w="med" type="none"/>
            <a:tailEnd len="lg" w="lg" type="stealth"/>
          </a:ln>
        </p:spPr>
      </p:cxnSp>
      <p:grpSp>
        <p:nvGrpSpPr>
          <p:cNvPr id="128" name="Google Shape;128;p15"/>
          <p:cNvGrpSpPr/>
          <p:nvPr/>
        </p:nvGrpSpPr>
        <p:grpSpPr>
          <a:xfrm rot="-5400000">
            <a:off x="-2074754" y="3496798"/>
            <a:ext cx="4828696" cy="526549"/>
            <a:chOff x="3671452" y="2440251"/>
            <a:chExt cx="1438482" cy="225735"/>
          </a:xfrm>
        </p:grpSpPr>
        <p:cxnSp>
          <p:nvCxnSpPr>
            <p:cNvPr id="129" name="Google Shape;129;p15"/>
            <p:cNvCxnSpPr>
              <a:stCxn id="130" idx="6"/>
              <a:endCxn id="131" idx="2"/>
            </p:cNvCxnSpPr>
            <p:nvPr/>
          </p:nvCxnSpPr>
          <p:spPr>
            <a:xfrm rot="10800000">
              <a:off x="4390749" y="2059470"/>
              <a:ext cx="0" cy="987300"/>
            </a:xfrm>
            <a:prstGeom prst="straightConnector1">
              <a:avLst/>
            </a:prstGeom>
            <a:noFill/>
            <a:ln cap="flat" cmpd="sng" w="19050">
              <a:solidFill>
                <a:srgbClr val="666666"/>
              </a:solidFill>
              <a:prstDash val="solid"/>
              <a:round/>
              <a:headEnd len="sm" w="sm" type="none"/>
              <a:tailEnd len="sm" w="sm" type="none"/>
            </a:ln>
          </p:spPr>
        </p:cxnSp>
        <p:grpSp>
          <p:nvGrpSpPr>
            <p:cNvPr id="132" name="Google Shape;132;p15"/>
            <p:cNvGrpSpPr/>
            <p:nvPr/>
          </p:nvGrpSpPr>
          <p:grpSpPr>
            <a:xfrm>
              <a:off x="3671452" y="2440253"/>
              <a:ext cx="225647" cy="225732"/>
              <a:chOff x="2740619" y="2292572"/>
              <a:chExt cx="792300" cy="792600"/>
            </a:xfrm>
          </p:grpSpPr>
          <p:sp>
            <p:nvSpPr>
              <p:cNvPr id="130" name="Google Shape;130;p15"/>
              <p:cNvSpPr/>
              <p:nvPr/>
            </p:nvSpPr>
            <p:spPr>
              <a:xfrm>
                <a:off x="2740619" y="2292572"/>
                <a:ext cx="792300" cy="792600"/>
              </a:xfrm>
              <a:prstGeom prst="ellipse">
                <a:avLst/>
              </a:prstGeom>
              <a:noFill/>
              <a:ln cap="flat" cmpd="sng" w="19050">
                <a:solidFill>
                  <a:srgbClr val="F3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 name="Google Shape;133;p15"/>
              <p:cNvSpPr/>
              <p:nvPr/>
            </p:nvSpPr>
            <p:spPr>
              <a:xfrm>
                <a:off x="2841851" y="2393814"/>
                <a:ext cx="590100" cy="590100"/>
              </a:xfrm>
              <a:prstGeom prst="ellipse">
                <a:avLst/>
              </a:prstGeom>
              <a:solidFill>
                <a:srgbClr val="CF8A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34" name="Google Shape;134;p15"/>
            <p:cNvGrpSpPr/>
            <p:nvPr/>
          </p:nvGrpSpPr>
          <p:grpSpPr>
            <a:xfrm>
              <a:off x="4427051" y="2440253"/>
              <a:ext cx="225647" cy="225732"/>
              <a:chOff x="5393704" y="2292572"/>
              <a:chExt cx="792300" cy="792600"/>
            </a:xfrm>
          </p:grpSpPr>
          <p:sp>
            <p:nvSpPr>
              <p:cNvPr id="135" name="Google Shape;135;p15"/>
              <p:cNvSpPr/>
              <p:nvPr/>
            </p:nvSpPr>
            <p:spPr>
              <a:xfrm>
                <a:off x="5393704" y="2292572"/>
                <a:ext cx="792300" cy="792600"/>
              </a:xfrm>
              <a:prstGeom prst="ellipse">
                <a:avLst/>
              </a:prstGeom>
              <a:noFill/>
              <a:ln cap="flat" cmpd="sng" w="19050">
                <a:solidFill>
                  <a:srgbClr val="F3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 name="Google Shape;136;p15"/>
              <p:cNvSpPr/>
              <p:nvPr/>
            </p:nvSpPr>
            <p:spPr>
              <a:xfrm>
                <a:off x="5494936" y="2393814"/>
                <a:ext cx="590100" cy="590100"/>
              </a:xfrm>
              <a:prstGeom prst="ellipse">
                <a:avLst/>
              </a:prstGeom>
              <a:solidFill>
                <a:srgbClr val="CF8A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37" name="Google Shape;137;p15"/>
            <p:cNvGrpSpPr/>
            <p:nvPr/>
          </p:nvGrpSpPr>
          <p:grpSpPr>
            <a:xfrm>
              <a:off x="4884287" y="2440251"/>
              <a:ext cx="225647" cy="225732"/>
              <a:chOff x="6999166" y="2292572"/>
              <a:chExt cx="792300" cy="792600"/>
            </a:xfrm>
          </p:grpSpPr>
          <p:sp>
            <p:nvSpPr>
              <p:cNvPr id="131" name="Google Shape;131;p15"/>
              <p:cNvSpPr/>
              <p:nvPr/>
            </p:nvSpPr>
            <p:spPr>
              <a:xfrm>
                <a:off x="6999166" y="2292572"/>
                <a:ext cx="792300" cy="792600"/>
              </a:xfrm>
              <a:prstGeom prst="ellipse">
                <a:avLst/>
              </a:prstGeom>
              <a:noFill/>
              <a:ln cap="flat" cmpd="sng" w="19050">
                <a:solidFill>
                  <a:srgbClr val="F3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 name="Google Shape;138;p15"/>
              <p:cNvSpPr/>
              <p:nvPr/>
            </p:nvSpPr>
            <p:spPr>
              <a:xfrm>
                <a:off x="7100398" y="2393814"/>
                <a:ext cx="590100" cy="590100"/>
              </a:xfrm>
              <a:prstGeom prst="ellipse">
                <a:avLst/>
              </a:prstGeom>
              <a:solidFill>
                <a:srgbClr val="CF8A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 name="Shape 142"/>
        <p:cNvGrpSpPr/>
        <p:nvPr/>
      </p:nvGrpSpPr>
      <p:grpSpPr>
        <a:xfrm>
          <a:off x="0" y="0"/>
          <a:ext cx="0" cy="0"/>
          <a:chOff x="0" y="0"/>
          <a:chExt cx="0" cy="0"/>
        </a:xfrm>
      </p:grpSpPr>
      <p:sp>
        <p:nvSpPr>
          <p:cNvPr id="143" name="Google Shape;143;p16"/>
          <p:cNvSpPr txBox="1"/>
          <p:nvPr/>
        </p:nvSpPr>
        <p:spPr>
          <a:xfrm>
            <a:off x="129744" y="236256"/>
            <a:ext cx="6295500" cy="1223700"/>
          </a:xfrm>
          <a:prstGeom prst="rect">
            <a:avLst/>
          </a:prstGeom>
          <a:noFill/>
          <a:ln>
            <a:noFill/>
          </a:ln>
        </p:spPr>
        <p:txBody>
          <a:bodyPr anchorCtr="0" anchor="t" bIns="91425" lIns="91425" spcFirstLastPara="1" rIns="91425" wrap="square" tIns="91425">
            <a:spAutoFit/>
          </a:bodyPr>
          <a:lstStyle/>
          <a:p>
            <a:pPr indent="0" lvl="0" marL="0" marR="0" rtl="0" algn="ctr">
              <a:lnSpc>
                <a:spcPct val="90000"/>
              </a:lnSpc>
              <a:spcBef>
                <a:spcPts val="0"/>
              </a:spcBef>
              <a:spcAft>
                <a:spcPts val="0"/>
              </a:spcAft>
              <a:buClr>
                <a:srgbClr val="000000"/>
              </a:buClr>
              <a:buSzPts val="4800"/>
              <a:buFont typeface="Arial"/>
              <a:buNone/>
            </a:pPr>
            <a:r>
              <a:rPr b="1" lang="en" sz="2500">
                <a:solidFill>
                  <a:srgbClr val="CF8A87"/>
                </a:solidFill>
                <a:latin typeface="Open Sans"/>
                <a:ea typeface="Open Sans"/>
                <a:cs typeface="Open Sans"/>
                <a:sym typeface="Open Sans"/>
              </a:rPr>
              <a:t>Physiologic Anatomy and Nervous Connections of the Bladder</a:t>
            </a:r>
            <a:endParaRPr b="1" sz="2500">
              <a:solidFill>
                <a:srgbClr val="CF8A87"/>
              </a:solidFill>
              <a:latin typeface="Open Sans"/>
              <a:ea typeface="Open Sans"/>
              <a:cs typeface="Open Sans"/>
              <a:sym typeface="Open Sans"/>
            </a:endParaRPr>
          </a:p>
          <a:p>
            <a:pPr indent="0" lvl="0" marL="0" marR="0" rtl="0" algn="ctr">
              <a:lnSpc>
                <a:spcPct val="90000"/>
              </a:lnSpc>
              <a:spcBef>
                <a:spcPts val="0"/>
              </a:spcBef>
              <a:spcAft>
                <a:spcPts val="0"/>
              </a:spcAft>
              <a:buClr>
                <a:srgbClr val="000000"/>
              </a:buClr>
              <a:buSzPts val="4800"/>
              <a:buFont typeface="Arial"/>
              <a:buNone/>
            </a:pPr>
            <a:r>
              <a:t/>
            </a:r>
            <a:endParaRPr b="1" sz="2500">
              <a:solidFill>
                <a:srgbClr val="CF8A87"/>
              </a:solidFill>
              <a:latin typeface="Open Sans"/>
              <a:ea typeface="Open Sans"/>
              <a:cs typeface="Open Sans"/>
              <a:sym typeface="Open Sans"/>
            </a:endParaRPr>
          </a:p>
        </p:txBody>
      </p:sp>
      <p:sp>
        <p:nvSpPr>
          <p:cNvPr id="144" name="Google Shape;144;p16"/>
          <p:cNvSpPr/>
          <p:nvPr/>
        </p:nvSpPr>
        <p:spPr>
          <a:xfrm>
            <a:off x="6048496" y="-238225"/>
            <a:ext cx="570900" cy="1381500"/>
          </a:xfrm>
          <a:prstGeom prst="roundRect">
            <a:avLst>
              <a:gd fmla="val 16667" name="adj"/>
            </a:avLst>
          </a:prstGeom>
          <a:solidFill>
            <a:srgbClr val="D7DAE1">
              <a:alpha val="8353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800"/>
              <a:buFont typeface="Arial"/>
              <a:buNone/>
            </a:pPr>
            <a:r>
              <a:rPr b="1" lang="en" sz="4800">
                <a:solidFill>
                  <a:srgbClr val="CF8A87"/>
                </a:solidFill>
                <a:latin typeface="Oxygen"/>
                <a:ea typeface="Oxygen"/>
                <a:cs typeface="Oxygen"/>
                <a:sym typeface="Oxygen"/>
              </a:rPr>
              <a:t>2</a:t>
            </a:r>
            <a:endParaRPr b="0" i="0" sz="4800" u="none" cap="none" strike="noStrike">
              <a:solidFill>
                <a:srgbClr val="CF8A87"/>
              </a:solidFill>
              <a:latin typeface="Oxygen"/>
              <a:ea typeface="Oxygen"/>
              <a:cs typeface="Oxygen"/>
              <a:sym typeface="Oxygen"/>
            </a:endParaRPr>
          </a:p>
        </p:txBody>
      </p:sp>
      <p:cxnSp>
        <p:nvCxnSpPr>
          <p:cNvPr id="145" name="Google Shape;145;p16"/>
          <p:cNvCxnSpPr/>
          <p:nvPr/>
        </p:nvCxnSpPr>
        <p:spPr>
          <a:xfrm>
            <a:off x="2047961" y="1075249"/>
            <a:ext cx="2459100" cy="0"/>
          </a:xfrm>
          <a:prstGeom prst="straightConnector1">
            <a:avLst/>
          </a:prstGeom>
          <a:noFill/>
          <a:ln cap="rnd" cmpd="sng" w="38100">
            <a:solidFill>
              <a:srgbClr val="7F7F7F"/>
            </a:solidFill>
            <a:prstDash val="solid"/>
            <a:miter lim="800000"/>
            <a:headEnd len="sm" w="sm" type="none"/>
            <a:tailEnd len="sm" w="sm" type="none"/>
          </a:ln>
        </p:spPr>
      </p:cxnSp>
      <p:pic>
        <p:nvPicPr>
          <p:cNvPr id="146" name="Google Shape;146;p16"/>
          <p:cNvPicPr preferRelativeResize="0"/>
          <p:nvPr/>
        </p:nvPicPr>
        <p:blipFill rotWithShape="1">
          <a:blip r:embed="rId3">
            <a:alphaModFix/>
          </a:blip>
          <a:srcRect b="15643" l="26188" r="26803" t="28623"/>
          <a:stretch/>
        </p:blipFill>
        <p:spPr>
          <a:xfrm>
            <a:off x="26975" y="7706300"/>
            <a:ext cx="2728326" cy="1784702"/>
          </a:xfrm>
          <a:prstGeom prst="rect">
            <a:avLst/>
          </a:prstGeom>
          <a:noFill/>
          <a:ln>
            <a:noFill/>
          </a:ln>
        </p:spPr>
      </p:pic>
      <p:sp>
        <p:nvSpPr>
          <p:cNvPr id="147" name="Google Shape;147;p16"/>
          <p:cNvSpPr/>
          <p:nvPr/>
        </p:nvSpPr>
        <p:spPr>
          <a:xfrm>
            <a:off x="193175" y="1534600"/>
            <a:ext cx="3408000" cy="2552100"/>
          </a:xfrm>
          <a:prstGeom prst="roundRect">
            <a:avLst>
              <a:gd fmla="val 16667" name="adj"/>
            </a:avLst>
          </a:prstGeom>
          <a:solidFill>
            <a:srgbClr val="F3EFEF"/>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Open Sans"/>
                <a:ea typeface="Open Sans"/>
                <a:cs typeface="Open Sans"/>
                <a:sym typeface="Open Sans"/>
              </a:rPr>
              <a:t>Composed of:</a:t>
            </a:r>
            <a:endParaRPr b="1">
              <a:solidFill>
                <a:schemeClr val="dk1"/>
              </a:solidFill>
              <a:latin typeface="Open Sans"/>
              <a:ea typeface="Open Sans"/>
              <a:cs typeface="Open Sans"/>
              <a:sym typeface="Open Sans"/>
            </a:endParaRPr>
          </a:p>
          <a:p>
            <a:pPr indent="0" lvl="0" marL="0" rtl="0" algn="l">
              <a:spcBef>
                <a:spcPts val="0"/>
              </a:spcBef>
              <a:spcAft>
                <a:spcPts val="0"/>
              </a:spcAft>
              <a:buNone/>
            </a:pPr>
            <a:r>
              <a:rPr lang="en">
                <a:solidFill>
                  <a:srgbClr val="434343"/>
                </a:solidFill>
                <a:latin typeface="Open Sans"/>
                <a:ea typeface="Open Sans"/>
                <a:cs typeface="Open Sans"/>
                <a:sym typeface="Open Sans"/>
              </a:rPr>
              <a:t>1. Body</a:t>
            </a:r>
            <a:endParaRPr>
              <a:solidFill>
                <a:srgbClr val="434343"/>
              </a:solidFill>
              <a:latin typeface="Open Sans"/>
              <a:ea typeface="Open Sans"/>
              <a:cs typeface="Open Sans"/>
              <a:sym typeface="Open Sans"/>
            </a:endParaRPr>
          </a:p>
          <a:p>
            <a:pPr indent="0" lvl="0" marL="0" rtl="0" algn="l">
              <a:spcBef>
                <a:spcPts val="0"/>
              </a:spcBef>
              <a:spcAft>
                <a:spcPts val="0"/>
              </a:spcAft>
              <a:buNone/>
            </a:pPr>
            <a:r>
              <a:rPr lang="en">
                <a:solidFill>
                  <a:srgbClr val="434343"/>
                </a:solidFill>
                <a:latin typeface="Open Sans"/>
                <a:ea typeface="Open Sans"/>
                <a:cs typeface="Open Sans"/>
                <a:sym typeface="Open Sans"/>
              </a:rPr>
              <a:t>2. Neck</a:t>
            </a:r>
            <a:r>
              <a:rPr lang="en">
                <a:solidFill>
                  <a:srgbClr val="0B5394"/>
                </a:solidFill>
                <a:latin typeface="Open Sans"/>
                <a:ea typeface="Open Sans"/>
                <a:cs typeface="Open Sans"/>
                <a:sym typeface="Open Sans"/>
              </a:rPr>
              <a:t>……..post urethra (stretch receptor)</a:t>
            </a:r>
            <a:endParaRPr>
              <a:solidFill>
                <a:srgbClr val="0B5394"/>
              </a:solidFill>
              <a:latin typeface="Open Sans"/>
              <a:ea typeface="Open Sans"/>
              <a:cs typeface="Open Sans"/>
              <a:sym typeface="Open Sans"/>
            </a:endParaRPr>
          </a:p>
          <a:p>
            <a:pPr indent="0" lvl="0" marL="0" rtl="0" algn="l">
              <a:spcBef>
                <a:spcPts val="0"/>
              </a:spcBef>
              <a:spcAft>
                <a:spcPts val="0"/>
              </a:spcAft>
              <a:buNone/>
            </a:pPr>
            <a:r>
              <a:rPr lang="en">
                <a:solidFill>
                  <a:srgbClr val="0B5394"/>
                </a:solidFill>
                <a:latin typeface="Open Sans"/>
                <a:ea typeface="Open Sans"/>
                <a:cs typeface="Open Sans"/>
                <a:sym typeface="Open Sans"/>
              </a:rPr>
              <a:t>  External  sphincter.</a:t>
            </a:r>
            <a:endParaRPr>
              <a:solidFill>
                <a:srgbClr val="0B5394"/>
              </a:solidFill>
              <a:latin typeface="Open Sans"/>
              <a:ea typeface="Open Sans"/>
              <a:cs typeface="Open Sans"/>
              <a:sym typeface="Open Sans"/>
            </a:endParaRPr>
          </a:p>
          <a:p>
            <a:pPr indent="0" lvl="0" marL="0" rtl="0" algn="l">
              <a:spcBef>
                <a:spcPts val="0"/>
              </a:spcBef>
              <a:spcAft>
                <a:spcPts val="0"/>
              </a:spcAft>
              <a:buNone/>
            </a:pPr>
            <a:r>
              <a:rPr lang="en">
                <a:solidFill>
                  <a:srgbClr val="0B5394"/>
                </a:solidFill>
                <a:latin typeface="Open Sans"/>
                <a:ea typeface="Open Sans"/>
                <a:cs typeface="Open Sans"/>
                <a:sym typeface="Open Sans"/>
              </a:rPr>
              <a:t>  Pelvic diaphragm.</a:t>
            </a:r>
            <a:endParaRPr>
              <a:solidFill>
                <a:srgbClr val="0B5394"/>
              </a:solidFill>
              <a:latin typeface="Open Sans"/>
              <a:ea typeface="Open Sans"/>
              <a:cs typeface="Open Sans"/>
              <a:sym typeface="Open Sans"/>
            </a:endParaRPr>
          </a:p>
          <a:p>
            <a:pPr indent="-317500" lvl="0" marL="457200" rtl="0" algn="l">
              <a:spcBef>
                <a:spcPts val="0"/>
              </a:spcBef>
              <a:spcAft>
                <a:spcPts val="0"/>
              </a:spcAft>
              <a:buClr>
                <a:srgbClr val="B37370"/>
              </a:buClr>
              <a:buSzPts val="1400"/>
              <a:buFont typeface="Open Sans"/>
              <a:buChar char="●"/>
            </a:pPr>
            <a:r>
              <a:rPr lang="en">
                <a:solidFill>
                  <a:srgbClr val="0B5394"/>
                </a:solidFill>
                <a:latin typeface="Open Sans"/>
                <a:ea typeface="Open Sans"/>
                <a:cs typeface="Open Sans"/>
                <a:sym typeface="Open Sans"/>
              </a:rPr>
              <a:t>A reservoir adult &gt;250-400ml </a:t>
            </a:r>
            <a:endParaRPr>
              <a:solidFill>
                <a:srgbClr val="0B5394"/>
              </a:solidFill>
              <a:latin typeface="Open Sans"/>
              <a:ea typeface="Open Sans"/>
              <a:cs typeface="Open Sans"/>
              <a:sym typeface="Open Sans"/>
            </a:endParaRPr>
          </a:p>
          <a:p>
            <a:pPr indent="-317500" lvl="0" marL="457200" rtl="0" algn="l">
              <a:spcBef>
                <a:spcPts val="0"/>
              </a:spcBef>
              <a:spcAft>
                <a:spcPts val="0"/>
              </a:spcAft>
              <a:buClr>
                <a:srgbClr val="B37370"/>
              </a:buClr>
              <a:buSzPts val="1400"/>
              <a:buFont typeface="Open Sans"/>
              <a:buChar char="●"/>
            </a:pPr>
            <a:r>
              <a:rPr lang="en">
                <a:solidFill>
                  <a:srgbClr val="0B5394"/>
                </a:solidFill>
                <a:latin typeface="Open Sans"/>
                <a:ea typeface="Open Sans"/>
                <a:cs typeface="Open Sans"/>
                <a:sym typeface="Open Sans"/>
              </a:rPr>
              <a:t>Detrusor  muscle &gt;pr can rise upto 40-60 mmHg.</a:t>
            </a:r>
            <a:endParaRPr>
              <a:solidFill>
                <a:srgbClr val="0B5394"/>
              </a:solidFill>
              <a:latin typeface="Open Sans"/>
              <a:ea typeface="Open Sans"/>
              <a:cs typeface="Open Sans"/>
              <a:sym typeface="Open Sans"/>
            </a:endParaRPr>
          </a:p>
          <a:p>
            <a:pPr indent="-317500" lvl="0" marL="457200" rtl="0" algn="l">
              <a:spcBef>
                <a:spcPts val="0"/>
              </a:spcBef>
              <a:spcAft>
                <a:spcPts val="0"/>
              </a:spcAft>
              <a:buClr>
                <a:srgbClr val="B37370"/>
              </a:buClr>
              <a:buSzPts val="1400"/>
              <a:buFont typeface="Open Sans"/>
              <a:buChar char="●"/>
            </a:pPr>
            <a:r>
              <a:rPr lang="en">
                <a:solidFill>
                  <a:srgbClr val="0B5394"/>
                </a:solidFill>
                <a:latin typeface="Open Sans"/>
                <a:ea typeface="Open Sans"/>
                <a:cs typeface="Open Sans"/>
                <a:sym typeface="Open Sans"/>
              </a:rPr>
              <a:t>Mucosa, RUGAE, TRIGONE.</a:t>
            </a:r>
            <a:endParaRPr>
              <a:solidFill>
                <a:srgbClr val="0B5394"/>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1400"/>
              <a:buFont typeface="Arial"/>
              <a:buNone/>
            </a:pPr>
            <a:r>
              <a:t/>
            </a:r>
            <a:endParaRPr>
              <a:solidFill>
                <a:srgbClr val="0B5394"/>
              </a:solidFill>
            </a:endParaRPr>
          </a:p>
        </p:txBody>
      </p:sp>
      <p:sp>
        <p:nvSpPr>
          <p:cNvPr id="148" name="Google Shape;148;p16"/>
          <p:cNvSpPr/>
          <p:nvPr/>
        </p:nvSpPr>
        <p:spPr>
          <a:xfrm flipH="1" rot="2014">
            <a:off x="3521850" y="3189632"/>
            <a:ext cx="512100" cy="1632300"/>
          </a:xfrm>
          <a:prstGeom prst="curvedRightArrow">
            <a:avLst>
              <a:gd fmla="val 25000" name="adj1"/>
              <a:gd fmla="val 50000" name="adj2"/>
              <a:gd fmla="val 25000" name="adj3"/>
            </a:avLst>
          </a:prstGeom>
          <a:solidFill>
            <a:srgbClr val="B3737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 name="Google Shape;149;p16"/>
          <p:cNvSpPr/>
          <p:nvPr/>
        </p:nvSpPr>
        <p:spPr>
          <a:xfrm>
            <a:off x="137725" y="4236750"/>
            <a:ext cx="3408000" cy="3243300"/>
          </a:xfrm>
          <a:prstGeom prst="roundRect">
            <a:avLst>
              <a:gd fmla="val 16667" name="adj"/>
            </a:avLst>
          </a:prstGeom>
          <a:solidFill>
            <a:srgbClr val="F3EFEF"/>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90000"/>
              </a:lnSpc>
              <a:spcBef>
                <a:spcPts val="0"/>
              </a:spcBef>
              <a:spcAft>
                <a:spcPts val="0"/>
              </a:spcAft>
              <a:buNone/>
            </a:pPr>
            <a:r>
              <a:rPr b="1" lang="en">
                <a:solidFill>
                  <a:srgbClr val="A3534F"/>
                </a:solidFill>
                <a:latin typeface="Open Sans"/>
                <a:ea typeface="Open Sans"/>
                <a:cs typeface="Open Sans"/>
                <a:sym typeface="Open Sans"/>
              </a:rPr>
              <a:t>Filling of bladder and it’s tone:</a:t>
            </a:r>
            <a:endParaRPr b="1">
              <a:solidFill>
                <a:srgbClr val="A3534F"/>
              </a:solidFill>
              <a:latin typeface="Open Sans"/>
              <a:ea typeface="Open Sans"/>
              <a:cs typeface="Open Sans"/>
              <a:sym typeface="Open Sans"/>
            </a:endParaRPr>
          </a:p>
          <a:p>
            <a:pPr indent="-317500" lvl="0" marL="457200" rtl="0" algn="l">
              <a:spcBef>
                <a:spcPts val="0"/>
              </a:spcBef>
              <a:spcAft>
                <a:spcPts val="0"/>
              </a:spcAft>
              <a:buClr>
                <a:srgbClr val="B37370"/>
              </a:buClr>
              <a:buSzPts val="1400"/>
              <a:buFont typeface="Open Sans"/>
              <a:buChar char="●"/>
            </a:pPr>
            <a:r>
              <a:rPr lang="en">
                <a:solidFill>
                  <a:srgbClr val="262626"/>
                </a:solidFill>
                <a:latin typeface="Open Sans"/>
                <a:ea typeface="Open Sans"/>
                <a:cs typeface="Open Sans"/>
                <a:sym typeface="Open Sans"/>
              </a:rPr>
              <a:t>0 when empty.</a:t>
            </a:r>
            <a:endParaRPr>
              <a:solidFill>
                <a:srgbClr val="262626"/>
              </a:solidFill>
              <a:latin typeface="Open Sans"/>
              <a:ea typeface="Open Sans"/>
              <a:cs typeface="Open Sans"/>
              <a:sym typeface="Open Sans"/>
            </a:endParaRPr>
          </a:p>
          <a:p>
            <a:pPr indent="-317500" lvl="0" marL="457200" rtl="0" algn="l">
              <a:spcBef>
                <a:spcPts val="0"/>
              </a:spcBef>
              <a:spcAft>
                <a:spcPts val="0"/>
              </a:spcAft>
              <a:buClr>
                <a:srgbClr val="B37370"/>
              </a:buClr>
              <a:buSzPts val="1400"/>
              <a:buFont typeface="Open Sans"/>
              <a:buChar char="●"/>
            </a:pPr>
            <a:r>
              <a:rPr lang="en">
                <a:solidFill>
                  <a:srgbClr val="262626"/>
                </a:solidFill>
                <a:latin typeface="Open Sans"/>
                <a:ea typeface="Open Sans"/>
                <a:cs typeface="Open Sans"/>
                <a:sym typeface="Open Sans"/>
              </a:rPr>
              <a:t>30-50 ml … 5-10 cm of water.</a:t>
            </a:r>
            <a:endParaRPr>
              <a:solidFill>
                <a:srgbClr val="262626"/>
              </a:solidFill>
              <a:latin typeface="Open Sans"/>
              <a:ea typeface="Open Sans"/>
              <a:cs typeface="Open Sans"/>
              <a:sym typeface="Open Sans"/>
            </a:endParaRPr>
          </a:p>
          <a:p>
            <a:pPr indent="-317500" lvl="0" marL="457200" rtl="0" algn="l">
              <a:spcBef>
                <a:spcPts val="0"/>
              </a:spcBef>
              <a:spcAft>
                <a:spcPts val="0"/>
              </a:spcAft>
              <a:buClr>
                <a:srgbClr val="B37370"/>
              </a:buClr>
              <a:buSzPts val="1400"/>
              <a:buFont typeface="Open Sans"/>
              <a:buChar char="●"/>
            </a:pPr>
            <a:r>
              <a:rPr lang="en">
                <a:solidFill>
                  <a:srgbClr val="262626"/>
                </a:solidFill>
                <a:latin typeface="Open Sans"/>
                <a:ea typeface="Open Sans"/>
                <a:cs typeface="Open Sans"/>
                <a:sym typeface="Open Sans"/>
              </a:rPr>
              <a:t>200 – 300 ml … small additional rise of pr.</a:t>
            </a:r>
            <a:endParaRPr>
              <a:solidFill>
                <a:srgbClr val="262626"/>
              </a:solidFill>
              <a:latin typeface="Open Sans"/>
              <a:ea typeface="Open Sans"/>
              <a:cs typeface="Open Sans"/>
              <a:sym typeface="Open Sans"/>
            </a:endParaRPr>
          </a:p>
          <a:p>
            <a:pPr indent="-317500" lvl="0" marL="457200" rtl="0" algn="l">
              <a:spcBef>
                <a:spcPts val="0"/>
              </a:spcBef>
              <a:spcAft>
                <a:spcPts val="0"/>
              </a:spcAft>
              <a:buClr>
                <a:srgbClr val="B37370"/>
              </a:buClr>
              <a:buSzPts val="1400"/>
              <a:buFont typeface="Open Sans"/>
              <a:buChar char="●"/>
            </a:pPr>
            <a:r>
              <a:rPr lang="en">
                <a:solidFill>
                  <a:srgbClr val="262626"/>
                </a:solidFill>
                <a:latin typeface="Open Sans"/>
                <a:ea typeface="Open Sans"/>
                <a:cs typeface="Open Sans"/>
                <a:sym typeface="Open Sans"/>
              </a:rPr>
              <a:t>Beyond 300 – 400 ml … pr rises rapidly.</a:t>
            </a:r>
            <a:endParaRPr>
              <a:solidFill>
                <a:srgbClr val="262626"/>
              </a:solidFill>
              <a:latin typeface="Open Sans"/>
              <a:ea typeface="Open Sans"/>
              <a:cs typeface="Open Sans"/>
              <a:sym typeface="Open Sans"/>
            </a:endParaRPr>
          </a:p>
          <a:p>
            <a:pPr indent="-317500" lvl="0" marL="457200" rtl="0" algn="l">
              <a:spcBef>
                <a:spcPts val="0"/>
              </a:spcBef>
              <a:spcAft>
                <a:spcPts val="0"/>
              </a:spcAft>
              <a:buClr>
                <a:srgbClr val="B37370"/>
              </a:buClr>
              <a:buSzPts val="1400"/>
              <a:buFont typeface="Open Sans"/>
              <a:buChar char="●"/>
            </a:pPr>
            <a:r>
              <a:rPr lang="en">
                <a:solidFill>
                  <a:srgbClr val="262626"/>
                </a:solidFill>
                <a:latin typeface="Open Sans"/>
                <a:ea typeface="Open Sans"/>
                <a:cs typeface="Open Sans"/>
                <a:sym typeface="Open Sans"/>
              </a:rPr>
              <a:t>Micturition waves… acute pr peaks superimposed on the tonic pr changes can range from few to &gt; 100 cm of water caused by micturition reflex.</a:t>
            </a:r>
            <a:endParaRPr>
              <a:solidFill>
                <a:srgbClr val="262626"/>
              </a:solidFill>
              <a:latin typeface="Open Sans"/>
              <a:ea typeface="Open Sans"/>
              <a:cs typeface="Open Sans"/>
              <a:sym typeface="Open Sans"/>
            </a:endParaRPr>
          </a:p>
          <a:p>
            <a:pPr indent="-317500" lvl="0" marL="457200" rtl="0" algn="l">
              <a:spcBef>
                <a:spcPts val="0"/>
              </a:spcBef>
              <a:spcAft>
                <a:spcPts val="0"/>
              </a:spcAft>
              <a:buClr>
                <a:srgbClr val="B37370"/>
              </a:buClr>
              <a:buSzPts val="1400"/>
              <a:buFont typeface="Open Sans"/>
              <a:buChar char="●"/>
            </a:pPr>
            <a:r>
              <a:rPr lang="en">
                <a:solidFill>
                  <a:srgbClr val="262626"/>
                </a:solidFill>
                <a:latin typeface="Open Sans"/>
                <a:ea typeface="Open Sans"/>
                <a:cs typeface="Open Sans"/>
                <a:sym typeface="Open Sans"/>
              </a:rPr>
              <a:t>Cystometrogram.</a:t>
            </a:r>
            <a:endParaRPr>
              <a:solidFill>
                <a:srgbClr val="262626"/>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1400"/>
              <a:buFont typeface="Arial"/>
              <a:buNone/>
            </a:pPr>
            <a:r>
              <a:t/>
            </a:r>
            <a:endParaRPr>
              <a:solidFill>
                <a:srgbClr val="434343"/>
              </a:solidFill>
            </a:endParaRPr>
          </a:p>
        </p:txBody>
      </p:sp>
      <p:sp>
        <p:nvSpPr>
          <p:cNvPr id="150" name="Google Shape;150;p16"/>
          <p:cNvSpPr txBox="1"/>
          <p:nvPr/>
        </p:nvSpPr>
        <p:spPr>
          <a:xfrm>
            <a:off x="4033950" y="1628725"/>
            <a:ext cx="2824200" cy="18609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rPr b="1" lang="en" sz="1100">
                <a:solidFill>
                  <a:srgbClr val="CF8A87"/>
                </a:solidFill>
                <a:latin typeface="Open Sans"/>
                <a:ea typeface="Open Sans"/>
                <a:cs typeface="Open Sans"/>
                <a:sym typeface="Open Sans"/>
              </a:rPr>
              <a:t>Urinary bladder: </a:t>
            </a:r>
            <a:endParaRPr sz="1100">
              <a:solidFill>
                <a:schemeClr val="accent3"/>
              </a:solidFill>
              <a:latin typeface="Open Sans"/>
              <a:ea typeface="Open Sans"/>
              <a:cs typeface="Open Sans"/>
              <a:sym typeface="Open Sans"/>
            </a:endParaRPr>
          </a:p>
          <a:p>
            <a:pPr indent="-298450" lvl="0" marL="457200" rtl="0" algn="l">
              <a:lnSpc>
                <a:spcPct val="90000"/>
              </a:lnSpc>
              <a:spcBef>
                <a:spcPts val="0"/>
              </a:spcBef>
              <a:spcAft>
                <a:spcPts val="0"/>
              </a:spcAft>
              <a:buClr>
                <a:schemeClr val="accent3"/>
              </a:buClr>
              <a:buSzPts val="1100"/>
              <a:buFont typeface="Open Sans"/>
              <a:buChar char="-"/>
            </a:pPr>
            <a:r>
              <a:rPr lang="en" sz="1100">
                <a:solidFill>
                  <a:schemeClr val="accent3"/>
                </a:solidFill>
                <a:latin typeface="Open Sans"/>
                <a:ea typeface="Open Sans"/>
                <a:cs typeface="Open Sans"/>
                <a:sym typeface="Open Sans"/>
              </a:rPr>
              <a:t>Muscle chamber composed of two main parts: </a:t>
            </a:r>
            <a:r>
              <a:rPr b="1" lang="en" sz="1100">
                <a:solidFill>
                  <a:schemeClr val="accent3"/>
                </a:solidFill>
                <a:latin typeface="Open Sans"/>
                <a:ea typeface="Open Sans"/>
                <a:cs typeface="Open Sans"/>
                <a:sym typeface="Open Sans"/>
              </a:rPr>
              <a:t>body </a:t>
            </a:r>
            <a:r>
              <a:rPr lang="en" sz="1100">
                <a:solidFill>
                  <a:schemeClr val="accent3"/>
                </a:solidFill>
                <a:latin typeface="Open Sans"/>
                <a:ea typeface="Open Sans"/>
                <a:cs typeface="Open Sans"/>
                <a:sym typeface="Open Sans"/>
              </a:rPr>
              <a:t>and </a:t>
            </a:r>
            <a:r>
              <a:rPr b="1" lang="en" sz="1100">
                <a:solidFill>
                  <a:schemeClr val="accent3"/>
                </a:solidFill>
                <a:latin typeface="Open Sans"/>
                <a:ea typeface="Open Sans"/>
                <a:cs typeface="Open Sans"/>
                <a:sym typeface="Open Sans"/>
              </a:rPr>
              <a:t>neck</a:t>
            </a:r>
            <a:r>
              <a:rPr lang="en" sz="1100">
                <a:solidFill>
                  <a:schemeClr val="accent3"/>
                </a:solidFill>
                <a:latin typeface="Open Sans"/>
                <a:ea typeface="Open Sans"/>
                <a:cs typeface="Open Sans"/>
                <a:sym typeface="Open Sans"/>
              </a:rPr>
              <a:t>.</a:t>
            </a:r>
            <a:endParaRPr sz="1100">
              <a:solidFill>
                <a:schemeClr val="accent3"/>
              </a:solidFill>
              <a:latin typeface="Open Sans"/>
              <a:ea typeface="Open Sans"/>
              <a:cs typeface="Open Sans"/>
              <a:sym typeface="Open Sans"/>
            </a:endParaRPr>
          </a:p>
          <a:p>
            <a:pPr indent="0" lvl="0" marL="457200" rtl="0" algn="l">
              <a:lnSpc>
                <a:spcPct val="90000"/>
              </a:lnSpc>
              <a:spcBef>
                <a:spcPts val="0"/>
              </a:spcBef>
              <a:spcAft>
                <a:spcPts val="0"/>
              </a:spcAft>
              <a:buNone/>
            </a:pPr>
            <a:r>
              <a:rPr lang="en" sz="1100">
                <a:solidFill>
                  <a:schemeClr val="accent3"/>
                </a:solidFill>
                <a:latin typeface="Open Sans"/>
                <a:ea typeface="Open Sans"/>
                <a:cs typeface="Open Sans"/>
                <a:sym typeface="Open Sans"/>
              </a:rPr>
              <a:t>-When the bladder relaxed we see ridges in the wall called </a:t>
            </a:r>
            <a:r>
              <a:rPr b="1" lang="en" sz="1100">
                <a:solidFill>
                  <a:schemeClr val="accent3"/>
                </a:solidFill>
                <a:latin typeface="Open Sans"/>
                <a:ea typeface="Open Sans"/>
                <a:cs typeface="Open Sans"/>
                <a:sym typeface="Open Sans"/>
              </a:rPr>
              <a:t>Rugae</a:t>
            </a:r>
            <a:r>
              <a:rPr lang="en" sz="1100">
                <a:solidFill>
                  <a:schemeClr val="accent3"/>
                </a:solidFill>
                <a:latin typeface="Open Sans"/>
                <a:ea typeface="Open Sans"/>
                <a:cs typeface="Open Sans"/>
                <a:sym typeface="Open Sans"/>
              </a:rPr>
              <a:t> which acts like a balloon so it can accommodate a great increase in volume without significant increase in pressure due to its ability to unfold. (Only seen when bladder is relaxed)</a:t>
            </a:r>
            <a:endParaRPr b="1" sz="1100">
              <a:solidFill>
                <a:srgbClr val="262626"/>
              </a:solidFill>
              <a:latin typeface="Open Sans"/>
              <a:ea typeface="Open Sans"/>
              <a:cs typeface="Open Sans"/>
              <a:sym typeface="Open Sans"/>
            </a:endParaRPr>
          </a:p>
        </p:txBody>
      </p:sp>
      <p:grpSp>
        <p:nvGrpSpPr>
          <p:cNvPr id="151" name="Google Shape;151;p16"/>
          <p:cNvGrpSpPr/>
          <p:nvPr/>
        </p:nvGrpSpPr>
        <p:grpSpPr>
          <a:xfrm>
            <a:off x="3702244" y="2526409"/>
            <a:ext cx="256167" cy="94758"/>
            <a:chOff x="4920150" y="1977875"/>
            <a:chExt cx="68525" cy="33800"/>
          </a:xfrm>
        </p:grpSpPr>
        <p:sp>
          <p:nvSpPr>
            <p:cNvPr id="152" name="Google Shape;152;p16"/>
            <p:cNvSpPr/>
            <p:nvPr/>
          </p:nvSpPr>
          <p:spPr>
            <a:xfrm>
              <a:off x="4949175" y="1977875"/>
              <a:ext cx="39500" cy="33800"/>
            </a:xfrm>
            <a:custGeom>
              <a:rect b="b" l="l" r="r" t="t"/>
              <a:pathLst>
                <a:path extrusionOk="0" h="1352" w="1580">
                  <a:moveTo>
                    <a:pt x="891" y="1"/>
                  </a:moveTo>
                  <a:cubicBezTo>
                    <a:pt x="859" y="1"/>
                    <a:pt x="828" y="12"/>
                    <a:pt x="801" y="32"/>
                  </a:cubicBezTo>
                  <a:cubicBezTo>
                    <a:pt x="743" y="89"/>
                    <a:pt x="743" y="176"/>
                    <a:pt x="801" y="226"/>
                  </a:cubicBezTo>
                  <a:lnTo>
                    <a:pt x="1039" y="472"/>
                  </a:lnTo>
                  <a:cubicBezTo>
                    <a:pt x="1068" y="493"/>
                    <a:pt x="1046" y="544"/>
                    <a:pt x="1010" y="544"/>
                  </a:cubicBezTo>
                  <a:lnTo>
                    <a:pt x="152" y="544"/>
                  </a:lnTo>
                  <a:cubicBezTo>
                    <a:pt x="147" y="543"/>
                    <a:pt x="143" y="543"/>
                    <a:pt x="139" y="543"/>
                  </a:cubicBezTo>
                  <a:cubicBezTo>
                    <a:pt x="66" y="543"/>
                    <a:pt x="14" y="598"/>
                    <a:pt x="8" y="666"/>
                  </a:cubicBezTo>
                  <a:cubicBezTo>
                    <a:pt x="0" y="746"/>
                    <a:pt x="65" y="811"/>
                    <a:pt x="145" y="811"/>
                  </a:cubicBezTo>
                  <a:lnTo>
                    <a:pt x="1010" y="811"/>
                  </a:lnTo>
                  <a:cubicBezTo>
                    <a:pt x="1046" y="811"/>
                    <a:pt x="1068" y="854"/>
                    <a:pt x="1039" y="883"/>
                  </a:cubicBezTo>
                  <a:lnTo>
                    <a:pt x="808" y="1113"/>
                  </a:lnTo>
                  <a:cubicBezTo>
                    <a:pt x="758" y="1164"/>
                    <a:pt x="751" y="1251"/>
                    <a:pt x="794" y="1308"/>
                  </a:cubicBezTo>
                  <a:cubicBezTo>
                    <a:pt x="823" y="1337"/>
                    <a:pt x="859" y="1351"/>
                    <a:pt x="895" y="1351"/>
                  </a:cubicBezTo>
                  <a:cubicBezTo>
                    <a:pt x="931" y="1351"/>
                    <a:pt x="967" y="1337"/>
                    <a:pt x="996" y="1308"/>
                  </a:cubicBezTo>
                  <a:lnTo>
                    <a:pt x="1522" y="774"/>
                  </a:lnTo>
                  <a:cubicBezTo>
                    <a:pt x="1580" y="717"/>
                    <a:pt x="1573" y="630"/>
                    <a:pt x="1522" y="573"/>
                  </a:cubicBezTo>
                  <a:lnTo>
                    <a:pt x="996" y="46"/>
                  </a:lnTo>
                  <a:cubicBezTo>
                    <a:pt x="965" y="15"/>
                    <a:pt x="928" y="1"/>
                    <a:pt x="891" y="1"/>
                  </a:cubicBezTo>
                  <a:close/>
                </a:path>
              </a:pathLst>
            </a:custGeom>
            <a:solidFill>
              <a:srgbClr val="A5A5A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 name="Google Shape;153;p16"/>
            <p:cNvSpPr/>
            <p:nvPr/>
          </p:nvSpPr>
          <p:spPr>
            <a:xfrm>
              <a:off x="4931875" y="1991450"/>
              <a:ext cx="12825" cy="6700"/>
            </a:xfrm>
            <a:custGeom>
              <a:rect b="b" l="l" r="r" t="t"/>
              <a:pathLst>
                <a:path extrusionOk="0" h="268" w="513">
                  <a:moveTo>
                    <a:pt x="180" y="1"/>
                  </a:moveTo>
                  <a:cubicBezTo>
                    <a:pt x="0" y="1"/>
                    <a:pt x="0" y="268"/>
                    <a:pt x="180" y="268"/>
                  </a:cubicBezTo>
                  <a:lnTo>
                    <a:pt x="332" y="268"/>
                  </a:lnTo>
                  <a:cubicBezTo>
                    <a:pt x="512" y="268"/>
                    <a:pt x="512" y="1"/>
                    <a:pt x="332" y="1"/>
                  </a:cubicBezTo>
                  <a:close/>
                </a:path>
              </a:pathLst>
            </a:custGeom>
            <a:solidFill>
              <a:srgbClr val="A5A5A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 name="Google Shape;154;p16"/>
            <p:cNvSpPr/>
            <p:nvPr/>
          </p:nvSpPr>
          <p:spPr>
            <a:xfrm>
              <a:off x="4920150" y="1991450"/>
              <a:ext cx="9225" cy="6700"/>
            </a:xfrm>
            <a:custGeom>
              <a:rect b="b" l="l" r="r" t="t"/>
              <a:pathLst>
                <a:path extrusionOk="0" h="268" w="369">
                  <a:moveTo>
                    <a:pt x="181" y="1"/>
                  </a:moveTo>
                  <a:cubicBezTo>
                    <a:pt x="0" y="1"/>
                    <a:pt x="0" y="268"/>
                    <a:pt x="181" y="268"/>
                  </a:cubicBezTo>
                  <a:lnTo>
                    <a:pt x="195" y="268"/>
                  </a:lnTo>
                  <a:cubicBezTo>
                    <a:pt x="368" y="268"/>
                    <a:pt x="368" y="1"/>
                    <a:pt x="195" y="1"/>
                  </a:cubicBezTo>
                  <a:close/>
                </a:path>
              </a:pathLst>
            </a:custGeom>
            <a:solidFill>
              <a:srgbClr val="A5A5A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55" name="Google Shape;155;p16"/>
          <p:cNvSpPr txBox="1"/>
          <p:nvPr/>
        </p:nvSpPr>
        <p:spPr>
          <a:xfrm>
            <a:off x="4033950" y="3781075"/>
            <a:ext cx="2824200" cy="12513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rPr b="1" lang="en" sz="1100">
                <a:solidFill>
                  <a:srgbClr val="CF8A87"/>
                </a:solidFill>
                <a:latin typeface="Open Sans"/>
                <a:ea typeface="Open Sans"/>
                <a:cs typeface="Open Sans"/>
                <a:sym typeface="Open Sans"/>
              </a:rPr>
              <a:t>Trigone: </a:t>
            </a:r>
            <a:endParaRPr b="1" sz="1100">
              <a:solidFill>
                <a:srgbClr val="CF8A87"/>
              </a:solidFill>
              <a:latin typeface="Open Sans"/>
              <a:ea typeface="Open Sans"/>
              <a:cs typeface="Open Sans"/>
              <a:sym typeface="Open Sans"/>
            </a:endParaRPr>
          </a:p>
          <a:p>
            <a:pPr indent="-298450" lvl="0" marL="457200" rtl="0" algn="l">
              <a:lnSpc>
                <a:spcPct val="90000"/>
              </a:lnSpc>
              <a:spcBef>
                <a:spcPts val="0"/>
              </a:spcBef>
              <a:spcAft>
                <a:spcPts val="0"/>
              </a:spcAft>
              <a:buClr>
                <a:schemeClr val="accent3"/>
              </a:buClr>
              <a:buSzPts val="1100"/>
              <a:buFont typeface="Open Sans"/>
              <a:buChar char="-"/>
            </a:pPr>
            <a:r>
              <a:rPr lang="en" sz="1100">
                <a:solidFill>
                  <a:schemeClr val="accent3"/>
                </a:solidFill>
                <a:latin typeface="Open Sans"/>
                <a:ea typeface="Open Sans"/>
                <a:cs typeface="Open Sans"/>
                <a:sym typeface="Open Sans"/>
              </a:rPr>
              <a:t>A smooth triangular area in the internal urinary bladder bounded by </a:t>
            </a:r>
            <a:r>
              <a:rPr b="1" lang="en" sz="1100">
                <a:solidFill>
                  <a:schemeClr val="accent3"/>
                </a:solidFill>
                <a:latin typeface="Open Sans"/>
                <a:ea typeface="Open Sans"/>
                <a:cs typeface="Open Sans"/>
                <a:sym typeface="Open Sans"/>
              </a:rPr>
              <a:t>2 ureteric orifices</a:t>
            </a:r>
            <a:r>
              <a:rPr lang="en" sz="1100">
                <a:solidFill>
                  <a:schemeClr val="accent3"/>
                </a:solidFill>
                <a:latin typeface="Open Sans"/>
                <a:ea typeface="Open Sans"/>
                <a:cs typeface="Open Sans"/>
                <a:sym typeface="Open Sans"/>
              </a:rPr>
              <a:t> and an </a:t>
            </a:r>
            <a:r>
              <a:rPr b="1" lang="en" sz="1100">
                <a:solidFill>
                  <a:schemeClr val="accent3"/>
                </a:solidFill>
                <a:latin typeface="Open Sans"/>
                <a:ea typeface="Open Sans"/>
                <a:cs typeface="Open Sans"/>
                <a:sym typeface="Open Sans"/>
              </a:rPr>
              <a:t>internal urethral orifice</a:t>
            </a:r>
            <a:r>
              <a:rPr lang="en" sz="1100">
                <a:solidFill>
                  <a:schemeClr val="accent3"/>
                </a:solidFill>
                <a:latin typeface="Open Sans"/>
                <a:ea typeface="Open Sans"/>
                <a:cs typeface="Open Sans"/>
                <a:sym typeface="Open Sans"/>
              </a:rPr>
              <a:t>. Its mucous membrane is elastic (not folded).</a:t>
            </a:r>
            <a:endParaRPr b="1" sz="1100">
              <a:solidFill>
                <a:srgbClr val="262626"/>
              </a:solidFill>
              <a:latin typeface="Oxygen"/>
              <a:ea typeface="Oxygen"/>
              <a:cs typeface="Oxygen"/>
              <a:sym typeface="Oxygen"/>
            </a:endParaRPr>
          </a:p>
        </p:txBody>
      </p:sp>
      <p:grpSp>
        <p:nvGrpSpPr>
          <p:cNvPr id="156" name="Google Shape;156;p16"/>
          <p:cNvGrpSpPr/>
          <p:nvPr/>
        </p:nvGrpSpPr>
        <p:grpSpPr>
          <a:xfrm rot="5400000">
            <a:off x="5150044" y="3593209"/>
            <a:ext cx="256167" cy="94758"/>
            <a:chOff x="4920150" y="1977875"/>
            <a:chExt cx="68525" cy="33800"/>
          </a:xfrm>
        </p:grpSpPr>
        <p:sp>
          <p:nvSpPr>
            <p:cNvPr id="157" name="Google Shape;157;p16"/>
            <p:cNvSpPr/>
            <p:nvPr/>
          </p:nvSpPr>
          <p:spPr>
            <a:xfrm>
              <a:off x="4949175" y="1977875"/>
              <a:ext cx="39500" cy="33800"/>
            </a:xfrm>
            <a:custGeom>
              <a:rect b="b" l="l" r="r" t="t"/>
              <a:pathLst>
                <a:path extrusionOk="0" h="1352" w="1580">
                  <a:moveTo>
                    <a:pt x="891" y="1"/>
                  </a:moveTo>
                  <a:cubicBezTo>
                    <a:pt x="859" y="1"/>
                    <a:pt x="828" y="12"/>
                    <a:pt x="801" y="32"/>
                  </a:cubicBezTo>
                  <a:cubicBezTo>
                    <a:pt x="743" y="89"/>
                    <a:pt x="743" y="176"/>
                    <a:pt x="801" y="226"/>
                  </a:cubicBezTo>
                  <a:lnTo>
                    <a:pt x="1039" y="472"/>
                  </a:lnTo>
                  <a:cubicBezTo>
                    <a:pt x="1068" y="493"/>
                    <a:pt x="1046" y="544"/>
                    <a:pt x="1010" y="544"/>
                  </a:cubicBezTo>
                  <a:lnTo>
                    <a:pt x="152" y="544"/>
                  </a:lnTo>
                  <a:cubicBezTo>
                    <a:pt x="147" y="543"/>
                    <a:pt x="143" y="543"/>
                    <a:pt x="139" y="543"/>
                  </a:cubicBezTo>
                  <a:cubicBezTo>
                    <a:pt x="66" y="543"/>
                    <a:pt x="14" y="598"/>
                    <a:pt x="8" y="666"/>
                  </a:cubicBezTo>
                  <a:cubicBezTo>
                    <a:pt x="0" y="746"/>
                    <a:pt x="65" y="811"/>
                    <a:pt x="145" y="811"/>
                  </a:cubicBezTo>
                  <a:lnTo>
                    <a:pt x="1010" y="811"/>
                  </a:lnTo>
                  <a:cubicBezTo>
                    <a:pt x="1046" y="811"/>
                    <a:pt x="1068" y="854"/>
                    <a:pt x="1039" y="883"/>
                  </a:cubicBezTo>
                  <a:lnTo>
                    <a:pt x="808" y="1113"/>
                  </a:lnTo>
                  <a:cubicBezTo>
                    <a:pt x="758" y="1164"/>
                    <a:pt x="751" y="1251"/>
                    <a:pt x="794" y="1308"/>
                  </a:cubicBezTo>
                  <a:cubicBezTo>
                    <a:pt x="823" y="1337"/>
                    <a:pt x="859" y="1351"/>
                    <a:pt x="895" y="1351"/>
                  </a:cubicBezTo>
                  <a:cubicBezTo>
                    <a:pt x="931" y="1351"/>
                    <a:pt x="967" y="1337"/>
                    <a:pt x="996" y="1308"/>
                  </a:cubicBezTo>
                  <a:lnTo>
                    <a:pt x="1522" y="774"/>
                  </a:lnTo>
                  <a:cubicBezTo>
                    <a:pt x="1580" y="717"/>
                    <a:pt x="1573" y="630"/>
                    <a:pt x="1522" y="573"/>
                  </a:cubicBezTo>
                  <a:lnTo>
                    <a:pt x="996" y="46"/>
                  </a:lnTo>
                  <a:cubicBezTo>
                    <a:pt x="965" y="15"/>
                    <a:pt x="928" y="1"/>
                    <a:pt x="891" y="1"/>
                  </a:cubicBezTo>
                  <a:close/>
                </a:path>
              </a:pathLst>
            </a:custGeom>
            <a:solidFill>
              <a:srgbClr val="A5A5A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 name="Google Shape;158;p16"/>
            <p:cNvSpPr/>
            <p:nvPr/>
          </p:nvSpPr>
          <p:spPr>
            <a:xfrm>
              <a:off x="4931875" y="1991450"/>
              <a:ext cx="12825" cy="6700"/>
            </a:xfrm>
            <a:custGeom>
              <a:rect b="b" l="l" r="r" t="t"/>
              <a:pathLst>
                <a:path extrusionOk="0" h="268" w="513">
                  <a:moveTo>
                    <a:pt x="180" y="1"/>
                  </a:moveTo>
                  <a:cubicBezTo>
                    <a:pt x="0" y="1"/>
                    <a:pt x="0" y="268"/>
                    <a:pt x="180" y="268"/>
                  </a:cubicBezTo>
                  <a:lnTo>
                    <a:pt x="332" y="268"/>
                  </a:lnTo>
                  <a:cubicBezTo>
                    <a:pt x="512" y="268"/>
                    <a:pt x="512" y="1"/>
                    <a:pt x="332" y="1"/>
                  </a:cubicBezTo>
                  <a:close/>
                </a:path>
              </a:pathLst>
            </a:custGeom>
            <a:solidFill>
              <a:srgbClr val="A5A5A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 name="Google Shape;159;p16"/>
            <p:cNvSpPr/>
            <p:nvPr/>
          </p:nvSpPr>
          <p:spPr>
            <a:xfrm>
              <a:off x="4920150" y="1991450"/>
              <a:ext cx="9225" cy="6700"/>
            </a:xfrm>
            <a:custGeom>
              <a:rect b="b" l="l" r="r" t="t"/>
              <a:pathLst>
                <a:path extrusionOk="0" h="268" w="369">
                  <a:moveTo>
                    <a:pt x="181" y="1"/>
                  </a:moveTo>
                  <a:cubicBezTo>
                    <a:pt x="0" y="1"/>
                    <a:pt x="0" y="268"/>
                    <a:pt x="181" y="268"/>
                  </a:cubicBezTo>
                  <a:lnTo>
                    <a:pt x="195" y="268"/>
                  </a:lnTo>
                  <a:cubicBezTo>
                    <a:pt x="368" y="268"/>
                    <a:pt x="368" y="1"/>
                    <a:pt x="195" y="1"/>
                  </a:cubicBezTo>
                  <a:close/>
                </a:path>
              </a:pathLst>
            </a:custGeom>
            <a:solidFill>
              <a:srgbClr val="A5A5A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60" name="Google Shape;160;p16"/>
          <p:cNvSpPr txBox="1"/>
          <p:nvPr/>
        </p:nvSpPr>
        <p:spPr>
          <a:xfrm>
            <a:off x="4033975" y="5323825"/>
            <a:ext cx="2824200" cy="19965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rPr b="1" lang="en" sz="1100">
                <a:solidFill>
                  <a:srgbClr val="CF8A87"/>
                </a:solidFill>
                <a:latin typeface="Open Sans"/>
                <a:ea typeface="Open Sans"/>
                <a:cs typeface="Open Sans"/>
                <a:sym typeface="Open Sans"/>
              </a:rPr>
              <a:t>How many sphincters are there and how are they important? </a:t>
            </a:r>
            <a:r>
              <a:rPr b="1" lang="en" sz="1100">
                <a:solidFill>
                  <a:srgbClr val="990000"/>
                </a:solidFill>
                <a:latin typeface="Open Sans"/>
                <a:ea typeface="Open Sans"/>
                <a:cs typeface="Open Sans"/>
                <a:sym typeface="Open Sans"/>
              </a:rPr>
              <a:t>Very important </a:t>
            </a:r>
            <a:endParaRPr sz="1100">
              <a:solidFill>
                <a:schemeClr val="accent3"/>
              </a:solidFill>
              <a:latin typeface="Open Sans"/>
              <a:ea typeface="Open Sans"/>
              <a:cs typeface="Open Sans"/>
              <a:sym typeface="Open Sans"/>
            </a:endParaRPr>
          </a:p>
          <a:p>
            <a:pPr indent="0" lvl="0" marL="0" rtl="0" algn="l">
              <a:spcBef>
                <a:spcPts val="0"/>
              </a:spcBef>
              <a:spcAft>
                <a:spcPts val="0"/>
              </a:spcAft>
              <a:buNone/>
            </a:pPr>
            <a:r>
              <a:rPr b="1" lang="en" sz="1100">
                <a:solidFill>
                  <a:schemeClr val="accent3"/>
                </a:solidFill>
                <a:latin typeface="Open Sans"/>
                <a:ea typeface="Open Sans"/>
                <a:cs typeface="Open Sans"/>
                <a:sym typeface="Open Sans"/>
              </a:rPr>
              <a:t>Two sphincters:</a:t>
            </a:r>
            <a:endParaRPr b="1" sz="1100">
              <a:solidFill>
                <a:schemeClr val="accent3"/>
              </a:solidFill>
              <a:latin typeface="Open Sans"/>
              <a:ea typeface="Open Sans"/>
              <a:cs typeface="Open Sans"/>
              <a:sym typeface="Open Sans"/>
            </a:endParaRPr>
          </a:p>
          <a:p>
            <a:pPr indent="-298450" lvl="0" marL="457200" rtl="0" algn="l">
              <a:spcBef>
                <a:spcPts val="0"/>
              </a:spcBef>
              <a:spcAft>
                <a:spcPts val="0"/>
              </a:spcAft>
              <a:buClr>
                <a:schemeClr val="accent3"/>
              </a:buClr>
              <a:buSzPts val="1100"/>
              <a:buFont typeface="Open Sans"/>
              <a:buChar char="-"/>
            </a:pPr>
            <a:r>
              <a:rPr b="1" lang="en" sz="1100">
                <a:solidFill>
                  <a:schemeClr val="accent3"/>
                </a:solidFill>
                <a:latin typeface="Open Sans"/>
                <a:ea typeface="Open Sans"/>
                <a:cs typeface="Open Sans"/>
                <a:sym typeface="Open Sans"/>
              </a:rPr>
              <a:t>Internal sphincter</a:t>
            </a:r>
            <a:r>
              <a:rPr lang="en" sz="1100">
                <a:solidFill>
                  <a:schemeClr val="accent3"/>
                </a:solidFill>
                <a:latin typeface="Open Sans"/>
                <a:ea typeface="Open Sans"/>
                <a:cs typeface="Open Sans"/>
                <a:sym typeface="Open Sans"/>
              </a:rPr>
              <a:t> is made up of </a:t>
            </a:r>
            <a:r>
              <a:rPr lang="en" sz="1100">
                <a:solidFill>
                  <a:srgbClr val="990000"/>
                </a:solidFill>
                <a:latin typeface="Open Sans"/>
                <a:ea typeface="Open Sans"/>
                <a:cs typeface="Open Sans"/>
                <a:sym typeface="Open Sans"/>
              </a:rPr>
              <a:t>smooth muscle</a:t>
            </a:r>
            <a:r>
              <a:rPr lang="en" sz="1100">
                <a:solidFill>
                  <a:schemeClr val="accent3"/>
                </a:solidFill>
                <a:latin typeface="Open Sans"/>
                <a:ea typeface="Open Sans"/>
                <a:cs typeface="Open Sans"/>
                <a:sym typeface="Open Sans"/>
              </a:rPr>
              <a:t> (involuntary by autonomic nerves).</a:t>
            </a:r>
            <a:endParaRPr sz="1100">
              <a:solidFill>
                <a:schemeClr val="accent3"/>
              </a:solidFill>
              <a:latin typeface="Open Sans"/>
              <a:ea typeface="Open Sans"/>
              <a:cs typeface="Open Sans"/>
              <a:sym typeface="Open Sans"/>
            </a:endParaRPr>
          </a:p>
          <a:p>
            <a:pPr indent="0" lvl="0" marL="457200" rtl="0" algn="l">
              <a:spcBef>
                <a:spcPts val="0"/>
              </a:spcBef>
              <a:spcAft>
                <a:spcPts val="0"/>
              </a:spcAft>
              <a:buNone/>
            </a:pPr>
            <a:r>
              <a:t/>
            </a:r>
            <a:endParaRPr sz="1100">
              <a:solidFill>
                <a:schemeClr val="accent3"/>
              </a:solidFill>
              <a:latin typeface="Open Sans"/>
              <a:ea typeface="Open Sans"/>
              <a:cs typeface="Open Sans"/>
              <a:sym typeface="Open Sans"/>
            </a:endParaRPr>
          </a:p>
          <a:p>
            <a:pPr indent="-298450" lvl="0" marL="457200" rtl="0" algn="l">
              <a:spcBef>
                <a:spcPts val="0"/>
              </a:spcBef>
              <a:spcAft>
                <a:spcPts val="0"/>
              </a:spcAft>
              <a:buClr>
                <a:schemeClr val="accent3"/>
              </a:buClr>
              <a:buSzPts val="1100"/>
              <a:buFont typeface="Open Sans"/>
              <a:buChar char="-"/>
            </a:pPr>
            <a:r>
              <a:rPr b="1" lang="en" sz="1100">
                <a:solidFill>
                  <a:schemeClr val="accent3"/>
                </a:solidFill>
                <a:latin typeface="Open Sans"/>
                <a:ea typeface="Open Sans"/>
                <a:cs typeface="Open Sans"/>
                <a:sym typeface="Open Sans"/>
              </a:rPr>
              <a:t>External sphincter</a:t>
            </a:r>
            <a:r>
              <a:rPr lang="en" sz="1100">
                <a:solidFill>
                  <a:schemeClr val="accent3"/>
                </a:solidFill>
                <a:latin typeface="Open Sans"/>
                <a:ea typeface="Open Sans"/>
                <a:cs typeface="Open Sans"/>
                <a:sym typeface="Open Sans"/>
              </a:rPr>
              <a:t> is made up of </a:t>
            </a:r>
            <a:r>
              <a:rPr lang="en" sz="1100">
                <a:solidFill>
                  <a:srgbClr val="990000"/>
                </a:solidFill>
                <a:latin typeface="Open Sans"/>
                <a:ea typeface="Open Sans"/>
                <a:cs typeface="Open Sans"/>
                <a:sym typeface="Open Sans"/>
              </a:rPr>
              <a:t>skeletal muscle</a:t>
            </a:r>
            <a:r>
              <a:rPr lang="en" sz="1100">
                <a:solidFill>
                  <a:schemeClr val="accent3"/>
                </a:solidFill>
                <a:latin typeface="Open Sans"/>
                <a:ea typeface="Open Sans"/>
                <a:cs typeface="Open Sans"/>
                <a:sym typeface="Open Sans"/>
              </a:rPr>
              <a:t> (voluntary by somatic nerves).</a:t>
            </a:r>
            <a:endParaRPr b="1" sz="1100">
              <a:solidFill>
                <a:srgbClr val="CF8A87"/>
              </a:solidFill>
              <a:latin typeface="Open Sans"/>
              <a:ea typeface="Open Sans"/>
              <a:cs typeface="Open Sans"/>
              <a:sym typeface="Open Sans"/>
            </a:endParaRPr>
          </a:p>
        </p:txBody>
      </p:sp>
      <p:sp>
        <p:nvSpPr>
          <p:cNvPr id="161" name="Google Shape;161;p16"/>
          <p:cNvSpPr txBox="1"/>
          <p:nvPr/>
        </p:nvSpPr>
        <p:spPr>
          <a:xfrm>
            <a:off x="4104175" y="1291525"/>
            <a:ext cx="1126500" cy="3372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rPr lang="en" sz="1100">
                <a:solidFill>
                  <a:schemeClr val="accent3"/>
                </a:solidFill>
                <a:latin typeface="Open Sans"/>
                <a:ea typeface="Open Sans"/>
                <a:cs typeface="Open Sans"/>
                <a:sym typeface="Open Sans"/>
              </a:rPr>
              <a:t>thanks439</a:t>
            </a:r>
            <a:endParaRPr/>
          </a:p>
        </p:txBody>
      </p:sp>
      <p:grpSp>
        <p:nvGrpSpPr>
          <p:cNvPr id="162" name="Google Shape;162;p16"/>
          <p:cNvGrpSpPr/>
          <p:nvPr/>
        </p:nvGrpSpPr>
        <p:grpSpPr>
          <a:xfrm rot="5400000">
            <a:off x="5150044" y="5113084"/>
            <a:ext cx="256167" cy="94758"/>
            <a:chOff x="4920150" y="1977875"/>
            <a:chExt cx="68525" cy="33800"/>
          </a:xfrm>
        </p:grpSpPr>
        <p:sp>
          <p:nvSpPr>
            <p:cNvPr id="163" name="Google Shape;163;p16"/>
            <p:cNvSpPr/>
            <p:nvPr/>
          </p:nvSpPr>
          <p:spPr>
            <a:xfrm>
              <a:off x="4949175" y="1977875"/>
              <a:ext cx="39500" cy="33800"/>
            </a:xfrm>
            <a:custGeom>
              <a:rect b="b" l="l" r="r" t="t"/>
              <a:pathLst>
                <a:path extrusionOk="0" h="1352" w="1580">
                  <a:moveTo>
                    <a:pt x="891" y="1"/>
                  </a:moveTo>
                  <a:cubicBezTo>
                    <a:pt x="859" y="1"/>
                    <a:pt x="828" y="12"/>
                    <a:pt x="801" y="32"/>
                  </a:cubicBezTo>
                  <a:cubicBezTo>
                    <a:pt x="743" y="89"/>
                    <a:pt x="743" y="176"/>
                    <a:pt x="801" y="226"/>
                  </a:cubicBezTo>
                  <a:lnTo>
                    <a:pt x="1039" y="472"/>
                  </a:lnTo>
                  <a:cubicBezTo>
                    <a:pt x="1068" y="493"/>
                    <a:pt x="1046" y="544"/>
                    <a:pt x="1010" y="544"/>
                  </a:cubicBezTo>
                  <a:lnTo>
                    <a:pt x="152" y="544"/>
                  </a:lnTo>
                  <a:cubicBezTo>
                    <a:pt x="147" y="543"/>
                    <a:pt x="143" y="543"/>
                    <a:pt x="139" y="543"/>
                  </a:cubicBezTo>
                  <a:cubicBezTo>
                    <a:pt x="66" y="543"/>
                    <a:pt x="14" y="598"/>
                    <a:pt x="8" y="666"/>
                  </a:cubicBezTo>
                  <a:cubicBezTo>
                    <a:pt x="0" y="746"/>
                    <a:pt x="65" y="811"/>
                    <a:pt x="145" y="811"/>
                  </a:cubicBezTo>
                  <a:lnTo>
                    <a:pt x="1010" y="811"/>
                  </a:lnTo>
                  <a:cubicBezTo>
                    <a:pt x="1046" y="811"/>
                    <a:pt x="1068" y="854"/>
                    <a:pt x="1039" y="883"/>
                  </a:cubicBezTo>
                  <a:lnTo>
                    <a:pt x="808" y="1113"/>
                  </a:lnTo>
                  <a:cubicBezTo>
                    <a:pt x="758" y="1164"/>
                    <a:pt x="751" y="1251"/>
                    <a:pt x="794" y="1308"/>
                  </a:cubicBezTo>
                  <a:cubicBezTo>
                    <a:pt x="823" y="1337"/>
                    <a:pt x="859" y="1351"/>
                    <a:pt x="895" y="1351"/>
                  </a:cubicBezTo>
                  <a:cubicBezTo>
                    <a:pt x="931" y="1351"/>
                    <a:pt x="967" y="1337"/>
                    <a:pt x="996" y="1308"/>
                  </a:cubicBezTo>
                  <a:lnTo>
                    <a:pt x="1522" y="774"/>
                  </a:lnTo>
                  <a:cubicBezTo>
                    <a:pt x="1580" y="717"/>
                    <a:pt x="1573" y="630"/>
                    <a:pt x="1522" y="573"/>
                  </a:cubicBezTo>
                  <a:lnTo>
                    <a:pt x="996" y="46"/>
                  </a:lnTo>
                  <a:cubicBezTo>
                    <a:pt x="965" y="15"/>
                    <a:pt x="928" y="1"/>
                    <a:pt x="891" y="1"/>
                  </a:cubicBezTo>
                  <a:close/>
                </a:path>
              </a:pathLst>
            </a:custGeom>
            <a:solidFill>
              <a:srgbClr val="A5A5A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4" name="Google Shape;164;p16"/>
            <p:cNvSpPr/>
            <p:nvPr/>
          </p:nvSpPr>
          <p:spPr>
            <a:xfrm>
              <a:off x="4931875" y="1991450"/>
              <a:ext cx="12825" cy="6700"/>
            </a:xfrm>
            <a:custGeom>
              <a:rect b="b" l="l" r="r" t="t"/>
              <a:pathLst>
                <a:path extrusionOk="0" h="268" w="513">
                  <a:moveTo>
                    <a:pt x="180" y="1"/>
                  </a:moveTo>
                  <a:cubicBezTo>
                    <a:pt x="0" y="1"/>
                    <a:pt x="0" y="268"/>
                    <a:pt x="180" y="268"/>
                  </a:cubicBezTo>
                  <a:lnTo>
                    <a:pt x="332" y="268"/>
                  </a:lnTo>
                  <a:cubicBezTo>
                    <a:pt x="512" y="268"/>
                    <a:pt x="512" y="1"/>
                    <a:pt x="332" y="1"/>
                  </a:cubicBezTo>
                  <a:close/>
                </a:path>
              </a:pathLst>
            </a:custGeom>
            <a:solidFill>
              <a:srgbClr val="A5A5A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5" name="Google Shape;165;p16"/>
            <p:cNvSpPr/>
            <p:nvPr/>
          </p:nvSpPr>
          <p:spPr>
            <a:xfrm>
              <a:off x="4920150" y="1991450"/>
              <a:ext cx="9225" cy="6700"/>
            </a:xfrm>
            <a:custGeom>
              <a:rect b="b" l="l" r="r" t="t"/>
              <a:pathLst>
                <a:path extrusionOk="0" h="268" w="369">
                  <a:moveTo>
                    <a:pt x="181" y="1"/>
                  </a:moveTo>
                  <a:cubicBezTo>
                    <a:pt x="0" y="1"/>
                    <a:pt x="0" y="268"/>
                    <a:pt x="181" y="268"/>
                  </a:cubicBezTo>
                  <a:lnTo>
                    <a:pt x="195" y="268"/>
                  </a:lnTo>
                  <a:cubicBezTo>
                    <a:pt x="368" y="268"/>
                    <a:pt x="368" y="1"/>
                    <a:pt x="195" y="1"/>
                  </a:cubicBezTo>
                  <a:close/>
                </a:path>
              </a:pathLst>
            </a:custGeom>
            <a:solidFill>
              <a:srgbClr val="A5A5A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166" name="Google Shape;166;p16"/>
          <p:cNvPicPr preferRelativeResize="0"/>
          <p:nvPr/>
        </p:nvPicPr>
        <p:blipFill rotWithShape="1">
          <a:blip r:embed="rId4">
            <a:alphaModFix/>
          </a:blip>
          <a:srcRect b="2833" l="0" r="0" t="8055"/>
          <a:stretch/>
        </p:blipFill>
        <p:spPr>
          <a:xfrm>
            <a:off x="5048125" y="7327050"/>
            <a:ext cx="1757928" cy="1860899"/>
          </a:xfrm>
          <a:prstGeom prst="rect">
            <a:avLst/>
          </a:prstGeom>
          <a:noFill/>
          <a:ln>
            <a:noFill/>
          </a:ln>
        </p:spPr>
      </p:pic>
      <p:sp>
        <p:nvSpPr>
          <p:cNvPr id="167" name="Google Shape;167;p16"/>
          <p:cNvSpPr/>
          <p:nvPr/>
        </p:nvSpPr>
        <p:spPr>
          <a:xfrm>
            <a:off x="4905344" y="8326299"/>
            <a:ext cx="710400" cy="387900"/>
          </a:xfrm>
          <a:prstGeom prst="ellipse">
            <a:avLst/>
          </a:prstGeom>
          <a:solidFill>
            <a:srgbClr val="FF0000">
              <a:alpha val="0"/>
            </a:srgbClr>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68" name="Google Shape;168;p16"/>
          <p:cNvCxnSpPr/>
          <p:nvPr/>
        </p:nvCxnSpPr>
        <p:spPr>
          <a:xfrm flipH="1">
            <a:off x="4777721" y="8821397"/>
            <a:ext cx="297600" cy="21900"/>
          </a:xfrm>
          <a:prstGeom prst="straightConnector1">
            <a:avLst/>
          </a:prstGeom>
          <a:noFill/>
          <a:ln cap="flat" cmpd="sng" w="9525">
            <a:solidFill>
              <a:schemeClr val="dk1"/>
            </a:solidFill>
            <a:prstDash val="solid"/>
            <a:round/>
            <a:headEnd len="med" w="med" type="none"/>
            <a:tailEnd len="med" w="med" type="triangle"/>
          </a:ln>
        </p:spPr>
      </p:cxnSp>
      <p:sp>
        <p:nvSpPr>
          <p:cNvPr id="169" name="Google Shape;169;p16"/>
          <p:cNvSpPr txBox="1"/>
          <p:nvPr/>
        </p:nvSpPr>
        <p:spPr>
          <a:xfrm>
            <a:off x="2781375" y="8420850"/>
            <a:ext cx="2097900" cy="1431600"/>
          </a:xfrm>
          <a:prstGeom prst="rect">
            <a:avLst/>
          </a:prstGeom>
          <a:noFill/>
          <a:ln cap="flat" cmpd="sng" w="9525">
            <a:solidFill>
              <a:srgbClr val="B6D7A8"/>
            </a:solidFill>
            <a:prstDash val="dash"/>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 sz="900">
                <a:solidFill>
                  <a:srgbClr val="93C47D"/>
                </a:solidFill>
                <a:latin typeface="Open Sans"/>
                <a:ea typeface="Open Sans"/>
                <a:cs typeface="Open Sans"/>
                <a:sym typeface="Open Sans"/>
              </a:rPr>
              <a:t>- Made of </a:t>
            </a:r>
            <a:r>
              <a:rPr b="1" lang="en" sz="900">
                <a:solidFill>
                  <a:srgbClr val="93C47D"/>
                </a:solidFill>
                <a:latin typeface="Open Sans"/>
                <a:ea typeface="Open Sans"/>
                <a:cs typeface="Open Sans"/>
                <a:sym typeface="Open Sans"/>
              </a:rPr>
              <a:t>skeletal cells of</a:t>
            </a:r>
            <a:endParaRPr b="1" sz="900">
              <a:solidFill>
                <a:srgbClr val="93C47D"/>
              </a:solidFill>
              <a:latin typeface="Open Sans"/>
              <a:ea typeface="Open Sans"/>
              <a:cs typeface="Open Sans"/>
              <a:sym typeface="Open Sans"/>
            </a:endParaRPr>
          </a:p>
          <a:p>
            <a:pPr indent="0" lvl="0" marL="0" rtl="0" algn="ctr">
              <a:spcBef>
                <a:spcPts val="0"/>
              </a:spcBef>
              <a:spcAft>
                <a:spcPts val="0"/>
              </a:spcAft>
              <a:buNone/>
            </a:pPr>
            <a:r>
              <a:rPr b="1" lang="en" sz="900">
                <a:solidFill>
                  <a:srgbClr val="93C47D"/>
                </a:solidFill>
                <a:latin typeface="Open Sans"/>
                <a:ea typeface="Open Sans"/>
                <a:cs typeface="Open Sans"/>
                <a:sym typeface="Open Sans"/>
              </a:rPr>
              <a:t>perineum.</a:t>
            </a:r>
            <a:endParaRPr b="1" sz="900">
              <a:solidFill>
                <a:srgbClr val="93C47D"/>
              </a:solidFill>
              <a:latin typeface="Open Sans"/>
              <a:ea typeface="Open Sans"/>
              <a:cs typeface="Open Sans"/>
              <a:sym typeface="Open Sans"/>
            </a:endParaRPr>
          </a:p>
          <a:p>
            <a:pPr indent="0" lvl="0" marL="0" rtl="0" algn="ctr">
              <a:spcBef>
                <a:spcPts val="0"/>
              </a:spcBef>
              <a:spcAft>
                <a:spcPts val="0"/>
              </a:spcAft>
              <a:buNone/>
            </a:pPr>
            <a:r>
              <a:rPr lang="en" sz="900">
                <a:solidFill>
                  <a:srgbClr val="93C47D"/>
                </a:solidFill>
                <a:latin typeface="Open Sans"/>
                <a:ea typeface="Open Sans"/>
                <a:cs typeface="Open Sans"/>
                <a:sym typeface="Open Sans"/>
              </a:rPr>
              <a:t>-The base that the bladder is set on.</a:t>
            </a:r>
            <a:endParaRPr sz="900">
              <a:solidFill>
                <a:srgbClr val="93C47D"/>
              </a:solidFill>
              <a:latin typeface="Open Sans"/>
              <a:ea typeface="Open Sans"/>
              <a:cs typeface="Open Sans"/>
              <a:sym typeface="Open Sans"/>
            </a:endParaRPr>
          </a:p>
          <a:p>
            <a:pPr indent="0" lvl="0" marL="0" rtl="0" algn="ctr">
              <a:spcBef>
                <a:spcPts val="0"/>
              </a:spcBef>
              <a:spcAft>
                <a:spcPts val="0"/>
              </a:spcAft>
              <a:buNone/>
            </a:pPr>
            <a:r>
              <a:rPr lang="en" sz="900">
                <a:solidFill>
                  <a:srgbClr val="93C47D"/>
                </a:solidFill>
                <a:latin typeface="Open Sans"/>
                <a:ea typeface="Open Sans"/>
                <a:cs typeface="Open Sans"/>
                <a:sym typeface="Open Sans"/>
              </a:rPr>
              <a:t>-As  the urethra passes through</a:t>
            </a:r>
            <a:endParaRPr sz="900">
              <a:solidFill>
                <a:srgbClr val="93C47D"/>
              </a:solidFill>
              <a:latin typeface="Open Sans"/>
              <a:ea typeface="Open Sans"/>
              <a:cs typeface="Open Sans"/>
              <a:sym typeface="Open Sans"/>
            </a:endParaRPr>
          </a:p>
          <a:p>
            <a:pPr indent="0" lvl="0" marL="0" rtl="0" algn="ctr">
              <a:spcBef>
                <a:spcPts val="0"/>
              </a:spcBef>
              <a:spcAft>
                <a:spcPts val="0"/>
              </a:spcAft>
              <a:buNone/>
            </a:pPr>
            <a:r>
              <a:rPr lang="en" sz="900">
                <a:solidFill>
                  <a:srgbClr val="93C47D"/>
                </a:solidFill>
                <a:latin typeface="Open Sans"/>
                <a:ea typeface="Open Sans"/>
                <a:cs typeface="Open Sans"/>
                <a:sym typeface="Open Sans"/>
              </a:rPr>
              <a:t>urogenital diaphragm, some of the</a:t>
            </a:r>
            <a:endParaRPr sz="900">
              <a:solidFill>
                <a:srgbClr val="93C47D"/>
              </a:solidFill>
              <a:latin typeface="Open Sans"/>
              <a:ea typeface="Open Sans"/>
              <a:cs typeface="Open Sans"/>
              <a:sym typeface="Open Sans"/>
            </a:endParaRPr>
          </a:p>
          <a:p>
            <a:pPr indent="0" lvl="0" marL="0" rtl="0" algn="ctr">
              <a:spcBef>
                <a:spcPts val="0"/>
              </a:spcBef>
              <a:spcAft>
                <a:spcPts val="0"/>
              </a:spcAft>
              <a:buNone/>
            </a:pPr>
            <a:r>
              <a:rPr lang="en" sz="900">
                <a:solidFill>
                  <a:srgbClr val="93C47D"/>
                </a:solidFill>
                <a:latin typeface="Open Sans"/>
                <a:ea typeface="Open Sans"/>
                <a:cs typeface="Open Sans"/>
                <a:sym typeface="Open Sans"/>
              </a:rPr>
              <a:t>skeletal muscles rotate  around it and</a:t>
            </a:r>
            <a:endParaRPr sz="900">
              <a:solidFill>
                <a:srgbClr val="93C47D"/>
              </a:solidFill>
              <a:latin typeface="Open Sans"/>
              <a:ea typeface="Open Sans"/>
              <a:cs typeface="Open Sans"/>
              <a:sym typeface="Open Sans"/>
            </a:endParaRPr>
          </a:p>
          <a:p>
            <a:pPr indent="0" lvl="0" marL="0" rtl="0" algn="ctr">
              <a:spcBef>
                <a:spcPts val="0"/>
              </a:spcBef>
              <a:spcAft>
                <a:spcPts val="0"/>
              </a:spcAft>
              <a:buNone/>
            </a:pPr>
            <a:r>
              <a:rPr lang="en" sz="900">
                <a:solidFill>
                  <a:srgbClr val="93C47D"/>
                </a:solidFill>
                <a:latin typeface="Open Sans"/>
                <a:ea typeface="Open Sans"/>
                <a:cs typeface="Open Sans"/>
                <a:sym typeface="Open Sans"/>
              </a:rPr>
              <a:t>make the  External urethral sphincter</a:t>
            </a:r>
            <a:endParaRPr sz="900">
              <a:solidFill>
                <a:srgbClr val="93C47D"/>
              </a:solidFill>
              <a:latin typeface="Open Sans"/>
              <a:ea typeface="Open Sans"/>
              <a:cs typeface="Open Sans"/>
              <a:sym typeface="Open Sans"/>
            </a:endParaRPr>
          </a:p>
        </p:txBody>
      </p:sp>
      <p:cxnSp>
        <p:nvCxnSpPr>
          <p:cNvPr id="170" name="Google Shape;170;p16"/>
          <p:cNvCxnSpPr/>
          <p:nvPr/>
        </p:nvCxnSpPr>
        <p:spPr>
          <a:xfrm flipH="1">
            <a:off x="5615592" y="9035857"/>
            <a:ext cx="239700" cy="201600"/>
          </a:xfrm>
          <a:prstGeom prst="straightConnector1">
            <a:avLst/>
          </a:prstGeom>
          <a:noFill/>
          <a:ln cap="flat" cmpd="sng" w="9525">
            <a:solidFill>
              <a:schemeClr val="dk1"/>
            </a:solidFill>
            <a:prstDash val="solid"/>
            <a:round/>
            <a:headEnd len="med" w="med" type="none"/>
            <a:tailEnd len="med" w="med" type="triangle"/>
          </a:ln>
        </p:spPr>
      </p:cxnSp>
      <p:sp>
        <p:nvSpPr>
          <p:cNvPr id="171" name="Google Shape;171;p16"/>
          <p:cNvSpPr txBox="1"/>
          <p:nvPr/>
        </p:nvSpPr>
        <p:spPr>
          <a:xfrm>
            <a:off x="5018500" y="9237450"/>
            <a:ext cx="1810200" cy="738900"/>
          </a:xfrm>
          <a:prstGeom prst="rect">
            <a:avLst/>
          </a:prstGeom>
          <a:noFill/>
          <a:ln cap="flat" cmpd="sng" w="9525">
            <a:solidFill>
              <a:srgbClr val="B6D7A8"/>
            </a:solidFill>
            <a:prstDash val="dash"/>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sz="900">
                <a:solidFill>
                  <a:srgbClr val="93C47D"/>
                </a:solidFill>
                <a:latin typeface="Open Sans"/>
                <a:ea typeface="Open Sans"/>
                <a:cs typeface="Open Sans"/>
                <a:sym typeface="Open Sans"/>
              </a:rPr>
              <a:t>As the urethra passes down to open in the external</a:t>
            </a:r>
            <a:endParaRPr sz="900">
              <a:solidFill>
                <a:srgbClr val="93C47D"/>
              </a:solidFill>
              <a:latin typeface="Open Sans"/>
              <a:ea typeface="Open Sans"/>
              <a:cs typeface="Open Sans"/>
              <a:sym typeface="Open Sans"/>
            </a:endParaRPr>
          </a:p>
          <a:p>
            <a:pPr indent="0" lvl="0" marL="0" rtl="0" algn="l">
              <a:spcBef>
                <a:spcPts val="0"/>
              </a:spcBef>
              <a:spcAft>
                <a:spcPts val="0"/>
              </a:spcAft>
              <a:buNone/>
            </a:pPr>
            <a:r>
              <a:rPr lang="en" sz="900">
                <a:solidFill>
                  <a:srgbClr val="93C47D"/>
                </a:solidFill>
                <a:latin typeface="Open Sans"/>
                <a:ea typeface="Open Sans"/>
                <a:cs typeface="Open Sans"/>
                <a:sym typeface="Open Sans"/>
              </a:rPr>
              <a:t>environment it crosses the Urogenital diaphragm</a:t>
            </a:r>
            <a:r>
              <a:rPr lang="en" sz="900"/>
              <a:t>.</a:t>
            </a:r>
            <a:endParaRPr sz="900"/>
          </a:p>
        </p:txBody>
      </p:sp>
      <p:cxnSp>
        <p:nvCxnSpPr>
          <p:cNvPr id="172" name="Google Shape;172;p16"/>
          <p:cNvCxnSpPr/>
          <p:nvPr/>
        </p:nvCxnSpPr>
        <p:spPr>
          <a:xfrm rot="10800000">
            <a:off x="4590868" y="8222878"/>
            <a:ext cx="480300" cy="202500"/>
          </a:xfrm>
          <a:prstGeom prst="straightConnector1">
            <a:avLst/>
          </a:prstGeom>
          <a:noFill/>
          <a:ln cap="flat" cmpd="sng" w="9525">
            <a:solidFill>
              <a:schemeClr val="dk1"/>
            </a:solidFill>
            <a:prstDash val="solid"/>
            <a:round/>
            <a:headEnd len="med" w="med" type="none"/>
            <a:tailEnd len="med" w="med" type="triangle"/>
          </a:ln>
        </p:spPr>
      </p:cxnSp>
      <p:sp>
        <p:nvSpPr>
          <p:cNvPr id="173" name="Google Shape;173;p16"/>
          <p:cNvSpPr txBox="1"/>
          <p:nvPr/>
        </p:nvSpPr>
        <p:spPr>
          <a:xfrm>
            <a:off x="2976192" y="7650306"/>
            <a:ext cx="1393800" cy="600300"/>
          </a:xfrm>
          <a:prstGeom prst="rect">
            <a:avLst/>
          </a:prstGeom>
          <a:noFill/>
          <a:ln cap="flat" cmpd="sng" w="9525">
            <a:solidFill>
              <a:srgbClr val="B6D7A8"/>
            </a:solidFill>
            <a:prstDash val="dash"/>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 sz="900">
                <a:solidFill>
                  <a:srgbClr val="93C47D"/>
                </a:solidFill>
                <a:latin typeface="Open Sans"/>
                <a:ea typeface="Open Sans"/>
                <a:cs typeface="Open Sans"/>
                <a:sym typeface="Open Sans"/>
              </a:rPr>
              <a:t>Formed by thickening circular muscles in the base of the bladder</a:t>
            </a:r>
            <a:endParaRPr sz="900">
              <a:solidFill>
                <a:srgbClr val="93C47D"/>
              </a:solidFill>
              <a:latin typeface="Open Sans"/>
              <a:ea typeface="Open Sans"/>
              <a:cs typeface="Open Sans"/>
              <a:sym typeface="Open Sans"/>
            </a:endParaRPr>
          </a:p>
        </p:txBody>
      </p:sp>
      <p:sp>
        <p:nvSpPr>
          <p:cNvPr id="174" name="Google Shape;174;p16"/>
          <p:cNvSpPr/>
          <p:nvPr/>
        </p:nvSpPr>
        <p:spPr>
          <a:xfrm>
            <a:off x="129744" y="3970845"/>
            <a:ext cx="921900" cy="309300"/>
          </a:xfrm>
          <a:prstGeom prst="round2DiagRect">
            <a:avLst>
              <a:gd fmla="val 16667" name="adj1"/>
              <a:gd fmla="val 50000" name="adj2"/>
            </a:avLst>
          </a:prstGeom>
          <a:solidFill>
            <a:srgbClr val="FFFFFF"/>
          </a:solidFill>
          <a:ln cap="flat" cmpd="sng" w="9525">
            <a:solidFill>
              <a:srgbClr val="A64D79"/>
            </a:solidFill>
            <a:prstDash val="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rgbClr val="0B5394"/>
                </a:solidFill>
                <a:latin typeface="Bebas Neue"/>
                <a:ea typeface="Bebas Neue"/>
                <a:cs typeface="Bebas Neue"/>
                <a:sym typeface="Bebas Neue"/>
              </a:rPr>
              <a:t>Boy’s slides</a:t>
            </a:r>
            <a:r>
              <a:rPr lang="en" sz="1000">
                <a:solidFill>
                  <a:schemeClr val="accent3"/>
                </a:solidFill>
                <a:latin typeface="Bebas Neue"/>
                <a:ea typeface="Bebas Neue"/>
                <a:cs typeface="Bebas Neue"/>
                <a:sym typeface="Bebas Neue"/>
              </a:rPr>
              <a:t> </a:t>
            </a:r>
            <a:endParaRPr sz="1000">
              <a:solidFill>
                <a:schemeClr val="accent3"/>
              </a:solidFill>
              <a:latin typeface="Bebas Neue"/>
              <a:ea typeface="Bebas Neue"/>
              <a:cs typeface="Bebas Neue"/>
              <a:sym typeface="Bebas Neue"/>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 name="Shape 178"/>
        <p:cNvGrpSpPr/>
        <p:nvPr/>
      </p:nvGrpSpPr>
      <p:grpSpPr>
        <a:xfrm>
          <a:off x="0" y="0"/>
          <a:ext cx="0" cy="0"/>
          <a:chOff x="0" y="0"/>
          <a:chExt cx="0" cy="0"/>
        </a:xfrm>
      </p:grpSpPr>
      <p:sp>
        <p:nvSpPr>
          <p:cNvPr id="179" name="Google Shape;179;p17"/>
          <p:cNvSpPr txBox="1"/>
          <p:nvPr/>
        </p:nvSpPr>
        <p:spPr>
          <a:xfrm>
            <a:off x="4245875" y="3805013"/>
            <a:ext cx="2054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Oxygen"/>
              <a:ea typeface="Oxygen"/>
              <a:cs typeface="Oxygen"/>
              <a:sym typeface="Oxygen"/>
            </a:endParaRPr>
          </a:p>
        </p:txBody>
      </p:sp>
      <p:sp>
        <p:nvSpPr>
          <p:cNvPr id="180" name="Google Shape;180;p17"/>
          <p:cNvSpPr/>
          <p:nvPr/>
        </p:nvSpPr>
        <p:spPr>
          <a:xfrm>
            <a:off x="1524592" y="3207450"/>
            <a:ext cx="3961200" cy="656100"/>
          </a:xfrm>
          <a:prstGeom prst="roundRect">
            <a:avLst>
              <a:gd fmla="val 16667" name="adj"/>
            </a:avLst>
          </a:prstGeom>
          <a:solidFill>
            <a:srgbClr val="B3737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400">
                <a:solidFill>
                  <a:schemeClr val="lt1"/>
                </a:solidFill>
                <a:latin typeface="Open Sans"/>
                <a:ea typeface="Open Sans"/>
                <a:cs typeface="Open Sans"/>
                <a:sym typeface="Open Sans"/>
              </a:rPr>
              <a:t>Functions of lower UT</a:t>
            </a:r>
            <a:endParaRPr sz="2400">
              <a:solidFill>
                <a:schemeClr val="lt1"/>
              </a:solidFill>
              <a:latin typeface="Open Sans"/>
              <a:ea typeface="Open Sans"/>
              <a:cs typeface="Open Sans"/>
              <a:sym typeface="Open Sans"/>
            </a:endParaRPr>
          </a:p>
        </p:txBody>
      </p:sp>
      <p:cxnSp>
        <p:nvCxnSpPr>
          <p:cNvPr id="181" name="Google Shape;181;p17"/>
          <p:cNvCxnSpPr>
            <a:stCxn id="180" idx="3"/>
            <a:endCxn id="182" idx="0"/>
          </p:cNvCxnSpPr>
          <p:nvPr/>
        </p:nvCxnSpPr>
        <p:spPr>
          <a:xfrm>
            <a:off x="5485792" y="3535500"/>
            <a:ext cx="241200" cy="726000"/>
          </a:xfrm>
          <a:prstGeom prst="curvedConnector2">
            <a:avLst/>
          </a:prstGeom>
          <a:noFill/>
          <a:ln cap="flat" cmpd="sng" w="28575">
            <a:solidFill>
              <a:srgbClr val="C2C2C2"/>
            </a:solidFill>
            <a:prstDash val="dash"/>
            <a:round/>
            <a:headEnd len="med" w="med" type="none"/>
            <a:tailEnd len="med" w="med" type="triangle"/>
          </a:ln>
        </p:spPr>
      </p:cxnSp>
      <p:cxnSp>
        <p:nvCxnSpPr>
          <p:cNvPr id="183" name="Google Shape;183;p17"/>
          <p:cNvCxnSpPr>
            <a:stCxn id="180" idx="1"/>
            <a:endCxn id="184" idx="0"/>
          </p:cNvCxnSpPr>
          <p:nvPr/>
        </p:nvCxnSpPr>
        <p:spPr>
          <a:xfrm flipH="1">
            <a:off x="1310692" y="3535500"/>
            <a:ext cx="213900" cy="726000"/>
          </a:xfrm>
          <a:prstGeom prst="curvedConnector2">
            <a:avLst/>
          </a:prstGeom>
          <a:noFill/>
          <a:ln cap="flat" cmpd="sng" w="28575">
            <a:solidFill>
              <a:srgbClr val="C2C2C2"/>
            </a:solidFill>
            <a:prstDash val="dash"/>
            <a:round/>
            <a:headEnd len="med" w="med" type="none"/>
            <a:tailEnd len="med" w="med" type="triangle"/>
          </a:ln>
        </p:spPr>
      </p:cxnSp>
      <p:sp>
        <p:nvSpPr>
          <p:cNvPr id="182" name="Google Shape;182;p17"/>
          <p:cNvSpPr/>
          <p:nvPr/>
        </p:nvSpPr>
        <p:spPr>
          <a:xfrm>
            <a:off x="4783525" y="4261400"/>
            <a:ext cx="1886700" cy="594600"/>
          </a:xfrm>
          <a:prstGeom prst="rect">
            <a:avLst/>
          </a:prstGeom>
          <a:solidFill>
            <a:srgbClr val="CF8A87"/>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434343"/>
                </a:solidFill>
                <a:latin typeface="Open Sans"/>
                <a:ea typeface="Open Sans"/>
                <a:cs typeface="Open Sans"/>
                <a:sym typeface="Open Sans"/>
              </a:rPr>
              <a:t>Voiding (micturition)</a:t>
            </a:r>
            <a:endParaRPr b="1">
              <a:solidFill>
                <a:srgbClr val="434343"/>
              </a:solidFill>
              <a:latin typeface="Open Sans"/>
              <a:ea typeface="Open Sans"/>
              <a:cs typeface="Open Sans"/>
              <a:sym typeface="Open Sans"/>
            </a:endParaRPr>
          </a:p>
        </p:txBody>
      </p:sp>
      <p:sp>
        <p:nvSpPr>
          <p:cNvPr id="184" name="Google Shape;184;p17"/>
          <p:cNvSpPr/>
          <p:nvPr/>
        </p:nvSpPr>
        <p:spPr>
          <a:xfrm>
            <a:off x="585925" y="4261400"/>
            <a:ext cx="1449600" cy="594600"/>
          </a:xfrm>
          <a:prstGeom prst="rect">
            <a:avLst/>
          </a:prstGeom>
          <a:solidFill>
            <a:srgbClr val="CF8A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rgbClr val="434343"/>
                </a:solidFill>
                <a:latin typeface="Open Sans"/>
                <a:ea typeface="Open Sans"/>
                <a:cs typeface="Open Sans"/>
                <a:sym typeface="Open Sans"/>
              </a:rPr>
              <a:t>Urine storage</a:t>
            </a:r>
            <a:endParaRPr b="1">
              <a:solidFill>
                <a:srgbClr val="434343"/>
              </a:solidFill>
              <a:latin typeface="Open Sans"/>
              <a:ea typeface="Open Sans"/>
              <a:cs typeface="Open Sans"/>
              <a:sym typeface="Open Sans"/>
            </a:endParaRPr>
          </a:p>
        </p:txBody>
      </p:sp>
      <p:sp>
        <p:nvSpPr>
          <p:cNvPr id="185" name="Google Shape;185;p17"/>
          <p:cNvSpPr txBox="1"/>
          <p:nvPr/>
        </p:nvSpPr>
        <p:spPr>
          <a:xfrm>
            <a:off x="4568250" y="4953475"/>
            <a:ext cx="2357700" cy="21087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Clr>
                <a:srgbClr val="434343"/>
              </a:buClr>
              <a:buSzPts val="1400"/>
              <a:buFont typeface="Open Sans"/>
              <a:buChar char="●"/>
            </a:pPr>
            <a:r>
              <a:rPr lang="en">
                <a:solidFill>
                  <a:srgbClr val="434343"/>
                </a:solidFill>
                <a:latin typeface="Open Sans"/>
                <a:ea typeface="Open Sans"/>
                <a:cs typeface="Open Sans"/>
                <a:sym typeface="Open Sans"/>
              </a:rPr>
              <a:t>Bladder wall contracted</a:t>
            </a:r>
            <a:endParaRPr>
              <a:solidFill>
                <a:srgbClr val="434343"/>
              </a:solidFill>
              <a:latin typeface="Open Sans"/>
              <a:ea typeface="Open Sans"/>
              <a:cs typeface="Open Sans"/>
              <a:sym typeface="Open Sans"/>
            </a:endParaRPr>
          </a:p>
          <a:p>
            <a:pPr indent="-317500" lvl="0" marL="457200" rtl="0" algn="l">
              <a:spcBef>
                <a:spcPts val="0"/>
              </a:spcBef>
              <a:spcAft>
                <a:spcPts val="0"/>
              </a:spcAft>
              <a:buSzPts val="1400"/>
              <a:buFont typeface="Open Sans"/>
              <a:buChar char="●"/>
            </a:pPr>
            <a:r>
              <a:rPr lang="en">
                <a:solidFill>
                  <a:srgbClr val="434343"/>
                </a:solidFill>
                <a:latin typeface="Open Sans"/>
                <a:ea typeface="Open Sans"/>
                <a:cs typeface="Open Sans"/>
                <a:sym typeface="Open Sans"/>
              </a:rPr>
              <a:t>Sphincters open</a:t>
            </a:r>
            <a:r>
              <a:rPr lang="en">
                <a:latin typeface="Open Sans"/>
                <a:ea typeface="Open Sans"/>
                <a:cs typeface="Open Sans"/>
                <a:sym typeface="Open Sans"/>
              </a:rPr>
              <a:t> </a:t>
            </a:r>
            <a:r>
              <a:rPr lang="en" sz="1300">
                <a:solidFill>
                  <a:schemeClr val="accent3"/>
                </a:solidFill>
                <a:latin typeface="Open Sans"/>
                <a:ea typeface="Open Sans"/>
                <a:cs typeface="Open Sans"/>
                <a:sym typeface="Open Sans"/>
              </a:rPr>
              <a:t>(relaxed)</a:t>
            </a:r>
            <a:endParaRPr sz="1300">
              <a:solidFill>
                <a:schemeClr val="accent3"/>
              </a:solidFill>
              <a:latin typeface="Open Sans"/>
              <a:ea typeface="Open Sans"/>
              <a:cs typeface="Open Sans"/>
              <a:sym typeface="Open Sans"/>
            </a:endParaRPr>
          </a:p>
          <a:p>
            <a:pPr indent="0" lvl="0" marL="457200" rtl="0" algn="l">
              <a:spcBef>
                <a:spcPts val="0"/>
              </a:spcBef>
              <a:spcAft>
                <a:spcPts val="0"/>
              </a:spcAft>
              <a:buNone/>
            </a:pPr>
            <a:r>
              <a:rPr b="1" lang="en">
                <a:solidFill>
                  <a:srgbClr val="434343"/>
                </a:solidFill>
                <a:latin typeface="Open Sans"/>
                <a:ea typeface="Open Sans"/>
                <a:cs typeface="Open Sans"/>
                <a:sym typeface="Open Sans"/>
              </a:rPr>
              <a:t>Result: Empty </a:t>
            </a:r>
            <a:r>
              <a:rPr b="1" i="1" lang="en">
                <a:solidFill>
                  <a:srgbClr val="434343"/>
                </a:solidFill>
                <a:latin typeface="Open Sans"/>
                <a:ea typeface="Open Sans"/>
                <a:cs typeface="Open Sans"/>
                <a:sym typeface="Open Sans"/>
              </a:rPr>
              <a:t>when appropriate</a:t>
            </a:r>
            <a:endParaRPr b="1" i="1">
              <a:solidFill>
                <a:srgbClr val="434343"/>
              </a:solidFill>
              <a:latin typeface="Open Sans"/>
              <a:ea typeface="Open Sans"/>
              <a:cs typeface="Open Sans"/>
              <a:sym typeface="Open Sans"/>
            </a:endParaRPr>
          </a:p>
          <a:p>
            <a:pPr indent="0" lvl="0" marL="457200" rtl="0" algn="l">
              <a:spcBef>
                <a:spcPts val="0"/>
              </a:spcBef>
              <a:spcAft>
                <a:spcPts val="0"/>
              </a:spcAft>
              <a:buNone/>
            </a:pPr>
            <a:r>
              <a:rPr lang="en">
                <a:solidFill>
                  <a:srgbClr val="A6A6A6"/>
                </a:solidFill>
                <a:latin typeface="Open Sans"/>
                <a:ea typeface="Open Sans"/>
                <a:cs typeface="Open Sans"/>
                <a:sym typeface="Open Sans"/>
              </a:rPr>
              <a:t>This is why we have partial voluntary control over it</a:t>
            </a:r>
            <a:endParaRPr>
              <a:solidFill>
                <a:srgbClr val="A6A6A6"/>
              </a:solidFill>
              <a:latin typeface="Open Sans"/>
              <a:ea typeface="Open Sans"/>
              <a:cs typeface="Open Sans"/>
              <a:sym typeface="Open Sans"/>
            </a:endParaRPr>
          </a:p>
        </p:txBody>
      </p:sp>
      <p:sp>
        <p:nvSpPr>
          <p:cNvPr id="186" name="Google Shape;186;p17"/>
          <p:cNvSpPr/>
          <p:nvPr/>
        </p:nvSpPr>
        <p:spPr>
          <a:xfrm>
            <a:off x="6048496" y="-238225"/>
            <a:ext cx="570900" cy="1381500"/>
          </a:xfrm>
          <a:prstGeom prst="roundRect">
            <a:avLst>
              <a:gd fmla="val 16667" name="adj"/>
            </a:avLst>
          </a:prstGeom>
          <a:solidFill>
            <a:srgbClr val="D7DAE1">
              <a:alpha val="8353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800"/>
              <a:buFont typeface="Arial"/>
              <a:buNone/>
            </a:pPr>
            <a:r>
              <a:rPr b="1" lang="en" sz="4800">
                <a:solidFill>
                  <a:srgbClr val="CF8A87"/>
                </a:solidFill>
                <a:latin typeface="Oxygen"/>
                <a:ea typeface="Oxygen"/>
                <a:cs typeface="Oxygen"/>
                <a:sym typeface="Oxygen"/>
              </a:rPr>
              <a:t>3</a:t>
            </a:r>
            <a:endParaRPr b="0" i="0" sz="4800" u="none" cap="none" strike="noStrike">
              <a:solidFill>
                <a:srgbClr val="CF8A87"/>
              </a:solidFill>
              <a:latin typeface="Oxygen"/>
              <a:ea typeface="Oxygen"/>
              <a:cs typeface="Oxygen"/>
              <a:sym typeface="Oxygen"/>
            </a:endParaRPr>
          </a:p>
        </p:txBody>
      </p:sp>
      <p:pic>
        <p:nvPicPr>
          <p:cNvPr id="187" name="Google Shape;187;p17"/>
          <p:cNvPicPr preferRelativeResize="0"/>
          <p:nvPr/>
        </p:nvPicPr>
        <p:blipFill>
          <a:blip r:embed="rId3">
            <a:alphaModFix/>
          </a:blip>
          <a:stretch>
            <a:fillRect/>
          </a:stretch>
        </p:blipFill>
        <p:spPr>
          <a:xfrm>
            <a:off x="381386" y="679037"/>
            <a:ext cx="861225" cy="1291838"/>
          </a:xfrm>
          <a:prstGeom prst="rect">
            <a:avLst/>
          </a:prstGeom>
          <a:noFill/>
          <a:ln>
            <a:noFill/>
          </a:ln>
        </p:spPr>
      </p:pic>
      <p:sp>
        <p:nvSpPr>
          <p:cNvPr id="188" name="Google Shape;188;p17"/>
          <p:cNvSpPr/>
          <p:nvPr/>
        </p:nvSpPr>
        <p:spPr>
          <a:xfrm>
            <a:off x="215883" y="1997938"/>
            <a:ext cx="2277600" cy="656100"/>
          </a:xfrm>
          <a:prstGeom prst="roundRect">
            <a:avLst>
              <a:gd fmla="val 16667" name="adj"/>
            </a:avLst>
          </a:prstGeom>
          <a:solidFill>
            <a:srgbClr val="CF8A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434343"/>
                </a:solidFill>
                <a:latin typeface="Open Sans"/>
                <a:ea typeface="Open Sans"/>
                <a:cs typeface="Open Sans"/>
                <a:sym typeface="Open Sans"/>
              </a:rPr>
              <a:t>1: Urine is formed in the kidney</a:t>
            </a:r>
            <a:endParaRPr>
              <a:solidFill>
                <a:srgbClr val="434343"/>
              </a:solidFill>
              <a:latin typeface="Open Sans"/>
              <a:ea typeface="Open Sans"/>
              <a:cs typeface="Open Sans"/>
              <a:sym typeface="Open Sans"/>
            </a:endParaRPr>
          </a:p>
        </p:txBody>
      </p:sp>
      <p:sp>
        <p:nvSpPr>
          <p:cNvPr id="189" name="Google Shape;189;p17"/>
          <p:cNvSpPr/>
          <p:nvPr/>
        </p:nvSpPr>
        <p:spPr>
          <a:xfrm>
            <a:off x="1819800" y="218376"/>
            <a:ext cx="3218400" cy="1562100"/>
          </a:xfrm>
          <a:prstGeom prst="roundRect">
            <a:avLst>
              <a:gd fmla="val 16667" name="adj"/>
            </a:avLst>
          </a:prstGeom>
          <a:solidFill>
            <a:srgbClr val="D7DAE1">
              <a:alpha val="8353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434343"/>
                </a:solidFill>
                <a:latin typeface="Open Sans"/>
                <a:ea typeface="Open Sans"/>
                <a:cs typeface="Open Sans"/>
                <a:sym typeface="Open Sans"/>
              </a:rPr>
              <a:t>2: Smooth muscles called ureters transport the urine from the kidney to the bladder</a:t>
            </a:r>
            <a:r>
              <a:rPr lang="en">
                <a:latin typeface="Open Sans"/>
                <a:ea typeface="Open Sans"/>
                <a:cs typeface="Open Sans"/>
                <a:sym typeface="Open Sans"/>
              </a:rPr>
              <a:t> </a:t>
            </a:r>
            <a:r>
              <a:rPr lang="en">
                <a:solidFill>
                  <a:srgbClr val="93C47D"/>
                </a:solidFill>
                <a:latin typeface="Open Sans"/>
                <a:ea typeface="Open Sans"/>
                <a:cs typeface="Open Sans"/>
                <a:sym typeface="Open Sans"/>
              </a:rPr>
              <a:t>by peristalsis (alternating contraction and relaxation) </a:t>
            </a:r>
            <a:endParaRPr>
              <a:solidFill>
                <a:srgbClr val="93C47D"/>
              </a:solidFill>
              <a:latin typeface="Open Sans"/>
              <a:ea typeface="Open Sans"/>
              <a:cs typeface="Open Sans"/>
              <a:sym typeface="Open Sans"/>
            </a:endParaRPr>
          </a:p>
        </p:txBody>
      </p:sp>
      <p:sp>
        <p:nvSpPr>
          <p:cNvPr id="190" name="Google Shape;190;p17"/>
          <p:cNvSpPr/>
          <p:nvPr/>
        </p:nvSpPr>
        <p:spPr>
          <a:xfrm>
            <a:off x="5038200" y="1997950"/>
            <a:ext cx="1794900" cy="771300"/>
          </a:xfrm>
          <a:prstGeom prst="roundRect">
            <a:avLst>
              <a:gd fmla="val 16667" name="adj"/>
            </a:avLst>
          </a:prstGeom>
          <a:solidFill>
            <a:srgbClr val="CF8A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434343"/>
                </a:solidFill>
                <a:latin typeface="Open Sans"/>
                <a:ea typeface="Open Sans"/>
                <a:cs typeface="Open Sans"/>
                <a:sym typeface="Open Sans"/>
              </a:rPr>
              <a:t>3: Urine stored in the bladder until voiding</a:t>
            </a:r>
            <a:endParaRPr>
              <a:solidFill>
                <a:srgbClr val="434343"/>
              </a:solidFill>
              <a:latin typeface="Open Sans"/>
              <a:ea typeface="Open Sans"/>
              <a:cs typeface="Open Sans"/>
              <a:sym typeface="Open Sans"/>
            </a:endParaRPr>
          </a:p>
        </p:txBody>
      </p:sp>
      <p:pic>
        <p:nvPicPr>
          <p:cNvPr id="191" name="Google Shape;191;p17"/>
          <p:cNvPicPr preferRelativeResize="0"/>
          <p:nvPr/>
        </p:nvPicPr>
        <p:blipFill>
          <a:blip r:embed="rId4">
            <a:alphaModFix/>
          </a:blip>
          <a:stretch>
            <a:fillRect/>
          </a:stretch>
        </p:blipFill>
        <p:spPr>
          <a:xfrm>
            <a:off x="2742102" y="1867875"/>
            <a:ext cx="1615905" cy="1077800"/>
          </a:xfrm>
          <a:prstGeom prst="rect">
            <a:avLst/>
          </a:prstGeom>
          <a:noFill/>
          <a:ln>
            <a:noFill/>
          </a:ln>
        </p:spPr>
      </p:pic>
      <p:pic>
        <p:nvPicPr>
          <p:cNvPr id="192" name="Google Shape;192;p17"/>
          <p:cNvPicPr preferRelativeResize="0"/>
          <p:nvPr/>
        </p:nvPicPr>
        <p:blipFill rotWithShape="1">
          <a:blip r:embed="rId5">
            <a:alphaModFix/>
          </a:blip>
          <a:srcRect b="0" l="20649" r="35748" t="21494"/>
          <a:stretch/>
        </p:blipFill>
        <p:spPr>
          <a:xfrm>
            <a:off x="0" y="5064586"/>
            <a:ext cx="1008750" cy="1016364"/>
          </a:xfrm>
          <a:prstGeom prst="rect">
            <a:avLst/>
          </a:prstGeom>
          <a:noFill/>
          <a:ln>
            <a:noFill/>
          </a:ln>
        </p:spPr>
      </p:pic>
      <p:pic>
        <p:nvPicPr>
          <p:cNvPr id="193" name="Google Shape;193;p17"/>
          <p:cNvPicPr preferRelativeResize="0"/>
          <p:nvPr/>
        </p:nvPicPr>
        <p:blipFill rotWithShape="1">
          <a:blip r:embed="rId6">
            <a:alphaModFix/>
          </a:blip>
          <a:srcRect b="0" l="10056" r="28993" t="6846"/>
          <a:stretch/>
        </p:blipFill>
        <p:spPr>
          <a:xfrm>
            <a:off x="3798125" y="5064575"/>
            <a:ext cx="961925" cy="1016375"/>
          </a:xfrm>
          <a:prstGeom prst="rect">
            <a:avLst/>
          </a:prstGeom>
          <a:noFill/>
          <a:ln>
            <a:noFill/>
          </a:ln>
        </p:spPr>
      </p:pic>
      <p:sp>
        <p:nvSpPr>
          <p:cNvPr id="194" name="Google Shape;194;p17"/>
          <p:cNvSpPr txBox="1"/>
          <p:nvPr/>
        </p:nvSpPr>
        <p:spPr>
          <a:xfrm>
            <a:off x="939975" y="5027700"/>
            <a:ext cx="2489100" cy="18471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SzPts val="1400"/>
              <a:buFont typeface="Open Sans"/>
              <a:buChar char="●"/>
            </a:pPr>
            <a:r>
              <a:rPr lang="en">
                <a:solidFill>
                  <a:srgbClr val="434343"/>
                </a:solidFill>
                <a:latin typeface="Open Sans"/>
                <a:ea typeface="Open Sans"/>
                <a:cs typeface="Open Sans"/>
                <a:sym typeface="Open Sans"/>
              </a:rPr>
              <a:t>Bladder wall relaxed </a:t>
            </a:r>
            <a:r>
              <a:rPr lang="en" sz="1300">
                <a:solidFill>
                  <a:srgbClr val="A6A6A6"/>
                </a:solidFill>
                <a:latin typeface="Open Sans"/>
                <a:ea typeface="Open Sans"/>
                <a:cs typeface="Open Sans"/>
                <a:sym typeface="Open Sans"/>
              </a:rPr>
              <a:t>(To allow for increase of volume without increase of pressure)</a:t>
            </a:r>
            <a:endParaRPr sz="1300">
              <a:solidFill>
                <a:srgbClr val="A6A6A6"/>
              </a:solidFill>
              <a:latin typeface="Open Sans"/>
              <a:ea typeface="Open Sans"/>
              <a:cs typeface="Open Sans"/>
              <a:sym typeface="Open Sans"/>
            </a:endParaRPr>
          </a:p>
          <a:p>
            <a:pPr indent="-317500" lvl="0" marL="457200" rtl="0" algn="l">
              <a:spcBef>
                <a:spcPts val="0"/>
              </a:spcBef>
              <a:spcAft>
                <a:spcPts val="0"/>
              </a:spcAft>
              <a:buSzPts val="1400"/>
              <a:buFont typeface="Open Sans"/>
              <a:buChar char="●"/>
            </a:pPr>
            <a:r>
              <a:rPr lang="en">
                <a:solidFill>
                  <a:srgbClr val="434343"/>
                </a:solidFill>
                <a:latin typeface="Open Sans"/>
                <a:ea typeface="Open Sans"/>
                <a:cs typeface="Open Sans"/>
                <a:sym typeface="Open Sans"/>
              </a:rPr>
              <a:t>Sphincters closed </a:t>
            </a:r>
            <a:r>
              <a:rPr lang="en" sz="1300">
                <a:solidFill>
                  <a:schemeClr val="accent3"/>
                </a:solidFill>
                <a:latin typeface="Open Sans"/>
                <a:ea typeface="Open Sans"/>
                <a:cs typeface="Open Sans"/>
                <a:sym typeface="Open Sans"/>
              </a:rPr>
              <a:t>(contracted)</a:t>
            </a:r>
            <a:endParaRPr sz="1300">
              <a:solidFill>
                <a:schemeClr val="accent3"/>
              </a:solidFill>
              <a:latin typeface="Open Sans"/>
              <a:ea typeface="Open Sans"/>
              <a:cs typeface="Open Sans"/>
              <a:sym typeface="Open Sans"/>
            </a:endParaRPr>
          </a:p>
          <a:p>
            <a:pPr indent="0" lvl="0" marL="457200" rtl="0" algn="l">
              <a:spcBef>
                <a:spcPts val="0"/>
              </a:spcBef>
              <a:spcAft>
                <a:spcPts val="0"/>
              </a:spcAft>
              <a:buNone/>
            </a:pPr>
            <a:r>
              <a:rPr b="1" lang="en">
                <a:solidFill>
                  <a:srgbClr val="434343"/>
                </a:solidFill>
                <a:latin typeface="Open Sans"/>
                <a:ea typeface="Open Sans"/>
                <a:cs typeface="Open Sans"/>
                <a:sym typeface="Open Sans"/>
              </a:rPr>
              <a:t>Result: storage without leakage</a:t>
            </a:r>
            <a:endParaRPr>
              <a:solidFill>
                <a:srgbClr val="434343"/>
              </a:solidFill>
              <a:latin typeface="Open Sans"/>
              <a:ea typeface="Open Sans"/>
              <a:cs typeface="Open Sans"/>
              <a:sym typeface="Open Sans"/>
            </a:endParaRPr>
          </a:p>
        </p:txBody>
      </p:sp>
      <p:sp>
        <p:nvSpPr>
          <p:cNvPr id="195" name="Google Shape;195;p17"/>
          <p:cNvSpPr/>
          <p:nvPr/>
        </p:nvSpPr>
        <p:spPr>
          <a:xfrm>
            <a:off x="321779" y="3495728"/>
            <a:ext cx="921900" cy="309300"/>
          </a:xfrm>
          <a:prstGeom prst="round2DiagRect">
            <a:avLst>
              <a:gd fmla="val 16667" name="adj1"/>
              <a:gd fmla="val 50000" name="adj2"/>
            </a:avLst>
          </a:prstGeom>
          <a:solidFill>
            <a:srgbClr val="FFFFFF"/>
          </a:solidFill>
          <a:ln cap="flat" cmpd="sng" w="9525">
            <a:solidFill>
              <a:srgbClr val="A64D79"/>
            </a:solidFill>
            <a:prstDash val="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rgbClr val="D5A6BD"/>
                </a:solidFill>
                <a:latin typeface="Bebas Neue"/>
                <a:ea typeface="Bebas Neue"/>
                <a:cs typeface="Bebas Neue"/>
                <a:sym typeface="Bebas Neue"/>
              </a:rPr>
              <a:t>Girl’s  slide </a:t>
            </a:r>
            <a:endParaRPr sz="1000">
              <a:solidFill>
                <a:srgbClr val="D5A6BD"/>
              </a:solidFill>
              <a:latin typeface="Bebas Neue"/>
              <a:ea typeface="Bebas Neue"/>
              <a:cs typeface="Bebas Neue"/>
              <a:sym typeface="Bebas Neue"/>
            </a:endParaRPr>
          </a:p>
        </p:txBody>
      </p:sp>
      <p:sp>
        <p:nvSpPr>
          <p:cNvPr id="196" name="Google Shape;196;p17"/>
          <p:cNvSpPr/>
          <p:nvPr/>
        </p:nvSpPr>
        <p:spPr>
          <a:xfrm>
            <a:off x="351039" y="342648"/>
            <a:ext cx="921900" cy="309300"/>
          </a:xfrm>
          <a:prstGeom prst="round2DiagRect">
            <a:avLst>
              <a:gd fmla="val 16667" name="adj1"/>
              <a:gd fmla="val 50000" name="adj2"/>
            </a:avLst>
          </a:prstGeom>
          <a:solidFill>
            <a:srgbClr val="FFFFFF"/>
          </a:solidFill>
          <a:ln cap="flat" cmpd="sng" w="9525">
            <a:solidFill>
              <a:srgbClr val="A64D79"/>
            </a:solidFill>
            <a:prstDash val="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chemeClr val="accent3"/>
                </a:solidFill>
                <a:latin typeface="Bebas Neue"/>
                <a:ea typeface="Bebas Neue"/>
                <a:cs typeface="Bebas Neue"/>
                <a:sym typeface="Bebas Neue"/>
              </a:rPr>
              <a:t>Extra</a:t>
            </a:r>
            <a:r>
              <a:rPr lang="en" sz="1000">
                <a:solidFill>
                  <a:schemeClr val="accent3"/>
                </a:solidFill>
                <a:latin typeface="Bebas Neue"/>
                <a:ea typeface="Bebas Neue"/>
                <a:cs typeface="Bebas Neue"/>
                <a:sym typeface="Bebas Neue"/>
              </a:rPr>
              <a:t> </a:t>
            </a:r>
            <a:endParaRPr sz="1000">
              <a:solidFill>
                <a:schemeClr val="accent3"/>
              </a:solidFill>
              <a:latin typeface="Bebas Neue"/>
              <a:ea typeface="Bebas Neue"/>
              <a:cs typeface="Bebas Neue"/>
              <a:sym typeface="Bebas Neue"/>
            </a:endParaRPr>
          </a:p>
        </p:txBody>
      </p:sp>
      <p:cxnSp>
        <p:nvCxnSpPr>
          <p:cNvPr id="197" name="Google Shape;197;p17"/>
          <p:cNvCxnSpPr>
            <a:stCxn id="188" idx="0"/>
            <a:endCxn id="189" idx="1"/>
          </p:cNvCxnSpPr>
          <p:nvPr/>
        </p:nvCxnSpPr>
        <p:spPr>
          <a:xfrm rot="-5400000">
            <a:off x="1087983" y="1266238"/>
            <a:ext cx="998400" cy="465000"/>
          </a:xfrm>
          <a:prstGeom prst="curvedConnector2">
            <a:avLst/>
          </a:prstGeom>
          <a:noFill/>
          <a:ln cap="flat" cmpd="sng" w="28575">
            <a:solidFill>
              <a:srgbClr val="C2C2C2"/>
            </a:solidFill>
            <a:prstDash val="dash"/>
            <a:round/>
            <a:headEnd len="med" w="med" type="none"/>
            <a:tailEnd len="med" w="med" type="triangle"/>
          </a:ln>
        </p:spPr>
      </p:cxnSp>
      <p:cxnSp>
        <p:nvCxnSpPr>
          <p:cNvPr id="198" name="Google Shape;198;p17"/>
          <p:cNvCxnSpPr>
            <a:stCxn id="189" idx="3"/>
            <a:endCxn id="190" idx="0"/>
          </p:cNvCxnSpPr>
          <p:nvPr/>
        </p:nvCxnSpPr>
        <p:spPr>
          <a:xfrm>
            <a:off x="5038200" y="999426"/>
            <a:ext cx="897600" cy="998400"/>
          </a:xfrm>
          <a:prstGeom prst="curvedConnector2">
            <a:avLst/>
          </a:prstGeom>
          <a:noFill/>
          <a:ln cap="flat" cmpd="sng" w="28575">
            <a:solidFill>
              <a:srgbClr val="C2C2C2"/>
            </a:solidFill>
            <a:prstDash val="dash"/>
            <a:round/>
            <a:headEnd len="med" w="med" type="none"/>
            <a:tailEnd len="med" w="med" type="triangle"/>
          </a:ln>
        </p:spPr>
      </p:cxnSp>
      <p:sp>
        <p:nvSpPr>
          <p:cNvPr id="199" name="Google Shape;199;p17"/>
          <p:cNvSpPr txBox="1"/>
          <p:nvPr/>
        </p:nvSpPr>
        <p:spPr>
          <a:xfrm>
            <a:off x="215813" y="7674100"/>
            <a:ext cx="6327300" cy="16932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Clr>
                <a:srgbClr val="B37370"/>
              </a:buClr>
              <a:buSzPts val="1400"/>
              <a:buFont typeface="Open Sans"/>
              <a:buChar char="●"/>
            </a:pPr>
            <a:r>
              <a:rPr lang="en">
                <a:latin typeface="Open Sans"/>
                <a:ea typeface="Open Sans"/>
                <a:cs typeface="Open Sans"/>
                <a:sym typeface="Open Sans"/>
              </a:rPr>
              <a:t>Urine is transported through the ureters.</a:t>
            </a:r>
            <a:endParaRPr>
              <a:latin typeface="Open Sans"/>
              <a:ea typeface="Open Sans"/>
              <a:cs typeface="Open Sans"/>
              <a:sym typeface="Open Sans"/>
            </a:endParaRPr>
          </a:p>
          <a:p>
            <a:pPr indent="-317500" lvl="0" marL="457200" rtl="0" algn="l">
              <a:spcBef>
                <a:spcPts val="0"/>
              </a:spcBef>
              <a:spcAft>
                <a:spcPts val="0"/>
              </a:spcAft>
              <a:buClr>
                <a:srgbClr val="B37370"/>
              </a:buClr>
              <a:buSzPts val="1400"/>
              <a:buFont typeface="Open Sans"/>
              <a:buChar char="●"/>
            </a:pPr>
            <a:r>
              <a:rPr lang="en">
                <a:latin typeface="Open Sans"/>
                <a:ea typeface="Open Sans"/>
                <a:cs typeface="Open Sans"/>
                <a:sym typeface="Open Sans"/>
              </a:rPr>
              <a:t>Urine is propelled through the ureter and into the bladder by the help of peristalsis.</a:t>
            </a:r>
            <a:endParaRPr>
              <a:latin typeface="Open Sans"/>
              <a:ea typeface="Open Sans"/>
              <a:cs typeface="Open Sans"/>
              <a:sym typeface="Open Sans"/>
            </a:endParaRPr>
          </a:p>
          <a:p>
            <a:pPr indent="-317500" lvl="0" marL="457200" rtl="0" algn="l">
              <a:spcBef>
                <a:spcPts val="0"/>
              </a:spcBef>
              <a:spcAft>
                <a:spcPts val="0"/>
              </a:spcAft>
              <a:buClr>
                <a:srgbClr val="B37370"/>
              </a:buClr>
              <a:buSzPts val="1400"/>
              <a:buFont typeface="Open Sans"/>
              <a:buChar char="●"/>
            </a:pPr>
            <a:r>
              <a:rPr lang="en">
                <a:latin typeface="Open Sans"/>
                <a:ea typeface="Open Sans"/>
                <a:cs typeface="Open Sans"/>
                <a:sym typeface="Open Sans"/>
              </a:rPr>
              <a:t>Peristalsis is thought to be initiated by pacemaker cells in the renal pelvis.</a:t>
            </a:r>
            <a:endParaRPr>
              <a:latin typeface="Open Sans"/>
              <a:ea typeface="Open Sans"/>
              <a:cs typeface="Open Sans"/>
              <a:sym typeface="Open Sans"/>
            </a:endParaRPr>
          </a:p>
          <a:p>
            <a:pPr indent="-317500" lvl="0" marL="457200" rtl="0" algn="l">
              <a:spcBef>
                <a:spcPts val="0"/>
              </a:spcBef>
              <a:spcAft>
                <a:spcPts val="0"/>
              </a:spcAft>
              <a:buClr>
                <a:srgbClr val="B37370"/>
              </a:buClr>
              <a:buSzPts val="1400"/>
              <a:buFont typeface="Open Sans"/>
              <a:buChar char="●"/>
            </a:pPr>
            <a:r>
              <a:rPr b="1" lang="en">
                <a:solidFill>
                  <a:srgbClr val="990000"/>
                </a:solidFill>
                <a:latin typeface="Open Sans"/>
                <a:ea typeface="Open Sans"/>
                <a:cs typeface="Open Sans"/>
                <a:sym typeface="Open Sans"/>
              </a:rPr>
              <a:t>Sympathetic </a:t>
            </a:r>
            <a:r>
              <a:rPr lang="en">
                <a:solidFill>
                  <a:srgbClr val="990000"/>
                </a:solidFill>
                <a:latin typeface="Open Sans"/>
                <a:ea typeface="Open Sans"/>
                <a:cs typeface="Open Sans"/>
                <a:sym typeface="Open Sans"/>
              </a:rPr>
              <a:t>stimulation </a:t>
            </a:r>
            <a:r>
              <a:rPr b="1" lang="en">
                <a:solidFill>
                  <a:srgbClr val="990000"/>
                </a:solidFill>
                <a:latin typeface="Open Sans"/>
                <a:ea typeface="Open Sans"/>
                <a:cs typeface="Open Sans"/>
                <a:sym typeface="Open Sans"/>
              </a:rPr>
              <a:t>inhibits </a:t>
            </a:r>
            <a:r>
              <a:rPr lang="en">
                <a:solidFill>
                  <a:srgbClr val="990000"/>
                </a:solidFill>
                <a:latin typeface="Open Sans"/>
                <a:ea typeface="Open Sans"/>
                <a:cs typeface="Open Sans"/>
                <a:sym typeface="Open Sans"/>
              </a:rPr>
              <a:t>peristalsis.</a:t>
            </a:r>
            <a:endParaRPr>
              <a:solidFill>
                <a:srgbClr val="990000"/>
              </a:solidFill>
              <a:latin typeface="Open Sans"/>
              <a:ea typeface="Open Sans"/>
              <a:cs typeface="Open Sans"/>
              <a:sym typeface="Open Sans"/>
            </a:endParaRPr>
          </a:p>
          <a:p>
            <a:pPr indent="-317500" lvl="0" marL="457200" rtl="0" algn="l">
              <a:spcBef>
                <a:spcPts val="0"/>
              </a:spcBef>
              <a:spcAft>
                <a:spcPts val="0"/>
              </a:spcAft>
              <a:buClr>
                <a:srgbClr val="B37370"/>
              </a:buClr>
              <a:buSzPts val="1400"/>
              <a:buFont typeface="Open Sans"/>
              <a:buChar char="●"/>
            </a:pPr>
            <a:r>
              <a:rPr b="1" lang="en">
                <a:solidFill>
                  <a:srgbClr val="990000"/>
                </a:solidFill>
                <a:latin typeface="Open Sans"/>
                <a:ea typeface="Open Sans"/>
                <a:cs typeface="Open Sans"/>
                <a:sym typeface="Open Sans"/>
              </a:rPr>
              <a:t>Parasympathetic </a:t>
            </a:r>
            <a:r>
              <a:rPr lang="en">
                <a:solidFill>
                  <a:srgbClr val="990000"/>
                </a:solidFill>
                <a:latin typeface="Open Sans"/>
                <a:ea typeface="Open Sans"/>
                <a:cs typeface="Open Sans"/>
                <a:sym typeface="Open Sans"/>
              </a:rPr>
              <a:t>stimulation </a:t>
            </a:r>
            <a:r>
              <a:rPr b="1" lang="en">
                <a:solidFill>
                  <a:srgbClr val="990000"/>
                </a:solidFill>
                <a:latin typeface="Open Sans"/>
                <a:ea typeface="Open Sans"/>
                <a:cs typeface="Open Sans"/>
                <a:sym typeface="Open Sans"/>
              </a:rPr>
              <a:t>enhance </a:t>
            </a:r>
            <a:r>
              <a:rPr lang="en">
                <a:solidFill>
                  <a:srgbClr val="990000"/>
                </a:solidFill>
                <a:latin typeface="Open Sans"/>
                <a:ea typeface="Open Sans"/>
                <a:cs typeface="Open Sans"/>
                <a:sym typeface="Open Sans"/>
              </a:rPr>
              <a:t>peristalsis.</a:t>
            </a:r>
            <a:endParaRPr>
              <a:solidFill>
                <a:srgbClr val="990000"/>
              </a:solidFill>
              <a:latin typeface="Open Sans"/>
              <a:ea typeface="Open Sans"/>
              <a:cs typeface="Open Sans"/>
              <a:sym typeface="Open Sans"/>
            </a:endParaRPr>
          </a:p>
        </p:txBody>
      </p:sp>
      <p:sp>
        <p:nvSpPr>
          <p:cNvPr id="200" name="Google Shape;200;p17"/>
          <p:cNvSpPr txBox="1"/>
          <p:nvPr/>
        </p:nvSpPr>
        <p:spPr>
          <a:xfrm>
            <a:off x="119363" y="9340300"/>
            <a:ext cx="64668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solidFill>
                  <a:srgbClr val="A6A6A6"/>
                </a:solidFill>
                <a:latin typeface="Open Sans"/>
                <a:ea typeface="Open Sans"/>
                <a:cs typeface="Open Sans"/>
                <a:sym typeface="Open Sans"/>
              </a:rPr>
              <a:t>Remember that the sympathetic system is activated in high-stress situations, you wouldn’t want to urinate in those situations </a:t>
            </a:r>
            <a:endParaRPr sz="1100">
              <a:solidFill>
                <a:srgbClr val="A6A6A6"/>
              </a:solidFill>
              <a:latin typeface="Open Sans"/>
              <a:ea typeface="Open Sans"/>
              <a:cs typeface="Open Sans"/>
              <a:sym typeface="Open Sans"/>
            </a:endParaRPr>
          </a:p>
        </p:txBody>
      </p:sp>
      <p:sp>
        <p:nvSpPr>
          <p:cNvPr id="201" name="Google Shape;201;p17"/>
          <p:cNvSpPr/>
          <p:nvPr/>
        </p:nvSpPr>
        <p:spPr>
          <a:xfrm>
            <a:off x="5872994" y="7212403"/>
            <a:ext cx="921900" cy="309300"/>
          </a:xfrm>
          <a:prstGeom prst="round2DiagRect">
            <a:avLst>
              <a:gd fmla="val 16667" name="adj1"/>
              <a:gd fmla="val 50000" name="adj2"/>
            </a:avLst>
          </a:prstGeom>
          <a:solidFill>
            <a:srgbClr val="FFFFFF"/>
          </a:solidFill>
          <a:ln cap="flat" cmpd="sng" w="9525">
            <a:solidFill>
              <a:srgbClr val="A64D79"/>
            </a:solidFill>
            <a:prstDash val="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rgbClr val="D5A6BD"/>
                </a:solidFill>
                <a:latin typeface="Bebas Neue"/>
                <a:ea typeface="Bebas Neue"/>
                <a:cs typeface="Bebas Neue"/>
                <a:sym typeface="Bebas Neue"/>
              </a:rPr>
              <a:t>Girl’s  slide </a:t>
            </a:r>
            <a:endParaRPr sz="1000">
              <a:solidFill>
                <a:srgbClr val="D5A6BD"/>
              </a:solidFill>
              <a:latin typeface="Bebas Neue"/>
              <a:ea typeface="Bebas Neue"/>
              <a:cs typeface="Bebas Neue"/>
              <a:sym typeface="Bebas Neue"/>
            </a:endParaRPr>
          </a:p>
        </p:txBody>
      </p:sp>
      <p:grpSp>
        <p:nvGrpSpPr>
          <p:cNvPr id="202" name="Google Shape;202;p17"/>
          <p:cNvGrpSpPr/>
          <p:nvPr/>
        </p:nvGrpSpPr>
        <p:grpSpPr>
          <a:xfrm>
            <a:off x="-3" y="6939500"/>
            <a:ext cx="6065542" cy="663010"/>
            <a:chOff x="-9035175" y="3454629"/>
            <a:chExt cx="7221744" cy="1578596"/>
          </a:xfrm>
        </p:grpSpPr>
        <p:sp>
          <p:nvSpPr>
            <p:cNvPr id="203" name="Google Shape;203;p17"/>
            <p:cNvSpPr/>
            <p:nvPr/>
          </p:nvSpPr>
          <p:spPr>
            <a:xfrm>
              <a:off x="-9035175" y="3471125"/>
              <a:ext cx="5385300" cy="1562100"/>
            </a:xfrm>
            <a:prstGeom prst="rect">
              <a:avLst/>
            </a:prstGeom>
            <a:solidFill>
              <a:srgbClr val="A3534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800">
                  <a:solidFill>
                    <a:schemeClr val="lt1"/>
                  </a:solidFill>
                  <a:latin typeface="Oxygen"/>
                  <a:ea typeface="Oxygen"/>
                  <a:cs typeface="Oxygen"/>
                  <a:sym typeface="Oxygen"/>
                </a:rPr>
                <a:t>Urine transport from kidney to bladder</a:t>
              </a:r>
              <a:endParaRPr b="1" sz="1800">
                <a:solidFill>
                  <a:schemeClr val="lt1"/>
                </a:solidFill>
                <a:latin typeface="Open Sans"/>
                <a:ea typeface="Open Sans"/>
                <a:cs typeface="Open Sans"/>
                <a:sym typeface="Open Sans"/>
              </a:endParaRPr>
            </a:p>
          </p:txBody>
        </p:sp>
        <p:sp>
          <p:nvSpPr>
            <p:cNvPr id="204" name="Google Shape;204;p17"/>
            <p:cNvSpPr/>
            <p:nvPr/>
          </p:nvSpPr>
          <p:spPr>
            <a:xfrm>
              <a:off x="-3700131" y="3454629"/>
              <a:ext cx="1886700" cy="1574400"/>
            </a:xfrm>
            <a:prstGeom prst="rtTriangle">
              <a:avLst/>
            </a:prstGeom>
            <a:solidFill>
              <a:srgbClr val="A353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grpSp>
      <p:sp>
        <p:nvSpPr>
          <p:cNvPr id="205" name="Google Shape;205;p17"/>
          <p:cNvSpPr txBox="1"/>
          <p:nvPr/>
        </p:nvSpPr>
        <p:spPr>
          <a:xfrm>
            <a:off x="2522700" y="4271550"/>
            <a:ext cx="2054700" cy="615600"/>
          </a:xfrm>
          <a:prstGeom prst="rect">
            <a:avLst/>
          </a:prstGeom>
          <a:noFill/>
          <a:ln cap="flat" cmpd="sng" w="9525">
            <a:solidFill>
              <a:srgbClr val="B37370"/>
            </a:solidFill>
            <a:prstDash val="dash"/>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rgbClr val="434343"/>
                </a:solidFill>
              </a:rPr>
              <a:t>The lower urinary tract = bladder + urethra </a:t>
            </a:r>
            <a:endParaRPr>
              <a:solidFill>
                <a:srgbClr val="434343"/>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 name="Shape 209"/>
        <p:cNvGrpSpPr/>
        <p:nvPr/>
      </p:nvGrpSpPr>
      <p:grpSpPr>
        <a:xfrm>
          <a:off x="0" y="0"/>
          <a:ext cx="0" cy="0"/>
          <a:chOff x="0" y="0"/>
          <a:chExt cx="0" cy="0"/>
        </a:xfrm>
      </p:grpSpPr>
      <p:cxnSp>
        <p:nvCxnSpPr>
          <p:cNvPr id="210" name="Google Shape;210;p18"/>
          <p:cNvCxnSpPr>
            <a:stCxn id="211" idx="3"/>
            <a:endCxn id="212" idx="1"/>
          </p:cNvCxnSpPr>
          <p:nvPr/>
        </p:nvCxnSpPr>
        <p:spPr>
          <a:xfrm flipH="1" rot="10800000">
            <a:off x="1598654" y="445250"/>
            <a:ext cx="338400" cy="1459200"/>
          </a:xfrm>
          <a:prstGeom prst="curvedConnector3">
            <a:avLst>
              <a:gd fmla="val 50013" name="adj1"/>
            </a:avLst>
          </a:prstGeom>
          <a:noFill/>
          <a:ln cap="flat" cmpd="sng" w="28575">
            <a:solidFill>
              <a:srgbClr val="B37370"/>
            </a:solidFill>
            <a:prstDash val="solid"/>
            <a:round/>
            <a:headEnd len="med" w="med" type="none"/>
            <a:tailEnd len="med" w="med" type="none"/>
          </a:ln>
        </p:spPr>
      </p:cxnSp>
      <p:cxnSp>
        <p:nvCxnSpPr>
          <p:cNvPr id="213" name="Google Shape;213;p18"/>
          <p:cNvCxnSpPr>
            <a:stCxn id="211" idx="3"/>
            <a:endCxn id="214" idx="1"/>
          </p:cNvCxnSpPr>
          <p:nvPr/>
        </p:nvCxnSpPr>
        <p:spPr>
          <a:xfrm flipH="1" rot="10800000">
            <a:off x="1598654" y="1714550"/>
            <a:ext cx="401700" cy="189900"/>
          </a:xfrm>
          <a:prstGeom prst="curvedConnector3">
            <a:avLst>
              <a:gd fmla="val 50001" name="adj1"/>
            </a:avLst>
          </a:prstGeom>
          <a:noFill/>
          <a:ln cap="flat" cmpd="sng" w="28575">
            <a:solidFill>
              <a:srgbClr val="B37370"/>
            </a:solidFill>
            <a:prstDash val="solid"/>
            <a:round/>
            <a:headEnd len="med" w="med" type="none"/>
            <a:tailEnd len="med" w="med" type="none"/>
          </a:ln>
        </p:spPr>
      </p:cxnSp>
      <p:cxnSp>
        <p:nvCxnSpPr>
          <p:cNvPr id="215" name="Google Shape;215;p18"/>
          <p:cNvCxnSpPr>
            <a:stCxn id="211" idx="3"/>
            <a:endCxn id="216" idx="1"/>
          </p:cNvCxnSpPr>
          <p:nvPr/>
        </p:nvCxnSpPr>
        <p:spPr>
          <a:xfrm>
            <a:off x="1598654" y="1904450"/>
            <a:ext cx="401700" cy="809700"/>
          </a:xfrm>
          <a:prstGeom prst="curvedConnector3">
            <a:avLst>
              <a:gd fmla="val 49994" name="adj1"/>
            </a:avLst>
          </a:prstGeom>
          <a:noFill/>
          <a:ln cap="flat" cmpd="sng" w="28575">
            <a:solidFill>
              <a:srgbClr val="B37370"/>
            </a:solidFill>
            <a:prstDash val="solid"/>
            <a:round/>
            <a:headEnd len="med" w="med" type="none"/>
            <a:tailEnd len="med" w="med" type="none"/>
          </a:ln>
        </p:spPr>
      </p:cxnSp>
      <p:cxnSp>
        <p:nvCxnSpPr>
          <p:cNvPr id="217" name="Google Shape;217;p18"/>
          <p:cNvCxnSpPr>
            <a:stCxn id="211" idx="3"/>
            <a:endCxn id="218" idx="1"/>
          </p:cNvCxnSpPr>
          <p:nvPr/>
        </p:nvCxnSpPr>
        <p:spPr>
          <a:xfrm>
            <a:off x="1598654" y="1904450"/>
            <a:ext cx="310500" cy="2114700"/>
          </a:xfrm>
          <a:prstGeom prst="curvedConnector3">
            <a:avLst>
              <a:gd fmla="val 50006" name="adj1"/>
            </a:avLst>
          </a:prstGeom>
          <a:noFill/>
          <a:ln cap="flat" cmpd="sng" w="28575">
            <a:solidFill>
              <a:srgbClr val="B37370"/>
            </a:solidFill>
            <a:prstDash val="solid"/>
            <a:round/>
            <a:headEnd len="med" w="med" type="none"/>
            <a:tailEnd len="med" w="med" type="none"/>
          </a:ln>
        </p:spPr>
      </p:cxnSp>
      <p:sp>
        <p:nvSpPr>
          <p:cNvPr id="219" name="Google Shape;219;p18"/>
          <p:cNvSpPr/>
          <p:nvPr/>
        </p:nvSpPr>
        <p:spPr>
          <a:xfrm>
            <a:off x="2144097" y="2307352"/>
            <a:ext cx="406800" cy="352200"/>
          </a:xfrm>
          <a:prstGeom prst="ellipse">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0" name="Google Shape;220;p18"/>
          <p:cNvSpPr/>
          <p:nvPr/>
        </p:nvSpPr>
        <p:spPr>
          <a:xfrm>
            <a:off x="-1576050" y="818025"/>
            <a:ext cx="3174600" cy="2219100"/>
          </a:xfrm>
          <a:prstGeom prst="arc">
            <a:avLst>
              <a:gd fmla="val 17072529" name="adj1"/>
              <a:gd fmla="val 4527906" name="adj2"/>
            </a:avLst>
          </a:prstGeom>
          <a:noFill/>
          <a:ln cap="flat" cmpd="sng" w="2857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8" name="Google Shape;218;p18"/>
          <p:cNvSpPr txBox="1"/>
          <p:nvPr/>
        </p:nvSpPr>
        <p:spPr>
          <a:xfrm>
            <a:off x="1909190" y="3946079"/>
            <a:ext cx="876600" cy="146400"/>
          </a:xfrm>
          <a:prstGeom prst="rect">
            <a:avLst/>
          </a:prstGeom>
          <a:no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200"/>
              <a:buFont typeface="Arial"/>
              <a:buNone/>
            </a:pPr>
            <a:r>
              <a:rPr b="1" lang="en" sz="1600">
                <a:solidFill>
                  <a:schemeClr val="dk1"/>
                </a:solidFill>
                <a:latin typeface="Open Sans"/>
                <a:ea typeface="Open Sans"/>
                <a:cs typeface="Open Sans"/>
                <a:sym typeface="Open Sans"/>
              </a:rPr>
              <a:t>Serosa</a:t>
            </a:r>
            <a:endParaRPr b="1" i="0" sz="1600" u="none" cap="none" strike="noStrike">
              <a:solidFill>
                <a:schemeClr val="dk1"/>
              </a:solidFill>
              <a:latin typeface="Open Sans"/>
              <a:ea typeface="Open Sans"/>
              <a:cs typeface="Open Sans"/>
              <a:sym typeface="Open Sans"/>
            </a:endParaRPr>
          </a:p>
        </p:txBody>
      </p:sp>
      <p:sp>
        <p:nvSpPr>
          <p:cNvPr id="221" name="Google Shape;221;p18"/>
          <p:cNvSpPr txBox="1"/>
          <p:nvPr/>
        </p:nvSpPr>
        <p:spPr>
          <a:xfrm>
            <a:off x="3858980" y="2410464"/>
            <a:ext cx="1176300" cy="2934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666666"/>
              </a:solidFill>
              <a:latin typeface="Jura"/>
              <a:ea typeface="Jura"/>
              <a:cs typeface="Jura"/>
              <a:sym typeface="Jura"/>
            </a:endParaRPr>
          </a:p>
        </p:txBody>
      </p:sp>
      <p:sp>
        <p:nvSpPr>
          <p:cNvPr id="222" name="Google Shape;222;p18"/>
          <p:cNvSpPr/>
          <p:nvPr/>
        </p:nvSpPr>
        <p:spPr>
          <a:xfrm>
            <a:off x="1818865" y="1832565"/>
            <a:ext cx="105000" cy="208200"/>
          </a:xfrm>
          <a:prstGeom prst="ellipse">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3" name="Google Shape;223;p18"/>
          <p:cNvSpPr/>
          <p:nvPr/>
        </p:nvSpPr>
        <p:spPr>
          <a:xfrm>
            <a:off x="2144097" y="1760427"/>
            <a:ext cx="406800" cy="352200"/>
          </a:xfrm>
          <a:prstGeom prst="ellipse">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6" name="Google Shape;216;p18"/>
          <p:cNvSpPr txBox="1"/>
          <p:nvPr/>
        </p:nvSpPr>
        <p:spPr>
          <a:xfrm>
            <a:off x="2000302" y="2641050"/>
            <a:ext cx="2940600" cy="146400"/>
          </a:xfrm>
          <a:prstGeom prst="rect">
            <a:avLst/>
          </a:prstGeom>
          <a:no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200"/>
              <a:buFont typeface="Arial"/>
              <a:buNone/>
            </a:pPr>
            <a:r>
              <a:rPr b="1" lang="en" sz="1600">
                <a:solidFill>
                  <a:schemeClr val="dk1"/>
                </a:solidFill>
                <a:latin typeface="Open Sans"/>
                <a:ea typeface="Open Sans"/>
                <a:cs typeface="Open Sans"/>
                <a:sym typeface="Open Sans"/>
              </a:rPr>
              <a:t>Smooth muscle layer</a:t>
            </a:r>
            <a:endParaRPr b="1" i="0" sz="1600" u="none" cap="none" strike="noStrike">
              <a:solidFill>
                <a:schemeClr val="dk1"/>
              </a:solidFill>
              <a:latin typeface="Open Sans"/>
              <a:ea typeface="Open Sans"/>
              <a:cs typeface="Open Sans"/>
              <a:sym typeface="Open Sans"/>
            </a:endParaRPr>
          </a:p>
        </p:txBody>
      </p:sp>
      <p:sp>
        <p:nvSpPr>
          <p:cNvPr id="224" name="Google Shape;224;p18"/>
          <p:cNvSpPr txBox="1"/>
          <p:nvPr/>
        </p:nvSpPr>
        <p:spPr>
          <a:xfrm>
            <a:off x="3858980" y="1863537"/>
            <a:ext cx="1176300" cy="2934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666666"/>
              </a:solidFill>
              <a:latin typeface="Jura"/>
              <a:ea typeface="Jura"/>
              <a:cs typeface="Jura"/>
              <a:sym typeface="Jura"/>
            </a:endParaRPr>
          </a:p>
        </p:txBody>
      </p:sp>
      <p:sp>
        <p:nvSpPr>
          <p:cNvPr id="225" name="Google Shape;225;p18"/>
          <p:cNvSpPr/>
          <p:nvPr/>
        </p:nvSpPr>
        <p:spPr>
          <a:xfrm>
            <a:off x="2144097" y="1213501"/>
            <a:ext cx="406800" cy="352200"/>
          </a:xfrm>
          <a:prstGeom prst="ellipse">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4" name="Google Shape;214;p18"/>
          <p:cNvSpPr txBox="1"/>
          <p:nvPr/>
        </p:nvSpPr>
        <p:spPr>
          <a:xfrm>
            <a:off x="2000361" y="1641413"/>
            <a:ext cx="2670300" cy="146400"/>
          </a:xfrm>
          <a:prstGeom prst="rect">
            <a:avLst/>
          </a:prstGeom>
          <a:no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200"/>
              <a:buFont typeface="Arial"/>
              <a:buNone/>
            </a:pPr>
            <a:r>
              <a:rPr b="1" lang="en" sz="1600">
                <a:solidFill>
                  <a:schemeClr val="dk1"/>
                </a:solidFill>
                <a:latin typeface="Open Sans"/>
                <a:ea typeface="Open Sans"/>
                <a:cs typeface="Open Sans"/>
                <a:sym typeface="Open Sans"/>
              </a:rPr>
              <a:t>Submucosa</a:t>
            </a:r>
            <a:endParaRPr b="1" i="0" sz="1600" u="none" cap="none" strike="noStrike">
              <a:solidFill>
                <a:schemeClr val="dk1"/>
              </a:solidFill>
              <a:latin typeface="Open Sans"/>
              <a:ea typeface="Open Sans"/>
              <a:cs typeface="Open Sans"/>
              <a:sym typeface="Open Sans"/>
            </a:endParaRPr>
          </a:p>
        </p:txBody>
      </p:sp>
      <p:sp>
        <p:nvSpPr>
          <p:cNvPr id="211" name="Google Shape;211;p18"/>
          <p:cNvSpPr txBox="1"/>
          <p:nvPr/>
        </p:nvSpPr>
        <p:spPr>
          <a:xfrm>
            <a:off x="-31546" y="1396550"/>
            <a:ext cx="1630200" cy="1015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800">
                <a:solidFill>
                  <a:srgbClr val="CF8A87"/>
                </a:solidFill>
                <a:latin typeface="Open Sans"/>
                <a:ea typeface="Open Sans"/>
                <a:cs typeface="Open Sans"/>
                <a:sym typeface="Open Sans"/>
              </a:rPr>
              <a:t>The bladder wall has four layers</a:t>
            </a:r>
            <a:endParaRPr b="1" sz="1800">
              <a:solidFill>
                <a:srgbClr val="CF8A87"/>
              </a:solidFill>
              <a:latin typeface="Open Sans"/>
              <a:ea typeface="Open Sans"/>
              <a:cs typeface="Open Sans"/>
              <a:sym typeface="Open Sans"/>
            </a:endParaRPr>
          </a:p>
        </p:txBody>
      </p:sp>
      <p:sp>
        <p:nvSpPr>
          <p:cNvPr id="212" name="Google Shape;212;p18"/>
          <p:cNvSpPr txBox="1"/>
          <p:nvPr/>
        </p:nvSpPr>
        <p:spPr>
          <a:xfrm>
            <a:off x="1937142" y="229704"/>
            <a:ext cx="16302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600">
                <a:solidFill>
                  <a:schemeClr val="dk1"/>
                </a:solidFill>
                <a:latin typeface="Open Sans"/>
                <a:ea typeface="Open Sans"/>
                <a:cs typeface="Open Sans"/>
                <a:sym typeface="Open Sans"/>
              </a:rPr>
              <a:t>Mucosa</a:t>
            </a:r>
            <a:endParaRPr b="1" sz="1600">
              <a:solidFill>
                <a:schemeClr val="dk1"/>
              </a:solidFill>
              <a:latin typeface="Open Sans"/>
              <a:ea typeface="Open Sans"/>
              <a:cs typeface="Open Sans"/>
              <a:sym typeface="Open Sans"/>
            </a:endParaRPr>
          </a:p>
        </p:txBody>
      </p:sp>
      <p:pic>
        <p:nvPicPr>
          <p:cNvPr id="226" name="Google Shape;226;p18"/>
          <p:cNvPicPr preferRelativeResize="0"/>
          <p:nvPr/>
        </p:nvPicPr>
        <p:blipFill>
          <a:blip r:embed="rId3">
            <a:alphaModFix/>
          </a:blip>
          <a:stretch>
            <a:fillRect/>
          </a:stretch>
        </p:blipFill>
        <p:spPr>
          <a:xfrm>
            <a:off x="2718737" y="3521624"/>
            <a:ext cx="1503724" cy="995308"/>
          </a:xfrm>
          <a:prstGeom prst="rect">
            <a:avLst/>
          </a:prstGeom>
          <a:noFill/>
          <a:ln>
            <a:noFill/>
          </a:ln>
        </p:spPr>
      </p:pic>
      <p:pic>
        <p:nvPicPr>
          <p:cNvPr id="227" name="Google Shape;227;p18"/>
          <p:cNvPicPr preferRelativeResize="0"/>
          <p:nvPr/>
        </p:nvPicPr>
        <p:blipFill>
          <a:blip r:embed="rId4">
            <a:alphaModFix/>
          </a:blip>
          <a:stretch>
            <a:fillRect/>
          </a:stretch>
        </p:blipFill>
        <p:spPr>
          <a:xfrm>
            <a:off x="4594050" y="1951375"/>
            <a:ext cx="1890950" cy="890250"/>
          </a:xfrm>
          <a:prstGeom prst="rect">
            <a:avLst/>
          </a:prstGeom>
          <a:noFill/>
          <a:ln>
            <a:noFill/>
          </a:ln>
        </p:spPr>
      </p:pic>
      <p:sp>
        <p:nvSpPr>
          <p:cNvPr id="228" name="Google Shape;228;p18"/>
          <p:cNvSpPr txBox="1"/>
          <p:nvPr/>
        </p:nvSpPr>
        <p:spPr>
          <a:xfrm>
            <a:off x="1838147" y="460375"/>
            <a:ext cx="3937800" cy="790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latin typeface="Open Sans"/>
                <a:ea typeface="Open Sans"/>
                <a:cs typeface="Open Sans"/>
                <a:sym typeface="Open Sans"/>
              </a:rPr>
              <a:t>T</a:t>
            </a:r>
            <a:r>
              <a:rPr lang="en" sz="1300">
                <a:latin typeface="Open Sans"/>
                <a:ea typeface="Open Sans"/>
                <a:cs typeface="Open Sans"/>
                <a:sym typeface="Open Sans"/>
              </a:rPr>
              <a:t>ransitional epithelium. </a:t>
            </a:r>
            <a:endParaRPr sz="1300">
              <a:solidFill>
                <a:srgbClr val="93C47D"/>
              </a:solidFill>
              <a:latin typeface="Open Sans"/>
              <a:ea typeface="Open Sans"/>
              <a:cs typeface="Open Sans"/>
              <a:sym typeface="Open Sans"/>
            </a:endParaRPr>
          </a:p>
          <a:p>
            <a:pPr indent="0" lvl="0" marL="0" rtl="0" algn="l">
              <a:spcBef>
                <a:spcPts val="0"/>
              </a:spcBef>
              <a:spcAft>
                <a:spcPts val="0"/>
              </a:spcAft>
              <a:buNone/>
            </a:pPr>
            <a:r>
              <a:rPr lang="en" sz="1300">
                <a:latin typeface="Open Sans"/>
                <a:ea typeface="Open Sans"/>
                <a:cs typeface="Open Sans"/>
                <a:sym typeface="Open Sans"/>
              </a:rPr>
              <a:t>-change in intravesical pressure.</a:t>
            </a:r>
            <a:endParaRPr sz="1300">
              <a:latin typeface="Open Sans"/>
              <a:ea typeface="Open Sans"/>
              <a:cs typeface="Open Sans"/>
              <a:sym typeface="Open Sans"/>
            </a:endParaRPr>
          </a:p>
          <a:p>
            <a:pPr indent="0" lvl="0" marL="0" rtl="0" algn="l">
              <a:spcBef>
                <a:spcPts val="0"/>
              </a:spcBef>
              <a:spcAft>
                <a:spcPts val="0"/>
              </a:spcAft>
              <a:buNone/>
            </a:pPr>
            <a:r>
              <a:rPr lang="en" sz="1300">
                <a:latin typeface="Open Sans"/>
                <a:ea typeface="Open Sans"/>
                <a:cs typeface="Open Sans"/>
                <a:sym typeface="Open Sans"/>
              </a:rPr>
              <a:t>-this result in high compliance of the bladder.</a:t>
            </a:r>
            <a:endParaRPr sz="1300">
              <a:latin typeface="Open Sans"/>
              <a:ea typeface="Open Sans"/>
              <a:cs typeface="Open Sans"/>
              <a:sym typeface="Open Sans"/>
            </a:endParaRPr>
          </a:p>
        </p:txBody>
      </p:sp>
      <p:sp>
        <p:nvSpPr>
          <p:cNvPr id="229" name="Google Shape;229;p18"/>
          <p:cNvSpPr txBox="1"/>
          <p:nvPr/>
        </p:nvSpPr>
        <p:spPr>
          <a:xfrm>
            <a:off x="2000456" y="1899038"/>
            <a:ext cx="3614100" cy="396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Open Sans"/>
                <a:ea typeface="Open Sans"/>
                <a:cs typeface="Open Sans"/>
                <a:sym typeface="Open Sans"/>
              </a:rPr>
              <a:t>L</a:t>
            </a:r>
            <a:r>
              <a:rPr lang="en">
                <a:latin typeface="Open Sans"/>
                <a:ea typeface="Open Sans"/>
                <a:cs typeface="Open Sans"/>
                <a:sym typeface="Open Sans"/>
              </a:rPr>
              <a:t>oose connective tissue.</a:t>
            </a:r>
            <a:endParaRPr>
              <a:latin typeface="Open Sans"/>
              <a:ea typeface="Open Sans"/>
              <a:cs typeface="Open Sans"/>
              <a:sym typeface="Open Sans"/>
            </a:endParaRPr>
          </a:p>
        </p:txBody>
      </p:sp>
      <p:sp>
        <p:nvSpPr>
          <p:cNvPr id="230" name="Google Shape;230;p18"/>
          <p:cNvSpPr txBox="1"/>
          <p:nvPr/>
        </p:nvSpPr>
        <p:spPr>
          <a:xfrm>
            <a:off x="1909150" y="2776825"/>
            <a:ext cx="4865400" cy="713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latin typeface="Open Sans"/>
                <a:ea typeface="Open Sans"/>
                <a:cs typeface="Open Sans"/>
                <a:sym typeface="Open Sans"/>
              </a:rPr>
              <a:t>Detrusor muscl</a:t>
            </a:r>
            <a:r>
              <a:rPr lang="en" sz="1200">
                <a:latin typeface="Open Sans"/>
                <a:ea typeface="Open Sans"/>
                <a:cs typeface="Open Sans"/>
                <a:sym typeface="Open Sans"/>
              </a:rPr>
              <a:t>e:</a:t>
            </a:r>
            <a:endParaRPr sz="1100">
              <a:solidFill>
                <a:srgbClr val="93C47D"/>
              </a:solidFill>
              <a:latin typeface="Open Sans"/>
              <a:ea typeface="Open Sans"/>
              <a:cs typeface="Open Sans"/>
              <a:sym typeface="Open Sans"/>
            </a:endParaRPr>
          </a:p>
          <a:p>
            <a:pPr indent="0" lvl="0" marL="0" rtl="0" algn="l">
              <a:spcBef>
                <a:spcPts val="0"/>
              </a:spcBef>
              <a:spcAft>
                <a:spcPts val="0"/>
              </a:spcAft>
              <a:buNone/>
            </a:pPr>
            <a:r>
              <a:rPr lang="en" sz="1100">
                <a:solidFill>
                  <a:srgbClr val="93C47D"/>
                </a:solidFill>
                <a:latin typeface="Open Sans"/>
                <a:ea typeface="Open Sans"/>
                <a:cs typeface="Open Sans"/>
                <a:sym typeface="Open Sans"/>
              </a:rPr>
              <a:t>- Detrusor muscle is responsible for contraction and relaxation of bladder.</a:t>
            </a:r>
            <a:endParaRPr sz="1100">
              <a:solidFill>
                <a:srgbClr val="93C47D"/>
              </a:solidFill>
              <a:latin typeface="Open Sans"/>
              <a:ea typeface="Open Sans"/>
              <a:cs typeface="Open Sans"/>
              <a:sym typeface="Open Sans"/>
            </a:endParaRPr>
          </a:p>
        </p:txBody>
      </p:sp>
      <p:sp>
        <p:nvSpPr>
          <p:cNvPr id="231" name="Google Shape;231;p18"/>
          <p:cNvSpPr/>
          <p:nvPr/>
        </p:nvSpPr>
        <p:spPr>
          <a:xfrm>
            <a:off x="6048496" y="-238225"/>
            <a:ext cx="570900" cy="1381500"/>
          </a:xfrm>
          <a:prstGeom prst="roundRect">
            <a:avLst>
              <a:gd fmla="val 16667" name="adj"/>
            </a:avLst>
          </a:prstGeom>
          <a:solidFill>
            <a:srgbClr val="D7DAE1">
              <a:alpha val="8353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800"/>
              <a:buFont typeface="Arial"/>
              <a:buNone/>
            </a:pPr>
            <a:r>
              <a:rPr b="1" lang="en" sz="4800">
                <a:solidFill>
                  <a:srgbClr val="CF8A87"/>
                </a:solidFill>
                <a:latin typeface="Oxygen"/>
                <a:ea typeface="Oxygen"/>
                <a:cs typeface="Oxygen"/>
                <a:sym typeface="Oxygen"/>
              </a:rPr>
              <a:t>4</a:t>
            </a:r>
            <a:endParaRPr b="0" i="0" sz="4800" u="none" cap="none" strike="noStrike">
              <a:solidFill>
                <a:srgbClr val="CF8A87"/>
              </a:solidFill>
              <a:latin typeface="Oxygen"/>
              <a:ea typeface="Oxygen"/>
              <a:cs typeface="Oxygen"/>
              <a:sym typeface="Oxygen"/>
            </a:endParaRPr>
          </a:p>
        </p:txBody>
      </p:sp>
      <p:sp>
        <p:nvSpPr>
          <p:cNvPr id="232" name="Google Shape;232;p18"/>
          <p:cNvSpPr/>
          <p:nvPr/>
        </p:nvSpPr>
        <p:spPr>
          <a:xfrm>
            <a:off x="329106" y="508728"/>
            <a:ext cx="921900" cy="309300"/>
          </a:xfrm>
          <a:prstGeom prst="round2DiagRect">
            <a:avLst>
              <a:gd fmla="val 16667" name="adj1"/>
              <a:gd fmla="val 50000" name="adj2"/>
            </a:avLst>
          </a:prstGeom>
          <a:solidFill>
            <a:srgbClr val="FFFFFF"/>
          </a:solidFill>
          <a:ln cap="flat" cmpd="sng" w="9525">
            <a:solidFill>
              <a:srgbClr val="A64D79"/>
            </a:solidFill>
            <a:prstDash val="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rgbClr val="D5A6BD"/>
                </a:solidFill>
                <a:latin typeface="Bebas Neue"/>
                <a:ea typeface="Bebas Neue"/>
                <a:cs typeface="Bebas Neue"/>
                <a:sym typeface="Bebas Neue"/>
              </a:rPr>
              <a:t>Girl’s  slide </a:t>
            </a:r>
            <a:endParaRPr sz="1000">
              <a:solidFill>
                <a:srgbClr val="D5A6BD"/>
              </a:solidFill>
              <a:latin typeface="Bebas Neue"/>
              <a:ea typeface="Bebas Neue"/>
              <a:cs typeface="Bebas Neue"/>
              <a:sym typeface="Bebas Neue"/>
            </a:endParaRPr>
          </a:p>
        </p:txBody>
      </p:sp>
      <p:sp>
        <p:nvSpPr>
          <p:cNvPr id="233" name="Google Shape;233;p18"/>
          <p:cNvSpPr txBox="1"/>
          <p:nvPr/>
        </p:nvSpPr>
        <p:spPr>
          <a:xfrm>
            <a:off x="1279838" y="5181675"/>
            <a:ext cx="4381500" cy="569400"/>
          </a:xfrm>
          <a:prstGeom prst="rect">
            <a:avLst/>
          </a:prstGeom>
          <a:noFill/>
          <a:ln>
            <a:noFill/>
          </a:ln>
        </p:spPr>
        <p:txBody>
          <a:bodyPr anchorCtr="0" anchor="t" bIns="91425" lIns="91425" spcFirstLastPara="1" rIns="91425" wrap="square" tIns="91425">
            <a:spAutoFit/>
          </a:bodyPr>
          <a:lstStyle/>
          <a:p>
            <a:pPr indent="0" lvl="0" marL="0" marR="0" rtl="0" algn="ctr">
              <a:lnSpc>
                <a:spcPct val="90000"/>
              </a:lnSpc>
              <a:spcBef>
                <a:spcPts val="0"/>
              </a:spcBef>
              <a:spcAft>
                <a:spcPts val="0"/>
              </a:spcAft>
              <a:buClr>
                <a:srgbClr val="000000"/>
              </a:buClr>
              <a:buSzPts val="4800"/>
              <a:buFont typeface="Arial"/>
              <a:buNone/>
            </a:pPr>
            <a:r>
              <a:rPr b="1" lang="en" sz="2800">
                <a:solidFill>
                  <a:srgbClr val="CF8A87"/>
                </a:solidFill>
                <a:latin typeface="Oxygen"/>
                <a:ea typeface="Oxygen"/>
                <a:cs typeface="Oxygen"/>
                <a:sym typeface="Oxygen"/>
              </a:rPr>
              <a:t>Uretovesicular junction</a:t>
            </a:r>
            <a:endParaRPr b="1" i="0" sz="2800" u="none" cap="none" strike="noStrike">
              <a:solidFill>
                <a:srgbClr val="CF8A87"/>
              </a:solidFill>
              <a:latin typeface="Oxygen"/>
              <a:ea typeface="Oxygen"/>
              <a:cs typeface="Oxygen"/>
              <a:sym typeface="Oxygen"/>
            </a:endParaRPr>
          </a:p>
        </p:txBody>
      </p:sp>
      <p:cxnSp>
        <p:nvCxnSpPr>
          <p:cNvPr id="234" name="Google Shape;234;p18"/>
          <p:cNvCxnSpPr/>
          <p:nvPr/>
        </p:nvCxnSpPr>
        <p:spPr>
          <a:xfrm>
            <a:off x="2241038" y="5751075"/>
            <a:ext cx="2459100" cy="0"/>
          </a:xfrm>
          <a:prstGeom prst="straightConnector1">
            <a:avLst/>
          </a:prstGeom>
          <a:noFill/>
          <a:ln cap="rnd" cmpd="sng" w="38100">
            <a:solidFill>
              <a:srgbClr val="7F7F7F"/>
            </a:solidFill>
            <a:prstDash val="solid"/>
            <a:miter lim="800000"/>
            <a:headEnd len="sm" w="sm" type="none"/>
            <a:tailEnd len="sm" w="sm" type="none"/>
          </a:ln>
        </p:spPr>
      </p:cxnSp>
      <p:sp>
        <p:nvSpPr>
          <p:cNvPr id="235" name="Google Shape;235;p18"/>
          <p:cNvSpPr txBox="1"/>
          <p:nvPr/>
        </p:nvSpPr>
        <p:spPr>
          <a:xfrm>
            <a:off x="81450" y="5997763"/>
            <a:ext cx="6695100" cy="9159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Clr>
                <a:srgbClr val="B37370"/>
              </a:buClr>
              <a:buSzPts val="1400"/>
              <a:buFont typeface="Open Sans"/>
              <a:buChar char="●"/>
            </a:pPr>
            <a:r>
              <a:rPr lang="en">
                <a:latin typeface="Open Sans"/>
                <a:ea typeface="Open Sans"/>
                <a:cs typeface="Open Sans"/>
                <a:sym typeface="Open Sans"/>
              </a:rPr>
              <a:t>The ureter penetrates the bladder through the ureteric orifice.</a:t>
            </a:r>
            <a:endParaRPr>
              <a:latin typeface="Open Sans"/>
              <a:ea typeface="Open Sans"/>
              <a:cs typeface="Open Sans"/>
              <a:sym typeface="Open Sans"/>
            </a:endParaRPr>
          </a:p>
          <a:p>
            <a:pPr indent="-298450" lvl="0" marL="457200" rtl="0" algn="l">
              <a:spcBef>
                <a:spcPts val="0"/>
              </a:spcBef>
              <a:spcAft>
                <a:spcPts val="0"/>
              </a:spcAft>
              <a:buClr>
                <a:srgbClr val="B37370"/>
              </a:buClr>
              <a:buSzPts val="1100"/>
              <a:buFont typeface="Open Sans"/>
              <a:buChar char="●"/>
            </a:pPr>
            <a:r>
              <a:rPr lang="en" sz="1100">
                <a:solidFill>
                  <a:schemeClr val="accent3"/>
                </a:solidFill>
                <a:latin typeface="Open Sans"/>
                <a:ea typeface="Open Sans"/>
                <a:cs typeface="Open Sans"/>
                <a:sym typeface="Open Sans"/>
              </a:rPr>
              <a:t>When the bladder gets full, the opened junction will close due to the increase in the intravesical pressure (pressure inside the bladder) to prevent the urine from entering and traveling back to the kidney</a:t>
            </a:r>
            <a:endParaRPr sz="1100">
              <a:solidFill>
                <a:schemeClr val="accent3"/>
              </a:solidFill>
              <a:latin typeface="Open Sans"/>
              <a:ea typeface="Open Sans"/>
              <a:cs typeface="Open Sans"/>
              <a:sym typeface="Open Sans"/>
            </a:endParaRPr>
          </a:p>
        </p:txBody>
      </p:sp>
      <p:sp>
        <p:nvSpPr>
          <p:cNvPr id="236" name="Google Shape;236;p18"/>
          <p:cNvSpPr txBox="1"/>
          <p:nvPr/>
        </p:nvSpPr>
        <p:spPr>
          <a:xfrm>
            <a:off x="78800" y="8188575"/>
            <a:ext cx="67836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000"/>
          </a:p>
        </p:txBody>
      </p:sp>
      <p:sp>
        <p:nvSpPr>
          <p:cNvPr id="237" name="Google Shape;237;p18"/>
          <p:cNvSpPr txBox="1"/>
          <p:nvPr/>
        </p:nvSpPr>
        <p:spPr>
          <a:xfrm>
            <a:off x="78800" y="6999164"/>
            <a:ext cx="3303000" cy="2435700"/>
          </a:xfrm>
          <a:prstGeom prst="rect">
            <a:avLst/>
          </a:prstGeom>
          <a:noFill/>
          <a:ln cap="flat" cmpd="sng" w="9525">
            <a:solidFill>
              <a:srgbClr val="B6D7A8"/>
            </a:solidFill>
            <a:prstDash val="dash"/>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rgbClr val="93C47D"/>
                </a:solidFill>
                <a:latin typeface="Open Sans"/>
                <a:ea typeface="Open Sans"/>
                <a:cs typeface="Open Sans"/>
                <a:sym typeface="Open Sans"/>
              </a:rPr>
              <a:t>The ureter passes </a:t>
            </a:r>
            <a:r>
              <a:rPr b="1" lang="en" sz="800">
                <a:solidFill>
                  <a:srgbClr val="93C47D"/>
                </a:solidFill>
                <a:latin typeface="Open Sans"/>
                <a:ea typeface="Open Sans"/>
                <a:cs typeface="Open Sans"/>
                <a:sym typeface="Open Sans"/>
              </a:rPr>
              <a:t>obliquely</a:t>
            </a:r>
            <a:r>
              <a:rPr lang="en" sz="800">
                <a:solidFill>
                  <a:srgbClr val="93C47D"/>
                </a:solidFill>
                <a:latin typeface="Open Sans"/>
                <a:ea typeface="Open Sans"/>
                <a:cs typeface="Open Sans"/>
                <a:sym typeface="Open Sans"/>
              </a:rPr>
              <a:t> through the wall of the urinary bladder  to make both an anatomical and physiological valve. What is the benefit of the valve? If the course of the ureter was straight, urine would go back into the ureter then the kidney when the bladder fills up. The kidney will get larger because of the accumulation of urine (Hydronephrosis) as well as raising the chances of infections. This results in damage of the kidney and possible renal failure. So to protect the ureter from backflux or Reflux of urine, the course of ureter becomes oblique through the muscle wall so when bladder gets filled —&gt; the pressure of urine will push the wall then it gets blocked —&gt; so there is NO reflux.</a:t>
            </a:r>
            <a:endParaRPr sz="800">
              <a:solidFill>
                <a:srgbClr val="93C47D"/>
              </a:solidFill>
              <a:latin typeface="Open Sans"/>
              <a:ea typeface="Open Sans"/>
              <a:cs typeface="Open Sans"/>
              <a:sym typeface="Open Sans"/>
            </a:endParaRPr>
          </a:p>
          <a:p>
            <a:pPr indent="0" lvl="0" marL="0" rtl="0" algn="l">
              <a:spcBef>
                <a:spcPts val="0"/>
              </a:spcBef>
              <a:spcAft>
                <a:spcPts val="0"/>
              </a:spcAft>
              <a:buNone/>
            </a:pPr>
            <a:r>
              <a:t/>
            </a:r>
            <a:endParaRPr sz="800">
              <a:solidFill>
                <a:srgbClr val="93C47D"/>
              </a:solidFill>
              <a:latin typeface="Open Sans"/>
              <a:ea typeface="Open Sans"/>
              <a:cs typeface="Open Sans"/>
              <a:sym typeface="Open Sans"/>
            </a:endParaRPr>
          </a:p>
          <a:p>
            <a:pPr indent="0" lvl="0" marL="0" rtl="0" algn="l">
              <a:spcBef>
                <a:spcPts val="0"/>
              </a:spcBef>
              <a:spcAft>
                <a:spcPts val="0"/>
              </a:spcAft>
              <a:buNone/>
            </a:pPr>
            <a:r>
              <a:rPr lang="en" sz="800">
                <a:solidFill>
                  <a:srgbClr val="93C47D"/>
                </a:solidFill>
                <a:latin typeface="Open Sans"/>
                <a:ea typeface="Open Sans"/>
                <a:cs typeface="Open Sans"/>
                <a:sym typeface="Open Sans"/>
              </a:rPr>
              <a:t>Congenital anomaly in children: The ureterovesical junction courses straight instead of obliquely. So when the child comes to you with Recurrent upper urinary tract infection (e.g: pyelonephritis), question if</a:t>
            </a:r>
            <a:endParaRPr sz="800">
              <a:solidFill>
                <a:srgbClr val="93C47D"/>
              </a:solidFill>
              <a:latin typeface="Open Sans"/>
              <a:ea typeface="Open Sans"/>
              <a:cs typeface="Open Sans"/>
              <a:sym typeface="Open Sans"/>
            </a:endParaRPr>
          </a:p>
          <a:p>
            <a:pPr indent="0" lvl="0" marL="0" rtl="0" algn="l">
              <a:spcBef>
                <a:spcPts val="0"/>
              </a:spcBef>
              <a:spcAft>
                <a:spcPts val="0"/>
              </a:spcAft>
              <a:buNone/>
            </a:pPr>
            <a:r>
              <a:rPr lang="en" sz="800">
                <a:solidFill>
                  <a:srgbClr val="93C47D"/>
                </a:solidFill>
                <a:latin typeface="Open Sans"/>
                <a:ea typeface="Open Sans"/>
                <a:cs typeface="Open Sans"/>
                <a:sym typeface="Open Sans"/>
              </a:rPr>
              <a:t>there is a congenital anomaly causing reflux of urine which cause infections and hydronephrosis.</a:t>
            </a:r>
            <a:endParaRPr sz="800">
              <a:solidFill>
                <a:srgbClr val="93C47D"/>
              </a:solidFill>
              <a:latin typeface="Open Sans"/>
              <a:ea typeface="Open Sans"/>
              <a:cs typeface="Open Sans"/>
              <a:sym typeface="Open Sans"/>
            </a:endParaRPr>
          </a:p>
        </p:txBody>
      </p:sp>
      <p:pic>
        <p:nvPicPr>
          <p:cNvPr id="238" name="Google Shape;238;p18"/>
          <p:cNvPicPr preferRelativeResize="0"/>
          <p:nvPr/>
        </p:nvPicPr>
        <p:blipFill>
          <a:blip r:embed="rId5">
            <a:alphaModFix/>
          </a:blip>
          <a:stretch>
            <a:fillRect/>
          </a:stretch>
        </p:blipFill>
        <p:spPr>
          <a:xfrm>
            <a:off x="3429000" y="7160378"/>
            <a:ext cx="3303000" cy="1834597"/>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 name="Shape 242"/>
        <p:cNvGrpSpPr/>
        <p:nvPr/>
      </p:nvGrpSpPr>
      <p:grpSpPr>
        <a:xfrm>
          <a:off x="0" y="0"/>
          <a:ext cx="0" cy="0"/>
          <a:chOff x="0" y="0"/>
          <a:chExt cx="0" cy="0"/>
        </a:xfrm>
      </p:grpSpPr>
      <p:sp>
        <p:nvSpPr>
          <p:cNvPr id="243" name="Google Shape;243;p19"/>
          <p:cNvSpPr txBox="1"/>
          <p:nvPr/>
        </p:nvSpPr>
        <p:spPr>
          <a:xfrm>
            <a:off x="712650" y="67350"/>
            <a:ext cx="5623200" cy="572700"/>
          </a:xfrm>
          <a:prstGeom prst="rect">
            <a:avLst/>
          </a:prstGeom>
          <a:noFill/>
          <a:ln>
            <a:noFill/>
          </a:ln>
        </p:spPr>
        <p:txBody>
          <a:bodyPr anchorCtr="0" anchor="t" bIns="91425" lIns="91425" spcFirstLastPara="1" rIns="91425" wrap="square" tIns="91425">
            <a:spAutoFit/>
          </a:bodyPr>
          <a:lstStyle/>
          <a:p>
            <a:pPr indent="0" lvl="0" marL="0" marR="0" rtl="0" algn="ctr">
              <a:lnSpc>
                <a:spcPct val="90000"/>
              </a:lnSpc>
              <a:spcBef>
                <a:spcPts val="0"/>
              </a:spcBef>
              <a:spcAft>
                <a:spcPts val="0"/>
              </a:spcAft>
              <a:buClr>
                <a:srgbClr val="000000"/>
              </a:buClr>
              <a:buSzPts val="4800"/>
              <a:buFont typeface="Arial"/>
              <a:buNone/>
            </a:pPr>
            <a:r>
              <a:t/>
            </a:r>
            <a:endParaRPr b="1" i="0" sz="2800" u="none" cap="none" strike="noStrike">
              <a:solidFill>
                <a:srgbClr val="CF8A87"/>
              </a:solidFill>
              <a:latin typeface="Oxygen"/>
              <a:ea typeface="Oxygen"/>
              <a:cs typeface="Oxygen"/>
              <a:sym typeface="Oxygen"/>
            </a:endParaRPr>
          </a:p>
        </p:txBody>
      </p:sp>
      <p:sp>
        <p:nvSpPr>
          <p:cNvPr id="244" name="Google Shape;244;p19"/>
          <p:cNvSpPr txBox="1"/>
          <p:nvPr/>
        </p:nvSpPr>
        <p:spPr>
          <a:xfrm>
            <a:off x="712650" y="67338"/>
            <a:ext cx="5623200" cy="960600"/>
          </a:xfrm>
          <a:prstGeom prst="rect">
            <a:avLst/>
          </a:prstGeom>
          <a:noFill/>
          <a:ln>
            <a:noFill/>
          </a:ln>
        </p:spPr>
        <p:txBody>
          <a:bodyPr anchorCtr="0" anchor="t" bIns="91425" lIns="91425" spcFirstLastPara="1" rIns="91425" wrap="square" tIns="91425">
            <a:spAutoFit/>
          </a:bodyPr>
          <a:lstStyle/>
          <a:p>
            <a:pPr indent="0" lvl="0" marL="0" marR="0" rtl="0" algn="ctr">
              <a:lnSpc>
                <a:spcPct val="90000"/>
              </a:lnSpc>
              <a:spcBef>
                <a:spcPts val="0"/>
              </a:spcBef>
              <a:spcAft>
                <a:spcPts val="0"/>
              </a:spcAft>
              <a:buClr>
                <a:srgbClr val="000000"/>
              </a:buClr>
              <a:buSzPts val="4800"/>
              <a:buFont typeface="Arial"/>
              <a:buNone/>
            </a:pPr>
            <a:r>
              <a:rPr b="1" lang="en" sz="2800">
                <a:solidFill>
                  <a:srgbClr val="CF8A87"/>
                </a:solidFill>
                <a:latin typeface="Oxygen"/>
                <a:ea typeface="Oxygen"/>
                <a:cs typeface="Oxygen"/>
                <a:sym typeface="Oxygen"/>
              </a:rPr>
              <a:t>Nervous innervation of the Lower urinary tract</a:t>
            </a:r>
            <a:endParaRPr b="1" i="0" sz="2800" u="none" cap="none" strike="noStrike">
              <a:solidFill>
                <a:srgbClr val="CF8A87"/>
              </a:solidFill>
              <a:latin typeface="Oxygen"/>
              <a:ea typeface="Oxygen"/>
              <a:cs typeface="Oxygen"/>
              <a:sym typeface="Oxygen"/>
            </a:endParaRPr>
          </a:p>
        </p:txBody>
      </p:sp>
      <p:cxnSp>
        <p:nvCxnSpPr>
          <p:cNvPr id="245" name="Google Shape;245;p19"/>
          <p:cNvCxnSpPr/>
          <p:nvPr/>
        </p:nvCxnSpPr>
        <p:spPr>
          <a:xfrm>
            <a:off x="2199450" y="1111000"/>
            <a:ext cx="2459100" cy="0"/>
          </a:xfrm>
          <a:prstGeom prst="straightConnector1">
            <a:avLst/>
          </a:prstGeom>
          <a:noFill/>
          <a:ln cap="rnd" cmpd="sng" w="38100">
            <a:solidFill>
              <a:srgbClr val="7F7F7F"/>
            </a:solidFill>
            <a:prstDash val="solid"/>
            <a:miter lim="800000"/>
            <a:headEnd len="sm" w="sm" type="none"/>
            <a:tailEnd len="sm" w="sm" type="none"/>
          </a:ln>
        </p:spPr>
      </p:cxnSp>
      <p:sp>
        <p:nvSpPr>
          <p:cNvPr id="246" name="Google Shape;246;p19"/>
          <p:cNvSpPr txBox="1"/>
          <p:nvPr/>
        </p:nvSpPr>
        <p:spPr>
          <a:xfrm>
            <a:off x="4167338" y="4153838"/>
            <a:ext cx="2054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Oxygen"/>
              <a:ea typeface="Oxygen"/>
              <a:cs typeface="Oxygen"/>
              <a:sym typeface="Oxygen"/>
            </a:endParaRPr>
          </a:p>
        </p:txBody>
      </p:sp>
      <p:sp>
        <p:nvSpPr>
          <p:cNvPr id="247" name="Google Shape;247;p19"/>
          <p:cNvSpPr/>
          <p:nvPr/>
        </p:nvSpPr>
        <p:spPr>
          <a:xfrm>
            <a:off x="1369863" y="4280025"/>
            <a:ext cx="3961200" cy="656100"/>
          </a:xfrm>
          <a:prstGeom prst="roundRect">
            <a:avLst>
              <a:gd fmla="val 16667" name="adj"/>
            </a:avLst>
          </a:prstGeom>
          <a:solidFill>
            <a:srgbClr val="B3737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400">
                <a:latin typeface="Open Sans"/>
                <a:ea typeface="Open Sans"/>
                <a:cs typeface="Open Sans"/>
                <a:sym typeface="Open Sans"/>
              </a:rPr>
              <a:t>Nerve supply of LUT</a:t>
            </a:r>
            <a:endParaRPr sz="2400">
              <a:latin typeface="Open Sans"/>
              <a:ea typeface="Open Sans"/>
              <a:cs typeface="Open Sans"/>
              <a:sym typeface="Open Sans"/>
            </a:endParaRPr>
          </a:p>
        </p:txBody>
      </p:sp>
      <p:cxnSp>
        <p:nvCxnSpPr>
          <p:cNvPr id="248" name="Google Shape;248;p19"/>
          <p:cNvCxnSpPr>
            <a:stCxn id="247" idx="2"/>
            <a:endCxn id="249" idx="1"/>
          </p:cNvCxnSpPr>
          <p:nvPr/>
        </p:nvCxnSpPr>
        <p:spPr>
          <a:xfrm flipH="1" rot="-5400000">
            <a:off x="3530613" y="4755975"/>
            <a:ext cx="580500" cy="940800"/>
          </a:xfrm>
          <a:prstGeom prst="curvedConnector2">
            <a:avLst/>
          </a:prstGeom>
          <a:noFill/>
          <a:ln cap="flat" cmpd="sng" w="9525">
            <a:solidFill>
              <a:schemeClr val="dk2"/>
            </a:solidFill>
            <a:prstDash val="solid"/>
            <a:round/>
            <a:headEnd len="med" w="med" type="none"/>
            <a:tailEnd len="med" w="med" type="none"/>
          </a:ln>
        </p:spPr>
      </p:cxnSp>
      <p:cxnSp>
        <p:nvCxnSpPr>
          <p:cNvPr id="250" name="Google Shape;250;p19"/>
          <p:cNvCxnSpPr>
            <a:stCxn id="247" idx="2"/>
            <a:endCxn id="251" idx="3"/>
          </p:cNvCxnSpPr>
          <p:nvPr/>
        </p:nvCxnSpPr>
        <p:spPr>
          <a:xfrm rot="5400000">
            <a:off x="2369013" y="4535175"/>
            <a:ext cx="580500" cy="1382400"/>
          </a:xfrm>
          <a:prstGeom prst="curvedConnector2">
            <a:avLst/>
          </a:prstGeom>
          <a:noFill/>
          <a:ln cap="flat" cmpd="sng" w="9525">
            <a:solidFill>
              <a:schemeClr val="dk2"/>
            </a:solidFill>
            <a:prstDash val="solid"/>
            <a:round/>
            <a:headEnd len="med" w="med" type="none"/>
            <a:tailEnd len="med" w="med" type="none"/>
          </a:ln>
        </p:spPr>
      </p:cxnSp>
      <p:sp>
        <p:nvSpPr>
          <p:cNvPr id="249" name="Google Shape;249;p19"/>
          <p:cNvSpPr/>
          <p:nvPr/>
        </p:nvSpPr>
        <p:spPr>
          <a:xfrm>
            <a:off x="4291275" y="5316625"/>
            <a:ext cx="1373700" cy="400200"/>
          </a:xfrm>
          <a:prstGeom prst="rect">
            <a:avLst/>
          </a:prstGeom>
          <a:solidFill>
            <a:srgbClr val="CF8A87"/>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latin typeface="Open Sans"/>
                <a:ea typeface="Open Sans"/>
                <a:cs typeface="Open Sans"/>
                <a:sym typeface="Open Sans"/>
              </a:rPr>
              <a:t>Autonomic</a:t>
            </a:r>
            <a:endParaRPr b="1" sz="1000">
              <a:latin typeface="Open Sans"/>
              <a:ea typeface="Open Sans"/>
              <a:cs typeface="Open Sans"/>
              <a:sym typeface="Open Sans"/>
            </a:endParaRPr>
          </a:p>
        </p:txBody>
      </p:sp>
      <p:sp>
        <p:nvSpPr>
          <p:cNvPr id="251" name="Google Shape;251;p19"/>
          <p:cNvSpPr/>
          <p:nvPr/>
        </p:nvSpPr>
        <p:spPr>
          <a:xfrm>
            <a:off x="594288" y="5316563"/>
            <a:ext cx="1373700" cy="400200"/>
          </a:xfrm>
          <a:prstGeom prst="rect">
            <a:avLst/>
          </a:prstGeom>
          <a:solidFill>
            <a:srgbClr val="CF8A87"/>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latin typeface="Open Sans"/>
                <a:ea typeface="Open Sans"/>
                <a:cs typeface="Open Sans"/>
                <a:sym typeface="Open Sans"/>
              </a:rPr>
              <a:t>Somatic</a:t>
            </a:r>
            <a:endParaRPr b="1">
              <a:latin typeface="Open Sans"/>
              <a:ea typeface="Open Sans"/>
              <a:cs typeface="Open Sans"/>
              <a:sym typeface="Open Sans"/>
            </a:endParaRPr>
          </a:p>
        </p:txBody>
      </p:sp>
      <p:cxnSp>
        <p:nvCxnSpPr>
          <p:cNvPr id="252" name="Google Shape;252;p19"/>
          <p:cNvCxnSpPr>
            <a:stCxn id="251" idx="2"/>
            <a:endCxn id="253" idx="0"/>
          </p:cNvCxnSpPr>
          <p:nvPr/>
        </p:nvCxnSpPr>
        <p:spPr>
          <a:xfrm>
            <a:off x="1281138" y="5716763"/>
            <a:ext cx="0" cy="943200"/>
          </a:xfrm>
          <a:prstGeom prst="straightConnector1">
            <a:avLst/>
          </a:prstGeom>
          <a:noFill/>
          <a:ln cap="flat" cmpd="sng" w="9525">
            <a:solidFill>
              <a:schemeClr val="dk2"/>
            </a:solidFill>
            <a:prstDash val="solid"/>
            <a:round/>
            <a:headEnd len="med" w="med" type="none"/>
            <a:tailEnd len="med" w="med" type="triangle"/>
          </a:ln>
        </p:spPr>
      </p:cxnSp>
      <p:sp>
        <p:nvSpPr>
          <p:cNvPr id="253" name="Google Shape;253;p19"/>
          <p:cNvSpPr/>
          <p:nvPr/>
        </p:nvSpPr>
        <p:spPr>
          <a:xfrm>
            <a:off x="0" y="6660025"/>
            <a:ext cx="2562300" cy="1393500"/>
          </a:xfrm>
          <a:prstGeom prst="roundRect">
            <a:avLst>
              <a:gd fmla="val 16667"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100">
                <a:solidFill>
                  <a:srgbClr val="990000"/>
                </a:solidFill>
                <a:latin typeface="Open Sans"/>
                <a:ea typeface="Open Sans"/>
                <a:cs typeface="Open Sans"/>
                <a:sym typeface="Open Sans"/>
              </a:rPr>
              <a:t>-</a:t>
            </a:r>
            <a:r>
              <a:rPr b="1" lang="en" sz="1100">
                <a:solidFill>
                  <a:srgbClr val="990000"/>
                </a:solidFill>
                <a:latin typeface="Open Sans"/>
                <a:ea typeface="Open Sans"/>
                <a:cs typeface="Open Sans"/>
                <a:sym typeface="Open Sans"/>
              </a:rPr>
              <a:t>Roots</a:t>
            </a:r>
            <a:r>
              <a:rPr lang="en" sz="1100">
                <a:solidFill>
                  <a:srgbClr val="990000"/>
                </a:solidFill>
                <a:latin typeface="Open Sans"/>
                <a:ea typeface="Open Sans"/>
                <a:cs typeface="Open Sans"/>
                <a:sym typeface="Open Sans"/>
              </a:rPr>
              <a:t>: S2-S4</a:t>
            </a:r>
            <a:endParaRPr sz="1100">
              <a:solidFill>
                <a:srgbClr val="990000"/>
              </a:solidFill>
              <a:latin typeface="Open Sans"/>
              <a:ea typeface="Open Sans"/>
              <a:cs typeface="Open Sans"/>
              <a:sym typeface="Open Sans"/>
            </a:endParaRPr>
          </a:p>
          <a:p>
            <a:pPr indent="0" lvl="0" marL="0" rtl="0" algn="l">
              <a:spcBef>
                <a:spcPts val="0"/>
              </a:spcBef>
              <a:spcAft>
                <a:spcPts val="0"/>
              </a:spcAft>
              <a:buNone/>
            </a:pPr>
            <a:r>
              <a:rPr lang="en" sz="1100">
                <a:solidFill>
                  <a:schemeClr val="accent6"/>
                </a:solidFill>
                <a:latin typeface="Open Sans"/>
                <a:ea typeface="Open Sans"/>
                <a:cs typeface="Open Sans"/>
                <a:sym typeface="Open Sans"/>
              </a:rPr>
              <a:t>-</a:t>
            </a:r>
            <a:r>
              <a:rPr lang="en" sz="1000">
                <a:solidFill>
                  <a:schemeClr val="accent6"/>
                </a:solidFill>
                <a:latin typeface="Open Sans"/>
                <a:ea typeface="Open Sans"/>
                <a:cs typeface="Open Sans"/>
                <a:sym typeface="Open Sans"/>
              </a:rPr>
              <a:t>Voluntary, so it will innervate</a:t>
            </a:r>
            <a:endParaRPr sz="1000">
              <a:solidFill>
                <a:schemeClr val="accent6"/>
              </a:solidFill>
              <a:latin typeface="Open Sans"/>
              <a:ea typeface="Open Sans"/>
              <a:cs typeface="Open Sans"/>
              <a:sym typeface="Open Sans"/>
            </a:endParaRPr>
          </a:p>
          <a:p>
            <a:pPr indent="0" lvl="0" marL="0" rtl="0" algn="l">
              <a:spcBef>
                <a:spcPts val="0"/>
              </a:spcBef>
              <a:spcAft>
                <a:spcPts val="0"/>
              </a:spcAft>
              <a:buNone/>
            </a:pPr>
            <a:r>
              <a:rPr lang="en" sz="1000">
                <a:solidFill>
                  <a:schemeClr val="accent6"/>
                </a:solidFill>
                <a:latin typeface="Open Sans"/>
                <a:ea typeface="Open Sans"/>
                <a:cs typeface="Open Sans"/>
                <a:sym typeface="Open Sans"/>
              </a:rPr>
              <a:t>skeletal muscles</a:t>
            </a:r>
            <a:r>
              <a:rPr lang="en" sz="1100">
                <a:latin typeface="Open Sans"/>
                <a:ea typeface="Open Sans"/>
                <a:cs typeface="Open Sans"/>
                <a:sym typeface="Open Sans"/>
              </a:rPr>
              <a:t> (</a:t>
            </a:r>
            <a:r>
              <a:rPr b="1" lang="en" sz="1100">
                <a:latin typeface="Open Sans"/>
                <a:ea typeface="Open Sans"/>
                <a:cs typeface="Open Sans"/>
                <a:sym typeface="Open Sans"/>
              </a:rPr>
              <a:t>contract</a:t>
            </a:r>
            <a:r>
              <a:rPr lang="en" sz="1100">
                <a:latin typeface="Open Sans"/>
                <a:ea typeface="Open Sans"/>
                <a:cs typeface="Open Sans"/>
                <a:sym typeface="Open Sans"/>
              </a:rPr>
              <a:t> External urethral sphincter.) via </a:t>
            </a:r>
            <a:endParaRPr sz="1100">
              <a:latin typeface="Open Sans"/>
              <a:ea typeface="Open Sans"/>
              <a:cs typeface="Open Sans"/>
              <a:sym typeface="Open Sans"/>
            </a:endParaRPr>
          </a:p>
          <a:p>
            <a:pPr indent="0" lvl="0" marL="0" rtl="0" algn="l">
              <a:spcBef>
                <a:spcPts val="0"/>
              </a:spcBef>
              <a:spcAft>
                <a:spcPts val="0"/>
              </a:spcAft>
              <a:buNone/>
            </a:pPr>
            <a:r>
              <a:rPr lang="en" sz="1100">
                <a:solidFill>
                  <a:srgbClr val="990000"/>
                </a:solidFill>
                <a:latin typeface="Open Sans"/>
                <a:ea typeface="Open Sans"/>
                <a:cs typeface="Open Sans"/>
                <a:sym typeface="Open Sans"/>
              </a:rPr>
              <a:t>-</a:t>
            </a:r>
            <a:r>
              <a:rPr b="1" lang="en" sz="1100">
                <a:solidFill>
                  <a:srgbClr val="990000"/>
                </a:solidFill>
                <a:latin typeface="Open Sans"/>
                <a:ea typeface="Open Sans"/>
                <a:cs typeface="Open Sans"/>
                <a:sym typeface="Open Sans"/>
              </a:rPr>
              <a:t>Pudendal</a:t>
            </a:r>
            <a:r>
              <a:rPr lang="en" sz="1100">
                <a:solidFill>
                  <a:srgbClr val="990000"/>
                </a:solidFill>
                <a:latin typeface="Open Sans"/>
                <a:ea typeface="Open Sans"/>
                <a:cs typeface="Open Sans"/>
                <a:sym typeface="Open Sans"/>
              </a:rPr>
              <a:t> Nerves -Neurotransmitter: </a:t>
            </a:r>
            <a:r>
              <a:rPr b="1" lang="en" sz="1100">
                <a:solidFill>
                  <a:srgbClr val="990000"/>
                </a:solidFill>
                <a:latin typeface="Open Sans"/>
                <a:ea typeface="Open Sans"/>
                <a:cs typeface="Open Sans"/>
                <a:sym typeface="Open Sans"/>
              </a:rPr>
              <a:t>ACh</a:t>
            </a:r>
            <a:endParaRPr b="1" sz="1100">
              <a:solidFill>
                <a:srgbClr val="990000"/>
              </a:solidFill>
              <a:latin typeface="Open Sans"/>
              <a:ea typeface="Open Sans"/>
              <a:cs typeface="Open Sans"/>
              <a:sym typeface="Open Sans"/>
            </a:endParaRPr>
          </a:p>
          <a:p>
            <a:pPr indent="0" lvl="0" marL="0" rtl="0" algn="l">
              <a:spcBef>
                <a:spcPts val="0"/>
              </a:spcBef>
              <a:spcAft>
                <a:spcPts val="0"/>
              </a:spcAft>
              <a:buNone/>
            </a:pPr>
            <a:r>
              <a:rPr lang="en" sz="1100">
                <a:solidFill>
                  <a:srgbClr val="990000"/>
                </a:solidFill>
                <a:latin typeface="Open Sans"/>
                <a:ea typeface="Open Sans"/>
                <a:cs typeface="Open Sans"/>
                <a:sym typeface="Open Sans"/>
              </a:rPr>
              <a:t>-Function:</a:t>
            </a:r>
            <a:r>
              <a:rPr b="1" lang="en" sz="1100">
                <a:solidFill>
                  <a:srgbClr val="990000"/>
                </a:solidFill>
                <a:latin typeface="Open Sans"/>
                <a:ea typeface="Open Sans"/>
                <a:cs typeface="Open Sans"/>
                <a:sym typeface="Open Sans"/>
              </a:rPr>
              <a:t>Contraction</a:t>
            </a:r>
            <a:r>
              <a:rPr lang="en" sz="1100">
                <a:solidFill>
                  <a:srgbClr val="990000"/>
                </a:solidFill>
                <a:latin typeface="Open Sans"/>
                <a:ea typeface="Open Sans"/>
                <a:cs typeface="Open Sans"/>
                <a:sym typeface="Open Sans"/>
              </a:rPr>
              <a:t> of External Sphincter.</a:t>
            </a:r>
            <a:endParaRPr sz="1100">
              <a:solidFill>
                <a:srgbClr val="990000"/>
              </a:solidFill>
              <a:latin typeface="Open Sans"/>
              <a:ea typeface="Open Sans"/>
              <a:cs typeface="Open Sans"/>
              <a:sym typeface="Open Sans"/>
            </a:endParaRPr>
          </a:p>
        </p:txBody>
      </p:sp>
      <p:sp>
        <p:nvSpPr>
          <p:cNvPr id="254" name="Google Shape;254;p19"/>
          <p:cNvSpPr txBox="1"/>
          <p:nvPr/>
        </p:nvSpPr>
        <p:spPr>
          <a:xfrm>
            <a:off x="-5545650" y="3066825"/>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a:t>
            </a:r>
            <a:endParaRPr/>
          </a:p>
        </p:txBody>
      </p:sp>
      <p:sp>
        <p:nvSpPr>
          <p:cNvPr id="255" name="Google Shape;255;p19"/>
          <p:cNvSpPr/>
          <p:nvPr/>
        </p:nvSpPr>
        <p:spPr>
          <a:xfrm>
            <a:off x="2739750" y="6011075"/>
            <a:ext cx="1918800" cy="3206100"/>
          </a:xfrm>
          <a:prstGeom prst="roundRect">
            <a:avLst>
              <a:gd fmla="val 16667" name="adj"/>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rgbClr val="434343"/>
                </a:solidFill>
                <a:highlight>
                  <a:srgbClr val="CF8A87"/>
                </a:highlight>
                <a:latin typeface="Open Sans"/>
                <a:ea typeface="Open Sans"/>
                <a:cs typeface="Open Sans"/>
                <a:sym typeface="Open Sans"/>
              </a:rPr>
              <a:t>Sympathetic</a:t>
            </a:r>
            <a:endParaRPr b="1" sz="1000">
              <a:solidFill>
                <a:srgbClr val="434343"/>
              </a:solidFill>
              <a:highlight>
                <a:srgbClr val="CF8A87"/>
              </a:highlight>
              <a:latin typeface="Open Sans"/>
              <a:ea typeface="Open Sans"/>
              <a:cs typeface="Open Sans"/>
              <a:sym typeface="Open Sans"/>
            </a:endParaRPr>
          </a:p>
          <a:p>
            <a:pPr indent="0" lvl="0" marL="0" rtl="0" algn="ctr">
              <a:spcBef>
                <a:spcPts val="0"/>
              </a:spcBef>
              <a:spcAft>
                <a:spcPts val="0"/>
              </a:spcAft>
              <a:buNone/>
            </a:pPr>
            <a:r>
              <a:t/>
            </a:r>
            <a:endParaRPr b="1" sz="1000">
              <a:solidFill>
                <a:srgbClr val="434343"/>
              </a:solidFill>
              <a:highlight>
                <a:srgbClr val="CF8A87"/>
              </a:highlight>
              <a:latin typeface="Open Sans"/>
              <a:ea typeface="Open Sans"/>
              <a:cs typeface="Open Sans"/>
              <a:sym typeface="Open Sans"/>
            </a:endParaRPr>
          </a:p>
          <a:p>
            <a:pPr indent="0" lvl="0" marL="0" rtl="0" algn="l">
              <a:spcBef>
                <a:spcPts val="0"/>
              </a:spcBef>
              <a:spcAft>
                <a:spcPts val="0"/>
              </a:spcAft>
              <a:buNone/>
            </a:pPr>
            <a:r>
              <a:rPr lang="en" sz="1000">
                <a:solidFill>
                  <a:srgbClr val="990000"/>
                </a:solidFill>
                <a:latin typeface="Open Sans"/>
                <a:ea typeface="Open Sans"/>
                <a:cs typeface="Open Sans"/>
                <a:sym typeface="Open Sans"/>
              </a:rPr>
              <a:t>-</a:t>
            </a:r>
            <a:r>
              <a:rPr b="1" lang="en" sz="1000">
                <a:solidFill>
                  <a:srgbClr val="990000"/>
                </a:solidFill>
                <a:latin typeface="Open Sans"/>
                <a:ea typeface="Open Sans"/>
                <a:cs typeface="Open Sans"/>
                <a:sym typeface="Open Sans"/>
              </a:rPr>
              <a:t>Roots</a:t>
            </a:r>
            <a:r>
              <a:rPr lang="en" sz="1000">
                <a:solidFill>
                  <a:srgbClr val="990000"/>
                </a:solidFill>
                <a:latin typeface="Open Sans"/>
                <a:ea typeface="Open Sans"/>
                <a:cs typeface="Open Sans"/>
                <a:sym typeface="Open Sans"/>
              </a:rPr>
              <a:t>, T11-L2 </a:t>
            </a:r>
            <a:endParaRPr sz="1000">
              <a:solidFill>
                <a:srgbClr val="990000"/>
              </a:solidFill>
              <a:latin typeface="Open Sans"/>
              <a:ea typeface="Open Sans"/>
              <a:cs typeface="Open Sans"/>
              <a:sym typeface="Open Sans"/>
            </a:endParaRPr>
          </a:p>
          <a:p>
            <a:pPr indent="0" lvl="0" marL="0" rtl="0" algn="l">
              <a:spcBef>
                <a:spcPts val="0"/>
              </a:spcBef>
              <a:spcAft>
                <a:spcPts val="0"/>
              </a:spcAft>
              <a:buNone/>
            </a:pPr>
            <a:r>
              <a:rPr lang="en" sz="1000">
                <a:solidFill>
                  <a:schemeClr val="accent6"/>
                </a:solidFill>
                <a:latin typeface="Open Sans"/>
                <a:ea typeface="Open Sans"/>
                <a:cs typeface="Open Sans"/>
                <a:sym typeface="Open Sans"/>
              </a:rPr>
              <a:t>-It's autonomic so it's involuntary —&gt; It will innervate smooth muscles (the body of the bladder) + internal urethral sphincter via</a:t>
            </a:r>
            <a:r>
              <a:rPr lang="en" sz="1000">
                <a:solidFill>
                  <a:srgbClr val="CC0000"/>
                </a:solidFill>
                <a:latin typeface="Open Sans"/>
                <a:ea typeface="Open Sans"/>
                <a:cs typeface="Open Sans"/>
                <a:sym typeface="Open Sans"/>
              </a:rPr>
              <a:t> -</a:t>
            </a:r>
            <a:r>
              <a:rPr b="1" lang="en" sz="1000">
                <a:solidFill>
                  <a:srgbClr val="990000"/>
                </a:solidFill>
                <a:latin typeface="Open Sans"/>
                <a:ea typeface="Open Sans"/>
                <a:cs typeface="Open Sans"/>
                <a:sym typeface="Open Sans"/>
              </a:rPr>
              <a:t>Hypogastric</a:t>
            </a:r>
            <a:r>
              <a:rPr lang="en" sz="1000">
                <a:solidFill>
                  <a:srgbClr val="990000"/>
                </a:solidFill>
                <a:latin typeface="Open Sans"/>
                <a:ea typeface="Open Sans"/>
                <a:cs typeface="Open Sans"/>
                <a:sym typeface="Open Sans"/>
              </a:rPr>
              <a:t> nerves -Function:</a:t>
            </a:r>
            <a:r>
              <a:rPr b="1" lang="en" sz="1000">
                <a:solidFill>
                  <a:srgbClr val="990000"/>
                </a:solidFill>
                <a:latin typeface="Open Sans"/>
                <a:ea typeface="Open Sans"/>
                <a:cs typeface="Open Sans"/>
                <a:sym typeface="Open Sans"/>
              </a:rPr>
              <a:t>Relaxes</a:t>
            </a:r>
            <a:r>
              <a:rPr lang="en" sz="1000">
                <a:solidFill>
                  <a:srgbClr val="990000"/>
                </a:solidFill>
                <a:latin typeface="Open Sans"/>
                <a:ea typeface="Open Sans"/>
                <a:cs typeface="Open Sans"/>
                <a:sym typeface="Open Sans"/>
              </a:rPr>
              <a:t> </a:t>
            </a:r>
            <a:r>
              <a:rPr b="1" lang="en" sz="1000">
                <a:solidFill>
                  <a:srgbClr val="990000"/>
                </a:solidFill>
                <a:latin typeface="Open Sans"/>
                <a:ea typeface="Open Sans"/>
                <a:cs typeface="Open Sans"/>
                <a:sym typeface="Open Sans"/>
              </a:rPr>
              <a:t>bladder </a:t>
            </a:r>
            <a:r>
              <a:rPr lang="en" sz="1000">
                <a:solidFill>
                  <a:srgbClr val="990000"/>
                </a:solidFill>
                <a:latin typeface="Open Sans"/>
                <a:ea typeface="Open Sans"/>
                <a:cs typeface="Open Sans"/>
                <a:sym typeface="Open Sans"/>
              </a:rPr>
              <a:t>through Adrenergic receptors</a:t>
            </a:r>
            <a:r>
              <a:rPr b="1" lang="en" sz="1000">
                <a:solidFill>
                  <a:srgbClr val="990000"/>
                </a:solidFill>
                <a:latin typeface="Open Sans"/>
                <a:ea typeface="Open Sans"/>
                <a:cs typeface="Open Sans"/>
                <a:sym typeface="Open Sans"/>
              </a:rPr>
              <a:t> </a:t>
            </a:r>
            <a:r>
              <a:rPr b="1" lang="en" sz="1000">
                <a:solidFill>
                  <a:srgbClr val="990000"/>
                </a:solidFill>
                <a:highlight>
                  <a:srgbClr val="FFFFFF"/>
                </a:highlight>
                <a:latin typeface="Open Sans"/>
                <a:ea typeface="Open Sans"/>
                <a:cs typeface="Open Sans"/>
                <a:sym typeface="Open Sans"/>
              </a:rPr>
              <a:t>β</a:t>
            </a:r>
            <a:r>
              <a:rPr b="1" lang="en" sz="1000">
                <a:solidFill>
                  <a:srgbClr val="990000"/>
                </a:solidFill>
                <a:latin typeface="Open Sans"/>
                <a:ea typeface="Open Sans"/>
                <a:cs typeface="Open Sans"/>
                <a:sym typeface="Open Sans"/>
              </a:rPr>
              <a:t>2, </a:t>
            </a:r>
            <a:r>
              <a:rPr b="1" lang="en" sz="1000">
                <a:solidFill>
                  <a:srgbClr val="990000"/>
                </a:solidFill>
                <a:highlight>
                  <a:srgbClr val="FFFFFF"/>
                </a:highlight>
                <a:latin typeface="Open Sans"/>
                <a:ea typeface="Open Sans"/>
                <a:cs typeface="Open Sans"/>
                <a:sym typeface="Open Sans"/>
              </a:rPr>
              <a:t>β</a:t>
            </a:r>
            <a:r>
              <a:rPr b="1" lang="en" sz="1000">
                <a:solidFill>
                  <a:srgbClr val="990000"/>
                </a:solidFill>
                <a:latin typeface="Open Sans"/>
                <a:ea typeface="Open Sans"/>
                <a:cs typeface="Open Sans"/>
                <a:sym typeface="Open Sans"/>
              </a:rPr>
              <a:t>3</a:t>
            </a:r>
            <a:endParaRPr b="1" sz="1000">
              <a:solidFill>
                <a:srgbClr val="990000"/>
              </a:solidFill>
              <a:highlight>
                <a:srgbClr val="000000"/>
              </a:highlight>
              <a:latin typeface="Open Sans"/>
              <a:ea typeface="Open Sans"/>
              <a:cs typeface="Open Sans"/>
              <a:sym typeface="Open Sans"/>
            </a:endParaRPr>
          </a:p>
          <a:p>
            <a:pPr indent="0" lvl="0" marL="0" rtl="0" algn="l">
              <a:spcBef>
                <a:spcPts val="0"/>
              </a:spcBef>
              <a:spcAft>
                <a:spcPts val="0"/>
              </a:spcAft>
              <a:buNone/>
            </a:pPr>
            <a:r>
              <a:rPr lang="en" sz="1000">
                <a:solidFill>
                  <a:srgbClr val="990000"/>
                </a:solidFill>
                <a:latin typeface="Open Sans"/>
                <a:ea typeface="Open Sans"/>
                <a:cs typeface="Open Sans"/>
                <a:sym typeface="Open Sans"/>
              </a:rPr>
              <a:t>-</a:t>
            </a:r>
            <a:r>
              <a:rPr b="1" lang="en" sz="1000">
                <a:solidFill>
                  <a:srgbClr val="990000"/>
                </a:solidFill>
                <a:latin typeface="Open Sans"/>
                <a:ea typeface="Open Sans"/>
                <a:cs typeface="Open Sans"/>
                <a:sym typeface="Open Sans"/>
              </a:rPr>
              <a:t>Contracts</a:t>
            </a:r>
            <a:r>
              <a:rPr lang="en" sz="1000">
                <a:solidFill>
                  <a:srgbClr val="990000"/>
                </a:solidFill>
                <a:latin typeface="Open Sans"/>
                <a:ea typeface="Open Sans"/>
                <a:cs typeface="Open Sans"/>
                <a:sym typeface="Open Sans"/>
              </a:rPr>
              <a:t> internal sphincter through adrenergic receptor </a:t>
            </a:r>
            <a:r>
              <a:rPr b="1" lang="en" sz="1000">
                <a:solidFill>
                  <a:srgbClr val="990000"/>
                </a:solidFill>
                <a:highlight>
                  <a:srgbClr val="FFFFFF"/>
                </a:highlight>
                <a:latin typeface="Open Sans"/>
                <a:ea typeface="Open Sans"/>
                <a:cs typeface="Open Sans"/>
                <a:sym typeface="Open Sans"/>
              </a:rPr>
              <a:t>α1</a:t>
            </a:r>
            <a:endParaRPr b="1" sz="1100">
              <a:solidFill>
                <a:srgbClr val="990000"/>
              </a:solidFill>
              <a:latin typeface="Open Sans"/>
              <a:ea typeface="Open Sans"/>
              <a:cs typeface="Open Sans"/>
              <a:sym typeface="Open Sans"/>
            </a:endParaRPr>
          </a:p>
        </p:txBody>
      </p:sp>
      <p:cxnSp>
        <p:nvCxnSpPr>
          <p:cNvPr id="256" name="Google Shape;256;p19"/>
          <p:cNvCxnSpPr>
            <a:stCxn id="249" idx="2"/>
            <a:endCxn id="255" idx="0"/>
          </p:cNvCxnSpPr>
          <p:nvPr/>
        </p:nvCxnSpPr>
        <p:spPr>
          <a:xfrm flipH="1">
            <a:off x="3699225" y="5716825"/>
            <a:ext cx="1278900" cy="294300"/>
          </a:xfrm>
          <a:prstGeom prst="straightConnector1">
            <a:avLst/>
          </a:prstGeom>
          <a:noFill/>
          <a:ln cap="flat" cmpd="sng" w="9525">
            <a:solidFill>
              <a:schemeClr val="dk2"/>
            </a:solidFill>
            <a:prstDash val="solid"/>
            <a:round/>
            <a:headEnd len="med" w="med" type="none"/>
            <a:tailEnd len="med" w="med" type="triangle"/>
          </a:ln>
        </p:spPr>
      </p:cxnSp>
      <p:sp>
        <p:nvSpPr>
          <p:cNvPr id="257" name="Google Shape;257;p19"/>
          <p:cNvSpPr txBox="1"/>
          <p:nvPr/>
        </p:nvSpPr>
        <p:spPr>
          <a:xfrm>
            <a:off x="9878200" y="8429900"/>
            <a:ext cx="5505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Oxygen"/>
              <a:ea typeface="Oxygen"/>
              <a:cs typeface="Oxygen"/>
              <a:sym typeface="Oxygen"/>
            </a:endParaRPr>
          </a:p>
        </p:txBody>
      </p:sp>
      <p:sp>
        <p:nvSpPr>
          <p:cNvPr id="258" name="Google Shape;258;p19"/>
          <p:cNvSpPr/>
          <p:nvPr/>
        </p:nvSpPr>
        <p:spPr>
          <a:xfrm>
            <a:off x="4802925" y="6010975"/>
            <a:ext cx="2054700" cy="3206100"/>
          </a:xfrm>
          <a:prstGeom prst="roundRect">
            <a:avLst>
              <a:gd fmla="val 16667" name="adj"/>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rgbClr val="434343"/>
                </a:solidFill>
                <a:highlight>
                  <a:srgbClr val="CF8A87"/>
                </a:highlight>
                <a:latin typeface="Open Sans"/>
                <a:ea typeface="Open Sans"/>
                <a:cs typeface="Open Sans"/>
                <a:sym typeface="Open Sans"/>
              </a:rPr>
              <a:t>Parasympathetic</a:t>
            </a:r>
            <a:endParaRPr b="1" sz="1000">
              <a:solidFill>
                <a:srgbClr val="434343"/>
              </a:solidFill>
              <a:highlight>
                <a:srgbClr val="CF8A87"/>
              </a:highlight>
              <a:latin typeface="Open Sans"/>
              <a:ea typeface="Open Sans"/>
              <a:cs typeface="Open Sans"/>
              <a:sym typeface="Open Sans"/>
            </a:endParaRPr>
          </a:p>
          <a:p>
            <a:pPr indent="0" lvl="0" marL="0" rtl="0" algn="ctr">
              <a:spcBef>
                <a:spcPts val="0"/>
              </a:spcBef>
              <a:spcAft>
                <a:spcPts val="0"/>
              </a:spcAft>
              <a:buNone/>
            </a:pPr>
            <a:r>
              <a:t/>
            </a:r>
            <a:endParaRPr b="1" sz="1000">
              <a:solidFill>
                <a:srgbClr val="434343"/>
              </a:solidFill>
              <a:highlight>
                <a:srgbClr val="B37370"/>
              </a:highlight>
              <a:latin typeface="Open Sans"/>
              <a:ea typeface="Open Sans"/>
              <a:cs typeface="Open Sans"/>
              <a:sym typeface="Open Sans"/>
            </a:endParaRPr>
          </a:p>
          <a:p>
            <a:pPr indent="0" lvl="0" marL="0" rtl="0" algn="ctr">
              <a:spcBef>
                <a:spcPts val="0"/>
              </a:spcBef>
              <a:spcAft>
                <a:spcPts val="0"/>
              </a:spcAft>
              <a:buNone/>
            </a:pPr>
            <a:r>
              <a:t/>
            </a:r>
            <a:endParaRPr b="1" sz="1000">
              <a:solidFill>
                <a:srgbClr val="434343"/>
              </a:solidFill>
              <a:highlight>
                <a:srgbClr val="B37370"/>
              </a:highlight>
              <a:latin typeface="Open Sans"/>
              <a:ea typeface="Open Sans"/>
              <a:cs typeface="Open Sans"/>
              <a:sym typeface="Open Sans"/>
            </a:endParaRPr>
          </a:p>
          <a:p>
            <a:pPr indent="0" lvl="0" marL="0" rtl="0" algn="l">
              <a:spcBef>
                <a:spcPts val="0"/>
              </a:spcBef>
              <a:spcAft>
                <a:spcPts val="0"/>
              </a:spcAft>
              <a:buNone/>
            </a:pPr>
            <a:r>
              <a:rPr lang="en" sz="1000">
                <a:solidFill>
                  <a:srgbClr val="990000"/>
                </a:solidFill>
                <a:latin typeface="Open Sans"/>
                <a:ea typeface="Open Sans"/>
                <a:cs typeface="Open Sans"/>
                <a:sym typeface="Open Sans"/>
              </a:rPr>
              <a:t>-</a:t>
            </a:r>
            <a:r>
              <a:rPr b="1" lang="en" sz="1000">
                <a:solidFill>
                  <a:srgbClr val="990000"/>
                </a:solidFill>
                <a:latin typeface="Open Sans"/>
                <a:ea typeface="Open Sans"/>
                <a:cs typeface="Open Sans"/>
                <a:sym typeface="Open Sans"/>
              </a:rPr>
              <a:t>Roots</a:t>
            </a:r>
            <a:r>
              <a:rPr lang="en" sz="1000">
                <a:solidFill>
                  <a:srgbClr val="990000"/>
                </a:solidFill>
                <a:latin typeface="Open Sans"/>
                <a:ea typeface="Open Sans"/>
                <a:cs typeface="Open Sans"/>
                <a:sym typeface="Open Sans"/>
              </a:rPr>
              <a:t>: S2-S4</a:t>
            </a:r>
            <a:endParaRPr sz="1000">
              <a:solidFill>
                <a:srgbClr val="990000"/>
              </a:solidFill>
              <a:latin typeface="Open Sans"/>
              <a:ea typeface="Open Sans"/>
              <a:cs typeface="Open Sans"/>
              <a:sym typeface="Open Sans"/>
            </a:endParaRPr>
          </a:p>
          <a:p>
            <a:pPr indent="0" lvl="0" marL="0" rtl="0" algn="l">
              <a:spcBef>
                <a:spcPts val="0"/>
              </a:spcBef>
              <a:spcAft>
                <a:spcPts val="0"/>
              </a:spcAft>
              <a:buNone/>
            </a:pPr>
            <a:r>
              <a:rPr lang="en" sz="1000">
                <a:solidFill>
                  <a:schemeClr val="accent6"/>
                </a:solidFill>
                <a:latin typeface="Open Sans"/>
                <a:ea typeface="Open Sans"/>
                <a:cs typeface="Open Sans"/>
                <a:sym typeface="Open Sans"/>
              </a:rPr>
              <a:t>-It's autonomic so it's involuntary, It will innervate smooth muscles</a:t>
            </a:r>
            <a:endParaRPr sz="1000">
              <a:latin typeface="Open Sans"/>
              <a:ea typeface="Open Sans"/>
              <a:cs typeface="Open Sans"/>
              <a:sym typeface="Open Sans"/>
            </a:endParaRPr>
          </a:p>
          <a:p>
            <a:pPr indent="0" lvl="0" marL="0" rtl="0" algn="l">
              <a:spcBef>
                <a:spcPts val="0"/>
              </a:spcBef>
              <a:spcAft>
                <a:spcPts val="0"/>
              </a:spcAft>
              <a:buNone/>
            </a:pPr>
            <a:r>
              <a:rPr lang="en" sz="1000">
                <a:solidFill>
                  <a:srgbClr val="990000"/>
                </a:solidFill>
                <a:latin typeface="Open Sans"/>
                <a:ea typeface="Open Sans"/>
                <a:cs typeface="Open Sans"/>
                <a:sym typeface="Open Sans"/>
              </a:rPr>
              <a:t>-</a:t>
            </a:r>
            <a:r>
              <a:rPr b="1" lang="en" sz="1000">
                <a:solidFill>
                  <a:srgbClr val="990000"/>
                </a:solidFill>
                <a:latin typeface="Open Sans"/>
                <a:ea typeface="Open Sans"/>
                <a:cs typeface="Open Sans"/>
                <a:sym typeface="Open Sans"/>
              </a:rPr>
              <a:t>Pelvic</a:t>
            </a:r>
            <a:r>
              <a:rPr lang="en" sz="1000">
                <a:solidFill>
                  <a:srgbClr val="990000"/>
                </a:solidFill>
                <a:latin typeface="Open Sans"/>
                <a:ea typeface="Open Sans"/>
                <a:cs typeface="Open Sans"/>
                <a:sym typeface="Open Sans"/>
              </a:rPr>
              <a:t> nerves.</a:t>
            </a:r>
            <a:endParaRPr sz="1000">
              <a:solidFill>
                <a:srgbClr val="990000"/>
              </a:solidFill>
              <a:latin typeface="Open Sans"/>
              <a:ea typeface="Open Sans"/>
              <a:cs typeface="Open Sans"/>
              <a:sym typeface="Open Sans"/>
            </a:endParaRPr>
          </a:p>
          <a:p>
            <a:pPr indent="0" lvl="0" marL="0" rtl="0" algn="l">
              <a:spcBef>
                <a:spcPts val="0"/>
              </a:spcBef>
              <a:spcAft>
                <a:spcPts val="0"/>
              </a:spcAft>
              <a:buNone/>
            </a:pPr>
            <a:r>
              <a:rPr lang="en" sz="1000">
                <a:solidFill>
                  <a:srgbClr val="990000"/>
                </a:solidFill>
                <a:latin typeface="Open Sans"/>
                <a:ea typeface="Open Sans"/>
                <a:cs typeface="Open Sans"/>
                <a:sym typeface="Open Sans"/>
              </a:rPr>
              <a:t>-Function: </a:t>
            </a:r>
            <a:r>
              <a:rPr b="1" lang="en" sz="1000">
                <a:solidFill>
                  <a:srgbClr val="990000"/>
                </a:solidFill>
                <a:latin typeface="Open Sans"/>
                <a:ea typeface="Open Sans"/>
                <a:cs typeface="Open Sans"/>
                <a:sym typeface="Open Sans"/>
              </a:rPr>
              <a:t>contracts </a:t>
            </a:r>
            <a:r>
              <a:rPr lang="en" sz="1000">
                <a:solidFill>
                  <a:srgbClr val="990000"/>
                </a:solidFill>
                <a:latin typeface="Open Sans"/>
                <a:ea typeface="Open Sans"/>
                <a:cs typeface="Open Sans"/>
                <a:sym typeface="Open Sans"/>
              </a:rPr>
              <a:t>the wall of the </a:t>
            </a:r>
            <a:r>
              <a:rPr b="1" lang="en" sz="1000">
                <a:solidFill>
                  <a:srgbClr val="990000"/>
                </a:solidFill>
                <a:latin typeface="Open Sans"/>
                <a:ea typeface="Open Sans"/>
                <a:cs typeface="Open Sans"/>
                <a:sym typeface="Open Sans"/>
              </a:rPr>
              <a:t>bladder </a:t>
            </a:r>
            <a:r>
              <a:rPr lang="en" sz="1000">
                <a:solidFill>
                  <a:srgbClr val="990000"/>
                </a:solidFill>
                <a:latin typeface="Open Sans"/>
                <a:ea typeface="Open Sans"/>
                <a:cs typeface="Open Sans"/>
                <a:sym typeface="Open Sans"/>
              </a:rPr>
              <a:t>(detrusor muscle) </a:t>
            </a:r>
            <a:endParaRPr sz="1000">
              <a:solidFill>
                <a:srgbClr val="990000"/>
              </a:solidFill>
              <a:latin typeface="Open Sans"/>
              <a:ea typeface="Open Sans"/>
              <a:cs typeface="Open Sans"/>
              <a:sym typeface="Open Sans"/>
            </a:endParaRPr>
          </a:p>
          <a:p>
            <a:pPr indent="0" lvl="0" marL="0" rtl="0" algn="l">
              <a:spcBef>
                <a:spcPts val="0"/>
              </a:spcBef>
              <a:spcAft>
                <a:spcPts val="0"/>
              </a:spcAft>
              <a:buNone/>
            </a:pPr>
            <a:r>
              <a:rPr lang="en" sz="1000">
                <a:solidFill>
                  <a:srgbClr val="990000"/>
                </a:solidFill>
                <a:latin typeface="Open Sans"/>
                <a:ea typeface="Open Sans"/>
                <a:cs typeface="Open Sans"/>
                <a:sym typeface="Open Sans"/>
              </a:rPr>
              <a:t>-through muscarinic receptors</a:t>
            </a:r>
            <a:r>
              <a:rPr b="1" lang="en" sz="1000">
                <a:solidFill>
                  <a:srgbClr val="990000"/>
                </a:solidFill>
                <a:latin typeface="Open Sans"/>
                <a:ea typeface="Open Sans"/>
                <a:cs typeface="Open Sans"/>
                <a:sym typeface="Open Sans"/>
              </a:rPr>
              <a:t> M2, M3</a:t>
            </a:r>
            <a:endParaRPr b="1" sz="1000">
              <a:solidFill>
                <a:srgbClr val="990000"/>
              </a:solidFill>
              <a:latin typeface="Open Sans"/>
              <a:ea typeface="Open Sans"/>
              <a:cs typeface="Open Sans"/>
              <a:sym typeface="Open Sans"/>
            </a:endParaRPr>
          </a:p>
          <a:p>
            <a:pPr indent="0" lvl="0" marL="0" rtl="0" algn="l">
              <a:spcBef>
                <a:spcPts val="0"/>
              </a:spcBef>
              <a:spcAft>
                <a:spcPts val="0"/>
              </a:spcAft>
              <a:buNone/>
            </a:pPr>
            <a:r>
              <a:rPr lang="en" sz="1000">
                <a:solidFill>
                  <a:srgbClr val="990000"/>
                </a:solidFill>
                <a:latin typeface="Open Sans"/>
                <a:ea typeface="Open Sans"/>
                <a:cs typeface="Open Sans"/>
                <a:sym typeface="Open Sans"/>
              </a:rPr>
              <a:t>-</a:t>
            </a:r>
            <a:r>
              <a:rPr b="1" lang="en" sz="1000">
                <a:solidFill>
                  <a:srgbClr val="990000"/>
                </a:solidFill>
                <a:latin typeface="Open Sans"/>
                <a:ea typeface="Open Sans"/>
                <a:cs typeface="Open Sans"/>
                <a:sym typeface="Open Sans"/>
              </a:rPr>
              <a:t>Relaxes</a:t>
            </a:r>
            <a:r>
              <a:rPr lang="en" sz="1000">
                <a:solidFill>
                  <a:srgbClr val="990000"/>
                </a:solidFill>
                <a:latin typeface="Open Sans"/>
                <a:ea typeface="Open Sans"/>
                <a:cs typeface="Open Sans"/>
                <a:sym typeface="Open Sans"/>
              </a:rPr>
              <a:t> internal sphincter through </a:t>
            </a:r>
            <a:r>
              <a:rPr b="1" lang="en" sz="1000">
                <a:solidFill>
                  <a:srgbClr val="990000"/>
                </a:solidFill>
                <a:latin typeface="Open Sans"/>
                <a:ea typeface="Open Sans"/>
                <a:cs typeface="Open Sans"/>
                <a:sym typeface="Open Sans"/>
              </a:rPr>
              <a:t>nitric oxide</a:t>
            </a:r>
            <a:endParaRPr b="1" sz="1000">
              <a:solidFill>
                <a:srgbClr val="990000"/>
              </a:solidFill>
              <a:latin typeface="Open Sans"/>
              <a:ea typeface="Open Sans"/>
              <a:cs typeface="Open Sans"/>
              <a:sym typeface="Open Sans"/>
            </a:endParaRPr>
          </a:p>
        </p:txBody>
      </p:sp>
      <p:cxnSp>
        <p:nvCxnSpPr>
          <p:cNvPr id="259" name="Google Shape;259;p19"/>
          <p:cNvCxnSpPr>
            <a:stCxn id="249" idx="2"/>
            <a:endCxn id="258" idx="0"/>
          </p:cNvCxnSpPr>
          <p:nvPr/>
        </p:nvCxnSpPr>
        <p:spPr>
          <a:xfrm>
            <a:off x="4978125" y="5716825"/>
            <a:ext cx="852300" cy="294300"/>
          </a:xfrm>
          <a:prstGeom prst="straightConnector1">
            <a:avLst/>
          </a:prstGeom>
          <a:noFill/>
          <a:ln cap="flat" cmpd="sng" w="9525">
            <a:solidFill>
              <a:schemeClr val="dk2"/>
            </a:solidFill>
            <a:prstDash val="solid"/>
            <a:round/>
            <a:headEnd len="med" w="med" type="none"/>
            <a:tailEnd len="med" w="med" type="triangle"/>
          </a:ln>
        </p:spPr>
      </p:cxnSp>
      <p:sp>
        <p:nvSpPr>
          <p:cNvPr id="260" name="Google Shape;260;p19"/>
          <p:cNvSpPr txBox="1"/>
          <p:nvPr/>
        </p:nvSpPr>
        <p:spPr>
          <a:xfrm>
            <a:off x="4472976" y="1581950"/>
            <a:ext cx="2054700" cy="858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900">
                <a:solidFill>
                  <a:srgbClr val="6AA84F"/>
                </a:solidFill>
                <a:latin typeface="Open Sans"/>
                <a:ea typeface="Open Sans"/>
                <a:cs typeface="Open Sans"/>
                <a:sym typeface="Open Sans"/>
              </a:rPr>
              <a:t>Question from the doctor: </a:t>
            </a:r>
            <a:endParaRPr sz="900">
              <a:solidFill>
                <a:srgbClr val="6AA84F"/>
              </a:solidFill>
              <a:latin typeface="Open Sans"/>
              <a:ea typeface="Open Sans"/>
              <a:cs typeface="Open Sans"/>
              <a:sym typeface="Open Sans"/>
            </a:endParaRPr>
          </a:p>
          <a:p>
            <a:pPr indent="0" lvl="0" marL="0" rtl="0" algn="ctr">
              <a:spcBef>
                <a:spcPts val="0"/>
              </a:spcBef>
              <a:spcAft>
                <a:spcPts val="0"/>
              </a:spcAft>
              <a:buNone/>
            </a:pPr>
            <a:r>
              <a:rPr lang="en" sz="900">
                <a:solidFill>
                  <a:srgbClr val="6AA84F"/>
                </a:solidFill>
                <a:latin typeface="Open Sans"/>
                <a:ea typeface="Open Sans"/>
                <a:cs typeface="Open Sans"/>
                <a:sym typeface="Open Sans"/>
              </a:rPr>
              <a:t>If you give someone alpha blockers, what happens?</a:t>
            </a:r>
            <a:endParaRPr sz="900">
              <a:solidFill>
                <a:srgbClr val="6AA84F"/>
              </a:solidFill>
              <a:latin typeface="Open Sans"/>
              <a:ea typeface="Open Sans"/>
              <a:cs typeface="Open Sans"/>
              <a:sym typeface="Open Sans"/>
            </a:endParaRPr>
          </a:p>
          <a:p>
            <a:pPr indent="0" lvl="0" marL="0" rtl="0" algn="ctr">
              <a:spcBef>
                <a:spcPts val="0"/>
              </a:spcBef>
              <a:spcAft>
                <a:spcPts val="0"/>
              </a:spcAft>
              <a:buNone/>
            </a:pPr>
            <a:r>
              <a:rPr lang="en" sz="900">
                <a:solidFill>
                  <a:srgbClr val="6AA84F"/>
                </a:solidFill>
                <a:latin typeface="Open Sans"/>
                <a:ea typeface="Open Sans"/>
                <a:cs typeface="Open Sans"/>
                <a:sym typeface="Open Sans"/>
              </a:rPr>
              <a:t>A:  It blocks the contraction of sphincters so urine passes easily</a:t>
            </a:r>
            <a:endParaRPr sz="900">
              <a:solidFill>
                <a:srgbClr val="6AA84F"/>
              </a:solidFill>
              <a:latin typeface="Open Sans"/>
              <a:ea typeface="Open Sans"/>
              <a:cs typeface="Open Sans"/>
              <a:sym typeface="Open Sans"/>
            </a:endParaRPr>
          </a:p>
        </p:txBody>
      </p:sp>
      <p:sp>
        <p:nvSpPr>
          <p:cNvPr id="261" name="Google Shape;261;p19"/>
          <p:cNvSpPr/>
          <p:nvPr/>
        </p:nvSpPr>
        <p:spPr>
          <a:xfrm>
            <a:off x="6048496" y="-238225"/>
            <a:ext cx="570900" cy="1381500"/>
          </a:xfrm>
          <a:prstGeom prst="roundRect">
            <a:avLst>
              <a:gd fmla="val 16667" name="adj"/>
            </a:avLst>
          </a:prstGeom>
          <a:solidFill>
            <a:srgbClr val="D7DAE1">
              <a:alpha val="8353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800"/>
              <a:buFont typeface="Arial"/>
              <a:buNone/>
            </a:pPr>
            <a:r>
              <a:rPr b="1" lang="en" sz="4800">
                <a:solidFill>
                  <a:srgbClr val="CF8A87"/>
                </a:solidFill>
                <a:latin typeface="Oxygen"/>
                <a:ea typeface="Oxygen"/>
                <a:cs typeface="Oxygen"/>
                <a:sym typeface="Oxygen"/>
              </a:rPr>
              <a:t>5</a:t>
            </a:r>
            <a:endParaRPr b="0" i="0" sz="4800" u="none" cap="none" strike="noStrike">
              <a:solidFill>
                <a:srgbClr val="CF8A87"/>
              </a:solidFill>
              <a:latin typeface="Oxygen"/>
              <a:ea typeface="Oxygen"/>
              <a:cs typeface="Oxygen"/>
              <a:sym typeface="Oxygen"/>
            </a:endParaRPr>
          </a:p>
        </p:txBody>
      </p:sp>
      <p:pic>
        <p:nvPicPr>
          <p:cNvPr id="262" name="Google Shape;262;p19"/>
          <p:cNvPicPr preferRelativeResize="0"/>
          <p:nvPr/>
        </p:nvPicPr>
        <p:blipFill rotWithShape="1">
          <a:blip r:embed="rId3">
            <a:alphaModFix/>
          </a:blip>
          <a:srcRect b="5141" l="2183" r="2469" t="4817"/>
          <a:stretch/>
        </p:blipFill>
        <p:spPr>
          <a:xfrm>
            <a:off x="151550" y="1301400"/>
            <a:ext cx="4218849" cy="2650201"/>
          </a:xfrm>
          <a:prstGeom prst="rect">
            <a:avLst/>
          </a:prstGeom>
          <a:noFill/>
          <a:ln>
            <a:noFill/>
          </a:ln>
        </p:spPr>
      </p:pic>
      <p:sp>
        <p:nvSpPr>
          <p:cNvPr id="263" name="Google Shape;263;p19"/>
          <p:cNvSpPr txBox="1"/>
          <p:nvPr/>
        </p:nvSpPr>
        <p:spPr>
          <a:xfrm>
            <a:off x="163800" y="8254150"/>
            <a:ext cx="2234700" cy="1031400"/>
          </a:xfrm>
          <a:prstGeom prst="rect">
            <a:avLst/>
          </a:prstGeom>
          <a:noFill/>
          <a:ln cap="flat" cmpd="sng" w="28575">
            <a:solidFill>
              <a:srgbClr val="0B5394"/>
            </a:solidFill>
            <a:prstDash val="dash"/>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sz="1100"/>
              <a:t>Pelvic, Hypogastric, and Pudendal nerves contain afferent axons that transmit information from the lower urinary tract to the lumbosacral spinal cord </a:t>
            </a:r>
            <a:endParaRPr/>
          </a:p>
        </p:txBody>
      </p:sp>
      <p:sp>
        <p:nvSpPr>
          <p:cNvPr id="264" name="Google Shape;264;p19"/>
          <p:cNvSpPr txBox="1"/>
          <p:nvPr/>
        </p:nvSpPr>
        <p:spPr>
          <a:xfrm>
            <a:off x="75525" y="1310425"/>
            <a:ext cx="4218900" cy="2801400"/>
          </a:xfrm>
          <a:prstGeom prst="rect">
            <a:avLst/>
          </a:prstGeom>
          <a:noFill/>
          <a:ln cap="flat" cmpd="sng" w="9525">
            <a:solidFill>
              <a:srgbClr val="C2C2C2"/>
            </a:solidFill>
            <a:prstDash val="dashDot"/>
            <a:round/>
            <a:headEnd len="sm" w="sm" type="none"/>
            <a:tailEnd len="sm" w="sm" type="none"/>
          </a:ln>
        </p:spPr>
        <p:txBody>
          <a:bodyPr anchorCtr="0" anchor="t" bIns="91425" lIns="91425" spcFirstLastPara="1" rIns="91425" wrap="square" tIns="91425">
            <a:spAutoFit/>
          </a:bodyPr>
          <a:lstStyle/>
          <a:p>
            <a:pPr indent="0" lvl="0" marL="457200" rtl="0" algn="l">
              <a:spcBef>
                <a:spcPts val="0"/>
              </a:spcBef>
              <a:spcAft>
                <a:spcPts val="0"/>
              </a:spcAft>
              <a:buNone/>
            </a:pPr>
            <a:r>
              <a:t/>
            </a:r>
            <a:endParaRPr sz="1000">
              <a:solidFill>
                <a:srgbClr val="93C47D"/>
              </a:solidFill>
              <a:latin typeface="Open Sans"/>
              <a:ea typeface="Open Sans"/>
              <a:cs typeface="Open Sans"/>
              <a:sym typeface="Open Sans"/>
            </a:endParaRPr>
          </a:p>
          <a:p>
            <a:pPr indent="0" lvl="0" marL="457200" rtl="0" algn="l">
              <a:spcBef>
                <a:spcPts val="0"/>
              </a:spcBef>
              <a:spcAft>
                <a:spcPts val="0"/>
              </a:spcAft>
              <a:buNone/>
            </a:pPr>
            <a:r>
              <a:t/>
            </a:r>
            <a:endParaRPr sz="1000">
              <a:solidFill>
                <a:srgbClr val="93C47D"/>
              </a:solidFill>
              <a:latin typeface="Open Sans"/>
              <a:ea typeface="Open Sans"/>
              <a:cs typeface="Open Sans"/>
              <a:sym typeface="Open Sans"/>
            </a:endParaRPr>
          </a:p>
          <a:p>
            <a:pPr indent="0" lvl="0" marL="457200" rtl="0" algn="l">
              <a:spcBef>
                <a:spcPts val="0"/>
              </a:spcBef>
              <a:spcAft>
                <a:spcPts val="0"/>
              </a:spcAft>
              <a:buNone/>
            </a:pPr>
            <a:r>
              <a:t/>
            </a:r>
            <a:endParaRPr sz="1000">
              <a:solidFill>
                <a:srgbClr val="93C47D"/>
              </a:solidFill>
              <a:latin typeface="Open Sans"/>
              <a:ea typeface="Open Sans"/>
              <a:cs typeface="Open Sans"/>
              <a:sym typeface="Open Sans"/>
            </a:endParaRPr>
          </a:p>
          <a:p>
            <a:pPr indent="0" lvl="0" marL="457200" rtl="0" algn="l">
              <a:spcBef>
                <a:spcPts val="0"/>
              </a:spcBef>
              <a:spcAft>
                <a:spcPts val="0"/>
              </a:spcAft>
              <a:buNone/>
            </a:pPr>
            <a:r>
              <a:t/>
            </a:r>
            <a:endParaRPr sz="1000">
              <a:solidFill>
                <a:srgbClr val="93C47D"/>
              </a:solidFill>
              <a:latin typeface="Open Sans"/>
              <a:ea typeface="Open Sans"/>
              <a:cs typeface="Open Sans"/>
              <a:sym typeface="Open Sans"/>
            </a:endParaRPr>
          </a:p>
          <a:p>
            <a:pPr indent="0" lvl="0" marL="457200" rtl="0" algn="l">
              <a:spcBef>
                <a:spcPts val="0"/>
              </a:spcBef>
              <a:spcAft>
                <a:spcPts val="0"/>
              </a:spcAft>
              <a:buNone/>
            </a:pPr>
            <a:r>
              <a:t/>
            </a:r>
            <a:endParaRPr sz="1000">
              <a:solidFill>
                <a:srgbClr val="93C47D"/>
              </a:solidFill>
              <a:latin typeface="Open Sans"/>
              <a:ea typeface="Open Sans"/>
              <a:cs typeface="Open Sans"/>
              <a:sym typeface="Open Sans"/>
            </a:endParaRPr>
          </a:p>
          <a:p>
            <a:pPr indent="0" lvl="0" marL="457200" rtl="0" algn="l">
              <a:spcBef>
                <a:spcPts val="0"/>
              </a:spcBef>
              <a:spcAft>
                <a:spcPts val="0"/>
              </a:spcAft>
              <a:buNone/>
            </a:pPr>
            <a:r>
              <a:t/>
            </a:r>
            <a:endParaRPr sz="1000">
              <a:solidFill>
                <a:srgbClr val="93C47D"/>
              </a:solidFill>
              <a:latin typeface="Open Sans"/>
              <a:ea typeface="Open Sans"/>
              <a:cs typeface="Open Sans"/>
              <a:sym typeface="Open Sans"/>
            </a:endParaRPr>
          </a:p>
          <a:p>
            <a:pPr indent="0" lvl="0" marL="457200" rtl="0" algn="l">
              <a:spcBef>
                <a:spcPts val="0"/>
              </a:spcBef>
              <a:spcAft>
                <a:spcPts val="0"/>
              </a:spcAft>
              <a:buNone/>
            </a:pPr>
            <a:r>
              <a:t/>
            </a:r>
            <a:endParaRPr sz="1000">
              <a:solidFill>
                <a:srgbClr val="93C47D"/>
              </a:solidFill>
              <a:latin typeface="Open Sans"/>
              <a:ea typeface="Open Sans"/>
              <a:cs typeface="Open Sans"/>
              <a:sym typeface="Open Sans"/>
            </a:endParaRPr>
          </a:p>
          <a:p>
            <a:pPr indent="0" lvl="0" marL="457200" rtl="0" algn="l">
              <a:spcBef>
                <a:spcPts val="0"/>
              </a:spcBef>
              <a:spcAft>
                <a:spcPts val="0"/>
              </a:spcAft>
              <a:buNone/>
            </a:pPr>
            <a:r>
              <a:t/>
            </a:r>
            <a:endParaRPr sz="1000">
              <a:solidFill>
                <a:srgbClr val="93C47D"/>
              </a:solidFill>
              <a:latin typeface="Open Sans"/>
              <a:ea typeface="Open Sans"/>
              <a:cs typeface="Open Sans"/>
              <a:sym typeface="Open Sans"/>
            </a:endParaRPr>
          </a:p>
          <a:p>
            <a:pPr indent="0" lvl="0" marL="457200" rtl="0" algn="l">
              <a:spcBef>
                <a:spcPts val="0"/>
              </a:spcBef>
              <a:spcAft>
                <a:spcPts val="0"/>
              </a:spcAft>
              <a:buNone/>
            </a:pPr>
            <a:r>
              <a:t/>
            </a:r>
            <a:endParaRPr sz="1000">
              <a:solidFill>
                <a:srgbClr val="93C47D"/>
              </a:solidFill>
              <a:latin typeface="Open Sans"/>
              <a:ea typeface="Open Sans"/>
              <a:cs typeface="Open Sans"/>
              <a:sym typeface="Open Sans"/>
            </a:endParaRPr>
          </a:p>
          <a:p>
            <a:pPr indent="0" lvl="0" marL="457200" rtl="0" algn="l">
              <a:spcBef>
                <a:spcPts val="0"/>
              </a:spcBef>
              <a:spcAft>
                <a:spcPts val="0"/>
              </a:spcAft>
              <a:buNone/>
            </a:pPr>
            <a:r>
              <a:t/>
            </a:r>
            <a:endParaRPr sz="1000">
              <a:solidFill>
                <a:srgbClr val="93C47D"/>
              </a:solidFill>
              <a:latin typeface="Open Sans"/>
              <a:ea typeface="Open Sans"/>
              <a:cs typeface="Open Sans"/>
              <a:sym typeface="Open Sans"/>
            </a:endParaRPr>
          </a:p>
          <a:p>
            <a:pPr indent="0" lvl="0" marL="457200" rtl="0" algn="l">
              <a:spcBef>
                <a:spcPts val="0"/>
              </a:spcBef>
              <a:spcAft>
                <a:spcPts val="0"/>
              </a:spcAft>
              <a:buNone/>
            </a:pPr>
            <a:r>
              <a:t/>
            </a:r>
            <a:endParaRPr sz="1000">
              <a:solidFill>
                <a:srgbClr val="93C47D"/>
              </a:solidFill>
              <a:latin typeface="Open Sans"/>
              <a:ea typeface="Open Sans"/>
              <a:cs typeface="Open Sans"/>
              <a:sym typeface="Open Sans"/>
            </a:endParaRPr>
          </a:p>
          <a:p>
            <a:pPr indent="0" lvl="0" marL="457200" rtl="0" algn="l">
              <a:spcBef>
                <a:spcPts val="0"/>
              </a:spcBef>
              <a:spcAft>
                <a:spcPts val="0"/>
              </a:spcAft>
              <a:buNone/>
            </a:pPr>
            <a:r>
              <a:t/>
            </a:r>
            <a:endParaRPr sz="1000">
              <a:solidFill>
                <a:srgbClr val="93C47D"/>
              </a:solidFill>
              <a:latin typeface="Open Sans"/>
              <a:ea typeface="Open Sans"/>
              <a:cs typeface="Open Sans"/>
              <a:sym typeface="Open Sans"/>
            </a:endParaRPr>
          </a:p>
          <a:p>
            <a:pPr indent="0" lvl="0" marL="457200" rtl="0" algn="l">
              <a:spcBef>
                <a:spcPts val="0"/>
              </a:spcBef>
              <a:spcAft>
                <a:spcPts val="0"/>
              </a:spcAft>
              <a:buNone/>
            </a:pPr>
            <a:r>
              <a:t/>
            </a:r>
            <a:endParaRPr sz="1000">
              <a:solidFill>
                <a:srgbClr val="93C47D"/>
              </a:solidFill>
              <a:latin typeface="Open Sans"/>
              <a:ea typeface="Open Sans"/>
              <a:cs typeface="Open Sans"/>
              <a:sym typeface="Open Sans"/>
            </a:endParaRPr>
          </a:p>
          <a:p>
            <a:pPr indent="0" lvl="0" marL="457200" rtl="0" algn="l">
              <a:spcBef>
                <a:spcPts val="0"/>
              </a:spcBef>
              <a:spcAft>
                <a:spcPts val="0"/>
              </a:spcAft>
              <a:buNone/>
            </a:pPr>
            <a:r>
              <a:t/>
            </a:r>
            <a:endParaRPr sz="1000">
              <a:solidFill>
                <a:srgbClr val="93C47D"/>
              </a:solidFill>
              <a:latin typeface="Open Sans"/>
              <a:ea typeface="Open Sans"/>
              <a:cs typeface="Open Sans"/>
              <a:sym typeface="Open Sans"/>
            </a:endParaRPr>
          </a:p>
          <a:p>
            <a:pPr indent="0" lvl="0" marL="457200" rtl="0" algn="l">
              <a:spcBef>
                <a:spcPts val="0"/>
              </a:spcBef>
              <a:spcAft>
                <a:spcPts val="0"/>
              </a:spcAft>
              <a:buNone/>
            </a:pPr>
            <a:r>
              <a:t/>
            </a:r>
            <a:endParaRPr sz="1000">
              <a:solidFill>
                <a:srgbClr val="93C47D"/>
              </a:solidFill>
              <a:latin typeface="Open Sans"/>
              <a:ea typeface="Open Sans"/>
              <a:cs typeface="Open Sans"/>
              <a:sym typeface="Open Sans"/>
            </a:endParaRPr>
          </a:p>
          <a:p>
            <a:pPr indent="0" lvl="0" marL="457200" rtl="0" algn="l">
              <a:spcBef>
                <a:spcPts val="0"/>
              </a:spcBef>
              <a:spcAft>
                <a:spcPts val="0"/>
              </a:spcAft>
              <a:buNone/>
            </a:pPr>
            <a:r>
              <a:t/>
            </a:r>
            <a:endParaRPr sz="1000">
              <a:solidFill>
                <a:srgbClr val="93C47D"/>
              </a:solidFill>
              <a:latin typeface="Open Sans"/>
              <a:ea typeface="Open Sans"/>
              <a:cs typeface="Open Sans"/>
              <a:sym typeface="Open Sans"/>
            </a:endParaRPr>
          </a:p>
          <a:p>
            <a:pPr indent="0" lvl="0" marL="457200" rtl="0" algn="l">
              <a:spcBef>
                <a:spcPts val="0"/>
              </a:spcBef>
              <a:spcAft>
                <a:spcPts val="0"/>
              </a:spcAft>
              <a:buNone/>
            </a:pPr>
            <a:r>
              <a:t/>
            </a:r>
            <a:endParaRPr sz="1000">
              <a:solidFill>
                <a:srgbClr val="93C47D"/>
              </a:solidFill>
              <a:latin typeface="Open Sans"/>
              <a:ea typeface="Open Sans"/>
              <a:cs typeface="Open Sans"/>
              <a:sym typeface="Open Sans"/>
            </a:endParaRPr>
          </a:p>
        </p:txBody>
      </p:sp>
      <p:sp>
        <p:nvSpPr>
          <p:cNvPr id="265" name="Google Shape;265;p19"/>
          <p:cNvSpPr/>
          <p:nvPr/>
        </p:nvSpPr>
        <p:spPr>
          <a:xfrm>
            <a:off x="213535" y="1111001"/>
            <a:ext cx="921900" cy="309300"/>
          </a:xfrm>
          <a:prstGeom prst="round2DiagRect">
            <a:avLst>
              <a:gd fmla="val 16667" name="adj1"/>
              <a:gd fmla="val 50000" name="adj2"/>
            </a:avLst>
          </a:prstGeom>
          <a:solidFill>
            <a:srgbClr val="FFFFFF"/>
          </a:solidFill>
          <a:ln cap="flat" cmpd="sng" w="9525">
            <a:solidFill>
              <a:srgbClr val="A64D79"/>
            </a:solidFill>
            <a:prstDash val="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rgbClr val="D5A6BD"/>
                </a:solidFill>
                <a:latin typeface="Bebas Neue"/>
                <a:ea typeface="Bebas Neue"/>
                <a:cs typeface="Bebas Neue"/>
                <a:sym typeface="Bebas Neue"/>
              </a:rPr>
              <a:t>Girl’s slide</a:t>
            </a:r>
            <a:endParaRPr sz="1000">
              <a:solidFill>
                <a:srgbClr val="D5A6BD"/>
              </a:solidFill>
              <a:latin typeface="Bebas Neue"/>
              <a:ea typeface="Bebas Neue"/>
              <a:cs typeface="Bebas Neue"/>
              <a:sym typeface="Bebas Neue"/>
            </a:endParaRPr>
          </a:p>
        </p:txBody>
      </p:sp>
      <p:sp>
        <p:nvSpPr>
          <p:cNvPr id="266" name="Google Shape;266;p19"/>
          <p:cNvSpPr txBox="1"/>
          <p:nvPr/>
        </p:nvSpPr>
        <p:spPr>
          <a:xfrm>
            <a:off x="4534275" y="1577650"/>
            <a:ext cx="1993500" cy="954300"/>
          </a:xfrm>
          <a:prstGeom prst="rect">
            <a:avLst/>
          </a:prstGeom>
          <a:noFill/>
          <a:ln cap="flat" cmpd="sng" w="9525">
            <a:solidFill>
              <a:srgbClr val="C2C2C2"/>
            </a:solidFill>
            <a:prstDash val="dashDot"/>
            <a:round/>
            <a:headEnd len="sm" w="sm" type="none"/>
            <a:tailEnd len="sm" w="sm" type="none"/>
          </a:ln>
        </p:spPr>
        <p:txBody>
          <a:bodyPr anchorCtr="0" anchor="t" bIns="91425" lIns="91425" spcFirstLastPara="1" rIns="91425" wrap="square" tIns="91425">
            <a:spAutoFit/>
          </a:bodyPr>
          <a:lstStyle/>
          <a:p>
            <a:pPr indent="0" lvl="0" marL="457200" rtl="0" algn="l">
              <a:spcBef>
                <a:spcPts val="0"/>
              </a:spcBef>
              <a:spcAft>
                <a:spcPts val="0"/>
              </a:spcAft>
              <a:buNone/>
            </a:pPr>
            <a:r>
              <a:t/>
            </a:r>
            <a:endParaRPr sz="1000">
              <a:solidFill>
                <a:srgbClr val="93C47D"/>
              </a:solidFill>
              <a:latin typeface="Open Sans"/>
              <a:ea typeface="Open Sans"/>
              <a:cs typeface="Open Sans"/>
              <a:sym typeface="Open Sans"/>
            </a:endParaRPr>
          </a:p>
          <a:p>
            <a:pPr indent="0" lvl="0" marL="457200" rtl="0" algn="l">
              <a:spcBef>
                <a:spcPts val="0"/>
              </a:spcBef>
              <a:spcAft>
                <a:spcPts val="0"/>
              </a:spcAft>
              <a:buNone/>
            </a:pPr>
            <a:r>
              <a:t/>
            </a:r>
            <a:endParaRPr sz="1000">
              <a:solidFill>
                <a:srgbClr val="93C47D"/>
              </a:solidFill>
              <a:latin typeface="Open Sans"/>
              <a:ea typeface="Open Sans"/>
              <a:cs typeface="Open Sans"/>
              <a:sym typeface="Open Sans"/>
            </a:endParaRPr>
          </a:p>
          <a:p>
            <a:pPr indent="0" lvl="0" marL="457200" rtl="0" algn="l">
              <a:spcBef>
                <a:spcPts val="0"/>
              </a:spcBef>
              <a:spcAft>
                <a:spcPts val="0"/>
              </a:spcAft>
              <a:buNone/>
            </a:pPr>
            <a:r>
              <a:t/>
            </a:r>
            <a:endParaRPr sz="1000">
              <a:solidFill>
                <a:srgbClr val="93C47D"/>
              </a:solidFill>
              <a:latin typeface="Open Sans"/>
              <a:ea typeface="Open Sans"/>
              <a:cs typeface="Open Sans"/>
              <a:sym typeface="Open Sans"/>
            </a:endParaRPr>
          </a:p>
          <a:p>
            <a:pPr indent="0" lvl="0" marL="457200" rtl="0" algn="l">
              <a:spcBef>
                <a:spcPts val="0"/>
              </a:spcBef>
              <a:spcAft>
                <a:spcPts val="0"/>
              </a:spcAft>
              <a:buNone/>
            </a:pPr>
            <a:r>
              <a:t/>
            </a:r>
            <a:endParaRPr sz="1000">
              <a:solidFill>
                <a:srgbClr val="93C47D"/>
              </a:solidFill>
              <a:latin typeface="Open Sans"/>
              <a:ea typeface="Open Sans"/>
              <a:cs typeface="Open Sans"/>
              <a:sym typeface="Open Sans"/>
            </a:endParaRPr>
          </a:p>
          <a:p>
            <a:pPr indent="0" lvl="0" marL="457200" rtl="0" algn="l">
              <a:spcBef>
                <a:spcPts val="0"/>
              </a:spcBef>
              <a:spcAft>
                <a:spcPts val="0"/>
              </a:spcAft>
              <a:buNone/>
            </a:pPr>
            <a:r>
              <a:t/>
            </a:r>
            <a:endParaRPr sz="1000">
              <a:solidFill>
                <a:srgbClr val="93C47D"/>
              </a:solidFill>
              <a:latin typeface="Open Sans"/>
              <a:ea typeface="Open Sans"/>
              <a:cs typeface="Open Sans"/>
              <a:sym typeface="Open Sans"/>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 name="Shape 270"/>
        <p:cNvGrpSpPr/>
        <p:nvPr/>
      </p:nvGrpSpPr>
      <p:grpSpPr>
        <a:xfrm>
          <a:off x="0" y="0"/>
          <a:ext cx="0" cy="0"/>
          <a:chOff x="0" y="0"/>
          <a:chExt cx="0" cy="0"/>
        </a:xfrm>
      </p:grpSpPr>
      <p:sp>
        <p:nvSpPr>
          <p:cNvPr id="271" name="Google Shape;271;p20"/>
          <p:cNvSpPr txBox="1"/>
          <p:nvPr/>
        </p:nvSpPr>
        <p:spPr>
          <a:xfrm>
            <a:off x="331022" y="297875"/>
            <a:ext cx="5551200" cy="2801400"/>
          </a:xfrm>
          <a:prstGeom prst="rect">
            <a:avLst/>
          </a:prstGeom>
          <a:noFill/>
          <a:ln cap="flat" cmpd="sng" w="9525">
            <a:solidFill>
              <a:srgbClr val="C2C2C2"/>
            </a:solidFill>
            <a:prstDash val="dashDot"/>
            <a:round/>
            <a:headEnd len="sm" w="sm" type="none"/>
            <a:tailEnd len="sm" w="sm" type="none"/>
          </a:ln>
        </p:spPr>
        <p:txBody>
          <a:bodyPr anchorCtr="0" anchor="t" bIns="91425" lIns="91425" spcFirstLastPara="1" rIns="91425" wrap="square" tIns="91425">
            <a:spAutoFit/>
          </a:bodyPr>
          <a:lstStyle/>
          <a:p>
            <a:pPr indent="0" lvl="0" marL="457200" rtl="0" algn="l">
              <a:spcBef>
                <a:spcPts val="0"/>
              </a:spcBef>
              <a:spcAft>
                <a:spcPts val="0"/>
              </a:spcAft>
              <a:buNone/>
            </a:pPr>
            <a:r>
              <a:t/>
            </a:r>
            <a:endParaRPr sz="1000">
              <a:solidFill>
                <a:srgbClr val="93C47D"/>
              </a:solidFill>
              <a:latin typeface="Open Sans"/>
              <a:ea typeface="Open Sans"/>
              <a:cs typeface="Open Sans"/>
              <a:sym typeface="Open Sans"/>
            </a:endParaRPr>
          </a:p>
          <a:p>
            <a:pPr indent="0" lvl="0" marL="457200" rtl="0" algn="l">
              <a:spcBef>
                <a:spcPts val="0"/>
              </a:spcBef>
              <a:spcAft>
                <a:spcPts val="0"/>
              </a:spcAft>
              <a:buNone/>
            </a:pPr>
            <a:r>
              <a:t/>
            </a:r>
            <a:endParaRPr sz="1000">
              <a:solidFill>
                <a:srgbClr val="93C47D"/>
              </a:solidFill>
              <a:latin typeface="Open Sans"/>
              <a:ea typeface="Open Sans"/>
              <a:cs typeface="Open Sans"/>
              <a:sym typeface="Open Sans"/>
            </a:endParaRPr>
          </a:p>
          <a:p>
            <a:pPr indent="0" lvl="0" marL="457200" rtl="0" algn="l">
              <a:spcBef>
                <a:spcPts val="0"/>
              </a:spcBef>
              <a:spcAft>
                <a:spcPts val="0"/>
              </a:spcAft>
              <a:buNone/>
            </a:pPr>
            <a:r>
              <a:t/>
            </a:r>
            <a:endParaRPr sz="1000">
              <a:solidFill>
                <a:srgbClr val="93C47D"/>
              </a:solidFill>
              <a:latin typeface="Open Sans"/>
              <a:ea typeface="Open Sans"/>
              <a:cs typeface="Open Sans"/>
              <a:sym typeface="Open Sans"/>
            </a:endParaRPr>
          </a:p>
          <a:p>
            <a:pPr indent="0" lvl="0" marL="457200" rtl="0" algn="l">
              <a:spcBef>
                <a:spcPts val="0"/>
              </a:spcBef>
              <a:spcAft>
                <a:spcPts val="0"/>
              </a:spcAft>
              <a:buNone/>
            </a:pPr>
            <a:r>
              <a:t/>
            </a:r>
            <a:endParaRPr sz="1000">
              <a:solidFill>
                <a:srgbClr val="93C47D"/>
              </a:solidFill>
              <a:latin typeface="Open Sans"/>
              <a:ea typeface="Open Sans"/>
              <a:cs typeface="Open Sans"/>
              <a:sym typeface="Open Sans"/>
            </a:endParaRPr>
          </a:p>
          <a:p>
            <a:pPr indent="0" lvl="0" marL="457200" rtl="0" algn="l">
              <a:spcBef>
                <a:spcPts val="0"/>
              </a:spcBef>
              <a:spcAft>
                <a:spcPts val="0"/>
              </a:spcAft>
              <a:buNone/>
            </a:pPr>
            <a:r>
              <a:t/>
            </a:r>
            <a:endParaRPr sz="1000">
              <a:solidFill>
                <a:srgbClr val="93C47D"/>
              </a:solidFill>
              <a:latin typeface="Open Sans"/>
              <a:ea typeface="Open Sans"/>
              <a:cs typeface="Open Sans"/>
              <a:sym typeface="Open Sans"/>
            </a:endParaRPr>
          </a:p>
          <a:p>
            <a:pPr indent="0" lvl="0" marL="457200" rtl="0" algn="l">
              <a:spcBef>
                <a:spcPts val="0"/>
              </a:spcBef>
              <a:spcAft>
                <a:spcPts val="0"/>
              </a:spcAft>
              <a:buNone/>
            </a:pPr>
            <a:r>
              <a:t/>
            </a:r>
            <a:endParaRPr sz="1000">
              <a:solidFill>
                <a:srgbClr val="93C47D"/>
              </a:solidFill>
              <a:latin typeface="Open Sans"/>
              <a:ea typeface="Open Sans"/>
              <a:cs typeface="Open Sans"/>
              <a:sym typeface="Open Sans"/>
            </a:endParaRPr>
          </a:p>
          <a:p>
            <a:pPr indent="0" lvl="0" marL="457200" rtl="0" algn="l">
              <a:spcBef>
                <a:spcPts val="0"/>
              </a:spcBef>
              <a:spcAft>
                <a:spcPts val="0"/>
              </a:spcAft>
              <a:buNone/>
            </a:pPr>
            <a:r>
              <a:t/>
            </a:r>
            <a:endParaRPr sz="1000">
              <a:solidFill>
                <a:srgbClr val="93C47D"/>
              </a:solidFill>
              <a:latin typeface="Open Sans"/>
              <a:ea typeface="Open Sans"/>
              <a:cs typeface="Open Sans"/>
              <a:sym typeface="Open Sans"/>
            </a:endParaRPr>
          </a:p>
          <a:p>
            <a:pPr indent="0" lvl="0" marL="457200" rtl="0" algn="l">
              <a:spcBef>
                <a:spcPts val="0"/>
              </a:spcBef>
              <a:spcAft>
                <a:spcPts val="0"/>
              </a:spcAft>
              <a:buNone/>
            </a:pPr>
            <a:r>
              <a:t/>
            </a:r>
            <a:endParaRPr sz="1000">
              <a:solidFill>
                <a:srgbClr val="93C47D"/>
              </a:solidFill>
              <a:latin typeface="Open Sans"/>
              <a:ea typeface="Open Sans"/>
              <a:cs typeface="Open Sans"/>
              <a:sym typeface="Open Sans"/>
            </a:endParaRPr>
          </a:p>
          <a:p>
            <a:pPr indent="0" lvl="0" marL="457200" rtl="0" algn="l">
              <a:spcBef>
                <a:spcPts val="0"/>
              </a:spcBef>
              <a:spcAft>
                <a:spcPts val="0"/>
              </a:spcAft>
              <a:buNone/>
            </a:pPr>
            <a:r>
              <a:t/>
            </a:r>
            <a:endParaRPr sz="1000">
              <a:solidFill>
                <a:srgbClr val="93C47D"/>
              </a:solidFill>
              <a:latin typeface="Open Sans"/>
              <a:ea typeface="Open Sans"/>
              <a:cs typeface="Open Sans"/>
              <a:sym typeface="Open Sans"/>
            </a:endParaRPr>
          </a:p>
          <a:p>
            <a:pPr indent="0" lvl="0" marL="457200" rtl="0" algn="l">
              <a:spcBef>
                <a:spcPts val="0"/>
              </a:spcBef>
              <a:spcAft>
                <a:spcPts val="0"/>
              </a:spcAft>
              <a:buNone/>
            </a:pPr>
            <a:r>
              <a:t/>
            </a:r>
            <a:endParaRPr sz="1000">
              <a:solidFill>
                <a:srgbClr val="93C47D"/>
              </a:solidFill>
              <a:latin typeface="Open Sans"/>
              <a:ea typeface="Open Sans"/>
              <a:cs typeface="Open Sans"/>
              <a:sym typeface="Open Sans"/>
            </a:endParaRPr>
          </a:p>
          <a:p>
            <a:pPr indent="0" lvl="0" marL="457200" rtl="0" algn="l">
              <a:spcBef>
                <a:spcPts val="0"/>
              </a:spcBef>
              <a:spcAft>
                <a:spcPts val="0"/>
              </a:spcAft>
              <a:buNone/>
            </a:pPr>
            <a:r>
              <a:t/>
            </a:r>
            <a:endParaRPr sz="1000">
              <a:solidFill>
                <a:srgbClr val="93C47D"/>
              </a:solidFill>
              <a:latin typeface="Open Sans"/>
              <a:ea typeface="Open Sans"/>
              <a:cs typeface="Open Sans"/>
              <a:sym typeface="Open Sans"/>
            </a:endParaRPr>
          </a:p>
          <a:p>
            <a:pPr indent="0" lvl="0" marL="457200" rtl="0" algn="l">
              <a:spcBef>
                <a:spcPts val="0"/>
              </a:spcBef>
              <a:spcAft>
                <a:spcPts val="0"/>
              </a:spcAft>
              <a:buNone/>
            </a:pPr>
            <a:r>
              <a:t/>
            </a:r>
            <a:endParaRPr sz="1000">
              <a:solidFill>
                <a:srgbClr val="93C47D"/>
              </a:solidFill>
              <a:latin typeface="Open Sans"/>
              <a:ea typeface="Open Sans"/>
              <a:cs typeface="Open Sans"/>
              <a:sym typeface="Open Sans"/>
            </a:endParaRPr>
          </a:p>
          <a:p>
            <a:pPr indent="0" lvl="0" marL="457200" rtl="0" algn="l">
              <a:spcBef>
                <a:spcPts val="0"/>
              </a:spcBef>
              <a:spcAft>
                <a:spcPts val="0"/>
              </a:spcAft>
              <a:buNone/>
            </a:pPr>
            <a:r>
              <a:t/>
            </a:r>
            <a:endParaRPr sz="1000">
              <a:solidFill>
                <a:srgbClr val="93C47D"/>
              </a:solidFill>
              <a:latin typeface="Open Sans"/>
              <a:ea typeface="Open Sans"/>
              <a:cs typeface="Open Sans"/>
              <a:sym typeface="Open Sans"/>
            </a:endParaRPr>
          </a:p>
          <a:p>
            <a:pPr indent="0" lvl="0" marL="457200" rtl="0" algn="l">
              <a:spcBef>
                <a:spcPts val="0"/>
              </a:spcBef>
              <a:spcAft>
                <a:spcPts val="0"/>
              </a:spcAft>
              <a:buNone/>
            </a:pPr>
            <a:r>
              <a:t/>
            </a:r>
            <a:endParaRPr sz="1000">
              <a:solidFill>
                <a:srgbClr val="93C47D"/>
              </a:solidFill>
              <a:latin typeface="Open Sans"/>
              <a:ea typeface="Open Sans"/>
              <a:cs typeface="Open Sans"/>
              <a:sym typeface="Open Sans"/>
            </a:endParaRPr>
          </a:p>
          <a:p>
            <a:pPr indent="0" lvl="0" marL="457200" rtl="0" algn="l">
              <a:spcBef>
                <a:spcPts val="0"/>
              </a:spcBef>
              <a:spcAft>
                <a:spcPts val="0"/>
              </a:spcAft>
              <a:buNone/>
            </a:pPr>
            <a:r>
              <a:t/>
            </a:r>
            <a:endParaRPr sz="1000">
              <a:solidFill>
                <a:srgbClr val="93C47D"/>
              </a:solidFill>
              <a:latin typeface="Open Sans"/>
              <a:ea typeface="Open Sans"/>
              <a:cs typeface="Open Sans"/>
              <a:sym typeface="Open Sans"/>
            </a:endParaRPr>
          </a:p>
          <a:p>
            <a:pPr indent="0" lvl="0" marL="457200" rtl="0" algn="l">
              <a:spcBef>
                <a:spcPts val="0"/>
              </a:spcBef>
              <a:spcAft>
                <a:spcPts val="0"/>
              </a:spcAft>
              <a:buNone/>
            </a:pPr>
            <a:r>
              <a:t/>
            </a:r>
            <a:endParaRPr sz="1000">
              <a:solidFill>
                <a:srgbClr val="93C47D"/>
              </a:solidFill>
              <a:latin typeface="Open Sans"/>
              <a:ea typeface="Open Sans"/>
              <a:cs typeface="Open Sans"/>
              <a:sym typeface="Open Sans"/>
            </a:endParaRPr>
          </a:p>
          <a:p>
            <a:pPr indent="0" lvl="0" marL="457200" rtl="0" algn="l">
              <a:spcBef>
                <a:spcPts val="0"/>
              </a:spcBef>
              <a:spcAft>
                <a:spcPts val="0"/>
              </a:spcAft>
              <a:buNone/>
            </a:pPr>
            <a:r>
              <a:t/>
            </a:r>
            <a:endParaRPr sz="1000">
              <a:solidFill>
                <a:srgbClr val="93C47D"/>
              </a:solidFill>
              <a:latin typeface="Open Sans"/>
              <a:ea typeface="Open Sans"/>
              <a:cs typeface="Open Sans"/>
              <a:sym typeface="Open Sans"/>
            </a:endParaRPr>
          </a:p>
        </p:txBody>
      </p:sp>
      <p:sp>
        <p:nvSpPr>
          <p:cNvPr id="272" name="Google Shape;272;p20"/>
          <p:cNvSpPr/>
          <p:nvPr/>
        </p:nvSpPr>
        <p:spPr>
          <a:xfrm>
            <a:off x="6048496" y="-238225"/>
            <a:ext cx="570900" cy="1381500"/>
          </a:xfrm>
          <a:prstGeom prst="roundRect">
            <a:avLst>
              <a:gd fmla="val 16667" name="adj"/>
            </a:avLst>
          </a:prstGeom>
          <a:solidFill>
            <a:srgbClr val="D7DAE1">
              <a:alpha val="8353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800"/>
              <a:buFont typeface="Arial"/>
              <a:buNone/>
            </a:pPr>
            <a:r>
              <a:rPr b="1" lang="en" sz="4800">
                <a:solidFill>
                  <a:srgbClr val="CF8A87"/>
                </a:solidFill>
                <a:latin typeface="Oxygen"/>
                <a:ea typeface="Oxygen"/>
                <a:cs typeface="Oxygen"/>
                <a:sym typeface="Oxygen"/>
              </a:rPr>
              <a:t>6</a:t>
            </a:r>
            <a:endParaRPr b="0" i="0" sz="4800" u="none" cap="none" strike="noStrike">
              <a:solidFill>
                <a:srgbClr val="CF8A87"/>
              </a:solidFill>
              <a:latin typeface="Oxygen"/>
              <a:ea typeface="Oxygen"/>
              <a:cs typeface="Oxygen"/>
              <a:sym typeface="Oxygen"/>
            </a:endParaRPr>
          </a:p>
        </p:txBody>
      </p:sp>
      <p:pic>
        <p:nvPicPr>
          <p:cNvPr id="273" name="Google Shape;273;p20"/>
          <p:cNvPicPr preferRelativeResize="0"/>
          <p:nvPr/>
        </p:nvPicPr>
        <p:blipFill rotWithShape="1">
          <a:blip r:embed="rId3">
            <a:alphaModFix/>
          </a:blip>
          <a:srcRect b="0" l="0" r="0" t="1058"/>
          <a:stretch/>
        </p:blipFill>
        <p:spPr>
          <a:xfrm>
            <a:off x="436200" y="496850"/>
            <a:ext cx="5335489" cy="2510151"/>
          </a:xfrm>
          <a:prstGeom prst="rect">
            <a:avLst/>
          </a:prstGeom>
          <a:noFill/>
          <a:ln>
            <a:noFill/>
          </a:ln>
        </p:spPr>
      </p:pic>
      <p:sp>
        <p:nvSpPr>
          <p:cNvPr id="274" name="Google Shape;274;p20"/>
          <p:cNvSpPr txBox="1"/>
          <p:nvPr/>
        </p:nvSpPr>
        <p:spPr>
          <a:xfrm>
            <a:off x="170688" y="3141879"/>
            <a:ext cx="66873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rgbClr val="6AA84F"/>
                </a:solidFill>
                <a:latin typeface="Open Sans"/>
                <a:ea typeface="Open Sans"/>
                <a:cs typeface="Open Sans"/>
                <a:sym typeface="Open Sans"/>
              </a:rPr>
              <a:t>Question from the doctor: which nerve carries sensation of a full bladder?</a:t>
            </a:r>
            <a:endParaRPr sz="1000">
              <a:solidFill>
                <a:srgbClr val="6AA84F"/>
              </a:solidFill>
              <a:latin typeface="Open Sans"/>
              <a:ea typeface="Open Sans"/>
              <a:cs typeface="Open Sans"/>
              <a:sym typeface="Open Sans"/>
            </a:endParaRPr>
          </a:p>
          <a:p>
            <a:pPr indent="0" lvl="0" marL="0" rtl="0" algn="l">
              <a:spcBef>
                <a:spcPts val="0"/>
              </a:spcBef>
              <a:spcAft>
                <a:spcPts val="0"/>
              </a:spcAft>
              <a:buNone/>
            </a:pPr>
            <a:r>
              <a:rPr lang="en" sz="1000">
                <a:solidFill>
                  <a:srgbClr val="6AA84F"/>
                </a:solidFill>
                <a:latin typeface="Open Sans"/>
                <a:ea typeface="Open Sans"/>
                <a:cs typeface="Open Sans"/>
                <a:sym typeface="Open Sans"/>
              </a:rPr>
              <a:t>A: Hypogastric </a:t>
            </a:r>
            <a:endParaRPr sz="1000">
              <a:solidFill>
                <a:srgbClr val="6AA84F"/>
              </a:solidFill>
              <a:latin typeface="Open Sans"/>
              <a:ea typeface="Open Sans"/>
              <a:cs typeface="Open Sans"/>
              <a:sym typeface="Open Sans"/>
            </a:endParaRPr>
          </a:p>
          <a:p>
            <a:pPr indent="0" lvl="0" marL="0" rtl="0" algn="l">
              <a:spcBef>
                <a:spcPts val="0"/>
              </a:spcBef>
              <a:spcAft>
                <a:spcPts val="0"/>
              </a:spcAft>
              <a:buNone/>
            </a:pPr>
            <a:r>
              <a:rPr lang="en" sz="1000">
                <a:solidFill>
                  <a:srgbClr val="6AA84F"/>
                </a:solidFill>
                <a:latin typeface="Open Sans"/>
                <a:ea typeface="Open Sans"/>
                <a:cs typeface="Open Sans"/>
                <a:sym typeface="Open Sans"/>
              </a:rPr>
              <a:t>Follow up: Why not pudendal? Because smooth muscle is not supplied by somatic nerves</a:t>
            </a:r>
            <a:endParaRPr sz="1000">
              <a:solidFill>
                <a:srgbClr val="6AA84F"/>
              </a:solidFill>
              <a:latin typeface="Open Sans"/>
              <a:ea typeface="Open Sans"/>
              <a:cs typeface="Open Sans"/>
              <a:sym typeface="Open Sans"/>
            </a:endParaRPr>
          </a:p>
          <a:p>
            <a:pPr indent="0" lvl="0" marL="0" rtl="0" algn="l">
              <a:spcBef>
                <a:spcPts val="0"/>
              </a:spcBef>
              <a:spcAft>
                <a:spcPts val="0"/>
              </a:spcAft>
              <a:buNone/>
            </a:pPr>
            <a:r>
              <a:t/>
            </a:r>
            <a:endParaRPr sz="1000">
              <a:latin typeface="Oxygen"/>
              <a:ea typeface="Oxygen"/>
              <a:cs typeface="Oxygen"/>
              <a:sym typeface="Oxygen"/>
            </a:endParaRPr>
          </a:p>
        </p:txBody>
      </p:sp>
      <p:sp>
        <p:nvSpPr>
          <p:cNvPr id="275" name="Google Shape;275;p20"/>
          <p:cNvSpPr txBox="1"/>
          <p:nvPr/>
        </p:nvSpPr>
        <p:spPr>
          <a:xfrm>
            <a:off x="1086300" y="4077161"/>
            <a:ext cx="4685400" cy="569400"/>
          </a:xfrm>
          <a:prstGeom prst="rect">
            <a:avLst/>
          </a:prstGeom>
          <a:noFill/>
          <a:ln>
            <a:noFill/>
          </a:ln>
        </p:spPr>
        <p:txBody>
          <a:bodyPr anchorCtr="0" anchor="t" bIns="91425" lIns="91425" spcFirstLastPara="1" rIns="91425" wrap="square" tIns="91425">
            <a:spAutoFit/>
          </a:bodyPr>
          <a:lstStyle/>
          <a:p>
            <a:pPr indent="0" lvl="0" marL="0" marR="0" rtl="0" algn="ctr">
              <a:lnSpc>
                <a:spcPct val="90000"/>
              </a:lnSpc>
              <a:spcBef>
                <a:spcPts val="0"/>
              </a:spcBef>
              <a:spcAft>
                <a:spcPts val="0"/>
              </a:spcAft>
              <a:buClr>
                <a:srgbClr val="000000"/>
              </a:buClr>
              <a:buSzPts val="4800"/>
              <a:buFont typeface="Arial"/>
              <a:buNone/>
            </a:pPr>
            <a:r>
              <a:rPr b="1" lang="en" sz="2800">
                <a:solidFill>
                  <a:srgbClr val="CF8A87"/>
                </a:solidFill>
                <a:latin typeface="Open Sans"/>
                <a:ea typeface="Open Sans"/>
                <a:cs typeface="Open Sans"/>
                <a:sym typeface="Open Sans"/>
              </a:rPr>
              <a:t>The Micturition Reflex</a:t>
            </a:r>
            <a:endParaRPr b="1" i="0" sz="2800" u="none" cap="none" strike="noStrike">
              <a:solidFill>
                <a:srgbClr val="CF8A87"/>
              </a:solidFill>
              <a:latin typeface="Open Sans"/>
              <a:ea typeface="Open Sans"/>
              <a:cs typeface="Open Sans"/>
              <a:sym typeface="Open Sans"/>
            </a:endParaRPr>
          </a:p>
        </p:txBody>
      </p:sp>
      <p:cxnSp>
        <p:nvCxnSpPr>
          <p:cNvPr id="276" name="Google Shape;276;p20"/>
          <p:cNvCxnSpPr/>
          <p:nvPr/>
        </p:nvCxnSpPr>
        <p:spPr>
          <a:xfrm>
            <a:off x="2199450" y="4646542"/>
            <a:ext cx="2459100" cy="0"/>
          </a:xfrm>
          <a:prstGeom prst="straightConnector1">
            <a:avLst/>
          </a:prstGeom>
          <a:noFill/>
          <a:ln cap="rnd" cmpd="sng" w="38100">
            <a:solidFill>
              <a:srgbClr val="7F7F7F"/>
            </a:solidFill>
            <a:prstDash val="solid"/>
            <a:miter lim="800000"/>
            <a:headEnd len="sm" w="sm" type="none"/>
            <a:tailEnd len="sm" w="sm" type="none"/>
          </a:ln>
        </p:spPr>
      </p:cxnSp>
      <p:sp>
        <p:nvSpPr>
          <p:cNvPr id="277" name="Google Shape;277;p20"/>
          <p:cNvSpPr txBox="1"/>
          <p:nvPr/>
        </p:nvSpPr>
        <p:spPr>
          <a:xfrm>
            <a:off x="99475" y="4778062"/>
            <a:ext cx="6400200" cy="1743300"/>
          </a:xfrm>
          <a:prstGeom prst="rect">
            <a:avLst/>
          </a:prstGeom>
          <a:noFill/>
          <a:ln cap="flat" cmpd="sng" w="9525">
            <a:solidFill>
              <a:srgbClr val="C2C2C2"/>
            </a:solidFill>
            <a:prstDash val="dashDot"/>
            <a:round/>
            <a:headEnd len="sm" w="sm" type="none"/>
            <a:tailEnd len="sm" w="sm" type="none"/>
          </a:ln>
        </p:spPr>
        <p:txBody>
          <a:bodyPr anchorCtr="0" anchor="t" bIns="91425" lIns="91425" spcFirstLastPara="1" rIns="91425" wrap="square" tIns="91425">
            <a:spAutoFit/>
          </a:bodyPr>
          <a:lstStyle/>
          <a:p>
            <a:pPr indent="-317500" lvl="0" marL="457200" rtl="0" algn="l">
              <a:spcBef>
                <a:spcPts val="0"/>
              </a:spcBef>
              <a:spcAft>
                <a:spcPts val="0"/>
              </a:spcAft>
              <a:buSzPts val="1400"/>
              <a:buFont typeface="Open Sans"/>
              <a:buChar char="●"/>
            </a:pPr>
            <a:r>
              <a:rPr lang="en">
                <a:latin typeface="Open Sans"/>
                <a:ea typeface="Open Sans"/>
                <a:cs typeface="Open Sans"/>
                <a:sym typeface="Open Sans"/>
              </a:rPr>
              <a:t>Micturition is a </a:t>
            </a:r>
            <a:r>
              <a:rPr b="1" lang="en">
                <a:latin typeface="Open Sans"/>
                <a:ea typeface="Open Sans"/>
                <a:cs typeface="Open Sans"/>
                <a:sym typeface="Open Sans"/>
              </a:rPr>
              <a:t>visceral </a:t>
            </a:r>
            <a:r>
              <a:rPr lang="en">
                <a:latin typeface="Open Sans"/>
                <a:ea typeface="Open Sans"/>
                <a:cs typeface="Open Sans"/>
                <a:sym typeface="Open Sans"/>
              </a:rPr>
              <a:t>function → under control of autonomic system </a:t>
            </a:r>
            <a:r>
              <a:rPr lang="en" sz="1000">
                <a:solidFill>
                  <a:srgbClr val="93C47D"/>
                </a:solidFill>
                <a:latin typeface="Open Sans"/>
                <a:ea typeface="Open Sans"/>
                <a:cs typeface="Open Sans"/>
                <a:sym typeface="Open Sans"/>
              </a:rPr>
              <a:t>(Normally involuntary, but it’s a reflex that undergoes voluntary control from higher center) </a:t>
            </a:r>
            <a:endParaRPr>
              <a:latin typeface="Open Sans"/>
              <a:ea typeface="Open Sans"/>
              <a:cs typeface="Open Sans"/>
              <a:sym typeface="Open Sans"/>
            </a:endParaRPr>
          </a:p>
          <a:p>
            <a:pPr indent="-317500" lvl="0" marL="457200" rtl="0" algn="l">
              <a:spcBef>
                <a:spcPts val="0"/>
              </a:spcBef>
              <a:spcAft>
                <a:spcPts val="0"/>
              </a:spcAft>
              <a:buClr>
                <a:srgbClr val="990000"/>
              </a:buClr>
              <a:buSzPts val="1400"/>
              <a:buFont typeface="Open Sans"/>
              <a:buChar char="●"/>
            </a:pPr>
            <a:r>
              <a:rPr lang="en">
                <a:solidFill>
                  <a:srgbClr val="990000"/>
                </a:solidFill>
                <a:latin typeface="Open Sans"/>
                <a:ea typeface="Open Sans"/>
                <a:cs typeface="Open Sans"/>
                <a:sym typeface="Open Sans"/>
              </a:rPr>
              <a:t>How is micturition different from other visceral functions?</a:t>
            </a:r>
            <a:endParaRPr>
              <a:solidFill>
                <a:srgbClr val="990000"/>
              </a:solidFill>
              <a:latin typeface="Open Sans"/>
              <a:ea typeface="Open Sans"/>
              <a:cs typeface="Open Sans"/>
              <a:sym typeface="Open Sans"/>
            </a:endParaRPr>
          </a:p>
          <a:p>
            <a:pPr indent="-292100" lvl="1" marL="914400" rtl="0" algn="l">
              <a:spcBef>
                <a:spcPts val="0"/>
              </a:spcBef>
              <a:spcAft>
                <a:spcPts val="0"/>
              </a:spcAft>
              <a:buClr>
                <a:srgbClr val="93C47D"/>
              </a:buClr>
              <a:buSzPts val="1000"/>
              <a:buFont typeface="Open Sans"/>
              <a:buChar char="○"/>
            </a:pPr>
            <a:r>
              <a:rPr lang="en" sz="1000">
                <a:solidFill>
                  <a:srgbClr val="93C47D"/>
                </a:solidFill>
                <a:latin typeface="Open Sans"/>
                <a:ea typeface="Open Sans"/>
                <a:cs typeface="Open Sans"/>
                <a:sym typeface="Open Sans"/>
              </a:rPr>
              <a:t>The special thing about Micturition is that although it is mediated by the autonomic nervous system (which makes it involuntary) → it’s controlled by the higher brain center CNS (voluntary control) which is why we can control ourselves. Unlike other visceral organs e.g. intestinal movement → I cannot control my stomach when it digests food or when it doesn’t → this is not under my control (Team439)</a:t>
            </a:r>
            <a:endParaRPr sz="1000">
              <a:solidFill>
                <a:srgbClr val="93C47D"/>
              </a:solidFill>
              <a:latin typeface="Open Sans"/>
              <a:ea typeface="Open Sans"/>
              <a:cs typeface="Open Sans"/>
              <a:sym typeface="Open Sans"/>
            </a:endParaRPr>
          </a:p>
        </p:txBody>
      </p:sp>
      <p:pic>
        <p:nvPicPr>
          <p:cNvPr id="278" name="Google Shape;278;p20"/>
          <p:cNvPicPr preferRelativeResize="0"/>
          <p:nvPr/>
        </p:nvPicPr>
        <p:blipFill>
          <a:blip r:embed="rId4">
            <a:alphaModFix/>
          </a:blip>
          <a:stretch>
            <a:fillRect/>
          </a:stretch>
        </p:blipFill>
        <p:spPr>
          <a:xfrm>
            <a:off x="170698" y="6652850"/>
            <a:ext cx="3449599" cy="3076801"/>
          </a:xfrm>
          <a:prstGeom prst="rect">
            <a:avLst/>
          </a:prstGeom>
          <a:noFill/>
          <a:ln>
            <a:noFill/>
          </a:ln>
        </p:spPr>
      </p:pic>
      <p:pic>
        <p:nvPicPr>
          <p:cNvPr id="279" name="Google Shape;279;p20"/>
          <p:cNvPicPr preferRelativeResize="0"/>
          <p:nvPr/>
        </p:nvPicPr>
        <p:blipFill>
          <a:blip r:embed="rId5">
            <a:alphaModFix/>
          </a:blip>
          <a:stretch>
            <a:fillRect/>
          </a:stretch>
        </p:blipFill>
        <p:spPr>
          <a:xfrm>
            <a:off x="3913836" y="6770513"/>
            <a:ext cx="2459100" cy="2841475"/>
          </a:xfrm>
          <a:prstGeom prst="rect">
            <a:avLst/>
          </a:prstGeom>
          <a:noFill/>
          <a:ln>
            <a:noFill/>
          </a:ln>
        </p:spPr>
      </p:pic>
      <p:sp>
        <p:nvSpPr>
          <p:cNvPr id="280" name="Google Shape;280;p20"/>
          <p:cNvSpPr/>
          <p:nvPr/>
        </p:nvSpPr>
        <p:spPr>
          <a:xfrm>
            <a:off x="551617" y="158223"/>
            <a:ext cx="921900" cy="309300"/>
          </a:xfrm>
          <a:prstGeom prst="round2DiagRect">
            <a:avLst>
              <a:gd fmla="val 16667" name="adj1"/>
              <a:gd fmla="val 50000" name="adj2"/>
            </a:avLst>
          </a:prstGeom>
          <a:solidFill>
            <a:srgbClr val="FFFFFF"/>
          </a:solidFill>
          <a:ln cap="flat" cmpd="sng" w="9525">
            <a:solidFill>
              <a:srgbClr val="A64D79"/>
            </a:solidFill>
            <a:prstDash val="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rgbClr val="D5A6BD"/>
                </a:solidFill>
                <a:latin typeface="Bebas Neue"/>
                <a:ea typeface="Bebas Neue"/>
                <a:cs typeface="Bebas Neue"/>
                <a:sym typeface="Bebas Neue"/>
              </a:rPr>
              <a:t>Girl’s slide</a:t>
            </a:r>
            <a:endParaRPr sz="1000">
              <a:solidFill>
                <a:srgbClr val="D5A6BD"/>
              </a:solidFill>
              <a:latin typeface="Bebas Neue"/>
              <a:ea typeface="Bebas Neue"/>
              <a:cs typeface="Bebas Neue"/>
              <a:sym typeface="Bebas Neue"/>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 name="Shape 284"/>
        <p:cNvGrpSpPr/>
        <p:nvPr/>
      </p:nvGrpSpPr>
      <p:grpSpPr>
        <a:xfrm>
          <a:off x="0" y="0"/>
          <a:ext cx="0" cy="0"/>
          <a:chOff x="0" y="0"/>
          <a:chExt cx="0" cy="0"/>
        </a:xfrm>
      </p:grpSpPr>
      <p:sp>
        <p:nvSpPr>
          <p:cNvPr id="285" name="Google Shape;285;p21"/>
          <p:cNvSpPr/>
          <p:nvPr/>
        </p:nvSpPr>
        <p:spPr>
          <a:xfrm>
            <a:off x="3499150" y="7637950"/>
            <a:ext cx="2471791" cy="926959"/>
          </a:xfrm>
          <a:custGeom>
            <a:rect b="b" l="l" r="r" t="t"/>
            <a:pathLst>
              <a:path extrusionOk="0" h="26923" w="65726">
                <a:moveTo>
                  <a:pt x="0" y="0"/>
                </a:moveTo>
                <a:lnTo>
                  <a:pt x="10782" y="13477"/>
                </a:lnTo>
                <a:lnTo>
                  <a:pt x="0" y="26923"/>
                </a:lnTo>
                <a:lnTo>
                  <a:pt x="54943" y="26923"/>
                </a:lnTo>
                <a:lnTo>
                  <a:pt x="65725" y="13477"/>
                </a:lnTo>
                <a:lnTo>
                  <a:pt x="54943" y="0"/>
                </a:lnTo>
                <a:close/>
              </a:path>
            </a:pathLst>
          </a:custGeom>
          <a:solidFill>
            <a:srgbClr val="CF8A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6" name="Google Shape;286;p21"/>
          <p:cNvSpPr/>
          <p:nvPr/>
        </p:nvSpPr>
        <p:spPr>
          <a:xfrm>
            <a:off x="845725" y="7637950"/>
            <a:ext cx="2403600" cy="926959"/>
          </a:xfrm>
          <a:custGeom>
            <a:rect b="b" l="l" r="r" t="t"/>
            <a:pathLst>
              <a:path extrusionOk="0" h="26923" w="65726">
                <a:moveTo>
                  <a:pt x="0" y="0"/>
                </a:moveTo>
                <a:lnTo>
                  <a:pt x="10782" y="13477"/>
                </a:lnTo>
                <a:lnTo>
                  <a:pt x="0" y="26923"/>
                </a:lnTo>
                <a:lnTo>
                  <a:pt x="54943" y="26923"/>
                </a:lnTo>
                <a:lnTo>
                  <a:pt x="65725" y="13477"/>
                </a:lnTo>
                <a:lnTo>
                  <a:pt x="54943" y="0"/>
                </a:lnTo>
                <a:close/>
              </a:path>
            </a:pathLst>
          </a:custGeom>
          <a:solidFill>
            <a:srgbClr val="F3EFEF"/>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i="0" sz="1400" u="none" cap="none" strike="noStrike">
              <a:solidFill>
                <a:srgbClr val="000000"/>
              </a:solidFill>
              <a:latin typeface="Open Sans"/>
              <a:ea typeface="Open Sans"/>
              <a:cs typeface="Open Sans"/>
              <a:sym typeface="Open Sans"/>
            </a:endParaRPr>
          </a:p>
        </p:txBody>
      </p:sp>
      <p:sp>
        <p:nvSpPr>
          <p:cNvPr id="287" name="Google Shape;287;p21"/>
          <p:cNvSpPr/>
          <p:nvPr/>
        </p:nvSpPr>
        <p:spPr>
          <a:xfrm>
            <a:off x="6048496" y="-238225"/>
            <a:ext cx="570900" cy="1381500"/>
          </a:xfrm>
          <a:prstGeom prst="roundRect">
            <a:avLst>
              <a:gd fmla="val 16667" name="adj"/>
            </a:avLst>
          </a:prstGeom>
          <a:solidFill>
            <a:srgbClr val="D7DAE1">
              <a:alpha val="83529"/>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800"/>
              <a:buFont typeface="Arial"/>
              <a:buNone/>
            </a:pPr>
            <a:r>
              <a:rPr b="1" lang="en" sz="4800">
                <a:solidFill>
                  <a:srgbClr val="CF8A87"/>
                </a:solidFill>
                <a:latin typeface="Oxygen"/>
                <a:ea typeface="Oxygen"/>
                <a:cs typeface="Oxygen"/>
                <a:sym typeface="Oxygen"/>
              </a:rPr>
              <a:t>7</a:t>
            </a:r>
            <a:endParaRPr b="0" i="0" sz="4800" u="none" cap="none" strike="noStrike">
              <a:solidFill>
                <a:srgbClr val="CF8A87"/>
              </a:solidFill>
              <a:latin typeface="Oxygen"/>
              <a:ea typeface="Oxygen"/>
              <a:cs typeface="Oxygen"/>
              <a:sym typeface="Oxygen"/>
            </a:endParaRPr>
          </a:p>
        </p:txBody>
      </p:sp>
      <p:grpSp>
        <p:nvGrpSpPr>
          <p:cNvPr id="288" name="Google Shape;288;p21"/>
          <p:cNvGrpSpPr/>
          <p:nvPr/>
        </p:nvGrpSpPr>
        <p:grpSpPr>
          <a:xfrm>
            <a:off x="152082" y="212881"/>
            <a:ext cx="2925092" cy="624033"/>
            <a:chOff x="4342497" y="3243747"/>
            <a:chExt cx="844451" cy="187116"/>
          </a:xfrm>
        </p:grpSpPr>
        <p:sp>
          <p:nvSpPr>
            <p:cNvPr id="289" name="Google Shape;289;p21"/>
            <p:cNvSpPr/>
            <p:nvPr/>
          </p:nvSpPr>
          <p:spPr>
            <a:xfrm>
              <a:off x="4404545" y="3301592"/>
              <a:ext cx="782403" cy="129272"/>
            </a:xfrm>
            <a:custGeom>
              <a:rect b="b" l="l" r="r" t="t"/>
              <a:pathLst>
                <a:path extrusionOk="0" h="2863" w="17328">
                  <a:moveTo>
                    <a:pt x="1432" y="1"/>
                  </a:moveTo>
                  <a:cubicBezTo>
                    <a:pt x="641" y="1"/>
                    <a:pt x="1" y="641"/>
                    <a:pt x="2" y="1431"/>
                  </a:cubicBezTo>
                  <a:cubicBezTo>
                    <a:pt x="1" y="2222"/>
                    <a:pt x="641" y="2861"/>
                    <a:pt x="1432" y="2862"/>
                  </a:cubicBezTo>
                  <a:lnTo>
                    <a:pt x="15897" y="2862"/>
                  </a:lnTo>
                  <a:cubicBezTo>
                    <a:pt x="16687" y="2861"/>
                    <a:pt x="17327" y="2222"/>
                    <a:pt x="17327" y="1431"/>
                  </a:cubicBezTo>
                  <a:cubicBezTo>
                    <a:pt x="17327" y="641"/>
                    <a:pt x="16687" y="1"/>
                    <a:pt x="15897" y="1"/>
                  </a:cubicBezTo>
                  <a:close/>
                </a:path>
              </a:pathLst>
            </a:custGeom>
            <a:solidFill>
              <a:srgbClr val="F3EFE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lang="en">
                  <a:latin typeface="Open Sans"/>
                  <a:ea typeface="Open Sans"/>
                  <a:cs typeface="Open Sans"/>
                  <a:sym typeface="Open Sans"/>
                </a:rPr>
                <a:t> </a:t>
              </a:r>
              <a:r>
                <a:rPr lang="en">
                  <a:latin typeface="Open Sans"/>
                  <a:ea typeface="Open Sans"/>
                  <a:cs typeface="Open Sans"/>
                  <a:sym typeface="Open Sans"/>
                </a:rPr>
                <a:t>Filling of bladder</a:t>
              </a:r>
              <a:endParaRPr i="0" sz="1400" u="none" cap="none" strike="noStrike">
                <a:solidFill>
                  <a:srgbClr val="000000"/>
                </a:solidFill>
                <a:latin typeface="Open Sans"/>
                <a:ea typeface="Open Sans"/>
                <a:cs typeface="Open Sans"/>
                <a:sym typeface="Open Sans"/>
              </a:endParaRPr>
            </a:p>
          </p:txBody>
        </p:sp>
        <p:sp>
          <p:nvSpPr>
            <p:cNvPr id="290" name="Google Shape;290;p21"/>
            <p:cNvSpPr/>
            <p:nvPr/>
          </p:nvSpPr>
          <p:spPr>
            <a:xfrm>
              <a:off x="4342497" y="3243747"/>
              <a:ext cx="120286" cy="115726"/>
            </a:xfrm>
            <a:custGeom>
              <a:rect b="b" l="l" r="r" t="t"/>
              <a:pathLst>
                <a:path extrusionOk="0" h="2563" w="2664">
                  <a:moveTo>
                    <a:pt x="1382" y="1"/>
                  </a:moveTo>
                  <a:cubicBezTo>
                    <a:pt x="864" y="1"/>
                    <a:pt x="398" y="313"/>
                    <a:pt x="199" y="792"/>
                  </a:cubicBezTo>
                  <a:cubicBezTo>
                    <a:pt x="0" y="1270"/>
                    <a:pt x="109" y="1821"/>
                    <a:pt x="476" y="2188"/>
                  </a:cubicBezTo>
                  <a:cubicBezTo>
                    <a:pt x="721" y="2433"/>
                    <a:pt x="1048" y="2563"/>
                    <a:pt x="1381" y="2563"/>
                  </a:cubicBezTo>
                  <a:cubicBezTo>
                    <a:pt x="1547" y="2563"/>
                    <a:pt x="1713" y="2531"/>
                    <a:pt x="1872" y="2465"/>
                  </a:cubicBezTo>
                  <a:cubicBezTo>
                    <a:pt x="2351" y="2268"/>
                    <a:pt x="2663" y="1800"/>
                    <a:pt x="2663" y="1282"/>
                  </a:cubicBezTo>
                  <a:cubicBezTo>
                    <a:pt x="2663" y="574"/>
                    <a:pt x="2090" y="1"/>
                    <a:pt x="1382" y="1"/>
                  </a:cubicBezTo>
                  <a:close/>
                </a:path>
              </a:pathLst>
            </a:custGeom>
            <a:solidFill>
              <a:srgbClr val="B37370"/>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lang="en">
                  <a:solidFill>
                    <a:schemeClr val="lt1"/>
                  </a:solidFill>
                  <a:latin typeface="Open Sans"/>
                  <a:ea typeface="Open Sans"/>
                  <a:cs typeface="Open Sans"/>
                  <a:sym typeface="Open Sans"/>
                </a:rPr>
                <a:t>1</a:t>
              </a:r>
              <a:endParaRPr i="0" sz="1400" u="none" cap="none" strike="noStrike">
                <a:solidFill>
                  <a:schemeClr val="lt1"/>
                </a:solidFill>
                <a:latin typeface="Open Sans"/>
                <a:ea typeface="Open Sans"/>
                <a:cs typeface="Open Sans"/>
                <a:sym typeface="Open Sans"/>
              </a:endParaRPr>
            </a:p>
          </p:txBody>
        </p:sp>
      </p:grpSp>
      <p:grpSp>
        <p:nvGrpSpPr>
          <p:cNvPr id="291" name="Google Shape;291;p21"/>
          <p:cNvGrpSpPr/>
          <p:nvPr/>
        </p:nvGrpSpPr>
        <p:grpSpPr>
          <a:xfrm>
            <a:off x="152079" y="1049148"/>
            <a:ext cx="2925092" cy="624033"/>
            <a:chOff x="4342497" y="3243747"/>
            <a:chExt cx="844451" cy="187116"/>
          </a:xfrm>
        </p:grpSpPr>
        <p:sp>
          <p:nvSpPr>
            <p:cNvPr id="292" name="Google Shape;292;p21"/>
            <p:cNvSpPr/>
            <p:nvPr/>
          </p:nvSpPr>
          <p:spPr>
            <a:xfrm>
              <a:off x="4404545" y="3301592"/>
              <a:ext cx="782403" cy="129272"/>
            </a:xfrm>
            <a:custGeom>
              <a:rect b="b" l="l" r="r" t="t"/>
              <a:pathLst>
                <a:path extrusionOk="0" h="2863" w="17328">
                  <a:moveTo>
                    <a:pt x="1432" y="1"/>
                  </a:moveTo>
                  <a:cubicBezTo>
                    <a:pt x="641" y="1"/>
                    <a:pt x="1" y="641"/>
                    <a:pt x="2" y="1431"/>
                  </a:cubicBezTo>
                  <a:cubicBezTo>
                    <a:pt x="1" y="2222"/>
                    <a:pt x="641" y="2861"/>
                    <a:pt x="1432" y="2862"/>
                  </a:cubicBezTo>
                  <a:lnTo>
                    <a:pt x="15897" y="2862"/>
                  </a:lnTo>
                  <a:cubicBezTo>
                    <a:pt x="16687" y="2861"/>
                    <a:pt x="17327" y="2222"/>
                    <a:pt x="17327" y="1431"/>
                  </a:cubicBezTo>
                  <a:cubicBezTo>
                    <a:pt x="17327" y="641"/>
                    <a:pt x="16687" y="1"/>
                    <a:pt x="15897" y="1"/>
                  </a:cubicBezTo>
                  <a:close/>
                </a:path>
              </a:pathLst>
            </a:custGeom>
            <a:solidFill>
              <a:srgbClr val="F3EFE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lang="en">
                  <a:latin typeface="Open Sans"/>
                  <a:ea typeface="Open Sans"/>
                  <a:cs typeface="Open Sans"/>
                  <a:sym typeface="Open Sans"/>
                </a:rPr>
                <a:t> Stretches the wall</a:t>
              </a:r>
              <a:endParaRPr i="0" sz="1400" u="none" cap="none" strike="noStrike">
                <a:solidFill>
                  <a:srgbClr val="000000"/>
                </a:solidFill>
                <a:latin typeface="Open Sans"/>
                <a:ea typeface="Open Sans"/>
                <a:cs typeface="Open Sans"/>
                <a:sym typeface="Open Sans"/>
              </a:endParaRPr>
            </a:p>
          </p:txBody>
        </p:sp>
        <p:sp>
          <p:nvSpPr>
            <p:cNvPr id="293" name="Google Shape;293;p21"/>
            <p:cNvSpPr/>
            <p:nvPr/>
          </p:nvSpPr>
          <p:spPr>
            <a:xfrm>
              <a:off x="4342497" y="3243747"/>
              <a:ext cx="120286" cy="115726"/>
            </a:xfrm>
            <a:custGeom>
              <a:rect b="b" l="l" r="r" t="t"/>
              <a:pathLst>
                <a:path extrusionOk="0" h="2563" w="2664">
                  <a:moveTo>
                    <a:pt x="1382" y="1"/>
                  </a:moveTo>
                  <a:cubicBezTo>
                    <a:pt x="864" y="1"/>
                    <a:pt x="398" y="313"/>
                    <a:pt x="199" y="792"/>
                  </a:cubicBezTo>
                  <a:cubicBezTo>
                    <a:pt x="0" y="1270"/>
                    <a:pt x="109" y="1821"/>
                    <a:pt x="476" y="2188"/>
                  </a:cubicBezTo>
                  <a:cubicBezTo>
                    <a:pt x="721" y="2433"/>
                    <a:pt x="1048" y="2563"/>
                    <a:pt x="1381" y="2563"/>
                  </a:cubicBezTo>
                  <a:cubicBezTo>
                    <a:pt x="1547" y="2563"/>
                    <a:pt x="1713" y="2531"/>
                    <a:pt x="1872" y="2465"/>
                  </a:cubicBezTo>
                  <a:cubicBezTo>
                    <a:pt x="2351" y="2268"/>
                    <a:pt x="2663" y="1800"/>
                    <a:pt x="2663" y="1282"/>
                  </a:cubicBezTo>
                  <a:cubicBezTo>
                    <a:pt x="2663" y="574"/>
                    <a:pt x="2090" y="1"/>
                    <a:pt x="1382" y="1"/>
                  </a:cubicBezTo>
                  <a:close/>
                </a:path>
              </a:pathLst>
            </a:custGeom>
            <a:solidFill>
              <a:srgbClr val="B37370"/>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lang="en">
                  <a:solidFill>
                    <a:schemeClr val="lt1"/>
                  </a:solidFill>
                  <a:latin typeface="Open Sans"/>
                  <a:ea typeface="Open Sans"/>
                  <a:cs typeface="Open Sans"/>
                  <a:sym typeface="Open Sans"/>
                </a:rPr>
                <a:t>2</a:t>
              </a:r>
              <a:endParaRPr i="0" sz="1400" u="none" cap="none" strike="noStrike">
                <a:solidFill>
                  <a:schemeClr val="lt1"/>
                </a:solidFill>
                <a:latin typeface="Open Sans"/>
                <a:ea typeface="Open Sans"/>
                <a:cs typeface="Open Sans"/>
                <a:sym typeface="Open Sans"/>
              </a:endParaRPr>
            </a:p>
          </p:txBody>
        </p:sp>
      </p:grpSp>
      <p:grpSp>
        <p:nvGrpSpPr>
          <p:cNvPr id="294" name="Google Shape;294;p21"/>
          <p:cNvGrpSpPr/>
          <p:nvPr/>
        </p:nvGrpSpPr>
        <p:grpSpPr>
          <a:xfrm>
            <a:off x="152079" y="1945593"/>
            <a:ext cx="2925092" cy="624033"/>
            <a:chOff x="4342497" y="3243747"/>
            <a:chExt cx="844451" cy="187116"/>
          </a:xfrm>
        </p:grpSpPr>
        <p:sp>
          <p:nvSpPr>
            <p:cNvPr id="295" name="Google Shape;295;p21"/>
            <p:cNvSpPr/>
            <p:nvPr/>
          </p:nvSpPr>
          <p:spPr>
            <a:xfrm>
              <a:off x="4404545" y="3301592"/>
              <a:ext cx="782403" cy="129272"/>
            </a:xfrm>
            <a:custGeom>
              <a:rect b="b" l="l" r="r" t="t"/>
              <a:pathLst>
                <a:path extrusionOk="0" h="2863" w="17328">
                  <a:moveTo>
                    <a:pt x="1432" y="1"/>
                  </a:moveTo>
                  <a:cubicBezTo>
                    <a:pt x="641" y="1"/>
                    <a:pt x="1" y="641"/>
                    <a:pt x="2" y="1431"/>
                  </a:cubicBezTo>
                  <a:cubicBezTo>
                    <a:pt x="1" y="2222"/>
                    <a:pt x="641" y="2861"/>
                    <a:pt x="1432" y="2862"/>
                  </a:cubicBezTo>
                  <a:lnTo>
                    <a:pt x="15897" y="2862"/>
                  </a:lnTo>
                  <a:cubicBezTo>
                    <a:pt x="16687" y="2861"/>
                    <a:pt x="17327" y="2222"/>
                    <a:pt x="17327" y="1431"/>
                  </a:cubicBezTo>
                  <a:cubicBezTo>
                    <a:pt x="17327" y="641"/>
                    <a:pt x="16687" y="1"/>
                    <a:pt x="15897" y="1"/>
                  </a:cubicBezTo>
                  <a:close/>
                </a:path>
              </a:pathLst>
            </a:custGeom>
            <a:solidFill>
              <a:srgbClr val="F3EFE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lang="en">
                  <a:latin typeface="Open Sans"/>
                  <a:ea typeface="Open Sans"/>
                  <a:cs typeface="Open Sans"/>
                  <a:sym typeface="Open Sans"/>
                </a:rPr>
                <a:t> Stimulate stretch receptors</a:t>
              </a:r>
              <a:endParaRPr i="0" sz="1400" u="none" cap="none" strike="noStrike">
                <a:solidFill>
                  <a:srgbClr val="000000"/>
                </a:solidFill>
                <a:latin typeface="Open Sans"/>
                <a:ea typeface="Open Sans"/>
                <a:cs typeface="Open Sans"/>
                <a:sym typeface="Open Sans"/>
              </a:endParaRPr>
            </a:p>
          </p:txBody>
        </p:sp>
        <p:sp>
          <p:nvSpPr>
            <p:cNvPr id="296" name="Google Shape;296;p21"/>
            <p:cNvSpPr/>
            <p:nvPr/>
          </p:nvSpPr>
          <p:spPr>
            <a:xfrm>
              <a:off x="4342497" y="3243747"/>
              <a:ext cx="120286" cy="115726"/>
            </a:xfrm>
            <a:custGeom>
              <a:rect b="b" l="l" r="r" t="t"/>
              <a:pathLst>
                <a:path extrusionOk="0" h="2563" w="2664">
                  <a:moveTo>
                    <a:pt x="1382" y="1"/>
                  </a:moveTo>
                  <a:cubicBezTo>
                    <a:pt x="864" y="1"/>
                    <a:pt x="398" y="313"/>
                    <a:pt x="199" y="792"/>
                  </a:cubicBezTo>
                  <a:cubicBezTo>
                    <a:pt x="0" y="1270"/>
                    <a:pt x="109" y="1821"/>
                    <a:pt x="476" y="2188"/>
                  </a:cubicBezTo>
                  <a:cubicBezTo>
                    <a:pt x="721" y="2433"/>
                    <a:pt x="1048" y="2563"/>
                    <a:pt x="1381" y="2563"/>
                  </a:cubicBezTo>
                  <a:cubicBezTo>
                    <a:pt x="1547" y="2563"/>
                    <a:pt x="1713" y="2531"/>
                    <a:pt x="1872" y="2465"/>
                  </a:cubicBezTo>
                  <a:cubicBezTo>
                    <a:pt x="2351" y="2268"/>
                    <a:pt x="2663" y="1800"/>
                    <a:pt x="2663" y="1282"/>
                  </a:cubicBezTo>
                  <a:cubicBezTo>
                    <a:pt x="2663" y="574"/>
                    <a:pt x="2090" y="1"/>
                    <a:pt x="1382" y="1"/>
                  </a:cubicBezTo>
                  <a:close/>
                </a:path>
              </a:pathLst>
            </a:custGeom>
            <a:solidFill>
              <a:srgbClr val="B37370"/>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lang="en">
                  <a:solidFill>
                    <a:schemeClr val="lt1"/>
                  </a:solidFill>
                  <a:latin typeface="Open Sans"/>
                  <a:ea typeface="Open Sans"/>
                  <a:cs typeface="Open Sans"/>
                  <a:sym typeface="Open Sans"/>
                </a:rPr>
                <a:t>3</a:t>
              </a:r>
              <a:endParaRPr i="0" sz="1400" u="none" cap="none" strike="noStrike">
                <a:solidFill>
                  <a:schemeClr val="lt1"/>
                </a:solidFill>
                <a:latin typeface="Open Sans"/>
                <a:ea typeface="Open Sans"/>
                <a:cs typeface="Open Sans"/>
                <a:sym typeface="Open Sans"/>
              </a:endParaRPr>
            </a:p>
          </p:txBody>
        </p:sp>
      </p:grpSp>
      <p:grpSp>
        <p:nvGrpSpPr>
          <p:cNvPr id="297" name="Google Shape;297;p21"/>
          <p:cNvGrpSpPr/>
          <p:nvPr/>
        </p:nvGrpSpPr>
        <p:grpSpPr>
          <a:xfrm>
            <a:off x="152077" y="2743012"/>
            <a:ext cx="2925092" cy="658369"/>
            <a:chOff x="4342497" y="3243747"/>
            <a:chExt cx="844451" cy="187116"/>
          </a:xfrm>
        </p:grpSpPr>
        <p:sp>
          <p:nvSpPr>
            <p:cNvPr id="298" name="Google Shape;298;p21"/>
            <p:cNvSpPr/>
            <p:nvPr/>
          </p:nvSpPr>
          <p:spPr>
            <a:xfrm>
              <a:off x="4404545" y="3301592"/>
              <a:ext cx="782403" cy="129272"/>
            </a:xfrm>
            <a:custGeom>
              <a:rect b="b" l="l" r="r" t="t"/>
              <a:pathLst>
                <a:path extrusionOk="0" h="2863" w="17328">
                  <a:moveTo>
                    <a:pt x="1432" y="1"/>
                  </a:moveTo>
                  <a:cubicBezTo>
                    <a:pt x="641" y="1"/>
                    <a:pt x="1" y="641"/>
                    <a:pt x="2" y="1431"/>
                  </a:cubicBezTo>
                  <a:cubicBezTo>
                    <a:pt x="1" y="2222"/>
                    <a:pt x="641" y="2861"/>
                    <a:pt x="1432" y="2862"/>
                  </a:cubicBezTo>
                  <a:lnTo>
                    <a:pt x="15897" y="2862"/>
                  </a:lnTo>
                  <a:cubicBezTo>
                    <a:pt x="16687" y="2861"/>
                    <a:pt x="17327" y="2222"/>
                    <a:pt x="17327" y="1431"/>
                  </a:cubicBezTo>
                  <a:cubicBezTo>
                    <a:pt x="17327" y="641"/>
                    <a:pt x="16687" y="1"/>
                    <a:pt x="15897" y="1"/>
                  </a:cubicBezTo>
                  <a:close/>
                </a:path>
              </a:pathLst>
            </a:custGeom>
            <a:solidFill>
              <a:srgbClr val="F3EFE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lang="en">
                  <a:latin typeface="Open Sans"/>
                  <a:ea typeface="Open Sans"/>
                  <a:cs typeface="Open Sans"/>
                  <a:sym typeface="Open Sans"/>
                </a:rPr>
                <a:t>  Signals are carried through pelvic nerve to sacral center</a:t>
              </a:r>
              <a:endParaRPr i="0" sz="1400" u="none" cap="none" strike="noStrike">
                <a:solidFill>
                  <a:srgbClr val="000000"/>
                </a:solidFill>
                <a:latin typeface="Open Sans"/>
                <a:ea typeface="Open Sans"/>
                <a:cs typeface="Open Sans"/>
                <a:sym typeface="Open Sans"/>
              </a:endParaRPr>
            </a:p>
          </p:txBody>
        </p:sp>
        <p:sp>
          <p:nvSpPr>
            <p:cNvPr id="299" name="Google Shape;299;p21"/>
            <p:cNvSpPr/>
            <p:nvPr/>
          </p:nvSpPr>
          <p:spPr>
            <a:xfrm>
              <a:off x="4342497" y="3243747"/>
              <a:ext cx="120286" cy="115726"/>
            </a:xfrm>
            <a:custGeom>
              <a:rect b="b" l="l" r="r" t="t"/>
              <a:pathLst>
                <a:path extrusionOk="0" h="2563" w="2664">
                  <a:moveTo>
                    <a:pt x="1382" y="1"/>
                  </a:moveTo>
                  <a:cubicBezTo>
                    <a:pt x="864" y="1"/>
                    <a:pt x="398" y="313"/>
                    <a:pt x="199" y="792"/>
                  </a:cubicBezTo>
                  <a:cubicBezTo>
                    <a:pt x="0" y="1270"/>
                    <a:pt x="109" y="1821"/>
                    <a:pt x="476" y="2188"/>
                  </a:cubicBezTo>
                  <a:cubicBezTo>
                    <a:pt x="721" y="2433"/>
                    <a:pt x="1048" y="2563"/>
                    <a:pt x="1381" y="2563"/>
                  </a:cubicBezTo>
                  <a:cubicBezTo>
                    <a:pt x="1547" y="2563"/>
                    <a:pt x="1713" y="2531"/>
                    <a:pt x="1872" y="2465"/>
                  </a:cubicBezTo>
                  <a:cubicBezTo>
                    <a:pt x="2351" y="2268"/>
                    <a:pt x="2663" y="1800"/>
                    <a:pt x="2663" y="1282"/>
                  </a:cubicBezTo>
                  <a:cubicBezTo>
                    <a:pt x="2663" y="574"/>
                    <a:pt x="2090" y="1"/>
                    <a:pt x="1382" y="1"/>
                  </a:cubicBezTo>
                  <a:close/>
                </a:path>
              </a:pathLst>
            </a:custGeom>
            <a:solidFill>
              <a:srgbClr val="B37370"/>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lang="en">
                  <a:solidFill>
                    <a:schemeClr val="lt1"/>
                  </a:solidFill>
                  <a:latin typeface="Open Sans"/>
                  <a:ea typeface="Open Sans"/>
                  <a:cs typeface="Open Sans"/>
                  <a:sym typeface="Open Sans"/>
                </a:rPr>
                <a:t>4</a:t>
              </a:r>
              <a:endParaRPr i="0" sz="1400" u="none" cap="none" strike="noStrike">
                <a:solidFill>
                  <a:schemeClr val="lt1"/>
                </a:solidFill>
                <a:latin typeface="Open Sans"/>
                <a:ea typeface="Open Sans"/>
                <a:cs typeface="Open Sans"/>
                <a:sym typeface="Open Sans"/>
              </a:endParaRPr>
            </a:p>
          </p:txBody>
        </p:sp>
      </p:grpSp>
      <p:grpSp>
        <p:nvGrpSpPr>
          <p:cNvPr id="300" name="Google Shape;300;p21"/>
          <p:cNvGrpSpPr/>
          <p:nvPr/>
        </p:nvGrpSpPr>
        <p:grpSpPr>
          <a:xfrm>
            <a:off x="152065" y="3574771"/>
            <a:ext cx="2925102" cy="1550870"/>
            <a:chOff x="4342497" y="3243747"/>
            <a:chExt cx="844453" cy="376078"/>
          </a:xfrm>
        </p:grpSpPr>
        <p:sp>
          <p:nvSpPr>
            <p:cNvPr id="301" name="Google Shape;301;p21"/>
            <p:cNvSpPr/>
            <p:nvPr/>
          </p:nvSpPr>
          <p:spPr>
            <a:xfrm>
              <a:off x="4404548" y="3301596"/>
              <a:ext cx="782403" cy="318230"/>
            </a:xfrm>
            <a:custGeom>
              <a:rect b="b" l="l" r="r" t="t"/>
              <a:pathLst>
                <a:path extrusionOk="0" h="2863" w="17328">
                  <a:moveTo>
                    <a:pt x="1432" y="1"/>
                  </a:moveTo>
                  <a:cubicBezTo>
                    <a:pt x="641" y="1"/>
                    <a:pt x="1" y="641"/>
                    <a:pt x="2" y="1431"/>
                  </a:cubicBezTo>
                  <a:cubicBezTo>
                    <a:pt x="1" y="2222"/>
                    <a:pt x="641" y="2861"/>
                    <a:pt x="1432" y="2862"/>
                  </a:cubicBezTo>
                  <a:lnTo>
                    <a:pt x="15897" y="2862"/>
                  </a:lnTo>
                  <a:cubicBezTo>
                    <a:pt x="16687" y="2861"/>
                    <a:pt x="17327" y="2222"/>
                    <a:pt x="17327" y="1431"/>
                  </a:cubicBezTo>
                  <a:cubicBezTo>
                    <a:pt x="17327" y="641"/>
                    <a:pt x="16687" y="1"/>
                    <a:pt x="15897" y="1"/>
                  </a:cubicBezTo>
                  <a:close/>
                </a:path>
              </a:pathLst>
            </a:custGeom>
            <a:solidFill>
              <a:srgbClr val="F3EFE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lang="en">
                  <a:latin typeface="Open Sans"/>
                  <a:ea typeface="Open Sans"/>
                  <a:cs typeface="Open Sans"/>
                  <a:sym typeface="Open Sans"/>
                </a:rPr>
                <a:t>  Excite parasympathetic efferent </a:t>
              </a:r>
              <a:r>
                <a:rPr lang="en" sz="1000">
                  <a:solidFill>
                    <a:srgbClr val="93C47D"/>
                  </a:solidFill>
                  <a:latin typeface="Open Sans"/>
                  <a:ea typeface="Open Sans"/>
                  <a:cs typeface="Open Sans"/>
                  <a:sym typeface="Open Sans"/>
                </a:rPr>
                <a:t>(contract the wall and </a:t>
              </a:r>
              <a:r>
                <a:rPr lang="en" sz="1000">
                  <a:solidFill>
                    <a:srgbClr val="93C47D"/>
                  </a:solidFill>
                  <a:latin typeface="Open Sans"/>
                  <a:ea typeface="Open Sans"/>
                  <a:cs typeface="Open Sans"/>
                  <a:sym typeface="Open Sans"/>
                </a:rPr>
                <a:t>relax</a:t>
              </a:r>
              <a:r>
                <a:rPr lang="en" sz="1000">
                  <a:solidFill>
                    <a:srgbClr val="93C47D"/>
                  </a:solidFill>
                  <a:latin typeface="Open Sans"/>
                  <a:ea typeface="Open Sans"/>
                  <a:cs typeface="Open Sans"/>
                  <a:sym typeface="Open Sans"/>
                </a:rPr>
                <a:t> the internal sphincter)</a:t>
              </a:r>
              <a:r>
                <a:rPr lang="en">
                  <a:solidFill>
                    <a:srgbClr val="93C47D"/>
                  </a:solidFill>
                  <a:latin typeface="Open Sans"/>
                  <a:ea typeface="Open Sans"/>
                  <a:cs typeface="Open Sans"/>
                  <a:sym typeface="Open Sans"/>
                </a:rPr>
                <a:t> </a:t>
              </a:r>
              <a:r>
                <a:rPr lang="en">
                  <a:solidFill>
                    <a:srgbClr val="262626"/>
                  </a:solidFill>
                  <a:latin typeface="Open Sans"/>
                  <a:ea typeface="Open Sans"/>
                  <a:cs typeface="Open Sans"/>
                  <a:sym typeface="Open Sans"/>
                </a:rPr>
                <a:t>and inhibit pudendal discharge </a:t>
              </a:r>
              <a:r>
                <a:rPr lang="en" sz="1000">
                  <a:solidFill>
                    <a:srgbClr val="93C47D"/>
                  </a:solidFill>
                  <a:latin typeface="Open Sans"/>
                  <a:ea typeface="Open Sans"/>
                  <a:cs typeface="Open Sans"/>
                  <a:sym typeface="Open Sans"/>
                </a:rPr>
                <a:t>(to relax the external sphincter as well)</a:t>
              </a:r>
              <a:endParaRPr i="0" sz="1000" u="none" cap="none" strike="noStrike">
                <a:solidFill>
                  <a:srgbClr val="93C47D"/>
                </a:solidFill>
                <a:latin typeface="Open Sans"/>
                <a:ea typeface="Open Sans"/>
                <a:cs typeface="Open Sans"/>
                <a:sym typeface="Open Sans"/>
              </a:endParaRPr>
            </a:p>
          </p:txBody>
        </p:sp>
        <p:sp>
          <p:nvSpPr>
            <p:cNvPr id="302" name="Google Shape;302;p21"/>
            <p:cNvSpPr/>
            <p:nvPr/>
          </p:nvSpPr>
          <p:spPr>
            <a:xfrm>
              <a:off x="4342497" y="3243747"/>
              <a:ext cx="120286" cy="115726"/>
            </a:xfrm>
            <a:custGeom>
              <a:rect b="b" l="l" r="r" t="t"/>
              <a:pathLst>
                <a:path extrusionOk="0" h="2563" w="2664">
                  <a:moveTo>
                    <a:pt x="1382" y="1"/>
                  </a:moveTo>
                  <a:cubicBezTo>
                    <a:pt x="864" y="1"/>
                    <a:pt x="398" y="313"/>
                    <a:pt x="199" y="792"/>
                  </a:cubicBezTo>
                  <a:cubicBezTo>
                    <a:pt x="0" y="1270"/>
                    <a:pt x="109" y="1821"/>
                    <a:pt x="476" y="2188"/>
                  </a:cubicBezTo>
                  <a:cubicBezTo>
                    <a:pt x="721" y="2433"/>
                    <a:pt x="1048" y="2563"/>
                    <a:pt x="1381" y="2563"/>
                  </a:cubicBezTo>
                  <a:cubicBezTo>
                    <a:pt x="1547" y="2563"/>
                    <a:pt x="1713" y="2531"/>
                    <a:pt x="1872" y="2465"/>
                  </a:cubicBezTo>
                  <a:cubicBezTo>
                    <a:pt x="2351" y="2268"/>
                    <a:pt x="2663" y="1800"/>
                    <a:pt x="2663" y="1282"/>
                  </a:cubicBezTo>
                  <a:cubicBezTo>
                    <a:pt x="2663" y="574"/>
                    <a:pt x="2090" y="1"/>
                    <a:pt x="1382" y="1"/>
                  </a:cubicBezTo>
                  <a:close/>
                </a:path>
              </a:pathLst>
            </a:custGeom>
            <a:solidFill>
              <a:srgbClr val="B37370"/>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lang="en">
                  <a:solidFill>
                    <a:schemeClr val="lt1"/>
                  </a:solidFill>
                  <a:latin typeface="Open Sans"/>
                  <a:ea typeface="Open Sans"/>
                  <a:cs typeface="Open Sans"/>
                  <a:sym typeface="Open Sans"/>
                </a:rPr>
                <a:t>5</a:t>
              </a:r>
              <a:endParaRPr i="0" sz="1400" u="none" cap="none" strike="noStrike">
                <a:solidFill>
                  <a:schemeClr val="lt1"/>
                </a:solidFill>
                <a:latin typeface="Open Sans"/>
                <a:ea typeface="Open Sans"/>
                <a:cs typeface="Open Sans"/>
                <a:sym typeface="Open Sans"/>
              </a:endParaRPr>
            </a:p>
          </p:txBody>
        </p:sp>
      </p:grpSp>
      <p:sp>
        <p:nvSpPr>
          <p:cNvPr id="303" name="Google Shape;303;p21"/>
          <p:cNvSpPr/>
          <p:nvPr/>
        </p:nvSpPr>
        <p:spPr>
          <a:xfrm>
            <a:off x="3312225" y="3842250"/>
            <a:ext cx="3407100" cy="1335300"/>
          </a:xfrm>
          <a:prstGeom prst="roundRect">
            <a:avLst>
              <a:gd fmla="val 16667" name="adj"/>
            </a:avLst>
          </a:prstGeom>
          <a:solidFill>
            <a:srgbClr val="D7DAE1">
              <a:alpha val="8353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rgbClr val="93C47D"/>
                </a:solidFill>
                <a:latin typeface="Open Sans"/>
                <a:ea typeface="Open Sans"/>
                <a:cs typeface="Open Sans"/>
                <a:sym typeface="Open Sans"/>
              </a:rPr>
              <a:t>Result</a:t>
            </a:r>
            <a:endParaRPr b="1" sz="1000">
              <a:solidFill>
                <a:srgbClr val="93C47D"/>
              </a:solidFill>
              <a:latin typeface="Open Sans"/>
              <a:ea typeface="Open Sans"/>
              <a:cs typeface="Open Sans"/>
              <a:sym typeface="Open Sans"/>
            </a:endParaRPr>
          </a:p>
          <a:p>
            <a:pPr indent="-292100" lvl="0" marL="457200" rtl="0" algn="l">
              <a:spcBef>
                <a:spcPts val="0"/>
              </a:spcBef>
              <a:spcAft>
                <a:spcPts val="0"/>
              </a:spcAft>
              <a:buClr>
                <a:srgbClr val="93C47D"/>
              </a:buClr>
              <a:buSzPts val="1000"/>
              <a:buFont typeface="Open Sans"/>
              <a:buChar char="-"/>
            </a:pPr>
            <a:r>
              <a:rPr lang="en" sz="1000">
                <a:solidFill>
                  <a:srgbClr val="93C47D"/>
                </a:solidFill>
                <a:latin typeface="Open Sans"/>
                <a:ea typeface="Open Sans"/>
                <a:cs typeface="Open Sans"/>
                <a:sym typeface="Open Sans"/>
              </a:rPr>
              <a:t>The bladder contracts</a:t>
            </a:r>
            <a:endParaRPr sz="1000">
              <a:solidFill>
                <a:srgbClr val="93C47D"/>
              </a:solidFill>
              <a:latin typeface="Open Sans"/>
              <a:ea typeface="Open Sans"/>
              <a:cs typeface="Open Sans"/>
              <a:sym typeface="Open Sans"/>
            </a:endParaRPr>
          </a:p>
          <a:p>
            <a:pPr indent="-292100" lvl="0" marL="457200" rtl="0" algn="l">
              <a:spcBef>
                <a:spcPts val="0"/>
              </a:spcBef>
              <a:spcAft>
                <a:spcPts val="0"/>
              </a:spcAft>
              <a:buClr>
                <a:srgbClr val="93C47D"/>
              </a:buClr>
              <a:buSzPts val="1000"/>
              <a:buFont typeface="Open Sans"/>
              <a:buChar char="-"/>
            </a:pPr>
            <a:r>
              <a:rPr lang="en" sz="1000">
                <a:solidFill>
                  <a:srgbClr val="93C47D"/>
                </a:solidFill>
                <a:latin typeface="Open Sans"/>
                <a:ea typeface="Open Sans"/>
                <a:cs typeface="Open Sans"/>
                <a:sym typeface="Open Sans"/>
              </a:rPr>
              <a:t>Internal and External sphincters are both open</a:t>
            </a:r>
            <a:endParaRPr sz="1000">
              <a:solidFill>
                <a:srgbClr val="93C47D"/>
              </a:solidFill>
              <a:latin typeface="Open Sans"/>
              <a:ea typeface="Open Sans"/>
              <a:cs typeface="Open Sans"/>
              <a:sym typeface="Open Sans"/>
            </a:endParaRPr>
          </a:p>
          <a:p>
            <a:pPr indent="-292100" lvl="0" marL="457200" rtl="0" algn="l">
              <a:spcBef>
                <a:spcPts val="0"/>
              </a:spcBef>
              <a:spcAft>
                <a:spcPts val="0"/>
              </a:spcAft>
              <a:buClr>
                <a:srgbClr val="93C47D"/>
              </a:buClr>
              <a:buSzPts val="1000"/>
              <a:buFont typeface="Open Sans"/>
              <a:buChar char="-"/>
            </a:pPr>
            <a:r>
              <a:rPr lang="en" sz="1000">
                <a:solidFill>
                  <a:srgbClr val="93C47D"/>
                </a:solidFill>
                <a:latin typeface="Open Sans"/>
                <a:ea typeface="Open Sans"/>
                <a:cs typeface="Open Sans"/>
                <a:sym typeface="Open Sans"/>
              </a:rPr>
              <a:t>Urine is expelled out of body</a:t>
            </a:r>
            <a:endParaRPr sz="1000">
              <a:solidFill>
                <a:srgbClr val="93C47D"/>
              </a:solidFill>
              <a:latin typeface="Open Sans"/>
              <a:ea typeface="Open Sans"/>
              <a:cs typeface="Open Sans"/>
              <a:sym typeface="Open Sans"/>
            </a:endParaRPr>
          </a:p>
          <a:p>
            <a:pPr indent="-292100" lvl="0" marL="457200" rtl="0" algn="l">
              <a:spcBef>
                <a:spcPts val="0"/>
              </a:spcBef>
              <a:spcAft>
                <a:spcPts val="0"/>
              </a:spcAft>
              <a:buClr>
                <a:srgbClr val="93C47D"/>
              </a:buClr>
              <a:buSzPts val="1000"/>
              <a:buFont typeface="Open Sans"/>
              <a:buChar char="-"/>
            </a:pPr>
            <a:r>
              <a:rPr b="1" lang="en" sz="1000">
                <a:solidFill>
                  <a:srgbClr val="93C47D"/>
                </a:solidFill>
                <a:latin typeface="Open Sans"/>
                <a:ea typeface="Open Sans"/>
                <a:cs typeface="Open Sans"/>
                <a:sym typeface="Open Sans"/>
              </a:rPr>
              <a:t>Micturition has </a:t>
            </a:r>
            <a:r>
              <a:rPr b="1" lang="en" sz="1000">
                <a:solidFill>
                  <a:srgbClr val="93C47D"/>
                </a:solidFill>
                <a:latin typeface="Open Sans"/>
                <a:ea typeface="Open Sans"/>
                <a:cs typeface="Open Sans"/>
                <a:sym typeface="Open Sans"/>
              </a:rPr>
              <a:t>occurred</a:t>
            </a:r>
            <a:r>
              <a:rPr b="1" lang="en" sz="1000">
                <a:solidFill>
                  <a:srgbClr val="93C47D"/>
                </a:solidFill>
                <a:latin typeface="Open Sans"/>
                <a:ea typeface="Open Sans"/>
                <a:cs typeface="Open Sans"/>
                <a:sym typeface="Open Sans"/>
              </a:rPr>
              <a:t> </a:t>
            </a:r>
            <a:endParaRPr b="1" sz="1000">
              <a:solidFill>
                <a:srgbClr val="93C47D"/>
              </a:solidFill>
              <a:latin typeface="Open Sans"/>
              <a:ea typeface="Open Sans"/>
              <a:cs typeface="Open Sans"/>
              <a:sym typeface="Open Sans"/>
            </a:endParaRPr>
          </a:p>
          <a:p>
            <a:pPr indent="0" lvl="0" marL="0" rtl="0" algn="l">
              <a:spcBef>
                <a:spcPts val="0"/>
              </a:spcBef>
              <a:spcAft>
                <a:spcPts val="0"/>
              </a:spcAft>
              <a:buNone/>
            </a:pPr>
            <a:r>
              <a:t/>
            </a:r>
            <a:endParaRPr b="1" sz="1000">
              <a:latin typeface="Open Sans"/>
              <a:ea typeface="Open Sans"/>
              <a:cs typeface="Open Sans"/>
              <a:sym typeface="Open Sans"/>
            </a:endParaRPr>
          </a:p>
        </p:txBody>
      </p:sp>
      <p:sp>
        <p:nvSpPr>
          <p:cNvPr id="304" name="Google Shape;304;p21"/>
          <p:cNvSpPr/>
          <p:nvPr/>
        </p:nvSpPr>
        <p:spPr>
          <a:xfrm>
            <a:off x="2975700" y="4342647"/>
            <a:ext cx="453300" cy="334500"/>
          </a:xfrm>
          <a:prstGeom prst="rightArrow">
            <a:avLst>
              <a:gd fmla="val 50000" name="adj1"/>
              <a:gd fmla="val 50000" name="adj2"/>
            </a:avLst>
          </a:prstGeom>
          <a:solidFill>
            <a:srgbClr val="CF8A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05" name="Google Shape;305;p21"/>
          <p:cNvPicPr preferRelativeResize="0"/>
          <p:nvPr/>
        </p:nvPicPr>
        <p:blipFill rotWithShape="1">
          <a:blip r:embed="rId3">
            <a:alphaModFix/>
          </a:blip>
          <a:srcRect b="0" l="3540" r="0" t="9181"/>
          <a:stretch/>
        </p:blipFill>
        <p:spPr>
          <a:xfrm>
            <a:off x="3077188" y="1143263"/>
            <a:ext cx="3877173" cy="2642374"/>
          </a:xfrm>
          <a:prstGeom prst="rect">
            <a:avLst/>
          </a:prstGeom>
          <a:noFill/>
          <a:ln>
            <a:noFill/>
          </a:ln>
        </p:spPr>
      </p:pic>
      <p:sp>
        <p:nvSpPr>
          <p:cNvPr id="306" name="Google Shape;306;p21"/>
          <p:cNvSpPr txBox="1"/>
          <p:nvPr/>
        </p:nvSpPr>
        <p:spPr>
          <a:xfrm>
            <a:off x="195303" y="5750063"/>
            <a:ext cx="6467400" cy="1820100"/>
          </a:xfrm>
          <a:prstGeom prst="rect">
            <a:avLst/>
          </a:prstGeom>
          <a:noFill/>
          <a:ln cap="flat" cmpd="sng" w="9525">
            <a:solidFill>
              <a:srgbClr val="C2C2C2"/>
            </a:solidFill>
            <a:prstDash val="dashDot"/>
            <a:round/>
            <a:headEnd len="sm" w="sm" type="none"/>
            <a:tailEnd len="sm" w="sm" type="none"/>
          </a:ln>
        </p:spPr>
        <p:txBody>
          <a:bodyPr anchorCtr="0" anchor="t" bIns="91425" lIns="91425" spcFirstLastPara="1" rIns="91425" wrap="square" tIns="91425">
            <a:spAutoFit/>
          </a:bodyPr>
          <a:lstStyle/>
          <a:p>
            <a:pPr indent="-317500" lvl="0" marL="457200" rtl="0" algn="l">
              <a:spcBef>
                <a:spcPts val="0"/>
              </a:spcBef>
              <a:spcAft>
                <a:spcPts val="0"/>
              </a:spcAft>
              <a:buSzPts val="1400"/>
              <a:buFont typeface="Open Sans"/>
              <a:buChar char="●"/>
            </a:pPr>
            <a:r>
              <a:rPr lang="en">
                <a:latin typeface="Open Sans"/>
                <a:ea typeface="Open Sans"/>
                <a:cs typeface="Open Sans"/>
                <a:sym typeface="Open Sans"/>
              </a:rPr>
              <a:t>The </a:t>
            </a:r>
            <a:r>
              <a:rPr lang="en">
                <a:solidFill>
                  <a:srgbClr val="990000"/>
                </a:solidFill>
                <a:latin typeface="Open Sans"/>
                <a:ea typeface="Open Sans"/>
                <a:cs typeface="Open Sans"/>
                <a:sym typeface="Open Sans"/>
              </a:rPr>
              <a:t>Micturition reflex</a:t>
            </a:r>
            <a:r>
              <a:rPr lang="en">
                <a:latin typeface="Open Sans"/>
                <a:ea typeface="Open Sans"/>
                <a:cs typeface="Open Sans"/>
                <a:sym typeface="Open Sans"/>
              </a:rPr>
              <a:t> is an autonomic reflex that can be facilitated or inhibited by </a:t>
            </a:r>
            <a:r>
              <a:rPr lang="en">
                <a:solidFill>
                  <a:srgbClr val="990000"/>
                </a:solidFill>
                <a:latin typeface="Open Sans"/>
                <a:ea typeface="Open Sans"/>
                <a:cs typeface="Open Sans"/>
                <a:sym typeface="Open Sans"/>
              </a:rPr>
              <a:t>higher centers</a:t>
            </a:r>
            <a:r>
              <a:rPr lang="en">
                <a:solidFill>
                  <a:srgbClr val="CC0000"/>
                </a:solidFill>
                <a:latin typeface="Open Sans"/>
                <a:ea typeface="Open Sans"/>
                <a:cs typeface="Open Sans"/>
                <a:sym typeface="Open Sans"/>
              </a:rPr>
              <a:t> </a:t>
            </a:r>
            <a:r>
              <a:rPr lang="en" sz="1000">
                <a:solidFill>
                  <a:srgbClr val="93C47D"/>
                </a:solidFill>
                <a:latin typeface="Open Sans"/>
                <a:ea typeface="Open Sans"/>
                <a:cs typeface="Open Sans"/>
                <a:sym typeface="Open Sans"/>
              </a:rPr>
              <a:t>(pons and cortex; </a:t>
            </a:r>
            <a:r>
              <a:rPr b="1" lang="en" sz="1000">
                <a:solidFill>
                  <a:srgbClr val="93C47D"/>
                </a:solidFill>
                <a:latin typeface="Open Sans"/>
                <a:ea typeface="Open Sans"/>
                <a:cs typeface="Open Sans"/>
                <a:sym typeface="Open Sans"/>
              </a:rPr>
              <a:t>m</a:t>
            </a:r>
            <a:r>
              <a:rPr lang="en" sz="1000">
                <a:solidFill>
                  <a:srgbClr val="93C47D"/>
                </a:solidFill>
                <a:latin typeface="Open Sans"/>
                <a:ea typeface="Open Sans"/>
                <a:cs typeface="Open Sans"/>
                <a:sym typeface="Open Sans"/>
              </a:rPr>
              <a:t>edial side of pons facilitates </a:t>
            </a:r>
            <a:r>
              <a:rPr b="1" lang="en" sz="1000">
                <a:solidFill>
                  <a:srgbClr val="93C47D"/>
                </a:solidFill>
                <a:latin typeface="Open Sans"/>
                <a:ea typeface="Open Sans"/>
                <a:cs typeface="Open Sans"/>
                <a:sym typeface="Open Sans"/>
              </a:rPr>
              <a:t>m</a:t>
            </a:r>
            <a:r>
              <a:rPr lang="en" sz="1000">
                <a:solidFill>
                  <a:srgbClr val="93C47D"/>
                </a:solidFill>
                <a:latin typeface="Open Sans"/>
                <a:ea typeface="Open Sans"/>
                <a:cs typeface="Open Sans"/>
                <a:sym typeface="Open Sans"/>
              </a:rPr>
              <a:t>icturition/voiding; lateral side   of pons facilitates storage)</a:t>
            </a:r>
            <a:endParaRPr sz="1000">
              <a:solidFill>
                <a:srgbClr val="93C47D"/>
              </a:solidFill>
              <a:latin typeface="Open Sans"/>
              <a:ea typeface="Open Sans"/>
              <a:cs typeface="Open Sans"/>
              <a:sym typeface="Open Sans"/>
            </a:endParaRPr>
          </a:p>
          <a:p>
            <a:pPr indent="-317500" lvl="0" marL="457200" rtl="0" algn="l">
              <a:spcBef>
                <a:spcPts val="0"/>
              </a:spcBef>
              <a:spcAft>
                <a:spcPts val="0"/>
              </a:spcAft>
              <a:buSzPts val="1400"/>
              <a:buFont typeface="Open Sans"/>
              <a:buChar char="●"/>
            </a:pPr>
            <a:r>
              <a:rPr lang="en">
                <a:latin typeface="Open Sans"/>
                <a:ea typeface="Open Sans"/>
                <a:cs typeface="Open Sans"/>
                <a:sym typeface="Open Sans"/>
              </a:rPr>
              <a:t>Lateral pontine center: contracts bladder outlet</a:t>
            </a:r>
            <a:r>
              <a:rPr lang="en">
                <a:solidFill>
                  <a:srgbClr val="0B5394"/>
                </a:solidFill>
                <a:latin typeface="Open Sans"/>
                <a:ea typeface="Open Sans"/>
                <a:cs typeface="Open Sans"/>
                <a:sym typeface="Open Sans"/>
              </a:rPr>
              <a:t> </a:t>
            </a:r>
            <a:r>
              <a:rPr lang="en">
                <a:solidFill>
                  <a:srgbClr val="A6A6A6"/>
                </a:solidFill>
                <a:latin typeface="Open Sans"/>
                <a:ea typeface="Open Sans"/>
                <a:cs typeface="Open Sans"/>
                <a:sym typeface="Open Sans"/>
              </a:rPr>
              <a:t>(sphincter)</a:t>
            </a:r>
            <a:r>
              <a:rPr lang="en">
                <a:solidFill>
                  <a:srgbClr val="0B5394"/>
                </a:solidFill>
                <a:latin typeface="Open Sans"/>
                <a:ea typeface="Open Sans"/>
                <a:cs typeface="Open Sans"/>
                <a:sym typeface="Open Sans"/>
              </a:rPr>
              <a:t> </a:t>
            </a:r>
            <a:r>
              <a:rPr lang="en">
                <a:latin typeface="Open Sans"/>
                <a:ea typeface="Open Sans"/>
                <a:cs typeface="Open Sans"/>
                <a:sym typeface="Open Sans"/>
              </a:rPr>
              <a:t>&amp; inhibits detrusor</a:t>
            </a:r>
            <a:r>
              <a:rPr lang="en">
                <a:solidFill>
                  <a:srgbClr val="0B5394"/>
                </a:solidFill>
                <a:latin typeface="Open Sans"/>
                <a:ea typeface="Open Sans"/>
                <a:cs typeface="Open Sans"/>
                <a:sym typeface="Open Sans"/>
              </a:rPr>
              <a:t> </a:t>
            </a:r>
            <a:r>
              <a:rPr lang="en">
                <a:solidFill>
                  <a:srgbClr val="A6A6A6"/>
                </a:solidFill>
                <a:latin typeface="Open Sans"/>
                <a:ea typeface="Open Sans"/>
                <a:cs typeface="Open Sans"/>
                <a:sym typeface="Open Sans"/>
              </a:rPr>
              <a:t>(bladder wall)</a:t>
            </a:r>
            <a:endParaRPr>
              <a:solidFill>
                <a:srgbClr val="A6A6A6"/>
              </a:solidFill>
              <a:latin typeface="Open Sans"/>
              <a:ea typeface="Open Sans"/>
              <a:cs typeface="Open Sans"/>
              <a:sym typeface="Open Sans"/>
            </a:endParaRPr>
          </a:p>
          <a:p>
            <a:pPr indent="-317500" lvl="0" marL="457200" rtl="0" algn="l">
              <a:spcBef>
                <a:spcPts val="0"/>
              </a:spcBef>
              <a:spcAft>
                <a:spcPts val="0"/>
              </a:spcAft>
              <a:buSzPts val="1400"/>
              <a:buFont typeface="Open Sans"/>
              <a:buChar char="●"/>
            </a:pPr>
            <a:r>
              <a:rPr lang="en">
                <a:latin typeface="Open Sans"/>
                <a:ea typeface="Open Sans"/>
                <a:cs typeface="Open Sans"/>
                <a:sym typeface="Open Sans"/>
              </a:rPr>
              <a:t>Medial pontine center: contracts detrusor</a:t>
            </a:r>
            <a:r>
              <a:rPr lang="en">
                <a:solidFill>
                  <a:srgbClr val="0B5394"/>
                </a:solidFill>
                <a:latin typeface="Open Sans"/>
                <a:ea typeface="Open Sans"/>
                <a:cs typeface="Open Sans"/>
                <a:sym typeface="Open Sans"/>
              </a:rPr>
              <a:t> </a:t>
            </a:r>
            <a:r>
              <a:rPr lang="en">
                <a:solidFill>
                  <a:srgbClr val="A6A6A6"/>
                </a:solidFill>
                <a:latin typeface="Open Sans"/>
                <a:ea typeface="Open Sans"/>
                <a:cs typeface="Open Sans"/>
                <a:sym typeface="Open Sans"/>
              </a:rPr>
              <a:t>(bladder wall) </a:t>
            </a:r>
            <a:r>
              <a:rPr lang="en">
                <a:latin typeface="Open Sans"/>
                <a:ea typeface="Open Sans"/>
                <a:cs typeface="Open Sans"/>
                <a:sym typeface="Open Sans"/>
              </a:rPr>
              <a:t>&amp; inhibits bladder outlet</a:t>
            </a:r>
            <a:r>
              <a:rPr lang="en">
                <a:solidFill>
                  <a:srgbClr val="0B5394"/>
                </a:solidFill>
                <a:latin typeface="Open Sans"/>
                <a:ea typeface="Open Sans"/>
                <a:cs typeface="Open Sans"/>
                <a:sym typeface="Open Sans"/>
              </a:rPr>
              <a:t> </a:t>
            </a:r>
            <a:r>
              <a:rPr lang="en">
                <a:solidFill>
                  <a:srgbClr val="A6A6A6"/>
                </a:solidFill>
                <a:latin typeface="Open Sans"/>
                <a:ea typeface="Open Sans"/>
                <a:cs typeface="Open Sans"/>
                <a:sym typeface="Open Sans"/>
              </a:rPr>
              <a:t>(sphincter)</a:t>
            </a:r>
            <a:endParaRPr>
              <a:solidFill>
                <a:srgbClr val="0B5394"/>
              </a:solidFill>
              <a:latin typeface="Open Sans"/>
              <a:ea typeface="Open Sans"/>
              <a:cs typeface="Open Sans"/>
              <a:sym typeface="Open Sans"/>
            </a:endParaRPr>
          </a:p>
          <a:p>
            <a:pPr indent="-317500" lvl="0" marL="457200" rtl="0" algn="l">
              <a:spcBef>
                <a:spcPts val="0"/>
              </a:spcBef>
              <a:spcAft>
                <a:spcPts val="0"/>
              </a:spcAft>
              <a:buClr>
                <a:srgbClr val="262626"/>
              </a:buClr>
              <a:buSzPts val="1400"/>
              <a:buFont typeface="Open Sans"/>
              <a:buChar char="●"/>
            </a:pPr>
            <a:r>
              <a:rPr lang="en">
                <a:solidFill>
                  <a:srgbClr val="262626"/>
                </a:solidFill>
                <a:latin typeface="Open Sans"/>
                <a:ea typeface="Open Sans"/>
                <a:cs typeface="Open Sans"/>
                <a:sym typeface="Open Sans"/>
              </a:rPr>
              <a:t>It occurs in </a:t>
            </a:r>
            <a:r>
              <a:rPr lang="en">
                <a:solidFill>
                  <a:srgbClr val="990000"/>
                </a:solidFill>
                <a:latin typeface="Open Sans"/>
                <a:ea typeface="Open Sans"/>
                <a:cs typeface="Open Sans"/>
                <a:sym typeface="Open Sans"/>
              </a:rPr>
              <a:t>two</a:t>
            </a:r>
            <a:r>
              <a:rPr lang="en">
                <a:solidFill>
                  <a:srgbClr val="CC0000"/>
                </a:solidFill>
                <a:latin typeface="Open Sans"/>
                <a:ea typeface="Open Sans"/>
                <a:cs typeface="Open Sans"/>
                <a:sym typeface="Open Sans"/>
              </a:rPr>
              <a:t> </a:t>
            </a:r>
            <a:r>
              <a:rPr lang="en">
                <a:solidFill>
                  <a:srgbClr val="262626"/>
                </a:solidFill>
                <a:latin typeface="Open Sans"/>
                <a:ea typeface="Open Sans"/>
                <a:cs typeface="Open Sans"/>
                <a:sym typeface="Open Sans"/>
              </a:rPr>
              <a:t>steps:</a:t>
            </a:r>
            <a:endParaRPr sz="1000">
              <a:solidFill>
                <a:srgbClr val="93C47D"/>
              </a:solidFill>
              <a:latin typeface="Open Sans"/>
              <a:ea typeface="Open Sans"/>
              <a:cs typeface="Open Sans"/>
              <a:sym typeface="Open Sans"/>
            </a:endParaRPr>
          </a:p>
        </p:txBody>
      </p:sp>
      <p:sp>
        <p:nvSpPr>
          <p:cNvPr id="307" name="Google Shape;307;p21"/>
          <p:cNvSpPr txBox="1"/>
          <p:nvPr/>
        </p:nvSpPr>
        <p:spPr>
          <a:xfrm>
            <a:off x="975919" y="7714688"/>
            <a:ext cx="2143200" cy="819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rgbClr val="000000"/>
              </a:buClr>
              <a:buSzPts val="1400"/>
              <a:buFont typeface="Arial"/>
              <a:buNone/>
            </a:pPr>
            <a:r>
              <a:rPr lang="en">
                <a:latin typeface="Open Sans"/>
                <a:ea typeface="Open Sans"/>
                <a:cs typeface="Open Sans"/>
                <a:sym typeface="Open Sans"/>
              </a:rPr>
              <a:t>1- Progressive filling of the bladder until a threshold is reached</a:t>
            </a:r>
            <a:endParaRPr>
              <a:latin typeface="Oxygen"/>
              <a:ea typeface="Oxygen"/>
              <a:cs typeface="Oxygen"/>
              <a:sym typeface="Oxygen"/>
            </a:endParaRPr>
          </a:p>
        </p:txBody>
      </p:sp>
      <p:sp>
        <p:nvSpPr>
          <p:cNvPr id="308" name="Google Shape;308;p21"/>
          <p:cNvSpPr txBox="1"/>
          <p:nvPr/>
        </p:nvSpPr>
        <p:spPr>
          <a:xfrm>
            <a:off x="3670847" y="7605076"/>
            <a:ext cx="2300100" cy="992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300">
                <a:solidFill>
                  <a:schemeClr val="lt1"/>
                </a:solidFill>
                <a:latin typeface="Open Sans"/>
                <a:ea typeface="Open Sans"/>
                <a:cs typeface="Open Sans"/>
                <a:sym typeface="Open Sans"/>
              </a:rPr>
              <a:t>2- At the threshold, a nervous reflex is initiated “micturition reflex” to empty the bladder</a:t>
            </a:r>
            <a:endParaRPr sz="1300">
              <a:solidFill>
                <a:schemeClr val="lt1"/>
              </a:solidFill>
              <a:latin typeface="Oxygen"/>
              <a:ea typeface="Oxygen"/>
              <a:cs typeface="Oxygen"/>
              <a:sym typeface="Oxygen"/>
            </a:endParaRPr>
          </a:p>
        </p:txBody>
      </p:sp>
      <p:sp>
        <p:nvSpPr>
          <p:cNvPr id="309" name="Google Shape;309;p21"/>
          <p:cNvSpPr txBox="1"/>
          <p:nvPr/>
        </p:nvSpPr>
        <p:spPr>
          <a:xfrm>
            <a:off x="195300" y="8797363"/>
            <a:ext cx="6172200" cy="8196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Clr>
                <a:srgbClr val="CC0000"/>
              </a:buClr>
              <a:buSzPts val="1400"/>
              <a:buFont typeface="Open Sans"/>
              <a:buChar char="●"/>
            </a:pPr>
            <a:r>
              <a:rPr lang="en">
                <a:solidFill>
                  <a:srgbClr val="990000"/>
                </a:solidFill>
                <a:latin typeface="Open Sans"/>
                <a:ea typeface="Open Sans"/>
                <a:cs typeface="Open Sans"/>
                <a:sym typeface="Open Sans"/>
              </a:rPr>
              <a:t>If the conditions for emptying are favorable,</a:t>
            </a:r>
            <a:r>
              <a:rPr lang="en">
                <a:solidFill>
                  <a:srgbClr val="CC0000"/>
                </a:solidFill>
                <a:latin typeface="Open Sans"/>
                <a:ea typeface="Open Sans"/>
                <a:cs typeface="Open Sans"/>
                <a:sym typeface="Open Sans"/>
              </a:rPr>
              <a:t> </a:t>
            </a:r>
            <a:r>
              <a:rPr lang="en">
                <a:solidFill>
                  <a:srgbClr val="262626"/>
                </a:solidFill>
                <a:latin typeface="Open Sans"/>
                <a:ea typeface="Open Sans"/>
                <a:cs typeface="Open Sans"/>
                <a:sym typeface="Open Sans"/>
              </a:rPr>
              <a:t>emptying will occur</a:t>
            </a:r>
            <a:endParaRPr>
              <a:solidFill>
                <a:srgbClr val="262626"/>
              </a:solidFill>
              <a:latin typeface="Open Sans"/>
              <a:ea typeface="Open Sans"/>
              <a:cs typeface="Open Sans"/>
              <a:sym typeface="Open Sans"/>
            </a:endParaRPr>
          </a:p>
          <a:p>
            <a:pPr indent="-317500" lvl="0" marL="457200" rtl="0" algn="l">
              <a:spcBef>
                <a:spcPts val="0"/>
              </a:spcBef>
              <a:spcAft>
                <a:spcPts val="0"/>
              </a:spcAft>
              <a:buClr>
                <a:srgbClr val="CC0000"/>
              </a:buClr>
              <a:buSzPts val="1400"/>
              <a:buFont typeface="Open Sans"/>
              <a:buChar char="●"/>
            </a:pPr>
            <a:r>
              <a:rPr lang="en">
                <a:solidFill>
                  <a:srgbClr val="990000"/>
                </a:solidFill>
                <a:latin typeface="Open Sans"/>
                <a:ea typeface="Open Sans"/>
                <a:cs typeface="Open Sans"/>
                <a:sym typeface="Open Sans"/>
              </a:rPr>
              <a:t>If the conditions for emptying are unfavorable,</a:t>
            </a:r>
            <a:r>
              <a:rPr lang="en">
                <a:solidFill>
                  <a:srgbClr val="CC0000"/>
                </a:solidFill>
                <a:latin typeface="Open Sans"/>
                <a:ea typeface="Open Sans"/>
                <a:cs typeface="Open Sans"/>
                <a:sym typeface="Open Sans"/>
              </a:rPr>
              <a:t> </a:t>
            </a:r>
            <a:r>
              <a:rPr lang="en">
                <a:solidFill>
                  <a:srgbClr val="262626"/>
                </a:solidFill>
                <a:latin typeface="Open Sans"/>
                <a:ea typeface="Open Sans"/>
                <a:cs typeface="Open Sans"/>
                <a:sym typeface="Open Sans"/>
              </a:rPr>
              <a:t>reflex is inhibited, however, there is the conscious desire to urinate</a:t>
            </a:r>
            <a:endParaRPr>
              <a:solidFill>
                <a:srgbClr val="262626"/>
              </a:solidFill>
              <a:latin typeface="Open Sans"/>
              <a:ea typeface="Open Sans"/>
              <a:cs typeface="Open Sans"/>
              <a:sym typeface="Open Sans"/>
            </a:endParaRPr>
          </a:p>
        </p:txBody>
      </p:sp>
      <p:cxnSp>
        <p:nvCxnSpPr>
          <p:cNvPr id="310" name="Google Shape;310;p21"/>
          <p:cNvCxnSpPr/>
          <p:nvPr/>
        </p:nvCxnSpPr>
        <p:spPr>
          <a:xfrm>
            <a:off x="238050" y="5496899"/>
            <a:ext cx="6381900" cy="0"/>
          </a:xfrm>
          <a:prstGeom prst="straightConnector1">
            <a:avLst/>
          </a:prstGeom>
          <a:noFill/>
          <a:ln cap="flat" cmpd="sng" w="9525">
            <a:solidFill>
              <a:srgbClr val="E5DCDC"/>
            </a:solidFill>
            <a:prstDash val="dashDot"/>
            <a:round/>
            <a:headEnd len="med" w="med" type="none"/>
            <a:tailEnd len="med" w="med" type="none"/>
          </a:ln>
        </p:spPr>
      </p:cxn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Theme">
      <a:dk1>
        <a:srgbClr val="A3534F"/>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