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9902950" cx="6858000"/>
  <p:notesSz cx="6858000" cy="9144000"/>
  <p:embeddedFontLst>
    <p:embeddedFont>
      <p:font typeface="Oxygen"/>
      <p:regular r:id="rId29"/>
      <p:bold r:id="rId30"/>
    </p:embeddedFont>
    <p:embeddedFont>
      <p:font typeface="Oxygen Light"/>
      <p:regular r:id="rId31"/>
      <p:bold r:id="rId32"/>
    </p:embeddedFont>
    <p:embeddedFont>
      <p:font typeface="Work Sans"/>
      <p:regular r:id="rId33"/>
      <p:bold r:id="rId34"/>
      <p:italic r:id="rId35"/>
      <p:boldItalic r:id="rId36"/>
    </p:embeddedFont>
    <p:embeddedFont>
      <p:font typeface="Jura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  <p15:guide id="3" pos="1614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1F0FE6-5D8C-4106-944C-0F324585306A}">
  <a:tblStyle styleId="{8A1F0FE6-5D8C-4106-944C-0F32458530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  <p:guide pos="161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3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Oxygen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xygenLight-regular.fntdata"/><Relationship Id="rId30" Type="http://schemas.openxmlformats.org/officeDocument/2006/relationships/font" Target="fonts/Oxygen-bold.fntdata"/><Relationship Id="rId11" Type="http://schemas.openxmlformats.org/officeDocument/2006/relationships/slide" Target="slides/slide4.xml"/><Relationship Id="rId33" Type="http://schemas.openxmlformats.org/officeDocument/2006/relationships/font" Target="fonts/WorkSans-regular.fntdata"/><Relationship Id="rId10" Type="http://schemas.openxmlformats.org/officeDocument/2006/relationships/slide" Target="slides/slide3.xml"/><Relationship Id="rId32" Type="http://schemas.openxmlformats.org/officeDocument/2006/relationships/font" Target="fonts/OxygenLight-bold.fntdata"/><Relationship Id="rId13" Type="http://schemas.openxmlformats.org/officeDocument/2006/relationships/slide" Target="slides/slide6.xml"/><Relationship Id="rId35" Type="http://schemas.openxmlformats.org/officeDocument/2006/relationships/font" Target="fonts/WorkSans-italic.fntdata"/><Relationship Id="rId12" Type="http://schemas.openxmlformats.org/officeDocument/2006/relationships/slide" Target="slides/slide5.xml"/><Relationship Id="rId34" Type="http://schemas.openxmlformats.org/officeDocument/2006/relationships/font" Target="fonts/WorkSans-bold.fntdata"/><Relationship Id="rId15" Type="http://schemas.openxmlformats.org/officeDocument/2006/relationships/slide" Target="slides/slide8.xml"/><Relationship Id="rId37" Type="http://schemas.openxmlformats.org/officeDocument/2006/relationships/font" Target="fonts/Jura-regular.fntdata"/><Relationship Id="rId14" Type="http://schemas.openxmlformats.org/officeDocument/2006/relationships/slide" Target="slides/slide7.xml"/><Relationship Id="rId36" Type="http://schemas.openxmlformats.org/officeDocument/2006/relationships/font" Target="fonts/WorkSans-boldItalic.fntdata"/><Relationship Id="rId17" Type="http://schemas.openxmlformats.org/officeDocument/2006/relationships/slide" Target="slides/slide10.xml"/><Relationship Id="rId39" Type="http://schemas.openxmlformats.org/officeDocument/2006/relationships/font" Target="fonts/OpenSans-regular.fntdata"/><Relationship Id="rId16" Type="http://schemas.openxmlformats.org/officeDocument/2006/relationships/slide" Target="slides/slide9.xml"/><Relationship Id="rId38" Type="http://schemas.openxmlformats.org/officeDocument/2006/relationships/font" Target="fonts/Jura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5-18T08:29:13.194">
    <p:pos x="6000" y="0"/>
    <p:text>The top (boys') and bottom (girls') sections belong to the same topic, please combine the two sections and use the color index to highlight the differences.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c09f66dd5_0_114:notes"/>
          <p:cNvSpPr/>
          <p:nvPr>
            <p:ph idx="2" type="sldImg"/>
          </p:nvPr>
        </p:nvSpPr>
        <p:spPr>
          <a:xfrm>
            <a:off x="2360315" y="1143000"/>
            <a:ext cx="213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11c09f66dd5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11c09f66dd5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c418e448b_1_12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11c418e448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c521f937e_1_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12c521f937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c418e448b_1_504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11c418e448b_1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c418e448b_1_573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11c418e448b_1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69f772b3d099941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g669f772b3d0999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1c418e448b_1_19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11c418e448b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2ae37d60e9_1_10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2ae37d60e9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2ae37d60e9_2_3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g12ae37d60e9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2ae37d60e9_1_19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2ae37d60e9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c09f66dd5_0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g11c09f66d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ae37d60e9_0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2ae37d60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c418e448b_1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11c418e44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ae37d60e9_0_7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12ae37d60e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c418e448b_0_112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1c418e448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c418e448b_1_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11c418e448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287363" y="2820252"/>
            <a:ext cx="62832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1450913" y="3984141"/>
            <a:ext cx="8392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549518" y="2548191"/>
            <a:ext cx="8392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67916" y="2468864"/>
            <a:ext cx="59151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67916" y="6627185"/>
            <a:ext cx="59151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71488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471863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72381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72381" y="2427599"/>
            <a:ext cx="29013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2381" y="3617328"/>
            <a:ext cx="29013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3471863" y="2427599"/>
            <a:ext cx="2915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3471863" y="3617328"/>
            <a:ext cx="29154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800"/>
              <a:buFont typeface="Oxygen"/>
              <a:buNone/>
              <a:defRPr b="1" i="0" sz="4800" u="none" cap="none" strike="noStrike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Oxygen"/>
              <a:buChar char="•"/>
              <a:defRPr b="0" i="0" sz="2100" u="none" cap="none" strike="noStrike">
                <a:solidFill>
                  <a:srgbClr val="3A3838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•"/>
              <a:defRPr b="0"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xygen"/>
              <a:buChar char="•"/>
              <a:defRPr b="0" i="0" sz="15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4294967295" type="ctrTitle"/>
          </p:nvPr>
        </p:nvSpPr>
        <p:spPr>
          <a:xfrm>
            <a:off x="131850" y="2447725"/>
            <a:ext cx="65943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500"/>
              <a:buFont typeface="Open Sans"/>
              <a:buNone/>
            </a:pPr>
            <a:r>
              <a:rPr lang="en" sz="41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Regulation of Body Fluids</a:t>
            </a:r>
            <a:endParaRPr sz="41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>
            <p:ph idx="4294967295" type="subTitle"/>
          </p:nvPr>
        </p:nvSpPr>
        <p:spPr>
          <a:xfrm>
            <a:off x="2046450" y="4082323"/>
            <a:ext cx="2765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Renal Physiology</a:t>
            </a:r>
            <a:endParaRPr i="0" sz="24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13"/>
          <p:cNvCxnSpPr/>
          <p:nvPr/>
        </p:nvCxnSpPr>
        <p:spPr>
          <a:xfrm>
            <a:off x="2199376" y="3885003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83" name="Google Shape;83;p13"/>
          <p:cNvSpPr/>
          <p:nvPr/>
        </p:nvSpPr>
        <p:spPr>
          <a:xfrm>
            <a:off x="214000" y="217500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 cap="flat" cmpd="sng" w="19050">
            <a:solidFill>
              <a:srgbClr val="E5DCDC">
                <a:alpha val="8353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470199" y="217492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 cap="flat" cmpd="sng" w="19050">
            <a:solidFill>
              <a:srgbClr val="E5DCDC">
                <a:alpha val="8353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811550" y="8013690"/>
            <a:ext cx="18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"/>
              <a:buChar char="✔"/>
            </a:pPr>
            <a:r>
              <a:rPr b="1" i="0" lang="en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Editing File </a:t>
            </a:r>
            <a:endParaRPr i="0" sz="1400" u="none" cap="none" strike="noStrike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104349" y="8382908"/>
            <a:ext cx="1759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Color Index: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Male’s Slides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 i="0" sz="11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i="0" sz="1100" u="none" cap="none" strike="noStrik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0" sz="11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991521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B37370"/>
                </a:solidFill>
                <a:latin typeface="Open Sans"/>
                <a:ea typeface="Open Sans"/>
                <a:cs typeface="Open Sans"/>
                <a:sym typeface="Open Sans"/>
              </a:rPr>
              <a:t>L8</a:t>
            </a:r>
            <a:endParaRPr>
              <a:solidFill>
                <a:srgbClr val="B3737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B373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0" y="7751224"/>
            <a:ext cx="2500905" cy="1995264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68" y="7714679"/>
            <a:ext cx="2501028" cy="2068351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842" y="163677"/>
            <a:ext cx="1171850" cy="10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8787" y="-313981"/>
            <a:ext cx="2021952" cy="17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8550" y="180400"/>
            <a:ext cx="1365924" cy="8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/>
          <p:nvPr/>
        </p:nvSpPr>
        <p:spPr>
          <a:xfrm>
            <a:off x="5915800" y="-238225"/>
            <a:ext cx="9411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10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0" y="239350"/>
            <a:ext cx="56622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B-The Renin-Angiotensin-Aldosterone System (RAAS)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51725" y="1143275"/>
            <a:ext cx="2025300" cy="1110000"/>
          </a:xfrm>
          <a:prstGeom prst="roundRect">
            <a:avLst>
              <a:gd fmla="val 16667" name="adj"/>
            </a:avLst>
          </a:prstGeom>
          <a:solidFill>
            <a:srgbClr val="F5EFEE"/>
          </a:solidFill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↓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ABP, </a:t>
            </a:r>
            <a:endParaRPr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↓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NaCl concentration at macula densa, </a:t>
            </a: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↓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renal perfusion 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2686463" y="1143276"/>
            <a:ext cx="1647000" cy="1110000"/>
          </a:xfrm>
          <a:prstGeom prst="roundRect">
            <a:avLst>
              <a:gd fmla="val 16667" name="adj"/>
            </a:avLst>
          </a:prstGeom>
          <a:solidFill>
            <a:srgbClr val="F5EFEE"/>
          </a:solidFill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↓ ECV</a:t>
            </a:r>
            <a:endParaRPr>
              <a:solidFill>
                <a:srgbClr val="A353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6"/>
                </a:solidFill>
              </a:rPr>
              <a:t>Occurs during: Hemorrhage, Dehydration, Shock, Hypotension</a:t>
            </a:r>
            <a:endParaRPr sz="7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↑Renal Na+ counteracts 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↓ ECV</a:t>
            </a: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sz="700">
              <a:solidFill>
                <a:srgbClr val="D5A6BD"/>
              </a:solidFill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4882063" y="1143276"/>
            <a:ext cx="1647000" cy="1110000"/>
          </a:xfrm>
          <a:prstGeom prst="roundRect">
            <a:avLst>
              <a:gd fmla="val 16667" name="adj"/>
            </a:avLst>
          </a:prstGeom>
          <a:solidFill>
            <a:srgbClr val="F5EFEE"/>
          </a:solidFill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↓Stretch of baroreceptors in the afferent arterioles due to low BP </a:t>
            </a:r>
            <a:endParaRPr>
              <a:solidFill>
                <a:srgbClr val="A3534F"/>
              </a:solidFill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2096301" y="1457636"/>
            <a:ext cx="570899" cy="481284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4311188" y="1399608"/>
            <a:ext cx="570899" cy="481284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328875" y="3056831"/>
            <a:ext cx="1691100" cy="1110000"/>
          </a:xfrm>
          <a:prstGeom prst="roundRect">
            <a:avLst>
              <a:gd fmla="val 16667" name="adj"/>
            </a:avLst>
          </a:prstGeom>
          <a:solidFill>
            <a:srgbClr val="F5EFEE"/>
          </a:solidFill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Angiotensin-II </a:t>
            </a:r>
            <a:r>
              <a:rPr lang="en" sz="1000">
                <a:solidFill>
                  <a:srgbClr val="CF8A87"/>
                </a:solidFill>
              </a:rPr>
              <a:t>Long Term Regulation of Arterial Pressure </a:t>
            </a:r>
            <a:r>
              <a:rPr lang="en" sz="700">
                <a:solidFill>
                  <a:schemeClr val="accent6"/>
                </a:solidFill>
              </a:rPr>
              <a:t>Negative feedback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2583390" y="3056831"/>
            <a:ext cx="1691100" cy="1110000"/>
          </a:xfrm>
          <a:prstGeom prst="roundRect">
            <a:avLst>
              <a:gd fmla="val 16667" name="adj"/>
            </a:avLst>
          </a:prstGeom>
          <a:solidFill>
            <a:srgbClr val="F5EFEE"/>
          </a:solidFill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Angioten-</a:t>
            </a:r>
            <a:endParaRPr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sinogen</a:t>
            </a:r>
            <a:endParaRPr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–</a:t>
            </a:r>
            <a:r>
              <a:rPr b="1" lang="en">
                <a:solidFill>
                  <a:schemeClr val="dk1"/>
                </a:solidFill>
              </a:rPr>
              <a:t>Renin→</a:t>
            </a:r>
            <a:endParaRPr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Angiotensin-I </a:t>
            </a:r>
            <a:endParaRPr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4837906" y="3056831"/>
            <a:ext cx="1691100" cy="1110000"/>
          </a:xfrm>
          <a:prstGeom prst="roundRect">
            <a:avLst>
              <a:gd fmla="val 16667" name="adj"/>
            </a:avLst>
          </a:prstGeom>
          <a:solidFill>
            <a:srgbClr val="F5EFEE"/>
          </a:solidFill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Causes granular cells in JGA to release Renin</a:t>
            </a:r>
            <a:r>
              <a:rPr lang="en">
                <a:solidFill>
                  <a:srgbClr val="A3534F"/>
                </a:solidFill>
              </a:rPr>
              <a:t> </a:t>
            </a:r>
            <a:endParaRPr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9" name="Google Shape;379;p22"/>
          <p:cNvSpPr/>
          <p:nvPr/>
        </p:nvSpPr>
        <p:spPr>
          <a:xfrm rot="10800000">
            <a:off x="2020073" y="3371173"/>
            <a:ext cx="586215" cy="481279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5400000">
            <a:off x="5404047" y="2474818"/>
            <a:ext cx="762282" cy="360450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4251715" y="3371173"/>
            <a:ext cx="586215" cy="481279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2019970" y="2873216"/>
            <a:ext cx="830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ACE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88888"/>
                </a:solidFill>
              </a:rPr>
              <a:t>(lung)</a:t>
            </a:r>
            <a:endParaRPr sz="1300">
              <a:solidFill>
                <a:srgbClr val="888888"/>
              </a:solidFill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144775" y="4569851"/>
            <a:ext cx="6384300" cy="4279200"/>
          </a:xfrm>
          <a:prstGeom prst="rect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Oxygen"/>
              <a:buChar char="●"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Angiotensin II causes  increased vasoconstriction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 and stimulates  adrenal gland (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via AT1 receptors</a:t>
            </a: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)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 to 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increase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 ADH secretion, retaining water, and increasing aldosterone causing Na+ reabsorption; </a:t>
            </a: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eventually</a:t>
            </a: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 increasing ABP.</a:t>
            </a:r>
            <a:endParaRPr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xygen Light"/>
              <a:buChar char="●"/>
            </a:pPr>
            <a:r>
              <a:rPr b="1" lang="en">
                <a:latin typeface="Oxygen"/>
                <a:ea typeface="Oxygen"/>
                <a:cs typeface="Oxygen"/>
                <a:sym typeface="Oxygen"/>
              </a:rPr>
              <a:t>Aldosterone↑ Na reabsorption </a:t>
            </a: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(Na+ permeability)</a:t>
            </a:r>
            <a:r>
              <a:rPr b="1"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  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in exchange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with 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K 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or H 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excretion</a:t>
            </a:r>
            <a:r>
              <a:rPr b="1" lang="en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(k secretion) at the principle cells of DCT &amp; CD by</a:t>
            </a:r>
            <a:r>
              <a:rPr lang="en">
                <a:solidFill>
                  <a:srgbClr val="0B5394"/>
                </a:solidFill>
                <a:latin typeface="Oxygen Light"/>
                <a:ea typeface="Oxygen Light"/>
                <a:cs typeface="Oxygen Light"/>
                <a:sym typeface="Oxygen Light"/>
              </a:rPr>
              <a:t>:</a:t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xygen Light"/>
              <a:buAutoNum type="arabicPeriod"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↑Number of Na+ channels at the apical membrane</a:t>
            </a:r>
            <a:r>
              <a:rPr lang="en">
                <a:solidFill>
                  <a:srgbClr val="A3534F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>
              <a:solidFill>
                <a:srgbClr val="A3534F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Oxygen Light"/>
              <a:buAutoNum type="arabicPeriod"/>
            </a:pPr>
            <a:r>
              <a:rPr lang="en">
                <a:solidFill>
                  <a:srgbClr val="0B5394"/>
                </a:solidFill>
                <a:latin typeface="Oxygen Light"/>
                <a:ea typeface="Oxygen Light"/>
                <a:cs typeface="Oxygen Light"/>
                <a:sym typeface="Oxygen Light"/>
              </a:rPr>
              <a:t>Increase and Stimulate Na-K pump at basolateral membrane. </a:t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Oxygen Light"/>
              <a:buAutoNum type="arabicPeriod"/>
            </a:pPr>
            <a:r>
              <a:rPr lang="en">
                <a:solidFill>
                  <a:srgbClr val="0B5394"/>
                </a:solidFill>
                <a:latin typeface="Oxygen Light"/>
                <a:ea typeface="Oxygen Light"/>
                <a:cs typeface="Oxygen Light"/>
                <a:sym typeface="Oxygen Light"/>
              </a:rPr>
              <a:t>↑K+ &amp; Na+ permeability at luminal plasma membrane</a:t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Oxygen Light"/>
              <a:buAutoNum type="arabicPeriod"/>
            </a:pPr>
            <a:r>
              <a:rPr lang="en">
                <a:solidFill>
                  <a:srgbClr val="0B5394"/>
                </a:solidFill>
                <a:latin typeface="Oxygen Light"/>
                <a:ea typeface="Oxygen Light"/>
                <a:cs typeface="Oxygen Light"/>
                <a:sym typeface="Oxygen Light"/>
              </a:rPr>
              <a:t>↑Cell metabolism</a:t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xygen Light"/>
                <a:ea typeface="Oxygen Light"/>
                <a:cs typeface="Oxygen Light"/>
                <a:sym typeface="Oxygen Light"/>
              </a:rPr>
              <a:t>All of these result in k secretion.</a:t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xygen Light"/>
                <a:ea typeface="Oxygen Light"/>
                <a:cs typeface="Oxygen Light"/>
                <a:sym typeface="Oxygen Light"/>
              </a:rPr>
              <a:t>Sweat glands respond slow to aldosterone, requiring several days, unlike the kidneys,</a:t>
            </a:r>
            <a:endParaRPr>
              <a:solidFill>
                <a:srgbClr val="0B5394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Oxygen Light"/>
              <a:buChar char="●"/>
            </a:pP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↓ECF → Hypothalamus stimulation → ↑ADH (vasopressin) → ↓water excretion by kidney → ↑ECF </a:t>
            </a:r>
            <a:endParaRPr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/>
          <p:nvPr/>
        </p:nvSpPr>
        <p:spPr>
          <a:xfrm>
            <a:off x="6008525" y="-238225"/>
            <a:ext cx="8493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9" name="Google Shape;389;p23"/>
          <p:cNvSpPr txBox="1"/>
          <p:nvPr/>
        </p:nvSpPr>
        <p:spPr>
          <a:xfrm>
            <a:off x="119650" y="239350"/>
            <a:ext cx="5542500" cy="6750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Actions of </a:t>
            </a: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Angiotensin II 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390" name="Google Shape;390;p23"/>
          <p:cNvPicPr preferRelativeResize="0"/>
          <p:nvPr/>
        </p:nvPicPr>
        <p:blipFill rotWithShape="1">
          <a:blip r:embed="rId3">
            <a:alphaModFix/>
          </a:blip>
          <a:srcRect b="0" l="0" r="0" t="7227"/>
          <a:stretch/>
        </p:blipFill>
        <p:spPr>
          <a:xfrm>
            <a:off x="3704975" y="1218987"/>
            <a:ext cx="3069825" cy="31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3"/>
          <p:cNvSpPr/>
          <p:nvPr/>
        </p:nvSpPr>
        <p:spPr>
          <a:xfrm>
            <a:off x="68050" y="1964950"/>
            <a:ext cx="3636931" cy="1470422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direct stimulation of Na-K ATPase and Na-H countertransport </a:t>
            </a: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at luminal membrane and sodium-bicarbonate cotransporter at basolateral membrane</a:t>
            </a:r>
            <a:endParaRPr b="0" i="0" sz="14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3884800" y="5348425"/>
            <a:ext cx="2710186" cy="763598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↑thirst 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In hypothalamus </a:t>
            </a:r>
            <a:endParaRPr/>
          </a:p>
        </p:txBody>
      </p:sp>
      <p:sp>
        <p:nvSpPr>
          <p:cNvPr id="393" name="Google Shape;393;p23"/>
          <p:cNvSpPr/>
          <p:nvPr/>
        </p:nvSpPr>
        <p:spPr>
          <a:xfrm>
            <a:off x="3884813" y="4485988"/>
            <a:ext cx="2710143" cy="763627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Vasoconstriction 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lead to↑ BP</a:t>
            </a: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119651" y="5348425"/>
            <a:ext cx="3636931" cy="763598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 ADH  ↑water absorption 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Released from posterior pituitary gland </a:t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68076" y="4486000"/>
            <a:ext cx="3636931" cy="763598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↑Aldosterone (Mineralocorticoids)</a:t>
            </a: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↓↓Na+ excretion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↑↑ Na+ reabsorption</a:t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68054" y="3534200"/>
            <a:ext cx="3636931" cy="852974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Angiotensin II constricts the efferent arterioles; peritubular capillary dynamics → 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sodium +water reabsorption.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68050" y="1013175"/>
            <a:ext cx="3636931" cy="852952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↑reabsorption of Na+ at PCT, </a:t>
            </a: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loops of henle, and distal tubules, and collecting tubules.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3"/>
          <p:cNvSpPr txBox="1"/>
          <p:nvPr/>
        </p:nvSpPr>
        <p:spPr>
          <a:xfrm>
            <a:off x="162739" y="6516348"/>
            <a:ext cx="3932400" cy="10467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36E"/>
                </a:solidFill>
                <a:latin typeface="Oxygen"/>
                <a:ea typeface="Oxygen"/>
                <a:cs typeface="Oxygen"/>
                <a:sym typeface="Oxygen"/>
              </a:rPr>
              <a:t>Renin secreted by: </a:t>
            </a:r>
            <a:endParaRPr>
              <a:solidFill>
                <a:srgbClr val="DD736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36E"/>
                </a:solidFill>
                <a:latin typeface="Oxygen"/>
                <a:ea typeface="Oxygen"/>
                <a:cs typeface="Oxygen"/>
                <a:sym typeface="Oxygen"/>
              </a:rPr>
              <a:t>1-↓perfusion pressure </a:t>
            </a:r>
            <a:endParaRPr>
              <a:solidFill>
                <a:srgbClr val="DD736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36E"/>
                </a:solidFill>
                <a:latin typeface="Oxygen"/>
                <a:ea typeface="Oxygen"/>
                <a:cs typeface="Oxygen"/>
                <a:sym typeface="Oxygen"/>
              </a:rPr>
              <a:t>2- Sympathetic stimulation via B1 </a:t>
            </a:r>
            <a:endParaRPr>
              <a:solidFill>
                <a:srgbClr val="DD736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36E"/>
                </a:solidFill>
                <a:latin typeface="Oxygen"/>
                <a:ea typeface="Oxygen"/>
                <a:cs typeface="Oxygen"/>
                <a:sym typeface="Oxygen"/>
              </a:rPr>
              <a:t>3-↓Na+ reaching macula densa</a:t>
            </a:r>
            <a:endParaRPr>
              <a:solidFill>
                <a:srgbClr val="DD736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99" name="Google Shape;399;p23"/>
          <p:cNvSpPr txBox="1"/>
          <p:nvPr/>
        </p:nvSpPr>
        <p:spPr>
          <a:xfrm>
            <a:off x="-85100" y="7710750"/>
            <a:ext cx="2196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Angiotensin II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Adrenocorticotropic hormone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High potassium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Sodium deficiency</a:t>
            </a:r>
            <a:r>
              <a:rPr lang="en"/>
              <a:t> 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2557934" y="8026442"/>
            <a:ext cx="1912500" cy="737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2626"/>
                </a:solidFill>
              </a:rPr>
              <a:t>ALDOSTERONE</a:t>
            </a:r>
            <a:endParaRPr b="1" sz="1200">
              <a:solidFill>
                <a:srgbClr val="262626"/>
              </a:solidFill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1692900" y="7929400"/>
            <a:ext cx="1101300" cy="931200"/>
          </a:xfrm>
          <a:prstGeom prst="rightArrow">
            <a:avLst>
              <a:gd fmla="val 36421" name="adj1"/>
              <a:gd fmla="val 33194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Stimulatory agents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4178875" y="7929400"/>
            <a:ext cx="1096800" cy="931200"/>
          </a:xfrm>
          <a:prstGeom prst="leftArrow">
            <a:avLst>
              <a:gd fmla="val 36507" name="adj1"/>
              <a:gd fmla="val 32402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Inhibitory agents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4886300" y="7710750"/>
            <a:ext cx="205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Atrial natriuretic hormone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High sodium concentration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1" algn="r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★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Potassium deficiency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/>
          <p:nvPr/>
        </p:nvSpPr>
        <p:spPr>
          <a:xfrm>
            <a:off x="6048502" y="-238225"/>
            <a:ext cx="8094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9" name="Google Shape;409;p24"/>
          <p:cNvSpPr txBox="1"/>
          <p:nvPr/>
        </p:nvSpPr>
        <p:spPr>
          <a:xfrm>
            <a:off x="119650" y="239350"/>
            <a:ext cx="5542500" cy="6750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C-</a:t>
            </a: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Atrial Natriuretic Peptide (ANP)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410" name="Google Shape;410;p24"/>
          <p:cNvGrpSpPr/>
          <p:nvPr/>
        </p:nvGrpSpPr>
        <p:grpSpPr>
          <a:xfrm>
            <a:off x="200504" y="1644658"/>
            <a:ext cx="6487958" cy="561507"/>
            <a:chOff x="4424286" y="2272860"/>
            <a:chExt cx="2088981" cy="150184"/>
          </a:xfrm>
        </p:grpSpPr>
        <p:sp>
          <p:nvSpPr>
            <p:cNvPr id="411" name="Google Shape;411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relaxation of mesangial cells, vasodilation of afferent arteriole and 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vasoconstriction of efferent →↑GFR 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24"/>
          <p:cNvSpPr txBox="1"/>
          <p:nvPr/>
        </p:nvSpPr>
        <p:spPr>
          <a:xfrm>
            <a:off x="200505" y="971700"/>
            <a:ext cx="544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400"/>
              <a:buFont typeface="Oxygen"/>
              <a:buChar char="●"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ANP promotes natriuresis (Na+ excretion) </a:t>
            </a:r>
            <a:endParaRPr b="1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400"/>
              <a:buFont typeface="Oxygen"/>
              <a:buChar char="●"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Secreted by atrial myocytes in response to stretch</a:t>
            </a:r>
            <a:endParaRPr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414" name="Google Shape;414;p24"/>
          <p:cNvGrpSpPr/>
          <p:nvPr/>
        </p:nvGrpSpPr>
        <p:grpSpPr>
          <a:xfrm>
            <a:off x="200504" y="2270124"/>
            <a:ext cx="6487958" cy="561507"/>
            <a:chOff x="4424286" y="2272860"/>
            <a:chExt cx="2088981" cy="150184"/>
          </a:xfrm>
        </p:grpSpPr>
        <p:sp>
          <p:nvSpPr>
            <p:cNvPr id="415" name="Google Shape;415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↓ADH release 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</a:rPr>
                <a:t> 2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24"/>
          <p:cNvGrpSpPr/>
          <p:nvPr/>
        </p:nvGrpSpPr>
        <p:grpSpPr>
          <a:xfrm>
            <a:off x="200504" y="2895591"/>
            <a:ext cx="6487958" cy="561507"/>
            <a:chOff x="4424286" y="2272860"/>
            <a:chExt cx="2088981" cy="150184"/>
          </a:xfrm>
        </p:grpSpPr>
        <p:sp>
          <p:nvSpPr>
            <p:cNvPr id="418" name="Google Shape;418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↓renin release (</a:t>
              </a:r>
              <a:r>
                <a:rPr lang="en">
                  <a:solidFill>
                    <a:srgbClr val="0B5394"/>
                  </a:solidFill>
                  <a:latin typeface="Oxygen"/>
                  <a:ea typeface="Oxygen"/>
                  <a:cs typeface="Oxygen"/>
                  <a:sym typeface="Oxygen"/>
                </a:rPr>
                <a:t>inhibition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)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2100">
                  <a:solidFill>
                    <a:schemeClr val="lt1"/>
                  </a:solidFill>
                </a:rPr>
                <a:t>3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24"/>
          <p:cNvGrpSpPr/>
          <p:nvPr/>
        </p:nvGrpSpPr>
        <p:grpSpPr>
          <a:xfrm>
            <a:off x="200464" y="3539865"/>
            <a:ext cx="6487958" cy="590342"/>
            <a:chOff x="4424286" y="2272860"/>
            <a:chExt cx="2088981" cy="150184"/>
          </a:xfrm>
        </p:grpSpPr>
        <p:sp>
          <p:nvSpPr>
            <p:cNvPr id="421" name="Google Shape;421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/>
                <a:t> 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↓Na+ reabsorption at CD→</a:t>
              </a:r>
              <a:r>
                <a:rPr lang="en">
                  <a:solidFill>
                    <a:srgbClr val="D5A6BD"/>
                  </a:solidFill>
                  <a:latin typeface="Oxygen"/>
                  <a:ea typeface="Oxygen"/>
                  <a:cs typeface="Oxygen"/>
                  <a:sym typeface="Oxygen"/>
                </a:rPr>
                <a:t>natriuresis 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by </a:t>
              </a:r>
              <a:r>
                <a:rPr lang="en">
                  <a:solidFill>
                    <a:srgbClr val="0B5394"/>
                  </a:solidFill>
                  <a:latin typeface="Oxygen"/>
                  <a:ea typeface="Oxygen"/>
                  <a:cs typeface="Oxygen"/>
                  <a:sym typeface="Oxygen"/>
                </a:rPr>
                <a:t>inhibiting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: -Na+ channels at 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apical membrane. -Na+-K+ ATPase at basolateral membrane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2100">
                  <a:solidFill>
                    <a:schemeClr val="lt1"/>
                  </a:solidFill>
                </a:rPr>
                <a:t>4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24"/>
          <p:cNvGrpSpPr/>
          <p:nvPr/>
        </p:nvGrpSpPr>
        <p:grpSpPr>
          <a:xfrm>
            <a:off x="200464" y="4185047"/>
            <a:ext cx="6487958" cy="561507"/>
            <a:chOff x="4424286" y="2272860"/>
            <a:chExt cx="2088981" cy="150184"/>
          </a:xfrm>
        </p:grpSpPr>
        <p:sp>
          <p:nvSpPr>
            <p:cNvPr id="424" name="Google Shape;424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↓direct aldosterone release (</a:t>
              </a:r>
              <a:r>
                <a:rPr lang="en">
                  <a:solidFill>
                    <a:srgbClr val="0B5394"/>
                  </a:solidFill>
                  <a:latin typeface="Oxygen"/>
                  <a:ea typeface="Oxygen"/>
                  <a:cs typeface="Oxygen"/>
                  <a:sym typeface="Oxygen"/>
                </a:rPr>
                <a:t>inhibition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)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2100">
                  <a:solidFill>
                    <a:schemeClr val="lt1"/>
                  </a:solidFill>
                </a:rPr>
                <a:t>5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24"/>
          <p:cNvGrpSpPr/>
          <p:nvPr/>
        </p:nvGrpSpPr>
        <p:grpSpPr>
          <a:xfrm>
            <a:off x="745316" y="7058268"/>
            <a:ext cx="275211" cy="238739"/>
            <a:chOff x="4660325" y="1866850"/>
            <a:chExt cx="68350" cy="58100"/>
          </a:xfrm>
        </p:grpSpPr>
        <p:sp>
          <p:nvSpPr>
            <p:cNvPr id="427" name="Google Shape;427;p2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24"/>
          <p:cNvSpPr txBox="1"/>
          <p:nvPr/>
        </p:nvSpPr>
        <p:spPr>
          <a:xfrm>
            <a:off x="109879" y="7032292"/>
            <a:ext cx="591300" cy="4002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↑ECV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1064329" y="6954033"/>
            <a:ext cx="1854000" cy="615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↑ANP release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Atria is stretched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431" name="Google Shape;431;p24"/>
          <p:cNvGrpSpPr/>
          <p:nvPr/>
        </p:nvGrpSpPr>
        <p:grpSpPr>
          <a:xfrm>
            <a:off x="2962376" y="7058274"/>
            <a:ext cx="275211" cy="238739"/>
            <a:chOff x="4660325" y="1866850"/>
            <a:chExt cx="68350" cy="58100"/>
          </a:xfrm>
        </p:grpSpPr>
        <p:sp>
          <p:nvSpPr>
            <p:cNvPr id="432" name="Google Shape;432;p2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24"/>
          <p:cNvGrpSpPr/>
          <p:nvPr/>
        </p:nvGrpSpPr>
        <p:grpSpPr>
          <a:xfrm>
            <a:off x="200504" y="4834264"/>
            <a:ext cx="6487958" cy="561507"/>
            <a:chOff x="4424286" y="2272860"/>
            <a:chExt cx="2088981" cy="150184"/>
          </a:xfrm>
        </p:grpSpPr>
        <p:sp>
          <p:nvSpPr>
            <p:cNvPr id="435" name="Google Shape;435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Oxygen"/>
                  <a:ea typeface="Oxygen"/>
                  <a:cs typeface="Oxygen"/>
                  <a:sym typeface="Oxygen"/>
                </a:rPr>
                <a:t>  ↑capillary permeability→extravasation of fluid +↓blood pressure.</a:t>
              </a:r>
              <a:endParaRPr i="0" sz="1400" u="none" cap="none" strike="noStrike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</a:rPr>
                <a:t> 6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7" name="Google Shape;4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354" y="6998387"/>
            <a:ext cx="328768" cy="358556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8" name="Google Shape;4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991" y="7032285"/>
            <a:ext cx="378154" cy="290752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39" name="Google Shape;439;p24"/>
          <p:cNvGrpSpPr/>
          <p:nvPr/>
        </p:nvGrpSpPr>
        <p:grpSpPr>
          <a:xfrm>
            <a:off x="2962376" y="7356928"/>
            <a:ext cx="275211" cy="238739"/>
            <a:chOff x="4660325" y="1866850"/>
            <a:chExt cx="68350" cy="58100"/>
          </a:xfrm>
        </p:grpSpPr>
        <p:sp>
          <p:nvSpPr>
            <p:cNvPr id="440" name="Google Shape;440;p2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24"/>
          <p:cNvGrpSpPr/>
          <p:nvPr/>
        </p:nvGrpSpPr>
        <p:grpSpPr>
          <a:xfrm>
            <a:off x="2962376" y="7655581"/>
            <a:ext cx="275211" cy="238739"/>
            <a:chOff x="4660325" y="1866850"/>
            <a:chExt cx="68350" cy="58100"/>
          </a:xfrm>
        </p:grpSpPr>
        <p:sp>
          <p:nvSpPr>
            <p:cNvPr id="443" name="Google Shape;443;p2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4"/>
          <p:cNvSpPr txBox="1"/>
          <p:nvPr/>
        </p:nvSpPr>
        <p:spPr>
          <a:xfrm>
            <a:off x="3756696" y="7032288"/>
            <a:ext cx="2720100" cy="4002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Natriuresis, Diuresis + </a:t>
            </a:r>
            <a:r>
              <a:rPr lang="en"/>
              <a:t>↓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Renin</a:t>
            </a:r>
            <a:endParaRPr/>
          </a:p>
        </p:txBody>
      </p:sp>
      <p:pic>
        <p:nvPicPr>
          <p:cNvPr id="446" name="Google Shape;4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0074" y="7323049"/>
            <a:ext cx="328759" cy="342026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7" name="Google Shape;447;p24"/>
          <p:cNvSpPr txBox="1"/>
          <p:nvPr/>
        </p:nvSpPr>
        <p:spPr>
          <a:xfrm>
            <a:off x="3756695" y="7330941"/>
            <a:ext cx="2720100" cy="4002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↓Aldosterone→ ↓</a:t>
            </a:r>
            <a:r>
              <a:rPr lang="en"/>
              <a:t>Angiotensin</a:t>
            </a:r>
            <a:r>
              <a:rPr lang="en"/>
              <a:t> II</a:t>
            </a:r>
            <a:endParaRPr/>
          </a:p>
        </p:txBody>
      </p:sp>
      <p:pic>
        <p:nvPicPr>
          <p:cNvPr id="448" name="Google Shape;4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5387" y="7665066"/>
            <a:ext cx="378131" cy="290734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9" name="Google Shape;449;p24"/>
          <p:cNvSpPr txBox="1"/>
          <p:nvPr/>
        </p:nvSpPr>
        <p:spPr>
          <a:xfrm>
            <a:off x="3756695" y="7665057"/>
            <a:ext cx="2720100" cy="4002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Vasodilation</a:t>
            </a:r>
            <a:endParaRPr/>
          </a:p>
        </p:txBody>
      </p:sp>
      <p:grpSp>
        <p:nvGrpSpPr>
          <p:cNvPr id="450" name="Google Shape;450;p24"/>
          <p:cNvGrpSpPr/>
          <p:nvPr/>
        </p:nvGrpSpPr>
        <p:grpSpPr>
          <a:xfrm rot="5400000">
            <a:off x="5850899" y="7245306"/>
            <a:ext cx="120002" cy="275202"/>
            <a:chOff x="4660325" y="1866850"/>
            <a:chExt cx="68350" cy="58100"/>
          </a:xfrm>
        </p:grpSpPr>
        <p:sp>
          <p:nvSpPr>
            <p:cNvPr id="451" name="Google Shape;451;p2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24"/>
          <p:cNvGrpSpPr/>
          <p:nvPr/>
        </p:nvGrpSpPr>
        <p:grpSpPr>
          <a:xfrm rot="-5400000">
            <a:off x="4572290" y="7245309"/>
            <a:ext cx="120002" cy="275202"/>
            <a:chOff x="4660325" y="1866850"/>
            <a:chExt cx="68350" cy="58100"/>
          </a:xfrm>
        </p:grpSpPr>
        <p:sp>
          <p:nvSpPr>
            <p:cNvPr id="454" name="Google Shape;454;p24"/>
            <p:cNvSpPr/>
            <p:nvPr/>
          </p:nvSpPr>
          <p:spPr>
            <a:xfrm>
              <a:off x="466032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4690975" y="1866850"/>
              <a:ext cx="37700" cy="58100"/>
            </a:xfrm>
            <a:custGeom>
              <a:rect b="b" l="l" r="r" t="t"/>
              <a:pathLst>
                <a:path extrusionOk="0" h="2324" w="1508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B37370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4"/>
          <p:cNvGrpSpPr/>
          <p:nvPr/>
        </p:nvGrpSpPr>
        <p:grpSpPr>
          <a:xfrm>
            <a:off x="200437" y="6085713"/>
            <a:ext cx="6487958" cy="561507"/>
            <a:chOff x="4424286" y="2272860"/>
            <a:chExt cx="2088981" cy="150184"/>
          </a:xfrm>
        </p:grpSpPr>
        <p:sp>
          <p:nvSpPr>
            <p:cNvPr id="457" name="Google Shape;457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xygen"/>
                  <a:ea typeface="Oxygen"/>
                  <a:cs typeface="Oxygen"/>
                  <a:sym typeface="Oxygen"/>
                </a:rPr>
                <a:t> Dilation of afferent arterioles → ↑ blood flow and filtration →diuresis</a:t>
              </a:r>
              <a:endParaRPr i="0" sz="1400" u="none" cap="none" strike="noStrike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</a:rPr>
                <a:t> 8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24"/>
          <p:cNvGrpSpPr/>
          <p:nvPr/>
        </p:nvGrpSpPr>
        <p:grpSpPr>
          <a:xfrm>
            <a:off x="200437" y="5459994"/>
            <a:ext cx="6487958" cy="561507"/>
            <a:chOff x="4424286" y="2272860"/>
            <a:chExt cx="2088981" cy="150184"/>
          </a:xfrm>
        </p:grpSpPr>
        <p:sp>
          <p:nvSpPr>
            <p:cNvPr id="460" name="Google Shape;460;p24"/>
            <p:cNvSpPr/>
            <p:nvPr/>
          </p:nvSpPr>
          <p:spPr>
            <a:xfrm>
              <a:off x="4617713" y="2278601"/>
              <a:ext cx="189555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r>
                <a:rPr lang="en">
                  <a:solidFill>
                    <a:schemeClr val="accent1"/>
                  </a:solidFill>
                  <a:latin typeface="Oxygen"/>
                  <a:ea typeface="Oxygen"/>
                  <a:cs typeface="Oxygen"/>
                  <a:sym typeface="Oxygen"/>
                </a:rPr>
                <a:t>Relaxation of smooth muscle in arterioles and venules → vasodilation</a:t>
              </a:r>
              <a:endParaRPr i="0" sz="1400" u="none" cap="none" strike="noStrike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424286" y="2272860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</a:rPr>
                <a:t> 7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2" name="Google Shape;46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651" y="8157450"/>
            <a:ext cx="2414776" cy="168065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3" name="Google Shape;463;p24"/>
          <p:cNvSpPr txBox="1"/>
          <p:nvPr/>
        </p:nvSpPr>
        <p:spPr>
          <a:xfrm>
            <a:off x="68925" y="6638439"/>
            <a:ext cx="30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Male’s slide</a:t>
            </a:r>
            <a:endParaRPr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119650" y="7817563"/>
            <a:ext cx="324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Female’s slide</a:t>
            </a:r>
            <a:endParaRPr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65" name="Google Shape;46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7575" y="8157450"/>
            <a:ext cx="2543700" cy="168065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/>
          <p:nvPr/>
        </p:nvSpPr>
        <p:spPr>
          <a:xfrm>
            <a:off x="6048501" y="-238225"/>
            <a:ext cx="8391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13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1" name="Google Shape;471;p25"/>
          <p:cNvSpPr txBox="1"/>
          <p:nvPr/>
        </p:nvSpPr>
        <p:spPr>
          <a:xfrm>
            <a:off x="295425" y="277000"/>
            <a:ext cx="5542500" cy="9804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D-</a:t>
            </a: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Antidiuretic hormone (ADH)/ Vasopressin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225531" y="1879950"/>
            <a:ext cx="3099600" cy="538500"/>
          </a:xfrm>
          <a:prstGeom prst="bevel">
            <a:avLst>
              <a:gd fmla="val 12500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↑Osmolarity and ↓ECV (</a:t>
            </a: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↓blood volume), hypoxia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3" name="Google Shape;473;p25"/>
          <p:cNvSpPr/>
          <p:nvPr/>
        </p:nvSpPr>
        <p:spPr>
          <a:xfrm>
            <a:off x="225526" y="2506580"/>
            <a:ext cx="1520700" cy="1381200"/>
          </a:xfrm>
          <a:prstGeom prst="bevel">
            <a:avLst>
              <a:gd fmla="val 5248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Stimulate Osmoreceptor in the lateral Hypothalamus</a:t>
            </a: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(stimulate thirst)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225526" y="3931887"/>
            <a:ext cx="3129600" cy="651000"/>
          </a:xfrm>
          <a:prstGeom prst="bevel">
            <a:avLst>
              <a:gd fmla="val 12500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Posterior pituitary gland release ADH 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5" name="Google Shape;475;p25"/>
          <p:cNvSpPr/>
          <p:nvPr/>
        </p:nvSpPr>
        <p:spPr>
          <a:xfrm>
            <a:off x="26600" y="4727966"/>
            <a:ext cx="1274400" cy="1431900"/>
          </a:xfrm>
          <a:prstGeom prst="bevel">
            <a:avLst>
              <a:gd fmla="val 4754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V2 receptors Antidiuretic action Water retention Via Aquaporin II channels </a:t>
            </a:r>
            <a:endParaRPr sz="13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6" name="Google Shape;476;p25"/>
          <p:cNvSpPr/>
          <p:nvPr/>
        </p:nvSpPr>
        <p:spPr>
          <a:xfrm>
            <a:off x="1361457" y="4727966"/>
            <a:ext cx="1004700" cy="1431900"/>
          </a:xfrm>
          <a:prstGeom prst="bevel">
            <a:avLst>
              <a:gd fmla="val 4843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V1 receptors Vasopressor action</a:t>
            </a:r>
            <a:endParaRPr sz="13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477" name="Google Shape;477;p25"/>
          <p:cNvGrpSpPr/>
          <p:nvPr/>
        </p:nvGrpSpPr>
        <p:grpSpPr>
          <a:xfrm rot="5400000">
            <a:off x="799088" y="2400438"/>
            <a:ext cx="373639" cy="80460"/>
            <a:chOff x="4659775" y="2072775"/>
            <a:chExt cx="74325" cy="28700"/>
          </a:xfrm>
        </p:grpSpPr>
        <p:sp>
          <p:nvSpPr>
            <p:cNvPr id="478" name="Google Shape;478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5"/>
          <p:cNvGrpSpPr/>
          <p:nvPr/>
        </p:nvGrpSpPr>
        <p:grpSpPr>
          <a:xfrm rot="5400000">
            <a:off x="799088" y="3885083"/>
            <a:ext cx="373639" cy="80460"/>
            <a:chOff x="4659775" y="2072775"/>
            <a:chExt cx="74325" cy="28700"/>
          </a:xfrm>
        </p:grpSpPr>
        <p:sp>
          <p:nvSpPr>
            <p:cNvPr id="482" name="Google Shape;482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5"/>
          <p:cNvGrpSpPr/>
          <p:nvPr/>
        </p:nvGrpSpPr>
        <p:grpSpPr>
          <a:xfrm rot="5400000">
            <a:off x="477012" y="4625438"/>
            <a:ext cx="373639" cy="80460"/>
            <a:chOff x="4659775" y="2072775"/>
            <a:chExt cx="74325" cy="28700"/>
          </a:xfrm>
        </p:grpSpPr>
        <p:sp>
          <p:nvSpPr>
            <p:cNvPr id="486" name="Google Shape;486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5"/>
          <p:cNvGrpSpPr/>
          <p:nvPr/>
        </p:nvGrpSpPr>
        <p:grpSpPr>
          <a:xfrm rot="5400000">
            <a:off x="1679754" y="4625443"/>
            <a:ext cx="373639" cy="80460"/>
            <a:chOff x="4659775" y="2072775"/>
            <a:chExt cx="74325" cy="28700"/>
          </a:xfrm>
        </p:grpSpPr>
        <p:sp>
          <p:nvSpPr>
            <p:cNvPr id="490" name="Google Shape;490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25"/>
          <p:cNvSpPr txBox="1"/>
          <p:nvPr/>
        </p:nvSpPr>
        <p:spPr>
          <a:xfrm>
            <a:off x="3355126" y="1774525"/>
            <a:ext cx="3476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Stimuli for thirst is similar to osmoreceptors which produce and release ADH.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Major mechanism for causing sensation of thirst is an “intracellular dehydration” mainly due to</a:t>
            </a:r>
            <a:r>
              <a:rPr lang="en">
                <a:solidFill>
                  <a:srgbClr val="FF0000"/>
                </a:solidFill>
                <a:latin typeface="Oxygen"/>
                <a:ea typeface="Oxygen"/>
                <a:cs typeface="Oxygen"/>
                <a:sym typeface="Oxygen"/>
              </a:rPr>
              <a:t> ↑Osmolality of extracellular fluid </a:t>
            </a:r>
            <a:endParaRPr>
              <a:solidFill>
                <a:srgbClr val="FF000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4" name="Google Shape;494;p25"/>
          <p:cNvSpPr txBox="1"/>
          <p:nvPr/>
        </p:nvSpPr>
        <p:spPr>
          <a:xfrm>
            <a:off x="3447753" y="87952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↓ECV→</a:t>
            </a:r>
            <a:r>
              <a:rPr lang="en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↑ ADH</a:t>
            </a:r>
            <a:r>
              <a:rPr b="1" lang="en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  </a:t>
            </a:r>
            <a:endParaRPr>
              <a:solidFill>
                <a:srgbClr val="888888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495" name="Google Shape;495;p25"/>
          <p:cNvGrpSpPr/>
          <p:nvPr/>
        </p:nvGrpSpPr>
        <p:grpSpPr>
          <a:xfrm>
            <a:off x="343982" y="1293727"/>
            <a:ext cx="2710164" cy="431121"/>
            <a:chOff x="4404545" y="3301592"/>
            <a:chExt cx="782403" cy="129272"/>
          </a:xfrm>
        </p:grpSpPr>
        <p:sp>
          <p:nvSpPr>
            <p:cNvPr id="496" name="Google Shape;496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water reabsorption 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/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5"/>
          <p:cNvGrpSpPr/>
          <p:nvPr/>
        </p:nvGrpSpPr>
        <p:grpSpPr>
          <a:xfrm>
            <a:off x="3680595" y="1293727"/>
            <a:ext cx="2710164" cy="431121"/>
            <a:chOff x="4404545" y="3301596"/>
            <a:chExt cx="782403" cy="129272"/>
          </a:xfrm>
        </p:grpSpPr>
        <p:sp>
          <p:nvSpPr>
            <p:cNvPr id="499" name="Google Shape;499;p25"/>
            <p:cNvSpPr/>
            <p:nvPr/>
          </p:nvSpPr>
          <p:spPr>
            <a:xfrm>
              <a:off x="4404545" y="3301596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stimulate thirst center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/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25"/>
          <p:cNvSpPr/>
          <p:nvPr/>
        </p:nvSpPr>
        <p:spPr>
          <a:xfrm>
            <a:off x="1904559" y="2514349"/>
            <a:ext cx="1420500" cy="1373100"/>
          </a:xfrm>
          <a:prstGeom prst="bevel">
            <a:avLst>
              <a:gd fmla="val 4827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Low Pressure Receptors;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Atria Aortic Carotid Pulmonary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02" name="Google Shape;502;p25"/>
          <p:cNvGrpSpPr/>
          <p:nvPr/>
        </p:nvGrpSpPr>
        <p:grpSpPr>
          <a:xfrm rot="5400000">
            <a:off x="2428021" y="2400438"/>
            <a:ext cx="373639" cy="80460"/>
            <a:chOff x="4659775" y="2072775"/>
            <a:chExt cx="74325" cy="28700"/>
          </a:xfrm>
        </p:grpSpPr>
        <p:sp>
          <p:nvSpPr>
            <p:cNvPr id="503" name="Google Shape;503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25"/>
          <p:cNvGrpSpPr/>
          <p:nvPr/>
        </p:nvGrpSpPr>
        <p:grpSpPr>
          <a:xfrm rot="5400000">
            <a:off x="2428020" y="3847805"/>
            <a:ext cx="373639" cy="80460"/>
            <a:chOff x="4659775" y="2072775"/>
            <a:chExt cx="74325" cy="28700"/>
          </a:xfrm>
        </p:grpSpPr>
        <p:sp>
          <p:nvSpPr>
            <p:cNvPr id="507" name="Google Shape;507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0" name="Google Shape;5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498" y="3732800"/>
            <a:ext cx="1420500" cy="185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5"/>
          <p:cNvSpPr/>
          <p:nvPr/>
        </p:nvSpPr>
        <p:spPr>
          <a:xfrm>
            <a:off x="5281325" y="3739750"/>
            <a:ext cx="1420500" cy="29217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Mechanism of action of arginine vasopressin (AVP) on the epithelial cells of the late distal tubules, collecting tubules, and collecting ducts.</a:t>
            </a:r>
            <a:endParaRPr i="0" sz="1400" u="none" cap="none" strike="noStrike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12" name="Google Shape;512;p25"/>
          <p:cNvCxnSpPr>
            <a:stCxn id="511" idx="1"/>
          </p:cNvCxnSpPr>
          <p:nvPr/>
        </p:nvCxnSpPr>
        <p:spPr>
          <a:xfrm rot="10800000">
            <a:off x="4922825" y="5100100"/>
            <a:ext cx="358500" cy="10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3" name="Google Shape;513;p25"/>
          <p:cNvSpPr/>
          <p:nvPr/>
        </p:nvSpPr>
        <p:spPr>
          <a:xfrm>
            <a:off x="2432074" y="4737034"/>
            <a:ext cx="1294500" cy="1431900"/>
          </a:xfrm>
          <a:prstGeom prst="bevel">
            <a:avLst>
              <a:gd fmla="val 4843" name="adj"/>
            </a:avLst>
          </a:prstGeom>
          <a:solidFill>
            <a:srgbClr val="CF8A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↑H2O </a:t>
            </a:r>
            <a:r>
              <a:rPr lang="en" sz="13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permeability</a:t>
            </a:r>
            <a:r>
              <a:rPr lang="en" sz="13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, reabsorption</a:t>
            </a:r>
            <a:endParaRPr sz="13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↓H2O excretion</a:t>
            </a:r>
            <a:endParaRPr sz="13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14" name="Google Shape;514;p25"/>
          <p:cNvGrpSpPr/>
          <p:nvPr/>
        </p:nvGrpSpPr>
        <p:grpSpPr>
          <a:xfrm rot="5400000">
            <a:off x="2864612" y="4743506"/>
            <a:ext cx="395573" cy="80460"/>
            <a:chOff x="4659775" y="2072775"/>
            <a:chExt cx="74325" cy="28700"/>
          </a:xfrm>
        </p:grpSpPr>
        <p:sp>
          <p:nvSpPr>
            <p:cNvPr id="515" name="Google Shape;515;p25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5B7C6"/>
            </a:solidFill>
            <a:ln cap="flat" cmpd="sng" w="9525">
              <a:solidFill>
                <a:srgbClr val="CF8A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25"/>
          <p:cNvSpPr/>
          <p:nvPr/>
        </p:nvSpPr>
        <p:spPr>
          <a:xfrm>
            <a:off x="2887686" y="8053011"/>
            <a:ext cx="1036240" cy="425937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Thirst</a:t>
            </a:r>
            <a:endParaRPr/>
          </a:p>
        </p:txBody>
      </p:sp>
      <p:sp>
        <p:nvSpPr>
          <p:cNvPr id="519" name="Google Shape;519;p25"/>
          <p:cNvSpPr/>
          <p:nvPr/>
        </p:nvSpPr>
        <p:spPr>
          <a:xfrm>
            <a:off x="704050" y="7836272"/>
            <a:ext cx="1557900" cy="3168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↑Plasma Osmolarity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20" name="Google Shape;520;p25"/>
          <p:cNvCxnSpPr>
            <a:stCxn id="519" idx="3"/>
            <a:endCxn id="518" idx="1"/>
          </p:cNvCxnSpPr>
          <p:nvPr/>
        </p:nvCxnSpPr>
        <p:spPr>
          <a:xfrm>
            <a:off x="2261950" y="7994672"/>
            <a:ext cx="625800" cy="27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1" name="Google Shape;521;p25"/>
          <p:cNvSpPr/>
          <p:nvPr/>
        </p:nvSpPr>
        <p:spPr>
          <a:xfrm>
            <a:off x="704117" y="7394561"/>
            <a:ext cx="1557900" cy="3291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↓Blood volume</a:t>
            </a:r>
            <a:endParaRPr sz="800">
              <a:solidFill>
                <a:srgbClr val="262626"/>
              </a:solidFill>
            </a:endParaRPr>
          </a:p>
        </p:txBody>
      </p:sp>
      <p:cxnSp>
        <p:nvCxnSpPr>
          <p:cNvPr id="522" name="Google Shape;522;p25"/>
          <p:cNvCxnSpPr>
            <a:stCxn id="521" idx="3"/>
            <a:endCxn id="518" idx="1"/>
          </p:cNvCxnSpPr>
          <p:nvPr/>
        </p:nvCxnSpPr>
        <p:spPr>
          <a:xfrm>
            <a:off x="2262017" y="7559111"/>
            <a:ext cx="625800" cy="70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3" name="Google Shape;523;p25"/>
          <p:cNvSpPr/>
          <p:nvPr/>
        </p:nvSpPr>
        <p:spPr>
          <a:xfrm>
            <a:off x="724530" y="8710658"/>
            <a:ext cx="1517400" cy="3846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Dryness of mouth and throat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24" name="Google Shape;524;p25"/>
          <p:cNvCxnSpPr>
            <a:stCxn id="523" idx="3"/>
            <a:endCxn id="518" idx="1"/>
          </p:cNvCxnSpPr>
          <p:nvPr/>
        </p:nvCxnSpPr>
        <p:spPr>
          <a:xfrm flipH="1" rot="10800000">
            <a:off x="2241930" y="8266058"/>
            <a:ext cx="645900" cy="63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5" name="Google Shape;525;p25"/>
          <p:cNvSpPr/>
          <p:nvPr/>
        </p:nvSpPr>
        <p:spPr>
          <a:xfrm>
            <a:off x="2995231" y="7018500"/>
            <a:ext cx="1557900" cy="5934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Monitoring water intake by GIT 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(Gastric distention)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26" name="Google Shape;526;p25"/>
          <p:cNvCxnSpPr>
            <a:stCxn id="525" idx="2"/>
            <a:endCxn id="518" idx="0"/>
          </p:cNvCxnSpPr>
          <p:nvPr/>
        </p:nvCxnSpPr>
        <p:spPr>
          <a:xfrm flipH="1">
            <a:off x="3405781" y="7611900"/>
            <a:ext cx="368400" cy="4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7" name="Google Shape;527;p25"/>
          <p:cNvSpPr txBox="1"/>
          <p:nvPr/>
        </p:nvSpPr>
        <p:spPr>
          <a:xfrm>
            <a:off x="2742470" y="8765291"/>
            <a:ext cx="674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xygen"/>
                <a:ea typeface="Oxygen"/>
                <a:cs typeface="Oxygen"/>
                <a:sym typeface="Oxygen"/>
              </a:rPr>
              <a:t>Renin</a:t>
            </a:r>
            <a:endParaRPr sz="9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28" name="Google Shape;528;p25"/>
          <p:cNvSpPr txBox="1"/>
          <p:nvPr/>
        </p:nvSpPr>
        <p:spPr>
          <a:xfrm>
            <a:off x="2621547" y="9259213"/>
            <a:ext cx="12303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xygen"/>
                <a:ea typeface="Oxygen"/>
                <a:cs typeface="Oxygen"/>
                <a:sym typeface="Oxygen"/>
              </a:rPr>
              <a:t>Angiotensin II</a:t>
            </a:r>
            <a:endParaRPr sz="900"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29" name="Google Shape;529;p25"/>
          <p:cNvCxnSpPr>
            <a:stCxn id="518" idx="2"/>
            <a:endCxn id="527" idx="0"/>
          </p:cNvCxnSpPr>
          <p:nvPr/>
        </p:nvCxnSpPr>
        <p:spPr>
          <a:xfrm flipH="1">
            <a:off x="3079706" y="8436354"/>
            <a:ext cx="326100" cy="3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0" name="Google Shape;530;p25"/>
          <p:cNvCxnSpPr>
            <a:stCxn id="527" idx="2"/>
            <a:endCxn id="528" idx="0"/>
          </p:cNvCxnSpPr>
          <p:nvPr/>
        </p:nvCxnSpPr>
        <p:spPr>
          <a:xfrm>
            <a:off x="3079820" y="8972891"/>
            <a:ext cx="156900" cy="2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1" name="Google Shape;531;p25"/>
          <p:cNvCxnSpPr>
            <a:stCxn id="528" idx="0"/>
            <a:endCxn id="518" idx="2"/>
          </p:cNvCxnSpPr>
          <p:nvPr/>
        </p:nvCxnSpPr>
        <p:spPr>
          <a:xfrm flipH="1" rot="10800000">
            <a:off x="3236697" y="8436313"/>
            <a:ext cx="169200" cy="82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32" name="Google Shape;532;p25"/>
          <p:cNvSpPr/>
          <p:nvPr/>
        </p:nvSpPr>
        <p:spPr>
          <a:xfrm>
            <a:off x="2496141" y="7433186"/>
            <a:ext cx="326100" cy="3168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3405787" y="7674205"/>
            <a:ext cx="263700" cy="2013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5"/>
          <p:cNvSpPr/>
          <p:nvPr/>
        </p:nvSpPr>
        <p:spPr>
          <a:xfrm>
            <a:off x="724530" y="8286832"/>
            <a:ext cx="1353600" cy="3519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↓Blood pressure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35" name="Google Shape;535;p25"/>
          <p:cNvCxnSpPr>
            <a:stCxn id="534" idx="3"/>
            <a:endCxn id="518" idx="1"/>
          </p:cNvCxnSpPr>
          <p:nvPr/>
        </p:nvCxnSpPr>
        <p:spPr>
          <a:xfrm flipH="1" rot="10800000">
            <a:off x="2078130" y="8265982"/>
            <a:ext cx="809700" cy="1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36" name="Google Shape;536;p25"/>
          <p:cNvSpPr/>
          <p:nvPr/>
        </p:nvSpPr>
        <p:spPr>
          <a:xfrm>
            <a:off x="2430088" y="7830178"/>
            <a:ext cx="326100" cy="3168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5"/>
          <p:cNvSpPr/>
          <p:nvPr/>
        </p:nvSpPr>
        <p:spPr>
          <a:xfrm>
            <a:off x="2207778" y="8162103"/>
            <a:ext cx="326100" cy="3168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2415806" y="8544696"/>
            <a:ext cx="326100" cy="3168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5"/>
          <p:cNvSpPr/>
          <p:nvPr/>
        </p:nvSpPr>
        <p:spPr>
          <a:xfrm>
            <a:off x="3276586" y="8710642"/>
            <a:ext cx="326100" cy="3168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5"/>
          <p:cNvSpPr/>
          <p:nvPr/>
        </p:nvSpPr>
        <p:spPr>
          <a:xfrm>
            <a:off x="4511154" y="7602433"/>
            <a:ext cx="1557900" cy="3291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↓</a:t>
            </a: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Plasma Osmolarity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41" name="Google Shape;541;p25"/>
          <p:cNvCxnSpPr>
            <a:stCxn id="540" idx="1"/>
            <a:endCxn id="518" idx="0"/>
          </p:cNvCxnSpPr>
          <p:nvPr/>
        </p:nvCxnSpPr>
        <p:spPr>
          <a:xfrm flipH="1">
            <a:off x="3405954" y="7766983"/>
            <a:ext cx="1105200" cy="32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2" name="Google Shape;542;p25"/>
          <p:cNvSpPr/>
          <p:nvPr/>
        </p:nvSpPr>
        <p:spPr>
          <a:xfrm>
            <a:off x="4511154" y="8008683"/>
            <a:ext cx="1557900" cy="3846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</a:t>
            </a: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Blood volume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43" name="Google Shape;543;p25"/>
          <p:cNvCxnSpPr>
            <a:stCxn id="542" idx="1"/>
            <a:endCxn id="518" idx="3"/>
          </p:cNvCxnSpPr>
          <p:nvPr/>
        </p:nvCxnSpPr>
        <p:spPr>
          <a:xfrm flipH="1">
            <a:off x="3924054" y="8200983"/>
            <a:ext cx="587100" cy="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4" name="Google Shape;544;p25"/>
          <p:cNvSpPr/>
          <p:nvPr/>
        </p:nvSpPr>
        <p:spPr>
          <a:xfrm>
            <a:off x="4511154" y="8470355"/>
            <a:ext cx="1557900" cy="2862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↑</a:t>
            </a: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Blood pressure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45" name="Google Shape;545;p25"/>
          <p:cNvCxnSpPr>
            <a:stCxn id="544" idx="1"/>
            <a:endCxn id="518" idx="3"/>
          </p:cNvCxnSpPr>
          <p:nvPr/>
        </p:nvCxnSpPr>
        <p:spPr>
          <a:xfrm rot="10800000">
            <a:off x="3924054" y="8266055"/>
            <a:ext cx="587100" cy="3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6" name="Google Shape;546;p25"/>
          <p:cNvSpPr/>
          <p:nvPr/>
        </p:nvSpPr>
        <p:spPr>
          <a:xfrm>
            <a:off x="4400537" y="8828458"/>
            <a:ext cx="1557900" cy="329100"/>
          </a:xfrm>
          <a:prstGeom prst="rect">
            <a:avLst/>
          </a:prstGeom>
          <a:solidFill>
            <a:srgbClr val="CDD4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rPr>
              <a:t>↓Angiotensin II</a:t>
            </a:r>
            <a:endParaRPr sz="800"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47" name="Google Shape;547;p25"/>
          <p:cNvCxnSpPr>
            <a:stCxn id="546" idx="1"/>
            <a:endCxn id="518" idx="3"/>
          </p:cNvCxnSpPr>
          <p:nvPr/>
        </p:nvCxnSpPr>
        <p:spPr>
          <a:xfrm rot="10800000">
            <a:off x="3923837" y="8266108"/>
            <a:ext cx="476700" cy="72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8" name="Google Shape;548;p25"/>
          <p:cNvSpPr/>
          <p:nvPr/>
        </p:nvSpPr>
        <p:spPr>
          <a:xfrm>
            <a:off x="3889010" y="7781767"/>
            <a:ext cx="263700" cy="2013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5"/>
          <p:cNvSpPr/>
          <p:nvPr/>
        </p:nvSpPr>
        <p:spPr>
          <a:xfrm>
            <a:off x="4010960" y="8081354"/>
            <a:ext cx="263700" cy="2013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5"/>
          <p:cNvSpPr/>
          <p:nvPr/>
        </p:nvSpPr>
        <p:spPr>
          <a:xfrm>
            <a:off x="4193946" y="8339037"/>
            <a:ext cx="263700" cy="2013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5"/>
          <p:cNvSpPr/>
          <p:nvPr/>
        </p:nvSpPr>
        <p:spPr>
          <a:xfrm>
            <a:off x="3991542" y="8660314"/>
            <a:ext cx="263700" cy="2013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6"/>
          <p:cNvSpPr/>
          <p:nvPr/>
        </p:nvSpPr>
        <p:spPr>
          <a:xfrm>
            <a:off x="6048501" y="-238225"/>
            <a:ext cx="8391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13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57" name="Google Shape;557;p26"/>
          <p:cNvSpPr txBox="1"/>
          <p:nvPr/>
        </p:nvSpPr>
        <p:spPr>
          <a:xfrm>
            <a:off x="295425" y="277000"/>
            <a:ext cx="5542500" cy="9804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D</a:t>
            </a: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-</a:t>
            </a: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Antidiuretic hormone (ADH)/ Vasopressin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58" name="Google Shape;558;p26"/>
          <p:cNvSpPr txBox="1"/>
          <p:nvPr/>
        </p:nvSpPr>
        <p:spPr>
          <a:xfrm>
            <a:off x="3447753" y="87952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↓ECV→</a:t>
            </a:r>
            <a:r>
              <a:rPr lang="en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↑ ADH</a:t>
            </a:r>
            <a:r>
              <a:rPr b="1" lang="en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  </a:t>
            </a:r>
            <a:endParaRPr>
              <a:solidFill>
                <a:srgbClr val="888888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59" name="Google Shape;559;p26"/>
          <p:cNvCxnSpPr>
            <a:stCxn id="560" idx="1"/>
          </p:cNvCxnSpPr>
          <p:nvPr/>
        </p:nvCxnSpPr>
        <p:spPr>
          <a:xfrm rot="10800000">
            <a:off x="1801050" y="8878375"/>
            <a:ext cx="358500" cy="10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61" name="Google Shape;5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462" y="5788352"/>
            <a:ext cx="2483075" cy="377385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2" name="Google Shape;5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372" y="2065040"/>
            <a:ext cx="4099651" cy="30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6"/>
          <p:cNvSpPr txBox="1"/>
          <p:nvPr/>
        </p:nvSpPr>
        <p:spPr>
          <a:xfrm>
            <a:off x="756311" y="1456962"/>
            <a:ext cx="5504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Females’ Slides</a:t>
            </a:r>
            <a:endParaRPr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Dr. said to study information about ADH from previous lecture</a:t>
            </a:r>
            <a:endParaRPr>
              <a:solidFill>
                <a:srgbClr val="93C47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4" name="Google Shape;564;p26"/>
          <p:cNvSpPr txBox="1"/>
          <p:nvPr/>
        </p:nvSpPr>
        <p:spPr>
          <a:xfrm>
            <a:off x="2751150" y="5265925"/>
            <a:ext cx="1355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Males’ Slides</a:t>
            </a:r>
            <a:endParaRPr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7"/>
          <p:cNvSpPr/>
          <p:nvPr/>
        </p:nvSpPr>
        <p:spPr>
          <a:xfrm>
            <a:off x="5900275" y="-238225"/>
            <a:ext cx="9576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14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0" name="Google Shape;570;p27"/>
          <p:cNvSpPr txBox="1"/>
          <p:nvPr/>
        </p:nvSpPr>
        <p:spPr>
          <a:xfrm>
            <a:off x="92700" y="3612700"/>
            <a:ext cx="6672600" cy="6750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H2O permeability &amp; control of intake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1" name="Google Shape;571;p27"/>
          <p:cNvSpPr txBox="1"/>
          <p:nvPr/>
        </p:nvSpPr>
        <p:spPr>
          <a:xfrm>
            <a:off x="245475" y="5379525"/>
            <a:ext cx="55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Dehydration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2" name="Google Shape;572;p27"/>
          <p:cNvSpPr txBox="1"/>
          <p:nvPr/>
        </p:nvSpPr>
        <p:spPr>
          <a:xfrm>
            <a:off x="245475" y="4264663"/>
            <a:ext cx="559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The permeability of the distal tubule to H2O is regulated by ADH for example: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3" name="Google Shape;573;p27"/>
          <p:cNvSpPr txBox="1"/>
          <p:nvPr/>
        </p:nvSpPr>
        <p:spPr>
          <a:xfrm>
            <a:off x="3245475" y="4835963"/>
            <a:ext cx="373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↓permeability in distal tubule and produce dilute urine</a:t>
            </a:r>
            <a:endParaRPr/>
          </a:p>
        </p:txBody>
      </p:sp>
      <p:sp>
        <p:nvSpPr>
          <p:cNvPr id="574" name="Google Shape;574;p27"/>
          <p:cNvSpPr txBox="1"/>
          <p:nvPr/>
        </p:nvSpPr>
        <p:spPr>
          <a:xfrm>
            <a:off x="245475" y="48359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H2O diuresis and ↑H2O intake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5" name="Google Shape;575;p27"/>
          <p:cNvSpPr txBox="1"/>
          <p:nvPr/>
        </p:nvSpPr>
        <p:spPr>
          <a:xfrm>
            <a:off x="1822475" y="5379525"/>
            <a:ext cx="492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↑H2O reabsorption resulting in concentrated urine (max of 1200 mOsm</a:t>
            </a:r>
            <a:endParaRPr/>
          </a:p>
        </p:txBody>
      </p:sp>
      <p:grpSp>
        <p:nvGrpSpPr>
          <p:cNvPr id="576" name="Google Shape;576;p27"/>
          <p:cNvGrpSpPr/>
          <p:nvPr/>
        </p:nvGrpSpPr>
        <p:grpSpPr>
          <a:xfrm>
            <a:off x="1469313" y="5487319"/>
            <a:ext cx="283924" cy="184610"/>
            <a:chOff x="5037700" y="2430325"/>
            <a:chExt cx="75950" cy="65850"/>
          </a:xfrm>
        </p:grpSpPr>
        <p:sp>
          <p:nvSpPr>
            <p:cNvPr id="577" name="Google Shape;577;p27"/>
            <p:cNvSpPr/>
            <p:nvPr/>
          </p:nvSpPr>
          <p:spPr>
            <a:xfrm>
              <a:off x="5059700" y="2430325"/>
              <a:ext cx="53950" cy="65850"/>
            </a:xfrm>
            <a:custGeom>
              <a:rect b="b" l="l" r="r" t="t"/>
              <a:pathLst>
                <a:path extrusionOk="0" h="2634" w="2158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5037700" y="2430325"/>
              <a:ext cx="34100" cy="65850"/>
            </a:xfrm>
            <a:custGeom>
              <a:rect b="b" l="l" r="r" t="t"/>
              <a:pathLst>
                <a:path extrusionOk="0" h="2634" w="1364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2961563" y="4943757"/>
            <a:ext cx="283924" cy="184610"/>
            <a:chOff x="5037700" y="2430325"/>
            <a:chExt cx="75950" cy="65850"/>
          </a:xfrm>
        </p:grpSpPr>
        <p:sp>
          <p:nvSpPr>
            <p:cNvPr id="580" name="Google Shape;580;p27"/>
            <p:cNvSpPr/>
            <p:nvPr/>
          </p:nvSpPr>
          <p:spPr>
            <a:xfrm>
              <a:off x="5059700" y="2430325"/>
              <a:ext cx="53950" cy="65850"/>
            </a:xfrm>
            <a:custGeom>
              <a:rect b="b" l="l" r="r" t="t"/>
              <a:pathLst>
                <a:path extrusionOk="0" h="2634" w="2158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5037700" y="2430325"/>
              <a:ext cx="34100" cy="65850"/>
            </a:xfrm>
            <a:custGeom>
              <a:rect b="b" l="l" r="r" t="t"/>
              <a:pathLst>
                <a:path extrusionOk="0" h="2634" w="1364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27"/>
          <p:cNvSpPr txBox="1"/>
          <p:nvPr/>
        </p:nvSpPr>
        <p:spPr>
          <a:xfrm>
            <a:off x="56400" y="6110575"/>
            <a:ext cx="6745200" cy="6750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Other hormones that control Na reabsorption </a:t>
            </a:r>
            <a:endParaRPr b="1" i="0" sz="2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3" name="Google Shape;583;p27"/>
          <p:cNvSpPr/>
          <p:nvPr/>
        </p:nvSpPr>
        <p:spPr>
          <a:xfrm>
            <a:off x="1686458" y="8760464"/>
            <a:ext cx="652200" cy="59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7"/>
          <p:cNvSpPr/>
          <p:nvPr/>
        </p:nvSpPr>
        <p:spPr>
          <a:xfrm>
            <a:off x="-353400" y="6825675"/>
            <a:ext cx="1686600" cy="2463900"/>
          </a:xfrm>
          <a:prstGeom prst="arc">
            <a:avLst>
              <a:gd fmla="val 16200000" name="adj1"/>
              <a:gd fmla="val 5499110" name="adj2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7"/>
          <p:cNvSpPr/>
          <p:nvPr/>
        </p:nvSpPr>
        <p:spPr>
          <a:xfrm>
            <a:off x="1665349" y="8711036"/>
            <a:ext cx="710538" cy="698140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/>
          <p:nvPr/>
        </p:nvSpPr>
        <p:spPr>
          <a:xfrm>
            <a:off x="2504625" y="8935725"/>
            <a:ext cx="1604400" cy="248700"/>
          </a:xfrm>
          <a:prstGeom prst="rect">
            <a:avLst/>
          </a:prstGeom>
          <a:noFill/>
          <a:ln cap="flat" cmpd="sng" w="9525">
            <a:solidFill>
              <a:srgbClr val="A353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PGE 2 </a:t>
            </a:r>
            <a:endParaRPr b="1" i="0" sz="2200" u="none" cap="none" strike="noStrike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7" name="Google Shape;587;p27"/>
          <p:cNvSpPr txBox="1"/>
          <p:nvPr/>
        </p:nvSpPr>
        <p:spPr>
          <a:xfrm>
            <a:off x="4436375" y="8402425"/>
            <a:ext cx="24606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Jura"/>
              <a:ea typeface="Jura"/>
              <a:cs typeface="Jura"/>
              <a:sym typeface="Ju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↑ Na+ excretion through: </a:t>
            </a:r>
            <a:endParaRPr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• Inhibit apical Na+ channels </a:t>
            </a:r>
            <a:endParaRPr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• Inhibit Na+ -K+ ATPase (Action similar to ANP and opposite to aldosterone)</a:t>
            </a:r>
            <a:r>
              <a:rPr lang="en">
                <a:solidFill>
                  <a:srgbClr val="666666"/>
                </a:solidFill>
                <a:latin typeface="Jura"/>
                <a:ea typeface="Jura"/>
                <a:cs typeface="Jura"/>
                <a:sym typeface="Jura"/>
              </a:rPr>
              <a:t> </a:t>
            </a:r>
            <a:endParaRPr b="0" i="0" sz="1400" u="none" cap="none" strike="noStrike">
              <a:solidFill>
                <a:srgbClr val="666666"/>
              </a:solidFill>
              <a:latin typeface="Jura"/>
              <a:ea typeface="Jura"/>
              <a:cs typeface="Jura"/>
              <a:sym typeface="Jura"/>
            </a:endParaRPr>
          </a:p>
        </p:txBody>
      </p:sp>
      <p:cxnSp>
        <p:nvCxnSpPr>
          <p:cNvPr id="588" name="Google Shape;588;p27"/>
          <p:cNvCxnSpPr>
            <a:stCxn id="586" idx="3"/>
            <a:endCxn id="587" idx="1"/>
          </p:cNvCxnSpPr>
          <p:nvPr/>
        </p:nvCxnSpPr>
        <p:spPr>
          <a:xfrm>
            <a:off x="4109025" y="9060075"/>
            <a:ext cx="327300" cy="570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89" name="Google Shape;589;p27"/>
          <p:cNvCxnSpPr>
            <a:stCxn id="583" idx="6"/>
            <a:endCxn id="586" idx="1"/>
          </p:cNvCxnSpPr>
          <p:nvPr/>
        </p:nvCxnSpPr>
        <p:spPr>
          <a:xfrm>
            <a:off x="2338658" y="9059864"/>
            <a:ext cx="165900" cy="6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90" name="Google Shape;590;p27"/>
          <p:cNvCxnSpPr>
            <a:stCxn id="591" idx="6"/>
            <a:endCxn id="583" idx="2"/>
          </p:cNvCxnSpPr>
          <p:nvPr/>
        </p:nvCxnSpPr>
        <p:spPr>
          <a:xfrm>
            <a:off x="1333214" y="8130377"/>
            <a:ext cx="353100" cy="9294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91" name="Google Shape;591;p27"/>
          <p:cNvSpPr/>
          <p:nvPr/>
        </p:nvSpPr>
        <p:spPr>
          <a:xfrm>
            <a:off x="1164914" y="7953377"/>
            <a:ext cx="168300" cy="354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7"/>
          <p:cNvSpPr/>
          <p:nvPr/>
        </p:nvSpPr>
        <p:spPr>
          <a:xfrm>
            <a:off x="1686458" y="7830750"/>
            <a:ext cx="652200" cy="59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7"/>
          <p:cNvSpPr/>
          <p:nvPr/>
        </p:nvSpPr>
        <p:spPr>
          <a:xfrm>
            <a:off x="1665349" y="7781321"/>
            <a:ext cx="710538" cy="698140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7"/>
          <p:cNvSpPr txBox="1"/>
          <p:nvPr/>
        </p:nvSpPr>
        <p:spPr>
          <a:xfrm>
            <a:off x="2504712" y="8006000"/>
            <a:ext cx="1604400" cy="248700"/>
          </a:xfrm>
          <a:prstGeom prst="rect">
            <a:avLst/>
          </a:prstGeom>
          <a:noFill/>
          <a:ln cap="flat" cmpd="sng" w="9525">
            <a:solidFill>
              <a:srgbClr val="A353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Sex hormones </a:t>
            </a:r>
            <a:endParaRPr b="1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5" name="Google Shape;595;p27"/>
          <p:cNvSpPr txBox="1"/>
          <p:nvPr/>
        </p:nvSpPr>
        <p:spPr>
          <a:xfrm>
            <a:off x="4407600" y="7881350"/>
            <a:ext cx="246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• Estrogen↑ Na+ reabsorption </a:t>
            </a:r>
            <a:endParaRPr i="0" sz="1400" u="none" cap="none" strike="noStrike"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96" name="Google Shape;596;p27"/>
          <p:cNvCxnSpPr>
            <a:stCxn id="594" idx="3"/>
            <a:endCxn id="595" idx="1"/>
          </p:cNvCxnSpPr>
          <p:nvPr/>
        </p:nvCxnSpPr>
        <p:spPr>
          <a:xfrm>
            <a:off x="4109112" y="8130350"/>
            <a:ext cx="298500" cy="6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97" name="Google Shape;597;p27"/>
          <p:cNvCxnSpPr>
            <a:stCxn id="592" idx="6"/>
            <a:endCxn id="594" idx="1"/>
          </p:cNvCxnSpPr>
          <p:nvPr/>
        </p:nvCxnSpPr>
        <p:spPr>
          <a:xfrm>
            <a:off x="2338658" y="8130150"/>
            <a:ext cx="166200" cy="600"/>
          </a:xfrm>
          <a:prstGeom prst="bentConnector3">
            <a:avLst>
              <a:gd fmla="val 49956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98" name="Google Shape;598;p27"/>
          <p:cNvSpPr/>
          <p:nvPr/>
        </p:nvSpPr>
        <p:spPr>
          <a:xfrm>
            <a:off x="1686458" y="6901035"/>
            <a:ext cx="652200" cy="59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7"/>
          <p:cNvSpPr/>
          <p:nvPr/>
        </p:nvSpPr>
        <p:spPr>
          <a:xfrm>
            <a:off x="1665349" y="6851607"/>
            <a:ext cx="710538" cy="698140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7"/>
          <p:cNvSpPr txBox="1"/>
          <p:nvPr/>
        </p:nvSpPr>
        <p:spPr>
          <a:xfrm>
            <a:off x="2504850" y="7072925"/>
            <a:ext cx="1604400" cy="248700"/>
          </a:xfrm>
          <a:prstGeom prst="rect">
            <a:avLst/>
          </a:prstGeom>
          <a:noFill/>
          <a:ln cap="flat" cmpd="sng" w="9525">
            <a:solidFill>
              <a:srgbClr val="A353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Glucocorticoids</a:t>
            </a:r>
            <a:endParaRPr b="1" i="0" u="none" cap="none" strike="noStrike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1" name="Google Shape;601;p27"/>
          <p:cNvSpPr txBox="1"/>
          <p:nvPr/>
        </p:nvSpPr>
        <p:spPr>
          <a:xfrm>
            <a:off x="4473600" y="6951425"/>
            <a:ext cx="246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Oxygen"/>
                <a:ea typeface="Oxygen"/>
                <a:cs typeface="Oxygen"/>
                <a:sym typeface="Oxygen"/>
              </a:rPr>
              <a:t>• Have weak mineralocorticoid activity </a:t>
            </a:r>
            <a:endParaRPr i="0" sz="1400" u="none" cap="none" strike="noStrike"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02" name="Google Shape;602;p27"/>
          <p:cNvCxnSpPr>
            <a:stCxn id="600" idx="3"/>
            <a:endCxn id="601" idx="1"/>
          </p:cNvCxnSpPr>
          <p:nvPr/>
        </p:nvCxnSpPr>
        <p:spPr>
          <a:xfrm>
            <a:off x="4109250" y="7197275"/>
            <a:ext cx="364200" cy="36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03" name="Google Shape;603;p27"/>
          <p:cNvCxnSpPr>
            <a:stCxn id="598" idx="6"/>
            <a:endCxn id="600" idx="1"/>
          </p:cNvCxnSpPr>
          <p:nvPr/>
        </p:nvCxnSpPr>
        <p:spPr>
          <a:xfrm flipH="1" rot="10800000">
            <a:off x="2338658" y="7197135"/>
            <a:ext cx="166200" cy="33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04" name="Google Shape;604;p27"/>
          <p:cNvCxnSpPr>
            <a:stCxn id="591" idx="6"/>
            <a:endCxn id="592" idx="2"/>
          </p:cNvCxnSpPr>
          <p:nvPr/>
        </p:nvCxnSpPr>
        <p:spPr>
          <a:xfrm>
            <a:off x="1333214" y="8130377"/>
            <a:ext cx="353100" cy="6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05" name="Google Shape;605;p27"/>
          <p:cNvCxnSpPr>
            <a:stCxn id="591" idx="6"/>
            <a:endCxn id="598" idx="2"/>
          </p:cNvCxnSpPr>
          <p:nvPr/>
        </p:nvCxnSpPr>
        <p:spPr>
          <a:xfrm flipH="1" rot="10800000">
            <a:off x="1333214" y="7200377"/>
            <a:ext cx="353100" cy="9300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606" name="Google Shape;606;p27"/>
          <p:cNvSpPr/>
          <p:nvPr/>
        </p:nvSpPr>
        <p:spPr>
          <a:xfrm>
            <a:off x="25575" y="7518527"/>
            <a:ext cx="1157445" cy="1078209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7"/>
          <p:cNvSpPr/>
          <p:nvPr/>
        </p:nvSpPr>
        <p:spPr>
          <a:xfrm>
            <a:off x="25350" y="7494475"/>
            <a:ext cx="1157665" cy="1126312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8" name="Google Shape;608;p27"/>
          <p:cNvGrpSpPr/>
          <p:nvPr/>
        </p:nvGrpSpPr>
        <p:grpSpPr>
          <a:xfrm>
            <a:off x="1835647" y="7020821"/>
            <a:ext cx="353757" cy="352565"/>
            <a:chOff x="-26980600" y="3175500"/>
            <a:chExt cx="296950" cy="295950"/>
          </a:xfrm>
        </p:grpSpPr>
        <p:sp>
          <p:nvSpPr>
            <p:cNvPr id="609" name="Google Shape;609;p27"/>
            <p:cNvSpPr/>
            <p:nvPr/>
          </p:nvSpPr>
          <p:spPr>
            <a:xfrm>
              <a:off x="-26798650" y="3175500"/>
              <a:ext cx="115000" cy="114025"/>
            </a:xfrm>
            <a:custGeom>
              <a:rect b="b" l="l" r="r" t="t"/>
              <a:pathLst>
                <a:path extrusionOk="0" h="4561" w="460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-26980600" y="3325725"/>
              <a:ext cx="168575" cy="145725"/>
            </a:xfrm>
            <a:custGeom>
              <a:rect b="b" l="l" r="r" t="t"/>
              <a:pathLst>
                <a:path extrusionOk="0" h="5829" w="6743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-26893950" y="3226500"/>
              <a:ext cx="159125" cy="137850"/>
            </a:xfrm>
            <a:custGeom>
              <a:rect b="b" l="l" r="r" t="t"/>
              <a:pathLst>
                <a:path extrusionOk="0" h="5514" w="6365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7"/>
          <p:cNvGrpSpPr/>
          <p:nvPr/>
        </p:nvGrpSpPr>
        <p:grpSpPr>
          <a:xfrm>
            <a:off x="1836526" y="8041561"/>
            <a:ext cx="351880" cy="227092"/>
            <a:chOff x="-26573400" y="3224125"/>
            <a:chExt cx="295375" cy="190625"/>
          </a:xfrm>
        </p:grpSpPr>
        <p:sp>
          <p:nvSpPr>
            <p:cNvPr id="613" name="Google Shape;613;p27"/>
            <p:cNvSpPr/>
            <p:nvPr/>
          </p:nvSpPr>
          <p:spPr>
            <a:xfrm>
              <a:off x="-26330800" y="3327900"/>
              <a:ext cx="52775" cy="68750"/>
            </a:xfrm>
            <a:custGeom>
              <a:rect b="b" l="l" r="r" t="t"/>
              <a:pathLst>
                <a:path extrusionOk="0" h="2750" w="2111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-26573400" y="3224125"/>
              <a:ext cx="293025" cy="190625"/>
            </a:xfrm>
            <a:custGeom>
              <a:rect b="b" l="l" r="r" t="t"/>
              <a:pathLst>
                <a:path extrusionOk="0" h="7625" w="11721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7"/>
          <p:cNvGrpSpPr/>
          <p:nvPr/>
        </p:nvGrpSpPr>
        <p:grpSpPr>
          <a:xfrm>
            <a:off x="1867950" y="8936857"/>
            <a:ext cx="289039" cy="352833"/>
            <a:chOff x="-24694925" y="3518700"/>
            <a:chExt cx="242625" cy="296175"/>
          </a:xfrm>
        </p:grpSpPr>
        <p:sp>
          <p:nvSpPr>
            <p:cNvPr id="616" name="Google Shape;616;p27"/>
            <p:cNvSpPr/>
            <p:nvPr/>
          </p:nvSpPr>
          <p:spPr>
            <a:xfrm>
              <a:off x="-24694925" y="3572250"/>
              <a:ext cx="104000" cy="112650"/>
            </a:xfrm>
            <a:custGeom>
              <a:rect b="b" l="l" r="r" t="t"/>
              <a:pathLst>
                <a:path extrusionOk="0" h="4506" w="416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-24556300" y="3648650"/>
              <a:ext cx="104000" cy="113450"/>
            </a:xfrm>
            <a:custGeom>
              <a:rect b="b" l="l" r="r" t="t"/>
              <a:pathLst>
                <a:path extrusionOk="0" h="4538" w="416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-24694925" y="3702200"/>
              <a:ext cx="104000" cy="112675"/>
            </a:xfrm>
            <a:custGeom>
              <a:rect b="b" l="l" r="r" t="t"/>
              <a:pathLst>
                <a:path extrusionOk="0" h="4507" w="416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-24556300" y="3518700"/>
              <a:ext cx="104000" cy="113425"/>
            </a:xfrm>
            <a:custGeom>
              <a:rect b="b" l="l" r="r" t="t"/>
              <a:pathLst>
                <a:path extrusionOk="0" h="4537" w="416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27"/>
          <p:cNvSpPr txBox="1"/>
          <p:nvPr/>
        </p:nvSpPr>
        <p:spPr>
          <a:xfrm>
            <a:off x="419100" y="247650"/>
            <a:ext cx="5343600" cy="5541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D-</a:t>
            </a:r>
            <a:r>
              <a:rPr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FACTORS AFFECTING ADH</a:t>
            </a:r>
            <a:endParaRPr sz="24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621" name="Google Shape;621;p27"/>
          <p:cNvGraphicFramePr/>
          <p:nvPr/>
        </p:nvGraphicFramePr>
        <p:xfrm>
          <a:off x="301938" y="8609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{8A1F0FE6-5D8C-4106-944C-0F324585306A}</a:tableStyleId>
              </a:tblPr>
              <a:tblGrid>
                <a:gridCol w="1841450"/>
                <a:gridCol w="1595900"/>
              </a:tblGrid>
              <a:tr h="91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xygen"/>
                          <a:ea typeface="Oxygen"/>
                          <a:cs typeface="Oxygen"/>
                          <a:sym typeface="Oxygen"/>
                        </a:rPr>
                        <a:t>Increase ADH</a:t>
                      </a:r>
                      <a:endParaRPr sz="1300" u="none" cap="none" strike="noStrike">
                        <a:solidFill>
                          <a:srgbClr val="A3534F"/>
                        </a:solidFill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xygen"/>
                          <a:ea typeface="Oxygen"/>
                          <a:cs typeface="Oxygen"/>
                          <a:sym typeface="Oxygen"/>
                        </a:rPr>
                        <a:t>Decrease ADH</a:t>
                      </a:r>
                      <a:endParaRPr sz="1300" u="none" cap="none" strike="noStrike">
                        <a:solidFill>
                          <a:srgbClr val="A3534F"/>
                        </a:solidFill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</a:tr>
              <a:tr h="48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↑Osmolarity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↓Osmolarity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48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↓ Blood volume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↑ Blood volume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48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↓ Blood pressure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↑ Blood pressure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sp>
        <p:nvSpPr>
          <p:cNvPr id="622" name="Google Shape;622;p27"/>
          <p:cNvSpPr txBox="1"/>
          <p:nvPr/>
        </p:nvSpPr>
        <p:spPr>
          <a:xfrm>
            <a:off x="3782850" y="801750"/>
            <a:ext cx="2754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xygen"/>
                <a:ea typeface="Oxygen"/>
                <a:cs typeface="Oxygen"/>
                <a:sym typeface="Oxygen"/>
              </a:rPr>
              <a:t>Renal Sympathetic</a:t>
            </a:r>
            <a:endParaRPr b="1" sz="1600"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ECV          renal sympathetic activity      stimulate Na absorption by direct tubular effect mediated through alpha-receptors on renal tubules (mainly PCT) to correct for low ECV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3" name="Google Shape;623;p27"/>
          <p:cNvSpPr/>
          <p:nvPr/>
        </p:nvSpPr>
        <p:spPr>
          <a:xfrm>
            <a:off x="4475700" y="1355225"/>
            <a:ext cx="123900" cy="184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240050" y="1380875"/>
            <a:ext cx="165900" cy="13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3744750" y="1399775"/>
            <a:ext cx="104700" cy="18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4516275" y="1623350"/>
            <a:ext cx="165900" cy="13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8"/>
          <p:cNvSpPr/>
          <p:nvPr/>
        </p:nvSpPr>
        <p:spPr>
          <a:xfrm>
            <a:off x="6048501" y="-238225"/>
            <a:ext cx="8094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2" name="Google Shape;632;p28"/>
          <p:cNvSpPr txBox="1"/>
          <p:nvPr/>
        </p:nvSpPr>
        <p:spPr>
          <a:xfrm>
            <a:off x="419100" y="247650"/>
            <a:ext cx="5343600" cy="5541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Clinical Correlations</a:t>
            </a:r>
            <a:endParaRPr sz="24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3" name="Google Shape;633;p28"/>
          <p:cNvSpPr txBox="1"/>
          <p:nvPr/>
        </p:nvSpPr>
        <p:spPr>
          <a:xfrm>
            <a:off x="419100" y="801750"/>
            <a:ext cx="5629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Conditions That Cause Large Increases in Blood Volume and Extracellular Fluid Volume </a:t>
            </a:r>
            <a:endParaRPr sz="2400"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Heart Diseases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Increased Capacity of Circulation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4" name="Google Shape;634;p28"/>
          <p:cNvSpPr txBox="1"/>
          <p:nvPr/>
        </p:nvSpPr>
        <p:spPr>
          <a:xfrm>
            <a:off x="419100" y="2673125"/>
            <a:ext cx="5629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rPr>
              <a:t>Increases in Extracellular Fluid Volume but with Normal Blood Volume </a:t>
            </a:r>
            <a:endParaRPr sz="2400">
              <a:solidFill>
                <a:srgbClr val="A3534F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Nephrotic Syndrome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Liver Cirrhosis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635" name="Google Shape;635;p28"/>
          <p:cNvGraphicFramePr/>
          <p:nvPr/>
        </p:nvGraphicFramePr>
        <p:xfrm>
          <a:off x="419100" y="44977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{8A1F0FE6-5D8C-4106-944C-0F324585306A}</a:tableStyleId>
              </a:tblPr>
              <a:tblGrid>
                <a:gridCol w="2122100"/>
                <a:gridCol w="2122100"/>
                <a:gridCol w="1839150"/>
              </a:tblGrid>
              <a:tr h="82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xygen"/>
                          <a:ea typeface="Oxygen"/>
                          <a:cs typeface="Oxygen"/>
                          <a:sym typeface="Oxygen"/>
                        </a:rPr>
                        <a:t>Site</a:t>
                      </a:r>
                      <a:endParaRPr sz="16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xygen"/>
                          <a:ea typeface="Oxygen"/>
                          <a:cs typeface="Oxygen"/>
                          <a:sym typeface="Oxygen"/>
                        </a:rPr>
                        <a:t>APICAL TRANSPORTER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xygen"/>
                          <a:ea typeface="Oxygen"/>
                          <a:cs typeface="Oxygen"/>
                          <a:sym typeface="Oxygen"/>
                        </a:rPr>
                        <a:t>FUNCTION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</a:tr>
              <a:tr h="115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Proximal Tubule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•Na/Gluc CT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•Na/Pi CT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•Na/Amino Acid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•Na/Lactate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•Na/H Exchanger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•Cl/Base Exchanger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 &amp; Gluc Uptake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 &amp; Pi Uptake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 &amp; AA Uptake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 &amp; Lactate Uptake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 Uptake and H Extrusion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•Cl Uptake 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115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Thick Ascending Limb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 Na, 2 Cl,, K CT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•Na/H Exchanger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•K Channels 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•Na, 2 Cl,, K Uptake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•Na Uptake and H Extrusion 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•K Extrusion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37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Early DCT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NaCl CT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Na &amp; Cl Uptake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Late DCT Collecting Duct 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Na Channel (ENaC) 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Na Uptake</a:t>
                      </a:r>
                      <a:endParaRPr sz="1300" u="none" cap="none" strike="noStrike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sp>
        <p:nvSpPr>
          <p:cNvPr id="636" name="Google Shape;636;p28"/>
          <p:cNvSpPr txBox="1"/>
          <p:nvPr/>
        </p:nvSpPr>
        <p:spPr>
          <a:xfrm>
            <a:off x="864750" y="3943650"/>
            <a:ext cx="5343600" cy="5541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Sodium Handling</a:t>
            </a:r>
            <a:endParaRPr sz="24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7" name="Google Shape;637;p28"/>
          <p:cNvSpPr txBox="1"/>
          <p:nvPr/>
        </p:nvSpPr>
        <p:spPr>
          <a:xfrm>
            <a:off x="0" y="0"/>
            <a:ext cx="55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Male’s slides</a:t>
            </a:r>
            <a:endParaRPr>
              <a:solidFill>
                <a:schemeClr val="accen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9"/>
          <p:cNvSpPr/>
          <p:nvPr/>
        </p:nvSpPr>
        <p:spPr>
          <a:xfrm>
            <a:off x="6027075" y="-238225"/>
            <a:ext cx="8307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43" name="Google Shape;643;p29"/>
          <p:cNvSpPr txBox="1"/>
          <p:nvPr/>
        </p:nvSpPr>
        <p:spPr>
          <a:xfrm>
            <a:off x="232238" y="5086500"/>
            <a:ext cx="55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44" name="Google Shape;644;p29"/>
          <p:cNvSpPr txBox="1"/>
          <p:nvPr/>
        </p:nvSpPr>
        <p:spPr>
          <a:xfrm>
            <a:off x="419100" y="247650"/>
            <a:ext cx="5343600" cy="5541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Summary</a:t>
            </a:r>
            <a:endParaRPr sz="24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45" name="Google Shape;645;p29"/>
          <p:cNvSpPr txBox="1"/>
          <p:nvPr/>
        </p:nvSpPr>
        <p:spPr>
          <a:xfrm>
            <a:off x="405863" y="850250"/>
            <a:ext cx="6219900" cy="56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Body fluid compartments :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1- intracellular fluid 2-extracellular fluid 3-transcellular fluid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The most abundant cation in ECF is Na and The most abundant anions in ECF are Cl and HCO3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Na+ is the main osmotic constituent of ECF, when Na+ moves,  it drags water with it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Na+ distribution in the body :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65% ECF                     exchangeable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5-10% ICF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25-30%  Bones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Oxygen"/>
              <a:buChar char="●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What does the body sense? The body doesn’t sense ECF volume but in fact it senses effective circulating volume (ECV)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Normal ECF 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  normal ECV     normal ABP and adequate tissue perfusion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Decrease in ECF 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   decrease in ECV     decrease in ABP and tissue perfusion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</a:t>
            </a:r>
            <a:r>
              <a:rPr b="1" lang="en">
                <a:latin typeface="Oxygen"/>
                <a:ea typeface="Oxygen"/>
                <a:cs typeface="Oxygen"/>
                <a:sym typeface="Oxygen"/>
              </a:rPr>
              <a:t>Increase in ECF</a:t>
            </a:r>
            <a:r>
              <a:rPr b="1" lang="en">
                <a:solidFill>
                  <a:srgbClr val="FF0000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  increase in ECV    increase in ABP and tissue perfusion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Oxygen"/>
              <a:buChar char="●"/>
            </a:pPr>
            <a:r>
              <a:rPr b="1" lang="en">
                <a:solidFill>
                  <a:srgbClr val="980000"/>
                </a:solidFill>
                <a:latin typeface="Oxygen"/>
                <a:ea typeface="Oxygen"/>
                <a:cs typeface="Oxygen"/>
                <a:sym typeface="Oxygen"/>
              </a:rPr>
              <a:t>Important images : </a:t>
            </a:r>
            <a:endParaRPr b="1">
              <a:solidFill>
                <a:srgbClr val="98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46" name="Google Shape;646;p29"/>
          <p:cNvCxnSpPr/>
          <p:nvPr/>
        </p:nvCxnSpPr>
        <p:spPr>
          <a:xfrm rot="10800000">
            <a:off x="1387088" y="3253925"/>
            <a:ext cx="7047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7" name="Google Shape;647;p29"/>
          <p:cNvCxnSpPr/>
          <p:nvPr/>
        </p:nvCxnSpPr>
        <p:spPr>
          <a:xfrm flipH="1">
            <a:off x="1368038" y="3273125"/>
            <a:ext cx="74280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8" name="Google Shape;648;p29"/>
          <p:cNvSpPr/>
          <p:nvPr/>
        </p:nvSpPr>
        <p:spPr>
          <a:xfrm>
            <a:off x="1572138" y="5043400"/>
            <a:ext cx="1428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9"/>
          <p:cNvSpPr/>
          <p:nvPr/>
        </p:nvSpPr>
        <p:spPr>
          <a:xfrm>
            <a:off x="2754538" y="5043400"/>
            <a:ext cx="1428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9"/>
          <p:cNvSpPr/>
          <p:nvPr/>
        </p:nvSpPr>
        <p:spPr>
          <a:xfrm>
            <a:off x="1968038" y="5399200"/>
            <a:ext cx="1428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9"/>
          <p:cNvSpPr/>
          <p:nvPr/>
        </p:nvSpPr>
        <p:spPr>
          <a:xfrm>
            <a:off x="3444413" y="5399188"/>
            <a:ext cx="1428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9"/>
          <p:cNvSpPr/>
          <p:nvPr/>
        </p:nvSpPr>
        <p:spPr>
          <a:xfrm>
            <a:off x="1882388" y="5961325"/>
            <a:ext cx="1428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9"/>
          <p:cNvSpPr/>
          <p:nvPr/>
        </p:nvSpPr>
        <p:spPr>
          <a:xfrm>
            <a:off x="3272963" y="5961325"/>
            <a:ext cx="1428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4" name="Google Shape;654;p29"/>
          <p:cNvPicPr preferRelativeResize="0"/>
          <p:nvPr/>
        </p:nvPicPr>
        <p:blipFill rotWithShape="1">
          <a:blip r:embed="rId3">
            <a:alphaModFix/>
          </a:blip>
          <a:srcRect b="0" l="5598" r="0" t="0"/>
          <a:stretch/>
        </p:blipFill>
        <p:spPr>
          <a:xfrm>
            <a:off x="60325" y="6694170"/>
            <a:ext cx="3481075" cy="31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075" y="6674949"/>
            <a:ext cx="3376925" cy="307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0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0"/>
          <p:cNvSpPr txBox="1"/>
          <p:nvPr/>
        </p:nvSpPr>
        <p:spPr>
          <a:xfrm>
            <a:off x="2199450" y="333175"/>
            <a:ext cx="2459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62" name="Google Shape;662;p30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3" name="Google Shape;663;p30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30"/>
          <p:cNvGrpSpPr/>
          <p:nvPr/>
        </p:nvGrpSpPr>
        <p:grpSpPr>
          <a:xfrm>
            <a:off x="573269" y="534306"/>
            <a:ext cx="612825" cy="620077"/>
            <a:chOff x="-31094350" y="3194000"/>
            <a:chExt cx="292225" cy="291650"/>
          </a:xfrm>
        </p:grpSpPr>
        <p:sp>
          <p:nvSpPr>
            <p:cNvPr id="665" name="Google Shape;665;p30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30"/>
          <p:cNvGrpSpPr/>
          <p:nvPr/>
        </p:nvGrpSpPr>
        <p:grpSpPr>
          <a:xfrm>
            <a:off x="419474" y="1766875"/>
            <a:ext cx="5276176" cy="1618612"/>
            <a:chOff x="419474" y="1637888"/>
            <a:chExt cx="5276176" cy="1618612"/>
          </a:xfrm>
        </p:grpSpPr>
        <p:grpSp>
          <p:nvGrpSpPr>
            <p:cNvPr id="674" name="Google Shape;674;p30"/>
            <p:cNvGrpSpPr/>
            <p:nvPr/>
          </p:nvGrpSpPr>
          <p:grpSpPr>
            <a:xfrm>
              <a:off x="419474" y="1637888"/>
              <a:ext cx="5257452" cy="497078"/>
              <a:chOff x="4411970" y="2233974"/>
              <a:chExt cx="1200935" cy="240321"/>
            </a:xfrm>
          </p:grpSpPr>
          <p:sp>
            <p:nvSpPr>
              <p:cNvPr id="675" name="Google Shape;675;p30"/>
              <p:cNvSpPr/>
              <p:nvPr/>
            </p:nvSpPr>
            <p:spPr>
              <a:xfrm>
                <a:off x="4411970" y="2278612"/>
                <a:ext cx="1200935" cy="195683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Atrial natriuretic peptide causes which of the following effects?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Q1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677" name="Google Shape;677;p30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A.Reduced renal tubular sodium reabsorption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B.Reduced renin secretion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C.Increased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renal sodium excretion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D.All o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f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 the above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678" name="Google Shape;678;p30"/>
          <p:cNvGrpSpPr/>
          <p:nvPr/>
        </p:nvGrpSpPr>
        <p:grpSpPr>
          <a:xfrm>
            <a:off x="419474" y="3349318"/>
            <a:ext cx="5276176" cy="1017752"/>
            <a:chOff x="419474" y="1637888"/>
            <a:chExt cx="5276176" cy="942712"/>
          </a:xfrm>
        </p:grpSpPr>
        <p:grpSp>
          <p:nvGrpSpPr>
            <p:cNvPr id="679" name="Google Shape;679;p30"/>
            <p:cNvGrpSpPr/>
            <p:nvPr/>
          </p:nvGrpSpPr>
          <p:grpSpPr>
            <a:xfrm>
              <a:off x="419474" y="1637888"/>
              <a:ext cx="5257452" cy="849600"/>
              <a:chOff x="4411970" y="2233974"/>
              <a:chExt cx="1200935" cy="410754"/>
            </a:xfrm>
          </p:grpSpPr>
          <p:sp>
            <p:nvSpPr>
              <p:cNvPr id="680" name="Google Shape;680;p30"/>
              <p:cNvSpPr/>
              <p:nvPr/>
            </p:nvSpPr>
            <p:spPr>
              <a:xfrm>
                <a:off x="4411970" y="2275443"/>
                <a:ext cx="1200935" cy="36928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>
                    <a:solidFill>
                      <a:srgbClr val="434343"/>
                    </a:solidFill>
                  </a:rPr>
                  <a:t>                    Which of the following changes would be expected in a patient with diabetes insipidus due to a lack of ADH secretion, assuming free access to water and normal thirst mechanisms for controlling water intake?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Q2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682" name="Google Shape;682;p30"/>
            <p:cNvSpPr txBox="1"/>
            <p:nvPr/>
          </p:nvSpPr>
          <p:spPr>
            <a:xfrm>
              <a:off x="438150" y="2209800"/>
              <a:ext cx="5257500" cy="3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683" name="Google Shape;683;p30"/>
          <p:cNvGrpSpPr/>
          <p:nvPr/>
        </p:nvGrpSpPr>
        <p:grpSpPr>
          <a:xfrm>
            <a:off x="419474" y="5271838"/>
            <a:ext cx="5276176" cy="1618612"/>
            <a:chOff x="419474" y="1637888"/>
            <a:chExt cx="5276176" cy="1618612"/>
          </a:xfrm>
        </p:grpSpPr>
        <p:grpSp>
          <p:nvGrpSpPr>
            <p:cNvPr id="684" name="Google Shape;684;p30"/>
            <p:cNvGrpSpPr/>
            <p:nvPr/>
          </p:nvGrpSpPr>
          <p:grpSpPr>
            <a:xfrm>
              <a:off x="419474" y="1637888"/>
              <a:ext cx="5257452" cy="571899"/>
              <a:chOff x="4411970" y="2233974"/>
              <a:chExt cx="1200935" cy="276494"/>
            </a:xfrm>
          </p:grpSpPr>
          <p:sp>
            <p:nvSpPr>
              <p:cNvPr id="685" name="Google Shape;685;p30"/>
              <p:cNvSpPr/>
              <p:nvPr/>
            </p:nvSpPr>
            <p:spPr>
              <a:xfrm>
                <a:off x="4411970" y="2278613"/>
                <a:ext cx="1200935" cy="231856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>
                    <a:solidFill>
                      <a:srgbClr val="434343"/>
                    </a:solidFill>
                  </a:rPr>
                  <a:t>                     Which change would you expect to find in a dehydrated person deprived of water for 24 hours?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Q3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687" name="Google Shape;687;p30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Decreased plasma renin activity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Increased water permeability of the collecting duct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Increased plasma atrial natriuretic peptide concentration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Decreased plasma antidiuretic hormone concentration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419474" y="7019513"/>
            <a:ext cx="5276176" cy="1618612"/>
            <a:chOff x="419474" y="1637888"/>
            <a:chExt cx="5276176" cy="1618612"/>
          </a:xfrm>
        </p:grpSpPr>
        <p:grpSp>
          <p:nvGrpSpPr>
            <p:cNvPr id="689" name="Google Shape;689;p30"/>
            <p:cNvGrpSpPr/>
            <p:nvPr/>
          </p:nvGrpSpPr>
          <p:grpSpPr>
            <a:xfrm>
              <a:off x="419474" y="1637888"/>
              <a:ext cx="5257453" cy="391061"/>
              <a:chOff x="4411970" y="2233974"/>
              <a:chExt cx="1200935" cy="189065"/>
            </a:xfrm>
          </p:grpSpPr>
          <p:sp>
            <p:nvSpPr>
              <p:cNvPr id="690" name="Google Shape;690;p30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>
                    <a:solidFill>
                      <a:srgbClr val="434343"/>
                    </a:solidFill>
                  </a:rPr>
                  <a:t>                    What decreases sodium reabsorption?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Q4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692" name="Google Shape;692;p30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Stimulates ANP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Decreased renal plasma flow</a:t>
              </a:r>
              <a:endParaRPr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Decreased glomerular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hydrostatic pressure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Increased renin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pic>
        <p:nvPicPr>
          <p:cNvPr id="693" name="Google Shape;6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84" y="4293177"/>
            <a:ext cx="3544567" cy="8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0"/>
          <p:cNvSpPr txBox="1"/>
          <p:nvPr/>
        </p:nvSpPr>
        <p:spPr>
          <a:xfrm rot="10800000">
            <a:off x="1353907" y="9502756"/>
            <a:ext cx="55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Answers</a:t>
            </a: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: 1-D 2-C 3-B  4-A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1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 txBox="1"/>
          <p:nvPr/>
        </p:nvSpPr>
        <p:spPr>
          <a:xfrm>
            <a:off x="2199450" y="333175"/>
            <a:ext cx="2459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701" name="Google Shape;701;p31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2" name="Google Shape;702;p31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31"/>
          <p:cNvGrpSpPr/>
          <p:nvPr/>
        </p:nvGrpSpPr>
        <p:grpSpPr>
          <a:xfrm>
            <a:off x="573264" y="534307"/>
            <a:ext cx="612825" cy="620077"/>
            <a:chOff x="-31094350" y="3194000"/>
            <a:chExt cx="292225" cy="291650"/>
          </a:xfrm>
        </p:grpSpPr>
        <p:sp>
          <p:nvSpPr>
            <p:cNvPr id="704" name="Google Shape;704;p31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1"/>
          <p:cNvGrpSpPr/>
          <p:nvPr/>
        </p:nvGrpSpPr>
        <p:grpSpPr>
          <a:xfrm>
            <a:off x="419475" y="1766888"/>
            <a:ext cx="5276175" cy="1618600"/>
            <a:chOff x="419475" y="1637900"/>
            <a:chExt cx="5276175" cy="1618600"/>
          </a:xfrm>
        </p:grpSpPr>
        <p:grpSp>
          <p:nvGrpSpPr>
            <p:cNvPr id="713" name="Google Shape;713;p31"/>
            <p:cNvGrpSpPr/>
            <p:nvPr/>
          </p:nvGrpSpPr>
          <p:grpSpPr>
            <a:xfrm>
              <a:off x="419475" y="1637900"/>
              <a:ext cx="5257452" cy="497079"/>
              <a:chOff x="4411970" y="2233974"/>
              <a:chExt cx="1200935" cy="240321"/>
            </a:xfrm>
          </p:grpSpPr>
          <p:sp>
            <p:nvSpPr>
              <p:cNvPr id="714" name="Google Shape;714;p31"/>
              <p:cNvSpPr/>
              <p:nvPr/>
            </p:nvSpPr>
            <p:spPr>
              <a:xfrm>
                <a:off x="4411970" y="2278612"/>
                <a:ext cx="1200935" cy="195683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Which of the following will increase if volume increases?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</a:t>
                </a:r>
                <a:r>
                  <a:rPr lang="en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5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716" name="Google Shape;716;p31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ADH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ANP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Sympathetic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D.All o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f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 the above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717" name="Google Shape;717;p31"/>
          <p:cNvSpPr txBox="1"/>
          <p:nvPr/>
        </p:nvSpPr>
        <p:spPr>
          <a:xfrm rot="10800000">
            <a:off x="1353900" y="9502738"/>
            <a:ext cx="55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Answer: 5-B 6-C 7-A 8-D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718" name="Google Shape;718;p31"/>
          <p:cNvGrpSpPr/>
          <p:nvPr/>
        </p:nvGrpSpPr>
        <p:grpSpPr>
          <a:xfrm>
            <a:off x="419475" y="3609913"/>
            <a:ext cx="5276175" cy="1618600"/>
            <a:chOff x="419475" y="1637900"/>
            <a:chExt cx="5276175" cy="1618600"/>
          </a:xfrm>
        </p:grpSpPr>
        <p:grpSp>
          <p:nvGrpSpPr>
            <p:cNvPr id="719" name="Google Shape;719;p31"/>
            <p:cNvGrpSpPr/>
            <p:nvPr/>
          </p:nvGrpSpPr>
          <p:grpSpPr>
            <a:xfrm>
              <a:off x="419475" y="1637900"/>
              <a:ext cx="5257452" cy="497079"/>
              <a:chOff x="4411970" y="2233974"/>
              <a:chExt cx="1200935" cy="240321"/>
            </a:xfrm>
          </p:grpSpPr>
          <p:sp>
            <p:nvSpPr>
              <p:cNvPr id="720" name="Google Shape;720;p31"/>
              <p:cNvSpPr/>
              <p:nvPr/>
            </p:nvSpPr>
            <p:spPr>
              <a:xfrm>
                <a:off x="4411970" y="2278612"/>
                <a:ext cx="1200935" cy="195683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Which increases secretion of ANP?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</a:t>
                </a:r>
                <a:r>
                  <a:rPr lang="en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6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722" name="Google Shape;722;p31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Decrease BP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B.Decrease ECF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Increase ECF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D.All o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f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 the above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723" name="Google Shape;723;p31"/>
          <p:cNvGrpSpPr/>
          <p:nvPr/>
        </p:nvGrpSpPr>
        <p:grpSpPr>
          <a:xfrm>
            <a:off x="419475" y="5452938"/>
            <a:ext cx="5276175" cy="1618600"/>
            <a:chOff x="419475" y="1637900"/>
            <a:chExt cx="5276175" cy="1618600"/>
          </a:xfrm>
        </p:grpSpPr>
        <p:grpSp>
          <p:nvGrpSpPr>
            <p:cNvPr id="724" name="Google Shape;724;p31"/>
            <p:cNvGrpSpPr/>
            <p:nvPr/>
          </p:nvGrpSpPr>
          <p:grpSpPr>
            <a:xfrm>
              <a:off x="419475" y="1637900"/>
              <a:ext cx="5257452" cy="497079"/>
              <a:chOff x="4411970" y="2233974"/>
              <a:chExt cx="1200935" cy="240321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4411970" y="2278612"/>
                <a:ext cx="1200935" cy="195683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When we drink a lot of water, what happens?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</a:t>
                </a:r>
                <a:r>
                  <a:rPr lang="en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7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727" name="Google Shape;727;p31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Decrease ADH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Increase renin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Decrease ANP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 and C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728" name="Google Shape;728;p31"/>
          <p:cNvGrpSpPr/>
          <p:nvPr/>
        </p:nvGrpSpPr>
        <p:grpSpPr>
          <a:xfrm>
            <a:off x="493675" y="7295975"/>
            <a:ext cx="5276175" cy="1618600"/>
            <a:chOff x="419475" y="1637900"/>
            <a:chExt cx="5276175" cy="1618600"/>
          </a:xfrm>
        </p:grpSpPr>
        <p:grpSp>
          <p:nvGrpSpPr>
            <p:cNvPr id="729" name="Google Shape;729;p31"/>
            <p:cNvGrpSpPr/>
            <p:nvPr/>
          </p:nvGrpSpPr>
          <p:grpSpPr>
            <a:xfrm>
              <a:off x="419475" y="1637900"/>
              <a:ext cx="5257452" cy="391062"/>
              <a:chOff x="4411970" y="2233974"/>
              <a:chExt cx="1200935" cy="189065"/>
            </a:xfrm>
          </p:grpSpPr>
          <p:sp>
            <p:nvSpPr>
              <p:cNvPr id="730" name="Google Shape;730;p31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  </a:t>
                </a:r>
                <a:r>
                  <a:rPr lang="en">
                    <a:solidFill>
                      <a:srgbClr val="434343"/>
                    </a:solidFill>
                  </a:rPr>
                  <a:t>What is the most abundant anion in ECF ?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</a:t>
                </a:r>
                <a:r>
                  <a:rPr lang="en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8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732" name="Google Shape;732;p31"/>
            <p:cNvSpPr txBox="1"/>
            <p:nvPr/>
          </p:nvSpPr>
          <p:spPr>
            <a:xfrm>
              <a:off x="438150" y="2209800"/>
              <a:ext cx="525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A.Cl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B.Na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HCO3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D.(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A+C)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937800" y="529175"/>
            <a:ext cx="3334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Objectives 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2375500" y="13673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00" name="Google Shape;100;p14"/>
          <p:cNvSpPr/>
          <p:nvPr/>
        </p:nvSpPr>
        <p:spPr>
          <a:xfrm rot="5400000">
            <a:off x="519560" y="399983"/>
            <a:ext cx="1235458" cy="1078219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rot="5400000">
            <a:off x="468892" y="435759"/>
            <a:ext cx="1295006" cy="103643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846503" y="621906"/>
            <a:ext cx="581768" cy="663989"/>
            <a:chOff x="5049725" y="1435050"/>
            <a:chExt cx="486550" cy="481850"/>
          </a:xfrm>
        </p:grpSpPr>
        <p:sp>
          <p:nvSpPr>
            <p:cNvPr id="103" name="Google Shape;103;p14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540150" y="2020600"/>
            <a:ext cx="5781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xygen"/>
              <a:buChar char="●"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Identify and describe the role of the sensors and effectors in the renal regulation of body fluid volume.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xygen"/>
              <a:buChar char="●"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Describe the role of the kidney in regulation of body fluid volume &amp; osmolality.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xygen"/>
              <a:buChar char="●"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Identify the site and describe the influence of aldosterone on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         reabsorption of Na+ in the late distal tubules.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xygen"/>
              <a:buChar char="●"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Understand the role of ADH in the reabsorption of water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and urea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>
            <a:off x="4267146" y="-400418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 rot="10800000">
            <a:off x="4410021" y="-423155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157650" y="6727922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2"/>
          <p:cNvSpPr txBox="1"/>
          <p:nvPr/>
        </p:nvSpPr>
        <p:spPr>
          <a:xfrm>
            <a:off x="2199450" y="333175"/>
            <a:ext cx="2459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738" name="Google Shape;738;p32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39" name="Google Shape;739;p32"/>
          <p:cNvGrpSpPr/>
          <p:nvPr/>
        </p:nvGrpSpPr>
        <p:grpSpPr>
          <a:xfrm>
            <a:off x="573319" y="2008183"/>
            <a:ext cx="5257464" cy="600019"/>
            <a:chOff x="4411970" y="2233974"/>
            <a:chExt cx="1200937" cy="238122"/>
          </a:xfrm>
        </p:grpSpPr>
        <p:sp>
          <p:nvSpPr>
            <p:cNvPr id="740" name="Google Shape;740;p32"/>
            <p:cNvSpPr/>
            <p:nvPr/>
          </p:nvSpPr>
          <p:spPr>
            <a:xfrm>
              <a:off x="4411973" y="2278612"/>
              <a:ext cx="1200935" cy="193484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</a:rPr>
                <a:t>                     Explain the </a:t>
              </a:r>
              <a:r>
                <a:rPr lang="en">
                  <a:solidFill>
                    <a:srgbClr val="FFFFFF"/>
                  </a:solidFill>
                </a:rPr>
                <a:t>pathway</a:t>
              </a:r>
              <a:r>
                <a:rPr lang="en">
                  <a:solidFill>
                    <a:srgbClr val="FFFFFF"/>
                  </a:solidFill>
                </a:rPr>
                <a:t> of the sympathetic nervous system, what are its effects?</a:t>
              </a:r>
              <a:endParaRPr b="0" i="0" sz="14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SAQs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742" name="Google Shape;742;p32"/>
          <p:cNvSpPr txBox="1"/>
          <p:nvPr/>
        </p:nvSpPr>
        <p:spPr>
          <a:xfrm>
            <a:off x="678587" y="2705220"/>
            <a:ext cx="5152200" cy="12621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↓ ECV → ↓Blood pressure → Stimulate SNS through baroreceptors: </a:t>
            </a:r>
            <a:endParaRPr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Direct effects: increase sodium reabsorption in PCT and increased renal vascular resistance</a:t>
            </a:r>
            <a:endParaRPr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Indirect effect: stimulate renin release</a:t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743" name="Google Shape;743;p32"/>
          <p:cNvGrpSpPr/>
          <p:nvPr/>
        </p:nvGrpSpPr>
        <p:grpSpPr>
          <a:xfrm>
            <a:off x="573319" y="4110542"/>
            <a:ext cx="5257453" cy="476406"/>
            <a:chOff x="4411970" y="2233974"/>
            <a:chExt cx="1200935" cy="189065"/>
          </a:xfrm>
        </p:grpSpPr>
        <p:sp>
          <p:nvSpPr>
            <p:cNvPr id="744" name="Google Shape;744;p32"/>
            <p:cNvSpPr/>
            <p:nvPr/>
          </p:nvSpPr>
          <p:spPr>
            <a:xfrm>
              <a:off x="4411970" y="2278604"/>
              <a:ext cx="1200935" cy="144435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         </a:t>
              </a:r>
              <a:r>
                <a:rPr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What increases ADH?</a:t>
              </a:r>
              <a:endParaRPr b="0" i="0" sz="14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F5EF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SAQs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746" name="Google Shape;746;p32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2"/>
          <p:cNvSpPr txBox="1"/>
          <p:nvPr/>
        </p:nvSpPr>
        <p:spPr>
          <a:xfrm>
            <a:off x="678587" y="4807579"/>
            <a:ext cx="5152200" cy="10467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↑Osmolarity and ↓ECV (↓blood volume)</a:t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749" name="Google Shape;749;p32"/>
          <p:cNvGrpSpPr/>
          <p:nvPr/>
        </p:nvGrpSpPr>
        <p:grpSpPr>
          <a:xfrm>
            <a:off x="573269" y="534306"/>
            <a:ext cx="612825" cy="620077"/>
            <a:chOff x="-31094350" y="3194000"/>
            <a:chExt cx="292225" cy="291650"/>
          </a:xfrm>
        </p:grpSpPr>
        <p:sp>
          <p:nvSpPr>
            <p:cNvPr id="750" name="Google Shape;750;p32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3"/>
          <p:cNvSpPr txBox="1"/>
          <p:nvPr/>
        </p:nvSpPr>
        <p:spPr>
          <a:xfrm>
            <a:off x="1276200" y="6003778"/>
            <a:ext cx="1977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Shahad bukhari </a:t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33"/>
          <p:cNvSpPr/>
          <p:nvPr/>
        </p:nvSpPr>
        <p:spPr>
          <a:xfrm>
            <a:off x="4026292" y="9310275"/>
            <a:ext cx="2747700" cy="3540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physio442@gmail.com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33"/>
          <p:cNvSpPr txBox="1"/>
          <p:nvPr/>
        </p:nvSpPr>
        <p:spPr>
          <a:xfrm>
            <a:off x="1754100" y="257925"/>
            <a:ext cx="3349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65" name="Google Shape;765;p33"/>
          <p:cNvCxnSpPr/>
          <p:nvPr/>
        </p:nvCxnSpPr>
        <p:spPr>
          <a:xfrm flipH="1" rot="10800000">
            <a:off x="1764750" y="1248000"/>
            <a:ext cx="3328500" cy="9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6" name="Google Shape;766;p33"/>
          <p:cNvSpPr txBox="1"/>
          <p:nvPr/>
        </p:nvSpPr>
        <p:spPr>
          <a:xfrm>
            <a:off x="1870500" y="1719831"/>
            <a:ext cx="3117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Leaders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67" name="Google Shape;767;p33"/>
          <p:cNvCxnSpPr/>
          <p:nvPr/>
        </p:nvCxnSpPr>
        <p:spPr>
          <a:xfrm>
            <a:off x="2564850" y="2288931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68" name="Google Shape;768;p33"/>
          <p:cNvGrpSpPr/>
          <p:nvPr/>
        </p:nvGrpSpPr>
        <p:grpSpPr>
          <a:xfrm>
            <a:off x="5298318" y="2514775"/>
            <a:ext cx="747969" cy="849595"/>
            <a:chOff x="-55576850" y="3198125"/>
            <a:chExt cx="279625" cy="319025"/>
          </a:xfrm>
        </p:grpSpPr>
        <p:sp>
          <p:nvSpPr>
            <p:cNvPr id="769" name="Google Shape;769;p33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3"/>
          <p:cNvGrpSpPr/>
          <p:nvPr/>
        </p:nvGrpSpPr>
        <p:grpSpPr>
          <a:xfrm>
            <a:off x="820843" y="2514780"/>
            <a:ext cx="878914" cy="849588"/>
            <a:chOff x="-55595775" y="3982375"/>
            <a:chExt cx="319025" cy="319250"/>
          </a:xfrm>
        </p:grpSpPr>
        <p:sp>
          <p:nvSpPr>
            <p:cNvPr id="774" name="Google Shape;774;p33"/>
            <p:cNvSpPr/>
            <p:nvPr/>
          </p:nvSpPr>
          <p:spPr>
            <a:xfrm>
              <a:off x="-55441400" y="3982375"/>
              <a:ext cx="125250" cy="145175"/>
            </a:xfrm>
            <a:custGeom>
              <a:rect b="b" l="l" r="r" t="t"/>
              <a:pathLst>
                <a:path extrusionOk="0" h="5807" w="501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-55343725" y="4203125"/>
              <a:ext cx="66975" cy="41000"/>
            </a:xfrm>
            <a:custGeom>
              <a:rect b="b" l="l" r="r" t="t"/>
              <a:pathLst>
                <a:path extrusionOk="0" h="1640" w="2679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-55557950" y="4019625"/>
              <a:ext cx="147300" cy="94525"/>
            </a:xfrm>
            <a:custGeom>
              <a:rect b="b" l="l" r="r" t="t"/>
              <a:pathLst>
                <a:path extrusionOk="0" h="3781" w="5892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-55557950" y="4042450"/>
              <a:ext cx="206375" cy="259175"/>
            </a:xfrm>
            <a:custGeom>
              <a:rect b="b" l="l" r="r" t="t"/>
              <a:pathLst>
                <a:path extrusionOk="0" h="10367" w="8255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-55335050" y="4136200"/>
              <a:ext cx="18900" cy="64600"/>
            </a:xfrm>
            <a:custGeom>
              <a:rect b="b" l="l" r="r" t="t"/>
              <a:pathLst>
                <a:path extrusionOk="0" h="2584" w="756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-555957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p33"/>
          <p:cNvSpPr txBox="1"/>
          <p:nvPr/>
        </p:nvSpPr>
        <p:spPr>
          <a:xfrm>
            <a:off x="130663" y="3559118"/>
            <a:ext cx="225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1" name="Google Shape;781;p33"/>
          <p:cNvCxnSpPr/>
          <p:nvPr/>
        </p:nvCxnSpPr>
        <p:spPr>
          <a:xfrm flipH="1" rot="10800000">
            <a:off x="351350" y="4457331"/>
            <a:ext cx="1779000" cy="54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782" name="Google Shape;782;p33"/>
          <p:cNvSpPr txBox="1"/>
          <p:nvPr/>
        </p:nvSpPr>
        <p:spPr>
          <a:xfrm>
            <a:off x="4629040" y="3559106"/>
            <a:ext cx="208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Khalid Alrasheed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3" name="Google Shape;783;p33"/>
          <p:cNvCxnSpPr/>
          <p:nvPr/>
        </p:nvCxnSpPr>
        <p:spPr>
          <a:xfrm>
            <a:off x="4799042" y="4461221"/>
            <a:ext cx="1707600" cy="15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784" name="Google Shape;784;p33"/>
          <p:cNvSpPr txBox="1"/>
          <p:nvPr/>
        </p:nvSpPr>
        <p:spPr>
          <a:xfrm>
            <a:off x="1754100" y="5192218"/>
            <a:ext cx="33498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Members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5" name="Google Shape;785;p33"/>
          <p:cNvCxnSpPr/>
          <p:nvPr/>
        </p:nvCxnSpPr>
        <p:spPr>
          <a:xfrm>
            <a:off x="2564850" y="5761617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33"/>
          <p:cNvSpPr/>
          <p:nvPr/>
        </p:nvSpPr>
        <p:spPr>
          <a:xfrm>
            <a:off x="890708" y="6261572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3"/>
          <p:cNvSpPr txBox="1"/>
          <p:nvPr/>
        </p:nvSpPr>
        <p:spPr>
          <a:xfrm>
            <a:off x="4188300" y="5915763"/>
            <a:ext cx="17790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Nasser Alghaith</a:t>
            </a:r>
            <a:endParaRPr b="1" sz="1500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88" name="Google Shape;788;p33"/>
          <p:cNvGrpSpPr/>
          <p:nvPr/>
        </p:nvGrpSpPr>
        <p:grpSpPr>
          <a:xfrm>
            <a:off x="4070308" y="9370472"/>
            <a:ext cx="275799" cy="233612"/>
            <a:chOff x="-35839800" y="3561025"/>
            <a:chExt cx="291450" cy="291650"/>
          </a:xfrm>
        </p:grpSpPr>
        <p:sp>
          <p:nvSpPr>
            <p:cNvPr id="789" name="Google Shape;789;p33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33"/>
          <p:cNvSpPr txBox="1"/>
          <p:nvPr/>
        </p:nvSpPr>
        <p:spPr>
          <a:xfrm flipH="1">
            <a:off x="3429000" y="8958013"/>
            <a:ext cx="394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Theme was done by Shatha Almutib</a:t>
            </a:r>
            <a:endParaRPr b="1" i="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7" name="Google Shape;797;p33"/>
          <p:cNvSpPr txBox="1"/>
          <p:nvPr/>
        </p:nvSpPr>
        <p:spPr>
          <a:xfrm>
            <a:off x="130663" y="3912643"/>
            <a:ext cx="220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8" name="Google Shape;798;p33"/>
          <p:cNvSpPr txBox="1"/>
          <p:nvPr/>
        </p:nvSpPr>
        <p:spPr>
          <a:xfrm>
            <a:off x="4382613" y="3912656"/>
            <a:ext cx="252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Othman Alabdullah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p33"/>
          <p:cNvSpPr/>
          <p:nvPr/>
        </p:nvSpPr>
        <p:spPr>
          <a:xfrm>
            <a:off x="3915233" y="6261583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3"/>
          <p:cNvSpPr/>
          <p:nvPr/>
        </p:nvSpPr>
        <p:spPr>
          <a:xfrm>
            <a:off x="-169675" y="6931225"/>
            <a:ext cx="4239981" cy="3103880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3"/>
          <p:cNvSpPr/>
          <p:nvPr/>
        </p:nvSpPr>
        <p:spPr>
          <a:xfrm>
            <a:off x="118323" y="7847198"/>
            <a:ext cx="2332395" cy="1825921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3"/>
          <p:cNvSpPr/>
          <p:nvPr/>
        </p:nvSpPr>
        <p:spPr>
          <a:xfrm>
            <a:off x="118259" y="7813754"/>
            <a:ext cx="2332381" cy="1892789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52475" y="427825"/>
            <a:ext cx="5181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Body Fluids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118" name="Google Shape;118;p15"/>
          <p:cNvCxnSpPr/>
          <p:nvPr/>
        </p:nvCxnSpPr>
        <p:spPr>
          <a:xfrm>
            <a:off x="2086100" y="134222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15"/>
          <p:cNvSpPr txBox="1"/>
          <p:nvPr/>
        </p:nvSpPr>
        <p:spPr>
          <a:xfrm>
            <a:off x="1000125" y="1711221"/>
            <a:ext cx="48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52475" y="1604375"/>
            <a:ext cx="5181600" cy="4911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Body fluid </a:t>
            </a:r>
            <a:r>
              <a:rPr b="1" lang="en" sz="2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compartments :</a:t>
            </a:r>
            <a:r>
              <a:rPr lang="en">
                <a:solidFill>
                  <a:schemeClr val="lt1"/>
                </a:solidFill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752212" y="2293154"/>
            <a:ext cx="5181625" cy="455768"/>
            <a:chOff x="4411970" y="2233971"/>
            <a:chExt cx="763576" cy="171457"/>
          </a:xfrm>
        </p:grpSpPr>
        <p:sp>
          <p:nvSpPr>
            <p:cNvPr id="122" name="Google Shape;122;p15"/>
            <p:cNvSpPr/>
            <p:nvPr/>
          </p:nvSpPr>
          <p:spPr>
            <a:xfrm>
              <a:off x="4411972" y="2278596"/>
              <a:ext cx="763574" cy="126832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/>
                <a:t>               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i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ntracellular fluid 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411970" y="2233971"/>
              <a:ext cx="10671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752210" y="2763453"/>
            <a:ext cx="5181625" cy="502588"/>
            <a:chOff x="4411968" y="2233971"/>
            <a:chExt cx="763576" cy="189071"/>
          </a:xfrm>
        </p:grpSpPr>
        <p:sp>
          <p:nvSpPr>
            <p:cNvPr id="125" name="Google Shape;125;p15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       Extracellular fluid (interstitial fluid and blood plasma) 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411968" y="2233971"/>
              <a:ext cx="116485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2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704528" y="3330022"/>
            <a:ext cx="5229242" cy="502606"/>
            <a:chOff x="4404952" y="2233971"/>
            <a:chExt cx="770593" cy="176192"/>
          </a:xfrm>
        </p:grpSpPr>
        <p:sp>
          <p:nvSpPr>
            <p:cNvPr id="128" name="Google Shape;128;p15"/>
            <p:cNvSpPr/>
            <p:nvPr/>
          </p:nvSpPr>
          <p:spPr>
            <a:xfrm>
              <a:off x="4411971" y="2256283"/>
              <a:ext cx="763574" cy="153880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   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Transcellular fluid (synovial, peritoneal, pericardial,                                       and intraocular spaces, cerebrospinal fluid)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404952" y="2233971"/>
              <a:ext cx="120726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3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5"/>
          <p:cNvSpPr txBox="1"/>
          <p:nvPr/>
        </p:nvSpPr>
        <p:spPr>
          <a:xfrm>
            <a:off x="505050" y="3896599"/>
            <a:ext cx="5847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❖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In a 70-kilogram adult man, the total body water is about 60 percent of the body weight, or about 42 liters.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❖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This percentage depends on age, gender, and degree of obesity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❖"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Na+ is the main osmotic component of ECF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4951437"/>
            <a:ext cx="3143249" cy="224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2552700" y="1277425"/>
            <a:ext cx="17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Females’ Slides</a:t>
            </a:r>
            <a:endParaRPr b="1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199" y="5007281"/>
            <a:ext cx="3124201" cy="212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6125" y="7192750"/>
            <a:ext cx="3143251" cy="27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2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52400" y="171450"/>
            <a:ext cx="5837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Regulation of ECF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141" name="Google Shape;141;p16"/>
          <p:cNvCxnSpPr/>
          <p:nvPr/>
        </p:nvCxnSpPr>
        <p:spPr>
          <a:xfrm>
            <a:off x="1952700" y="107092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6"/>
          <p:cNvSpPr txBox="1"/>
          <p:nvPr/>
        </p:nvSpPr>
        <p:spPr>
          <a:xfrm>
            <a:off x="534894" y="3800012"/>
            <a:ext cx="23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807885" y="3800012"/>
            <a:ext cx="5309100" cy="4431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Regulation of ECF</a:t>
            </a:r>
            <a:endParaRPr i="0" sz="16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775202" y="4592420"/>
            <a:ext cx="1428600" cy="7260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Control of ECF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volume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655558" y="4592420"/>
            <a:ext cx="1428600" cy="7260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Control of ECF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osmolarity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6" name="Google Shape;146;p16"/>
          <p:cNvCxnSpPr>
            <a:stCxn id="143" idx="2"/>
            <a:endCxn id="145" idx="0"/>
          </p:cNvCxnSpPr>
          <p:nvPr/>
        </p:nvCxnSpPr>
        <p:spPr>
          <a:xfrm>
            <a:off x="3462435" y="4243112"/>
            <a:ext cx="1907400" cy="34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6"/>
          <p:cNvCxnSpPr>
            <a:stCxn id="143" idx="2"/>
            <a:endCxn id="144" idx="0"/>
          </p:cNvCxnSpPr>
          <p:nvPr/>
        </p:nvCxnSpPr>
        <p:spPr>
          <a:xfrm flipH="1">
            <a:off x="1489635" y="4243112"/>
            <a:ext cx="1972800" cy="34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6"/>
          <p:cNvSpPr/>
          <p:nvPr/>
        </p:nvSpPr>
        <p:spPr>
          <a:xfrm>
            <a:off x="141475" y="5561250"/>
            <a:ext cx="2616600" cy="10623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Regulated by: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Adjusting total body Na+ content (Na Excretion-</a:t>
            </a:r>
            <a:r>
              <a:rPr lang="en">
                <a:solidFill>
                  <a:srgbClr val="6AA84F"/>
                </a:solidFill>
                <a:latin typeface="Oxygen"/>
                <a:ea typeface="Oxygen"/>
                <a:cs typeface="Oxygen"/>
                <a:sym typeface="Oxygen"/>
              </a:rPr>
              <a:t>either ↑ or ↓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)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189800" y="5561325"/>
            <a:ext cx="2507100" cy="10623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Regulated by: Adjusting total body H2O content (H2O Excretion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-</a:t>
            </a:r>
            <a:r>
              <a:rPr lang="en">
                <a:solidFill>
                  <a:srgbClr val="6AA84F"/>
                </a:solidFill>
                <a:latin typeface="Oxygen"/>
                <a:ea typeface="Oxygen"/>
                <a:cs typeface="Oxygen"/>
                <a:sym typeface="Oxygen"/>
              </a:rPr>
              <a:t>either ↑ or ↓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)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150" name="Google Shape;150;p16"/>
          <p:cNvCxnSpPr>
            <a:stCxn id="145" idx="2"/>
            <a:endCxn id="149" idx="0"/>
          </p:cNvCxnSpPr>
          <p:nvPr/>
        </p:nvCxnSpPr>
        <p:spPr>
          <a:xfrm>
            <a:off x="5369858" y="5318420"/>
            <a:ext cx="73500" cy="24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6"/>
          <p:cNvCxnSpPr>
            <a:stCxn id="144" idx="2"/>
            <a:endCxn id="148" idx="0"/>
          </p:cNvCxnSpPr>
          <p:nvPr/>
        </p:nvCxnSpPr>
        <p:spPr>
          <a:xfrm flipH="1">
            <a:off x="1449902" y="5318420"/>
            <a:ext cx="39600" cy="2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6"/>
          <p:cNvSpPr/>
          <p:nvPr/>
        </p:nvSpPr>
        <p:spPr>
          <a:xfrm>
            <a:off x="4326662" y="7587400"/>
            <a:ext cx="2086200" cy="7923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Affect;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Cell volume → cell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function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436672" y="7590802"/>
            <a:ext cx="2086200" cy="7923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Determines;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blood pressure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→ tissue perfusion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528650" y="8806850"/>
            <a:ext cx="38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76125" y="6859985"/>
            <a:ext cx="6772200" cy="4431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Why is it important to regulate ECF volume &amp; osmolarity ?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156" name="Google Shape;156;p16"/>
          <p:cNvCxnSpPr>
            <a:stCxn id="148" idx="2"/>
          </p:cNvCxnSpPr>
          <p:nvPr/>
        </p:nvCxnSpPr>
        <p:spPr>
          <a:xfrm flipH="1">
            <a:off x="1444075" y="6623550"/>
            <a:ext cx="5700" cy="22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6"/>
          <p:cNvCxnSpPr>
            <a:stCxn id="149" idx="2"/>
          </p:cNvCxnSpPr>
          <p:nvPr/>
        </p:nvCxnSpPr>
        <p:spPr>
          <a:xfrm>
            <a:off x="5443350" y="6623625"/>
            <a:ext cx="5700" cy="23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6"/>
          <p:cNvCxnSpPr>
            <a:endCxn id="152" idx="0"/>
          </p:cNvCxnSpPr>
          <p:nvPr/>
        </p:nvCxnSpPr>
        <p:spPr>
          <a:xfrm>
            <a:off x="5364062" y="7313200"/>
            <a:ext cx="5700" cy="27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6"/>
          <p:cNvCxnSpPr>
            <a:stCxn id="153" idx="0"/>
          </p:cNvCxnSpPr>
          <p:nvPr/>
        </p:nvCxnSpPr>
        <p:spPr>
          <a:xfrm rot="10800000">
            <a:off x="1474072" y="7316602"/>
            <a:ext cx="5700" cy="27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16"/>
          <p:cNvSpPr txBox="1"/>
          <p:nvPr/>
        </p:nvSpPr>
        <p:spPr>
          <a:xfrm>
            <a:off x="2415960" y="4521499"/>
            <a:ext cx="2282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The two systems use different;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Sensors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Hormonal transducers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Effectors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152400" y="8383100"/>
            <a:ext cx="6286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Why Na+ regulates ECF?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Na+ is the most abundant solutes in the ECF &amp; when we move Na from one compartment to another, water moves with it. This is due to the osmotic gradient created by the movement of Na.</a:t>
            </a:r>
            <a:endParaRPr>
              <a:solidFill>
                <a:srgbClr val="93C47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4468223" y="3786075"/>
            <a:ext cx="179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 slide</a:t>
            </a:r>
            <a:endParaRPr b="1" sz="1600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76125" y="1373475"/>
            <a:ext cx="6698100" cy="21843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Renal Regulation of ECF Volume &amp; Osmolality:</a:t>
            </a:r>
            <a:endParaRPr b="1" u="sng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Is a reflex mechanism in which variables reflecting total body sodium and ECV are monitored by appropriate sensors.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•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Regulation of ECF volume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•Regulation of body Na+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•Regulation of BP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Thus, regulation of Na+ is also dependent upon baroreceptors.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255125" y="1373463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Males’ Slides</a:t>
            </a:r>
            <a:endParaRPr b="1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6048500" y="-238225"/>
            <a:ext cx="609000" cy="1339500"/>
          </a:xfrm>
          <a:prstGeom prst="roundRect">
            <a:avLst>
              <a:gd fmla="val 16667" name="adj"/>
            </a:avLst>
          </a:pr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6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00050" y="170450"/>
            <a:ext cx="6657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ECF Volume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171" name="Google Shape;171;p17"/>
          <p:cNvCxnSpPr/>
          <p:nvPr/>
        </p:nvCxnSpPr>
        <p:spPr>
          <a:xfrm>
            <a:off x="2299425" y="96950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2" name="Google Shape;172;p17"/>
          <p:cNvGrpSpPr/>
          <p:nvPr/>
        </p:nvGrpSpPr>
        <p:grpSpPr>
          <a:xfrm>
            <a:off x="722177" y="1039205"/>
            <a:ext cx="5032491" cy="402077"/>
            <a:chOff x="4404546" y="3273148"/>
            <a:chExt cx="782403" cy="144305"/>
          </a:xfrm>
        </p:grpSpPr>
        <p:sp>
          <p:nvSpPr>
            <p:cNvPr id="173" name="Google Shape;173;p17"/>
            <p:cNvSpPr/>
            <p:nvPr/>
          </p:nvSpPr>
          <p:spPr>
            <a:xfrm>
              <a:off x="4404546" y="3276916"/>
              <a:ext cx="782403" cy="140538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    the most 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abundant cation in ECF is Na 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416034" y="3273148"/>
              <a:ext cx="61518" cy="129278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679571" y="1460428"/>
            <a:ext cx="4962544" cy="342180"/>
            <a:chOff x="4395876" y="3231501"/>
            <a:chExt cx="782403" cy="112961"/>
          </a:xfrm>
        </p:grpSpPr>
        <p:sp>
          <p:nvSpPr>
            <p:cNvPr id="176" name="Google Shape;176;p17"/>
            <p:cNvSpPr/>
            <p:nvPr/>
          </p:nvSpPr>
          <p:spPr>
            <a:xfrm>
              <a:off x="4395876" y="3231501"/>
              <a:ext cx="782403" cy="112960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   The most abundant anions in ECF are Cl and HCO3</a:t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4415138" y="3238533"/>
              <a:ext cx="61518" cy="105929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178" name="Google Shape;178;p17"/>
          <p:cNvSpPr txBox="1"/>
          <p:nvPr/>
        </p:nvSpPr>
        <p:spPr>
          <a:xfrm>
            <a:off x="253250" y="1784525"/>
            <a:ext cx="6734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B37370"/>
                </a:solidFill>
                <a:latin typeface="Oxygen"/>
                <a:ea typeface="Oxygen"/>
                <a:cs typeface="Oxygen"/>
                <a:sym typeface="Oxygen"/>
              </a:rPr>
              <a:t>How is the body volume linked to Na+ regulation?</a:t>
            </a:r>
            <a:r>
              <a:rPr b="1" lang="en" sz="3300">
                <a:solidFill>
                  <a:srgbClr val="FF0000"/>
                </a:solidFill>
              </a:rPr>
              <a:t>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179" name="Google Shape;179;p17"/>
          <p:cNvGrpSpPr/>
          <p:nvPr/>
        </p:nvGrpSpPr>
        <p:grpSpPr>
          <a:xfrm>
            <a:off x="1233687" y="3650868"/>
            <a:ext cx="4773542" cy="926378"/>
            <a:chOff x="3530532" y="1565661"/>
            <a:chExt cx="1562023" cy="803450"/>
          </a:xfrm>
        </p:grpSpPr>
        <p:cxnSp>
          <p:nvCxnSpPr>
            <p:cNvPr id="180" name="Google Shape;180;p17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cap="flat" cmpd="sng" w="28575">
              <a:solidFill>
                <a:srgbClr val="CCCCCC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181" name="Google Shape;181;p17"/>
            <p:cNvGrpSpPr/>
            <p:nvPr/>
          </p:nvGrpSpPr>
          <p:grpSpPr>
            <a:xfrm>
              <a:off x="3530532" y="1565872"/>
              <a:ext cx="187800" cy="393900"/>
              <a:chOff x="3530532" y="1565872"/>
              <a:chExt cx="187800" cy="393900"/>
            </a:xfrm>
          </p:grpSpPr>
          <p:cxnSp>
            <p:nvCxnSpPr>
              <p:cNvPr id="182" name="Google Shape;182;p17"/>
              <p:cNvCxnSpPr>
                <a:stCxn id="183" idx="0"/>
                <a:endCxn id="184" idx="2"/>
              </p:cNvCxnSpPr>
              <p:nvPr/>
            </p:nvCxnSpPr>
            <p:spPr>
              <a:xfrm flipH="1" rot="10800000">
                <a:off x="3624432" y="1565872"/>
                <a:ext cx="900" cy="206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3" name="Google Shape;183;p17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" name="Google Shape;185;p17"/>
            <p:cNvGrpSpPr/>
            <p:nvPr/>
          </p:nvGrpSpPr>
          <p:grpSpPr>
            <a:xfrm>
              <a:off x="3891569" y="1779209"/>
              <a:ext cx="187800" cy="340528"/>
              <a:chOff x="3891569" y="1779209"/>
              <a:chExt cx="187800" cy="340528"/>
            </a:xfrm>
          </p:grpSpPr>
          <p:cxnSp>
            <p:nvCxnSpPr>
              <p:cNvPr id="186" name="Google Shape;186;p17"/>
              <p:cNvCxnSpPr>
                <a:stCxn id="187" idx="0"/>
                <a:endCxn id="188" idx="4"/>
              </p:cNvCxnSpPr>
              <p:nvPr/>
            </p:nvCxnSpPr>
            <p:spPr>
              <a:xfrm flipH="1" rot="10800000">
                <a:off x="3984365" y="1967037"/>
                <a:ext cx="1200" cy="1527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8" name="Google Shape;188;p17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17"/>
            <p:cNvGrpSpPr/>
            <p:nvPr/>
          </p:nvGrpSpPr>
          <p:grpSpPr>
            <a:xfrm>
              <a:off x="4252606" y="1565661"/>
              <a:ext cx="187800" cy="394111"/>
              <a:chOff x="4252606" y="1565661"/>
              <a:chExt cx="187800" cy="394111"/>
            </a:xfrm>
          </p:grpSpPr>
          <p:cxnSp>
            <p:nvCxnSpPr>
              <p:cNvPr id="190" name="Google Shape;190;p17"/>
              <p:cNvCxnSpPr/>
              <p:nvPr/>
            </p:nvCxnSpPr>
            <p:spPr>
              <a:xfrm rot="10800000">
                <a:off x="4349995" y="1565661"/>
                <a:ext cx="0" cy="29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1" name="Google Shape;191;p17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7"/>
            <p:cNvGrpSpPr/>
            <p:nvPr/>
          </p:nvGrpSpPr>
          <p:grpSpPr>
            <a:xfrm>
              <a:off x="4613643" y="1763716"/>
              <a:ext cx="478912" cy="605395"/>
              <a:chOff x="4613643" y="1763716"/>
              <a:chExt cx="478912" cy="605395"/>
            </a:xfrm>
          </p:grpSpPr>
          <p:grpSp>
            <p:nvGrpSpPr>
              <p:cNvPr id="193" name="Google Shape;193;p17"/>
              <p:cNvGrpSpPr/>
              <p:nvPr/>
            </p:nvGrpSpPr>
            <p:grpSpPr>
              <a:xfrm>
                <a:off x="4652455" y="1879538"/>
                <a:ext cx="440100" cy="489573"/>
                <a:chOff x="4652455" y="1879538"/>
                <a:chExt cx="440100" cy="489573"/>
              </a:xfrm>
            </p:grpSpPr>
            <p:cxnSp>
              <p:nvCxnSpPr>
                <p:cNvPr id="194" name="Google Shape;194;p17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CCCCC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95" name="Google Shape;195;p17"/>
                <p:cNvSpPr/>
                <p:nvPr/>
              </p:nvSpPr>
              <p:spPr>
                <a:xfrm>
                  <a:off x="4652455" y="2103011"/>
                  <a:ext cx="440100" cy="266100"/>
                </a:xfrm>
                <a:prstGeom prst="rect">
                  <a:avLst/>
                </a:prstGeom>
                <a:solidFill>
                  <a:srgbClr val="F3EF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">
                      <a:latin typeface="Oxygen"/>
                      <a:ea typeface="Oxygen"/>
                      <a:cs typeface="Oxygen"/>
                      <a:sym typeface="Oxygen"/>
                    </a:rPr>
                    <a:t>Increase ECF volume</a:t>
                  </a:r>
                  <a:endParaRPr i="0" sz="1400" u="none" cap="none" strike="noStrike">
                    <a:solidFill>
                      <a:srgbClr val="000000"/>
                    </a:solidFill>
                    <a:latin typeface="Oxygen"/>
                    <a:ea typeface="Oxygen"/>
                    <a:cs typeface="Oxygen"/>
                    <a:sym typeface="Oxygen"/>
                  </a:endParaRPr>
                </a:p>
              </p:txBody>
            </p:sp>
          </p:grpSp>
          <p:sp>
            <p:nvSpPr>
              <p:cNvPr id="196" name="Google Shape;196;p17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7" name="Google Shape;187;p17"/>
          <p:cNvSpPr/>
          <p:nvPr/>
        </p:nvSpPr>
        <p:spPr>
          <a:xfrm>
            <a:off x="1948152" y="4289717"/>
            <a:ext cx="1344900" cy="3072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↑↑ECF osmolarity</a:t>
            </a:r>
            <a:endParaRPr i="0" sz="1400" u="none" cap="none" strike="noStrike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2844162" y="3220675"/>
            <a:ext cx="2693700" cy="4305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1-↑↑H2O kidney reabsorption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  2-stimulate thirst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850875" y="3267252"/>
            <a:ext cx="1344900" cy="3837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↑↑Na in ECF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76425" y="2708900"/>
            <a:ext cx="68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Na+ is the main osmotic constituent of ECF, when Na+ moves,  it drags water with it.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200025" y="4655500"/>
            <a:ext cx="6534300" cy="18417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 u="sng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Sodium in Fluid and Electrolyte Balance : </a:t>
            </a:r>
            <a:endParaRPr b="1" u="sng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The role of sodium in controlling ECF volume and water distribution in the body is a result of: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-Sodium being the only cation to exert significant osmotic pressure.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-Sodium ions leaking into cells and being pumped out against their electrochemical gradient.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Sodium concentration in the ECF normally remains stable</a:t>
            </a:r>
            <a:endParaRPr i="0" u="none" cap="none" strike="noStrike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287025" y="404450"/>
            <a:ext cx="94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Females’ Slides</a:t>
            </a:r>
            <a:endParaRPr b="1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01" name="Google Shape;2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375" y="6710375"/>
            <a:ext cx="2807125" cy="19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/>
          <p:nvPr/>
        </p:nvSpPr>
        <p:spPr>
          <a:xfrm>
            <a:off x="5577900" y="8665850"/>
            <a:ext cx="1280100" cy="4785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Increase in water intake</a:t>
            </a:r>
            <a:r>
              <a:rPr lang="en">
                <a:solidFill>
                  <a:schemeClr val="lt1"/>
                </a:solidFill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47625" y="7605575"/>
            <a:ext cx="142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Control of salts take days unlike the water which can be controlled in 3 hours </a:t>
            </a:r>
            <a:endParaRPr sz="1200">
              <a:solidFill>
                <a:srgbClr val="93C47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650" y="6710375"/>
            <a:ext cx="2505074" cy="19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/>
          <p:nvPr/>
        </p:nvSpPr>
        <p:spPr>
          <a:xfrm>
            <a:off x="100050" y="6931975"/>
            <a:ext cx="1133700" cy="6156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Increase in sodium intake</a:t>
            </a:r>
            <a:r>
              <a:rPr lang="en">
                <a:solidFill>
                  <a:schemeClr val="lt1"/>
                </a:solidFill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0" y="8665850"/>
            <a:ext cx="5229300" cy="12372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However, during the 2 to 3 days of renal adaptation to the high sodium intake, there is a modest accumulation of sodium that raises extracellular fluid volume slightly and triggers hormonal changes and other compensatory responses that signal the kidneys to increase their sodium excretion.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07" name="Google Shape;207;p17"/>
          <p:cNvCxnSpPr/>
          <p:nvPr/>
        </p:nvCxnSpPr>
        <p:spPr>
          <a:xfrm rot="10800000">
            <a:off x="2895675" y="7477050"/>
            <a:ext cx="942900" cy="12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17"/>
          <p:cNvSpPr txBox="1"/>
          <p:nvPr/>
        </p:nvSpPr>
        <p:spPr>
          <a:xfrm>
            <a:off x="47626" y="6497286"/>
            <a:ext cx="184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 slide</a:t>
            </a:r>
            <a:endParaRPr sz="16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7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752475" y="209550"/>
            <a:ext cx="5181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Sodium Balance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15" name="Google Shape;215;p18"/>
          <p:cNvCxnSpPr/>
          <p:nvPr/>
        </p:nvCxnSpPr>
        <p:spPr>
          <a:xfrm>
            <a:off x="2113725" y="100885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16" name="Google Shape;216;p18"/>
          <p:cNvGraphicFramePr/>
          <p:nvPr/>
        </p:nvGraphicFramePr>
        <p:xfrm>
          <a:off x="717775" y="15484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{8A1F0FE6-5D8C-4106-944C-0F324585306A}</a:tableStyleId>
              </a:tblPr>
              <a:tblGrid>
                <a:gridCol w="2711250"/>
                <a:gridCol w="2619500"/>
              </a:tblGrid>
              <a:tr h="3279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" sz="1600">
                          <a:latin typeface="Oxygen"/>
                          <a:ea typeface="Oxygen"/>
                          <a:cs typeface="Oxygen"/>
                          <a:sym typeface="Oxygen"/>
                        </a:rPr>
                        <a:t>Sodium Balance</a:t>
                      </a:r>
                      <a:endParaRPr sz="1600"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 hMerge="1"/>
              </a:tr>
              <a:tr h="32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input</a:t>
                      </a:r>
                      <a:endParaRPr sz="13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output</a:t>
                      </a:r>
                      <a:endParaRPr sz="13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</a:tr>
              <a:tr h="29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Dietary intake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Kidney most important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62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RDA=1.5-2.3 g/day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6A6A6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( RDA= Recommended Dietary Allowance )</a:t>
                      </a:r>
                      <a:endParaRPr>
                        <a:solidFill>
                          <a:srgbClr val="434343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GI loss (minor pathway under normal condition)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50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Actual content in western diet = 7g/day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Sweat (minor pathway under normal condition)</a:t>
                      </a:r>
                      <a:endParaRPr sz="1300" u="none" cap="none" strike="noStrike"/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18"/>
          <p:cNvSpPr/>
          <p:nvPr/>
        </p:nvSpPr>
        <p:spPr>
          <a:xfrm>
            <a:off x="2538800" y="6427475"/>
            <a:ext cx="1962000" cy="8811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Body sodium distribution</a:t>
            </a:r>
            <a:endParaRPr i="0" sz="16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041525" y="7928031"/>
            <a:ext cx="1288200" cy="11148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Bones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(25-30%)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as Na apatite salts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2800700" y="7910701"/>
            <a:ext cx="1447800" cy="11148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ICF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(5-10%)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Exchangeable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752475" y="7928031"/>
            <a:ext cx="1424400" cy="11148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ECF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(65%)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Exchangeable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221" name="Google Shape;221;p18"/>
          <p:cNvCxnSpPr/>
          <p:nvPr/>
        </p:nvCxnSpPr>
        <p:spPr>
          <a:xfrm>
            <a:off x="3517400" y="7317252"/>
            <a:ext cx="4800" cy="60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18"/>
          <p:cNvCxnSpPr>
            <a:stCxn id="217" idx="2"/>
            <a:endCxn id="218" idx="0"/>
          </p:cNvCxnSpPr>
          <p:nvPr/>
        </p:nvCxnSpPr>
        <p:spPr>
          <a:xfrm>
            <a:off x="3519800" y="7308575"/>
            <a:ext cx="2165700" cy="6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18"/>
          <p:cNvCxnSpPr>
            <a:stCxn id="217" idx="2"/>
            <a:endCxn id="220" idx="0"/>
          </p:cNvCxnSpPr>
          <p:nvPr/>
        </p:nvCxnSpPr>
        <p:spPr>
          <a:xfrm flipH="1">
            <a:off x="1464800" y="7308575"/>
            <a:ext cx="2055000" cy="6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18"/>
          <p:cNvSpPr/>
          <p:nvPr/>
        </p:nvSpPr>
        <p:spPr>
          <a:xfrm>
            <a:off x="717800" y="3852913"/>
            <a:ext cx="5330700" cy="23964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Distribution of the Na+ in the body: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The body of an average adult male contains about 4000mEq of Na+ distributed as follows: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1-Intracellular: Intracellular Na+ concentration is 10mEq/L.28L of ICF would contain 280mEq of Na+.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2-Extracellular: Na+ concentration in ECF is about 145mEq/L,14L of ECF would contain 2100m Eq,the bone contains 2500mEq</a:t>
            </a:r>
            <a:endParaRPr i="0" sz="1400" u="none" cap="none" strike="noStrike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111275" y="970100"/>
            <a:ext cx="18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Female slide</a:t>
            </a:r>
            <a:endParaRPr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4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752475" y="427825"/>
            <a:ext cx="5181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Fluid Ingestion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32" name="Google Shape;232;p19"/>
          <p:cNvCxnSpPr/>
          <p:nvPr/>
        </p:nvCxnSpPr>
        <p:spPr>
          <a:xfrm>
            <a:off x="2086100" y="134222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19"/>
          <p:cNvSpPr/>
          <p:nvPr/>
        </p:nvSpPr>
        <p:spPr>
          <a:xfrm>
            <a:off x="2339925" y="1532713"/>
            <a:ext cx="2247900" cy="4842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Fluid ingestion </a:t>
            </a:r>
            <a:endParaRPr i="0" sz="16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4676800" y="2220900"/>
            <a:ext cx="1947900" cy="400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Hyper-osmotic Fluid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2446650" y="2211125"/>
            <a:ext cx="2045700" cy="400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Hypo-osmotic Fluid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284450" y="2207426"/>
            <a:ext cx="1775700" cy="400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Isotonic Fluid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37" name="Google Shape;237;p19"/>
          <p:cNvCxnSpPr>
            <a:stCxn id="233" idx="2"/>
            <a:endCxn id="235" idx="0"/>
          </p:cNvCxnSpPr>
          <p:nvPr/>
        </p:nvCxnSpPr>
        <p:spPr>
          <a:xfrm>
            <a:off x="3463875" y="2016913"/>
            <a:ext cx="5700" cy="19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19"/>
          <p:cNvCxnSpPr>
            <a:stCxn id="233" idx="2"/>
            <a:endCxn id="234" idx="0"/>
          </p:cNvCxnSpPr>
          <p:nvPr/>
        </p:nvCxnSpPr>
        <p:spPr>
          <a:xfrm>
            <a:off x="3463875" y="2016913"/>
            <a:ext cx="2187000" cy="20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19"/>
          <p:cNvCxnSpPr>
            <a:stCxn id="233" idx="2"/>
            <a:endCxn id="236" idx="0"/>
          </p:cNvCxnSpPr>
          <p:nvPr/>
        </p:nvCxnSpPr>
        <p:spPr>
          <a:xfrm flipH="1">
            <a:off x="1172175" y="2016913"/>
            <a:ext cx="22917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19"/>
          <p:cNvSpPr/>
          <p:nvPr/>
        </p:nvSpPr>
        <p:spPr>
          <a:xfrm>
            <a:off x="2495550" y="2796213"/>
            <a:ext cx="1947900" cy="619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Sudden decrease in ECF Osmolality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4676800" y="2788888"/>
            <a:ext cx="1947900" cy="619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Sudden rise in ECF Osmolality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284450" y="2799813"/>
            <a:ext cx="1775700" cy="619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sotonic infusion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243" name="Google Shape;243;p19"/>
          <p:cNvCxnSpPr>
            <a:stCxn id="234" idx="2"/>
            <a:endCxn id="241" idx="0"/>
          </p:cNvCxnSpPr>
          <p:nvPr/>
        </p:nvCxnSpPr>
        <p:spPr>
          <a:xfrm>
            <a:off x="5650750" y="2621100"/>
            <a:ext cx="0" cy="1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19"/>
          <p:cNvCxnSpPr>
            <a:stCxn id="235" idx="2"/>
            <a:endCxn id="240" idx="0"/>
          </p:cNvCxnSpPr>
          <p:nvPr/>
        </p:nvCxnSpPr>
        <p:spPr>
          <a:xfrm>
            <a:off x="3469500" y="2611325"/>
            <a:ext cx="0" cy="1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19"/>
          <p:cNvCxnSpPr>
            <a:stCxn id="236" idx="2"/>
            <a:endCxn id="242" idx="0"/>
          </p:cNvCxnSpPr>
          <p:nvPr/>
        </p:nvCxnSpPr>
        <p:spPr>
          <a:xfrm>
            <a:off x="1172300" y="2607626"/>
            <a:ext cx="0" cy="19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19"/>
          <p:cNvSpPr/>
          <p:nvPr/>
        </p:nvSpPr>
        <p:spPr>
          <a:xfrm>
            <a:off x="48350" y="3561300"/>
            <a:ext cx="2247900" cy="8496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Increase ECF  = Extracellular Expansion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2640000" y="3613025"/>
            <a:ext cx="1659000" cy="8184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Increase ICF  = Cellular Edema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4491850" y="3661725"/>
            <a:ext cx="2317800" cy="1207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Decrease ICF 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= Cellular Dehydration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Increase ECF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=Extracellular Expansion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4642754" y="3857813"/>
            <a:ext cx="327300" cy="12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"/>
          <p:cNvSpPr/>
          <p:nvPr/>
        </p:nvSpPr>
        <p:spPr>
          <a:xfrm flipH="1" rot="10800000">
            <a:off x="4642752" y="4358100"/>
            <a:ext cx="327300" cy="13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"/>
          <p:cNvSpPr/>
          <p:nvPr/>
        </p:nvSpPr>
        <p:spPr>
          <a:xfrm>
            <a:off x="2398563" y="3851275"/>
            <a:ext cx="327300" cy="12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154400" y="3851275"/>
            <a:ext cx="327300" cy="12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19"/>
          <p:cNvCxnSpPr>
            <a:stCxn id="241" idx="2"/>
            <a:endCxn id="248" idx="0"/>
          </p:cNvCxnSpPr>
          <p:nvPr/>
        </p:nvCxnSpPr>
        <p:spPr>
          <a:xfrm>
            <a:off x="5650750" y="3408088"/>
            <a:ext cx="0" cy="25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19"/>
          <p:cNvCxnSpPr>
            <a:stCxn id="240" idx="2"/>
            <a:endCxn id="247" idx="0"/>
          </p:cNvCxnSpPr>
          <p:nvPr/>
        </p:nvCxnSpPr>
        <p:spPr>
          <a:xfrm>
            <a:off x="3469500" y="3415413"/>
            <a:ext cx="0" cy="1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19"/>
          <p:cNvCxnSpPr>
            <a:stCxn id="242" idx="2"/>
            <a:endCxn id="246" idx="0"/>
          </p:cNvCxnSpPr>
          <p:nvPr/>
        </p:nvCxnSpPr>
        <p:spPr>
          <a:xfrm>
            <a:off x="1172300" y="3419013"/>
            <a:ext cx="0" cy="14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19"/>
          <p:cNvSpPr txBox="1"/>
          <p:nvPr/>
        </p:nvSpPr>
        <p:spPr>
          <a:xfrm>
            <a:off x="2639993" y="4807625"/>
            <a:ext cx="16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Potential risk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57" name="Google Shape;257;p19"/>
          <p:cNvCxnSpPr>
            <a:stCxn id="256" idx="0"/>
            <a:endCxn id="247" idx="2"/>
          </p:cNvCxnSpPr>
          <p:nvPr/>
        </p:nvCxnSpPr>
        <p:spPr>
          <a:xfrm rot="10800000">
            <a:off x="3469493" y="4431425"/>
            <a:ext cx="0" cy="3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19"/>
          <p:cNvCxnSpPr>
            <a:stCxn id="256" idx="3"/>
            <a:endCxn id="248" idx="2"/>
          </p:cNvCxnSpPr>
          <p:nvPr/>
        </p:nvCxnSpPr>
        <p:spPr>
          <a:xfrm flipH="1" rot="10800000">
            <a:off x="4298993" y="4868825"/>
            <a:ext cx="1351800" cy="1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19"/>
          <p:cNvCxnSpPr>
            <a:stCxn id="256" idx="1"/>
            <a:endCxn id="246" idx="2"/>
          </p:cNvCxnSpPr>
          <p:nvPr/>
        </p:nvCxnSpPr>
        <p:spPr>
          <a:xfrm rot="10800000">
            <a:off x="1172393" y="4411025"/>
            <a:ext cx="1467600" cy="5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19"/>
          <p:cNvSpPr txBox="1"/>
          <p:nvPr/>
        </p:nvSpPr>
        <p:spPr>
          <a:xfrm>
            <a:off x="5396825" y="144707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Males’ Slides</a:t>
            </a:r>
            <a:endParaRPr b="1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0" y="5053100"/>
            <a:ext cx="685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Changes in Osmolality: Infusion Isotonic Fluid</a:t>
            </a:r>
            <a:endParaRPr b="1" sz="24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3288013" y="5803075"/>
            <a:ext cx="2238300" cy="13815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ECF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280mOsm/kg 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1680mOsmoles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6 liter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1043238" y="5803075"/>
            <a:ext cx="2238300" cy="13815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ICF</a:t>
            </a:r>
            <a:endParaRPr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280mOsm/kg 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3360mOsmoles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12 liter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5396813" y="5652575"/>
            <a:ext cx="11112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1L Isotonic NaCl (280 mOsmol/L)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(NaCl 0.9%)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5063513" y="5799693"/>
            <a:ext cx="333300" cy="23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1839200" y="7071788"/>
            <a:ext cx="295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18kg = liter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67" name="Google Shape;267;p19"/>
          <p:cNvCxnSpPr/>
          <p:nvPr/>
        </p:nvCxnSpPr>
        <p:spPr>
          <a:xfrm>
            <a:off x="2971813" y="6541567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19"/>
          <p:cNvCxnSpPr/>
          <p:nvPr/>
        </p:nvCxnSpPr>
        <p:spPr>
          <a:xfrm flipH="1">
            <a:off x="2995663" y="6378120"/>
            <a:ext cx="4857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19"/>
          <p:cNvSpPr txBox="1"/>
          <p:nvPr/>
        </p:nvSpPr>
        <p:spPr>
          <a:xfrm>
            <a:off x="2953063" y="5993350"/>
            <a:ext cx="5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H2O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3346513" y="7527637"/>
            <a:ext cx="2238300" cy="16473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ECF</a:t>
            </a:r>
            <a:endParaRPr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280mOsm/kg 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1960mOsmoles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ECF expansion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7 liter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1101725" y="7527637"/>
            <a:ext cx="2238300" cy="16473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ICF</a:t>
            </a:r>
            <a:endParaRPr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280mOsm/kg 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3360mOsmoles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12 liter</a:t>
            </a:r>
            <a:endParaRPr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1868800" y="9078972"/>
            <a:ext cx="295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19kg = liter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73" name="Google Shape;273;p19"/>
          <p:cNvCxnSpPr/>
          <p:nvPr/>
        </p:nvCxnSpPr>
        <p:spPr>
          <a:xfrm>
            <a:off x="3078550" y="8597783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19"/>
          <p:cNvCxnSpPr/>
          <p:nvPr/>
        </p:nvCxnSpPr>
        <p:spPr>
          <a:xfrm flipH="1">
            <a:off x="3102400" y="8408349"/>
            <a:ext cx="4857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19"/>
          <p:cNvSpPr txBox="1"/>
          <p:nvPr/>
        </p:nvSpPr>
        <p:spPr>
          <a:xfrm>
            <a:off x="3093925" y="7868379"/>
            <a:ext cx="5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H2O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2873138" y="5445113"/>
            <a:ext cx="8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A5A5"/>
                </a:solidFill>
                <a:latin typeface="Oxygen"/>
                <a:ea typeface="Oxygen"/>
                <a:cs typeface="Oxygen"/>
                <a:sym typeface="Oxygen"/>
              </a:rPr>
              <a:t>  before</a:t>
            </a:r>
            <a:endParaRPr>
              <a:solidFill>
                <a:srgbClr val="A5A5A5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2947950" y="7274853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A6A6"/>
                </a:solidFill>
                <a:latin typeface="Oxygen"/>
                <a:ea typeface="Oxygen"/>
                <a:cs typeface="Oxygen"/>
                <a:sym typeface="Oxygen"/>
              </a:rPr>
              <a:t>   after</a:t>
            </a:r>
            <a:endParaRPr>
              <a:solidFill>
                <a:srgbClr val="A6A6A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260850" y="9422400"/>
            <a:ext cx="6336300" cy="3762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It will take 24 hours to excrete 1 liter of isotonic saline ingested by them.</a:t>
            </a:r>
            <a:endParaRPr i="0" sz="1400" u="none" cap="none" strike="noStrike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5959425" y="8913974"/>
            <a:ext cx="628800" cy="37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ANP</a:t>
            </a:r>
            <a:endParaRPr/>
          </a:p>
        </p:txBody>
      </p:sp>
      <p:cxnSp>
        <p:nvCxnSpPr>
          <p:cNvPr id="280" name="Google Shape;280;p19"/>
          <p:cNvCxnSpPr>
            <a:stCxn id="279" idx="1"/>
          </p:cNvCxnSpPr>
          <p:nvPr/>
        </p:nvCxnSpPr>
        <p:spPr>
          <a:xfrm flipH="1">
            <a:off x="4544325" y="9102074"/>
            <a:ext cx="1415100" cy="3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8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752475" y="190500"/>
            <a:ext cx="51816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ECF Volume Regulation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87" name="Google Shape;287;p20"/>
          <p:cNvCxnSpPr/>
          <p:nvPr/>
        </p:nvCxnSpPr>
        <p:spPr>
          <a:xfrm>
            <a:off x="2113725" y="170520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20"/>
          <p:cNvSpPr/>
          <p:nvPr/>
        </p:nvSpPr>
        <p:spPr>
          <a:xfrm>
            <a:off x="638175" y="2003700"/>
            <a:ext cx="5629200" cy="6957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1.What does the body sense ?</a:t>
            </a:r>
            <a:endParaRPr b="1" i="0" sz="27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289" name="Google Shape;289;p20"/>
          <p:cNvGrpSpPr/>
          <p:nvPr/>
        </p:nvGrpSpPr>
        <p:grpSpPr>
          <a:xfrm>
            <a:off x="638181" y="2918125"/>
            <a:ext cx="5629206" cy="431097"/>
            <a:chOff x="4404548" y="3301595"/>
            <a:chExt cx="1625106" cy="129264"/>
          </a:xfrm>
        </p:grpSpPr>
        <p:sp>
          <p:nvSpPr>
            <p:cNvPr id="290" name="Google Shape;290;p20"/>
            <p:cNvSpPr/>
            <p:nvPr/>
          </p:nvSpPr>
          <p:spPr>
            <a:xfrm>
              <a:off x="4404548" y="3301595"/>
              <a:ext cx="1625106" cy="129264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The body does not sense ECF volume But it senses Effective circulating volume (ECV).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638175" y="3435875"/>
            <a:ext cx="5629206" cy="779083"/>
            <a:chOff x="4404549" y="3285527"/>
            <a:chExt cx="1625106" cy="223829"/>
          </a:xfrm>
        </p:grpSpPr>
        <p:sp>
          <p:nvSpPr>
            <p:cNvPr id="293" name="Google Shape;293;p20"/>
            <p:cNvSpPr/>
            <p:nvPr/>
          </p:nvSpPr>
          <p:spPr>
            <a:xfrm>
              <a:off x="4404549" y="3285527"/>
              <a:ext cx="1625106" cy="223829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 ECV: a functional blood volume that reflects the extent of tissue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       perfusion in specific regions,as evidenced by the pressure in their blood volume.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4421050" y="3323475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0"/>
          <p:cNvGrpSpPr/>
          <p:nvPr/>
        </p:nvGrpSpPr>
        <p:grpSpPr>
          <a:xfrm>
            <a:off x="638175" y="4301600"/>
            <a:ext cx="5629206" cy="649820"/>
            <a:chOff x="4404546" y="3279451"/>
            <a:chExt cx="1625106" cy="194849"/>
          </a:xfrm>
        </p:grpSpPr>
        <p:sp>
          <p:nvSpPr>
            <p:cNvPr id="296" name="Google Shape;296;p20"/>
            <p:cNvSpPr/>
            <p:nvPr/>
          </p:nvSpPr>
          <p:spPr>
            <a:xfrm>
              <a:off x="4404546" y="3279451"/>
              <a:ext cx="1625106" cy="194849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</a:t>
              </a:r>
              <a:r>
                <a:rPr lang="en">
                  <a:latin typeface="Oxygen"/>
                  <a:ea typeface="Oxygen"/>
                  <a:cs typeface="Oxygen"/>
                  <a:sym typeface="Oxygen"/>
                </a:rPr>
                <a:t>ECV reflects adequacy of circulation.Fullness &amp; pressure in the vessels.</a:t>
              </a:r>
              <a:endParaRPr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4419311" y="3301738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0"/>
          <p:cNvSpPr/>
          <p:nvPr/>
        </p:nvSpPr>
        <p:spPr>
          <a:xfrm>
            <a:off x="2403500" y="5430900"/>
            <a:ext cx="1962000" cy="8808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Effective circulating Volume</a:t>
            </a:r>
            <a:endParaRPr i="0" sz="16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4903825" y="6618375"/>
            <a:ext cx="1338000" cy="25224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Decrease in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ECF volume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Decrease in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ECV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Decrease in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ABP &amp; tissue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perfusion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2661800" y="6618375"/>
            <a:ext cx="1447800" cy="25224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Normal ECF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Volume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Normal ECV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Normal ABP and Adequate tissue perfusion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663725" y="6618375"/>
            <a:ext cx="1424400" cy="25224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Increase in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ECF volume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Increase in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ECV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Increase in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ABP &amp; tissue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perfusion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02" name="Google Shape;302;p20"/>
          <p:cNvCxnSpPr>
            <a:stCxn id="298" idx="2"/>
            <a:endCxn id="300" idx="0"/>
          </p:cNvCxnSpPr>
          <p:nvPr/>
        </p:nvCxnSpPr>
        <p:spPr>
          <a:xfrm>
            <a:off x="3384500" y="6311700"/>
            <a:ext cx="1200" cy="30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0"/>
          <p:cNvCxnSpPr>
            <a:stCxn id="298" idx="2"/>
            <a:endCxn id="299" idx="0"/>
          </p:cNvCxnSpPr>
          <p:nvPr/>
        </p:nvCxnSpPr>
        <p:spPr>
          <a:xfrm>
            <a:off x="3384500" y="6311700"/>
            <a:ext cx="2188200" cy="30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0"/>
          <p:cNvCxnSpPr>
            <a:stCxn id="298" idx="2"/>
            <a:endCxn id="301" idx="0"/>
          </p:cNvCxnSpPr>
          <p:nvPr/>
        </p:nvCxnSpPr>
        <p:spPr>
          <a:xfrm flipH="1">
            <a:off x="1376000" y="6311700"/>
            <a:ext cx="2008500" cy="30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20"/>
          <p:cNvSpPr/>
          <p:nvPr/>
        </p:nvSpPr>
        <p:spPr>
          <a:xfrm>
            <a:off x="3279650" y="7130425"/>
            <a:ext cx="209700" cy="43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353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3279650" y="7778375"/>
            <a:ext cx="209700" cy="43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353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5443075" y="7130425"/>
            <a:ext cx="209700" cy="43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353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5443075" y="8021575"/>
            <a:ext cx="209700" cy="43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353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1271075" y="7183375"/>
            <a:ext cx="209700" cy="43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353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1271075" y="8021575"/>
            <a:ext cx="209700" cy="43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353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 txBox="1"/>
          <p:nvPr/>
        </p:nvSpPr>
        <p:spPr>
          <a:xfrm>
            <a:off x="259625" y="1205425"/>
            <a:ext cx="12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Female slide</a:t>
            </a:r>
            <a:endParaRPr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9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317" name="Google Shape;317;p21"/>
          <p:cNvGrpSpPr/>
          <p:nvPr/>
        </p:nvGrpSpPr>
        <p:grpSpPr>
          <a:xfrm>
            <a:off x="0" y="2955575"/>
            <a:ext cx="6833919" cy="1847268"/>
            <a:chOff x="-718924" y="2457839"/>
            <a:chExt cx="10653030" cy="2278890"/>
          </a:xfrm>
        </p:grpSpPr>
        <p:sp>
          <p:nvSpPr>
            <p:cNvPr id="318" name="Google Shape;318;p21"/>
            <p:cNvSpPr/>
            <p:nvPr/>
          </p:nvSpPr>
          <p:spPr>
            <a:xfrm>
              <a:off x="3272521" y="2457839"/>
              <a:ext cx="2672700" cy="442500"/>
            </a:xfrm>
            <a:prstGeom prst="roundRect">
              <a:avLst>
                <a:gd fmla="val 50000" name="adj"/>
              </a:avLst>
            </a:pr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Baroreceptors 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3272970" y="3238650"/>
              <a:ext cx="2672700" cy="531900"/>
            </a:xfrm>
            <a:prstGeom prst="roundRect">
              <a:avLst>
                <a:gd fmla="val 50000" name="adj"/>
              </a:avLst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Vascular “Central” 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-200284" y="3245715"/>
              <a:ext cx="1538100" cy="442500"/>
            </a:xfrm>
            <a:prstGeom prst="roundRect">
              <a:avLst>
                <a:gd fmla="val 50000" name="adj"/>
              </a:avLst>
            </a:pr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rgbClr val="FFFFFF"/>
                  </a:solidFill>
                  <a:latin typeface="Oxygen"/>
                  <a:ea typeface="Oxygen"/>
                  <a:cs typeface="Oxygen"/>
                  <a:sym typeface="Oxygen"/>
                </a:rPr>
                <a:t>CNS</a:t>
              </a:r>
              <a:endParaRPr b="1" i="0" sz="14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-718924" y="4019429"/>
              <a:ext cx="4957500" cy="717300"/>
            </a:xfrm>
            <a:prstGeom prst="roundRect">
              <a:avLst>
                <a:gd fmla="val 50000" name="adj"/>
              </a:avLst>
            </a:pr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200">
                  <a:solidFill>
                    <a:srgbClr val="980000"/>
                  </a:solidFill>
                  <a:latin typeface="Oxygen"/>
                  <a:ea typeface="Oxygen"/>
                  <a:cs typeface="Oxygen"/>
                  <a:sym typeface="Oxygen"/>
                </a:rPr>
                <a:t>Low pressure sensor</a:t>
              </a:r>
              <a:r>
                <a:rPr b="1" lang="en" sz="1200">
                  <a:solidFill>
                    <a:srgbClr val="980000"/>
                  </a:solidFill>
                  <a:latin typeface="Oxygen"/>
                  <a:ea typeface="Oxygen"/>
                  <a:cs typeface="Oxygen"/>
                  <a:sym typeface="Oxygen"/>
                </a:rPr>
                <a:t>s</a:t>
              </a:r>
              <a:r>
                <a:rPr lang="en" sz="1200">
                  <a:solidFill>
                    <a:srgbClr val="980000"/>
                  </a:solidFill>
                  <a:latin typeface="Oxygen"/>
                  <a:ea typeface="Oxygen"/>
                  <a:cs typeface="Oxygen"/>
                  <a:sym typeface="Oxygen"/>
                </a:rPr>
                <a:t> :</a:t>
              </a:r>
              <a:r>
                <a:rPr lang="en" sz="1200">
                  <a:solidFill>
                    <a:srgbClr val="262626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endParaRPr sz="1200">
                <a:solidFill>
                  <a:srgbClr val="262626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200">
                  <a:solidFill>
                    <a:srgbClr val="980000"/>
                  </a:solidFill>
                  <a:latin typeface="Oxygen"/>
                  <a:ea typeface="Oxygen"/>
                  <a:cs typeface="Oxygen"/>
                  <a:sym typeface="Oxygen"/>
                </a:rPr>
                <a:t>(Cardiac atria , Pulmonary vasculature)</a:t>
              </a:r>
              <a:endParaRPr b="1" i="0" sz="1200" u="none" cap="none" strike="noStrike">
                <a:solidFill>
                  <a:srgbClr val="98000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4319306" y="4019429"/>
              <a:ext cx="5614800" cy="717300"/>
            </a:xfrm>
            <a:prstGeom prst="roundRect">
              <a:avLst>
                <a:gd fmla="val 50000" name="adj"/>
              </a:avLst>
            </a:pr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200">
                  <a:solidFill>
                    <a:srgbClr val="980000"/>
                  </a:solidFill>
                  <a:latin typeface="Oxygen"/>
                  <a:ea typeface="Oxygen"/>
                  <a:cs typeface="Oxygen"/>
                  <a:sym typeface="Oxygen"/>
                </a:rPr>
                <a:t>High pressure sensors: </a:t>
              </a:r>
              <a:endParaRPr b="1" sz="1200">
                <a:solidFill>
                  <a:srgbClr val="980000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>
                  <a:solidFill>
                    <a:srgbClr val="262626"/>
                  </a:solidFill>
                  <a:latin typeface="Oxygen"/>
                  <a:ea typeface="Oxygen"/>
                  <a:cs typeface="Oxygen"/>
                  <a:sym typeface="Oxygen"/>
                </a:rPr>
                <a:t>1- carotid sinus 2- aortic arch 3- juxtaglomerular apparatus (Renal afferent arteriole).</a:t>
              </a:r>
              <a:endParaRPr i="0" sz="1200" u="none" cap="none" strike="noStrike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cxnSp>
          <p:nvCxnSpPr>
            <p:cNvPr id="323" name="Google Shape;323;p21"/>
            <p:cNvCxnSpPr>
              <a:stCxn id="318" idx="2"/>
              <a:endCxn id="319" idx="0"/>
            </p:cNvCxnSpPr>
            <p:nvPr/>
          </p:nvCxnSpPr>
          <p:spPr>
            <a:xfrm flipH="1" rot="-5400000">
              <a:off x="4440121" y="3069089"/>
              <a:ext cx="338400" cy="900"/>
            </a:xfrm>
            <a:prstGeom prst="bentConnector3">
              <a:avLst>
                <a:gd fmla="val 49987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21"/>
            <p:cNvCxnSpPr>
              <a:stCxn id="320" idx="0"/>
              <a:endCxn id="318" idx="2"/>
            </p:cNvCxnSpPr>
            <p:nvPr/>
          </p:nvCxnSpPr>
          <p:spPr>
            <a:xfrm rot="-5400000">
              <a:off x="2416166" y="1053015"/>
              <a:ext cx="345300" cy="4040100"/>
            </a:xfrm>
            <a:prstGeom prst="bentConnector3">
              <a:avLst>
                <a:gd fmla="val 50011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21"/>
            <p:cNvCxnSpPr>
              <a:stCxn id="319" idx="2"/>
              <a:endCxn id="322" idx="0"/>
            </p:cNvCxnSpPr>
            <p:nvPr/>
          </p:nvCxnSpPr>
          <p:spPr>
            <a:xfrm flipH="1" rot="-5400000">
              <a:off x="5743470" y="2636400"/>
              <a:ext cx="249000" cy="2517300"/>
            </a:xfrm>
            <a:prstGeom prst="bentConnector3">
              <a:avLst>
                <a:gd fmla="val 49976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21"/>
            <p:cNvCxnSpPr>
              <a:stCxn id="321" idx="0"/>
              <a:endCxn id="319" idx="2"/>
            </p:cNvCxnSpPr>
            <p:nvPr/>
          </p:nvCxnSpPr>
          <p:spPr>
            <a:xfrm rot="-5400000">
              <a:off x="3060026" y="2470229"/>
              <a:ext cx="249000" cy="2849400"/>
            </a:xfrm>
            <a:prstGeom prst="bentConnector3">
              <a:avLst>
                <a:gd fmla="val 49976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7" name="Google Shape;327;p21"/>
          <p:cNvSpPr/>
          <p:nvPr/>
        </p:nvSpPr>
        <p:spPr>
          <a:xfrm>
            <a:off x="180775" y="2484713"/>
            <a:ext cx="6474000" cy="358500"/>
          </a:xfrm>
          <a:prstGeom prst="roundRect">
            <a:avLst>
              <a:gd fmla="val 50000" name="adj"/>
            </a:avLst>
          </a:pr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Changes in ECV: All down to Na+ balance i.e. absorption &amp; excretion   </a:t>
            </a:r>
            <a:endParaRPr b="0" i="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21"/>
          <p:cNvCxnSpPr>
            <a:stCxn id="318" idx="0"/>
            <a:endCxn id="327" idx="2"/>
          </p:cNvCxnSpPr>
          <p:nvPr/>
        </p:nvCxnSpPr>
        <p:spPr>
          <a:xfrm rot="-5400000">
            <a:off x="3361831" y="2899025"/>
            <a:ext cx="112500" cy="600"/>
          </a:xfrm>
          <a:prstGeom prst="bentConnector3">
            <a:avLst>
              <a:gd fmla="val 4993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21"/>
          <p:cNvSpPr/>
          <p:nvPr/>
        </p:nvSpPr>
        <p:spPr>
          <a:xfrm>
            <a:off x="5353698" y="3579277"/>
            <a:ext cx="986700" cy="3585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Liver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21"/>
          <p:cNvCxnSpPr>
            <a:stCxn id="318" idx="2"/>
            <a:endCxn id="329" idx="0"/>
          </p:cNvCxnSpPr>
          <p:nvPr/>
        </p:nvCxnSpPr>
        <p:spPr>
          <a:xfrm flipH="1" rot="-5400000">
            <a:off x="4500031" y="2232015"/>
            <a:ext cx="264900" cy="24294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21"/>
          <p:cNvSpPr txBox="1"/>
          <p:nvPr/>
        </p:nvSpPr>
        <p:spPr>
          <a:xfrm>
            <a:off x="119650" y="7370800"/>
            <a:ext cx="2367300" cy="5055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A-</a:t>
            </a: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Sympathetic</a:t>
            </a: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 Nervous system:</a:t>
            </a:r>
            <a:endParaRPr b="1" i="0" u="none" cap="none" strike="noStrike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32" name="Google Shape;332;p21"/>
          <p:cNvCxnSpPr/>
          <p:nvPr/>
        </p:nvCxnSpPr>
        <p:spPr>
          <a:xfrm flipH="1" rot="-5400000">
            <a:off x="1050075" y="7180500"/>
            <a:ext cx="355500" cy="600"/>
          </a:xfrm>
          <a:prstGeom prst="bentConnector3">
            <a:avLst>
              <a:gd fmla="val 5092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33" name="Google Shape;333;p21"/>
          <p:cNvSpPr/>
          <p:nvPr/>
        </p:nvSpPr>
        <p:spPr>
          <a:xfrm rot="5400000">
            <a:off x="2941875" y="2726413"/>
            <a:ext cx="879900" cy="5600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 rot="1313">
            <a:off x="4932688" y="7252775"/>
            <a:ext cx="785400" cy="248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C-ANP</a:t>
            </a:r>
            <a:endParaRPr b="1" i="0" u="none" cap="none" strike="noStrike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3775350" y="7233000"/>
            <a:ext cx="909000" cy="248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B-RAAS</a:t>
            </a:r>
            <a:endParaRPr b="1" i="0" u="none" cap="none" strike="noStrike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36" name="Google Shape;336;p21"/>
          <p:cNvCxnSpPr>
            <a:stCxn id="337" idx="2"/>
          </p:cNvCxnSpPr>
          <p:nvPr/>
        </p:nvCxnSpPr>
        <p:spPr>
          <a:xfrm flipH="1" rot="-5400000">
            <a:off x="4423275" y="4964827"/>
            <a:ext cx="284400" cy="23673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37" name="Google Shape;337;p21"/>
          <p:cNvSpPr txBox="1"/>
          <p:nvPr/>
        </p:nvSpPr>
        <p:spPr>
          <a:xfrm>
            <a:off x="294375" y="5582377"/>
            <a:ext cx="6174900" cy="423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Stimulated Baroreceptors (due to change in ECV) will generate: </a:t>
            </a:r>
            <a:endParaRPr b="1" i="0" u="none" cap="none" strike="noStrike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651470" y="6320913"/>
            <a:ext cx="1153410" cy="69570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      Neural</a:t>
            </a:r>
            <a:r>
              <a:rPr lang="en"/>
              <a:t>     </a:t>
            </a: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pathway</a:t>
            </a:r>
            <a:r>
              <a:rPr lang="en"/>
              <a:t>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21"/>
          <p:cNvCxnSpPr/>
          <p:nvPr/>
        </p:nvCxnSpPr>
        <p:spPr>
          <a:xfrm flipH="1">
            <a:off x="1199925" y="6017727"/>
            <a:ext cx="2181900" cy="273600"/>
          </a:xfrm>
          <a:prstGeom prst="bentConnector3">
            <a:avLst>
              <a:gd fmla="val 227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40" name="Google Shape;340;p21"/>
          <p:cNvSpPr/>
          <p:nvPr/>
        </p:nvSpPr>
        <p:spPr>
          <a:xfrm>
            <a:off x="651469" y="6420800"/>
            <a:ext cx="375349" cy="344435"/>
          </a:xfrm>
          <a:custGeom>
            <a:rect b="b" l="l" r="r" t="t"/>
            <a:pathLst>
              <a:path extrusionOk="0" h="11565" w="12603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5152546" y="6364163"/>
            <a:ext cx="1268309" cy="69570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   </a:t>
            </a: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Hormonal</a:t>
            </a:r>
            <a:r>
              <a:rPr lang="en"/>
              <a:t>    </a:t>
            </a: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pathway</a:t>
            </a:r>
            <a:r>
              <a:rPr lang="en"/>
              <a:t>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21"/>
          <p:cNvGrpSpPr/>
          <p:nvPr/>
        </p:nvGrpSpPr>
        <p:grpSpPr>
          <a:xfrm rot="-783311">
            <a:off x="5060314" y="6312765"/>
            <a:ext cx="353754" cy="352563"/>
            <a:chOff x="-26980600" y="3175500"/>
            <a:chExt cx="296950" cy="295950"/>
          </a:xfrm>
        </p:grpSpPr>
        <p:sp>
          <p:nvSpPr>
            <p:cNvPr id="343" name="Google Shape;343;p21"/>
            <p:cNvSpPr/>
            <p:nvPr/>
          </p:nvSpPr>
          <p:spPr>
            <a:xfrm>
              <a:off x="-26798650" y="3175500"/>
              <a:ext cx="115000" cy="114025"/>
            </a:xfrm>
            <a:custGeom>
              <a:rect b="b" l="l" r="r" t="t"/>
              <a:pathLst>
                <a:path extrusionOk="0" h="4561" w="460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-26980600" y="3325725"/>
              <a:ext cx="168575" cy="145725"/>
            </a:xfrm>
            <a:custGeom>
              <a:rect b="b" l="l" r="r" t="t"/>
              <a:pathLst>
                <a:path extrusionOk="0" h="5829" w="6743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-26893950" y="3226500"/>
              <a:ext cx="159125" cy="137850"/>
            </a:xfrm>
            <a:custGeom>
              <a:rect b="b" l="l" r="r" t="t"/>
              <a:pathLst>
                <a:path extrusionOk="0" h="5514" w="6365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1"/>
          <p:cNvGrpSpPr/>
          <p:nvPr/>
        </p:nvGrpSpPr>
        <p:grpSpPr>
          <a:xfrm>
            <a:off x="4181498" y="6980211"/>
            <a:ext cx="2287774" cy="184810"/>
            <a:chOff x="4254050" y="6427641"/>
            <a:chExt cx="2009464" cy="372450"/>
          </a:xfrm>
        </p:grpSpPr>
        <p:cxnSp>
          <p:nvCxnSpPr>
            <p:cNvPr id="347" name="Google Shape;347;p21"/>
            <p:cNvCxnSpPr/>
            <p:nvPr/>
          </p:nvCxnSpPr>
          <p:spPr>
            <a:xfrm flipH="1" rot="-5400000">
              <a:off x="6080964" y="6609591"/>
              <a:ext cx="3645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grpSp>
          <p:nvGrpSpPr>
            <p:cNvPr id="348" name="Google Shape;348;p21"/>
            <p:cNvGrpSpPr/>
            <p:nvPr/>
          </p:nvGrpSpPr>
          <p:grpSpPr>
            <a:xfrm>
              <a:off x="4254050" y="6427700"/>
              <a:ext cx="2008800" cy="372390"/>
              <a:chOff x="4254050" y="6427700"/>
              <a:chExt cx="2008800" cy="372390"/>
            </a:xfrm>
          </p:grpSpPr>
          <p:cxnSp>
            <p:nvCxnSpPr>
              <p:cNvPr id="349" name="Google Shape;349;p21"/>
              <p:cNvCxnSpPr/>
              <p:nvPr/>
            </p:nvCxnSpPr>
            <p:spPr>
              <a:xfrm flipH="1" rot="-5400000">
                <a:off x="5156404" y="6617541"/>
                <a:ext cx="3645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B7B7B7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350" name="Google Shape;350;p21"/>
              <p:cNvGrpSpPr/>
              <p:nvPr/>
            </p:nvGrpSpPr>
            <p:grpSpPr>
              <a:xfrm>
                <a:off x="4254050" y="6427700"/>
                <a:ext cx="2008800" cy="372390"/>
                <a:chOff x="4254050" y="6427700"/>
                <a:chExt cx="2008800" cy="372390"/>
              </a:xfrm>
            </p:grpSpPr>
            <p:cxnSp>
              <p:nvCxnSpPr>
                <p:cNvPr id="351" name="Google Shape;351;p21"/>
                <p:cNvCxnSpPr/>
                <p:nvPr/>
              </p:nvCxnSpPr>
              <p:spPr>
                <a:xfrm flipH="1" rot="-5400000">
                  <a:off x="4074614" y="6617541"/>
                  <a:ext cx="3645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  <p:cxnSp>
              <p:nvCxnSpPr>
                <p:cNvPr id="352" name="Google Shape;352;p21"/>
                <p:cNvCxnSpPr/>
                <p:nvPr/>
              </p:nvCxnSpPr>
              <p:spPr>
                <a:xfrm flipH="1" rot="10800000">
                  <a:off x="4254050" y="6427700"/>
                  <a:ext cx="2008800" cy="1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353" name="Google Shape;353;p21"/>
          <p:cNvSpPr txBox="1"/>
          <p:nvPr/>
        </p:nvSpPr>
        <p:spPr>
          <a:xfrm rot="1568">
            <a:off x="5585262" y="7222150"/>
            <a:ext cx="13158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>
                <a:solidFill>
                  <a:srgbClr val="CF8A87"/>
                </a:solidFill>
                <a:latin typeface="Work Sans"/>
                <a:ea typeface="Work Sans"/>
                <a:cs typeface="Work Sans"/>
                <a:sym typeface="Work Sans"/>
              </a:rPr>
              <a:t>D-ADH</a:t>
            </a:r>
            <a:endParaRPr b="1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↓ECV→</a:t>
            </a: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↑ ADH</a:t>
            </a:r>
            <a:r>
              <a:rPr b="1"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  </a:t>
            </a:r>
            <a:endParaRPr b="1">
              <a:solidFill>
                <a:srgbClr val="CF8A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54" name="Google Shape;354;p21"/>
          <p:cNvCxnSpPr/>
          <p:nvPr/>
        </p:nvCxnSpPr>
        <p:spPr>
          <a:xfrm>
            <a:off x="2113725" y="170520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5" name="Google Shape;355;p21"/>
          <p:cNvSpPr txBox="1"/>
          <p:nvPr/>
        </p:nvSpPr>
        <p:spPr>
          <a:xfrm>
            <a:off x="752475" y="190500"/>
            <a:ext cx="51816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ECF volume regulation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119650" y="7889625"/>
            <a:ext cx="6714300" cy="819600"/>
          </a:xfrm>
          <a:prstGeom prst="rect">
            <a:avLst/>
          </a:prstGeom>
          <a:noFill/>
          <a:ln cap="flat" cmpd="sng" w="9525">
            <a:solidFill>
              <a:srgbClr val="E2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D736E"/>
              </a:buClr>
              <a:buSzPts val="1400"/>
              <a:buFont typeface="Oxygen"/>
              <a:buChar char="●"/>
            </a:pPr>
            <a:r>
              <a:rPr b="1" lang="en">
                <a:solidFill>
                  <a:srgbClr val="DD736E"/>
                </a:solidFill>
                <a:latin typeface="Oxygen"/>
                <a:ea typeface="Oxygen"/>
                <a:cs typeface="Oxygen"/>
                <a:sym typeface="Oxygen"/>
              </a:rPr>
              <a:t> Its role is thought to be especially important during stressful conditions, e.g. hemorrhage. </a:t>
            </a:r>
            <a:endParaRPr b="1">
              <a:solidFill>
                <a:srgbClr val="DD736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D736E"/>
              </a:buClr>
              <a:buSzPts val="1400"/>
              <a:buFont typeface="Oxygen"/>
              <a:buChar char="●"/>
            </a:pPr>
            <a:r>
              <a:rPr b="1" lang="en">
                <a:solidFill>
                  <a:srgbClr val="DD736E"/>
                </a:solidFill>
                <a:latin typeface="Oxygen"/>
                <a:ea typeface="Oxygen"/>
                <a:cs typeface="Oxygen"/>
                <a:sym typeface="Oxygen"/>
              </a:rPr>
              <a:t>↓ ECV → ↓Blood pressure → Stimulate SNS through baroreceptors: </a:t>
            </a:r>
            <a:endParaRPr>
              <a:solidFill>
                <a:srgbClr val="DD736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357" name="Google Shape;357;p21"/>
          <p:cNvGrpSpPr/>
          <p:nvPr/>
        </p:nvGrpSpPr>
        <p:grpSpPr>
          <a:xfrm>
            <a:off x="3036512" y="8747975"/>
            <a:ext cx="3797497" cy="431105"/>
            <a:chOff x="3227675" y="8880975"/>
            <a:chExt cx="3797497" cy="431105"/>
          </a:xfrm>
        </p:grpSpPr>
        <p:sp>
          <p:nvSpPr>
            <p:cNvPr id="358" name="Google Shape;358;p21"/>
            <p:cNvSpPr/>
            <p:nvPr/>
          </p:nvSpPr>
          <p:spPr>
            <a:xfrm>
              <a:off x="3719075" y="8880975"/>
              <a:ext cx="3306098" cy="43110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DD73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CF8A87"/>
                  </a:solidFill>
                  <a:latin typeface="Oxygen"/>
                  <a:ea typeface="Oxygen"/>
                  <a:cs typeface="Oxygen"/>
                  <a:sym typeface="Oxygen"/>
                </a:rPr>
                <a:t>        </a:t>
              </a:r>
              <a:r>
                <a:rPr lang="en">
                  <a:solidFill>
                    <a:srgbClr val="CF8A87"/>
                  </a:solidFill>
                  <a:latin typeface="Oxygen"/>
                  <a:ea typeface="Oxygen"/>
                  <a:cs typeface="Oxygen"/>
                  <a:sym typeface="Oxygen"/>
                </a:rPr>
                <a:t>Stimulate renin release from JGA:  </a:t>
              </a:r>
              <a:endParaRPr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CF8A87"/>
                  </a:solidFill>
                  <a:latin typeface="Oxygen"/>
                  <a:ea typeface="Oxygen"/>
                  <a:cs typeface="Oxygen"/>
                  <a:sym typeface="Oxygen"/>
                </a:rPr>
                <a:t>↑aldosterone ↑angiotensin II</a:t>
              </a:r>
              <a:r>
                <a:rPr lang="en" sz="1200">
                  <a:solidFill>
                    <a:srgbClr val="E2D0D0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endParaRPr sz="1200">
                <a:solidFill>
                  <a:srgbClr val="E2D0D0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3227675" y="8880975"/>
              <a:ext cx="1058517" cy="431105"/>
            </a:xfrm>
            <a:custGeom>
              <a:rect b="b" l="l" r="r" t="t"/>
              <a:pathLst>
                <a:path extrusionOk="0" h="26923" w="65726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DD7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Indirect</a:t>
              </a:r>
              <a:r>
                <a:rPr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r>
                <a:rPr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effect</a:t>
              </a:r>
              <a:r>
                <a:rPr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:</a:t>
              </a:r>
              <a:endParaRPr i="0" sz="14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360" name="Google Shape;360;p21"/>
          <p:cNvSpPr/>
          <p:nvPr/>
        </p:nvSpPr>
        <p:spPr>
          <a:xfrm>
            <a:off x="763737" y="8747975"/>
            <a:ext cx="2367252" cy="431105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D73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    </a:t>
            </a: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↑ Na+ reabsorption by PCT</a:t>
            </a:r>
            <a:endParaRPr i="0" sz="14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843013" y="9179075"/>
            <a:ext cx="2287850" cy="431105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D73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↑</a:t>
            </a:r>
            <a:r>
              <a:rPr lang="en">
                <a:solidFill>
                  <a:srgbClr val="E2D0D0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Renal</a:t>
            </a:r>
            <a:r>
              <a:rPr lang="en">
                <a:solidFill>
                  <a:srgbClr val="E2D0D0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vascular resistance</a:t>
            </a:r>
            <a:r>
              <a:rPr lang="en">
                <a:solidFill>
                  <a:srgbClr val="E2D0D0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i="0" sz="1400" u="none" cap="none" strike="noStrike">
              <a:solidFill>
                <a:srgbClr val="E2D0D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119597" y="8747974"/>
            <a:ext cx="1060982" cy="431105"/>
          </a:xfrm>
          <a:custGeom>
            <a:rect b="b" l="l" r="r" t="t"/>
            <a:pathLst>
              <a:path extrusionOk="0" h="26923" w="65726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43" y="26923"/>
                </a:lnTo>
                <a:lnTo>
                  <a:pt x="65725" y="13477"/>
                </a:lnTo>
                <a:lnTo>
                  <a:pt x="54943" y="0"/>
                </a:lnTo>
                <a:close/>
              </a:path>
            </a:pathLst>
          </a:custGeom>
          <a:solidFill>
            <a:srgbClr val="DD7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Direct effect:</a:t>
            </a:r>
            <a:endParaRPr i="0" sz="14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614400" y="1747100"/>
            <a:ext cx="5629200" cy="6957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2.What are the sensors?</a:t>
            </a:r>
            <a:endParaRPr b="1" i="0" sz="27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614400" y="4844750"/>
            <a:ext cx="5629200" cy="695700"/>
          </a:xfrm>
          <a:prstGeom prst="roundRect">
            <a:avLst>
              <a:gd fmla="val 16667" name="adj"/>
            </a:avLst>
          </a:prstGeom>
          <a:solidFill>
            <a:srgbClr val="B373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3.What are the effectors?</a:t>
            </a:r>
            <a:endParaRPr b="1" i="0" sz="27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A3534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