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9902950" cx="6858000"/>
  <p:notesSz cx="6858000" cy="9144000"/>
  <p:embeddedFontLst>
    <p:embeddedFont>
      <p:font typeface="Oxygen"/>
      <p:regular r:id="rId27"/>
      <p:bold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50C52B6-6FE0-44A3-826D-342846C75112}">
  <a:tblStyle styleId="{650C52B6-6FE0-44A3-826D-342846C7511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Oxygen-bold.fntdata"/><Relationship Id="rId27" Type="http://schemas.openxmlformats.org/officeDocument/2006/relationships/font" Target="fonts/Oxygen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2360315" y="1143000"/>
            <a:ext cx="2137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e3c1459568f42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10e3c1459568f4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bd16cbe502825_38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1bd16cbe502825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21a63917249d699_1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321a63917249d699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0e3c1459568f42_74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10e3c1459568f4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0e3c1459568f42_92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g10e3c1459568f4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2dc2ffc655_0_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2dc2ffc65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0e3c1459568f42_109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g10e3c1459568f4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2da01fff92_0_17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g12da01fff9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2da01fff92_0_3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5" name="Google Shape;615;g12da01fff9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732a6a64b122ad9_49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6732a6a64b122ad9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732a6a64b122ad9_14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6732a6a64b122ad9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732a6a64b122ad9_42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6732a6a64b122ad9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b5143ec481ac75e_3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1b5143ec481ac75e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b5143ec481ac75e_27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1b5143ec481ac75e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8d7533d2431be30_0:notes"/>
          <p:cNvSpPr/>
          <p:nvPr>
            <p:ph idx="2" type="sldImg"/>
          </p:nvPr>
        </p:nvSpPr>
        <p:spPr>
          <a:xfrm>
            <a:off x="2241982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38d7533d2431be3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 rot="5400000">
            <a:off x="287363" y="2820252"/>
            <a:ext cx="6283200" cy="59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 rot="5400000">
            <a:off x="1450913" y="3984141"/>
            <a:ext cx="83925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1549518" y="2548191"/>
            <a:ext cx="83925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71488" y="2636202"/>
            <a:ext cx="59151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67916" y="2468864"/>
            <a:ext cx="59151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67916" y="6627185"/>
            <a:ext cx="5915100" cy="21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471488" y="2636202"/>
            <a:ext cx="29148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3471863" y="2636202"/>
            <a:ext cx="29148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472381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472381" y="2427599"/>
            <a:ext cx="29013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72381" y="3617328"/>
            <a:ext cx="29013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3471863" y="2427599"/>
            <a:ext cx="29154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7"/>
          <p:cNvSpPr txBox="1"/>
          <p:nvPr>
            <p:ph idx="4" type="body"/>
          </p:nvPr>
        </p:nvSpPr>
        <p:spPr>
          <a:xfrm>
            <a:off x="3471863" y="3617328"/>
            <a:ext cx="2915400" cy="5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72381" y="660197"/>
            <a:ext cx="22119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2915543" y="1425844"/>
            <a:ext cx="3471900" cy="7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72381" y="2970885"/>
            <a:ext cx="2211900" cy="5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472381" y="660197"/>
            <a:ext cx="22119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8" name="Google Shape;58;p10"/>
          <p:cNvSpPr/>
          <p:nvPr>
            <p:ph idx="2" type="pic"/>
          </p:nvPr>
        </p:nvSpPr>
        <p:spPr>
          <a:xfrm>
            <a:off x="2915543" y="1425844"/>
            <a:ext cx="3471900" cy="70374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72381" y="2970885"/>
            <a:ext cx="2211900" cy="5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0" name="Google Shape;60;p10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488" y="527243"/>
            <a:ext cx="5915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4800"/>
              <a:buFont typeface="Oxygen"/>
              <a:buNone/>
              <a:defRPr b="1" i="0" sz="4800" u="none" cap="none" strike="noStrike">
                <a:solidFill>
                  <a:srgbClr val="A3534F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xygen"/>
              <a:buNone/>
              <a:defRPr b="0" i="0" sz="48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488" y="2636202"/>
            <a:ext cx="5915100" cy="6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Oxygen"/>
              <a:buChar char="•"/>
              <a:defRPr b="0" i="0" sz="2100" u="none" cap="none" strike="noStrike">
                <a:solidFill>
                  <a:srgbClr val="3A3838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•"/>
              <a:defRPr b="0" i="0" sz="18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xygen"/>
              <a:buChar char="•"/>
              <a:defRPr b="0" i="0" sz="15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xygen"/>
              <a:buChar char="•"/>
              <a:defRPr b="0" i="0" sz="135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71488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271713" y="9178570"/>
            <a:ext cx="231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4843463" y="9178570"/>
            <a:ext cx="1543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ZGZ2KTR7ZF8KZwQyXMvBEUkRVQokD3Tl9nDVvF2rP-8/edit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10" Type="http://schemas.openxmlformats.org/officeDocument/2006/relationships/hyperlink" Target="https://drive.google.com/file/d/14UYwPJG87Q0bEl1IXg4aX1K9TmjfuwzG/view?usp=drivesdk" TargetMode="External"/><Relationship Id="rId9" Type="http://schemas.openxmlformats.org/officeDocument/2006/relationships/hyperlink" Target="https://drive.google.com/file/d/14UYwPJG87Q0bEl1IXg4aX1K9TmjfuwzG/view?usp=drivesdk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OTaxqhWHkX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idx="4294967295" type="ctrTitle"/>
          </p:nvPr>
        </p:nvSpPr>
        <p:spPr>
          <a:xfrm>
            <a:off x="76200" y="2738075"/>
            <a:ext cx="66474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" sz="47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Basics of Acid-Base</a:t>
            </a:r>
            <a:endParaRPr sz="47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" sz="47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And Buffer system</a:t>
            </a:r>
            <a:endParaRPr sz="47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3"/>
          <p:cNvSpPr txBox="1"/>
          <p:nvPr>
            <p:ph idx="4294967295" type="subTitle"/>
          </p:nvPr>
        </p:nvSpPr>
        <p:spPr>
          <a:xfrm>
            <a:off x="2199376" y="3977310"/>
            <a:ext cx="24591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Oxygen"/>
              <a:buNone/>
            </a:pPr>
            <a:r>
              <a:rPr b="1" lang="en" sz="19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Physiology renal</a:t>
            </a:r>
            <a:endParaRPr i="0" sz="1900" u="none" cap="none" strike="noStrike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2" name="Google Shape;82;p13"/>
          <p:cNvCxnSpPr/>
          <p:nvPr/>
        </p:nvCxnSpPr>
        <p:spPr>
          <a:xfrm>
            <a:off x="2199376" y="3885003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83" name="Google Shape;83;p13"/>
          <p:cNvSpPr/>
          <p:nvPr/>
        </p:nvSpPr>
        <p:spPr>
          <a:xfrm>
            <a:off x="76200" y="52548"/>
            <a:ext cx="973699" cy="800100"/>
          </a:xfrm>
          <a:custGeom>
            <a:rect b="b" l="l" r="r" t="t"/>
            <a:pathLst>
              <a:path extrusionOk="0" fill="none" h="800100" w="973699">
                <a:moveTo>
                  <a:pt x="0" y="400050"/>
                </a:moveTo>
                <a:cubicBezTo>
                  <a:pt x="15340" y="180928"/>
                  <a:pt x="238151" y="-41533"/>
                  <a:pt x="486850" y="0"/>
                </a:cubicBezTo>
                <a:cubicBezTo>
                  <a:pt x="729110" y="-4076"/>
                  <a:pt x="942917" y="208090"/>
                  <a:pt x="973700" y="400050"/>
                </a:cubicBezTo>
                <a:cubicBezTo>
                  <a:pt x="971720" y="602107"/>
                  <a:pt x="742461" y="818541"/>
                  <a:pt x="486850" y="800100"/>
                </a:cubicBezTo>
                <a:cubicBezTo>
                  <a:pt x="250247" y="818170"/>
                  <a:pt x="16170" y="624880"/>
                  <a:pt x="0" y="400050"/>
                </a:cubicBezTo>
                <a:close/>
              </a:path>
              <a:path extrusionOk="0" h="800100" w="973699">
                <a:moveTo>
                  <a:pt x="0" y="400050"/>
                </a:moveTo>
                <a:cubicBezTo>
                  <a:pt x="-11065" y="172283"/>
                  <a:pt x="198265" y="7395"/>
                  <a:pt x="486850" y="0"/>
                </a:cubicBezTo>
                <a:cubicBezTo>
                  <a:pt x="765156" y="1984"/>
                  <a:pt x="945498" y="180005"/>
                  <a:pt x="973700" y="400050"/>
                </a:cubicBezTo>
                <a:cubicBezTo>
                  <a:pt x="944356" y="649648"/>
                  <a:pt x="746708" y="849968"/>
                  <a:pt x="486850" y="800100"/>
                </a:cubicBezTo>
                <a:cubicBezTo>
                  <a:pt x="212255" y="796973"/>
                  <a:pt x="10444" y="625982"/>
                  <a:pt x="0" y="40005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19050">
            <a:solidFill>
              <a:srgbClr val="E5DCDC">
                <a:alpha val="83529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D2D7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1335649" y="90990"/>
            <a:ext cx="973699" cy="800100"/>
          </a:xfrm>
          <a:custGeom>
            <a:rect b="b" l="l" r="r" t="t"/>
            <a:pathLst>
              <a:path extrusionOk="0" fill="none" h="800100" w="973699">
                <a:moveTo>
                  <a:pt x="0" y="400050"/>
                </a:moveTo>
                <a:cubicBezTo>
                  <a:pt x="15340" y="180928"/>
                  <a:pt x="238151" y="-41533"/>
                  <a:pt x="486850" y="0"/>
                </a:cubicBezTo>
                <a:cubicBezTo>
                  <a:pt x="729110" y="-4076"/>
                  <a:pt x="942917" y="208090"/>
                  <a:pt x="973700" y="400050"/>
                </a:cubicBezTo>
                <a:cubicBezTo>
                  <a:pt x="971720" y="602107"/>
                  <a:pt x="742461" y="818541"/>
                  <a:pt x="486850" y="800100"/>
                </a:cubicBezTo>
                <a:cubicBezTo>
                  <a:pt x="250247" y="818170"/>
                  <a:pt x="16170" y="624880"/>
                  <a:pt x="0" y="400050"/>
                </a:cubicBezTo>
                <a:close/>
              </a:path>
              <a:path extrusionOk="0" h="800100" w="973699">
                <a:moveTo>
                  <a:pt x="0" y="400050"/>
                </a:moveTo>
                <a:cubicBezTo>
                  <a:pt x="-11065" y="172283"/>
                  <a:pt x="198265" y="7395"/>
                  <a:pt x="486850" y="0"/>
                </a:cubicBezTo>
                <a:cubicBezTo>
                  <a:pt x="765156" y="1984"/>
                  <a:pt x="945498" y="180005"/>
                  <a:pt x="973700" y="400050"/>
                </a:cubicBezTo>
                <a:cubicBezTo>
                  <a:pt x="944356" y="649648"/>
                  <a:pt x="746708" y="849968"/>
                  <a:pt x="486850" y="800100"/>
                </a:cubicBezTo>
                <a:cubicBezTo>
                  <a:pt x="212255" y="796973"/>
                  <a:pt x="10444" y="625982"/>
                  <a:pt x="0" y="40005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19050">
            <a:solidFill>
              <a:srgbClr val="E5DCDC">
                <a:alpha val="83529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D2D7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2588599" y="90990"/>
            <a:ext cx="973699" cy="800100"/>
          </a:xfrm>
          <a:custGeom>
            <a:rect b="b" l="l" r="r" t="t"/>
            <a:pathLst>
              <a:path extrusionOk="0" fill="none" h="800100" w="973699">
                <a:moveTo>
                  <a:pt x="0" y="400050"/>
                </a:moveTo>
                <a:cubicBezTo>
                  <a:pt x="15340" y="180928"/>
                  <a:pt x="238151" y="-41533"/>
                  <a:pt x="486850" y="0"/>
                </a:cubicBezTo>
                <a:cubicBezTo>
                  <a:pt x="729110" y="-4076"/>
                  <a:pt x="942917" y="208090"/>
                  <a:pt x="973700" y="400050"/>
                </a:cubicBezTo>
                <a:cubicBezTo>
                  <a:pt x="971720" y="602107"/>
                  <a:pt x="742461" y="818541"/>
                  <a:pt x="486850" y="800100"/>
                </a:cubicBezTo>
                <a:cubicBezTo>
                  <a:pt x="250247" y="818170"/>
                  <a:pt x="16170" y="624880"/>
                  <a:pt x="0" y="400050"/>
                </a:cubicBezTo>
                <a:close/>
              </a:path>
              <a:path extrusionOk="0" h="800100" w="973699">
                <a:moveTo>
                  <a:pt x="0" y="400050"/>
                </a:moveTo>
                <a:cubicBezTo>
                  <a:pt x="-11065" y="172283"/>
                  <a:pt x="198265" y="7395"/>
                  <a:pt x="486850" y="0"/>
                </a:cubicBezTo>
                <a:cubicBezTo>
                  <a:pt x="765156" y="1984"/>
                  <a:pt x="945498" y="180005"/>
                  <a:pt x="973700" y="400050"/>
                </a:cubicBezTo>
                <a:cubicBezTo>
                  <a:pt x="944356" y="649648"/>
                  <a:pt x="746708" y="849968"/>
                  <a:pt x="486850" y="800100"/>
                </a:cubicBezTo>
                <a:cubicBezTo>
                  <a:pt x="212255" y="796973"/>
                  <a:pt x="10444" y="625982"/>
                  <a:pt x="0" y="40005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19050">
            <a:solidFill>
              <a:srgbClr val="E5DCDC">
                <a:alpha val="83529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D2D7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>
            <a:hlinkClick r:id="rId3"/>
          </p:cNvPr>
          <p:cNvSpPr txBox="1"/>
          <p:nvPr/>
        </p:nvSpPr>
        <p:spPr>
          <a:xfrm>
            <a:off x="4524375" y="8029065"/>
            <a:ext cx="186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xygen"/>
              <a:buChar char="✔"/>
            </a:pPr>
            <a:r>
              <a:rPr b="1" i="0" lang="en" sz="1800" u="none" cap="none" strike="noStrike">
                <a:solidFill>
                  <a:srgbClr val="888888"/>
                </a:solidFill>
                <a:latin typeface="Oxygen"/>
                <a:ea typeface="Oxygen"/>
                <a:cs typeface="Oxygen"/>
                <a:sym typeface="Oxygen"/>
              </a:rPr>
              <a:t>Editing File </a:t>
            </a:r>
            <a:endParaRPr b="0" i="0" sz="1400" u="none" cap="none" strike="noStrike">
              <a:solidFill>
                <a:srgbClr val="888888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817174" y="8398283"/>
            <a:ext cx="1759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- Color Index:</a:t>
            </a:r>
            <a:endParaRPr b="0" i="0" sz="1000" u="none" cap="none" strike="noStrike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Main Text</a:t>
            </a:r>
            <a:endParaRPr b="0" i="0" sz="1000" u="none" cap="none" strike="noStrike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Male’s Slides</a:t>
            </a:r>
            <a:endParaRPr b="0" i="0" sz="1000" u="none" cap="none" strike="noStrike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D5A6BD"/>
                </a:solidFill>
                <a:latin typeface="Oxygen"/>
                <a:ea typeface="Oxygen"/>
                <a:cs typeface="Oxygen"/>
                <a:sym typeface="Oxygen"/>
              </a:rPr>
              <a:t>Female’s Slides</a:t>
            </a:r>
            <a:endParaRPr b="0" i="0" sz="1000" u="none" cap="none" strike="noStrike">
              <a:solidFill>
                <a:srgbClr val="D5A6BD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90000"/>
                </a:solidFill>
                <a:latin typeface="Oxygen"/>
                <a:ea typeface="Oxygen"/>
                <a:cs typeface="Oxygen"/>
                <a:sym typeface="Oxygen"/>
              </a:rPr>
              <a:t>Important</a:t>
            </a:r>
            <a:endParaRPr b="0" i="0" sz="1000" u="none" cap="none" strike="noStrike">
              <a:solidFill>
                <a:srgbClr val="99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3C47D"/>
                </a:solidFill>
                <a:latin typeface="Oxygen"/>
                <a:ea typeface="Oxygen"/>
                <a:cs typeface="Oxygen"/>
                <a:sym typeface="Oxygen"/>
              </a:rPr>
              <a:t>Doctor’s Notes</a:t>
            </a:r>
            <a:endParaRPr b="0" i="0" sz="1000" u="none" cap="none" strike="noStrike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A6A6A6"/>
                </a:solidFill>
                <a:latin typeface="Oxygen"/>
                <a:ea typeface="Oxygen"/>
                <a:cs typeface="Oxygen"/>
                <a:sym typeface="Oxygen"/>
              </a:rPr>
              <a:t>Extra Info</a:t>
            </a:r>
            <a:endParaRPr b="0" i="0" sz="1000" u="none" cap="none" strike="noStrike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br>
              <a:rPr b="0" i="0" lang="en" sz="1000" u="none" cap="none" strike="noStrik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</a:br>
            <a:endParaRPr b="0" i="0" sz="1000" u="none" cap="none" strike="noStrike">
              <a:solidFill>
                <a:srgbClr val="A5A5A5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5857875" y="-238225"/>
            <a:ext cx="865800" cy="1381500"/>
          </a:xfrm>
          <a:prstGeom prst="roundRect">
            <a:avLst>
              <a:gd fmla="val 16667" name="adj"/>
            </a:avLst>
          </a:prstGeom>
          <a:solidFill>
            <a:srgbClr val="F3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B37370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b="1" lang="en" sz="1800">
                <a:solidFill>
                  <a:srgbClr val="B37370"/>
                </a:solidFill>
                <a:latin typeface="Open Sans"/>
                <a:ea typeface="Open Sans"/>
                <a:cs typeface="Open Sans"/>
                <a:sym typeface="Open Sans"/>
              </a:rPr>
              <a:t>9,10</a:t>
            </a:r>
            <a:endParaRPr b="0" i="0" sz="1400" u="none" cap="none" strike="noStrike">
              <a:solidFill>
                <a:srgbClr val="B373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-157650" y="6585047"/>
            <a:ext cx="4229407" cy="3448756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0" y="7751224"/>
            <a:ext cx="2500905" cy="1995264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-68" y="7714679"/>
            <a:ext cx="2501028" cy="2068351"/>
          </a:xfrm>
          <a:custGeom>
            <a:rect b="b" l="l" r="r" t="t"/>
            <a:pathLst>
              <a:path extrusionOk="0" h="59062" w="74954">
                <a:moveTo>
                  <a:pt x="18528" y="569"/>
                </a:moveTo>
                <a:cubicBezTo>
                  <a:pt x="23412" y="569"/>
                  <a:pt x="28660" y="4027"/>
                  <a:pt x="30529" y="8832"/>
                </a:cubicBezTo>
                <a:cubicBezTo>
                  <a:pt x="31203" y="10558"/>
                  <a:pt x="31363" y="12354"/>
                  <a:pt x="31007" y="14022"/>
                </a:cubicBezTo>
                <a:cubicBezTo>
                  <a:pt x="30818" y="14901"/>
                  <a:pt x="30484" y="15753"/>
                  <a:pt x="30012" y="16553"/>
                </a:cubicBezTo>
                <a:cubicBezTo>
                  <a:pt x="29499" y="17434"/>
                  <a:pt x="28792" y="18146"/>
                  <a:pt x="28056" y="18860"/>
                </a:cubicBezTo>
                <a:cubicBezTo>
                  <a:pt x="27642" y="19263"/>
                  <a:pt x="26951" y="19930"/>
                  <a:pt x="26957" y="20666"/>
                </a:cubicBezTo>
                <a:cubicBezTo>
                  <a:pt x="26963" y="21144"/>
                  <a:pt x="27159" y="21588"/>
                  <a:pt x="27348" y="21956"/>
                </a:cubicBezTo>
                <a:lnTo>
                  <a:pt x="27428" y="22105"/>
                </a:lnTo>
                <a:lnTo>
                  <a:pt x="31479" y="22105"/>
                </a:lnTo>
                <a:cubicBezTo>
                  <a:pt x="31894" y="22105"/>
                  <a:pt x="32233" y="22445"/>
                  <a:pt x="32233" y="22865"/>
                </a:cubicBezTo>
                <a:cubicBezTo>
                  <a:pt x="32233" y="23279"/>
                  <a:pt x="31894" y="23619"/>
                  <a:pt x="31479" y="23619"/>
                </a:cubicBezTo>
                <a:lnTo>
                  <a:pt x="28078" y="23619"/>
                </a:lnTo>
                <a:lnTo>
                  <a:pt x="28118" y="23941"/>
                </a:lnTo>
                <a:cubicBezTo>
                  <a:pt x="28165" y="24298"/>
                  <a:pt x="28160" y="24636"/>
                  <a:pt x="28096" y="24947"/>
                </a:cubicBezTo>
                <a:cubicBezTo>
                  <a:pt x="28073" y="25058"/>
                  <a:pt x="28038" y="25172"/>
                  <a:pt x="28004" y="25287"/>
                </a:cubicBezTo>
                <a:lnTo>
                  <a:pt x="27877" y="25667"/>
                </a:lnTo>
                <a:lnTo>
                  <a:pt x="29610" y="25667"/>
                </a:lnTo>
                <a:cubicBezTo>
                  <a:pt x="32964" y="25667"/>
                  <a:pt x="35691" y="28394"/>
                  <a:pt x="35691" y="31742"/>
                </a:cubicBezTo>
                <a:lnTo>
                  <a:pt x="35691" y="57732"/>
                </a:lnTo>
                <a:cubicBezTo>
                  <a:pt x="35691" y="58152"/>
                  <a:pt x="35351" y="58491"/>
                  <a:pt x="34932" y="58491"/>
                </a:cubicBezTo>
                <a:cubicBezTo>
                  <a:pt x="34517" y="58491"/>
                  <a:pt x="34178" y="58152"/>
                  <a:pt x="34178" y="57732"/>
                </a:cubicBezTo>
                <a:lnTo>
                  <a:pt x="34178" y="31742"/>
                </a:lnTo>
                <a:cubicBezTo>
                  <a:pt x="34178" y="29228"/>
                  <a:pt x="32130" y="27175"/>
                  <a:pt x="29610" y="27175"/>
                </a:cubicBezTo>
                <a:lnTo>
                  <a:pt x="26951" y="27175"/>
                </a:lnTo>
                <a:lnTo>
                  <a:pt x="26848" y="27342"/>
                </a:lnTo>
                <a:cubicBezTo>
                  <a:pt x="26795" y="27427"/>
                  <a:pt x="26744" y="27509"/>
                  <a:pt x="26703" y="27600"/>
                </a:cubicBezTo>
                <a:cubicBezTo>
                  <a:pt x="26485" y="28049"/>
                  <a:pt x="26434" y="28521"/>
                  <a:pt x="26548" y="28917"/>
                </a:cubicBezTo>
                <a:lnTo>
                  <a:pt x="26559" y="28952"/>
                </a:lnTo>
                <a:cubicBezTo>
                  <a:pt x="26697" y="29395"/>
                  <a:pt x="27037" y="29637"/>
                  <a:pt x="27342" y="29856"/>
                </a:cubicBezTo>
                <a:lnTo>
                  <a:pt x="27388" y="29891"/>
                </a:lnTo>
                <a:cubicBezTo>
                  <a:pt x="29828" y="31657"/>
                  <a:pt x="31301" y="34751"/>
                  <a:pt x="31140" y="37784"/>
                </a:cubicBezTo>
                <a:cubicBezTo>
                  <a:pt x="30984" y="40787"/>
                  <a:pt x="29546" y="43647"/>
                  <a:pt x="27095" y="45840"/>
                </a:cubicBezTo>
                <a:cubicBezTo>
                  <a:pt x="24610" y="48060"/>
                  <a:pt x="21306" y="49343"/>
                  <a:pt x="18130" y="49343"/>
                </a:cubicBezTo>
                <a:cubicBezTo>
                  <a:pt x="17907" y="49343"/>
                  <a:pt x="17676" y="49338"/>
                  <a:pt x="17451" y="49327"/>
                </a:cubicBezTo>
                <a:cubicBezTo>
                  <a:pt x="12331" y="49021"/>
                  <a:pt x="8695" y="45384"/>
                  <a:pt x="6549" y="42388"/>
                </a:cubicBezTo>
                <a:cubicBezTo>
                  <a:pt x="4409" y="39395"/>
                  <a:pt x="2872" y="35943"/>
                  <a:pt x="1985" y="32128"/>
                </a:cubicBezTo>
                <a:cubicBezTo>
                  <a:pt x="582" y="26104"/>
                  <a:pt x="1071" y="19062"/>
                  <a:pt x="3281" y="13279"/>
                </a:cubicBezTo>
                <a:cubicBezTo>
                  <a:pt x="5087" y="8567"/>
                  <a:pt x="8815" y="2577"/>
                  <a:pt x="16346" y="816"/>
                </a:cubicBezTo>
                <a:cubicBezTo>
                  <a:pt x="17060" y="651"/>
                  <a:pt x="17791" y="569"/>
                  <a:pt x="18528" y="569"/>
                </a:cubicBezTo>
                <a:close/>
                <a:moveTo>
                  <a:pt x="56426" y="569"/>
                </a:moveTo>
                <a:cubicBezTo>
                  <a:pt x="57164" y="569"/>
                  <a:pt x="57894" y="651"/>
                  <a:pt x="58608" y="816"/>
                </a:cubicBezTo>
                <a:cubicBezTo>
                  <a:pt x="66139" y="2577"/>
                  <a:pt x="69868" y="8567"/>
                  <a:pt x="71674" y="13279"/>
                </a:cubicBezTo>
                <a:cubicBezTo>
                  <a:pt x="73883" y="19062"/>
                  <a:pt x="74372" y="26104"/>
                  <a:pt x="72969" y="32128"/>
                </a:cubicBezTo>
                <a:cubicBezTo>
                  <a:pt x="72083" y="35943"/>
                  <a:pt x="70546" y="39395"/>
                  <a:pt x="68405" y="42388"/>
                </a:cubicBezTo>
                <a:cubicBezTo>
                  <a:pt x="66259" y="45384"/>
                  <a:pt x="62624" y="49021"/>
                  <a:pt x="57503" y="49327"/>
                </a:cubicBezTo>
                <a:cubicBezTo>
                  <a:pt x="57278" y="49338"/>
                  <a:pt x="57048" y="49343"/>
                  <a:pt x="56824" y="49343"/>
                </a:cubicBezTo>
                <a:cubicBezTo>
                  <a:pt x="53642" y="49343"/>
                  <a:pt x="50339" y="48060"/>
                  <a:pt x="47854" y="45840"/>
                </a:cubicBezTo>
                <a:cubicBezTo>
                  <a:pt x="45408" y="43647"/>
                  <a:pt x="43971" y="40787"/>
                  <a:pt x="43815" y="37784"/>
                </a:cubicBezTo>
                <a:cubicBezTo>
                  <a:pt x="43653" y="34751"/>
                  <a:pt x="45127" y="31657"/>
                  <a:pt x="47567" y="29891"/>
                </a:cubicBezTo>
                <a:lnTo>
                  <a:pt x="47612" y="29856"/>
                </a:lnTo>
                <a:cubicBezTo>
                  <a:pt x="47917" y="29637"/>
                  <a:pt x="48257" y="29395"/>
                  <a:pt x="48395" y="28952"/>
                </a:cubicBezTo>
                <a:lnTo>
                  <a:pt x="48406" y="28924"/>
                </a:lnTo>
                <a:cubicBezTo>
                  <a:pt x="48521" y="28521"/>
                  <a:pt x="48464" y="28049"/>
                  <a:pt x="48251" y="27600"/>
                </a:cubicBezTo>
                <a:cubicBezTo>
                  <a:pt x="48210" y="27509"/>
                  <a:pt x="48159" y="27427"/>
                  <a:pt x="48106" y="27342"/>
                </a:cubicBezTo>
                <a:lnTo>
                  <a:pt x="48003" y="27175"/>
                </a:lnTo>
                <a:lnTo>
                  <a:pt x="45345" y="27175"/>
                </a:lnTo>
                <a:cubicBezTo>
                  <a:pt x="42825" y="27175"/>
                  <a:pt x="40777" y="29228"/>
                  <a:pt x="40777" y="31742"/>
                </a:cubicBezTo>
                <a:lnTo>
                  <a:pt x="40777" y="57732"/>
                </a:lnTo>
                <a:cubicBezTo>
                  <a:pt x="40777" y="58152"/>
                  <a:pt x="40437" y="58491"/>
                  <a:pt x="40023" y="58491"/>
                </a:cubicBezTo>
                <a:cubicBezTo>
                  <a:pt x="39603" y="58491"/>
                  <a:pt x="39263" y="58152"/>
                  <a:pt x="39263" y="57732"/>
                </a:cubicBezTo>
                <a:lnTo>
                  <a:pt x="39263" y="31742"/>
                </a:lnTo>
                <a:cubicBezTo>
                  <a:pt x="39263" y="28394"/>
                  <a:pt x="41991" y="25667"/>
                  <a:pt x="45345" y="25667"/>
                </a:cubicBezTo>
                <a:lnTo>
                  <a:pt x="47078" y="25667"/>
                </a:lnTo>
                <a:lnTo>
                  <a:pt x="46951" y="25287"/>
                </a:lnTo>
                <a:cubicBezTo>
                  <a:pt x="46916" y="25172"/>
                  <a:pt x="46882" y="25063"/>
                  <a:pt x="46858" y="24947"/>
                </a:cubicBezTo>
                <a:cubicBezTo>
                  <a:pt x="46795" y="24636"/>
                  <a:pt x="46789" y="24298"/>
                  <a:pt x="46836" y="23941"/>
                </a:cubicBezTo>
                <a:lnTo>
                  <a:pt x="46876" y="23619"/>
                </a:lnTo>
                <a:lnTo>
                  <a:pt x="43177" y="23619"/>
                </a:lnTo>
                <a:cubicBezTo>
                  <a:pt x="42763" y="23619"/>
                  <a:pt x="42423" y="23279"/>
                  <a:pt x="42423" y="22865"/>
                </a:cubicBezTo>
                <a:cubicBezTo>
                  <a:pt x="42423" y="22445"/>
                  <a:pt x="42763" y="22105"/>
                  <a:pt x="43177" y="22105"/>
                </a:cubicBezTo>
                <a:lnTo>
                  <a:pt x="47527" y="22105"/>
                </a:lnTo>
                <a:lnTo>
                  <a:pt x="47607" y="21956"/>
                </a:lnTo>
                <a:cubicBezTo>
                  <a:pt x="47796" y="21588"/>
                  <a:pt x="47992" y="21144"/>
                  <a:pt x="47997" y="20666"/>
                </a:cubicBezTo>
                <a:cubicBezTo>
                  <a:pt x="48003" y="19930"/>
                  <a:pt x="47312" y="19263"/>
                  <a:pt x="46898" y="18860"/>
                </a:cubicBezTo>
                <a:cubicBezTo>
                  <a:pt x="46162" y="18146"/>
                  <a:pt x="45455" y="17434"/>
                  <a:pt x="44943" y="16553"/>
                </a:cubicBezTo>
                <a:cubicBezTo>
                  <a:pt x="44471" y="15753"/>
                  <a:pt x="44136" y="14901"/>
                  <a:pt x="43947" y="14022"/>
                </a:cubicBezTo>
                <a:cubicBezTo>
                  <a:pt x="43584" y="12354"/>
                  <a:pt x="43751" y="10558"/>
                  <a:pt x="44425" y="8832"/>
                </a:cubicBezTo>
                <a:cubicBezTo>
                  <a:pt x="46295" y="4027"/>
                  <a:pt x="51537" y="569"/>
                  <a:pt x="56426" y="569"/>
                </a:cubicBezTo>
                <a:close/>
                <a:moveTo>
                  <a:pt x="18510" y="0"/>
                </a:moveTo>
                <a:cubicBezTo>
                  <a:pt x="17734" y="0"/>
                  <a:pt x="16962" y="86"/>
                  <a:pt x="16215" y="259"/>
                </a:cubicBezTo>
                <a:cubicBezTo>
                  <a:pt x="10150" y="1679"/>
                  <a:pt x="5368" y="6231"/>
                  <a:pt x="2745" y="13072"/>
                </a:cubicBezTo>
                <a:cubicBezTo>
                  <a:pt x="495" y="18958"/>
                  <a:pt x="1" y="26128"/>
                  <a:pt x="1427" y="32260"/>
                </a:cubicBezTo>
                <a:cubicBezTo>
                  <a:pt x="2330" y="36145"/>
                  <a:pt x="3896" y="39666"/>
                  <a:pt x="6082" y="42720"/>
                </a:cubicBezTo>
                <a:cubicBezTo>
                  <a:pt x="8303" y="45822"/>
                  <a:pt x="12073" y="49579"/>
                  <a:pt x="17423" y="49895"/>
                </a:cubicBezTo>
                <a:cubicBezTo>
                  <a:pt x="17671" y="49906"/>
                  <a:pt x="17918" y="49919"/>
                  <a:pt x="18165" y="49919"/>
                </a:cubicBezTo>
                <a:cubicBezTo>
                  <a:pt x="21503" y="49919"/>
                  <a:pt x="24857" y="48607"/>
                  <a:pt x="27480" y="46265"/>
                </a:cubicBezTo>
                <a:cubicBezTo>
                  <a:pt x="30041" y="43969"/>
                  <a:pt x="31548" y="40972"/>
                  <a:pt x="31709" y="37813"/>
                </a:cubicBezTo>
                <a:cubicBezTo>
                  <a:pt x="31881" y="34591"/>
                  <a:pt x="30317" y="31299"/>
                  <a:pt x="27728" y="29429"/>
                </a:cubicBezTo>
                <a:lnTo>
                  <a:pt x="27676" y="29389"/>
                </a:lnTo>
                <a:cubicBezTo>
                  <a:pt x="27411" y="29206"/>
                  <a:pt x="27186" y="29039"/>
                  <a:pt x="27101" y="28763"/>
                </a:cubicBezTo>
                <a:cubicBezTo>
                  <a:pt x="27021" y="28497"/>
                  <a:pt x="27066" y="28170"/>
                  <a:pt x="27221" y="27841"/>
                </a:cubicBezTo>
                <a:cubicBezTo>
                  <a:pt x="27233" y="27812"/>
                  <a:pt x="27250" y="27778"/>
                  <a:pt x="27268" y="27750"/>
                </a:cubicBezTo>
                <a:lnTo>
                  <a:pt x="29610" y="27750"/>
                </a:lnTo>
                <a:cubicBezTo>
                  <a:pt x="31812" y="27750"/>
                  <a:pt x="33602" y="29539"/>
                  <a:pt x="33602" y="31742"/>
                </a:cubicBezTo>
                <a:lnTo>
                  <a:pt x="33602" y="57732"/>
                </a:lnTo>
                <a:cubicBezTo>
                  <a:pt x="33602" y="58468"/>
                  <a:pt x="34201" y="59062"/>
                  <a:pt x="34932" y="59062"/>
                </a:cubicBezTo>
                <a:cubicBezTo>
                  <a:pt x="35668" y="59062"/>
                  <a:pt x="36260" y="58468"/>
                  <a:pt x="36260" y="57732"/>
                </a:cubicBezTo>
                <a:lnTo>
                  <a:pt x="36260" y="31742"/>
                </a:lnTo>
                <a:cubicBezTo>
                  <a:pt x="36260" y="28078"/>
                  <a:pt x="33280" y="25092"/>
                  <a:pt x="29610" y="25092"/>
                </a:cubicBezTo>
                <a:lnTo>
                  <a:pt x="28649" y="25092"/>
                </a:lnTo>
                <a:cubicBezTo>
                  <a:pt x="28649" y="25085"/>
                  <a:pt x="28654" y="25074"/>
                  <a:pt x="28654" y="25063"/>
                </a:cubicBezTo>
                <a:cubicBezTo>
                  <a:pt x="28712" y="24787"/>
                  <a:pt x="28729" y="24498"/>
                  <a:pt x="28718" y="24195"/>
                </a:cubicBezTo>
                <a:lnTo>
                  <a:pt x="31479" y="24195"/>
                </a:lnTo>
                <a:cubicBezTo>
                  <a:pt x="32210" y="24195"/>
                  <a:pt x="32808" y="23595"/>
                  <a:pt x="32808" y="22865"/>
                </a:cubicBezTo>
                <a:cubicBezTo>
                  <a:pt x="32808" y="22129"/>
                  <a:pt x="32210" y="21536"/>
                  <a:pt x="31479" y="21536"/>
                </a:cubicBezTo>
                <a:lnTo>
                  <a:pt x="27780" y="21536"/>
                </a:lnTo>
                <a:cubicBezTo>
                  <a:pt x="27647" y="21266"/>
                  <a:pt x="27531" y="20961"/>
                  <a:pt x="27526" y="20661"/>
                </a:cubicBezTo>
                <a:cubicBezTo>
                  <a:pt x="27526" y="20172"/>
                  <a:pt x="28125" y="19585"/>
                  <a:pt x="28452" y="19275"/>
                </a:cubicBezTo>
                <a:cubicBezTo>
                  <a:pt x="29218" y="18526"/>
                  <a:pt x="29955" y="17785"/>
                  <a:pt x="30507" y="16841"/>
                </a:cubicBezTo>
                <a:cubicBezTo>
                  <a:pt x="31007" y="15989"/>
                  <a:pt x="31363" y="15081"/>
                  <a:pt x="31565" y="14142"/>
                </a:cubicBezTo>
                <a:cubicBezTo>
                  <a:pt x="31950" y="12365"/>
                  <a:pt x="31778" y="10455"/>
                  <a:pt x="31065" y="8625"/>
                </a:cubicBezTo>
                <a:cubicBezTo>
                  <a:pt x="29108" y="3607"/>
                  <a:pt x="23625" y="0"/>
                  <a:pt x="18510" y="0"/>
                </a:cubicBezTo>
                <a:close/>
                <a:moveTo>
                  <a:pt x="56444" y="0"/>
                </a:moveTo>
                <a:cubicBezTo>
                  <a:pt x="51329" y="0"/>
                  <a:pt x="45846" y="3607"/>
                  <a:pt x="43889" y="8625"/>
                </a:cubicBezTo>
                <a:cubicBezTo>
                  <a:pt x="43177" y="10455"/>
                  <a:pt x="43004" y="12365"/>
                  <a:pt x="43389" y="14142"/>
                </a:cubicBezTo>
                <a:cubicBezTo>
                  <a:pt x="43591" y="15081"/>
                  <a:pt x="43947" y="15989"/>
                  <a:pt x="44447" y="16841"/>
                </a:cubicBezTo>
                <a:cubicBezTo>
                  <a:pt x="45000" y="17785"/>
                  <a:pt x="45737" y="18526"/>
                  <a:pt x="46502" y="19275"/>
                </a:cubicBezTo>
                <a:cubicBezTo>
                  <a:pt x="46824" y="19585"/>
                  <a:pt x="47428" y="20172"/>
                  <a:pt x="47423" y="20661"/>
                </a:cubicBezTo>
                <a:cubicBezTo>
                  <a:pt x="47423" y="20961"/>
                  <a:pt x="47307" y="21266"/>
                  <a:pt x="47174" y="21536"/>
                </a:cubicBezTo>
                <a:lnTo>
                  <a:pt x="43177" y="21536"/>
                </a:lnTo>
                <a:cubicBezTo>
                  <a:pt x="42445" y="21536"/>
                  <a:pt x="41847" y="22129"/>
                  <a:pt x="41847" y="22865"/>
                </a:cubicBezTo>
                <a:cubicBezTo>
                  <a:pt x="41847" y="23595"/>
                  <a:pt x="42445" y="24195"/>
                  <a:pt x="43177" y="24195"/>
                </a:cubicBezTo>
                <a:lnTo>
                  <a:pt x="46237" y="24195"/>
                </a:lnTo>
                <a:cubicBezTo>
                  <a:pt x="46220" y="24498"/>
                  <a:pt x="46242" y="24787"/>
                  <a:pt x="46300" y="25063"/>
                </a:cubicBezTo>
                <a:cubicBezTo>
                  <a:pt x="46300" y="25074"/>
                  <a:pt x="46306" y="25085"/>
                  <a:pt x="46306" y="25092"/>
                </a:cubicBezTo>
                <a:lnTo>
                  <a:pt x="45345" y="25092"/>
                </a:lnTo>
                <a:cubicBezTo>
                  <a:pt x="41674" y="25092"/>
                  <a:pt x="38694" y="28078"/>
                  <a:pt x="38694" y="31742"/>
                </a:cubicBezTo>
                <a:lnTo>
                  <a:pt x="38694" y="57732"/>
                </a:lnTo>
                <a:cubicBezTo>
                  <a:pt x="38694" y="58468"/>
                  <a:pt x="39287" y="59062"/>
                  <a:pt x="40023" y="59062"/>
                </a:cubicBezTo>
                <a:cubicBezTo>
                  <a:pt x="40753" y="59062"/>
                  <a:pt x="41347" y="58468"/>
                  <a:pt x="41347" y="57732"/>
                </a:cubicBezTo>
                <a:lnTo>
                  <a:pt x="41347" y="31742"/>
                </a:lnTo>
                <a:cubicBezTo>
                  <a:pt x="41347" y="29539"/>
                  <a:pt x="43142" y="27750"/>
                  <a:pt x="45345" y="27750"/>
                </a:cubicBezTo>
                <a:lnTo>
                  <a:pt x="47687" y="27750"/>
                </a:lnTo>
                <a:cubicBezTo>
                  <a:pt x="47705" y="27778"/>
                  <a:pt x="47721" y="27812"/>
                  <a:pt x="47734" y="27841"/>
                </a:cubicBezTo>
                <a:cubicBezTo>
                  <a:pt x="47888" y="28170"/>
                  <a:pt x="47934" y="28497"/>
                  <a:pt x="47848" y="28779"/>
                </a:cubicBezTo>
                <a:cubicBezTo>
                  <a:pt x="47768" y="29039"/>
                  <a:pt x="47543" y="29206"/>
                  <a:pt x="47278" y="29389"/>
                </a:cubicBezTo>
                <a:lnTo>
                  <a:pt x="47227" y="29429"/>
                </a:lnTo>
                <a:cubicBezTo>
                  <a:pt x="44638" y="31299"/>
                  <a:pt x="43073" y="34591"/>
                  <a:pt x="43246" y="37813"/>
                </a:cubicBezTo>
                <a:cubicBezTo>
                  <a:pt x="43406" y="40972"/>
                  <a:pt x="44914" y="43969"/>
                  <a:pt x="47474" y="46265"/>
                </a:cubicBezTo>
                <a:cubicBezTo>
                  <a:pt x="50098" y="48607"/>
                  <a:pt x="53452" y="49919"/>
                  <a:pt x="56789" y="49919"/>
                </a:cubicBezTo>
                <a:cubicBezTo>
                  <a:pt x="57037" y="49919"/>
                  <a:pt x="57284" y="49906"/>
                  <a:pt x="57531" y="49895"/>
                </a:cubicBezTo>
                <a:cubicBezTo>
                  <a:pt x="62882" y="49579"/>
                  <a:pt x="66652" y="45822"/>
                  <a:pt x="68867" y="42720"/>
                </a:cubicBezTo>
                <a:cubicBezTo>
                  <a:pt x="71058" y="39666"/>
                  <a:pt x="72624" y="36145"/>
                  <a:pt x="73527" y="32260"/>
                </a:cubicBezTo>
                <a:cubicBezTo>
                  <a:pt x="74953" y="26128"/>
                  <a:pt x="74459" y="18958"/>
                  <a:pt x="72210" y="13072"/>
                </a:cubicBezTo>
                <a:cubicBezTo>
                  <a:pt x="69586" y="6231"/>
                  <a:pt x="64804" y="1679"/>
                  <a:pt x="58739" y="259"/>
                </a:cubicBezTo>
                <a:cubicBezTo>
                  <a:pt x="57992" y="86"/>
                  <a:pt x="57220" y="0"/>
                  <a:pt x="56444" y="0"/>
                </a:cubicBezTo>
                <a:close/>
              </a:path>
            </a:pathLst>
          </a:custGeom>
          <a:gradFill>
            <a:gsLst>
              <a:gs pos="0">
                <a:srgbClr val="E2D0D0"/>
              </a:gs>
              <a:gs pos="100000">
                <a:srgbClr val="D9686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9517" y="-44198"/>
            <a:ext cx="1171850" cy="107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94512" y="-433993"/>
            <a:ext cx="2021952" cy="177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0063" y="29200"/>
            <a:ext cx="1238353" cy="9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22"/>
          <p:cNvSpPr txBox="1"/>
          <p:nvPr/>
        </p:nvSpPr>
        <p:spPr>
          <a:xfrm>
            <a:off x="649650" y="358925"/>
            <a:ext cx="54132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Buffering Systems</a:t>
            </a:r>
            <a:endParaRPr b="1" i="0" sz="4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98" name="Google Shape;398;p22"/>
          <p:cNvCxnSpPr/>
          <p:nvPr/>
        </p:nvCxnSpPr>
        <p:spPr>
          <a:xfrm>
            <a:off x="2199450" y="118431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9" name="Google Shape;399;p22"/>
          <p:cNvSpPr/>
          <p:nvPr/>
        </p:nvSpPr>
        <p:spPr>
          <a:xfrm>
            <a:off x="383400" y="1433675"/>
            <a:ext cx="6091200" cy="2315100"/>
          </a:xfrm>
          <a:prstGeom prst="roundRect">
            <a:avLst>
              <a:gd fmla="val 16667" name="adj"/>
            </a:avLst>
          </a:prstGeom>
          <a:solidFill>
            <a:srgbClr val="F3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Buffer systems work together in body fluids (not independently)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 change in the balance of one buffer system, causes a change in the other systems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Buffers do not reverse the pH change, they only limit it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Buffers do not correct changes in [H+] or [HCO3-], they only limit the effect of change on body pH until their concentration is properly adjusted by either the lungs or the kidney.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00" name="Google Shape;400;p22"/>
          <p:cNvGrpSpPr/>
          <p:nvPr/>
        </p:nvGrpSpPr>
        <p:grpSpPr>
          <a:xfrm>
            <a:off x="383411" y="3845730"/>
            <a:ext cx="4341239" cy="729195"/>
            <a:chOff x="4404545" y="3301592"/>
            <a:chExt cx="782403" cy="129272"/>
          </a:xfrm>
        </p:grpSpPr>
        <p:sp>
          <p:nvSpPr>
            <p:cNvPr id="401" name="Google Shape;401;p22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 sz="1600">
                  <a:solidFill>
                    <a:srgbClr val="A3534F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The Bicarbonate Buffer system </a:t>
              </a:r>
              <a:endParaRPr b="1" i="0" sz="1600" u="none" cap="none" strike="noStrike">
                <a:solidFill>
                  <a:srgbClr val="A3534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A3534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3" name="Google Shape;403;p22"/>
          <p:cNvSpPr txBox="1"/>
          <p:nvPr/>
        </p:nvSpPr>
        <p:spPr>
          <a:xfrm>
            <a:off x="5703672" y="4817250"/>
            <a:ext cx="100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CA: </a:t>
            </a:r>
            <a:r>
              <a:rPr lang="en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Carbonic Anyhydraze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04" name="Google Shape;404;p22"/>
          <p:cNvGrpSpPr/>
          <p:nvPr/>
        </p:nvGrpSpPr>
        <p:grpSpPr>
          <a:xfrm>
            <a:off x="284026" y="7401462"/>
            <a:ext cx="3167643" cy="569700"/>
            <a:chOff x="4390570" y="3235663"/>
            <a:chExt cx="818618" cy="129272"/>
          </a:xfrm>
        </p:grpSpPr>
        <p:sp>
          <p:nvSpPr>
            <p:cNvPr id="405" name="Google Shape;405;p22"/>
            <p:cNvSpPr/>
            <p:nvPr/>
          </p:nvSpPr>
          <p:spPr>
            <a:xfrm>
              <a:off x="4390570" y="3235663"/>
              <a:ext cx="818618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 sz="1600">
                  <a:solidFill>
                    <a:srgbClr val="A3534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Phosphate Buffer </a:t>
              </a:r>
              <a:endParaRPr b="1" i="0" sz="1600" u="none" cap="none" strike="noStrike">
                <a:solidFill>
                  <a:srgbClr val="A3534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4404518" y="3242436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A3534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7" name="Google Shape;407;p22"/>
          <p:cNvSpPr txBox="1"/>
          <p:nvPr/>
        </p:nvSpPr>
        <p:spPr>
          <a:xfrm>
            <a:off x="261350" y="8009825"/>
            <a:ext cx="3734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• Plays a major role in buffering intracellular &amp; renal tubular fluid.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Composed of: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• H2PO4- (dihydrogenphosphate) </a:t>
            </a:r>
            <a:r>
              <a:rPr lang="en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(as weak acid)</a:t>
            </a:r>
            <a:endParaRPr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• HPO4-2 (Hydrogen phosphate) </a:t>
            </a:r>
            <a:r>
              <a:rPr lang="en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(as </a:t>
            </a:r>
            <a:r>
              <a:rPr lang="en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its conjugated base)</a:t>
            </a:r>
            <a:endParaRPr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08" name="Google Shape;408;p22"/>
          <p:cNvGrpSpPr/>
          <p:nvPr/>
        </p:nvGrpSpPr>
        <p:grpSpPr>
          <a:xfrm>
            <a:off x="4724659" y="8009837"/>
            <a:ext cx="1641736" cy="569700"/>
            <a:chOff x="4627764" y="3235663"/>
            <a:chExt cx="424276" cy="129272"/>
          </a:xfrm>
        </p:grpSpPr>
        <p:sp>
          <p:nvSpPr>
            <p:cNvPr id="409" name="Google Shape;409;p22"/>
            <p:cNvSpPr/>
            <p:nvPr/>
          </p:nvSpPr>
          <p:spPr>
            <a:xfrm>
              <a:off x="4627764" y="3235663"/>
              <a:ext cx="424276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 sz="1600">
                  <a:solidFill>
                    <a:srgbClr val="A3534F"/>
                  </a:solidFill>
                  <a:latin typeface="Open Sans"/>
                  <a:ea typeface="Open Sans"/>
                  <a:cs typeface="Open Sans"/>
                  <a:sym typeface="Open Sans"/>
                </a:rPr>
                <a:t>Proteins </a:t>
              </a:r>
              <a:endParaRPr b="1" i="0" sz="1600" u="none" cap="none" strike="noStrike">
                <a:solidFill>
                  <a:srgbClr val="A3534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645480" y="3242436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A3534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11" name="Google Shape;411;p22"/>
          <p:cNvSpPr txBox="1"/>
          <p:nvPr/>
        </p:nvSpPr>
        <p:spPr>
          <a:xfrm>
            <a:off x="4315975" y="8606425"/>
            <a:ext cx="2459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</a:t>
            </a:r>
            <a:r>
              <a:rPr lang="en"/>
              <a:t>Contributes to buffering inside cells.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E.g. Hb.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لأن اغلب البروتينات تعتبر سالبة الشحنه لذلك تجذب ايون الهيدروجين الموجب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412" name="Google Shape;4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528" y="5009914"/>
            <a:ext cx="3212937" cy="4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374" y="5713138"/>
            <a:ext cx="2459101" cy="48471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2"/>
          <p:cNvSpPr/>
          <p:nvPr/>
        </p:nvSpPr>
        <p:spPr>
          <a:xfrm>
            <a:off x="2904603" y="5830552"/>
            <a:ext cx="452100" cy="24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2"/>
          <p:cNvSpPr txBox="1"/>
          <p:nvPr/>
        </p:nvSpPr>
        <p:spPr>
          <a:xfrm>
            <a:off x="3418834" y="5545700"/>
            <a:ext cx="151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  </a:t>
            </a:r>
            <a:r>
              <a:rPr lang="en">
                <a:latin typeface="Oxygen"/>
                <a:ea typeface="Oxygen"/>
                <a:cs typeface="Oxygen"/>
                <a:sym typeface="Oxygen"/>
              </a:rPr>
              <a:t>HCO3-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pH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α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    PCo2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416" name="Google Shape;416;p22"/>
          <p:cNvCxnSpPr/>
          <p:nvPr/>
        </p:nvCxnSpPr>
        <p:spPr>
          <a:xfrm>
            <a:off x="4075060" y="5953711"/>
            <a:ext cx="5835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7" name="Google Shape;417;p22"/>
          <p:cNvCxnSpPr/>
          <p:nvPr/>
        </p:nvCxnSpPr>
        <p:spPr>
          <a:xfrm flipH="1" rot="10800000">
            <a:off x="4664344" y="5545693"/>
            <a:ext cx="602700" cy="253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8" name="Google Shape;418;p22"/>
          <p:cNvSpPr txBox="1"/>
          <p:nvPr/>
        </p:nvSpPr>
        <p:spPr>
          <a:xfrm>
            <a:off x="5279494" y="5291293"/>
            <a:ext cx="164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Regulated by the kidney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22"/>
          <p:cNvSpPr txBox="1"/>
          <p:nvPr/>
        </p:nvSpPr>
        <p:spPr>
          <a:xfrm>
            <a:off x="5292851" y="6042900"/>
            <a:ext cx="164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Regulated by the lungs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20" name="Google Shape;420;p22"/>
          <p:cNvCxnSpPr>
            <a:endCxn id="419" idx="1"/>
          </p:cNvCxnSpPr>
          <p:nvPr/>
        </p:nvCxnSpPr>
        <p:spPr>
          <a:xfrm>
            <a:off x="4676651" y="6156900"/>
            <a:ext cx="616200" cy="193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1" name="Google Shape;421;p22"/>
          <p:cNvSpPr txBox="1"/>
          <p:nvPr/>
        </p:nvSpPr>
        <p:spPr>
          <a:xfrm>
            <a:off x="129525" y="6543175"/>
            <a:ext cx="468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HCO3-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	    Ratio  = 20:1   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• ↑↑ HCO3− will ↑↑ pH     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			          • ↑↑ PCO2 will ↓↓ pH                             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22" name="Google Shape;422;p22"/>
          <p:cNvCxnSpPr/>
          <p:nvPr/>
        </p:nvCxnSpPr>
        <p:spPr>
          <a:xfrm>
            <a:off x="189156" y="6894015"/>
            <a:ext cx="5835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23" name="Google Shape;4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3425" y="6633536"/>
            <a:ext cx="1960851" cy="102030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2"/>
          <p:cNvSpPr txBox="1"/>
          <p:nvPr/>
        </p:nvSpPr>
        <p:spPr>
          <a:xfrm>
            <a:off x="4771600" y="3867363"/>
            <a:ext cx="204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The most important buffer system in the ECF</a:t>
            </a:r>
            <a:endParaRPr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22"/>
          <p:cNvSpPr txBox="1"/>
          <p:nvPr/>
        </p:nvSpPr>
        <p:spPr>
          <a:xfrm>
            <a:off x="133200" y="6903725"/>
            <a:ext cx="6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PCO2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23"/>
          <p:cNvSpPr txBox="1"/>
          <p:nvPr/>
        </p:nvSpPr>
        <p:spPr>
          <a:xfrm>
            <a:off x="688350" y="250400"/>
            <a:ext cx="54813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Respiratory Regulation of CO2</a:t>
            </a:r>
            <a:endParaRPr b="1" i="0" sz="4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2" name="Google Shape;432;p23"/>
          <p:cNvCxnSpPr/>
          <p:nvPr/>
        </p:nvCxnSpPr>
        <p:spPr>
          <a:xfrm>
            <a:off x="2199450" y="1550900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3" name="Google Shape;4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833099"/>
            <a:ext cx="3124200" cy="398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125" y="6933444"/>
            <a:ext cx="3634249" cy="280941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3"/>
          <p:cNvSpPr/>
          <p:nvPr/>
        </p:nvSpPr>
        <p:spPr>
          <a:xfrm>
            <a:off x="383392" y="1737829"/>
            <a:ext cx="6091200" cy="2315100"/>
          </a:xfrm>
          <a:prstGeom prst="roundRect">
            <a:avLst>
              <a:gd fmla="val 16667" name="adj"/>
            </a:avLst>
          </a:prstGeom>
          <a:solidFill>
            <a:srgbClr val="F3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2nd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line of defence against acid-base disturbances in the body.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It does this by: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By modulating CO2 excretion.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E2D0D0"/>
              </a:buClr>
              <a:buSzPts val="1400"/>
              <a:buFont typeface="Open Sans"/>
              <a:buChar char="■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↑↑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ventilation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(RR) → ↓↓ PCO2 → ↓↓ [H+]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E2D0D0"/>
              </a:buClr>
              <a:buSzPts val="1400"/>
              <a:buFont typeface="Open Sans"/>
              <a:buChar char="■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↓↓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ventilation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(RR) → accumulation of CO2→↑↑PCO2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→ ↑↑ [H+]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Normally, PCO2 = 40 mmHg (35-45 mmHg)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p23"/>
          <p:cNvSpPr/>
          <p:nvPr/>
        </p:nvSpPr>
        <p:spPr>
          <a:xfrm>
            <a:off x="383400" y="4239853"/>
            <a:ext cx="6091200" cy="1221900"/>
          </a:xfrm>
          <a:prstGeom prst="roundRect">
            <a:avLst>
              <a:gd fmla="val 16667" name="adj"/>
            </a:avLst>
          </a:prstGeom>
          <a:solidFill>
            <a:srgbClr val="F3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3534F"/>
                </a:solidFill>
                <a:latin typeface="Open Sans"/>
                <a:ea typeface="Open Sans"/>
                <a:cs typeface="Open Sans"/>
                <a:sym typeface="Open Sans"/>
              </a:rPr>
              <a:t>In case of acidosis or alkalosis:</a:t>
            </a:r>
            <a:endParaRPr b="1">
              <a:solidFill>
                <a:srgbClr val="A353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Acidosis: (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↑↑ [H+]in ECF)→ ↑↑ ventilation → ↓↓PCO2 → ↓↓ [H+]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Alkalosis (↓↓ [H</a:t>
            </a:r>
            <a:r>
              <a:rPr baseline="30000" lang="en"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] in ECF)</a:t>
            </a: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→ inhibit ventilation → ↓↓ ventilation (RR) → accumulation of CO2→↑↑ PCO2 → ↑↑ [H</a:t>
            </a:r>
            <a:r>
              <a:rPr baseline="30000" lang="en"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p23"/>
          <p:cNvSpPr txBox="1"/>
          <p:nvPr/>
        </p:nvSpPr>
        <p:spPr>
          <a:xfrm>
            <a:off x="3762375" y="4163650"/>
            <a:ext cx="149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Female’s slides</a:t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4"/>
          <p:cNvSpPr/>
          <p:nvPr/>
        </p:nvSpPr>
        <p:spPr>
          <a:xfrm>
            <a:off x="5657850" y="-207675"/>
            <a:ext cx="1047900" cy="1255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24"/>
          <p:cNvSpPr txBox="1"/>
          <p:nvPr/>
        </p:nvSpPr>
        <p:spPr>
          <a:xfrm>
            <a:off x="76200" y="250400"/>
            <a:ext cx="6093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Overview of Reabsorption and Excretion in Tubules </a:t>
            </a:r>
            <a:endParaRPr b="1" i="0" sz="4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44" name="Google Shape;444;p24"/>
          <p:cNvCxnSpPr/>
          <p:nvPr/>
        </p:nvCxnSpPr>
        <p:spPr>
          <a:xfrm>
            <a:off x="2199450" y="2108900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37047"/>
            <a:ext cx="6553202" cy="36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850" y="6085647"/>
            <a:ext cx="5640306" cy="35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4"/>
          <p:cNvSpPr txBox="1"/>
          <p:nvPr/>
        </p:nvSpPr>
        <p:spPr>
          <a:xfrm>
            <a:off x="552450" y="4282450"/>
            <a:ext cx="1533600" cy="831300"/>
          </a:xfrm>
          <a:prstGeom prst="rect">
            <a:avLst/>
          </a:prstGeom>
          <a:noFill/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Reabsorption of HCO3- is linked to H+ secretion</a:t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24"/>
          <p:cNvSpPr txBox="1"/>
          <p:nvPr/>
        </p:nvSpPr>
        <p:spPr>
          <a:xfrm>
            <a:off x="209550" y="8397250"/>
            <a:ext cx="2381400" cy="1046700"/>
          </a:xfrm>
          <a:prstGeom prst="rect">
            <a:avLst/>
          </a:prstGeom>
          <a:noFill/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600"/>
              <a:buFont typeface="Arial"/>
              <a:buNone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H+ secretion occurs in all tubular segments except thin descending &amp; ascending loops of Henle</a:t>
            </a:r>
            <a:endParaRPr sz="12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24"/>
          <p:cNvSpPr txBox="1"/>
          <p:nvPr/>
        </p:nvSpPr>
        <p:spPr>
          <a:xfrm>
            <a:off x="581100" y="9483100"/>
            <a:ext cx="1638300" cy="29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5"/>
          <p:cNvSpPr/>
          <p:nvPr/>
        </p:nvSpPr>
        <p:spPr>
          <a:xfrm>
            <a:off x="5915026" y="-238225"/>
            <a:ext cx="7044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11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55" name="Google Shape;455;p25"/>
          <p:cNvSpPr txBox="1"/>
          <p:nvPr/>
        </p:nvSpPr>
        <p:spPr>
          <a:xfrm>
            <a:off x="826050" y="299100"/>
            <a:ext cx="52059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Renal Regulation </a:t>
            </a:r>
            <a:endParaRPr b="1" i="0" sz="4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56" name="Google Shape;456;p25"/>
          <p:cNvCxnSpPr/>
          <p:nvPr/>
        </p:nvCxnSpPr>
        <p:spPr>
          <a:xfrm>
            <a:off x="2199450" y="110662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57" name="Google Shape;457;p25"/>
          <p:cNvGrpSpPr/>
          <p:nvPr/>
        </p:nvGrpSpPr>
        <p:grpSpPr>
          <a:xfrm>
            <a:off x="226525" y="2957325"/>
            <a:ext cx="3384967" cy="431097"/>
            <a:chOff x="4404546" y="3174331"/>
            <a:chExt cx="977213" cy="129264"/>
          </a:xfrm>
        </p:grpSpPr>
        <p:sp>
          <p:nvSpPr>
            <p:cNvPr id="458" name="Google Shape;458;p25"/>
            <p:cNvSpPr/>
            <p:nvPr/>
          </p:nvSpPr>
          <p:spPr>
            <a:xfrm>
              <a:off x="4404546" y="3174331"/>
              <a:ext cx="977213" cy="129264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/>
                <a:t>PCT reabsorption of HCO3-</a:t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4418028" y="3181101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0" name="Google Shape;4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1500" y="2957319"/>
            <a:ext cx="3067975" cy="198318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5"/>
          <p:cNvSpPr txBox="1"/>
          <p:nvPr/>
        </p:nvSpPr>
        <p:spPr>
          <a:xfrm>
            <a:off x="383399" y="3431850"/>
            <a:ext cx="2580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Secreted H+ binds to filtered HCO3- in the tubular lumen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Forming H2CO3 which dissociates into H2o and CO2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CO2 diffuses through tubular cell membrane and react with water for min H2CO3 inside the cell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2" name="Google Shape;4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75" y="7105425"/>
            <a:ext cx="2459101" cy="2157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3" name="Google Shape;463;p25"/>
          <p:cNvGrpSpPr/>
          <p:nvPr/>
        </p:nvGrpSpPr>
        <p:grpSpPr>
          <a:xfrm>
            <a:off x="226518" y="5936907"/>
            <a:ext cx="4432204" cy="526546"/>
            <a:chOff x="4404546" y="3301596"/>
            <a:chExt cx="1074813" cy="129264"/>
          </a:xfrm>
        </p:grpSpPr>
        <p:sp>
          <p:nvSpPr>
            <p:cNvPr id="464" name="Google Shape;464;p25"/>
            <p:cNvSpPr/>
            <p:nvPr/>
          </p:nvSpPr>
          <p:spPr>
            <a:xfrm>
              <a:off x="4404546" y="3301596"/>
              <a:ext cx="1074813" cy="129264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/>
                <a:t>Late DCT &amp; CT </a:t>
              </a:r>
              <a:r>
                <a:rPr b="1" lang="en"/>
                <a:t>reabsorption</a:t>
              </a:r>
              <a:r>
                <a:rPr b="1" lang="en"/>
                <a:t> of HCO3-</a:t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4416036" y="3308321"/>
              <a:ext cx="116064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25"/>
          <p:cNvSpPr txBox="1"/>
          <p:nvPr/>
        </p:nvSpPr>
        <p:spPr>
          <a:xfrm>
            <a:off x="3137775" y="6531900"/>
            <a:ext cx="3723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filtrate arriving at the DCT &amp; CT is low in HCO3-.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distal segments of the nephron are characterized by the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presence of “intercalated cells” capable of actively secreting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H+ through H+-ATPase and H+-K+ ATPase present on their apical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membrane (Type-A intercalated cells).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Only a limited number of H+ can be excreted in its free form in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urine.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Lowest possible urine pH=4.5 → ≈ 0.04 mmol/L of free H+.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25"/>
          <p:cNvSpPr/>
          <p:nvPr/>
        </p:nvSpPr>
        <p:spPr>
          <a:xfrm>
            <a:off x="383400" y="1247025"/>
            <a:ext cx="6091200" cy="1569900"/>
          </a:xfrm>
          <a:prstGeom prst="roundRect">
            <a:avLst>
              <a:gd fmla="val 16667" name="adj"/>
            </a:avLst>
          </a:prstGeom>
          <a:solidFill>
            <a:srgbClr val="F3EFE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3rd line of defence against acid-base disturbances and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the most powerful.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It regulates by excreting either an acidic or basic urine.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It does this by: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Secreting H+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Reabsorbing HCO3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Generating “new” bicarbonate ions.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25"/>
          <p:cNvSpPr txBox="1"/>
          <p:nvPr/>
        </p:nvSpPr>
        <p:spPr>
          <a:xfrm flipH="1">
            <a:off x="121275" y="9294850"/>
            <a:ext cx="2917200" cy="523200"/>
          </a:xfrm>
          <a:prstGeom prst="rect">
            <a:avLst/>
          </a:prstGeom>
          <a:noFill/>
          <a:ln cap="flat" cmpd="sng" w="9525">
            <a:solidFill>
              <a:srgbClr val="93C47D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Female’s doctor said “you ha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e to know the intercalated cell type A only”</a:t>
            </a:r>
            <a:endParaRPr sz="11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25"/>
          <p:cNvSpPr txBox="1"/>
          <p:nvPr/>
        </p:nvSpPr>
        <p:spPr>
          <a:xfrm>
            <a:off x="3560138" y="4961550"/>
            <a:ext cx="3170700" cy="954300"/>
          </a:xfrm>
          <a:prstGeom prst="rect">
            <a:avLst/>
          </a:prstGeom>
          <a:noFill/>
          <a:ln cap="flat" cmpd="sng" w="9525">
            <a:solidFill>
              <a:srgbClr val="93C47D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here no loss for H+</a:t>
            </a:r>
            <a:endParaRPr sz="10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I can’t </a:t>
            </a:r>
            <a:r>
              <a:rPr lang="en" sz="10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reabsorbe HCO3- if I don’t have H+</a:t>
            </a:r>
            <a:endParaRPr sz="10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H+ secretion = HCO3- reabsorbing</a:t>
            </a:r>
            <a:endParaRPr sz="10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Here I reabsorber HCO3- but not the same molecule that have been filtered (indirectly </a:t>
            </a:r>
            <a:endParaRPr sz="10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25"/>
          <p:cNvSpPr txBox="1"/>
          <p:nvPr/>
        </p:nvSpPr>
        <p:spPr>
          <a:xfrm>
            <a:off x="5013605" y="3615750"/>
            <a:ext cx="67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2ndary</a:t>
            </a:r>
            <a:r>
              <a:rPr lang="en" sz="6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 active transport </a:t>
            </a:r>
            <a:endParaRPr sz="6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6"/>
          <p:cNvSpPr txBox="1"/>
          <p:nvPr/>
        </p:nvSpPr>
        <p:spPr>
          <a:xfrm>
            <a:off x="826050" y="299100"/>
            <a:ext cx="52059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Renal Regulation </a:t>
            </a:r>
            <a:endParaRPr b="1" i="0" sz="4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76" name="Google Shape;476;p26"/>
          <p:cNvCxnSpPr/>
          <p:nvPr/>
        </p:nvCxnSpPr>
        <p:spPr>
          <a:xfrm>
            <a:off x="2199450" y="1066429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7" name="Google Shape;477;p26"/>
          <p:cNvSpPr/>
          <p:nvPr/>
        </p:nvSpPr>
        <p:spPr>
          <a:xfrm>
            <a:off x="134100" y="3920650"/>
            <a:ext cx="1827300" cy="766500"/>
          </a:xfrm>
          <a:prstGeom prst="roundRect">
            <a:avLst>
              <a:gd fmla="val 50000" name="adj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Phosphate buffer system</a:t>
            </a:r>
            <a:endParaRPr b="1"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(Filtered) </a:t>
            </a:r>
            <a:endParaRPr i="0" sz="1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78" name="Google Shape;478;p26"/>
          <p:cNvCxnSpPr>
            <a:stCxn id="477" idx="2"/>
            <a:endCxn id="479" idx="1"/>
          </p:cNvCxnSpPr>
          <p:nvPr/>
        </p:nvCxnSpPr>
        <p:spPr>
          <a:xfrm flipH="1" rot="-5400000">
            <a:off x="625050" y="5109850"/>
            <a:ext cx="900600" cy="55200"/>
          </a:xfrm>
          <a:prstGeom prst="bentConnector2">
            <a:avLst/>
          </a:prstGeom>
          <a:noFill/>
          <a:ln cap="flat" cmpd="sng" w="19050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0" name="Google Shape;480;p26"/>
          <p:cNvCxnSpPr>
            <a:stCxn id="481" idx="0"/>
            <a:endCxn id="479" idx="2"/>
          </p:cNvCxnSpPr>
          <p:nvPr/>
        </p:nvCxnSpPr>
        <p:spPr>
          <a:xfrm flipH="1" rot="5400000">
            <a:off x="4387950" y="4952212"/>
            <a:ext cx="270600" cy="2188200"/>
          </a:xfrm>
          <a:prstGeom prst="bentConnector3">
            <a:avLst>
              <a:gd fmla="val 50002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82" name="Google Shape;4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62" y="1455275"/>
            <a:ext cx="3191774" cy="223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7725" y="6986106"/>
            <a:ext cx="2869250" cy="204334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6"/>
          <p:cNvSpPr txBox="1"/>
          <p:nvPr/>
        </p:nvSpPr>
        <p:spPr>
          <a:xfrm>
            <a:off x="3126649" y="1677488"/>
            <a:ext cx="3755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CO2 combines with H2O witching type A intercalated cells, forming H2CO3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H2CO3 splits forming H+ &amp; HCO3-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H+ is secreted into the filtrate by H+ ATPase pump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For each H+ secreted, a HCO3- enters the peritubular capillary blood via antiport carriers in a HCO3-/Cl- exchange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H+ combines with (HPO4)2– forming H2PO4-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Which is then excreted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Google Shape;485;p26"/>
          <p:cNvSpPr txBox="1"/>
          <p:nvPr/>
        </p:nvSpPr>
        <p:spPr>
          <a:xfrm>
            <a:off x="1988500" y="4568798"/>
            <a:ext cx="4868100" cy="6465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Excretion of H+ as phosphate is capable of handling a limited amount of H+ and will not be enough to rid the body of its daily acid load nor if there is unusually high acid production.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p26"/>
          <p:cNvSpPr txBox="1"/>
          <p:nvPr/>
        </p:nvSpPr>
        <p:spPr>
          <a:xfrm>
            <a:off x="134103" y="6806190"/>
            <a:ext cx="35595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Renal tubular cells, especially PCT, are capable of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ammoniagenesis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(generating ammonium) which is then excreted in urine carrying with it H+.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rate of ammoniagenesis can be modified according to the needs of the body.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Quantitatively, the ammonia buffer system is more important than the phosphate buffer system for H+ excretion in urine.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A3534F"/>
              </a:buClr>
              <a:buSzPts val="1400"/>
              <a:buFont typeface="Open Sans"/>
              <a:buChar char="●"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It is the most important system in case of acidosis.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7" name="Google Shape;48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0401" y="1180227"/>
            <a:ext cx="2074175" cy="53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6"/>
          <p:cNvSpPr/>
          <p:nvPr/>
        </p:nvSpPr>
        <p:spPr>
          <a:xfrm flipH="1">
            <a:off x="4658550" y="6181612"/>
            <a:ext cx="1917600" cy="777600"/>
          </a:xfrm>
          <a:prstGeom prst="roundRect">
            <a:avLst>
              <a:gd fmla="val 50000" name="adj"/>
            </a:avLst>
          </a:prstGeom>
          <a:solidFill>
            <a:srgbClr val="CF8A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Ammonia Buffer system </a:t>
            </a:r>
            <a:endParaRPr b="1"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(Synthesized)</a:t>
            </a:r>
            <a:endParaRPr b="1"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Google Shape;488;p26"/>
          <p:cNvSpPr/>
          <p:nvPr/>
        </p:nvSpPr>
        <p:spPr>
          <a:xfrm>
            <a:off x="5686475" y="-274875"/>
            <a:ext cx="10005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12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79" name="Google Shape;479;p26"/>
          <p:cNvSpPr/>
          <p:nvPr/>
        </p:nvSpPr>
        <p:spPr>
          <a:xfrm>
            <a:off x="1102800" y="5264500"/>
            <a:ext cx="4652400" cy="646500"/>
          </a:xfrm>
          <a:prstGeom prst="roundRect">
            <a:avLst>
              <a:gd fmla="val 50000" name="adj"/>
            </a:avLst>
          </a:pr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Non-Bicarbonate Buffers in the Tubular lumen </a:t>
            </a:r>
            <a:endParaRPr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9" name="Google Shape;489;p26"/>
          <p:cNvSpPr txBox="1"/>
          <p:nvPr/>
        </p:nvSpPr>
        <p:spPr>
          <a:xfrm>
            <a:off x="3817725" y="9029450"/>
            <a:ext cx="3013200" cy="819600"/>
          </a:xfrm>
          <a:prstGeom prst="rect">
            <a:avLst/>
          </a:prstGeom>
          <a:noFill/>
          <a:ln cap="flat" cmpd="sng" w="9525">
            <a:solidFill>
              <a:srgbClr val="93C47D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Oxygen"/>
                <a:ea typeface="Oxygen"/>
                <a:cs typeface="Oxygen"/>
                <a:sym typeface="Oxygen"/>
              </a:rPr>
              <a:t>Here we generate more HCO3- in comparison with phosphate buffer system</a:t>
            </a:r>
            <a:endParaRPr>
              <a:solidFill>
                <a:srgbClr val="93C47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0" name="Google Shape;490;p26"/>
          <p:cNvSpPr txBox="1"/>
          <p:nvPr/>
        </p:nvSpPr>
        <p:spPr>
          <a:xfrm>
            <a:off x="134100" y="6144488"/>
            <a:ext cx="4186500" cy="523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NH3  Ammonia +    H+    &lt;————&gt;     NH4+ Ammonium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(Weak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base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).                                           (Its conjugated 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acid</a:t>
            </a:r>
            <a:r>
              <a:rPr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1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7"/>
          <p:cNvSpPr txBox="1"/>
          <p:nvPr/>
        </p:nvSpPr>
        <p:spPr>
          <a:xfrm>
            <a:off x="1166000" y="5106713"/>
            <a:ext cx="4206600" cy="400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β-IC (type B-IC)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→ secrete bicarbonate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96" name="Google Shape;496;p27"/>
          <p:cNvGrpSpPr/>
          <p:nvPr/>
        </p:nvGrpSpPr>
        <p:grpSpPr>
          <a:xfrm rot="-5400000">
            <a:off x="-1348046" y="3051844"/>
            <a:ext cx="4167915" cy="930039"/>
            <a:chOff x="3407146" y="2440189"/>
            <a:chExt cx="1702788" cy="367198"/>
          </a:xfrm>
        </p:grpSpPr>
        <p:cxnSp>
          <p:nvCxnSpPr>
            <p:cNvPr id="497" name="Google Shape;497;p27"/>
            <p:cNvCxnSpPr>
              <a:stCxn id="498" idx="6"/>
              <a:endCxn id="499" idx="2"/>
            </p:cNvCxnSpPr>
            <p:nvPr/>
          </p:nvCxnSpPr>
          <p:spPr>
            <a:xfrm rot="10800000">
              <a:off x="4258649" y="1927465"/>
              <a:ext cx="0" cy="12513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00" name="Google Shape;500;p27"/>
            <p:cNvGrpSpPr/>
            <p:nvPr/>
          </p:nvGrpSpPr>
          <p:grpSpPr>
            <a:xfrm>
              <a:off x="3407146" y="2440189"/>
              <a:ext cx="225853" cy="343495"/>
              <a:chOff x="3435752" y="1729307"/>
              <a:chExt cx="136500" cy="207600"/>
            </a:xfrm>
          </p:grpSpPr>
          <p:cxnSp>
            <p:nvCxnSpPr>
              <p:cNvPr id="501" name="Google Shape;501;p27"/>
              <p:cNvCxnSpPr/>
              <p:nvPr/>
            </p:nvCxnSpPr>
            <p:spPr>
              <a:xfrm rot="5400000">
                <a:off x="3468452" y="1901357"/>
                <a:ext cx="71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98" name="Google Shape;498;p27"/>
              <p:cNvSpPr/>
              <p:nvPr/>
            </p:nvSpPr>
            <p:spPr>
              <a:xfrm>
                <a:off x="3435752" y="1729307"/>
                <a:ext cx="136500" cy="136500"/>
              </a:xfrm>
              <a:prstGeom prst="ellipse">
                <a:avLst/>
              </a:prstGeom>
              <a:noFill/>
              <a:ln cap="flat" cmpd="sng" w="19050">
                <a:solidFill>
                  <a:srgbClr val="F3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7"/>
              <p:cNvSpPr/>
              <p:nvPr/>
            </p:nvSpPr>
            <p:spPr>
              <a:xfrm>
                <a:off x="3453151" y="1746799"/>
                <a:ext cx="101700" cy="101700"/>
              </a:xfrm>
              <a:prstGeom prst="ellipse">
                <a:avLst/>
              </a:prstGeom>
              <a:solidFill>
                <a:srgbClr val="B373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27"/>
            <p:cNvGrpSpPr/>
            <p:nvPr/>
          </p:nvGrpSpPr>
          <p:grpSpPr>
            <a:xfrm>
              <a:off x="4884287" y="2440251"/>
              <a:ext cx="225647" cy="367136"/>
              <a:chOff x="6999166" y="2292572"/>
              <a:chExt cx="792300" cy="1289100"/>
            </a:xfrm>
          </p:grpSpPr>
          <p:cxnSp>
            <p:nvCxnSpPr>
              <p:cNvPr id="504" name="Google Shape;504;p27"/>
              <p:cNvCxnSpPr>
                <a:stCxn id="499" idx="4"/>
              </p:cNvCxnSpPr>
              <p:nvPr/>
            </p:nvCxnSpPr>
            <p:spPr>
              <a:xfrm rot="5400000">
                <a:off x="7147066" y="3333422"/>
                <a:ext cx="496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99" name="Google Shape;499;p27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cap="flat" cmpd="sng" w="19050">
                <a:solidFill>
                  <a:srgbClr val="F3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7"/>
              <p:cNvSpPr/>
              <p:nvPr/>
            </p:nvSpPr>
            <p:spPr>
              <a:xfrm>
                <a:off x="7100398" y="2393814"/>
                <a:ext cx="590100" cy="590100"/>
              </a:xfrm>
              <a:prstGeom prst="ellipse">
                <a:avLst/>
              </a:prstGeom>
              <a:solidFill>
                <a:srgbClr val="B373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6" name="Google Shape;506;p27"/>
          <p:cNvSpPr txBox="1"/>
          <p:nvPr/>
        </p:nvSpPr>
        <p:spPr>
          <a:xfrm>
            <a:off x="1200825" y="1432750"/>
            <a:ext cx="4206600" cy="400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α-IC (type A-IC)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→ secrete hydrogen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7" name="Google Shape;507;p27"/>
          <p:cNvSpPr txBox="1"/>
          <p:nvPr/>
        </p:nvSpPr>
        <p:spPr>
          <a:xfrm>
            <a:off x="270800" y="714375"/>
            <a:ext cx="2933700" cy="400200"/>
          </a:xfrm>
          <a:prstGeom prst="rect">
            <a:avLst/>
          </a:prstGeom>
          <a:solidFill>
            <a:srgbClr val="B3737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Types of intercalated cells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8" name="Google Shape;508;p27"/>
          <p:cNvCxnSpPr>
            <a:stCxn id="499" idx="6"/>
          </p:cNvCxnSpPr>
          <p:nvPr/>
        </p:nvCxnSpPr>
        <p:spPr>
          <a:xfrm flipH="1" rot="10800000">
            <a:off x="556917" y="1124206"/>
            <a:ext cx="300" cy="3087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9" name="Google Shape;5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563" y="2160138"/>
            <a:ext cx="39528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3975" y="5886571"/>
            <a:ext cx="421005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7"/>
          <p:cNvSpPr/>
          <p:nvPr/>
        </p:nvSpPr>
        <p:spPr>
          <a:xfrm>
            <a:off x="5686475" y="-274875"/>
            <a:ext cx="10005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13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12" name="Google Shape;512;p27"/>
          <p:cNvSpPr txBox="1"/>
          <p:nvPr/>
        </p:nvSpPr>
        <p:spPr>
          <a:xfrm>
            <a:off x="3368188" y="709250"/>
            <a:ext cx="2154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Female’s slides</a:t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8"/>
          <p:cNvSpPr txBox="1"/>
          <p:nvPr/>
        </p:nvSpPr>
        <p:spPr>
          <a:xfrm>
            <a:off x="826050" y="299100"/>
            <a:ext cx="52059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Renal Regulation  </a:t>
            </a:r>
            <a:endParaRPr b="1" i="0" sz="4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18" name="Google Shape;518;p28"/>
          <p:cNvCxnSpPr/>
          <p:nvPr/>
        </p:nvCxnSpPr>
        <p:spPr>
          <a:xfrm>
            <a:off x="2199450" y="1066429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9" name="Google Shape;519;p28"/>
          <p:cNvSpPr txBox="1"/>
          <p:nvPr/>
        </p:nvSpPr>
        <p:spPr>
          <a:xfrm>
            <a:off x="678232" y="4629867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graphicFrame>
        <p:nvGraphicFramePr>
          <p:cNvPr id="520" name="Google Shape;520;p28"/>
          <p:cNvGraphicFramePr/>
          <p:nvPr/>
        </p:nvGraphicFramePr>
        <p:xfrm>
          <a:off x="501125" y="12643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{650C52B6-6FE0-44A3-826D-342846C75112}</a:tableStyleId>
              </a:tblPr>
              <a:tblGrid>
                <a:gridCol w="2359400"/>
                <a:gridCol w="568475"/>
                <a:gridCol w="1268750"/>
                <a:gridCol w="1659125"/>
              </a:tblGrid>
              <a:tr h="4036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overall scheme of renal 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excretion</a:t>
                      </a: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acids &amp; bases</a:t>
                      </a:r>
                      <a:endParaRPr sz="1600">
                        <a:solidFill>
                          <a:srgbClr val="A353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  <a:tc hMerge="1"/>
                <a:tc hMerge="1"/>
                <a:tc hMerge="1"/>
              </a:tr>
              <a:tr h="3220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excrete acids </a:t>
                      </a:r>
                      <a:endParaRPr sz="1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8A87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 excrete bases</a:t>
                      </a:r>
                      <a:endParaRPr sz="1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8A87"/>
                    </a:solidFill>
                  </a:tcPr>
                </a:tc>
                <a:tc hMerge="1"/>
              </a:tr>
              <a:tr h="439125">
                <a:tc gridSpan="2">
                  <a:txBody>
                    <a:bodyPr/>
                    <a:lstStyle/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pen Sans"/>
                        <a:buAutoNum type="arabicPeriod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Freely filter HCO3-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-3048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pen Sans"/>
                        <a:buAutoNum type="arabicPeriod"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Freely filter HCO3-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EFEF"/>
                    </a:solidFill>
                  </a:tcPr>
                </a:tc>
                <a:tc hMerge="1"/>
              </a:tr>
              <a:tr h="6147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 Reabsorb the majority of filtered HCO3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 Reabsorb the majority of filtered HCO3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3EFEF"/>
                    </a:solidFill>
                  </a:tcPr>
                </a:tc>
                <a:tc hMerge="1"/>
              </a:tr>
              <a:tr h="4391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 Reabsorb some additional HCO3- 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 Reabsorb some additional HCO3- 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3EFEF"/>
                    </a:solidFill>
                  </a:tcPr>
                </a:tc>
                <a:tc hMerge="1"/>
              </a:tr>
              <a:tr h="4391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 Secrete H+ (titration filtered bases, i.e. HPO42-)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 Secrete some HCO3-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3EFEF"/>
                    </a:solidFill>
                  </a:tcPr>
                </a:tc>
                <a:tc hMerge="1"/>
              </a:tr>
              <a:tr h="4391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 Excrete acidic urine containing NH4+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 Excrete alkaline urine containing HCO3-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3EFEF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id="521" name="Google Shape;5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399" y="4533365"/>
            <a:ext cx="3097200" cy="182005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28"/>
          <p:cNvSpPr/>
          <p:nvPr/>
        </p:nvSpPr>
        <p:spPr>
          <a:xfrm>
            <a:off x="1114425" y="5401550"/>
            <a:ext cx="1982400" cy="90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8"/>
          <p:cNvSpPr/>
          <p:nvPr/>
        </p:nvSpPr>
        <p:spPr>
          <a:xfrm>
            <a:off x="5686475" y="-274875"/>
            <a:ext cx="10005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14</a:t>
            </a:r>
            <a:endParaRPr b="0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aphicFrame>
        <p:nvGraphicFramePr>
          <p:cNvPr id="524" name="Google Shape;524;p28"/>
          <p:cNvGraphicFramePr/>
          <p:nvPr/>
        </p:nvGraphicFramePr>
        <p:xfrm>
          <a:off x="596363" y="64146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{650C52B6-6FE0-44A3-826D-342846C75112}</a:tableStyleId>
              </a:tblPr>
              <a:tblGrid>
                <a:gridCol w="2359400"/>
                <a:gridCol w="568475"/>
                <a:gridCol w="1268750"/>
                <a:gridCol w="1659125"/>
              </a:tblGrid>
              <a:tr h="43995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Factors affecting H+ Secretion and HCO3- Reabsorption </a:t>
                      </a:r>
                      <a:endParaRPr sz="1600">
                        <a:solidFill>
                          <a:srgbClr val="A353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  <a:tc hMerge="1"/>
                <a:tc hMerge="1"/>
                <a:tc hMerge="1"/>
              </a:tr>
              <a:tr h="759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Increase H+ secretion and HCO3- Reabsorption </a:t>
                      </a:r>
                      <a:endParaRPr sz="1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8A87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Decrease H+ secretion and HCO3- Reabsorption </a:t>
                      </a:r>
                      <a:endParaRPr sz="1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8A87"/>
                    </a:solidFill>
                  </a:tcPr>
                </a:tc>
                <a:tc hMerge="1"/>
              </a:tr>
              <a:tr h="359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Increase PCO2-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Decrease PCO2-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3EFEF"/>
                    </a:solidFill>
                  </a:tcPr>
                </a:tc>
                <a:tc hMerge="1"/>
              </a:tr>
              <a:tr h="359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Increase H+, Decrease HCO3-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Decrease H+, Increase HCO3-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3EFEF"/>
                    </a:solidFill>
                  </a:tcPr>
                </a:tc>
                <a:tc hMerge="1"/>
              </a:tr>
              <a:tr h="359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Decrease Extracellular fluid volume 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Increase Extracellular fluid volume 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3EFEF"/>
                    </a:solidFill>
                  </a:tcPr>
                </a:tc>
                <a:tc hMerge="1"/>
              </a:tr>
              <a:tr h="359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Increase Angiotensin II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Decrease Angiotensin II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3EFEF"/>
                    </a:solidFill>
                  </a:tcPr>
                </a:tc>
                <a:tc hMerge="1"/>
              </a:tr>
              <a:tr h="359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Increase Aldosterone 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Decrease Aldosterone 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3EFEF"/>
                    </a:solidFill>
                  </a:tcPr>
                </a:tc>
                <a:tc hMerge="1"/>
              </a:tr>
              <a:tr h="359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Hyp</a:t>
                      </a:r>
                      <a:r>
                        <a:rPr b="1"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kalemia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Hyp</a:t>
                      </a:r>
                      <a:r>
                        <a:rPr b="1"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rkalemia</a:t>
                      </a:r>
                      <a:endParaRPr sz="120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3EFEF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525" name="Google Shape;525;p28"/>
          <p:cNvSpPr/>
          <p:nvPr/>
        </p:nvSpPr>
        <p:spPr>
          <a:xfrm>
            <a:off x="169014" y="6352865"/>
            <a:ext cx="332100" cy="271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9"/>
          <p:cNvSpPr/>
          <p:nvPr/>
        </p:nvSpPr>
        <p:spPr>
          <a:xfrm>
            <a:off x="5686475" y="-274875"/>
            <a:ext cx="10005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1" name="Google Shape;531;p29"/>
          <p:cNvSpPr txBox="1"/>
          <p:nvPr/>
        </p:nvSpPr>
        <p:spPr>
          <a:xfrm>
            <a:off x="606975" y="137175"/>
            <a:ext cx="5205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summary</a:t>
            </a:r>
            <a:endParaRPr b="1" i="0" sz="4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2" name="Google Shape;532;p29"/>
          <p:cNvSpPr txBox="1"/>
          <p:nvPr/>
        </p:nvSpPr>
        <p:spPr>
          <a:xfrm>
            <a:off x="152400" y="1219200"/>
            <a:ext cx="6591300" cy="32439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Buffer System</a:t>
            </a:r>
            <a:endParaRPr b="1" i="1" sz="24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• Buffer systems do not work independently in body fluids but actually work together.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• A change in the balance in one buffer system, changes the balance of the other systems. 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• Buffers do not reverse the pH change, they only limit it.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•Buffers do not correct changes in [H+] or [HCO3 -], they only limit the effect of</a:t>
            </a:r>
            <a:r>
              <a:rPr lang="en"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lang="en">
                <a:latin typeface="Oxygen"/>
                <a:ea typeface="Oxygen"/>
                <a:cs typeface="Oxygen"/>
                <a:sym typeface="Oxygen"/>
              </a:rPr>
              <a:t>change on body pH until their concentration is properly adjusted by either the lungs or the kidney. </a:t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06225"/>
            <a:ext cx="2040974" cy="186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780788"/>
            <a:ext cx="2040985" cy="157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1125" y="4699134"/>
            <a:ext cx="2125851" cy="157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8163" y="4806224"/>
            <a:ext cx="1859770" cy="16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78673" y="6276877"/>
            <a:ext cx="2290748" cy="160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96237" y="8094729"/>
            <a:ext cx="2290726" cy="163134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9"/>
          <p:cNvSpPr txBox="1"/>
          <p:nvPr/>
        </p:nvSpPr>
        <p:spPr>
          <a:xfrm>
            <a:off x="152400" y="8606350"/>
            <a:ext cx="3996900" cy="60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 u="sng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is a file that contains pages from guytone textbook about our lecture </a:t>
            </a:r>
            <a:endParaRPr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0"/>
          <p:cNvSpPr/>
          <p:nvPr/>
        </p:nvSpPr>
        <p:spPr>
          <a:xfrm rot="5400000">
            <a:off x="303278" y="356238"/>
            <a:ext cx="1153670" cy="113537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0"/>
          <p:cNvSpPr txBox="1"/>
          <p:nvPr/>
        </p:nvSpPr>
        <p:spPr>
          <a:xfrm>
            <a:off x="2199450" y="333175"/>
            <a:ext cx="2459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Quiz</a:t>
            </a:r>
            <a:endParaRPr b="1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46" name="Google Shape;546;p30"/>
          <p:cNvCxnSpPr/>
          <p:nvPr/>
        </p:nvCxnSpPr>
        <p:spPr>
          <a:xfrm>
            <a:off x="2199450" y="124757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7" name="Google Shape;547;p30"/>
          <p:cNvSpPr/>
          <p:nvPr/>
        </p:nvSpPr>
        <p:spPr>
          <a:xfrm rot="5400000">
            <a:off x="253471" y="392139"/>
            <a:ext cx="1209281" cy="109137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8" name="Google Shape;548;p30"/>
          <p:cNvGrpSpPr/>
          <p:nvPr/>
        </p:nvGrpSpPr>
        <p:grpSpPr>
          <a:xfrm>
            <a:off x="573269" y="534306"/>
            <a:ext cx="612825" cy="620077"/>
            <a:chOff x="-31094350" y="3194000"/>
            <a:chExt cx="292225" cy="291650"/>
          </a:xfrm>
        </p:grpSpPr>
        <p:sp>
          <p:nvSpPr>
            <p:cNvPr id="549" name="Google Shape;549;p30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30"/>
          <p:cNvGrpSpPr/>
          <p:nvPr/>
        </p:nvGrpSpPr>
        <p:grpSpPr>
          <a:xfrm>
            <a:off x="419474" y="1961738"/>
            <a:ext cx="5276176" cy="1603312"/>
            <a:chOff x="419474" y="1637888"/>
            <a:chExt cx="5276176" cy="1603312"/>
          </a:xfrm>
        </p:grpSpPr>
        <p:grpSp>
          <p:nvGrpSpPr>
            <p:cNvPr id="558" name="Google Shape;558;p30"/>
            <p:cNvGrpSpPr/>
            <p:nvPr/>
          </p:nvGrpSpPr>
          <p:grpSpPr>
            <a:xfrm>
              <a:off x="419474" y="1637888"/>
              <a:ext cx="5257453" cy="391061"/>
              <a:chOff x="4411970" y="2233974"/>
              <a:chExt cx="1200935" cy="189065"/>
            </a:xfrm>
          </p:grpSpPr>
          <p:sp>
            <p:nvSpPr>
              <p:cNvPr id="559" name="Google Shape;559;p30"/>
              <p:cNvSpPr/>
              <p:nvPr/>
            </p:nvSpPr>
            <p:spPr>
              <a:xfrm>
                <a:off x="4411970" y="2278604"/>
                <a:ext cx="1200935" cy="144435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            </a:t>
                </a:r>
                <a:r>
                  <a:rPr lang="en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What is a buffer made of?</a:t>
                </a:r>
                <a:r>
                  <a:rPr b="0" i="0" lang="en" sz="1400" u="none" cap="none" strike="noStrike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 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Q1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561" name="Google Shape;561;p30"/>
            <p:cNvSpPr txBox="1"/>
            <p:nvPr/>
          </p:nvSpPr>
          <p:spPr>
            <a:xfrm>
              <a:off x="438150" y="2209800"/>
              <a:ext cx="5257500" cy="10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A. A we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ak acid only 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B. A weak a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cid and its conjugate acid 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C. A weak acid and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 weak base</a:t>
              </a:r>
              <a:endParaRPr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D. A weak acid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and a conjugate base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562" name="Google Shape;562;p30"/>
          <p:cNvGrpSpPr/>
          <p:nvPr/>
        </p:nvGrpSpPr>
        <p:grpSpPr>
          <a:xfrm>
            <a:off x="419474" y="3609888"/>
            <a:ext cx="5276176" cy="1603312"/>
            <a:chOff x="419474" y="1637888"/>
            <a:chExt cx="5276176" cy="1603312"/>
          </a:xfrm>
        </p:grpSpPr>
        <p:grpSp>
          <p:nvGrpSpPr>
            <p:cNvPr id="563" name="Google Shape;563;p30"/>
            <p:cNvGrpSpPr/>
            <p:nvPr/>
          </p:nvGrpSpPr>
          <p:grpSpPr>
            <a:xfrm>
              <a:off x="419474" y="1637888"/>
              <a:ext cx="5257452" cy="571902"/>
              <a:chOff x="4411970" y="2233974"/>
              <a:chExt cx="1200935" cy="276495"/>
            </a:xfrm>
          </p:grpSpPr>
          <p:sp>
            <p:nvSpPr>
              <p:cNvPr id="564" name="Google Shape;564;p30"/>
              <p:cNvSpPr/>
              <p:nvPr/>
            </p:nvSpPr>
            <p:spPr>
              <a:xfrm>
                <a:off x="4411970" y="2278614"/>
                <a:ext cx="1200935" cy="231856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          </a:t>
                </a:r>
                <a:r>
                  <a:rPr lang="en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Which of the following is not a buffer system in the kidneys?</a:t>
                </a:r>
                <a:r>
                  <a:rPr b="0" i="0" lang="en" sz="1400" u="none" cap="none" strike="noStrike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 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Q2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566" name="Google Shape;566;p30"/>
            <p:cNvSpPr txBox="1"/>
            <p:nvPr/>
          </p:nvSpPr>
          <p:spPr>
            <a:xfrm>
              <a:off x="438150" y="2209800"/>
              <a:ext cx="5257500" cy="10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A. The bicarbonate buffer system 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B.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Proteins</a:t>
              </a:r>
              <a:endParaRPr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C. The phosphate system 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D.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The ammonium system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567" name="Google Shape;567;p30"/>
          <p:cNvGrpSpPr/>
          <p:nvPr/>
        </p:nvGrpSpPr>
        <p:grpSpPr>
          <a:xfrm>
            <a:off x="419474" y="5271838"/>
            <a:ext cx="5276176" cy="1603312"/>
            <a:chOff x="419474" y="1637888"/>
            <a:chExt cx="5276176" cy="1603312"/>
          </a:xfrm>
        </p:grpSpPr>
        <p:grpSp>
          <p:nvGrpSpPr>
            <p:cNvPr id="568" name="Google Shape;568;p30"/>
            <p:cNvGrpSpPr/>
            <p:nvPr/>
          </p:nvGrpSpPr>
          <p:grpSpPr>
            <a:xfrm>
              <a:off x="419474" y="1637888"/>
              <a:ext cx="5257453" cy="391061"/>
              <a:chOff x="4411970" y="2233974"/>
              <a:chExt cx="1200935" cy="189065"/>
            </a:xfrm>
          </p:grpSpPr>
          <p:sp>
            <p:nvSpPr>
              <p:cNvPr id="569" name="Google Shape;569;p30"/>
              <p:cNvSpPr/>
              <p:nvPr/>
            </p:nvSpPr>
            <p:spPr>
              <a:xfrm>
                <a:off x="4411970" y="2278604"/>
                <a:ext cx="1200935" cy="144435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           </a:t>
                </a:r>
                <a:r>
                  <a:rPr lang="en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What is a normal pH level for humans?</a:t>
                </a:r>
                <a:r>
                  <a:rPr b="0" i="0" lang="en" sz="1400" u="none" cap="none" strike="noStrike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 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Q3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571" name="Google Shape;571;p30"/>
            <p:cNvSpPr txBox="1"/>
            <p:nvPr/>
          </p:nvSpPr>
          <p:spPr>
            <a:xfrm>
              <a:off x="438150" y="2209800"/>
              <a:ext cx="5257500" cy="10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A.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6.9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B. 7.0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C. 7.4 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D. 6.5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419474" y="7019513"/>
            <a:ext cx="5276176" cy="1603312"/>
            <a:chOff x="419474" y="1637888"/>
            <a:chExt cx="5276176" cy="1603312"/>
          </a:xfrm>
        </p:grpSpPr>
        <p:grpSp>
          <p:nvGrpSpPr>
            <p:cNvPr id="573" name="Google Shape;573;p30"/>
            <p:cNvGrpSpPr/>
            <p:nvPr/>
          </p:nvGrpSpPr>
          <p:grpSpPr>
            <a:xfrm>
              <a:off x="419474" y="1637888"/>
              <a:ext cx="5257453" cy="391061"/>
              <a:chOff x="4411970" y="2233974"/>
              <a:chExt cx="1200935" cy="189065"/>
            </a:xfrm>
          </p:grpSpPr>
          <p:sp>
            <p:nvSpPr>
              <p:cNvPr id="574" name="Google Shape;574;p30"/>
              <p:cNvSpPr/>
              <p:nvPr/>
            </p:nvSpPr>
            <p:spPr>
              <a:xfrm>
                <a:off x="4411970" y="2278604"/>
                <a:ext cx="1200935" cy="144435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          </a:t>
                </a:r>
                <a:r>
                  <a:rPr lang="en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What is the most important system for acidosis? </a:t>
                </a:r>
                <a:r>
                  <a:rPr b="0" i="0" lang="en" sz="1400" u="none" cap="none" strike="noStrike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 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Q4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576" name="Google Shape;576;p30"/>
            <p:cNvSpPr txBox="1"/>
            <p:nvPr/>
          </p:nvSpPr>
          <p:spPr>
            <a:xfrm>
              <a:off x="438150" y="2209800"/>
              <a:ext cx="5257500" cy="10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A. The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ammonium system</a:t>
              </a: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 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B. The bicarbonate system 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C. The lungs 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D. Proteins 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1"/>
          <p:cNvSpPr txBox="1"/>
          <p:nvPr/>
        </p:nvSpPr>
        <p:spPr>
          <a:xfrm>
            <a:off x="2199450" y="333175"/>
            <a:ext cx="24591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xygen"/>
                <a:ea typeface="Oxygen"/>
                <a:cs typeface="Oxygen"/>
                <a:sym typeface="Oxygen"/>
              </a:rPr>
              <a:t>Quiz</a:t>
            </a:r>
            <a:endParaRPr b="1" i="0" sz="4800" u="none" cap="none" strike="noStrike">
              <a:solidFill>
                <a:srgbClr val="CF8A8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582" name="Google Shape;582;p31"/>
          <p:cNvCxnSpPr/>
          <p:nvPr/>
        </p:nvCxnSpPr>
        <p:spPr>
          <a:xfrm>
            <a:off x="2199450" y="124757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83" name="Google Shape;583;p31"/>
          <p:cNvGrpSpPr/>
          <p:nvPr/>
        </p:nvGrpSpPr>
        <p:grpSpPr>
          <a:xfrm>
            <a:off x="419450" y="1961738"/>
            <a:ext cx="5257500" cy="1628962"/>
            <a:chOff x="419450" y="1637888"/>
            <a:chExt cx="5257500" cy="1628962"/>
          </a:xfrm>
        </p:grpSpPr>
        <p:grpSp>
          <p:nvGrpSpPr>
            <p:cNvPr id="584" name="Google Shape;584;p31"/>
            <p:cNvGrpSpPr/>
            <p:nvPr/>
          </p:nvGrpSpPr>
          <p:grpSpPr>
            <a:xfrm>
              <a:off x="419474" y="1637888"/>
              <a:ext cx="5257453" cy="391061"/>
              <a:chOff x="4411970" y="2233974"/>
              <a:chExt cx="1200935" cy="189065"/>
            </a:xfrm>
          </p:grpSpPr>
          <p:sp>
            <p:nvSpPr>
              <p:cNvPr id="585" name="Google Shape;585;p31"/>
              <p:cNvSpPr/>
              <p:nvPr/>
            </p:nvSpPr>
            <p:spPr>
              <a:xfrm>
                <a:off x="4411970" y="2278604"/>
                <a:ext cx="1200935" cy="144435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           </a:t>
                </a:r>
                <a:r>
                  <a:rPr lang="en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What is the ratio of HCO3-/PCo2?</a:t>
                </a:r>
                <a:r>
                  <a:rPr b="0" i="0" lang="en" sz="1400" u="none" cap="none" strike="noStrike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 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Q5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587" name="Google Shape;587;p31"/>
            <p:cNvSpPr txBox="1"/>
            <p:nvPr/>
          </p:nvSpPr>
          <p:spPr>
            <a:xfrm>
              <a:off x="419450" y="2235450"/>
              <a:ext cx="5257500" cy="10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A. </a:t>
              </a: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12:5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B.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6:5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C. 20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:</a:t>
              </a: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1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D. 7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:</a:t>
              </a: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45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588" name="Google Shape;588;p31"/>
          <p:cNvGrpSpPr/>
          <p:nvPr/>
        </p:nvGrpSpPr>
        <p:grpSpPr>
          <a:xfrm>
            <a:off x="419474" y="3609888"/>
            <a:ext cx="5276176" cy="1603312"/>
            <a:chOff x="419474" y="1637888"/>
            <a:chExt cx="5276176" cy="1603312"/>
          </a:xfrm>
        </p:grpSpPr>
        <p:grpSp>
          <p:nvGrpSpPr>
            <p:cNvPr id="589" name="Google Shape;589;p31"/>
            <p:cNvGrpSpPr/>
            <p:nvPr/>
          </p:nvGrpSpPr>
          <p:grpSpPr>
            <a:xfrm>
              <a:off x="419474" y="1637888"/>
              <a:ext cx="5257453" cy="391061"/>
              <a:chOff x="4411970" y="2233974"/>
              <a:chExt cx="1200935" cy="189065"/>
            </a:xfrm>
          </p:grpSpPr>
          <p:sp>
            <p:nvSpPr>
              <p:cNvPr id="590" name="Google Shape;590;p31"/>
              <p:cNvSpPr/>
              <p:nvPr/>
            </p:nvSpPr>
            <p:spPr>
              <a:xfrm>
                <a:off x="4411970" y="2278604"/>
                <a:ext cx="1200935" cy="144435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rgbClr val="434343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            </a:t>
                </a:r>
                <a:r>
                  <a:rPr lang="en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What is organ regulates HCO3-?</a:t>
                </a:r>
                <a:r>
                  <a:rPr b="0" i="0" lang="en" sz="1400" u="none" cap="none" strike="noStrike">
                    <a:solidFill>
                      <a:srgbClr val="434343"/>
                    </a:solidFill>
                    <a:latin typeface="Oxygen"/>
                    <a:ea typeface="Oxygen"/>
                    <a:cs typeface="Oxygen"/>
                    <a:sym typeface="Oxygen"/>
                  </a:rPr>
                  <a:t> </a:t>
                </a:r>
                <a:endParaRPr b="0" i="0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CF8A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" sz="1400" u="none" cap="none" strike="noStrike">
                    <a:solidFill>
                      <a:schemeClr val="lt1"/>
                    </a:solidFill>
                    <a:latin typeface="Oxygen"/>
                    <a:ea typeface="Oxygen"/>
                    <a:cs typeface="Oxygen"/>
                    <a:sym typeface="Oxygen"/>
                  </a:rPr>
                  <a:t>   Q6</a:t>
                </a:r>
                <a:endParaRPr b="0" i="0" sz="1400" u="none" cap="none" strike="noStrike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endParaRPr>
              </a:p>
            </p:txBody>
          </p:sp>
        </p:grpSp>
        <p:sp>
          <p:nvSpPr>
            <p:cNvPr id="592" name="Google Shape;592;p31"/>
            <p:cNvSpPr txBox="1"/>
            <p:nvPr/>
          </p:nvSpPr>
          <p:spPr>
            <a:xfrm>
              <a:off x="438150" y="2209800"/>
              <a:ext cx="5257500" cy="10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A. Lungs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B. </a:t>
              </a:r>
              <a:r>
                <a:rPr lang="en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Kidney 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C. Heart </a:t>
              </a:r>
              <a:endParaRPr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D. Stomach </a:t>
              </a:r>
              <a:endParaRPr b="0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sp>
        <p:nvSpPr>
          <p:cNvPr id="593" name="Google Shape;593;p31"/>
          <p:cNvSpPr txBox="1"/>
          <p:nvPr/>
        </p:nvSpPr>
        <p:spPr>
          <a:xfrm rot="10800000">
            <a:off x="2371725" y="5228500"/>
            <a:ext cx="41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Answers: 1</a:t>
            </a:r>
            <a:r>
              <a:rPr lang="en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-D, 2- B, 3- C, 4-A, 5</a:t>
            </a:r>
            <a:r>
              <a:rPr b="0" i="0" lang="en" sz="1400" u="none" cap="none" strike="noStrike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-</a:t>
            </a:r>
            <a:r>
              <a:rPr lang="en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C</a:t>
            </a:r>
            <a:r>
              <a:rPr b="0" i="0" lang="en" sz="1400" u="none" cap="none" strike="noStrike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 , </a:t>
            </a:r>
            <a:r>
              <a:rPr lang="en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6</a:t>
            </a:r>
            <a:r>
              <a:rPr b="0" i="0" lang="en" sz="1400" u="none" cap="none" strike="noStrike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-B</a:t>
            </a:r>
            <a:endParaRPr b="0" i="0" sz="1400" u="none" cap="none" strike="noStrike">
              <a:solidFill>
                <a:srgbClr val="CCCCCC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594" name="Google Shape;594;p31"/>
          <p:cNvGrpSpPr/>
          <p:nvPr/>
        </p:nvGrpSpPr>
        <p:grpSpPr>
          <a:xfrm>
            <a:off x="428850" y="5719303"/>
            <a:ext cx="5257465" cy="662813"/>
            <a:chOff x="4411967" y="2233972"/>
            <a:chExt cx="1200938" cy="189067"/>
          </a:xfrm>
        </p:grpSpPr>
        <p:sp>
          <p:nvSpPr>
            <p:cNvPr id="595" name="Google Shape;595;p31"/>
            <p:cNvSpPr/>
            <p:nvPr/>
          </p:nvSpPr>
          <p:spPr>
            <a:xfrm>
              <a:off x="4411970" y="2278604"/>
              <a:ext cx="1200935" cy="144435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434343"/>
                  </a:solidFill>
                </a:rPr>
                <a:t>                         </a:t>
              </a:r>
              <a:r>
                <a:rPr b="1" lang="en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Name a few factors that increase H+ secretion and HCO3- reabsorption:</a:t>
              </a:r>
              <a:endParaRPr b="1" i="0" sz="1400" u="none" cap="none" strike="noStrik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4411967" y="2233972"/>
              <a:ext cx="262291" cy="111549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SAQs</a:t>
              </a:r>
              <a:endParaRPr b="1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sp>
        <p:nvSpPr>
          <p:cNvPr id="597" name="Google Shape;597;p31"/>
          <p:cNvSpPr txBox="1"/>
          <p:nvPr/>
        </p:nvSpPr>
        <p:spPr>
          <a:xfrm>
            <a:off x="419525" y="6395900"/>
            <a:ext cx="5276100" cy="9447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Increase PCO2-, Increase H+, Decrease HCO3-, Decrease </a:t>
            </a:r>
            <a:r>
              <a:rPr lang="en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Extracellular</a:t>
            </a:r>
            <a:r>
              <a:rPr lang="en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fluid volume, Increase </a:t>
            </a:r>
            <a:r>
              <a:rPr lang="en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Angiotensin</a:t>
            </a:r>
            <a:r>
              <a:rPr lang="en" sz="12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 II, Increase Aldosterone, Hypokalemia</a:t>
            </a:r>
            <a:endParaRPr sz="120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B7B7B7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598" name="Google Shape;598;p31"/>
          <p:cNvGrpSpPr/>
          <p:nvPr/>
        </p:nvGrpSpPr>
        <p:grpSpPr>
          <a:xfrm>
            <a:off x="428837" y="7535588"/>
            <a:ext cx="5257453" cy="391061"/>
            <a:chOff x="4411970" y="2233974"/>
            <a:chExt cx="1200935" cy="189065"/>
          </a:xfrm>
        </p:grpSpPr>
        <p:sp>
          <p:nvSpPr>
            <p:cNvPr id="599" name="Google Shape;599;p31"/>
            <p:cNvSpPr/>
            <p:nvPr/>
          </p:nvSpPr>
          <p:spPr>
            <a:xfrm>
              <a:off x="4411970" y="2278604"/>
              <a:ext cx="1200935" cy="144435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chemeClr val="lt1"/>
                  </a:solidFill>
                </a:rPr>
                <a:t>                        </a:t>
              </a:r>
              <a:r>
                <a:rPr b="1" lang="en">
                  <a:solidFill>
                    <a:schemeClr val="lt1"/>
                  </a:solidFill>
                  <a:latin typeface="Oxygen"/>
                  <a:ea typeface="Oxygen"/>
                  <a:cs typeface="Oxygen"/>
                  <a:sym typeface="Oxygen"/>
                </a:rPr>
                <a:t>What are the types of acids in the body?</a:t>
              </a:r>
              <a:endParaRPr b="1" i="0" sz="1400" u="none" cap="none" strike="noStrik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4411970" y="2233974"/>
              <a:ext cx="262291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F5EF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434343"/>
                  </a:solidFill>
                  <a:latin typeface="Oxygen"/>
                  <a:ea typeface="Oxygen"/>
                  <a:cs typeface="Oxygen"/>
                  <a:sym typeface="Oxygen"/>
                </a:rPr>
                <a:t>SAQs</a:t>
              </a:r>
              <a:endParaRPr b="1" i="0" sz="1400" u="none" cap="none" strike="noStrike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sp>
        <p:nvSpPr>
          <p:cNvPr id="601" name="Google Shape;601;p31"/>
          <p:cNvSpPr txBox="1"/>
          <p:nvPr/>
        </p:nvSpPr>
        <p:spPr>
          <a:xfrm>
            <a:off x="534150" y="8107800"/>
            <a:ext cx="5152200" cy="3963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CCCCCC"/>
                </a:solidFill>
                <a:latin typeface="Oxygen"/>
                <a:ea typeface="Oxygen"/>
                <a:cs typeface="Oxygen"/>
                <a:sym typeface="Oxygen"/>
              </a:rPr>
              <a:t>Volatile and non volatile </a:t>
            </a:r>
            <a:endParaRPr b="0" i="0" sz="1400" u="none" cap="none" strike="noStrike">
              <a:solidFill>
                <a:srgbClr val="CCCCCC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2" name="Google Shape;602;p31"/>
          <p:cNvSpPr/>
          <p:nvPr/>
        </p:nvSpPr>
        <p:spPr>
          <a:xfrm rot="5400000">
            <a:off x="303278" y="356238"/>
            <a:ext cx="1153670" cy="1135373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1"/>
          <p:cNvSpPr/>
          <p:nvPr/>
        </p:nvSpPr>
        <p:spPr>
          <a:xfrm rot="5400000">
            <a:off x="253471" y="392139"/>
            <a:ext cx="1209281" cy="109137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4" name="Google Shape;604;p31"/>
          <p:cNvGrpSpPr/>
          <p:nvPr/>
        </p:nvGrpSpPr>
        <p:grpSpPr>
          <a:xfrm>
            <a:off x="573269" y="534306"/>
            <a:ext cx="612825" cy="620077"/>
            <a:chOff x="-31094350" y="3194000"/>
            <a:chExt cx="292225" cy="291650"/>
          </a:xfrm>
        </p:grpSpPr>
        <p:sp>
          <p:nvSpPr>
            <p:cNvPr id="605" name="Google Shape;605;p31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1540800" y="514900"/>
            <a:ext cx="37803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Objectives </a:t>
            </a:r>
            <a:endParaRPr b="1"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0" name="Google Shape;100;p14"/>
          <p:cNvCxnSpPr/>
          <p:nvPr/>
        </p:nvCxnSpPr>
        <p:spPr>
          <a:xfrm>
            <a:off x="2375500" y="136737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101" name="Google Shape;101;p14"/>
          <p:cNvSpPr/>
          <p:nvPr/>
        </p:nvSpPr>
        <p:spPr>
          <a:xfrm rot="5400000">
            <a:off x="519560" y="399983"/>
            <a:ext cx="1235458" cy="1078219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 rot="5400000">
            <a:off x="468892" y="435759"/>
            <a:ext cx="1295006" cy="1036438"/>
          </a:xfrm>
          <a:custGeom>
            <a:rect b="b" l="l" r="r" t="t"/>
            <a:pathLst>
              <a:path extrusionOk="0" h="7260" w="7993">
                <a:moveTo>
                  <a:pt x="3647" y="0"/>
                </a:moveTo>
                <a:cubicBezTo>
                  <a:pt x="2241" y="0"/>
                  <a:pt x="889" y="792"/>
                  <a:pt x="397" y="2312"/>
                </a:cubicBezTo>
                <a:cubicBezTo>
                  <a:pt x="1" y="3542"/>
                  <a:pt x="381" y="4774"/>
                  <a:pt x="1186" y="5724"/>
                </a:cubicBezTo>
                <a:cubicBezTo>
                  <a:pt x="1445" y="6028"/>
                  <a:pt x="1750" y="6299"/>
                  <a:pt x="2083" y="6535"/>
                </a:cubicBezTo>
                <a:cubicBezTo>
                  <a:pt x="2737" y="6998"/>
                  <a:pt x="3541" y="7259"/>
                  <a:pt x="4337" y="7259"/>
                </a:cubicBezTo>
                <a:cubicBezTo>
                  <a:pt x="4817" y="7259"/>
                  <a:pt x="5294" y="7164"/>
                  <a:pt x="5732" y="6960"/>
                </a:cubicBezTo>
                <a:cubicBezTo>
                  <a:pt x="7992" y="5902"/>
                  <a:pt x="7866" y="2507"/>
                  <a:pt x="6197" y="988"/>
                </a:cubicBezTo>
                <a:cubicBezTo>
                  <a:pt x="5466" y="324"/>
                  <a:pt x="4545" y="0"/>
                  <a:pt x="3647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14"/>
          <p:cNvGrpSpPr/>
          <p:nvPr/>
        </p:nvGrpSpPr>
        <p:grpSpPr>
          <a:xfrm>
            <a:off x="846503" y="621906"/>
            <a:ext cx="581768" cy="663989"/>
            <a:chOff x="5049725" y="1435050"/>
            <a:chExt cx="486550" cy="481850"/>
          </a:xfrm>
        </p:grpSpPr>
        <p:sp>
          <p:nvSpPr>
            <p:cNvPr id="104" name="Google Shape;104;p14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4"/>
          <p:cNvSpPr txBox="1"/>
          <p:nvPr/>
        </p:nvSpPr>
        <p:spPr>
          <a:xfrm>
            <a:off x="540150" y="1487200"/>
            <a:ext cx="57816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Define: acid and base.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Explain what is meant by strong and weak acids and bases.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List and identify the names/formulas for the common strong acids and strong bases.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 explain the role of Henderson-Hasselbalch equation in acid base regulation.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 define buffer system and discuss the role of blood buffers and to explain their relevant roles in the body. 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 describe the role of kidneys in the regulation of acid-base balance.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 describe the role of lungs in the regulation of acid-base balance.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4"/>
          <p:cNvSpPr/>
          <p:nvPr/>
        </p:nvSpPr>
        <p:spPr>
          <a:xfrm rot="10800000">
            <a:off x="4267146" y="-400418"/>
            <a:ext cx="3362379" cy="2724517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 rot="10800000">
            <a:off x="4410021" y="-423155"/>
            <a:ext cx="3362379" cy="2724517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29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1937800" y="5565624"/>
            <a:ext cx="3334500" cy="8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Contents</a:t>
            </a: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2" name="Google Shape;112;p14"/>
          <p:cNvCxnSpPr/>
          <p:nvPr/>
        </p:nvCxnSpPr>
        <p:spPr>
          <a:xfrm>
            <a:off x="2375500" y="6414013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113" name="Google Shape;113;p14"/>
          <p:cNvSpPr txBox="1"/>
          <p:nvPr/>
        </p:nvSpPr>
        <p:spPr>
          <a:xfrm>
            <a:off x="598175" y="6779050"/>
            <a:ext cx="6319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What are acids and bases?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What is meant by a weak and a strong acid or base?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What is the normal pH of body fluids?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Why is it important to keep body fluid pH within certain limits?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What are the body’s defense mechanisms against changes in blood pH: body buffers, the lungs and the kidney.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Understand the role of the kidney in regulating pH of body fluids</a:t>
            </a:r>
            <a:endParaRPr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"/>
          <p:cNvSpPr txBox="1"/>
          <p:nvPr/>
        </p:nvSpPr>
        <p:spPr>
          <a:xfrm>
            <a:off x="890700" y="5865925"/>
            <a:ext cx="23325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Open Sans"/>
              <a:buChar char="●"/>
            </a:pPr>
            <a:r>
              <a:rPr b="1" lang="en" sz="15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Razan Alotaibi </a:t>
            </a:r>
            <a:endParaRPr b="1" sz="1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8" name="Google Shape;618;p32"/>
          <p:cNvSpPr/>
          <p:nvPr/>
        </p:nvSpPr>
        <p:spPr>
          <a:xfrm>
            <a:off x="4026292" y="9310275"/>
            <a:ext cx="2747700" cy="3540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physio442@gmail.com</a:t>
            </a:r>
            <a:endParaRPr i="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9" name="Google Shape;619;p32"/>
          <p:cNvSpPr txBox="1"/>
          <p:nvPr/>
        </p:nvSpPr>
        <p:spPr>
          <a:xfrm>
            <a:off x="1754100" y="257925"/>
            <a:ext cx="33498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Members</a:t>
            </a:r>
            <a:endParaRPr b="1"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20" name="Google Shape;620;p32"/>
          <p:cNvCxnSpPr/>
          <p:nvPr/>
        </p:nvCxnSpPr>
        <p:spPr>
          <a:xfrm flipH="1" rot="10800000">
            <a:off x="1764750" y="1248000"/>
            <a:ext cx="3328500" cy="93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621" name="Google Shape;621;p32"/>
          <p:cNvSpPr txBox="1"/>
          <p:nvPr/>
        </p:nvSpPr>
        <p:spPr>
          <a:xfrm>
            <a:off x="1870500" y="1719831"/>
            <a:ext cx="31170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Team Leaders </a:t>
            </a:r>
            <a:endParaRPr b="1" i="0" sz="2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22" name="Google Shape;622;p32"/>
          <p:cNvCxnSpPr/>
          <p:nvPr/>
        </p:nvCxnSpPr>
        <p:spPr>
          <a:xfrm>
            <a:off x="2564850" y="2288931"/>
            <a:ext cx="1728300" cy="3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23" name="Google Shape;623;p32"/>
          <p:cNvGrpSpPr/>
          <p:nvPr/>
        </p:nvGrpSpPr>
        <p:grpSpPr>
          <a:xfrm>
            <a:off x="5298318" y="2514775"/>
            <a:ext cx="747969" cy="849595"/>
            <a:chOff x="-55576850" y="3198125"/>
            <a:chExt cx="279625" cy="319025"/>
          </a:xfrm>
        </p:grpSpPr>
        <p:sp>
          <p:nvSpPr>
            <p:cNvPr id="624" name="Google Shape;624;p32"/>
            <p:cNvSpPr/>
            <p:nvPr/>
          </p:nvSpPr>
          <p:spPr>
            <a:xfrm>
              <a:off x="-55576850" y="3335975"/>
              <a:ext cx="18900" cy="63825"/>
            </a:xfrm>
            <a:custGeom>
              <a:rect b="b" l="l" r="r" t="t"/>
              <a:pathLst>
                <a:path extrusionOk="0" h="2553" w="756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-55539850" y="3198125"/>
              <a:ext cx="206375" cy="99275"/>
            </a:xfrm>
            <a:custGeom>
              <a:rect b="b" l="l" r="r" t="t"/>
              <a:pathLst>
                <a:path extrusionOk="0" h="3971" w="8255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-55539850" y="3275325"/>
              <a:ext cx="204800" cy="241825"/>
            </a:xfrm>
            <a:custGeom>
              <a:rect b="b" l="l" r="r" t="t"/>
              <a:pathLst>
                <a:path extrusionOk="0" h="9673" w="8192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-55316150" y="3335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820843" y="2514780"/>
            <a:ext cx="878914" cy="849588"/>
            <a:chOff x="-55595775" y="3982375"/>
            <a:chExt cx="319025" cy="319250"/>
          </a:xfrm>
        </p:grpSpPr>
        <p:sp>
          <p:nvSpPr>
            <p:cNvPr id="629" name="Google Shape;629;p32"/>
            <p:cNvSpPr/>
            <p:nvPr/>
          </p:nvSpPr>
          <p:spPr>
            <a:xfrm>
              <a:off x="-55441400" y="3982375"/>
              <a:ext cx="125250" cy="145175"/>
            </a:xfrm>
            <a:custGeom>
              <a:rect b="b" l="l" r="r" t="t"/>
              <a:pathLst>
                <a:path extrusionOk="0" h="5807" w="501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-55343725" y="4203125"/>
              <a:ext cx="66975" cy="41000"/>
            </a:xfrm>
            <a:custGeom>
              <a:rect b="b" l="l" r="r" t="t"/>
              <a:pathLst>
                <a:path extrusionOk="0" h="1640" w="2679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-55557950" y="4019625"/>
              <a:ext cx="147300" cy="94525"/>
            </a:xfrm>
            <a:custGeom>
              <a:rect b="b" l="l" r="r" t="t"/>
              <a:pathLst>
                <a:path extrusionOk="0" h="3781" w="5892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-55557950" y="4042450"/>
              <a:ext cx="206375" cy="259175"/>
            </a:xfrm>
            <a:custGeom>
              <a:rect b="b" l="l" r="r" t="t"/>
              <a:pathLst>
                <a:path extrusionOk="0" h="10367" w="8255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-55335050" y="4136200"/>
              <a:ext cx="18900" cy="64600"/>
            </a:xfrm>
            <a:custGeom>
              <a:rect b="b" l="l" r="r" t="t"/>
              <a:pathLst>
                <a:path extrusionOk="0" h="2584" w="756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-55595775" y="4136975"/>
              <a:ext cx="18925" cy="65400"/>
            </a:xfrm>
            <a:custGeom>
              <a:rect b="b" l="l" r="r" t="t"/>
              <a:pathLst>
                <a:path extrusionOk="0" h="2616" w="757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32"/>
          <p:cNvSpPr txBox="1"/>
          <p:nvPr/>
        </p:nvSpPr>
        <p:spPr>
          <a:xfrm>
            <a:off x="130638" y="3481943"/>
            <a:ext cx="225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Razan Almohanna</a:t>
            </a:r>
            <a:endParaRPr b="1" i="0" sz="16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36" name="Google Shape;636;p32"/>
          <p:cNvCxnSpPr/>
          <p:nvPr/>
        </p:nvCxnSpPr>
        <p:spPr>
          <a:xfrm flipH="1" rot="10800000">
            <a:off x="370800" y="4373818"/>
            <a:ext cx="1779000" cy="54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637" name="Google Shape;637;p32"/>
          <p:cNvSpPr txBox="1"/>
          <p:nvPr/>
        </p:nvSpPr>
        <p:spPr>
          <a:xfrm>
            <a:off x="4629040" y="3481943"/>
            <a:ext cx="2086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A5B7C6"/>
                </a:solidFill>
                <a:latin typeface="Open Sans"/>
                <a:ea typeface="Open Sans"/>
                <a:cs typeface="Open Sans"/>
                <a:sym typeface="Open Sans"/>
              </a:rPr>
              <a:t>Khalid Alrasheed </a:t>
            </a:r>
            <a:endParaRPr b="1" i="0" sz="1600" u="none" cap="none" strike="noStrike">
              <a:solidFill>
                <a:srgbClr val="A5B7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38" name="Google Shape;638;p32"/>
          <p:cNvCxnSpPr/>
          <p:nvPr/>
        </p:nvCxnSpPr>
        <p:spPr>
          <a:xfrm>
            <a:off x="4818492" y="4375784"/>
            <a:ext cx="1707600" cy="15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639" name="Google Shape;639;p32"/>
          <p:cNvSpPr txBox="1"/>
          <p:nvPr/>
        </p:nvSpPr>
        <p:spPr>
          <a:xfrm>
            <a:off x="1754100" y="4998581"/>
            <a:ext cx="33498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Team Members </a:t>
            </a:r>
            <a:endParaRPr b="1" i="0" sz="2400" u="none" cap="none" strike="noStrik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40" name="Google Shape;640;p32"/>
          <p:cNvCxnSpPr/>
          <p:nvPr/>
        </p:nvCxnSpPr>
        <p:spPr>
          <a:xfrm>
            <a:off x="2564850" y="5567979"/>
            <a:ext cx="1728300" cy="3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1" name="Google Shape;641;p32"/>
          <p:cNvSpPr txBox="1"/>
          <p:nvPr/>
        </p:nvSpPr>
        <p:spPr>
          <a:xfrm>
            <a:off x="3907650" y="5515775"/>
            <a:ext cx="27027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500"/>
              <a:buFont typeface="Open Sans"/>
              <a:buChar char="●"/>
            </a:pPr>
            <a:r>
              <a:rPr b="1" lang="en" sz="1500">
                <a:solidFill>
                  <a:srgbClr val="A5B7C6"/>
                </a:solidFill>
                <a:latin typeface="Oxygen"/>
                <a:ea typeface="Oxygen"/>
                <a:cs typeface="Oxygen"/>
                <a:sym typeface="Oxygen"/>
              </a:rPr>
              <a:t>Hassan </a:t>
            </a:r>
            <a:r>
              <a:rPr b="1" lang="en" sz="1500">
                <a:solidFill>
                  <a:srgbClr val="A5B7C6"/>
                </a:solidFill>
                <a:latin typeface="Oxygen"/>
                <a:ea typeface="Oxygen"/>
                <a:cs typeface="Oxygen"/>
                <a:sym typeface="Oxygen"/>
              </a:rPr>
              <a:t>AlAbdullatif</a:t>
            </a:r>
            <a:endParaRPr b="1" sz="1500">
              <a:solidFill>
                <a:srgbClr val="A5B7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070308" y="9370472"/>
            <a:ext cx="275799" cy="233612"/>
            <a:chOff x="-35839800" y="3561025"/>
            <a:chExt cx="291450" cy="291650"/>
          </a:xfrm>
        </p:grpSpPr>
        <p:sp>
          <p:nvSpPr>
            <p:cNvPr id="643" name="Google Shape;643;p32"/>
            <p:cNvSpPr/>
            <p:nvPr/>
          </p:nvSpPr>
          <p:spPr>
            <a:xfrm>
              <a:off x="-35772850" y="3612425"/>
              <a:ext cx="155200" cy="142575"/>
            </a:xfrm>
            <a:custGeom>
              <a:rect b="b" l="l" r="r" t="t"/>
              <a:pathLst>
                <a:path extrusionOk="0" h="5703" w="6208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-35621625" y="3694325"/>
              <a:ext cx="73275" cy="143375"/>
            </a:xfrm>
            <a:custGeom>
              <a:rect b="b" l="l" r="r" t="t"/>
              <a:pathLst>
                <a:path extrusionOk="0" h="5735" w="2931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-35827200" y="3748675"/>
              <a:ext cx="263100" cy="104000"/>
            </a:xfrm>
            <a:custGeom>
              <a:rect b="b" l="l" r="r" t="t"/>
              <a:pathLst>
                <a:path extrusionOk="0" h="4160" w="10524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-35831925" y="3635275"/>
              <a:ext cx="41775" cy="85075"/>
            </a:xfrm>
            <a:custGeom>
              <a:rect b="b" l="l" r="r" t="t"/>
              <a:pathLst>
                <a:path extrusionOk="0" h="3403" w="1671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-35601150" y="3635275"/>
              <a:ext cx="43350" cy="85075"/>
            </a:xfrm>
            <a:custGeom>
              <a:rect b="b" l="l" r="r" t="t"/>
              <a:pathLst>
                <a:path extrusionOk="0" h="3403" w="1734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-35750000" y="3561025"/>
              <a:ext cx="111075" cy="35675"/>
            </a:xfrm>
            <a:custGeom>
              <a:rect b="b" l="l" r="r" t="t"/>
              <a:pathLst>
                <a:path extrusionOk="0" h="1427" w="4443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-35839800" y="3694325"/>
              <a:ext cx="72500" cy="143375"/>
            </a:xfrm>
            <a:custGeom>
              <a:rect b="b" l="l" r="r" t="t"/>
              <a:pathLst>
                <a:path extrusionOk="0" h="5735" w="290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0" name="Google Shape;650;p32"/>
          <p:cNvSpPr txBox="1"/>
          <p:nvPr/>
        </p:nvSpPr>
        <p:spPr>
          <a:xfrm flipH="1">
            <a:off x="3429050" y="8958025"/>
            <a:ext cx="334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13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Theme was done by Shatha Almutib</a:t>
            </a:r>
            <a:endParaRPr b="1" i="0" sz="13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1" name="Google Shape;651;p32"/>
          <p:cNvSpPr txBox="1"/>
          <p:nvPr/>
        </p:nvSpPr>
        <p:spPr>
          <a:xfrm>
            <a:off x="158388" y="3811031"/>
            <a:ext cx="2203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Raneem Alwatban</a:t>
            </a:r>
            <a:endParaRPr b="1" i="0" sz="16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2" name="Google Shape;652;p32"/>
          <p:cNvSpPr txBox="1"/>
          <p:nvPr/>
        </p:nvSpPr>
        <p:spPr>
          <a:xfrm>
            <a:off x="4410338" y="3811018"/>
            <a:ext cx="252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600">
                <a:solidFill>
                  <a:srgbClr val="A5B7C6"/>
                </a:solidFill>
                <a:latin typeface="Open Sans"/>
                <a:ea typeface="Open Sans"/>
                <a:cs typeface="Open Sans"/>
                <a:sym typeface="Open Sans"/>
              </a:rPr>
              <a:t>Othman Alabdullah </a:t>
            </a:r>
            <a:endParaRPr b="1" i="0" sz="1600" u="none" cap="none" strike="noStrike">
              <a:solidFill>
                <a:srgbClr val="A5B7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3" name="Google Shape;653;p32"/>
          <p:cNvSpPr/>
          <p:nvPr/>
        </p:nvSpPr>
        <p:spPr>
          <a:xfrm>
            <a:off x="890708" y="5950108"/>
            <a:ext cx="385494" cy="292767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2"/>
          <p:cNvSpPr/>
          <p:nvPr/>
        </p:nvSpPr>
        <p:spPr>
          <a:xfrm>
            <a:off x="3907658" y="5950096"/>
            <a:ext cx="385494" cy="292767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2"/>
          <p:cNvSpPr/>
          <p:nvPr/>
        </p:nvSpPr>
        <p:spPr>
          <a:xfrm>
            <a:off x="-169675" y="6931225"/>
            <a:ext cx="4239981" cy="3103880"/>
          </a:xfrm>
          <a:custGeom>
            <a:rect b="b" l="l" r="r" t="t"/>
            <a:pathLst>
              <a:path extrusionOk="0" fill="none" h="3448756" w="4229407">
                <a:moveTo>
                  <a:pt x="1802692" y="756431"/>
                </a:moveTo>
                <a:cubicBezTo>
                  <a:pt x="2741275" y="828483"/>
                  <a:pt x="2726380" y="1777873"/>
                  <a:pt x="3214341" y="2406650"/>
                </a:cubicBezTo>
                <a:cubicBezTo>
                  <a:pt x="3964628" y="3029493"/>
                  <a:pt x="4017155" y="2691420"/>
                  <a:pt x="4229407" y="3448756"/>
                </a:cubicBezTo>
                <a:cubicBezTo>
                  <a:pt x="3663230" y="3478641"/>
                  <a:pt x="2086918" y="3352485"/>
                  <a:pt x="12826" y="3383962"/>
                </a:cubicBezTo>
                <a:cubicBezTo>
                  <a:pt x="-124617" y="2234435"/>
                  <a:pt x="57662" y="1171648"/>
                  <a:pt x="0" y="0"/>
                </a:cubicBezTo>
                <a:cubicBezTo>
                  <a:pt x="425108" y="167056"/>
                  <a:pt x="1478666" y="83234"/>
                  <a:pt x="1802692" y="756431"/>
                </a:cubicBezTo>
                <a:close/>
              </a:path>
              <a:path extrusionOk="0" h="3448756" w="4229407">
                <a:moveTo>
                  <a:pt x="1802692" y="756431"/>
                </a:moveTo>
                <a:cubicBezTo>
                  <a:pt x="2773717" y="814970"/>
                  <a:pt x="2756012" y="1741053"/>
                  <a:pt x="3214341" y="2406650"/>
                </a:cubicBezTo>
                <a:cubicBezTo>
                  <a:pt x="4015360" y="3091378"/>
                  <a:pt x="4001559" y="2665936"/>
                  <a:pt x="4229407" y="3448756"/>
                </a:cubicBezTo>
                <a:cubicBezTo>
                  <a:pt x="2461070" y="3556199"/>
                  <a:pt x="1070264" y="3242997"/>
                  <a:pt x="12826" y="3383962"/>
                </a:cubicBezTo>
                <a:cubicBezTo>
                  <a:pt x="-11739" y="2244873"/>
                  <a:pt x="149915" y="1197575"/>
                  <a:pt x="0" y="0"/>
                </a:cubicBezTo>
                <a:cubicBezTo>
                  <a:pt x="370291" y="57983"/>
                  <a:pt x="1493314" y="28014"/>
                  <a:pt x="1802692" y="756431"/>
                </a:cubicBezTo>
                <a:close/>
              </a:path>
            </a:pathLst>
          </a:cu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2"/>
          <p:cNvSpPr/>
          <p:nvPr/>
        </p:nvSpPr>
        <p:spPr>
          <a:xfrm>
            <a:off x="118323" y="7847198"/>
            <a:ext cx="2332395" cy="1825921"/>
          </a:xfrm>
          <a:custGeom>
            <a:rect b="b" l="l" r="r" t="t"/>
            <a:pathLst>
              <a:path extrusionOk="0" h="58495" w="76945">
                <a:moveTo>
                  <a:pt x="19539" y="0"/>
                </a:moveTo>
                <a:cubicBezTo>
                  <a:pt x="18779" y="0"/>
                  <a:pt x="18022" y="82"/>
                  <a:pt x="17279" y="256"/>
                </a:cubicBezTo>
                <a:cubicBezTo>
                  <a:pt x="4028" y="3357"/>
                  <a:pt x="0" y="20307"/>
                  <a:pt x="2699" y="31919"/>
                </a:cubicBezTo>
                <a:cubicBezTo>
                  <a:pt x="3562" y="35619"/>
                  <a:pt x="5098" y="39180"/>
                  <a:pt x="7313" y="42276"/>
                </a:cubicBezTo>
                <a:cubicBezTo>
                  <a:pt x="9972" y="45992"/>
                  <a:pt x="13700" y="49053"/>
                  <a:pt x="18429" y="49329"/>
                </a:cubicBezTo>
                <a:cubicBezTo>
                  <a:pt x="18668" y="49343"/>
                  <a:pt x="18906" y="49350"/>
                  <a:pt x="19145" y="49350"/>
                </a:cubicBezTo>
                <a:cubicBezTo>
                  <a:pt x="25631" y="49350"/>
                  <a:pt x="32068" y="44216"/>
                  <a:pt x="32422" y="37523"/>
                </a:cubicBezTo>
                <a:cubicBezTo>
                  <a:pt x="32583" y="34398"/>
                  <a:pt x="31099" y="31222"/>
                  <a:pt x="28550" y="29381"/>
                </a:cubicBezTo>
                <a:cubicBezTo>
                  <a:pt x="28250" y="29163"/>
                  <a:pt x="27946" y="28961"/>
                  <a:pt x="27825" y="28587"/>
                </a:cubicBezTo>
                <a:cubicBezTo>
                  <a:pt x="27825" y="28576"/>
                  <a:pt x="27819" y="28571"/>
                  <a:pt x="27819" y="28564"/>
                </a:cubicBezTo>
                <a:cubicBezTo>
                  <a:pt x="27710" y="28196"/>
                  <a:pt x="27790" y="27788"/>
                  <a:pt x="27957" y="27442"/>
                </a:cubicBezTo>
                <a:cubicBezTo>
                  <a:pt x="27998" y="27350"/>
                  <a:pt x="28050" y="27270"/>
                  <a:pt x="28101" y="27183"/>
                </a:cubicBezTo>
                <a:lnTo>
                  <a:pt x="30605" y="27183"/>
                </a:lnTo>
                <a:cubicBezTo>
                  <a:pt x="32963" y="27183"/>
                  <a:pt x="34885" y="29105"/>
                  <a:pt x="34885" y="31463"/>
                </a:cubicBezTo>
                <a:lnTo>
                  <a:pt x="34885" y="57453"/>
                </a:lnTo>
                <a:cubicBezTo>
                  <a:pt x="34885" y="58029"/>
                  <a:pt x="35351" y="58494"/>
                  <a:pt x="35927" y="58494"/>
                </a:cubicBezTo>
                <a:cubicBezTo>
                  <a:pt x="36501" y="58494"/>
                  <a:pt x="36968" y="58029"/>
                  <a:pt x="36968" y="57453"/>
                </a:cubicBezTo>
                <a:lnTo>
                  <a:pt x="36968" y="31463"/>
                </a:lnTo>
                <a:cubicBezTo>
                  <a:pt x="36968" y="27955"/>
                  <a:pt x="34113" y="25100"/>
                  <a:pt x="30605" y="25100"/>
                </a:cubicBezTo>
                <a:lnTo>
                  <a:pt x="29269" y="25100"/>
                </a:lnTo>
                <a:cubicBezTo>
                  <a:pt x="29309" y="24980"/>
                  <a:pt x="29344" y="24853"/>
                  <a:pt x="29367" y="24726"/>
                </a:cubicBezTo>
                <a:cubicBezTo>
                  <a:pt x="29442" y="24364"/>
                  <a:pt x="29447" y="23996"/>
                  <a:pt x="29396" y="23627"/>
                </a:cubicBezTo>
                <a:lnTo>
                  <a:pt x="32474" y="23627"/>
                </a:lnTo>
                <a:cubicBezTo>
                  <a:pt x="33049" y="23627"/>
                  <a:pt x="33516" y="23162"/>
                  <a:pt x="33516" y="22586"/>
                </a:cubicBezTo>
                <a:cubicBezTo>
                  <a:pt x="33516" y="22011"/>
                  <a:pt x="33049" y="21545"/>
                  <a:pt x="32474" y="21545"/>
                </a:cubicBezTo>
                <a:lnTo>
                  <a:pt x="28595" y="21545"/>
                </a:lnTo>
                <a:cubicBezTo>
                  <a:pt x="28406" y="21176"/>
                  <a:pt x="28239" y="20791"/>
                  <a:pt x="28239" y="20382"/>
                </a:cubicBezTo>
                <a:cubicBezTo>
                  <a:pt x="28234" y="19784"/>
                  <a:pt x="28850" y="19174"/>
                  <a:pt x="29246" y="18788"/>
                </a:cubicBezTo>
                <a:cubicBezTo>
                  <a:pt x="30000" y="18063"/>
                  <a:pt x="30725" y="17322"/>
                  <a:pt x="31254" y="16419"/>
                </a:cubicBezTo>
                <a:cubicBezTo>
                  <a:pt x="31731" y="15607"/>
                  <a:pt x="32082" y="14727"/>
                  <a:pt x="32278" y="13806"/>
                </a:cubicBezTo>
                <a:cubicBezTo>
                  <a:pt x="32664" y="12017"/>
                  <a:pt x="32451" y="10147"/>
                  <a:pt x="31789" y="8450"/>
                </a:cubicBezTo>
                <a:cubicBezTo>
                  <a:pt x="29979" y="3790"/>
                  <a:pt x="24700" y="0"/>
                  <a:pt x="19539" y="0"/>
                </a:cubicBezTo>
                <a:close/>
                <a:moveTo>
                  <a:pt x="57404" y="0"/>
                </a:moveTo>
                <a:cubicBezTo>
                  <a:pt x="52239" y="0"/>
                  <a:pt x="46965" y="3790"/>
                  <a:pt x="45149" y="8450"/>
                </a:cubicBezTo>
                <a:cubicBezTo>
                  <a:pt x="44488" y="10147"/>
                  <a:pt x="44275" y="12017"/>
                  <a:pt x="44666" y="13806"/>
                </a:cubicBezTo>
                <a:cubicBezTo>
                  <a:pt x="44862" y="14727"/>
                  <a:pt x="45213" y="15607"/>
                  <a:pt x="45691" y="16419"/>
                </a:cubicBezTo>
                <a:cubicBezTo>
                  <a:pt x="46220" y="17322"/>
                  <a:pt x="46945" y="18063"/>
                  <a:pt x="47698" y="18788"/>
                </a:cubicBezTo>
                <a:cubicBezTo>
                  <a:pt x="48095" y="19174"/>
                  <a:pt x="48711" y="19784"/>
                  <a:pt x="48705" y="20382"/>
                </a:cubicBezTo>
                <a:cubicBezTo>
                  <a:pt x="48700" y="20791"/>
                  <a:pt x="48538" y="21176"/>
                  <a:pt x="48342" y="21545"/>
                </a:cubicBezTo>
                <a:lnTo>
                  <a:pt x="44172" y="21545"/>
                </a:lnTo>
                <a:cubicBezTo>
                  <a:pt x="43596" y="21545"/>
                  <a:pt x="43129" y="22011"/>
                  <a:pt x="43129" y="22586"/>
                </a:cubicBezTo>
                <a:cubicBezTo>
                  <a:pt x="43129" y="23162"/>
                  <a:pt x="43596" y="23627"/>
                  <a:pt x="44172" y="23627"/>
                </a:cubicBezTo>
                <a:lnTo>
                  <a:pt x="47542" y="23627"/>
                </a:lnTo>
                <a:cubicBezTo>
                  <a:pt x="47497" y="23996"/>
                  <a:pt x="47502" y="24364"/>
                  <a:pt x="47577" y="24726"/>
                </a:cubicBezTo>
                <a:cubicBezTo>
                  <a:pt x="47600" y="24853"/>
                  <a:pt x="47635" y="24980"/>
                  <a:pt x="47675" y="25100"/>
                </a:cubicBezTo>
                <a:lnTo>
                  <a:pt x="46340" y="25100"/>
                </a:lnTo>
                <a:cubicBezTo>
                  <a:pt x="42831" y="25100"/>
                  <a:pt x="39971" y="27955"/>
                  <a:pt x="39971" y="31463"/>
                </a:cubicBezTo>
                <a:lnTo>
                  <a:pt x="39971" y="57453"/>
                </a:lnTo>
                <a:cubicBezTo>
                  <a:pt x="39971" y="58029"/>
                  <a:pt x="40436" y="58494"/>
                  <a:pt x="41018" y="58494"/>
                </a:cubicBezTo>
                <a:cubicBezTo>
                  <a:pt x="41594" y="58494"/>
                  <a:pt x="42059" y="58029"/>
                  <a:pt x="42059" y="57453"/>
                </a:cubicBezTo>
                <a:lnTo>
                  <a:pt x="42059" y="31463"/>
                </a:lnTo>
                <a:cubicBezTo>
                  <a:pt x="42059" y="29105"/>
                  <a:pt x="43976" y="27183"/>
                  <a:pt x="46340" y="27183"/>
                </a:cubicBezTo>
                <a:lnTo>
                  <a:pt x="48843" y="27183"/>
                </a:lnTo>
                <a:cubicBezTo>
                  <a:pt x="48894" y="27270"/>
                  <a:pt x="48947" y="27350"/>
                  <a:pt x="48987" y="27442"/>
                </a:cubicBezTo>
                <a:cubicBezTo>
                  <a:pt x="49154" y="27788"/>
                  <a:pt x="49228" y="28196"/>
                  <a:pt x="49125" y="28564"/>
                </a:cubicBezTo>
                <a:cubicBezTo>
                  <a:pt x="49119" y="28571"/>
                  <a:pt x="49119" y="28576"/>
                  <a:pt x="49119" y="28587"/>
                </a:cubicBezTo>
                <a:cubicBezTo>
                  <a:pt x="48998" y="28961"/>
                  <a:pt x="48687" y="29163"/>
                  <a:pt x="48389" y="29381"/>
                </a:cubicBezTo>
                <a:cubicBezTo>
                  <a:pt x="45840" y="31222"/>
                  <a:pt x="44361" y="34398"/>
                  <a:pt x="44522" y="37523"/>
                </a:cubicBezTo>
                <a:cubicBezTo>
                  <a:pt x="44877" y="44216"/>
                  <a:pt x="51313" y="49350"/>
                  <a:pt x="57795" y="49350"/>
                </a:cubicBezTo>
                <a:cubicBezTo>
                  <a:pt x="58033" y="49350"/>
                  <a:pt x="58271" y="49343"/>
                  <a:pt x="58509" y="49329"/>
                </a:cubicBezTo>
                <a:cubicBezTo>
                  <a:pt x="63244" y="49053"/>
                  <a:pt x="66967" y="45992"/>
                  <a:pt x="69631" y="42276"/>
                </a:cubicBezTo>
                <a:cubicBezTo>
                  <a:pt x="71846" y="39180"/>
                  <a:pt x="73383" y="35619"/>
                  <a:pt x="74240" y="31919"/>
                </a:cubicBezTo>
                <a:cubicBezTo>
                  <a:pt x="76944" y="20307"/>
                  <a:pt x="72916" y="3357"/>
                  <a:pt x="59665" y="256"/>
                </a:cubicBezTo>
                <a:cubicBezTo>
                  <a:pt x="58921" y="82"/>
                  <a:pt x="58164" y="0"/>
                  <a:pt x="57404" y="0"/>
                </a:cubicBezTo>
                <a:close/>
              </a:path>
            </a:pathLst>
          </a:custGeom>
          <a:gradFill>
            <a:gsLst>
              <a:gs pos="0">
                <a:srgbClr val="DD736E"/>
              </a:gs>
              <a:gs pos="100000">
                <a:srgbClr val="A3534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2"/>
          <p:cNvSpPr/>
          <p:nvPr/>
        </p:nvSpPr>
        <p:spPr>
          <a:xfrm>
            <a:off x="118259" y="7813754"/>
            <a:ext cx="2332381" cy="1892789"/>
          </a:xfrm>
          <a:custGeom>
            <a:rect b="b" l="l" r="r" t="t"/>
            <a:pathLst>
              <a:path extrusionOk="0" h="59062" w="74954">
                <a:moveTo>
                  <a:pt x="18528" y="569"/>
                </a:moveTo>
                <a:cubicBezTo>
                  <a:pt x="23412" y="569"/>
                  <a:pt x="28660" y="4027"/>
                  <a:pt x="30529" y="8832"/>
                </a:cubicBezTo>
                <a:cubicBezTo>
                  <a:pt x="31203" y="10558"/>
                  <a:pt x="31363" y="12354"/>
                  <a:pt x="31007" y="14022"/>
                </a:cubicBezTo>
                <a:cubicBezTo>
                  <a:pt x="30818" y="14901"/>
                  <a:pt x="30484" y="15753"/>
                  <a:pt x="30012" y="16553"/>
                </a:cubicBezTo>
                <a:cubicBezTo>
                  <a:pt x="29499" y="17434"/>
                  <a:pt x="28792" y="18146"/>
                  <a:pt x="28056" y="18860"/>
                </a:cubicBezTo>
                <a:cubicBezTo>
                  <a:pt x="27642" y="19263"/>
                  <a:pt x="26951" y="19930"/>
                  <a:pt x="26957" y="20666"/>
                </a:cubicBezTo>
                <a:cubicBezTo>
                  <a:pt x="26963" y="21144"/>
                  <a:pt x="27159" y="21588"/>
                  <a:pt x="27348" y="21956"/>
                </a:cubicBezTo>
                <a:lnTo>
                  <a:pt x="27428" y="22105"/>
                </a:lnTo>
                <a:lnTo>
                  <a:pt x="31479" y="22105"/>
                </a:lnTo>
                <a:cubicBezTo>
                  <a:pt x="31894" y="22105"/>
                  <a:pt x="32233" y="22445"/>
                  <a:pt x="32233" y="22865"/>
                </a:cubicBezTo>
                <a:cubicBezTo>
                  <a:pt x="32233" y="23279"/>
                  <a:pt x="31894" y="23619"/>
                  <a:pt x="31479" y="23619"/>
                </a:cubicBezTo>
                <a:lnTo>
                  <a:pt x="28078" y="23619"/>
                </a:lnTo>
                <a:lnTo>
                  <a:pt x="28118" y="23941"/>
                </a:lnTo>
                <a:cubicBezTo>
                  <a:pt x="28165" y="24298"/>
                  <a:pt x="28160" y="24636"/>
                  <a:pt x="28096" y="24947"/>
                </a:cubicBezTo>
                <a:cubicBezTo>
                  <a:pt x="28073" y="25058"/>
                  <a:pt x="28038" y="25172"/>
                  <a:pt x="28004" y="25287"/>
                </a:cubicBezTo>
                <a:lnTo>
                  <a:pt x="27877" y="25667"/>
                </a:lnTo>
                <a:lnTo>
                  <a:pt x="29610" y="25667"/>
                </a:lnTo>
                <a:cubicBezTo>
                  <a:pt x="32964" y="25667"/>
                  <a:pt x="35691" y="28394"/>
                  <a:pt x="35691" y="31742"/>
                </a:cubicBezTo>
                <a:lnTo>
                  <a:pt x="35691" y="57732"/>
                </a:lnTo>
                <a:cubicBezTo>
                  <a:pt x="35691" y="58152"/>
                  <a:pt x="35351" y="58491"/>
                  <a:pt x="34932" y="58491"/>
                </a:cubicBezTo>
                <a:cubicBezTo>
                  <a:pt x="34517" y="58491"/>
                  <a:pt x="34178" y="58152"/>
                  <a:pt x="34178" y="57732"/>
                </a:cubicBezTo>
                <a:lnTo>
                  <a:pt x="34178" y="31742"/>
                </a:lnTo>
                <a:cubicBezTo>
                  <a:pt x="34178" y="29228"/>
                  <a:pt x="32130" y="27175"/>
                  <a:pt x="29610" y="27175"/>
                </a:cubicBezTo>
                <a:lnTo>
                  <a:pt x="26951" y="27175"/>
                </a:lnTo>
                <a:lnTo>
                  <a:pt x="26848" y="27342"/>
                </a:lnTo>
                <a:cubicBezTo>
                  <a:pt x="26795" y="27427"/>
                  <a:pt x="26744" y="27509"/>
                  <a:pt x="26703" y="27600"/>
                </a:cubicBezTo>
                <a:cubicBezTo>
                  <a:pt x="26485" y="28049"/>
                  <a:pt x="26434" y="28521"/>
                  <a:pt x="26548" y="28917"/>
                </a:cubicBezTo>
                <a:lnTo>
                  <a:pt x="26559" y="28952"/>
                </a:lnTo>
                <a:cubicBezTo>
                  <a:pt x="26697" y="29395"/>
                  <a:pt x="27037" y="29637"/>
                  <a:pt x="27342" y="29856"/>
                </a:cubicBezTo>
                <a:lnTo>
                  <a:pt x="27388" y="29891"/>
                </a:lnTo>
                <a:cubicBezTo>
                  <a:pt x="29828" y="31657"/>
                  <a:pt x="31301" y="34751"/>
                  <a:pt x="31140" y="37784"/>
                </a:cubicBezTo>
                <a:cubicBezTo>
                  <a:pt x="30984" y="40787"/>
                  <a:pt x="29546" y="43647"/>
                  <a:pt x="27095" y="45840"/>
                </a:cubicBezTo>
                <a:cubicBezTo>
                  <a:pt x="24610" y="48060"/>
                  <a:pt x="21306" y="49343"/>
                  <a:pt x="18130" y="49343"/>
                </a:cubicBezTo>
                <a:cubicBezTo>
                  <a:pt x="17907" y="49343"/>
                  <a:pt x="17676" y="49338"/>
                  <a:pt x="17451" y="49327"/>
                </a:cubicBezTo>
                <a:cubicBezTo>
                  <a:pt x="12331" y="49021"/>
                  <a:pt x="8695" y="45384"/>
                  <a:pt x="6549" y="42388"/>
                </a:cubicBezTo>
                <a:cubicBezTo>
                  <a:pt x="4409" y="39395"/>
                  <a:pt x="2872" y="35943"/>
                  <a:pt x="1985" y="32128"/>
                </a:cubicBezTo>
                <a:cubicBezTo>
                  <a:pt x="582" y="26104"/>
                  <a:pt x="1071" y="19062"/>
                  <a:pt x="3281" y="13279"/>
                </a:cubicBezTo>
                <a:cubicBezTo>
                  <a:pt x="5087" y="8567"/>
                  <a:pt x="8815" y="2577"/>
                  <a:pt x="16346" y="816"/>
                </a:cubicBezTo>
                <a:cubicBezTo>
                  <a:pt x="17060" y="651"/>
                  <a:pt x="17791" y="569"/>
                  <a:pt x="18528" y="569"/>
                </a:cubicBezTo>
                <a:close/>
                <a:moveTo>
                  <a:pt x="56426" y="569"/>
                </a:moveTo>
                <a:cubicBezTo>
                  <a:pt x="57164" y="569"/>
                  <a:pt x="57894" y="651"/>
                  <a:pt x="58608" y="816"/>
                </a:cubicBezTo>
                <a:cubicBezTo>
                  <a:pt x="66139" y="2577"/>
                  <a:pt x="69868" y="8567"/>
                  <a:pt x="71674" y="13279"/>
                </a:cubicBezTo>
                <a:cubicBezTo>
                  <a:pt x="73883" y="19062"/>
                  <a:pt x="74372" y="26104"/>
                  <a:pt x="72969" y="32128"/>
                </a:cubicBezTo>
                <a:cubicBezTo>
                  <a:pt x="72083" y="35943"/>
                  <a:pt x="70546" y="39395"/>
                  <a:pt x="68405" y="42388"/>
                </a:cubicBezTo>
                <a:cubicBezTo>
                  <a:pt x="66259" y="45384"/>
                  <a:pt x="62624" y="49021"/>
                  <a:pt x="57503" y="49327"/>
                </a:cubicBezTo>
                <a:cubicBezTo>
                  <a:pt x="57278" y="49338"/>
                  <a:pt x="57048" y="49343"/>
                  <a:pt x="56824" y="49343"/>
                </a:cubicBezTo>
                <a:cubicBezTo>
                  <a:pt x="53642" y="49343"/>
                  <a:pt x="50339" y="48060"/>
                  <a:pt x="47854" y="45840"/>
                </a:cubicBezTo>
                <a:cubicBezTo>
                  <a:pt x="45408" y="43647"/>
                  <a:pt x="43971" y="40787"/>
                  <a:pt x="43815" y="37784"/>
                </a:cubicBezTo>
                <a:cubicBezTo>
                  <a:pt x="43653" y="34751"/>
                  <a:pt x="45127" y="31657"/>
                  <a:pt x="47567" y="29891"/>
                </a:cubicBezTo>
                <a:lnTo>
                  <a:pt x="47612" y="29856"/>
                </a:lnTo>
                <a:cubicBezTo>
                  <a:pt x="47917" y="29637"/>
                  <a:pt x="48257" y="29395"/>
                  <a:pt x="48395" y="28952"/>
                </a:cubicBezTo>
                <a:lnTo>
                  <a:pt x="48406" y="28924"/>
                </a:lnTo>
                <a:cubicBezTo>
                  <a:pt x="48521" y="28521"/>
                  <a:pt x="48464" y="28049"/>
                  <a:pt x="48251" y="27600"/>
                </a:cubicBezTo>
                <a:cubicBezTo>
                  <a:pt x="48210" y="27509"/>
                  <a:pt x="48159" y="27427"/>
                  <a:pt x="48106" y="27342"/>
                </a:cubicBezTo>
                <a:lnTo>
                  <a:pt x="48003" y="27175"/>
                </a:lnTo>
                <a:lnTo>
                  <a:pt x="45345" y="27175"/>
                </a:lnTo>
                <a:cubicBezTo>
                  <a:pt x="42825" y="27175"/>
                  <a:pt x="40777" y="29228"/>
                  <a:pt x="40777" y="31742"/>
                </a:cubicBezTo>
                <a:lnTo>
                  <a:pt x="40777" y="57732"/>
                </a:lnTo>
                <a:cubicBezTo>
                  <a:pt x="40777" y="58152"/>
                  <a:pt x="40437" y="58491"/>
                  <a:pt x="40023" y="58491"/>
                </a:cubicBezTo>
                <a:cubicBezTo>
                  <a:pt x="39603" y="58491"/>
                  <a:pt x="39263" y="58152"/>
                  <a:pt x="39263" y="57732"/>
                </a:cubicBezTo>
                <a:lnTo>
                  <a:pt x="39263" y="31742"/>
                </a:lnTo>
                <a:cubicBezTo>
                  <a:pt x="39263" y="28394"/>
                  <a:pt x="41991" y="25667"/>
                  <a:pt x="45345" y="25667"/>
                </a:cubicBezTo>
                <a:lnTo>
                  <a:pt x="47078" y="25667"/>
                </a:lnTo>
                <a:lnTo>
                  <a:pt x="46951" y="25287"/>
                </a:lnTo>
                <a:cubicBezTo>
                  <a:pt x="46916" y="25172"/>
                  <a:pt x="46882" y="25063"/>
                  <a:pt x="46858" y="24947"/>
                </a:cubicBezTo>
                <a:cubicBezTo>
                  <a:pt x="46795" y="24636"/>
                  <a:pt x="46789" y="24298"/>
                  <a:pt x="46836" y="23941"/>
                </a:cubicBezTo>
                <a:lnTo>
                  <a:pt x="46876" y="23619"/>
                </a:lnTo>
                <a:lnTo>
                  <a:pt x="43177" y="23619"/>
                </a:lnTo>
                <a:cubicBezTo>
                  <a:pt x="42763" y="23619"/>
                  <a:pt x="42423" y="23279"/>
                  <a:pt x="42423" y="22865"/>
                </a:cubicBezTo>
                <a:cubicBezTo>
                  <a:pt x="42423" y="22445"/>
                  <a:pt x="42763" y="22105"/>
                  <a:pt x="43177" y="22105"/>
                </a:cubicBezTo>
                <a:lnTo>
                  <a:pt x="47527" y="22105"/>
                </a:lnTo>
                <a:lnTo>
                  <a:pt x="47607" y="21956"/>
                </a:lnTo>
                <a:cubicBezTo>
                  <a:pt x="47796" y="21588"/>
                  <a:pt x="47992" y="21144"/>
                  <a:pt x="47997" y="20666"/>
                </a:cubicBezTo>
                <a:cubicBezTo>
                  <a:pt x="48003" y="19930"/>
                  <a:pt x="47312" y="19263"/>
                  <a:pt x="46898" y="18860"/>
                </a:cubicBezTo>
                <a:cubicBezTo>
                  <a:pt x="46162" y="18146"/>
                  <a:pt x="45455" y="17434"/>
                  <a:pt x="44943" y="16553"/>
                </a:cubicBezTo>
                <a:cubicBezTo>
                  <a:pt x="44471" y="15753"/>
                  <a:pt x="44136" y="14901"/>
                  <a:pt x="43947" y="14022"/>
                </a:cubicBezTo>
                <a:cubicBezTo>
                  <a:pt x="43584" y="12354"/>
                  <a:pt x="43751" y="10558"/>
                  <a:pt x="44425" y="8832"/>
                </a:cubicBezTo>
                <a:cubicBezTo>
                  <a:pt x="46295" y="4027"/>
                  <a:pt x="51537" y="569"/>
                  <a:pt x="56426" y="569"/>
                </a:cubicBezTo>
                <a:close/>
                <a:moveTo>
                  <a:pt x="18510" y="0"/>
                </a:moveTo>
                <a:cubicBezTo>
                  <a:pt x="17734" y="0"/>
                  <a:pt x="16962" y="86"/>
                  <a:pt x="16215" y="259"/>
                </a:cubicBezTo>
                <a:cubicBezTo>
                  <a:pt x="10150" y="1679"/>
                  <a:pt x="5368" y="6231"/>
                  <a:pt x="2745" y="13072"/>
                </a:cubicBezTo>
                <a:cubicBezTo>
                  <a:pt x="495" y="18958"/>
                  <a:pt x="1" y="26128"/>
                  <a:pt x="1427" y="32260"/>
                </a:cubicBezTo>
                <a:cubicBezTo>
                  <a:pt x="2330" y="36145"/>
                  <a:pt x="3896" y="39666"/>
                  <a:pt x="6082" y="42720"/>
                </a:cubicBezTo>
                <a:cubicBezTo>
                  <a:pt x="8303" y="45822"/>
                  <a:pt x="12073" y="49579"/>
                  <a:pt x="17423" y="49895"/>
                </a:cubicBezTo>
                <a:cubicBezTo>
                  <a:pt x="17671" y="49906"/>
                  <a:pt x="17918" y="49919"/>
                  <a:pt x="18165" y="49919"/>
                </a:cubicBezTo>
                <a:cubicBezTo>
                  <a:pt x="21503" y="49919"/>
                  <a:pt x="24857" y="48607"/>
                  <a:pt x="27480" y="46265"/>
                </a:cubicBezTo>
                <a:cubicBezTo>
                  <a:pt x="30041" y="43969"/>
                  <a:pt x="31548" y="40972"/>
                  <a:pt x="31709" y="37813"/>
                </a:cubicBezTo>
                <a:cubicBezTo>
                  <a:pt x="31881" y="34591"/>
                  <a:pt x="30317" y="31299"/>
                  <a:pt x="27728" y="29429"/>
                </a:cubicBezTo>
                <a:lnTo>
                  <a:pt x="27676" y="29389"/>
                </a:lnTo>
                <a:cubicBezTo>
                  <a:pt x="27411" y="29206"/>
                  <a:pt x="27186" y="29039"/>
                  <a:pt x="27101" y="28763"/>
                </a:cubicBezTo>
                <a:cubicBezTo>
                  <a:pt x="27021" y="28497"/>
                  <a:pt x="27066" y="28170"/>
                  <a:pt x="27221" y="27841"/>
                </a:cubicBezTo>
                <a:cubicBezTo>
                  <a:pt x="27233" y="27812"/>
                  <a:pt x="27250" y="27778"/>
                  <a:pt x="27268" y="27750"/>
                </a:cubicBezTo>
                <a:lnTo>
                  <a:pt x="29610" y="27750"/>
                </a:lnTo>
                <a:cubicBezTo>
                  <a:pt x="31812" y="27750"/>
                  <a:pt x="33602" y="29539"/>
                  <a:pt x="33602" y="31742"/>
                </a:cubicBezTo>
                <a:lnTo>
                  <a:pt x="33602" y="57732"/>
                </a:lnTo>
                <a:cubicBezTo>
                  <a:pt x="33602" y="58468"/>
                  <a:pt x="34201" y="59062"/>
                  <a:pt x="34932" y="59062"/>
                </a:cubicBezTo>
                <a:cubicBezTo>
                  <a:pt x="35668" y="59062"/>
                  <a:pt x="36260" y="58468"/>
                  <a:pt x="36260" y="57732"/>
                </a:cubicBezTo>
                <a:lnTo>
                  <a:pt x="36260" y="31742"/>
                </a:lnTo>
                <a:cubicBezTo>
                  <a:pt x="36260" y="28078"/>
                  <a:pt x="33280" y="25092"/>
                  <a:pt x="29610" y="25092"/>
                </a:cubicBezTo>
                <a:lnTo>
                  <a:pt x="28649" y="25092"/>
                </a:lnTo>
                <a:cubicBezTo>
                  <a:pt x="28649" y="25085"/>
                  <a:pt x="28654" y="25074"/>
                  <a:pt x="28654" y="25063"/>
                </a:cubicBezTo>
                <a:cubicBezTo>
                  <a:pt x="28712" y="24787"/>
                  <a:pt x="28729" y="24498"/>
                  <a:pt x="28718" y="24195"/>
                </a:cubicBezTo>
                <a:lnTo>
                  <a:pt x="31479" y="24195"/>
                </a:lnTo>
                <a:cubicBezTo>
                  <a:pt x="32210" y="24195"/>
                  <a:pt x="32808" y="23595"/>
                  <a:pt x="32808" y="22865"/>
                </a:cubicBezTo>
                <a:cubicBezTo>
                  <a:pt x="32808" y="22129"/>
                  <a:pt x="32210" y="21536"/>
                  <a:pt x="31479" y="21536"/>
                </a:cubicBezTo>
                <a:lnTo>
                  <a:pt x="27780" y="21536"/>
                </a:lnTo>
                <a:cubicBezTo>
                  <a:pt x="27647" y="21266"/>
                  <a:pt x="27531" y="20961"/>
                  <a:pt x="27526" y="20661"/>
                </a:cubicBezTo>
                <a:cubicBezTo>
                  <a:pt x="27526" y="20172"/>
                  <a:pt x="28125" y="19585"/>
                  <a:pt x="28452" y="19275"/>
                </a:cubicBezTo>
                <a:cubicBezTo>
                  <a:pt x="29218" y="18526"/>
                  <a:pt x="29955" y="17785"/>
                  <a:pt x="30507" y="16841"/>
                </a:cubicBezTo>
                <a:cubicBezTo>
                  <a:pt x="31007" y="15989"/>
                  <a:pt x="31363" y="15081"/>
                  <a:pt x="31565" y="14142"/>
                </a:cubicBezTo>
                <a:cubicBezTo>
                  <a:pt x="31950" y="12365"/>
                  <a:pt x="31778" y="10455"/>
                  <a:pt x="31065" y="8625"/>
                </a:cubicBezTo>
                <a:cubicBezTo>
                  <a:pt x="29108" y="3607"/>
                  <a:pt x="23625" y="0"/>
                  <a:pt x="18510" y="0"/>
                </a:cubicBezTo>
                <a:close/>
                <a:moveTo>
                  <a:pt x="56444" y="0"/>
                </a:moveTo>
                <a:cubicBezTo>
                  <a:pt x="51329" y="0"/>
                  <a:pt x="45846" y="3607"/>
                  <a:pt x="43889" y="8625"/>
                </a:cubicBezTo>
                <a:cubicBezTo>
                  <a:pt x="43177" y="10455"/>
                  <a:pt x="43004" y="12365"/>
                  <a:pt x="43389" y="14142"/>
                </a:cubicBezTo>
                <a:cubicBezTo>
                  <a:pt x="43591" y="15081"/>
                  <a:pt x="43947" y="15989"/>
                  <a:pt x="44447" y="16841"/>
                </a:cubicBezTo>
                <a:cubicBezTo>
                  <a:pt x="45000" y="17785"/>
                  <a:pt x="45737" y="18526"/>
                  <a:pt x="46502" y="19275"/>
                </a:cubicBezTo>
                <a:cubicBezTo>
                  <a:pt x="46824" y="19585"/>
                  <a:pt x="47428" y="20172"/>
                  <a:pt x="47423" y="20661"/>
                </a:cubicBezTo>
                <a:cubicBezTo>
                  <a:pt x="47423" y="20961"/>
                  <a:pt x="47307" y="21266"/>
                  <a:pt x="47174" y="21536"/>
                </a:cubicBezTo>
                <a:lnTo>
                  <a:pt x="43177" y="21536"/>
                </a:lnTo>
                <a:cubicBezTo>
                  <a:pt x="42445" y="21536"/>
                  <a:pt x="41847" y="22129"/>
                  <a:pt x="41847" y="22865"/>
                </a:cubicBezTo>
                <a:cubicBezTo>
                  <a:pt x="41847" y="23595"/>
                  <a:pt x="42445" y="24195"/>
                  <a:pt x="43177" y="24195"/>
                </a:cubicBezTo>
                <a:lnTo>
                  <a:pt x="46237" y="24195"/>
                </a:lnTo>
                <a:cubicBezTo>
                  <a:pt x="46220" y="24498"/>
                  <a:pt x="46242" y="24787"/>
                  <a:pt x="46300" y="25063"/>
                </a:cubicBezTo>
                <a:cubicBezTo>
                  <a:pt x="46300" y="25074"/>
                  <a:pt x="46306" y="25085"/>
                  <a:pt x="46306" y="25092"/>
                </a:cubicBezTo>
                <a:lnTo>
                  <a:pt x="45345" y="25092"/>
                </a:lnTo>
                <a:cubicBezTo>
                  <a:pt x="41674" y="25092"/>
                  <a:pt x="38694" y="28078"/>
                  <a:pt x="38694" y="31742"/>
                </a:cubicBezTo>
                <a:lnTo>
                  <a:pt x="38694" y="57732"/>
                </a:lnTo>
                <a:cubicBezTo>
                  <a:pt x="38694" y="58468"/>
                  <a:pt x="39287" y="59062"/>
                  <a:pt x="40023" y="59062"/>
                </a:cubicBezTo>
                <a:cubicBezTo>
                  <a:pt x="40753" y="59062"/>
                  <a:pt x="41347" y="58468"/>
                  <a:pt x="41347" y="57732"/>
                </a:cubicBezTo>
                <a:lnTo>
                  <a:pt x="41347" y="31742"/>
                </a:lnTo>
                <a:cubicBezTo>
                  <a:pt x="41347" y="29539"/>
                  <a:pt x="43142" y="27750"/>
                  <a:pt x="45345" y="27750"/>
                </a:cubicBezTo>
                <a:lnTo>
                  <a:pt x="47687" y="27750"/>
                </a:lnTo>
                <a:cubicBezTo>
                  <a:pt x="47705" y="27778"/>
                  <a:pt x="47721" y="27812"/>
                  <a:pt x="47734" y="27841"/>
                </a:cubicBezTo>
                <a:cubicBezTo>
                  <a:pt x="47888" y="28170"/>
                  <a:pt x="47934" y="28497"/>
                  <a:pt x="47848" y="28779"/>
                </a:cubicBezTo>
                <a:cubicBezTo>
                  <a:pt x="47768" y="29039"/>
                  <a:pt x="47543" y="29206"/>
                  <a:pt x="47278" y="29389"/>
                </a:cubicBezTo>
                <a:lnTo>
                  <a:pt x="47227" y="29429"/>
                </a:lnTo>
                <a:cubicBezTo>
                  <a:pt x="44638" y="31299"/>
                  <a:pt x="43073" y="34591"/>
                  <a:pt x="43246" y="37813"/>
                </a:cubicBezTo>
                <a:cubicBezTo>
                  <a:pt x="43406" y="40972"/>
                  <a:pt x="44914" y="43969"/>
                  <a:pt x="47474" y="46265"/>
                </a:cubicBezTo>
                <a:cubicBezTo>
                  <a:pt x="50098" y="48607"/>
                  <a:pt x="53452" y="49919"/>
                  <a:pt x="56789" y="49919"/>
                </a:cubicBezTo>
                <a:cubicBezTo>
                  <a:pt x="57037" y="49919"/>
                  <a:pt x="57284" y="49906"/>
                  <a:pt x="57531" y="49895"/>
                </a:cubicBezTo>
                <a:cubicBezTo>
                  <a:pt x="62882" y="49579"/>
                  <a:pt x="66652" y="45822"/>
                  <a:pt x="68867" y="42720"/>
                </a:cubicBezTo>
                <a:cubicBezTo>
                  <a:pt x="71058" y="39666"/>
                  <a:pt x="72624" y="36145"/>
                  <a:pt x="73527" y="32260"/>
                </a:cubicBezTo>
                <a:cubicBezTo>
                  <a:pt x="74953" y="26128"/>
                  <a:pt x="74459" y="18958"/>
                  <a:pt x="72210" y="13072"/>
                </a:cubicBezTo>
                <a:cubicBezTo>
                  <a:pt x="69586" y="6231"/>
                  <a:pt x="64804" y="1679"/>
                  <a:pt x="58739" y="259"/>
                </a:cubicBezTo>
                <a:cubicBezTo>
                  <a:pt x="57992" y="86"/>
                  <a:pt x="57220" y="0"/>
                  <a:pt x="56444" y="0"/>
                </a:cubicBezTo>
                <a:close/>
              </a:path>
            </a:pathLst>
          </a:custGeom>
          <a:gradFill>
            <a:gsLst>
              <a:gs pos="0">
                <a:srgbClr val="E2D0D0"/>
              </a:gs>
              <a:gs pos="100000">
                <a:srgbClr val="D9686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5"/>
          <p:cNvGrpSpPr/>
          <p:nvPr/>
        </p:nvGrpSpPr>
        <p:grpSpPr>
          <a:xfrm>
            <a:off x="-15543" y="5418328"/>
            <a:ext cx="3266419" cy="454333"/>
            <a:chOff x="4428799" y="2267122"/>
            <a:chExt cx="717516" cy="158558"/>
          </a:xfrm>
        </p:grpSpPr>
        <p:sp>
          <p:nvSpPr>
            <p:cNvPr id="119" name="Google Shape;119;p15"/>
            <p:cNvSpPr/>
            <p:nvPr/>
          </p:nvSpPr>
          <p:spPr>
            <a:xfrm>
              <a:off x="4432290" y="2271344"/>
              <a:ext cx="714025" cy="151705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          </a:t>
              </a:r>
              <a:r>
                <a:rPr lang="en">
                  <a:solidFill>
                    <a:srgbClr val="C27BA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>
                  <a:solidFill>
                    <a:srgbClr val="C27BA0"/>
                  </a:solidFill>
                  <a:latin typeface="Open Sans"/>
                  <a:ea typeface="Open Sans"/>
                  <a:cs typeface="Open Sans"/>
                  <a:sym typeface="Open Sans"/>
                </a:rPr>
                <a:t>Metabolism of ingested food.</a:t>
              </a:r>
              <a:endParaRPr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3C47D"/>
                  </a:solidFill>
                  <a:latin typeface="Open Sans"/>
                  <a:ea typeface="Open Sans"/>
                  <a:cs typeface="Open Sans"/>
                  <a:sym typeface="Open Sans"/>
                </a:rPr>
                <a:t>Example: glycolysis</a:t>
              </a:r>
              <a:r>
                <a:rPr lang="en">
                  <a:solidFill>
                    <a:srgbClr val="6AA84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4428799" y="2267122"/>
              <a:ext cx="94905" cy="158558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1" name="Google Shape;121;p15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2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786580" y="294883"/>
            <a:ext cx="52848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Acids and Bases</a:t>
            </a:r>
            <a:endParaRPr b="1" i="0" sz="4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3" name="Google Shape;123;p15"/>
          <p:cNvCxnSpPr/>
          <p:nvPr/>
        </p:nvCxnSpPr>
        <p:spPr>
          <a:xfrm>
            <a:off x="2086100" y="111362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15"/>
          <p:cNvSpPr txBox="1"/>
          <p:nvPr/>
        </p:nvSpPr>
        <p:spPr>
          <a:xfrm>
            <a:off x="167746" y="1149465"/>
            <a:ext cx="548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Acid-Base Balance</a:t>
            </a:r>
            <a:endParaRPr b="1" sz="24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167751" y="3020563"/>
            <a:ext cx="629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Why  Should [H+] be Tightly Controlled?</a:t>
            </a:r>
            <a:endParaRPr b="1" sz="24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-15550" y="4882950"/>
            <a:ext cx="6858000" cy="396300"/>
          </a:xfrm>
          <a:prstGeom prst="rect">
            <a:avLst/>
          </a:prstGeom>
          <a:solidFill>
            <a:srgbClr val="CF8A8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 number of processes can alter [H +] concentration in the body, such as;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27" name="Google Shape;127;p15"/>
          <p:cNvGraphicFramePr/>
          <p:nvPr/>
        </p:nvGraphicFramePr>
        <p:xfrm>
          <a:off x="214813" y="70519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{650C52B6-6FE0-44A3-826D-342846C75112}</a:tableStyleId>
              </a:tblPr>
              <a:tblGrid>
                <a:gridCol w="1594600"/>
                <a:gridCol w="2904775"/>
                <a:gridCol w="1949750"/>
              </a:tblGrid>
              <a:tr h="316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Acid</a:t>
                      </a:r>
                      <a:r>
                        <a:rPr lang="en" sz="16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 u="none" cap="none" strike="noStrike">
                        <a:solidFill>
                          <a:srgbClr val="A353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Base</a:t>
                      </a:r>
                      <a:r>
                        <a:rPr lang="en" sz="16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300" u="none" cap="none" strike="noStrike">
                        <a:solidFill>
                          <a:srgbClr val="A353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</a:tr>
              <a:tr h="1021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Definition</a:t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 molecule that can </a:t>
                      </a:r>
                      <a:r>
                        <a:rPr b="1"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release 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 + in a solution.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93C47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free H [H+] is the one how can change the pH</a:t>
                      </a:r>
                      <a:endParaRPr>
                        <a:solidFill>
                          <a:srgbClr val="93C47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 molecule that </a:t>
                      </a:r>
                      <a:r>
                        <a:rPr b="1"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accepts </a:t>
                      </a: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H+ in a solution.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967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Examples</a:t>
                      </a:r>
                      <a:endParaRPr sz="13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3737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H2CO3  (carbonic acid)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3737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HCl (hydrochloric acid)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3737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Bicarbonate ions (HCO3-).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37370"/>
                        </a:buClr>
                        <a:buSzPts val="1400"/>
                        <a:buFont typeface="Open Sans"/>
                        <a:buChar char="●"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Hydrogen phosphate (HPO4-2)</a:t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</a:tbl>
          </a:graphicData>
        </a:graphic>
      </p:graphicFrame>
      <p:grpSp>
        <p:nvGrpSpPr>
          <p:cNvPr id="128" name="Google Shape;128;p15"/>
          <p:cNvGrpSpPr/>
          <p:nvPr/>
        </p:nvGrpSpPr>
        <p:grpSpPr>
          <a:xfrm>
            <a:off x="214835" y="1852065"/>
            <a:ext cx="6157508" cy="1031406"/>
            <a:chOff x="4404545" y="3301592"/>
            <a:chExt cx="782403" cy="129272"/>
          </a:xfrm>
        </p:grpSpPr>
        <p:sp>
          <p:nvSpPr>
            <p:cNvPr id="129" name="Google Shape;129;p1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15"/>
          <p:cNvSpPr txBox="1"/>
          <p:nvPr/>
        </p:nvSpPr>
        <p:spPr>
          <a:xfrm>
            <a:off x="1261943" y="1852075"/>
            <a:ext cx="4890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Acid-base balance is concerned with the precise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regulation of free (unbound) hydrogen ion (H +)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concentration in body fluids.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F8A87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Normally, [H+] = 0.00004 mEq/L (40 nEq/L).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2" name="Google Shape;132;p15"/>
          <p:cNvGrpSpPr/>
          <p:nvPr/>
        </p:nvGrpSpPr>
        <p:grpSpPr>
          <a:xfrm>
            <a:off x="167801" y="3600430"/>
            <a:ext cx="6449109" cy="977500"/>
            <a:chOff x="4404545" y="3301592"/>
            <a:chExt cx="782403" cy="129272"/>
          </a:xfrm>
        </p:grpSpPr>
        <p:sp>
          <p:nvSpPr>
            <p:cNvPr id="133" name="Google Shape;133;p15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416034" y="3308320"/>
              <a:ext cx="120286" cy="11572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15"/>
          <p:cNvSpPr txBox="1"/>
          <p:nvPr/>
        </p:nvSpPr>
        <p:spPr>
          <a:xfrm>
            <a:off x="1261950" y="3546525"/>
            <a:ext cx="5357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Slight deviations in [H +] have profound effects on enzyme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and protein activity and thus the body’s metabolic activity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 general.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Open Sans"/>
                <a:ea typeface="Open Sans"/>
                <a:cs typeface="Open Sans"/>
                <a:sym typeface="Open Sans"/>
              </a:rPr>
              <a:t>• Changes in [H+] affects K+ levels in the body.</a:t>
            </a:r>
            <a:endParaRPr>
              <a:solidFill>
                <a:srgbClr val="C27BA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6" name="Google Shape;136;p15"/>
          <p:cNvGrpSpPr/>
          <p:nvPr/>
        </p:nvGrpSpPr>
        <p:grpSpPr>
          <a:xfrm>
            <a:off x="-178" y="6157849"/>
            <a:ext cx="3210444" cy="332103"/>
            <a:chOff x="4411969" y="2278604"/>
            <a:chExt cx="777272" cy="144443"/>
          </a:xfrm>
        </p:grpSpPr>
        <p:sp>
          <p:nvSpPr>
            <p:cNvPr id="137" name="Google Shape;137;p15"/>
            <p:cNvSpPr/>
            <p:nvPr/>
          </p:nvSpPr>
          <p:spPr>
            <a:xfrm>
              <a:off x="4411969" y="2278604"/>
              <a:ext cx="777272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           </a:t>
              </a: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GI secretions.</a:t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4411975" y="2278604"/>
              <a:ext cx="113769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3251275" y="6157789"/>
            <a:ext cx="3606728" cy="332116"/>
            <a:chOff x="4411971" y="2278599"/>
            <a:chExt cx="770586" cy="144449"/>
          </a:xfrm>
        </p:grpSpPr>
        <p:sp>
          <p:nvSpPr>
            <p:cNvPr id="140" name="Google Shape;140;p15"/>
            <p:cNvSpPr/>
            <p:nvPr/>
          </p:nvSpPr>
          <p:spPr>
            <a:xfrm>
              <a:off x="4418983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           </a:t>
              </a: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Changes in CO2 production.</a:t>
              </a:r>
              <a:endParaRPr i="0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4411971" y="2278605"/>
              <a:ext cx="97185" cy="14444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2" name="Google Shape;142;p15"/>
          <p:cNvGrpSpPr/>
          <p:nvPr/>
        </p:nvGrpSpPr>
        <p:grpSpPr>
          <a:xfrm>
            <a:off x="3284096" y="5428131"/>
            <a:ext cx="3573908" cy="434701"/>
            <a:chOff x="4411972" y="2228369"/>
            <a:chExt cx="763574" cy="168718"/>
          </a:xfrm>
        </p:grpSpPr>
        <p:sp>
          <p:nvSpPr>
            <p:cNvPr id="143" name="Google Shape;143;p15"/>
            <p:cNvSpPr/>
            <p:nvPr/>
          </p:nvSpPr>
          <p:spPr>
            <a:xfrm>
              <a:off x="4411972" y="2228369"/>
              <a:ext cx="763574" cy="163109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           Generation of acids &amp; bases from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            amino acid/protein metabolism.</a:t>
              </a:r>
              <a:endParaRPr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4411973" y="2228372"/>
              <a:ext cx="89793" cy="168715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5" name="Google Shape;145;p15"/>
          <p:cNvSpPr txBox="1"/>
          <p:nvPr/>
        </p:nvSpPr>
        <p:spPr>
          <a:xfrm>
            <a:off x="167746" y="6610015"/>
            <a:ext cx="5486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Acid-Base Fundamentals</a:t>
            </a:r>
            <a:endParaRPr b="1" sz="24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6" name="Google Shape;146;p15"/>
          <p:cNvGrpSpPr/>
          <p:nvPr/>
        </p:nvGrpSpPr>
        <p:grpSpPr>
          <a:xfrm>
            <a:off x="119441" y="149623"/>
            <a:ext cx="871855" cy="663428"/>
            <a:chOff x="3386036" y="1746339"/>
            <a:chExt cx="397907" cy="279762"/>
          </a:xfrm>
        </p:grpSpPr>
        <p:sp>
          <p:nvSpPr>
            <p:cNvPr id="147" name="Google Shape;147;p15"/>
            <p:cNvSpPr/>
            <p:nvPr/>
          </p:nvSpPr>
          <p:spPr>
            <a:xfrm>
              <a:off x="3561652" y="1848954"/>
              <a:ext cx="59646" cy="74506"/>
            </a:xfrm>
            <a:custGeom>
              <a:rect b="b" l="l" r="r" t="t"/>
              <a:pathLst>
                <a:path extrusionOk="0" h="3570" w="2858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3386036" y="1746339"/>
              <a:ext cx="397907" cy="279762"/>
            </a:xfrm>
            <a:custGeom>
              <a:rect b="b" l="l" r="r" t="t"/>
              <a:pathLst>
                <a:path extrusionOk="0" h="13405" w="19066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rgbClr val="CF8A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15">
            <a:hlinkClick r:id="rId3"/>
          </p:cNvPr>
          <p:cNvSpPr txBox="1"/>
          <p:nvPr/>
        </p:nvSpPr>
        <p:spPr>
          <a:xfrm>
            <a:off x="45224" y="728075"/>
            <a:ext cx="102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Helpful video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108200" y="33550"/>
            <a:ext cx="59805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Strong VS Weak Acids &amp; Bases</a:t>
            </a:r>
            <a:endParaRPr b="1" i="0" sz="4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1166000" y="2132663"/>
            <a:ext cx="4206600" cy="831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Weak acids: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dissociate incompletely and less strongly releasing small amounts of H+ in solution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279050" y="3065638"/>
            <a:ext cx="3092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Weak Acids</a:t>
            </a:r>
            <a:endParaRPr b="1" i="0" sz="24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8" name="Google Shape;158;p16"/>
          <p:cNvCxnSpPr/>
          <p:nvPr/>
        </p:nvCxnSpPr>
        <p:spPr>
          <a:xfrm flipH="1" rot="10800000">
            <a:off x="849150" y="1323823"/>
            <a:ext cx="5168700" cy="870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" name="Google Shape;159;p16"/>
          <p:cNvSpPr txBox="1"/>
          <p:nvPr/>
        </p:nvSpPr>
        <p:spPr>
          <a:xfrm>
            <a:off x="1929000" y="3556812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279050" y="3926650"/>
            <a:ext cx="5980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173400" y="5368215"/>
            <a:ext cx="30000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173400" y="5946713"/>
            <a:ext cx="6511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" name="Google Shape;16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25" y="8354750"/>
            <a:ext cx="2081926" cy="1300499"/>
          </a:xfrm>
          <a:prstGeom prst="rect">
            <a:avLst/>
          </a:prstGeom>
          <a:noFill/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164" name="Google Shape;164;p16"/>
          <p:cNvGraphicFramePr/>
          <p:nvPr/>
        </p:nvGraphicFramePr>
        <p:xfrm>
          <a:off x="3663118" y="69069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{650C52B6-6FE0-44A3-826D-342846C75112}</a:tableStyleId>
              </a:tblPr>
              <a:tblGrid>
                <a:gridCol w="1268550"/>
                <a:gridCol w="1218975"/>
                <a:gridCol w="533950"/>
              </a:tblGrid>
              <a:tr h="24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B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[H+] (mEq/L)</a:t>
                      </a:r>
                      <a:r>
                        <a:rPr lang="en" sz="9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900" u="none" cap="none" strike="noStrike">
                        <a:solidFill>
                          <a:srgbClr val="A353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9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</a:t>
                      </a:r>
                      <a:r>
                        <a:rPr lang="en" sz="9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900" u="none" cap="none" strike="noStrike">
                        <a:solidFill>
                          <a:srgbClr val="A353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B37370"/>
                    </a:solidFill>
                  </a:tcPr>
                </a:tc>
              </a:tr>
              <a:tr h="49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Extracellular fluid</a:t>
                      </a:r>
                      <a:endParaRPr b="1" sz="9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9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35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Arterial blood</a:t>
                      </a:r>
                      <a:r>
                        <a:rPr b="1" lang="en" sz="9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9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T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4.0 X 10-5</a:t>
                      </a:r>
                      <a:endParaRPr sz="9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7.4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38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Venous blood</a:t>
                      </a:r>
                      <a:r>
                        <a:rPr b="1" lang="en" sz="9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9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4.5 X 10-5</a:t>
                      </a:r>
                      <a:endParaRPr sz="9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7.35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38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Interstitial</a:t>
                      </a:r>
                      <a:r>
                        <a:rPr b="1" lang="en" sz="9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fluid</a:t>
                      </a:r>
                      <a:endParaRPr sz="900" u="none" cap="none" strike="noStrike">
                        <a:solidFill>
                          <a:srgbClr val="AAC1D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B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4.5 X 10-5</a:t>
                      </a:r>
                      <a:endParaRPr sz="9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7.35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35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Intracellular fluid</a:t>
                      </a:r>
                      <a:endParaRPr b="1" sz="9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X 10-3 to 4 X 10-5</a:t>
                      </a:r>
                      <a:endParaRPr sz="9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6-7.4</a:t>
                      </a:r>
                      <a:endParaRPr sz="9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35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Urine</a:t>
                      </a:r>
                      <a:endParaRPr b="1" sz="9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X 10-2 to 1 X 10-5</a:t>
                      </a:r>
                      <a:endParaRPr sz="9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4.5-8</a:t>
                      </a:r>
                      <a:endParaRPr sz="9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  <a:tr h="24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Gastric HCl</a:t>
                      </a:r>
                      <a:endParaRPr b="1" sz="9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CF8A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160</a:t>
                      </a:r>
                      <a:endParaRPr sz="9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lnL cap="flat" cmpd="sng" w="19050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solidFill>
                      <a:srgbClr val="F3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 sz="900" u="none" cap="none" strike="noStrik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121925" marL="121925">
                    <a:solidFill>
                      <a:srgbClr val="F3EFEF"/>
                    </a:solidFill>
                  </a:tcPr>
                </a:tc>
              </a:tr>
            </a:tbl>
          </a:graphicData>
        </a:graphic>
      </p:graphicFrame>
      <p:grpSp>
        <p:nvGrpSpPr>
          <p:cNvPr id="165" name="Google Shape;165;p16"/>
          <p:cNvGrpSpPr/>
          <p:nvPr/>
        </p:nvGrpSpPr>
        <p:grpSpPr>
          <a:xfrm rot="-5400000">
            <a:off x="-5877" y="1709418"/>
            <a:ext cx="1483378" cy="930039"/>
            <a:chOff x="4364481" y="2440189"/>
            <a:chExt cx="745454" cy="367198"/>
          </a:xfrm>
        </p:grpSpPr>
        <p:cxnSp>
          <p:nvCxnSpPr>
            <p:cNvPr id="166" name="Google Shape;166;p16"/>
            <p:cNvCxnSpPr>
              <a:endCxn id="167" idx="2"/>
            </p:cNvCxnSpPr>
            <p:nvPr/>
          </p:nvCxnSpPr>
          <p:spPr>
            <a:xfrm rot="-5400000">
              <a:off x="4723337" y="2392467"/>
              <a:ext cx="300" cy="3216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68" name="Google Shape;168;p16"/>
            <p:cNvGrpSpPr/>
            <p:nvPr/>
          </p:nvGrpSpPr>
          <p:grpSpPr>
            <a:xfrm>
              <a:off x="4364481" y="2440189"/>
              <a:ext cx="225853" cy="343495"/>
              <a:chOff x="4014341" y="1729307"/>
              <a:chExt cx="136500" cy="207600"/>
            </a:xfrm>
          </p:grpSpPr>
          <p:cxnSp>
            <p:nvCxnSpPr>
              <p:cNvPr id="169" name="Google Shape;169;p16"/>
              <p:cNvCxnSpPr>
                <a:stCxn id="170" idx="4"/>
              </p:cNvCxnSpPr>
              <p:nvPr/>
            </p:nvCxnSpPr>
            <p:spPr>
              <a:xfrm rot="5400000">
                <a:off x="4047041" y="1901357"/>
                <a:ext cx="71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0" name="Google Shape;170;p16"/>
              <p:cNvSpPr/>
              <p:nvPr/>
            </p:nvSpPr>
            <p:spPr>
              <a:xfrm>
                <a:off x="4014341" y="1729307"/>
                <a:ext cx="136500" cy="136500"/>
              </a:xfrm>
              <a:prstGeom prst="ellipse">
                <a:avLst/>
              </a:prstGeom>
              <a:noFill/>
              <a:ln cap="flat" cmpd="sng" w="19050">
                <a:solidFill>
                  <a:srgbClr val="F3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4031741" y="1746799"/>
                <a:ext cx="101700" cy="101700"/>
              </a:xfrm>
              <a:prstGeom prst="ellipse">
                <a:avLst/>
              </a:prstGeom>
              <a:solidFill>
                <a:srgbClr val="6AA8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" name="Google Shape;172;p16"/>
            <p:cNvGrpSpPr/>
            <p:nvPr/>
          </p:nvGrpSpPr>
          <p:grpSpPr>
            <a:xfrm>
              <a:off x="4884287" y="2440251"/>
              <a:ext cx="225647" cy="367136"/>
              <a:chOff x="6999166" y="2292572"/>
              <a:chExt cx="792300" cy="1289100"/>
            </a:xfrm>
          </p:grpSpPr>
          <p:cxnSp>
            <p:nvCxnSpPr>
              <p:cNvPr id="173" name="Google Shape;173;p16"/>
              <p:cNvCxnSpPr>
                <a:stCxn id="167" idx="4"/>
              </p:cNvCxnSpPr>
              <p:nvPr/>
            </p:nvCxnSpPr>
            <p:spPr>
              <a:xfrm rot="5400000">
                <a:off x="7147066" y="3333422"/>
                <a:ext cx="496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7" name="Google Shape;167;p16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cap="flat" cmpd="sng" w="19050">
                <a:solidFill>
                  <a:srgbClr val="F3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7100398" y="2393814"/>
                <a:ext cx="590100" cy="590100"/>
              </a:xfrm>
              <a:prstGeom prst="ellipse">
                <a:avLst/>
              </a:prstGeom>
              <a:solidFill>
                <a:srgbClr val="E0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5" name="Google Shape;175;p16"/>
          <p:cNvSpPr txBox="1"/>
          <p:nvPr/>
        </p:nvSpPr>
        <p:spPr>
          <a:xfrm>
            <a:off x="1166000" y="1411175"/>
            <a:ext cx="4206600" cy="615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Strong acids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: dissociate rapidly and release large amounts of H+ in solution 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279050" y="5346025"/>
            <a:ext cx="309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What is pH?</a:t>
            </a:r>
            <a:endParaRPr b="1" i="0" sz="24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322317" y="5823141"/>
            <a:ext cx="6213388" cy="1031403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pH is a way of expressing H + ion concentrations.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pH = log   1   </a:t>
            </a:r>
            <a:endParaRPr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Or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pH = -</a:t>
            </a:r>
            <a:r>
              <a:rPr lang="en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log [H+]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                   [H+]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• If the [H+]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increase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→ pH will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decrease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(more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acidic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)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• If the [H+]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decrease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—&gt; pH will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increase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(more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alkaline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16"/>
          <p:cNvSpPr/>
          <p:nvPr/>
        </p:nvSpPr>
        <p:spPr>
          <a:xfrm flipH="1">
            <a:off x="279050" y="6991825"/>
            <a:ext cx="3092700" cy="1031400"/>
          </a:xfrm>
          <a:prstGeom prst="rect">
            <a:avLst/>
          </a:pr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What is the normal pH of the ECF?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Normally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pH= 7.35-7.45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pH &lt; 6.8 Acidosis (Death)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pH &gt; 8 Alkalosis (Death)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9" name="Google Shape;179;p16"/>
          <p:cNvGrpSpPr/>
          <p:nvPr/>
        </p:nvGrpSpPr>
        <p:grpSpPr>
          <a:xfrm>
            <a:off x="257113" y="3466839"/>
            <a:ext cx="6213366" cy="1925372"/>
            <a:chOff x="4411967" y="2256293"/>
            <a:chExt cx="763575" cy="293529"/>
          </a:xfrm>
        </p:grpSpPr>
        <p:sp>
          <p:nvSpPr>
            <p:cNvPr id="180" name="Google Shape;180;p16"/>
            <p:cNvSpPr/>
            <p:nvPr/>
          </p:nvSpPr>
          <p:spPr>
            <a:xfrm>
              <a:off x="4411968" y="2264167"/>
              <a:ext cx="763574" cy="285655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AH             A- + H+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Acid            Conjugate base + H+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The extent to which a given acid dissociates in solution is constant. Also known as the </a:t>
              </a:r>
              <a:r>
                <a:rPr b="1" lang="en">
                  <a:solidFill>
                    <a:srgbClr val="CC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Dissociation constant ( K ).</a:t>
              </a:r>
              <a:endParaRPr b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K = [ H+ ][ A- ]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      [ AH ]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H2CO3 ⇆ HCO3- + H+                           K=  [H+][HCO3 -]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                                                                        [H2CO3]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4411967" y="2256293"/>
              <a:ext cx="98506" cy="6041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2" name="Google Shape;182;p16"/>
          <p:cNvSpPr/>
          <p:nvPr/>
        </p:nvSpPr>
        <p:spPr>
          <a:xfrm rot="1020">
            <a:off x="3108268" y="5042600"/>
            <a:ext cx="1011300" cy="184500"/>
          </a:xfrm>
          <a:prstGeom prst="rightArrow">
            <a:avLst>
              <a:gd fmla="val 15152" name="adj1"/>
              <a:gd fmla="val 87784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" name="Google Shape;183;p16"/>
          <p:cNvCxnSpPr/>
          <p:nvPr/>
        </p:nvCxnSpPr>
        <p:spPr>
          <a:xfrm flipH="1" rot="10800000">
            <a:off x="4528202" y="5264639"/>
            <a:ext cx="10893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16"/>
          <p:cNvCxnSpPr/>
          <p:nvPr/>
        </p:nvCxnSpPr>
        <p:spPr>
          <a:xfrm>
            <a:off x="3108252" y="4641444"/>
            <a:ext cx="84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16"/>
          <p:cNvCxnSpPr/>
          <p:nvPr/>
        </p:nvCxnSpPr>
        <p:spPr>
          <a:xfrm flipH="1" rot="10800000">
            <a:off x="2449334" y="3870425"/>
            <a:ext cx="4797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86" name="Google Shape;186;p16"/>
          <p:cNvCxnSpPr/>
          <p:nvPr/>
        </p:nvCxnSpPr>
        <p:spPr>
          <a:xfrm flipH="1" rot="10800000">
            <a:off x="2949309" y="3690588"/>
            <a:ext cx="4797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id="187" name="Google Shape;1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8595" y="1467275"/>
            <a:ext cx="1312000" cy="1483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6"/>
          <p:cNvCxnSpPr/>
          <p:nvPr/>
        </p:nvCxnSpPr>
        <p:spPr>
          <a:xfrm>
            <a:off x="3663122" y="6225555"/>
            <a:ext cx="30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228350" y="292850"/>
            <a:ext cx="60426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Acid Production by the Body</a:t>
            </a:r>
            <a:endParaRPr b="1" sz="24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228350" y="805950"/>
            <a:ext cx="6423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"/>
          <p:cNvSpPr txBox="1"/>
          <p:nvPr/>
        </p:nvSpPr>
        <p:spPr>
          <a:xfrm>
            <a:off x="78000" y="2812618"/>
            <a:ext cx="67020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The  Body’s Defense Against Changes in [H] </a:t>
            </a:r>
            <a:endParaRPr b="1" sz="24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130545" y="5499550"/>
            <a:ext cx="62382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What is a Buffer?</a:t>
            </a:r>
            <a:endParaRPr b="1" sz="24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135406" y="7856575"/>
            <a:ext cx="35988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How do Buffers work?</a:t>
            </a:r>
            <a:endParaRPr b="1" sz="24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228350" y="805950"/>
            <a:ext cx="5820132" cy="1930477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body produces large amounts of acids on daily basis as by products of metabolism.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Metabolism of dietary proteins.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Anaerobic metabolism of carbs and fat.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Acids in the body are of two kinds: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Volatile</a:t>
            </a:r>
            <a:r>
              <a:rPr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(CO2)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2.</a:t>
            </a:r>
            <a:r>
              <a:rPr b="1" lang="en" u="sng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Non-volatile “fixed”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(sulfuric acid, lactic acid) (daily acid load ≈50-100 mEq/day) (0.8 mEq/kg/d).</a:t>
            </a:r>
            <a:endParaRPr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130550" y="3338675"/>
            <a:ext cx="6520786" cy="2152053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3534F"/>
                </a:solidFill>
                <a:latin typeface="Open Sans"/>
                <a:ea typeface="Open Sans"/>
                <a:cs typeface="Open Sans"/>
                <a:sym typeface="Open Sans"/>
              </a:rPr>
              <a:t>Three main systems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1.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Body fluid buffers</a:t>
            </a:r>
            <a:r>
              <a:rPr b="1" lang="en" u="sng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Works within seconds.</a:t>
            </a:r>
            <a:r>
              <a:rPr lang="en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It doesn’t take rid of the H+ it just hides them until the kidney or the lungs(if it’s a volatile acid )start to work</a:t>
            </a:r>
            <a:endParaRPr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2.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Lungs</a:t>
            </a:r>
            <a:r>
              <a:rPr b="1" lang="en" u="sng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Works within minutes.</a:t>
            </a:r>
            <a:r>
              <a:rPr lang="en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 It has a limitation—&gt; cannot take rid all of the body’s acids ,just the volatile aids</a:t>
            </a:r>
            <a:r>
              <a:rPr lang="en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3. </a:t>
            </a:r>
            <a:r>
              <a:rPr b="1" lang="en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rPr>
              <a:t>Kidneys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: Works within hours-days ,The most powerful of the three.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1" name="Google Shape;201;p17"/>
          <p:cNvGrpSpPr/>
          <p:nvPr/>
        </p:nvGrpSpPr>
        <p:grpSpPr>
          <a:xfrm>
            <a:off x="135396" y="6015775"/>
            <a:ext cx="6400060" cy="1622050"/>
            <a:chOff x="120749" y="5398125"/>
            <a:chExt cx="6608901" cy="1622050"/>
          </a:xfrm>
        </p:grpSpPr>
        <p:sp>
          <p:nvSpPr>
            <p:cNvPr id="202" name="Google Shape;202;p17"/>
            <p:cNvSpPr txBox="1"/>
            <p:nvPr/>
          </p:nvSpPr>
          <p:spPr>
            <a:xfrm>
              <a:off x="608750" y="5398125"/>
              <a:ext cx="6120900" cy="6156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A  buffer  = a solution that </a:t>
              </a:r>
              <a:r>
                <a:rPr b="1" lang="en">
                  <a:solidFill>
                    <a:srgbClr val="99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resists changes in pH</a:t>
              </a: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upon addition of small amount of acids or bases.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17"/>
            <p:cNvSpPr txBox="1"/>
            <p:nvPr/>
          </p:nvSpPr>
          <p:spPr>
            <a:xfrm>
              <a:off x="608750" y="6089678"/>
              <a:ext cx="6120900" cy="396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Neutralizes small additions of bases/acids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17"/>
            <p:cNvSpPr txBox="1"/>
            <p:nvPr/>
          </p:nvSpPr>
          <p:spPr>
            <a:xfrm>
              <a:off x="574250" y="6623875"/>
              <a:ext cx="6155400" cy="396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pH remains constant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05" name="Google Shape;205;p17"/>
            <p:cNvGrpSpPr/>
            <p:nvPr/>
          </p:nvGrpSpPr>
          <p:grpSpPr>
            <a:xfrm rot="-5400000">
              <a:off x="-414791" y="5991644"/>
              <a:ext cx="1524572" cy="453491"/>
              <a:chOff x="3969641" y="2440159"/>
              <a:chExt cx="1140293" cy="296652"/>
            </a:xfrm>
          </p:grpSpPr>
          <p:cxnSp>
            <p:nvCxnSpPr>
              <p:cNvPr id="206" name="Google Shape;206;p17"/>
              <p:cNvCxnSpPr>
                <a:stCxn id="207" idx="2"/>
                <a:endCxn id="208" idx="2"/>
              </p:cNvCxnSpPr>
              <p:nvPr/>
            </p:nvCxnSpPr>
            <p:spPr>
              <a:xfrm rot="10800000">
                <a:off x="4426991" y="2095735"/>
                <a:ext cx="0" cy="914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09" name="Google Shape;209;p17"/>
              <p:cNvGrpSpPr/>
              <p:nvPr/>
            </p:nvGrpSpPr>
            <p:grpSpPr>
              <a:xfrm>
                <a:off x="3969641" y="2440159"/>
                <a:ext cx="225853" cy="296652"/>
                <a:chOff x="3775710" y="1729289"/>
                <a:chExt cx="136500" cy="179289"/>
              </a:xfrm>
            </p:grpSpPr>
            <p:cxnSp>
              <p:nvCxnSpPr>
                <p:cNvPr id="210" name="Google Shape;210;p17"/>
                <p:cNvCxnSpPr/>
                <p:nvPr/>
              </p:nvCxnSpPr>
              <p:spPr>
                <a:xfrm>
                  <a:off x="3843851" y="1848278"/>
                  <a:ext cx="0" cy="60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35D7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07" name="Google Shape;207;p17"/>
                <p:cNvSpPr/>
                <p:nvPr/>
              </p:nvSpPr>
              <p:spPr>
                <a:xfrm>
                  <a:off x="3775710" y="1729289"/>
                  <a:ext cx="136500" cy="1365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3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211;p17"/>
                <p:cNvSpPr/>
                <p:nvPr/>
              </p:nvSpPr>
              <p:spPr>
                <a:xfrm>
                  <a:off x="3793133" y="1746713"/>
                  <a:ext cx="101700" cy="101700"/>
                </a:xfrm>
                <a:prstGeom prst="ellipse">
                  <a:avLst/>
                </a:prstGeom>
                <a:solidFill>
                  <a:srgbClr val="CF8A8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2" name="Google Shape;212;p17"/>
              <p:cNvGrpSpPr/>
              <p:nvPr/>
            </p:nvGrpSpPr>
            <p:grpSpPr>
              <a:xfrm>
                <a:off x="4427051" y="2440253"/>
                <a:ext cx="225647" cy="225732"/>
                <a:chOff x="5393704" y="2292572"/>
                <a:chExt cx="792300" cy="792600"/>
              </a:xfrm>
            </p:grpSpPr>
            <p:sp>
              <p:nvSpPr>
                <p:cNvPr id="213" name="Google Shape;213;p17"/>
                <p:cNvSpPr/>
                <p:nvPr/>
              </p:nvSpPr>
              <p:spPr>
                <a:xfrm>
                  <a:off x="5393704" y="2292572"/>
                  <a:ext cx="792300" cy="7926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3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14;p17"/>
                <p:cNvSpPr/>
                <p:nvPr/>
              </p:nvSpPr>
              <p:spPr>
                <a:xfrm>
                  <a:off x="5494936" y="2393814"/>
                  <a:ext cx="590100" cy="590100"/>
                </a:xfrm>
                <a:prstGeom prst="ellipse">
                  <a:avLst/>
                </a:prstGeom>
                <a:solidFill>
                  <a:srgbClr val="CF8A8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5" name="Google Shape;215;p17"/>
              <p:cNvGrpSpPr/>
              <p:nvPr/>
            </p:nvGrpSpPr>
            <p:grpSpPr>
              <a:xfrm>
                <a:off x="4884287" y="2440251"/>
                <a:ext cx="225647" cy="296531"/>
                <a:chOff x="6999166" y="2292572"/>
                <a:chExt cx="792300" cy="1041192"/>
              </a:xfrm>
            </p:grpSpPr>
            <p:cxnSp>
              <p:nvCxnSpPr>
                <p:cNvPr id="216" name="Google Shape;216;p17"/>
                <p:cNvCxnSpPr/>
                <p:nvPr/>
              </p:nvCxnSpPr>
              <p:spPr>
                <a:xfrm>
                  <a:off x="7395553" y="2983964"/>
                  <a:ext cx="0" cy="349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435D7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08" name="Google Shape;208;p17"/>
                <p:cNvSpPr/>
                <p:nvPr/>
              </p:nvSpPr>
              <p:spPr>
                <a:xfrm>
                  <a:off x="6999166" y="2292572"/>
                  <a:ext cx="792300" cy="79260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F3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17"/>
                <p:cNvSpPr/>
                <p:nvPr/>
              </p:nvSpPr>
              <p:spPr>
                <a:xfrm>
                  <a:off x="7100398" y="2393814"/>
                  <a:ext cx="590100" cy="590100"/>
                </a:xfrm>
                <a:prstGeom prst="ellipse">
                  <a:avLst/>
                </a:prstGeom>
                <a:solidFill>
                  <a:srgbClr val="CF8A8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18" name="Google Shape;218;p17"/>
          <p:cNvSpPr/>
          <p:nvPr/>
        </p:nvSpPr>
        <p:spPr>
          <a:xfrm>
            <a:off x="78000" y="8377975"/>
            <a:ext cx="5055141" cy="1381498"/>
          </a:xfrm>
          <a:custGeom>
            <a:rect b="b" l="l" r="r" t="t"/>
            <a:pathLst>
              <a:path extrusionOk="0" h="2863" w="17328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 buffer is a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mixture of a weak acid and a weak base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that are in equilibrium.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To be more accurate, its either made of: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A weak acid and its conjugated base (H2CO3 &amp; 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NaHCO3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/HCO3-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).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37370"/>
              </a:buClr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 weak base and its conjugated acid (NH3 &amp; NH4+).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9" name="Google Shape;2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150" y="8137961"/>
            <a:ext cx="1646850" cy="162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322325" y="67400"/>
            <a:ext cx="54864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How does a buffer do its job?</a:t>
            </a:r>
            <a:endParaRPr b="1" sz="24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18"/>
          <p:cNvSpPr txBox="1"/>
          <p:nvPr/>
        </p:nvSpPr>
        <p:spPr>
          <a:xfrm>
            <a:off x="695091" y="463143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27" name="Google Shape;227;p18"/>
          <p:cNvSpPr txBox="1"/>
          <p:nvPr/>
        </p:nvSpPr>
        <p:spPr>
          <a:xfrm>
            <a:off x="162050" y="4411213"/>
            <a:ext cx="61728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Chemical Buffer Systems in the Body</a:t>
            </a:r>
            <a:endParaRPr b="1" sz="24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8" name="Google Shape;228;p18"/>
          <p:cNvPicPr preferRelativeResize="0"/>
          <p:nvPr/>
        </p:nvPicPr>
        <p:blipFill rotWithShape="1">
          <a:blip r:embed="rId3">
            <a:alphaModFix/>
          </a:blip>
          <a:srcRect b="49351" l="773" r="68522" t="22998"/>
          <a:stretch/>
        </p:blipFill>
        <p:spPr>
          <a:xfrm>
            <a:off x="388325" y="588800"/>
            <a:ext cx="2620202" cy="160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/>
          <p:cNvPicPr preferRelativeResize="0"/>
          <p:nvPr/>
        </p:nvPicPr>
        <p:blipFill rotWithShape="1">
          <a:blip r:embed="rId3">
            <a:alphaModFix/>
          </a:blip>
          <a:srcRect b="15038" l="770" r="68526" t="57850"/>
          <a:stretch/>
        </p:blipFill>
        <p:spPr>
          <a:xfrm>
            <a:off x="3942600" y="643700"/>
            <a:ext cx="2030751" cy="1226724"/>
          </a:xfrm>
          <a:prstGeom prst="rect">
            <a:avLst/>
          </a:prstGeom>
          <a:noFill/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30" name="Google Shape;230;p18"/>
          <p:cNvCxnSpPr>
            <a:stCxn id="227" idx="0"/>
          </p:cNvCxnSpPr>
          <p:nvPr/>
        </p:nvCxnSpPr>
        <p:spPr>
          <a:xfrm flipH="1" rot="10800000">
            <a:off x="3248450" y="1434913"/>
            <a:ext cx="9600" cy="2976300"/>
          </a:xfrm>
          <a:prstGeom prst="straightConnector1">
            <a:avLst/>
          </a:prstGeom>
          <a:noFill/>
          <a:ln cap="flat" cmpd="sng" w="28575">
            <a:solidFill>
              <a:srgbClr val="CF8A8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" name="Google Shape;231;p18"/>
          <p:cNvSpPr txBox="1"/>
          <p:nvPr/>
        </p:nvSpPr>
        <p:spPr>
          <a:xfrm>
            <a:off x="-61302" y="7061125"/>
            <a:ext cx="66195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24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The Bicarbonate Buffer System</a:t>
            </a:r>
            <a:endParaRPr b="1" sz="24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2" name="Google Shape;232;p18"/>
          <p:cNvGrpSpPr/>
          <p:nvPr/>
        </p:nvGrpSpPr>
        <p:grpSpPr>
          <a:xfrm>
            <a:off x="141777" y="4802078"/>
            <a:ext cx="6218159" cy="2230975"/>
            <a:chOff x="4411968" y="2255055"/>
            <a:chExt cx="764164" cy="291749"/>
          </a:xfrm>
        </p:grpSpPr>
        <p:sp>
          <p:nvSpPr>
            <p:cNvPr id="233" name="Google Shape;233;p18"/>
            <p:cNvSpPr/>
            <p:nvPr/>
          </p:nvSpPr>
          <p:spPr>
            <a:xfrm>
              <a:off x="4412559" y="2269747"/>
              <a:ext cx="763574" cy="277057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There are 3 chemical buffers in the body: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99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1. The Bicarbonate buffer system. </a:t>
              </a:r>
              <a:endParaRPr b="1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99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2. The phosphate buffer system.</a:t>
              </a:r>
              <a:endParaRPr b="1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99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3. Proteins.</a:t>
              </a:r>
              <a:endParaRPr b="1">
                <a:solidFill>
                  <a:srgbClr val="99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• They are the 1st line of defence against changes in pH i.e.[H+], act  within seconds.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• Some are more powerful extracellularly and others are more powerful intracellularly.</a:t>
              </a:r>
              <a:endParaRPr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4411968" y="2255055"/>
              <a:ext cx="98506" cy="6165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i="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5" name="Google Shape;235;p18"/>
          <p:cNvGrpSpPr/>
          <p:nvPr/>
        </p:nvGrpSpPr>
        <p:grpSpPr>
          <a:xfrm>
            <a:off x="331606" y="7536240"/>
            <a:ext cx="6213388" cy="1946482"/>
            <a:chOff x="322318" y="7742786"/>
            <a:chExt cx="6213388" cy="1946482"/>
          </a:xfrm>
        </p:grpSpPr>
        <p:sp>
          <p:nvSpPr>
            <p:cNvPr id="236" name="Google Shape;236;p18"/>
            <p:cNvSpPr/>
            <p:nvPr/>
          </p:nvSpPr>
          <p:spPr>
            <a:xfrm>
              <a:off x="322318" y="7742786"/>
              <a:ext cx="6213388" cy="194648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A3534F"/>
                  </a:solidFill>
                  <a:latin typeface="Open Sans"/>
                  <a:ea typeface="Open Sans"/>
                  <a:cs typeface="Open Sans"/>
                  <a:sym typeface="Open Sans"/>
                </a:rPr>
                <a:t>Composed of:</a:t>
              </a:r>
              <a:endParaRPr b="1">
                <a:solidFill>
                  <a:srgbClr val="A3534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• A weak acid (H2CO3).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• Its conjugated base (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NaHCO3</a:t>
              </a: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/ HCO3-</a:t>
              </a: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).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CO2 + H2O                              H2CO3                 H+ + HCO3-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NaHCO3</a:t>
              </a: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                        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Na+ + HCO-3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 rot="1020">
              <a:off x="2760602" y="9154825"/>
              <a:ext cx="1011300" cy="184500"/>
            </a:xfrm>
            <a:prstGeom prst="rightArrow">
              <a:avLst>
                <a:gd fmla="val 15152" name="adj1"/>
                <a:gd fmla="val 8778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 rot="-10798980">
              <a:off x="2760602" y="9300298"/>
              <a:ext cx="1011300" cy="184500"/>
            </a:xfrm>
            <a:prstGeom prst="rightArrow">
              <a:avLst>
                <a:gd fmla="val 15152" name="adj1"/>
                <a:gd fmla="val 8778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 rot="1020">
              <a:off x="2208376" y="8795977"/>
              <a:ext cx="1011300" cy="184500"/>
            </a:xfrm>
            <a:prstGeom prst="rightArrow">
              <a:avLst>
                <a:gd fmla="val 15152" name="adj1"/>
                <a:gd fmla="val 8778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 rot="-10798980">
              <a:off x="2208372" y="8936968"/>
              <a:ext cx="1011300" cy="184500"/>
            </a:xfrm>
            <a:prstGeom prst="rightArrow">
              <a:avLst>
                <a:gd fmla="val 15152" name="adj1"/>
                <a:gd fmla="val 8778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8"/>
            <p:cNvSpPr txBox="1"/>
            <p:nvPr/>
          </p:nvSpPr>
          <p:spPr>
            <a:xfrm>
              <a:off x="2428568" y="8596250"/>
              <a:ext cx="5709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CA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 rot="1455">
              <a:off x="4085845" y="8795975"/>
              <a:ext cx="708600" cy="164100"/>
            </a:xfrm>
            <a:prstGeom prst="rightArrow">
              <a:avLst>
                <a:gd fmla="val 15152" name="adj1"/>
                <a:gd fmla="val 8778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 rot="-10798545">
              <a:off x="4085905" y="8925300"/>
              <a:ext cx="708600" cy="164100"/>
            </a:xfrm>
            <a:prstGeom prst="rightArrow">
              <a:avLst>
                <a:gd fmla="val 15152" name="adj1"/>
                <a:gd fmla="val 8778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4" name="Google Shape;244;p18"/>
          <p:cNvSpPr txBox="1"/>
          <p:nvPr/>
        </p:nvSpPr>
        <p:spPr>
          <a:xfrm>
            <a:off x="3942600" y="1870425"/>
            <a:ext cx="2030700" cy="338700"/>
          </a:xfrm>
          <a:prstGeom prst="rect">
            <a:avLst/>
          </a:prstGeom>
          <a:noFill/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In female slides only</a:t>
            </a:r>
            <a:endParaRPr sz="1000"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101225" y="9387775"/>
            <a:ext cx="2209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A6A6"/>
                </a:solidFill>
                <a:latin typeface="Open Sans"/>
                <a:ea typeface="Open Sans"/>
                <a:cs typeface="Open Sans"/>
                <a:sym typeface="Open Sans"/>
              </a:rPr>
              <a:t>CA: carbonic anhydrase</a:t>
            </a:r>
            <a:endParaRPr>
              <a:solidFill>
                <a:srgbClr val="A6A6A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18"/>
          <p:cNvSpPr txBox="1"/>
          <p:nvPr/>
        </p:nvSpPr>
        <p:spPr>
          <a:xfrm>
            <a:off x="412354" y="898806"/>
            <a:ext cx="7725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3C47D"/>
                </a:solidFill>
                <a:latin typeface="Oxygen"/>
                <a:ea typeface="Oxygen"/>
                <a:cs typeface="Oxygen"/>
                <a:sym typeface="Oxygen"/>
              </a:rPr>
              <a:t>Weak acid</a:t>
            </a:r>
            <a:endParaRPr sz="700">
              <a:solidFill>
                <a:srgbClr val="93C47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2311025" y="933789"/>
            <a:ext cx="957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3C47D"/>
                </a:solidFill>
                <a:latin typeface="Oxygen"/>
                <a:ea typeface="Oxygen"/>
                <a:cs typeface="Oxygen"/>
                <a:sym typeface="Oxygen"/>
              </a:rPr>
              <a:t>The conjugated base (weak base)</a:t>
            </a:r>
            <a:endParaRPr sz="700">
              <a:solidFill>
                <a:srgbClr val="93C47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101221" y="2194880"/>
            <a:ext cx="3021000" cy="2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The weak acid will dissociate incompletely into H+ and HCO3-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And the weak base (NaHCO3) some of them will remains as NaHCO3 and some of them will dissociate incompletely into Na+ and HCO3- 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But if you add strong acid as HCl it will dissociate completely into Cl- and H+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So if the H+ will stay free it will lower the pH BUT the buffer will do its work by : 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The H+ from HCl will bind to HCO3- = H2CO3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The Cl- can combine to the Na = NaCl (اساسا الكلور مو مشكله بالنسبه لنا لانه ماراح يأثر في ال pH)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Because of this the strong acid is converted into a weaker acid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 u="sng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So the buffer hide the H+ </a:t>
            </a:r>
            <a:r>
              <a:rPr b="1"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بس مايتخلص منه بالواقع </a:t>
            </a:r>
            <a:endParaRPr b="1"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3581146" y="2220574"/>
            <a:ext cx="3021000" cy="20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(The same concept but here we added a strong base )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The weak acid will dissociate incompletely into H+ and HCO3-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And the weak base (NaHCO3) some of them will remains as NaHCO3 and some of them will dissociate incompletely into Na+ and HCO3- 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But if you add strong base as NaOH  it will dissociate completely into OH- and H+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So if the H+ will stay free it will lower the pH BUT the buffer will do its work by : 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OH- will bind to H+ = H2O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Na+ will bind to HCO3- = NaHCO3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800"/>
              <a:buFont typeface="Open Sans"/>
              <a:buChar char="●"/>
            </a:pPr>
            <a:r>
              <a:rPr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Because of this the strong Base is converted into a weaker base</a:t>
            </a:r>
            <a:endParaRPr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 u="sng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So the buffer hide the H+ </a:t>
            </a:r>
            <a:r>
              <a:rPr b="1"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بس مايتخلص منه بالواقع </a:t>
            </a:r>
            <a:endParaRPr b="1"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-229049" y="202875"/>
            <a:ext cx="6347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The Bicarbonate Buffer System</a:t>
            </a:r>
            <a:endParaRPr b="1" sz="30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19"/>
          <p:cNvSpPr txBox="1"/>
          <p:nvPr/>
        </p:nvSpPr>
        <p:spPr>
          <a:xfrm>
            <a:off x="336300" y="3027725"/>
            <a:ext cx="5712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00" y="4855700"/>
            <a:ext cx="5486401" cy="3330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9"/>
          <p:cNvGrpSpPr/>
          <p:nvPr/>
        </p:nvGrpSpPr>
        <p:grpSpPr>
          <a:xfrm>
            <a:off x="174342" y="1466888"/>
            <a:ext cx="6510007" cy="754422"/>
            <a:chOff x="4411969" y="2233973"/>
            <a:chExt cx="763575" cy="189069"/>
          </a:xfrm>
        </p:grpSpPr>
        <p:sp>
          <p:nvSpPr>
            <p:cNvPr id="259" name="Google Shape;259;p19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H2CO3 forms in the body by the reaction of CO2 &amp;H2O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CO2 +H2O                                         H2CO3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4411969" y="2233973"/>
              <a:ext cx="66963" cy="144435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100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61" name="Google Shape;261;p19"/>
          <p:cNvGrpSpPr/>
          <p:nvPr/>
        </p:nvGrpSpPr>
        <p:grpSpPr>
          <a:xfrm>
            <a:off x="174002" y="2360150"/>
            <a:ext cx="6510007" cy="568397"/>
            <a:chOff x="4411969" y="2233973"/>
            <a:chExt cx="763575" cy="189069"/>
          </a:xfrm>
        </p:grpSpPr>
        <p:sp>
          <p:nvSpPr>
            <p:cNvPr id="262" name="Google Shape;262;p19"/>
            <p:cNvSpPr/>
            <p:nvPr/>
          </p:nvSpPr>
          <p:spPr>
            <a:xfrm>
              <a:off x="4411970" y="2278599"/>
              <a:ext cx="763574" cy="144443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H2C 3 ionizes weakly to form small amounts of H+ &amp; HCO-3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H2CO3                    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 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H+     &amp; HCO3-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4411969" y="2233973"/>
              <a:ext cx="66963" cy="144435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64" name="Google Shape;264;p19"/>
          <p:cNvGrpSpPr/>
          <p:nvPr/>
        </p:nvGrpSpPr>
        <p:grpSpPr>
          <a:xfrm>
            <a:off x="180750" y="3138300"/>
            <a:ext cx="6510002" cy="836708"/>
            <a:chOff x="4411969" y="2233973"/>
            <a:chExt cx="763574" cy="278318"/>
          </a:xfrm>
        </p:grpSpPr>
        <p:sp>
          <p:nvSpPr>
            <p:cNvPr id="265" name="Google Shape;265;p19"/>
            <p:cNvSpPr/>
            <p:nvPr/>
          </p:nvSpPr>
          <p:spPr>
            <a:xfrm>
              <a:off x="4411969" y="2278596"/>
              <a:ext cx="763574" cy="233695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The second component is NaHCO3 which dissociates to form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Na+ &amp; HCO3-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NaHCO3                                   Na+&amp; HCO3-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4411969" y="2233973"/>
              <a:ext cx="66963" cy="144435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7" name="Google Shape;267;p19"/>
          <p:cNvSpPr/>
          <p:nvPr/>
        </p:nvSpPr>
        <p:spPr>
          <a:xfrm rot="10800000">
            <a:off x="2811914" y="2076677"/>
            <a:ext cx="1355400" cy="170400"/>
          </a:xfrm>
          <a:prstGeom prst="rightArrow">
            <a:avLst>
              <a:gd fmla="val 15152" name="adj1"/>
              <a:gd fmla="val 87784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2811914" y="1939863"/>
            <a:ext cx="1355400" cy="170400"/>
          </a:xfrm>
          <a:prstGeom prst="rightArrow">
            <a:avLst>
              <a:gd fmla="val 15152" name="adj1"/>
              <a:gd fmla="val 87784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"/>
          <p:cNvSpPr/>
          <p:nvPr/>
        </p:nvSpPr>
        <p:spPr>
          <a:xfrm rot="1522">
            <a:off x="2657825" y="2703600"/>
            <a:ext cx="1355400" cy="170100"/>
          </a:xfrm>
          <a:prstGeom prst="rightArrow">
            <a:avLst>
              <a:gd fmla="val 15152" name="adj1"/>
              <a:gd fmla="val 87784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"/>
          <p:cNvSpPr/>
          <p:nvPr/>
        </p:nvSpPr>
        <p:spPr>
          <a:xfrm rot="10800000">
            <a:off x="2657814" y="2821359"/>
            <a:ext cx="1355400" cy="170400"/>
          </a:xfrm>
          <a:prstGeom prst="rightArrow">
            <a:avLst>
              <a:gd fmla="val 15152" name="adj1"/>
              <a:gd fmla="val 87784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 rot="10800000">
            <a:off x="2657528" y="3804525"/>
            <a:ext cx="1355700" cy="175200"/>
          </a:xfrm>
          <a:prstGeom prst="rightArrow">
            <a:avLst>
              <a:gd fmla="val 15152" name="adj1"/>
              <a:gd fmla="val 87784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"/>
          <p:cNvSpPr/>
          <p:nvPr/>
        </p:nvSpPr>
        <p:spPr>
          <a:xfrm rot="1522">
            <a:off x="2657818" y="3703130"/>
            <a:ext cx="1355400" cy="170400"/>
          </a:xfrm>
          <a:prstGeom prst="rightArrow">
            <a:avLst>
              <a:gd fmla="val 15152" name="adj1"/>
              <a:gd fmla="val 87784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"/>
          <p:cNvSpPr txBox="1"/>
          <p:nvPr/>
        </p:nvSpPr>
        <p:spPr>
          <a:xfrm>
            <a:off x="692550" y="8285725"/>
            <a:ext cx="5486400" cy="61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This is the main ECF buffer system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What happens if you add a base or an acid to the system?</a:t>
            </a:r>
            <a:endParaRPr>
              <a:solidFill>
                <a:srgbClr val="D5A6B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685588" y="4360225"/>
            <a:ext cx="5486400" cy="446400"/>
          </a:xfrm>
          <a:prstGeom prst="rect">
            <a:avLst/>
          </a:prstGeom>
          <a:solidFill>
            <a:srgbClr val="B3737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Putting all together ;</a:t>
            </a:r>
            <a:endParaRPr b="1" sz="1700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"/>
          <p:cNvSpPr/>
          <p:nvPr/>
        </p:nvSpPr>
        <p:spPr>
          <a:xfrm>
            <a:off x="3456000" y="7078885"/>
            <a:ext cx="3151200" cy="2724600"/>
          </a:xfrm>
          <a:prstGeom prst="rect">
            <a:avLst/>
          </a:prstGeom>
          <a:solidFill>
            <a:srgbClr val="F5EF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0"/>
          <p:cNvSpPr/>
          <p:nvPr/>
        </p:nvSpPr>
        <p:spPr>
          <a:xfrm>
            <a:off x="6048496" y="-238225"/>
            <a:ext cx="5709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20"/>
          <p:cNvSpPr txBox="1"/>
          <p:nvPr/>
        </p:nvSpPr>
        <p:spPr>
          <a:xfrm>
            <a:off x="273125" y="133300"/>
            <a:ext cx="5983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The Henderson-Hasselbalch Equation</a:t>
            </a:r>
            <a:endParaRPr b="1" sz="30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sz="4000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2" name="Google Shape;282;p20"/>
          <p:cNvCxnSpPr/>
          <p:nvPr/>
        </p:nvCxnSpPr>
        <p:spPr>
          <a:xfrm>
            <a:off x="2199444" y="1892389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3" name="Google Shape;283;p20"/>
          <p:cNvSpPr txBox="1"/>
          <p:nvPr/>
        </p:nvSpPr>
        <p:spPr>
          <a:xfrm>
            <a:off x="117125" y="2065375"/>
            <a:ext cx="6295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0"/>
          <p:cNvSpPr txBox="1"/>
          <p:nvPr/>
        </p:nvSpPr>
        <p:spPr>
          <a:xfrm>
            <a:off x="315668" y="284645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0"/>
          <p:cNvSpPr txBox="1"/>
          <p:nvPr/>
        </p:nvSpPr>
        <p:spPr>
          <a:xfrm>
            <a:off x="315675" y="3415725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0"/>
          <p:cNvSpPr txBox="1"/>
          <p:nvPr/>
        </p:nvSpPr>
        <p:spPr>
          <a:xfrm>
            <a:off x="429000" y="6682600"/>
            <a:ext cx="5983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0"/>
          <p:cNvSpPr/>
          <p:nvPr/>
        </p:nvSpPr>
        <p:spPr>
          <a:xfrm>
            <a:off x="437244" y="1598403"/>
            <a:ext cx="6213355" cy="1817328"/>
          </a:xfrm>
          <a:custGeom>
            <a:rect b="b" l="l" r="r" t="t"/>
            <a:pathLst>
              <a:path extrusionOk="0" h="3199" w="16911">
                <a:moveTo>
                  <a:pt x="1" y="1"/>
                </a:moveTo>
                <a:lnTo>
                  <a:pt x="1" y="3198"/>
                </a:lnTo>
                <a:lnTo>
                  <a:pt x="16911" y="3198"/>
                </a:lnTo>
                <a:lnTo>
                  <a:pt x="16911" y="1"/>
                </a:lnTo>
                <a:close/>
              </a:path>
            </a:pathLst>
          </a:custGeom>
          <a:solidFill>
            <a:srgbClr val="F3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3534F"/>
                </a:solidFill>
                <a:latin typeface="Open Sans"/>
                <a:ea typeface="Open Sans"/>
                <a:cs typeface="Open Sans"/>
                <a:sym typeface="Open Sans"/>
              </a:rPr>
              <a:t>What is the HHE?</a:t>
            </a:r>
            <a:endParaRPr b="1">
              <a:solidFill>
                <a:srgbClr val="A353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• It is an equation that enables the calculation of pH of a solution.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3534F"/>
                </a:solidFill>
                <a:latin typeface="Open Sans"/>
                <a:ea typeface="Open Sans"/>
                <a:cs typeface="Open Sans"/>
                <a:sym typeface="Open Sans"/>
              </a:rPr>
              <a:t>What is it?</a:t>
            </a:r>
            <a:endParaRPr b="1">
              <a:solidFill>
                <a:srgbClr val="A353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pH= pK + log</a:t>
            </a:r>
            <a:endParaRPr>
              <a:solidFill>
                <a:srgbClr val="CC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K = dissociation constant, pK = 6.1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solubility of CO2= 0.03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392100" y="1543598"/>
            <a:ext cx="475292" cy="348795"/>
          </a:xfrm>
          <a:custGeom>
            <a:rect b="b" l="l" r="r" t="t"/>
            <a:pathLst>
              <a:path extrusionOk="0" h="3199" w="5809">
                <a:moveTo>
                  <a:pt x="1" y="1"/>
                </a:moveTo>
                <a:lnTo>
                  <a:pt x="1" y="3198"/>
                </a:lnTo>
                <a:lnTo>
                  <a:pt x="5809" y="3198"/>
                </a:lnTo>
                <a:lnTo>
                  <a:pt x="4195" y="1"/>
                </a:lnTo>
                <a:close/>
              </a:path>
            </a:pathLst>
          </a:custGeom>
          <a:solidFill>
            <a:srgbClr val="B373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n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2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1590196" y="2346263"/>
            <a:ext cx="1511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Oxygen"/>
                <a:ea typeface="Oxygen"/>
                <a:cs typeface="Oxygen"/>
                <a:sym typeface="Oxygen"/>
              </a:rPr>
              <a:t>HCO3-</a:t>
            </a:r>
            <a:endParaRPr>
              <a:solidFill>
                <a:srgbClr val="CC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Oxygen"/>
                <a:ea typeface="Oxygen"/>
                <a:cs typeface="Oxygen"/>
                <a:sym typeface="Oxygen"/>
              </a:rPr>
              <a:t>0.03 X PCo2</a:t>
            </a:r>
            <a:endParaRPr>
              <a:solidFill>
                <a:srgbClr val="CC0000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290" name="Google Shape;290;p20"/>
          <p:cNvCxnSpPr/>
          <p:nvPr/>
        </p:nvCxnSpPr>
        <p:spPr>
          <a:xfrm>
            <a:off x="1795573" y="2662684"/>
            <a:ext cx="1792200" cy="10800"/>
          </a:xfrm>
          <a:prstGeom prst="straightConnector1">
            <a:avLst/>
          </a:prstGeom>
          <a:noFill/>
          <a:ln cap="flat" cmpd="sng" w="9525">
            <a:solidFill>
              <a:srgbClr val="3A3838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91" name="Google Shape;291;p20"/>
          <p:cNvGrpSpPr/>
          <p:nvPr/>
        </p:nvGrpSpPr>
        <p:grpSpPr>
          <a:xfrm>
            <a:off x="528250" y="3415725"/>
            <a:ext cx="6031350" cy="818180"/>
            <a:chOff x="619200" y="3468663"/>
            <a:chExt cx="6031350" cy="818180"/>
          </a:xfrm>
        </p:grpSpPr>
        <p:sp>
          <p:nvSpPr>
            <p:cNvPr id="292" name="Google Shape;292;p20"/>
            <p:cNvSpPr txBox="1"/>
            <p:nvPr/>
          </p:nvSpPr>
          <p:spPr>
            <a:xfrm>
              <a:off x="1883850" y="3468663"/>
              <a:ext cx="47667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A3534F"/>
                  </a:solidFill>
                  <a:latin typeface="Open Sans"/>
                  <a:ea typeface="Open Sans"/>
                  <a:cs typeface="Open Sans"/>
                  <a:sym typeface="Open Sans"/>
                </a:rPr>
                <a:t>How was it derived?</a:t>
              </a:r>
              <a:r>
                <a:rPr b="1" lang="en" sz="1000">
                  <a:solidFill>
                    <a:srgbClr val="93C47D"/>
                  </a:solidFill>
                  <a:latin typeface="Open Sans"/>
                  <a:ea typeface="Open Sans"/>
                  <a:cs typeface="Open Sans"/>
                  <a:sym typeface="Open Sans"/>
                </a:rPr>
                <a:t>(Not </a:t>
              </a:r>
              <a:r>
                <a:rPr b="1" lang="en" sz="1000">
                  <a:solidFill>
                    <a:srgbClr val="93C47D"/>
                  </a:solidFill>
                  <a:latin typeface="Open Sans"/>
                  <a:ea typeface="Open Sans"/>
                  <a:cs typeface="Open Sans"/>
                  <a:sym typeface="Open Sans"/>
                </a:rPr>
                <a:t>important just for your understanding) </a:t>
              </a:r>
              <a:endParaRPr b="1" sz="10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20"/>
            <p:cNvSpPr txBox="1"/>
            <p:nvPr/>
          </p:nvSpPr>
          <p:spPr>
            <a:xfrm>
              <a:off x="619200" y="3890543"/>
              <a:ext cx="56196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H2CO3                           H+ + HCO3- 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 rot="1373">
              <a:off x="2829000" y="3890688"/>
              <a:ext cx="751200" cy="236400"/>
            </a:xfrm>
            <a:prstGeom prst="rightArrow">
              <a:avLst>
                <a:gd fmla="val 15152" name="adj1"/>
                <a:gd fmla="val 48572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 rot="-10798627">
              <a:off x="2829000" y="4091052"/>
              <a:ext cx="751200" cy="194700"/>
            </a:xfrm>
            <a:prstGeom prst="rightArrow">
              <a:avLst>
                <a:gd fmla="val 15152" name="adj1"/>
                <a:gd fmla="val 78790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20"/>
          <p:cNvGrpSpPr/>
          <p:nvPr/>
        </p:nvGrpSpPr>
        <p:grpSpPr>
          <a:xfrm>
            <a:off x="236100" y="4110277"/>
            <a:ext cx="6295504" cy="1162898"/>
            <a:chOff x="4411963" y="2233970"/>
            <a:chExt cx="2973926" cy="559354"/>
          </a:xfrm>
        </p:grpSpPr>
        <p:sp>
          <p:nvSpPr>
            <p:cNvPr id="297" name="Google Shape;297;p20"/>
            <p:cNvSpPr/>
            <p:nvPr/>
          </p:nvSpPr>
          <p:spPr>
            <a:xfrm>
              <a:off x="4411963" y="2293433"/>
              <a:ext cx="2973926" cy="499892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       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H2CO3 and its dissociated ions are always in equilibrium → the products of the reaction on one side of the equation are proportional to the product on the other side.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[H2CO3] α [H+ ] X [HCO3-]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4411969" y="2233970"/>
              <a:ext cx="200803" cy="125393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1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9" name="Google Shape;299;p20"/>
          <p:cNvGrpSpPr/>
          <p:nvPr/>
        </p:nvGrpSpPr>
        <p:grpSpPr>
          <a:xfrm>
            <a:off x="236100" y="5290180"/>
            <a:ext cx="6295504" cy="900464"/>
            <a:chOff x="4411963" y="2233975"/>
            <a:chExt cx="2973926" cy="488348"/>
          </a:xfrm>
        </p:grpSpPr>
        <p:sp>
          <p:nvSpPr>
            <p:cNvPr id="300" name="Google Shape;300;p20"/>
            <p:cNvSpPr/>
            <p:nvPr/>
          </p:nvSpPr>
          <p:spPr>
            <a:xfrm>
              <a:off x="4411963" y="2278605"/>
              <a:ext cx="2973926" cy="443717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       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Since H2CO3 is a weak acid, it will not dissociate  completely and the concentration of its products will depend on its dissociation constant (K)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K X [H2CO3] = [H+ ] X [HCO3-]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4411969" y="2233975"/>
              <a:ext cx="221889" cy="123745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02" name="Google Shape;302;p20"/>
          <p:cNvGrpSpPr/>
          <p:nvPr/>
        </p:nvGrpSpPr>
        <p:grpSpPr>
          <a:xfrm>
            <a:off x="392100" y="6576700"/>
            <a:ext cx="5983500" cy="608100"/>
            <a:chOff x="315675" y="6722700"/>
            <a:chExt cx="5983500" cy="608100"/>
          </a:xfrm>
        </p:grpSpPr>
        <p:sp>
          <p:nvSpPr>
            <p:cNvPr id="303" name="Google Shape;303;p20"/>
            <p:cNvSpPr txBox="1"/>
            <p:nvPr/>
          </p:nvSpPr>
          <p:spPr>
            <a:xfrm>
              <a:off x="315675" y="6722700"/>
              <a:ext cx="59835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H2CO3 ⇆ HCO3- + H+                                 K=  [H+][HCO3 -]</a:t>
              </a:r>
              <a:endParaRPr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                                                [H2CO3]</a:t>
              </a: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 rot="1020">
              <a:off x="2923343" y="6848784"/>
              <a:ext cx="1011300" cy="184500"/>
            </a:xfrm>
            <a:prstGeom prst="rightArrow">
              <a:avLst>
                <a:gd fmla="val 15152" name="adj1"/>
                <a:gd fmla="val 8778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5" name="Google Shape;305;p20"/>
            <p:cNvCxnSpPr/>
            <p:nvPr/>
          </p:nvCxnSpPr>
          <p:spPr>
            <a:xfrm flipH="1" rot="10800000">
              <a:off x="4593634" y="7026439"/>
              <a:ext cx="1089300" cy="600"/>
            </a:xfrm>
            <a:prstGeom prst="straightConnector1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06" name="Google Shape;306;p20"/>
          <p:cNvSpPr txBox="1"/>
          <p:nvPr/>
        </p:nvSpPr>
        <p:spPr>
          <a:xfrm>
            <a:off x="1379284" y="62335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How was it derived?</a:t>
            </a:r>
            <a:endParaRPr b="1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20"/>
          <p:cNvSpPr txBox="1"/>
          <p:nvPr/>
        </p:nvSpPr>
        <p:spPr>
          <a:xfrm>
            <a:off x="3917900" y="6214350"/>
            <a:ext cx="2732700" cy="4347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Both doctors said you only have to memorize the final formula, not the derivation it is not with us </a:t>
            </a:r>
            <a:endParaRPr b="1" sz="800">
              <a:solidFill>
                <a:srgbClr val="93C4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8" name="Google Shape;308;p20"/>
          <p:cNvGrpSpPr/>
          <p:nvPr/>
        </p:nvGrpSpPr>
        <p:grpSpPr>
          <a:xfrm>
            <a:off x="117127" y="7078894"/>
            <a:ext cx="3198435" cy="2770654"/>
            <a:chOff x="889350" y="7450690"/>
            <a:chExt cx="5079300" cy="2632200"/>
          </a:xfrm>
        </p:grpSpPr>
        <p:sp>
          <p:nvSpPr>
            <p:cNvPr id="309" name="Google Shape;309;p20"/>
            <p:cNvSpPr txBox="1"/>
            <p:nvPr/>
          </p:nvSpPr>
          <p:spPr>
            <a:xfrm>
              <a:off x="889350" y="7450690"/>
              <a:ext cx="5079300" cy="2632200"/>
            </a:xfrm>
            <a:prstGeom prst="rect">
              <a:avLst/>
            </a:prstGeom>
            <a:solidFill>
              <a:srgbClr val="F5EFEE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[</a:t>
              </a: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H+] = 𝑲 𝑿 [H2CO3]</a:t>
              </a:r>
              <a:endParaRPr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[HCO3−]</a:t>
              </a:r>
              <a:endParaRPr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Taking log and * by-1</a:t>
              </a:r>
              <a:endParaRPr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−𝐥𝐨𝐠𝑯+ =−𝐥𝐨𝐠𝑲−𝒍𝒐𝒈[H2CO3]</a:t>
              </a:r>
              <a:endParaRPr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         [𝑯𝑪𝑶𝟑−] </a:t>
              </a:r>
              <a:endParaRPr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𝑝𝐻 = 𝑝𝐾 + log[𝑯𝑪𝑶𝟑−]</a:t>
              </a:r>
              <a:endParaRPr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[H2CO3 ]</a:t>
              </a:r>
              <a:endParaRPr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𝑝𝐻 = 𝑝𝐾 + log [𝑯𝑪𝑶𝟑−]</a:t>
              </a:r>
              <a:endParaRPr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   [H2O+CO2]</a:t>
              </a:r>
              <a:endParaRPr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𝑝𝐻 = 𝑝𝐾 + log[𝑯𝑪𝑶𝟑−] </a:t>
              </a:r>
              <a:endParaRPr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[CO2 ]</a:t>
              </a:r>
              <a:endParaRPr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310" name="Google Shape;310;p20"/>
            <p:cNvCxnSpPr/>
            <p:nvPr/>
          </p:nvCxnSpPr>
          <p:spPr>
            <a:xfrm flipH="1" rot="10800000">
              <a:off x="3580212" y="7759682"/>
              <a:ext cx="1089300" cy="600"/>
            </a:xfrm>
            <a:prstGeom prst="straightConnector1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1" name="Google Shape;311;p20"/>
            <p:cNvCxnSpPr/>
            <p:nvPr/>
          </p:nvCxnSpPr>
          <p:spPr>
            <a:xfrm>
              <a:off x="4116441" y="8541473"/>
              <a:ext cx="1245900" cy="2400"/>
            </a:xfrm>
            <a:prstGeom prst="straightConnector1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20"/>
            <p:cNvCxnSpPr/>
            <p:nvPr/>
          </p:nvCxnSpPr>
          <p:spPr>
            <a:xfrm flipH="1" rot="10800000">
              <a:off x="3695026" y="8930544"/>
              <a:ext cx="1238100" cy="1200"/>
            </a:xfrm>
            <a:prstGeom prst="straightConnector1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20"/>
            <p:cNvCxnSpPr/>
            <p:nvPr/>
          </p:nvCxnSpPr>
          <p:spPr>
            <a:xfrm flipH="1" rot="10800000">
              <a:off x="3726549" y="9318429"/>
              <a:ext cx="1404000" cy="2100"/>
            </a:xfrm>
            <a:prstGeom prst="straightConnector1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Google Shape;314;p20"/>
            <p:cNvCxnSpPr/>
            <p:nvPr/>
          </p:nvCxnSpPr>
          <p:spPr>
            <a:xfrm flipH="1" rot="10800000">
              <a:off x="3769418" y="9730139"/>
              <a:ext cx="1194000" cy="900"/>
            </a:xfrm>
            <a:prstGeom prst="straightConnector1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15" name="Google Shape;315;p20"/>
          <p:cNvGrpSpPr/>
          <p:nvPr/>
        </p:nvGrpSpPr>
        <p:grpSpPr>
          <a:xfrm>
            <a:off x="3490500" y="7118025"/>
            <a:ext cx="3000000" cy="550200"/>
            <a:chOff x="3429000" y="7259250"/>
            <a:chExt cx="3000000" cy="550200"/>
          </a:xfrm>
        </p:grpSpPr>
        <p:sp>
          <p:nvSpPr>
            <p:cNvPr id="316" name="Google Shape;316;p20"/>
            <p:cNvSpPr txBox="1"/>
            <p:nvPr/>
          </p:nvSpPr>
          <p:spPr>
            <a:xfrm>
              <a:off x="3429000" y="7259250"/>
              <a:ext cx="30000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𝑝𝐻 = 𝑝𝐾 + log    [𝑯𝑪𝑶𝟑−] </a:t>
              </a:r>
              <a:endParaRPr sz="12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    [S.CO2 PCO2]</a:t>
              </a:r>
              <a:endParaRPr sz="1200"/>
            </a:p>
          </p:txBody>
        </p:sp>
        <p:cxnSp>
          <p:nvCxnSpPr>
            <p:cNvPr id="317" name="Google Shape;317;p20"/>
            <p:cNvCxnSpPr/>
            <p:nvPr/>
          </p:nvCxnSpPr>
          <p:spPr>
            <a:xfrm flipH="1" rot="10800000">
              <a:off x="5068879" y="7534039"/>
              <a:ext cx="1089300" cy="600"/>
            </a:xfrm>
            <a:prstGeom prst="straightConnector1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18" name="Google Shape;318;p20"/>
          <p:cNvGrpSpPr/>
          <p:nvPr/>
        </p:nvGrpSpPr>
        <p:grpSpPr>
          <a:xfrm>
            <a:off x="3490497" y="7590238"/>
            <a:ext cx="3000000" cy="559800"/>
            <a:chOff x="3490497" y="7744388"/>
            <a:chExt cx="3000000" cy="559800"/>
          </a:xfrm>
        </p:grpSpPr>
        <p:sp>
          <p:nvSpPr>
            <p:cNvPr id="319" name="Google Shape;319;p20"/>
            <p:cNvSpPr txBox="1"/>
            <p:nvPr/>
          </p:nvSpPr>
          <p:spPr>
            <a:xfrm>
              <a:off x="3490497" y="7744388"/>
              <a:ext cx="3000000" cy="5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solubility of CO2 (0.03 mmol/mmHg)                      </a:t>
              </a:r>
              <a:r>
                <a:rPr lang="en" sz="8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24𝑚𝐸 𝑞/𝐿 </a:t>
              </a:r>
              <a:endParaRPr sz="8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                                                               </a:t>
              </a:r>
              <a:r>
                <a:rPr lang="en" sz="8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0.03𝑋40</a:t>
              </a:r>
              <a:endParaRPr sz="8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</a:t>
              </a:r>
              <a:endParaRPr sz="8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320" name="Google Shape;320;p20"/>
            <p:cNvCxnSpPr/>
            <p:nvPr/>
          </p:nvCxnSpPr>
          <p:spPr>
            <a:xfrm>
              <a:off x="5791200" y="7955973"/>
              <a:ext cx="663300" cy="8700"/>
            </a:xfrm>
            <a:prstGeom prst="straightConnector1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1" name="Google Shape;321;p20"/>
          <p:cNvGrpSpPr/>
          <p:nvPr/>
        </p:nvGrpSpPr>
        <p:grpSpPr>
          <a:xfrm>
            <a:off x="3531600" y="7853750"/>
            <a:ext cx="3000000" cy="550200"/>
            <a:chOff x="3429000" y="7259250"/>
            <a:chExt cx="3000000" cy="550200"/>
          </a:xfrm>
        </p:grpSpPr>
        <p:sp>
          <p:nvSpPr>
            <p:cNvPr id="322" name="Google Shape;322;p20"/>
            <p:cNvSpPr txBox="1"/>
            <p:nvPr/>
          </p:nvSpPr>
          <p:spPr>
            <a:xfrm>
              <a:off x="3429000" y="7259250"/>
              <a:ext cx="30000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𝑝𝐻 = 𝑝𝐾 + log  [24mEq/L] </a:t>
              </a:r>
              <a:endParaRPr sz="12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    [0.03X40]</a:t>
              </a:r>
              <a:endParaRPr sz="1200"/>
            </a:p>
          </p:txBody>
        </p:sp>
        <p:cxnSp>
          <p:nvCxnSpPr>
            <p:cNvPr id="323" name="Google Shape;323;p20"/>
            <p:cNvCxnSpPr/>
            <p:nvPr/>
          </p:nvCxnSpPr>
          <p:spPr>
            <a:xfrm>
              <a:off x="5053507" y="7534639"/>
              <a:ext cx="867600" cy="5700"/>
            </a:xfrm>
            <a:prstGeom prst="straightConnector1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4" name="Google Shape;324;p20"/>
          <p:cNvGrpSpPr/>
          <p:nvPr/>
        </p:nvGrpSpPr>
        <p:grpSpPr>
          <a:xfrm>
            <a:off x="3531600" y="8299973"/>
            <a:ext cx="3000000" cy="550200"/>
            <a:chOff x="3294300" y="7078925"/>
            <a:chExt cx="3000000" cy="550200"/>
          </a:xfrm>
        </p:grpSpPr>
        <p:sp>
          <p:nvSpPr>
            <p:cNvPr id="325" name="Google Shape;325;p20"/>
            <p:cNvSpPr txBox="1"/>
            <p:nvPr/>
          </p:nvSpPr>
          <p:spPr>
            <a:xfrm>
              <a:off x="3294300" y="7078925"/>
              <a:ext cx="30000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𝑝𝐻 = 𝑝𝐾 + log  [24mEq/L] </a:t>
              </a:r>
              <a:endParaRPr sz="12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    [1.2mEq/L]</a:t>
              </a:r>
              <a:endParaRPr sz="1200"/>
            </a:p>
          </p:txBody>
        </p:sp>
        <p:cxnSp>
          <p:nvCxnSpPr>
            <p:cNvPr id="326" name="Google Shape;326;p20"/>
            <p:cNvCxnSpPr/>
            <p:nvPr/>
          </p:nvCxnSpPr>
          <p:spPr>
            <a:xfrm flipH="1" rot="10800000">
              <a:off x="4944825" y="7353714"/>
              <a:ext cx="876300" cy="600"/>
            </a:xfrm>
            <a:prstGeom prst="straightConnector1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27" name="Google Shape;327;p20"/>
          <p:cNvSpPr txBox="1"/>
          <p:nvPr/>
        </p:nvSpPr>
        <p:spPr>
          <a:xfrm>
            <a:off x="3650600" y="8707200"/>
            <a:ext cx="30000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pK is dissociation constant of carbonic acid in the blood = 6.1</a:t>
            </a:r>
            <a:endParaRPr sz="7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8" name="Google Shape;328;p20"/>
          <p:cNvGrpSpPr/>
          <p:nvPr/>
        </p:nvGrpSpPr>
        <p:grpSpPr>
          <a:xfrm>
            <a:off x="3490500" y="8850175"/>
            <a:ext cx="3000000" cy="550200"/>
            <a:chOff x="3294300" y="7078925"/>
            <a:chExt cx="3000000" cy="550200"/>
          </a:xfrm>
        </p:grpSpPr>
        <p:sp>
          <p:nvSpPr>
            <p:cNvPr id="329" name="Google Shape;329;p20"/>
            <p:cNvSpPr txBox="1"/>
            <p:nvPr/>
          </p:nvSpPr>
          <p:spPr>
            <a:xfrm>
              <a:off x="3294300" y="7078925"/>
              <a:ext cx="30000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𝑝𝐻 = 6.1 + log  [24mEq/L] </a:t>
              </a:r>
              <a:endParaRPr sz="12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B5394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    [1.2mEq/L]</a:t>
              </a:r>
              <a:endParaRPr sz="1200"/>
            </a:p>
          </p:txBody>
        </p:sp>
        <p:cxnSp>
          <p:nvCxnSpPr>
            <p:cNvPr id="330" name="Google Shape;330;p20"/>
            <p:cNvCxnSpPr/>
            <p:nvPr/>
          </p:nvCxnSpPr>
          <p:spPr>
            <a:xfrm flipH="1" rot="10800000">
              <a:off x="4944825" y="7353714"/>
              <a:ext cx="876300" cy="600"/>
            </a:xfrm>
            <a:prstGeom prst="straightConnector1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1" name="Google Shape;331;p20"/>
          <p:cNvSpPr txBox="1"/>
          <p:nvPr/>
        </p:nvSpPr>
        <p:spPr>
          <a:xfrm>
            <a:off x="3414910" y="9300857"/>
            <a:ext cx="31512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Blood pH = 7.4</a:t>
            </a:r>
            <a:endParaRPr sz="12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20"/>
          <p:cNvSpPr txBox="1"/>
          <p:nvPr/>
        </p:nvSpPr>
        <p:spPr>
          <a:xfrm>
            <a:off x="2310475" y="2390825"/>
            <a:ext cx="1594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(Conjugate base )</a:t>
            </a:r>
            <a:endParaRPr sz="1100">
              <a:solidFill>
                <a:srgbClr val="0B539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33" name="Google Shape;333;p20"/>
          <p:cNvSpPr txBox="1"/>
          <p:nvPr/>
        </p:nvSpPr>
        <p:spPr>
          <a:xfrm>
            <a:off x="2494250" y="2635863"/>
            <a:ext cx="1379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B5394"/>
                </a:solidFill>
                <a:latin typeface="Oxygen"/>
                <a:ea typeface="Oxygen"/>
                <a:cs typeface="Oxygen"/>
                <a:sym typeface="Oxygen"/>
              </a:rPr>
              <a:t>(Weak acid)</a:t>
            </a:r>
            <a:endParaRPr sz="900"/>
          </a:p>
        </p:txBody>
      </p:sp>
      <p:sp>
        <p:nvSpPr>
          <p:cNvPr id="334" name="Google Shape;334;p20"/>
          <p:cNvSpPr/>
          <p:nvPr/>
        </p:nvSpPr>
        <p:spPr>
          <a:xfrm>
            <a:off x="437250" y="2411963"/>
            <a:ext cx="3366600" cy="4842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/>
          <p:nvPr/>
        </p:nvSpPr>
        <p:spPr>
          <a:xfrm>
            <a:off x="106447" y="232675"/>
            <a:ext cx="52059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0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Cont</a:t>
            </a:r>
            <a:endParaRPr b="1" i="0" sz="40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0" name="Google Shape;340;p21"/>
          <p:cNvCxnSpPr/>
          <p:nvPr/>
        </p:nvCxnSpPr>
        <p:spPr>
          <a:xfrm>
            <a:off x="281250" y="903525"/>
            <a:ext cx="2459100" cy="0"/>
          </a:xfrm>
          <a:prstGeom prst="straightConnector1">
            <a:avLst/>
          </a:prstGeom>
          <a:noFill/>
          <a:ln cap="rnd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1" name="Google Shape;341;p21"/>
          <p:cNvSpPr/>
          <p:nvPr/>
        </p:nvSpPr>
        <p:spPr>
          <a:xfrm>
            <a:off x="6010275" y="-274875"/>
            <a:ext cx="676800" cy="1381500"/>
          </a:xfrm>
          <a:prstGeom prst="roundRect">
            <a:avLst>
              <a:gd fmla="val 16667" name="adj"/>
            </a:avLst>
          </a:prstGeom>
          <a:solidFill>
            <a:srgbClr val="D7DAE1">
              <a:alpha val="835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CF8A87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i="0" sz="4800" u="none" cap="none" strike="noStrike">
              <a:solidFill>
                <a:srgbClr val="CF8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2" name="Google Shape;342;p21"/>
          <p:cNvGrpSpPr/>
          <p:nvPr/>
        </p:nvGrpSpPr>
        <p:grpSpPr>
          <a:xfrm>
            <a:off x="281256" y="1106625"/>
            <a:ext cx="6295504" cy="1008164"/>
            <a:chOff x="236106" y="6729961"/>
            <a:chExt cx="6295504" cy="1008164"/>
          </a:xfrm>
        </p:grpSpPr>
        <p:grpSp>
          <p:nvGrpSpPr>
            <p:cNvPr id="343" name="Google Shape;343;p21"/>
            <p:cNvGrpSpPr/>
            <p:nvPr/>
          </p:nvGrpSpPr>
          <p:grpSpPr>
            <a:xfrm>
              <a:off x="236106" y="6729961"/>
              <a:ext cx="6295504" cy="917151"/>
              <a:chOff x="4411966" y="2233981"/>
              <a:chExt cx="2973926" cy="559341"/>
            </a:xfrm>
          </p:grpSpPr>
          <p:sp>
            <p:nvSpPr>
              <p:cNvPr id="344" name="Google Shape;344;p21"/>
              <p:cNvSpPr/>
              <p:nvPr/>
            </p:nvSpPr>
            <p:spPr>
              <a:xfrm>
                <a:off x="4411966" y="2278611"/>
                <a:ext cx="2973926" cy="514711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CF8A87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        Based on the previous equation, [H +] can be expressed as follows;</a:t>
                </a:r>
                <a:endParaRPr>
                  <a:solidFill>
                    <a:srgbClr val="CF8A87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4411975" y="2233981"/>
                <a:ext cx="243920" cy="177529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B373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Arial"/>
                  <a:buNone/>
                </a:pPr>
                <a:r>
                  <a:rPr i="0" lang="en" sz="2100" u="none" cap="none" strike="noStrike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" sz="21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</a:t>
                </a:r>
                <a:endParaRPr i="0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46" name="Google Shape;346;p21"/>
            <p:cNvSpPr txBox="1"/>
            <p:nvPr/>
          </p:nvSpPr>
          <p:spPr>
            <a:xfrm>
              <a:off x="1658550" y="7122525"/>
              <a:ext cx="3000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[H+]=K X [H2CO3]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[HCO3−]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347" name="Google Shape;347;p21"/>
            <p:cNvCxnSpPr/>
            <p:nvPr/>
          </p:nvCxnSpPr>
          <p:spPr>
            <a:xfrm flipH="1" rot="10800000">
              <a:off x="3146325" y="7425384"/>
              <a:ext cx="841800" cy="2400"/>
            </a:xfrm>
            <a:prstGeom prst="straightConnector1">
              <a:avLst/>
            </a:prstGeom>
            <a:noFill/>
            <a:ln cap="flat" cmpd="sng" w="9525">
              <a:solidFill>
                <a:srgbClr val="D5A6B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48" name="Google Shape;348;p21"/>
          <p:cNvGrpSpPr/>
          <p:nvPr/>
        </p:nvGrpSpPr>
        <p:grpSpPr>
          <a:xfrm>
            <a:off x="281250" y="2019238"/>
            <a:ext cx="6295504" cy="1884862"/>
            <a:chOff x="236100" y="7757319"/>
            <a:chExt cx="6295504" cy="1884862"/>
          </a:xfrm>
        </p:grpSpPr>
        <p:grpSp>
          <p:nvGrpSpPr>
            <p:cNvPr id="349" name="Google Shape;349;p21"/>
            <p:cNvGrpSpPr/>
            <p:nvPr/>
          </p:nvGrpSpPr>
          <p:grpSpPr>
            <a:xfrm>
              <a:off x="236100" y="7757319"/>
              <a:ext cx="6295504" cy="1873158"/>
              <a:chOff x="4411967" y="2233974"/>
              <a:chExt cx="2973926" cy="804103"/>
            </a:xfrm>
          </p:grpSpPr>
          <p:sp>
            <p:nvSpPr>
              <p:cNvPr id="350" name="Google Shape;350;p21"/>
              <p:cNvSpPr/>
              <p:nvPr/>
            </p:nvSpPr>
            <p:spPr>
              <a:xfrm>
                <a:off x="4411967" y="2278602"/>
                <a:ext cx="2973926" cy="759475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Open Sans"/>
                    <a:ea typeface="Open Sans"/>
                    <a:cs typeface="Open Sans"/>
                    <a:sym typeface="Open Sans"/>
                  </a:rPr>
                  <a:t>           </a:t>
                </a:r>
                <a:r>
                  <a:rPr lang="en">
                    <a:solidFill>
                      <a:srgbClr val="D5A6B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Because H2CO3 can rapidly dissociate into CO2 and H2O. And since CO2 is much easier to measure it can replace H2CO3 in the equation </a:t>
                </a:r>
                <a:endParaRPr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>
                <a:off x="4411970" y="2233974"/>
                <a:ext cx="262291" cy="144443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B373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Arial"/>
                  <a:buNone/>
                </a:pPr>
                <a:r>
                  <a:rPr i="0" lang="en" sz="2100" u="none" cap="none" strike="noStrike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" sz="21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</a:t>
                </a:r>
                <a:endParaRPr i="0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52" name="Google Shape;352;p21"/>
            <p:cNvSpPr txBox="1"/>
            <p:nvPr/>
          </p:nvSpPr>
          <p:spPr>
            <a:xfrm>
              <a:off x="845750" y="8423919"/>
              <a:ext cx="3000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[H+]=K X 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[CO2]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[HCO3−]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4366625" y="8423925"/>
              <a:ext cx="2054100" cy="831300"/>
            </a:xfrm>
            <a:prstGeom prst="rect">
              <a:avLst/>
            </a:prstGeom>
            <a:noFill/>
            <a:ln cap="flat" cmpd="sng" w="9525">
              <a:solidFill>
                <a:srgbClr val="A6A6A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This is Henderson’s equation</a:t>
              </a:r>
              <a:endParaRPr b="1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(1908)</a:t>
              </a:r>
              <a:endParaRPr b="1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354" name="Google Shape;354;p21"/>
            <p:cNvCxnSpPr>
              <a:endCxn id="353" idx="1"/>
            </p:cNvCxnSpPr>
            <p:nvPr/>
          </p:nvCxnSpPr>
          <p:spPr>
            <a:xfrm>
              <a:off x="3456125" y="8729175"/>
              <a:ext cx="910500" cy="110400"/>
            </a:xfrm>
            <a:prstGeom prst="straightConnector1">
              <a:avLst/>
            </a:prstGeom>
            <a:noFill/>
            <a:ln cap="flat" cmpd="sng" w="28575">
              <a:solidFill>
                <a:srgbClr val="A3534F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sp>
          <p:nvSpPr>
            <p:cNvPr id="355" name="Google Shape;355;p21"/>
            <p:cNvSpPr txBox="1"/>
            <p:nvPr/>
          </p:nvSpPr>
          <p:spPr>
            <a:xfrm>
              <a:off x="300226" y="8810880"/>
              <a:ext cx="2007000" cy="831300"/>
            </a:xfrm>
            <a:prstGeom prst="rect">
              <a:avLst/>
            </a:prstGeom>
            <a:noFill/>
            <a:ln cap="flat" cmpd="sng" w="9525">
              <a:solidFill>
                <a:srgbClr val="A6A6A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It means that;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↑ [CO2] →↑ [H +]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↑ [HCO3-] → ↓ [H+]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56" name="Google Shape;356;p21"/>
          <p:cNvGrpSpPr/>
          <p:nvPr/>
        </p:nvGrpSpPr>
        <p:grpSpPr>
          <a:xfrm>
            <a:off x="281256" y="3892400"/>
            <a:ext cx="6295504" cy="621536"/>
            <a:chOff x="4411966" y="2233984"/>
            <a:chExt cx="2973926" cy="559337"/>
          </a:xfrm>
        </p:grpSpPr>
        <p:sp>
          <p:nvSpPr>
            <p:cNvPr id="357" name="Google Shape;357;p21"/>
            <p:cNvSpPr/>
            <p:nvPr/>
          </p:nvSpPr>
          <p:spPr>
            <a:xfrm>
              <a:off x="4411966" y="2278611"/>
              <a:ext cx="2973926" cy="514711"/>
            </a:xfrm>
            <a:custGeom>
              <a:rect b="b" l="l" r="r" t="t"/>
              <a:pathLst>
                <a:path extrusionOk="0" h="3199" w="16911">
                  <a:moveTo>
                    <a:pt x="1" y="1"/>
                  </a:moveTo>
                  <a:lnTo>
                    <a:pt x="1" y="3198"/>
                  </a:lnTo>
                  <a:lnTo>
                    <a:pt x="16911" y="3198"/>
                  </a:lnTo>
                  <a:lnTo>
                    <a:pt x="16911" y="1"/>
                  </a:lnTo>
                  <a:close/>
                </a:path>
              </a:pathLst>
            </a:custGeom>
            <a:solidFill>
              <a:srgbClr val="F3EFE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         </a:t>
              </a: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In 1909, Sorensen created the pH scale to express [H + ]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pH = - log [H+]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4411975" y="2233984"/>
              <a:ext cx="236092" cy="256256"/>
            </a:xfrm>
            <a:custGeom>
              <a:rect b="b" l="l" r="r" t="t"/>
              <a:pathLst>
                <a:path extrusionOk="0" h="3199" w="5809">
                  <a:moveTo>
                    <a:pt x="1" y="1"/>
                  </a:moveTo>
                  <a:lnTo>
                    <a:pt x="1" y="3198"/>
                  </a:lnTo>
                  <a:lnTo>
                    <a:pt x="5809" y="3198"/>
                  </a:lnTo>
                  <a:lnTo>
                    <a:pt x="4195" y="1"/>
                  </a:lnTo>
                  <a:close/>
                </a:path>
              </a:pathLst>
            </a:custGeom>
            <a:solidFill>
              <a:srgbClr val="B373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i="0" lang="en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21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59" name="Google Shape;359;p21"/>
          <p:cNvGrpSpPr/>
          <p:nvPr/>
        </p:nvGrpSpPr>
        <p:grpSpPr>
          <a:xfrm>
            <a:off x="281250" y="4513923"/>
            <a:ext cx="6295504" cy="3276054"/>
            <a:chOff x="281250" y="5605148"/>
            <a:chExt cx="6295504" cy="3276054"/>
          </a:xfrm>
        </p:grpSpPr>
        <p:grpSp>
          <p:nvGrpSpPr>
            <p:cNvPr id="360" name="Google Shape;360;p21"/>
            <p:cNvGrpSpPr/>
            <p:nvPr/>
          </p:nvGrpSpPr>
          <p:grpSpPr>
            <a:xfrm>
              <a:off x="281250" y="5605148"/>
              <a:ext cx="6295504" cy="3276054"/>
              <a:chOff x="562500" y="1145735"/>
              <a:chExt cx="6295504" cy="3276054"/>
            </a:xfrm>
          </p:grpSpPr>
          <p:grpSp>
            <p:nvGrpSpPr>
              <p:cNvPr id="361" name="Google Shape;361;p21"/>
              <p:cNvGrpSpPr/>
              <p:nvPr/>
            </p:nvGrpSpPr>
            <p:grpSpPr>
              <a:xfrm>
                <a:off x="562500" y="1145735"/>
                <a:ext cx="6295504" cy="3276054"/>
                <a:chOff x="562500" y="3823783"/>
                <a:chExt cx="6295504" cy="3276054"/>
              </a:xfrm>
            </p:grpSpPr>
            <p:grpSp>
              <p:nvGrpSpPr>
                <p:cNvPr id="362" name="Google Shape;362;p21"/>
                <p:cNvGrpSpPr/>
                <p:nvPr/>
              </p:nvGrpSpPr>
              <p:grpSpPr>
                <a:xfrm>
                  <a:off x="562500" y="3823783"/>
                  <a:ext cx="6295504" cy="3276054"/>
                  <a:chOff x="281250" y="2478967"/>
                  <a:chExt cx="6295504" cy="3276054"/>
                </a:xfrm>
              </p:grpSpPr>
              <p:grpSp>
                <p:nvGrpSpPr>
                  <p:cNvPr id="363" name="Google Shape;363;p21"/>
                  <p:cNvGrpSpPr/>
                  <p:nvPr/>
                </p:nvGrpSpPr>
                <p:grpSpPr>
                  <a:xfrm>
                    <a:off x="281250" y="2478967"/>
                    <a:ext cx="6295504" cy="3276054"/>
                    <a:chOff x="4411964" y="2233968"/>
                    <a:chExt cx="2973926" cy="2235756"/>
                  </a:xfrm>
                </p:grpSpPr>
                <p:sp>
                  <p:nvSpPr>
                    <p:cNvPr id="364" name="Google Shape;364;p21"/>
                    <p:cNvSpPr/>
                    <p:nvPr/>
                  </p:nvSpPr>
                  <p:spPr>
                    <a:xfrm>
                      <a:off x="4411964" y="2278585"/>
                      <a:ext cx="2973926" cy="2191139"/>
                    </a:xfrm>
                    <a:custGeom>
                      <a:rect b="b" l="l" r="r" t="t"/>
                      <a:pathLst>
                        <a:path extrusionOk="0" h="3199" w="16911">
                          <a:moveTo>
                            <a:pt x="1" y="1"/>
                          </a:moveTo>
                          <a:lnTo>
                            <a:pt x="1" y="3198"/>
                          </a:lnTo>
                          <a:lnTo>
                            <a:pt x="16911" y="3198"/>
                          </a:lnTo>
                          <a:lnTo>
                            <a:pt x="16911" y="1"/>
                          </a:lnTo>
                          <a:close/>
                        </a:path>
                      </a:pathLst>
                    </a:custGeom>
                    <a:solidFill>
                      <a:srgbClr val="F3EFEF"/>
                    </a:solidFill>
                    <a:ln>
                      <a:noFill/>
                    </a:ln>
                  </p:spPr>
                  <p:txBody>
                    <a:bodyPr anchorCtr="0" anchor="t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  </a:t>
                      </a:r>
                      <a:r>
                        <a:rPr lang="en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1916, Hasselbalch decided to merge Henderson’s equation with Sorensen’s pH scale creating what we now know as the </a:t>
                      </a:r>
                      <a:r>
                        <a:rPr b="1" lang="en">
                          <a:solidFill>
                            <a:srgbClr val="D5A6B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“Henderson-Hasselbalch equation”</a:t>
                      </a:r>
                      <a:r>
                        <a:rPr b="1" lang="en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b="1">
                        <a:solidFill>
                          <a:srgbClr val="CC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  <p:sp>
                  <p:nvSpPr>
                    <p:cNvPr id="365" name="Google Shape;365;p21"/>
                    <p:cNvSpPr/>
                    <p:nvPr/>
                  </p:nvSpPr>
                  <p:spPr>
                    <a:xfrm>
                      <a:off x="4411976" y="2233968"/>
                      <a:ext cx="262276" cy="203880"/>
                    </a:xfrm>
                    <a:custGeom>
                      <a:rect b="b" l="l" r="r" t="t"/>
                      <a:pathLst>
                        <a:path extrusionOk="0" h="3199" w="5809">
                          <a:moveTo>
                            <a:pt x="1" y="1"/>
                          </a:moveTo>
                          <a:lnTo>
                            <a:pt x="1" y="3198"/>
                          </a:lnTo>
                          <a:lnTo>
                            <a:pt x="5809" y="3198"/>
                          </a:lnTo>
                          <a:lnTo>
                            <a:pt x="4195" y="1"/>
                          </a:lnTo>
                          <a:close/>
                        </a:path>
                      </a:pathLst>
                    </a:custGeom>
                    <a:solidFill>
                      <a:srgbClr val="B37370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i="0" lang="en" sz="21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210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i="0" sz="21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</p:grpSp>
              <p:sp>
                <p:nvSpPr>
                  <p:cNvPr id="366" name="Google Shape;366;p21"/>
                  <p:cNvSpPr txBox="1"/>
                  <p:nvPr/>
                </p:nvSpPr>
                <p:spPr>
                  <a:xfrm>
                    <a:off x="397831" y="3409588"/>
                    <a:ext cx="2459100" cy="615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[H+] = K   X    [CO2]</a:t>
                    </a:r>
                    <a:endParaRPr>
                      <a:solidFill>
                        <a:srgbClr val="D5A6BD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                       [HCO3-]</a:t>
                    </a:r>
                    <a:endParaRPr>
                      <a:solidFill>
                        <a:srgbClr val="D5A6BD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67" name="Google Shape;367;p21"/>
                  <p:cNvSpPr txBox="1"/>
                  <p:nvPr/>
                </p:nvSpPr>
                <p:spPr>
                  <a:xfrm>
                    <a:off x="3009634" y="3443966"/>
                    <a:ext cx="2740800" cy="615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-log[H+]= -log    K X     [CO2]</a:t>
                    </a:r>
                    <a:endParaRPr>
                      <a:solidFill>
                        <a:srgbClr val="D5A6BD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                                       [HCO3-]</a:t>
                    </a:r>
                    <a:endParaRPr>
                      <a:solidFill>
                        <a:srgbClr val="D5A6BD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68" name="Google Shape;368;p21"/>
                  <p:cNvSpPr txBox="1"/>
                  <p:nvPr/>
                </p:nvSpPr>
                <p:spPr>
                  <a:xfrm>
                    <a:off x="2940843" y="4217163"/>
                    <a:ext cx="2740800" cy="615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-log[H+]= -logK -log    [CO2]</a:t>
                    </a:r>
                    <a:endParaRPr>
                      <a:solidFill>
                        <a:srgbClr val="D5A6BD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                                       [HCO3-]</a:t>
                    </a:r>
                    <a:endParaRPr>
                      <a:solidFill>
                        <a:srgbClr val="D5A6BD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cxnSp>
                <p:nvCxnSpPr>
                  <p:cNvPr id="369" name="Google Shape;369;p21"/>
                  <p:cNvCxnSpPr/>
                  <p:nvPr/>
                </p:nvCxnSpPr>
                <p:spPr>
                  <a:xfrm flipH="1" rot="10800000">
                    <a:off x="1385037" y="3713206"/>
                    <a:ext cx="872400" cy="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D5A6BD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70" name="Google Shape;370;p21"/>
                  <p:cNvSpPr txBox="1"/>
                  <p:nvPr/>
                </p:nvSpPr>
                <p:spPr>
                  <a:xfrm>
                    <a:off x="3429000" y="5081545"/>
                    <a:ext cx="2167800" cy="6156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6A6A6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pH =pK + log  [HCO3-]</a:t>
                    </a:r>
                    <a:endParaRPr>
                      <a:solidFill>
                        <a:srgbClr val="D5A6BD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                            [CO2]</a:t>
                    </a:r>
                    <a:endParaRPr>
                      <a:solidFill>
                        <a:srgbClr val="D5A6BD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371" name="Google Shape;371;p21"/>
                  <p:cNvSpPr/>
                  <p:nvPr/>
                </p:nvSpPr>
                <p:spPr>
                  <a:xfrm>
                    <a:off x="2393725" y="3567392"/>
                    <a:ext cx="615890" cy="238949"/>
                  </a:xfrm>
                  <a:custGeom>
                    <a:rect b="b" l="l" r="r" t="t"/>
                    <a:pathLst>
                      <a:path extrusionOk="0" h="1918" w="2756">
                        <a:moveTo>
                          <a:pt x="1757" y="0"/>
                        </a:moveTo>
                        <a:cubicBezTo>
                          <a:pt x="1693" y="0"/>
                          <a:pt x="1630" y="25"/>
                          <a:pt x="1580" y="75"/>
                        </a:cubicBezTo>
                        <a:cubicBezTo>
                          <a:pt x="1479" y="176"/>
                          <a:pt x="1479" y="335"/>
                          <a:pt x="1580" y="436"/>
                        </a:cubicBezTo>
                        <a:lnTo>
                          <a:pt x="1768" y="623"/>
                        </a:lnTo>
                        <a:cubicBezTo>
                          <a:pt x="1797" y="652"/>
                          <a:pt x="1775" y="702"/>
                          <a:pt x="1739" y="702"/>
                        </a:cubicBezTo>
                        <a:lnTo>
                          <a:pt x="253" y="702"/>
                        </a:lnTo>
                        <a:cubicBezTo>
                          <a:pt x="116" y="702"/>
                          <a:pt x="1" y="818"/>
                          <a:pt x="1" y="962"/>
                        </a:cubicBezTo>
                        <a:cubicBezTo>
                          <a:pt x="1" y="1099"/>
                          <a:pt x="116" y="1215"/>
                          <a:pt x="253" y="1215"/>
                        </a:cubicBezTo>
                        <a:lnTo>
                          <a:pt x="1739" y="1215"/>
                        </a:lnTo>
                        <a:cubicBezTo>
                          <a:pt x="1775" y="1215"/>
                          <a:pt x="1797" y="1265"/>
                          <a:pt x="1768" y="1294"/>
                        </a:cubicBezTo>
                        <a:lnTo>
                          <a:pt x="1580" y="1481"/>
                        </a:lnTo>
                        <a:cubicBezTo>
                          <a:pt x="1479" y="1582"/>
                          <a:pt x="1479" y="1741"/>
                          <a:pt x="1580" y="1842"/>
                        </a:cubicBezTo>
                        <a:cubicBezTo>
                          <a:pt x="1631" y="1892"/>
                          <a:pt x="1696" y="1918"/>
                          <a:pt x="1760" y="1918"/>
                        </a:cubicBezTo>
                        <a:cubicBezTo>
                          <a:pt x="1825" y="1918"/>
                          <a:pt x="1890" y="1892"/>
                          <a:pt x="1941" y="1842"/>
                        </a:cubicBezTo>
                        <a:lnTo>
                          <a:pt x="2676" y="1106"/>
                        </a:lnTo>
                        <a:cubicBezTo>
                          <a:pt x="2756" y="1027"/>
                          <a:pt x="2756" y="897"/>
                          <a:pt x="2676" y="811"/>
                        </a:cubicBezTo>
                        <a:lnTo>
                          <a:pt x="1941" y="82"/>
                        </a:lnTo>
                        <a:cubicBezTo>
                          <a:pt x="1889" y="27"/>
                          <a:pt x="1823" y="0"/>
                          <a:pt x="1757" y="0"/>
                        </a:cubicBezTo>
                        <a:close/>
                      </a:path>
                    </a:pathLst>
                  </a:custGeom>
                  <a:solidFill>
                    <a:srgbClr val="B3737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2" name="Google Shape;372;p21"/>
                  <p:cNvSpPr/>
                  <p:nvPr/>
                </p:nvSpPr>
                <p:spPr>
                  <a:xfrm rot="5400000">
                    <a:off x="4008924" y="4733045"/>
                    <a:ext cx="509102" cy="238949"/>
                  </a:xfrm>
                  <a:custGeom>
                    <a:rect b="b" l="l" r="r" t="t"/>
                    <a:pathLst>
                      <a:path extrusionOk="0" h="1918" w="2756">
                        <a:moveTo>
                          <a:pt x="1757" y="0"/>
                        </a:moveTo>
                        <a:cubicBezTo>
                          <a:pt x="1693" y="0"/>
                          <a:pt x="1630" y="25"/>
                          <a:pt x="1580" y="75"/>
                        </a:cubicBezTo>
                        <a:cubicBezTo>
                          <a:pt x="1479" y="176"/>
                          <a:pt x="1479" y="335"/>
                          <a:pt x="1580" y="436"/>
                        </a:cubicBezTo>
                        <a:lnTo>
                          <a:pt x="1768" y="623"/>
                        </a:lnTo>
                        <a:cubicBezTo>
                          <a:pt x="1797" y="652"/>
                          <a:pt x="1775" y="702"/>
                          <a:pt x="1739" y="702"/>
                        </a:cubicBezTo>
                        <a:lnTo>
                          <a:pt x="253" y="702"/>
                        </a:lnTo>
                        <a:cubicBezTo>
                          <a:pt x="116" y="702"/>
                          <a:pt x="1" y="818"/>
                          <a:pt x="1" y="962"/>
                        </a:cubicBezTo>
                        <a:cubicBezTo>
                          <a:pt x="1" y="1099"/>
                          <a:pt x="116" y="1215"/>
                          <a:pt x="253" y="1215"/>
                        </a:cubicBezTo>
                        <a:lnTo>
                          <a:pt x="1739" y="1215"/>
                        </a:lnTo>
                        <a:cubicBezTo>
                          <a:pt x="1775" y="1215"/>
                          <a:pt x="1797" y="1265"/>
                          <a:pt x="1768" y="1294"/>
                        </a:cubicBezTo>
                        <a:lnTo>
                          <a:pt x="1580" y="1481"/>
                        </a:lnTo>
                        <a:cubicBezTo>
                          <a:pt x="1479" y="1582"/>
                          <a:pt x="1479" y="1741"/>
                          <a:pt x="1580" y="1842"/>
                        </a:cubicBezTo>
                        <a:cubicBezTo>
                          <a:pt x="1631" y="1892"/>
                          <a:pt x="1696" y="1918"/>
                          <a:pt x="1760" y="1918"/>
                        </a:cubicBezTo>
                        <a:cubicBezTo>
                          <a:pt x="1825" y="1918"/>
                          <a:pt x="1890" y="1892"/>
                          <a:pt x="1941" y="1842"/>
                        </a:cubicBezTo>
                        <a:lnTo>
                          <a:pt x="2676" y="1106"/>
                        </a:lnTo>
                        <a:cubicBezTo>
                          <a:pt x="2756" y="1027"/>
                          <a:pt x="2756" y="897"/>
                          <a:pt x="2676" y="811"/>
                        </a:cubicBezTo>
                        <a:lnTo>
                          <a:pt x="1941" y="82"/>
                        </a:lnTo>
                        <a:cubicBezTo>
                          <a:pt x="1889" y="27"/>
                          <a:pt x="1823" y="0"/>
                          <a:pt x="1757" y="0"/>
                        </a:cubicBezTo>
                        <a:close/>
                      </a:path>
                    </a:pathLst>
                  </a:custGeom>
                  <a:solidFill>
                    <a:srgbClr val="B3737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3" name="Google Shape;373;p21"/>
                  <p:cNvSpPr txBox="1"/>
                  <p:nvPr/>
                </p:nvSpPr>
                <p:spPr>
                  <a:xfrm>
                    <a:off x="450825" y="5081538"/>
                    <a:ext cx="2740800" cy="615600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6A6A6"/>
                    </a:solidFill>
                    <a:prstDash val="dash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91425" lIns="91425" spcFirstLastPara="1" rIns="91425" wrap="square" tIns="91425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>
                        <a:solidFill>
                          <a:srgbClr val="D5A6B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This is Henderson-Hasselbalch equation (1908)</a:t>
                    </a:r>
                    <a:endParaRPr>
                      <a:solidFill>
                        <a:srgbClr val="D5A6BD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grpSp>
              <p:nvGrpSpPr>
                <p:cNvPr id="374" name="Google Shape;374;p21"/>
                <p:cNvGrpSpPr/>
                <p:nvPr/>
              </p:nvGrpSpPr>
              <p:grpSpPr>
                <a:xfrm>
                  <a:off x="4763439" y="5297378"/>
                  <a:ext cx="1293025" cy="1137300"/>
                  <a:chOff x="4506919" y="3801984"/>
                  <a:chExt cx="1293025" cy="1137300"/>
                </a:xfrm>
              </p:grpSpPr>
              <p:sp>
                <p:nvSpPr>
                  <p:cNvPr id="375" name="Google Shape;375;p21"/>
                  <p:cNvSpPr/>
                  <p:nvPr/>
                </p:nvSpPr>
                <p:spPr>
                  <a:xfrm rot="2700000">
                    <a:off x="4830452" y="3967999"/>
                    <a:ext cx="802283" cy="805253"/>
                  </a:xfrm>
                  <a:prstGeom prst="arc">
                    <a:avLst>
                      <a:gd fmla="val 16200000" name="adj1"/>
                      <a:gd fmla="val 0" name="adj2"/>
                    </a:avLst>
                  </a:prstGeom>
                  <a:noFill/>
                  <a:ln cap="flat" cmpd="sng" w="9525">
                    <a:solidFill>
                      <a:srgbClr val="D5A6B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6" name="Google Shape;376;p21"/>
                  <p:cNvSpPr/>
                  <p:nvPr/>
                </p:nvSpPr>
                <p:spPr>
                  <a:xfrm rot="-8098183">
                    <a:off x="4673915" y="3968007"/>
                    <a:ext cx="802708" cy="805253"/>
                  </a:xfrm>
                  <a:prstGeom prst="arc">
                    <a:avLst>
                      <a:gd fmla="val 16200000" name="adj1"/>
                      <a:gd fmla="val 0" name="adj2"/>
                    </a:avLst>
                  </a:prstGeom>
                  <a:noFill/>
                  <a:ln cap="flat" cmpd="sng" w="9525">
                    <a:solidFill>
                      <a:srgbClr val="D5A6B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377" name="Google Shape;377;p21"/>
                <p:cNvGrpSpPr/>
                <p:nvPr/>
              </p:nvGrpSpPr>
              <p:grpSpPr>
                <a:xfrm>
                  <a:off x="4862355" y="4569293"/>
                  <a:ext cx="1328695" cy="1137300"/>
                  <a:chOff x="5044098" y="3140784"/>
                  <a:chExt cx="1328695" cy="1137300"/>
                </a:xfrm>
              </p:grpSpPr>
              <p:sp>
                <p:nvSpPr>
                  <p:cNvPr id="378" name="Google Shape;378;p21"/>
                  <p:cNvSpPr/>
                  <p:nvPr/>
                </p:nvSpPr>
                <p:spPr>
                  <a:xfrm rot="2700000">
                    <a:off x="5403301" y="3306799"/>
                    <a:ext cx="802283" cy="805253"/>
                  </a:xfrm>
                  <a:prstGeom prst="arc">
                    <a:avLst>
                      <a:gd fmla="val 16200000" name="adj1"/>
                      <a:gd fmla="val 0" name="adj2"/>
                    </a:avLst>
                  </a:prstGeom>
                  <a:noFill/>
                  <a:ln cap="flat" cmpd="sng" w="9525">
                    <a:solidFill>
                      <a:srgbClr val="D5A6B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D5A6BD"/>
                      </a:solidFill>
                    </a:endParaRPr>
                  </a:p>
                </p:txBody>
              </p:sp>
              <p:sp>
                <p:nvSpPr>
                  <p:cNvPr id="379" name="Google Shape;379;p21"/>
                  <p:cNvSpPr/>
                  <p:nvPr/>
                </p:nvSpPr>
                <p:spPr>
                  <a:xfrm rot="-8098183">
                    <a:off x="5211094" y="3306807"/>
                    <a:ext cx="802708" cy="805253"/>
                  </a:xfrm>
                  <a:prstGeom prst="arc">
                    <a:avLst>
                      <a:gd fmla="val 16200000" name="adj1"/>
                      <a:gd fmla="val 0" name="adj2"/>
                    </a:avLst>
                  </a:prstGeom>
                  <a:noFill/>
                  <a:ln cap="flat" cmpd="sng" w="9525">
                    <a:solidFill>
                      <a:srgbClr val="D5A6BD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rgbClr val="D5A6BD"/>
                      </a:solidFill>
                    </a:endParaRPr>
                  </a:p>
                </p:txBody>
              </p:sp>
            </p:grpSp>
            <p:cxnSp>
              <p:nvCxnSpPr>
                <p:cNvPr id="380" name="Google Shape;380;p21"/>
                <p:cNvCxnSpPr/>
                <p:nvPr/>
              </p:nvCxnSpPr>
              <p:spPr>
                <a:xfrm flipH="1" rot="10800000">
                  <a:off x="4973751" y="5865559"/>
                  <a:ext cx="872400" cy="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5A6BD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1" name="Google Shape;381;p21"/>
                <p:cNvCxnSpPr/>
                <p:nvPr/>
              </p:nvCxnSpPr>
              <p:spPr>
                <a:xfrm flipH="1" rot="10800000">
                  <a:off x="5090492" y="5098133"/>
                  <a:ext cx="872400" cy="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5A6BD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382" name="Google Shape;382;p21"/>
              <p:cNvCxnSpPr/>
              <p:nvPr/>
            </p:nvCxnSpPr>
            <p:spPr>
              <a:xfrm>
                <a:off x="4989651" y="4062672"/>
                <a:ext cx="684300" cy="4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3534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383" name="Google Shape;383;p21"/>
            <p:cNvCxnSpPr/>
            <p:nvPr/>
          </p:nvCxnSpPr>
          <p:spPr>
            <a:xfrm flipH="1" rot="10800000">
              <a:off x="3142291" y="8615854"/>
              <a:ext cx="337200" cy="2400"/>
            </a:xfrm>
            <a:prstGeom prst="straightConnector1">
              <a:avLst/>
            </a:prstGeom>
            <a:noFill/>
            <a:ln cap="flat" cmpd="sng" w="9525">
              <a:solidFill>
                <a:srgbClr val="A3534F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384" name="Google Shape;384;p21"/>
          <p:cNvGrpSpPr/>
          <p:nvPr/>
        </p:nvGrpSpPr>
        <p:grpSpPr>
          <a:xfrm>
            <a:off x="281250" y="7820800"/>
            <a:ext cx="6295504" cy="1936516"/>
            <a:chOff x="281256" y="5887356"/>
            <a:chExt cx="6295504" cy="1998056"/>
          </a:xfrm>
        </p:grpSpPr>
        <p:grpSp>
          <p:nvGrpSpPr>
            <p:cNvPr id="385" name="Google Shape;385;p21"/>
            <p:cNvGrpSpPr/>
            <p:nvPr/>
          </p:nvGrpSpPr>
          <p:grpSpPr>
            <a:xfrm>
              <a:off x="281256" y="5887356"/>
              <a:ext cx="6295504" cy="1998056"/>
              <a:chOff x="4411965" y="2233975"/>
              <a:chExt cx="2973926" cy="1363582"/>
            </a:xfrm>
          </p:grpSpPr>
          <p:sp>
            <p:nvSpPr>
              <p:cNvPr id="386" name="Google Shape;386;p21"/>
              <p:cNvSpPr/>
              <p:nvPr/>
            </p:nvSpPr>
            <p:spPr>
              <a:xfrm>
                <a:off x="4411965" y="2278593"/>
                <a:ext cx="2973926" cy="1318964"/>
              </a:xfrm>
              <a:custGeom>
                <a:rect b="b" l="l" r="r" t="t"/>
                <a:pathLst>
                  <a:path extrusionOk="0" h="3199" w="16911">
                    <a:moveTo>
                      <a:pt x="1" y="1"/>
                    </a:moveTo>
                    <a:lnTo>
                      <a:pt x="1" y="3198"/>
                    </a:lnTo>
                    <a:lnTo>
                      <a:pt x="16911" y="3198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rgbClr val="F3EFEF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Open Sans"/>
                    <a:ea typeface="Open Sans"/>
                    <a:cs typeface="Open Sans"/>
                    <a:sym typeface="Open Sans"/>
                  </a:rPr>
                  <a:t>           </a:t>
                </a:r>
                <a:r>
                  <a:rPr lang="en">
                    <a:solidFill>
                      <a:srgbClr val="D5A6B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Since it is much easier to measure PCO2 rather than dissolved</a:t>
                </a:r>
                <a:endParaRPr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D5A6B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[CO2] and because dissolved CO2 is proportional to PCO2</a:t>
                </a:r>
                <a:endParaRPr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D5A6B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multiplied by the solubility of CO2 (0.03 mmol/mmHg) → [CO2] was</a:t>
                </a:r>
                <a:endParaRPr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D5A6B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replaced by PCO2 X 0.03</a:t>
                </a:r>
                <a:endParaRPr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87" name="Google Shape;387;p21"/>
              <p:cNvSpPr/>
              <p:nvPr/>
            </p:nvSpPr>
            <p:spPr>
              <a:xfrm>
                <a:off x="4411965" y="2233975"/>
                <a:ext cx="262291" cy="191124"/>
              </a:xfrm>
              <a:custGeom>
                <a:rect b="b" l="l" r="r" t="t"/>
                <a:pathLst>
                  <a:path extrusionOk="0" h="3199" w="5809">
                    <a:moveTo>
                      <a:pt x="1" y="1"/>
                    </a:moveTo>
                    <a:lnTo>
                      <a:pt x="1" y="3198"/>
                    </a:lnTo>
                    <a:lnTo>
                      <a:pt x="5809" y="3198"/>
                    </a:lnTo>
                    <a:lnTo>
                      <a:pt x="4195" y="1"/>
                    </a:lnTo>
                    <a:close/>
                  </a:path>
                </a:pathLst>
              </a:custGeom>
              <a:solidFill>
                <a:srgbClr val="B373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Arial"/>
                  <a:buNone/>
                </a:pPr>
                <a:r>
                  <a:rPr i="0" lang="en" sz="2100" u="none" cap="none" strike="noStrike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en" sz="21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7</a:t>
                </a:r>
                <a:endParaRPr i="0" sz="21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88" name="Google Shape;388;p21"/>
            <p:cNvSpPr txBox="1"/>
            <p:nvPr/>
          </p:nvSpPr>
          <p:spPr>
            <a:xfrm>
              <a:off x="1261200" y="7123425"/>
              <a:ext cx="2605200" cy="635100"/>
            </a:xfrm>
            <a:prstGeom prst="rect">
              <a:avLst/>
            </a:prstGeom>
            <a:noFill/>
            <a:ln cap="flat" cmpd="sng" w="9525">
              <a:solidFill>
                <a:srgbClr val="A6A6A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pH =pK + log         [HCO3-]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   0.03 X PCO2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389" name="Google Shape;389;p21"/>
            <p:cNvCxnSpPr/>
            <p:nvPr/>
          </p:nvCxnSpPr>
          <p:spPr>
            <a:xfrm>
              <a:off x="2616639" y="7424775"/>
              <a:ext cx="1121100" cy="5400"/>
            </a:xfrm>
            <a:prstGeom prst="straightConnector1">
              <a:avLst/>
            </a:prstGeom>
            <a:noFill/>
            <a:ln cap="flat" cmpd="sng" w="9525">
              <a:solidFill>
                <a:srgbClr val="A353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0" name="Google Shape;390;p21"/>
            <p:cNvSpPr txBox="1"/>
            <p:nvPr/>
          </p:nvSpPr>
          <p:spPr>
            <a:xfrm>
              <a:off x="4528000" y="7229325"/>
              <a:ext cx="1328700" cy="412800"/>
            </a:xfrm>
            <a:prstGeom prst="rect">
              <a:avLst/>
            </a:prstGeom>
            <a:noFill/>
            <a:ln cap="flat" cmpd="sng" w="9525">
              <a:solidFill>
                <a:srgbClr val="A6A6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5A6BD"/>
                  </a:solidFill>
                  <a:latin typeface="Open Sans"/>
                  <a:ea typeface="Open Sans"/>
                  <a:cs typeface="Open Sans"/>
                  <a:sym typeface="Open Sans"/>
                </a:rPr>
                <a:t>Ta-Da</a:t>
              </a:r>
              <a:endParaRPr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391" name="Google Shape;391;p21"/>
          <p:cNvCxnSpPr/>
          <p:nvPr/>
        </p:nvCxnSpPr>
        <p:spPr>
          <a:xfrm flipH="1" rot="10800000">
            <a:off x="2463495" y="2996547"/>
            <a:ext cx="680400" cy="7500"/>
          </a:xfrm>
          <a:prstGeom prst="straightConnector1">
            <a:avLst/>
          </a:prstGeom>
          <a:noFill/>
          <a:ln cap="flat" cmpd="sng" w="9525">
            <a:solidFill>
              <a:srgbClr val="D5A6B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A3534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