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5"/>
  </p:notesMasterIdLst>
  <p:sldIdLst>
    <p:sldId id="270" r:id="rId2"/>
    <p:sldId id="271" r:id="rId3"/>
    <p:sldId id="272" r:id="rId4"/>
    <p:sldId id="256" r:id="rId5"/>
    <p:sldId id="280" r:id="rId6"/>
    <p:sldId id="279" r:id="rId7"/>
    <p:sldId id="278" r:id="rId8"/>
    <p:sldId id="277" r:id="rId9"/>
    <p:sldId id="274" r:id="rId10"/>
    <p:sldId id="257" r:id="rId11"/>
    <p:sldId id="282" r:id="rId12"/>
    <p:sldId id="283" r:id="rId13"/>
    <p:sldId id="284" r:id="rId14"/>
    <p:sldId id="285" r:id="rId15"/>
    <p:sldId id="259" r:id="rId16"/>
    <p:sldId id="286" r:id="rId17"/>
    <p:sldId id="287" r:id="rId18"/>
    <p:sldId id="260" r:id="rId19"/>
    <p:sldId id="261" r:id="rId20"/>
    <p:sldId id="262" r:id="rId21"/>
    <p:sldId id="263" r:id="rId22"/>
    <p:sldId id="264" r:id="rId23"/>
    <p:sldId id="288" r:id="rId24"/>
    <p:sldId id="294" r:id="rId25"/>
    <p:sldId id="293" r:id="rId26"/>
    <p:sldId id="292" r:id="rId27"/>
    <p:sldId id="291" r:id="rId28"/>
    <p:sldId id="290" r:id="rId29"/>
    <p:sldId id="289" r:id="rId30"/>
    <p:sldId id="266" r:id="rId31"/>
    <p:sldId id="267" r:id="rId32"/>
    <p:sldId id="268" r:id="rId33"/>
    <p:sldId id="269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291338-91FE-46E1-8739-2D7D107984BA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0F91A2-E0BE-41CE-BFD4-5CCCFAA6D25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91A2-E0BE-41CE-BFD4-5CCCFAA6D253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91A2-E0BE-41CE-BFD4-5CCCFAA6D253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9A32-86B1-46CE-A5AC-CB36C52109FC}" type="datetimeFigureOut">
              <a:rPr lang="ar-SA" smtClean="0"/>
              <a:pPr/>
              <a:t>17/10/29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0889-3BBD-4177-89A3-1A6F06E54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Bar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Community Medicine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ar-SA" dirty="0" smtClean="0"/>
              <a:t>طب المجتمع (الطب المجتمعي)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التوعية الصحية ..............................</a:t>
            </a:r>
            <a:r>
              <a:rPr lang="en-US" sz="2400" dirty="0" smtClean="0"/>
              <a:t> . . . . . . .</a:t>
            </a:r>
            <a:r>
              <a:rPr lang="ar-SA" sz="2400" dirty="0" smtClean="0"/>
              <a:t>..............</a:t>
            </a:r>
            <a:r>
              <a:rPr lang="en-US" sz="2400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الأم والطفل ( رعاية الأم والطفل ) .....</a:t>
            </a:r>
            <a:r>
              <a:rPr lang="en-US" sz="2400" dirty="0" smtClean="0"/>
              <a:t>...... . . . . . . .............</a:t>
            </a:r>
            <a:r>
              <a:rPr lang="ar-SA" sz="2400" dirty="0" smtClean="0"/>
              <a:t>......... </a:t>
            </a:r>
            <a:r>
              <a:rPr lang="en-US" sz="2400" dirty="0" smtClean="0">
                <a:solidFill>
                  <a:srgbClr val="FF0000"/>
                </a:solidFill>
              </a:rPr>
              <a:t>MCH</a:t>
            </a: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المدرسية .............</a:t>
            </a:r>
            <a:r>
              <a:rPr lang="en-US" sz="2400" dirty="0" smtClean="0"/>
              <a:t> . . .</a:t>
            </a:r>
            <a:r>
              <a:rPr lang="ar-SA" sz="2400" dirty="0" smtClean="0"/>
              <a:t>......</a:t>
            </a:r>
            <a:r>
              <a:rPr lang="en-US" sz="2400" dirty="0" smtClean="0"/>
              <a:t>.</a:t>
            </a:r>
            <a:r>
              <a:rPr lang="ar-SA" sz="2400" dirty="0" smtClean="0"/>
              <a:t>.</a:t>
            </a:r>
            <a:r>
              <a:rPr lang="en-US" sz="2400" dirty="0" smtClean="0"/>
              <a:t> . . . .</a:t>
            </a:r>
            <a:r>
              <a:rPr lang="ar-SA" sz="2400" dirty="0" smtClean="0"/>
              <a:t>.......................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School Health</a:t>
            </a:r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المهنية .............</a:t>
            </a:r>
            <a:r>
              <a:rPr lang="en-US" sz="2400" dirty="0" smtClean="0"/>
              <a:t>..............................</a:t>
            </a:r>
            <a:r>
              <a:rPr lang="ar-SA" sz="2400" dirty="0" smtClean="0"/>
              <a:t>.......... </a:t>
            </a:r>
            <a:r>
              <a:rPr lang="en-US" sz="2400" dirty="0" smtClean="0">
                <a:solidFill>
                  <a:srgbClr val="FF0000"/>
                </a:solidFill>
              </a:rPr>
              <a:t>Occupational Health</a:t>
            </a:r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البيئة .............</a:t>
            </a:r>
            <a:r>
              <a:rPr lang="en-US" sz="2400" dirty="0" smtClean="0"/>
              <a:t>...........................</a:t>
            </a:r>
            <a:r>
              <a:rPr lang="ar-SA" sz="2400" dirty="0" smtClean="0"/>
              <a:t>............ </a:t>
            </a:r>
            <a:r>
              <a:rPr lang="en-US" sz="2400" dirty="0" smtClean="0">
                <a:solidFill>
                  <a:srgbClr val="FF0000"/>
                </a:solidFill>
              </a:rPr>
              <a:t>Environmental Health</a:t>
            </a:r>
          </a:p>
          <a:p>
            <a:pPr algn="ctr">
              <a:buNone/>
            </a:pPr>
            <a:r>
              <a:rPr lang="ar-SA" sz="2400" dirty="0" smtClean="0"/>
              <a:t> </a:t>
            </a:r>
          </a:p>
          <a:p>
            <a:pPr algn="ctr">
              <a:buNone/>
            </a:pPr>
            <a:r>
              <a:rPr lang="ar-SA" sz="2400" dirty="0" smtClean="0"/>
              <a:t>مكافحة الأمراض السارية …</a:t>
            </a:r>
            <a:r>
              <a:rPr lang="en-US" sz="2400" dirty="0" smtClean="0"/>
              <a:t>……………..</a:t>
            </a:r>
            <a:r>
              <a:rPr lang="ar-SA" sz="2400" dirty="0" smtClean="0"/>
              <a:t>.... </a:t>
            </a:r>
            <a:r>
              <a:rPr lang="en-US" sz="2400" dirty="0" smtClean="0">
                <a:solidFill>
                  <a:srgbClr val="FF0000"/>
                </a:solidFill>
              </a:rPr>
              <a:t>Communicable Disease Control</a:t>
            </a:r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-500097" y="428604"/>
            <a:ext cx="2428892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/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التوعية الصحية ..............................</a:t>
            </a:r>
            <a:r>
              <a:rPr lang="en-US" sz="2400" dirty="0" smtClean="0"/>
              <a:t> . . . . . . .</a:t>
            </a:r>
            <a:r>
              <a:rPr lang="ar-SA" sz="2400" dirty="0" smtClean="0"/>
              <a:t>..............</a:t>
            </a:r>
            <a:r>
              <a:rPr lang="en-US" sz="2400" dirty="0" smtClean="0">
                <a:solidFill>
                  <a:srgbClr val="FF0000"/>
                </a:solidFill>
              </a:rPr>
              <a:t> Health Education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الأم والطفل ( رعاية الأم والطفل ) .....</a:t>
            </a:r>
            <a:r>
              <a:rPr lang="en-US" sz="2400" dirty="0" smtClean="0"/>
              <a:t>...... . . . . . . .............</a:t>
            </a:r>
            <a:r>
              <a:rPr lang="ar-SA" sz="2400" dirty="0" smtClean="0"/>
              <a:t>......... </a:t>
            </a:r>
            <a:r>
              <a:rPr lang="en-US" sz="2400" dirty="0" smtClean="0">
                <a:solidFill>
                  <a:srgbClr val="FF0000"/>
                </a:solidFill>
              </a:rPr>
              <a:t>MCH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المدرسية .............</a:t>
            </a:r>
            <a:r>
              <a:rPr lang="en-US" sz="2400" dirty="0" smtClean="0"/>
              <a:t> . . .</a:t>
            </a:r>
            <a:r>
              <a:rPr lang="ar-SA" sz="2400" dirty="0" smtClean="0"/>
              <a:t>......</a:t>
            </a:r>
            <a:r>
              <a:rPr lang="en-US" sz="2400" dirty="0" smtClean="0"/>
              <a:t>.</a:t>
            </a:r>
            <a:r>
              <a:rPr lang="ar-SA" sz="2400" dirty="0" smtClean="0"/>
              <a:t>.</a:t>
            </a:r>
            <a:r>
              <a:rPr lang="en-US" sz="2400" dirty="0" smtClean="0"/>
              <a:t> . . . .</a:t>
            </a:r>
            <a:r>
              <a:rPr lang="ar-SA" sz="2400" dirty="0" smtClean="0"/>
              <a:t>.......................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School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المهنية .............</a:t>
            </a:r>
            <a:r>
              <a:rPr lang="en-US" sz="2400" dirty="0" smtClean="0"/>
              <a:t>..............................</a:t>
            </a:r>
            <a:r>
              <a:rPr lang="ar-SA" sz="2400" dirty="0" smtClean="0"/>
              <a:t>.......... </a:t>
            </a:r>
            <a:r>
              <a:rPr lang="en-US" sz="2400" dirty="0" smtClean="0">
                <a:solidFill>
                  <a:srgbClr val="FF0000"/>
                </a:solidFill>
              </a:rPr>
              <a:t>Occupational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البيئة .............</a:t>
            </a:r>
            <a:r>
              <a:rPr lang="en-US" sz="2400" dirty="0" smtClean="0"/>
              <a:t>...........................</a:t>
            </a:r>
            <a:r>
              <a:rPr lang="ar-SA" sz="2400" dirty="0" smtClean="0"/>
              <a:t>............ </a:t>
            </a:r>
            <a:r>
              <a:rPr lang="en-US" sz="2400" dirty="0" smtClean="0">
                <a:solidFill>
                  <a:srgbClr val="FF0000"/>
                </a:solidFill>
              </a:rPr>
              <a:t>Environmental Health</a:t>
            </a:r>
            <a:r>
              <a:rPr lang="ar-SA" sz="2400" dirty="0" smtClean="0"/>
              <a:t> </a:t>
            </a:r>
          </a:p>
          <a:p>
            <a:pPr algn="ctr">
              <a:buNone/>
            </a:pPr>
            <a:r>
              <a:rPr lang="ar-SA" sz="2400" dirty="0" smtClean="0"/>
              <a:t>مكافحة الأمراض السارية …</a:t>
            </a:r>
            <a:r>
              <a:rPr lang="en-US" sz="2400" dirty="0" smtClean="0"/>
              <a:t>……………..</a:t>
            </a:r>
            <a:r>
              <a:rPr lang="ar-SA" sz="2400" dirty="0" smtClean="0"/>
              <a:t>.... </a:t>
            </a:r>
            <a:r>
              <a:rPr lang="en-US" sz="2400" dirty="0" smtClean="0">
                <a:solidFill>
                  <a:srgbClr val="FF0000"/>
                </a:solidFill>
              </a:rPr>
              <a:t>Communicable Disease Control</a:t>
            </a:r>
            <a:endParaRPr lang="ar-SA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500097" y="428604"/>
            <a:ext cx="2428892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/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0" y="3643314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SA" sz="2500" dirty="0" smtClean="0"/>
              <a:t>إدارة الخدمات الصحية </a:t>
            </a:r>
            <a:r>
              <a:rPr lang="en-US" sz="2500" dirty="0" smtClean="0">
                <a:solidFill>
                  <a:srgbClr val="FF0000"/>
                </a:solidFill>
              </a:rPr>
              <a:t>Health Service Administration </a:t>
            </a:r>
            <a:r>
              <a:rPr lang="en-US" sz="2500" dirty="0" smtClean="0"/>
              <a:t>…………..…………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التخطيط </a:t>
            </a:r>
            <a:r>
              <a:rPr lang="en-US" sz="2500" dirty="0" smtClean="0">
                <a:solidFill>
                  <a:srgbClr val="FF0000"/>
                </a:solidFill>
              </a:rPr>
              <a:t>Planning </a:t>
            </a:r>
            <a:r>
              <a:rPr lang="en-US" sz="2500" dirty="0" smtClean="0"/>
              <a:t>…………………………………………………………..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 التقويم </a:t>
            </a:r>
            <a:r>
              <a:rPr lang="en-US" sz="2500" dirty="0" smtClean="0">
                <a:solidFill>
                  <a:srgbClr val="FF0000"/>
                </a:solidFill>
              </a:rPr>
              <a:t>Evaluation</a:t>
            </a:r>
            <a:r>
              <a:rPr lang="en-US" sz="2500" dirty="0" smtClean="0"/>
              <a:t> ………………………………………………………….</a:t>
            </a:r>
            <a:endParaRPr lang="ar-SA" sz="25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التوعية الصحية ..............................</a:t>
            </a:r>
            <a:r>
              <a:rPr lang="en-US" sz="2400" dirty="0" smtClean="0"/>
              <a:t> . . . . . . .</a:t>
            </a:r>
            <a:r>
              <a:rPr lang="ar-SA" sz="2400" dirty="0" smtClean="0"/>
              <a:t>..............</a:t>
            </a:r>
            <a:r>
              <a:rPr lang="en-US" sz="2400" dirty="0" smtClean="0">
                <a:solidFill>
                  <a:srgbClr val="FF0000"/>
                </a:solidFill>
              </a:rPr>
              <a:t> Health Education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الأم والطفل ( رعاية الأم والطفل ) .....</a:t>
            </a:r>
            <a:r>
              <a:rPr lang="en-US" sz="2400" dirty="0" smtClean="0"/>
              <a:t>...... . . . . . . .............</a:t>
            </a:r>
            <a:r>
              <a:rPr lang="ar-SA" sz="2400" dirty="0" smtClean="0"/>
              <a:t>......... </a:t>
            </a:r>
            <a:r>
              <a:rPr lang="en-US" sz="2400" dirty="0" smtClean="0">
                <a:solidFill>
                  <a:srgbClr val="FF0000"/>
                </a:solidFill>
              </a:rPr>
              <a:t>MCH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المدرسية .............</a:t>
            </a:r>
            <a:r>
              <a:rPr lang="en-US" sz="2400" dirty="0" smtClean="0"/>
              <a:t> . . .</a:t>
            </a:r>
            <a:r>
              <a:rPr lang="ar-SA" sz="2400" dirty="0" smtClean="0"/>
              <a:t>......</a:t>
            </a:r>
            <a:r>
              <a:rPr lang="en-US" sz="2400" dirty="0" smtClean="0"/>
              <a:t>.</a:t>
            </a:r>
            <a:r>
              <a:rPr lang="ar-SA" sz="2400" dirty="0" smtClean="0"/>
              <a:t>.</a:t>
            </a:r>
            <a:r>
              <a:rPr lang="en-US" sz="2400" dirty="0" smtClean="0"/>
              <a:t> . . . .</a:t>
            </a:r>
            <a:r>
              <a:rPr lang="ar-SA" sz="2400" dirty="0" smtClean="0"/>
              <a:t>.......................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School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المهنية .............</a:t>
            </a:r>
            <a:r>
              <a:rPr lang="en-US" sz="2400" dirty="0" smtClean="0"/>
              <a:t>..............................</a:t>
            </a:r>
            <a:r>
              <a:rPr lang="ar-SA" sz="2400" dirty="0" smtClean="0"/>
              <a:t>.......... </a:t>
            </a:r>
            <a:r>
              <a:rPr lang="en-US" sz="2400" dirty="0" smtClean="0">
                <a:solidFill>
                  <a:srgbClr val="FF0000"/>
                </a:solidFill>
              </a:rPr>
              <a:t>Occupational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البيئة .............</a:t>
            </a:r>
            <a:r>
              <a:rPr lang="en-US" sz="2400" dirty="0" smtClean="0"/>
              <a:t>...........................</a:t>
            </a:r>
            <a:r>
              <a:rPr lang="ar-SA" sz="2400" dirty="0" smtClean="0"/>
              <a:t>............ </a:t>
            </a:r>
            <a:r>
              <a:rPr lang="en-US" sz="2400" dirty="0" smtClean="0">
                <a:solidFill>
                  <a:srgbClr val="FF0000"/>
                </a:solidFill>
              </a:rPr>
              <a:t>Environmental Health</a:t>
            </a:r>
            <a:r>
              <a:rPr lang="ar-SA" sz="2400" dirty="0" smtClean="0"/>
              <a:t> </a:t>
            </a:r>
          </a:p>
          <a:p>
            <a:pPr algn="ctr">
              <a:buNone/>
            </a:pPr>
            <a:r>
              <a:rPr lang="ar-SA" sz="2400" dirty="0" smtClean="0"/>
              <a:t>مكافحة الأمراض السارية …</a:t>
            </a:r>
            <a:r>
              <a:rPr lang="en-US" sz="2400" dirty="0" smtClean="0"/>
              <a:t>……………..</a:t>
            </a:r>
            <a:r>
              <a:rPr lang="ar-SA" sz="2400" dirty="0" smtClean="0"/>
              <a:t>.... </a:t>
            </a:r>
            <a:r>
              <a:rPr lang="en-US" sz="2400" dirty="0" smtClean="0">
                <a:solidFill>
                  <a:srgbClr val="FF0000"/>
                </a:solidFill>
              </a:rPr>
              <a:t>Communicable Disease Control</a:t>
            </a:r>
            <a:endParaRPr lang="ar-SA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500097" y="428604"/>
            <a:ext cx="2428892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/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0" y="364331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SA" sz="2500" dirty="0" smtClean="0"/>
              <a:t>إدارة الخدمات الصحية </a:t>
            </a:r>
            <a:r>
              <a:rPr lang="en-US" sz="2500" dirty="0" smtClean="0">
                <a:solidFill>
                  <a:srgbClr val="FF0000"/>
                </a:solidFill>
              </a:rPr>
              <a:t>Health Service Administration </a:t>
            </a:r>
            <a:r>
              <a:rPr lang="en-US" sz="2500" dirty="0" smtClean="0"/>
              <a:t>…………..…………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التخطيط </a:t>
            </a:r>
            <a:r>
              <a:rPr lang="en-US" sz="2500" dirty="0" smtClean="0">
                <a:solidFill>
                  <a:srgbClr val="FF0000"/>
                </a:solidFill>
              </a:rPr>
              <a:t>Planning </a:t>
            </a:r>
            <a:r>
              <a:rPr lang="en-US" sz="2500" dirty="0" smtClean="0"/>
              <a:t>…………………………………………………………..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 التقويم </a:t>
            </a:r>
            <a:r>
              <a:rPr lang="en-US" sz="2500" dirty="0" smtClean="0">
                <a:solidFill>
                  <a:srgbClr val="FF0000"/>
                </a:solidFill>
              </a:rPr>
              <a:t>Evaluation</a:t>
            </a:r>
            <a:r>
              <a:rPr lang="en-US" sz="2500" dirty="0" smtClean="0"/>
              <a:t> ………………………………………………………….</a:t>
            </a:r>
          </a:p>
          <a:p>
            <a:pPr algn="ctr"/>
            <a:r>
              <a:rPr lang="ar-SA" sz="2800" dirty="0" smtClean="0"/>
              <a:t>الدراسات السكانية </a:t>
            </a:r>
            <a:r>
              <a:rPr lang="en-US" sz="2800" dirty="0" smtClean="0">
                <a:solidFill>
                  <a:srgbClr val="FF0000"/>
                </a:solidFill>
              </a:rPr>
              <a:t>Demography</a:t>
            </a:r>
            <a:r>
              <a:rPr lang="en-US" sz="2800" dirty="0" smtClean="0"/>
              <a:t> …………………….………………………</a:t>
            </a:r>
          </a:p>
          <a:p>
            <a:pPr algn="ctr">
              <a:buNone/>
            </a:pPr>
            <a:endParaRPr lang="ar-SA" sz="25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التوعية الصحية ..............................</a:t>
            </a:r>
            <a:r>
              <a:rPr lang="en-US" sz="2400" dirty="0" smtClean="0"/>
              <a:t> . . . . . . .</a:t>
            </a:r>
            <a:r>
              <a:rPr lang="ar-SA" sz="2400" dirty="0" smtClean="0"/>
              <a:t>..............</a:t>
            </a:r>
            <a:r>
              <a:rPr lang="en-US" sz="2400" dirty="0" smtClean="0">
                <a:solidFill>
                  <a:srgbClr val="FF0000"/>
                </a:solidFill>
              </a:rPr>
              <a:t> Health Education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الأم والطفل ( رعاية الأم والطفل ) .....</a:t>
            </a:r>
            <a:r>
              <a:rPr lang="en-US" sz="2400" dirty="0" smtClean="0"/>
              <a:t>...... . . . . . . .............</a:t>
            </a:r>
            <a:r>
              <a:rPr lang="ar-SA" sz="2400" dirty="0" smtClean="0"/>
              <a:t>......... </a:t>
            </a:r>
            <a:r>
              <a:rPr lang="en-US" sz="2400" dirty="0" smtClean="0">
                <a:solidFill>
                  <a:srgbClr val="FF0000"/>
                </a:solidFill>
              </a:rPr>
              <a:t>MCH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المدرسية .............</a:t>
            </a:r>
            <a:r>
              <a:rPr lang="en-US" sz="2400" dirty="0" smtClean="0"/>
              <a:t> . . .</a:t>
            </a:r>
            <a:r>
              <a:rPr lang="ar-SA" sz="2400" dirty="0" smtClean="0"/>
              <a:t>......</a:t>
            </a:r>
            <a:r>
              <a:rPr lang="en-US" sz="2400" dirty="0" smtClean="0"/>
              <a:t>.</a:t>
            </a:r>
            <a:r>
              <a:rPr lang="ar-SA" sz="2400" dirty="0" smtClean="0"/>
              <a:t>.</a:t>
            </a:r>
            <a:r>
              <a:rPr lang="en-US" sz="2400" dirty="0" smtClean="0"/>
              <a:t> . . . .</a:t>
            </a:r>
            <a:r>
              <a:rPr lang="ar-SA" sz="2400" dirty="0" smtClean="0"/>
              <a:t>.......................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School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المهنية .............</a:t>
            </a:r>
            <a:r>
              <a:rPr lang="en-US" sz="2400" dirty="0" smtClean="0"/>
              <a:t>..............................</a:t>
            </a:r>
            <a:r>
              <a:rPr lang="ar-SA" sz="2400" dirty="0" smtClean="0"/>
              <a:t>.......... </a:t>
            </a:r>
            <a:r>
              <a:rPr lang="en-US" sz="2400" dirty="0" smtClean="0">
                <a:solidFill>
                  <a:srgbClr val="FF0000"/>
                </a:solidFill>
              </a:rPr>
              <a:t>Occupational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البيئة .............</a:t>
            </a:r>
            <a:r>
              <a:rPr lang="en-US" sz="2400" dirty="0" smtClean="0"/>
              <a:t>...........................</a:t>
            </a:r>
            <a:r>
              <a:rPr lang="ar-SA" sz="2400" dirty="0" smtClean="0"/>
              <a:t>............ </a:t>
            </a:r>
            <a:r>
              <a:rPr lang="en-US" sz="2400" dirty="0" smtClean="0">
                <a:solidFill>
                  <a:srgbClr val="FF0000"/>
                </a:solidFill>
              </a:rPr>
              <a:t>Environmental Health</a:t>
            </a:r>
            <a:r>
              <a:rPr lang="ar-SA" sz="2400" dirty="0" smtClean="0"/>
              <a:t> </a:t>
            </a:r>
          </a:p>
          <a:p>
            <a:pPr algn="ctr">
              <a:buNone/>
            </a:pPr>
            <a:r>
              <a:rPr lang="ar-SA" sz="2400" dirty="0" smtClean="0"/>
              <a:t>مكافحة الأمراض السارية …</a:t>
            </a:r>
            <a:r>
              <a:rPr lang="en-US" sz="2400" dirty="0" smtClean="0"/>
              <a:t>……………..</a:t>
            </a:r>
            <a:r>
              <a:rPr lang="ar-SA" sz="2400" dirty="0" smtClean="0"/>
              <a:t>.... </a:t>
            </a:r>
            <a:r>
              <a:rPr lang="en-US" sz="2400" dirty="0" smtClean="0">
                <a:solidFill>
                  <a:srgbClr val="FF0000"/>
                </a:solidFill>
              </a:rPr>
              <a:t>Communicable Disease Control</a:t>
            </a:r>
            <a:endParaRPr lang="ar-SA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500097" y="428604"/>
            <a:ext cx="2428892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/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0" y="3643314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SA" sz="2500" dirty="0" smtClean="0"/>
              <a:t>إدارة الخدمات الصحية </a:t>
            </a:r>
            <a:r>
              <a:rPr lang="en-US" sz="2500" dirty="0" smtClean="0">
                <a:solidFill>
                  <a:srgbClr val="FF0000"/>
                </a:solidFill>
              </a:rPr>
              <a:t>Health Service Administration </a:t>
            </a:r>
            <a:r>
              <a:rPr lang="en-US" sz="2500" dirty="0" smtClean="0"/>
              <a:t>…………..…………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التخطيط </a:t>
            </a:r>
            <a:r>
              <a:rPr lang="en-US" sz="2500" dirty="0" smtClean="0">
                <a:solidFill>
                  <a:srgbClr val="FF0000"/>
                </a:solidFill>
              </a:rPr>
              <a:t>Planning </a:t>
            </a:r>
            <a:r>
              <a:rPr lang="en-US" sz="2500" dirty="0" smtClean="0"/>
              <a:t>…………………………………………………………..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    التقويم </a:t>
            </a:r>
            <a:r>
              <a:rPr lang="en-US" sz="2500" dirty="0" smtClean="0">
                <a:solidFill>
                  <a:srgbClr val="FF0000"/>
                </a:solidFill>
              </a:rPr>
              <a:t>Evaluation</a:t>
            </a:r>
            <a:r>
              <a:rPr lang="en-US" sz="2500" dirty="0" smtClean="0"/>
              <a:t> ………………………………………………………….</a:t>
            </a:r>
          </a:p>
          <a:p>
            <a:pPr algn="ctr"/>
            <a:r>
              <a:rPr lang="ar-SA" sz="2800" dirty="0" smtClean="0"/>
              <a:t>الدراسات السكانية </a:t>
            </a:r>
            <a:r>
              <a:rPr lang="en-US" sz="2800" dirty="0" smtClean="0">
                <a:solidFill>
                  <a:srgbClr val="FF0000"/>
                </a:solidFill>
              </a:rPr>
              <a:t>Demography</a:t>
            </a:r>
            <a:r>
              <a:rPr lang="en-US" sz="2800" dirty="0" smtClean="0"/>
              <a:t> …………………….………………………</a:t>
            </a:r>
          </a:p>
          <a:p>
            <a:pPr algn="ctr"/>
            <a:r>
              <a:rPr lang="ar-SA" sz="2800" dirty="0" smtClean="0"/>
              <a:t>الإحصاء الحيوي </a:t>
            </a:r>
            <a:r>
              <a:rPr lang="en-US" sz="2800" dirty="0" smtClean="0">
                <a:solidFill>
                  <a:srgbClr val="FF0000"/>
                </a:solidFill>
              </a:rPr>
              <a:t>Biostatistics</a:t>
            </a:r>
            <a:r>
              <a:rPr lang="en-US" sz="2800" dirty="0" smtClean="0"/>
              <a:t> ……………………………………………………</a:t>
            </a:r>
            <a:endParaRPr lang="ar-SA" sz="2800" dirty="0" smtClean="0"/>
          </a:p>
          <a:p>
            <a:pPr algn="ctr"/>
            <a:endParaRPr lang="en-US" sz="2800" dirty="0" smtClean="0"/>
          </a:p>
          <a:p>
            <a:pPr algn="ctr">
              <a:buNone/>
            </a:pPr>
            <a:endParaRPr lang="ar-SA" sz="25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التوعية الصحية ..............................</a:t>
            </a:r>
            <a:r>
              <a:rPr lang="en-US" sz="2400" dirty="0" smtClean="0"/>
              <a:t> . . . . . . .</a:t>
            </a:r>
            <a:r>
              <a:rPr lang="ar-SA" sz="2400" dirty="0" smtClean="0"/>
              <a:t>..............</a:t>
            </a:r>
            <a:r>
              <a:rPr lang="en-US" sz="2400" dirty="0" smtClean="0">
                <a:solidFill>
                  <a:srgbClr val="FF0000"/>
                </a:solidFill>
              </a:rPr>
              <a:t> Health Education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الأم والطفل ( رعاية الأم والطفل ) .....</a:t>
            </a:r>
            <a:r>
              <a:rPr lang="en-US" sz="2400" dirty="0" smtClean="0"/>
              <a:t>...... . . . . . . .............</a:t>
            </a:r>
            <a:r>
              <a:rPr lang="ar-SA" sz="2400" dirty="0" smtClean="0"/>
              <a:t>......... </a:t>
            </a:r>
            <a:r>
              <a:rPr lang="en-US" sz="2400" dirty="0" smtClean="0">
                <a:solidFill>
                  <a:srgbClr val="FF0000"/>
                </a:solidFill>
              </a:rPr>
              <a:t>MCH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المدرسية .............</a:t>
            </a:r>
            <a:r>
              <a:rPr lang="en-US" sz="2400" dirty="0" smtClean="0"/>
              <a:t> . . .</a:t>
            </a:r>
            <a:r>
              <a:rPr lang="ar-SA" sz="2400" dirty="0" smtClean="0"/>
              <a:t>......</a:t>
            </a:r>
            <a:r>
              <a:rPr lang="en-US" sz="2400" dirty="0" smtClean="0"/>
              <a:t>.</a:t>
            </a:r>
            <a:r>
              <a:rPr lang="ar-SA" sz="2400" dirty="0" smtClean="0"/>
              <a:t>.</a:t>
            </a:r>
            <a:r>
              <a:rPr lang="en-US" sz="2400" dirty="0" smtClean="0"/>
              <a:t> . . . .</a:t>
            </a:r>
            <a:r>
              <a:rPr lang="ar-SA" sz="2400" dirty="0" smtClean="0"/>
              <a:t>.......................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School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الصحة المهنية .............</a:t>
            </a:r>
            <a:r>
              <a:rPr lang="en-US" sz="2400" dirty="0" smtClean="0"/>
              <a:t>..............................</a:t>
            </a:r>
            <a:r>
              <a:rPr lang="ar-SA" sz="2400" dirty="0" smtClean="0"/>
              <a:t>.......... </a:t>
            </a:r>
            <a:r>
              <a:rPr lang="en-US" sz="2400" dirty="0" smtClean="0">
                <a:solidFill>
                  <a:srgbClr val="FF0000"/>
                </a:solidFill>
              </a:rPr>
              <a:t>Occupational Health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صحة البيئة .............</a:t>
            </a:r>
            <a:r>
              <a:rPr lang="en-US" sz="2400" dirty="0" smtClean="0"/>
              <a:t>...........................</a:t>
            </a:r>
            <a:r>
              <a:rPr lang="ar-SA" sz="2400" dirty="0" smtClean="0"/>
              <a:t>............ </a:t>
            </a:r>
            <a:r>
              <a:rPr lang="en-US" sz="2400" dirty="0" smtClean="0">
                <a:solidFill>
                  <a:srgbClr val="FF0000"/>
                </a:solidFill>
              </a:rPr>
              <a:t>Environmental Health</a:t>
            </a:r>
            <a:r>
              <a:rPr lang="ar-SA" sz="2400" dirty="0" smtClean="0"/>
              <a:t> </a:t>
            </a:r>
          </a:p>
          <a:p>
            <a:pPr algn="ctr">
              <a:buNone/>
            </a:pPr>
            <a:r>
              <a:rPr lang="ar-SA" sz="2400" dirty="0" smtClean="0"/>
              <a:t>مكافحة الأمراض السارية …</a:t>
            </a:r>
            <a:r>
              <a:rPr lang="en-US" sz="2400" dirty="0" smtClean="0"/>
              <a:t>……………..</a:t>
            </a:r>
            <a:r>
              <a:rPr lang="ar-SA" sz="2400" dirty="0" smtClean="0"/>
              <a:t>.... </a:t>
            </a:r>
            <a:r>
              <a:rPr lang="en-US" sz="2400" dirty="0" smtClean="0">
                <a:solidFill>
                  <a:srgbClr val="FF0000"/>
                </a:solidFill>
              </a:rPr>
              <a:t>Communicable Disease Control</a:t>
            </a:r>
            <a:endParaRPr lang="ar-SA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500097" y="428604"/>
            <a:ext cx="2428892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>
              <a:solidFill>
                <a:srgbClr val="FF0000"/>
              </a:solidFill>
            </a:endParaRPr>
          </a:p>
          <a:p>
            <a:pPr algn="l"/>
            <a:endParaRPr lang="en-US" sz="2300" dirty="0" smtClean="0"/>
          </a:p>
          <a:p>
            <a:pPr algn="l"/>
            <a:endParaRPr lang="en-US" dirty="0" smtClean="0"/>
          </a:p>
          <a:p>
            <a:pPr algn="l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0" y="364331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SA" sz="2400" dirty="0" smtClean="0"/>
              <a:t>إدارة الخدمات الصحية </a:t>
            </a:r>
            <a:r>
              <a:rPr lang="en-US" sz="2400" dirty="0" smtClean="0">
                <a:solidFill>
                  <a:srgbClr val="FF0000"/>
                </a:solidFill>
              </a:rPr>
              <a:t>Health Service Administration </a:t>
            </a:r>
            <a:r>
              <a:rPr lang="en-US" sz="2400" dirty="0" smtClean="0"/>
              <a:t>……………….…………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   التخطيط </a:t>
            </a:r>
            <a:r>
              <a:rPr lang="en-US" sz="2400" dirty="0" smtClean="0">
                <a:solidFill>
                  <a:srgbClr val="FF0000"/>
                </a:solidFill>
              </a:rPr>
              <a:t>Planning </a:t>
            </a:r>
            <a:r>
              <a:rPr lang="en-US" sz="2400" dirty="0" smtClean="0"/>
              <a:t>…………………………………………………………..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    التقويم </a:t>
            </a:r>
            <a:r>
              <a:rPr lang="en-US" sz="2400" dirty="0" smtClean="0">
                <a:solidFill>
                  <a:srgbClr val="FF0000"/>
                </a:solidFill>
              </a:rPr>
              <a:t>Evaluation</a:t>
            </a:r>
            <a:r>
              <a:rPr lang="en-US" sz="2400" dirty="0" smtClean="0"/>
              <a:t> ………………………………………………………….</a:t>
            </a:r>
          </a:p>
          <a:p>
            <a:pPr algn="ctr"/>
            <a:r>
              <a:rPr lang="ar-SA" sz="2400" dirty="0" smtClean="0"/>
              <a:t>الدراسات السكانية </a:t>
            </a:r>
            <a:r>
              <a:rPr lang="en-US" sz="2400" dirty="0" smtClean="0">
                <a:solidFill>
                  <a:srgbClr val="FF0000"/>
                </a:solidFill>
              </a:rPr>
              <a:t>Demography</a:t>
            </a:r>
            <a:r>
              <a:rPr lang="en-US" sz="2400" dirty="0" smtClean="0"/>
              <a:t> ………………………………..………………………</a:t>
            </a:r>
          </a:p>
          <a:p>
            <a:pPr algn="ctr"/>
            <a:r>
              <a:rPr lang="ar-SA" sz="2400" dirty="0" smtClean="0"/>
              <a:t>الإحصاء الحيوي </a:t>
            </a:r>
            <a:r>
              <a:rPr lang="en-US" sz="2400" dirty="0" smtClean="0">
                <a:solidFill>
                  <a:srgbClr val="FF0000"/>
                </a:solidFill>
              </a:rPr>
              <a:t>Biostatistics</a:t>
            </a:r>
            <a:r>
              <a:rPr lang="en-US" sz="2400" dirty="0" smtClean="0"/>
              <a:t> ……………………………………..……………………</a:t>
            </a:r>
          </a:p>
          <a:p>
            <a:pPr algn="ctr"/>
            <a:r>
              <a:rPr lang="ar-SA" sz="2400" dirty="0" smtClean="0"/>
              <a:t>علم الوبائيات </a:t>
            </a:r>
            <a:r>
              <a:rPr lang="en-US" sz="2400" dirty="0" smtClean="0">
                <a:solidFill>
                  <a:srgbClr val="FF0000"/>
                </a:solidFill>
              </a:rPr>
              <a:t>Epidemiology</a:t>
            </a:r>
            <a:r>
              <a:rPr lang="en-US" sz="2400" dirty="0" smtClean="0"/>
              <a:t> ……………………………………..……………………..</a:t>
            </a:r>
            <a:endParaRPr lang="ar-SA" sz="2400" dirty="0" smtClean="0"/>
          </a:p>
          <a:p>
            <a:pPr algn="ctr"/>
            <a:endParaRPr lang="ar-SA" sz="2400" dirty="0" smtClean="0"/>
          </a:p>
          <a:p>
            <a:pPr algn="ctr"/>
            <a:endParaRPr lang="en-US" sz="2400" dirty="0" smtClean="0"/>
          </a:p>
          <a:p>
            <a:pPr algn="ctr">
              <a:buNone/>
            </a:pPr>
            <a:endParaRPr lang="ar-SA" sz="24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2150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الاشتقاقات</a:t>
            </a:r>
          </a:p>
          <a:p>
            <a:pPr algn="ctr">
              <a:buNone/>
            </a:pPr>
            <a:r>
              <a:rPr lang="en-US" dirty="0" smtClean="0"/>
              <a:t>Epidemiology</a:t>
            </a:r>
            <a:endParaRPr lang="ar-SA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EPI                               DEMOS                        LOGO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2150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الاشتقاقات</a:t>
            </a:r>
          </a:p>
          <a:p>
            <a:pPr algn="ctr">
              <a:buNone/>
            </a:pPr>
            <a:r>
              <a:rPr lang="en-US" dirty="0" smtClean="0"/>
              <a:t>Epidemiology</a:t>
            </a:r>
            <a:endParaRPr lang="ar-SA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EPI                               DEMOS                        LOGO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UPON                           PEOPLE                    SCIENCE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2150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الاشتقاقات</a:t>
            </a:r>
          </a:p>
          <a:p>
            <a:pPr algn="ctr">
              <a:buNone/>
            </a:pPr>
            <a:r>
              <a:rPr lang="en-US" dirty="0" smtClean="0"/>
              <a:t>Epidemiology</a:t>
            </a:r>
            <a:endParaRPr lang="ar-SA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EPI                               DEMOS                        LOGO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UPON                           PEOPLE                    SCIENCE</a:t>
            </a:r>
          </a:p>
          <a:p>
            <a:pPr algn="ctr">
              <a:buNone/>
            </a:pPr>
            <a:r>
              <a:rPr lang="ar-SA" dirty="0" smtClean="0"/>
              <a:t>  علم                        الناس                      على كاهل                                       </a:t>
            </a:r>
          </a:p>
          <a:p>
            <a:pPr algn="ctr">
              <a:buNone/>
            </a:pPr>
            <a:r>
              <a:rPr lang="ar-SA" dirty="0" smtClean="0"/>
              <a:t>(دراسة)                                                   (جاثم)</a:t>
            </a: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8898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علم الوبائيات :</a:t>
            </a:r>
            <a:r>
              <a:rPr lang="en-US" dirty="0" smtClean="0">
                <a:solidFill>
                  <a:srgbClr val="FF0000"/>
                </a:solidFill>
              </a:rPr>
              <a:t>Epidemiology :</a:t>
            </a:r>
            <a:r>
              <a:rPr lang="en-US" dirty="0" smtClean="0"/>
              <a:t>                                       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دراسة توزيع الأمراض </a:t>
            </a:r>
            <a:r>
              <a:rPr lang="en-US" dirty="0" smtClean="0">
                <a:solidFill>
                  <a:srgbClr val="FF0000"/>
                </a:solidFill>
              </a:rPr>
              <a:t>The study of the distribution </a:t>
            </a:r>
            <a:endParaRPr lang="ar-SA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ومحدداتها (مسبباتها) </a:t>
            </a:r>
            <a:r>
              <a:rPr lang="en-US" dirty="0" smtClean="0">
                <a:solidFill>
                  <a:srgbClr val="FF0000"/>
                </a:solidFill>
              </a:rPr>
              <a:t>and the determinants of           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في المجتمعات الإنسانية </a:t>
            </a:r>
            <a:r>
              <a:rPr lang="en-US" dirty="0" smtClean="0">
                <a:solidFill>
                  <a:srgbClr val="FF0000"/>
                </a:solidFill>
              </a:rPr>
              <a:t>disease in human populations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4"/>
            <a:ext cx="9144000" cy="592935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 المكان                الزمن              الإنسان                   التوزيع</a:t>
            </a:r>
            <a:endParaRPr lang="ar-SA" sz="2800" dirty="0"/>
          </a:p>
          <a:p>
            <a:pPr algn="ctr">
              <a:buNone/>
            </a:pPr>
            <a:r>
              <a:rPr lang="ar-SA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Place</a:t>
            </a:r>
            <a:r>
              <a:rPr lang="ar-SA" sz="2800" dirty="0" smtClean="0">
                <a:solidFill>
                  <a:srgbClr val="FF0000"/>
                </a:solidFill>
              </a:rPr>
              <a:t>               </a:t>
            </a:r>
            <a:r>
              <a:rPr lang="en-US" sz="2800" dirty="0" smtClean="0">
                <a:solidFill>
                  <a:srgbClr val="FF0000"/>
                </a:solidFill>
              </a:rPr>
              <a:t>Time</a:t>
            </a:r>
            <a:r>
              <a:rPr lang="ar-SA" sz="2800" dirty="0" smtClean="0">
                <a:solidFill>
                  <a:srgbClr val="FF0000"/>
                </a:solidFill>
              </a:rPr>
              <a:t>            </a:t>
            </a:r>
            <a:r>
              <a:rPr lang="en-US" sz="2800" dirty="0" smtClean="0">
                <a:solidFill>
                  <a:srgbClr val="FF0000"/>
                </a:solidFill>
              </a:rPr>
              <a:t>Person  </a:t>
            </a:r>
            <a:r>
              <a:rPr lang="ar-SA" sz="2800" dirty="0" smtClean="0">
                <a:solidFill>
                  <a:srgbClr val="FF0000"/>
                </a:solidFill>
              </a:rPr>
              <a:t>              </a:t>
            </a:r>
            <a:r>
              <a:rPr lang="en-US" sz="2800" dirty="0" smtClean="0">
                <a:solidFill>
                  <a:srgbClr val="FF0000"/>
                </a:solidFill>
              </a:rPr>
              <a:t>Distribution</a:t>
            </a:r>
            <a:endParaRPr lang="ar-SA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sz="2800" dirty="0"/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Person </a:t>
            </a:r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العمر </a:t>
            </a:r>
            <a:r>
              <a:rPr lang="en-US" sz="2800" dirty="0" smtClean="0">
                <a:solidFill>
                  <a:srgbClr val="FF0000"/>
                </a:solidFill>
              </a:rPr>
              <a:t>age</a:t>
            </a:r>
            <a:r>
              <a:rPr lang="en-US" sz="2800" dirty="0" smtClean="0"/>
              <a:t> ……………………………………………………………...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الجنس </a:t>
            </a:r>
            <a:r>
              <a:rPr lang="en-US" sz="2800" dirty="0" smtClean="0">
                <a:solidFill>
                  <a:srgbClr val="FF0000"/>
                </a:solidFill>
              </a:rPr>
              <a:t>sex</a:t>
            </a:r>
            <a:r>
              <a:rPr lang="en-US" sz="2800" dirty="0" smtClean="0"/>
              <a:t> ……………………………………………………………..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العرق </a:t>
            </a:r>
            <a:r>
              <a:rPr lang="en-US" sz="2800" dirty="0" smtClean="0">
                <a:solidFill>
                  <a:srgbClr val="FF0000"/>
                </a:solidFill>
              </a:rPr>
              <a:t>race</a:t>
            </a:r>
            <a:r>
              <a:rPr lang="en-US" sz="2800" dirty="0" smtClean="0"/>
              <a:t> …………………………………………………………….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المهنة </a:t>
            </a:r>
            <a:r>
              <a:rPr lang="en-US" sz="2800" dirty="0" smtClean="0">
                <a:solidFill>
                  <a:srgbClr val="FF0000"/>
                </a:solidFill>
              </a:rPr>
              <a:t>occupation</a:t>
            </a:r>
            <a:r>
              <a:rPr lang="en-US" sz="2800" dirty="0" smtClean="0"/>
              <a:t> ………………………………………………….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المستوى التعليمي </a:t>
            </a:r>
            <a:r>
              <a:rPr lang="en-US" sz="2800" dirty="0" smtClean="0">
                <a:solidFill>
                  <a:srgbClr val="FF0000"/>
                </a:solidFill>
              </a:rPr>
              <a:t>education</a:t>
            </a:r>
            <a:r>
              <a:rPr lang="en-US" sz="2800" dirty="0" smtClean="0"/>
              <a:t> ……………………………………..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السلوك </a:t>
            </a:r>
            <a:r>
              <a:rPr lang="en-US" sz="2800" dirty="0" smtClean="0">
                <a:solidFill>
                  <a:srgbClr val="FF0000"/>
                </a:solidFill>
              </a:rPr>
              <a:t>behavior</a:t>
            </a:r>
            <a:r>
              <a:rPr lang="en-US" sz="2800" dirty="0" smtClean="0"/>
              <a:t> ……………………………………………………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endParaRPr lang="ar-SA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5003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dirty="0" smtClean="0"/>
              <a:t>الصحة العامة .......................</a:t>
            </a:r>
            <a:r>
              <a:rPr lang="en-US" sz="2800" dirty="0" smtClean="0"/>
              <a:t>....................</a:t>
            </a:r>
            <a:r>
              <a:rPr lang="ar-SA" sz="2800" dirty="0" smtClean="0"/>
              <a:t>........... </a:t>
            </a:r>
            <a:r>
              <a:rPr lang="en-US" sz="2800" dirty="0" smtClean="0">
                <a:solidFill>
                  <a:srgbClr val="FF0000"/>
                </a:solidFill>
              </a:rPr>
              <a:t>Public Health</a:t>
            </a:r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4290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Time</a:t>
            </a:r>
            <a:endParaRPr lang="ar-SA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الفصول الأربعة </a:t>
            </a:r>
            <a:r>
              <a:rPr lang="en-US" sz="2800" dirty="0" smtClean="0">
                <a:solidFill>
                  <a:srgbClr val="FF0000"/>
                </a:solidFill>
              </a:rPr>
              <a:t>seasons</a:t>
            </a:r>
            <a:r>
              <a:rPr lang="en-US" sz="2800" dirty="0" smtClean="0"/>
              <a:t> …………………………………….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الدورات الزمنية </a:t>
            </a:r>
            <a:r>
              <a:rPr lang="en-US" sz="2800" dirty="0" smtClean="0">
                <a:solidFill>
                  <a:srgbClr val="FF0000"/>
                </a:solidFill>
              </a:rPr>
              <a:t>secular trends </a:t>
            </a:r>
            <a:r>
              <a:rPr lang="en-US" sz="2800" dirty="0" smtClean="0"/>
              <a:t>…………………………..</a:t>
            </a:r>
            <a:endParaRPr lang="ar-SA" sz="2800" dirty="0" smtClean="0"/>
          </a:p>
          <a:p>
            <a:pPr algn="ctr">
              <a:buNone/>
            </a:pPr>
            <a:endParaRPr lang="ar-SA" sz="2800" dirty="0"/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Place</a:t>
            </a:r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الارتفاع </a:t>
            </a:r>
            <a:r>
              <a:rPr lang="en-US" sz="2800" dirty="0" smtClean="0">
                <a:solidFill>
                  <a:srgbClr val="FF0000"/>
                </a:solidFill>
              </a:rPr>
              <a:t>altitude</a:t>
            </a:r>
            <a:r>
              <a:rPr lang="en-US" sz="2800" dirty="0" smtClean="0"/>
              <a:t> ………………………………………………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خط العرض </a:t>
            </a:r>
            <a:r>
              <a:rPr lang="en-US" sz="2800" dirty="0" smtClean="0">
                <a:solidFill>
                  <a:srgbClr val="FF0000"/>
                </a:solidFill>
              </a:rPr>
              <a:t>latitude</a:t>
            </a:r>
            <a:r>
              <a:rPr lang="en-US" sz="2800" dirty="0" smtClean="0"/>
              <a:t> …………………………………………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خط الطول </a:t>
            </a:r>
            <a:r>
              <a:rPr lang="en-US" sz="2800" dirty="0" smtClean="0">
                <a:solidFill>
                  <a:srgbClr val="FF0000"/>
                </a:solidFill>
              </a:rPr>
              <a:t>longitude</a:t>
            </a:r>
            <a:r>
              <a:rPr lang="en-US" sz="2800" dirty="0" smtClean="0"/>
              <a:t> ………………………………………..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ساحلية </a:t>
            </a:r>
            <a:r>
              <a:rPr lang="en-US" sz="2800" dirty="0" smtClean="0">
                <a:solidFill>
                  <a:srgbClr val="FF0000"/>
                </a:solidFill>
              </a:rPr>
              <a:t>coastal</a:t>
            </a:r>
            <a:r>
              <a:rPr lang="en-US" sz="2800" dirty="0" smtClean="0"/>
              <a:t> ………………………………………………..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داخلية </a:t>
            </a:r>
            <a:r>
              <a:rPr lang="en-US" sz="2800" dirty="0" smtClean="0">
                <a:solidFill>
                  <a:srgbClr val="FF0000"/>
                </a:solidFill>
              </a:rPr>
              <a:t>inland</a:t>
            </a:r>
            <a:r>
              <a:rPr lang="en-US" sz="2800" dirty="0" smtClean="0"/>
              <a:t> ………………………………………………….</a:t>
            </a:r>
            <a:endParaRPr lang="ar-SA" sz="2800" dirty="0" smtClean="0"/>
          </a:p>
          <a:p>
            <a:pPr algn="ctr">
              <a:buNone/>
            </a:pPr>
            <a:endParaRPr lang="ar-SA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74739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Determinants</a:t>
            </a:r>
            <a:endParaRPr lang="ar-S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dirty="0" smtClean="0"/>
              <a:t>محددات الأمراض</a:t>
            </a:r>
          </a:p>
          <a:p>
            <a:pPr algn="ctr">
              <a:buNone/>
            </a:pPr>
            <a:r>
              <a:rPr lang="ar-SA" dirty="0" smtClean="0"/>
              <a:t> 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/>
              <a:t> </a:t>
            </a:r>
            <a:r>
              <a:rPr lang="ar-SA" dirty="0" smtClean="0"/>
              <a:t> عامل ممرض </a:t>
            </a:r>
            <a:r>
              <a:rPr lang="en-US" dirty="0" smtClean="0">
                <a:solidFill>
                  <a:srgbClr val="FF0000"/>
                </a:solidFill>
              </a:rPr>
              <a:t>Agent</a:t>
            </a:r>
            <a:r>
              <a:rPr lang="en-US" dirty="0" smtClean="0"/>
              <a:t> ………….………..……………</a:t>
            </a:r>
            <a:endParaRPr lang="ar-SA" dirty="0" smtClean="0"/>
          </a:p>
          <a:p>
            <a:pPr algn="ctr">
              <a:buNone/>
            </a:pPr>
            <a:r>
              <a:rPr lang="ar-SA" dirty="0"/>
              <a:t> </a:t>
            </a:r>
            <a:r>
              <a:rPr lang="ar-SA" dirty="0" smtClean="0"/>
              <a:t> عامل الاختطار (عامل الخطر)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factor</a:t>
            </a:r>
            <a:r>
              <a:rPr lang="en-US" dirty="0" smtClean="0"/>
              <a:t> …….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</a:t>
            </a:r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-357214"/>
            <a:ext cx="8229600" cy="6858000"/>
          </a:xfrm>
        </p:spPr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Epidemiologic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triangle</a:t>
            </a:r>
            <a:endParaRPr lang="ar-S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dirty="0" smtClean="0"/>
              <a:t>المثلث الوبائي 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3071802" y="2428868"/>
            <a:ext cx="3286148" cy="2714644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3122" y="2000240"/>
            <a:ext cx="15119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عامل ممرض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2000240"/>
            <a:ext cx="9198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Agent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4896161"/>
            <a:ext cx="7361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العائل</a:t>
            </a:r>
            <a:endParaRPr lang="ar-S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28359" y="5610541"/>
            <a:ext cx="7582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Host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4896161"/>
            <a:ext cx="65434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البيئة</a:t>
            </a:r>
            <a:endParaRPr lang="ar-S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11286" y="5681979"/>
            <a:ext cx="178914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Environment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-357214"/>
            <a:ext cx="8229600" cy="6858000"/>
          </a:xfrm>
        </p:spPr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Epidemiologic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triangle</a:t>
            </a:r>
            <a:endParaRPr lang="ar-S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dirty="0" smtClean="0"/>
              <a:t>المثلث الوبائي 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endParaRPr lang="ar-SA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6715140" y="1500174"/>
            <a:ext cx="1857388" cy="150019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2048" y="1000108"/>
            <a:ext cx="15119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عامل ممرض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1071546"/>
            <a:ext cx="9198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Agent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5338" y="3143248"/>
            <a:ext cx="7361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العائل</a:t>
            </a:r>
            <a:endParaRPr lang="ar-S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5715" y="2357430"/>
            <a:ext cx="7582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Host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2681583"/>
            <a:ext cx="65434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البيئة</a:t>
            </a:r>
            <a:endParaRPr lang="ar-S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214686"/>
            <a:ext cx="178914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Environment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3835320"/>
            <a:ext cx="628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SA" sz="2400" dirty="0" smtClean="0"/>
              <a:t>البيئة الطبيعية </a:t>
            </a:r>
            <a:r>
              <a:rPr lang="en-US" sz="2400" dirty="0" smtClean="0">
                <a:solidFill>
                  <a:srgbClr val="FF0000"/>
                </a:solidFill>
              </a:rPr>
              <a:t>Physical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environment</a:t>
            </a:r>
            <a:r>
              <a:rPr lang="en-US" sz="2400" dirty="0" smtClean="0"/>
              <a:t> ………………….</a:t>
            </a: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البيئة الحيوية </a:t>
            </a:r>
            <a:r>
              <a:rPr lang="en-US" sz="2400" dirty="0" smtClean="0">
                <a:solidFill>
                  <a:srgbClr val="FF0000"/>
                </a:solidFill>
              </a:rPr>
              <a:t>Biological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environment</a:t>
            </a:r>
            <a:r>
              <a:rPr lang="en-US" sz="2400" dirty="0" smtClean="0"/>
              <a:t> ….…………….</a:t>
            </a:r>
            <a:endParaRPr lang="ar-SA" sz="2400" dirty="0" smtClean="0"/>
          </a:p>
          <a:p>
            <a:pPr algn="ctr">
              <a:buNone/>
            </a:pPr>
            <a:endParaRPr lang="ar-SA" sz="2400" dirty="0" smtClean="0"/>
          </a:p>
          <a:p>
            <a:pPr algn="ctr">
              <a:buNone/>
            </a:pPr>
            <a:r>
              <a:rPr lang="ar-SA" sz="2400" dirty="0" smtClean="0"/>
              <a:t>البيئة الاجتماعية </a:t>
            </a:r>
            <a:r>
              <a:rPr lang="en-US" sz="2400" dirty="0" smtClean="0">
                <a:solidFill>
                  <a:srgbClr val="FF0000"/>
                </a:solidFill>
              </a:rPr>
              <a:t>Social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environment</a:t>
            </a:r>
            <a:r>
              <a:rPr lang="en-US" sz="2400" dirty="0" smtClean="0"/>
              <a:t> ………………….</a:t>
            </a:r>
            <a:endParaRPr lang="ar-SA" sz="2400" dirty="0" smtClean="0"/>
          </a:p>
          <a:p>
            <a:pPr algn="ctr">
              <a:buNone/>
            </a:pPr>
            <a:endParaRPr lang="ar-SA" sz="2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المعبر( الطريق)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en-US" dirty="0" smtClean="0"/>
              <a:t> ……………………………….………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المعبر( الطريق)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en-US" dirty="0" smtClean="0"/>
              <a:t> ……………………………….………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الجرعة </a:t>
            </a:r>
            <a:r>
              <a:rPr lang="en-US" dirty="0" smtClean="0">
                <a:solidFill>
                  <a:srgbClr val="FF0000"/>
                </a:solidFill>
              </a:rPr>
              <a:t>Dose</a:t>
            </a:r>
            <a:r>
              <a:rPr lang="en-US" dirty="0" smtClean="0"/>
              <a:t> …………………………….……………………..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المعبر( الطريق)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en-US" dirty="0" smtClean="0"/>
              <a:t> ……………………………….………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الجرعة </a:t>
            </a:r>
            <a:r>
              <a:rPr lang="en-US" dirty="0" smtClean="0">
                <a:solidFill>
                  <a:srgbClr val="FF0000"/>
                </a:solidFill>
              </a:rPr>
              <a:t>Dose</a:t>
            </a:r>
            <a:r>
              <a:rPr lang="en-US" dirty="0" smtClean="0"/>
              <a:t> …………………………….……………………..</a:t>
            </a:r>
          </a:p>
          <a:p>
            <a:pPr algn="ctr">
              <a:buNone/>
            </a:pPr>
            <a:r>
              <a:rPr lang="ar-SA" dirty="0" smtClean="0"/>
              <a:t>إخماجية (القدرة على الإخماج)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Infectivity</a:t>
            </a:r>
            <a:r>
              <a:rPr lang="en-US" dirty="0" smtClean="0"/>
              <a:t> ………….……… 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المعبر( الطريق)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en-US" dirty="0" smtClean="0"/>
              <a:t> ……………………………….………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الجرعة </a:t>
            </a:r>
            <a:r>
              <a:rPr lang="en-US" dirty="0" smtClean="0">
                <a:solidFill>
                  <a:srgbClr val="FF0000"/>
                </a:solidFill>
              </a:rPr>
              <a:t>Dose</a:t>
            </a:r>
            <a:r>
              <a:rPr lang="en-US" dirty="0" smtClean="0"/>
              <a:t> …………………………….……………………..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إخماجية (القدرة على الإخماج)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Infectivity</a:t>
            </a:r>
            <a:r>
              <a:rPr lang="en-US" dirty="0" smtClean="0"/>
              <a:t> ………….………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إمراضية </a:t>
            </a:r>
            <a:r>
              <a:rPr lang="en-US" dirty="0" smtClean="0">
                <a:solidFill>
                  <a:srgbClr val="FF0000"/>
                </a:solidFill>
              </a:rPr>
              <a:t>Pathogenicity</a:t>
            </a:r>
            <a:r>
              <a:rPr lang="en-US" dirty="0" smtClean="0"/>
              <a:t> ……….……………………………</a:t>
            </a: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0557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dirty="0" smtClean="0"/>
              <a:t>الصحة العامة ................</a:t>
            </a:r>
            <a:r>
              <a:rPr lang="en-US" dirty="0" smtClean="0"/>
              <a:t>.............</a:t>
            </a:r>
            <a:r>
              <a:rPr lang="ar-SA" dirty="0" smtClean="0"/>
              <a:t>........... </a:t>
            </a:r>
            <a:r>
              <a:rPr lang="en-US" dirty="0" smtClean="0">
                <a:solidFill>
                  <a:srgbClr val="FF0000"/>
                </a:solidFill>
              </a:rPr>
              <a:t>Public Health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ar-SA" dirty="0" smtClean="0"/>
              <a:t>الطب الوقائي .....</a:t>
            </a:r>
            <a:r>
              <a:rPr lang="en-US" dirty="0" smtClean="0"/>
              <a:t>....................</a:t>
            </a:r>
            <a:r>
              <a:rPr lang="ar-SA" dirty="0" smtClean="0"/>
              <a:t>...... </a:t>
            </a:r>
            <a:r>
              <a:rPr lang="en-US" dirty="0" smtClean="0">
                <a:solidFill>
                  <a:srgbClr val="FF0000"/>
                </a:solidFill>
              </a:rPr>
              <a:t>Preventive Medicine</a:t>
            </a:r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Charactaristics</a:t>
            </a:r>
            <a:r>
              <a:rPr lang="en-US" dirty="0" smtClean="0">
                <a:solidFill>
                  <a:srgbClr val="FF0000"/>
                </a:solidFill>
              </a:rPr>
              <a:t> of Agent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مستودع </a:t>
            </a:r>
            <a:r>
              <a:rPr lang="en-US" dirty="0" err="1" smtClean="0">
                <a:solidFill>
                  <a:srgbClr val="FF0000"/>
                </a:solidFill>
              </a:rPr>
              <a:t>Reservoiar</a:t>
            </a:r>
            <a:r>
              <a:rPr lang="en-US" dirty="0" smtClean="0"/>
              <a:t> ………………….………………………..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مصدر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……………………..…….…………………….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المعبر( الطريق)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en-US" dirty="0" smtClean="0"/>
              <a:t> ……………………………….………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الجرعة </a:t>
            </a:r>
            <a:r>
              <a:rPr lang="en-US" dirty="0" smtClean="0">
                <a:solidFill>
                  <a:srgbClr val="FF0000"/>
                </a:solidFill>
              </a:rPr>
              <a:t>Dose</a:t>
            </a:r>
            <a:r>
              <a:rPr lang="en-US" dirty="0" smtClean="0"/>
              <a:t> …………………………….……………………..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إخماجية (القدرة على الإخماج)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Infectivity</a:t>
            </a:r>
            <a:r>
              <a:rPr lang="en-US" dirty="0" smtClean="0"/>
              <a:t> ………….………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إمراضية </a:t>
            </a:r>
            <a:r>
              <a:rPr lang="en-US" dirty="0" smtClean="0">
                <a:solidFill>
                  <a:srgbClr val="FF0000"/>
                </a:solidFill>
              </a:rPr>
              <a:t>Pathogenicity</a:t>
            </a:r>
            <a:r>
              <a:rPr lang="en-US" dirty="0" smtClean="0"/>
              <a:t> ……….……………………………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فوعة – خبث(مقدار الإمراضية) </a:t>
            </a:r>
            <a:r>
              <a:rPr lang="en-US" dirty="0" smtClean="0">
                <a:solidFill>
                  <a:srgbClr val="FF0000"/>
                </a:solidFill>
              </a:rPr>
              <a:t>Virulence</a:t>
            </a:r>
            <a:r>
              <a:rPr lang="en-US" dirty="0" smtClean="0"/>
              <a:t> ……..….……</a:t>
            </a:r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ar-SA" sz="3500" dirty="0" smtClean="0"/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Communicable Disease Cycle</a:t>
            </a:r>
            <a:endParaRPr lang="ar-SA" sz="3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500" dirty="0" smtClean="0"/>
              <a:t>دورة الأمراض السارية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3300" dirty="0" smtClean="0"/>
              <a:t>مصدر العدوى </a:t>
            </a:r>
            <a:r>
              <a:rPr lang="en-US" sz="3300" dirty="0" smtClean="0">
                <a:solidFill>
                  <a:srgbClr val="FF0000"/>
                </a:solidFill>
              </a:rPr>
              <a:t>Source of infection </a:t>
            </a:r>
            <a:r>
              <a:rPr lang="en-US" sz="3300" dirty="0" smtClean="0"/>
              <a:t>………………………</a:t>
            </a:r>
            <a:endParaRPr lang="ar-SA" sz="3300" dirty="0" smtClean="0"/>
          </a:p>
          <a:p>
            <a:pPr algn="ctr">
              <a:buNone/>
            </a:pPr>
            <a:r>
              <a:rPr lang="ar-SA" sz="3300" dirty="0" smtClean="0"/>
              <a:t>وسيلة الانتقال </a:t>
            </a:r>
            <a:r>
              <a:rPr lang="en-US" sz="3300" dirty="0" smtClean="0">
                <a:solidFill>
                  <a:srgbClr val="FF0000"/>
                </a:solidFill>
              </a:rPr>
              <a:t>Vehicle of transmission </a:t>
            </a:r>
            <a:r>
              <a:rPr lang="en-US" sz="3300" dirty="0" smtClean="0"/>
              <a:t>………………..</a:t>
            </a:r>
            <a:endParaRPr lang="ar-SA" sz="3300" dirty="0" smtClean="0"/>
          </a:p>
          <a:p>
            <a:pPr algn="ctr">
              <a:buNone/>
            </a:pPr>
            <a:r>
              <a:rPr lang="ar-SA" sz="3300" dirty="0" smtClean="0"/>
              <a:t>شخص ذو قابلية </a:t>
            </a:r>
            <a:r>
              <a:rPr lang="en-US" sz="3300" dirty="0" err="1" smtClean="0">
                <a:solidFill>
                  <a:srgbClr val="FF0000"/>
                </a:solidFill>
              </a:rPr>
              <a:t>Susceptiple</a:t>
            </a:r>
            <a:r>
              <a:rPr lang="en-US" sz="3300" dirty="0" smtClean="0">
                <a:solidFill>
                  <a:srgbClr val="FF0000"/>
                </a:solidFill>
              </a:rPr>
              <a:t> person </a:t>
            </a:r>
            <a:r>
              <a:rPr lang="en-US" sz="3300" dirty="0" smtClean="0"/>
              <a:t>…………………….</a:t>
            </a:r>
            <a:endParaRPr lang="ar-SA" sz="3300" dirty="0" smtClean="0"/>
          </a:p>
          <a:p>
            <a:pPr algn="ctr">
              <a:buNone/>
            </a:pPr>
            <a:r>
              <a:rPr lang="ar-SA" sz="3300" dirty="0" smtClean="0"/>
              <a:t>التعرض </a:t>
            </a:r>
            <a:r>
              <a:rPr lang="en-US" sz="3300" dirty="0" smtClean="0">
                <a:solidFill>
                  <a:srgbClr val="FF0000"/>
                </a:solidFill>
              </a:rPr>
              <a:t>Exposure</a:t>
            </a:r>
            <a:r>
              <a:rPr lang="en-US" sz="3300" dirty="0" smtClean="0"/>
              <a:t> …………………………………………….</a:t>
            </a:r>
            <a:endParaRPr lang="ar-SA" sz="3300" dirty="0" smtClean="0"/>
          </a:p>
          <a:p>
            <a:pPr algn="ctr">
              <a:buNone/>
            </a:pPr>
            <a:endParaRPr lang="ar-SA" sz="3300" dirty="0" smtClean="0"/>
          </a:p>
          <a:p>
            <a:pPr algn="ctr">
              <a:buNone/>
            </a:pPr>
            <a:endParaRPr lang="ar-SA" sz="33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Channels of Transmission</a:t>
            </a:r>
            <a:endParaRPr lang="ar-S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dirty="0" smtClean="0"/>
              <a:t>طرق انتقال الأمراض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2800" dirty="0" smtClean="0"/>
              <a:t>الانتقال بالهواء </a:t>
            </a:r>
            <a:r>
              <a:rPr lang="en-US" sz="2800" dirty="0" smtClean="0">
                <a:solidFill>
                  <a:srgbClr val="FF0000"/>
                </a:solidFill>
              </a:rPr>
              <a:t>Airborne</a:t>
            </a:r>
            <a:r>
              <a:rPr lang="en-US" sz="2800" dirty="0" smtClean="0"/>
              <a:t> ………………………………………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الانتقال بالطعام والشراب </a:t>
            </a:r>
            <a:r>
              <a:rPr lang="en-US" sz="2800" dirty="0" smtClean="0">
                <a:solidFill>
                  <a:srgbClr val="FF0000"/>
                </a:solidFill>
              </a:rPr>
              <a:t>Food &amp; drink borne </a:t>
            </a:r>
            <a:r>
              <a:rPr lang="en-US" sz="2800" dirty="0" smtClean="0"/>
              <a:t>……..…..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الانتقال بواسطة المفصليات </a:t>
            </a:r>
            <a:r>
              <a:rPr lang="en-US" sz="2800" dirty="0" err="1" smtClean="0">
                <a:solidFill>
                  <a:srgbClr val="FF0000"/>
                </a:solidFill>
              </a:rPr>
              <a:t>Anthropodborne</a:t>
            </a:r>
            <a:r>
              <a:rPr lang="en-US" sz="2800" dirty="0" smtClean="0"/>
              <a:t> ……………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الانتقال بالملامسة </a:t>
            </a:r>
            <a:r>
              <a:rPr lang="en-US" sz="2800" dirty="0" smtClean="0">
                <a:solidFill>
                  <a:srgbClr val="FF0000"/>
                </a:solidFill>
              </a:rPr>
              <a:t>Contact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disease</a:t>
            </a:r>
            <a:r>
              <a:rPr lang="en-US" sz="2800" dirty="0" smtClean="0"/>
              <a:t> …………………………</a:t>
            </a:r>
            <a:endParaRPr lang="ar-SA" sz="2800" dirty="0" smtClean="0"/>
          </a:p>
          <a:p>
            <a:pPr algn="ctr">
              <a:buNone/>
            </a:pPr>
            <a:endParaRPr lang="ar-SA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11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ar-SA" sz="3500" dirty="0" smtClean="0"/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Disease </a:t>
            </a:r>
            <a:r>
              <a:rPr lang="en-US" sz="3500" dirty="0" err="1" smtClean="0">
                <a:solidFill>
                  <a:srgbClr val="FF0000"/>
                </a:solidFill>
              </a:rPr>
              <a:t>Measurments</a:t>
            </a:r>
            <a:endParaRPr lang="ar-SA" sz="3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500" dirty="0" smtClean="0"/>
              <a:t>مقاييس المرض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معدل الإصابة </a:t>
            </a:r>
            <a:r>
              <a:rPr lang="en-US" dirty="0" smtClean="0">
                <a:solidFill>
                  <a:srgbClr val="FF0000"/>
                </a:solidFill>
              </a:rPr>
              <a:t>Incidence rate </a:t>
            </a:r>
            <a:r>
              <a:rPr lang="en-US" dirty="0" smtClean="0"/>
              <a:t>……….………………………..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  (الحالات الجديدة) </a:t>
            </a:r>
            <a:r>
              <a:rPr lang="en-US" dirty="0" smtClean="0">
                <a:solidFill>
                  <a:srgbClr val="FF0000"/>
                </a:solidFill>
              </a:rPr>
              <a:t>(new cases) </a:t>
            </a:r>
            <a:r>
              <a:rPr lang="en-US" dirty="0" smtClean="0"/>
              <a:t>…………………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معدل الانتشار </a:t>
            </a:r>
            <a:r>
              <a:rPr lang="en-US" dirty="0" smtClean="0">
                <a:solidFill>
                  <a:srgbClr val="FF0000"/>
                </a:solidFill>
              </a:rPr>
              <a:t>Prevalence rate </a:t>
            </a:r>
            <a:r>
              <a:rPr lang="en-US" dirty="0" smtClean="0"/>
              <a:t>………………………….…..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  (كل الحالات) </a:t>
            </a:r>
            <a:r>
              <a:rPr lang="en-US" dirty="0" smtClean="0">
                <a:solidFill>
                  <a:srgbClr val="FF0000"/>
                </a:solidFill>
              </a:rPr>
              <a:t>(all cases old &amp; new) </a:t>
            </a:r>
            <a:r>
              <a:rPr lang="en-US" dirty="0" smtClean="0"/>
              <a:t>……………</a:t>
            </a:r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-1000156"/>
            <a:ext cx="8643998" cy="6858000"/>
          </a:xfrm>
        </p:spPr>
        <p:txBody>
          <a:bodyPr>
            <a:noAutofit/>
          </a:bodyPr>
          <a:lstStyle/>
          <a:p>
            <a:endParaRPr lang="ar-SA" sz="2400" dirty="0" smtClean="0"/>
          </a:p>
          <a:p>
            <a:endParaRPr lang="ar-SA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الصحة العامة .......................</a:t>
            </a:r>
            <a:r>
              <a:rPr lang="en-US" sz="2400" dirty="0" smtClean="0">
                <a:solidFill>
                  <a:schemeClr val="tx1"/>
                </a:solidFill>
              </a:rPr>
              <a:t>..........................</a:t>
            </a:r>
            <a:r>
              <a:rPr lang="ar-SA" sz="2400" dirty="0" smtClean="0">
                <a:solidFill>
                  <a:schemeClr val="tx1"/>
                </a:solidFill>
              </a:rPr>
              <a:t>........... </a:t>
            </a:r>
            <a:r>
              <a:rPr lang="en-US" sz="2400" dirty="0" smtClean="0">
                <a:solidFill>
                  <a:srgbClr val="FF0000"/>
                </a:solidFill>
              </a:rPr>
              <a:t>Public Health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الطب الوقائي .......................</a:t>
            </a:r>
            <a:r>
              <a:rPr lang="en-US" sz="2400" dirty="0" smtClean="0">
                <a:solidFill>
                  <a:schemeClr val="tx1"/>
                </a:solidFill>
              </a:rPr>
              <a:t>.....................</a:t>
            </a:r>
            <a:r>
              <a:rPr lang="ar-SA" sz="2400" dirty="0" smtClean="0">
                <a:solidFill>
                  <a:schemeClr val="tx1"/>
                </a:solidFill>
              </a:rPr>
              <a:t>...... </a:t>
            </a:r>
            <a:r>
              <a:rPr lang="en-US" sz="2400" dirty="0" smtClean="0">
                <a:solidFill>
                  <a:srgbClr val="FF0000"/>
                </a:solidFill>
              </a:rPr>
              <a:t>Preventive Medicine</a:t>
            </a: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الطب الاجتماعي ..................</a:t>
            </a:r>
            <a:r>
              <a:rPr lang="en-US" sz="2400" dirty="0" smtClean="0">
                <a:solidFill>
                  <a:schemeClr val="tx1"/>
                </a:solidFill>
              </a:rPr>
              <a:t>...............</a:t>
            </a:r>
            <a:r>
              <a:rPr lang="ar-SA" sz="2400" dirty="0" smtClean="0">
                <a:solidFill>
                  <a:schemeClr val="tx1"/>
                </a:solidFill>
              </a:rPr>
              <a:t>.................... </a:t>
            </a:r>
            <a:r>
              <a:rPr lang="en-US" sz="2400" dirty="0" smtClean="0">
                <a:solidFill>
                  <a:srgbClr val="FF0000"/>
                </a:solidFill>
              </a:rPr>
              <a:t>Social Medicine</a:t>
            </a:r>
          </a:p>
          <a:p>
            <a:endParaRPr lang="ar-SA" sz="2400" dirty="0" smtClean="0">
              <a:solidFill>
                <a:schemeClr val="tx1"/>
              </a:solidFill>
            </a:endParaRPr>
          </a:p>
          <a:p>
            <a:endParaRPr lang="ar-SA" sz="2400" dirty="0" smtClean="0"/>
          </a:p>
          <a:p>
            <a:endParaRPr lang="ar-SA" sz="2400" dirty="0" smtClean="0"/>
          </a:p>
          <a:p>
            <a:endParaRPr lang="ar-SA" sz="2400" dirty="0" smtClean="0"/>
          </a:p>
          <a:p>
            <a:endParaRPr lang="ar-SA" sz="2400" dirty="0" smtClean="0"/>
          </a:p>
          <a:p>
            <a:endParaRPr lang="ar-SA" sz="2400" dirty="0" smtClean="0"/>
          </a:p>
          <a:p>
            <a:r>
              <a:rPr lang="ar-SA" sz="2400" dirty="0" smtClean="0"/>
              <a:t> </a:t>
            </a:r>
          </a:p>
          <a:p>
            <a:endParaRPr lang="ar-SA" sz="2400" dirty="0" smtClean="0"/>
          </a:p>
          <a:p>
            <a:endParaRPr lang="ar-SA" sz="2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0333"/>
            <a:ext cx="9144000" cy="68579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dirty="0" smtClean="0"/>
              <a:t>التوعية الصحية .........................</a:t>
            </a:r>
            <a:r>
              <a:rPr lang="en-US" dirty="0" smtClean="0"/>
              <a:t>. . …..</a:t>
            </a:r>
            <a:r>
              <a:rPr lang="ar-SA" dirty="0" smtClean="0"/>
              <a:t>..............</a:t>
            </a:r>
            <a:r>
              <a:rPr lang="en-US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5953"/>
            <a:ext cx="9144000" cy="175736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dirty="0" smtClean="0"/>
              <a:t>التوعية الصحية .........................</a:t>
            </a:r>
            <a:r>
              <a:rPr lang="en-US" dirty="0" smtClean="0"/>
              <a:t>. . …..</a:t>
            </a:r>
            <a:r>
              <a:rPr lang="ar-SA" dirty="0" smtClean="0"/>
              <a:t>..............</a:t>
            </a:r>
            <a:r>
              <a:rPr lang="en-US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صحة الأم والطفل ( رعاية الأم والطفل ) .....</a:t>
            </a:r>
            <a:r>
              <a:rPr lang="en-US" dirty="0" smtClean="0"/>
              <a:t>...... . ..............</a:t>
            </a:r>
            <a:r>
              <a:rPr lang="ar-SA" dirty="0" smtClean="0"/>
              <a:t>......... </a:t>
            </a:r>
            <a:r>
              <a:rPr lang="en-US" dirty="0" smtClean="0">
                <a:solidFill>
                  <a:srgbClr val="FF0000"/>
                </a:solidFill>
              </a:rPr>
              <a:t>MCH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90036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dirty="0" smtClean="0"/>
              <a:t>التوعية الصحية .........................</a:t>
            </a:r>
            <a:r>
              <a:rPr lang="en-US" dirty="0" smtClean="0"/>
              <a:t>. . …..</a:t>
            </a:r>
            <a:r>
              <a:rPr lang="ar-SA" dirty="0" smtClean="0"/>
              <a:t>..............</a:t>
            </a:r>
            <a:r>
              <a:rPr lang="en-US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صحة الأم والطفل ( رعاية الأم والطفل ) .....</a:t>
            </a:r>
            <a:r>
              <a:rPr lang="en-US" dirty="0" smtClean="0"/>
              <a:t>...... . ..............</a:t>
            </a:r>
            <a:r>
              <a:rPr lang="ar-SA" dirty="0" smtClean="0"/>
              <a:t>......... </a:t>
            </a:r>
            <a:r>
              <a:rPr lang="en-US" dirty="0" smtClean="0">
                <a:solidFill>
                  <a:srgbClr val="FF0000"/>
                </a:solidFill>
              </a:rPr>
              <a:t>MCH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الصحة المدرسية .............</a:t>
            </a:r>
            <a:r>
              <a:rPr lang="en-US" dirty="0" smtClean="0"/>
              <a:t> . . .</a:t>
            </a:r>
            <a:r>
              <a:rPr lang="ar-SA" dirty="0" smtClean="0"/>
              <a:t>......</a:t>
            </a:r>
            <a:r>
              <a:rPr lang="en-US" dirty="0" smtClean="0"/>
              <a:t>.</a:t>
            </a:r>
            <a:r>
              <a:rPr lang="ar-SA" dirty="0" smtClean="0"/>
              <a:t>.</a:t>
            </a:r>
            <a:r>
              <a:rPr lang="en-US" dirty="0" smtClean="0"/>
              <a:t> .</a:t>
            </a:r>
            <a:r>
              <a:rPr lang="ar-SA" dirty="0" smtClean="0"/>
              <a:t>...................... </a:t>
            </a:r>
            <a:r>
              <a:rPr lang="en-US" dirty="0" smtClean="0">
                <a:solidFill>
                  <a:srgbClr val="FF0000"/>
                </a:solidFill>
              </a:rPr>
              <a:t>School Health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dirty="0" smtClean="0"/>
              <a:t>التوعية الصحية .........................</a:t>
            </a:r>
            <a:r>
              <a:rPr lang="en-US" dirty="0" smtClean="0"/>
              <a:t>. . …..</a:t>
            </a:r>
            <a:r>
              <a:rPr lang="ar-SA" dirty="0" smtClean="0"/>
              <a:t>..............</a:t>
            </a:r>
            <a:r>
              <a:rPr lang="en-US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صحة الأم والطفل ( رعاية الأم والطفل ) .....</a:t>
            </a:r>
            <a:r>
              <a:rPr lang="en-US" dirty="0" smtClean="0"/>
              <a:t>...... . ..............</a:t>
            </a:r>
            <a:r>
              <a:rPr lang="ar-SA" dirty="0" smtClean="0"/>
              <a:t>......... </a:t>
            </a:r>
            <a:r>
              <a:rPr lang="en-US" dirty="0" smtClean="0">
                <a:solidFill>
                  <a:srgbClr val="FF0000"/>
                </a:solidFill>
              </a:rPr>
              <a:t>MCH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الصحة المدرسية .............</a:t>
            </a:r>
            <a:r>
              <a:rPr lang="en-US" dirty="0" smtClean="0"/>
              <a:t> . . .</a:t>
            </a:r>
            <a:r>
              <a:rPr lang="ar-SA" dirty="0" smtClean="0"/>
              <a:t>......</a:t>
            </a:r>
            <a:r>
              <a:rPr lang="en-US" dirty="0" smtClean="0"/>
              <a:t>.</a:t>
            </a:r>
            <a:r>
              <a:rPr lang="ar-SA" dirty="0" smtClean="0"/>
              <a:t>.</a:t>
            </a:r>
            <a:r>
              <a:rPr lang="en-US" dirty="0" smtClean="0"/>
              <a:t> .</a:t>
            </a:r>
            <a:r>
              <a:rPr lang="ar-SA" dirty="0" smtClean="0"/>
              <a:t>...................... </a:t>
            </a:r>
            <a:r>
              <a:rPr lang="en-US" dirty="0" smtClean="0">
                <a:solidFill>
                  <a:srgbClr val="FF0000"/>
                </a:solidFill>
              </a:rPr>
              <a:t>School Health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الصحة المهنية ...........</a:t>
            </a:r>
            <a:r>
              <a:rPr lang="en-US" dirty="0" smtClean="0"/>
              <a:t>........................</a:t>
            </a:r>
            <a:r>
              <a:rPr lang="ar-SA" dirty="0" smtClean="0"/>
              <a:t>.......... </a:t>
            </a:r>
            <a:r>
              <a:rPr lang="en-US" dirty="0" smtClean="0">
                <a:solidFill>
                  <a:srgbClr val="FF0000"/>
                </a:solidFill>
              </a:rPr>
              <a:t>Occupational Health</a:t>
            </a:r>
          </a:p>
          <a:p>
            <a:pPr algn="ctr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ar-SA" dirty="0" smtClean="0"/>
              <a:t>التوعية الصحية ..............................</a:t>
            </a:r>
            <a:r>
              <a:rPr lang="en-US" dirty="0" smtClean="0"/>
              <a:t> . . . . . . .</a:t>
            </a:r>
            <a:r>
              <a:rPr lang="ar-SA" dirty="0" smtClean="0"/>
              <a:t>..............</a:t>
            </a:r>
            <a:r>
              <a:rPr lang="en-US" dirty="0" smtClean="0">
                <a:solidFill>
                  <a:srgbClr val="FF0000"/>
                </a:solidFill>
              </a:rPr>
              <a:t> Health Education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صحة الأم والطفل ( رعاية الأم والطفل ) .....</a:t>
            </a:r>
            <a:r>
              <a:rPr lang="en-US" dirty="0" smtClean="0"/>
              <a:t>...... . . . . . . .............</a:t>
            </a:r>
            <a:r>
              <a:rPr lang="ar-SA" dirty="0" smtClean="0"/>
              <a:t>......... </a:t>
            </a:r>
            <a:r>
              <a:rPr lang="en-US" dirty="0" smtClean="0">
                <a:solidFill>
                  <a:srgbClr val="FF0000"/>
                </a:solidFill>
              </a:rPr>
              <a:t>MCH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الصحة المدرسية .............</a:t>
            </a:r>
            <a:r>
              <a:rPr lang="en-US" dirty="0" smtClean="0"/>
              <a:t> . . .</a:t>
            </a:r>
            <a:r>
              <a:rPr lang="ar-SA" dirty="0" smtClean="0"/>
              <a:t>......</a:t>
            </a:r>
            <a:r>
              <a:rPr lang="en-US" dirty="0" smtClean="0"/>
              <a:t>.</a:t>
            </a:r>
            <a:r>
              <a:rPr lang="ar-SA" dirty="0" smtClean="0"/>
              <a:t>.</a:t>
            </a:r>
            <a:r>
              <a:rPr lang="en-US" dirty="0" smtClean="0"/>
              <a:t> . . . .</a:t>
            </a:r>
            <a:r>
              <a:rPr lang="ar-SA" dirty="0" smtClean="0"/>
              <a:t>....................... </a:t>
            </a:r>
            <a:r>
              <a:rPr lang="en-US" dirty="0" smtClean="0">
                <a:solidFill>
                  <a:srgbClr val="FF0000"/>
                </a:solidFill>
              </a:rPr>
              <a:t>School Health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الصحة المهنية .............</a:t>
            </a:r>
            <a:r>
              <a:rPr lang="en-US" dirty="0" smtClean="0"/>
              <a:t>..............................</a:t>
            </a:r>
            <a:r>
              <a:rPr lang="ar-SA" dirty="0" smtClean="0"/>
              <a:t>.......... </a:t>
            </a:r>
            <a:r>
              <a:rPr lang="en-US" dirty="0" smtClean="0">
                <a:solidFill>
                  <a:srgbClr val="FF0000"/>
                </a:solidFill>
              </a:rPr>
              <a:t>Occupational Health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صحة البيئة .............</a:t>
            </a:r>
            <a:r>
              <a:rPr lang="en-US" dirty="0" smtClean="0"/>
              <a:t>...........................</a:t>
            </a:r>
            <a:r>
              <a:rPr lang="ar-SA" dirty="0" smtClean="0"/>
              <a:t>............ </a:t>
            </a:r>
            <a:r>
              <a:rPr lang="en-US" dirty="0" smtClean="0">
                <a:solidFill>
                  <a:srgbClr val="FF0000"/>
                </a:solidFill>
              </a:rPr>
              <a:t>Environmental Health</a:t>
            </a:r>
          </a:p>
          <a:p>
            <a:endParaRPr lang="ar-SA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1079</Words>
  <Application>Microsoft Office PowerPoint</Application>
  <PresentationFormat>On-screen Show (4:3)</PresentationFormat>
  <Paragraphs>332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Muna</dc:creator>
  <cp:lastModifiedBy>Muna</cp:lastModifiedBy>
  <cp:revision>58</cp:revision>
  <dcterms:created xsi:type="dcterms:W3CDTF">2008-10-16T15:47:20Z</dcterms:created>
  <dcterms:modified xsi:type="dcterms:W3CDTF">2008-10-17T13:48:43Z</dcterms:modified>
</cp:coreProperties>
</file>