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s/slide139.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143"/>
  </p:notesMasterIdLst>
  <p:sldIdLst>
    <p:sldId id="256" r:id="rId2"/>
    <p:sldId id="257" r:id="rId3"/>
    <p:sldId id="395" r:id="rId4"/>
    <p:sldId id="264" r:id="rId5"/>
    <p:sldId id="396" r:id="rId6"/>
    <p:sldId id="338" r:id="rId7"/>
    <p:sldId id="420" r:id="rId8"/>
    <p:sldId id="421" r:id="rId9"/>
    <p:sldId id="339" r:id="rId10"/>
    <p:sldId id="340" r:id="rId11"/>
    <p:sldId id="258" r:id="rId12"/>
    <p:sldId id="260" r:id="rId13"/>
    <p:sldId id="413" r:id="rId14"/>
    <p:sldId id="265" r:id="rId15"/>
    <p:sldId id="414" r:id="rId16"/>
    <p:sldId id="422" r:id="rId17"/>
    <p:sldId id="261" r:id="rId18"/>
    <p:sldId id="415" r:id="rId19"/>
    <p:sldId id="416" r:id="rId20"/>
    <p:sldId id="419" r:id="rId21"/>
    <p:sldId id="273" r:id="rId22"/>
    <p:sldId id="263" r:id="rId23"/>
    <p:sldId id="276" r:id="rId24"/>
    <p:sldId id="397" r:id="rId25"/>
    <p:sldId id="277" r:id="rId26"/>
    <p:sldId id="398" r:id="rId27"/>
    <p:sldId id="278" r:id="rId28"/>
    <p:sldId id="399" r:id="rId29"/>
    <p:sldId id="279" r:id="rId30"/>
    <p:sldId id="280" r:id="rId31"/>
    <p:sldId id="400" r:id="rId32"/>
    <p:sldId id="283" r:id="rId33"/>
    <p:sldId id="281" r:id="rId34"/>
    <p:sldId id="282" r:id="rId35"/>
    <p:sldId id="342" r:id="rId36"/>
    <p:sldId id="344" r:id="rId37"/>
    <p:sldId id="284" r:id="rId38"/>
    <p:sldId id="417" r:id="rId39"/>
    <p:sldId id="401" r:id="rId40"/>
    <p:sldId id="378" r:id="rId41"/>
    <p:sldId id="285" r:id="rId42"/>
    <p:sldId id="379" r:id="rId43"/>
    <p:sldId id="286" r:id="rId44"/>
    <p:sldId id="287" r:id="rId45"/>
    <p:sldId id="402" r:id="rId46"/>
    <p:sldId id="380" r:id="rId47"/>
    <p:sldId id="346" r:id="rId48"/>
    <p:sldId id="289" r:id="rId49"/>
    <p:sldId id="290" r:id="rId50"/>
    <p:sldId id="381" r:id="rId51"/>
    <p:sldId id="348" r:id="rId52"/>
    <p:sldId id="291" r:id="rId53"/>
    <p:sldId id="292" r:id="rId54"/>
    <p:sldId id="423" r:id="rId55"/>
    <p:sldId id="382" r:id="rId56"/>
    <p:sldId id="350" r:id="rId57"/>
    <p:sldId id="352" r:id="rId58"/>
    <p:sldId id="354" r:id="rId59"/>
    <p:sldId id="356" r:id="rId60"/>
    <p:sldId id="358" r:id="rId61"/>
    <p:sldId id="424" r:id="rId62"/>
    <p:sldId id="425" r:id="rId63"/>
    <p:sldId id="293" r:id="rId64"/>
    <p:sldId id="403" r:id="rId65"/>
    <p:sldId id="426" r:id="rId66"/>
    <p:sldId id="294" r:id="rId67"/>
    <p:sldId id="404" r:id="rId68"/>
    <p:sldId id="295" r:id="rId69"/>
    <p:sldId id="405" r:id="rId70"/>
    <p:sldId id="418" r:id="rId71"/>
    <p:sldId id="360" r:id="rId72"/>
    <p:sldId id="296" r:id="rId73"/>
    <p:sldId id="406" r:id="rId74"/>
    <p:sldId id="297" r:id="rId75"/>
    <p:sldId id="335" r:id="rId76"/>
    <p:sldId id="383" r:id="rId77"/>
    <p:sldId id="430" r:id="rId78"/>
    <p:sldId id="431" r:id="rId79"/>
    <p:sldId id="336" r:id="rId80"/>
    <p:sldId id="303" r:id="rId81"/>
    <p:sldId id="407" r:id="rId82"/>
    <p:sldId id="305" r:id="rId83"/>
    <p:sldId id="298" r:id="rId84"/>
    <p:sldId id="427" r:id="rId85"/>
    <p:sldId id="428" r:id="rId86"/>
    <p:sldId id="299" r:id="rId87"/>
    <p:sldId id="429" r:id="rId88"/>
    <p:sldId id="300" r:id="rId89"/>
    <p:sldId id="385" r:id="rId90"/>
    <p:sldId id="301" r:id="rId91"/>
    <p:sldId id="369" r:id="rId92"/>
    <p:sldId id="386" r:id="rId93"/>
    <p:sldId id="306" r:id="rId94"/>
    <p:sldId id="387" r:id="rId95"/>
    <p:sldId id="432" r:id="rId96"/>
    <p:sldId id="408" r:id="rId97"/>
    <p:sldId id="409" r:id="rId98"/>
    <p:sldId id="307" r:id="rId99"/>
    <p:sldId id="410" r:id="rId100"/>
    <p:sldId id="434" r:id="rId101"/>
    <p:sldId id="411" r:id="rId102"/>
    <p:sldId id="308" r:id="rId103"/>
    <p:sldId id="433" r:id="rId104"/>
    <p:sldId id="309" r:id="rId105"/>
    <p:sldId id="435" r:id="rId106"/>
    <p:sldId id="412" r:id="rId107"/>
    <p:sldId id="312" r:id="rId108"/>
    <p:sldId id="388" r:id="rId109"/>
    <p:sldId id="310" r:id="rId110"/>
    <p:sldId id="366" r:id="rId111"/>
    <p:sldId id="311" r:id="rId112"/>
    <p:sldId id="333" r:id="rId113"/>
    <p:sldId id="313" r:id="rId114"/>
    <p:sldId id="314" r:id="rId115"/>
    <p:sldId id="315" r:id="rId116"/>
    <p:sldId id="371" r:id="rId117"/>
    <p:sldId id="316" r:id="rId118"/>
    <p:sldId id="317" r:id="rId119"/>
    <p:sldId id="389" r:id="rId120"/>
    <p:sldId id="375" r:id="rId121"/>
    <p:sldId id="318" r:id="rId122"/>
    <p:sldId id="373" r:id="rId123"/>
    <p:sldId id="319" r:id="rId124"/>
    <p:sldId id="331" r:id="rId125"/>
    <p:sldId id="320" r:id="rId126"/>
    <p:sldId id="390" r:id="rId127"/>
    <p:sldId id="377" r:id="rId128"/>
    <p:sldId id="321" r:id="rId129"/>
    <p:sldId id="391" r:id="rId130"/>
    <p:sldId id="322" r:id="rId131"/>
    <p:sldId id="392" r:id="rId132"/>
    <p:sldId id="323" r:id="rId133"/>
    <p:sldId id="393" r:id="rId134"/>
    <p:sldId id="324" r:id="rId135"/>
    <p:sldId id="325" r:id="rId136"/>
    <p:sldId id="394" r:id="rId137"/>
    <p:sldId id="326" r:id="rId138"/>
    <p:sldId id="327" r:id="rId139"/>
    <p:sldId id="330" r:id="rId140"/>
    <p:sldId id="328" r:id="rId141"/>
    <p:sldId id="329" r:id="rId142"/>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36" autoAdjust="0"/>
    <p:restoredTop sz="94660"/>
  </p:normalViewPr>
  <p:slideViewPr>
    <p:cSldViewPr>
      <p:cViewPr varScale="1">
        <p:scale>
          <a:sx n="99" d="100"/>
          <a:sy n="99" d="100"/>
        </p:scale>
        <p:origin x="-108"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GB"/>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GB"/>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GB"/>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52EAE8DD-8665-4F91-ABA7-20A2477C245F}"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C07E6A-2885-41A9-93C3-845B737583CB}" type="slidenum">
              <a:rPr lang="en-GB"/>
              <a:pPr/>
              <a:t>35</a:t>
            </a:fld>
            <a:endParaRPr lang="en-GB"/>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FFF447-61BD-444A-BBB1-A12C0ECAE0E5}" type="slidenum">
              <a:rPr lang="en-GB"/>
              <a:pPr/>
              <a:t>71</a:t>
            </a:fld>
            <a:endParaRPr lang="en-GB"/>
          </a:p>
        </p:txBody>
      </p:sp>
      <p:sp>
        <p:nvSpPr>
          <p:cNvPr id="125954" name="Rectangle 2"/>
          <p:cNvSpPr>
            <a:spLocks noGrp="1" noRot="1" noChangeAspect="1" noChangeArrowheads="1" noTextEdit="1"/>
          </p:cNvSpPr>
          <p:nvPr>
            <p:ph type="sldImg"/>
          </p:nvPr>
        </p:nvSpPr>
        <p:spPr>
          <a:ln>
            <a:noFill/>
          </a:ln>
        </p:spPr>
      </p:sp>
      <p:sp>
        <p:nvSpPr>
          <p:cNvPr id="125955" name="Rectangle 3"/>
          <p:cNvSpPr>
            <a:spLocks noGrp="1" noChangeArrowheads="1"/>
          </p:cNvSpPr>
          <p:nvPr>
            <p:ph type="body" idx="1"/>
          </p:nvPr>
        </p:nvSpPr>
        <p:spPr>
          <a:xfrm>
            <a:off x="914400" y="4343400"/>
            <a:ext cx="5029200" cy="4114800"/>
          </a:xfrm>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44339E-49F6-4DAC-9C31-85FFB6596F31}" type="slidenum">
              <a:rPr lang="en-GB"/>
              <a:pPr/>
              <a:t>91</a:t>
            </a:fld>
            <a:endParaRPr lang="en-GB"/>
          </a:p>
        </p:txBody>
      </p:sp>
      <p:sp>
        <p:nvSpPr>
          <p:cNvPr id="141314" name="Rectangle 2"/>
          <p:cNvSpPr>
            <a:spLocks noGrp="1" noRot="1" noChangeAspect="1" noChangeArrowheads="1" noTextEdit="1"/>
          </p:cNvSpPr>
          <p:nvPr>
            <p:ph type="sldImg"/>
          </p:nvPr>
        </p:nvSpPr>
        <p:spPr>
          <a:ln>
            <a:noFill/>
          </a:ln>
        </p:spPr>
      </p:sp>
      <p:sp>
        <p:nvSpPr>
          <p:cNvPr id="141315" name="Rectangle 3"/>
          <p:cNvSpPr>
            <a:spLocks noGrp="1" noChangeArrowheads="1"/>
          </p:cNvSpPr>
          <p:nvPr>
            <p:ph type="body" idx="1"/>
          </p:nvPr>
        </p:nvSpPr>
        <p:spPr>
          <a:xfrm>
            <a:off x="914400" y="4343400"/>
            <a:ext cx="5029200" cy="4114800"/>
          </a:xfrm>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BF197C-5054-4A2E-8F9E-F44968D9ADA5}" type="slidenum">
              <a:rPr lang="en-GB"/>
              <a:pPr/>
              <a:t>110</a:t>
            </a:fld>
            <a:endParaRPr lang="en-GB"/>
          </a:p>
        </p:txBody>
      </p:sp>
      <p:sp>
        <p:nvSpPr>
          <p:cNvPr id="135170" name="Rectangle 2"/>
          <p:cNvSpPr>
            <a:spLocks noGrp="1" noRot="1" noChangeAspect="1" noChangeArrowheads="1" noTextEdit="1"/>
          </p:cNvSpPr>
          <p:nvPr>
            <p:ph type="sldImg"/>
          </p:nvPr>
        </p:nvSpPr>
        <p:spPr>
          <a:ln>
            <a:noFill/>
          </a:ln>
        </p:spPr>
      </p:sp>
      <p:sp>
        <p:nvSpPr>
          <p:cNvPr id="135171" name="Rectangle 3"/>
          <p:cNvSpPr>
            <a:spLocks noGrp="1" noChangeArrowheads="1"/>
          </p:cNvSpPr>
          <p:nvPr>
            <p:ph type="body" idx="1"/>
          </p:nvPr>
        </p:nvSpPr>
        <p:spPr>
          <a:xfrm>
            <a:off x="914400" y="4343400"/>
            <a:ext cx="5029200" cy="4114800"/>
          </a:xfrm>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92B3AA-2BE5-467C-89A4-24DA17A4CC8B}" type="slidenum">
              <a:rPr lang="en-GB"/>
              <a:pPr/>
              <a:t>116</a:t>
            </a:fld>
            <a:endParaRPr lang="en-GB"/>
          </a:p>
        </p:txBody>
      </p:sp>
      <p:sp>
        <p:nvSpPr>
          <p:cNvPr id="144386" name="Rectangle 2"/>
          <p:cNvSpPr>
            <a:spLocks noGrp="1" noRot="1" noChangeAspect="1" noChangeArrowheads="1" noTextEdit="1"/>
          </p:cNvSpPr>
          <p:nvPr>
            <p:ph type="sldImg"/>
          </p:nvPr>
        </p:nvSpPr>
        <p:spPr>
          <a:ln>
            <a:noFill/>
          </a:ln>
        </p:spPr>
      </p:sp>
      <p:sp>
        <p:nvSpPr>
          <p:cNvPr id="144387" name="Rectangle 3"/>
          <p:cNvSpPr>
            <a:spLocks noGrp="1" noChangeArrowheads="1"/>
          </p:cNvSpPr>
          <p:nvPr>
            <p:ph type="body" idx="1"/>
          </p:nvPr>
        </p:nvSpPr>
        <p:spPr>
          <a:xfrm>
            <a:off x="914400" y="4343400"/>
            <a:ext cx="5029200" cy="4114800"/>
          </a:xfrm>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CAE9BD-EFDF-431C-BCAA-ABAA309E9AF3}" type="slidenum">
              <a:rPr lang="en-GB"/>
              <a:pPr/>
              <a:t>120</a:t>
            </a:fld>
            <a:endParaRPr lang="en-GB"/>
          </a:p>
        </p:txBody>
      </p:sp>
      <p:sp>
        <p:nvSpPr>
          <p:cNvPr id="150530" name="Rectangle 2"/>
          <p:cNvSpPr>
            <a:spLocks noGrp="1" noRot="1" noChangeAspect="1" noChangeArrowheads="1" noTextEdit="1"/>
          </p:cNvSpPr>
          <p:nvPr>
            <p:ph type="sldImg"/>
          </p:nvPr>
        </p:nvSpPr>
        <p:spPr>
          <a:ln>
            <a:noFill/>
          </a:ln>
        </p:spPr>
      </p:sp>
      <p:sp>
        <p:nvSpPr>
          <p:cNvPr id="150531" name="Rectangle 3"/>
          <p:cNvSpPr>
            <a:spLocks noGrp="1" noChangeArrowheads="1"/>
          </p:cNvSpPr>
          <p:nvPr>
            <p:ph type="body" idx="1"/>
          </p:nvPr>
        </p:nvSpPr>
        <p:spPr>
          <a:xfrm>
            <a:off x="914400" y="4343400"/>
            <a:ext cx="5029200" cy="4114800"/>
          </a:xfrm>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4BC3CB-E2FF-41D0-9339-477FD5EBA02F}" type="slidenum">
              <a:rPr lang="en-GB"/>
              <a:pPr/>
              <a:t>122</a:t>
            </a:fld>
            <a:endParaRPr lang="en-GB"/>
          </a:p>
        </p:txBody>
      </p:sp>
      <p:sp>
        <p:nvSpPr>
          <p:cNvPr id="147458" name="Rectangle 2"/>
          <p:cNvSpPr>
            <a:spLocks noGrp="1" noRot="1" noChangeAspect="1" noChangeArrowheads="1" noTextEdit="1"/>
          </p:cNvSpPr>
          <p:nvPr>
            <p:ph type="sldImg"/>
          </p:nvPr>
        </p:nvSpPr>
        <p:spPr>
          <a:ln>
            <a:noFill/>
          </a:ln>
        </p:spPr>
      </p:sp>
      <p:sp>
        <p:nvSpPr>
          <p:cNvPr id="147459" name="Rectangle 3"/>
          <p:cNvSpPr>
            <a:spLocks noGrp="1" noChangeArrowheads="1"/>
          </p:cNvSpPr>
          <p:nvPr>
            <p:ph type="body" idx="1"/>
          </p:nvPr>
        </p:nvSpPr>
        <p:spPr>
          <a:xfrm>
            <a:off x="914400" y="4343400"/>
            <a:ext cx="5029200" cy="4114800"/>
          </a:xfrm>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86FD73-DBEE-45FC-9D40-72C1442DC1EE}" type="slidenum">
              <a:rPr lang="en-GB"/>
              <a:pPr/>
              <a:t>127</a:t>
            </a:fld>
            <a:endParaRPr lang="en-GB"/>
          </a:p>
        </p:txBody>
      </p:sp>
      <p:sp>
        <p:nvSpPr>
          <p:cNvPr id="153602" name="Rectangle 2"/>
          <p:cNvSpPr>
            <a:spLocks noGrp="1" noRot="1" noChangeAspect="1" noChangeArrowheads="1" noTextEdit="1"/>
          </p:cNvSpPr>
          <p:nvPr>
            <p:ph type="sldImg"/>
          </p:nvPr>
        </p:nvSpPr>
        <p:spPr>
          <a:ln>
            <a:noFill/>
          </a:ln>
        </p:spPr>
      </p:sp>
      <p:sp>
        <p:nvSpPr>
          <p:cNvPr id="153603" name="Rectangle 3"/>
          <p:cNvSpPr>
            <a:spLocks noGrp="1" noChangeArrowheads="1"/>
          </p:cNvSpPr>
          <p:nvPr>
            <p:ph type="body" idx="1"/>
          </p:nvPr>
        </p:nvSpPr>
        <p:spPr>
          <a:xfrm>
            <a:off x="914400" y="4343400"/>
            <a:ext cx="5029200" cy="4114800"/>
          </a:xfrm>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41C321-626E-418E-AB25-7AFB262ECF4C}" type="slidenum">
              <a:rPr lang="en-GB"/>
              <a:pPr/>
              <a:t>36</a:t>
            </a:fld>
            <a:endParaRPr lang="en-GB"/>
          </a:p>
        </p:txBody>
      </p:sp>
      <p:sp>
        <p:nvSpPr>
          <p:cNvPr id="98306" name="Rectangle 2"/>
          <p:cNvSpPr>
            <a:spLocks noGrp="1" noRot="1" noChangeAspect="1" noChangeArrowheads="1" noTextEdit="1"/>
          </p:cNvSpPr>
          <p:nvPr>
            <p:ph type="sldImg"/>
          </p:nvPr>
        </p:nvSpPr>
        <p:spPr>
          <a:ln>
            <a:noFill/>
          </a:ln>
        </p:spPr>
      </p:sp>
      <p:sp>
        <p:nvSpPr>
          <p:cNvPr id="98307" name="Rectangle 3"/>
          <p:cNvSpPr>
            <a:spLocks noGrp="1" noChangeArrowheads="1"/>
          </p:cNvSpPr>
          <p:nvPr>
            <p:ph type="body" idx="1"/>
          </p:nvPr>
        </p:nvSpPr>
        <p:spPr>
          <a:xfrm>
            <a:off x="914400" y="4343400"/>
            <a:ext cx="5029200" cy="4114800"/>
          </a:xfrm>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E7A04D-119F-4F28-B719-DF328EDD05B1}" type="slidenum">
              <a:rPr lang="en-GB"/>
              <a:pPr/>
              <a:t>47</a:t>
            </a:fld>
            <a:endParaRPr lang="en-GB"/>
          </a:p>
        </p:txBody>
      </p:sp>
      <p:sp>
        <p:nvSpPr>
          <p:cNvPr id="101378" name="Rectangle 2"/>
          <p:cNvSpPr>
            <a:spLocks noGrp="1" noRot="1" noChangeAspect="1" noChangeArrowheads="1" noTextEdit="1"/>
          </p:cNvSpPr>
          <p:nvPr>
            <p:ph type="sldImg"/>
          </p:nvPr>
        </p:nvSpPr>
        <p:spPr>
          <a:ln>
            <a:noFill/>
          </a:ln>
        </p:spPr>
      </p:sp>
      <p:sp>
        <p:nvSpPr>
          <p:cNvPr id="101379" name="Rectangle 3"/>
          <p:cNvSpPr>
            <a:spLocks noGrp="1" noChangeArrowheads="1"/>
          </p:cNvSpPr>
          <p:nvPr>
            <p:ph type="body" idx="1"/>
          </p:nvPr>
        </p:nvSpPr>
        <p:spPr>
          <a:xfrm>
            <a:off x="914400" y="4343400"/>
            <a:ext cx="5029200" cy="4114800"/>
          </a:xfrm>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53CAE7-7CBC-4991-9C99-BC37D2749C60}" type="slidenum">
              <a:rPr lang="en-GB"/>
              <a:pPr/>
              <a:t>51</a:t>
            </a:fld>
            <a:endParaRPr lang="en-GB"/>
          </a:p>
        </p:txBody>
      </p:sp>
      <p:sp>
        <p:nvSpPr>
          <p:cNvPr id="107522" name="Rectangle 2"/>
          <p:cNvSpPr>
            <a:spLocks noGrp="1" noRot="1" noChangeAspect="1" noChangeArrowheads="1" noTextEdit="1"/>
          </p:cNvSpPr>
          <p:nvPr>
            <p:ph type="sldImg"/>
          </p:nvPr>
        </p:nvSpPr>
        <p:spPr>
          <a:ln>
            <a:noFill/>
          </a:ln>
        </p:spPr>
      </p:sp>
      <p:sp>
        <p:nvSpPr>
          <p:cNvPr id="107523" name="Rectangle 3"/>
          <p:cNvSpPr>
            <a:spLocks noGrp="1" noChangeArrowheads="1"/>
          </p:cNvSpPr>
          <p:nvPr>
            <p:ph type="body" idx="1"/>
          </p:nvPr>
        </p:nvSpPr>
        <p:spPr>
          <a:xfrm>
            <a:off x="914400" y="4343400"/>
            <a:ext cx="5029200" cy="4114800"/>
          </a:xfrm>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852D75-1E52-4730-8F01-0130C2872437}" type="slidenum">
              <a:rPr lang="en-GB"/>
              <a:pPr/>
              <a:t>56</a:t>
            </a:fld>
            <a:endParaRPr lang="en-GB"/>
          </a:p>
        </p:txBody>
      </p:sp>
      <p:sp>
        <p:nvSpPr>
          <p:cNvPr id="110594" name="Rectangle 2"/>
          <p:cNvSpPr>
            <a:spLocks noGrp="1" noRot="1" noChangeAspect="1" noChangeArrowheads="1" noTextEdit="1"/>
          </p:cNvSpPr>
          <p:nvPr>
            <p:ph type="sldImg"/>
          </p:nvPr>
        </p:nvSpPr>
        <p:spPr>
          <a:ln>
            <a:noFill/>
          </a:ln>
        </p:spPr>
      </p:sp>
      <p:sp>
        <p:nvSpPr>
          <p:cNvPr id="110595" name="Rectangle 3"/>
          <p:cNvSpPr>
            <a:spLocks noGrp="1" noChangeArrowheads="1"/>
          </p:cNvSpPr>
          <p:nvPr>
            <p:ph type="body" idx="1"/>
          </p:nvPr>
        </p:nvSpPr>
        <p:spPr>
          <a:xfrm>
            <a:off x="914400" y="4343400"/>
            <a:ext cx="5029200" cy="4114800"/>
          </a:xfrm>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4AE4D9-4A44-4C86-A322-1E90201CAFC3}" type="slidenum">
              <a:rPr lang="en-GB"/>
              <a:pPr/>
              <a:t>57</a:t>
            </a:fld>
            <a:endParaRPr lang="en-GB"/>
          </a:p>
        </p:txBody>
      </p:sp>
      <p:sp>
        <p:nvSpPr>
          <p:cNvPr id="113666" name="Rectangle 2"/>
          <p:cNvSpPr>
            <a:spLocks noGrp="1" noRot="1" noChangeAspect="1" noChangeArrowheads="1" noTextEdit="1"/>
          </p:cNvSpPr>
          <p:nvPr>
            <p:ph type="sldImg"/>
          </p:nvPr>
        </p:nvSpPr>
        <p:spPr>
          <a:ln>
            <a:noFill/>
          </a:ln>
        </p:spPr>
      </p:sp>
      <p:sp>
        <p:nvSpPr>
          <p:cNvPr id="113667" name="Rectangle 3"/>
          <p:cNvSpPr>
            <a:spLocks noGrp="1" noChangeArrowheads="1"/>
          </p:cNvSpPr>
          <p:nvPr>
            <p:ph type="body" idx="1"/>
          </p:nvPr>
        </p:nvSpPr>
        <p:spPr>
          <a:xfrm>
            <a:off x="914400" y="4343400"/>
            <a:ext cx="5029200" cy="4114800"/>
          </a:xfrm>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C951C5-7868-4E59-B0C2-EC875023AFD1}" type="slidenum">
              <a:rPr lang="en-GB"/>
              <a:pPr/>
              <a:t>58</a:t>
            </a:fld>
            <a:endParaRPr lang="en-GB"/>
          </a:p>
        </p:txBody>
      </p:sp>
      <p:sp>
        <p:nvSpPr>
          <p:cNvPr id="116738" name="Rectangle 2"/>
          <p:cNvSpPr>
            <a:spLocks noGrp="1" noRot="1" noChangeAspect="1" noChangeArrowheads="1" noTextEdit="1"/>
          </p:cNvSpPr>
          <p:nvPr>
            <p:ph type="sldImg"/>
          </p:nvPr>
        </p:nvSpPr>
        <p:spPr>
          <a:ln>
            <a:noFill/>
          </a:ln>
        </p:spPr>
      </p:sp>
      <p:sp>
        <p:nvSpPr>
          <p:cNvPr id="116739" name="Rectangle 3"/>
          <p:cNvSpPr>
            <a:spLocks noGrp="1" noChangeArrowheads="1"/>
          </p:cNvSpPr>
          <p:nvPr>
            <p:ph type="body" idx="1"/>
          </p:nvPr>
        </p:nvSpPr>
        <p:spPr>
          <a:xfrm>
            <a:off x="914400" y="4343400"/>
            <a:ext cx="5029200" cy="4114800"/>
          </a:xfrm>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DEB604-A5AC-4940-98CC-E9E19C7FCDC1}" type="slidenum">
              <a:rPr lang="en-GB"/>
              <a:pPr/>
              <a:t>59</a:t>
            </a:fld>
            <a:endParaRPr lang="en-GB"/>
          </a:p>
        </p:txBody>
      </p:sp>
      <p:sp>
        <p:nvSpPr>
          <p:cNvPr id="119810" name="Rectangle 2"/>
          <p:cNvSpPr>
            <a:spLocks noGrp="1" noRot="1" noChangeAspect="1" noChangeArrowheads="1" noTextEdit="1"/>
          </p:cNvSpPr>
          <p:nvPr>
            <p:ph type="sldImg"/>
          </p:nvPr>
        </p:nvSpPr>
        <p:spPr>
          <a:ln>
            <a:noFill/>
          </a:ln>
        </p:spPr>
      </p:sp>
      <p:sp>
        <p:nvSpPr>
          <p:cNvPr id="119811" name="Rectangle 3"/>
          <p:cNvSpPr>
            <a:spLocks noGrp="1" noChangeArrowheads="1"/>
          </p:cNvSpPr>
          <p:nvPr>
            <p:ph type="body" idx="1"/>
          </p:nvPr>
        </p:nvSpPr>
        <p:spPr>
          <a:xfrm>
            <a:off x="914400" y="4343400"/>
            <a:ext cx="5029200" cy="4114800"/>
          </a:xfrm>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3DA379-5E4C-414E-A1EC-4213EF0348D7}" type="slidenum">
              <a:rPr lang="en-GB"/>
              <a:pPr/>
              <a:t>60</a:t>
            </a:fld>
            <a:endParaRPr lang="en-GB"/>
          </a:p>
        </p:txBody>
      </p:sp>
      <p:sp>
        <p:nvSpPr>
          <p:cNvPr id="122882" name="Rectangle 2"/>
          <p:cNvSpPr>
            <a:spLocks noGrp="1" noRot="1" noChangeAspect="1" noChangeArrowheads="1" noTextEdit="1"/>
          </p:cNvSpPr>
          <p:nvPr>
            <p:ph type="sldImg"/>
          </p:nvPr>
        </p:nvSpPr>
        <p:spPr>
          <a:ln>
            <a:noFill/>
          </a:ln>
        </p:spPr>
      </p:sp>
      <p:sp>
        <p:nvSpPr>
          <p:cNvPr id="122883" name="Rectangle 3"/>
          <p:cNvSpPr>
            <a:spLocks noGrp="1" noChangeArrowheads="1"/>
          </p:cNvSpPr>
          <p:nvPr>
            <p:ph type="body" idx="1"/>
          </p:nvPr>
        </p:nvSpPr>
        <p:spPr>
          <a:xfrm>
            <a:off x="914400" y="4343400"/>
            <a:ext cx="5029200" cy="4114800"/>
          </a:xfrm>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1D93751-B96A-4736-9F90-C09F66C3081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C76EC-E8F5-4E34-8AAE-C71B765F376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714DD-BB50-4229-9262-D4FB5CF631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6FC31C-E215-42AD-9506-20E1893711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5594F-932D-4366-970F-C72B658709B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74146-1D8A-41EF-B69C-4B82A56CB89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496424-8884-4BDC-8BFB-7FFDC337404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38CE8-DF3C-4D44-A4E7-9F6BF6575C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C56603-7CD8-4F51-AD27-31897DC185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F8B23-DA45-40EE-9A23-458E658F16E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8206015-333C-4867-8242-2B520478673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3E736D7-F41F-4C62-B85E-4F3E82236A42}"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a:t>GRANULOMATOUS DISEASE</a:t>
            </a:r>
          </a:p>
        </p:txBody>
      </p:sp>
      <p:sp>
        <p:nvSpPr>
          <p:cNvPr id="2051" name="Rectangle 3"/>
          <p:cNvSpPr>
            <a:spLocks noGrp="1" noChangeArrowheads="1"/>
          </p:cNvSpPr>
          <p:nvPr>
            <p:ph type="subTitle" idx="1"/>
          </p:nvPr>
        </p:nvSpPr>
        <p:spPr/>
        <p:txBody>
          <a:bodyPr/>
          <a:lstStyle/>
          <a:p>
            <a:r>
              <a:rPr lang="en-US"/>
              <a:t>Emad Raddaoui,MD</a:t>
            </a:r>
          </a:p>
          <a:p>
            <a:r>
              <a:rPr lang="en-US"/>
              <a:t>FCAP, FASC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GB"/>
              <a:t>Examples of Granulomas</a:t>
            </a:r>
          </a:p>
        </p:txBody>
      </p:sp>
      <p:sp>
        <p:nvSpPr>
          <p:cNvPr id="92163" name="Rectangle 3"/>
          <p:cNvSpPr>
            <a:spLocks noGrp="1" noChangeArrowheads="1"/>
          </p:cNvSpPr>
          <p:nvPr>
            <p:ph idx="1"/>
          </p:nvPr>
        </p:nvSpPr>
        <p:spPr/>
        <p:txBody>
          <a:bodyPr/>
          <a:lstStyle/>
          <a:p>
            <a:r>
              <a:rPr lang="en-GB"/>
              <a:t>Unknown causes:</a:t>
            </a:r>
          </a:p>
          <a:p>
            <a:pPr>
              <a:buFont typeface="Wingdings" pitchFamily="2" charset="2"/>
              <a:buNone/>
            </a:pPr>
            <a:r>
              <a:rPr lang="en-GB"/>
              <a:t>   </a:t>
            </a:r>
            <a:r>
              <a:rPr lang="en-GB" b="1" u="sng"/>
              <a:t>Sarcoidosis</a:t>
            </a:r>
            <a:r>
              <a:rPr lang="en-GB"/>
              <a:t> is caused by epithelioid granulomas and may involve lungs, liver, spleen, lymph nodes and skin. The granulomas are non-necrotic, uniformly sized and multiple.</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2" name="Picture 4" descr="LepHan-04"/>
          <p:cNvPicPr>
            <a:picLocks noGrp="1" noChangeAspect="1" noChangeArrowheads="1"/>
          </p:cNvPicPr>
          <p:nvPr>
            <p:ph idx="4294967295"/>
          </p:nvPr>
        </p:nvPicPr>
        <p:blipFill>
          <a:blip r:embed="rId2"/>
          <a:srcRect/>
          <a:stretch>
            <a:fillRect/>
          </a:stretch>
        </p:blipFill>
        <p:spPr>
          <a:xfrm>
            <a:off x="0" y="549275"/>
            <a:ext cx="9144000" cy="6032500"/>
          </a:xfrm>
          <a:noFill/>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GB" sz="3400" b="1"/>
              <a:t>Morphology of Tuberculoid leprosy</a:t>
            </a:r>
            <a:endParaRPr lang="en-US" sz="3400" b="1"/>
          </a:p>
        </p:txBody>
      </p:sp>
      <p:sp>
        <p:nvSpPr>
          <p:cNvPr id="189443" name="Rectangle 3"/>
          <p:cNvSpPr>
            <a:spLocks noGrp="1" noChangeArrowheads="1"/>
          </p:cNvSpPr>
          <p:nvPr>
            <p:ph idx="1"/>
          </p:nvPr>
        </p:nvSpPr>
        <p:spPr/>
        <p:txBody>
          <a:bodyPr/>
          <a:lstStyle/>
          <a:p>
            <a:r>
              <a:rPr lang="en-GB"/>
              <a:t>Contractures, paralyses, and autoamputation of fingers or toes may ensue. </a:t>
            </a:r>
          </a:p>
          <a:p>
            <a:r>
              <a:rPr lang="en-GB"/>
              <a:t>Facial nerve involvement can lead to paralysis of the eyelids, with keratitis and corneal ulcerations. </a:t>
            </a:r>
          </a:p>
          <a:p>
            <a:endParaRPr lang="en-US"/>
          </a:p>
          <a:p>
            <a:pPr>
              <a:buFont typeface="Wingdings" pitchFamily="2" charset="2"/>
              <a:buNone/>
            </a:pPr>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GB" sz="3400" b="1"/>
              <a:t>Morphology of Tuberculoid leprosy</a:t>
            </a:r>
          </a:p>
        </p:txBody>
      </p:sp>
      <p:sp>
        <p:nvSpPr>
          <p:cNvPr id="59395" name="Rectangle 3"/>
          <p:cNvSpPr>
            <a:spLocks noGrp="1" noChangeArrowheads="1"/>
          </p:cNvSpPr>
          <p:nvPr>
            <p:ph idx="1"/>
          </p:nvPr>
        </p:nvSpPr>
        <p:spPr/>
        <p:txBody>
          <a:bodyPr/>
          <a:lstStyle/>
          <a:p>
            <a:r>
              <a:rPr lang="en-GB" sz="2800"/>
              <a:t>On microscopic examination, all sites of involvement disclose granulomatous lesions closely resembling those found in tuberculosis, and bacilli are almost never found. </a:t>
            </a:r>
          </a:p>
          <a:p>
            <a:r>
              <a:rPr lang="en-GB" sz="2800"/>
              <a:t>The presence of granulomas and absence of bacteria reflect strong T-cell immunity. </a:t>
            </a:r>
          </a:p>
          <a:p>
            <a:r>
              <a:rPr lang="en-GB" sz="2800"/>
              <a:t>Because leprosy pursues an extremely slow course, spanning decades, most patients die with leprosy rather than of it. </a:t>
            </a:r>
          </a:p>
          <a:p>
            <a:pPr>
              <a:buFont typeface="Wingdings" pitchFamily="2" charset="2"/>
              <a:buNone/>
            </a:pPr>
            <a:endParaRPr lang="en-GB" sz="280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4" name="Picture 4" descr="LepHan-02"/>
          <p:cNvPicPr>
            <a:picLocks noGrp="1" noChangeAspect="1" noChangeArrowheads="1"/>
          </p:cNvPicPr>
          <p:nvPr>
            <p:ph idx="4294967295"/>
          </p:nvPr>
        </p:nvPicPr>
        <p:blipFill>
          <a:blip r:embed="rId2"/>
          <a:srcRect/>
          <a:stretch>
            <a:fillRect/>
          </a:stretch>
        </p:blipFill>
        <p:spPr>
          <a:xfrm>
            <a:off x="0" y="169863"/>
            <a:ext cx="9144000" cy="5959475"/>
          </a:xfrm>
          <a:no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GB" sz="3400" b="1"/>
              <a:t>Morphology of Lepromatous leprosy</a:t>
            </a:r>
          </a:p>
        </p:txBody>
      </p:sp>
      <p:sp>
        <p:nvSpPr>
          <p:cNvPr id="60419" name="Rectangle 3"/>
          <p:cNvSpPr>
            <a:spLocks noGrp="1" noChangeArrowheads="1"/>
          </p:cNvSpPr>
          <p:nvPr>
            <p:ph idx="1"/>
          </p:nvPr>
        </p:nvSpPr>
        <p:spPr/>
        <p:txBody>
          <a:bodyPr/>
          <a:lstStyle/>
          <a:p>
            <a:r>
              <a:rPr lang="en-GB"/>
              <a:t>Involves the skin, peripheral nerves, anterior chamber of the eye, upper airways (down to the larynx), testes, hands, and feet. </a:t>
            </a:r>
          </a:p>
          <a:p>
            <a:r>
              <a:rPr lang="en-GB"/>
              <a:t>The vital organs and central nervous system are rarely affected, presumably because the core temperature is too high for growth of </a:t>
            </a:r>
            <a:r>
              <a:rPr lang="en-GB" i="1"/>
              <a:t>M. leprae</a:t>
            </a:r>
            <a:r>
              <a:rPr lang="en-GB"/>
              <a:t>.</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80" name="Picture 4" descr="LepHan-05"/>
          <p:cNvPicPr>
            <a:picLocks noGrp="1" noChangeAspect="1" noChangeArrowheads="1"/>
          </p:cNvPicPr>
          <p:nvPr>
            <p:ph idx="4294967295"/>
          </p:nvPr>
        </p:nvPicPr>
        <p:blipFill>
          <a:blip r:embed="rId2"/>
          <a:srcRect/>
          <a:stretch>
            <a:fillRect/>
          </a:stretch>
        </p:blipFill>
        <p:spPr>
          <a:xfrm>
            <a:off x="0" y="0"/>
            <a:ext cx="9144000" cy="6356350"/>
          </a:xfrm>
          <a:noFill/>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GB" sz="3400" b="1"/>
              <a:t>Morphology of Lepromatous leprosy</a:t>
            </a:r>
            <a:endParaRPr lang="en-US" sz="3400" b="1"/>
          </a:p>
        </p:txBody>
      </p:sp>
      <p:sp>
        <p:nvSpPr>
          <p:cNvPr id="190467" name="Rectangle 3"/>
          <p:cNvSpPr>
            <a:spLocks noGrp="1" noChangeArrowheads="1"/>
          </p:cNvSpPr>
          <p:nvPr>
            <p:ph idx="1"/>
          </p:nvPr>
        </p:nvSpPr>
        <p:spPr/>
        <p:txBody>
          <a:bodyPr/>
          <a:lstStyle/>
          <a:p>
            <a:r>
              <a:rPr lang="en-GB"/>
              <a:t>Lepromatous lesions contain large aggregates of lipid-laden macrophages (lepra cells), often filled with masses of acid-fast bacilli (globi). </a:t>
            </a:r>
          </a:p>
          <a:p>
            <a:r>
              <a:rPr lang="en-GB"/>
              <a:t>No granulomas are formed and it reflects failure of the immune response. </a:t>
            </a:r>
          </a:p>
          <a:p>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GB" sz="3400" b="1"/>
              <a:t>Morphology of Lepromatous leprosy</a:t>
            </a:r>
          </a:p>
        </p:txBody>
      </p:sp>
      <p:sp>
        <p:nvSpPr>
          <p:cNvPr id="63491" name="Rectangle 3"/>
          <p:cNvSpPr>
            <a:spLocks noGrp="1" noChangeArrowheads="1"/>
          </p:cNvSpPr>
          <p:nvPr>
            <p:ph idx="1"/>
          </p:nvPr>
        </p:nvSpPr>
        <p:spPr/>
        <p:txBody>
          <a:bodyPr/>
          <a:lstStyle/>
          <a:p>
            <a:r>
              <a:rPr lang="en-GB" sz="2800"/>
              <a:t>Macular, papular, or nodular lesions form on the face, ears, wrists, elbows, and knees.</a:t>
            </a:r>
          </a:p>
          <a:p>
            <a:r>
              <a:rPr lang="en-GB" sz="2800"/>
              <a:t> With progression, the nodular lesions coalesce to yield a distinctive leonine facies. </a:t>
            </a:r>
          </a:p>
          <a:p>
            <a:r>
              <a:rPr lang="en-GB" sz="2800"/>
              <a:t>Most skin lesions are hypoesthetic or anesthetic. Lesions in the nose may cause persistent inflammation and bacilli-laden discharge.</a:t>
            </a:r>
          </a:p>
          <a:p>
            <a:r>
              <a:rPr lang="en-GB" sz="2800"/>
              <a:t>Nodular lesions of the face may coalesce to produce a lion-like appearance (leonine facies). </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GB" sz="3400" b="1"/>
              <a:t>Morphology of Lepromatous leprosy</a:t>
            </a:r>
          </a:p>
        </p:txBody>
      </p:sp>
      <p:sp>
        <p:nvSpPr>
          <p:cNvPr id="165891" name="Rectangle 3"/>
          <p:cNvSpPr>
            <a:spLocks noGrp="1" noChangeArrowheads="1"/>
          </p:cNvSpPr>
          <p:nvPr>
            <p:ph idx="1"/>
          </p:nvPr>
        </p:nvSpPr>
        <p:spPr/>
        <p:txBody>
          <a:bodyPr/>
          <a:lstStyle/>
          <a:p>
            <a:r>
              <a:rPr lang="en-GB"/>
              <a:t>The peripheral nerves, particularly the ulnar and peroneal nerves where they approach the skin surface, are symmetrically invaded with mycobacteria, with minimal inflammation.</a:t>
            </a:r>
          </a:p>
          <a:p>
            <a:r>
              <a:rPr lang="en-GB"/>
              <a:t> Loss of sensation and trophic changes in the hands and feet follow the nerve lesions. </a:t>
            </a:r>
          </a:p>
          <a:p>
            <a:endParaRPr lang="en-GB"/>
          </a:p>
          <a:p>
            <a:endParaRPr lang="en-GB"/>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GB" sz="3400" b="1"/>
              <a:t>Morphology of Lepromatous leprosy</a:t>
            </a:r>
          </a:p>
        </p:txBody>
      </p:sp>
      <p:sp>
        <p:nvSpPr>
          <p:cNvPr id="61443" name="Rectangle 3"/>
          <p:cNvSpPr>
            <a:spLocks noGrp="1" noChangeArrowheads="1"/>
          </p:cNvSpPr>
          <p:nvPr>
            <p:ph idx="1"/>
          </p:nvPr>
        </p:nvSpPr>
        <p:spPr/>
        <p:txBody>
          <a:bodyPr/>
          <a:lstStyle/>
          <a:p>
            <a:pPr>
              <a:lnSpc>
                <a:spcPct val="90000"/>
              </a:lnSpc>
            </a:pPr>
            <a:endParaRPr lang="en-GB" sz="2800"/>
          </a:p>
          <a:p>
            <a:pPr>
              <a:lnSpc>
                <a:spcPct val="90000"/>
              </a:lnSpc>
            </a:pPr>
            <a:r>
              <a:rPr lang="en-GB" sz="2800"/>
              <a:t>Lymph nodes show aggregation of foamy macrophages in the paracortical (T-cell) areas, with enlargement of germinal centers. </a:t>
            </a:r>
          </a:p>
          <a:p>
            <a:pPr>
              <a:lnSpc>
                <a:spcPct val="90000"/>
              </a:lnSpc>
            </a:pPr>
            <a:r>
              <a:rPr lang="en-GB" sz="2800"/>
              <a:t>In advanced disease, aggregates of macrophages are also present in the splenic red pulp and the liver. </a:t>
            </a:r>
          </a:p>
          <a:p>
            <a:pPr>
              <a:lnSpc>
                <a:spcPct val="90000"/>
              </a:lnSpc>
            </a:pPr>
            <a:r>
              <a:rPr lang="en-GB" sz="2800"/>
              <a:t>The testes are usually extensively involved, with destruction of the seminiferous tubules and consequent sterility. </a:t>
            </a:r>
          </a:p>
          <a:p>
            <a:pPr>
              <a:lnSpc>
                <a:spcPct val="90000"/>
              </a:lnSpc>
            </a:pPr>
            <a:endParaRPr lang="en-GB" sz="28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89" name="Group 93"/>
          <p:cNvGraphicFramePr>
            <a:graphicFrameLocks noGrp="1"/>
          </p:cNvGraphicFramePr>
          <p:nvPr/>
        </p:nvGraphicFramePr>
        <p:xfrm>
          <a:off x="0" y="260350"/>
          <a:ext cx="9180513" cy="5905502"/>
        </p:xfrm>
        <a:graphic>
          <a:graphicData uri="http://schemas.openxmlformats.org/drawingml/2006/table">
            <a:tbl>
              <a:tblPr/>
              <a:tblGrid>
                <a:gridCol w="1293813"/>
                <a:gridCol w="1812925"/>
                <a:gridCol w="6073775"/>
              </a:tblGrid>
              <a:tr h="531813">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GB" sz="1800" b="1" i="0" u="none" strike="noStrike" cap="none" normalizeH="0" baseline="0" dirty="0" smtClean="0">
                          <a:ln>
                            <a:noFill/>
                          </a:ln>
                          <a:solidFill>
                            <a:srgbClr val="000000"/>
                          </a:solidFill>
                          <a:effectLst>
                            <a:outerShdw blurRad="38100" dist="38100" dir="2700000" algn="tl">
                              <a:srgbClr val="FFFFFF"/>
                            </a:outerShdw>
                          </a:effectLst>
                          <a:latin typeface="Tahoma" charset="0"/>
                          <a:cs typeface="Arial" charset="0"/>
                        </a:rPr>
                        <a:t>Disease</a:t>
                      </a:r>
                      <a:endPar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Tahoma" charset="0"/>
                        <a:cs typeface="Arial" charset="0"/>
                      </a:endParaRPr>
                    </a:p>
                  </a:txBody>
                  <a:tcPr horzOverflow="overflow">
                    <a:lnL cap="flat">
                      <a:noFill/>
                    </a:lnL>
                    <a:lnR>
                      <a:noFill/>
                    </a:lnR>
                    <a:lnT cap="flat">
                      <a:noFill/>
                    </a:lnT>
                    <a:lnB w="0" cap="flat" cmpd="sng" algn="ctr">
                      <a:solidFill>
                        <a:srgbClr val="D8E8F5"/>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GB" sz="1800" b="1" i="0" u="none" strike="noStrike" cap="none" normalizeH="0" baseline="0" smtClean="0">
                          <a:ln>
                            <a:noFill/>
                          </a:ln>
                          <a:solidFill>
                            <a:srgbClr val="000000"/>
                          </a:solidFill>
                          <a:effectLst>
                            <a:outerShdw blurRad="38100" dist="38100" dir="2700000" algn="tl">
                              <a:srgbClr val="FFFFFF"/>
                            </a:outerShdw>
                          </a:effectLst>
                          <a:latin typeface="Tahoma" charset="0"/>
                          <a:cs typeface="Arial" charset="0"/>
                        </a:rPr>
                        <a:t>Cause</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charset="0"/>
                        <a:cs typeface="Arial" charset="0"/>
                      </a:endParaRPr>
                    </a:p>
                  </a:txBody>
                  <a:tcPr horzOverflow="overflow">
                    <a:lnL>
                      <a:noFill/>
                    </a:lnL>
                    <a:lnR>
                      <a:noFill/>
                    </a:lnR>
                    <a:lnT cap="flat">
                      <a:noFill/>
                    </a:lnT>
                    <a:lnB w="0" cap="flat" cmpd="sng" algn="ctr">
                      <a:solidFill>
                        <a:srgbClr val="D8E8F5"/>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GB" sz="1800" b="1" i="0" u="none" strike="noStrike" cap="none" normalizeH="0" baseline="0" smtClean="0">
                          <a:ln>
                            <a:noFill/>
                          </a:ln>
                          <a:solidFill>
                            <a:srgbClr val="000000"/>
                          </a:solidFill>
                          <a:effectLst>
                            <a:outerShdw blurRad="38100" dist="38100" dir="2700000" algn="tl">
                              <a:srgbClr val="FFFFFF"/>
                            </a:outerShdw>
                          </a:effectLst>
                          <a:latin typeface="Tahoma" charset="0"/>
                          <a:cs typeface="Arial" charset="0"/>
                        </a:rPr>
                        <a:t>Tissue Reaction</a:t>
                      </a:r>
                      <a:endPar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charset="0"/>
                        <a:cs typeface="Arial" charset="0"/>
                      </a:endParaRPr>
                    </a:p>
                  </a:txBody>
                  <a:tcPr horzOverflow="overflow">
                    <a:lnL>
                      <a:noFill/>
                    </a:lnL>
                    <a:lnR cap="flat">
                      <a:noFill/>
                    </a:lnR>
                    <a:lnT cap="flat">
                      <a:noFill/>
                    </a:lnT>
                    <a:lnB w="0" cap="flat" cmpd="sng" algn="ctr">
                      <a:solidFill>
                        <a:srgbClr val="D8E8F5"/>
                      </a:solidFill>
                      <a:prstDash val="solid"/>
                      <a:round/>
                      <a:headEnd type="none" w="med" len="med"/>
                      <a:tailEnd type="none" w="med" len="med"/>
                    </a:lnB>
                    <a:lnTlToBr>
                      <a:noFill/>
                    </a:lnTlToBr>
                    <a:lnBlToTr>
                      <a:noFill/>
                    </a:lnBlToTr>
                    <a:noFill/>
                  </a:tcPr>
                </a:tc>
              </a:tr>
              <a:tr h="1700213">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GB" sz="1600" b="0" i="0" u="none" strike="noStrike" cap="none" normalizeH="0" baseline="0" dirty="0" smtClean="0">
                          <a:ln>
                            <a:noFill/>
                          </a:ln>
                          <a:solidFill>
                            <a:srgbClr val="000000"/>
                          </a:solidFill>
                          <a:effectLst>
                            <a:outerShdw blurRad="38100" dist="38100" dir="2700000" algn="tl">
                              <a:srgbClr val="C0C0C0"/>
                            </a:outerShdw>
                          </a:effectLst>
                          <a:latin typeface="Tahoma" charset="0"/>
                          <a:cs typeface="Arial" charset="0"/>
                        </a:rPr>
                        <a:t>Tuberculosis</a:t>
                      </a:r>
                      <a:endParaRPr kumimoji="0" lang="en-GB" sz="1600" b="0" i="0" u="none" strike="noStrike" cap="none" normalizeH="0" baseline="0" dirty="0" smtClean="0">
                        <a:ln>
                          <a:noFill/>
                        </a:ln>
                        <a:solidFill>
                          <a:schemeClr val="tx1"/>
                        </a:solidFill>
                        <a:effectLst>
                          <a:outerShdw blurRad="38100" dist="38100" dir="2700000" algn="tl">
                            <a:srgbClr val="C0C0C0"/>
                          </a:outerShdw>
                        </a:effectLst>
                        <a:latin typeface="Tahoma"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GB" sz="1800" b="0" i="1" u="none" strike="noStrike" cap="none" normalizeH="0" baseline="0" smtClean="0">
                          <a:ln>
                            <a:noFill/>
                          </a:ln>
                          <a:solidFill>
                            <a:srgbClr val="000000"/>
                          </a:solidFill>
                          <a:effectLst>
                            <a:outerShdw blurRad="38100" dist="38100" dir="2700000" algn="tl">
                              <a:srgbClr val="C0C0C0"/>
                            </a:outerShdw>
                          </a:effectLst>
                          <a:latin typeface="Tahoma" charset="0"/>
                          <a:cs typeface="Arial" charset="0"/>
                        </a:rPr>
                        <a:t>Mycobacterium tuberculosis</a:t>
                      </a:r>
                      <a:endParaRPr kumimoji="0" lang="en-GB" sz="1800" b="0" i="0" u="none" strike="noStrike" cap="none" normalizeH="0" baseline="0" smtClean="0">
                        <a:ln>
                          <a:noFill/>
                        </a:ln>
                        <a:solidFill>
                          <a:schemeClr val="tx1"/>
                        </a:solidFill>
                        <a:effectLst>
                          <a:outerShdw blurRad="38100" dist="38100" dir="2700000" algn="tl">
                            <a:srgbClr val="C0C0C0"/>
                          </a:outerShdw>
                        </a:effectLst>
                        <a:latin typeface="Tahoma"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GB" sz="1800" b="0" i="0" u="none" strike="noStrike" cap="none" normalizeH="0" baseline="0" smtClean="0">
                          <a:ln>
                            <a:noFill/>
                          </a:ln>
                          <a:solidFill>
                            <a:srgbClr val="000000"/>
                          </a:solidFill>
                          <a:effectLst>
                            <a:outerShdw blurRad="38100" dist="38100" dir="2700000" algn="tl">
                              <a:srgbClr val="C0C0C0"/>
                            </a:outerShdw>
                          </a:effectLst>
                          <a:latin typeface="Tahoma" charset="0"/>
                          <a:cs typeface="Arial" charset="0"/>
                        </a:rPr>
                        <a:t>Noncaseating tubercle (granuloma prototype): a focus of epithelioid cells, rimmed by fibroblasts, lymphocytes, histiocytes, occasional Langhans giant cell; caseating tubercle: central amorphous granular debris, loss of all cellular detail; acid-fast bacilli</a:t>
                      </a:r>
                      <a:endParaRPr kumimoji="0" lang="en-GB" sz="1800" b="0" i="0" u="none" strike="noStrike" cap="none" normalizeH="0" baseline="0" smtClean="0">
                        <a:ln>
                          <a:noFill/>
                        </a:ln>
                        <a:solidFill>
                          <a:schemeClr val="tx1"/>
                        </a:solidFill>
                        <a:effectLst>
                          <a:outerShdw blurRad="38100" dist="38100" dir="2700000" algn="tl">
                            <a:srgbClr val="C0C0C0"/>
                          </a:outerShdw>
                        </a:effectLst>
                        <a:latin typeface="Tahoma"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1009650">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GB" sz="1800" b="0" i="0" u="none" strike="noStrike" cap="none" normalizeH="0" baseline="0" smtClean="0">
                          <a:ln>
                            <a:noFill/>
                          </a:ln>
                          <a:solidFill>
                            <a:srgbClr val="000000"/>
                          </a:solidFill>
                          <a:effectLst>
                            <a:outerShdw blurRad="38100" dist="38100" dir="2700000" algn="tl">
                              <a:srgbClr val="C0C0C0"/>
                            </a:outerShdw>
                          </a:effectLst>
                          <a:latin typeface="Tahoma" charset="0"/>
                          <a:cs typeface="Arial" charset="0"/>
                        </a:rPr>
                        <a:t>Leprosy</a:t>
                      </a:r>
                      <a:endParaRPr kumimoji="0" lang="en-GB" sz="1800" b="0" i="0" u="none" strike="noStrike" cap="none" normalizeH="0" baseline="0" smtClean="0">
                        <a:ln>
                          <a:noFill/>
                        </a:ln>
                        <a:solidFill>
                          <a:schemeClr val="tx1"/>
                        </a:solidFill>
                        <a:effectLst>
                          <a:outerShdw blurRad="38100" dist="38100" dir="2700000" algn="tl">
                            <a:srgbClr val="C0C0C0"/>
                          </a:outerShdw>
                        </a:effectLst>
                        <a:latin typeface="Tahoma"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GB" sz="1800" b="0" i="1" u="none" strike="noStrike" cap="none" normalizeH="0" baseline="0" smtClean="0">
                          <a:ln>
                            <a:noFill/>
                          </a:ln>
                          <a:solidFill>
                            <a:srgbClr val="000000"/>
                          </a:solidFill>
                          <a:effectLst>
                            <a:outerShdw blurRad="38100" dist="38100" dir="2700000" algn="tl">
                              <a:srgbClr val="C0C0C0"/>
                            </a:outerShdw>
                          </a:effectLst>
                          <a:latin typeface="Tahoma" charset="0"/>
                          <a:cs typeface="Arial" charset="0"/>
                        </a:rPr>
                        <a:t>Mycobacterium leprae</a:t>
                      </a:r>
                      <a:endParaRPr kumimoji="0" lang="en-GB" sz="1800" b="0" i="0" u="none" strike="noStrike" cap="none" normalizeH="0" baseline="0" smtClean="0">
                        <a:ln>
                          <a:noFill/>
                        </a:ln>
                        <a:solidFill>
                          <a:schemeClr val="tx1"/>
                        </a:solidFill>
                        <a:effectLst>
                          <a:outerShdw blurRad="38100" dist="38100" dir="2700000" algn="tl">
                            <a:srgbClr val="C0C0C0"/>
                          </a:outerShdw>
                        </a:effectLst>
                        <a:latin typeface="Tahoma"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GB" sz="1800" b="0" i="0" u="none" strike="noStrike" cap="none" normalizeH="0" baseline="0" smtClean="0">
                          <a:ln>
                            <a:noFill/>
                          </a:ln>
                          <a:solidFill>
                            <a:srgbClr val="000000"/>
                          </a:solidFill>
                          <a:effectLst>
                            <a:outerShdw blurRad="38100" dist="38100" dir="2700000" algn="tl">
                              <a:srgbClr val="C0C0C0"/>
                            </a:outerShdw>
                          </a:effectLst>
                          <a:latin typeface="Tahoma" charset="0"/>
                          <a:cs typeface="Arial" charset="0"/>
                        </a:rPr>
                        <a:t>Acid-fast bacilli in macrophages; non-caseating granulomas</a:t>
                      </a:r>
                      <a:endParaRPr kumimoji="0" lang="en-GB" sz="1800" b="0" i="0" u="none" strike="noStrike" cap="none" normalizeH="0" baseline="0" smtClean="0">
                        <a:ln>
                          <a:noFill/>
                        </a:ln>
                        <a:solidFill>
                          <a:schemeClr val="tx1"/>
                        </a:solidFill>
                        <a:effectLst>
                          <a:outerShdw blurRad="38100" dist="38100" dir="2700000" algn="tl">
                            <a:srgbClr val="C0C0C0"/>
                          </a:outerShdw>
                        </a:effectLst>
                        <a:latin typeface="Tahoma"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1331913">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GB" sz="1800" b="0" i="0" u="none" strike="noStrike" cap="none" normalizeH="0" baseline="0" smtClean="0">
                          <a:ln>
                            <a:noFill/>
                          </a:ln>
                          <a:solidFill>
                            <a:srgbClr val="000000"/>
                          </a:solidFill>
                          <a:effectLst>
                            <a:outerShdw blurRad="38100" dist="38100" dir="2700000" algn="tl">
                              <a:srgbClr val="C0C0C0"/>
                            </a:outerShdw>
                          </a:effectLst>
                          <a:latin typeface="Tahoma" charset="0"/>
                          <a:cs typeface="Arial" charset="0"/>
                        </a:rPr>
                        <a:t>Syphilis</a:t>
                      </a:r>
                      <a:endParaRPr kumimoji="0" lang="en-GB" sz="1800" b="0" i="0" u="none" strike="noStrike" cap="none" normalizeH="0" baseline="0" smtClean="0">
                        <a:ln>
                          <a:noFill/>
                        </a:ln>
                        <a:solidFill>
                          <a:schemeClr val="tx1"/>
                        </a:solidFill>
                        <a:effectLst>
                          <a:outerShdw blurRad="38100" dist="38100" dir="2700000" algn="tl">
                            <a:srgbClr val="C0C0C0"/>
                          </a:outerShdw>
                        </a:effectLst>
                        <a:latin typeface="Tahoma"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GB" sz="1800" b="0" i="1" u="none" strike="noStrike" cap="none" normalizeH="0" baseline="0" smtClean="0">
                          <a:ln>
                            <a:noFill/>
                          </a:ln>
                          <a:solidFill>
                            <a:srgbClr val="000000"/>
                          </a:solidFill>
                          <a:effectLst>
                            <a:outerShdw blurRad="38100" dist="38100" dir="2700000" algn="tl">
                              <a:srgbClr val="C0C0C0"/>
                            </a:outerShdw>
                          </a:effectLst>
                          <a:latin typeface="Tahoma" charset="0"/>
                          <a:cs typeface="Arial" charset="0"/>
                        </a:rPr>
                        <a:t>Treponema pallidum</a:t>
                      </a:r>
                      <a:endParaRPr kumimoji="0" lang="en-GB" sz="1800" b="0" i="0" u="none" strike="noStrike" cap="none" normalizeH="0" baseline="0" smtClean="0">
                        <a:ln>
                          <a:noFill/>
                        </a:ln>
                        <a:solidFill>
                          <a:schemeClr val="tx1"/>
                        </a:solidFill>
                        <a:effectLst>
                          <a:outerShdw blurRad="38100" dist="38100" dir="2700000" algn="tl">
                            <a:srgbClr val="C0C0C0"/>
                          </a:outerShdw>
                        </a:effectLst>
                        <a:latin typeface="Tahoma"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GB" sz="1800" b="0" i="0" u="none" strike="noStrike" cap="none" normalizeH="0" baseline="0" smtClean="0">
                          <a:ln>
                            <a:noFill/>
                          </a:ln>
                          <a:solidFill>
                            <a:srgbClr val="000000"/>
                          </a:solidFill>
                          <a:effectLst>
                            <a:outerShdw blurRad="38100" dist="38100" dir="2700000" algn="tl">
                              <a:srgbClr val="C0C0C0"/>
                            </a:outerShdw>
                          </a:effectLst>
                          <a:latin typeface="Tahoma" charset="0"/>
                          <a:cs typeface="Arial" charset="0"/>
                        </a:rPr>
                        <a:t>Gumma: microscopic to grossly visible lesion, enclosing wall of histiocytes; plasma cell infiltrate; central cells are necrotic without loss of cellular outline</a:t>
                      </a:r>
                      <a:endParaRPr kumimoji="0" lang="en-GB" sz="1800" b="0" i="0" u="none" strike="noStrike" cap="none" normalizeH="0" baseline="0" smtClean="0">
                        <a:ln>
                          <a:noFill/>
                        </a:ln>
                        <a:solidFill>
                          <a:schemeClr val="tx1"/>
                        </a:solidFill>
                        <a:effectLst>
                          <a:outerShdw blurRad="38100" dist="38100" dir="2700000" algn="tl">
                            <a:srgbClr val="C0C0C0"/>
                          </a:outerShdw>
                        </a:effectLst>
                        <a:latin typeface="Tahoma"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r h="1331913">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GB" sz="1800" b="0" i="0" u="none" strike="noStrike" cap="none" normalizeH="0" baseline="0" smtClean="0">
                          <a:ln>
                            <a:noFill/>
                          </a:ln>
                          <a:solidFill>
                            <a:srgbClr val="000000"/>
                          </a:solidFill>
                          <a:effectLst>
                            <a:outerShdw blurRad="38100" dist="38100" dir="2700000" algn="tl">
                              <a:srgbClr val="C0C0C0"/>
                            </a:outerShdw>
                          </a:effectLst>
                          <a:latin typeface="Tahoma" charset="0"/>
                          <a:cs typeface="Arial" charset="0"/>
                        </a:rPr>
                        <a:t>Cat-scratch disease</a:t>
                      </a:r>
                      <a:endParaRPr kumimoji="0" lang="en-GB" sz="1800" b="0" i="0" u="none" strike="noStrike" cap="none" normalizeH="0" baseline="0" smtClean="0">
                        <a:ln>
                          <a:noFill/>
                        </a:ln>
                        <a:solidFill>
                          <a:schemeClr val="tx1"/>
                        </a:solidFill>
                        <a:effectLst>
                          <a:outerShdw blurRad="38100" dist="38100" dir="2700000" algn="tl">
                            <a:srgbClr val="C0C0C0"/>
                          </a:outerShdw>
                        </a:effectLst>
                        <a:latin typeface="Tahoma"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GB" sz="1800" b="0" i="0" u="none" strike="noStrike" cap="none" normalizeH="0" baseline="0" smtClean="0">
                          <a:ln>
                            <a:noFill/>
                          </a:ln>
                          <a:solidFill>
                            <a:srgbClr val="000000"/>
                          </a:solidFill>
                          <a:effectLst>
                            <a:outerShdw blurRad="38100" dist="38100" dir="2700000" algn="tl">
                              <a:srgbClr val="C0C0C0"/>
                            </a:outerShdw>
                          </a:effectLst>
                          <a:latin typeface="Tahoma" charset="0"/>
                          <a:cs typeface="Arial" charset="0"/>
                        </a:rPr>
                        <a:t>Gram-negative bacillus</a:t>
                      </a:r>
                      <a:endParaRPr kumimoji="0" lang="en-GB" sz="1800" b="0" i="0" u="none" strike="noStrike" cap="none" normalizeH="0" baseline="0" smtClean="0">
                        <a:ln>
                          <a:noFill/>
                        </a:ln>
                        <a:solidFill>
                          <a:schemeClr val="tx1"/>
                        </a:solidFill>
                        <a:effectLst>
                          <a:outerShdw blurRad="38100" dist="38100" dir="2700000" algn="tl">
                            <a:srgbClr val="C0C0C0"/>
                          </a:outerShdw>
                        </a:effectLst>
                        <a:latin typeface="Tahoma"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Wingdings" pitchFamily="2" charset="2"/>
                        <a:buNone/>
                        <a:tabLst/>
                      </a:pPr>
                      <a:r>
                        <a:rPr kumimoji="0" lang="en-GB" sz="1800" b="0" i="0" u="none" strike="noStrike" cap="none" normalizeH="0" baseline="0" smtClean="0">
                          <a:ln>
                            <a:noFill/>
                          </a:ln>
                          <a:solidFill>
                            <a:srgbClr val="000000"/>
                          </a:solidFill>
                          <a:effectLst>
                            <a:outerShdw blurRad="38100" dist="38100" dir="2700000" algn="tl">
                              <a:srgbClr val="C0C0C0"/>
                            </a:outerShdw>
                          </a:effectLst>
                          <a:latin typeface="Tahoma" charset="0"/>
                          <a:cs typeface="Arial" charset="0"/>
                        </a:rPr>
                        <a:t>Rounded or stellate granuloma containing central granular debris and recognizable neutrophils; giant cells uncommon</a:t>
                      </a:r>
                      <a:endParaRPr kumimoji="0" lang="en-GB" sz="1800" b="0" i="0" u="none" strike="noStrike" cap="none" normalizeH="0" baseline="0" smtClean="0">
                        <a:ln>
                          <a:noFill/>
                        </a:ln>
                        <a:solidFill>
                          <a:schemeClr val="tx1"/>
                        </a:solidFill>
                        <a:effectLst>
                          <a:outerShdw blurRad="38100" dist="38100" dir="2700000" algn="tl">
                            <a:srgbClr val="C0C0C0"/>
                          </a:outerShdw>
                        </a:effectLst>
                        <a:latin typeface="Tahoma" charset="0"/>
                        <a:cs typeface="Arial" charset="0"/>
                      </a:endParaRPr>
                    </a:p>
                  </a:txBody>
                  <a:tcPr horzOverflow="overflow">
                    <a:lnL w="0" cap="flat" cmpd="sng" algn="ctr">
                      <a:solidFill>
                        <a:srgbClr val="D8E8F5"/>
                      </a:solidFill>
                      <a:prstDash val="solid"/>
                      <a:round/>
                      <a:headEnd type="none" w="med" len="med"/>
                      <a:tailEnd type="none" w="med" len="med"/>
                    </a:lnL>
                    <a:lnR w="0" cap="flat" cmpd="sng" algn="ctr">
                      <a:solidFill>
                        <a:srgbClr val="D8E8F5"/>
                      </a:solidFill>
                      <a:prstDash val="solid"/>
                      <a:round/>
                      <a:headEnd type="none" w="med" len="med"/>
                      <a:tailEnd type="none" w="med" len="med"/>
                    </a:lnR>
                    <a:lnT w="0" cap="flat" cmpd="sng" algn="ctr">
                      <a:solidFill>
                        <a:srgbClr val="D8E8F5"/>
                      </a:solidFill>
                      <a:prstDash val="solid"/>
                      <a:round/>
                      <a:headEnd type="none" w="med" len="med"/>
                      <a:tailEnd type="none" w="med" len="med"/>
                    </a:lnT>
                    <a:lnB w="0" cap="flat" cmpd="sng" algn="ctr">
                      <a:solidFill>
                        <a:srgbClr val="D8E8F5"/>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S01871-008-f035a"/>
          <p:cNvPicPr>
            <a:picLocks noChangeAspect="1" noChangeArrowheads="1"/>
          </p:cNvPicPr>
          <p:nvPr/>
        </p:nvPicPr>
        <p:blipFill>
          <a:blip r:embed="rId3"/>
          <a:srcRect/>
          <a:stretch>
            <a:fillRect/>
          </a:stretch>
        </p:blipFill>
        <p:spPr bwMode="auto">
          <a:xfrm>
            <a:off x="1404938" y="1177925"/>
            <a:ext cx="6350000" cy="4516438"/>
          </a:xfrm>
          <a:prstGeom prst="rect">
            <a:avLst/>
          </a:prstGeom>
          <a:noFill/>
          <a:ln w="9525">
            <a:solidFill>
              <a:schemeClr val="tx1"/>
            </a:solidFill>
            <a:miter lim="800000"/>
            <a:headEnd/>
            <a:tailEnd/>
          </a:ln>
        </p:spPr>
      </p:pic>
      <p:sp>
        <p:nvSpPr>
          <p:cNvPr id="134147" name="Text Box 3"/>
          <p:cNvSpPr txBox="1">
            <a:spLocks noChangeArrowheads="1"/>
          </p:cNvSpPr>
          <p:nvPr/>
        </p:nvSpPr>
        <p:spPr bwMode="auto">
          <a:xfrm>
            <a:off x="611188" y="5876925"/>
            <a:ext cx="7848600" cy="215900"/>
          </a:xfrm>
          <a:prstGeom prst="rect">
            <a:avLst/>
          </a:prstGeom>
          <a:solidFill>
            <a:schemeClr val="bg1">
              <a:alpha val="38000"/>
            </a:schemeClr>
          </a:solidFill>
          <a:ln w="12700">
            <a:noFill/>
            <a:miter lim="800000"/>
            <a:headEnd/>
            <a:tailEnd/>
          </a:ln>
          <a:effectLst/>
        </p:spPr>
        <p:txBody>
          <a:bodyPr anchor="ctr">
            <a:spAutoFit/>
          </a:bodyPr>
          <a:lstStyle/>
          <a:p>
            <a:pPr algn="ctr" eaLnBrk="0" hangingPunct="0"/>
            <a:r>
              <a:rPr lang="en-US" sz="800">
                <a:latin typeface="Arial" charset="0"/>
              </a:rPr>
              <a:t>Figure 8-35 Leprosy. A, Peripheral nerve. Note the inflammatory cell infiltrates in the endoneural and epineural compartments. B, Cells within the endoneurium contain acid-fast positive lepra bacilli. (Courtesy of E.P. Richardson, Jr. and U. De Girolami, Harvard Medical School.)</a:t>
            </a:r>
          </a:p>
        </p:txBody>
      </p:sp>
      <p:sp>
        <p:nvSpPr>
          <p:cNvPr id="134148" name="Text Box 4"/>
          <p:cNvSpPr txBox="1">
            <a:spLocks noChangeArrowheads="1"/>
          </p:cNvSpPr>
          <p:nvPr/>
        </p:nvSpPr>
        <p:spPr bwMode="auto">
          <a:xfrm>
            <a:off x="4005263" y="6516688"/>
            <a:ext cx="4464050" cy="198437"/>
          </a:xfrm>
          <a:prstGeom prst="rect">
            <a:avLst/>
          </a:prstGeom>
          <a:noFill/>
          <a:ln w="12700">
            <a:noFill/>
            <a:miter lim="800000"/>
            <a:headEnd/>
            <a:tailEnd/>
          </a:ln>
          <a:effectLst/>
        </p:spPr>
        <p:txBody>
          <a:bodyPr>
            <a:spAutoFit/>
          </a:bodyPr>
          <a:lstStyle/>
          <a:p>
            <a:pPr algn="r" eaLnBrk="0" hangingPunct="0">
              <a:spcBef>
                <a:spcPct val="50000"/>
              </a:spcBef>
            </a:pPr>
            <a:r>
              <a:rPr lang="en-US" sz="700" i="1">
                <a:latin typeface="Arial" charset="0"/>
              </a:rPr>
              <a:t>Downloaded from: Robbins &amp; Cotran Pathologic Basis of Disease (on 24 September 2005 02:37 PM)</a:t>
            </a:r>
          </a:p>
        </p:txBody>
      </p:sp>
      <p:sp>
        <p:nvSpPr>
          <p:cNvPr id="134149" name="Text Box 5"/>
          <p:cNvSpPr txBox="1">
            <a:spLocks noChangeArrowheads="1"/>
          </p:cNvSpPr>
          <p:nvPr/>
        </p:nvSpPr>
        <p:spPr bwMode="auto">
          <a:xfrm>
            <a:off x="4000500" y="6645275"/>
            <a:ext cx="4464050" cy="198438"/>
          </a:xfrm>
          <a:prstGeom prst="rect">
            <a:avLst/>
          </a:prstGeom>
          <a:noFill/>
          <a:ln w="12700">
            <a:noFill/>
            <a:miter lim="800000"/>
            <a:headEnd/>
            <a:tailEnd/>
          </a:ln>
          <a:effectLst/>
        </p:spPr>
        <p:txBody>
          <a:bodyPr>
            <a:spAutoFit/>
          </a:bodyPr>
          <a:lstStyle/>
          <a:p>
            <a:pPr algn="r" eaLnBrk="0" hangingPunct="0">
              <a:spcBef>
                <a:spcPct val="50000"/>
              </a:spcBef>
            </a:pPr>
            <a:r>
              <a:rPr lang="en-US" sz="700" i="1">
                <a:latin typeface="Arial" charset="0"/>
              </a:rPr>
              <a:t>© 2005 Elsevier </a:t>
            </a:r>
          </a:p>
        </p:txBody>
      </p:sp>
      <p:pic>
        <p:nvPicPr>
          <p:cNvPr id="134150" name="Picture 6" descr="admintitle"/>
          <p:cNvPicPr>
            <a:picLocks noChangeAspect="1" noChangeArrowheads="1"/>
          </p:cNvPicPr>
          <p:nvPr/>
        </p:nvPicPr>
        <p:blipFill>
          <a:blip r:embed="rId4"/>
          <a:srcRect/>
          <a:stretch>
            <a:fillRect/>
          </a:stretch>
        </p:blipFill>
        <p:spPr bwMode="auto">
          <a:xfrm>
            <a:off x="107950" y="115888"/>
            <a:ext cx="990600" cy="314325"/>
          </a:xfrm>
          <a:prstGeom prst="rect">
            <a:avLst/>
          </a:prstGeom>
          <a:noFill/>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GB" sz="3800" b="1"/>
              <a:t>Diagnosis</a:t>
            </a:r>
          </a:p>
        </p:txBody>
      </p:sp>
      <p:sp>
        <p:nvSpPr>
          <p:cNvPr id="62467" name="Rectangle 3"/>
          <p:cNvSpPr>
            <a:spLocks noGrp="1" noChangeArrowheads="1"/>
          </p:cNvSpPr>
          <p:nvPr>
            <p:ph idx="1"/>
          </p:nvPr>
        </p:nvSpPr>
        <p:spPr/>
        <p:txBody>
          <a:bodyPr/>
          <a:lstStyle/>
          <a:p>
            <a:r>
              <a:rPr lang="en-GB"/>
              <a:t>Skin biopsy, scraping of lesions or nasal smears.</a:t>
            </a:r>
          </a:p>
          <a:p>
            <a:r>
              <a:rPr lang="en-GB"/>
              <a:t>Use of acid fast Fite Stain: it will stain the bacteria pink/red.</a:t>
            </a:r>
          </a:p>
          <a:p>
            <a:r>
              <a:rPr lang="en-GB"/>
              <a:t>Lepromin test.</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GB"/>
              <a:t>Treatment</a:t>
            </a:r>
          </a:p>
        </p:txBody>
      </p:sp>
      <p:sp>
        <p:nvSpPr>
          <p:cNvPr id="84995" name="Rectangle 3"/>
          <p:cNvSpPr>
            <a:spLocks noGrp="1" noChangeArrowheads="1"/>
          </p:cNvSpPr>
          <p:nvPr>
            <p:ph idx="1"/>
          </p:nvPr>
        </p:nvSpPr>
        <p:spPr/>
        <p:txBody>
          <a:bodyPr/>
          <a:lstStyle/>
          <a:p>
            <a:r>
              <a:rPr lang="en-GB"/>
              <a:t>Multidrug antileprosy medication.</a:t>
            </a:r>
          </a:p>
          <a:p>
            <a:r>
              <a:rPr lang="en-GB"/>
              <a:t>With adequate treatment prognosis is excellent.</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a:t>Schistosomiasis </a:t>
            </a:r>
          </a:p>
        </p:txBody>
      </p:sp>
      <p:sp>
        <p:nvSpPr>
          <p:cNvPr id="64515" name="Rectangle 3"/>
          <p:cNvSpPr>
            <a:spLocks noGrp="1" noChangeArrowheads="1"/>
          </p:cNvSpPr>
          <p:nvPr>
            <p:ph idx="1"/>
          </p:nvPr>
        </p:nvSpPr>
        <p:spPr/>
        <p:txBody>
          <a:bodyPr/>
          <a:lstStyle/>
          <a:p>
            <a:pPr>
              <a:lnSpc>
                <a:spcPct val="80000"/>
              </a:lnSpc>
            </a:pPr>
            <a:r>
              <a:rPr lang="en-GB" sz="2800"/>
              <a:t>Schistosomiasis infects approximately 200 million persons and kills approximately 280,000 annually. </a:t>
            </a:r>
          </a:p>
          <a:p>
            <a:pPr>
              <a:lnSpc>
                <a:spcPct val="80000"/>
              </a:lnSpc>
            </a:pPr>
            <a:r>
              <a:rPr lang="en-GB" sz="2800" i="1"/>
              <a:t>Schistosoma mansoni</a:t>
            </a:r>
            <a:r>
              <a:rPr lang="en-GB" sz="2800"/>
              <a:t> in Latin America, Africa, and the Middle East </a:t>
            </a:r>
          </a:p>
          <a:p>
            <a:pPr>
              <a:lnSpc>
                <a:spcPct val="80000"/>
              </a:lnSpc>
            </a:pPr>
            <a:r>
              <a:rPr lang="en-GB" sz="2800" i="1"/>
              <a:t>Schistosoma japonicum</a:t>
            </a:r>
            <a:r>
              <a:rPr lang="en-GB" sz="2800"/>
              <a:t> and </a:t>
            </a:r>
            <a:r>
              <a:rPr lang="en-GB" sz="2800" i="1"/>
              <a:t>Schistosoma mekongi</a:t>
            </a:r>
            <a:r>
              <a:rPr lang="en-GB" sz="2800"/>
              <a:t> in East Asia.</a:t>
            </a:r>
          </a:p>
          <a:p>
            <a:pPr>
              <a:lnSpc>
                <a:spcPct val="80000"/>
              </a:lnSpc>
            </a:pPr>
            <a:r>
              <a:rPr lang="en-GB" sz="2800" i="1"/>
              <a:t>Schistosoma haematobium</a:t>
            </a:r>
            <a:r>
              <a:rPr lang="en-GB" sz="2800"/>
              <a:t>, found in Africa, causes hematuria and granulomatous disease of the bladder, resulting in chronic obstructive uropathy. </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GB" b="1"/>
              <a:t>Pathogenesis</a:t>
            </a:r>
          </a:p>
        </p:txBody>
      </p:sp>
      <p:sp>
        <p:nvSpPr>
          <p:cNvPr id="65539" name="Rectangle 3"/>
          <p:cNvSpPr>
            <a:spLocks noGrp="1" noChangeArrowheads="1"/>
          </p:cNvSpPr>
          <p:nvPr>
            <p:ph idx="1"/>
          </p:nvPr>
        </p:nvSpPr>
        <p:spPr/>
        <p:txBody>
          <a:bodyPr/>
          <a:lstStyle/>
          <a:p>
            <a:pPr>
              <a:lnSpc>
                <a:spcPct val="90000"/>
              </a:lnSpc>
            </a:pPr>
            <a:r>
              <a:rPr lang="en-GB" sz="2400"/>
              <a:t>Schistosomiasis is transmitted by freshwater snails that live in the slow-moving water of tropical rivers, lakes, and irrigation ditches, ironically linking agricultural development with spread of the disease.  </a:t>
            </a:r>
          </a:p>
          <a:p>
            <a:pPr>
              <a:lnSpc>
                <a:spcPct val="90000"/>
              </a:lnSpc>
            </a:pPr>
            <a:r>
              <a:rPr lang="en-GB" sz="2400"/>
              <a:t>Infectious schistosome larvae (cercariae) swim through fresh water and penetrate human skin with the aid of powerful proteolytic enzymes that degrade the keratinized layer. Within the skin, schistosome larvae shed a surface glycocalyx that protects the organisms from osmotic shock </a:t>
            </a:r>
          </a:p>
          <a:p>
            <a:pPr>
              <a:lnSpc>
                <a:spcPct val="90000"/>
              </a:lnSpc>
            </a:pPr>
            <a:r>
              <a:rPr lang="en-GB" sz="2400"/>
              <a:t>this glycocalyx, however, activates complement by the alternative pathway and human antibodies. </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GB" b="1"/>
              <a:t>Pathogenesis</a:t>
            </a:r>
          </a:p>
        </p:txBody>
      </p:sp>
      <p:sp>
        <p:nvSpPr>
          <p:cNvPr id="66563" name="Rectangle 3"/>
          <p:cNvSpPr>
            <a:spLocks noGrp="1" noChangeArrowheads="1"/>
          </p:cNvSpPr>
          <p:nvPr>
            <p:ph idx="1"/>
          </p:nvPr>
        </p:nvSpPr>
        <p:spPr/>
        <p:txBody>
          <a:bodyPr/>
          <a:lstStyle/>
          <a:p>
            <a:pPr>
              <a:lnSpc>
                <a:spcPct val="80000"/>
              </a:lnSpc>
            </a:pPr>
            <a:r>
              <a:rPr lang="en-GB" sz="2800"/>
              <a:t>Schistosomes migrate into the peripheral vasculature, traverse to the lung, and settle in the portal or pelvic venous system, where they develop into adult male and female schistosomes. </a:t>
            </a:r>
          </a:p>
          <a:p>
            <a:pPr>
              <a:lnSpc>
                <a:spcPct val="80000"/>
              </a:lnSpc>
            </a:pPr>
            <a:r>
              <a:rPr lang="en-GB" sz="2800"/>
              <a:t>Females produce hundreds of eggs per day, around which granulomas and fibrosis form. </a:t>
            </a:r>
          </a:p>
          <a:p>
            <a:pPr>
              <a:lnSpc>
                <a:spcPct val="80000"/>
              </a:lnSpc>
            </a:pPr>
            <a:r>
              <a:rPr lang="en-GB" sz="2800"/>
              <a:t>Some schistosome eggs are passed from the portal veins through the intestinal wall into the colonic lumen, are shed with the feces, and release into freshwater miracidia that infect the snails to complete the life cycle. </a:t>
            </a:r>
          </a:p>
          <a:p>
            <a:pPr>
              <a:lnSpc>
                <a:spcPct val="80000"/>
              </a:lnSpc>
            </a:pPr>
            <a:endParaRPr lang="en-GB" sz="280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S01871-008-f059"/>
          <p:cNvPicPr>
            <a:picLocks noChangeAspect="1" noChangeArrowheads="1"/>
          </p:cNvPicPr>
          <p:nvPr/>
        </p:nvPicPr>
        <p:blipFill>
          <a:blip r:embed="rId3"/>
          <a:srcRect/>
          <a:stretch>
            <a:fillRect/>
          </a:stretch>
        </p:blipFill>
        <p:spPr bwMode="auto">
          <a:xfrm>
            <a:off x="1933575" y="1055688"/>
            <a:ext cx="5289550" cy="4762500"/>
          </a:xfrm>
          <a:prstGeom prst="rect">
            <a:avLst/>
          </a:prstGeom>
          <a:noFill/>
          <a:ln w="9525">
            <a:solidFill>
              <a:schemeClr val="tx1"/>
            </a:solidFill>
            <a:miter lim="800000"/>
            <a:headEnd/>
            <a:tailEnd/>
          </a:ln>
        </p:spPr>
      </p:pic>
      <p:sp>
        <p:nvSpPr>
          <p:cNvPr id="143363" name="Text Box 3"/>
          <p:cNvSpPr txBox="1">
            <a:spLocks noChangeArrowheads="1"/>
          </p:cNvSpPr>
          <p:nvPr/>
        </p:nvSpPr>
        <p:spPr bwMode="auto">
          <a:xfrm>
            <a:off x="611188" y="5876925"/>
            <a:ext cx="7848600" cy="215900"/>
          </a:xfrm>
          <a:prstGeom prst="rect">
            <a:avLst/>
          </a:prstGeom>
          <a:solidFill>
            <a:schemeClr val="bg1">
              <a:alpha val="38000"/>
            </a:schemeClr>
          </a:solidFill>
          <a:ln w="12700">
            <a:noFill/>
            <a:miter lim="800000"/>
            <a:headEnd/>
            <a:tailEnd/>
          </a:ln>
          <a:effectLst/>
        </p:spPr>
        <p:txBody>
          <a:bodyPr anchor="ctr">
            <a:spAutoFit/>
          </a:bodyPr>
          <a:lstStyle/>
          <a:p>
            <a:pPr algn="ctr" eaLnBrk="0" hangingPunct="0"/>
            <a:r>
              <a:rPr lang="en-US" sz="800">
                <a:latin typeface="Arial" charset="0"/>
              </a:rPr>
              <a:t>Figure 8-59 Schistosome life cycle.</a:t>
            </a:r>
          </a:p>
        </p:txBody>
      </p:sp>
      <p:sp>
        <p:nvSpPr>
          <p:cNvPr id="143364" name="Text Box 4"/>
          <p:cNvSpPr txBox="1">
            <a:spLocks noChangeArrowheads="1"/>
          </p:cNvSpPr>
          <p:nvPr/>
        </p:nvSpPr>
        <p:spPr bwMode="auto">
          <a:xfrm>
            <a:off x="4005263" y="6516688"/>
            <a:ext cx="4464050" cy="198437"/>
          </a:xfrm>
          <a:prstGeom prst="rect">
            <a:avLst/>
          </a:prstGeom>
          <a:noFill/>
          <a:ln w="12700">
            <a:noFill/>
            <a:miter lim="800000"/>
            <a:headEnd/>
            <a:tailEnd/>
          </a:ln>
          <a:effectLst/>
        </p:spPr>
        <p:txBody>
          <a:bodyPr>
            <a:spAutoFit/>
          </a:bodyPr>
          <a:lstStyle/>
          <a:p>
            <a:pPr algn="r" eaLnBrk="0" hangingPunct="0">
              <a:spcBef>
                <a:spcPct val="50000"/>
              </a:spcBef>
            </a:pPr>
            <a:r>
              <a:rPr lang="en-US" sz="700" i="1">
                <a:latin typeface="Arial" charset="0"/>
              </a:rPr>
              <a:t>Downloaded from: Robbins &amp; Cotran Pathologic Basis of Disease (on 24 September 2005 02:37 PM)</a:t>
            </a:r>
          </a:p>
        </p:txBody>
      </p:sp>
      <p:sp>
        <p:nvSpPr>
          <p:cNvPr id="143365" name="Text Box 5"/>
          <p:cNvSpPr txBox="1">
            <a:spLocks noChangeArrowheads="1"/>
          </p:cNvSpPr>
          <p:nvPr/>
        </p:nvSpPr>
        <p:spPr bwMode="auto">
          <a:xfrm>
            <a:off x="4000500" y="6645275"/>
            <a:ext cx="4464050" cy="198438"/>
          </a:xfrm>
          <a:prstGeom prst="rect">
            <a:avLst/>
          </a:prstGeom>
          <a:noFill/>
          <a:ln w="12700">
            <a:noFill/>
            <a:miter lim="800000"/>
            <a:headEnd/>
            <a:tailEnd/>
          </a:ln>
          <a:effectLst/>
        </p:spPr>
        <p:txBody>
          <a:bodyPr>
            <a:spAutoFit/>
          </a:bodyPr>
          <a:lstStyle/>
          <a:p>
            <a:pPr algn="r" eaLnBrk="0" hangingPunct="0">
              <a:spcBef>
                <a:spcPct val="50000"/>
              </a:spcBef>
            </a:pPr>
            <a:r>
              <a:rPr lang="en-US" sz="700" i="1">
                <a:latin typeface="Arial" charset="0"/>
              </a:rPr>
              <a:t>© 2005 Elsevier </a:t>
            </a:r>
          </a:p>
        </p:txBody>
      </p:sp>
      <p:pic>
        <p:nvPicPr>
          <p:cNvPr id="143366" name="Picture 6" descr="admintitle"/>
          <p:cNvPicPr>
            <a:picLocks noChangeAspect="1" noChangeArrowheads="1"/>
          </p:cNvPicPr>
          <p:nvPr/>
        </p:nvPicPr>
        <p:blipFill>
          <a:blip r:embed="rId4"/>
          <a:srcRect/>
          <a:stretch>
            <a:fillRect/>
          </a:stretch>
        </p:blipFill>
        <p:spPr bwMode="auto">
          <a:xfrm>
            <a:off x="107950" y="115888"/>
            <a:ext cx="990600" cy="314325"/>
          </a:xfrm>
          <a:prstGeom prst="rect">
            <a:avLst/>
          </a:prstGeom>
          <a:noFill/>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GB" b="1"/>
              <a:t>Morphology</a:t>
            </a:r>
          </a:p>
        </p:txBody>
      </p:sp>
      <p:sp>
        <p:nvSpPr>
          <p:cNvPr id="67587" name="Rectangle 3"/>
          <p:cNvSpPr>
            <a:spLocks noGrp="1" noChangeArrowheads="1"/>
          </p:cNvSpPr>
          <p:nvPr>
            <p:ph idx="1"/>
          </p:nvPr>
        </p:nvSpPr>
        <p:spPr/>
        <p:txBody>
          <a:bodyPr/>
          <a:lstStyle/>
          <a:p>
            <a:pPr>
              <a:lnSpc>
                <a:spcPct val="90000"/>
              </a:lnSpc>
            </a:pPr>
            <a:r>
              <a:rPr lang="en-GB" sz="2800" b="1"/>
              <a:t>In mild</a:t>
            </a:r>
            <a:r>
              <a:rPr lang="en-GB" sz="2800"/>
              <a:t> </a:t>
            </a:r>
            <a:r>
              <a:rPr lang="en-GB" sz="2800" b="1" i="1"/>
              <a:t>S. mansoni</a:t>
            </a:r>
            <a:r>
              <a:rPr lang="en-GB" sz="2800"/>
              <a:t> </a:t>
            </a:r>
            <a:r>
              <a:rPr lang="en-GB" sz="2800" b="1"/>
              <a:t>or</a:t>
            </a:r>
            <a:r>
              <a:rPr lang="en-GB" sz="2800"/>
              <a:t> </a:t>
            </a:r>
            <a:r>
              <a:rPr lang="en-GB" sz="2800" b="1" i="1"/>
              <a:t>S. japonicum</a:t>
            </a:r>
            <a:r>
              <a:rPr lang="en-GB" sz="2800"/>
              <a:t> </a:t>
            </a:r>
            <a:r>
              <a:rPr lang="en-GB" sz="2800" b="1"/>
              <a:t>infections</a:t>
            </a:r>
            <a:r>
              <a:rPr lang="en-GB" sz="2800"/>
              <a:t>, white, pinhead-sized granulomas are scattered throughout the gut and liver.</a:t>
            </a:r>
          </a:p>
          <a:p>
            <a:pPr>
              <a:lnSpc>
                <a:spcPct val="90000"/>
              </a:lnSpc>
            </a:pPr>
            <a:r>
              <a:rPr lang="en-GB" sz="2800"/>
              <a:t>At the center of the granuloma is the schistosome egg, which contains a miracidium; this degenerates over time and calcifies. </a:t>
            </a:r>
          </a:p>
          <a:p>
            <a:pPr>
              <a:lnSpc>
                <a:spcPct val="90000"/>
              </a:lnSpc>
            </a:pPr>
            <a:r>
              <a:rPr lang="en-GB" sz="2800"/>
              <a:t>The granulomas are composed of macrophages, lymphocytes, neutrophils, and eosinophils.</a:t>
            </a:r>
          </a:p>
          <a:p>
            <a:pPr>
              <a:lnSpc>
                <a:spcPct val="90000"/>
              </a:lnSpc>
            </a:pPr>
            <a:r>
              <a:rPr lang="en-GB" sz="2800"/>
              <a:t>The liver is darkened by pigments from the schistosome gut.</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GB" b="1"/>
              <a:t>Morphology</a:t>
            </a:r>
          </a:p>
        </p:txBody>
      </p:sp>
      <p:sp>
        <p:nvSpPr>
          <p:cNvPr id="68611" name="Rectangle 3"/>
          <p:cNvSpPr>
            <a:spLocks noGrp="1" noChangeArrowheads="1"/>
          </p:cNvSpPr>
          <p:nvPr>
            <p:ph idx="1"/>
          </p:nvPr>
        </p:nvSpPr>
        <p:spPr/>
        <p:txBody>
          <a:bodyPr/>
          <a:lstStyle/>
          <a:p>
            <a:pPr>
              <a:lnSpc>
                <a:spcPct val="90000"/>
              </a:lnSpc>
            </a:pPr>
            <a:r>
              <a:rPr lang="en-GB" sz="2400" b="1"/>
              <a:t>In severe</a:t>
            </a:r>
            <a:r>
              <a:rPr lang="en-GB" sz="2400"/>
              <a:t> </a:t>
            </a:r>
            <a:r>
              <a:rPr lang="en-GB" sz="2400" b="1" i="1"/>
              <a:t>S. mansoni</a:t>
            </a:r>
            <a:r>
              <a:rPr lang="en-GB" sz="2400"/>
              <a:t> </a:t>
            </a:r>
            <a:r>
              <a:rPr lang="en-GB" sz="2400" b="1"/>
              <a:t>or</a:t>
            </a:r>
            <a:r>
              <a:rPr lang="en-GB" sz="2400"/>
              <a:t> </a:t>
            </a:r>
            <a:r>
              <a:rPr lang="en-GB" sz="2400" b="1" i="1"/>
              <a:t>S. japonicum</a:t>
            </a:r>
            <a:r>
              <a:rPr lang="en-GB" sz="2400"/>
              <a:t> </a:t>
            </a:r>
            <a:r>
              <a:rPr lang="en-GB" sz="2400" b="1"/>
              <a:t>infections</a:t>
            </a:r>
            <a:r>
              <a:rPr lang="en-GB" sz="2400"/>
              <a:t>, inflammatory patches or pseudopolyps may form in the colon. </a:t>
            </a:r>
          </a:p>
          <a:p>
            <a:pPr>
              <a:lnSpc>
                <a:spcPct val="90000"/>
              </a:lnSpc>
            </a:pPr>
            <a:r>
              <a:rPr lang="en-GB" sz="2400"/>
              <a:t>The surface of the liver is bumpy, whereas cut surfaces reveal granulomas and a widespread fibrous portal enlargement without distortion of the intervening parenchyma by regenerative nodules. Because these fibrous triads resemble the stem of a clay pipe, the lesion is named </a:t>
            </a:r>
            <a:r>
              <a:rPr lang="en-GB" sz="2400" b="1"/>
              <a:t>pipe-stem fibrosis</a:t>
            </a:r>
            <a:r>
              <a:rPr lang="en-GB" sz="2400"/>
              <a:t>. </a:t>
            </a:r>
          </a:p>
          <a:p>
            <a:pPr>
              <a:lnSpc>
                <a:spcPct val="90000"/>
              </a:lnSpc>
            </a:pPr>
            <a:r>
              <a:rPr lang="en-GB" sz="2400"/>
              <a:t>This results in the development of portal hypertension and severe congestive splenomegaly, esophageal varices, and ascites. </a:t>
            </a:r>
          </a:p>
          <a:p>
            <a:pPr>
              <a:lnSpc>
                <a:spcPct val="90000"/>
              </a:lnSpc>
              <a:buFont typeface="Wingdings" pitchFamily="2" charset="2"/>
              <a:buNone/>
            </a:pPr>
            <a:endParaRPr lang="en-GB" sz="240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GB" b="1"/>
              <a:t>Morphology</a:t>
            </a:r>
          </a:p>
        </p:txBody>
      </p:sp>
      <p:sp>
        <p:nvSpPr>
          <p:cNvPr id="166915" name="Rectangle 3"/>
          <p:cNvSpPr>
            <a:spLocks noGrp="1" noChangeArrowheads="1"/>
          </p:cNvSpPr>
          <p:nvPr>
            <p:ph idx="1"/>
          </p:nvPr>
        </p:nvSpPr>
        <p:spPr/>
        <p:txBody>
          <a:bodyPr/>
          <a:lstStyle/>
          <a:p>
            <a:pPr>
              <a:lnSpc>
                <a:spcPct val="90000"/>
              </a:lnSpc>
            </a:pPr>
            <a:r>
              <a:rPr lang="en-GB" sz="2800"/>
              <a:t>Schistosome mansoni and japonicum eggs, diverted to the lung through portal collaterals, may produce granulomatous pulmonary arteritis with intimal hyperplasia, progressive arterial obstruction, and ultimately heart failure (cor pulmonale).</a:t>
            </a:r>
          </a:p>
          <a:p>
            <a:pPr>
              <a:lnSpc>
                <a:spcPct val="90000"/>
              </a:lnSpc>
            </a:pPr>
            <a:r>
              <a:rPr lang="en-GB" sz="2800"/>
              <a:t>On histologic examination, arteries in the lungs show disruption of the elastica layer by granulomas and scars, luminal organizing thrombi, and angiomatoid lesions similar to those of idiopathic pulmonary hypertension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p:txBody>
          <a:bodyPr/>
          <a:lstStyle/>
          <a:p>
            <a:r>
              <a:rPr lang="en-US"/>
              <a:t>Granuloma</a:t>
            </a:r>
          </a:p>
        </p:txBody>
      </p:sp>
      <p:sp>
        <p:nvSpPr>
          <p:cNvPr id="9219" name="Rectangle 3"/>
          <p:cNvSpPr>
            <a:spLocks noGrp="1" noChangeArrowheads="1"/>
          </p:cNvSpPr>
          <p:nvPr>
            <p:ph type="body" idx="4294967295"/>
          </p:nvPr>
        </p:nvSpPr>
        <p:spPr>
          <a:xfrm>
            <a:off x="0" y="2071678"/>
            <a:ext cx="8820150" cy="4054485"/>
          </a:xfrm>
        </p:spPr>
        <p:txBody>
          <a:bodyPr/>
          <a:lstStyle/>
          <a:p>
            <a:pPr>
              <a:lnSpc>
                <a:spcPct val="80000"/>
              </a:lnSpc>
              <a:buFont typeface="Wingdings" pitchFamily="2" charset="2"/>
              <a:buNone/>
            </a:pPr>
            <a:r>
              <a:rPr lang="en-GB" sz="4000" i="1"/>
              <a:t>     A granuloma is a focus of chronic inflammation consisting of a microscopic aggregation of macrophages that are transformed into epithelium-like cells surrounded by a collar of mononuclear leukocytes, principally lymphocytes and occasionally plasma cells</a:t>
            </a:r>
            <a:r>
              <a:rPr lang="en-GB" sz="4000"/>
              <a:t>. </a:t>
            </a:r>
          </a:p>
          <a:p>
            <a:pPr>
              <a:lnSpc>
                <a:spcPct val="80000"/>
              </a:lnSpc>
            </a:pPr>
            <a:endParaRPr lang="en-GB" sz="180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S01871-008-f061"/>
          <p:cNvPicPr>
            <a:picLocks noChangeAspect="1" noChangeArrowheads="1"/>
          </p:cNvPicPr>
          <p:nvPr/>
        </p:nvPicPr>
        <p:blipFill>
          <a:blip r:embed="rId3"/>
          <a:srcRect/>
          <a:stretch>
            <a:fillRect/>
          </a:stretch>
        </p:blipFill>
        <p:spPr bwMode="auto">
          <a:xfrm>
            <a:off x="2628900" y="1055688"/>
            <a:ext cx="3898900" cy="4762500"/>
          </a:xfrm>
          <a:prstGeom prst="rect">
            <a:avLst/>
          </a:prstGeom>
          <a:noFill/>
          <a:ln w="9525">
            <a:solidFill>
              <a:schemeClr val="tx1"/>
            </a:solidFill>
            <a:miter lim="800000"/>
            <a:headEnd/>
            <a:tailEnd/>
          </a:ln>
        </p:spPr>
      </p:pic>
      <p:sp>
        <p:nvSpPr>
          <p:cNvPr id="149507" name="Text Box 3"/>
          <p:cNvSpPr txBox="1">
            <a:spLocks noChangeArrowheads="1"/>
          </p:cNvSpPr>
          <p:nvPr/>
        </p:nvSpPr>
        <p:spPr bwMode="auto">
          <a:xfrm>
            <a:off x="611188" y="5876925"/>
            <a:ext cx="7848600" cy="215900"/>
          </a:xfrm>
          <a:prstGeom prst="rect">
            <a:avLst/>
          </a:prstGeom>
          <a:solidFill>
            <a:schemeClr val="bg1">
              <a:alpha val="38000"/>
            </a:schemeClr>
          </a:solidFill>
          <a:ln w="12700">
            <a:noFill/>
            <a:miter lim="800000"/>
            <a:headEnd/>
            <a:tailEnd/>
          </a:ln>
          <a:effectLst/>
        </p:spPr>
        <p:txBody>
          <a:bodyPr anchor="ctr">
            <a:spAutoFit/>
          </a:bodyPr>
          <a:lstStyle/>
          <a:p>
            <a:pPr algn="ctr" eaLnBrk="0" hangingPunct="0"/>
            <a:r>
              <a:rPr lang="en-US" sz="800">
                <a:latin typeface="Arial" charset="0"/>
              </a:rPr>
              <a:t>Figure 8-61 Pipe-stem fibrosis of the liver due to chronic Schistosoma japonicum infection.</a:t>
            </a:r>
          </a:p>
        </p:txBody>
      </p:sp>
      <p:sp>
        <p:nvSpPr>
          <p:cNvPr id="149508" name="Text Box 4"/>
          <p:cNvSpPr txBox="1">
            <a:spLocks noChangeArrowheads="1"/>
          </p:cNvSpPr>
          <p:nvPr/>
        </p:nvSpPr>
        <p:spPr bwMode="auto">
          <a:xfrm>
            <a:off x="4005263" y="6516688"/>
            <a:ext cx="4464050" cy="198437"/>
          </a:xfrm>
          <a:prstGeom prst="rect">
            <a:avLst/>
          </a:prstGeom>
          <a:noFill/>
          <a:ln w="12700">
            <a:noFill/>
            <a:miter lim="800000"/>
            <a:headEnd/>
            <a:tailEnd/>
          </a:ln>
          <a:effectLst/>
        </p:spPr>
        <p:txBody>
          <a:bodyPr>
            <a:spAutoFit/>
          </a:bodyPr>
          <a:lstStyle/>
          <a:p>
            <a:pPr algn="r" eaLnBrk="0" hangingPunct="0">
              <a:spcBef>
                <a:spcPct val="50000"/>
              </a:spcBef>
            </a:pPr>
            <a:r>
              <a:rPr lang="en-US" sz="700" i="1">
                <a:latin typeface="Arial" charset="0"/>
              </a:rPr>
              <a:t>Downloaded from: Robbins &amp; Cotran Pathologic Basis of Disease (on 24 September 2005 02:37 PM)</a:t>
            </a:r>
          </a:p>
        </p:txBody>
      </p:sp>
      <p:sp>
        <p:nvSpPr>
          <p:cNvPr id="149509" name="Text Box 5"/>
          <p:cNvSpPr txBox="1">
            <a:spLocks noChangeArrowheads="1"/>
          </p:cNvSpPr>
          <p:nvPr/>
        </p:nvSpPr>
        <p:spPr bwMode="auto">
          <a:xfrm>
            <a:off x="4000500" y="6645275"/>
            <a:ext cx="4464050" cy="198438"/>
          </a:xfrm>
          <a:prstGeom prst="rect">
            <a:avLst/>
          </a:prstGeom>
          <a:noFill/>
          <a:ln w="12700">
            <a:noFill/>
            <a:miter lim="800000"/>
            <a:headEnd/>
            <a:tailEnd/>
          </a:ln>
          <a:effectLst/>
        </p:spPr>
        <p:txBody>
          <a:bodyPr>
            <a:spAutoFit/>
          </a:bodyPr>
          <a:lstStyle/>
          <a:p>
            <a:pPr algn="r" eaLnBrk="0" hangingPunct="0">
              <a:spcBef>
                <a:spcPct val="50000"/>
              </a:spcBef>
            </a:pPr>
            <a:r>
              <a:rPr lang="en-US" sz="700" i="1">
                <a:latin typeface="Arial" charset="0"/>
              </a:rPr>
              <a:t>© 2005 Elsevier </a:t>
            </a:r>
          </a:p>
        </p:txBody>
      </p:sp>
      <p:pic>
        <p:nvPicPr>
          <p:cNvPr id="149510" name="Picture 6" descr="admintitle"/>
          <p:cNvPicPr>
            <a:picLocks noChangeAspect="1" noChangeArrowheads="1"/>
          </p:cNvPicPr>
          <p:nvPr/>
        </p:nvPicPr>
        <p:blipFill>
          <a:blip r:embed="rId4"/>
          <a:srcRect/>
          <a:stretch>
            <a:fillRect/>
          </a:stretch>
        </p:blipFill>
        <p:spPr bwMode="auto">
          <a:xfrm>
            <a:off x="107950" y="115888"/>
            <a:ext cx="990600" cy="314325"/>
          </a:xfrm>
          <a:prstGeom prst="rect">
            <a:avLst/>
          </a:prstGeom>
          <a:noFill/>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GB" b="1"/>
              <a:t>Morphology</a:t>
            </a:r>
          </a:p>
        </p:txBody>
      </p:sp>
      <p:sp>
        <p:nvSpPr>
          <p:cNvPr id="69635" name="Rectangle 3"/>
          <p:cNvSpPr>
            <a:spLocks noGrp="1" noChangeArrowheads="1"/>
          </p:cNvSpPr>
          <p:nvPr>
            <p:ph idx="1"/>
          </p:nvPr>
        </p:nvSpPr>
        <p:spPr/>
        <p:txBody>
          <a:bodyPr/>
          <a:lstStyle/>
          <a:p>
            <a:pPr>
              <a:lnSpc>
                <a:spcPct val="80000"/>
              </a:lnSpc>
            </a:pPr>
            <a:r>
              <a:rPr lang="en-GB" sz="2400" b="1"/>
              <a:t>In</a:t>
            </a:r>
            <a:r>
              <a:rPr lang="en-GB" sz="2400"/>
              <a:t> </a:t>
            </a:r>
            <a:r>
              <a:rPr lang="en-GB" sz="2400" b="1" i="1"/>
              <a:t>S. haematobium</a:t>
            </a:r>
            <a:r>
              <a:rPr lang="en-GB" sz="2400"/>
              <a:t> </a:t>
            </a:r>
            <a:r>
              <a:rPr lang="en-GB" sz="2400" b="1"/>
              <a:t>infection</a:t>
            </a:r>
            <a:r>
              <a:rPr lang="en-GB" sz="2400"/>
              <a:t>, bladder inflammatory patches due to massive egg deposition and granulomas appear early, and when they erode, they cause hematuria.</a:t>
            </a:r>
          </a:p>
          <a:p>
            <a:pPr>
              <a:lnSpc>
                <a:spcPct val="80000"/>
              </a:lnSpc>
            </a:pPr>
            <a:r>
              <a:rPr lang="en-GB" sz="2400"/>
              <a:t>Later, the granulomas calcify and develop a "sandy" appearance, which, if severe, may line the wall of the bladder and cause a dense concentric rim (calcified bladder) on radiographic films. </a:t>
            </a:r>
          </a:p>
          <a:p>
            <a:pPr>
              <a:lnSpc>
                <a:spcPct val="80000"/>
              </a:lnSpc>
            </a:pPr>
            <a:r>
              <a:rPr lang="en-GB" sz="2400"/>
              <a:t>The most frequent complication of </a:t>
            </a:r>
            <a:r>
              <a:rPr lang="en-GB" sz="2400" i="1"/>
              <a:t>S. haematobium</a:t>
            </a:r>
            <a:r>
              <a:rPr lang="en-GB" sz="2400"/>
              <a:t> infection is inflammation and fibrosis of the ureteral walls, leading to obstruction, hydronephrosis, and chronic pyelonephritis. </a:t>
            </a:r>
          </a:p>
          <a:p>
            <a:pPr>
              <a:lnSpc>
                <a:spcPct val="80000"/>
              </a:lnSpc>
            </a:pPr>
            <a:r>
              <a:rPr lang="en-GB" sz="2400"/>
              <a:t>There is also an association between urinary schistosomiasis and squamous cell carcinoma of the bladder. </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S01871-008-f060"/>
          <p:cNvPicPr>
            <a:picLocks noChangeAspect="1" noChangeArrowheads="1"/>
          </p:cNvPicPr>
          <p:nvPr/>
        </p:nvPicPr>
        <p:blipFill>
          <a:blip r:embed="rId3"/>
          <a:srcRect/>
          <a:stretch>
            <a:fillRect/>
          </a:stretch>
        </p:blipFill>
        <p:spPr bwMode="auto">
          <a:xfrm>
            <a:off x="1404938" y="1162050"/>
            <a:ext cx="6350000" cy="4546600"/>
          </a:xfrm>
          <a:prstGeom prst="rect">
            <a:avLst/>
          </a:prstGeom>
          <a:noFill/>
          <a:ln w="9525">
            <a:solidFill>
              <a:schemeClr val="tx1"/>
            </a:solidFill>
            <a:miter lim="800000"/>
            <a:headEnd/>
            <a:tailEnd/>
          </a:ln>
        </p:spPr>
      </p:pic>
      <p:sp>
        <p:nvSpPr>
          <p:cNvPr id="146435" name="Text Box 3"/>
          <p:cNvSpPr txBox="1">
            <a:spLocks noChangeArrowheads="1"/>
          </p:cNvSpPr>
          <p:nvPr/>
        </p:nvSpPr>
        <p:spPr bwMode="auto">
          <a:xfrm>
            <a:off x="611188" y="5876925"/>
            <a:ext cx="7848600" cy="215900"/>
          </a:xfrm>
          <a:prstGeom prst="rect">
            <a:avLst/>
          </a:prstGeom>
          <a:solidFill>
            <a:schemeClr val="bg1">
              <a:alpha val="38000"/>
            </a:schemeClr>
          </a:solidFill>
          <a:ln w="12700">
            <a:noFill/>
            <a:miter lim="800000"/>
            <a:headEnd/>
            <a:tailEnd/>
          </a:ln>
          <a:effectLst/>
        </p:spPr>
        <p:txBody>
          <a:bodyPr anchor="ctr">
            <a:spAutoFit/>
          </a:bodyPr>
          <a:lstStyle/>
          <a:p>
            <a:pPr algn="ctr" eaLnBrk="0" hangingPunct="0"/>
            <a:r>
              <a:rPr lang="en-US" sz="800">
                <a:latin typeface="Arial" charset="0"/>
              </a:rPr>
              <a:t>Figure 8-60 Schistosoma mansoni granuloma with a miracidium-containing egg (center) and numerous, adjacent, scattered eosinophils.</a:t>
            </a:r>
          </a:p>
        </p:txBody>
      </p:sp>
      <p:sp>
        <p:nvSpPr>
          <p:cNvPr id="146436" name="Text Box 4"/>
          <p:cNvSpPr txBox="1">
            <a:spLocks noChangeArrowheads="1"/>
          </p:cNvSpPr>
          <p:nvPr/>
        </p:nvSpPr>
        <p:spPr bwMode="auto">
          <a:xfrm>
            <a:off x="4005263" y="6516688"/>
            <a:ext cx="4464050" cy="198437"/>
          </a:xfrm>
          <a:prstGeom prst="rect">
            <a:avLst/>
          </a:prstGeom>
          <a:noFill/>
          <a:ln w="12700">
            <a:noFill/>
            <a:miter lim="800000"/>
            <a:headEnd/>
            <a:tailEnd/>
          </a:ln>
          <a:effectLst/>
        </p:spPr>
        <p:txBody>
          <a:bodyPr>
            <a:spAutoFit/>
          </a:bodyPr>
          <a:lstStyle/>
          <a:p>
            <a:pPr algn="r" eaLnBrk="0" hangingPunct="0">
              <a:spcBef>
                <a:spcPct val="50000"/>
              </a:spcBef>
            </a:pPr>
            <a:r>
              <a:rPr lang="en-US" sz="700" i="1">
                <a:latin typeface="Arial" charset="0"/>
              </a:rPr>
              <a:t>Downloaded from: Robbins &amp; Cotran Pathologic Basis of Disease (on 24 September 2005 02:37 PM)</a:t>
            </a:r>
          </a:p>
        </p:txBody>
      </p:sp>
      <p:sp>
        <p:nvSpPr>
          <p:cNvPr id="146437" name="Text Box 5"/>
          <p:cNvSpPr txBox="1">
            <a:spLocks noChangeArrowheads="1"/>
          </p:cNvSpPr>
          <p:nvPr/>
        </p:nvSpPr>
        <p:spPr bwMode="auto">
          <a:xfrm>
            <a:off x="4000500" y="6645275"/>
            <a:ext cx="4464050" cy="198438"/>
          </a:xfrm>
          <a:prstGeom prst="rect">
            <a:avLst/>
          </a:prstGeom>
          <a:noFill/>
          <a:ln w="12700">
            <a:noFill/>
            <a:miter lim="800000"/>
            <a:headEnd/>
            <a:tailEnd/>
          </a:ln>
          <a:effectLst/>
        </p:spPr>
        <p:txBody>
          <a:bodyPr>
            <a:spAutoFit/>
          </a:bodyPr>
          <a:lstStyle/>
          <a:p>
            <a:pPr algn="r" eaLnBrk="0" hangingPunct="0">
              <a:spcBef>
                <a:spcPct val="50000"/>
              </a:spcBef>
            </a:pPr>
            <a:r>
              <a:rPr lang="en-US" sz="700" i="1">
                <a:latin typeface="Arial" charset="0"/>
              </a:rPr>
              <a:t>© 2005 Elsevier </a:t>
            </a:r>
          </a:p>
        </p:txBody>
      </p:sp>
      <p:pic>
        <p:nvPicPr>
          <p:cNvPr id="146438" name="Picture 6" descr="admintitle"/>
          <p:cNvPicPr>
            <a:picLocks noChangeAspect="1" noChangeArrowheads="1"/>
          </p:cNvPicPr>
          <p:nvPr/>
        </p:nvPicPr>
        <p:blipFill>
          <a:blip r:embed="rId4"/>
          <a:srcRect/>
          <a:stretch>
            <a:fillRect/>
          </a:stretch>
        </p:blipFill>
        <p:spPr bwMode="auto">
          <a:xfrm>
            <a:off x="107950" y="115888"/>
            <a:ext cx="990600" cy="314325"/>
          </a:xfrm>
          <a:prstGeom prst="rect">
            <a:avLst/>
          </a:prstGeom>
          <a:noFill/>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GB" i="1"/>
              <a:t>Sarcoidosis</a:t>
            </a:r>
          </a:p>
        </p:txBody>
      </p:sp>
      <p:sp>
        <p:nvSpPr>
          <p:cNvPr id="70659" name="Rectangle 3"/>
          <p:cNvSpPr>
            <a:spLocks noGrp="1" noChangeArrowheads="1"/>
          </p:cNvSpPr>
          <p:nvPr>
            <p:ph idx="1"/>
          </p:nvPr>
        </p:nvSpPr>
        <p:spPr/>
        <p:txBody>
          <a:bodyPr/>
          <a:lstStyle/>
          <a:p>
            <a:r>
              <a:rPr lang="en-GB" sz="2800"/>
              <a:t>Is a systemic disease of unknown cause characterized by noncaseating granulomas in many tissues and organs. </a:t>
            </a:r>
          </a:p>
          <a:p>
            <a:r>
              <a:rPr lang="en-GB" sz="2800"/>
              <a:t>Sarcoidosis presents many clinical patterns, but bilateral hilar lymphadenopathy or lung involvement is visible on chest radiographs in 90% of cases. </a:t>
            </a:r>
          </a:p>
          <a:p>
            <a:r>
              <a:rPr lang="en-GB" sz="2800"/>
              <a:t>Eye and skin lesions are next in frequency. </a:t>
            </a:r>
          </a:p>
          <a:p>
            <a:pPr>
              <a:buFont typeface="Wingdings" pitchFamily="2" charset="2"/>
              <a:buNone/>
            </a:pPr>
            <a:endParaRPr lang="en-GB" sz="280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GB" i="1"/>
              <a:t>Sarcoidosis</a:t>
            </a:r>
          </a:p>
        </p:txBody>
      </p:sp>
      <p:sp>
        <p:nvSpPr>
          <p:cNvPr id="82947" name="Rectangle 3"/>
          <p:cNvSpPr>
            <a:spLocks noGrp="1" noChangeArrowheads="1"/>
          </p:cNvSpPr>
          <p:nvPr>
            <p:ph idx="1"/>
          </p:nvPr>
        </p:nvSpPr>
        <p:spPr/>
        <p:txBody>
          <a:bodyPr/>
          <a:lstStyle/>
          <a:p>
            <a:pPr>
              <a:lnSpc>
                <a:spcPct val="80000"/>
              </a:lnSpc>
            </a:pPr>
            <a:r>
              <a:rPr lang="en-GB" sz="2800"/>
              <a:t>Since other diseases, including mycobacterial or fungal infections and berylliosis, can also produce noncaseating (</a:t>
            </a:r>
            <a:r>
              <a:rPr lang="en-GB" sz="2800" i="1"/>
              <a:t>hard</a:t>
            </a:r>
            <a:r>
              <a:rPr lang="en-GB" sz="2800"/>
              <a:t>) granulomas, the histologic diagnosis of sarcoidosis is made by exclusion. </a:t>
            </a:r>
          </a:p>
          <a:p>
            <a:pPr>
              <a:lnSpc>
                <a:spcPct val="80000"/>
              </a:lnSpc>
            </a:pPr>
            <a:r>
              <a:rPr lang="en-GB" sz="2800"/>
              <a:t>The prevalence of sarcoidosis is higher in women  and in American blacks than in whites. </a:t>
            </a:r>
          </a:p>
          <a:p>
            <a:pPr>
              <a:lnSpc>
                <a:spcPct val="80000"/>
              </a:lnSpc>
            </a:pPr>
            <a:r>
              <a:rPr lang="en-GB" sz="2800"/>
              <a:t>Although the etiology of sarcoidosis remains unknown, evidence suggest that it is a disease of disordered immune regulation in genetically predisposed individuals exposed to certain environmental agents</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GB" b="1"/>
              <a:t>Morphology</a:t>
            </a:r>
          </a:p>
        </p:txBody>
      </p:sp>
      <p:sp>
        <p:nvSpPr>
          <p:cNvPr id="71683" name="Rectangle 3"/>
          <p:cNvSpPr>
            <a:spLocks noGrp="1" noChangeArrowheads="1"/>
          </p:cNvSpPr>
          <p:nvPr>
            <p:ph idx="1"/>
          </p:nvPr>
        </p:nvSpPr>
        <p:spPr/>
        <p:txBody>
          <a:bodyPr/>
          <a:lstStyle/>
          <a:p>
            <a:r>
              <a:rPr lang="en-GB" sz="2800"/>
              <a:t>Histologically, all involved tissues show the classic </a:t>
            </a:r>
            <a:r>
              <a:rPr lang="en-GB" sz="2800" b="1"/>
              <a:t>noncaseating granulomas</a:t>
            </a:r>
            <a:r>
              <a:rPr lang="en-GB" sz="2800"/>
              <a:t>, each composed of an aggregate of tightly clustered epithelioid cells, often with Langhans or foreign body type giant cells. Central necrosis is unusual. </a:t>
            </a:r>
          </a:p>
          <a:p>
            <a:r>
              <a:rPr lang="en-GB" sz="2800"/>
              <a:t>With chronicity, the granulomas may become enclosed within fibrous rims or may eventually be replaced by hyaline fibrous scars. </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GB" b="1"/>
              <a:t>Morphology</a:t>
            </a:r>
          </a:p>
        </p:txBody>
      </p:sp>
      <p:sp>
        <p:nvSpPr>
          <p:cNvPr id="167939" name="Rectangle 3"/>
          <p:cNvSpPr>
            <a:spLocks noGrp="1" noChangeArrowheads="1"/>
          </p:cNvSpPr>
          <p:nvPr>
            <p:ph idx="1"/>
          </p:nvPr>
        </p:nvSpPr>
        <p:spPr/>
        <p:txBody>
          <a:bodyPr/>
          <a:lstStyle/>
          <a:p>
            <a:pPr marL="533400" indent="-533400">
              <a:lnSpc>
                <a:spcPct val="90000"/>
              </a:lnSpc>
            </a:pPr>
            <a:r>
              <a:rPr lang="en-GB" sz="2800"/>
              <a:t>Two other microscopic features are often present in the granulomas: </a:t>
            </a:r>
          </a:p>
          <a:p>
            <a:pPr marL="533400" indent="-533400">
              <a:lnSpc>
                <a:spcPct val="90000"/>
              </a:lnSpc>
              <a:buFontTx/>
              <a:buAutoNum type="arabicParenBoth"/>
            </a:pPr>
            <a:r>
              <a:rPr lang="en-GB" sz="2800"/>
              <a:t>laminated concretions composed of calcium and proteins known as Schaumann bodies an</a:t>
            </a:r>
          </a:p>
          <a:p>
            <a:pPr marL="533400" indent="-533400">
              <a:lnSpc>
                <a:spcPct val="90000"/>
              </a:lnSpc>
              <a:buFontTx/>
              <a:buAutoNum type="arabicParenBoth"/>
            </a:pPr>
            <a:r>
              <a:rPr lang="en-GB" sz="2800"/>
              <a:t>(2) stellate inclusions known as asteroid bodies enclosed within giant cells found in approximately 60% of the granulomas. </a:t>
            </a:r>
          </a:p>
          <a:p>
            <a:pPr marL="533400" indent="-533400">
              <a:lnSpc>
                <a:spcPct val="90000"/>
              </a:lnSpc>
            </a:pPr>
            <a:r>
              <a:rPr lang="en-GB" sz="2800"/>
              <a:t>Pathologic involvement of virtually every organ in the body has been cited at one time or another. </a:t>
            </a:r>
          </a:p>
          <a:p>
            <a:pPr marL="533400" indent="-533400">
              <a:lnSpc>
                <a:spcPct val="90000"/>
              </a:lnSpc>
            </a:pPr>
            <a:endParaRPr lang="en-GB" sz="280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S01871-015-f023"/>
          <p:cNvPicPr>
            <a:picLocks noChangeAspect="1" noChangeArrowheads="1"/>
          </p:cNvPicPr>
          <p:nvPr/>
        </p:nvPicPr>
        <p:blipFill>
          <a:blip r:embed="rId3"/>
          <a:srcRect/>
          <a:stretch>
            <a:fillRect/>
          </a:stretch>
        </p:blipFill>
        <p:spPr bwMode="auto">
          <a:xfrm>
            <a:off x="1404938" y="1114425"/>
            <a:ext cx="6350000" cy="4643438"/>
          </a:xfrm>
          <a:prstGeom prst="rect">
            <a:avLst/>
          </a:prstGeom>
          <a:noFill/>
          <a:ln w="9525">
            <a:solidFill>
              <a:schemeClr val="tx1"/>
            </a:solidFill>
            <a:miter lim="800000"/>
            <a:headEnd/>
            <a:tailEnd/>
          </a:ln>
        </p:spPr>
      </p:pic>
      <p:sp>
        <p:nvSpPr>
          <p:cNvPr id="152579" name="Text Box 3"/>
          <p:cNvSpPr txBox="1">
            <a:spLocks noChangeArrowheads="1"/>
          </p:cNvSpPr>
          <p:nvPr/>
        </p:nvSpPr>
        <p:spPr bwMode="auto">
          <a:xfrm>
            <a:off x="611188" y="5876925"/>
            <a:ext cx="7848600" cy="215900"/>
          </a:xfrm>
          <a:prstGeom prst="rect">
            <a:avLst/>
          </a:prstGeom>
          <a:solidFill>
            <a:schemeClr val="bg1">
              <a:alpha val="38000"/>
            </a:schemeClr>
          </a:solidFill>
          <a:ln w="12700">
            <a:noFill/>
            <a:miter lim="800000"/>
            <a:headEnd/>
            <a:tailEnd/>
          </a:ln>
          <a:effectLst/>
        </p:spPr>
        <p:txBody>
          <a:bodyPr anchor="ctr">
            <a:spAutoFit/>
          </a:bodyPr>
          <a:lstStyle/>
          <a:p>
            <a:pPr algn="ctr" eaLnBrk="0" hangingPunct="0"/>
            <a:r>
              <a:rPr lang="en-US" sz="800">
                <a:latin typeface="Arial" charset="0"/>
              </a:rPr>
              <a:t>Figure 15-23 Characteristic sarcoid noncaseating granulomas in lung with many giant cells. (Courtesy of Dr. Ramon Blanco, Department of Pathology, Brigham and Women's Hospital, Boston, MA.)</a:t>
            </a:r>
          </a:p>
        </p:txBody>
      </p:sp>
      <p:sp>
        <p:nvSpPr>
          <p:cNvPr id="152580" name="Text Box 4"/>
          <p:cNvSpPr txBox="1">
            <a:spLocks noChangeArrowheads="1"/>
          </p:cNvSpPr>
          <p:nvPr/>
        </p:nvSpPr>
        <p:spPr bwMode="auto">
          <a:xfrm>
            <a:off x="4005263" y="6516688"/>
            <a:ext cx="4464050" cy="198437"/>
          </a:xfrm>
          <a:prstGeom prst="rect">
            <a:avLst/>
          </a:prstGeom>
          <a:noFill/>
          <a:ln w="12700">
            <a:noFill/>
            <a:miter lim="800000"/>
            <a:headEnd/>
            <a:tailEnd/>
          </a:ln>
          <a:effectLst/>
        </p:spPr>
        <p:txBody>
          <a:bodyPr>
            <a:spAutoFit/>
          </a:bodyPr>
          <a:lstStyle/>
          <a:p>
            <a:pPr algn="r" eaLnBrk="0" hangingPunct="0">
              <a:spcBef>
                <a:spcPct val="50000"/>
              </a:spcBef>
            </a:pPr>
            <a:r>
              <a:rPr lang="en-US" sz="700" i="1">
                <a:latin typeface="Arial" charset="0"/>
              </a:rPr>
              <a:t>Downloaded from: Robbins &amp; Cotran Pathologic Basis of Disease (on 24 September 2005 02:37 PM)</a:t>
            </a:r>
          </a:p>
        </p:txBody>
      </p:sp>
      <p:sp>
        <p:nvSpPr>
          <p:cNvPr id="152581" name="Text Box 5"/>
          <p:cNvSpPr txBox="1">
            <a:spLocks noChangeArrowheads="1"/>
          </p:cNvSpPr>
          <p:nvPr/>
        </p:nvSpPr>
        <p:spPr bwMode="auto">
          <a:xfrm>
            <a:off x="4000500" y="6645275"/>
            <a:ext cx="4464050" cy="198438"/>
          </a:xfrm>
          <a:prstGeom prst="rect">
            <a:avLst/>
          </a:prstGeom>
          <a:noFill/>
          <a:ln w="12700">
            <a:noFill/>
            <a:miter lim="800000"/>
            <a:headEnd/>
            <a:tailEnd/>
          </a:ln>
          <a:effectLst/>
        </p:spPr>
        <p:txBody>
          <a:bodyPr>
            <a:spAutoFit/>
          </a:bodyPr>
          <a:lstStyle/>
          <a:p>
            <a:pPr algn="r" eaLnBrk="0" hangingPunct="0">
              <a:spcBef>
                <a:spcPct val="50000"/>
              </a:spcBef>
            </a:pPr>
            <a:r>
              <a:rPr lang="en-US" sz="700" i="1">
                <a:latin typeface="Arial" charset="0"/>
              </a:rPr>
              <a:t>© 2005 Elsevier </a:t>
            </a:r>
          </a:p>
        </p:txBody>
      </p:sp>
      <p:pic>
        <p:nvPicPr>
          <p:cNvPr id="152582" name="Picture 6" descr="admintitle"/>
          <p:cNvPicPr>
            <a:picLocks noChangeAspect="1" noChangeArrowheads="1"/>
          </p:cNvPicPr>
          <p:nvPr/>
        </p:nvPicPr>
        <p:blipFill>
          <a:blip r:embed="rId4"/>
          <a:srcRect/>
          <a:stretch>
            <a:fillRect/>
          </a:stretch>
        </p:blipFill>
        <p:spPr bwMode="auto">
          <a:xfrm>
            <a:off x="107950" y="115888"/>
            <a:ext cx="990600" cy="314325"/>
          </a:xfrm>
          <a:prstGeom prst="rect">
            <a:avLst/>
          </a:prstGeom>
          <a:noFill/>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GB" b="1"/>
              <a:t>Morphology</a:t>
            </a:r>
          </a:p>
        </p:txBody>
      </p:sp>
      <p:sp>
        <p:nvSpPr>
          <p:cNvPr id="72707" name="Rectangle 3"/>
          <p:cNvSpPr>
            <a:spLocks noGrp="1" noChangeArrowheads="1"/>
          </p:cNvSpPr>
          <p:nvPr>
            <p:ph idx="1"/>
          </p:nvPr>
        </p:nvSpPr>
        <p:spPr/>
        <p:txBody>
          <a:bodyPr/>
          <a:lstStyle/>
          <a:p>
            <a:r>
              <a:rPr lang="en-GB"/>
              <a:t>The </a:t>
            </a:r>
            <a:r>
              <a:rPr lang="en-GB" b="1"/>
              <a:t>lungs</a:t>
            </a:r>
            <a:r>
              <a:rPr lang="en-GB"/>
              <a:t> are common sites of involvement.</a:t>
            </a:r>
          </a:p>
          <a:p>
            <a:r>
              <a:rPr lang="en-GB"/>
              <a:t>Macroscopically, there is usually no demonstrable alteration, although at times, the coalescence of granulomas may produce small nodules that are palpable or visible as 1- to 2-cm, noncaseating, noncavitated consolidations. </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GB" b="1"/>
              <a:t>Morphology</a:t>
            </a:r>
          </a:p>
        </p:txBody>
      </p:sp>
      <p:sp>
        <p:nvSpPr>
          <p:cNvPr id="168963" name="Rectangle 3"/>
          <p:cNvSpPr>
            <a:spLocks noGrp="1" noChangeArrowheads="1"/>
          </p:cNvSpPr>
          <p:nvPr>
            <p:ph idx="1"/>
          </p:nvPr>
        </p:nvSpPr>
        <p:spPr/>
        <p:txBody>
          <a:bodyPr/>
          <a:lstStyle/>
          <a:p>
            <a:pPr>
              <a:lnSpc>
                <a:spcPct val="90000"/>
              </a:lnSpc>
            </a:pPr>
            <a:r>
              <a:rPr lang="en-GB"/>
              <a:t>Histologically, the lesions are distributed primarily along the lymphatics, around bronchi and blood vessels, although alveolar lesions are also seen. </a:t>
            </a:r>
          </a:p>
          <a:p>
            <a:pPr>
              <a:lnSpc>
                <a:spcPct val="90000"/>
              </a:lnSpc>
            </a:pPr>
            <a:r>
              <a:rPr lang="en-GB"/>
              <a:t>The granulomas are seen in the bronchial submucosa and with healing fibrosis and hyalinization are often found. </a:t>
            </a:r>
          </a:p>
          <a:p>
            <a:pPr>
              <a:lnSpc>
                <a:spcPct val="90000"/>
              </a:lnSpc>
            </a:pPr>
            <a:r>
              <a:rPr lang="en-GB"/>
              <a:t>The pleural surfaces are sometimes involved. </a:t>
            </a:r>
          </a:p>
          <a:p>
            <a:pPr>
              <a:lnSpc>
                <a:spcPct val="90000"/>
              </a:lnSpc>
            </a:pPr>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2" name="Picture 4" descr="LAANGHANS"/>
          <p:cNvPicPr>
            <a:picLocks noGrp="1" noChangeAspect="1" noChangeArrowheads="1"/>
          </p:cNvPicPr>
          <p:nvPr>
            <p:ph idx="4294967295"/>
          </p:nvPr>
        </p:nvPicPr>
        <p:blipFill>
          <a:blip r:embed="rId2"/>
          <a:srcRect/>
          <a:stretch>
            <a:fillRect/>
          </a:stretch>
        </p:blipFill>
        <p:spPr>
          <a:xfrm>
            <a:off x="0" y="446088"/>
            <a:ext cx="9144000" cy="5989637"/>
          </a:xfrm>
          <a:noFill/>
          <a:ln/>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GB" b="1"/>
              <a:t>Morphology</a:t>
            </a:r>
          </a:p>
        </p:txBody>
      </p:sp>
      <p:sp>
        <p:nvSpPr>
          <p:cNvPr id="73731" name="Rectangle 3"/>
          <p:cNvSpPr>
            <a:spLocks noGrp="1" noChangeArrowheads="1"/>
          </p:cNvSpPr>
          <p:nvPr>
            <p:ph idx="1"/>
          </p:nvPr>
        </p:nvSpPr>
        <p:spPr/>
        <p:txBody>
          <a:bodyPr/>
          <a:lstStyle/>
          <a:p>
            <a:r>
              <a:rPr lang="en-GB" b="1"/>
              <a:t>Lymph nodes</a:t>
            </a:r>
            <a:r>
              <a:rPr lang="en-GB"/>
              <a:t> are involved in almost all cases, specifically the hilar and mediastinal nodes, but any other node in the body may be involved. </a:t>
            </a:r>
          </a:p>
          <a:p>
            <a:r>
              <a:rPr lang="en-GB"/>
              <a:t>Nodes are characteristically enlarged, discrete, and sometimes calcified. </a:t>
            </a:r>
          </a:p>
          <a:p>
            <a:r>
              <a:rPr lang="en-GB"/>
              <a:t>The tonsils are affected in about one quarter to one third of cases.</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GB" b="1"/>
              <a:t>Morphology</a:t>
            </a:r>
          </a:p>
        </p:txBody>
      </p:sp>
      <p:sp>
        <p:nvSpPr>
          <p:cNvPr id="169987" name="Rectangle 3"/>
          <p:cNvSpPr>
            <a:spLocks noGrp="1" noChangeArrowheads="1"/>
          </p:cNvSpPr>
          <p:nvPr>
            <p:ph idx="1"/>
          </p:nvPr>
        </p:nvSpPr>
        <p:spPr/>
        <p:txBody>
          <a:bodyPr/>
          <a:lstStyle/>
          <a:p>
            <a:pPr>
              <a:lnSpc>
                <a:spcPct val="80000"/>
              </a:lnSpc>
            </a:pPr>
            <a:r>
              <a:rPr lang="en-GB" sz="2800"/>
              <a:t>The </a:t>
            </a:r>
            <a:r>
              <a:rPr lang="en-GB" sz="2800" b="1"/>
              <a:t>spleen</a:t>
            </a:r>
            <a:r>
              <a:rPr lang="en-GB" sz="2800"/>
              <a:t> is affected microscopically in about three quarters of cases, but it is enlarged in only one fifth. On occasion, granulomas may coalesce to form small nodules that are barely visible macroscopically. The capsule is not involved. </a:t>
            </a:r>
          </a:p>
          <a:p>
            <a:pPr>
              <a:lnSpc>
                <a:spcPct val="80000"/>
              </a:lnSpc>
            </a:pPr>
            <a:r>
              <a:rPr lang="en-GB" sz="2800"/>
              <a:t>The </a:t>
            </a:r>
            <a:r>
              <a:rPr lang="en-GB" sz="2800" b="1"/>
              <a:t>liver</a:t>
            </a:r>
            <a:r>
              <a:rPr lang="en-GB" sz="2800"/>
              <a:t> is affected slightly less often than the spleen. It may also be moderately enlarged and may contain scattered granulomas, more in portal triads than in the lobular parenchyma. Needle biopsy may permit the identification of these focal lesions.</a:t>
            </a:r>
          </a:p>
          <a:p>
            <a:pPr>
              <a:lnSpc>
                <a:spcPct val="80000"/>
              </a:lnSpc>
            </a:pPr>
            <a:endParaRPr lang="en-GB" sz="280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GB" b="1"/>
              <a:t>Morphology</a:t>
            </a:r>
          </a:p>
        </p:txBody>
      </p:sp>
      <p:sp>
        <p:nvSpPr>
          <p:cNvPr id="74755" name="Rectangle 3"/>
          <p:cNvSpPr>
            <a:spLocks noGrp="1" noChangeArrowheads="1"/>
          </p:cNvSpPr>
          <p:nvPr>
            <p:ph idx="1"/>
          </p:nvPr>
        </p:nvSpPr>
        <p:spPr/>
        <p:txBody>
          <a:bodyPr/>
          <a:lstStyle/>
          <a:p>
            <a:r>
              <a:rPr lang="en-GB" sz="2800"/>
              <a:t>The </a:t>
            </a:r>
            <a:r>
              <a:rPr lang="en-GB" sz="2800" b="1"/>
              <a:t>bone marrow</a:t>
            </a:r>
            <a:r>
              <a:rPr lang="en-GB" sz="2800"/>
              <a:t> is an additional favored site of localization.</a:t>
            </a:r>
          </a:p>
          <a:p>
            <a:r>
              <a:rPr lang="en-GB" sz="2800" b="1"/>
              <a:t>Skin lesions</a:t>
            </a:r>
            <a:r>
              <a:rPr lang="en-GB" sz="2800"/>
              <a:t> are encountered in one third to one half of cases. Sarcoidosis of the skin assumes a variety of macroscopic appearances (e.g., discrete subcutaneous nodules; focal, slightly elevated, erythematous plaques; or flat lesions that are slightly reddened and scaling and resemble those of lupus erythematosus).</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GB" b="1"/>
              <a:t>Morphology</a:t>
            </a:r>
          </a:p>
        </p:txBody>
      </p:sp>
      <p:sp>
        <p:nvSpPr>
          <p:cNvPr id="171011" name="Rectangle 3"/>
          <p:cNvSpPr>
            <a:spLocks noGrp="1" noChangeArrowheads="1"/>
          </p:cNvSpPr>
          <p:nvPr>
            <p:ph idx="1"/>
          </p:nvPr>
        </p:nvSpPr>
        <p:spPr/>
        <p:txBody>
          <a:bodyPr/>
          <a:lstStyle/>
          <a:p>
            <a:r>
              <a:rPr lang="en-GB"/>
              <a:t>Lesions may also appear on the mucous membranes of the oral cavity, larynx, and upper respiratory tract. </a:t>
            </a:r>
          </a:p>
          <a:p>
            <a:r>
              <a:rPr lang="en-GB"/>
              <a:t>Bilateral sarcoidosis of the parotid, submaxillary, and sublingual glands completes the combined uveoparotid involvement designated as Mikulicz syndrome.</a:t>
            </a:r>
          </a:p>
          <a:p>
            <a:endParaRPr lang="en-GB"/>
          </a:p>
          <a:p>
            <a:endParaRPr lang="en-GB"/>
          </a:p>
          <a:p>
            <a:endParaRPr lang="en-GB"/>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GB" b="1"/>
              <a:t>Morphology</a:t>
            </a:r>
          </a:p>
        </p:txBody>
      </p:sp>
      <p:sp>
        <p:nvSpPr>
          <p:cNvPr id="75779" name="Rectangle 3"/>
          <p:cNvSpPr>
            <a:spLocks noGrp="1" noChangeArrowheads="1"/>
          </p:cNvSpPr>
          <p:nvPr>
            <p:ph idx="1"/>
          </p:nvPr>
        </p:nvSpPr>
        <p:spPr/>
        <p:txBody>
          <a:bodyPr/>
          <a:lstStyle/>
          <a:p>
            <a:r>
              <a:rPr lang="en-GB" sz="2800"/>
              <a:t>The </a:t>
            </a:r>
            <a:r>
              <a:rPr lang="en-GB" sz="2800" b="1"/>
              <a:t>eye, its associated glands, and the salivary glands</a:t>
            </a:r>
            <a:r>
              <a:rPr lang="en-GB" sz="2800"/>
              <a:t> are involved in about one fifth to one half of cases. The ocular involvement takes the form of iritis or iridocyclitis, either bilaterally or unilaterally. Consequently, corneal opacities, glaucoma, and total loss of vision may occur. These ocular lesions are frequently accompanied by inflammation of the lacrimal glands, with suppression of lacrimation. </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GB" b="1"/>
              <a:t>Morphology</a:t>
            </a:r>
          </a:p>
        </p:txBody>
      </p:sp>
      <p:sp>
        <p:nvSpPr>
          <p:cNvPr id="76803" name="Rectangle 3"/>
          <p:cNvSpPr>
            <a:spLocks noGrp="1" noChangeArrowheads="1"/>
          </p:cNvSpPr>
          <p:nvPr>
            <p:ph idx="1"/>
          </p:nvPr>
        </p:nvSpPr>
        <p:spPr/>
        <p:txBody>
          <a:bodyPr/>
          <a:lstStyle/>
          <a:p>
            <a:pPr>
              <a:lnSpc>
                <a:spcPct val="90000"/>
              </a:lnSpc>
            </a:pPr>
            <a:r>
              <a:rPr lang="en-GB" sz="2800" b="1"/>
              <a:t>Muscle</a:t>
            </a:r>
            <a:r>
              <a:rPr lang="en-GB" sz="2800"/>
              <a:t> involvement may be asymptomatic or symptomatic</a:t>
            </a:r>
          </a:p>
          <a:p>
            <a:pPr>
              <a:lnSpc>
                <a:spcPct val="90000"/>
              </a:lnSpc>
            </a:pPr>
            <a:r>
              <a:rPr lang="en-GB" sz="2800"/>
              <a:t>muscle weakness, aches, tenderness, and fatigue. </a:t>
            </a:r>
          </a:p>
          <a:p>
            <a:pPr>
              <a:lnSpc>
                <a:spcPct val="90000"/>
              </a:lnSpc>
            </a:pPr>
            <a:r>
              <a:rPr lang="en-GB" sz="2800"/>
              <a:t>In one study, 22 patients presenting with bilateral hilar adenopathy and a variety of symptoms underwent biopsies of asymptomatic gastrocnemius muscle. All 22 were found to have noncaseating granulomas. These findings suggest that muscle biopsy could be a useful tool in the diagnosis of sarcodosis. </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GB" b="1"/>
              <a:t>Morphology</a:t>
            </a:r>
          </a:p>
        </p:txBody>
      </p:sp>
      <p:sp>
        <p:nvSpPr>
          <p:cNvPr id="172035" name="Rectangle 3"/>
          <p:cNvSpPr>
            <a:spLocks noGrp="1" noChangeArrowheads="1"/>
          </p:cNvSpPr>
          <p:nvPr>
            <p:ph idx="1"/>
          </p:nvPr>
        </p:nvSpPr>
        <p:spPr/>
        <p:txBody>
          <a:bodyPr/>
          <a:lstStyle/>
          <a:p>
            <a:r>
              <a:rPr lang="en-GB"/>
              <a:t>Sarcoid granulomas occasionally occur in the heart, kidneys, central nervous system, and endocrine glands, particularly in the pituitary, as well as in other body tissues. </a:t>
            </a:r>
          </a:p>
          <a:p>
            <a:endParaRPr lang="en-GB"/>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GB" b="1"/>
              <a:t>Morphology</a:t>
            </a:r>
            <a:endParaRPr lang="en-US" b="1"/>
          </a:p>
        </p:txBody>
      </p:sp>
      <p:sp>
        <p:nvSpPr>
          <p:cNvPr id="77827" name="Rectangle 3"/>
          <p:cNvSpPr>
            <a:spLocks noGrp="1" noChangeArrowheads="1"/>
          </p:cNvSpPr>
          <p:nvPr>
            <p:ph idx="1"/>
          </p:nvPr>
        </p:nvSpPr>
        <p:spPr/>
        <p:txBody>
          <a:bodyPr/>
          <a:lstStyle/>
          <a:p>
            <a:r>
              <a:rPr lang="en-GB"/>
              <a:t>Whereas presence of noncaseating granulomas is suggestive of sarcoidosis, other identifiable causes of granulomatous inflammation (e.g., tuberculosis, fungal infections) must be excluded before the diagnosis of sarcoidosis is made </a:t>
            </a:r>
          </a:p>
          <a:p>
            <a:endParaRPr lang="en-GB"/>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GB" b="1"/>
              <a:t>Clinical Course</a:t>
            </a:r>
          </a:p>
        </p:txBody>
      </p:sp>
      <p:sp>
        <p:nvSpPr>
          <p:cNvPr id="78851" name="Rectangle 3"/>
          <p:cNvSpPr>
            <a:spLocks noGrp="1" noChangeArrowheads="1"/>
          </p:cNvSpPr>
          <p:nvPr>
            <p:ph idx="1"/>
          </p:nvPr>
        </p:nvSpPr>
        <p:spPr/>
        <p:txBody>
          <a:bodyPr/>
          <a:lstStyle/>
          <a:p>
            <a:pPr>
              <a:lnSpc>
                <a:spcPct val="90000"/>
              </a:lnSpc>
            </a:pPr>
            <a:r>
              <a:rPr lang="en-GB"/>
              <a:t>Because of its varying severity and the inconstant distribution of the lesions, sarcoidosis is difficult to diagnose. </a:t>
            </a:r>
          </a:p>
          <a:p>
            <a:pPr>
              <a:lnSpc>
                <a:spcPct val="90000"/>
              </a:lnSpc>
            </a:pPr>
            <a:r>
              <a:rPr lang="en-GB"/>
              <a:t>Sarcoidosis may be discovered unexpectedly on routine chest films as bilateral hilar adenopathy or may present with peripheral lymphadenopathy, cutaneous lesions, eye involvement, splenomegaly, or hepatomegaly. </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GB" b="1"/>
              <a:t>Clinical Course</a:t>
            </a:r>
          </a:p>
        </p:txBody>
      </p:sp>
      <p:sp>
        <p:nvSpPr>
          <p:cNvPr id="81923" name="Rectangle 3"/>
          <p:cNvSpPr>
            <a:spLocks noGrp="1" noChangeArrowheads="1"/>
          </p:cNvSpPr>
          <p:nvPr>
            <p:ph idx="1"/>
          </p:nvPr>
        </p:nvSpPr>
        <p:spPr/>
        <p:txBody>
          <a:bodyPr/>
          <a:lstStyle/>
          <a:p>
            <a:pPr>
              <a:lnSpc>
                <a:spcPct val="90000"/>
              </a:lnSpc>
            </a:pPr>
            <a:r>
              <a:rPr lang="en-GB"/>
              <a:t>Hypercalcemia, hypergamma-globulinemia and hypercalciuria.</a:t>
            </a:r>
          </a:p>
          <a:p>
            <a:pPr>
              <a:lnSpc>
                <a:spcPct val="90000"/>
              </a:lnSpc>
            </a:pPr>
            <a:r>
              <a:rPr lang="en-GB"/>
              <a:t>In the great majority of cases, however, patients seek medical attention because of the insidious onset of respiratory abnormalities (shortness of breath, cough, chest pain, hemoptysis) or of constitutional signs and symptoms (fever, fatigue, weight loss, anorexia, night sweats). </a:t>
            </a:r>
          </a:p>
          <a:p>
            <a:pPr>
              <a:lnSpc>
                <a:spcPct val="90000"/>
              </a:lnSpc>
            </a:pPr>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a:t>Morphology of Granuloma</a:t>
            </a:r>
          </a:p>
        </p:txBody>
      </p:sp>
      <p:sp>
        <p:nvSpPr>
          <p:cNvPr id="15363" name="Rectangle 3"/>
          <p:cNvSpPr>
            <a:spLocks noGrp="1" noChangeArrowheads="1"/>
          </p:cNvSpPr>
          <p:nvPr>
            <p:ph idx="1"/>
          </p:nvPr>
        </p:nvSpPr>
        <p:spPr/>
        <p:txBody>
          <a:bodyPr/>
          <a:lstStyle/>
          <a:p>
            <a:pPr>
              <a:lnSpc>
                <a:spcPct val="90000"/>
              </a:lnSpc>
            </a:pPr>
            <a:r>
              <a:rPr lang="en-GB" sz="2400"/>
              <a:t>In the usual hematoxylin and eosin stained tissue sections, the epithelioid cells have a pale pink granular cytoplasm with indistinct cell boundaries, often appearing to merge into one another. </a:t>
            </a:r>
          </a:p>
          <a:p>
            <a:pPr>
              <a:lnSpc>
                <a:spcPct val="90000"/>
              </a:lnSpc>
            </a:pPr>
            <a:r>
              <a:rPr lang="en-GB" sz="2400"/>
              <a:t>Older granulomas develop an enclosing rim of fibroblasts and connective tissue. </a:t>
            </a:r>
          </a:p>
          <a:p>
            <a:pPr>
              <a:lnSpc>
                <a:spcPct val="90000"/>
              </a:lnSpc>
            </a:pPr>
            <a:r>
              <a:rPr lang="en-GB" sz="2400"/>
              <a:t>Frequently, epithelioid cells fuse to form </a:t>
            </a:r>
            <a:r>
              <a:rPr lang="en-GB" sz="2400" i="1"/>
              <a:t>giant cells</a:t>
            </a:r>
            <a:r>
              <a:rPr lang="en-GB" sz="2400"/>
              <a:t>.These giant cells have a large mass of cytoplasm containing 20 or more small nuclei arranged either peripherally (Langhans-type giant cell) or haphazardly (foreign body-type giant cell) </a:t>
            </a:r>
          </a:p>
          <a:p>
            <a:pPr>
              <a:lnSpc>
                <a:spcPct val="90000"/>
              </a:lnSpc>
            </a:pPr>
            <a:endParaRPr lang="en-GB" sz="100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GB" b="1"/>
              <a:t>Clinical Course</a:t>
            </a:r>
          </a:p>
        </p:txBody>
      </p:sp>
      <p:sp>
        <p:nvSpPr>
          <p:cNvPr id="79875" name="Rectangle 3"/>
          <p:cNvSpPr>
            <a:spLocks noGrp="1" noChangeArrowheads="1"/>
          </p:cNvSpPr>
          <p:nvPr>
            <p:ph idx="1"/>
          </p:nvPr>
        </p:nvSpPr>
        <p:spPr/>
        <p:txBody>
          <a:bodyPr/>
          <a:lstStyle/>
          <a:p>
            <a:pPr>
              <a:lnSpc>
                <a:spcPct val="90000"/>
              </a:lnSpc>
            </a:pPr>
            <a:r>
              <a:rPr lang="en-GB" sz="2800"/>
              <a:t>Sarcoidosis follows an unpredictable course characterized by either progressive chronicity or periods of activity interspersed with remissions, sometimes permanent, that may be spontaneous or induced by steroid therapy. </a:t>
            </a:r>
          </a:p>
          <a:p>
            <a:pPr>
              <a:lnSpc>
                <a:spcPct val="90000"/>
              </a:lnSpc>
            </a:pPr>
            <a:r>
              <a:rPr lang="en-GB" sz="2800"/>
              <a:t>Overall, 65% to 70% of affected patients recover with minimal or no residual manifestations. </a:t>
            </a:r>
          </a:p>
          <a:p>
            <a:pPr>
              <a:lnSpc>
                <a:spcPct val="90000"/>
              </a:lnSpc>
            </a:pPr>
            <a:r>
              <a:rPr lang="en-GB" sz="2800"/>
              <a:t>Some die of cardiac or central nervous system damage, but most succumb to progressive pulmonary fibrosis and cor pulmonale. </a:t>
            </a:r>
          </a:p>
          <a:p>
            <a:pPr>
              <a:lnSpc>
                <a:spcPct val="90000"/>
              </a:lnSpc>
            </a:pPr>
            <a:endParaRPr lang="en-GB" sz="280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GB"/>
              <a:t>Diagnosis</a:t>
            </a:r>
          </a:p>
        </p:txBody>
      </p:sp>
      <p:sp>
        <p:nvSpPr>
          <p:cNvPr id="80899" name="Rectangle 3"/>
          <p:cNvSpPr>
            <a:spLocks noGrp="1" noChangeArrowheads="1"/>
          </p:cNvSpPr>
          <p:nvPr>
            <p:ph idx="1"/>
          </p:nvPr>
        </p:nvSpPr>
        <p:spPr/>
        <p:txBody>
          <a:bodyPr/>
          <a:lstStyle/>
          <a:p>
            <a:pPr>
              <a:lnSpc>
                <a:spcPct val="90000"/>
              </a:lnSpc>
            </a:pPr>
            <a:r>
              <a:rPr lang="en-GB" sz="2400"/>
              <a:t>For a typical case diagnosis is made by acombination of clinical,radoigraphic and histological findings.</a:t>
            </a:r>
          </a:p>
          <a:p>
            <a:pPr>
              <a:lnSpc>
                <a:spcPct val="90000"/>
              </a:lnSpc>
            </a:pPr>
            <a:r>
              <a:rPr lang="en-GB" sz="2400"/>
              <a:t>The Kviem-Siltzback skin test consists of the intradermal injection of a heat treated suspension of a sarcoidosis spleen extract which is biopsied 4 to 6 weeks later, yeilds sarcoidosis like lesions in80% of individuals with sarcoidosis.</a:t>
            </a:r>
          </a:p>
          <a:p>
            <a:pPr>
              <a:lnSpc>
                <a:spcPct val="90000"/>
              </a:lnSpc>
            </a:pPr>
            <a:r>
              <a:rPr lang="en-GB" sz="2400"/>
              <a:t>Other investigations: chest x-ray, estimation of calcium and globulin levels in blood, biopsy of affected organs.</a:t>
            </a:r>
          </a:p>
          <a:p>
            <a:pPr>
              <a:lnSpc>
                <a:spcPct val="90000"/>
              </a:lnSpc>
            </a:pPr>
            <a:r>
              <a:rPr lang="en-GB" sz="2400"/>
              <a:t>Treatment is with corticosteroids and prognosis is generally good.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40" name="Picture 4" descr="EPITHELIOID CELLS"/>
          <p:cNvPicPr>
            <a:picLocks noGrp="1" noChangeAspect="1" noChangeArrowheads="1"/>
          </p:cNvPicPr>
          <p:nvPr>
            <p:ph idx="4294967295"/>
          </p:nvPr>
        </p:nvPicPr>
        <p:blipFill>
          <a:blip r:embed="rId2"/>
          <a:srcRect/>
          <a:stretch>
            <a:fillRect/>
          </a:stretch>
        </p:blipFill>
        <p:spPr>
          <a:xfrm>
            <a:off x="0" y="514350"/>
            <a:ext cx="9144000" cy="5989638"/>
          </a:xfrm>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900" name="Picture 4" descr="LAANGHANS"/>
          <p:cNvPicPr>
            <a:picLocks noGrp="1" noChangeAspect="1" noChangeArrowheads="1"/>
          </p:cNvPicPr>
          <p:nvPr>
            <p:ph idx="4294967295"/>
          </p:nvPr>
        </p:nvPicPr>
        <p:blipFill>
          <a:blip r:embed="rId2"/>
          <a:srcRect/>
          <a:stretch>
            <a:fillRect/>
          </a:stretch>
        </p:blipFill>
        <p:spPr>
          <a:xfrm>
            <a:off x="0" y="312738"/>
            <a:ext cx="9144000" cy="5988050"/>
          </a:xfrm>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a:t>Types of Granuloma</a:t>
            </a:r>
          </a:p>
        </p:txBody>
      </p:sp>
      <p:sp>
        <p:nvSpPr>
          <p:cNvPr id="11267" name="Rectangle 3"/>
          <p:cNvSpPr>
            <a:spLocks noGrp="1" noChangeArrowheads="1"/>
          </p:cNvSpPr>
          <p:nvPr>
            <p:ph idx="1"/>
          </p:nvPr>
        </p:nvSpPr>
        <p:spPr/>
        <p:txBody>
          <a:bodyPr/>
          <a:lstStyle/>
          <a:p>
            <a:pPr marL="609600" indent="-609600">
              <a:lnSpc>
                <a:spcPct val="80000"/>
              </a:lnSpc>
            </a:pPr>
            <a:r>
              <a:rPr lang="en-GB" sz="2400"/>
              <a:t>There are two types of granulomas, which differ in their pathogenesis. </a:t>
            </a:r>
          </a:p>
          <a:p>
            <a:pPr marL="609600" indent="-609600">
              <a:lnSpc>
                <a:spcPct val="80000"/>
              </a:lnSpc>
              <a:buFontTx/>
              <a:buAutoNum type="arabicParenR"/>
            </a:pPr>
            <a:r>
              <a:rPr lang="en-GB" sz="2400" b="1" i="1" u="sng"/>
              <a:t>Foreign body granulomas</a:t>
            </a:r>
            <a:r>
              <a:rPr lang="en-GB" sz="2400"/>
              <a:t> :</a:t>
            </a:r>
          </a:p>
          <a:p>
            <a:pPr marL="609600" indent="-609600">
              <a:lnSpc>
                <a:spcPct val="80000"/>
              </a:lnSpc>
              <a:buFontTx/>
              <a:buNone/>
            </a:pPr>
            <a:r>
              <a:rPr lang="en-GB" sz="2400"/>
              <a:t>-      Incited by relatively inert foreign bodies.</a:t>
            </a:r>
          </a:p>
          <a:p>
            <a:pPr marL="609600" indent="-609600">
              <a:lnSpc>
                <a:spcPct val="80000"/>
              </a:lnSpc>
              <a:buFontTx/>
              <a:buChar char="-"/>
            </a:pPr>
            <a:r>
              <a:rPr lang="en-GB" sz="2400"/>
              <a:t>Typically, foreign body granulomas form when material such as talc (associated with intravenous drug abuse) sutures, or other fibers are large enough to preclude phagocytosis by a single macrophage.</a:t>
            </a:r>
          </a:p>
          <a:p>
            <a:pPr marL="609600" indent="-609600">
              <a:lnSpc>
                <a:spcPct val="80000"/>
              </a:lnSpc>
              <a:buFontTx/>
              <a:buChar char="-"/>
            </a:pPr>
            <a:r>
              <a:rPr lang="en-GB" sz="2400"/>
              <a:t>Epithelioid cells and giant cells form and encompass the foreign body.</a:t>
            </a:r>
          </a:p>
          <a:p>
            <a:pPr marL="609600" indent="-609600">
              <a:lnSpc>
                <a:spcPct val="80000"/>
              </a:lnSpc>
              <a:buFontTx/>
              <a:buChar char="-"/>
            </a:pPr>
            <a:r>
              <a:rPr lang="en-GB" sz="2400"/>
              <a:t> The foreign material can usually be identified in the center of the granuloma, particularly if viewed with polarized light, in which it appears refractile.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8" name="Picture 4" descr="FOREIGN BODY GIANT CELLS"/>
          <p:cNvPicPr>
            <a:picLocks noGrp="1" noChangeAspect="1" noChangeArrowheads="1"/>
          </p:cNvPicPr>
          <p:nvPr>
            <p:ph idx="4294967295"/>
          </p:nvPr>
        </p:nvPicPr>
        <p:blipFill>
          <a:blip r:embed="rId2"/>
          <a:srcRect/>
          <a:stretch>
            <a:fillRect/>
          </a:stretch>
        </p:blipFill>
        <p:spPr>
          <a:xfrm>
            <a:off x="0" y="333375"/>
            <a:ext cx="9144000" cy="5988050"/>
          </a:xfrm>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6" name="Picture 4" descr="FOREIGN BODY"/>
          <p:cNvPicPr>
            <a:picLocks noGrp="1" noChangeAspect="1" noChangeArrowheads="1"/>
          </p:cNvPicPr>
          <p:nvPr>
            <p:ph idx="4294967295"/>
          </p:nvPr>
        </p:nvPicPr>
        <p:blipFill>
          <a:blip r:embed="rId2"/>
          <a:srcRect/>
          <a:stretch>
            <a:fillRect/>
          </a:stretch>
        </p:blipFill>
        <p:spPr>
          <a:xfrm>
            <a:off x="0" y="325438"/>
            <a:ext cx="9144000" cy="5989637"/>
          </a:xfrm>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GB"/>
              <a:t>GRANULOMATOUS DISEASE</a:t>
            </a:r>
          </a:p>
        </p:txBody>
      </p:sp>
      <p:sp>
        <p:nvSpPr>
          <p:cNvPr id="3075" name="Rectangle 3"/>
          <p:cNvSpPr>
            <a:spLocks noGrp="1" noChangeArrowheads="1"/>
          </p:cNvSpPr>
          <p:nvPr>
            <p:ph idx="1"/>
          </p:nvPr>
        </p:nvSpPr>
        <p:spPr/>
        <p:txBody>
          <a:bodyPr/>
          <a:lstStyle/>
          <a:p>
            <a:r>
              <a:rPr lang="en-GB" i="1"/>
              <a:t>Granulomatous inflammation is a distinctive pattern of chronic inflammatory reaction characterized by focal accumulations of activated macrophages, which often develop an epithelial-like (epithelioid) appearance</a:t>
            </a:r>
            <a:r>
              <a:rPr lang="en-GB"/>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6" name="Picture 4" descr="TALC"/>
          <p:cNvPicPr>
            <a:picLocks noGrp="1" noChangeAspect="1" noChangeArrowheads="1"/>
          </p:cNvPicPr>
          <p:nvPr>
            <p:ph idx="4294967295"/>
          </p:nvPr>
        </p:nvPicPr>
        <p:blipFill>
          <a:blip r:embed="rId2"/>
          <a:srcRect/>
          <a:stretch>
            <a:fillRect/>
          </a:stretch>
        </p:blipFill>
        <p:spPr>
          <a:xfrm>
            <a:off x="0" y="404813"/>
            <a:ext cx="9144000" cy="5986462"/>
          </a:xfrm>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a:t>Types of Granuloma</a:t>
            </a:r>
          </a:p>
        </p:txBody>
      </p:sp>
      <p:sp>
        <p:nvSpPr>
          <p:cNvPr id="23555" name="Rectangle 3"/>
          <p:cNvSpPr>
            <a:spLocks noGrp="1" noChangeArrowheads="1"/>
          </p:cNvSpPr>
          <p:nvPr>
            <p:ph idx="1"/>
          </p:nvPr>
        </p:nvSpPr>
        <p:spPr/>
        <p:txBody>
          <a:bodyPr>
            <a:normAutofit/>
          </a:bodyPr>
          <a:lstStyle/>
          <a:p>
            <a:pPr>
              <a:lnSpc>
                <a:spcPct val="80000"/>
              </a:lnSpc>
              <a:buFont typeface="Wingdings" pitchFamily="2" charset="2"/>
              <a:buNone/>
            </a:pPr>
            <a:r>
              <a:rPr lang="en-GB" sz="2400" i="1" dirty="0"/>
              <a:t>2) </a:t>
            </a:r>
            <a:r>
              <a:rPr lang="en-GB" sz="2400" b="1" i="1" u="sng" dirty="0"/>
              <a:t>Immune </a:t>
            </a:r>
            <a:r>
              <a:rPr lang="en-GB" sz="2400" b="1" i="1" u="sng" dirty="0" err="1"/>
              <a:t>granulomas</a:t>
            </a:r>
            <a:endParaRPr lang="en-GB" sz="2400" b="1" i="1" u="sng" dirty="0"/>
          </a:p>
          <a:p>
            <a:pPr>
              <a:lnSpc>
                <a:spcPct val="80000"/>
              </a:lnSpc>
              <a:buFontTx/>
              <a:buChar char="-"/>
            </a:pPr>
            <a:r>
              <a:rPr lang="en-GB" sz="2400" dirty="0"/>
              <a:t>form in response to a persistent antigen. </a:t>
            </a:r>
          </a:p>
          <a:p>
            <a:pPr>
              <a:lnSpc>
                <a:spcPct val="80000"/>
              </a:lnSpc>
              <a:buFontTx/>
              <a:buChar char="-"/>
            </a:pPr>
            <a:r>
              <a:rPr lang="en-GB" sz="2400" dirty="0"/>
              <a:t>They are caused by insoluble particles, typically microbes, that are capable of inducing a cell-mediated immune response (type IV hypersensitivity </a:t>
            </a:r>
            <a:r>
              <a:rPr lang="en-GB" sz="2400" dirty="0" smtClean="0"/>
              <a:t>reaction).</a:t>
            </a:r>
            <a:endParaRPr lang="en-GB" sz="2400" dirty="0"/>
          </a:p>
          <a:p>
            <a:pPr>
              <a:lnSpc>
                <a:spcPct val="80000"/>
              </a:lnSpc>
              <a:buFontTx/>
              <a:buChar char="-"/>
            </a:pPr>
            <a:r>
              <a:rPr lang="en-GB" sz="2400" dirty="0"/>
              <a:t> The inciting agent is usually a poorly degradable or particulate.</a:t>
            </a:r>
          </a:p>
          <a:p>
            <a:pPr>
              <a:lnSpc>
                <a:spcPct val="80000"/>
              </a:lnSpc>
              <a:buFontTx/>
              <a:buChar char="-"/>
            </a:pPr>
            <a:r>
              <a:rPr lang="en-GB" sz="2400" dirty="0"/>
              <a:t> In these responses, macrophages engulf the foreign material and become activated. </a:t>
            </a:r>
          </a:p>
          <a:p>
            <a:pPr>
              <a:lnSpc>
                <a:spcPct val="80000"/>
              </a:lnSpc>
              <a:buFontTx/>
              <a:buChar char="-"/>
            </a:pPr>
            <a:r>
              <a:rPr lang="en-GB" sz="2400" dirty="0"/>
              <a:t>The surrounding T cells produce cytokines, such as IL-2, which activates other T cells, and IFN-γ, which is important in activating macrophages and transforming them into </a:t>
            </a:r>
            <a:r>
              <a:rPr lang="en-GB" sz="2400" dirty="0" err="1"/>
              <a:t>epithelioid</a:t>
            </a:r>
            <a:r>
              <a:rPr lang="en-GB" sz="2400" dirty="0"/>
              <a:t> cells and multinucleate giant cells.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t>TUBERCULOSIS</a:t>
            </a:r>
          </a:p>
        </p:txBody>
      </p:sp>
      <p:sp>
        <p:nvSpPr>
          <p:cNvPr id="13315" name="Rectangle 3"/>
          <p:cNvSpPr>
            <a:spLocks noGrp="1" noChangeArrowheads="1"/>
          </p:cNvSpPr>
          <p:nvPr>
            <p:ph idx="1"/>
          </p:nvPr>
        </p:nvSpPr>
        <p:spPr/>
        <p:txBody>
          <a:bodyPr/>
          <a:lstStyle/>
          <a:p>
            <a:pPr>
              <a:lnSpc>
                <a:spcPct val="90000"/>
              </a:lnSpc>
            </a:pPr>
            <a:r>
              <a:rPr lang="en-GB" sz="2800" i="1"/>
              <a:t>Mycobacterium tuberculosis</a:t>
            </a:r>
            <a:r>
              <a:rPr lang="en-GB" sz="2800"/>
              <a:t> is responsible for most cases of tuberculosis. </a:t>
            </a:r>
          </a:p>
          <a:p>
            <a:pPr>
              <a:lnSpc>
                <a:spcPct val="90000"/>
              </a:lnSpc>
            </a:pPr>
            <a:r>
              <a:rPr lang="en-GB" sz="2800"/>
              <a:t>Bacteria are aerobic rods</a:t>
            </a:r>
          </a:p>
          <a:p>
            <a:pPr>
              <a:lnSpc>
                <a:spcPct val="90000"/>
              </a:lnSpc>
            </a:pPr>
            <a:r>
              <a:rPr lang="en-GB" sz="2800"/>
              <a:t>Waxy cell wall, which makes them </a:t>
            </a:r>
            <a:r>
              <a:rPr lang="en-GB" sz="2800" i="1"/>
              <a:t>acid fast.</a:t>
            </a:r>
          </a:p>
          <a:p>
            <a:pPr>
              <a:lnSpc>
                <a:spcPct val="90000"/>
              </a:lnSpc>
            </a:pPr>
            <a:r>
              <a:rPr lang="en-GB" sz="2800"/>
              <a:t>Reservoir of infection is humans with active tuberculosis. </a:t>
            </a:r>
          </a:p>
          <a:p>
            <a:pPr>
              <a:lnSpc>
                <a:spcPct val="90000"/>
              </a:lnSpc>
            </a:pPr>
            <a:r>
              <a:rPr lang="en-GB" sz="2800"/>
              <a:t>Oropharyngeal and intestinal tuberculosis contracted by drinking milk contaminated with </a:t>
            </a:r>
            <a:r>
              <a:rPr lang="en-GB" sz="2800" i="1"/>
              <a:t>M. bovis</a:t>
            </a:r>
            <a:r>
              <a:rPr lang="en-GB" sz="2800"/>
              <a:t> is rare and is seen in countries that have tuberculous dairy cows and unpasteurized milk.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b="1"/>
              <a:t>Epidemiology of TB</a:t>
            </a:r>
          </a:p>
        </p:txBody>
      </p:sp>
      <p:sp>
        <p:nvSpPr>
          <p:cNvPr id="26627" name="Rectangle 3"/>
          <p:cNvSpPr>
            <a:spLocks noGrp="1" noChangeArrowheads="1"/>
          </p:cNvSpPr>
          <p:nvPr>
            <p:ph idx="1"/>
          </p:nvPr>
        </p:nvSpPr>
        <p:spPr/>
        <p:txBody>
          <a:bodyPr/>
          <a:lstStyle/>
          <a:p>
            <a:pPr>
              <a:lnSpc>
                <a:spcPct val="90000"/>
              </a:lnSpc>
              <a:buFont typeface="Wingdings" pitchFamily="2" charset="2"/>
              <a:buNone/>
            </a:pPr>
            <a:r>
              <a:rPr lang="en-GB"/>
              <a:t>    Tuberculosis affects </a:t>
            </a:r>
            <a:r>
              <a:rPr lang="en-GB" b="1"/>
              <a:t>1.7 </a:t>
            </a:r>
            <a:r>
              <a:rPr lang="en-GB"/>
              <a:t>billion individuals worldwide, with 8 to 10 million new cases and 1.7 million deaths each year. </a:t>
            </a:r>
          </a:p>
          <a:p>
            <a:pPr>
              <a:lnSpc>
                <a:spcPct val="90000"/>
              </a:lnSpc>
            </a:pPr>
            <a:r>
              <a:rPr lang="en-GB"/>
              <a:t>After HIV, tuberculosis is the leading infectious cause of death in the world.</a:t>
            </a:r>
          </a:p>
          <a:p>
            <a:pPr>
              <a:lnSpc>
                <a:spcPct val="90000"/>
              </a:lnSpc>
            </a:pPr>
            <a:r>
              <a:rPr lang="en-GB"/>
              <a:t>Flourishes wherever there is poverty, crowding, and chronic debilitating illness. </a:t>
            </a:r>
          </a:p>
          <a:p>
            <a:pPr>
              <a:lnSpc>
                <a:spcPct val="90000"/>
              </a:lnSpc>
            </a:pPr>
            <a:r>
              <a:rPr lang="en-GB"/>
              <a:t>Mainly a disease of the elderly, the urban poor, and people with AIDS. </a:t>
            </a:r>
          </a:p>
          <a:p>
            <a:pPr>
              <a:lnSpc>
                <a:spcPct val="90000"/>
              </a:lnSpc>
            </a:pPr>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GB" b="1"/>
              <a:t>Epidemiology of TB</a:t>
            </a:r>
            <a:endParaRPr lang="en-US" b="1"/>
          </a:p>
        </p:txBody>
      </p:sp>
      <p:sp>
        <p:nvSpPr>
          <p:cNvPr id="175107" name="Rectangle 3"/>
          <p:cNvSpPr>
            <a:spLocks noGrp="1" noChangeArrowheads="1"/>
          </p:cNvSpPr>
          <p:nvPr>
            <p:ph idx="1"/>
          </p:nvPr>
        </p:nvSpPr>
        <p:spPr/>
        <p:txBody>
          <a:bodyPr/>
          <a:lstStyle/>
          <a:p>
            <a:pPr>
              <a:buFont typeface="Wingdings" pitchFamily="2" charset="2"/>
              <a:buNone/>
            </a:pPr>
            <a:r>
              <a:rPr lang="en-GB" sz="2800" b="1" i="1"/>
              <a:t>Increase risk</a:t>
            </a:r>
            <a:r>
              <a:rPr lang="en-GB" sz="2800"/>
              <a:t>:</a:t>
            </a:r>
          </a:p>
          <a:p>
            <a:r>
              <a:rPr lang="en-GB" sz="2800"/>
              <a:t> Diabetes mellitus, </a:t>
            </a:r>
          </a:p>
          <a:p>
            <a:r>
              <a:rPr lang="en-GB" sz="2800"/>
              <a:t> Hodgkin's lymphoma, </a:t>
            </a:r>
          </a:p>
          <a:p>
            <a:r>
              <a:rPr lang="en-GB" sz="2800"/>
              <a:t>Chronic lung disease (particularly silicosis),</a:t>
            </a:r>
          </a:p>
          <a:p>
            <a:r>
              <a:rPr lang="en-GB" sz="2800"/>
              <a:t>Chronic renal failure, </a:t>
            </a:r>
          </a:p>
          <a:p>
            <a:r>
              <a:rPr lang="en-GB" sz="2800"/>
              <a:t>Malnutrition, </a:t>
            </a:r>
          </a:p>
          <a:p>
            <a:r>
              <a:rPr lang="en-GB" sz="2800"/>
              <a:t>Alcoholism, </a:t>
            </a:r>
          </a:p>
          <a:p>
            <a:r>
              <a:rPr lang="en-GB" sz="2800"/>
              <a:t> Immunosuppression</a:t>
            </a:r>
            <a:endParaRPr lang="en-US" sz="2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b="1"/>
              <a:t>Pathogenesis of TB</a:t>
            </a:r>
          </a:p>
        </p:txBody>
      </p:sp>
      <p:sp>
        <p:nvSpPr>
          <p:cNvPr id="27651" name="Rectangle 3"/>
          <p:cNvSpPr>
            <a:spLocks noGrp="1" noChangeArrowheads="1"/>
          </p:cNvSpPr>
          <p:nvPr>
            <p:ph idx="1"/>
          </p:nvPr>
        </p:nvSpPr>
        <p:spPr/>
        <p:txBody>
          <a:bodyPr/>
          <a:lstStyle/>
          <a:p>
            <a:r>
              <a:rPr lang="en-GB"/>
              <a:t>The pathogenesis of tuberculosis in a previously unexposed, immunocompetent person depends on the development of anti-mycobacterial cell-mediated immunity, which confers resistance to the bacteria and results in development of hypersensitivity to tubercular antigens.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GB" b="1"/>
              <a:t>Pathogenesis of TB</a:t>
            </a:r>
            <a:endParaRPr lang="en-US" b="1"/>
          </a:p>
        </p:txBody>
      </p:sp>
      <p:sp>
        <p:nvSpPr>
          <p:cNvPr id="176131" name="Rectangle 3"/>
          <p:cNvSpPr>
            <a:spLocks noGrp="1" noChangeArrowheads="1"/>
          </p:cNvSpPr>
          <p:nvPr>
            <p:ph idx="1"/>
          </p:nvPr>
        </p:nvSpPr>
        <p:spPr/>
        <p:txBody>
          <a:bodyPr/>
          <a:lstStyle/>
          <a:p>
            <a:r>
              <a:rPr lang="en-GB"/>
              <a:t>The pathological manifestations of tuberculosis, such as caseating granulomas and cavitation, are the result of the hypersensitivity that is part and parcel of the host immune response.</a:t>
            </a:r>
          </a:p>
          <a:p>
            <a:r>
              <a:rPr lang="en-GB"/>
              <a:t>Macrophages are the primary cells infected by </a:t>
            </a:r>
            <a:r>
              <a:rPr lang="en-GB" i="1"/>
              <a:t>M. tuberculosis</a:t>
            </a:r>
            <a:r>
              <a:rPr lang="en-GB"/>
              <a:t>. </a:t>
            </a:r>
          </a:p>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b="1"/>
              <a:t>Pathogenesis of TB</a:t>
            </a:r>
          </a:p>
        </p:txBody>
      </p:sp>
      <p:sp>
        <p:nvSpPr>
          <p:cNvPr id="28675" name="Rectangle 3"/>
          <p:cNvSpPr>
            <a:spLocks noGrp="1" noChangeArrowheads="1"/>
          </p:cNvSpPr>
          <p:nvPr>
            <p:ph idx="1"/>
          </p:nvPr>
        </p:nvSpPr>
        <p:spPr/>
        <p:txBody>
          <a:bodyPr>
            <a:normAutofit/>
          </a:bodyPr>
          <a:lstStyle/>
          <a:p>
            <a:pPr>
              <a:lnSpc>
                <a:spcPct val="90000"/>
              </a:lnSpc>
            </a:pPr>
            <a:r>
              <a:rPr lang="en-GB" sz="2800" i="1"/>
              <a:t>M. tuberculosis</a:t>
            </a:r>
            <a:r>
              <a:rPr lang="en-GB" sz="2800"/>
              <a:t> enters macrophages </a:t>
            </a:r>
          </a:p>
          <a:p>
            <a:pPr>
              <a:lnSpc>
                <a:spcPct val="90000"/>
              </a:lnSpc>
            </a:pPr>
            <a:r>
              <a:rPr lang="en-GB" sz="2800"/>
              <a:t>Once inside the macrophage, </a:t>
            </a:r>
            <a:r>
              <a:rPr lang="en-GB" sz="2800" i="1"/>
              <a:t>M. tuberculosis</a:t>
            </a:r>
            <a:r>
              <a:rPr lang="en-GB" sz="2800"/>
              <a:t> replicates within the phagosome by blocking fusion of the phagosome and lysosome. </a:t>
            </a:r>
          </a:p>
          <a:p>
            <a:pPr>
              <a:lnSpc>
                <a:spcPct val="90000"/>
              </a:lnSpc>
            </a:pPr>
            <a:r>
              <a:rPr lang="en-GB" sz="2800"/>
              <a:t>Thus the earliest stage of primary tuberculosis (&lt;3 weeks) in the nonsensitized individual is characterized by proliferation of bacteria in the pulmonary alveolar macrophages and airspaces, with resulting bacteremia and seeding of multiple sites.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GB" b="1"/>
              <a:t>Pathogenesis of TB</a:t>
            </a:r>
            <a:endParaRPr lang="en-US" b="1"/>
          </a:p>
        </p:txBody>
      </p:sp>
      <p:sp>
        <p:nvSpPr>
          <p:cNvPr id="177155" name="Rectangle 3"/>
          <p:cNvSpPr>
            <a:spLocks noGrp="1" noChangeArrowheads="1"/>
          </p:cNvSpPr>
          <p:nvPr>
            <p:ph idx="1"/>
          </p:nvPr>
        </p:nvSpPr>
        <p:spPr/>
        <p:txBody>
          <a:bodyPr/>
          <a:lstStyle/>
          <a:p>
            <a:r>
              <a:rPr lang="en-GB" i="1"/>
              <a:t>Despite the bacteremia, most patients at this stage are asymptomatic or have a mild flulike illness</a:t>
            </a:r>
            <a:r>
              <a:rPr lang="en-GB"/>
              <a:t>. </a:t>
            </a:r>
          </a:p>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b="1"/>
              <a:t>Pathogenesis of TB</a:t>
            </a:r>
          </a:p>
        </p:txBody>
      </p:sp>
      <p:sp>
        <p:nvSpPr>
          <p:cNvPr id="29699" name="Rectangle 3"/>
          <p:cNvSpPr>
            <a:spLocks noGrp="1" noChangeArrowheads="1"/>
          </p:cNvSpPr>
          <p:nvPr>
            <p:ph idx="1"/>
          </p:nvPr>
        </p:nvSpPr>
        <p:spPr/>
        <p:txBody>
          <a:bodyPr/>
          <a:lstStyle/>
          <a:p>
            <a:pPr>
              <a:buFont typeface="Wingdings" pitchFamily="2" charset="2"/>
              <a:buNone/>
            </a:pPr>
            <a:r>
              <a:rPr lang="en-GB"/>
              <a:t> </a:t>
            </a:r>
          </a:p>
          <a:p>
            <a:r>
              <a:rPr lang="en-GB"/>
              <a:t>About 3 weeks after infection, a TH1 response against </a:t>
            </a:r>
            <a:r>
              <a:rPr lang="en-GB" i="1"/>
              <a:t>M. tuberculosis</a:t>
            </a:r>
            <a:r>
              <a:rPr lang="en-GB"/>
              <a:t> is mounted that activates macrophages to become bactericidal.</a:t>
            </a:r>
          </a:p>
          <a:p>
            <a:r>
              <a:rPr lang="en-GB"/>
              <a:t> TH1 cells are stimulated by mycobacterial antigens drained to the lymph node.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GB"/>
              <a:t>GRANULOMATOUS DISEASE</a:t>
            </a:r>
            <a:endParaRPr lang="en-US"/>
          </a:p>
        </p:txBody>
      </p:sp>
      <p:sp>
        <p:nvSpPr>
          <p:cNvPr id="173059" name="Rectangle 3"/>
          <p:cNvSpPr>
            <a:spLocks noGrp="1" noChangeArrowheads="1"/>
          </p:cNvSpPr>
          <p:nvPr>
            <p:ph idx="1"/>
          </p:nvPr>
        </p:nvSpPr>
        <p:spPr/>
        <p:txBody>
          <a:bodyPr/>
          <a:lstStyle/>
          <a:p>
            <a:r>
              <a:rPr lang="en-GB"/>
              <a:t>It is encountered in a limited number of immunologically mediated, infectious and some non-infectious conditions. </a:t>
            </a:r>
          </a:p>
          <a:p>
            <a:endParaRPr lang="en-GB"/>
          </a:p>
          <a:p>
            <a:r>
              <a:rPr lang="en-GB"/>
              <a:t>Its genesis is firmly linked to immune reactions. </a:t>
            </a:r>
          </a:p>
          <a:p>
            <a:pPr>
              <a:buFont typeface="Wingdings" pitchFamily="2" charset="2"/>
              <a:buNone/>
            </a:pP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GB" b="1"/>
              <a:t>Pathogenesis of TB</a:t>
            </a:r>
          </a:p>
        </p:txBody>
      </p:sp>
      <p:sp>
        <p:nvSpPr>
          <p:cNvPr id="30723" name="Rectangle 3"/>
          <p:cNvSpPr>
            <a:spLocks noGrp="1" noChangeArrowheads="1"/>
          </p:cNvSpPr>
          <p:nvPr>
            <p:ph idx="1"/>
          </p:nvPr>
        </p:nvSpPr>
        <p:spPr/>
        <p:txBody>
          <a:bodyPr/>
          <a:lstStyle/>
          <a:p>
            <a:pPr>
              <a:lnSpc>
                <a:spcPct val="90000"/>
              </a:lnSpc>
            </a:pPr>
            <a:r>
              <a:rPr lang="en-GB"/>
              <a:t>Mature TH1 cells, both in lymph nodes and in the lung, produce IFN-γ. </a:t>
            </a:r>
          </a:p>
          <a:p>
            <a:pPr>
              <a:lnSpc>
                <a:spcPct val="90000"/>
              </a:lnSpc>
            </a:pPr>
            <a:r>
              <a:rPr lang="en-GB" i="1"/>
              <a:t>IFN-</a:t>
            </a:r>
            <a:r>
              <a:rPr lang="en-GB"/>
              <a:t>γ </a:t>
            </a:r>
            <a:r>
              <a:rPr lang="en-GB" i="1"/>
              <a:t>is the critical mediator which drives macrophages to become competent to contain the M. tuberculosis infection.</a:t>
            </a:r>
          </a:p>
          <a:p>
            <a:pPr>
              <a:lnSpc>
                <a:spcPct val="90000"/>
              </a:lnSpc>
            </a:pPr>
            <a:r>
              <a:rPr lang="en-GB"/>
              <a:t> IFN-γ stimulates formation of the phagolysosome in infected macrophages, exposing the bacteria to an inhospitable acidic environment.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GB" b="1"/>
              <a:t>Pathogenesis of TB</a:t>
            </a:r>
            <a:endParaRPr lang="en-US" b="1"/>
          </a:p>
        </p:txBody>
      </p:sp>
      <p:sp>
        <p:nvSpPr>
          <p:cNvPr id="178179" name="Rectangle 3"/>
          <p:cNvSpPr>
            <a:spLocks noGrp="1" noChangeArrowheads="1"/>
          </p:cNvSpPr>
          <p:nvPr>
            <p:ph idx="1"/>
          </p:nvPr>
        </p:nvSpPr>
        <p:spPr/>
        <p:txBody>
          <a:bodyPr/>
          <a:lstStyle/>
          <a:p>
            <a:r>
              <a:rPr lang="en-GB"/>
              <a:t>IFN-γ also stimulates expression of inducible </a:t>
            </a:r>
            <a:r>
              <a:rPr lang="en-GB">
                <a:hlinkClick r:id="" tooltip="View drug information"/>
              </a:rPr>
              <a:t>nitric oxide </a:t>
            </a:r>
            <a:r>
              <a:rPr lang="en-GB"/>
              <a:t> synthase (iNOS), which produces </a:t>
            </a:r>
            <a:r>
              <a:rPr lang="en-GB">
                <a:hlinkClick r:id="" tooltip="View drug information"/>
              </a:rPr>
              <a:t>nitric oxide </a:t>
            </a:r>
            <a:r>
              <a:rPr lang="en-GB"/>
              <a:t> (NO). NO helps in the destruction of several mycobacterial constituents, from cell wall to DNA. </a:t>
            </a:r>
          </a:p>
          <a:p>
            <a:pPr>
              <a:buFont typeface="Wingdings" pitchFamily="2" charset="2"/>
              <a:buNone/>
            </a:pP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b="1"/>
              <a:t>Pathogenesis of TB</a:t>
            </a:r>
          </a:p>
        </p:txBody>
      </p:sp>
      <p:sp>
        <p:nvSpPr>
          <p:cNvPr id="33795" name="Rectangle 3"/>
          <p:cNvSpPr>
            <a:spLocks noGrp="1" noChangeArrowheads="1"/>
          </p:cNvSpPr>
          <p:nvPr>
            <p:ph idx="1"/>
          </p:nvPr>
        </p:nvSpPr>
        <p:spPr/>
        <p:txBody>
          <a:bodyPr/>
          <a:lstStyle/>
          <a:p>
            <a:r>
              <a:rPr lang="en-GB" sz="2800" i="1"/>
              <a:t>In addition to stimulating macrophages to kill mycobacteria, the TH1 response orchestrates the formation of granulomas and caseous necrosis</a:t>
            </a:r>
            <a:r>
              <a:rPr lang="en-GB" sz="2800"/>
              <a:t>. </a:t>
            </a:r>
          </a:p>
          <a:p>
            <a:r>
              <a:rPr lang="en-GB" sz="2800"/>
              <a:t>Activated macrophages, stimulated by IFN-γ, produce TNF, which recruits monocytes. </a:t>
            </a:r>
          </a:p>
          <a:p>
            <a:r>
              <a:rPr lang="en-GB" sz="2800"/>
              <a:t>These monocytes differentiate into the "epithelioid histiocytes" that characterize the granulomatous response. </a:t>
            </a:r>
          </a:p>
          <a:p>
            <a:endParaRPr lang="en-GB" sz="28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GB" b="1"/>
              <a:t>Pathogenesis of TB</a:t>
            </a:r>
          </a:p>
        </p:txBody>
      </p:sp>
      <p:sp>
        <p:nvSpPr>
          <p:cNvPr id="31747" name="Rectangle 3"/>
          <p:cNvSpPr>
            <a:spLocks noGrp="1" noChangeArrowheads="1"/>
          </p:cNvSpPr>
          <p:nvPr>
            <p:ph idx="1"/>
          </p:nvPr>
        </p:nvSpPr>
        <p:spPr/>
        <p:txBody>
          <a:bodyPr/>
          <a:lstStyle/>
          <a:p>
            <a:pPr>
              <a:lnSpc>
                <a:spcPct val="90000"/>
              </a:lnSpc>
              <a:buFont typeface="Wingdings" pitchFamily="2" charset="2"/>
              <a:buNone/>
            </a:pPr>
            <a:r>
              <a:rPr lang="en-GB"/>
              <a:t> </a:t>
            </a:r>
          </a:p>
          <a:p>
            <a:pPr>
              <a:lnSpc>
                <a:spcPct val="90000"/>
              </a:lnSpc>
            </a:pPr>
            <a:r>
              <a:rPr lang="en-GB"/>
              <a:t>In addition to the TH1 response, T cells which recognize mycobacterial antigens also make IFN-γ. </a:t>
            </a:r>
          </a:p>
          <a:p>
            <a:pPr>
              <a:lnSpc>
                <a:spcPct val="90000"/>
              </a:lnSpc>
            </a:pPr>
            <a:r>
              <a:rPr lang="en-GB"/>
              <a:t>TH1 cells have a central role in this process as </a:t>
            </a:r>
            <a:r>
              <a:rPr lang="en-GB" i="1"/>
              <a:t>defects in any of the steps in generating a TH1 response results in absence of resistance and disease progression</a:t>
            </a:r>
            <a:r>
              <a:rPr lang="en-GB"/>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GB" b="1"/>
              <a:t>Pathogenesis of TB</a:t>
            </a:r>
          </a:p>
        </p:txBody>
      </p:sp>
      <p:sp>
        <p:nvSpPr>
          <p:cNvPr id="32771" name="Rectangle 3"/>
          <p:cNvSpPr>
            <a:spLocks noGrp="1" noChangeArrowheads="1"/>
          </p:cNvSpPr>
          <p:nvPr>
            <p:ph idx="1"/>
          </p:nvPr>
        </p:nvSpPr>
        <p:spPr/>
        <p:txBody>
          <a:bodyPr/>
          <a:lstStyle/>
          <a:p>
            <a:r>
              <a:rPr lang="en-GB"/>
              <a:t>In summary, immunity to </a:t>
            </a:r>
            <a:r>
              <a:rPr lang="en-GB" i="1"/>
              <a:t>M. tuberculosis</a:t>
            </a:r>
            <a:r>
              <a:rPr lang="en-GB"/>
              <a:t> is primarily mediated by TH1 cells, which stimulate macrophages to kill the bacteria. This immune response, while largely effective, comes at the cost of hypersensitivity and the accompanying tissue destruction.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S01871-008-f028a"/>
          <p:cNvPicPr>
            <a:picLocks noChangeAspect="1" noChangeArrowheads="1"/>
          </p:cNvPicPr>
          <p:nvPr/>
        </p:nvPicPr>
        <p:blipFill>
          <a:blip r:embed="rId3"/>
          <a:srcRect/>
          <a:stretch>
            <a:fillRect/>
          </a:stretch>
        </p:blipFill>
        <p:spPr bwMode="auto">
          <a:xfrm>
            <a:off x="1404938" y="2376488"/>
            <a:ext cx="6350000" cy="2119312"/>
          </a:xfrm>
          <a:prstGeom prst="rect">
            <a:avLst/>
          </a:prstGeom>
          <a:noFill/>
          <a:ln w="9525">
            <a:solidFill>
              <a:schemeClr val="tx1"/>
            </a:solidFill>
            <a:miter lim="800000"/>
            <a:headEnd/>
            <a:tailEnd/>
          </a:ln>
        </p:spPr>
      </p:pic>
      <p:sp>
        <p:nvSpPr>
          <p:cNvPr id="94211" name="Text Box 3"/>
          <p:cNvSpPr txBox="1">
            <a:spLocks noChangeArrowheads="1"/>
          </p:cNvSpPr>
          <p:nvPr/>
        </p:nvSpPr>
        <p:spPr bwMode="auto">
          <a:xfrm>
            <a:off x="611188" y="5876925"/>
            <a:ext cx="7848600" cy="215900"/>
          </a:xfrm>
          <a:prstGeom prst="rect">
            <a:avLst/>
          </a:prstGeom>
          <a:solidFill>
            <a:schemeClr val="bg1">
              <a:alpha val="38000"/>
            </a:schemeClr>
          </a:solidFill>
          <a:ln w="12700">
            <a:noFill/>
            <a:miter lim="800000"/>
            <a:headEnd/>
            <a:tailEnd/>
          </a:ln>
          <a:effectLst/>
        </p:spPr>
        <p:txBody>
          <a:bodyPr anchor="ctr">
            <a:spAutoFit/>
          </a:bodyPr>
          <a:lstStyle/>
          <a:p>
            <a:pPr algn="ctr" eaLnBrk="0" hangingPunct="0"/>
            <a:r>
              <a:rPr lang="en-US" sz="800">
                <a:latin typeface="Arial" charset="0"/>
              </a:rPr>
              <a:t>Figure 8-28 The sequence of events in primary pulmonary tuberculosis, commencing with inhalation of virulent M. tuberculosis and culminating with the development of cell-mediated immunity to the organism. A, Events occurring in the first 3 weeks after exposure. B, events thereafter. The development of resistance to the organism is accompanied by the appearance of a positive tuberculin test. Cells and bacteria are not drawn to scale. iNOS, inducible nitric oxide synthase; MHC, major histocompatibility complex; MTB, M. tuberculosis; NRAMP1, natural resistance-associated macrophage protein.</a:t>
            </a:r>
          </a:p>
        </p:txBody>
      </p:sp>
      <p:sp>
        <p:nvSpPr>
          <p:cNvPr id="94212" name="Text Box 4"/>
          <p:cNvSpPr txBox="1">
            <a:spLocks noChangeArrowheads="1"/>
          </p:cNvSpPr>
          <p:nvPr/>
        </p:nvSpPr>
        <p:spPr bwMode="auto">
          <a:xfrm>
            <a:off x="4005263" y="6516688"/>
            <a:ext cx="4464050" cy="198437"/>
          </a:xfrm>
          <a:prstGeom prst="rect">
            <a:avLst/>
          </a:prstGeom>
          <a:noFill/>
          <a:ln w="12700">
            <a:noFill/>
            <a:miter lim="800000"/>
            <a:headEnd/>
            <a:tailEnd/>
          </a:ln>
          <a:effectLst/>
        </p:spPr>
        <p:txBody>
          <a:bodyPr>
            <a:spAutoFit/>
          </a:bodyPr>
          <a:lstStyle/>
          <a:p>
            <a:pPr algn="r" eaLnBrk="0" hangingPunct="0">
              <a:spcBef>
                <a:spcPct val="50000"/>
              </a:spcBef>
            </a:pPr>
            <a:r>
              <a:rPr lang="en-US" sz="700" i="1">
                <a:latin typeface="Arial" charset="0"/>
              </a:rPr>
              <a:t>Downloaded from: Robbins &amp; Cotran Pathologic Basis of Disease (on 24 September 2005 02:37 PM)</a:t>
            </a:r>
          </a:p>
        </p:txBody>
      </p:sp>
      <p:sp>
        <p:nvSpPr>
          <p:cNvPr id="94213" name="Text Box 5"/>
          <p:cNvSpPr txBox="1">
            <a:spLocks noChangeArrowheads="1"/>
          </p:cNvSpPr>
          <p:nvPr/>
        </p:nvSpPr>
        <p:spPr bwMode="auto">
          <a:xfrm>
            <a:off x="4000500" y="6645275"/>
            <a:ext cx="4464050" cy="198438"/>
          </a:xfrm>
          <a:prstGeom prst="rect">
            <a:avLst/>
          </a:prstGeom>
          <a:noFill/>
          <a:ln w="12700">
            <a:noFill/>
            <a:miter lim="800000"/>
            <a:headEnd/>
            <a:tailEnd/>
          </a:ln>
          <a:effectLst/>
        </p:spPr>
        <p:txBody>
          <a:bodyPr>
            <a:spAutoFit/>
          </a:bodyPr>
          <a:lstStyle/>
          <a:p>
            <a:pPr algn="r" eaLnBrk="0" hangingPunct="0">
              <a:spcBef>
                <a:spcPct val="50000"/>
              </a:spcBef>
            </a:pPr>
            <a:r>
              <a:rPr lang="en-US" sz="700" i="1">
                <a:latin typeface="Arial" charset="0"/>
              </a:rPr>
              <a:t>© 2005 Elsevier </a:t>
            </a:r>
          </a:p>
        </p:txBody>
      </p:sp>
      <p:pic>
        <p:nvPicPr>
          <p:cNvPr id="94214" name="Picture 6" descr="admintitle"/>
          <p:cNvPicPr>
            <a:picLocks noChangeAspect="1" noChangeArrowheads="1"/>
          </p:cNvPicPr>
          <p:nvPr/>
        </p:nvPicPr>
        <p:blipFill>
          <a:blip r:embed="rId4"/>
          <a:srcRect/>
          <a:stretch>
            <a:fillRect/>
          </a:stretch>
        </p:blipFill>
        <p:spPr bwMode="auto">
          <a:xfrm>
            <a:off x="107950" y="115888"/>
            <a:ext cx="990600" cy="31432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S01871-008-f028b"/>
          <p:cNvPicPr>
            <a:picLocks noChangeAspect="1" noChangeArrowheads="1"/>
          </p:cNvPicPr>
          <p:nvPr/>
        </p:nvPicPr>
        <p:blipFill>
          <a:blip r:embed="rId3"/>
          <a:srcRect/>
          <a:stretch>
            <a:fillRect/>
          </a:stretch>
        </p:blipFill>
        <p:spPr bwMode="auto">
          <a:xfrm>
            <a:off x="1404938" y="2235200"/>
            <a:ext cx="6350000" cy="2400300"/>
          </a:xfrm>
          <a:prstGeom prst="rect">
            <a:avLst/>
          </a:prstGeom>
          <a:noFill/>
          <a:ln w="9525">
            <a:solidFill>
              <a:schemeClr val="tx1"/>
            </a:solidFill>
            <a:miter lim="800000"/>
            <a:headEnd/>
            <a:tailEnd/>
          </a:ln>
        </p:spPr>
      </p:pic>
      <p:sp>
        <p:nvSpPr>
          <p:cNvPr id="97283" name="Text Box 3"/>
          <p:cNvSpPr txBox="1">
            <a:spLocks noChangeArrowheads="1"/>
          </p:cNvSpPr>
          <p:nvPr/>
        </p:nvSpPr>
        <p:spPr bwMode="auto">
          <a:xfrm>
            <a:off x="611188" y="5876925"/>
            <a:ext cx="7848600" cy="215900"/>
          </a:xfrm>
          <a:prstGeom prst="rect">
            <a:avLst/>
          </a:prstGeom>
          <a:solidFill>
            <a:schemeClr val="bg1">
              <a:alpha val="38000"/>
            </a:schemeClr>
          </a:solidFill>
          <a:ln w="12700">
            <a:noFill/>
            <a:miter lim="800000"/>
            <a:headEnd/>
            <a:tailEnd/>
          </a:ln>
          <a:effectLst/>
        </p:spPr>
        <p:txBody>
          <a:bodyPr anchor="ctr">
            <a:spAutoFit/>
          </a:bodyPr>
          <a:lstStyle/>
          <a:p>
            <a:pPr algn="ctr" eaLnBrk="0" hangingPunct="0"/>
            <a:r>
              <a:rPr lang="en-US" sz="800">
                <a:latin typeface="Arial" charset="0"/>
              </a:rPr>
              <a:t>Figure 8-28 The sequence of events in primary pulmonary tuberculosis, commencing with inhalation of virulent M. tuberculosis and culminating with the development of cell-mediated immunity to the organism. A, Events occurring in the first 3 weeks after exposure. B, events thereafter. The development of resistance to the organism is accompanied by the appearance of a positive tuberculin test. Cells and bacteria are not drawn to scale. iNOS, inducible nitric oxide synthase; MHC, major histocompatibility complex; MTB, M. tuberculosis; NRAMP1, natural resistance-associated macrophage protein.</a:t>
            </a:r>
          </a:p>
        </p:txBody>
      </p:sp>
      <p:sp>
        <p:nvSpPr>
          <p:cNvPr id="97284" name="Text Box 4"/>
          <p:cNvSpPr txBox="1">
            <a:spLocks noChangeArrowheads="1"/>
          </p:cNvSpPr>
          <p:nvPr/>
        </p:nvSpPr>
        <p:spPr bwMode="auto">
          <a:xfrm>
            <a:off x="4005263" y="6516688"/>
            <a:ext cx="4464050" cy="198437"/>
          </a:xfrm>
          <a:prstGeom prst="rect">
            <a:avLst/>
          </a:prstGeom>
          <a:noFill/>
          <a:ln w="12700">
            <a:noFill/>
            <a:miter lim="800000"/>
            <a:headEnd/>
            <a:tailEnd/>
          </a:ln>
          <a:effectLst/>
        </p:spPr>
        <p:txBody>
          <a:bodyPr>
            <a:spAutoFit/>
          </a:bodyPr>
          <a:lstStyle/>
          <a:p>
            <a:pPr algn="r" eaLnBrk="0" hangingPunct="0">
              <a:spcBef>
                <a:spcPct val="50000"/>
              </a:spcBef>
            </a:pPr>
            <a:r>
              <a:rPr lang="en-US" sz="700" i="1">
                <a:latin typeface="Arial" charset="0"/>
              </a:rPr>
              <a:t>Downloaded from: Robbins &amp; Cotran Pathologic Basis of Disease (on 24 September 2005 02:37 PM)</a:t>
            </a:r>
          </a:p>
        </p:txBody>
      </p:sp>
      <p:sp>
        <p:nvSpPr>
          <p:cNvPr id="97285" name="Text Box 5"/>
          <p:cNvSpPr txBox="1">
            <a:spLocks noChangeArrowheads="1"/>
          </p:cNvSpPr>
          <p:nvPr/>
        </p:nvSpPr>
        <p:spPr bwMode="auto">
          <a:xfrm>
            <a:off x="4000500" y="6645275"/>
            <a:ext cx="4464050" cy="198438"/>
          </a:xfrm>
          <a:prstGeom prst="rect">
            <a:avLst/>
          </a:prstGeom>
          <a:noFill/>
          <a:ln w="12700">
            <a:noFill/>
            <a:miter lim="800000"/>
            <a:headEnd/>
            <a:tailEnd/>
          </a:ln>
          <a:effectLst/>
        </p:spPr>
        <p:txBody>
          <a:bodyPr>
            <a:spAutoFit/>
          </a:bodyPr>
          <a:lstStyle/>
          <a:p>
            <a:pPr algn="r" eaLnBrk="0" hangingPunct="0">
              <a:spcBef>
                <a:spcPct val="50000"/>
              </a:spcBef>
            </a:pPr>
            <a:r>
              <a:rPr lang="en-US" sz="700" i="1">
                <a:latin typeface="Arial" charset="0"/>
              </a:rPr>
              <a:t>© 2005 Elsevier </a:t>
            </a:r>
          </a:p>
        </p:txBody>
      </p:sp>
      <p:pic>
        <p:nvPicPr>
          <p:cNvPr id="97286" name="Picture 6" descr="admintitle"/>
          <p:cNvPicPr>
            <a:picLocks noChangeAspect="1" noChangeArrowheads="1"/>
          </p:cNvPicPr>
          <p:nvPr/>
        </p:nvPicPr>
        <p:blipFill>
          <a:blip r:embed="rId4"/>
          <a:srcRect/>
          <a:stretch>
            <a:fillRect/>
          </a:stretch>
        </p:blipFill>
        <p:spPr bwMode="auto">
          <a:xfrm>
            <a:off x="107950" y="115888"/>
            <a:ext cx="990600" cy="31432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GB" sz="3800" b="1"/>
              <a:t>Clinical Features of Tuberculosis</a:t>
            </a:r>
          </a:p>
        </p:txBody>
      </p:sp>
      <p:sp>
        <p:nvSpPr>
          <p:cNvPr id="34819" name="Rectangle 3"/>
          <p:cNvSpPr>
            <a:spLocks noGrp="1" noChangeArrowheads="1"/>
          </p:cNvSpPr>
          <p:nvPr>
            <p:ph idx="1"/>
          </p:nvPr>
        </p:nvSpPr>
        <p:spPr/>
        <p:txBody>
          <a:bodyPr/>
          <a:lstStyle/>
          <a:p>
            <a:pPr>
              <a:lnSpc>
                <a:spcPct val="80000"/>
              </a:lnSpc>
            </a:pPr>
            <a:r>
              <a:rPr lang="en-GB" sz="2800" b="1" i="1"/>
              <a:t>Primary tuberculosis</a:t>
            </a:r>
            <a:r>
              <a:rPr lang="en-GB" sz="2800" i="1"/>
              <a:t> :</a:t>
            </a:r>
          </a:p>
          <a:p>
            <a:pPr>
              <a:lnSpc>
                <a:spcPct val="80000"/>
              </a:lnSpc>
              <a:buFont typeface="Wingdings" pitchFamily="2" charset="2"/>
              <a:buNone/>
            </a:pPr>
            <a:r>
              <a:rPr lang="en-GB" sz="2800" i="1"/>
              <a:t> - The form of disease that develops in a previously unexposed, and therefore unsensitized, person</a:t>
            </a:r>
            <a:r>
              <a:rPr lang="en-GB" sz="2800"/>
              <a:t>. </a:t>
            </a:r>
          </a:p>
          <a:p>
            <a:pPr>
              <a:lnSpc>
                <a:spcPct val="80000"/>
              </a:lnSpc>
              <a:buFontTx/>
              <a:buChar char="-"/>
            </a:pPr>
            <a:r>
              <a:rPr lang="en-GB" sz="2800"/>
              <a:t>About 5% of newly infected people develop clinically significant disease. </a:t>
            </a:r>
          </a:p>
          <a:p>
            <a:pPr>
              <a:lnSpc>
                <a:spcPct val="80000"/>
              </a:lnSpc>
              <a:buFontTx/>
              <a:buChar char="-"/>
            </a:pPr>
            <a:r>
              <a:rPr lang="en-GB" sz="2800"/>
              <a:t>With primary tuberculosis, the source of the organism is exogenous. While most patients with primary tuberculosis go on to have latent disease, progressive infection, with continued lung pathology, occurs in some.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4" name="Picture 4" descr="LUNG032"/>
          <p:cNvPicPr>
            <a:picLocks noChangeAspect="1" noChangeArrowheads="1"/>
          </p:cNvPicPr>
          <p:nvPr/>
        </p:nvPicPr>
        <p:blipFill>
          <a:blip r:embed="rId2"/>
          <a:srcRect/>
          <a:stretch>
            <a:fillRect/>
          </a:stretch>
        </p:blipFill>
        <p:spPr bwMode="auto">
          <a:xfrm>
            <a:off x="1331913" y="0"/>
            <a:ext cx="6480175" cy="68580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GB" sz="3800" b="1"/>
              <a:t>Clinical Features of Tuberculosis</a:t>
            </a:r>
            <a:endParaRPr lang="en-US" sz="3800" b="1"/>
          </a:p>
        </p:txBody>
      </p:sp>
      <p:sp>
        <p:nvSpPr>
          <p:cNvPr id="179203" name="Rectangle 3"/>
          <p:cNvSpPr>
            <a:spLocks noGrp="1" noChangeArrowheads="1"/>
          </p:cNvSpPr>
          <p:nvPr>
            <p:ph idx="1"/>
          </p:nvPr>
        </p:nvSpPr>
        <p:spPr/>
        <p:txBody>
          <a:bodyPr/>
          <a:lstStyle/>
          <a:p>
            <a:pPr>
              <a:buFontTx/>
              <a:buChar char="-"/>
            </a:pPr>
            <a:r>
              <a:rPr lang="en-GB"/>
              <a:t>The diagnosis of progressive primary tuberculosis in adults can be difficult.</a:t>
            </a:r>
          </a:p>
          <a:p>
            <a:pPr>
              <a:buFontTx/>
              <a:buChar char="-"/>
            </a:pPr>
            <a:r>
              <a:rPr lang="en-GB"/>
              <a:t> It is more often resembles an acute bacterial pneumonia, with lower and middle lobe consolidation, hilar adenopathy, and pleural effusion; </a:t>
            </a:r>
          </a:p>
          <a:p>
            <a:pPr>
              <a:buFontTx/>
              <a:buChar char="-"/>
            </a:pPr>
            <a:r>
              <a:rPr lang="en-GB"/>
              <a:t>Cavitation is rare, especially in patients with severe immunosuppression.</a:t>
            </a:r>
          </a:p>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a:t>GRANULOMATOUS DISEASE</a:t>
            </a:r>
          </a:p>
        </p:txBody>
      </p:sp>
      <p:sp>
        <p:nvSpPr>
          <p:cNvPr id="14339" name="Rectangle 3"/>
          <p:cNvSpPr>
            <a:spLocks noGrp="1" noChangeArrowheads="1"/>
          </p:cNvSpPr>
          <p:nvPr>
            <p:ph idx="1"/>
          </p:nvPr>
        </p:nvSpPr>
        <p:spPr/>
        <p:txBody>
          <a:bodyPr/>
          <a:lstStyle/>
          <a:p>
            <a:pPr>
              <a:lnSpc>
                <a:spcPct val="90000"/>
              </a:lnSpc>
            </a:pPr>
            <a:r>
              <a:rPr lang="en-GB" sz="2400" dirty="0"/>
              <a:t>Examples include:</a:t>
            </a:r>
          </a:p>
          <a:p>
            <a:pPr>
              <a:lnSpc>
                <a:spcPct val="90000"/>
              </a:lnSpc>
              <a:buFontTx/>
              <a:buChar char="-"/>
            </a:pPr>
            <a:r>
              <a:rPr lang="en-GB" sz="2400" dirty="0"/>
              <a:t>tuberculosis, </a:t>
            </a:r>
          </a:p>
          <a:p>
            <a:pPr>
              <a:lnSpc>
                <a:spcPct val="90000"/>
              </a:lnSpc>
              <a:buFontTx/>
              <a:buChar char="-"/>
            </a:pPr>
            <a:r>
              <a:rPr lang="en-GB" sz="2400" dirty="0" err="1"/>
              <a:t>sarcoidosis</a:t>
            </a:r>
            <a:r>
              <a:rPr lang="en-GB" sz="2400" dirty="0"/>
              <a:t>, </a:t>
            </a:r>
          </a:p>
          <a:p>
            <a:pPr>
              <a:lnSpc>
                <a:spcPct val="90000"/>
              </a:lnSpc>
              <a:buFontTx/>
              <a:buChar char="-"/>
            </a:pPr>
            <a:r>
              <a:rPr lang="en-GB" sz="2400" dirty="0"/>
              <a:t>cat-scratch </a:t>
            </a:r>
            <a:r>
              <a:rPr lang="en-GB" sz="2400" dirty="0" smtClean="0"/>
              <a:t>disease</a:t>
            </a:r>
            <a:endParaRPr lang="en-GB" sz="2400" dirty="0"/>
          </a:p>
          <a:p>
            <a:pPr>
              <a:lnSpc>
                <a:spcPct val="90000"/>
              </a:lnSpc>
              <a:buFontTx/>
              <a:buChar char="-"/>
            </a:pPr>
            <a:r>
              <a:rPr lang="en-GB" sz="2400" dirty="0" err="1"/>
              <a:t>Lmphogranuloma</a:t>
            </a:r>
            <a:r>
              <a:rPr lang="en-GB" sz="2400" dirty="0"/>
              <a:t> </a:t>
            </a:r>
            <a:r>
              <a:rPr lang="en-GB" sz="2400" dirty="0" err="1"/>
              <a:t>inguinale</a:t>
            </a:r>
            <a:r>
              <a:rPr lang="en-GB" sz="2400" dirty="0"/>
              <a:t>, </a:t>
            </a:r>
          </a:p>
          <a:p>
            <a:pPr>
              <a:lnSpc>
                <a:spcPct val="90000"/>
              </a:lnSpc>
              <a:buFontTx/>
              <a:buChar char="-"/>
            </a:pPr>
            <a:r>
              <a:rPr lang="en-GB" sz="2400" dirty="0"/>
              <a:t>leprosy,</a:t>
            </a:r>
          </a:p>
          <a:p>
            <a:pPr>
              <a:lnSpc>
                <a:spcPct val="90000"/>
              </a:lnSpc>
              <a:buFontTx/>
              <a:buChar char="-"/>
            </a:pPr>
            <a:r>
              <a:rPr lang="en-GB" sz="2400" dirty="0"/>
              <a:t> brucellosis, </a:t>
            </a:r>
          </a:p>
          <a:p>
            <a:pPr>
              <a:lnSpc>
                <a:spcPct val="90000"/>
              </a:lnSpc>
              <a:buFontTx/>
              <a:buChar char="-"/>
            </a:pPr>
            <a:r>
              <a:rPr lang="en-GB" sz="2400" dirty="0"/>
              <a:t>syphilis, </a:t>
            </a:r>
          </a:p>
          <a:p>
            <a:pPr>
              <a:lnSpc>
                <a:spcPct val="90000"/>
              </a:lnSpc>
              <a:buFontTx/>
              <a:buChar char="-"/>
            </a:pPr>
            <a:r>
              <a:rPr lang="en-GB" sz="2400" dirty="0"/>
              <a:t>some </a:t>
            </a:r>
            <a:r>
              <a:rPr lang="en-GB" sz="2400" dirty="0" err="1"/>
              <a:t>mycotic</a:t>
            </a:r>
            <a:r>
              <a:rPr lang="en-GB" sz="2400" dirty="0"/>
              <a:t> infections,</a:t>
            </a:r>
          </a:p>
          <a:p>
            <a:pPr>
              <a:lnSpc>
                <a:spcPct val="90000"/>
              </a:lnSpc>
              <a:buFontTx/>
              <a:buChar char="-"/>
            </a:pPr>
            <a:r>
              <a:rPr lang="en-GB" sz="2400" dirty="0"/>
              <a:t> </a:t>
            </a:r>
            <a:r>
              <a:rPr lang="en-GB" sz="2400" dirty="0" err="1"/>
              <a:t>berylliosis</a:t>
            </a:r>
            <a:r>
              <a:rPr lang="en-GB" sz="2400" dirty="0"/>
              <a:t>, and reactions of irritant lipids are also included.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GB" sz="3800" b="1"/>
              <a:t>Clinical Features of Tuberculosis</a:t>
            </a:r>
          </a:p>
        </p:txBody>
      </p:sp>
      <p:sp>
        <p:nvSpPr>
          <p:cNvPr id="154627" name="Rectangle 3"/>
          <p:cNvSpPr>
            <a:spLocks noGrp="1" noChangeArrowheads="1"/>
          </p:cNvSpPr>
          <p:nvPr>
            <p:ph idx="1"/>
          </p:nvPr>
        </p:nvSpPr>
        <p:spPr/>
        <p:txBody>
          <a:bodyPr/>
          <a:lstStyle/>
          <a:p>
            <a:r>
              <a:rPr lang="en-GB"/>
              <a:t>Lymphohematogenous dissemination is a dreaded complication and may result in the development of </a:t>
            </a:r>
            <a:r>
              <a:rPr lang="en-GB" b="1" i="1"/>
              <a:t>tuberculous meningitis</a:t>
            </a:r>
            <a:r>
              <a:rPr lang="en-GB"/>
              <a:t> and </a:t>
            </a:r>
            <a:r>
              <a:rPr lang="en-GB" b="1" i="1"/>
              <a:t>miliary tuberculosis</a:t>
            </a:r>
            <a:r>
              <a:rPr lang="en-GB" i="1"/>
              <a:t>.</a:t>
            </a:r>
            <a:r>
              <a:rPr lang="en-GB"/>
              <a:t> </a:t>
            </a:r>
          </a:p>
          <a:p>
            <a:r>
              <a:rPr lang="en-GB"/>
              <a:t>Similar lesions also occur following progression of secondary tuberculosis.</a:t>
            </a:r>
          </a:p>
          <a:p>
            <a:pPr>
              <a:buFont typeface="Wingdings" pitchFamily="2" charset="2"/>
              <a:buNone/>
            </a:pPr>
            <a:endParaRPr lang="en-GB"/>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GB" sz="3800" b="1"/>
              <a:t>Clinical Features of Tuberculosis</a:t>
            </a:r>
          </a:p>
        </p:txBody>
      </p:sp>
      <p:sp>
        <p:nvSpPr>
          <p:cNvPr id="35843" name="Rectangle 3"/>
          <p:cNvSpPr>
            <a:spLocks noGrp="1" noChangeArrowheads="1"/>
          </p:cNvSpPr>
          <p:nvPr>
            <p:ph idx="1"/>
          </p:nvPr>
        </p:nvSpPr>
        <p:spPr/>
        <p:txBody>
          <a:bodyPr/>
          <a:lstStyle/>
          <a:p>
            <a:pPr>
              <a:lnSpc>
                <a:spcPct val="90000"/>
              </a:lnSpc>
            </a:pPr>
            <a:r>
              <a:rPr lang="en-GB" b="1" i="1"/>
              <a:t>Secondary tuberculosis</a:t>
            </a:r>
            <a:r>
              <a:rPr lang="en-GB" i="1"/>
              <a:t> :</a:t>
            </a:r>
          </a:p>
          <a:p>
            <a:pPr>
              <a:lnSpc>
                <a:spcPct val="90000"/>
              </a:lnSpc>
              <a:buFont typeface="Wingdings" pitchFamily="2" charset="2"/>
              <a:buNone/>
            </a:pPr>
            <a:r>
              <a:rPr lang="en-GB" i="1"/>
              <a:t>- The pattern of disease that arises in a previously sensitized host</a:t>
            </a:r>
            <a:r>
              <a:rPr lang="en-GB"/>
              <a:t>. </a:t>
            </a:r>
          </a:p>
          <a:p>
            <a:pPr>
              <a:lnSpc>
                <a:spcPct val="90000"/>
              </a:lnSpc>
              <a:buFontTx/>
              <a:buChar char="-"/>
            </a:pPr>
            <a:r>
              <a:rPr lang="en-GB"/>
              <a:t>It may follow shortly after primary tuberculosis,</a:t>
            </a:r>
          </a:p>
          <a:p>
            <a:pPr>
              <a:lnSpc>
                <a:spcPct val="90000"/>
              </a:lnSpc>
              <a:buFontTx/>
              <a:buNone/>
            </a:pPr>
            <a:r>
              <a:rPr lang="en-GB"/>
              <a:t>- More commonly, it arises from reactivation of dormant primary lesions many decades after initial infection, particularly when host resistance is weakened.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GB" sz="3800" b="1"/>
              <a:t>Clinical Features of Tuberculosis</a:t>
            </a:r>
          </a:p>
        </p:txBody>
      </p:sp>
      <p:sp>
        <p:nvSpPr>
          <p:cNvPr id="155651" name="Rectangle 3"/>
          <p:cNvSpPr>
            <a:spLocks noGrp="1" noChangeArrowheads="1"/>
          </p:cNvSpPr>
          <p:nvPr>
            <p:ph idx="1"/>
          </p:nvPr>
        </p:nvSpPr>
        <p:spPr/>
        <p:txBody>
          <a:bodyPr/>
          <a:lstStyle/>
          <a:p>
            <a:pPr>
              <a:lnSpc>
                <a:spcPct val="90000"/>
              </a:lnSpc>
            </a:pPr>
            <a:r>
              <a:rPr lang="en-GB"/>
              <a:t>It may also result from exogenous reinfection because of waning of the protection afforded by the primary disease or because of a large inoculum of virulent bacilli.</a:t>
            </a:r>
          </a:p>
          <a:p>
            <a:pPr>
              <a:lnSpc>
                <a:spcPct val="90000"/>
              </a:lnSpc>
            </a:pPr>
            <a:r>
              <a:rPr lang="en-GB"/>
              <a:t>Reactivation of tuberculosis is more common in low-prevalence areas</a:t>
            </a:r>
          </a:p>
          <a:p>
            <a:pPr>
              <a:lnSpc>
                <a:spcPct val="90000"/>
              </a:lnSpc>
            </a:pPr>
            <a:r>
              <a:rPr lang="en-GB"/>
              <a:t> Reinfection plays an important role in regions of high contagion. </a:t>
            </a:r>
          </a:p>
          <a:p>
            <a:pPr>
              <a:lnSpc>
                <a:spcPct val="90000"/>
              </a:lnSpc>
            </a:pPr>
            <a:endParaRPr lang="en-GB"/>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sz="3800" b="1"/>
              <a:t>Clinical Features of Tuberculosis</a:t>
            </a:r>
          </a:p>
        </p:txBody>
      </p:sp>
      <p:sp>
        <p:nvSpPr>
          <p:cNvPr id="36867" name="Rectangle 3"/>
          <p:cNvSpPr>
            <a:spLocks noGrp="1" noChangeArrowheads="1"/>
          </p:cNvSpPr>
          <p:nvPr>
            <p:ph idx="1"/>
          </p:nvPr>
        </p:nvSpPr>
        <p:spPr/>
        <p:txBody>
          <a:bodyPr/>
          <a:lstStyle/>
          <a:p>
            <a:pPr>
              <a:lnSpc>
                <a:spcPct val="90000"/>
              </a:lnSpc>
            </a:pPr>
            <a:r>
              <a:rPr lang="en-GB"/>
              <a:t>Secondary pulmonary tuberculosis is classically localized to the apex of the upper lobes of one or both lungs. </a:t>
            </a:r>
          </a:p>
          <a:p>
            <a:pPr>
              <a:lnSpc>
                <a:spcPct val="90000"/>
              </a:lnSpc>
            </a:pPr>
            <a:r>
              <a:rPr lang="en-GB"/>
              <a:t>Cavitation occurs readily in the secondary form, resulting in dissemination of mycobacteria along the airways. </a:t>
            </a:r>
          </a:p>
          <a:p>
            <a:pPr>
              <a:lnSpc>
                <a:spcPct val="90000"/>
              </a:lnSpc>
            </a:pPr>
            <a:r>
              <a:rPr lang="en-GB"/>
              <a:t>It becomes an important source of infection because the patient now coughs sputum that contains bacilli.</a:t>
            </a:r>
          </a:p>
          <a:p>
            <a:pPr>
              <a:lnSpc>
                <a:spcPct val="90000"/>
              </a:lnSpc>
            </a:pPr>
            <a:endParaRPr lang="en-GB"/>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GB" sz="3800" b="1"/>
              <a:t>Clinical Features of Tuberculosis</a:t>
            </a:r>
          </a:p>
        </p:txBody>
      </p:sp>
      <p:sp>
        <p:nvSpPr>
          <p:cNvPr id="37891" name="Rectangle 3"/>
          <p:cNvSpPr>
            <a:spLocks noGrp="1" noChangeArrowheads="1"/>
          </p:cNvSpPr>
          <p:nvPr>
            <p:ph idx="1"/>
          </p:nvPr>
        </p:nvSpPr>
        <p:spPr/>
        <p:txBody>
          <a:bodyPr/>
          <a:lstStyle/>
          <a:p>
            <a:r>
              <a:rPr lang="en-GB"/>
              <a:t>Localized secondary tuberculosis may be asymptomatic. </a:t>
            </a:r>
          </a:p>
          <a:p>
            <a:endParaRPr lang="en-GB"/>
          </a:p>
          <a:p>
            <a:r>
              <a:rPr lang="en-GB"/>
              <a:t>When manifestations appear, they are usually </a:t>
            </a:r>
            <a:r>
              <a:rPr lang="en-GB" i="1"/>
              <a:t>insidious</a:t>
            </a:r>
            <a:r>
              <a:rPr lang="en-GB"/>
              <a:t> in onset.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GB" sz="3800" b="1"/>
              <a:t>Clinical Features of Tuberculosis</a:t>
            </a:r>
            <a:endParaRPr lang="en-US" sz="3800" b="1"/>
          </a:p>
        </p:txBody>
      </p:sp>
      <p:sp>
        <p:nvSpPr>
          <p:cNvPr id="180227" name="Rectangle 3"/>
          <p:cNvSpPr>
            <a:spLocks noGrp="1" noChangeArrowheads="1"/>
          </p:cNvSpPr>
          <p:nvPr>
            <p:ph idx="1"/>
          </p:nvPr>
        </p:nvSpPr>
        <p:spPr/>
        <p:txBody>
          <a:bodyPr/>
          <a:lstStyle/>
          <a:p>
            <a:pPr>
              <a:lnSpc>
                <a:spcPct val="90000"/>
              </a:lnSpc>
            </a:pPr>
            <a:r>
              <a:rPr lang="en-GB"/>
              <a:t>Systemic symptoms: probably related to cytokines released by activated macrophages (e.g., TNF and IL-1), and include malaise, anorexia, weight loss, and fever. </a:t>
            </a:r>
          </a:p>
          <a:p>
            <a:pPr>
              <a:lnSpc>
                <a:spcPct val="90000"/>
              </a:lnSpc>
            </a:pPr>
            <a:r>
              <a:rPr lang="en-GB"/>
              <a:t>Commonly, the </a:t>
            </a:r>
            <a:r>
              <a:rPr lang="en-GB" i="1"/>
              <a:t>fever is low grade</a:t>
            </a:r>
            <a:r>
              <a:rPr lang="en-GB"/>
              <a:t> and remittent (appearing late each afternoon and then subsiding), and </a:t>
            </a:r>
            <a:r>
              <a:rPr lang="en-GB" i="1"/>
              <a:t>night sweats</a:t>
            </a:r>
            <a:r>
              <a:rPr lang="en-GB"/>
              <a:t> occur. </a:t>
            </a:r>
          </a:p>
          <a:p>
            <a:pPr>
              <a:lnSpc>
                <a:spcPct val="90000"/>
              </a:lnSpc>
            </a:pP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GB" sz="3800" b="1"/>
              <a:t>Clinical Features of Tuberculosis</a:t>
            </a:r>
          </a:p>
        </p:txBody>
      </p:sp>
      <p:sp>
        <p:nvSpPr>
          <p:cNvPr id="157699" name="Rectangle 3"/>
          <p:cNvSpPr>
            <a:spLocks noGrp="1" noChangeArrowheads="1"/>
          </p:cNvSpPr>
          <p:nvPr>
            <p:ph idx="1"/>
          </p:nvPr>
        </p:nvSpPr>
        <p:spPr/>
        <p:txBody>
          <a:bodyPr/>
          <a:lstStyle/>
          <a:p>
            <a:r>
              <a:rPr lang="en-GB" sz="2800"/>
              <a:t>With progressive pulmonary involvement, increasing amounts of sputum, at first mucoid and later purulent, appear. </a:t>
            </a:r>
          </a:p>
          <a:p>
            <a:r>
              <a:rPr lang="en-GB" sz="2800" i="1"/>
              <a:t>Hemoptysis</a:t>
            </a:r>
            <a:r>
              <a:rPr lang="en-GB" sz="2800"/>
              <a:t> is present in about half of all cases of pulmonary tuberculosis. </a:t>
            </a:r>
          </a:p>
          <a:p>
            <a:r>
              <a:rPr lang="en-GB" sz="2800" i="1"/>
              <a:t>Pleuritic pain</a:t>
            </a:r>
            <a:r>
              <a:rPr lang="en-GB" sz="2800"/>
              <a:t> may result from extension of the infection to the pleural surfaces. </a:t>
            </a:r>
          </a:p>
          <a:p>
            <a:r>
              <a:rPr lang="en-GB" sz="2800"/>
              <a:t>Extrapulmonary manifestations of tuberculosis depend on the organ system involved </a:t>
            </a:r>
          </a:p>
          <a:p>
            <a:endParaRPr lang="en-GB" sz="28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S01871-008-f029"/>
          <p:cNvPicPr>
            <a:picLocks noChangeAspect="1" noChangeArrowheads="1"/>
          </p:cNvPicPr>
          <p:nvPr/>
        </p:nvPicPr>
        <p:blipFill>
          <a:blip r:embed="rId3"/>
          <a:srcRect/>
          <a:stretch>
            <a:fillRect/>
          </a:stretch>
        </p:blipFill>
        <p:spPr bwMode="auto">
          <a:xfrm>
            <a:off x="1404938" y="1281113"/>
            <a:ext cx="6350000" cy="4310062"/>
          </a:xfrm>
          <a:prstGeom prst="rect">
            <a:avLst/>
          </a:prstGeom>
          <a:noFill/>
          <a:ln w="9525">
            <a:solidFill>
              <a:schemeClr val="tx1"/>
            </a:solidFill>
            <a:miter lim="800000"/>
            <a:headEnd/>
            <a:tailEnd/>
          </a:ln>
        </p:spPr>
      </p:pic>
      <p:sp>
        <p:nvSpPr>
          <p:cNvPr id="100355" name="Text Box 3"/>
          <p:cNvSpPr txBox="1">
            <a:spLocks noChangeArrowheads="1"/>
          </p:cNvSpPr>
          <p:nvPr/>
        </p:nvSpPr>
        <p:spPr bwMode="auto">
          <a:xfrm>
            <a:off x="611188" y="5876925"/>
            <a:ext cx="7848600" cy="215900"/>
          </a:xfrm>
          <a:prstGeom prst="rect">
            <a:avLst/>
          </a:prstGeom>
          <a:solidFill>
            <a:schemeClr val="bg1">
              <a:alpha val="38000"/>
            </a:schemeClr>
          </a:solidFill>
          <a:ln w="12700">
            <a:noFill/>
            <a:miter lim="800000"/>
            <a:headEnd/>
            <a:tailEnd/>
          </a:ln>
          <a:effectLst/>
        </p:spPr>
        <p:txBody>
          <a:bodyPr anchor="ctr">
            <a:spAutoFit/>
          </a:bodyPr>
          <a:lstStyle/>
          <a:p>
            <a:pPr algn="ctr" eaLnBrk="0" hangingPunct="0"/>
            <a:r>
              <a:rPr lang="en-US" sz="800">
                <a:latin typeface="Arial" charset="0"/>
              </a:rPr>
              <a:t>Figure 8-29 The natural history and spectrum of tuberculosis. (Adapted from a sketch provided by Dr. R. K. Kumar, The University of New South Wales, School of Pathology, Sydney, Australia.)</a:t>
            </a:r>
          </a:p>
        </p:txBody>
      </p:sp>
      <p:sp>
        <p:nvSpPr>
          <p:cNvPr id="100356" name="Text Box 4"/>
          <p:cNvSpPr txBox="1">
            <a:spLocks noChangeArrowheads="1"/>
          </p:cNvSpPr>
          <p:nvPr/>
        </p:nvSpPr>
        <p:spPr bwMode="auto">
          <a:xfrm>
            <a:off x="4005263" y="6516688"/>
            <a:ext cx="4464050" cy="198437"/>
          </a:xfrm>
          <a:prstGeom prst="rect">
            <a:avLst/>
          </a:prstGeom>
          <a:noFill/>
          <a:ln w="12700">
            <a:noFill/>
            <a:miter lim="800000"/>
            <a:headEnd/>
            <a:tailEnd/>
          </a:ln>
          <a:effectLst/>
        </p:spPr>
        <p:txBody>
          <a:bodyPr>
            <a:spAutoFit/>
          </a:bodyPr>
          <a:lstStyle/>
          <a:p>
            <a:pPr algn="r" eaLnBrk="0" hangingPunct="0">
              <a:spcBef>
                <a:spcPct val="50000"/>
              </a:spcBef>
            </a:pPr>
            <a:r>
              <a:rPr lang="en-US" sz="700" i="1">
                <a:latin typeface="Arial" charset="0"/>
              </a:rPr>
              <a:t>Downloaded from: Robbins &amp; Cotran Pathologic Basis of Disease (on 24 September 2005 02:37 PM)</a:t>
            </a:r>
          </a:p>
        </p:txBody>
      </p:sp>
      <p:sp>
        <p:nvSpPr>
          <p:cNvPr id="100357" name="Text Box 5"/>
          <p:cNvSpPr txBox="1">
            <a:spLocks noChangeArrowheads="1"/>
          </p:cNvSpPr>
          <p:nvPr/>
        </p:nvSpPr>
        <p:spPr bwMode="auto">
          <a:xfrm>
            <a:off x="4000500" y="6645275"/>
            <a:ext cx="4464050" cy="198438"/>
          </a:xfrm>
          <a:prstGeom prst="rect">
            <a:avLst/>
          </a:prstGeom>
          <a:noFill/>
          <a:ln w="12700">
            <a:noFill/>
            <a:miter lim="800000"/>
            <a:headEnd/>
            <a:tailEnd/>
          </a:ln>
          <a:effectLst/>
        </p:spPr>
        <p:txBody>
          <a:bodyPr>
            <a:spAutoFit/>
          </a:bodyPr>
          <a:lstStyle/>
          <a:p>
            <a:pPr algn="r" eaLnBrk="0" hangingPunct="0">
              <a:spcBef>
                <a:spcPct val="50000"/>
              </a:spcBef>
            </a:pPr>
            <a:r>
              <a:rPr lang="en-US" sz="700" i="1">
                <a:latin typeface="Arial" charset="0"/>
              </a:rPr>
              <a:t>© 2005 Elsevier </a:t>
            </a:r>
          </a:p>
        </p:txBody>
      </p:sp>
      <p:pic>
        <p:nvPicPr>
          <p:cNvPr id="100358" name="Picture 6" descr="admintitle"/>
          <p:cNvPicPr>
            <a:picLocks noChangeAspect="1" noChangeArrowheads="1"/>
          </p:cNvPicPr>
          <p:nvPr/>
        </p:nvPicPr>
        <p:blipFill>
          <a:blip r:embed="rId4"/>
          <a:srcRect/>
          <a:stretch>
            <a:fillRect/>
          </a:stretch>
        </p:blipFill>
        <p:spPr bwMode="auto">
          <a:xfrm>
            <a:off x="107950" y="115888"/>
            <a:ext cx="990600" cy="314325"/>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b="1"/>
              <a:t>Morphology of TB</a:t>
            </a:r>
          </a:p>
        </p:txBody>
      </p:sp>
      <p:sp>
        <p:nvSpPr>
          <p:cNvPr id="39939" name="Rectangle 3"/>
          <p:cNvSpPr>
            <a:spLocks noGrp="1" noChangeArrowheads="1"/>
          </p:cNvSpPr>
          <p:nvPr>
            <p:ph idx="1"/>
          </p:nvPr>
        </p:nvSpPr>
        <p:spPr/>
        <p:txBody>
          <a:bodyPr/>
          <a:lstStyle/>
          <a:p>
            <a:r>
              <a:rPr lang="en-GB" sz="2800" b="1" i="1"/>
              <a:t>Primary Tuberculosis:</a:t>
            </a:r>
          </a:p>
          <a:p>
            <a:pPr>
              <a:buFontTx/>
              <a:buChar char="-"/>
            </a:pPr>
            <a:r>
              <a:rPr lang="en-GB" sz="2800"/>
              <a:t>In countries where bovine tuberculosis and infected milk have been eliminated, primary tuberculosis almost always begins in the lungs.</a:t>
            </a:r>
          </a:p>
          <a:p>
            <a:pPr>
              <a:buFontTx/>
              <a:buChar char="-"/>
            </a:pPr>
            <a:r>
              <a:rPr lang="en-GB" sz="2800"/>
              <a:t>Typically, the inhaled bacilli implant in the distal airspaces of the lower part of the upper lobe or the upper part of the lower lobe, </a:t>
            </a:r>
          </a:p>
          <a:p>
            <a:pPr>
              <a:buFontTx/>
              <a:buChar char="-"/>
            </a:pPr>
            <a:r>
              <a:rPr lang="en-GB" sz="2800"/>
              <a:t>Usually close to the pleura.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GB" b="1"/>
              <a:t>Morphology of TB</a:t>
            </a:r>
          </a:p>
        </p:txBody>
      </p:sp>
      <p:sp>
        <p:nvSpPr>
          <p:cNvPr id="40963" name="Rectangle 3"/>
          <p:cNvSpPr>
            <a:spLocks noGrp="1" noChangeArrowheads="1"/>
          </p:cNvSpPr>
          <p:nvPr>
            <p:ph idx="1"/>
          </p:nvPr>
        </p:nvSpPr>
        <p:spPr/>
        <p:txBody>
          <a:bodyPr/>
          <a:lstStyle/>
          <a:p>
            <a:pPr>
              <a:lnSpc>
                <a:spcPct val="80000"/>
              </a:lnSpc>
            </a:pPr>
            <a:r>
              <a:rPr lang="en-GB" sz="2800"/>
              <a:t>As sensitization develops, a 1- to 1.5-cm area of gray-white inflammatory consolidation emerges, known as the Ghon focus.</a:t>
            </a:r>
          </a:p>
          <a:p>
            <a:pPr>
              <a:lnSpc>
                <a:spcPct val="80000"/>
              </a:lnSpc>
            </a:pPr>
            <a:r>
              <a:rPr lang="en-GB" sz="2800"/>
              <a:t> In most cases, the center of this focus undergoes caseous necrosis. </a:t>
            </a:r>
          </a:p>
          <a:p>
            <a:pPr>
              <a:lnSpc>
                <a:spcPct val="80000"/>
              </a:lnSpc>
            </a:pPr>
            <a:r>
              <a:rPr lang="en-GB" sz="2800"/>
              <a:t>Tubercle bacilli, either free or within phagocytes, drain to the regional nodes, which also often caseate. </a:t>
            </a:r>
          </a:p>
          <a:p>
            <a:pPr>
              <a:lnSpc>
                <a:spcPct val="80000"/>
              </a:lnSpc>
            </a:pPr>
            <a:r>
              <a:rPr lang="en-GB" sz="2800"/>
              <a:t>This combination of parenchymal lung lesion and nodal involvement is referred to as the </a:t>
            </a:r>
            <a:r>
              <a:rPr lang="en-GB" sz="2800" b="1" i="1"/>
              <a:t>Ghon complex.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GB"/>
              <a:t>GRANULOMATOUS DISEASE</a:t>
            </a:r>
            <a:endParaRPr lang="en-US"/>
          </a:p>
        </p:txBody>
      </p:sp>
      <p:sp>
        <p:nvSpPr>
          <p:cNvPr id="174083" name="Rectangle 3"/>
          <p:cNvSpPr>
            <a:spLocks noGrp="1" noChangeArrowheads="1"/>
          </p:cNvSpPr>
          <p:nvPr>
            <p:ph idx="1"/>
          </p:nvPr>
        </p:nvSpPr>
        <p:spPr/>
        <p:txBody>
          <a:bodyPr/>
          <a:lstStyle/>
          <a:p>
            <a:r>
              <a:rPr lang="en-GB"/>
              <a:t>Recognition of the granulomatous pattern in a biopsy specimen is important because of the limited number of possible conditions that cause it and the significance of the diagnoses associated with the lesions. </a:t>
            </a:r>
          </a:p>
          <a:p>
            <a:endParaRPr lang="en-GB"/>
          </a:p>
          <a:p>
            <a:pPr>
              <a:buFont typeface="Wingdings" pitchFamily="2" charset="2"/>
              <a:buNone/>
            </a:pP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GB" b="1"/>
              <a:t>Morphology of TB</a:t>
            </a:r>
          </a:p>
        </p:txBody>
      </p:sp>
      <p:sp>
        <p:nvSpPr>
          <p:cNvPr id="158723" name="Rectangle 3"/>
          <p:cNvSpPr>
            <a:spLocks noGrp="1" noChangeArrowheads="1"/>
          </p:cNvSpPr>
          <p:nvPr>
            <p:ph idx="1"/>
          </p:nvPr>
        </p:nvSpPr>
        <p:spPr/>
        <p:txBody>
          <a:bodyPr>
            <a:normAutofit/>
          </a:bodyPr>
          <a:lstStyle/>
          <a:p>
            <a:r>
              <a:rPr lang="en-GB" sz="2800"/>
              <a:t>During the first few weeks, there is also lymphatic and hematogenous dissemination to other parts of the body.</a:t>
            </a:r>
          </a:p>
          <a:p>
            <a:r>
              <a:rPr lang="en-GB" sz="2800"/>
              <a:t> In approximately 95% of cases, development of cell-mediated immunity controls the infection. Hence, the Ghon complex undergoes progressive fibrosis, often followed by radiologically detectable calcification (Ranke complex), and despite seeding of other organs, no lesions develop. </a:t>
            </a:r>
          </a:p>
          <a:p>
            <a:endParaRPr lang="en-GB" sz="2800"/>
          </a:p>
          <a:p>
            <a:endParaRPr lang="en-GB" sz="28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S01871-008-f030"/>
          <p:cNvPicPr>
            <a:picLocks noChangeAspect="1" noChangeArrowheads="1"/>
          </p:cNvPicPr>
          <p:nvPr/>
        </p:nvPicPr>
        <p:blipFill>
          <a:blip r:embed="rId3"/>
          <a:srcRect/>
          <a:stretch>
            <a:fillRect/>
          </a:stretch>
        </p:blipFill>
        <p:spPr bwMode="auto">
          <a:xfrm>
            <a:off x="3186113" y="1055688"/>
            <a:ext cx="2784475" cy="4762500"/>
          </a:xfrm>
          <a:prstGeom prst="rect">
            <a:avLst/>
          </a:prstGeom>
          <a:noFill/>
          <a:ln w="9525">
            <a:solidFill>
              <a:schemeClr val="tx1"/>
            </a:solidFill>
            <a:miter lim="800000"/>
            <a:headEnd/>
            <a:tailEnd/>
          </a:ln>
        </p:spPr>
      </p:pic>
      <p:sp>
        <p:nvSpPr>
          <p:cNvPr id="106499" name="Text Box 3"/>
          <p:cNvSpPr txBox="1">
            <a:spLocks noChangeArrowheads="1"/>
          </p:cNvSpPr>
          <p:nvPr/>
        </p:nvSpPr>
        <p:spPr bwMode="auto">
          <a:xfrm>
            <a:off x="611188" y="5876925"/>
            <a:ext cx="7848600" cy="215900"/>
          </a:xfrm>
          <a:prstGeom prst="rect">
            <a:avLst/>
          </a:prstGeom>
          <a:solidFill>
            <a:schemeClr val="bg1">
              <a:alpha val="38000"/>
            </a:schemeClr>
          </a:solidFill>
          <a:ln w="12700">
            <a:noFill/>
            <a:miter lim="800000"/>
            <a:headEnd/>
            <a:tailEnd/>
          </a:ln>
          <a:effectLst/>
        </p:spPr>
        <p:txBody>
          <a:bodyPr anchor="ctr">
            <a:spAutoFit/>
          </a:bodyPr>
          <a:lstStyle/>
          <a:p>
            <a:pPr algn="ctr" eaLnBrk="0" hangingPunct="0"/>
            <a:r>
              <a:rPr lang="en-US" sz="800">
                <a:latin typeface="Arial" charset="0"/>
              </a:rPr>
              <a:t>Figure 8-30 Primary pulmonary tuberculosis, Ghon complex. The gray-white parenchymal focus is under the pleura in the lower part of the upper lobe. Hilar lymph nodes with caseation are seen on the left.</a:t>
            </a:r>
          </a:p>
        </p:txBody>
      </p:sp>
      <p:sp>
        <p:nvSpPr>
          <p:cNvPr id="106500" name="Text Box 4"/>
          <p:cNvSpPr txBox="1">
            <a:spLocks noChangeArrowheads="1"/>
          </p:cNvSpPr>
          <p:nvPr/>
        </p:nvSpPr>
        <p:spPr bwMode="auto">
          <a:xfrm>
            <a:off x="4005263" y="6516688"/>
            <a:ext cx="4464050" cy="198437"/>
          </a:xfrm>
          <a:prstGeom prst="rect">
            <a:avLst/>
          </a:prstGeom>
          <a:noFill/>
          <a:ln w="12700">
            <a:noFill/>
            <a:miter lim="800000"/>
            <a:headEnd/>
            <a:tailEnd/>
          </a:ln>
          <a:effectLst/>
        </p:spPr>
        <p:txBody>
          <a:bodyPr>
            <a:spAutoFit/>
          </a:bodyPr>
          <a:lstStyle/>
          <a:p>
            <a:pPr algn="r" eaLnBrk="0" hangingPunct="0">
              <a:spcBef>
                <a:spcPct val="50000"/>
              </a:spcBef>
            </a:pPr>
            <a:r>
              <a:rPr lang="en-US" sz="700" i="1">
                <a:latin typeface="Arial" charset="0"/>
              </a:rPr>
              <a:t>Downloaded from: Robbins &amp; Cotran Pathologic Basis of Disease (on 24 September 2005 02:37 PM)</a:t>
            </a:r>
          </a:p>
        </p:txBody>
      </p:sp>
      <p:sp>
        <p:nvSpPr>
          <p:cNvPr id="106501" name="Text Box 5"/>
          <p:cNvSpPr txBox="1">
            <a:spLocks noChangeArrowheads="1"/>
          </p:cNvSpPr>
          <p:nvPr/>
        </p:nvSpPr>
        <p:spPr bwMode="auto">
          <a:xfrm>
            <a:off x="4000500" y="6645275"/>
            <a:ext cx="4464050" cy="198438"/>
          </a:xfrm>
          <a:prstGeom prst="rect">
            <a:avLst/>
          </a:prstGeom>
          <a:noFill/>
          <a:ln w="12700">
            <a:noFill/>
            <a:miter lim="800000"/>
            <a:headEnd/>
            <a:tailEnd/>
          </a:ln>
          <a:effectLst/>
        </p:spPr>
        <p:txBody>
          <a:bodyPr>
            <a:spAutoFit/>
          </a:bodyPr>
          <a:lstStyle/>
          <a:p>
            <a:pPr algn="r" eaLnBrk="0" hangingPunct="0">
              <a:spcBef>
                <a:spcPct val="50000"/>
              </a:spcBef>
            </a:pPr>
            <a:r>
              <a:rPr lang="en-US" sz="700" i="1">
                <a:latin typeface="Arial" charset="0"/>
              </a:rPr>
              <a:t>© 2005 Elsevier </a:t>
            </a:r>
          </a:p>
        </p:txBody>
      </p:sp>
      <p:pic>
        <p:nvPicPr>
          <p:cNvPr id="106502" name="Picture 6" descr="admintitle"/>
          <p:cNvPicPr>
            <a:picLocks noChangeAspect="1" noChangeArrowheads="1"/>
          </p:cNvPicPr>
          <p:nvPr/>
        </p:nvPicPr>
        <p:blipFill>
          <a:blip r:embed="rId4"/>
          <a:srcRect/>
          <a:stretch>
            <a:fillRect/>
          </a:stretch>
        </p:blipFill>
        <p:spPr bwMode="auto">
          <a:xfrm>
            <a:off x="107950" y="115888"/>
            <a:ext cx="990600" cy="314325"/>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b="1"/>
              <a:t>Morphology of TB</a:t>
            </a:r>
          </a:p>
        </p:txBody>
      </p:sp>
      <p:sp>
        <p:nvSpPr>
          <p:cNvPr id="41987" name="Rectangle 3"/>
          <p:cNvSpPr>
            <a:spLocks noGrp="1" noChangeArrowheads="1"/>
          </p:cNvSpPr>
          <p:nvPr>
            <p:ph idx="1"/>
          </p:nvPr>
        </p:nvSpPr>
        <p:spPr/>
        <p:txBody>
          <a:bodyPr>
            <a:normAutofit lnSpcReduction="10000"/>
          </a:bodyPr>
          <a:lstStyle/>
          <a:p>
            <a:pPr>
              <a:lnSpc>
                <a:spcPct val="80000"/>
              </a:lnSpc>
            </a:pPr>
            <a:r>
              <a:rPr lang="en-GB" sz="2800"/>
              <a:t>Histologically, sites of active involvement are marked by a characteristic granulomatous inflammatory reaction that forms both caseating and noncaseating tubercles. </a:t>
            </a:r>
          </a:p>
          <a:p>
            <a:pPr>
              <a:lnSpc>
                <a:spcPct val="80000"/>
              </a:lnSpc>
            </a:pPr>
            <a:r>
              <a:rPr lang="en-GB" sz="2800"/>
              <a:t>When multiple granulomas coalesce that they become macroscopically visible.</a:t>
            </a:r>
          </a:p>
          <a:p>
            <a:pPr>
              <a:lnSpc>
                <a:spcPct val="80000"/>
              </a:lnSpc>
            </a:pPr>
            <a:r>
              <a:rPr lang="en-GB" sz="2800"/>
              <a:t>The granulomas are usually surrounded by fibroblasts and lymphocytes.</a:t>
            </a:r>
          </a:p>
          <a:p>
            <a:pPr>
              <a:lnSpc>
                <a:spcPct val="80000"/>
              </a:lnSpc>
            </a:pPr>
            <a:r>
              <a:rPr lang="en-GB" sz="2800"/>
              <a:t> Multinucleate giant cells are present in the granulomas.</a:t>
            </a:r>
          </a:p>
          <a:p>
            <a:pPr>
              <a:lnSpc>
                <a:spcPct val="80000"/>
              </a:lnSpc>
            </a:pPr>
            <a:r>
              <a:rPr lang="en-GB" sz="2800"/>
              <a:t>Immunocompromised people do not form the characteristic granulomas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b="1"/>
              <a:t>Morphology of TB</a:t>
            </a:r>
          </a:p>
        </p:txBody>
      </p:sp>
      <p:sp>
        <p:nvSpPr>
          <p:cNvPr id="43011" name="Rectangle 3"/>
          <p:cNvSpPr>
            <a:spLocks noGrp="1" noChangeArrowheads="1"/>
          </p:cNvSpPr>
          <p:nvPr>
            <p:ph idx="1"/>
          </p:nvPr>
        </p:nvSpPr>
        <p:spPr/>
        <p:txBody>
          <a:bodyPr/>
          <a:lstStyle/>
          <a:p>
            <a:r>
              <a:rPr lang="en-GB" b="1" i="1" u="sng"/>
              <a:t>Secondary Tuberculosis:</a:t>
            </a:r>
            <a:r>
              <a:rPr lang="en-GB" u="sng"/>
              <a:t> </a:t>
            </a:r>
          </a:p>
          <a:p>
            <a:r>
              <a:rPr lang="en-GB" b="1"/>
              <a:t>The initial lesion is usually a small focus of consolidation, less than 2 cm in diameter, near the apical pleura.</a:t>
            </a:r>
            <a:r>
              <a:rPr lang="en-GB"/>
              <a:t> Such foci are sharply circumscribed, firm, gray-white to yellow areas that have a variable amount of central caseation and peripheral fibrosis.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8" name="Picture 4" descr="G2"/>
          <p:cNvPicPr>
            <a:picLocks noChangeAspect="1" noChangeArrowheads="1"/>
          </p:cNvPicPr>
          <p:nvPr/>
        </p:nvPicPr>
        <p:blipFill>
          <a:blip r:embed="rId2"/>
          <a:srcRect/>
          <a:stretch>
            <a:fillRect/>
          </a:stretch>
        </p:blipFill>
        <p:spPr bwMode="auto">
          <a:xfrm>
            <a:off x="2312988" y="0"/>
            <a:ext cx="4516437" cy="68580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n-GB" b="1"/>
              <a:t>Morphology of TB</a:t>
            </a:r>
          </a:p>
        </p:txBody>
      </p:sp>
      <p:sp>
        <p:nvSpPr>
          <p:cNvPr id="159747" name="Rectangle 3"/>
          <p:cNvSpPr>
            <a:spLocks noGrp="1" noChangeArrowheads="1"/>
          </p:cNvSpPr>
          <p:nvPr>
            <p:ph idx="1"/>
          </p:nvPr>
        </p:nvSpPr>
        <p:spPr/>
        <p:txBody>
          <a:bodyPr/>
          <a:lstStyle/>
          <a:p>
            <a:r>
              <a:rPr lang="en-GB"/>
              <a:t>Histologically, the active lesions show characteristic coalescent tubercles with central caseation. </a:t>
            </a:r>
          </a:p>
          <a:p>
            <a:r>
              <a:rPr lang="en-GB"/>
              <a:t>Localized, apical, secondary pulmonary tuberculosis may heal with fibrosis either spontaneously or after therapy, or </a:t>
            </a:r>
          </a:p>
          <a:p>
            <a:r>
              <a:rPr lang="en-GB"/>
              <a:t>The disease may progress and extend along several different pathways. </a:t>
            </a:r>
          </a:p>
          <a:p>
            <a:endParaRPr lang="en-GB"/>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S01871-008-f031a"/>
          <p:cNvPicPr>
            <a:picLocks noChangeAspect="1" noChangeArrowheads="1"/>
          </p:cNvPicPr>
          <p:nvPr/>
        </p:nvPicPr>
        <p:blipFill>
          <a:blip r:embed="rId3"/>
          <a:srcRect/>
          <a:stretch>
            <a:fillRect/>
          </a:stretch>
        </p:blipFill>
        <p:spPr bwMode="auto">
          <a:xfrm>
            <a:off x="1870075" y="1055688"/>
            <a:ext cx="5416550" cy="4762500"/>
          </a:xfrm>
          <a:prstGeom prst="rect">
            <a:avLst/>
          </a:prstGeom>
          <a:noFill/>
          <a:ln w="9525">
            <a:solidFill>
              <a:schemeClr val="tx1"/>
            </a:solidFill>
            <a:miter lim="800000"/>
            <a:headEnd/>
            <a:tailEnd/>
          </a:ln>
        </p:spPr>
      </p:pic>
      <p:sp>
        <p:nvSpPr>
          <p:cNvPr id="109571" name="Text Box 3"/>
          <p:cNvSpPr txBox="1">
            <a:spLocks noChangeArrowheads="1"/>
          </p:cNvSpPr>
          <p:nvPr/>
        </p:nvSpPr>
        <p:spPr bwMode="auto">
          <a:xfrm>
            <a:off x="611188" y="5876925"/>
            <a:ext cx="7848600" cy="215900"/>
          </a:xfrm>
          <a:prstGeom prst="rect">
            <a:avLst/>
          </a:prstGeom>
          <a:solidFill>
            <a:schemeClr val="bg1">
              <a:alpha val="38000"/>
            </a:schemeClr>
          </a:solidFill>
          <a:ln w="12700">
            <a:noFill/>
            <a:miter lim="800000"/>
            <a:headEnd/>
            <a:tailEnd/>
          </a:ln>
          <a:effectLst/>
        </p:spPr>
        <p:txBody>
          <a:bodyPr anchor="ctr">
            <a:spAutoFit/>
          </a:bodyPr>
          <a:lstStyle/>
          <a:p>
            <a:pPr algn="ctr" eaLnBrk="0" hangingPunct="0"/>
            <a:r>
              <a:rPr lang="en-US" sz="800">
                <a:latin typeface="Arial" charset="0"/>
              </a:rPr>
              <a:t>Figure 8-31 The morphologic spectrum of tuberculosis. A characteristic tubercle at low magnification (A) and in detail (B) illustrates central caseation surrounded by epithelioid and multinucleated giant cells. This is the usual response seen in patients who have developed cell mediated immunity to the organism. Occasionally, even in immunocompetent individuals, tubercular granulomas might not show central caseation (C); hence, irrespective of the presence or absence of caseous necrosis, special stains for acid-fast organisms need to be performed when granulomas are present in histologic section. In immunosuppressed individuals, tuberculosis may not elicit a granulomatous response ("nonreactive tuberculosis"); instead, sheets of foamy histiocytes are seen, packed with mycobacteria that are demonstrable with acid-fast stains (D). (D, Courtesy of Dr. Dominick Cavuoti, Department of Pathology, University of Texas Southwestern Medical School, Dallas, TX.)</a:t>
            </a:r>
          </a:p>
        </p:txBody>
      </p:sp>
      <p:sp>
        <p:nvSpPr>
          <p:cNvPr id="109572" name="Text Box 4"/>
          <p:cNvSpPr txBox="1">
            <a:spLocks noChangeArrowheads="1"/>
          </p:cNvSpPr>
          <p:nvPr/>
        </p:nvSpPr>
        <p:spPr bwMode="auto">
          <a:xfrm>
            <a:off x="4005263" y="6516688"/>
            <a:ext cx="4464050" cy="198437"/>
          </a:xfrm>
          <a:prstGeom prst="rect">
            <a:avLst/>
          </a:prstGeom>
          <a:noFill/>
          <a:ln w="12700">
            <a:noFill/>
            <a:miter lim="800000"/>
            <a:headEnd/>
            <a:tailEnd/>
          </a:ln>
          <a:effectLst/>
        </p:spPr>
        <p:txBody>
          <a:bodyPr>
            <a:spAutoFit/>
          </a:bodyPr>
          <a:lstStyle/>
          <a:p>
            <a:pPr algn="r" eaLnBrk="0" hangingPunct="0">
              <a:spcBef>
                <a:spcPct val="50000"/>
              </a:spcBef>
            </a:pPr>
            <a:r>
              <a:rPr lang="en-US" sz="700" i="1">
                <a:latin typeface="Arial" charset="0"/>
              </a:rPr>
              <a:t>Downloaded from: Robbins &amp; Cotran Pathologic Basis of Disease (on 24 September 2005 02:37 PM)</a:t>
            </a:r>
          </a:p>
        </p:txBody>
      </p:sp>
      <p:sp>
        <p:nvSpPr>
          <p:cNvPr id="109573" name="Text Box 5"/>
          <p:cNvSpPr txBox="1">
            <a:spLocks noChangeArrowheads="1"/>
          </p:cNvSpPr>
          <p:nvPr/>
        </p:nvSpPr>
        <p:spPr bwMode="auto">
          <a:xfrm>
            <a:off x="4000500" y="6645275"/>
            <a:ext cx="4464050" cy="198438"/>
          </a:xfrm>
          <a:prstGeom prst="rect">
            <a:avLst/>
          </a:prstGeom>
          <a:noFill/>
          <a:ln w="12700">
            <a:noFill/>
            <a:miter lim="800000"/>
            <a:headEnd/>
            <a:tailEnd/>
          </a:ln>
          <a:effectLst/>
        </p:spPr>
        <p:txBody>
          <a:bodyPr>
            <a:spAutoFit/>
          </a:bodyPr>
          <a:lstStyle/>
          <a:p>
            <a:pPr algn="r" eaLnBrk="0" hangingPunct="0">
              <a:spcBef>
                <a:spcPct val="50000"/>
              </a:spcBef>
            </a:pPr>
            <a:r>
              <a:rPr lang="en-US" sz="700" i="1">
                <a:latin typeface="Arial" charset="0"/>
              </a:rPr>
              <a:t>© 2005 Elsevier </a:t>
            </a:r>
          </a:p>
        </p:txBody>
      </p:sp>
      <p:pic>
        <p:nvPicPr>
          <p:cNvPr id="109574" name="Picture 6" descr="admintitle"/>
          <p:cNvPicPr>
            <a:picLocks noChangeAspect="1" noChangeArrowheads="1"/>
          </p:cNvPicPr>
          <p:nvPr/>
        </p:nvPicPr>
        <p:blipFill>
          <a:blip r:embed="rId4"/>
          <a:srcRect/>
          <a:stretch>
            <a:fillRect/>
          </a:stretch>
        </p:blipFill>
        <p:spPr bwMode="auto">
          <a:xfrm>
            <a:off x="107950" y="115888"/>
            <a:ext cx="990600" cy="314325"/>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S01871-008-f031b"/>
          <p:cNvPicPr>
            <a:picLocks noChangeAspect="1" noChangeArrowheads="1"/>
          </p:cNvPicPr>
          <p:nvPr/>
        </p:nvPicPr>
        <p:blipFill>
          <a:blip r:embed="rId3"/>
          <a:srcRect/>
          <a:stretch>
            <a:fillRect/>
          </a:stretch>
        </p:blipFill>
        <p:spPr bwMode="auto">
          <a:xfrm>
            <a:off x="1706563" y="1055688"/>
            <a:ext cx="5743575" cy="4762500"/>
          </a:xfrm>
          <a:prstGeom prst="rect">
            <a:avLst/>
          </a:prstGeom>
          <a:noFill/>
          <a:ln w="9525">
            <a:solidFill>
              <a:schemeClr val="tx1"/>
            </a:solidFill>
            <a:miter lim="800000"/>
            <a:headEnd/>
            <a:tailEnd/>
          </a:ln>
        </p:spPr>
      </p:pic>
      <p:sp>
        <p:nvSpPr>
          <p:cNvPr id="112643" name="Text Box 3"/>
          <p:cNvSpPr txBox="1">
            <a:spLocks noChangeArrowheads="1"/>
          </p:cNvSpPr>
          <p:nvPr/>
        </p:nvSpPr>
        <p:spPr bwMode="auto">
          <a:xfrm>
            <a:off x="611188" y="5876925"/>
            <a:ext cx="7848600" cy="215900"/>
          </a:xfrm>
          <a:prstGeom prst="rect">
            <a:avLst/>
          </a:prstGeom>
          <a:solidFill>
            <a:schemeClr val="bg1">
              <a:alpha val="38000"/>
            </a:schemeClr>
          </a:solidFill>
          <a:ln w="12700">
            <a:noFill/>
            <a:miter lim="800000"/>
            <a:headEnd/>
            <a:tailEnd/>
          </a:ln>
          <a:effectLst/>
        </p:spPr>
        <p:txBody>
          <a:bodyPr anchor="ctr">
            <a:spAutoFit/>
          </a:bodyPr>
          <a:lstStyle/>
          <a:p>
            <a:pPr algn="ctr" eaLnBrk="0" hangingPunct="0"/>
            <a:r>
              <a:rPr lang="en-US" sz="800">
                <a:latin typeface="Arial" charset="0"/>
              </a:rPr>
              <a:t>Figure 8-31 The morphologic spectrum of tuberculosis. A characteristic tubercle at low magnification (A) and in detail (B) illustrates central caseation surrounded by epithelioid and multinucleated giant cells. This is the usual response seen in patients who have developed cell mediated immunity to the organism. Occasionally, even in immunocompetent individuals, tubercular granulomas might not show central caseation (C); hence, irrespective of the presence or absence of caseous necrosis, special stains for acid-fast organisms need to be performed when granulomas are present in histologic section. In immunosuppressed individuals, tuberculosis may not elicit a granulomatous response ("nonreactive tuberculosis"); instead, sheets of foamy histiocytes are seen, packed with mycobacteria that are demonstrable with acid-fast stains (D). (D, Courtesy of Dr. Dominick Cavuoti, Department of Pathology, University of Texas Southwestern Medical School, Dallas, TX.)</a:t>
            </a:r>
          </a:p>
        </p:txBody>
      </p:sp>
      <p:sp>
        <p:nvSpPr>
          <p:cNvPr id="112644" name="Text Box 4"/>
          <p:cNvSpPr txBox="1">
            <a:spLocks noChangeArrowheads="1"/>
          </p:cNvSpPr>
          <p:nvPr/>
        </p:nvSpPr>
        <p:spPr bwMode="auto">
          <a:xfrm>
            <a:off x="4005263" y="6516688"/>
            <a:ext cx="4464050" cy="198437"/>
          </a:xfrm>
          <a:prstGeom prst="rect">
            <a:avLst/>
          </a:prstGeom>
          <a:noFill/>
          <a:ln w="12700">
            <a:noFill/>
            <a:miter lim="800000"/>
            <a:headEnd/>
            <a:tailEnd/>
          </a:ln>
          <a:effectLst/>
        </p:spPr>
        <p:txBody>
          <a:bodyPr>
            <a:spAutoFit/>
          </a:bodyPr>
          <a:lstStyle/>
          <a:p>
            <a:pPr algn="r" eaLnBrk="0" hangingPunct="0">
              <a:spcBef>
                <a:spcPct val="50000"/>
              </a:spcBef>
            </a:pPr>
            <a:r>
              <a:rPr lang="en-US" sz="700" i="1">
                <a:latin typeface="Arial" charset="0"/>
              </a:rPr>
              <a:t>Downloaded from: Robbins &amp; Cotran Pathologic Basis of Disease (on 24 September 2005 02:37 PM)</a:t>
            </a:r>
          </a:p>
        </p:txBody>
      </p:sp>
      <p:sp>
        <p:nvSpPr>
          <p:cNvPr id="112645" name="Text Box 5"/>
          <p:cNvSpPr txBox="1">
            <a:spLocks noChangeArrowheads="1"/>
          </p:cNvSpPr>
          <p:nvPr/>
        </p:nvSpPr>
        <p:spPr bwMode="auto">
          <a:xfrm>
            <a:off x="4000500" y="6645275"/>
            <a:ext cx="4464050" cy="198438"/>
          </a:xfrm>
          <a:prstGeom prst="rect">
            <a:avLst/>
          </a:prstGeom>
          <a:noFill/>
          <a:ln w="12700">
            <a:noFill/>
            <a:miter lim="800000"/>
            <a:headEnd/>
            <a:tailEnd/>
          </a:ln>
          <a:effectLst/>
        </p:spPr>
        <p:txBody>
          <a:bodyPr>
            <a:spAutoFit/>
          </a:bodyPr>
          <a:lstStyle/>
          <a:p>
            <a:pPr algn="r" eaLnBrk="0" hangingPunct="0">
              <a:spcBef>
                <a:spcPct val="50000"/>
              </a:spcBef>
            </a:pPr>
            <a:r>
              <a:rPr lang="en-US" sz="700" i="1">
                <a:latin typeface="Arial" charset="0"/>
              </a:rPr>
              <a:t>© 2005 Elsevier </a:t>
            </a:r>
          </a:p>
        </p:txBody>
      </p:sp>
      <p:pic>
        <p:nvPicPr>
          <p:cNvPr id="112646" name="Picture 6" descr="admintitle"/>
          <p:cNvPicPr>
            <a:picLocks noChangeAspect="1" noChangeArrowheads="1"/>
          </p:cNvPicPr>
          <p:nvPr/>
        </p:nvPicPr>
        <p:blipFill>
          <a:blip r:embed="rId4"/>
          <a:srcRect/>
          <a:stretch>
            <a:fillRect/>
          </a:stretch>
        </p:blipFill>
        <p:spPr bwMode="auto">
          <a:xfrm>
            <a:off x="107950" y="115888"/>
            <a:ext cx="990600" cy="314325"/>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S01871-008-f031c"/>
          <p:cNvPicPr>
            <a:picLocks noChangeAspect="1" noChangeArrowheads="1"/>
          </p:cNvPicPr>
          <p:nvPr/>
        </p:nvPicPr>
        <p:blipFill>
          <a:blip r:embed="rId3"/>
          <a:srcRect/>
          <a:stretch>
            <a:fillRect/>
          </a:stretch>
        </p:blipFill>
        <p:spPr bwMode="auto">
          <a:xfrm>
            <a:off x="1685925" y="1055688"/>
            <a:ext cx="5786438" cy="4762500"/>
          </a:xfrm>
          <a:prstGeom prst="rect">
            <a:avLst/>
          </a:prstGeom>
          <a:noFill/>
          <a:ln w="9525">
            <a:solidFill>
              <a:schemeClr val="tx1"/>
            </a:solidFill>
            <a:miter lim="800000"/>
            <a:headEnd/>
            <a:tailEnd/>
          </a:ln>
        </p:spPr>
      </p:pic>
      <p:sp>
        <p:nvSpPr>
          <p:cNvPr id="115715" name="Text Box 3"/>
          <p:cNvSpPr txBox="1">
            <a:spLocks noChangeArrowheads="1"/>
          </p:cNvSpPr>
          <p:nvPr/>
        </p:nvSpPr>
        <p:spPr bwMode="auto">
          <a:xfrm>
            <a:off x="611188" y="5876925"/>
            <a:ext cx="7848600" cy="215900"/>
          </a:xfrm>
          <a:prstGeom prst="rect">
            <a:avLst/>
          </a:prstGeom>
          <a:solidFill>
            <a:schemeClr val="bg1">
              <a:alpha val="38000"/>
            </a:schemeClr>
          </a:solidFill>
          <a:ln w="12700">
            <a:noFill/>
            <a:miter lim="800000"/>
            <a:headEnd/>
            <a:tailEnd/>
          </a:ln>
          <a:effectLst/>
        </p:spPr>
        <p:txBody>
          <a:bodyPr anchor="ctr">
            <a:spAutoFit/>
          </a:bodyPr>
          <a:lstStyle/>
          <a:p>
            <a:pPr algn="ctr" eaLnBrk="0" hangingPunct="0"/>
            <a:r>
              <a:rPr lang="en-US" sz="800">
                <a:latin typeface="Arial" charset="0"/>
              </a:rPr>
              <a:t>Figure 8-31 The morphologic spectrum of tuberculosis. A characteristic tubercle at low magnification (A) and in detail (B) illustrates central caseation surrounded by epithelioid and multinucleated giant cells. This is the usual response seen in patients who have developed cell mediated immunity to the organism. Occasionally, even in immunocompetent individuals, tubercular granulomas might not show central caseation (C); hence, irrespective of the presence or absence of caseous necrosis, special stains for acid-fast organisms need to be performed when granulomas are present in histologic section. In immunosuppressed individuals, tuberculosis may not elicit a granulomatous response ("nonreactive tuberculosis"); instead, sheets of foamy histiocytes are seen, packed with mycobacteria that are demonstrable with acid-fast stains (D). (D, Courtesy of Dr. Dominick Cavuoti, Department of Pathology, University of Texas Southwestern Medical School, Dallas, TX.)</a:t>
            </a:r>
          </a:p>
        </p:txBody>
      </p:sp>
      <p:sp>
        <p:nvSpPr>
          <p:cNvPr id="115716" name="Text Box 4"/>
          <p:cNvSpPr txBox="1">
            <a:spLocks noChangeArrowheads="1"/>
          </p:cNvSpPr>
          <p:nvPr/>
        </p:nvSpPr>
        <p:spPr bwMode="auto">
          <a:xfrm>
            <a:off x="4005263" y="6516688"/>
            <a:ext cx="4464050" cy="198437"/>
          </a:xfrm>
          <a:prstGeom prst="rect">
            <a:avLst/>
          </a:prstGeom>
          <a:noFill/>
          <a:ln w="12700">
            <a:noFill/>
            <a:miter lim="800000"/>
            <a:headEnd/>
            <a:tailEnd/>
          </a:ln>
          <a:effectLst/>
        </p:spPr>
        <p:txBody>
          <a:bodyPr>
            <a:spAutoFit/>
          </a:bodyPr>
          <a:lstStyle/>
          <a:p>
            <a:pPr algn="r" eaLnBrk="0" hangingPunct="0">
              <a:spcBef>
                <a:spcPct val="50000"/>
              </a:spcBef>
            </a:pPr>
            <a:r>
              <a:rPr lang="en-US" sz="700" i="1">
                <a:latin typeface="Arial" charset="0"/>
              </a:rPr>
              <a:t>Downloaded from: Robbins &amp; Cotran Pathologic Basis of Disease (on 24 September 2005 02:37 PM)</a:t>
            </a:r>
          </a:p>
        </p:txBody>
      </p:sp>
      <p:sp>
        <p:nvSpPr>
          <p:cNvPr id="115717" name="Text Box 5"/>
          <p:cNvSpPr txBox="1">
            <a:spLocks noChangeArrowheads="1"/>
          </p:cNvSpPr>
          <p:nvPr/>
        </p:nvSpPr>
        <p:spPr bwMode="auto">
          <a:xfrm>
            <a:off x="4000500" y="6645275"/>
            <a:ext cx="4464050" cy="198438"/>
          </a:xfrm>
          <a:prstGeom prst="rect">
            <a:avLst/>
          </a:prstGeom>
          <a:noFill/>
          <a:ln w="12700">
            <a:noFill/>
            <a:miter lim="800000"/>
            <a:headEnd/>
            <a:tailEnd/>
          </a:ln>
          <a:effectLst/>
        </p:spPr>
        <p:txBody>
          <a:bodyPr>
            <a:spAutoFit/>
          </a:bodyPr>
          <a:lstStyle/>
          <a:p>
            <a:pPr algn="r" eaLnBrk="0" hangingPunct="0">
              <a:spcBef>
                <a:spcPct val="50000"/>
              </a:spcBef>
            </a:pPr>
            <a:r>
              <a:rPr lang="en-US" sz="700" i="1">
                <a:latin typeface="Arial" charset="0"/>
              </a:rPr>
              <a:t>© 2005 Elsevier </a:t>
            </a:r>
          </a:p>
        </p:txBody>
      </p:sp>
      <p:pic>
        <p:nvPicPr>
          <p:cNvPr id="115718" name="Picture 6" descr="admintitle"/>
          <p:cNvPicPr>
            <a:picLocks noChangeAspect="1" noChangeArrowheads="1"/>
          </p:cNvPicPr>
          <p:nvPr/>
        </p:nvPicPr>
        <p:blipFill>
          <a:blip r:embed="rId4"/>
          <a:srcRect/>
          <a:stretch>
            <a:fillRect/>
          </a:stretch>
        </p:blipFill>
        <p:spPr bwMode="auto">
          <a:xfrm>
            <a:off x="107950" y="115888"/>
            <a:ext cx="990600" cy="314325"/>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S01871-008-f031d"/>
          <p:cNvPicPr>
            <a:picLocks noChangeAspect="1" noChangeArrowheads="1"/>
          </p:cNvPicPr>
          <p:nvPr/>
        </p:nvPicPr>
        <p:blipFill>
          <a:blip r:embed="rId3"/>
          <a:srcRect/>
          <a:stretch>
            <a:fillRect/>
          </a:stretch>
        </p:blipFill>
        <p:spPr bwMode="auto">
          <a:xfrm>
            <a:off x="1685925" y="1055688"/>
            <a:ext cx="5786438" cy="4762500"/>
          </a:xfrm>
          <a:prstGeom prst="rect">
            <a:avLst/>
          </a:prstGeom>
          <a:noFill/>
          <a:ln w="9525">
            <a:solidFill>
              <a:schemeClr val="tx1"/>
            </a:solidFill>
            <a:miter lim="800000"/>
            <a:headEnd/>
            <a:tailEnd/>
          </a:ln>
        </p:spPr>
      </p:pic>
      <p:sp>
        <p:nvSpPr>
          <p:cNvPr id="118787" name="Text Box 3"/>
          <p:cNvSpPr txBox="1">
            <a:spLocks noChangeArrowheads="1"/>
          </p:cNvSpPr>
          <p:nvPr/>
        </p:nvSpPr>
        <p:spPr bwMode="auto">
          <a:xfrm>
            <a:off x="611188" y="5876925"/>
            <a:ext cx="7848600" cy="215900"/>
          </a:xfrm>
          <a:prstGeom prst="rect">
            <a:avLst/>
          </a:prstGeom>
          <a:solidFill>
            <a:schemeClr val="bg1">
              <a:alpha val="38000"/>
            </a:schemeClr>
          </a:solidFill>
          <a:ln w="12700">
            <a:noFill/>
            <a:miter lim="800000"/>
            <a:headEnd/>
            <a:tailEnd/>
          </a:ln>
          <a:effectLst/>
        </p:spPr>
        <p:txBody>
          <a:bodyPr anchor="ctr">
            <a:spAutoFit/>
          </a:bodyPr>
          <a:lstStyle/>
          <a:p>
            <a:pPr algn="ctr" eaLnBrk="0" hangingPunct="0"/>
            <a:r>
              <a:rPr lang="en-US" sz="800">
                <a:latin typeface="Arial" charset="0"/>
              </a:rPr>
              <a:t>Figure 8-31 The morphologic spectrum of tuberculosis. A characteristic tubercle at low magnification (A) and in detail (B) illustrates central caseation surrounded by epithelioid and multinucleated giant cells. This is the usual response seen in patients who have developed cell mediated immunity to the organism. Occasionally, even in immunocompetent individuals, tubercular granulomas might not show central caseation (C); hence, irrespective of the presence or absence of caseous necrosis, special stains for acid-fast organisms need to be performed when granulomas are present in histologic section. In immunosuppressed individuals, tuberculosis may not elicit a granulomatous response ("nonreactive tuberculosis"); instead, sheets of foamy histiocytes are seen, packed with mycobacteria that are demonstrable with acid-fast stains (D). (D, Courtesy of Dr. Dominick Cavuoti, Department of Pathology, University of Texas Southwestern Medical School, Dallas, TX.)</a:t>
            </a:r>
          </a:p>
        </p:txBody>
      </p:sp>
      <p:sp>
        <p:nvSpPr>
          <p:cNvPr id="118788" name="Text Box 4"/>
          <p:cNvSpPr txBox="1">
            <a:spLocks noChangeArrowheads="1"/>
          </p:cNvSpPr>
          <p:nvPr/>
        </p:nvSpPr>
        <p:spPr bwMode="auto">
          <a:xfrm>
            <a:off x="4005263" y="6516688"/>
            <a:ext cx="4464050" cy="198437"/>
          </a:xfrm>
          <a:prstGeom prst="rect">
            <a:avLst/>
          </a:prstGeom>
          <a:noFill/>
          <a:ln w="12700">
            <a:noFill/>
            <a:miter lim="800000"/>
            <a:headEnd/>
            <a:tailEnd/>
          </a:ln>
          <a:effectLst/>
        </p:spPr>
        <p:txBody>
          <a:bodyPr>
            <a:spAutoFit/>
          </a:bodyPr>
          <a:lstStyle/>
          <a:p>
            <a:pPr algn="r" eaLnBrk="0" hangingPunct="0">
              <a:spcBef>
                <a:spcPct val="50000"/>
              </a:spcBef>
            </a:pPr>
            <a:r>
              <a:rPr lang="en-US" sz="700" i="1">
                <a:latin typeface="Arial" charset="0"/>
              </a:rPr>
              <a:t>Downloaded from: Robbins &amp; Cotran Pathologic Basis of Disease (on 24 September 2005 02:37 PM)</a:t>
            </a:r>
          </a:p>
        </p:txBody>
      </p:sp>
      <p:sp>
        <p:nvSpPr>
          <p:cNvPr id="118789" name="Text Box 5"/>
          <p:cNvSpPr txBox="1">
            <a:spLocks noChangeArrowheads="1"/>
          </p:cNvSpPr>
          <p:nvPr/>
        </p:nvSpPr>
        <p:spPr bwMode="auto">
          <a:xfrm>
            <a:off x="4000500" y="6645275"/>
            <a:ext cx="4464050" cy="198438"/>
          </a:xfrm>
          <a:prstGeom prst="rect">
            <a:avLst/>
          </a:prstGeom>
          <a:noFill/>
          <a:ln w="12700">
            <a:noFill/>
            <a:miter lim="800000"/>
            <a:headEnd/>
            <a:tailEnd/>
          </a:ln>
          <a:effectLst/>
        </p:spPr>
        <p:txBody>
          <a:bodyPr>
            <a:spAutoFit/>
          </a:bodyPr>
          <a:lstStyle/>
          <a:p>
            <a:pPr algn="r" eaLnBrk="0" hangingPunct="0">
              <a:spcBef>
                <a:spcPct val="50000"/>
              </a:spcBef>
            </a:pPr>
            <a:r>
              <a:rPr lang="en-US" sz="700" i="1">
                <a:latin typeface="Arial" charset="0"/>
              </a:rPr>
              <a:t>© 2005 Elsevier </a:t>
            </a:r>
          </a:p>
        </p:txBody>
      </p:sp>
      <p:pic>
        <p:nvPicPr>
          <p:cNvPr id="118790" name="Picture 6" descr="admintitle"/>
          <p:cNvPicPr>
            <a:picLocks noChangeAspect="1" noChangeArrowheads="1"/>
          </p:cNvPicPr>
          <p:nvPr/>
        </p:nvPicPr>
        <p:blipFill>
          <a:blip r:embed="rId4"/>
          <a:srcRect/>
          <a:stretch>
            <a:fillRect/>
          </a:stretch>
        </p:blipFill>
        <p:spPr bwMode="auto">
          <a:xfrm>
            <a:off x="107950" y="115888"/>
            <a:ext cx="990600" cy="3143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GB"/>
              <a:t>Examples of Granulomas</a:t>
            </a:r>
          </a:p>
        </p:txBody>
      </p:sp>
      <p:sp>
        <p:nvSpPr>
          <p:cNvPr id="90115" name="Rectangle 3"/>
          <p:cNvSpPr>
            <a:spLocks noGrp="1" noChangeArrowheads="1"/>
          </p:cNvSpPr>
          <p:nvPr>
            <p:ph idx="1"/>
          </p:nvPr>
        </p:nvSpPr>
        <p:spPr/>
        <p:txBody>
          <a:bodyPr/>
          <a:lstStyle/>
          <a:p>
            <a:pPr marL="609600" indent="-609600">
              <a:lnSpc>
                <a:spcPct val="90000"/>
              </a:lnSpc>
            </a:pPr>
            <a:r>
              <a:rPr lang="en-GB"/>
              <a:t>Infectious granulomas:</a:t>
            </a:r>
          </a:p>
          <a:p>
            <a:pPr marL="609600" indent="-609600">
              <a:lnSpc>
                <a:spcPct val="90000"/>
              </a:lnSpc>
              <a:buFontTx/>
              <a:buAutoNum type="arabicParenR"/>
            </a:pPr>
            <a:r>
              <a:rPr lang="en-GB"/>
              <a:t>Tuberculosis</a:t>
            </a:r>
          </a:p>
          <a:p>
            <a:pPr marL="609600" indent="-609600">
              <a:lnSpc>
                <a:spcPct val="90000"/>
              </a:lnSpc>
              <a:buFontTx/>
              <a:buAutoNum type="arabicParenR"/>
            </a:pPr>
            <a:r>
              <a:rPr lang="en-GB"/>
              <a:t>Brucellosis</a:t>
            </a:r>
          </a:p>
          <a:p>
            <a:pPr marL="609600" indent="-609600">
              <a:lnSpc>
                <a:spcPct val="90000"/>
              </a:lnSpc>
              <a:buFontTx/>
              <a:buAutoNum type="arabicParenR"/>
            </a:pPr>
            <a:r>
              <a:rPr lang="en-GB"/>
              <a:t>Lymphogranuloma venereum</a:t>
            </a:r>
          </a:p>
          <a:p>
            <a:pPr marL="609600" indent="-609600">
              <a:lnSpc>
                <a:spcPct val="90000"/>
              </a:lnSpc>
              <a:buFontTx/>
              <a:buAutoNum type="arabicParenR"/>
            </a:pPr>
            <a:r>
              <a:rPr lang="en-GB"/>
              <a:t>Cat- scratch disease</a:t>
            </a:r>
          </a:p>
          <a:p>
            <a:pPr marL="609600" indent="-609600">
              <a:lnSpc>
                <a:spcPct val="90000"/>
              </a:lnSpc>
              <a:buFontTx/>
              <a:buAutoNum type="arabicParenR"/>
            </a:pPr>
            <a:r>
              <a:rPr lang="en-GB"/>
              <a:t>Fungal infection</a:t>
            </a:r>
          </a:p>
          <a:p>
            <a:pPr marL="609600" indent="-609600">
              <a:lnSpc>
                <a:spcPct val="90000"/>
              </a:lnSpc>
              <a:buFontTx/>
              <a:buAutoNum type="arabicParenR"/>
            </a:pPr>
            <a:r>
              <a:rPr lang="en-GB"/>
              <a:t>Syphilis</a:t>
            </a:r>
          </a:p>
          <a:p>
            <a:pPr marL="609600" indent="-609600">
              <a:lnSpc>
                <a:spcPct val="90000"/>
              </a:lnSpc>
              <a:buFontTx/>
              <a:buAutoNum type="arabicParenR"/>
            </a:pPr>
            <a:r>
              <a:rPr lang="en-GB"/>
              <a:t>Parasitic infection eg. Schistosomiasis.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S01871-008-f032"/>
          <p:cNvPicPr>
            <a:picLocks noChangeAspect="1" noChangeArrowheads="1"/>
          </p:cNvPicPr>
          <p:nvPr/>
        </p:nvPicPr>
        <p:blipFill>
          <a:blip r:embed="rId3"/>
          <a:srcRect/>
          <a:stretch>
            <a:fillRect/>
          </a:stretch>
        </p:blipFill>
        <p:spPr bwMode="auto">
          <a:xfrm>
            <a:off x="1404938" y="1184275"/>
            <a:ext cx="6350000" cy="4502150"/>
          </a:xfrm>
          <a:prstGeom prst="rect">
            <a:avLst/>
          </a:prstGeom>
          <a:noFill/>
          <a:ln w="9525">
            <a:solidFill>
              <a:schemeClr val="tx1"/>
            </a:solidFill>
            <a:miter lim="800000"/>
            <a:headEnd/>
            <a:tailEnd/>
          </a:ln>
        </p:spPr>
      </p:pic>
      <p:sp>
        <p:nvSpPr>
          <p:cNvPr id="121859" name="Text Box 3"/>
          <p:cNvSpPr txBox="1">
            <a:spLocks noChangeArrowheads="1"/>
          </p:cNvSpPr>
          <p:nvPr/>
        </p:nvSpPr>
        <p:spPr bwMode="auto">
          <a:xfrm>
            <a:off x="611188" y="5876925"/>
            <a:ext cx="7848600" cy="215900"/>
          </a:xfrm>
          <a:prstGeom prst="rect">
            <a:avLst/>
          </a:prstGeom>
          <a:solidFill>
            <a:schemeClr val="bg1">
              <a:alpha val="38000"/>
            </a:schemeClr>
          </a:solidFill>
          <a:ln w="12700">
            <a:noFill/>
            <a:miter lim="800000"/>
            <a:headEnd/>
            <a:tailEnd/>
          </a:ln>
          <a:effectLst/>
        </p:spPr>
        <p:txBody>
          <a:bodyPr anchor="ctr">
            <a:spAutoFit/>
          </a:bodyPr>
          <a:lstStyle/>
          <a:p>
            <a:pPr algn="ctr" eaLnBrk="0" hangingPunct="0"/>
            <a:r>
              <a:rPr lang="en-US" sz="800">
                <a:latin typeface="Arial" charset="0"/>
              </a:rPr>
              <a:t>Figure 8-32 Secondary pulmonary tuberculosis. The upper parts of both lungs are riddled with gray-white areas of caseation and multiple areas of softening and cavitation.</a:t>
            </a:r>
          </a:p>
        </p:txBody>
      </p:sp>
      <p:sp>
        <p:nvSpPr>
          <p:cNvPr id="121860" name="Text Box 4"/>
          <p:cNvSpPr txBox="1">
            <a:spLocks noChangeArrowheads="1"/>
          </p:cNvSpPr>
          <p:nvPr/>
        </p:nvSpPr>
        <p:spPr bwMode="auto">
          <a:xfrm>
            <a:off x="4005263" y="6516688"/>
            <a:ext cx="4464050" cy="198437"/>
          </a:xfrm>
          <a:prstGeom prst="rect">
            <a:avLst/>
          </a:prstGeom>
          <a:noFill/>
          <a:ln w="12700">
            <a:noFill/>
            <a:miter lim="800000"/>
            <a:headEnd/>
            <a:tailEnd/>
          </a:ln>
          <a:effectLst/>
        </p:spPr>
        <p:txBody>
          <a:bodyPr>
            <a:spAutoFit/>
          </a:bodyPr>
          <a:lstStyle/>
          <a:p>
            <a:pPr algn="r" eaLnBrk="0" hangingPunct="0">
              <a:spcBef>
                <a:spcPct val="50000"/>
              </a:spcBef>
            </a:pPr>
            <a:r>
              <a:rPr lang="en-US" sz="700" i="1">
                <a:latin typeface="Arial" charset="0"/>
              </a:rPr>
              <a:t>Downloaded from: Robbins &amp; Cotran Pathologic Basis of Disease (on 24 September 2005 02:37 PM)</a:t>
            </a:r>
          </a:p>
        </p:txBody>
      </p:sp>
      <p:sp>
        <p:nvSpPr>
          <p:cNvPr id="121861" name="Text Box 5"/>
          <p:cNvSpPr txBox="1">
            <a:spLocks noChangeArrowheads="1"/>
          </p:cNvSpPr>
          <p:nvPr/>
        </p:nvSpPr>
        <p:spPr bwMode="auto">
          <a:xfrm>
            <a:off x="4000500" y="6645275"/>
            <a:ext cx="4464050" cy="198438"/>
          </a:xfrm>
          <a:prstGeom prst="rect">
            <a:avLst/>
          </a:prstGeom>
          <a:noFill/>
          <a:ln w="12700">
            <a:noFill/>
            <a:miter lim="800000"/>
            <a:headEnd/>
            <a:tailEnd/>
          </a:ln>
          <a:effectLst/>
        </p:spPr>
        <p:txBody>
          <a:bodyPr>
            <a:spAutoFit/>
          </a:bodyPr>
          <a:lstStyle/>
          <a:p>
            <a:pPr algn="r" eaLnBrk="0" hangingPunct="0">
              <a:spcBef>
                <a:spcPct val="50000"/>
              </a:spcBef>
            </a:pPr>
            <a:r>
              <a:rPr lang="en-US" sz="700" i="1">
                <a:latin typeface="Arial" charset="0"/>
              </a:rPr>
              <a:t>© 2005 Elsevier </a:t>
            </a:r>
          </a:p>
        </p:txBody>
      </p:sp>
      <p:pic>
        <p:nvPicPr>
          <p:cNvPr id="121862" name="Picture 6" descr="admintitle"/>
          <p:cNvPicPr>
            <a:picLocks noChangeAspect="1" noChangeArrowheads="1"/>
          </p:cNvPicPr>
          <p:nvPr/>
        </p:nvPicPr>
        <p:blipFill>
          <a:blip r:embed="rId4"/>
          <a:srcRect/>
          <a:stretch>
            <a:fillRect/>
          </a:stretch>
        </p:blipFill>
        <p:spPr bwMode="auto">
          <a:xfrm>
            <a:off x="107950" y="115888"/>
            <a:ext cx="990600" cy="314325"/>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2" name="Picture 4" descr="G3"/>
          <p:cNvPicPr>
            <a:picLocks noGrp="1" noChangeAspect="1" noChangeArrowheads="1"/>
          </p:cNvPicPr>
          <p:nvPr>
            <p:ph idx="4294967295"/>
          </p:nvPr>
        </p:nvPicPr>
        <p:blipFill>
          <a:blip r:embed="rId2"/>
          <a:srcRect/>
          <a:stretch>
            <a:fillRect/>
          </a:stretch>
        </p:blipFill>
        <p:spPr>
          <a:xfrm>
            <a:off x="250825" y="493713"/>
            <a:ext cx="8893175" cy="5824537"/>
          </a:xfrm>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20" name="Picture 4" descr="G4"/>
          <p:cNvPicPr>
            <a:picLocks noChangeAspect="1" noChangeArrowheads="1"/>
          </p:cNvPicPr>
          <p:nvPr/>
        </p:nvPicPr>
        <p:blipFill>
          <a:blip r:embed="rId2"/>
          <a:srcRect/>
          <a:stretch>
            <a:fillRect/>
          </a:stretch>
        </p:blipFill>
        <p:spPr bwMode="auto">
          <a:xfrm>
            <a:off x="0" y="425450"/>
            <a:ext cx="9144000" cy="600710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GB" sz="3400" b="1"/>
              <a:t>Progressive pulmonary tuberculosis</a:t>
            </a:r>
          </a:p>
        </p:txBody>
      </p:sp>
      <p:sp>
        <p:nvSpPr>
          <p:cNvPr id="44035" name="Rectangle 3"/>
          <p:cNvSpPr>
            <a:spLocks noGrp="1" noChangeArrowheads="1"/>
          </p:cNvSpPr>
          <p:nvPr>
            <p:ph idx="1"/>
          </p:nvPr>
        </p:nvSpPr>
        <p:spPr/>
        <p:txBody>
          <a:bodyPr/>
          <a:lstStyle/>
          <a:p>
            <a:r>
              <a:rPr lang="en-GB" sz="2800"/>
              <a:t>May ensue in the elderly and immunosuppressed.</a:t>
            </a:r>
          </a:p>
          <a:p>
            <a:r>
              <a:rPr lang="en-GB" sz="2800"/>
              <a:t> The apical lesion enlarges with expansion of the area of caseation.</a:t>
            </a:r>
          </a:p>
          <a:p>
            <a:r>
              <a:rPr lang="en-GB" sz="2800"/>
              <a:t> Erosion into a bronchus evacuates the caseous center, creating a ragged, irregular cavity lined by caseous material that is poorly walled off by fibrous tissue. Erosion of blood vessels results in hemoptysis.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GB" sz="3400" b="1"/>
              <a:t>Progressive pulmonary tuberculosis</a:t>
            </a:r>
            <a:endParaRPr lang="en-US" sz="3400" b="1"/>
          </a:p>
        </p:txBody>
      </p:sp>
      <p:sp>
        <p:nvSpPr>
          <p:cNvPr id="181251" name="Rectangle 3"/>
          <p:cNvSpPr>
            <a:spLocks noGrp="1" noChangeArrowheads="1"/>
          </p:cNvSpPr>
          <p:nvPr>
            <p:ph idx="1"/>
          </p:nvPr>
        </p:nvSpPr>
        <p:spPr/>
        <p:txBody>
          <a:bodyPr/>
          <a:lstStyle/>
          <a:p>
            <a:r>
              <a:rPr lang="en-GB"/>
              <a:t>With adequate treatment, the process may be arrested, although healing by fibrosis often distorts the pulmonary architecture.</a:t>
            </a:r>
          </a:p>
          <a:p>
            <a:r>
              <a:rPr lang="en-GB"/>
              <a:t> If the treatment is inadequate or if host defenses are impaired, the infection may spread by direct expansion via dissemination through airways, lymphatic channels, or the vascular system. </a:t>
            </a:r>
          </a:p>
          <a:p>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4" name="Picture 4" descr="LUNG032"/>
          <p:cNvPicPr>
            <a:picLocks noGrp="1" noChangeAspect="1" noChangeArrowheads="1"/>
          </p:cNvPicPr>
          <p:nvPr>
            <p:ph idx="4294967295"/>
          </p:nvPr>
        </p:nvPicPr>
        <p:blipFill>
          <a:blip r:embed="rId2"/>
          <a:srcRect/>
          <a:stretch>
            <a:fillRect/>
          </a:stretch>
        </p:blipFill>
        <p:spPr>
          <a:xfrm>
            <a:off x="0" y="0"/>
            <a:ext cx="4525963" cy="6858000"/>
          </a:xfrm>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GB" b="1"/>
              <a:t>Miliary pulmonary disease</a:t>
            </a:r>
          </a:p>
        </p:txBody>
      </p:sp>
      <p:sp>
        <p:nvSpPr>
          <p:cNvPr id="45059" name="Rectangle 3"/>
          <p:cNvSpPr>
            <a:spLocks noGrp="1" noChangeArrowheads="1"/>
          </p:cNvSpPr>
          <p:nvPr>
            <p:ph idx="1"/>
          </p:nvPr>
        </p:nvSpPr>
        <p:spPr/>
        <p:txBody>
          <a:bodyPr/>
          <a:lstStyle/>
          <a:p>
            <a:pPr>
              <a:lnSpc>
                <a:spcPct val="90000"/>
              </a:lnSpc>
            </a:pPr>
            <a:r>
              <a:rPr lang="en-GB"/>
              <a:t>Occurs when organisms drain through lymphatics into the lymphatic ducts, which empty into the venous return to the right side of the heart and thence into the pulmonary arteries.</a:t>
            </a:r>
          </a:p>
          <a:p>
            <a:pPr>
              <a:lnSpc>
                <a:spcPct val="90000"/>
              </a:lnSpc>
            </a:pPr>
            <a:r>
              <a:rPr lang="en-GB"/>
              <a:t> Individual lesions are either microscopic or small, visible (2-mm) foci of yellow-white consolidation scattered through the lung parenchyma.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GB" b="1"/>
              <a:t>Miliary pulmonary disease</a:t>
            </a:r>
            <a:endParaRPr lang="en-US" b="1"/>
          </a:p>
        </p:txBody>
      </p:sp>
      <p:sp>
        <p:nvSpPr>
          <p:cNvPr id="182275" name="Rectangle 3"/>
          <p:cNvSpPr>
            <a:spLocks noGrp="1" noChangeArrowheads="1"/>
          </p:cNvSpPr>
          <p:nvPr>
            <p:ph idx="1"/>
          </p:nvPr>
        </p:nvSpPr>
        <p:spPr/>
        <p:txBody>
          <a:bodyPr/>
          <a:lstStyle/>
          <a:p>
            <a:r>
              <a:rPr lang="en-GB"/>
              <a:t>Miliary lesions may expand and coalesce to yield almost total consolidation of large regions or even whole lobes of the lung.</a:t>
            </a:r>
          </a:p>
          <a:p>
            <a:r>
              <a:rPr lang="en-GB"/>
              <a:t>With progressive pulmonary tuberculosis, the pleural cavity is invariably involved, and serous </a:t>
            </a:r>
            <a:r>
              <a:rPr lang="en-GB" b="1"/>
              <a:t>pleural effusions,</a:t>
            </a:r>
            <a:r>
              <a:rPr lang="en-GB"/>
              <a:t> </a:t>
            </a:r>
            <a:r>
              <a:rPr lang="en-GB" b="1"/>
              <a:t>tuberculous empyema</a:t>
            </a:r>
            <a:r>
              <a:rPr lang="en-GB"/>
              <a:t>, or </a:t>
            </a:r>
            <a:r>
              <a:rPr lang="en-GB" b="1"/>
              <a:t>obliterative fibrous pleuritis</a:t>
            </a:r>
            <a:r>
              <a:rPr lang="en-GB"/>
              <a:t> may develop. </a:t>
            </a:r>
          </a:p>
          <a:p>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GB" b="1"/>
              <a:t>Miliary pulmonary disease</a:t>
            </a:r>
            <a:endParaRPr lang="en-US" b="1"/>
          </a:p>
        </p:txBody>
      </p:sp>
      <p:sp>
        <p:nvSpPr>
          <p:cNvPr id="46083" name="Rectangle 3"/>
          <p:cNvSpPr>
            <a:spLocks noGrp="1" noChangeArrowheads="1"/>
          </p:cNvSpPr>
          <p:nvPr>
            <p:ph idx="1"/>
          </p:nvPr>
        </p:nvSpPr>
        <p:spPr/>
        <p:txBody>
          <a:bodyPr/>
          <a:lstStyle/>
          <a:p>
            <a:pPr>
              <a:lnSpc>
                <a:spcPct val="90000"/>
              </a:lnSpc>
              <a:buFont typeface="Wingdings" pitchFamily="2" charset="2"/>
              <a:buNone/>
            </a:pPr>
            <a:endParaRPr lang="en-GB"/>
          </a:p>
          <a:p>
            <a:pPr>
              <a:lnSpc>
                <a:spcPct val="90000"/>
              </a:lnSpc>
            </a:pPr>
            <a:r>
              <a:rPr lang="en-GB"/>
              <a:t>Ensues when infective foci in the lungs seed the pulmonary venous return to the heart; the organisms subsequently disseminate through the systemic arterial system. </a:t>
            </a:r>
          </a:p>
          <a:p>
            <a:pPr>
              <a:lnSpc>
                <a:spcPct val="90000"/>
              </a:lnSpc>
            </a:pPr>
            <a:r>
              <a:rPr lang="en-GB"/>
              <a:t>Almost every organ in the body can be seeded. </a:t>
            </a:r>
          </a:p>
          <a:p>
            <a:pPr>
              <a:lnSpc>
                <a:spcPct val="90000"/>
              </a:lnSpc>
            </a:pPr>
            <a:r>
              <a:rPr lang="en-GB"/>
              <a:t>Lesions resemble those in the lung.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GB" b="1"/>
              <a:t>Systemic miliary tuberculosis</a:t>
            </a:r>
            <a:endParaRPr lang="en-US" b="1"/>
          </a:p>
        </p:txBody>
      </p:sp>
      <p:sp>
        <p:nvSpPr>
          <p:cNvPr id="183299" name="Rectangle 3"/>
          <p:cNvSpPr>
            <a:spLocks noGrp="1" noChangeArrowheads="1"/>
          </p:cNvSpPr>
          <p:nvPr>
            <p:ph idx="1"/>
          </p:nvPr>
        </p:nvSpPr>
        <p:spPr/>
        <p:txBody>
          <a:bodyPr/>
          <a:lstStyle/>
          <a:p>
            <a:pPr>
              <a:buFont typeface="Wingdings" pitchFamily="2" charset="2"/>
              <a:buNone/>
            </a:pPr>
            <a:r>
              <a:rPr lang="en-GB"/>
              <a:t> Miliary tuberculosis is most prominent in :</a:t>
            </a:r>
          </a:p>
          <a:p>
            <a:r>
              <a:rPr lang="en-GB"/>
              <a:t>the liver,</a:t>
            </a:r>
          </a:p>
          <a:p>
            <a:r>
              <a:rPr lang="en-GB"/>
              <a:t> bone marrow,</a:t>
            </a:r>
          </a:p>
          <a:p>
            <a:r>
              <a:rPr lang="en-GB"/>
              <a:t> spleen, </a:t>
            </a:r>
          </a:p>
          <a:p>
            <a:r>
              <a:rPr lang="en-GB"/>
              <a:t>adrenals, </a:t>
            </a:r>
          </a:p>
          <a:p>
            <a:r>
              <a:rPr lang="en-GB"/>
              <a:t>meninges, kidneys, fallopian tubes, and epididymis. </a:t>
            </a:r>
          </a:p>
          <a:p>
            <a:endParaRPr lang="en-US"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4" name="Picture 4" descr="GC"/>
          <p:cNvPicPr>
            <a:picLocks noGrp="1" noChangeAspect="1" noChangeArrowheads="1"/>
          </p:cNvPicPr>
          <p:nvPr>
            <p:ph idx="4294967295"/>
          </p:nvPr>
        </p:nvPicPr>
        <p:blipFill>
          <a:blip r:embed="rId2"/>
          <a:srcRect/>
          <a:stretch>
            <a:fillRect/>
          </a:stretch>
        </p:blipFill>
        <p:spPr>
          <a:xfrm>
            <a:off x="0" y="576263"/>
            <a:ext cx="9144000" cy="5989637"/>
          </a:xfrm>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8" name="Picture 4" descr="MILIARY TUB"/>
          <p:cNvPicPr>
            <a:picLocks noGrp="1" noChangeAspect="1" noChangeArrowheads="1"/>
          </p:cNvPicPr>
          <p:nvPr>
            <p:ph idx="4294967295"/>
          </p:nvPr>
        </p:nvPicPr>
        <p:blipFill>
          <a:blip r:embed="rId2"/>
          <a:srcRect/>
          <a:stretch>
            <a:fillRect/>
          </a:stretch>
        </p:blipFill>
        <p:spPr>
          <a:xfrm>
            <a:off x="0" y="849313"/>
            <a:ext cx="9144000" cy="6008687"/>
          </a:xfrm>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S01871-008-f033"/>
          <p:cNvPicPr>
            <a:picLocks noChangeAspect="1" noChangeArrowheads="1"/>
          </p:cNvPicPr>
          <p:nvPr/>
        </p:nvPicPr>
        <p:blipFill>
          <a:blip r:embed="rId3"/>
          <a:srcRect/>
          <a:stretch>
            <a:fillRect/>
          </a:stretch>
        </p:blipFill>
        <p:spPr bwMode="auto">
          <a:xfrm>
            <a:off x="1404938" y="1177925"/>
            <a:ext cx="6350000" cy="4514850"/>
          </a:xfrm>
          <a:prstGeom prst="rect">
            <a:avLst/>
          </a:prstGeom>
          <a:noFill/>
          <a:ln w="9525">
            <a:solidFill>
              <a:schemeClr val="tx1"/>
            </a:solidFill>
            <a:miter lim="800000"/>
            <a:headEnd/>
            <a:tailEnd/>
          </a:ln>
        </p:spPr>
      </p:pic>
      <p:sp>
        <p:nvSpPr>
          <p:cNvPr id="124931" name="Text Box 3"/>
          <p:cNvSpPr txBox="1">
            <a:spLocks noChangeArrowheads="1"/>
          </p:cNvSpPr>
          <p:nvPr/>
        </p:nvSpPr>
        <p:spPr bwMode="auto">
          <a:xfrm>
            <a:off x="611188" y="5876925"/>
            <a:ext cx="7848600" cy="215900"/>
          </a:xfrm>
          <a:prstGeom prst="rect">
            <a:avLst/>
          </a:prstGeom>
          <a:solidFill>
            <a:schemeClr val="bg1">
              <a:alpha val="38000"/>
            </a:schemeClr>
          </a:solidFill>
          <a:ln w="12700">
            <a:noFill/>
            <a:miter lim="800000"/>
            <a:headEnd/>
            <a:tailEnd/>
          </a:ln>
          <a:effectLst/>
        </p:spPr>
        <p:txBody>
          <a:bodyPr anchor="ctr">
            <a:spAutoFit/>
          </a:bodyPr>
          <a:lstStyle/>
          <a:p>
            <a:pPr algn="ctr" eaLnBrk="0" hangingPunct="0"/>
            <a:r>
              <a:rPr lang="en-US" sz="800">
                <a:latin typeface="Arial" charset="0"/>
              </a:rPr>
              <a:t>Figure 8-33 Miliary tuberculosis of the spleen. The cut surface shows numerous gray-white granulomas.</a:t>
            </a:r>
          </a:p>
        </p:txBody>
      </p:sp>
      <p:sp>
        <p:nvSpPr>
          <p:cNvPr id="124932" name="Text Box 4"/>
          <p:cNvSpPr txBox="1">
            <a:spLocks noChangeArrowheads="1"/>
          </p:cNvSpPr>
          <p:nvPr/>
        </p:nvSpPr>
        <p:spPr bwMode="auto">
          <a:xfrm>
            <a:off x="4005263" y="6516688"/>
            <a:ext cx="4464050" cy="198437"/>
          </a:xfrm>
          <a:prstGeom prst="rect">
            <a:avLst/>
          </a:prstGeom>
          <a:noFill/>
          <a:ln w="12700">
            <a:noFill/>
            <a:miter lim="800000"/>
            <a:headEnd/>
            <a:tailEnd/>
          </a:ln>
          <a:effectLst/>
        </p:spPr>
        <p:txBody>
          <a:bodyPr>
            <a:spAutoFit/>
          </a:bodyPr>
          <a:lstStyle/>
          <a:p>
            <a:pPr algn="r" eaLnBrk="0" hangingPunct="0">
              <a:spcBef>
                <a:spcPct val="50000"/>
              </a:spcBef>
            </a:pPr>
            <a:r>
              <a:rPr lang="en-US" sz="700" i="1">
                <a:latin typeface="Arial" charset="0"/>
              </a:rPr>
              <a:t>Downloaded from: Robbins &amp; Cotran Pathologic Basis of Disease (on 24 September 2005 02:37 PM)</a:t>
            </a:r>
          </a:p>
        </p:txBody>
      </p:sp>
      <p:sp>
        <p:nvSpPr>
          <p:cNvPr id="124933" name="Text Box 5"/>
          <p:cNvSpPr txBox="1">
            <a:spLocks noChangeArrowheads="1"/>
          </p:cNvSpPr>
          <p:nvPr/>
        </p:nvSpPr>
        <p:spPr bwMode="auto">
          <a:xfrm>
            <a:off x="4000500" y="6645275"/>
            <a:ext cx="4464050" cy="198438"/>
          </a:xfrm>
          <a:prstGeom prst="rect">
            <a:avLst/>
          </a:prstGeom>
          <a:noFill/>
          <a:ln w="12700">
            <a:noFill/>
            <a:miter lim="800000"/>
            <a:headEnd/>
            <a:tailEnd/>
          </a:ln>
          <a:effectLst/>
        </p:spPr>
        <p:txBody>
          <a:bodyPr>
            <a:spAutoFit/>
          </a:bodyPr>
          <a:lstStyle/>
          <a:p>
            <a:pPr algn="r" eaLnBrk="0" hangingPunct="0">
              <a:spcBef>
                <a:spcPct val="50000"/>
              </a:spcBef>
            </a:pPr>
            <a:r>
              <a:rPr lang="en-US" sz="700" i="1">
                <a:latin typeface="Arial" charset="0"/>
              </a:rPr>
              <a:t>© 2005 Elsevier </a:t>
            </a:r>
          </a:p>
        </p:txBody>
      </p:sp>
      <p:pic>
        <p:nvPicPr>
          <p:cNvPr id="124934" name="Picture 6" descr="admintitle"/>
          <p:cNvPicPr>
            <a:picLocks noChangeAspect="1" noChangeArrowheads="1"/>
          </p:cNvPicPr>
          <p:nvPr/>
        </p:nvPicPr>
        <p:blipFill>
          <a:blip r:embed="rId4"/>
          <a:srcRect/>
          <a:stretch>
            <a:fillRect/>
          </a:stretch>
        </p:blipFill>
        <p:spPr bwMode="auto">
          <a:xfrm>
            <a:off x="107950" y="115888"/>
            <a:ext cx="990600" cy="314325"/>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GB" b="1"/>
              <a:t>Isolated-organ tuberculosis</a:t>
            </a:r>
          </a:p>
        </p:txBody>
      </p:sp>
      <p:sp>
        <p:nvSpPr>
          <p:cNvPr id="47107" name="Rectangle 3"/>
          <p:cNvSpPr>
            <a:spLocks noGrp="1" noChangeArrowheads="1"/>
          </p:cNvSpPr>
          <p:nvPr>
            <p:ph idx="1"/>
          </p:nvPr>
        </p:nvSpPr>
        <p:spPr/>
        <p:txBody>
          <a:bodyPr/>
          <a:lstStyle/>
          <a:p>
            <a:r>
              <a:rPr lang="en-GB"/>
              <a:t>May appear in any of the organs or tissues seeded hematogenously and may be the presenting manifestation of tuberculosis.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GB" b="1"/>
              <a:t>Isolated-organ tuberculosis</a:t>
            </a:r>
            <a:endParaRPr lang="en-US" b="1"/>
          </a:p>
        </p:txBody>
      </p:sp>
      <p:sp>
        <p:nvSpPr>
          <p:cNvPr id="184323" name="Rectangle 3"/>
          <p:cNvSpPr>
            <a:spLocks noGrp="1" noChangeArrowheads="1"/>
          </p:cNvSpPr>
          <p:nvPr>
            <p:ph idx="1"/>
          </p:nvPr>
        </p:nvSpPr>
        <p:spPr/>
        <p:txBody>
          <a:bodyPr/>
          <a:lstStyle/>
          <a:p>
            <a:pPr>
              <a:lnSpc>
                <a:spcPct val="90000"/>
              </a:lnSpc>
            </a:pPr>
            <a:r>
              <a:rPr lang="en-GB" sz="2800"/>
              <a:t>Organs that are typically involved include the meninges (tuberculous meningitis), kidneys (renal tuberculosis), adrenals (formerly an important cause of Addison disease), bones (osteomyelitis), and fallopian tubes (salpingitis). </a:t>
            </a:r>
          </a:p>
          <a:p>
            <a:pPr>
              <a:lnSpc>
                <a:spcPct val="90000"/>
              </a:lnSpc>
            </a:pPr>
            <a:r>
              <a:rPr lang="en-GB" sz="2800"/>
              <a:t>When the vertebrae are affected, the disease is referred to as Pott's disease.</a:t>
            </a:r>
          </a:p>
          <a:p>
            <a:pPr>
              <a:lnSpc>
                <a:spcPct val="90000"/>
              </a:lnSpc>
            </a:pPr>
            <a:r>
              <a:rPr lang="en-GB" sz="2800"/>
              <a:t> Paraspinal "cold" abscesses in these patients may track along the tissue planes to present as an abdominal or pelvic mass</a:t>
            </a:r>
          </a:p>
          <a:p>
            <a:pPr>
              <a:lnSpc>
                <a:spcPct val="90000"/>
              </a:lnSpc>
            </a:pPr>
            <a:endParaRPr lang="en-GB" sz="2800"/>
          </a:p>
          <a:p>
            <a:pPr>
              <a:lnSpc>
                <a:spcPct val="90000"/>
              </a:lnSpc>
            </a:pPr>
            <a:endParaRPr lang="en-US" sz="28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GB" b="1"/>
              <a:t>Isolated-organ tuberculosis</a:t>
            </a:r>
            <a:endParaRPr lang="en-US" b="1"/>
          </a:p>
        </p:txBody>
      </p:sp>
      <p:sp>
        <p:nvSpPr>
          <p:cNvPr id="48131" name="Rectangle 3"/>
          <p:cNvSpPr>
            <a:spLocks noGrp="1" noChangeArrowheads="1"/>
          </p:cNvSpPr>
          <p:nvPr>
            <p:ph idx="1"/>
          </p:nvPr>
        </p:nvSpPr>
        <p:spPr/>
        <p:txBody>
          <a:bodyPr/>
          <a:lstStyle/>
          <a:p>
            <a:pPr>
              <a:lnSpc>
                <a:spcPct val="90000"/>
              </a:lnSpc>
            </a:pPr>
            <a:r>
              <a:rPr lang="en-GB" sz="2800" b="1"/>
              <a:t>Lymphadenitis</a:t>
            </a:r>
            <a:r>
              <a:rPr lang="en-GB" sz="2800"/>
              <a:t> is the most frequent form of extrapulmonary tuberculosis, usually occurring in the cervical region ("scrofula"). </a:t>
            </a:r>
          </a:p>
          <a:p>
            <a:pPr>
              <a:lnSpc>
                <a:spcPct val="90000"/>
              </a:lnSpc>
            </a:pPr>
            <a:r>
              <a:rPr lang="en-GB" sz="2800" b="1"/>
              <a:t>Intestinal tuberculosis</a:t>
            </a:r>
            <a:r>
              <a:rPr lang="en-GB" sz="2800"/>
              <a:t> contracted by the drinking of contaminated milk. </a:t>
            </a:r>
          </a:p>
          <a:p>
            <a:pPr>
              <a:lnSpc>
                <a:spcPct val="90000"/>
              </a:lnSpc>
            </a:pPr>
            <a:r>
              <a:rPr lang="en-GB" sz="2800"/>
              <a:t>In developed countries today, intestinal tuberculosis is more often a complication of protracted advanced secondary tuberculosis, secondary to the swallowing of coughed-up infective material.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GB"/>
              <a:t>Diagnosis</a:t>
            </a:r>
          </a:p>
        </p:txBody>
      </p:sp>
      <p:sp>
        <p:nvSpPr>
          <p:cNvPr id="87043" name="Rectangle 3"/>
          <p:cNvSpPr>
            <a:spLocks noGrp="1" noChangeArrowheads="1"/>
          </p:cNvSpPr>
          <p:nvPr>
            <p:ph idx="1"/>
          </p:nvPr>
        </p:nvSpPr>
        <p:spPr/>
        <p:txBody>
          <a:bodyPr/>
          <a:lstStyle/>
          <a:p>
            <a:r>
              <a:rPr lang="en-GB" sz="2800"/>
              <a:t>is based on the history ,physical and radiographic findings of consolidation or cavitation in the apices of </a:t>
            </a:r>
            <a:r>
              <a:rPr lang="en-GB" sz="2800" i="1"/>
              <a:t>the lungs</a:t>
            </a:r>
            <a:r>
              <a:rPr lang="en-GB" sz="2800"/>
              <a:t>. </a:t>
            </a:r>
          </a:p>
          <a:p>
            <a:r>
              <a:rPr lang="en-GB" sz="2800"/>
              <a:t>Ultimately, </a:t>
            </a:r>
            <a:r>
              <a:rPr lang="en-GB" sz="2800" i="1"/>
              <a:t>tubercle</a:t>
            </a:r>
            <a:r>
              <a:rPr lang="en-GB" sz="2800"/>
              <a:t> </a:t>
            </a:r>
            <a:r>
              <a:rPr lang="en-GB" sz="2800" i="1"/>
              <a:t>bacilli</a:t>
            </a:r>
            <a:r>
              <a:rPr lang="en-GB" sz="2800"/>
              <a:t> </a:t>
            </a:r>
            <a:r>
              <a:rPr lang="en-GB" sz="2800" i="1"/>
              <a:t>must be identified.</a:t>
            </a:r>
            <a:r>
              <a:rPr lang="en-GB" sz="2800"/>
              <a:t> </a:t>
            </a:r>
          </a:p>
          <a:p>
            <a:r>
              <a:rPr lang="en-GB" sz="2800"/>
              <a:t>Acid-fast smears (using Zeil-Neilson stain) stain the organism pink/red.</a:t>
            </a:r>
          </a:p>
          <a:p>
            <a:r>
              <a:rPr lang="en-GB" sz="2800"/>
              <a:t>Cultures of the sputum of patients suspected of having tuberculosis should be performed.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GB"/>
              <a:t>Diagnosis</a:t>
            </a:r>
          </a:p>
        </p:txBody>
      </p:sp>
      <p:sp>
        <p:nvSpPr>
          <p:cNvPr id="160771" name="Rectangle 3"/>
          <p:cNvSpPr>
            <a:spLocks noGrp="1" noChangeArrowheads="1"/>
          </p:cNvSpPr>
          <p:nvPr>
            <p:ph idx="1"/>
          </p:nvPr>
        </p:nvSpPr>
        <p:spPr/>
        <p:txBody>
          <a:bodyPr/>
          <a:lstStyle/>
          <a:p>
            <a:r>
              <a:rPr lang="en-GB" b="1"/>
              <a:t>Conventional </a:t>
            </a:r>
            <a:r>
              <a:rPr lang="en-GB"/>
              <a:t>cultures required up to 10 weeks, but </a:t>
            </a:r>
            <a:r>
              <a:rPr lang="en-GB" b="1"/>
              <a:t>liquid media-based culture</a:t>
            </a:r>
            <a:r>
              <a:rPr lang="en-GB"/>
              <a:t> can provide an answer within 2 weeks. </a:t>
            </a:r>
          </a:p>
          <a:p>
            <a:r>
              <a:rPr lang="en-GB" b="1"/>
              <a:t>PCR</a:t>
            </a:r>
            <a:r>
              <a:rPr lang="en-GB"/>
              <a:t> amplification of </a:t>
            </a:r>
            <a:r>
              <a:rPr lang="en-GB" i="1"/>
              <a:t>M.</a:t>
            </a:r>
            <a:r>
              <a:rPr lang="en-GB"/>
              <a:t> </a:t>
            </a:r>
            <a:r>
              <a:rPr lang="en-GB" i="1"/>
              <a:t>tuberculosis</a:t>
            </a:r>
            <a:r>
              <a:rPr lang="en-GB"/>
              <a:t> DNA allows for even more rapid diagnosis. PCR assays can detect as few as 10 organisms in clinical specimens.</a:t>
            </a:r>
          </a:p>
          <a:p>
            <a:r>
              <a:rPr lang="en-GB"/>
              <a:t>Culture remains the </a:t>
            </a:r>
            <a:r>
              <a:rPr lang="en-GB" b="1"/>
              <a:t>gold standard</a:t>
            </a:r>
            <a:r>
              <a:rPr lang="en-GB"/>
              <a:t> </a:t>
            </a:r>
          </a:p>
          <a:p>
            <a:endParaRPr lang="en-GB"/>
          </a:p>
          <a:p>
            <a:endParaRPr lang="en-GB"/>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8" name="Picture 4" descr="TB AFB"/>
          <p:cNvPicPr>
            <a:picLocks noChangeAspect="1" noChangeArrowheads="1"/>
          </p:cNvPicPr>
          <p:nvPr/>
        </p:nvPicPr>
        <p:blipFill>
          <a:blip r:embed="rId2"/>
          <a:srcRect/>
          <a:stretch>
            <a:fillRect/>
          </a:stretch>
        </p:blipFill>
        <p:spPr bwMode="auto">
          <a:xfrm>
            <a:off x="0" y="425450"/>
            <a:ext cx="9144000" cy="6007100"/>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2" name="Picture 4" descr="TB AURAMIN,IF"/>
          <p:cNvPicPr>
            <a:picLocks noGrp="1" noChangeAspect="1" noChangeArrowheads="1"/>
          </p:cNvPicPr>
          <p:nvPr>
            <p:ph idx="4294967295"/>
          </p:nvPr>
        </p:nvPicPr>
        <p:blipFill>
          <a:blip r:embed="rId2"/>
          <a:srcRect/>
          <a:stretch>
            <a:fillRect/>
          </a:stretch>
        </p:blipFill>
        <p:spPr>
          <a:xfrm>
            <a:off x="0" y="174625"/>
            <a:ext cx="9144000" cy="6008688"/>
          </a:xfrm>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GB"/>
              <a:t>Prognosis</a:t>
            </a:r>
          </a:p>
        </p:txBody>
      </p:sp>
      <p:sp>
        <p:nvSpPr>
          <p:cNvPr id="88067" name="Rectangle 3"/>
          <p:cNvSpPr>
            <a:spLocks noGrp="1" noChangeArrowheads="1"/>
          </p:cNvSpPr>
          <p:nvPr>
            <p:ph idx="1"/>
          </p:nvPr>
        </p:nvSpPr>
        <p:spPr/>
        <p:txBody>
          <a:bodyPr/>
          <a:lstStyle/>
          <a:p>
            <a:pPr>
              <a:lnSpc>
                <a:spcPct val="90000"/>
              </a:lnSpc>
            </a:pPr>
            <a:r>
              <a:rPr lang="en-GB"/>
              <a:t>The prognosis is generally good if infections are localized to the lungs, except when they are caused by drug-resistant strains or occur in aged debilitated, or immunosuppressed persons, who are at high risk for developing miliary TB.</a:t>
            </a:r>
          </a:p>
          <a:p>
            <a:pPr>
              <a:lnSpc>
                <a:spcPct val="90000"/>
              </a:lnSpc>
            </a:pPr>
            <a:r>
              <a:rPr lang="en-GB"/>
              <a:t> Amyloidosis may appear as a complication in persistent cases.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2" name="Picture 4" descr="HISTOPLASMA CAPS"/>
          <p:cNvPicPr>
            <a:picLocks noGrp="1" noChangeAspect="1" noChangeArrowheads="1"/>
          </p:cNvPicPr>
          <p:nvPr>
            <p:ph idx="4294967295"/>
          </p:nvPr>
        </p:nvPicPr>
        <p:blipFill>
          <a:blip r:embed="rId2"/>
          <a:srcRect/>
          <a:stretch>
            <a:fillRect/>
          </a:stretch>
        </p:blipFill>
        <p:spPr>
          <a:xfrm>
            <a:off x="0" y="446088"/>
            <a:ext cx="9144000" cy="5989637"/>
          </a:xfrm>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GB" i="1"/>
              <a:t>Tuberculin Test</a:t>
            </a:r>
          </a:p>
        </p:txBody>
      </p:sp>
      <p:sp>
        <p:nvSpPr>
          <p:cNvPr id="54275" name="Rectangle 3"/>
          <p:cNvSpPr>
            <a:spLocks noGrp="1" noChangeArrowheads="1"/>
          </p:cNvSpPr>
          <p:nvPr>
            <p:ph idx="1"/>
          </p:nvPr>
        </p:nvSpPr>
        <p:spPr/>
        <p:txBody>
          <a:bodyPr/>
          <a:lstStyle/>
          <a:p>
            <a:r>
              <a:rPr lang="en-GB"/>
              <a:t>It is a classic example of delayed hypersensitivity.</a:t>
            </a:r>
          </a:p>
          <a:p>
            <a:r>
              <a:rPr lang="en-GB"/>
              <a:t>The </a:t>
            </a:r>
            <a:r>
              <a:rPr lang="en-GB" i="1"/>
              <a:t>tuberculin reaction</a:t>
            </a:r>
            <a:r>
              <a:rPr lang="en-GB"/>
              <a:t>, is produced by the intracutaneous injection of tuberculin, a protein-lipopolysaccharide component of the tubercle bacillus.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GB" i="1"/>
              <a:t>Tuberculin Test</a:t>
            </a:r>
            <a:endParaRPr lang="en-US" i="1"/>
          </a:p>
        </p:txBody>
      </p:sp>
      <p:sp>
        <p:nvSpPr>
          <p:cNvPr id="185347" name="Rectangle 3"/>
          <p:cNvSpPr>
            <a:spLocks noGrp="1" noChangeArrowheads="1"/>
          </p:cNvSpPr>
          <p:nvPr>
            <p:ph idx="1"/>
          </p:nvPr>
        </p:nvSpPr>
        <p:spPr/>
        <p:txBody>
          <a:bodyPr/>
          <a:lstStyle/>
          <a:p>
            <a:r>
              <a:rPr lang="en-GB" sz="2800"/>
              <a:t>In a previously sensitized individual, reddening and induration of the site appear in 8 to 12 hours, reach a peak in 24 to 72 hours, and thereafter slowly subside. </a:t>
            </a:r>
          </a:p>
          <a:p>
            <a:r>
              <a:rPr lang="en-GB" sz="2800"/>
              <a:t>Morphologically, delayed type hypersensitivity is characterized by the accumulation of mononuclear cells around small veins and venules, producing a perivascular "cuffing" .</a:t>
            </a:r>
          </a:p>
          <a:p>
            <a:endParaRPr lang="en-US" sz="280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GB" i="1"/>
              <a:t>Tuberculin Test</a:t>
            </a:r>
          </a:p>
        </p:txBody>
      </p:sp>
      <p:sp>
        <p:nvSpPr>
          <p:cNvPr id="56323" name="Rectangle 3"/>
          <p:cNvSpPr>
            <a:spLocks noGrp="1" noChangeArrowheads="1"/>
          </p:cNvSpPr>
          <p:nvPr>
            <p:ph idx="1"/>
          </p:nvPr>
        </p:nvSpPr>
        <p:spPr/>
        <p:txBody>
          <a:bodyPr/>
          <a:lstStyle/>
          <a:p>
            <a:r>
              <a:rPr lang="en-GB" sz="2800"/>
              <a:t>Plasma proteins escape, giving rise to dermal edema and deposition of fibrin in the interstitium.</a:t>
            </a:r>
          </a:p>
          <a:p>
            <a:r>
              <a:rPr lang="en-GB" sz="2800"/>
              <a:t>The latter appears to be the main cause of induration, which is characteristic of delayed hypersensitivity skin lesions.</a:t>
            </a:r>
          </a:p>
          <a:p>
            <a:r>
              <a:rPr lang="en-GB" sz="2800"/>
              <a:t>In fully developed lesions, the lymphocyte-cuffed venules show marked endothelial hypertrophy and, in some cases, hyperplasia.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GB" sz="3400" i="1"/>
              <a:t>Mycobacterium Avium-Intracellulare</a:t>
            </a:r>
          </a:p>
        </p:txBody>
      </p:sp>
      <p:sp>
        <p:nvSpPr>
          <p:cNvPr id="49155" name="Rectangle 3"/>
          <p:cNvSpPr>
            <a:spLocks noGrp="1" noChangeArrowheads="1"/>
          </p:cNvSpPr>
          <p:nvPr>
            <p:ph idx="1"/>
          </p:nvPr>
        </p:nvSpPr>
        <p:spPr/>
        <p:txBody>
          <a:bodyPr/>
          <a:lstStyle/>
          <a:p>
            <a:pPr>
              <a:lnSpc>
                <a:spcPct val="90000"/>
              </a:lnSpc>
              <a:buFont typeface="Wingdings" pitchFamily="2" charset="2"/>
              <a:buNone/>
            </a:pPr>
            <a:r>
              <a:rPr lang="en-GB" sz="2800"/>
              <a:t>- MAC is common in soil, water, dust, and domestic animals. </a:t>
            </a:r>
          </a:p>
          <a:p>
            <a:pPr>
              <a:lnSpc>
                <a:spcPct val="90000"/>
              </a:lnSpc>
              <a:buFontTx/>
              <a:buChar char="-"/>
            </a:pPr>
            <a:r>
              <a:rPr lang="en-GB" sz="2800"/>
              <a:t>Clinically significant infection with MAC is uncommon except among people with AIDS. </a:t>
            </a:r>
          </a:p>
          <a:p>
            <a:pPr>
              <a:lnSpc>
                <a:spcPct val="90000"/>
              </a:lnSpc>
              <a:buFontTx/>
              <a:buChar char="-"/>
            </a:pPr>
            <a:r>
              <a:rPr lang="en-GB" sz="2800"/>
              <a:t>In AIDS patients, MAC causes widely disseminated infections, and organisms proliferate abundantly in many organs, commonly including the lungs and gastrointestinal system.Patients are feverish, with drenching night sweats and weight loss.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2" name="Picture 4" descr="MILIARY"/>
          <p:cNvPicPr>
            <a:picLocks noChangeAspect="1" noChangeArrowheads="1"/>
          </p:cNvPicPr>
          <p:nvPr/>
        </p:nvPicPr>
        <p:blipFill>
          <a:blip r:embed="rId2"/>
          <a:srcRect/>
          <a:stretch>
            <a:fillRect/>
          </a:stretch>
        </p:blipFill>
        <p:spPr bwMode="auto">
          <a:xfrm>
            <a:off x="0" y="434975"/>
            <a:ext cx="9144000" cy="5988050"/>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6" name="Picture 4" descr="MAC"/>
          <p:cNvPicPr>
            <a:picLocks noChangeAspect="1" noChangeArrowheads="1"/>
          </p:cNvPicPr>
          <p:nvPr/>
        </p:nvPicPr>
        <p:blipFill>
          <a:blip r:embed="rId2"/>
          <a:srcRect/>
          <a:stretch>
            <a:fillRect/>
          </a:stretch>
        </p:blipFill>
        <p:spPr bwMode="auto">
          <a:xfrm>
            <a:off x="0" y="434975"/>
            <a:ext cx="9144000" cy="5988050"/>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GB" sz="3400" i="1"/>
              <a:t>Mycobacterium Avium-Intracellulare</a:t>
            </a:r>
            <a:endParaRPr lang="en-US" sz="3400" i="1"/>
          </a:p>
        </p:txBody>
      </p:sp>
      <p:sp>
        <p:nvSpPr>
          <p:cNvPr id="50179" name="Rectangle 3"/>
          <p:cNvSpPr>
            <a:spLocks noGrp="1" noChangeArrowheads="1"/>
          </p:cNvSpPr>
          <p:nvPr>
            <p:ph idx="1"/>
          </p:nvPr>
        </p:nvSpPr>
        <p:spPr/>
        <p:txBody>
          <a:bodyPr/>
          <a:lstStyle/>
          <a:p>
            <a:r>
              <a:rPr lang="en-GB" b="1"/>
              <a:t>Morphology.</a:t>
            </a:r>
            <a:r>
              <a:rPr lang="en-GB"/>
              <a:t> </a:t>
            </a:r>
            <a:r>
              <a:rPr lang="en-GB" b="1"/>
              <a:t>The hallmark of MAC infections in patients with HIV is abundant acid-fast bacilli within macrophages</a:t>
            </a:r>
            <a:r>
              <a:rPr lang="en-GB"/>
              <a:t>. </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40" name="Picture 4" descr="MAC2"/>
          <p:cNvPicPr>
            <a:picLocks noGrp="1" noChangeAspect="1" noChangeArrowheads="1"/>
          </p:cNvPicPr>
          <p:nvPr>
            <p:ph idx="4294967295"/>
          </p:nvPr>
        </p:nvPicPr>
        <p:blipFill>
          <a:blip r:embed="rId2"/>
          <a:srcRect/>
          <a:stretch>
            <a:fillRect/>
          </a:stretch>
        </p:blipFill>
        <p:spPr>
          <a:xfrm>
            <a:off x="250825" y="180975"/>
            <a:ext cx="8893175" cy="5824538"/>
          </a:xfrm>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GB"/>
              <a:t>Leprosy/Hansen disease </a:t>
            </a:r>
          </a:p>
        </p:txBody>
      </p:sp>
      <p:sp>
        <p:nvSpPr>
          <p:cNvPr id="51203" name="Rectangle 3"/>
          <p:cNvSpPr>
            <a:spLocks noGrp="1" noChangeArrowheads="1"/>
          </p:cNvSpPr>
          <p:nvPr>
            <p:ph idx="1"/>
          </p:nvPr>
        </p:nvSpPr>
        <p:spPr/>
        <p:txBody>
          <a:bodyPr/>
          <a:lstStyle/>
          <a:p>
            <a:r>
              <a:rPr lang="en-GB"/>
              <a:t>Is a slowly progressive infection caused by </a:t>
            </a:r>
            <a:r>
              <a:rPr lang="en-GB" i="1"/>
              <a:t>Mycobacterium leprae</a:t>
            </a:r>
            <a:r>
              <a:rPr lang="en-GB"/>
              <a:t>, affecting the skin and peripheral nerves and resulting in disabling deformities.</a:t>
            </a:r>
          </a:p>
          <a:p>
            <a:r>
              <a:rPr lang="en-GB"/>
              <a:t> </a:t>
            </a:r>
            <a:r>
              <a:rPr lang="en-GB" i="1"/>
              <a:t>M. leprae</a:t>
            </a:r>
            <a:r>
              <a:rPr lang="en-GB"/>
              <a:t> is likely to be transmitted from person to person through aerosols from lesions in the upper respiratory tract. </a:t>
            </a:r>
          </a:p>
          <a:p>
            <a:endParaRPr lang="en-GB"/>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GB"/>
              <a:t>Leprosy/Hansen disease</a:t>
            </a:r>
          </a:p>
        </p:txBody>
      </p:sp>
      <p:sp>
        <p:nvSpPr>
          <p:cNvPr id="162819" name="Rectangle 3"/>
          <p:cNvSpPr>
            <a:spLocks noGrp="1" noChangeArrowheads="1"/>
          </p:cNvSpPr>
          <p:nvPr>
            <p:ph idx="1"/>
          </p:nvPr>
        </p:nvSpPr>
        <p:spPr/>
        <p:txBody>
          <a:bodyPr/>
          <a:lstStyle/>
          <a:p>
            <a:r>
              <a:rPr lang="en-GB"/>
              <a:t>Inhaled </a:t>
            </a:r>
            <a:r>
              <a:rPr lang="en-GB" i="1"/>
              <a:t>M. leprae</a:t>
            </a:r>
            <a:r>
              <a:rPr lang="en-GB"/>
              <a:t>, like </a:t>
            </a:r>
            <a:r>
              <a:rPr lang="en-GB" i="1"/>
              <a:t>M. tuberculosis</a:t>
            </a:r>
            <a:r>
              <a:rPr lang="en-GB"/>
              <a:t>, is taken up by alveolar macrophages and disseminates through the blood, but grows only in tissues of the skin and extremities. </a:t>
            </a:r>
          </a:p>
          <a:p>
            <a:r>
              <a:rPr lang="en-GB"/>
              <a:t>leprosy remains endemic among an estimated 10 to 15 million people living in poor tropical countries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GB"/>
              <a:t>Examples of Granulomas</a:t>
            </a:r>
          </a:p>
        </p:txBody>
      </p:sp>
      <p:sp>
        <p:nvSpPr>
          <p:cNvPr id="91139" name="Rectangle 3"/>
          <p:cNvSpPr>
            <a:spLocks noGrp="1" noChangeArrowheads="1"/>
          </p:cNvSpPr>
          <p:nvPr>
            <p:ph idx="1"/>
          </p:nvPr>
        </p:nvSpPr>
        <p:spPr/>
        <p:txBody>
          <a:bodyPr/>
          <a:lstStyle/>
          <a:p>
            <a:pPr marL="609600" indent="-609600"/>
            <a:r>
              <a:rPr lang="en-GB" sz="2800" dirty="0"/>
              <a:t>Foreign-body </a:t>
            </a:r>
            <a:r>
              <a:rPr lang="en-GB" sz="2800" dirty="0" err="1"/>
              <a:t>granulomas</a:t>
            </a:r>
            <a:r>
              <a:rPr lang="en-GB" sz="2800" dirty="0"/>
              <a:t> are typically non necrotic and form in the presence of the following:</a:t>
            </a:r>
          </a:p>
          <a:p>
            <a:pPr marL="609600" indent="-609600">
              <a:buFontTx/>
              <a:buAutoNum type="arabicParenR"/>
            </a:pPr>
            <a:r>
              <a:rPr lang="en-GB" sz="2800" dirty="0"/>
              <a:t>Particulate matter(e.g., glass, soil, gravel, metal).</a:t>
            </a:r>
          </a:p>
          <a:p>
            <a:pPr marL="609600" indent="-609600">
              <a:buFontTx/>
              <a:buAutoNum type="arabicParenR"/>
            </a:pPr>
            <a:r>
              <a:rPr lang="en-GB" sz="2800" dirty="0"/>
              <a:t>Synthetic material (e.g., surgical sutures).</a:t>
            </a:r>
          </a:p>
          <a:p>
            <a:pPr marL="609600" indent="-609600">
              <a:buFontTx/>
              <a:buAutoNum type="arabicParenR"/>
            </a:pPr>
            <a:r>
              <a:rPr lang="en-GB" sz="2800" dirty="0"/>
              <a:t>Vegetable matter (e.g., cellulose, which may occur due to </a:t>
            </a:r>
            <a:r>
              <a:rPr lang="en-GB" sz="2800" dirty="0" err="1"/>
              <a:t>fecal</a:t>
            </a:r>
            <a:r>
              <a:rPr lang="en-GB" sz="2800" dirty="0"/>
              <a:t> contamination of tissues in the presence of a </a:t>
            </a:r>
            <a:r>
              <a:rPr lang="en-GB" sz="2800" dirty="0" err="1"/>
              <a:t>fstula</a:t>
            </a:r>
            <a:r>
              <a:rPr lang="en-GB" sz="2800" dirty="0"/>
              <a:t> or perforated bowel</a:t>
            </a:r>
            <a:r>
              <a:rPr lang="en-GB" sz="2800" dirty="0" smtClean="0"/>
              <a:t>)</a:t>
            </a:r>
            <a:endParaRPr lang="en-GB" sz="2800" dirty="0"/>
          </a:p>
          <a:p>
            <a:pPr marL="609600" indent="-609600">
              <a:buFontTx/>
              <a:buNone/>
            </a:pPr>
            <a:endParaRPr lang="en-GB" sz="28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GB" b="1"/>
              <a:t>Pathogenesis</a:t>
            </a:r>
          </a:p>
        </p:txBody>
      </p:sp>
      <p:sp>
        <p:nvSpPr>
          <p:cNvPr id="52227" name="Rectangle 3"/>
          <p:cNvSpPr>
            <a:spLocks noGrp="1" noChangeArrowheads="1"/>
          </p:cNvSpPr>
          <p:nvPr>
            <p:ph idx="1"/>
          </p:nvPr>
        </p:nvSpPr>
        <p:spPr/>
        <p:txBody>
          <a:bodyPr/>
          <a:lstStyle/>
          <a:p>
            <a:pPr>
              <a:lnSpc>
                <a:spcPct val="90000"/>
              </a:lnSpc>
            </a:pPr>
            <a:r>
              <a:rPr lang="en-GB" i="1"/>
              <a:t>M. leprae</a:t>
            </a:r>
            <a:r>
              <a:rPr lang="en-GB"/>
              <a:t> is an acid-fast obligate intracellular organism that grows very poorly in culture but can be grown in the armadillo. </a:t>
            </a:r>
          </a:p>
          <a:p>
            <a:pPr>
              <a:lnSpc>
                <a:spcPct val="90000"/>
              </a:lnSpc>
            </a:pPr>
            <a:r>
              <a:rPr lang="en-GB"/>
              <a:t>It grows more slowly than other mycobacteria and grows best at 32° to 34°C, the temperature of the human skin and the core temperature of armadillos. </a:t>
            </a:r>
          </a:p>
          <a:p>
            <a:pPr>
              <a:lnSpc>
                <a:spcPct val="90000"/>
              </a:lnSpc>
              <a:buFont typeface="Wingdings" pitchFamily="2" charset="2"/>
              <a:buNone/>
            </a:pPr>
            <a:r>
              <a:rPr lang="en-GB"/>
              <a:t> </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S01871-008-f035b"/>
          <p:cNvPicPr>
            <a:picLocks noChangeAspect="1" noChangeArrowheads="1"/>
          </p:cNvPicPr>
          <p:nvPr/>
        </p:nvPicPr>
        <p:blipFill>
          <a:blip r:embed="rId3"/>
          <a:srcRect/>
          <a:stretch>
            <a:fillRect/>
          </a:stretch>
        </p:blipFill>
        <p:spPr bwMode="auto">
          <a:xfrm>
            <a:off x="1404938" y="1169988"/>
            <a:ext cx="6350000" cy="4532312"/>
          </a:xfrm>
          <a:prstGeom prst="rect">
            <a:avLst/>
          </a:prstGeom>
          <a:noFill/>
          <a:ln w="9525">
            <a:solidFill>
              <a:schemeClr val="tx1"/>
            </a:solidFill>
            <a:miter lim="800000"/>
            <a:headEnd/>
            <a:tailEnd/>
          </a:ln>
        </p:spPr>
      </p:pic>
      <p:sp>
        <p:nvSpPr>
          <p:cNvPr id="140291" name="Text Box 3"/>
          <p:cNvSpPr txBox="1">
            <a:spLocks noChangeArrowheads="1"/>
          </p:cNvSpPr>
          <p:nvPr/>
        </p:nvSpPr>
        <p:spPr bwMode="auto">
          <a:xfrm>
            <a:off x="611188" y="5876925"/>
            <a:ext cx="7848600" cy="215900"/>
          </a:xfrm>
          <a:prstGeom prst="rect">
            <a:avLst/>
          </a:prstGeom>
          <a:solidFill>
            <a:schemeClr val="bg1">
              <a:alpha val="38000"/>
            </a:schemeClr>
          </a:solidFill>
          <a:ln w="12700">
            <a:noFill/>
            <a:miter lim="800000"/>
            <a:headEnd/>
            <a:tailEnd/>
          </a:ln>
          <a:effectLst/>
        </p:spPr>
        <p:txBody>
          <a:bodyPr anchor="ctr">
            <a:spAutoFit/>
          </a:bodyPr>
          <a:lstStyle/>
          <a:p>
            <a:pPr algn="ctr" eaLnBrk="0" hangingPunct="0"/>
            <a:r>
              <a:rPr lang="en-US" sz="800">
                <a:latin typeface="Arial" charset="0"/>
              </a:rPr>
              <a:t>Figure 8-35 Leprosy. A, Peripheral nerve. Note the inflammatory cell infiltrates in the endoneural and epineural compartments. B, Cells within the endoneurium contain acid-fast positive lepra bacilli. (Courtesy of E.P. Richardson, Jr. and U. De Girolami, Harvard Medical School.)</a:t>
            </a:r>
          </a:p>
        </p:txBody>
      </p:sp>
      <p:sp>
        <p:nvSpPr>
          <p:cNvPr id="140292" name="Text Box 4"/>
          <p:cNvSpPr txBox="1">
            <a:spLocks noChangeArrowheads="1"/>
          </p:cNvSpPr>
          <p:nvPr/>
        </p:nvSpPr>
        <p:spPr bwMode="auto">
          <a:xfrm>
            <a:off x="4005263" y="6516688"/>
            <a:ext cx="4464050" cy="198437"/>
          </a:xfrm>
          <a:prstGeom prst="rect">
            <a:avLst/>
          </a:prstGeom>
          <a:noFill/>
          <a:ln w="12700">
            <a:noFill/>
            <a:miter lim="800000"/>
            <a:headEnd/>
            <a:tailEnd/>
          </a:ln>
          <a:effectLst/>
        </p:spPr>
        <p:txBody>
          <a:bodyPr>
            <a:spAutoFit/>
          </a:bodyPr>
          <a:lstStyle/>
          <a:p>
            <a:pPr algn="r" eaLnBrk="0" hangingPunct="0">
              <a:spcBef>
                <a:spcPct val="50000"/>
              </a:spcBef>
            </a:pPr>
            <a:r>
              <a:rPr lang="en-US" sz="700" i="1">
                <a:latin typeface="Arial" charset="0"/>
              </a:rPr>
              <a:t>Downloaded from: Robbins &amp; Cotran Pathologic Basis of Disease (on 24 September 2005 02:37 PM)</a:t>
            </a:r>
          </a:p>
        </p:txBody>
      </p:sp>
      <p:sp>
        <p:nvSpPr>
          <p:cNvPr id="140293" name="Text Box 5"/>
          <p:cNvSpPr txBox="1">
            <a:spLocks noChangeArrowheads="1"/>
          </p:cNvSpPr>
          <p:nvPr/>
        </p:nvSpPr>
        <p:spPr bwMode="auto">
          <a:xfrm>
            <a:off x="4000500" y="6645275"/>
            <a:ext cx="4464050" cy="198438"/>
          </a:xfrm>
          <a:prstGeom prst="rect">
            <a:avLst/>
          </a:prstGeom>
          <a:noFill/>
          <a:ln w="12700">
            <a:noFill/>
            <a:miter lim="800000"/>
            <a:headEnd/>
            <a:tailEnd/>
          </a:ln>
          <a:effectLst/>
        </p:spPr>
        <p:txBody>
          <a:bodyPr>
            <a:spAutoFit/>
          </a:bodyPr>
          <a:lstStyle/>
          <a:p>
            <a:pPr algn="r" eaLnBrk="0" hangingPunct="0">
              <a:spcBef>
                <a:spcPct val="50000"/>
              </a:spcBef>
            </a:pPr>
            <a:r>
              <a:rPr lang="en-US" sz="700" i="1">
                <a:latin typeface="Arial" charset="0"/>
              </a:rPr>
              <a:t>© 2005 Elsevier </a:t>
            </a:r>
          </a:p>
        </p:txBody>
      </p:sp>
      <p:pic>
        <p:nvPicPr>
          <p:cNvPr id="140294" name="Picture 6" descr="admintitle"/>
          <p:cNvPicPr>
            <a:picLocks noChangeAspect="1" noChangeArrowheads="1"/>
          </p:cNvPicPr>
          <p:nvPr/>
        </p:nvPicPr>
        <p:blipFill>
          <a:blip r:embed="rId4"/>
          <a:srcRect/>
          <a:stretch>
            <a:fillRect/>
          </a:stretch>
        </p:blipFill>
        <p:spPr bwMode="auto">
          <a:xfrm>
            <a:off x="107950" y="115888"/>
            <a:ext cx="990600" cy="314325"/>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GB" b="1"/>
              <a:t>Pathogenesis</a:t>
            </a:r>
          </a:p>
        </p:txBody>
      </p:sp>
      <p:sp>
        <p:nvSpPr>
          <p:cNvPr id="163843" name="Rectangle 3"/>
          <p:cNvSpPr>
            <a:spLocks noGrp="1" noChangeArrowheads="1"/>
          </p:cNvSpPr>
          <p:nvPr>
            <p:ph idx="1"/>
          </p:nvPr>
        </p:nvSpPr>
        <p:spPr/>
        <p:txBody>
          <a:bodyPr/>
          <a:lstStyle/>
          <a:p>
            <a:pPr>
              <a:lnSpc>
                <a:spcPct val="90000"/>
              </a:lnSpc>
            </a:pPr>
            <a:r>
              <a:rPr lang="en-GB"/>
              <a:t>Like </a:t>
            </a:r>
            <a:r>
              <a:rPr lang="en-GB" i="1"/>
              <a:t>M. tuberculosis</a:t>
            </a:r>
            <a:r>
              <a:rPr lang="en-GB"/>
              <a:t>, </a:t>
            </a:r>
            <a:r>
              <a:rPr lang="en-GB" i="1"/>
              <a:t>M. leprae</a:t>
            </a:r>
            <a:r>
              <a:rPr lang="en-GB"/>
              <a:t> secretes no toxins, and its virulence is based on properties of its cell wall. </a:t>
            </a:r>
          </a:p>
          <a:p>
            <a:pPr>
              <a:lnSpc>
                <a:spcPct val="90000"/>
              </a:lnSpc>
            </a:pPr>
            <a:r>
              <a:rPr lang="en-GB"/>
              <a:t>The cell wall is similar enough to that of </a:t>
            </a:r>
            <a:r>
              <a:rPr lang="en-GB" i="1"/>
              <a:t>M. tuberculosis.</a:t>
            </a:r>
            <a:r>
              <a:rPr lang="en-GB"/>
              <a:t> </a:t>
            </a:r>
          </a:p>
          <a:p>
            <a:pPr>
              <a:lnSpc>
                <a:spcPct val="90000"/>
              </a:lnSpc>
            </a:pPr>
            <a:r>
              <a:rPr lang="en-GB"/>
              <a:t>Cell-mediated immunity is reflected by delayed type hypersensitivity reactions to dermal injections of a bacterial extract called </a:t>
            </a:r>
            <a:r>
              <a:rPr lang="en-GB" i="1"/>
              <a:t>lepromin</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GB" b="1"/>
              <a:t>Pathogenesis</a:t>
            </a:r>
          </a:p>
        </p:txBody>
      </p:sp>
      <p:sp>
        <p:nvSpPr>
          <p:cNvPr id="57347" name="Rectangle 3"/>
          <p:cNvSpPr>
            <a:spLocks noGrp="1" noChangeArrowheads="1"/>
          </p:cNvSpPr>
          <p:nvPr>
            <p:ph idx="1"/>
          </p:nvPr>
        </p:nvSpPr>
        <p:spPr/>
        <p:txBody>
          <a:bodyPr/>
          <a:lstStyle/>
          <a:p>
            <a:pPr marL="381000" indent="-381000"/>
            <a:r>
              <a:rPr lang="en-GB" i="1"/>
              <a:t>Leprosy has two strikingly different patterns of disease</a:t>
            </a:r>
            <a:r>
              <a:rPr lang="en-GB"/>
              <a:t>. </a:t>
            </a:r>
          </a:p>
          <a:p>
            <a:pPr marL="381000" indent="-381000">
              <a:buFontTx/>
              <a:buAutoNum type="arabicParenR"/>
            </a:pPr>
            <a:r>
              <a:rPr lang="en-GB"/>
              <a:t>Patients with the less severe form, </a:t>
            </a:r>
            <a:r>
              <a:rPr lang="en-GB" i="1"/>
              <a:t>tuberculoid leprosy</a:t>
            </a:r>
            <a:r>
              <a:rPr lang="en-GB"/>
              <a:t>, have dry, scaly skin lesions that lack sensation. They often have large, asymmetric peripheral nerve involvement. </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GB" b="1"/>
              <a:t>Pathogenesis</a:t>
            </a:r>
          </a:p>
        </p:txBody>
      </p:sp>
      <p:sp>
        <p:nvSpPr>
          <p:cNvPr id="164867" name="Rectangle 3"/>
          <p:cNvSpPr>
            <a:spLocks noGrp="1" noChangeArrowheads="1"/>
          </p:cNvSpPr>
          <p:nvPr>
            <p:ph idx="1"/>
          </p:nvPr>
        </p:nvSpPr>
        <p:spPr/>
        <p:txBody>
          <a:bodyPr/>
          <a:lstStyle/>
          <a:p>
            <a:pPr marL="609600" indent="-609600">
              <a:buFont typeface="Wingdings" pitchFamily="2" charset="2"/>
              <a:buNone/>
            </a:pPr>
            <a:r>
              <a:rPr lang="en-GB"/>
              <a:t>2- The more severe form of leprosy, </a:t>
            </a:r>
            <a:r>
              <a:rPr lang="en-GB" i="1"/>
              <a:t>lepromatous leprosy</a:t>
            </a:r>
            <a:r>
              <a:rPr lang="en-GB"/>
              <a:t>, includes symmetric skin thickening and nodules. This is also called </a:t>
            </a:r>
            <a:r>
              <a:rPr lang="en-GB" i="1"/>
              <a:t>anergic leprosy</a:t>
            </a:r>
            <a:r>
              <a:rPr lang="en-GB"/>
              <a:t>, because of the unresponsiveness (anergy) of the host immune system.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60" name="Picture 4" descr="LepHan-01"/>
          <p:cNvPicPr>
            <a:picLocks noChangeAspect="1" noChangeArrowheads="1"/>
          </p:cNvPicPr>
          <p:nvPr/>
        </p:nvPicPr>
        <p:blipFill>
          <a:blip r:embed="rId2"/>
          <a:srcRect/>
          <a:stretch>
            <a:fillRect/>
          </a:stretch>
        </p:blipFill>
        <p:spPr bwMode="auto">
          <a:xfrm>
            <a:off x="1187450" y="44450"/>
            <a:ext cx="6769100" cy="6769100"/>
          </a:xfrm>
          <a:prstGeom prst="rect">
            <a:avLst/>
          </a:prstGeom>
          <a:noFill/>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en-GB" b="1"/>
              <a:t>Pathogenesis</a:t>
            </a:r>
            <a:endParaRPr lang="en-US" b="1"/>
          </a:p>
        </p:txBody>
      </p:sp>
      <p:sp>
        <p:nvSpPr>
          <p:cNvPr id="186371" name="Rectangle 3"/>
          <p:cNvSpPr>
            <a:spLocks noGrp="1" noChangeArrowheads="1"/>
          </p:cNvSpPr>
          <p:nvPr>
            <p:ph idx="1"/>
          </p:nvPr>
        </p:nvSpPr>
        <p:spPr/>
        <p:txBody>
          <a:bodyPr/>
          <a:lstStyle/>
          <a:p>
            <a:pPr marL="609600" indent="-609600">
              <a:buFont typeface="Wingdings" pitchFamily="2" charset="2"/>
              <a:buNone/>
            </a:pPr>
            <a:r>
              <a:rPr lang="en-GB"/>
              <a:t> - In lepromatous leprosy, damage to the nervous system comes from widespread invasion of the mycobacteria into Schwann cells and into endoneural and perineural macrophages. </a:t>
            </a:r>
          </a:p>
          <a:p>
            <a:pPr marL="609600" indent="-609600">
              <a:buFont typeface="Wingdings" pitchFamily="2" charset="2"/>
              <a:buNone/>
            </a:pPr>
            <a:r>
              <a:rPr lang="en-GB"/>
              <a:t>- In advanced cases of lepromatous leprosy, </a:t>
            </a:r>
            <a:r>
              <a:rPr lang="en-GB" i="1"/>
              <a:t>M. leprae</a:t>
            </a:r>
            <a:r>
              <a:rPr lang="en-GB"/>
              <a:t> is present in sputum and blood.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GB" b="1"/>
              <a:t>Pathogenesis</a:t>
            </a:r>
            <a:endParaRPr lang="en-US" b="1"/>
          </a:p>
        </p:txBody>
      </p:sp>
      <p:sp>
        <p:nvSpPr>
          <p:cNvPr id="187395" name="Rectangle 3"/>
          <p:cNvSpPr>
            <a:spLocks noGrp="1" noChangeArrowheads="1"/>
          </p:cNvSpPr>
          <p:nvPr>
            <p:ph idx="1"/>
          </p:nvPr>
        </p:nvSpPr>
        <p:spPr/>
        <p:txBody>
          <a:bodyPr/>
          <a:lstStyle/>
          <a:p>
            <a:pPr>
              <a:buFont typeface="Wingdings" pitchFamily="2" charset="2"/>
              <a:buNone/>
            </a:pPr>
            <a:r>
              <a:rPr lang="en-GB"/>
              <a:t>3- People can also have intermediate forms of disease, called </a:t>
            </a:r>
            <a:r>
              <a:rPr lang="en-GB" i="1"/>
              <a:t>borderline leprosy</a:t>
            </a:r>
            <a:r>
              <a:rPr lang="en-GB"/>
              <a:t>. </a:t>
            </a:r>
          </a:p>
          <a:p>
            <a:endParaRPr lang="en-US"/>
          </a:p>
          <a:p>
            <a:pPr>
              <a:buFont typeface="Wingdings" pitchFamily="2" charset="2"/>
              <a:buNone/>
            </a:pPr>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GB" sz="3400" b="1"/>
              <a:t>Morphology of Tuberculoid leprosy</a:t>
            </a:r>
          </a:p>
        </p:txBody>
      </p:sp>
      <p:sp>
        <p:nvSpPr>
          <p:cNvPr id="58371" name="Rectangle 3"/>
          <p:cNvSpPr>
            <a:spLocks noGrp="1" noChangeArrowheads="1"/>
          </p:cNvSpPr>
          <p:nvPr>
            <p:ph idx="1"/>
          </p:nvPr>
        </p:nvSpPr>
        <p:spPr/>
        <p:txBody>
          <a:bodyPr/>
          <a:lstStyle/>
          <a:p>
            <a:r>
              <a:rPr lang="en-GB"/>
              <a:t>Begins with localized skin lesions that are first flat and red but enlarge and develop irregular shapes with indurated, elevated, hyperpigmented margins and depressed pale centers (central healing). </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GB" sz="3400" b="1"/>
              <a:t>Morphology of Tuberculoid leprosy</a:t>
            </a:r>
            <a:endParaRPr lang="en-US" sz="3400" b="1"/>
          </a:p>
        </p:txBody>
      </p:sp>
      <p:sp>
        <p:nvSpPr>
          <p:cNvPr id="188419" name="Rectangle 3"/>
          <p:cNvSpPr>
            <a:spLocks noGrp="1" noChangeArrowheads="1"/>
          </p:cNvSpPr>
          <p:nvPr>
            <p:ph idx="1"/>
          </p:nvPr>
        </p:nvSpPr>
        <p:spPr/>
        <p:txBody>
          <a:bodyPr/>
          <a:lstStyle/>
          <a:p>
            <a:pPr>
              <a:lnSpc>
                <a:spcPct val="90000"/>
              </a:lnSpc>
            </a:pPr>
            <a:r>
              <a:rPr lang="en-GB"/>
              <a:t>Neuronal involvement dominates tuberculoid leprosy. </a:t>
            </a:r>
          </a:p>
          <a:p>
            <a:pPr>
              <a:lnSpc>
                <a:spcPct val="90000"/>
              </a:lnSpc>
            </a:pPr>
            <a:r>
              <a:rPr lang="en-GB"/>
              <a:t>Nerves become enclosed within granulomatous inflammatory reactions. </a:t>
            </a:r>
          </a:p>
          <a:p>
            <a:pPr>
              <a:lnSpc>
                <a:spcPct val="90000"/>
              </a:lnSpc>
            </a:pPr>
            <a:r>
              <a:rPr lang="en-GB"/>
              <a:t>Nerve degeneration causes skin anesthesias and skin and muscle atrophy that render the patient liable to trauma of the affected parts, with the development of indolent skin ulcers.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1884</TotalTime>
  <Words>6990</Words>
  <Application>Microsoft PowerPoint</Application>
  <PresentationFormat>On-screen Show (4:3)</PresentationFormat>
  <Paragraphs>470</Paragraphs>
  <Slides>141</Slides>
  <Notes>16</Notes>
  <HiddenSlides>0</HiddenSlides>
  <MMClips>0</MMClips>
  <ScaleCrop>false</ScaleCrop>
  <HeadingPairs>
    <vt:vector size="4" baseType="variant">
      <vt:variant>
        <vt:lpstr>Theme</vt:lpstr>
      </vt:variant>
      <vt:variant>
        <vt:i4>1</vt:i4>
      </vt:variant>
      <vt:variant>
        <vt:lpstr>Slide Titles</vt:lpstr>
      </vt:variant>
      <vt:variant>
        <vt:i4>141</vt:i4>
      </vt:variant>
    </vt:vector>
  </HeadingPairs>
  <TitlesOfParts>
    <vt:vector size="142" baseType="lpstr">
      <vt:lpstr>Flow</vt:lpstr>
      <vt:lpstr>GRANULOMATOUS DISEASE</vt:lpstr>
      <vt:lpstr>GRANULOMATOUS DISEASE</vt:lpstr>
      <vt:lpstr>GRANULOMATOUS DISEASE</vt:lpstr>
      <vt:lpstr>GRANULOMATOUS DISEASE</vt:lpstr>
      <vt:lpstr>GRANULOMATOUS DISEASE</vt:lpstr>
      <vt:lpstr>Examples of Granulomas</vt:lpstr>
      <vt:lpstr>Slide 7</vt:lpstr>
      <vt:lpstr>Slide 8</vt:lpstr>
      <vt:lpstr>Examples of Granulomas</vt:lpstr>
      <vt:lpstr>Examples of Granulomas</vt:lpstr>
      <vt:lpstr>Slide 11</vt:lpstr>
      <vt:lpstr>Granuloma</vt:lpstr>
      <vt:lpstr>Slide 13</vt:lpstr>
      <vt:lpstr>Morphology of Granuloma</vt:lpstr>
      <vt:lpstr>Slide 15</vt:lpstr>
      <vt:lpstr>Slide 16</vt:lpstr>
      <vt:lpstr>Types of Granuloma</vt:lpstr>
      <vt:lpstr>Slide 18</vt:lpstr>
      <vt:lpstr>Slide 19</vt:lpstr>
      <vt:lpstr>Slide 20</vt:lpstr>
      <vt:lpstr>Types of Granuloma</vt:lpstr>
      <vt:lpstr>TUBERCULOSIS</vt:lpstr>
      <vt:lpstr>Epidemiology of TB</vt:lpstr>
      <vt:lpstr>Epidemiology of TB</vt:lpstr>
      <vt:lpstr>Pathogenesis of TB</vt:lpstr>
      <vt:lpstr>Pathogenesis of TB</vt:lpstr>
      <vt:lpstr>Pathogenesis of TB</vt:lpstr>
      <vt:lpstr>Pathogenesis of TB</vt:lpstr>
      <vt:lpstr>Pathogenesis of TB</vt:lpstr>
      <vt:lpstr>Pathogenesis of TB</vt:lpstr>
      <vt:lpstr>Pathogenesis of TB</vt:lpstr>
      <vt:lpstr>Pathogenesis of TB</vt:lpstr>
      <vt:lpstr>Pathogenesis of TB</vt:lpstr>
      <vt:lpstr>Pathogenesis of TB</vt:lpstr>
      <vt:lpstr>Slide 35</vt:lpstr>
      <vt:lpstr>Slide 36</vt:lpstr>
      <vt:lpstr>Clinical Features of Tuberculosis</vt:lpstr>
      <vt:lpstr>Slide 38</vt:lpstr>
      <vt:lpstr>Clinical Features of Tuberculosis</vt:lpstr>
      <vt:lpstr>Clinical Features of Tuberculosis</vt:lpstr>
      <vt:lpstr>Clinical Features of Tuberculosis</vt:lpstr>
      <vt:lpstr>Clinical Features of Tuberculosis</vt:lpstr>
      <vt:lpstr>Clinical Features of Tuberculosis</vt:lpstr>
      <vt:lpstr>Clinical Features of Tuberculosis</vt:lpstr>
      <vt:lpstr>Clinical Features of Tuberculosis</vt:lpstr>
      <vt:lpstr>Clinical Features of Tuberculosis</vt:lpstr>
      <vt:lpstr>Slide 47</vt:lpstr>
      <vt:lpstr>Morphology of TB</vt:lpstr>
      <vt:lpstr>Morphology of TB</vt:lpstr>
      <vt:lpstr>Morphology of TB</vt:lpstr>
      <vt:lpstr>Slide 51</vt:lpstr>
      <vt:lpstr>Morphology of TB</vt:lpstr>
      <vt:lpstr>Morphology of TB</vt:lpstr>
      <vt:lpstr>Slide 54</vt:lpstr>
      <vt:lpstr>Morphology of TB</vt:lpstr>
      <vt:lpstr>Slide 56</vt:lpstr>
      <vt:lpstr>Slide 57</vt:lpstr>
      <vt:lpstr>Slide 58</vt:lpstr>
      <vt:lpstr>Slide 59</vt:lpstr>
      <vt:lpstr>Slide 60</vt:lpstr>
      <vt:lpstr>Slide 61</vt:lpstr>
      <vt:lpstr>Slide 62</vt:lpstr>
      <vt:lpstr>Progressive pulmonary tuberculosis</vt:lpstr>
      <vt:lpstr>Progressive pulmonary tuberculosis</vt:lpstr>
      <vt:lpstr>Slide 65</vt:lpstr>
      <vt:lpstr>Miliary pulmonary disease</vt:lpstr>
      <vt:lpstr>Miliary pulmonary disease</vt:lpstr>
      <vt:lpstr>Miliary pulmonary disease</vt:lpstr>
      <vt:lpstr>Systemic miliary tuberculosis</vt:lpstr>
      <vt:lpstr>Slide 70</vt:lpstr>
      <vt:lpstr>Slide 71</vt:lpstr>
      <vt:lpstr>Isolated-organ tuberculosis</vt:lpstr>
      <vt:lpstr>Isolated-organ tuberculosis</vt:lpstr>
      <vt:lpstr>Isolated-organ tuberculosis</vt:lpstr>
      <vt:lpstr>Diagnosis</vt:lpstr>
      <vt:lpstr>Diagnosis</vt:lpstr>
      <vt:lpstr>Slide 77</vt:lpstr>
      <vt:lpstr>Slide 78</vt:lpstr>
      <vt:lpstr>Prognosis</vt:lpstr>
      <vt:lpstr>Tuberculin Test</vt:lpstr>
      <vt:lpstr>Tuberculin Test</vt:lpstr>
      <vt:lpstr>Tuberculin Test</vt:lpstr>
      <vt:lpstr>Mycobacterium Avium-Intracellulare</vt:lpstr>
      <vt:lpstr>Slide 84</vt:lpstr>
      <vt:lpstr>Slide 85</vt:lpstr>
      <vt:lpstr>Mycobacterium Avium-Intracellulare</vt:lpstr>
      <vt:lpstr>Slide 87</vt:lpstr>
      <vt:lpstr>Leprosy/Hansen disease </vt:lpstr>
      <vt:lpstr>Leprosy/Hansen disease</vt:lpstr>
      <vt:lpstr>Pathogenesis</vt:lpstr>
      <vt:lpstr>Slide 91</vt:lpstr>
      <vt:lpstr>Pathogenesis</vt:lpstr>
      <vt:lpstr>Pathogenesis</vt:lpstr>
      <vt:lpstr>Pathogenesis</vt:lpstr>
      <vt:lpstr>Slide 95</vt:lpstr>
      <vt:lpstr>Pathogenesis</vt:lpstr>
      <vt:lpstr>Pathogenesis</vt:lpstr>
      <vt:lpstr>Morphology of Tuberculoid leprosy</vt:lpstr>
      <vt:lpstr>Morphology of Tuberculoid leprosy</vt:lpstr>
      <vt:lpstr>Slide 100</vt:lpstr>
      <vt:lpstr>Morphology of Tuberculoid leprosy</vt:lpstr>
      <vt:lpstr>Morphology of Tuberculoid leprosy</vt:lpstr>
      <vt:lpstr>Slide 103</vt:lpstr>
      <vt:lpstr>Morphology of Lepromatous leprosy</vt:lpstr>
      <vt:lpstr>Slide 105</vt:lpstr>
      <vt:lpstr>Morphology of Lepromatous leprosy</vt:lpstr>
      <vt:lpstr>Morphology of Lepromatous leprosy</vt:lpstr>
      <vt:lpstr>Morphology of Lepromatous leprosy</vt:lpstr>
      <vt:lpstr>Morphology of Lepromatous leprosy</vt:lpstr>
      <vt:lpstr>Slide 110</vt:lpstr>
      <vt:lpstr>Diagnosis</vt:lpstr>
      <vt:lpstr>Treatment</vt:lpstr>
      <vt:lpstr>Schistosomiasis </vt:lpstr>
      <vt:lpstr>Pathogenesis</vt:lpstr>
      <vt:lpstr>Pathogenesis</vt:lpstr>
      <vt:lpstr>Slide 116</vt:lpstr>
      <vt:lpstr>Morphology</vt:lpstr>
      <vt:lpstr>Morphology</vt:lpstr>
      <vt:lpstr>Morphology</vt:lpstr>
      <vt:lpstr>Slide 120</vt:lpstr>
      <vt:lpstr>Morphology</vt:lpstr>
      <vt:lpstr>Slide 122</vt:lpstr>
      <vt:lpstr>Sarcoidosis</vt:lpstr>
      <vt:lpstr>Sarcoidosis</vt:lpstr>
      <vt:lpstr>Morphology</vt:lpstr>
      <vt:lpstr>Morphology</vt:lpstr>
      <vt:lpstr>Slide 127</vt:lpstr>
      <vt:lpstr>Morphology</vt:lpstr>
      <vt:lpstr>Morphology</vt:lpstr>
      <vt:lpstr>Morphology</vt:lpstr>
      <vt:lpstr>Morphology</vt:lpstr>
      <vt:lpstr>Morphology</vt:lpstr>
      <vt:lpstr>Morphology</vt:lpstr>
      <vt:lpstr>Morphology</vt:lpstr>
      <vt:lpstr>Morphology</vt:lpstr>
      <vt:lpstr>Morphology</vt:lpstr>
      <vt:lpstr>Morphology</vt:lpstr>
      <vt:lpstr>Clinical Course</vt:lpstr>
      <vt:lpstr>Clinical Course</vt:lpstr>
      <vt:lpstr>Clinical Course</vt:lpstr>
      <vt:lpstr>Diagnosis</vt:lpstr>
    </vt:vector>
  </TitlesOfParts>
  <Company>King Suad Univesity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GRANULOMATOUS DISEASE </dc:title>
  <dc:creator>amir</dc:creator>
  <cp:lastModifiedBy>Dr.Emaad Raddaoui</cp:lastModifiedBy>
  <cp:revision>19</cp:revision>
  <dcterms:created xsi:type="dcterms:W3CDTF">2005-09-18T18:27:51Z</dcterms:created>
  <dcterms:modified xsi:type="dcterms:W3CDTF">2008-11-03T11:31:20Z</dcterms:modified>
</cp:coreProperties>
</file>