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70" r:id="rId17"/>
    <p:sldId id="271" r:id="rId18"/>
    <p:sldId id="272" r:id="rId19"/>
    <p:sldId id="277" r:id="rId20"/>
    <p:sldId id="278" r:id="rId21"/>
    <p:sldId id="279" r:id="rId22"/>
    <p:sldId id="281" r:id="rId23"/>
    <p:sldId id="295" r:id="rId24"/>
    <p:sldId id="282" r:id="rId25"/>
    <p:sldId id="283" r:id="rId26"/>
    <p:sldId id="284" r:id="rId27"/>
    <p:sldId id="285" r:id="rId28"/>
    <p:sldId id="296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1" autoAdjust="0"/>
    <p:restoredTop sz="94660"/>
  </p:normalViewPr>
  <p:slideViewPr>
    <p:cSldViewPr>
      <p:cViewPr varScale="1">
        <p:scale>
          <a:sx n="93" d="100"/>
          <a:sy n="93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1647-FAA1-4DEB-AD42-268B0B1BD38C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68A4B-D343-4013-BDED-69AB17ABF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68A4B-D343-4013-BDED-69AB17ABFB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68A4B-D343-4013-BDED-69AB17ABFB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1347BE-FC6B-4B19-A172-0A16DE6EA09A}" type="datetimeFigureOut">
              <a:rPr lang="en-US" smtClean="0"/>
              <a:pPr/>
              <a:t>1/11/2009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6897B0-DD29-4972-9C9E-0F683BAB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Tumors and Tumor-Like Lesions of Infancy and Childhood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Emad</a:t>
            </a:r>
            <a:r>
              <a:rPr lang="en-US" dirty="0" smtClean="0"/>
              <a:t> </a:t>
            </a:r>
            <a:r>
              <a:rPr lang="en-US" dirty="0" err="1" smtClean="0"/>
              <a:t>Raddaoui,MD</a:t>
            </a:r>
            <a:r>
              <a:rPr lang="en-US" dirty="0" smtClean="0"/>
              <a:t>, FCAP, FASC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may occur as:</a:t>
            </a:r>
          </a:p>
          <a:p>
            <a:r>
              <a:rPr lang="en-US" dirty="0" smtClean="0"/>
              <a:t> benign, </a:t>
            </a:r>
            <a:r>
              <a:rPr lang="en-US" dirty="0" smtClean="0"/>
              <a:t>well-differentiated </a:t>
            </a:r>
            <a:r>
              <a:rPr lang="en-US" dirty="0" smtClean="0"/>
              <a:t>cystic lesions (mature </a:t>
            </a:r>
            <a:r>
              <a:rPr lang="en-US" dirty="0" err="1" smtClean="0"/>
              <a:t>teratomas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as lesions of indeterminate potential (immature </a:t>
            </a:r>
            <a:r>
              <a:rPr lang="en-US" dirty="0" err="1" smtClean="0"/>
              <a:t>teratomas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or as unequivocally malignant </a:t>
            </a:r>
            <a:r>
              <a:rPr lang="en-US" dirty="0" err="1" smtClean="0"/>
              <a:t>teratomas</a:t>
            </a:r>
            <a:r>
              <a:rPr lang="en-US" dirty="0" smtClean="0"/>
              <a:t> (usually admixed with another germ cell tumor component such as </a:t>
            </a:r>
            <a:r>
              <a:rPr lang="en-US" dirty="0" err="1" smtClean="0"/>
              <a:t>endodermal</a:t>
            </a:r>
            <a:r>
              <a:rPr lang="en-US" dirty="0" smtClean="0"/>
              <a:t> sinus tumor)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Teratomas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exhibit two peaks in incidence: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first at approximately 2 years of age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and the second in late adolescence or early adulthood.</a:t>
            </a:r>
          </a:p>
          <a:p>
            <a:r>
              <a:rPr lang="en-US" dirty="0" smtClean="0"/>
              <a:t>The first peak represents congenital </a:t>
            </a:r>
            <a:r>
              <a:rPr lang="en-US" dirty="0" err="1" smtClean="0"/>
              <a:t>neoplasms</a:t>
            </a:r>
            <a:r>
              <a:rPr lang="en-US" dirty="0" smtClean="0"/>
              <a:t>; </a:t>
            </a:r>
          </a:p>
          <a:p>
            <a:r>
              <a:rPr lang="en-US" dirty="0" smtClean="0"/>
              <a:t>the later-occurring lesions may also be of prenatal origin but are more slowly growing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Teratomas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most common </a:t>
            </a:r>
            <a:r>
              <a:rPr lang="en-US" dirty="0" err="1" smtClean="0"/>
              <a:t>teratomas</a:t>
            </a:r>
            <a:r>
              <a:rPr lang="en-US" dirty="0" smtClean="0"/>
              <a:t> of childhood, accounting for 40% or more of cases</a:t>
            </a:r>
          </a:p>
          <a:p>
            <a:r>
              <a:rPr lang="en-US" dirty="0" smtClean="0"/>
              <a:t>They occur with a frequency of 1 in 20,000 to 40,000 live births, </a:t>
            </a:r>
          </a:p>
          <a:p>
            <a:r>
              <a:rPr lang="en-US" dirty="0" smtClean="0"/>
              <a:t>four times more commonly in girls than in boys.</a:t>
            </a:r>
          </a:p>
          <a:p>
            <a:r>
              <a:rPr lang="en-US" dirty="0" smtClean="0"/>
              <a:t>approximately 10% of </a:t>
            </a:r>
            <a:r>
              <a:rPr lang="en-US" dirty="0" err="1" smtClean="0"/>
              <a:t>sacrococcygeal</a:t>
            </a:r>
            <a:r>
              <a:rPr lang="en-US" dirty="0" smtClean="0"/>
              <a:t> </a:t>
            </a:r>
            <a:r>
              <a:rPr lang="en-US" dirty="0" err="1" smtClean="0"/>
              <a:t>teratomas</a:t>
            </a:r>
            <a:r>
              <a:rPr lang="en-US" dirty="0" smtClean="0"/>
              <a:t> are associated with congenital anomalies, primarily defects of the hindgut and </a:t>
            </a:r>
            <a:r>
              <a:rPr lang="en-US" dirty="0" err="1" smtClean="0"/>
              <a:t>cloacal</a:t>
            </a:r>
            <a:r>
              <a:rPr lang="en-US" dirty="0" smtClean="0"/>
              <a:t> region and other midline defects (e.g., </a:t>
            </a:r>
            <a:r>
              <a:rPr lang="en-US" dirty="0" err="1" smtClean="0"/>
              <a:t>meningocele</a:t>
            </a:r>
            <a:r>
              <a:rPr lang="en-US" dirty="0" smtClean="0"/>
              <a:t>, </a:t>
            </a:r>
            <a:r>
              <a:rPr lang="en-US" dirty="0" err="1" smtClean="0"/>
              <a:t>spina</a:t>
            </a:r>
            <a:r>
              <a:rPr lang="en-US" dirty="0" smtClean="0"/>
              <a:t> bifida) not believed to result from local effects of the tumor.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Sacrococcygeal</a:t>
            </a:r>
            <a:r>
              <a:rPr lang="en-US" i="1" dirty="0" smtClean="0"/>
              <a:t> </a:t>
            </a:r>
            <a:r>
              <a:rPr lang="en-US" i="1" dirty="0" err="1" smtClean="0"/>
              <a:t>teratomas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75% of these tumors are mature </a:t>
            </a:r>
            <a:r>
              <a:rPr lang="en-US" dirty="0" err="1" smtClean="0"/>
              <a:t>teratomas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about 12% are unequivocally malignant and lethal. </a:t>
            </a:r>
          </a:p>
          <a:p>
            <a:r>
              <a:rPr lang="en-US" dirty="0" smtClean="0"/>
              <a:t>The remainder are immature </a:t>
            </a:r>
            <a:r>
              <a:rPr lang="en-US" dirty="0" err="1" smtClean="0"/>
              <a:t>teratomas</a:t>
            </a:r>
            <a:r>
              <a:rPr lang="en-US" dirty="0" smtClean="0"/>
              <a:t>, and their malignant potential correlates with the amount of immature tissue, usually immature </a:t>
            </a:r>
            <a:r>
              <a:rPr lang="en-US" dirty="0" err="1" smtClean="0"/>
              <a:t>neuroepithelial</a:t>
            </a:r>
            <a:r>
              <a:rPr lang="en-US" dirty="0" smtClean="0"/>
              <a:t> elements, present.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Sacrococcygeal</a:t>
            </a:r>
            <a:r>
              <a:rPr lang="en-US" i="1" dirty="0" smtClean="0"/>
              <a:t> </a:t>
            </a:r>
            <a:r>
              <a:rPr lang="en-US" i="1" dirty="0" err="1" smtClean="0"/>
              <a:t>teratomas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benign </a:t>
            </a:r>
            <a:r>
              <a:rPr lang="en-US" dirty="0" err="1" smtClean="0"/>
              <a:t>teratomas</a:t>
            </a:r>
            <a:r>
              <a:rPr lang="en-US" dirty="0" smtClean="0"/>
              <a:t> are encountered in younger infants (&lt;4 months), whereas children with malignant lesions tend to be somewhat older.</a:t>
            </a:r>
          </a:p>
          <a:p>
            <a:r>
              <a:rPr lang="en-US" dirty="0" smtClean="0"/>
              <a:t>Other sites for </a:t>
            </a:r>
            <a:r>
              <a:rPr lang="en-US" dirty="0" err="1" smtClean="0"/>
              <a:t>teratomas</a:t>
            </a:r>
            <a:r>
              <a:rPr lang="en-US" dirty="0" smtClean="0"/>
              <a:t> in childhood include the testis ,ovaries ,and various midline locations, such as the </a:t>
            </a:r>
            <a:r>
              <a:rPr lang="en-US" dirty="0" err="1" smtClean="0"/>
              <a:t>mediastinum</a:t>
            </a:r>
            <a:r>
              <a:rPr lang="en-US" dirty="0" smtClean="0"/>
              <a:t>, </a:t>
            </a:r>
            <a:r>
              <a:rPr lang="en-US" dirty="0" err="1" smtClean="0"/>
              <a:t>retroperitoneum</a:t>
            </a:r>
            <a:r>
              <a:rPr lang="en-US" dirty="0" smtClean="0"/>
              <a:t>, and head and neck.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Sacrococcygeal</a:t>
            </a:r>
            <a:r>
              <a:rPr lang="en-US" i="1" dirty="0" smtClean="0"/>
              <a:t> </a:t>
            </a:r>
            <a:r>
              <a:rPr lang="en-US" i="1" dirty="0" err="1" smtClean="0"/>
              <a:t>teratomas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cro T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0"/>
            <a:ext cx="5429288" cy="68800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Cancers of infancy and childhood differ biologically and </a:t>
            </a:r>
            <a:r>
              <a:rPr lang="en-US" dirty="0" err="1" smtClean="0"/>
              <a:t>histologically</a:t>
            </a:r>
            <a:r>
              <a:rPr lang="en-US" dirty="0" smtClean="0"/>
              <a:t> from their counterparts occurring later in life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TUMORS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Incidence and Types 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most frequent childhood cancers arise in the hematopoietic system, nervous tissue (including the central and sympathetic nervous system, adrenal medulla, and retina), soft tissues, bone, and kidney. </a:t>
            </a:r>
          </a:p>
          <a:p>
            <a:r>
              <a:rPr lang="en-US" dirty="0" smtClean="0"/>
              <a:t>This is in sharp contrast to adults, in whom the skin, lung, breast, prostate, and colon are the most common sites of tumors.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Leukemia</a:t>
            </a:r>
          </a:p>
          <a:p>
            <a:r>
              <a:rPr lang="en-US" dirty="0" smtClean="0"/>
              <a:t>Retinoblastoma</a:t>
            </a:r>
          </a:p>
          <a:p>
            <a:r>
              <a:rPr lang="en-US" dirty="0" err="1" smtClean="0"/>
              <a:t>Neuroblastoma</a:t>
            </a:r>
            <a:endParaRPr lang="en-US" dirty="0" smtClean="0"/>
          </a:p>
          <a:p>
            <a:r>
              <a:rPr lang="en-US" dirty="0" err="1" smtClean="0"/>
              <a:t>Wilms</a:t>
            </a:r>
            <a:r>
              <a:rPr lang="en-US" dirty="0" smtClean="0"/>
              <a:t> tumor</a:t>
            </a:r>
          </a:p>
          <a:p>
            <a:r>
              <a:rPr lang="en-US" dirty="0" err="1" smtClean="0"/>
              <a:t>Hepatoblastoma</a:t>
            </a:r>
            <a:endParaRPr lang="en-US" dirty="0" smtClean="0"/>
          </a:p>
          <a:p>
            <a:r>
              <a:rPr lang="en-US" dirty="0" smtClean="0"/>
              <a:t>Soft tissue sarcoma (especially </a:t>
            </a:r>
            <a:r>
              <a:rPr lang="en-US" dirty="0" err="1" smtClean="0"/>
              <a:t>rhabdomyosarcoma</a:t>
            </a:r>
            <a:endParaRPr lang="en-US" dirty="0" smtClean="0"/>
          </a:p>
          <a:p>
            <a:r>
              <a:rPr lang="en-US" dirty="0" err="1" smtClean="0"/>
              <a:t>Teratomas</a:t>
            </a:r>
            <a:endParaRPr lang="en-US" dirty="0" smtClean="0"/>
          </a:p>
          <a:p>
            <a:r>
              <a:rPr lang="en-US" dirty="0" smtClean="0"/>
              <a:t>Central nervous system tumors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0 to 4 Years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Leukemia</a:t>
            </a:r>
          </a:p>
          <a:p>
            <a:r>
              <a:rPr lang="en-US" dirty="0" smtClean="0"/>
              <a:t>Retinoblastoma</a:t>
            </a:r>
          </a:p>
          <a:p>
            <a:r>
              <a:rPr lang="en-US" dirty="0" err="1" smtClean="0"/>
              <a:t>Neuroblastoma</a:t>
            </a:r>
            <a:endParaRPr lang="en-US" dirty="0" smtClean="0"/>
          </a:p>
          <a:p>
            <a:r>
              <a:rPr lang="en-US" dirty="0" err="1" smtClean="0"/>
              <a:t>Hepatocarcinoma</a:t>
            </a:r>
            <a:endParaRPr lang="en-US" dirty="0" smtClean="0"/>
          </a:p>
          <a:p>
            <a:r>
              <a:rPr lang="en-US" dirty="0" smtClean="0"/>
              <a:t>Soft tissue sarcoma</a:t>
            </a:r>
          </a:p>
          <a:p>
            <a:r>
              <a:rPr lang="en-US" dirty="0" smtClean="0"/>
              <a:t>Central nervous system tumors</a:t>
            </a:r>
          </a:p>
          <a:p>
            <a:r>
              <a:rPr lang="en-US" dirty="0" smtClean="0"/>
              <a:t>Ewing sarcoma</a:t>
            </a:r>
          </a:p>
          <a:p>
            <a:r>
              <a:rPr lang="en-US" dirty="0" smtClean="0"/>
              <a:t>Lymphoma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 to 9 Years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2% of all malignant tumors occur in infancy and childhood.</a:t>
            </a:r>
          </a:p>
          <a:p>
            <a:r>
              <a:rPr lang="en-US" dirty="0" smtClean="0"/>
              <a:t>cancer (including leukemia) is a leading cause of death from disease in the United States in </a:t>
            </a:r>
            <a:r>
              <a:rPr lang="en-US" dirty="0" smtClean="0"/>
              <a:t>children over </a:t>
            </a:r>
            <a:r>
              <a:rPr lang="en-US" dirty="0" smtClean="0"/>
              <a:t>age 4 and up to age 14.</a:t>
            </a:r>
          </a:p>
          <a:p>
            <a:r>
              <a:rPr lang="en-US" dirty="0" smtClean="0"/>
              <a:t>Benign tumors are even more common than cancers.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Hepatocarcinoma</a:t>
            </a:r>
            <a:endParaRPr lang="en-US" dirty="0" smtClean="0"/>
          </a:p>
          <a:p>
            <a:r>
              <a:rPr lang="en-US" dirty="0" smtClean="0"/>
              <a:t>Soft tissue sarcoma</a:t>
            </a:r>
          </a:p>
          <a:p>
            <a:r>
              <a:rPr lang="en-US" dirty="0" err="1" smtClean="0"/>
              <a:t>Osteogenic</a:t>
            </a:r>
            <a:r>
              <a:rPr lang="en-US" dirty="0" smtClean="0"/>
              <a:t> sarcoma</a:t>
            </a:r>
          </a:p>
          <a:p>
            <a:r>
              <a:rPr lang="en-US" dirty="0" smtClean="0"/>
              <a:t>Thyroid carcinoma</a:t>
            </a:r>
          </a:p>
          <a:p>
            <a:r>
              <a:rPr lang="en-US" dirty="0" smtClean="0"/>
              <a:t>Hodgkin disease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to 14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childhood tumors have been collectively referred to as </a:t>
            </a:r>
            <a:r>
              <a:rPr lang="en-US" i="1" dirty="0" smtClean="0"/>
              <a:t>small round blue cell tumors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 tumors of the sympathetic ganglia and adrenal medulla that are derived from primordial neural crest cells populating these sites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</a:t>
            </a:r>
            <a:r>
              <a:rPr lang="en-US" dirty="0" err="1" smtClean="0"/>
              <a:t>euroblastic</a:t>
            </a:r>
            <a:r>
              <a:rPr lang="en-US" dirty="0" smtClean="0"/>
              <a:t> tumor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neuroblastic</a:t>
            </a:r>
            <a:r>
              <a:rPr lang="en-US" dirty="0" smtClean="0"/>
              <a:t> tumors demonstrate certain characteristic features such as: </a:t>
            </a:r>
            <a:r>
              <a:rPr lang="en-US" i="1" dirty="0" smtClean="0"/>
              <a:t>spontaneous or therapy-induced differentiation of primitive </a:t>
            </a:r>
            <a:r>
              <a:rPr lang="en-US" i="1" dirty="0" err="1" smtClean="0"/>
              <a:t>neuroblasts</a:t>
            </a:r>
            <a:r>
              <a:rPr lang="en-US" i="1" dirty="0" smtClean="0"/>
              <a:t> into mature elements,</a:t>
            </a:r>
            <a:r>
              <a:rPr lang="en-US" dirty="0" smtClean="0"/>
              <a:t> </a:t>
            </a:r>
            <a:r>
              <a:rPr lang="en-US" i="1" dirty="0" smtClean="0"/>
              <a:t>spontaneous tumor regression</a:t>
            </a:r>
            <a:r>
              <a:rPr lang="en-US" dirty="0" smtClean="0"/>
              <a:t>, and a </a:t>
            </a:r>
            <a:r>
              <a:rPr lang="en-US" i="1" dirty="0" smtClean="0"/>
              <a:t>wide range of clinical behavior and prognosis</a:t>
            </a:r>
            <a:r>
              <a:rPr lang="en-US" dirty="0" smtClean="0"/>
              <a:t>, which often mirror the extent of </a:t>
            </a:r>
            <a:r>
              <a:rPr lang="en-US" dirty="0" err="1" smtClean="0"/>
              <a:t>histologic</a:t>
            </a:r>
            <a:r>
              <a:rPr lang="en-US" dirty="0" smtClean="0"/>
              <a:t> differentiation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Neuroblastic</a:t>
            </a:r>
            <a:r>
              <a:rPr lang="en-US" dirty="0" smtClean="0"/>
              <a:t> tumor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r>
              <a:rPr lang="en-US" dirty="0" smtClean="0"/>
              <a:t> is the most important member of this family. </a:t>
            </a:r>
          </a:p>
          <a:p>
            <a:r>
              <a:rPr lang="en-US" dirty="0" smtClean="0"/>
              <a:t>It is the second most common solid malignancy of childhood after brain tumors,</a:t>
            </a:r>
          </a:p>
          <a:p>
            <a:r>
              <a:rPr lang="en-US" dirty="0" smtClean="0"/>
              <a:t> accounting for 7% to 10% of all pediatric </a:t>
            </a:r>
            <a:r>
              <a:rPr lang="en-US" dirty="0" err="1" smtClean="0"/>
              <a:t>neoplasms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 as many as 50% of malignancies diagnosed in infancy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median age at diagnosis is 22 months; a little more than a third of the cases are diagnosed in infancy. </a:t>
            </a:r>
          </a:p>
          <a:p>
            <a:r>
              <a:rPr lang="en-US" dirty="0" smtClean="0"/>
              <a:t>There is a higher incidence of </a:t>
            </a:r>
            <a:r>
              <a:rPr lang="en-US" dirty="0" err="1" smtClean="0"/>
              <a:t>neuroblastoma</a:t>
            </a:r>
            <a:r>
              <a:rPr lang="en-US" dirty="0" smtClean="0"/>
              <a:t> in Caucasian as compared to African American populations, and males are at a marginally greater risk than females.</a:t>
            </a:r>
          </a:p>
          <a:p>
            <a:r>
              <a:rPr lang="en-US" dirty="0" smtClean="0"/>
              <a:t> Alone, it accounts for at least 15% of all childhood cancer deaths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occur sporadically, but a few are familial with </a:t>
            </a:r>
            <a:r>
              <a:rPr lang="en-US" dirty="0" err="1" smtClean="0"/>
              <a:t>autosomal</a:t>
            </a:r>
            <a:r>
              <a:rPr lang="en-US" dirty="0" smtClean="0"/>
              <a:t> dominant transmission, and in such cases the </a:t>
            </a:r>
            <a:r>
              <a:rPr lang="en-US" dirty="0" err="1" smtClean="0"/>
              <a:t>neoplasms</a:t>
            </a:r>
            <a:r>
              <a:rPr lang="en-US" dirty="0" smtClean="0"/>
              <a:t> may involve both of the adrenals or multiple primary autonomic sites.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40% of </a:t>
            </a:r>
            <a:r>
              <a:rPr lang="en-US" dirty="0" err="1" smtClean="0"/>
              <a:t>neuroblastomas</a:t>
            </a:r>
            <a:r>
              <a:rPr lang="en-US" dirty="0" smtClean="0"/>
              <a:t> arise in the adrenal medulla. </a:t>
            </a:r>
          </a:p>
          <a:p>
            <a:r>
              <a:rPr lang="en-US" dirty="0" smtClean="0"/>
              <a:t>The remainder occur anywhere along the sympathetic chain, with the most common locations being the </a:t>
            </a:r>
            <a:r>
              <a:rPr lang="en-US" dirty="0" err="1" smtClean="0"/>
              <a:t>paravertebral</a:t>
            </a:r>
            <a:r>
              <a:rPr lang="en-US" dirty="0" smtClean="0"/>
              <a:t> region of the abdomen (25%) and posterior </a:t>
            </a:r>
            <a:r>
              <a:rPr lang="en-US" dirty="0" err="1" smtClean="0"/>
              <a:t>mediastinum</a:t>
            </a:r>
            <a:r>
              <a:rPr lang="en-US" dirty="0" smtClean="0"/>
              <a:t> (15%). </a:t>
            </a:r>
          </a:p>
          <a:p>
            <a:r>
              <a:rPr lang="en-US" dirty="0" smtClean="0"/>
              <a:t>Tumors may arise in numerous other sites, including the pelvis and neck and within the brain (cerebral </a:t>
            </a:r>
            <a:r>
              <a:rPr lang="en-US" dirty="0" err="1" smtClean="0"/>
              <a:t>neuroblastomas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Clinical elevation in level of urinary </a:t>
            </a:r>
            <a:r>
              <a:rPr lang="en-US" dirty="0" err="1" smtClean="0"/>
              <a:t>catecholamines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Neurosecretory</a:t>
            </a:r>
            <a:r>
              <a:rPr lang="en-US" dirty="0" smtClean="0"/>
              <a:t> granules by electron microscopy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Neuron-specific </a:t>
            </a:r>
            <a:r>
              <a:rPr lang="en-US" dirty="0" err="1" smtClean="0"/>
              <a:t>enolase</a:t>
            </a:r>
            <a:r>
              <a:rPr lang="en-US" dirty="0" smtClean="0"/>
              <a:t> expression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Neuroblastoma</a:t>
            </a:r>
            <a:r>
              <a:rPr lang="en-US" dirty="0" smtClean="0"/>
              <a:t> , Useful Markers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Histologically</a:t>
            </a:r>
            <a:r>
              <a:rPr lang="en-US" dirty="0" smtClean="0"/>
              <a:t>, classic </a:t>
            </a:r>
            <a:r>
              <a:rPr lang="en-US" dirty="0" err="1" smtClean="0"/>
              <a:t>neuroblastomas</a:t>
            </a:r>
            <a:r>
              <a:rPr lang="en-US" dirty="0" smtClean="0"/>
              <a:t> are composed of small, primitive-appearing cells with dark nuclei, scant cytoplasm</a:t>
            </a:r>
          </a:p>
          <a:p>
            <a:r>
              <a:rPr lang="en-US" b="1" dirty="0" smtClean="0"/>
              <a:t>small, blue, round cell tumors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neoplasms</a:t>
            </a:r>
            <a:r>
              <a:rPr lang="en-US" dirty="0" smtClean="0"/>
              <a:t> show signs of maturation that can be spontaneous or therapy-induced. Larger cells having more abundant cytoplasm with large vesicular nuclei and a prominent nucleolus, representing </a:t>
            </a:r>
            <a:r>
              <a:rPr lang="en-US" i="1" dirty="0" smtClean="0"/>
              <a:t>ganglion cells</a:t>
            </a:r>
            <a:r>
              <a:rPr lang="en-US" dirty="0" smtClean="0"/>
              <a:t> in various stages of maturation, may be found in tumors admixed with primitive </a:t>
            </a:r>
            <a:r>
              <a:rPr lang="en-US" dirty="0" err="1" smtClean="0"/>
              <a:t>neuroblasts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ganglioneuroblastoma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is sometimes difficult to segregate, on morphologic grounds, true tumors or </a:t>
            </a:r>
            <a:r>
              <a:rPr lang="en-US" dirty="0" err="1" smtClean="0"/>
              <a:t>neoplasms</a:t>
            </a:r>
            <a:r>
              <a:rPr lang="en-US" dirty="0" smtClean="0"/>
              <a:t> from tumor-like lesions in the infant and child.</a:t>
            </a:r>
          </a:p>
          <a:p>
            <a:r>
              <a:rPr lang="en-US" dirty="0" smtClean="0"/>
              <a:t>two special categories of tumor-like lesions should be distinguished from true tumors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Metastases, when they develop, appear early and widely. In addition to local infiltration and lymph node spread, there is a pronounced tendency to spread through the bloodstream to involve the liver, lungs, bone marrow, and bones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young children, under age 2 years, </a:t>
            </a:r>
            <a:r>
              <a:rPr lang="en-US" dirty="0" err="1" smtClean="0"/>
              <a:t>neuroblastomas</a:t>
            </a:r>
            <a:r>
              <a:rPr lang="en-US" dirty="0" smtClean="0"/>
              <a:t> generally present with large abdominal masses, fever, and possibly weight loss.</a:t>
            </a:r>
          </a:p>
          <a:p>
            <a:r>
              <a:rPr lang="en-US" dirty="0" smtClean="0"/>
              <a:t>In older children, they may not come to attention until metastases produce manifestations, such as bone pain, respiratory symptoms, or gastrointestinal complaints.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Neuroblastomas</a:t>
            </a:r>
            <a:r>
              <a:rPr lang="en-US" dirty="0" smtClean="0"/>
              <a:t> may metastasize widely through the </a:t>
            </a:r>
            <a:r>
              <a:rPr lang="en-US" dirty="0" err="1" smtClean="0"/>
              <a:t>hematogenous</a:t>
            </a:r>
            <a:r>
              <a:rPr lang="en-US" dirty="0" smtClean="0"/>
              <a:t> and lymphatic systems, particularly to liver, lungs, and bones, in addition to the bone marrow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Course and Prognostic Features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Ganglioneuromas</a:t>
            </a:r>
            <a:r>
              <a:rPr lang="en-US" dirty="0" smtClean="0"/>
              <a:t>, unlike their malignant counterparts, tend to produce either asymptomatic mass lesions or symptoms related to compression.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Ganglioneuromas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course of </a:t>
            </a:r>
            <a:r>
              <a:rPr lang="en-US" dirty="0" err="1" smtClean="0"/>
              <a:t>neuroblastomas</a:t>
            </a:r>
            <a:r>
              <a:rPr lang="en-US" dirty="0" smtClean="0"/>
              <a:t> is extremely variable. Several clinical, </a:t>
            </a:r>
            <a:r>
              <a:rPr lang="en-US" dirty="0" err="1" smtClean="0"/>
              <a:t>histopathologic</a:t>
            </a:r>
            <a:r>
              <a:rPr lang="en-US" dirty="0" smtClean="0"/>
              <a:t>, molecular, and biochemical factors have been identified in </a:t>
            </a:r>
            <a:r>
              <a:rPr lang="en-US" dirty="0" err="1" smtClean="0"/>
              <a:t>neuroblastomas</a:t>
            </a:r>
            <a:r>
              <a:rPr lang="en-US" dirty="0" smtClean="0"/>
              <a:t> that have a bearing on prognosis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neuroblastomas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BST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201" y="0"/>
            <a:ext cx="7153311" cy="67151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BST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11018" cy="65008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BST 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0"/>
            <a:ext cx="8050692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heterotopia</a:t>
            </a:r>
            <a:r>
              <a:rPr lang="en-US" dirty="0" smtClean="0"/>
              <a:t> (or </a:t>
            </a:r>
            <a:r>
              <a:rPr lang="en-US" i="1" dirty="0" err="1" smtClean="0"/>
              <a:t>choristoma</a:t>
            </a:r>
            <a:r>
              <a:rPr lang="en-US" dirty="0" smtClean="0"/>
              <a:t>) is applied to microscopically normal cells or tissues that are present in abnormal locations. </a:t>
            </a:r>
          </a:p>
          <a:p>
            <a:r>
              <a:rPr lang="en-US" dirty="0" smtClean="0"/>
              <a:t>Examples of heterotopias include a rest of pancreatic tissue found in the wall of the stomach or small intestine or a small mass of adrenal cells found in the kidney, lungs, ovaries, or elsewhere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Hamartoma</a:t>
            </a:r>
            <a:r>
              <a:rPr lang="en-US" dirty="0" smtClean="0"/>
              <a:t> refers to an excessive but focal overgrowth of cells and tissues native to the organ in which it occurs. </a:t>
            </a:r>
          </a:p>
          <a:p>
            <a:r>
              <a:rPr lang="en-US" dirty="0" err="1" smtClean="0"/>
              <a:t>Hemangiomas</a:t>
            </a:r>
            <a:r>
              <a:rPr lang="en-US" dirty="0" smtClean="0"/>
              <a:t>, </a:t>
            </a:r>
            <a:r>
              <a:rPr lang="en-US" dirty="0" err="1" smtClean="0"/>
              <a:t>lymphangiomas</a:t>
            </a:r>
            <a:r>
              <a:rPr lang="en-US" dirty="0" smtClean="0"/>
              <a:t>, </a:t>
            </a:r>
            <a:r>
              <a:rPr lang="en-US" dirty="0" err="1" smtClean="0"/>
              <a:t>rhabdomyomas</a:t>
            </a:r>
            <a:r>
              <a:rPr lang="en-US" dirty="0" smtClean="0"/>
              <a:t> of the heart, adenomas of the liver, and developmental cysts within the kidneys, lungs, or pancreas are interpreted by some as </a:t>
            </a:r>
            <a:r>
              <a:rPr lang="en-US" dirty="0" err="1" smtClean="0"/>
              <a:t>hamartomas</a:t>
            </a:r>
            <a:r>
              <a:rPr lang="en-US" dirty="0" smtClean="0"/>
              <a:t> and by others as true </a:t>
            </a:r>
            <a:r>
              <a:rPr lang="en-US" dirty="0" err="1" smtClean="0"/>
              <a:t>neoplasms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Virtually any tumor may be encountered in children</a:t>
            </a:r>
          </a:p>
          <a:p>
            <a:endParaRPr lang="en-US" dirty="0" smtClean="0"/>
          </a:p>
          <a:p>
            <a:r>
              <a:rPr lang="en-US" dirty="0" smtClean="0"/>
              <a:t>most common </a:t>
            </a:r>
            <a:r>
              <a:rPr lang="en-US" dirty="0" err="1" smtClean="0"/>
              <a:t>neoplasms</a:t>
            </a:r>
            <a:r>
              <a:rPr lang="en-US" dirty="0" smtClean="0"/>
              <a:t> of childhood are so-called soft tissue tumors, with a </a:t>
            </a:r>
            <a:r>
              <a:rPr lang="en-US" dirty="0" err="1" smtClean="0"/>
              <a:t>mesenchymal</a:t>
            </a:r>
            <a:r>
              <a:rPr lang="en-US" dirty="0" smtClean="0"/>
              <a:t> derivation. This contrasts with adults, where the most common tumors, benign or malignant, have an epithelial origin.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BENIGN TUMORS AND TUMOR-LIKE LESIONS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most common tumors of infancy.</a:t>
            </a:r>
          </a:p>
          <a:p>
            <a:r>
              <a:rPr lang="en-US" dirty="0" smtClean="0"/>
              <a:t>Architecturally, they do not differ from those encountered in adults.</a:t>
            </a:r>
          </a:p>
          <a:p>
            <a:r>
              <a:rPr lang="en-US" dirty="0" smtClean="0"/>
              <a:t>Both cavernous and capillary </a:t>
            </a:r>
            <a:r>
              <a:rPr lang="en-US" dirty="0" err="1" smtClean="0"/>
              <a:t>hemangiomas</a:t>
            </a:r>
            <a:r>
              <a:rPr lang="en-US" dirty="0" smtClean="0"/>
              <a:t> may be encountered</a:t>
            </a:r>
          </a:p>
          <a:p>
            <a:r>
              <a:rPr lang="en-US" dirty="0" smtClean="0"/>
              <a:t>most are located in the skin, particularly on the face and scalp, where they produce flat-to-elevated, irregular, red-blue masses; some of the flat, larger lesions (considered by some to represent vascular </a:t>
            </a:r>
            <a:r>
              <a:rPr lang="en-US" dirty="0" err="1" smtClean="0"/>
              <a:t>ectasias</a:t>
            </a:r>
            <a:r>
              <a:rPr lang="en-US" dirty="0" smtClean="0"/>
              <a:t>) are referred to as </a:t>
            </a:r>
            <a:r>
              <a:rPr lang="en-US" i="1" dirty="0" smtClean="0"/>
              <a:t>port-wine stains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Hemangioma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Hemangiomas</a:t>
            </a:r>
            <a:r>
              <a:rPr lang="en-US" dirty="0" smtClean="0"/>
              <a:t> may enlarge along with the growth of the child, but in many instances they spontaneously regress </a:t>
            </a:r>
          </a:p>
          <a:p>
            <a:r>
              <a:rPr lang="en-US" dirty="0" smtClean="0"/>
              <a:t>they can represent one facet of the hereditary disorder von </a:t>
            </a:r>
            <a:r>
              <a:rPr lang="en-US" dirty="0" err="1" smtClean="0"/>
              <a:t>Hippel-Lindau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Hemangioma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mangiom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1678"/>
            <a:ext cx="9123734" cy="3352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1356</Words>
  <Application>Microsoft Office PowerPoint</Application>
  <PresentationFormat>On-screen Show (4:3)</PresentationFormat>
  <Paragraphs>118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Tumors and Tumor-Like Lesions of Infancy and Childhood</vt:lpstr>
      <vt:lpstr>Slide 2</vt:lpstr>
      <vt:lpstr>Slide 3</vt:lpstr>
      <vt:lpstr>Slide 4</vt:lpstr>
      <vt:lpstr>Slide 5</vt:lpstr>
      <vt:lpstr>BENIGN TUMORS AND TUMOR-LIKE LESIONS</vt:lpstr>
      <vt:lpstr>Hemangioma.</vt:lpstr>
      <vt:lpstr>Hemangioma</vt:lpstr>
      <vt:lpstr>Slide 9</vt:lpstr>
      <vt:lpstr>Teratomas</vt:lpstr>
      <vt:lpstr>Teratomas</vt:lpstr>
      <vt:lpstr>Sacrococcygeal teratomas </vt:lpstr>
      <vt:lpstr>Sacrococcygeal teratomas </vt:lpstr>
      <vt:lpstr>Sacrococcygeal teratomas </vt:lpstr>
      <vt:lpstr>Slide 15</vt:lpstr>
      <vt:lpstr>MALIGNANT TUMORS</vt:lpstr>
      <vt:lpstr>Slide 17</vt:lpstr>
      <vt:lpstr>0 to 4 Years</vt:lpstr>
      <vt:lpstr>5 to 9 Years</vt:lpstr>
      <vt:lpstr>10 to 14 Years</vt:lpstr>
      <vt:lpstr>SRCT</vt:lpstr>
      <vt:lpstr>Neuroblastic tumor</vt:lpstr>
      <vt:lpstr>Neuroblastic tumor</vt:lpstr>
      <vt:lpstr>Neuroblastoma </vt:lpstr>
      <vt:lpstr>Neuroblastoma</vt:lpstr>
      <vt:lpstr>Neuroblastoma</vt:lpstr>
      <vt:lpstr>Neuroblastoma</vt:lpstr>
      <vt:lpstr>Neuroblastoma , Useful Markers</vt:lpstr>
      <vt:lpstr>Neuroblastoma</vt:lpstr>
      <vt:lpstr>Neuroblastoma</vt:lpstr>
      <vt:lpstr>Clinical Course and Prognostic Features</vt:lpstr>
      <vt:lpstr>Ganglioneuromas</vt:lpstr>
      <vt:lpstr>neuroblastomas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and Tumor-Like Lesions of Infancy and Childhood</dc:title>
  <dc:creator>Dr.Emaad Raddaoui</dc:creator>
  <cp:lastModifiedBy>Dr.Emaad Raddaoui</cp:lastModifiedBy>
  <cp:revision>8</cp:revision>
  <dcterms:created xsi:type="dcterms:W3CDTF">2008-11-22T10:43:44Z</dcterms:created>
  <dcterms:modified xsi:type="dcterms:W3CDTF">2009-01-11T06:05:48Z</dcterms:modified>
</cp:coreProperties>
</file>