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5"/>
  </p:handoutMasterIdLst>
  <p:sldIdLst>
    <p:sldId id="467" r:id="rId2"/>
    <p:sldId id="468" r:id="rId3"/>
    <p:sldId id="576" r:id="rId4"/>
    <p:sldId id="577" r:id="rId5"/>
    <p:sldId id="582" r:id="rId6"/>
    <p:sldId id="602" r:id="rId7"/>
    <p:sldId id="588" r:id="rId8"/>
    <p:sldId id="587" r:id="rId9"/>
    <p:sldId id="591" r:id="rId10"/>
    <p:sldId id="598" r:id="rId11"/>
    <p:sldId id="599" r:id="rId12"/>
    <p:sldId id="600" r:id="rId13"/>
    <p:sldId id="601" r:id="rId14"/>
    <p:sldId id="592" r:id="rId15"/>
    <p:sldId id="593" r:id="rId16"/>
    <p:sldId id="594" r:id="rId17"/>
    <p:sldId id="595" r:id="rId18"/>
    <p:sldId id="596" r:id="rId19"/>
    <p:sldId id="597" r:id="rId20"/>
    <p:sldId id="580" r:id="rId21"/>
    <p:sldId id="589" r:id="rId22"/>
    <p:sldId id="604" r:id="rId23"/>
    <p:sldId id="605" r:id="rId24"/>
    <p:sldId id="606" r:id="rId25"/>
    <p:sldId id="607" r:id="rId26"/>
    <p:sldId id="608" r:id="rId27"/>
    <p:sldId id="609" r:id="rId28"/>
    <p:sldId id="610" r:id="rId29"/>
    <p:sldId id="611" r:id="rId30"/>
    <p:sldId id="480" r:id="rId31"/>
    <p:sldId id="481" r:id="rId32"/>
    <p:sldId id="612" r:id="rId33"/>
    <p:sldId id="613" r:id="rId34"/>
    <p:sldId id="488" r:id="rId35"/>
    <p:sldId id="489" r:id="rId36"/>
    <p:sldId id="490" r:id="rId37"/>
    <p:sldId id="491" r:id="rId38"/>
    <p:sldId id="614" r:id="rId39"/>
    <p:sldId id="493" r:id="rId40"/>
    <p:sldId id="494" r:id="rId41"/>
    <p:sldId id="615" r:id="rId42"/>
    <p:sldId id="495" r:id="rId43"/>
    <p:sldId id="496" r:id="rId44"/>
    <p:sldId id="497" r:id="rId45"/>
    <p:sldId id="498" r:id="rId46"/>
    <p:sldId id="499" r:id="rId47"/>
    <p:sldId id="500" r:id="rId48"/>
    <p:sldId id="616" r:id="rId49"/>
    <p:sldId id="501" r:id="rId50"/>
    <p:sldId id="617" r:id="rId51"/>
    <p:sldId id="502" r:id="rId52"/>
    <p:sldId id="503" r:id="rId53"/>
    <p:sldId id="504" r:id="rId54"/>
    <p:sldId id="505" r:id="rId55"/>
    <p:sldId id="506" r:id="rId56"/>
    <p:sldId id="507" r:id="rId57"/>
    <p:sldId id="508" r:id="rId58"/>
    <p:sldId id="509" r:id="rId59"/>
    <p:sldId id="618" r:id="rId60"/>
    <p:sldId id="510" r:id="rId61"/>
    <p:sldId id="511" r:id="rId62"/>
    <p:sldId id="512" r:id="rId63"/>
    <p:sldId id="513" r:id="rId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00FF"/>
    <a:srgbClr val="FFFF00"/>
    <a:srgbClr val="FF0000"/>
    <a:srgbClr val="996633"/>
    <a:srgbClr val="CC9900"/>
    <a:srgbClr val="660066"/>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536" autoAdjust="0"/>
    <p:restoredTop sz="94670" autoAdjust="0"/>
  </p:normalViewPr>
  <p:slideViewPr>
    <p:cSldViewPr>
      <p:cViewPr>
        <p:scale>
          <a:sx n="75" d="100"/>
          <a:sy n="75" d="100"/>
        </p:scale>
        <p:origin x="402" y="660"/>
      </p:cViewPr>
      <p:guideLst>
        <p:guide orient="horz" pos="2160"/>
        <p:guide pos="2880"/>
      </p:guideLst>
    </p:cSldViewPr>
  </p:slideViewPr>
  <p:outlineViewPr>
    <p:cViewPr>
      <p:scale>
        <a:sx n="23" d="100"/>
        <a:sy n="2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853A90-E13B-4420-BF9D-8EF92C50BBA8}" type="slidenum">
              <a:rPr lang="ar-SA"/>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DD448A-C071-4CB7-A375-FA433FE9A447}" type="slidenum">
              <a:rPr lang="ar-SA"/>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B35E1D-3A33-4F24-886E-D224C8A6C3C0}" type="slidenum">
              <a:rPr lang="ar-SA"/>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31E865-AE93-4C06-A050-9DE558933D26}" type="slidenum">
              <a:rPr lang="ar-SA"/>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ABC887-6B23-4868-9E26-7A8C33318D0D}" type="slidenum">
              <a:rPr lang="ar-SA"/>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27C63B-9239-4CB9-88A0-8DE78B040EE6}" type="slidenum">
              <a:rPr lang="ar-SA"/>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A45B91F-CB8B-4C9C-A09C-A9A33A98330C}" type="slidenum">
              <a:rPr lang="ar-SA"/>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3F62BD2-8636-445B-9586-0FF3EC14C66E}" type="slidenum">
              <a:rPr lang="ar-SA"/>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3AD9972-6EA6-4E16-99D7-3268B10D5F34}" type="slidenum">
              <a:rPr lang="ar-SA"/>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5B8A45E-6533-4395-B472-453EBC62284E}" type="slidenum">
              <a:rPr lang="ar-SA"/>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CE3BF0-6161-440D-9E54-1C740699D149}" type="slidenum">
              <a:rPr lang="ar-SA"/>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0AB894-7DB7-4E07-AC0B-370A7B715FF3}" type="slidenum">
              <a:rPr lang="ar-SA"/>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A2344F9-92BE-4292-A64A-32EB48BFBA29}" type="slidenum">
              <a:rPr lang="ar-SA"/>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57379" name="Rectangle 3"/>
          <p:cNvSpPr>
            <a:spLocks noGrp="1" noChangeArrowheads="1"/>
          </p:cNvSpPr>
          <p:nvPr>
            <p:ph type="body" idx="1"/>
          </p:nvPr>
        </p:nvSpPr>
        <p:spPr>
          <a:xfrm>
            <a:off x="685800" y="333375"/>
            <a:ext cx="7772400" cy="5111750"/>
          </a:xfrm>
        </p:spPr>
        <p:txBody>
          <a:bodyPr/>
          <a:lstStyle/>
          <a:p>
            <a:pPr>
              <a:buFontTx/>
              <a:buNone/>
            </a:pPr>
            <a:endParaRPr lang="en-US" sz="4000" b="1">
              <a:solidFill>
                <a:srgbClr val="660066"/>
              </a:solidFill>
            </a:endParaRPr>
          </a:p>
          <a:p>
            <a:pPr algn="ctr">
              <a:buFontTx/>
              <a:buNone/>
            </a:pPr>
            <a:endParaRPr lang="en-US" b="1">
              <a:solidFill>
                <a:srgbClr val="FF0000"/>
              </a:solidFill>
            </a:endParaRPr>
          </a:p>
          <a:p>
            <a:pPr algn="ctr">
              <a:buFontTx/>
              <a:buNone/>
            </a:pPr>
            <a:r>
              <a:rPr lang="en-US" b="1">
                <a:solidFill>
                  <a:srgbClr val="FF0000"/>
                </a:solidFill>
              </a:rPr>
              <a:t> </a:t>
            </a:r>
            <a:endParaRPr lang="en-US" sz="6600" b="1">
              <a:solidFill>
                <a:srgbClr val="FF0000"/>
              </a:solidFill>
            </a:endParaRPr>
          </a:p>
          <a:p>
            <a:pPr algn="ctr">
              <a:buFontTx/>
              <a:buNone/>
            </a:pPr>
            <a:endParaRPr lang="en-US" sz="4000" b="1">
              <a:solidFill>
                <a:srgbClr val="660066"/>
              </a:solidFill>
            </a:endParaRPr>
          </a:p>
          <a:p>
            <a:pPr algn="ctr">
              <a:buFontTx/>
              <a:buNone/>
            </a:pPr>
            <a:r>
              <a:rPr lang="en-US" sz="4000" b="1">
                <a:solidFill>
                  <a:srgbClr val="660066"/>
                </a:solidFill>
              </a:rPr>
              <a:t>DR. SHIHAB AL-MASHHADANI</a:t>
            </a:r>
          </a:p>
        </p:txBody>
      </p:sp>
      <p:sp>
        <p:nvSpPr>
          <p:cNvPr id="357386" name="WordArt 10"/>
          <p:cNvSpPr>
            <a:spLocks noChangeArrowheads="1" noChangeShapeType="1" noTextEdit="1"/>
          </p:cNvSpPr>
          <p:nvPr/>
        </p:nvSpPr>
        <p:spPr bwMode="auto">
          <a:xfrm>
            <a:off x="1403350" y="908050"/>
            <a:ext cx="5976938" cy="936625"/>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336699"/>
                </a:solidFill>
                <a:effectLst>
                  <a:outerShdw dist="45791" dir="2021404" algn="ctr" rotWithShape="0">
                    <a:srgbClr val="B2B2B2">
                      <a:alpha val="80000"/>
                    </a:srgbClr>
                  </a:outerShdw>
                </a:effectLst>
                <a:latin typeface="Times New Roman"/>
                <a:cs typeface="Times New Roman"/>
              </a:rPr>
              <a:t>LYMPHOPROLIFERATIVE</a:t>
            </a:r>
          </a:p>
        </p:txBody>
      </p:sp>
      <p:sp>
        <p:nvSpPr>
          <p:cNvPr id="357388" name="WordArt 12"/>
          <p:cNvSpPr>
            <a:spLocks noChangeArrowheads="1" noChangeShapeType="1" noTextEdit="1"/>
          </p:cNvSpPr>
          <p:nvPr/>
        </p:nvSpPr>
        <p:spPr bwMode="auto">
          <a:xfrm>
            <a:off x="2195513" y="1989138"/>
            <a:ext cx="4321175"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DISORDERS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body" idx="1"/>
          </p:nvPr>
        </p:nvSpPr>
        <p:spPr>
          <a:xfrm>
            <a:off x="179388" y="188913"/>
            <a:ext cx="8785225" cy="6408737"/>
          </a:xfrm>
        </p:spPr>
        <p:txBody>
          <a:bodyPr/>
          <a:lstStyle/>
          <a:p>
            <a:endParaRPr lang="en-US"/>
          </a:p>
        </p:txBody>
      </p:sp>
      <p:pic>
        <p:nvPicPr>
          <p:cNvPr id="512003" name="Picture 3" descr="Jpeg035"/>
          <p:cNvPicPr>
            <a:picLocks noChangeAspect="1" noChangeArrowheads="1"/>
          </p:cNvPicPr>
          <p:nvPr/>
        </p:nvPicPr>
        <p:blipFill>
          <a:blip r:embed="rId2"/>
          <a:srcRect/>
          <a:stretch>
            <a:fillRect/>
          </a:stretch>
        </p:blipFill>
        <p:spPr bwMode="auto">
          <a:xfrm>
            <a:off x="250825" y="260350"/>
            <a:ext cx="8642350" cy="619283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body" idx="1"/>
          </p:nvPr>
        </p:nvSpPr>
        <p:spPr>
          <a:xfrm>
            <a:off x="179388" y="188913"/>
            <a:ext cx="8785225" cy="6408737"/>
          </a:xfrm>
        </p:spPr>
        <p:txBody>
          <a:bodyPr/>
          <a:lstStyle/>
          <a:p>
            <a:endParaRPr lang="en-US"/>
          </a:p>
        </p:txBody>
      </p:sp>
      <p:pic>
        <p:nvPicPr>
          <p:cNvPr id="513027" name="Picture 3" descr="Jpeg036"/>
          <p:cNvPicPr>
            <a:picLocks noChangeAspect="1" noChangeArrowheads="1"/>
          </p:cNvPicPr>
          <p:nvPr/>
        </p:nvPicPr>
        <p:blipFill>
          <a:blip r:embed="rId2"/>
          <a:srcRect/>
          <a:stretch>
            <a:fillRect/>
          </a:stretch>
        </p:blipFill>
        <p:spPr bwMode="auto">
          <a:xfrm>
            <a:off x="250825" y="333375"/>
            <a:ext cx="8713788" cy="61912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body" idx="1"/>
          </p:nvPr>
        </p:nvSpPr>
        <p:spPr>
          <a:xfrm>
            <a:off x="179388" y="188913"/>
            <a:ext cx="8785225" cy="6408737"/>
          </a:xfrm>
        </p:spPr>
        <p:txBody>
          <a:bodyPr/>
          <a:lstStyle/>
          <a:p>
            <a:endParaRPr lang="en-US"/>
          </a:p>
        </p:txBody>
      </p:sp>
      <p:pic>
        <p:nvPicPr>
          <p:cNvPr id="514051" name="Picture 3" descr="Jpeg037"/>
          <p:cNvPicPr>
            <a:picLocks noChangeAspect="1" noChangeArrowheads="1"/>
          </p:cNvPicPr>
          <p:nvPr/>
        </p:nvPicPr>
        <p:blipFill>
          <a:blip r:embed="rId2"/>
          <a:srcRect/>
          <a:stretch>
            <a:fillRect/>
          </a:stretch>
        </p:blipFill>
        <p:spPr bwMode="auto">
          <a:xfrm>
            <a:off x="250825" y="260350"/>
            <a:ext cx="8642350" cy="619283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body" idx="1"/>
          </p:nvPr>
        </p:nvSpPr>
        <p:spPr>
          <a:xfrm>
            <a:off x="179388" y="188913"/>
            <a:ext cx="8785225" cy="6408737"/>
          </a:xfrm>
        </p:spPr>
        <p:txBody>
          <a:bodyPr/>
          <a:lstStyle/>
          <a:p>
            <a:endParaRPr lang="en-US"/>
          </a:p>
        </p:txBody>
      </p:sp>
      <p:pic>
        <p:nvPicPr>
          <p:cNvPr id="515075" name="Picture 3" descr="Jpeg038"/>
          <p:cNvPicPr>
            <a:picLocks noChangeAspect="1" noChangeArrowheads="1"/>
          </p:cNvPicPr>
          <p:nvPr/>
        </p:nvPicPr>
        <p:blipFill>
          <a:blip r:embed="rId2"/>
          <a:srcRect/>
          <a:stretch>
            <a:fillRect/>
          </a:stretch>
        </p:blipFill>
        <p:spPr bwMode="auto">
          <a:xfrm>
            <a:off x="323850" y="260350"/>
            <a:ext cx="8496300" cy="61928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body" idx="1"/>
          </p:nvPr>
        </p:nvSpPr>
        <p:spPr>
          <a:xfrm>
            <a:off x="179388" y="188913"/>
            <a:ext cx="8713787" cy="6408737"/>
          </a:xfrm>
          <a:solidFill>
            <a:srgbClr val="FFFFFF"/>
          </a:solidFill>
        </p:spPr>
        <p:txBody>
          <a:bodyPr/>
          <a:lstStyle/>
          <a:p>
            <a:pPr marL="609600" indent="-609600" algn="just">
              <a:lnSpc>
                <a:spcPct val="90000"/>
              </a:lnSpc>
              <a:buFontTx/>
              <a:buAutoNum type="alphaUcPeriod"/>
            </a:pPr>
            <a:r>
              <a:rPr lang="en-US" sz="2800" b="1" u="sng">
                <a:solidFill>
                  <a:srgbClr val="0000CC"/>
                </a:solidFill>
              </a:rPr>
              <a:t>Virus specific antibodies:</a:t>
            </a:r>
            <a:endParaRPr lang="en-US" sz="2800" b="1">
              <a:solidFill>
                <a:srgbClr val="0000CC"/>
              </a:solidFill>
            </a:endParaRPr>
          </a:p>
          <a:p>
            <a:pPr marL="609600" indent="-609600" algn="just">
              <a:lnSpc>
                <a:spcPct val="90000"/>
              </a:lnSpc>
              <a:buFontTx/>
              <a:buNone/>
            </a:pPr>
            <a:r>
              <a:rPr lang="en-US" sz="2800" b="1">
                <a:solidFill>
                  <a:srgbClr val="660066"/>
                </a:solidFill>
              </a:rPr>
              <a:t>	1.	   IgM  :   Develop early in the disease and lasts 			      for few months. </a:t>
            </a:r>
          </a:p>
          <a:p>
            <a:pPr marL="609600" indent="-609600">
              <a:lnSpc>
                <a:spcPct val="90000"/>
              </a:lnSpc>
              <a:buFontTx/>
              <a:buNone/>
            </a:pPr>
            <a:r>
              <a:rPr lang="en-US" sz="2800" b="1">
                <a:solidFill>
                  <a:srgbClr val="660066"/>
                </a:solidFill>
              </a:rPr>
              <a:t>	2.	   IgG   :   a.	  One type against capsid antigen </a:t>
            </a:r>
          </a:p>
          <a:p>
            <a:pPr marL="609600" indent="-609600">
              <a:lnSpc>
                <a:spcPct val="90000"/>
              </a:lnSpc>
              <a:buFontTx/>
              <a:buNone/>
            </a:pPr>
            <a:r>
              <a:rPr lang="en-US" sz="2800" b="1">
                <a:solidFill>
                  <a:srgbClr val="660066"/>
                </a:solidFill>
              </a:rPr>
              <a:t>				  (VCA).  Appears early in the acute 			  phase and used to diagnose new 				  infections.  	   </a:t>
            </a:r>
          </a:p>
          <a:p>
            <a:pPr marL="609600" indent="-609600" algn="just">
              <a:lnSpc>
                <a:spcPct val="90000"/>
              </a:lnSpc>
              <a:buFontTx/>
              <a:buNone/>
            </a:pPr>
            <a:r>
              <a:rPr lang="en-US" sz="2800" b="1">
                <a:solidFill>
                  <a:srgbClr val="660066"/>
                </a:solidFill>
              </a:rPr>
              <a:t>			     b.	 Against nuclear antigen (EBNA).  				 Develops after the acute phase and 				 persists for life.  Usually indicates old 			 infection.</a:t>
            </a:r>
          </a:p>
          <a:p>
            <a:pPr marL="609600" indent="-609600" algn="just">
              <a:lnSpc>
                <a:spcPct val="90000"/>
              </a:lnSpc>
              <a:buFontTx/>
              <a:buNone/>
            </a:pPr>
            <a:r>
              <a:rPr lang="en-US" sz="2800" b="1">
                <a:solidFill>
                  <a:srgbClr val="0000CC"/>
                </a:solidFill>
              </a:rPr>
              <a:t>B.	</a:t>
            </a:r>
            <a:r>
              <a:rPr lang="en-US" sz="2800" b="1" u="sng">
                <a:solidFill>
                  <a:srgbClr val="0000CC"/>
                </a:solidFill>
              </a:rPr>
              <a:t>Heterophile Antibodies:</a:t>
            </a:r>
            <a:endParaRPr lang="en-US" sz="2800" b="1">
              <a:solidFill>
                <a:srgbClr val="0000CC"/>
              </a:solidFill>
            </a:endParaRPr>
          </a:p>
          <a:p>
            <a:pPr marL="609600" indent="-609600" algn="just">
              <a:lnSpc>
                <a:spcPct val="90000"/>
              </a:lnSpc>
              <a:buFontTx/>
              <a:buNone/>
            </a:pPr>
            <a:r>
              <a:rPr lang="en-US" sz="2400" b="1">
                <a:solidFill>
                  <a:srgbClr val="660066"/>
                </a:solidFill>
              </a:rPr>
              <a:t>	</a:t>
            </a:r>
            <a:r>
              <a:rPr lang="en-US" sz="2800" b="1">
                <a:solidFill>
                  <a:srgbClr val="660066"/>
                </a:solidFill>
              </a:rPr>
              <a:t>Antibodies that are produced as a result of the infection but react with an antigen different from the causative agent.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body" idx="1"/>
          </p:nvPr>
        </p:nvSpPr>
        <p:spPr>
          <a:xfrm>
            <a:off x="179388" y="188913"/>
            <a:ext cx="8713787" cy="6408737"/>
          </a:xfrm>
          <a:solidFill>
            <a:schemeClr val="bg1"/>
          </a:solidFill>
        </p:spPr>
        <p:txBody>
          <a:bodyPr/>
          <a:lstStyle/>
          <a:p>
            <a:pPr marL="609600" indent="-609600">
              <a:lnSpc>
                <a:spcPct val="90000"/>
              </a:lnSpc>
              <a:buFontTx/>
              <a:buNone/>
            </a:pPr>
            <a:r>
              <a:rPr lang="en-US" b="1" u="sng">
                <a:solidFill>
                  <a:srgbClr val="990000"/>
                </a:solidFill>
              </a:rPr>
              <a:t>Paul Bunnel Test:</a:t>
            </a:r>
          </a:p>
          <a:p>
            <a:pPr marL="609600" indent="-609600" algn="just">
              <a:lnSpc>
                <a:spcPct val="90000"/>
              </a:lnSpc>
              <a:buFontTx/>
              <a:buNone/>
            </a:pPr>
            <a:r>
              <a:rPr lang="en-US" b="1">
                <a:solidFill>
                  <a:schemeClr val="accent2"/>
                </a:solidFill>
              </a:rPr>
              <a:t>*	To detect antibodies that can agglutinate sheep red cells. </a:t>
            </a:r>
          </a:p>
          <a:p>
            <a:pPr marL="609600" indent="-609600" algn="just">
              <a:lnSpc>
                <a:spcPct val="90000"/>
              </a:lnSpc>
              <a:buFontTx/>
              <a:buNone/>
            </a:pPr>
            <a:r>
              <a:rPr lang="en-US" b="1">
                <a:solidFill>
                  <a:schemeClr val="accent2"/>
                </a:solidFill>
              </a:rPr>
              <a:t>*	Can also be positive in other disease e.g. serum sickness ot leukemia (Forsemann antibody).  To differentiate it from IM (Infectious mono).  Guinea pig kidney cells are used.  Forsemann antibodies react with the kidney cells.  IM antibodies do not. </a:t>
            </a:r>
          </a:p>
          <a:p>
            <a:pPr marL="609600" indent="-609600" algn="just">
              <a:lnSpc>
                <a:spcPct val="90000"/>
              </a:lnSpc>
              <a:buFontTx/>
              <a:buNone/>
            </a:pPr>
            <a:r>
              <a:rPr lang="en-US" b="1" u="sng">
                <a:solidFill>
                  <a:srgbClr val="990000"/>
                </a:solidFill>
              </a:rPr>
              <a:t>Monospot Test:</a:t>
            </a:r>
          </a:p>
          <a:p>
            <a:pPr marL="609600" indent="-609600" algn="just">
              <a:lnSpc>
                <a:spcPct val="90000"/>
              </a:lnSpc>
              <a:buFontTx/>
              <a:buNone/>
            </a:pPr>
            <a:r>
              <a:rPr lang="en-US" b="1">
                <a:solidFill>
                  <a:schemeClr val="accent2"/>
                </a:solidFill>
              </a:rPr>
              <a:t>*	Replaced the Paul Bunnel test. </a:t>
            </a:r>
          </a:p>
          <a:p>
            <a:pPr marL="609600" indent="-609600" algn="just">
              <a:lnSpc>
                <a:spcPct val="90000"/>
              </a:lnSpc>
              <a:buFontTx/>
              <a:buNone/>
            </a:pPr>
            <a:r>
              <a:rPr lang="en-US" b="1">
                <a:solidFill>
                  <a:schemeClr val="accent2"/>
                </a:solidFill>
              </a:rPr>
              <a:t>*	Serum mixed with guinea pig kidney cells and then with horse RBCs. </a:t>
            </a:r>
            <a:endParaRPr lang="en-US" sz="2400" b="1">
              <a:solidFill>
                <a:schemeClr val="accent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body" idx="1"/>
          </p:nvPr>
        </p:nvSpPr>
        <p:spPr>
          <a:xfrm>
            <a:off x="179388" y="188913"/>
            <a:ext cx="8713787" cy="6408737"/>
          </a:xfrm>
          <a:solidFill>
            <a:srgbClr val="FFFFCC"/>
          </a:solidFill>
        </p:spPr>
        <p:txBody>
          <a:bodyPr/>
          <a:lstStyle/>
          <a:p>
            <a:pPr marL="609600" indent="-609600">
              <a:buFontTx/>
              <a:buNone/>
            </a:pPr>
            <a:r>
              <a:rPr lang="en-US" b="1">
                <a:solidFill>
                  <a:srgbClr val="990000"/>
                </a:solidFill>
              </a:rPr>
              <a:t>C.	</a:t>
            </a:r>
            <a:r>
              <a:rPr lang="en-US" b="1" u="sng">
                <a:solidFill>
                  <a:srgbClr val="990000"/>
                </a:solidFill>
              </a:rPr>
              <a:t>Autoimmune Antibodies:</a:t>
            </a:r>
          </a:p>
          <a:p>
            <a:pPr marL="609600" indent="-609600" algn="just">
              <a:buFontTx/>
              <a:buNone/>
            </a:pPr>
            <a:r>
              <a:rPr lang="en-US" b="1">
                <a:solidFill>
                  <a:srgbClr val="F75309"/>
                </a:solidFill>
              </a:rPr>
              <a:t>	</a:t>
            </a:r>
            <a:r>
              <a:rPr lang="en-US" b="1">
                <a:solidFill>
                  <a:srgbClr val="0000FF"/>
                </a:solidFill>
              </a:rPr>
              <a:t>1.    Autoimmune cold hemolytic anemia.  </a:t>
            </a:r>
          </a:p>
          <a:p>
            <a:pPr marL="609600" indent="-609600" algn="just">
              <a:buFontTx/>
              <a:buNone/>
            </a:pPr>
            <a:r>
              <a:rPr lang="en-US" b="1">
                <a:solidFill>
                  <a:srgbClr val="0000FF"/>
                </a:solidFill>
              </a:rPr>
              <a:t>	2.    Immune thrombocytopenia.</a:t>
            </a:r>
          </a:p>
          <a:p>
            <a:pPr marL="609600" indent="-609600" algn="just">
              <a:buFontTx/>
              <a:buNone/>
            </a:pPr>
            <a:r>
              <a:rPr lang="en-US" b="1" u="sng">
                <a:solidFill>
                  <a:srgbClr val="990000"/>
                </a:solidFill>
              </a:rPr>
              <a:t>Differential Diagnosis:</a:t>
            </a:r>
          </a:p>
          <a:p>
            <a:pPr marL="609600" indent="-609600" algn="just">
              <a:buFontTx/>
              <a:buNone/>
            </a:pPr>
            <a:r>
              <a:rPr lang="en-US" b="1">
                <a:solidFill>
                  <a:srgbClr val="F75309"/>
                </a:solidFill>
              </a:rPr>
              <a:t>	</a:t>
            </a:r>
            <a:r>
              <a:rPr lang="en-US" b="1">
                <a:solidFill>
                  <a:srgbClr val="0000FF"/>
                </a:solidFill>
              </a:rPr>
              <a:t>A similar clinical syndrome and atypical lymphocytes can be seen in other disease e.g. toxoplasmosis and cytomegalo-virus.  However, these can be differentiated by serology.  (IM) is + while these disease are negative.  </a:t>
            </a:r>
          </a:p>
          <a:p>
            <a:pPr marL="609600" indent="-609600" algn="just">
              <a:buFontTx/>
              <a:buNone/>
            </a:pPr>
            <a:endParaRPr lang="en-US" b="1">
              <a:solidFill>
                <a:srgbClr val="0000FF"/>
              </a:solidFill>
            </a:endParaRPr>
          </a:p>
          <a:p>
            <a:pPr marL="609600" indent="-609600" algn="just">
              <a:buFontTx/>
              <a:buNone/>
            </a:pPr>
            <a:endParaRPr lang="en-US" sz="2400" b="1">
              <a:solidFill>
                <a:srgbClr val="F75309"/>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body" idx="1"/>
          </p:nvPr>
        </p:nvSpPr>
        <p:spPr>
          <a:xfrm>
            <a:off x="179388" y="188913"/>
            <a:ext cx="8713787" cy="6408737"/>
          </a:xfrm>
          <a:solidFill>
            <a:srgbClr val="FFFFCC"/>
          </a:solidFill>
        </p:spPr>
        <p:txBody>
          <a:bodyPr/>
          <a:lstStyle/>
          <a:p>
            <a:pPr marL="609600" indent="-609600">
              <a:buFontTx/>
              <a:buNone/>
            </a:pPr>
            <a:endParaRPr lang="en-US" sz="3600" b="1" u="sng">
              <a:solidFill>
                <a:srgbClr val="0000CC"/>
              </a:solidFill>
            </a:endParaRPr>
          </a:p>
          <a:p>
            <a:pPr marL="609600" indent="-609600">
              <a:buFontTx/>
              <a:buNone/>
            </a:pPr>
            <a:r>
              <a:rPr lang="en-US" sz="3600" b="1" u="sng">
                <a:solidFill>
                  <a:srgbClr val="0000CC"/>
                </a:solidFill>
              </a:rPr>
              <a:t>Course and Prognosis of IM:</a:t>
            </a:r>
          </a:p>
          <a:p>
            <a:pPr marL="609600" indent="-609600" algn="just">
              <a:buFontTx/>
              <a:buNone/>
            </a:pPr>
            <a:endParaRPr lang="en-US" sz="1600" b="1">
              <a:solidFill>
                <a:srgbClr val="996633"/>
              </a:solidFill>
            </a:endParaRPr>
          </a:p>
          <a:p>
            <a:pPr marL="609600" indent="-609600" algn="just">
              <a:buFontTx/>
              <a:buNone/>
            </a:pPr>
            <a:r>
              <a:rPr lang="en-US" b="1">
                <a:solidFill>
                  <a:srgbClr val="996633"/>
                </a:solidFill>
              </a:rPr>
              <a:t>*	Most patients recover in 4 – 6 weeks.  </a:t>
            </a:r>
          </a:p>
          <a:p>
            <a:pPr marL="609600" indent="-609600" algn="just">
              <a:buFontTx/>
              <a:buNone/>
            </a:pPr>
            <a:r>
              <a:rPr lang="en-US" b="1">
                <a:solidFill>
                  <a:srgbClr val="996633"/>
                </a:solidFill>
              </a:rPr>
              <a:t>*	Unusual complications are hepatitis, encephalitis, hepatic failure, glottic oedema and splenic rupture.</a:t>
            </a:r>
            <a:r>
              <a:rPr lang="en-US" sz="2800" b="1">
                <a:solidFill>
                  <a:srgbClr val="00CC00"/>
                </a:solidFill>
              </a:rPr>
              <a:t>	</a:t>
            </a:r>
          </a:p>
          <a:p>
            <a:pPr marL="609600" indent="-609600" algn="just">
              <a:buFontTx/>
              <a:buNone/>
            </a:pPr>
            <a:endParaRPr lang="en-US" sz="2800" b="1">
              <a:solidFill>
                <a:srgbClr val="00CC00"/>
              </a:solidFill>
            </a:endParaRPr>
          </a:p>
          <a:p>
            <a:pPr marL="609600" indent="-609600" algn="just">
              <a:buFontTx/>
              <a:buNone/>
            </a:pPr>
            <a:endParaRPr lang="en-US" sz="2800" b="1">
              <a:solidFill>
                <a:srgbClr val="00CC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body" idx="1"/>
          </p:nvPr>
        </p:nvSpPr>
        <p:spPr>
          <a:xfrm>
            <a:off x="179388" y="188913"/>
            <a:ext cx="8713787" cy="6408737"/>
          </a:xfrm>
          <a:solidFill>
            <a:srgbClr val="FFFFCC"/>
          </a:solidFill>
        </p:spPr>
        <p:txBody>
          <a:bodyPr/>
          <a:lstStyle/>
          <a:p>
            <a:pPr marL="609600" indent="-609600">
              <a:buFontTx/>
              <a:buNone/>
            </a:pPr>
            <a:endParaRPr lang="en-US" sz="2800" b="1" u="sng">
              <a:solidFill>
                <a:srgbClr val="0000CC"/>
              </a:solidFill>
            </a:endParaRPr>
          </a:p>
          <a:p>
            <a:pPr marL="609600" indent="-609600">
              <a:buFontTx/>
              <a:buNone/>
            </a:pPr>
            <a:r>
              <a:rPr lang="en-US" sz="4400" b="1" u="sng">
                <a:solidFill>
                  <a:srgbClr val="0000CC"/>
                </a:solidFill>
              </a:rPr>
              <a:t>Chronic Lymphocytic Leukaemia</a:t>
            </a:r>
          </a:p>
          <a:p>
            <a:pPr marL="609600" indent="-609600" algn="just">
              <a:buFontTx/>
              <a:buNone/>
            </a:pPr>
            <a:r>
              <a:rPr lang="en-US" sz="3600" b="1">
                <a:solidFill>
                  <a:srgbClr val="996633"/>
                </a:solidFill>
              </a:rPr>
              <a:t>Neoplastic proliferation of mature lymphocytes usually B lymphocytes.</a:t>
            </a:r>
          </a:p>
          <a:p>
            <a:pPr marL="609600" indent="-609600" algn="just">
              <a:buFontTx/>
              <a:buNone/>
            </a:pPr>
            <a:r>
              <a:rPr lang="en-US" sz="3600" b="1">
                <a:solidFill>
                  <a:srgbClr val="996633"/>
                </a:solidFill>
              </a:rPr>
              <a:t>Usually seen in the elderly.  More common in the west and more common in males.  Accounts for about 25% of all leukaemias.</a:t>
            </a:r>
            <a:r>
              <a:rPr lang="en-US" sz="3600" b="1">
                <a:solidFill>
                  <a:srgbClr val="00CC00"/>
                </a:solidFill>
              </a:rPr>
              <a:t>  </a:t>
            </a:r>
          </a:p>
          <a:p>
            <a:pPr marL="609600" indent="-609600" algn="just">
              <a:buFontTx/>
              <a:buNone/>
            </a:pPr>
            <a:endParaRPr lang="en-US" sz="3600" b="1">
              <a:solidFill>
                <a:srgbClr val="00CC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body" idx="1"/>
          </p:nvPr>
        </p:nvSpPr>
        <p:spPr>
          <a:xfrm>
            <a:off x="179388" y="188913"/>
            <a:ext cx="8713787" cy="6408737"/>
          </a:xfrm>
        </p:spPr>
        <p:txBody>
          <a:bodyPr/>
          <a:lstStyle/>
          <a:p>
            <a:pPr marL="609600" indent="-609600" algn="just">
              <a:buFontTx/>
              <a:buNone/>
            </a:pPr>
            <a:r>
              <a:rPr lang="en-US" sz="2800" b="1" u="sng">
                <a:solidFill>
                  <a:srgbClr val="FFFF00"/>
                </a:solidFill>
              </a:rPr>
              <a:t>Clinical Features of Chronic Lymphocytic Leukaemia:</a:t>
            </a:r>
          </a:p>
          <a:p>
            <a:pPr marL="609600" indent="-609600" algn="just">
              <a:buFontTx/>
              <a:buNone/>
            </a:pPr>
            <a:r>
              <a:rPr lang="en-US" sz="2800" b="1">
                <a:solidFill>
                  <a:schemeClr val="bg1"/>
                </a:solidFill>
              </a:rPr>
              <a:t> 1.	Accidental: about 25% of cases are diagnosed on routine blood exams.  </a:t>
            </a:r>
          </a:p>
          <a:p>
            <a:pPr marL="609600" indent="-609600" algn="just">
              <a:buFontTx/>
              <a:buAutoNum type="arabicPeriod" startAt="2"/>
            </a:pPr>
            <a:r>
              <a:rPr lang="en-US" sz="2800" b="1">
                <a:solidFill>
                  <a:schemeClr val="bg1"/>
                </a:solidFill>
              </a:rPr>
              <a:t>Pallor: Due to anemia.</a:t>
            </a:r>
          </a:p>
          <a:p>
            <a:pPr marL="609600" indent="-609600" algn="just">
              <a:buFontTx/>
              <a:buAutoNum type="arabicPeriod" startAt="2"/>
            </a:pPr>
            <a:r>
              <a:rPr lang="en-US" sz="2800" b="1">
                <a:solidFill>
                  <a:schemeClr val="bg1"/>
                </a:solidFill>
              </a:rPr>
              <a:t>Lymphadenopathy.</a:t>
            </a:r>
          </a:p>
          <a:p>
            <a:pPr marL="609600" indent="-609600" algn="just">
              <a:buFontTx/>
              <a:buAutoNum type="arabicPeriod" startAt="2"/>
            </a:pPr>
            <a:r>
              <a:rPr lang="en-US" sz="2800" b="1">
                <a:solidFill>
                  <a:schemeClr val="bg1"/>
                </a:solidFill>
              </a:rPr>
              <a:t>Splenomegaly.</a:t>
            </a:r>
          </a:p>
          <a:p>
            <a:pPr marL="609600" indent="-609600" algn="just">
              <a:buFontTx/>
              <a:buAutoNum type="arabicPeriod" startAt="2"/>
            </a:pPr>
            <a:r>
              <a:rPr lang="en-US" sz="2800" b="1">
                <a:solidFill>
                  <a:schemeClr val="bg1"/>
                </a:solidFill>
              </a:rPr>
              <a:t>Hepatomegaly.</a:t>
            </a:r>
          </a:p>
          <a:p>
            <a:pPr marL="609600" indent="-609600" algn="just">
              <a:buFontTx/>
              <a:buAutoNum type="arabicPeriod" startAt="2"/>
            </a:pPr>
            <a:r>
              <a:rPr lang="en-US" sz="2800" b="1">
                <a:solidFill>
                  <a:schemeClr val="bg1"/>
                </a:solidFill>
              </a:rPr>
              <a:t>Bruising and purpura: due to thrombocytopenia.</a:t>
            </a:r>
          </a:p>
          <a:p>
            <a:pPr marL="609600" indent="-609600" algn="just">
              <a:buFontTx/>
              <a:buAutoNum type="arabicPeriod" startAt="2"/>
            </a:pPr>
            <a:r>
              <a:rPr lang="en-US" sz="2800" b="1">
                <a:solidFill>
                  <a:schemeClr val="bg1"/>
                </a:solidFill>
              </a:rPr>
              <a:t>Herpes Zoster and simplex infection.</a:t>
            </a:r>
          </a:p>
          <a:p>
            <a:pPr marL="609600" indent="-609600" algn="just">
              <a:buFontTx/>
              <a:buAutoNum type="arabicPeriod" startAt="2"/>
            </a:pPr>
            <a:r>
              <a:rPr lang="en-US" sz="2800" b="1">
                <a:solidFill>
                  <a:schemeClr val="bg1"/>
                </a:solidFill>
              </a:rPr>
              <a:t>Pruritis.</a:t>
            </a:r>
          </a:p>
          <a:p>
            <a:pPr marL="609600" indent="-609600" algn="just">
              <a:buFontTx/>
              <a:buAutoNum type="arabicPeriod" startAt="2"/>
            </a:pPr>
            <a:r>
              <a:rPr lang="en-US" sz="2800" b="1">
                <a:solidFill>
                  <a:schemeClr val="bg1"/>
                </a:solidFill>
              </a:rPr>
              <a:t>Skin infiltration.</a:t>
            </a:r>
          </a:p>
          <a:p>
            <a:pPr marL="609600" indent="-609600" algn="just">
              <a:buFontTx/>
              <a:buAutoNum type="arabicPeriod" startAt="2"/>
            </a:pPr>
            <a:r>
              <a:rPr lang="en-US" sz="2800" b="1">
                <a:solidFill>
                  <a:schemeClr val="bg1"/>
                </a:solidFill>
              </a:rPr>
              <a:t>Depressed immunity, both cellular and humoral.   </a:t>
            </a:r>
          </a:p>
          <a:p>
            <a:pPr marL="609600" indent="-609600" algn="just">
              <a:buFontTx/>
              <a:buAutoNum type="arabicPeriod" startAt="2"/>
            </a:pPr>
            <a:endParaRPr lang="en-US" sz="2000" b="1">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idx="1"/>
          </p:nvPr>
        </p:nvSpPr>
        <p:spPr>
          <a:xfrm>
            <a:off x="179388" y="188913"/>
            <a:ext cx="8964612" cy="6408737"/>
          </a:xfrm>
          <a:solidFill>
            <a:schemeClr val="bg1"/>
          </a:solidFill>
        </p:spPr>
        <p:txBody>
          <a:bodyPr/>
          <a:lstStyle/>
          <a:p>
            <a:pPr marL="609600" indent="-609600" algn="ctr">
              <a:lnSpc>
                <a:spcPct val="90000"/>
              </a:lnSpc>
              <a:buFontTx/>
              <a:buNone/>
            </a:pPr>
            <a:r>
              <a:rPr lang="en-US" b="1" u="sng">
                <a:solidFill>
                  <a:srgbClr val="FF0000"/>
                </a:solidFill>
              </a:rPr>
              <a:t>LYMPHOPROLIFERATIVE DISORDER</a:t>
            </a:r>
          </a:p>
          <a:p>
            <a:pPr marL="609600" indent="-609600" algn="just">
              <a:lnSpc>
                <a:spcPct val="90000"/>
              </a:lnSpc>
              <a:buFontTx/>
              <a:buNone/>
            </a:pPr>
            <a:r>
              <a:rPr lang="en-US" b="1">
                <a:solidFill>
                  <a:srgbClr val="0000CC"/>
                </a:solidFill>
              </a:rPr>
              <a:t>Diseases characterized by increased lymphocyte mass or “lymphocytosis”.</a:t>
            </a:r>
          </a:p>
          <a:p>
            <a:pPr marL="609600" indent="-609600" algn="just">
              <a:lnSpc>
                <a:spcPct val="90000"/>
              </a:lnSpc>
              <a:buFontTx/>
              <a:buNone/>
            </a:pPr>
            <a:endParaRPr lang="en-US" sz="800" b="1" u="sng">
              <a:solidFill>
                <a:srgbClr val="0000CC"/>
              </a:solidFill>
            </a:endParaRPr>
          </a:p>
          <a:p>
            <a:pPr marL="609600" indent="-609600" algn="just">
              <a:lnSpc>
                <a:spcPct val="90000"/>
              </a:lnSpc>
              <a:buFontTx/>
              <a:buNone/>
            </a:pPr>
            <a:r>
              <a:rPr lang="en-US" sz="2400" b="1" u="sng">
                <a:solidFill>
                  <a:srgbClr val="FF0000"/>
                </a:solidFill>
              </a:rPr>
              <a:t>LYMPHOCYTOSIS:</a:t>
            </a:r>
            <a:r>
              <a:rPr lang="en-US" sz="2400" b="1">
                <a:solidFill>
                  <a:srgbClr val="0000CC"/>
                </a:solidFill>
              </a:rPr>
              <a:t>	Lymphocyte count </a:t>
            </a:r>
          </a:p>
          <a:p>
            <a:pPr marL="609600" indent="-609600" algn="just">
              <a:lnSpc>
                <a:spcPct val="90000"/>
              </a:lnSpc>
              <a:buFontTx/>
              <a:buNone/>
            </a:pPr>
            <a:r>
              <a:rPr lang="en-US" sz="2400" b="1">
                <a:solidFill>
                  <a:srgbClr val="0000CC"/>
                </a:solidFill>
              </a:rPr>
              <a:t>					exceeding 4x10</a:t>
            </a:r>
            <a:r>
              <a:rPr lang="en-US" sz="2400" b="1" baseline="30000">
                <a:solidFill>
                  <a:srgbClr val="0000CC"/>
                </a:solidFill>
              </a:rPr>
              <a:t>9</a:t>
            </a:r>
            <a:r>
              <a:rPr lang="en-US" sz="2400" b="1">
                <a:solidFill>
                  <a:srgbClr val="0000CC"/>
                </a:solidFill>
              </a:rPr>
              <a:t>/ (4000/ul).</a:t>
            </a:r>
          </a:p>
          <a:p>
            <a:pPr marL="609600" indent="-609600" algn="just">
              <a:lnSpc>
                <a:spcPct val="90000"/>
              </a:lnSpc>
              <a:buFontTx/>
              <a:buNone/>
            </a:pPr>
            <a:r>
              <a:rPr lang="en-US" sz="2400" b="1">
                <a:solidFill>
                  <a:srgbClr val="0000CC"/>
                </a:solidFill>
              </a:rPr>
              <a:t>					The normal count is usually higher in</a:t>
            </a:r>
          </a:p>
          <a:p>
            <a:pPr marL="609600" indent="-609600" algn="just">
              <a:lnSpc>
                <a:spcPct val="90000"/>
              </a:lnSpc>
              <a:buFontTx/>
              <a:buNone/>
            </a:pPr>
            <a:r>
              <a:rPr lang="en-US" sz="2400" b="1">
                <a:solidFill>
                  <a:srgbClr val="0000CC"/>
                </a:solidFill>
              </a:rPr>
              <a:t>					childhood reaching up to 8.5/10</a:t>
            </a:r>
            <a:r>
              <a:rPr lang="en-US" sz="2400" b="1" baseline="30000">
                <a:solidFill>
                  <a:srgbClr val="0000CC"/>
                </a:solidFill>
              </a:rPr>
              <a:t>9</a:t>
            </a:r>
            <a:r>
              <a:rPr lang="en-US" sz="2400" b="1">
                <a:solidFill>
                  <a:srgbClr val="0000CC"/>
                </a:solidFill>
              </a:rPr>
              <a:t>/L.</a:t>
            </a:r>
          </a:p>
          <a:p>
            <a:pPr marL="609600" indent="-609600" algn="just">
              <a:lnSpc>
                <a:spcPct val="90000"/>
              </a:lnSpc>
              <a:buFontTx/>
              <a:buNone/>
            </a:pPr>
            <a:r>
              <a:rPr lang="en-US" sz="2400" b="1" u="sng">
                <a:solidFill>
                  <a:srgbClr val="FF0000"/>
                </a:solidFill>
              </a:rPr>
              <a:t>Cause of Lymphocytosis:</a:t>
            </a:r>
          </a:p>
          <a:p>
            <a:pPr marL="609600" indent="-609600" algn="just">
              <a:lnSpc>
                <a:spcPct val="90000"/>
              </a:lnSpc>
              <a:buFontTx/>
              <a:buAutoNum type="arabicPeriod"/>
            </a:pPr>
            <a:r>
              <a:rPr lang="en-US" sz="2400" b="1">
                <a:solidFill>
                  <a:srgbClr val="FF0000"/>
                </a:solidFill>
              </a:rPr>
              <a:t>Benign	:</a:t>
            </a:r>
            <a:r>
              <a:rPr lang="en-US" sz="2400" b="1">
                <a:solidFill>
                  <a:srgbClr val="0000CC"/>
                </a:solidFill>
              </a:rPr>
              <a:t>	1.	</a:t>
            </a:r>
            <a:r>
              <a:rPr lang="en-US" sz="2400" b="1" u="sng">
                <a:solidFill>
                  <a:srgbClr val="0000CC"/>
                </a:solidFill>
              </a:rPr>
              <a:t>Acute infections</a:t>
            </a:r>
            <a:r>
              <a:rPr lang="en-US" sz="2400" b="1">
                <a:solidFill>
                  <a:srgbClr val="0000CC"/>
                </a:solidFill>
              </a:rPr>
              <a:t>: usually viral e.g. 					infectious mononucleosis, mumps, 				            rubella </a:t>
            </a:r>
          </a:p>
          <a:p>
            <a:pPr marL="609600" indent="-609600" algn="just">
              <a:lnSpc>
                <a:spcPct val="90000"/>
              </a:lnSpc>
              <a:buFontTx/>
              <a:buNone/>
            </a:pPr>
            <a:r>
              <a:rPr lang="en-US" sz="2400" b="1">
                <a:solidFill>
                  <a:srgbClr val="0000CC"/>
                </a:solidFill>
              </a:rPr>
              <a:t>					Bacterial e.g. pertussis.</a:t>
            </a:r>
          </a:p>
          <a:p>
            <a:pPr marL="609600" indent="-609600" algn="just">
              <a:lnSpc>
                <a:spcPct val="90000"/>
              </a:lnSpc>
              <a:buFontTx/>
              <a:buNone/>
            </a:pPr>
            <a:r>
              <a:rPr lang="en-US" sz="2400" b="1">
                <a:solidFill>
                  <a:srgbClr val="0000CC"/>
                </a:solidFill>
              </a:rPr>
              <a:t>				2.	</a:t>
            </a:r>
            <a:r>
              <a:rPr lang="en-US" sz="2400" b="1" u="sng">
                <a:solidFill>
                  <a:srgbClr val="0000CC"/>
                </a:solidFill>
              </a:rPr>
              <a:t>Chronic infections</a:t>
            </a:r>
            <a:r>
              <a:rPr lang="en-US" sz="2400" b="1">
                <a:solidFill>
                  <a:srgbClr val="0000CC"/>
                </a:solidFill>
              </a:rPr>
              <a:t>: e.g. tuberculosis, </a:t>
            </a:r>
          </a:p>
          <a:p>
            <a:pPr marL="609600" indent="-609600" algn="just">
              <a:lnSpc>
                <a:spcPct val="90000"/>
              </a:lnSpc>
              <a:buFontTx/>
              <a:buNone/>
            </a:pPr>
            <a:r>
              <a:rPr lang="en-US" sz="2400" b="1">
                <a:solidFill>
                  <a:srgbClr val="0000CC"/>
                </a:solidFill>
              </a:rPr>
              <a:t>					syphilis.</a:t>
            </a:r>
          </a:p>
          <a:p>
            <a:pPr marL="609600" indent="-609600" algn="just">
              <a:lnSpc>
                <a:spcPct val="90000"/>
              </a:lnSpc>
              <a:buFontTx/>
              <a:buNone/>
            </a:pPr>
            <a:r>
              <a:rPr lang="en-US" sz="2400" b="1">
                <a:solidFill>
                  <a:srgbClr val="0000CC"/>
                </a:solidFill>
              </a:rPr>
              <a:t>2.	</a:t>
            </a:r>
            <a:r>
              <a:rPr lang="en-US" sz="2400" b="1">
                <a:solidFill>
                  <a:srgbClr val="FF0000"/>
                </a:solidFill>
              </a:rPr>
              <a:t>Malignant :</a:t>
            </a:r>
            <a:r>
              <a:rPr lang="en-US" sz="2400" b="1">
                <a:solidFill>
                  <a:srgbClr val="0000CC"/>
                </a:solidFill>
              </a:rPr>
              <a:t>	e.g. chronic lymphocytic leukaemia.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body" idx="1"/>
          </p:nvPr>
        </p:nvSpPr>
        <p:spPr>
          <a:xfrm>
            <a:off x="179388" y="188913"/>
            <a:ext cx="8713787" cy="6408737"/>
          </a:xfrm>
          <a:solidFill>
            <a:srgbClr val="FFFFFF"/>
          </a:solidFill>
        </p:spPr>
        <p:txBody>
          <a:bodyPr/>
          <a:lstStyle/>
          <a:p>
            <a:pPr marL="609600" indent="-609600" algn="just">
              <a:lnSpc>
                <a:spcPct val="90000"/>
              </a:lnSpc>
              <a:buFontTx/>
              <a:buNone/>
            </a:pPr>
            <a:r>
              <a:rPr lang="en-US" sz="2800" b="1" u="sng">
                <a:solidFill>
                  <a:srgbClr val="F75309"/>
                </a:solidFill>
              </a:rPr>
              <a:t>Laboratory Features of CLL:</a:t>
            </a:r>
          </a:p>
          <a:p>
            <a:pPr marL="609600" indent="-609600" algn="just">
              <a:lnSpc>
                <a:spcPct val="90000"/>
              </a:lnSpc>
              <a:buFontTx/>
              <a:buNone/>
            </a:pPr>
            <a:r>
              <a:rPr lang="en-US" sz="2200" b="1">
                <a:solidFill>
                  <a:srgbClr val="0000FF"/>
                </a:solidFill>
              </a:rPr>
              <a:t>1.	</a:t>
            </a:r>
            <a:r>
              <a:rPr lang="en-US" sz="2200" b="1" u="sng">
                <a:solidFill>
                  <a:srgbClr val="0000FF"/>
                </a:solidFill>
              </a:rPr>
              <a:t>Lymphocytosis:</a:t>
            </a:r>
            <a:r>
              <a:rPr lang="en-US" sz="2200" b="1">
                <a:solidFill>
                  <a:srgbClr val="0000FF"/>
                </a:solidFill>
              </a:rPr>
              <a:t>	&gt; 5,000/µl is required for diagnosis.  The lymphocytes are mature, small round lymphocytes.  Another feature seen on peripheral blood are smudge (smear) cells.   </a:t>
            </a:r>
          </a:p>
          <a:p>
            <a:pPr marL="609600" indent="-609600" algn="just">
              <a:lnSpc>
                <a:spcPct val="90000"/>
              </a:lnSpc>
              <a:buFontTx/>
              <a:buNone/>
            </a:pPr>
            <a:r>
              <a:rPr lang="en-US" sz="2200" b="1">
                <a:solidFill>
                  <a:srgbClr val="0000FF"/>
                </a:solidFill>
              </a:rPr>
              <a:t>2. 	</a:t>
            </a:r>
            <a:r>
              <a:rPr lang="en-US" sz="2200" b="1" u="sng">
                <a:solidFill>
                  <a:srgbClr val="0000FF"/>
                </a:solidFill>
              </a:rPr>
              <a:t>Anemia:</a:t>
            </a:r>
            <a:r>
              <a:rPr lang="en-US" sz="2200" b="1">
                <a:solidFill>
                  <a:srgbClr val="0000FF"/>
                </a:solidFill>
              </a:rPr>
              <a:t> can be due to:</a:t>
            </a:r>
          </a:p>
          <a:p>
            <a:pPr marL="609600" indent="-609600" algn="just">
              <a:lnSpc>
                <a:spcPct val="90000"/>
              </a:lnSpc>
              <a:buFontTx/>
              <a:buNone/>
            </a:pPr>
            <a:r>
              <a:rPr lang="en-US" sz="2200" b="1">
                <a:solidFill>
                  <a:srgbClr val="0000FF"/>
                </a:solidFill>
              </a:rPr>
              <a:t>	a.    Warm autoimmune hemolytic anemia seen in (seen in 10% of   </a:t>
            </a:r>
          </a:p>
          <a:p>
            <a:pPr marL="609600" indent="-609600" algn="just">
              <a:lnSpc>
                <a:spcPct val="90000"/>
              </a:lnSpc>
              <a:buFontTx/>
              <a:buNone/>
            </a:pPr>
            <a:r>
              <a:rPr lang="en-US" sz="2200" b="1">
                <a:solidFill>
                  <a:srgbClr val="0000FF"/>
                </a:solidFill>
              </a:rPr>
              <a:t>	        cases).</a:t>
            </a:r>
          </a:p>
          <a:p>
            <a:pPr marL="609600" indent="-609600" algn="just">
              <a:lnSpc>
                <a:spcPct val="90000"/>
              </a:lnSpc>
              <a:buFontTx/>
              <a:buNone/>
            </a:pPr>
            <a:r>
              <a:rPr lang="en-US" sz="2200" b="1">
                <a:solidFill>
                  <a:srgbClr val="0000FF"/>
                </a:solidFill>
              </a:rPr>
              <a:t>	b.    Bone marrow failure (indicates poor prognosis).</a:t>
            </a:r>
          </a:p>
          <a:p>
            <a:pPr marL="609600" indent="-609600" algn="just">
              <a:lnSpc>
                <a:spcPct val="90000"/>
              </a:lnSpc>
              <a:buFontTx/>
              <a:buAutoNum type="arabicPeriod" startAt="3"/>
            </a:pPr>
            <a:r>
              <a:rPr lang="en-US" sz="2200" b="1" u="sng">
                <a:solidFill>
                  <a:srgbClr val="0000FF"/>
                </a:solidFill>
              </a:rPr>
              <a:t>Thrombocytopenia:</a:t>
            </a:r>
            <a:r>
              <a:rPr lang="en-US" sz="2200" b="1">
                <a:solidFill>
                  <a:srgbClr val="0000FF"/>
                </a:solidFill>
              </a:rPr>
              <a:t> can be due to:</a:t>
            </a:r>
          </a:p>
          <a:p>
            <a:pPr marL="609600" indent="-609600" algn="just">
              <a:lnSpc>
                <a:spcPct val="90000"/>
              </a:lnSpc>
              <a:buFontTx/>
              <a:buNone/>
            </a:pPr>
            <a:r>
              <a:rPr lang="en-US" sz="2200" b="1">
                <a:solidFill>
                  <a:srgbClr val="0000FF"/>
                </a:solidFill>
              </a:rPr>
              <a:t>	a.	   Autoimmune (seen in 5% of cases).</a:t>
            </a:r>
          </a:p>
          <a:p>
            <a:pPr marL="609600" indent="-609600" algn="just">
              <a:lnSpc>
                <a:spcPct val="90000"/>
              </a:lnSpc>
              <a:buFontTx/>
              <a:buNone/>
            </a:pPr>
            <a:r>
              <a:rPr lang="en-US" sz="2200" b="1">
                <a:solidFill>
                  <a:srgbClr val="0000FF"/>
                </a:solidFill>
              </a:rPr>
              <a:t>	b.	   Bone marrow failure (indicates poor prognosis).</a:t>
            </a:r>
          </a:p>
          <a:p>
            <a:pPr marL="609600" indent="-609600" algn="just">
              <a:lnSpc>
                <a:spcPct val="90000"/>
              </a:lnSpc>
              <a:buFontTx/>
              <a:buNone/>
            </a:pPr>
            <a:r>
              <a:rPr lang="en-US" sz="2200" b="1">
                <a:solidFill>
                  <a:srgbClr val="0000FF"/>
                </a:solidFill>
              </a:rPr>
              <a:t>4.	</a:t>
            </a:r>
            <a:r>
              <a:rPr lang="en-US" sz="2200" b="1" u="sng">
                <a:solidFill>
                  <a:srgbClr val="0000FF"/>
                </a:solidFill>
              </a:rPr>
              <a:t>Bone Marrow and Lymph Node:</a:t>
            </a:r>
            <a:r>
              <a:rPr lang="en-US" sz="2200" b="1">
                <a:solidFill>
                  <a:srgbClr val="0000FF"/>
                </a:solidFill>
              </a:rPr>
              <a:t> Infiltration by mature lymphocytes.</a:t>
            </a:r>
          </a:p>
          <a:p>
            <a:pPr marL="609600" indent="-609600" algn="just">
              <a:lnSpc>
                <a:spcPct val="90000"/>
              </a:lnSpc>
              <a:buFontTx/>
              <a:buAutoNum type="arabicPeriod" startAt="5"/>
            </a:pPr>
            <a:r>
              <a:rPr lang="en-US" sz="2200" b="1" u="sng">
                <a:solidFill>
                  <a:srgbClr val="0000FF"/>
                </a:solidFill>
              </a:rPr>
              <a:t>Immunoglobulins</a:t>
            </a:r>
            <a:r>
              <a:rPr lang="en-US" sz="2200" b="1">
                <a:solidFill>
                  <a:srgbClr val="0000FF"/>
                </a:solidFill>
              </a:rPr>
              <a:t>:</a:t>
            </a:r>
          </a:p>
          <a:p>
            <a:pPr marL="609600" indent="-609600" algn="just">
              <a:lnSpc>
                <a:spcPct val="90000"/>
              </a:lnSpc>
              <a:buFontTx/>
              <a:buNone/>
            </a:pPr>
            <a:r>
              <a:rPr lang="en-US" sz="2200" b="1">
                <a:solidFill>
                  <a:srgbClr val="0000FF"/>
                </a:solidFill>
              </a:rPr>
              <a:t>	*	   Monoclonal band on serum protein electrophoresis.</a:t>
            </a:r>
          </a:p>
          <a:p>
            <a:pPr marL="609600" indent="-609600" algn="just">
              <a:lnSpc>
                <a:spcPct val="90000"/>
              </a:lnSpc>
              <a:buFontTx/>
              <a:buNone/>
            </a:pPr>
            <a:r>
              <a:rPr lang="en-US" sz="2200" b="1">
                <a:solidFill>
                  <a:srgbClr val="0000FF"/>
                </a:solidFill>
              </a:rPr>
              <a:t>	*	   ↓ Immunoglobulin levels. </a:t>
            </a:r>
          </a:p>
          <a:p>
            <a:pPr marL="609600" indent="-609600" algn="just">
              <a:lnSpc>
                <a:spcPct val="90000"/>
              </a:lnSpc>
              <a:buFontTx/>
              <a:buNone/>
            </a:pPr>
            <a:r>
              <a:rPr lang="en-US" sz="2200" b="1">
                <a:solidFill>
                  <a:srgbClr val="0000FF"/>
                </a:solidFill>
              </a:rPr>
              <a:t>6.	Uric Acid: ↑</a:t>
            </a:r>
          </a:p>
          <a:p>
            <a:pPr marL="609600" indent="-609600" algn="just">
              <a:lnSpc>
                <a:spcPct val="90000"/>
              </a:lnSpc>
              <a:buFontTx/>
              <a:buNone/>
            </a:pPr>
            <a:endParaRPr lang="en-US" sz="2000" b="1">
              <a:solidFill>
                <a:srgbClr val="0000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body" idx="1"/>
          </p:nvPr>
        </p:nvSpPr>
        <p:spPr>
          <a:xfrm>
            <a:off x="179388" y="188913"/>
            <a:ext cx="8785225" cy="6408737"/>
          </a:xfrm>
        </p:spPr>
        <p:txBody>
          <a:bodyPr/>
          <a:lstStyle/>
          <a:p>
            <a:endParaRPr lang="en-US"/>
          </a:p>
        </p:txBody>
      </p:sp>
      <p:pic>
        <p:nvPicPr>
          <p:cNvPr id="502787" name="Picture 3" descr="Jpeg043"/>
          <p:cNvPicPr>
            <a:picLocks noChangeAspect="1" noChangeArrowheads="1"/>
          </p:cNvPicPr>
          <p:nvPr/>
        </p:nvPicPr>
        <p:blipFill>
          <a:blip r:embed="rId2"/>
          <a:srcRect/>
          <a:stretch>
            <a:fillRect/>
          </a:stretch>
        </p:blipFill>
        <p:spPr bwMode="auto">
          <a:xfrm>
            <a:off x="250825" y="333375"/>
            <a:ext cx="8569325" cy="61912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0" y="333375"/>
            <a:ext cx="8964613" cy="574675"/>
          </a:xfrm>
        </p:spPr>
        <p:txBody>
          <a:bodyPr/>
          <a:lstStyle/>
          <a:p>
            <a:r>
              <a:rPr lang="en-US" sz="2800" b="1">
                <a:solidFill>
                  <a:srgbClr val="FF0000"/>
                </a:solidFill>
              </a:rPr>
              <a:t>Classification of the chronic lymphoid leukaemias and leukaemia/lymphoma syndrome</a:t>
            </a:r>
          </a:p>
        </p:txBody>
      </p:sp>
      <p:sp>
        <p:nvSpPr>
          <p:cNvPr id="519171" name="Rectangle 3"/>
          <p:cNvSpPr>
            <a:spLocks noGrp="1" noChangeArrowheads="1"/>
          </p:cNvSpPr>
          <p:nvPr>
            <p:ph type="body" idx="1"/>
          </p:nvPr>
        </p:nvSpPr>
        <p:spPr>
          <a:xfrm>
            <a:off x="179388" y="1196975"/>
            <a:ext cx="8713787" cy="5327650"/>
          </a:xfrm>
        </p:spPr>
        <p:txBody>
          <a:bodyPr/>
          <a:lstStyle/>
          <a:p>
            <a:pPr>
              <a:lnSpc>
                <a:spcPct val="90000"/>
              </a:lnSpc>
              <a:buFontTx/>
              <a:buNone/>
            </a:pPr>
            <a:r>
              <a:rPr lang="en-US" sz="1800" b="1">
                <a:solidFill>
                  <a:schemeClr val="accent2"/>
                </a:solidFill>
              </a:rPr>
              <a:t>B-cell			T-cell</a:t>
            </a:r>
          </a:p>
          <a:p>
            <a:pPr>
              <a:lnSpc>
                <a:spcPct val="90000"/>
              </a:lnSpc>
              <a:buFontTx/>
              <a:buNone/>
            </a:pPr>
            <a:r>
              <a:rPr lang="en-US" sz="700" b="1">
                <a:solidFill>
                  <a:schemeClr val="accent2"/>
                </a:solidFill>
              </a:rPr>
              <a:t>---------------------------------------------------------------------------------------------------------------------------------------------------------------------------------------------------------------------------------------------------------------</a:t>
            </a:r>
          </a:p>
          <a:p>
            <a:pPr algn="ctr">
              <a:lnSpc>
                <a:spcPct val="90000"/>
              </a:lnSpc>
              <a:buFontTx/>
              <a:buNone/>
            </a:pPr>
            <a:r>
              <a:rPr lang="en-US" sz="2400" b="1">
                <a:solidFill>
                  <a:srgbClr val="660066"/>
                </a:solidFill>
              </a:rPr>
              <a:t>Chronic lymphoid leukaemias</a:t>
            </a:r>
          </a:p>
          <a:p>
            <a:pPr>
              <a:lnSpc>
                <a:spcPct val="90000"/>
              </a:lnSpc>
              <a:buFontTx/>
              <a:buNone/>
            </a:pPr>
            <a:r>
              <a:rPr lang="en-US" sz="700" b="1">
                <a:solidFill>
                  <a:schemeClr val="accent2"/>
                </a:solidFill>
              </a:rPr>
              <a:t>---------------------------------------------------------------------------------------------------------------------------------------------------------------------------------------------------------------------------------------------------------------</a:t>
            </a:r>
          </a:p>
          <a:p>
            <a:pPr>
              <a:lnSpc>
                <a:spcPct val="90000"/>
              </a:lnSpc>
              <a:buFontTx/>
              <a:buNone/>
            </a:pPr>
            <a:r>
              <a:rPr lang="en-US" sz="1800" b="1">
                <a:solidFill>
                  <a:schemeClr val="accent2"/>
                </a:solidFill>
              </a:rPr>
              <a:t>B-cell chronic lymphocytic	Large granular lymphocytic leukaemia</a:t>
            </a:r>
          </a:p>
          <a:p>
            <a:pPr>
              <a:lnSpc>
                <a:spcPct val="90000"/>
              </a:lnSpc>
              <a:buFontTx/>
              <a:buNone/>
            </a:pPr>
            <a:r>
              <a:rPr lang="en-US" sz="1800" b="1">
                <a:solidFill>
                  <a:schemeClr val="accent2"/>
                </a:solidFill>
              </a:rPr>
              <a:t>Leukaemia (B-CLL,CLL)</a:t>
            </a:r>
          </a:p>
          <a:p>
            <a:pPr>
              <a:lnSpc>
                <a:spcPct val="90000"/>
              </a:lnSpc>
              <a:buFontTx/>
              <a:buNone/>
            </a:pPr>
            <a:r>
              <a:rPr lang="en-US" sz="1800" b="1">
                <a:solidFill>
                  <a:schemeClr val="accent2"/>
                </a:solidFill>
              </a:rPr>
              <a:t>B-cell prolymphocytic 		T-cell prolymphocytic leukaemia</a:t>
            </a:r>
          </a:p>
          <a:p>
            <a:pPr>
              <a:lnSpc>
                <a:spcPct val="90000"/>
              </a:lnSpc>
              <a:buFontTx/>
              <a:buNone/>
            </a:pPr>
            <a:r>
              <a:rPr lang="en-US" sz="1800" b="1">
                <a:solidFill>
                  <a:schemeClr val="accent2"/>
                </a:solidFill>
              </a:rPr>
              <a:t>leukaemia (B-PLL)		(T-PLL)</a:t>
            </a:r>
          </a:p>
          <a:p>
            <a:pPr>
              <a:lnSpc>
                <a:spcPct val="90000"/>
              </a:lnSpc>
              <a:buFontTx/>
              <a:buNone/>
            </a:pPr>
            <a:r>
              <a:rPr lang="en-US" sz="1800" b="1">
                <a:solidFill>
                  <a:schemeClr val="accent2"/>
                </a:solidFill>
              </a:rPr>
              <a:t>Hairy cell leukaemia (HCL)</a:t>
            </a:r>
          </a:p>
          <a:p>
            <a:pPr>
              <a:lnSpc>
                <a:spcPct val="90000"/>
              </a:lnSpc>
              <a:buFontTx/>
              <a:buNone/>
            </a:pPr>
            <a:r>
              <a:rPr lang="en-US" sz="1800" b="1">
                <a:solidFill>
                  <a:schemeClr val="accent2"/>
                </a:solidFill>
              </a:rPr>
              <a:t>Plasma cell leukaemia</a:t>
            </a:r>
          </a:p>
          <a:p>
            <a:pPr>
              <a:lnSpc>
                <a:spcPct val="90000"/>
              </a:lnSpc>
              <a:buFontTx/>
              <a:buNone/>
            </a:pPr>
            <a:r>
              <a:rPr lang="en-US" sz="700" b="1">
                <a:solidFill>
                  <a:schemeClr val="accent2"/>
                </a:solidFill>
              </a:rPr>
              <a:t>---------------------------------------------------------------------------------------------------------------------------------------------------------------------------------------------------------------------------------------------------------------</a:t>
            </a:r>
          </a:p>
          <a:p>
            <a:pPr algn="ctr">
              <a:lnSpc>
                <a:spcPct val="90000"/>
              </a:lnSpc>
              <a:buFontTx/>
              <a:buNone/>
            </a:pPr>
            <a:r>
              <a:rPr lang="en-US" sz="2400" b="1">
                <a:solidFill>
                  <a:srgbClr val="660066"/>
                </a:solidFill>
              </a:rPr>
              <a:t>Leukaemia/Lymphoma syndromes</a:t>
            </a:r>
          </a:p>
          <a:p>
            <a:pPr>
              <a:lnSpc>
                <a:spcPct val="90000"/>
              </a:lnSpc>
              <a:buFontTx/>
              <a:buNone/>
            </a:pPr>
            <a:r>
              <a:rPr lang="en-US" sz="700" b="1">
                <a:solidFill>
                  <a:schemeClr val="accent2"/>
                </a:solidFill>
              </a:rPr>
              <a:t>---------------------------------------------------------------------------------------------------------------------------------------------------------------------------------------------------------------------------------------------------------------</a:t>
            </a:r>
          </a:p>
          <a:p>
            <a:pPr>
              <a:lnSpc>
                <a:spcPct val="90000"/>
              </a:lnSpc>
              <a:buFontTx/>
              <a:buNone/>
            </a:pPr>
            <a:r>
              <a:rPr lang="en-US" sz="1800" b="1">
                <a:solidFill>
                  <a:schemeClr val="accent2"/>
                </a:solidFill>
              </a:rPr>
              <a:t>Splenic lymphoma with villous 	Sézary syndrome</a:t>
            </a:r>
          </a:p>
          <a:p>
            <a:pPr>
              <a:lnSpc>
                <a:spcPct val="90000"/>
              </a:lnSpc>
              <a:buFontTx/>
              <a:buNone/>
            </a:pPr>
            <a:r>
              <a:rPr lang="en-US" sz="1800" b="1">
                <a:solidFill>
                  <a:schemeClr val="accent2"/>
                </a:solidFill>
              </a:rPr>
              <a:t>Lymphocytes			Adult T-cell leukaemia/lymphoma</a:t>
            </a:r>
          </a:p>
          <a:p>
            <a:pPr>
              <a:lnSpc>
                <a:spcPct val="90000"/>
              </a:lnSpc>
              <a:buFontTx/>
              <a:buNone/>
            </a:pPr>
            <a:r>
              <a:rPr lang="en-US" sz="1800" b="1">
                <a:solidFill>
                  <a:schemeClr val="accent2"/>
                </a:solidFill>
              </a:rPr>
              <a:t>Follicular lymphoma		Large cell lymphoma</a:t>
            </a:r>
          </a:p>
          <a:p>
            <a:pPr>
              <a:lnSpc>
                <a:spcPct val="90000"/>
              </a:lnSpc>
              <a:buFontTx/>
              <a:buNone/>
            </a:pPr>
            <a:r>
              <a:rPr lang="en-US" sz="1800" b="1">
                <a:solidFill>
                  <a:schemeClr val="accent2"/>
                </a:solidFill>
              </a:rPr>
              <a:t>Mantle cell lymphoma</a:t>
            </a:r>
          </a:p>
          <a:p>
            <a:pPr>
              <a:lnSpc>
                <a:spcPct val="90000"/>
              </a:lnSpc>
              <a:buFontTx/>
              <a:buNone/>
            </a:pPr>
            <a:r>
              <a:rPr lang="en-US" sz="1800" b="1">
                <a:solidFill>
                  <a:schemeClr val="accent2"/>
                </a:solidFill>
              </a:rPr>
              <a:t>Lymphoplasmacytic lymphoma</a:t>
            </a:r>
          </a:p>
          <a:p>
            <a:pPr>
              <a:lnSpc>
                <a:spcPct val="90000"/>
              </a:lnSpc>
              <a:buFontTx/>
              <a:buNone/>
            </a:pPr>
            <a:r>
              <a:rPr lang="en-US" sz="1800" b="1">
                <a:solidFill>
                  <a:schemeClr val="accent2"/>
                </a:solidFill>
              </a:rPr>
              <a:t>Large cell lymphoma</a:t>
            </a:r>
          </a:p>
          <a:p>
            <a:pPr>
              <a:lnSpc>
                <a:spcPct val="90000"/>
              </a:lnSpc>
              <a:buFontTx/>
              <a:buNone/>
            </a:pPr>
            <a:endParaRPr lang="en-US" sz="1800" b="1">
              <a:solidFill>
                <a:schemeClr val="accent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0" y="333375"/>
            <a:ext cx="8964613" cy="574675"/>
          </a:xfrm>
        </p:spPr>
        <p:txBody>
          <a:bodyPr/>
          <a:lstStyle/>
          <a:p>
            <a:r>
              <a:rPr lang="en-US" sz="2800" b="1">
                <a:solidFill>
                  <a:srgbClr val="FF0000"/>
                </a:solidFill>
              </a:rPr>
              <a:t>Immunophenotype of the chronic B-cell leukaemias/lymphomas (all cases CD19+)</a:t>
            </a:r>
          </a:p>
        </p:txBody>
      </p:sp>
      <p:sp>
        <p:nvSpPr>
          <p:cNvPr id="520195" name="AutoShape 3"/>
          <p:cNvSpPr>
            <a:spLocks noChangeAspect="1" noChangeArrowheads="1"/>
          </p:cNvSpPr>
          <p:nvPr>
            <p:ph type="body" idx="1"/>
          </p:nvPr>
        </p:nvSpPr>
        <p:spPr>
          <a:xfrm>
            <a:off x="179388" y="1196975"/>
            <a:ext cx="8713787" cy="5327650"/>
          </a:xfrm>
        </p:spPr>
        <p:txBody>
          <a:bodyPr/>
          <a:lstStyle/>
          <a:p>
            <a:pPr>
              <a:buFontTx/>
              <a:buNone/>
            </a:pPr>
            <a:r>
              <a:rPr lang="en-US" sz="800" b="1">
                <a:solidFill>
                  <a:schemeClr val="accent2"/>
                </a:solidFill>
              </a:rPr>
              <a:t>---------------------------------------------------------------------------------------------------------------------------------------------------------------------------------------------------------------------------------------------------------------</a:t>
            </a:r>
          </a:p>
          <a:p>
            <a:pPr>
              <a:buFontTx/>
              <a:buNone/>
            </a:pPr>
            <a:r>
              <a:rPr lang="en-US" sz="2400" b="1">
                <a:solidFill>
                  <a:schemeClr val="accent2"/>
                </a:solidFill>
              </a:rPr>
              <a:t>				</a:t>
            </a:r>
            <a:r>
              <a:rPr lang="en-US" sz="2400" b="1">
                <a:solidFill>
                  <a:srgbClr val="660066"/>
                </a:solidFill>
              </a:rPr>
              <a:t>CLL	  PLL	       HCL	FL	MCL</a:t>
            </a:r>
          </a:p>
          <a:p>
            <a:pPr>
              <a:buFontTx/>
              <a:buNone/>
            </a:pPr>
            <a:r>
              <a:rPr lang="en-US" sz="800" b="1">
                <a:solidFill>
                  <a:schemeClr val="accent2"/>
                </a:solidFill>
              </a:rPr>
              <a:t>---------------------------------------------------------------------------------------------------------------------------------------------------------------------------------------------------------------------------------------------------------------</a:t>
            </a:r>
          </a:p>
          <a:p>
            <a:pPr>
              <a:buFontTx/>
              <a:buNone/>
            </a:pPr>
            <a:r>
              <a:rPr lang="en-US" sz="2400" b="1">
                <a:solidFill>
                  <a:schemeClr val="accent2"/>
                </a:solidFill>
              </a:rPr>
              <a:t>SIg			Weak	   ++	         ++	++	 +</a:t>
            </a:r>
          </a:p>
          <a:p>
            <a:pPr>
              <a:buFontTx/>
              <a:buNone/>
            </a:pPr>
            <a:r>
              <a:rPr lang="en-US" sz="2400" b="1">
                <a:solidFill>
                  <a:schemeClr val="accent2"/>
                </a:solidFill>
              </a:rPr>
              <a:t>CD5			+	    -		-	 -	 +</a:t>
            </a:r>
          </a:p>
          <a:p>
            <a:pPr>
              <a:buFontTx/>
              <a:buNone/>
            </a:pPr>
            <a:r>
              <a:rPr lang="en-US" sz="2400" b="1">
                <a:solidFill>
                  <a:schemeClr val="accent2"/>
                </a:solidFill>
              </a:rPr>
              <a:t>CD22/FMC7		-	    +		+	 +	 +</a:t>
            </a:r>
          </a:p>
          <a:p>
            <a:pPr>
              <a:buFontTx/>
              <a:buNone/>
            </a:pPr>
            <a:r>
              <a:rPr lang="en-US" sz="2400" b="1">
                <a:solidFill>
                  <a:schemeClr val="accent2"/>
                </a:solidFill>
              </a:rPr>
              <a:t>CD79b		-	    ++	            -/+	++	++</a:t>
            </a:r>
          </a:p>
          <a:p>
            <a:pPr>
              <a:buFontTx/>
              <a:buNone/>
            </a:pPr>
            <a:r>
              <a:rPr lang="en-US" sz="800" b="1">
                <a:solidFill>
                  <a:schemeClr val="accent2"/>
                </a:solidFill>
              </a:rPr>
              <a:t>---------------------------------------------------------------------------------------------------------------------------------------------------------------------------------------------------------------------------------------------------------------</a:t>
            </a:r>
          </a:p>
          <a:p>
            <a:pPr algn="just">
              <a:buFontTx/>
              <a:buNone/>
            </a:pPr>
            <a:r>
              <a:rPr lang="en-US" sz="2800" b="1">
                <a:solidFill>
                  <a:schemeClr val="accent2"/>
                </a:solidFill>
              </a:rPr>
              <a:t>CLL, chronic lymphocytic leukaemia; FL, follicular lymphoma; HCL, hairy cell leukaemia; MCL, mantle cell lymphoma; PLL, prolymphocytic leukaemia.</a:t>
            </a:r>
          </a:p>
          <a:p>
            <a:pPr algn="just">
              <a:buFontTx/>
              <a:buNone/>
            </a:pPr>
            <a:r>
              <a:rPr lang="en-US" sz="2800" b="1">
                <a:solidFill>
                  <a:schemeClr val="accent2"/>
                </a:solidFill>
              </a:rPr>
              <a:t>NB. CD103 is positive only in HCL.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p:cNvPicPr>
            <a:picLocks noChangeAspect="1" noChangeArrowheads="1"/>
          </p:cNvPicPr>
          <p:nvPr>
            <p:ph type="body" idx="1"/>
          </p:nvPr>
        </p:nvPicPr>
        <p:blipFill>
          <a:blip r:embed="rId2"/>
          <a:srcRect/>
          <a:stretch>
            <a:fillRect/>
          </a:stretch>
        </p:blipFill>
        <p:spPr>
          <a:xfrm>
            <a:off x="250825" y="333375"/>
            <a:ext cx="8713788" cy="633571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p:cNvPicPr>
            <a:picLocks noChangeAspect="1" noChangeArrowheads="1"/>
          </p:cNvPicPr>
          <p:nvPr>
            <p:ph type="body" idx="1"/>
          </p:nvPr>
        </p:nvPicPr>
        <p:blipFill>
          <a:blip r:embed="rId2"/>
          <a:srcRect/>
          <a:stretch>
            <a:fillRect/>
          </a:stretch>
        </p:blipFill>
        <p:spPr>
          <a:xfrm>
            <a:off x="250825" y="333375"/>
            <a:ext cx="8713788" cy="633571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spect="1" noChangeArrowheads="1"/>
          </p:cNvPicPr>
          <p:nvPr>
            <p:ph type="body" idx="1"/>
          </p:nvPr>
        </p:nvPicPr>
        <p:blipFill>
          <a:blip r:embed="rId2"/>
          <a:srcRect/>
          <a:stretch>
            <a:fillRect/>
          </a:stretch>
        </p:blipFill>
        <p:spPr>
          <a:xfrm>
            <a:off x="250825" y="333375"/>
            <a:ext cx="8713788" cy="633571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179388" y="260350"/>
            <a:ext cx="8785225" cy="647700"/>
          </a:xfrm>
        </p:spPr>
        <p:txBody>
          <a:bodyPr/>
          <a:lstStyle/>
          <a:p>
            <a:r>
              <a:rPr lang="en-US" sz="3000" b="1">
                <a:solidFill>
                  <a:srgbClr val="FF0000"/>
                </a:solidFill>
              </a:rPr>
              <a:t>Prognostic factors in chronic lymphocytic leukaemia</a:t>
            </a:r>
          </a:p>
        </p:txBody>
      </p:sp>
      <p:sp>
        <p:nvSpPr>
          <p:cNvPr id="524291" name="Rectangle 3"/>
          <p:cNvSpPr>
            <a:spLocks noGrp="1" noChangeArrowheads="1"/>
          </p:cNvSpPr>
          <p:nvPr>
            <p:ph type="body" idx="1"/>
          </p:nvPr>
        </p:nvSpPr>
        <p:spPr>
          <a:xfrm>
            <a:off x="179388" y="1052513"/>
            <a:ext cx="8785225" cy="5545137"/>
          </a:xfrm>
        </p:spPr>
        <p:txBody>
          <a:bodyPr/>
          <a:lstStyle/>
          <a:p>
            <a:pPr>
              <a:lnSpc>
                <a:spcPct val="90000"/>
              </a:lnSpc>
              <a:buFontTx/>
              <a:buNone/>
            </a:pPr>
            <a:r>
              <a:rPr lang="en-US" sz="2400" b="1">
                <a:solidFill>
                  <a:srgbClr val="660066"/>
                </a:solidFill>
              </a:rPr>
              <a:t>					Favourable	Unfavourable</a:t>
            </a:r>
            <a:r>
              <a:rPr lang="en-US">
                <a:solidFill>
                  <a:srgbClr val="660066"/>
                </a:solidFill>
              </a:rPr>
              <a:t>	</a:t>
            </a:r>
          </a:p>
          <a:p>
            <a:pPr>
              <a:lnSpc>
                <a:spcPct val="90000"/>
              </a:lnSpc>
              <a:buFontTx/>
              <a:buNone/>
            </a:pPr>
            <a:r>
              <a:rPr lang="en-US" sz="800" b="1">
                <a:solidFill>
                  <a:schemeClr val="accent2"/>
                </a:solidFill>
              </a:rPr>
              <a:t>---------------------------------------------------------------------------------------------------------------------------------------------------------------------------------------------------------------------------------------------------------------</a:t>
            </a:r>
          </a:p>
          <a:p>
            <a:pPr>
              <a:lnSpc>
                <a:spcPct val="90000"/>
              </a:lnSpc>
              <a:buFontTx/>
              <a:buNone/>
            </a:pPr>
            <a:r>
              <a:rPr lang="en-US" sz="2000" b="1">
                <a:solidFill>
                  <a:schemeClr val="accent2"/>
                </a:solidFill>
              </a:rPr>
              <a:t>Stage				Binet A 		Binet, BC</a:t>
            </a:r>
          </a:p>
          <a:p>
            <a:pPr>
              <a:lnSpc>
                <a:spcPct val="90000"/>
              </a:lnSpc>
              <a:buFontTx/>
              <a:buNone/>
            </a:pPr>
            <a:r>
              <a:rPr lang="en-US" sz="2000" b="1">
                <a:solidFill>
                  <a:schemeClr val="accent2"/>
                </a:solidFill>
              </a:rPr>
              <a:t>					(Rai 0-1)	(Rai II-IV)</a:t>
            </a:r>
          </a:p>
          <a:p>
            <a:pPr>
              <a:lnSpc>
                <a:spcPct val="90000"/>
              </a:lnSpc>
              <a:buFontTx/>
              <a:buNone/>
            </a:pPr>
            <a:r>
              <a:rPr lang="en-US" sz="2000" b="1">
                <a:solidFill>
                  <a:schemeClr val="accent2"/>
                </a:solidFill>
              </a:rPr>
              <a:t>Sex				Female		Male</a:t>
            </a:r>
          </a:p>
          <a:p>
            <a:pPr>
              <a:lnSpc>
                <a:spcPct val="90000"/>
              </a:lnSpc>
              <a:buFontTx/>
              <a:buNone/>
            </a:pPr>
            <a:r>
              <a:rPr lang="en-US" sz="2000" b="1">
                <a:solidFill>
                  <a:schemeClr val="accent2"/>
                </a:solidFill>
              </a:rPr>
              <a:t>Lymphocyte doubling time	Slow		Rappid</a:t>
            </a:r>
          </a:p>
          <a:p>
            <a:pPr>
              <a:lnSpc>
                <a:spcPct val="90000"/>
              </a:lnSpc>
              <a:buFontTx/>
              <a:buNone/>
            </a:pPr>
            <a:r>
              <a:rPr lang="en-US" sz="2000" b="1">
                <a:solidFill>
                  <a:schemeClr val="accent2"/>
                </a:solidFill>
              </a:rPr>
              <a:t>Bone marrow biopsy 		Nodular		Diffuse</a:t>
            </a:r>
          </a:p>
          <a:p>
            <a:pPr>
              <a:lnSpc>
                <a:spcPct val="90000"/>
              </a:lnSpc>
              <a:buFontTx/>
              <a:buNone/>
            </a:pPr>
            <a:r>
              <a:rPr lang="en-US" sz="2000" b="1">
                <a:solidFill>
                  <a:schemeClr val="accent2"/>
                </a:solidFill>
              </a:rPr>
              <a:t>appearance</a:t>
            </a:r>
          </a:p>
          <a:p>
            <a:pPr>
              <a:lnSpc>
                <a:spcPct val="90000"/>
              </a:lnSpc>
              <a:buFontTx/>
              <a:buNone/>
            </a:pPr>
            <a:r>
              <a:rPr lang="en-US" sz="2000" b="1">
                <a:solidFill>
                  <a:schemeClr val="accent2"/>
                </a:solidFill>
              </a:rPr>
              <a:t>Chromosomes			Deletion 13q14	Trisomy 12</a:t>
            </a:r>
          </a:p>
          <a:p>
            <a:pPr>
              <a:lnSpc>
                <a:spcPct val="90000"/>
              </a:lnSpc>
              <a:buFontTx/>
              <a:buNone/>
            </a:pPr>
            <a:r>
              <a:rPr lang="en-US" sz="2000" b="1">
                <a:solidFill>
                  <a:schemeClr val="accent2"/>
                </a:solidFill>
              </a:rPr>
              <a:t>							p53 mutations (17p 13.3)</a:t>
            </a:r>
          </a:p>
          <a:p>
            <a:pPr>
              <a:lnSpc>
                <a:spcPct val="90000"/>
              </a:lnSpc>
              <a:buFontTx/>
              <a:buNone/>
            </a:pPr>
            <a:r>
              <a:rPr lang="en-US" sz="2000" b="1">
                <a:solidFill>
                  <a:schemeClr val="accent2"/>
                </a:solidFill>
              </a:rPr>
              <a:t>							deletion 11q23</a:t>
            </a:r>
          </a:p>
          <a:p>
            <a:pPr>
              <a:lnSpc>
                <a:spcPct val="90000"/>
              </a:lnSpc>
              <a:buFontTx/>
              <a:buNone/>
            </a:pPr>
            <a:r>
              <a:rPr lang="en-US" sz="2000" b="1">
                <a:solidFill>
                  <a:schemeClr val="accent2"/>
                </a:solidFill>
              </a:rPr>
              <a:t>VH genes			Hypermutated	Unmutated</a:t>
            </a:r>
          </a:p>
          <a:p>
            <a:pPr>
              <a:lnSpc>
                <a:spcPct val="90000"/>
              </a:lnSpc>
              <a:buFontTx/>
              <a:buNone/>
            </a:pPr>
            <a:r>
              <a:rPr lang="en-US" sz="2000" b="1">
                <a:solidFill>
                  <a:schemeClr val="accent2"/>
                </a:solidFill>
              </a:rPr>
              <a:t>ZAP-70				&lt;20%		&gt;20%</a:t>
            </a:r>
          </a:p>
          <a:p>
            <a:pPr>
              <a:lnSpc>
                <a:spcPct val="90000"/>
              </a:lnSpc>
              <a:buFontTx/>
              <a:buNone/>
            </a:pPr>
            <a:r>
              <a:rPr lang="en-US" sz="2000" b="1">
                <a:solidFill>
                  <a:schemeClr val="accent2"/>
                </a:solidFill>
              </a:rPr>
              <a:t>LDH				Normal		Raised</a:t>
            </a:r>
          </a:p>
          <a:p>
            <a:pPr>
              <a:lnSpc>
                <a:spcPct val="90000"/>
              </a:lnSpc>
              <a:buFontTx/>
              <a:buNone/>
            </a:pPr>
            <a:r>
              <a:rPr lang="en-US" sz="2000" b="1">
                <a:solidFill>
                  <a:schemeClr val="accent2"/>
                </a:solidFill>
              </a:rPr>
              <a:t>CD38 expression			Negative	Positive</a:t>
            </a:r>
          </a:p>
          <a:p>
            <a:pPr>
              <a:lnSpc>
                <a:spcPct val="90000"/>
              </a:lnSpc>
              <a:buFontTx/>
              <a:buNone/>
            </a:pPr>
            <a:r>
              <a:rPr lang="en-US" sz="800" b="1">
                <a:solidFill>
                  <a:schemeClr val="accent2"/>
                </a:solidFill>
              </a:rPr>
              <a:t>---------------------------------------------------------------------------------------------------------------------------------------------------------------------------------------------------------------------------------------------------------------</a:t>
            </a:r>
          </a:p>
          <a:p>
            <a:pPr>
              <a:lnSpc>
                <a:spcPct val="90000"/>
              </a:lnSpc>
              <a:buFontTx/>
              <a:buNone/>
            </a:pPr>
            <a:r>
              <a:rPr lang="en-US" sz="2000" b="1">
                <a:solidFill>
                  <a:schemeClr val="accent2"/>
                </a:solidFill>
              </a:rPr>
              <a:t>LDH, lactate dehydrogenase.</a:t>
            </a:r>
          </a:p>
          <a:p>
            <a:pPr>
              <a:lnSpc>
                <a:spcPct val="90000"/>
              </a:lnSpc>
              <a:buFontTx/>
              <a:buNone/>
            </a:pPr>
            <a:endParaRPr lang="en-US" sz="2000">
              <a:solidFill>
                <a:schemeClr val="accent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250825" y="188913"/>
            <a:ext cx="8642350" cy="431800"/>
          </a:xfrm>
        </p:spPr>
        <p:txBody>
          <a:bodyPr/>
          <a:lstStyle/>
          <a:p>
            <a:pPr algn="l"/>
            <a:r>
              <a:rPr lang="en-US" sz="2800" b="1">
                <a:solidFill>
                  <a:schemeClr val="bg1"/>
                </a:solidFill>
              </a:rPr>
              <a:t>Staging of chronic lymphocytic leukaemia (CLL)</a:t>
            </a:r>
            <a:endParaRPr lang="en-US" sz="1800" b="1">
              <a:solidFill>
                <a:schemeClr val="bg1"/>
              </a:solidFill>
            </a:endParaRPr>
          </a:p>
        </p:txBody>
      </p:sp>
      <p:sp>
        <p:nvSpPr>
          <p:cNvPr id="525315" name="Rectangle 3"/>
          <p:cNvSpPr>
            <a:spLocks noGrp="1" noChangeArrowheads="1"/>
          </p:cNvSpPr>
          <p:nvPr>
            <p:ph type="body" idx="1"/>
          </p:nvPr>
        </p:nvSpPr>
        <p:spPr>
          <a:xfrm>
            <a:off x="179388" y="836613"/>
            <a:ext cx="8713787" cy="5688012"/>
          </a:xfrm>
        </p:spPr>
        <p:txBody>
          <a:bodyPr/>
          <a:lstStyle/>
          <a:p>
            <a:pPr marL="609600" indent="-609600">
              <a:buFontTx/>
              <a:buAutoNum type="alphaLcParenR"/>
            </a:pPr>
            <a:r>
              <a:rPr lang="en-US" b="1">
                <a:solidFill>
                  <a:schemeClr val="bg1"/>
                </a:solidFill>
              </a:rPr>
              <a:t>Rai classification</a:t>
            </a:r>
          </a:p>
          <a:p>
            <a:pPr marL="609600" indent="-609600">
              <a:buFontTx/>
              <a:buNone/>
            </a:pPr>
            <a:r>
              <a:rPr lang="en-US" sz="800" b="1">
                <a:solidFill>
                  <a:schemeClr val="bg1"/>
                </a:solidFill>
              </a:rPr>
              <a:t>---------------------------------------------------------------------------------------------------------------------------------------------------------------------------------------------------------------------------------------------------------------</a:t>
            </a:r>
          </a:p>
          <a:p>
            <a:pPr marL="609600" indent="-609600">
              <a:buFontTx/>
              <a:buNone/>
            </a:pPr>
            <a:r>
              <a:rPr lang="en-US" sz="2800" b="1">
                <a:solidFill>
                  <a:schemeClr val="bg1"/>
                </a:solidFill>
              </a:rPr>
              <a:t>0	Abdolute lymphocytosis &gt; 15X10</a:t>
            </a:r>
            <a:r>
              <a:rPr lang="en-US" sz="2800" b="1" baseline="30000">
                <a:solidFill>
                  <a:schemeClr val="bg1"/>
                </a:solidFill>
              </a:rPr>
              <a:t>9</a:t>
            </a:r>
            <a:r>
              <a:rPr lang="en-US" sz="2800" b="1">
                <a:solidFill>
                  <a:schemeClr val="bg1"/>
                </a:solidFill>
              </a:rPr>
              <a:t>/1*</a:t>
            </a:r>
          </a:p>
          <a:p>
            <a:pPr marL="609600" indent="-609600">
              <a:buFontTx/>
              <a:buNone/>
            </a:pPr>
            <a:r>
              <a:rPr lang="en-US" sz="2800" b="1">
                <a:solidFill>
                  <a:schemeClr val="bg1"/>
                </a:solidFill>
              </a:rPr>
              <a:t>I	As stage 0 + enlarged lymph nodes (adenopathy)</a:t>
            </a:r>
          </a:p>
          <a:p>
            <a:pPr marL="609600" indent="-609600">
              <a:buFontTx/>
              <a:buNone/>
            </a:pPr>
            <a:r>
              <a:rPr lang="en-US" sz="2800" b="1">
                <a:solidFill>
                  <a:schemeClr val="bg1"/>
                </a:solidFill>
              </a:rPr>
              <a:t>II	As stage 0 + enlarged liver and/or spleen </a:t>
            </a:r>
            <a:r>
              <a:rPr lang="en-US" b="1">
                <a:solidFill>
                  <a:schemeClr val="bg1"/>
                </a:solidFill>
              </a:rPr>
              <a:t>±</a:t>
            </a:r>
            <a:r>
              <a:rPr lang="en-US"/>
              <a:t> </a:t>
            </a:r>
            <a:r>
              <a:rPr lang="en-US" sz="2800" b="1">
                <a:solidFill>
                  <a:schemeClr val="bg1"/>
                </a:solidFill>
              </a:rPr>
              <a:t>adenopathy.</a:t>
            </a:r>
          </a:p>
          <a:p>
            <a:pPr marL="609600" indent="-609600">
              <a:buFontTx/>
              <a:buNone/>
            </a:pPr>
            <a:r>
              <a:rPr lang="en-US" sz="2800" b="1">
                <a:solidFill>
                  <a:schemeClr val="bg1"/>
                </a:solidFill>
              </a:rPr>
              <a:t>III	As stage 0 + anaemia (Hb&lt;10.0g/d)* </a:t>
            </a:r>
            <a:r>
              <a:rPr lang="en-US" b="1">
                <a:solidFill>
                  <a:schemeClr val="bg1"/>
                </a:solidFill>
              </a:rPr>
              <a:t>±</a:t>
            </a:r>
            <a:r>
              <a:rPr lang="en-US">
                <a:solidFill>
                  <a:schemeClr val="bg1"/>
                </a:solidFill>
              </a:rPr>
              <a:t> adenopathy </a:t>
            </a:r>
            <a:r>
              <a:rPr lang="en-US" b="1">
                <a:solidFill>
                  <a:schemeClr val="bg1"/>
                </a:solidFill>
              </a:rPr>
              <a:t>± organomegaly</a:t>
            </a:r>
          </a:p>
          <a:p>
            <a:pPr marL="609600" indent="-609600">
              <a:buFontTx/>
              <a:buNone/>
            </a:pPr>
            <a:r>
              <a:rPr lang="en-US" b="1">
                <a:solidFill>
                  <a:schemeClr val="bg1"/>
                </a:solidFill>
              </a:rPr>
              <a:t>IV	As stage 0 + thrombocytopenia (platelets &lt;100x10</a:t>
            </a:r>
            <a:r>
              <a:rPr lang="en-US" b="1" baseline="30000">
                <a:solidFill>
                  <a:schemeClr val="bg1"/>
                </a:solidFill>
              </a:rPr>
              <a:t>9</a:t>
            </a:r>
            <a:r>
              <a:rPr lang="en-US" b="1">
                <a:solidFill>
                  <a:schemeClr val="bg1"/>
                </a:solidFill>
              </a:rPr>
              <a:t>/l)* ± adenopathy ± organomegaly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250825" y="188913"/>
            <a:ext cx="8642350" cy="431800"/>
          </a:xfrm>
        </p:spPr>
        <p:txBody>
          <a:bodyPr/>
          <a:lstStyle/>
          <a:p>
            <a:pPr algn="l"/>
            <a:r>
              <a:rPr lang="en-US" sz="2800" b="1">
                <a:solidFill>
                  <a:schemeClr val="bg1"/>
                </a:solidFill>
              </a:rPr>
              <a:t>Staging of chronic lymphocytic leukaemia (CLL) </a:t>
            </a:r>
            <a:r>
              <a:rPr lang="en-US" sz="1200" b="1">
                <a:solidFill>
                  <a:schemeClr val="bg1"/>
                </a:solidFill>
              </a:rPr>
              <a:t>(continued)</a:t>
            </a:r>
          </a:p>
        </p:txBody>
      </p:sp>
      <p:sp>
        <p:nvSpPr>
          <p:cNvPr id="526339" name="Rectangle 3"/>
          <p:cNvSpPr>
            <a:spLocks noGrp="1" noChangeArrowheads="1"/>
          </p:cNvSpPr>
          <p:nvPr>
            <p:ph type="body" idx="1"/>
          </p:nvPr>
        </p:nvSpPr>
        <p:spPr>
          <a:xfrm>
            <a:off x="179388" y="836613"/>
            <a:ext cx="8713787" cy="5688012"/>
          </a:xfrm>
        </p:spPr>
        <p:txBody>
          <a:bodyPr/>
          <a:lstStyle/>
          <a:p>
            <a:pPr marL="609600" indent="-609600">
              <a:buFontTx/>
              <a:buNone/>
            </a:pPr>
            <a:r>
              <a:rPr lang="en-US" b="1">
                <a:solidFill>
                  <a:schemeClr val="bg1"/>
                </a:solidFill>
              </a:rPr>
              <a:t>b)	International Working Party classification (from J.L. Binet et al. 1981). </a:t>
            </a:r>
          </a:p>
          <a:p>
            <a:pPr marL="609600" indent="-609600">
              <a:buFontTx/>
              <a:buNone/>
            </a:pPr>
            <a:r>
              <a:rPr lang="en-US" sz="800" b="1">
                <a:solidFill>
                  <a:schemeClr val="bg1"/>
                </a:solidFill>
              </a:rPr>
              <a:t>---------------------------------------------------------------------------------------------------------------------------------------------------------------------------------------------------------------------------------------------------------------</a:t>
            </a:r>
          </a:p>
          <a:p>
            <a:pPr marL="609600" indent="-609600">
              <a:buFontTx/>
              <a:buNone/>
            </a:pPr>
            <a:r>
              <a:rPr lang="en-US" sz="2800" b="1">
                <a:solidFill>
                  <a:schemeClr val="bg1"/>
                </a:solidFill>
              </a:rPr>
              <a:t> 			Organ	     </a:t>
            </a:r>
            <a:r>
              <a:rPr lang="en-US" sz="2400" b="1">
                <a:solidFill>
                  <a:schemeClr val="bg1"/>
                </a:solidFill>
              </a:rPr>
              <a:t>Haemoglobin+	Platelets+</a:t>
            </a:r>
          </a:p>
          <a:p>
            <a:pPr marL="609600" indent="-609600">
              <a:buFontTx/>
              <a:buNone/>
            </a:pPr>
            <a:r>
              <a:rPr lang="en-US" sz="2800" b="1">
                <a:solidFill>
                  <a:schemeClr val="bg1"/>
                </a:solidFill>
              </a:rPr>
              <a:t>Stage 	Enlargement   (g/dl)		(x10</a:t>
            </a:r>
            <a:r>
              <a:rPr lang="en-US" sz="2800" b="1" baseline="30000">
                <a:solidFill>
                  <a:schemeClr val="bg1"/>
                </a:solidFill>
              </a:rPr>
              <a:t>9</a:t>
            </a:r>
            <a:r>
              <a:rPr lang="en-US" sz="2800" b="1">
                <a:solidFill>
                  <a:schemeClr val="bg1"/>
                </a:solidFill>
              </a:rPr>
              <a:t>/l)</a:t>
            </a:r>
          </a:p>
          <a:p>
            <a:pPr marL="609600" indent="-609600">
              <a:buFontTx/>
              <a:buNone/>
            </a:pPr>
            <a:r>
              <a:rPr lang="en-US" sz="800" b="1">
                <a:solidFill>
                  <a:schemeClr val="bg1"/>
                </a:solidFill>
              </a:rPr>
              <a:t>---------------------------------------------------------------------------------------------------------------------------------------------------------------------------------------------------------------------------------------------------------------</a:t>
            </a:r>
          </a:p>
          <a:p>
            <a:pPr marL="609600" indent="-609600">
              <a:buFontTx/>
              <a:buNone/>
            </a:pPr>
            <a:r>
              <a:rPr lang="en-US" sz="2000" b="1">
                <a:solidFill>
                  <a:schemeClr val="bg1"/>
                </a:solidFill>
              </a:rPr>
              <a:t>A (50-60%)	0,1, or 2 areas</a:t>
            </a:r>
          </a:p>
          <a:p>
            <a:pPr marL="609600" indent="-609600">
              <a:buFontTx/>
              <a:buNone/>
            </a:pPr>
            <a:r>
              <a:rPr lang="en-US" sz="2000" b="1">
                <a:solidFill>
                  <a:schemeClr val="bg1"/>
                </a:solidFill>
              </a:rPr>
              <a:t>B (30%)		3,4 or 5 areas	         </a:t>
            </a:r>
            <a:r>
              <a:rPr lang="en-US" b="1">
                <a:solidFill>
                  <a:schemeClr val="bg1"/>
                </a:solidFill>
              </a:rPr>
              <a:t>≥</a:t>
            </a:r>
            <a:r>
              <a:rPr lang="en-US">
                <a:solidFill>
                  <a:schemeClr val="bg1"/>
                </a:solidFill>
              </a:rPr>
              <a:t> </a:t>
            </a:r>
            <a:r>
              <a:rPr lang="en-US" sz="2000" b="1">
                <a:solidFill>
                  <a:schemeClr val="bg1"/>
                </a:solidFill>
              </a:rPr>
              <a:t>10		</a:t>
            </a:r>
            <a:r>
              <a:rPr lang="en-US" b="1">
                <a:solidFill>
                  <a:schemeClr val="bg1"/>
                </a:solidFill>
              </a:rPr>
              <a:t>≥</a:t>
            </a:r>
            <a:r>
              <a:rPr lang="en-US">
                <a:solidFill>
                  <a:schemeClr val="bg1"/>
                </a:solidFill>
              </a:rPr>
              <a:t> 100</a:t>
            </a:r>
            <a:endParaRPr lang="en-US" sz="2000" b="1">
              <a:solidFill>
                <a:schemeClr val="bg1"/>
              </a:solidFill>
            </a:endParaRPr>
          </a:p>
          <a:p>
            <a:pPr marL="609600" indent="-609600">
              <a:buFontTx/>
              <a:buNone/>
            </a:pPr>
            <a:r>
              <a:rPr lang="en-US" sz="2000" b="1">
                <a:solidFill>
                  <a:schemeClr val="bg1"/>
                </a:solidFill>
              </a:rPr>
              <a:t>C (&lt;20%)	Not considered	         &lt; 10        and / or	&lt; 100</a:t>
            </a:r>
            <a:endParaRPr lang="ar-SA" sz="2000" b="1">
              <a:solidFill>
                <a:schemeClr val="bg1"/>
              </a:solidFill>
            </a:endParaRPr>
          </a:p>
          <a:p>
            <a:pPr marL="609600" indent="-609600">
              <a:buFontTx/>
              <a:buNone/>
            </a:pPr>
            <a:r>
              <a:rPr lang="en-US" sz="800" b="1">
                <a:solidFill>
                  <a:schemeClr val="bg1"/>
                </a:solidFill>
              </a:rPr>
              <a:t>---------------------------------------------------------------------------------------------------------------------------------------------------------------------------------------------------------------------------------------------------------------</a:t>
            </a:r>
          </a:p>
          <a:p>
            <a:pPr marL="609600" indent="-609600"/>
            <a:r>
              <a:rPr lang="en-US" sz="2000" b="1">
                <a:solidFill>
                  <a:schemeClr val="bg1"/>
                </a:solidFill>
              </a:rPr>
              <a:t>One area = lymph nodes&gt; 1 cm in neck, axilae, groins or spleen, or liver enlargement.</a:t>
            </a:r>
          </a:p>
          <a:p>
            <a:pPr marL="609600" indent="-609600" algn="just"/>
            <a:r>
              <a:rPr lang="en-US" sz="2000" b="1">
                <a:solidFill>
                  <a:schemeClr val="bg1"/>
                </a:solidFill>
              </a:rPr>
              <a:t>+ Secondary causes of anaemia (e.g. iron deficiency) or autoimmune haemolytic anaemia or autoimmune thrombocytopenia must be treated before staging.  </a:t>
            </a:r>
            <a:r>
              <a:rPr lang="ar-SA" sz="2000" b="1">
                <a:solidFill>
                  <a:schemeClr val="bg1"/>
                </a:solidFill>
              </a:rPr>
              <a:t>	</a:t>
            </a:r>
            <a:endParaRPr lang="en-US" sz="2000" b="1">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179388" y="188913"/>
            <a:ext cx="8713787" cy="647700"/>
          </a:xfrm>
        </p:spPr>
        <p:txBody>
          <a:bodyPr/>
          <a:lstStyle/>
          <a:p>
            <a:r>
              <a:rPr lang="en-US" sz="3600" b="1">
                <a:solidFill>
                  <a:srgbClr val="FF0000"/>
                </a:solidFill>
              </a:rPr>
              <a:t>Non-malignant causes of lymphocytosis</a:t>
            </a:r>
          </a:p>
        </p:txBody>
      </p:sp>
      <p:sp>
        <p:nvSpPr>
          <p:cNvPr id="486403" name="Rectangle 3"/>
          <p:cNvSpPr>
            <a:spLocks noGrp="1" noChangeArrowheads="1"/>
          </p:cNvSpPr>
          <p:nvPr>
            <p:ph type="body" idx="1"/>
          </p:nvPr>
        </p:nvSpPr>
        <p:spPr>
          <a:xfrm>
            <a:off x="179388" y="1052513"/>
            <a:ext cx="8785225" cy="5545137"/>
          </a:xfrm>
        </p:spPr>
        <p:txBody>
          <a:bodyPr/>
          <a:lstStyle/>
          <a:p>
            <a:pPr algn="just">
              <a:lnSpc>
                <a:spcPct val="80000"/>
              </a:lnSpc>
              <a:buFontTx/>
              <a:buNone/>
            </a:pPr>
            <a:r>
              <a:rPr lang="en-US" sz="2800" b="1">
                <a:solidFill>
                  <a:srgbClr val="660066"/>
                </a:solidFill>
              </a:rPr>
              <a:t>Viral infections</a:t>
            </a:r>
            <a:r>
              <a:rPr lang="en-US" sz="2800" b="1">
                <a:solidFill>
                  <a:schemeClr val="accent2"/>
                </a:solidFill>
              </a:rPr>
              <a:t>: infectious lymphocytosis; infectious mononucleosis; cytomegalovirus infection; occasionally: rubella, hepatitis, adenoviruses, varicella, HIV, human herpes virus-6, mumps, chickenpox, dengue </a:t>
            </a:r>
          </a:p>
          <a:p>
            <a:pPr algn="just">
              <a:lnSpc>
                <a:spcPct val="80000"/>
              </a:lnSpc>
              <a:buFontTx/>
              <a:buNone/>
            </a:pPr>
            <a:r>
              <a:rPr lang="en-US" sz="2800" b="1">
                <a:solidFill>
                  <a:srgbClr val="660066"/>
                </a:solidFill>
              </a:rPr>
              <a:t>Bacterial infections</a:t>
            </a:r>
            <a:r>
              <a:rPr lang="en-US" sz="2800" b="1">
                <a:solidFill>
                  <a:schemeClr val="accent2"/>
                </a:solidFill>
              </a:rPr>
              <a:t>: pertussis; occasionally: healing tuberculosis, brucellosis, secondary and congenital syphilis, cat scratch fever, typhoid fever, diphtheria</a:t>
            </a:r>
          </a:p>
          <a:p>
            <a:pPr algn="just">
              <a:lnSpc>
                <a:spcPct val="80000"/>
              </a:lnSpc>
              <a:buFontTx/>
              <a:buNone/>
            </a:pPr>
            <a:r>
              <a:rPr lang="en-US" sz="2800" b="1">
                <a:solidFill>
                  <a:srgbClr val="660066"/>
                </a:solidFill>
              </a:rPr>
              <a:t>Protozoal infections</a:t>
            </a:r>
            <a:r>
              <a:rPr lang="en-US" sz="2800" b="1">
                <a:solidFill>
                  <a:schemeClr val="accent2"/>
                </a:solidFill>
              </a:rPr>
              <a:t>: toxoplasmosis; occasionally: malaria</a:t>
            </a:r>
          </a:p>
          <a:p>
            <a:pPr algn="just">
              <a:lnSpc>
                <a:spcPct val="80000"/>
              </a:lnSpc>
              <a:buFontTx/>
              <a:buNone/>
            </a:pPr>
            <a:r>
              <a:rPr lang="en-US" sz="2800" b="1">
                <a:solidFill>
                  <a:srgbClr val="660066"/>
                </a:solidFill>
              </a:rPr>
              <a:t>Other conditions</a:t>
            </a:r>
            <a:r>
              <a:rPr lang="en-US" sz="2800" b="1">
                <a:solidFill>
                  <a:schemeClr val="accent2"/>
                </a:solidFill>
              </a:rPr>
              <a:t>: serum sickness; allergic drug reactions; splenectomy; dermatitis herpetiformis; metastatic melanoma; hyperthyroidism; congenital adrenal hyperplasia.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body" idx="1"/>
          </p:nvPr>
        </p:nvSpPr>
        <p:spPr>
          <a:xfrm>
            <a:off x="179388" y="188913"/>
            <a:ext cx="8713787" cy="6408737"/>
          </a:xfrm>
          <a:solidFill>
            <a:srgbClr val="FFFFFF"/>
          </a:solidFill>
        </p:spPr>
        <p:txBody>
          <a:bodyPr/>
          <a:lstStyle/>
          <a:p>
            <a:pPr marL="609600" indent="-609600" algn="just">
              <a:buFontTx/>
              <a:buNone/>
            </a:pPr>
            <a:r>
              <a:rPr lang="en-US" b="1" u="sng">
                <a:solidFill>
                  <a:srgbClr val="F75309"/>
                </a:solidFill>
              </a:rPr>
              <a:t>STAGING SYSTEM:</a:t>
            </a:r>
          </a:p>
          <a:p>
            <a:pPr marL="609600" indent="-609600" algn="just">
              <a:buFontTx/>
              <a:buNone/>
            </a:pPr>
            <a:r>
              <a:rPr lang="en-US" b="1">
                <a:solidFill>
                  <a:srgbClr val="F75309"/>
                </a:solidFill>
              </a:rPr>
              <a:t> </a:t>
            </a:r>
            <a:r>
              <a:rPr lang="en-US" b="1" u="sng">
                <a:solidFill>
                  <a:srgbClr val="F75309"/>
                </a:solidFill>
              </a:rPr>
              <a:t>RAI SYSTEM:</a:t>
            </a:r>
            <a:r>
              <a:rPr lang="en-US" b="1">
                <a:solidFill>
                  <a:srgbClr val="F75309"/>
                </a:solidFill>
              </a:rPr>
              <a:t> 5 STAGES:</a:t>
            </a:r>
          </a:p>
          <a:p>
            <a:pPr marL="609600" indent="-609600" algn="just">
              <a:buFontTx/>
              <a:buNone/>
            </a:pPr>
            <a:r>
              <a:rPr lang="en-US" b="1">
                <a:solidFill>
                  <a:srgbClr val="0000CC"/>
                </a:solidFill>
              </a:rPr>
              <a:t>	0	   :	Lymphocytosis </a:t>
            </a:r>
          </a:p>
          <a:p>
            <a:pPr marL="609600" indent="-609600" algn="just">
              <a:buFontTx/>
              <a:buNone/>
            </a:pPr>
            <a:r>
              <a:rPr lang="en-US" b="1">
                <a:solidFill>
                  <a:srgbClr val="0000CC"/>
                </a:solidFill>
              </a:rPr>
              <a:t>	I     :	Lymphocytosis + Lymphadenopathy</a:t>
            </a:r>
          </a:p>
          <a:p>
            <a:pPr marL="609600" indent="-609600" algn="just">
              <a:buFontTx/>
              <a:buNone/>
            </a:pPr>
            <a:r>
              <a:rPr lang="en-US" b="1">
                <a:solidFill>
                  <a:srgbClr val="0000CC"/>
                </a:solidFill>
              </a:rPr>
              <a:t>	II    :	Lymphocytosis + Splenomegaly +/or 		Hepatomegaly. </a:t>
            </a:r>
          </a:p>
          <a:p>
            <a:pPr marL="609600" indent="-609600" algn="just">
              <a:buFontTx/>
              <a:buNone/>
            </a:pPr>
            <a:r>
              <a:rPr lang="en-US" b="1">
                <a:solidFill>
                  <a:srgbClr val="0000CC"/>
                </a:solidFill>
              </a:rPr>
              <a:t>	III   :	Lymphocytosis + anemia (not 				autoimmune). ± lymphadenopathy.</a:t>
            </a:r>
          </a:p>
          <a:p>
            <a:pPr marL="609600" indent="-609600" algn="just">
              <a:buFontTx/>
              <a:buNone/>
            </a:pPr>
            <a:r>
              <a:rPr lang="en-US" b="1">
                <a:solidFill>
                  <a:srgbClr val="0000CC"/>
                </a:solidFill>
              </a:rPr>
              <a:t>	IV   :	Lymphocytosis + Thrombocytopenia 		(not autoimmune).</a:t>
            </a:r>
          </a:p>
          <a:p>
            <a:pPr marL="609600" indent="-609600" algn="just">
              <a:buFontTx/>
              <a:buNone/>
            </a:pPr>
            <a:r>
              <a:rPr lang="en-US" b="1">
                <a:solidFill>
                  <a:srgbClr val="0000CC"/>
                </a:solidFill>
              </a:rPr>
              <a:t>			 ± Lymphadenopathy.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body" idx="1"/>
          </p:nvPr>
        </p:nvSpPr>
        <p:spPr>
          <a:xfrm>
            <a:off x="179388" y="188913"/>
            <a:ext cx="8713787" cy="6408737"/>
          </a:xfrm>
          <a:solidFill>
            <a:srgbClr val="FFFFFF"/>
          </a:solidFill>
        </p:spPr>
        <p:txBody>
          <a:bodyPr/>
          <a:lstStyle/>
          <a:p>
            <a:pPr marL="609600" indent="-609600">
              <a:lnSpc>
                <a:spcPct val="90000"/>
              </a:lnSpc>
              <a:buFontTx/>
              <a:buNone/>
            </a:pPr>
            <a:r>
              <a:rPr lang="en-US" b="1" u="sng">
                <a:solidFill>
                  <a:srgbClr val="F75309"/>
                </a:solidFill>
              </a:rPr>
              <a:t>International System:</a:t>
            </a:r>
          </a:p>
          <a:p>
            <a:pPr marL="609600" indent="-609600" algn="just">
              <a:lnSpc>
                <a:spcPct val="90000"/>
              </a:lnSpc>
              <a:buFontTx/>
              <a:buNone/>
            </a:pPr>
            <a:r>
              <a:rPr lang="en-US" b="1">
                <a:solidFill>
                  <a:srgbClr val="0000CC"/>
                </a:solidFill>
              </a:rPr>
              <a:t> A.	  Lymphocytosis + &lt; 3areas of nodal     involvement (nodal includes liver, spleen and lymph nodes).</a:t>
            </a:r>
          </a:p>
          <a:p>
            <a:pPr marL="609600" indent="-609600" algn="just">
              <a:lnSpc>
                <a:spcPct val="90000"/>
              </a:lnSpc>
              <a:buFontTx/>
              <a:buAutoNum type="alphaUcPeriod" startAt="2"/>
            </a:pPr>
            <a:r>
              <a:rPr lang="en-US" b="1">
                <a:solidFill>
                  <a:srgbClr val="0000CC"/>
                </a:solidFill>
              </a:rPr>
              <a:t>3 or more nodal areas involvement.  </a:t>
            </a:r>
          </a:p>
          <a:p>
            <a:pPr marL="609600" indent="-609600" algn="just">
              <a:lnSpc>
                <a:spcPct val="90000"/>
              </a:lnSpc>
              <a:buFontTx/>
              <a:buAutoNum type="alphaUcPeriod" startAt="2"/>
            </a:pPr>
            <a:r>
              <a:rPr lang="en-US" b="1">
                <a:solidFill>
                  <a:srgbClr val="0000CC"/>
                </a:solidFill>
              </a:rPr>
              <a:t>Anemia +/or thrombocytopenia.</a:t>
            </a:r>
          </a:p>
          <a:p>
            <a:pPr marL="609600" indent="-609600" algn="just">
              <a:lnSpc>
                <a:spcPct val="90000"/>
              </a:lnSpc>
              <a:buFontTx/>
              <a:buNone/>
            </a:pPr>
            <a:r>
              <a:rPr lang="en-US" b="1" u="sng">
                <a:solidFill>
                  <a:srgbClr val="F75309"/>
                </a:solidFill>
              </a:rPr>
              <a:t>Course and Prognosis</a:t>
            </a:r>
            <a:r>
              <a:rPr lang="en-US" b="1">
                <a:solidFill>
                  <a:srgbClr val="F75309"/>
                </a:solidFill>
              </a:rPr>
              <a:t>:</a:t>
            </a:r>
            <a:r>
              <a:rPr lang="en-US" b="1">
                <a:solidFill>
                  <a:srgbClr val="0000CC"/>
                </a:solidFill>
              </a:rPr>
              <a:t> </a:t>
            </a:r>
          </a:p>
          <a:p>
            <a:pPr marL="609600" indent="-609600" algn="just">
              <a:lnSpc>
                <a:spcPct val="90000"/>
              </a:lnSpc>
              <a:buFontTx/>
              <a:buAutoNum type="arabicPeriod"/>
            </a:pPr>
            <a:r>
              <a:rPr lang="en-US" b="1">
                <a:solidFill>
                  <a:srgbClr val="0000CC"/>
                </a:solidFill>
              </a:rPr>
              <a:t>Stage O or A may remain stable for many years and they may not require treatment.</a:t>
            </a:r>
          </a:p>
          <a:p>
            <a:pPr marL="609600" indent="-609600" algn="just">
              <a:lnSpc>
                <a:spcPct val="90000"/>
              </a:lnSpc>
              <a:buFontTx/>
              <a:buAutoNum type="arabicPeriod"/>
            </a:pPr>
            <a:r>
              <a:rPr lang="en-US" b="1">
                <a:solidFill>
                  <a:srgbClr val="0000CC"/>
                </a:solidFill>
              </a:rPr>
              <a:t>Advances stages may terminate in marrow failure with consequent infection, or in a high grade type of lymphoma (Rechter’s syndrome).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idx="1"/>
          </p:nvPr>
        </p:nvSpPr>
        <p:spPr>
          <a:xfrm>
            <a:off x="179388" y="188913"/>
            <a:ext cx="8713787" cy="6408737"/>
          </a:xfrm>
          <a:solidFill>
            <a:srgbClr val="CCECFF"/>
          </a:solidFill>
        </p:spPr>
        <p:txBody>
          <a:bodyPr/>
          <a:lstStyle/>
          <a:p>
            <a:pPr marL="609600" indent="-609600">
              <a:buFontTx/>
              <a:buNone/>
            </a:pPr>
            <a:r>
              <a:rPr lang="en-US" b="1" u="sng">
                <a:solidFill>
                  <a:srgbClr val="990000"/>
                </a:solidFill>
              </a:rPr>
              <a:t>Prognosis</a:t>
            </a:r>
            <a:r>
              <a:rPr lang="en-US" b="1">
                <a:solidFill>
                  <a:srgbClr val="990000"/>
                </a:solidFill>
              </a:rPr>
              <a:t> : Related to:</a:t>
            </a:r>
          </a:p>
          <a:p>
            <a:pPr marL="609600" indent="-609600">
              <a:buFontTx/>
              <a:buNone/>
            </a:pPr>
            <a:endParaRPr lang="en-US" sz="1000" b="1">
              <a:solidFill>
                <a:srgbClr val="990000"/>
              </a:solidFill>
            </a:endParaRPr>
          </a:p>
          <a:p>
            <a:pPr marL="609600" indent="-609600" algn="just">
              <a:buFontTx/>
              <a:buAutoNum type="arabicPeriod"/>
            </a:pPr>
            <a:r>
              <a:rPr lang="en-US" b="1">
                <a:solidFill>
                  <a:srgbClr val="0000FF"/>
                </a:solidFill>
              </a:rPr>
              <a:t>Stage:</a:t>
            </a:r>
          </a:p>
          <a:p>
            <a:pPr marL="609600" indent="-609600" algn="just">
              <a:buFontTx/>
              <a:buAutoNum type="arabicPeriod"/>
            </a:pPr>
            <a:r>
              <a:rPr lang="en-US" b="1">
                <a:solidFill>
                  <a:srgbClr val="0000FF"/>
                </a:solidFill>
              </a:rPr>
              <a:t>Age: worse if &gt;70 years.</a:t>
            </a:r>
          </a:p>
          <a:p>
            <a:pPr marL="609600" indent="-609600" algn="just">
              <a:buFontTx/>
              <a:buAutoNum type="arabicPeriod"/>
            </a:pPr>
            <a:r>
              <a:rPr lang="en-US" b="1">
                <a:solidFill>
                  <a:srgbClr val="0000FF"/>
                </a:solidFill>
              </a:rPr>
              <a:t>WBC: Worse if&gt; 50,000.</a:t>
            </a:r>
          </a:p>
          <a:p>
            <a:pPr marL="609600" indent="-609600" algn="just">
              <a:buFontTx/>
              <a:buAutoNum type="arabicPeriod"/>
            </a:pPr>
            <a:r>
              <a:rPr lang="en-US" b="1">
                <a:solidFill>
                  <a:srgbClr val="0000FF"/>
                </a:solidFill>
              </a:rPr>
              <a:t>Pattern of bone marrow involvement:    diffuse involvement.  </a:t>
            </a:r>
          </a:p>
          <a:p>
            <a:pPr marL="609600" indent="-609600" algn="just">
              <a:buFontTx/>
              <a:buNone/>
            </a:pPr>
            <a:endParaRPr lang="en-US" sz="2400" b="1">
              <a:solidFill>
                <a:srgbClr val="0000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1" name="Rectangle 3"/>
          <p:cNvSpPr>
            <a:spLocks noGrp="1" noChangeArrowheads="1"/>
          </p:cNvSpPr>
          <p:nvPr>
            <p:ph type="body" idx="1"/>
          </p:nvPr>
        </p:nvSpPr>
        <p:spPr>
          <a:xfrm>
            <a:off x="685800" y="765175"/>
            <a:ext cx="7772400" cy="5330825"/>
          </a:xfrm>
        </p:spPr>
        <p:txBody>
          <a:bodyPr/>
          <a:lstStyle/>
          <a:p>
            <a:pPr>
              <a:buFontTx/>
              <a:buNone/>
            </a:pPr>
            <a:r>
              <a:rPr lang="en-US" b="1">
                <a:solidFill>
                  <a:schemeClr val="bg1"/>
                </a:solidFill>
              </a:rPr>
              <a:t>Acute lymphoblastic leukaemia </a:t>
            </a:r>
          </a:p>
          <a:p>
            <a:pPr>
              <a:buFontTx/>
              <a:buNone/>
            </a:pPr>
            <a:r>
              <a:rPr lang="en-US" b="1">
                <a:solidFill>
                  <a:schemeClr val="bg1"/>
                </a:solidFill>
              </a:rPr>
              <a:t>L1</a:t>
            </a:r>
          </a:p>
          <a:p>
            <a:pPr>
              <a:buFontTx/>
              <a:buNone/>
            </a:pPr>
            <a:r>
              <a:rPr lang="en-US" b="1">
                <a:solidFill>
                  <a:schemeClr val="bg1"/>
                </a:solidFill>
              </a:rPr>
              <a:t>L2</a:t>
            </a:r>
          </a:p>
          <a:p>
            <a:pPr>
              <a:buFontTx/>
              <a:buNone/>
            </a:pPr>
            <a:r>
              <a:rPr lang="en-US" b="1">
                <a:solidFill>
                  <a:schemeClr val="bg1"/>
                </a:solidFill>
              </a:rPr>
              <a:t>L3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body" idx="1"/>
          </p:nvPr>
        </p:nvSpPr>
        <p:spPr>
          <a:xfrm>
            <a:off x="179388" y="188913"/>
            <a:ext cx="8785225" cy="6408737"/>
          </a:xfrm>
        </p:spPr>
        <p:txBody>
          <a:bodyPr/>
          <a:lstStyle/>
          <a:p>
            <a:endParaRPr lang="en-US"/>
          </a:p>
        </p:txBody>
      </p:sp>
      <p:pic>
        <p:nvPicPr>
          <p:cNvPr id="396291" name="Picture 3" descr="Jpeg039"/>
          <p:cNvPicPr>
            <a:picLocks noChangeAspect="1" noChangeArrowheads="1"/>
          </p:cNvPicPr>
          <p:nvPr/>
        </p:nvPicPr>
        <p:blipFill>
          <a:blip r:embed="rId2"/>
          <a:srcRect/>
          <a:stretch>
            <a:fillRect/>
          </a:stretch>
        </p:blipFill>
        <p:spPr bwMode="auto">
          <a:xfrm>
            <a:off x="250825" y="260350"/>
            <a:ext cx="8642350" cy="619283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body" idx="1"/>
          </p:nvPr>
        </p:nvSpPr>
        <p:spPr>
          <a:xfrm>
            <a:off x="179388" y="188913"/>
            <a:ext cx="8785225" cy="6408737"/>
          </a:xfrm>
        </p:spPr>
        <p:txBody>
          <a:bodyPr/>
          <a:lstStyle/>
          <a:p>
            <a:endParaRPr lang="en-US"/>
          </a:p>
        </p:txBody>
      </p:sp>
      <p:pic>
        <p:nvPicPr>
          <p:cNvPr id="397315" name="Picture 3" descr="Jpeg040"/>
          <p:cNvPicPr>
            <a:picLocks noChangeAspect="1" noChangeArrowheads="1"/>
          </p:cNvPicPr>
          <p:nvPr/>
        </p:nvPicPr>
        <p:blipFill>
          <a:blip r:embed="rId2"/>
          <a:srcRect/>
          <a:stretch>
            <a:fillRect/>
          </a:stretch>
        </p:blipFill>
        <p:spPr bwMode="auto">
          <a:xfrm>
            <a:off x="250825" y="260350"/>
            <a:ext cx="8642350" cy="62642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body" idx="1"/>
          </p:nvPr>
        </p:nvSpPr>
        <p:spPr>
          <a:xfrm>
            <a:off x="179388" y="188913"/>
            <a:ext cx="8785225" cy="6408737"/>
          </a:xfrm>
        </p:spPr>
        <p:txBody>
          <a:bodyPr/>
          <a:lstStyle/>
          <a:p>
            <a:endParaRPr lang="en-US"/>
          </a:p>
        </p:txBody>
      </p:sp>
      <p:pic>
        <p:nvPicPr>
          <p:cNvPr id="398339" name="Picture 3" descr="Jpeg041"/>
          <p:cNvPicPr>
            <a:picLocks noChangeAspect="1" noChangeArrowheads="1"/>
          </p:cNvPicPr>
          <p:nvPr/>
        </p:nvPicPr>
        <p:blipFill>
          <a:blip r:embed="rId2"/>
          <a:srcRect/>
          <a:stretch>
            <a:fillRect/>
          </a:stretch>
        </p:blipFill>
        <p:spPr bwMode="auto">
          <a:xfrm>
            <a:off x="250825" y="260350"/>
            <a:ext cx="8713788" cy="619283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body" idx="1"/>
          </p:nvPr>
        </p:nvSpPr>
        <p:spPr>
          <a:xfrm>
            <a:off x="179388" y="188913"/>
            <a:ext cx="8785225" cy="6408737"/>
          </a:xfrm>
        </p:spPr>
        <p:txBody>
          <a:bodyPr/>
          <a:lstStyle/>
          <a:p>
            <a:endParaRPr lang="en-US"/>
          </a:p>
        </p:txBody>
      </p:sp>
      <p:pic>
        <p:nvPicPr>
          <p:cNvPr id="399363" name="Picture 3" descr="Jpeg042"/>
          <p:cNvPicPr>
            <a:picLocks noChangeAspect="1" noChangeArrowheads="1"/>
          </p:cNvPicPr>
          <p:nvPr/>
        </p:nvPicPr>
        <p:blipFill>
          <a:blip r:embed="rId2"/>
          <a:srcRect/>
          <a:stretch>
            <a:fillRect/>
          </a:stretch>
        </p:blipFill>
        <p:spPr bwMode="auto">
          <a:xfrm>
            <a:off x="250825" y="333375"/>
            <a:ext cx="8642350" cy="611981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3"/>
          <p:cNvSpPr>
            <a:spLocks noGrp="1" noChangeArrowheads="1"/>
          </p:cNvSpPr>
          <p:nvPr>
            <p:ph type="body" idx="1"/>
          </p:nvPr>
        </p:nvSpPr>
        <p:spPr>
          <a:xfrm>
            <a:off x="827088" y="1052513"/>
            <a:ext cx="7772400" cy="4114800"/>
          </a:xfrm>
        </p:spPr>
        <p:txBody>
          <a:bodyPr/>
          <a:lstStyle/>
          <a:p>
            <a:pPr>
              <a:buFontTx/>
              <a:buNone/>
            </a:pPr>
            <a:r>
              <a:rPr lang="en-US" b="1">
                <a:solidFill>
                  <a:schemeClr val="bg1"/>
                </a:solidFill>
              </a:rPr>
              <a:t>Pro-lymphocytic Leukaemia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body" idx="1"/>
          </p:nvPr>
        </p:nvSpPr>
        <p:spPr>
          <a:xfrm>
            <a:off x="179388" y="188913"/>
            <a:ext cx="8785225" cy="6408737"/>
          </a:xfrm>
        </p:spPr>
        <p:txBody>
          <a:bodyPr/>
          <a:lstStyle/>
          <a:p>
            <a:endParaRPr lang="en-US"/>
          </a:p>
        </p:txBody>
      </p:sp>
      <p:pic>
        <p:nvPicPr>
          <p:cNvPr id="401411" name="Picture 3" descr="Jpeg044"/>
          <p:cNvPicPr>
            <a:picLocks noChangeAspect="1" noChangeArrowheads="1"/>
          </p:cNvPicPr>
          <p:nvPr/>
        </p:nvPicPr>
        <p:blipFill>
          <a:blip r:embed="rId2"/>
          <a:srcRect/>
          <a:stretch>
            <a:fillRect/>
          </a:stretch>
        </p:blipFill>
        <p:spPr bwMode="auto">
          <a:xfrm>
            <a:off x="323850" y="333375"/>
            <a:ext cx="8496300" cy="60483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179388" y="188913"/>
            <a:ext cx="8713787" cy="647700"/>
          </a:xfrm>
        </p:spPr>
        <p:txBody>
          <a:bodyPr/>
          <a:lstStyle/>
          <a:p>
            <a:r>
              <a:rPr lang="en-US" sz="3200" b="1">
                <a:solidFill>
                  <a:srgbClr val="FF0000"/>
                </a:solidFill>
              </a:rPr>
              <a:t>Classification of lymphoproliferative disorders</a:t>
            </a:r>
          </a:p>
        </p:txBody>
      </p:sp>
      <p:pic>
        <p:nvPicPr>
          <p:cNvPr id="487427" name="Picture 3"/>
          <p:cNvPicPr>
            <a:picLocks noChangeAspect="1" noChangeArrowheads="1"/>
          </p:cNvPicPr>
          <p:nvPr>
            <p:ph type="body" idx="1"/>
          </p:nvPr>
        </p:nvPicPr>
        <p:blipFill>
          <a:blip r:embed="rId2"/>
          <a:srcRect/>
          <a:stretch>
            <a:fillRect/>
          </a:stretch>
        </p:blipFill>
        <p:spPr>
          <a:xfrm>
            <a:off x="0" y="836613"/>
            <a:ext cx="9144000" cy="6021387"/>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body" idx="1"/>
          </p:nvPr>
        </p:nvSpPr>
        <p:spPr>
          <a:xfrm>
            <a:off x="179388" y="188913"/>
            <a:ext cx="8785225" cy="6408737"/>
          </a:xfrm>
        </p:spPr>
        <p:txBody>
          <a:bodyPr/>
          <a:lstStyle/>
          <a:p>
            <a:endParaRPr lang="en-US"/>
          </a:p>
        </p:txBody>
      </p:sp>
      <p:pic>
        <p:nvPicPr>
          <p:cNvPr id="402435" name="Picture 3" descr="Jpeg045"/>
          <p:cNvPicPr>
            <a:picLocks noChangeAspect="1" noChangeArrowheads="1"/>
          </p:cNvPicPr>
          <p:nvPr/>
        </p:nvPicPr>
        <p:blipFill>
          <a:blip r:embed="rId2"/>
          <a:srcRect/>
          <a:stretch>
            <a:fillRect/>
          </a:stretch>
        </p:blipFill>
        <p:spPr bwMode="auto">
          <a:xfrm>
            <a:off x="250825" y="260350"/>
            <a:ext cx="8569325" cy="619283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body" idx="1"/>
          </p:nvPr>
        </p:nvSpPr>
        <p:spPr>
          <a:xfrm>
            <a:off x="827088" y="1052513"/>
            <a:ext cx="7772400" cy="4114800"/>
          </a:xfrm>
        </p:spPr>
        <p:txBody>
          <a:bodyPr/>
          <a:lstStyle/>
          <a:p>
            <a:pPr>
              <a:buFontTx/>
              <a:buNone/>
            </a:pPr>
            <a:r>
              <a:rPr lang="en-US" b="1">
                <a:solidFill>
                  <a:schemeClr val="bg1"/>
                </a:solidFill>
              </a:rPr>
              <a:t>Hairy Cell Leukaemia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body" idx="1"/>
          </p:nvPr>
        </p:nvSpPr>
        <p:spPr>
          <a:xfrm>
            <a:off x="179388" y="188913"/>
            <a:ext cx="8785225" cy="6408737"/>
          </a:xfrm>
        </p:spPr>
        <p:txBody>
          <a:bodyPr/>
          <a:lstStyle/>
          <a:p>
            <a:endParaRPr lang="en-US"/>
          </a:p>
        </p:txBody>
      </p:sp>
      <p:pic>
        <p:nvPicPr>
          <p:cNvPr id="403459" name="Picture 3" descr="Jpeg046"/>
          <p:cNvPicPr>
            <a:picLocks noChangeAspect="1" noChangeArrowheads="1"/>
          </p:cNvPicPr>
          <p:nvPr/>
        </p:nvPicPr>
        <p:blipFill>
          <a:blip r:embed="rId2"/>
          <a:srcRect/>
          <a:stretch>
            <a:fillRect/>
          </a:stretch>
        </p:blipFill>
        <p:spPr bwMode="auto">
          <a:xfrm>
            <a:off x="250825" y="333375"/>
            <a:ext cx="8642350" cy="619125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body" idx="1"/>
          </p:nvPr>
        </p:nvSpPr>
        <p:spPr>
          <a:xfrm>
            <a:off x="179388" y="188913"/>
            <a:ext cx="8785225" cy="6408737"/>
          </a:xfrm>
        </p:spPr>
        <p:txBody>
          <a:bodyPr/>
          <a:lstStyle/>
          <a:p>
            <a:endParaRPr lang="en-US"/>
          </a:p>
        </p:txBody>
      </p:sp>
      <p:pic>
        <p:nvPicPr>
          <p:cNvPr id="404483" name="Picture 3" descr="Jpeg047"/>
          <p:cNvPicPr>
            <a:picLocks noChangeAspect="1" noChangeArrowheads="1"/>
          </p:cNvPicPr>
          <p:nvPr/>
        </p:nvPicPr>
        <p:blipFill>
          <a:blip r:embed="rId2"/>
          <a:srcRect/>
          <a:stretch>
            <a:fillRect/>
          </a:stretch>
        </p:blipFill>
        <p:spPr bwMode="auto">
          <a:xfrm>
            <a:off x="250825" y="333375"/>
            <a:ext cx="8642350" cy="61912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body" idx="1"/>
          </p:nvPr>
        </p:nvSpPr>
        <p:spPr>
          <a:xfrm>
            <a:off x="179388" y="188913"/>
            <a:ext cx="8785225" cy="6408737"/>
          </a:xfrm>
        </p:spPr>
        <p:txBody>
          <a:bodyPr/>
          <a:lstStyle/>
          <a:p>
            <a:endParaRPr lang="en-US"/>
          </a:p>
        </p:txBody>
      </p:sp>
      <p:pic>
        <p:nvPicPr>
          <p:cNvPr id="405507" name="Picture 3" descr="Jpeg048"/>
          <p:cNvPicPr>
            <a:picLocks noChangeAspect="1" noChangeArrowheads="1"/>
          </p:cNvPicPr>
          <p:nvPr/>
        </p:nvPicPr>
        <p:blipFill>
          <a:blip r:embed="rId2"/>
          <a:srcRect/>
          <a:stretch>
            <a:fillRect/>
          </a:stretch>
        </p:blipFill>
        <p:spPr bwMode="auto">
          <a:xfrm>
            <a:off x="250825" y="260350"/>
            <a:ext cx="8642350" cy="626427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body" idx="1"/>
          </p:nvPr>
        </p:nvSpPr>
        <p:spPr>
          <a:xfrm>
            <a:off x="179388" y="188913"/>
            <a:ext cx="8785225" cy="6408737"/>
          </a:xfrm>
        </p:spPr>
        <p:txBody>
          <a:bodyPr/>
          <a:lstStyle/>
          <a:p>
            <a:endParaRPr lang="en-US"/>
          </a:p>
        </p:txBody>
      </p:sp>
      <p:pic>
        <p:nvPicPr>
          <p:cNvPr id="406531" name="Picture 3" descr="Jpeg049"/>
          <p:cNvPicPr>
            <a:picLocks noChangeAspect="1" noChangeArrowheads="1"/>
          </p:cNvPicPr>
          <p:nvPr/>
        </p:nvPicPr>
        <p:blipFill>
          <a:blip r:embed="rId2"/>
          <a:srcRect/>
          <a:stretch>
            <a:fillRect/>
          </a:stretch>
        </p:blipFill>
        <p:spPr bwMode="auto">
          <a:xfrm>
            <a:off x="250825" y="333375"/>
            <a:ext cx="8642350" cy="61912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body" idx="1"/>
          </p:nvPr>
        </p:nvSpPr>
        <p:spPr>
          <a:xfrm>
            <a:off x="179388" y="188913"/>
            <a:ext cx="8785225" cy="6408737"/>
          </a:xfrm>
        </p:spPr>
        <p:txBody>
          <a:bodyPr/>
          <a:lstStyle/>
          <a:p>
            <a:endParaRPr lang="en-US"/>
          </a:p>
        </p:txBody>
      </p:sp>
      <p:pic>
        <p:nvPicPr>
          <p:cNvPr id="407555" name="Picture 3" descr="Jpeg050"/>
          <p:cNvPicPr>
            <a:picLocks noChangeAspect="1" noChangeArrowheads="1"/>
          </p:cNvPicPr>
          <p:nvPr/>
        </p:nvPicPr>
        <p:blipFill>
          <a:blip r:embed="rId2"/>
          <a:srcRect/>
          <a:stretch>
            <a:fillRect/>
          </a:stretch>
        </p:blipFill>
        <p:spPr bwMode="auto">
          <a:xfrm>
            <a:off x="250825" y="260350"/>
            <a:ext cx="8569325" cy="619283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body" idx="1"/>
          </p:nvPr>
        </p:nvSpPr>
        <p:spPr>
          <a:xfrm>
            <a:off x="179388" y="188913"/>
            <a:ext cx="8785225" cy="6408737"/>
          </a:xfrm>
        </p:spPr>
        <p:txBody>
          <a:bodyPr/>
          <a:lstStyle/>
          <a:p>
            <a:endParaRPr lang="en-US"/>
          </a:p>
        </p:txBody>
      </p:sp>
      <p:pic>
        <p:nvPicPr>
          <p:cNvPr id="408579" name="Picture 3" descr="Jpeg051"/>
          <p:cNvPicPr>
            <a:picLocks noChangeAspect="1" noChangeArrowheads="1"/>
          </p:cNvPicPr>
          <p:nvPr/>
        </p:nvPicPr>
        <p:blipFill>
          <a:blip r:embed="rId2"/>
          <a:srcRect/>
          <a:stretch>
            <a:fillRect/>
          </a:stretch>
        </p:blipFill>
        <p:spPr bwMode="auto">
          <a:xfrm>
            <a:off x="250825" y="260350"/>
            <a:ext cx="8569325" cy="62642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body" idx="1"/>
          </p:nvPr>
        </p:nvSpPr>
        <p:spPr>
          <a:xfrm>
            <a:off x="827088" y="1052513"/>
            <a:ext cx="7772400" cy="4114800"/>
          </a:xfrm>
        </p:spPr>
        <p:txBody>
          <a:bodyPr/>
          <a:lstStyle/>
          <a:p>
            <a:pPr>
              <a:buFontTx/>
              <a:buNone/>
            </a:pPr>
            <a:r>
              <a:rPr lang="en-US" b="1">
                <a:solidFill>
                  <a:schemeClr val="bg1"/>
                </a:solidFill>
              </a:rPr>
              <a:t>Lymphoma </a:t>
            </a:r>
          </a:p>
          <a:p>
            <a:pPr>
              <a:buFontTx/>
              <a:buNone/>
            </a:pPr>
            <a:r>
              <a:rPr lang="en-US" b="1">
                <a:solidFill>
                  <a:schemeClr val="bg1"/>
                </a:solidFill>
              </a:rPr>
              <a:t>Hodgkin’s  Lymphoma </a:t>
            </a:r>
          </a:p>
          <a:p>
            <a:pPr>
              <a:buFontTx/>
              <a:buNone/>
            </a:pPr>
            <a:r>
              <a:rPr lang="en-US" b="1">
                <a:solidFill>
                  <a:schemeClr val="bg1"/>
                </a:solidFill>
              </a:rPr>
              <a:t>Non-Hodgkin’s Lymphoma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body" idx="1"/>
          </p:nvPr>
        </p:nvSpPr>
        <p:spPr>
          <a:xfrm>
            <a:off x="179388" y="188913"/>
            <a:ext cx="8785225" cy="6408737"/>
          </a:xfrm>
        </p:spPr>
        <p:txBody>
          <a:bodyPr/>
          <a:lstStyle/>
          <a:p>
            <a:endParaRPr lang="en-US"/>
          </a:p>
        </p:txBody>
      </p:sp>
      <p:pic>
        <p:nvPicPr>
          <p:cNvPr id="409603" name="Picture 3" descr="Jpeg052"/>
          <p:cNvPicPr>
            <a:picLocks noChangeAspect="1" noChangeArrowheads="1"/>
          </p:cNvPicPr>
          <p:nvPr/>
        </p:nvPicPr>
        <p:blipFill>
          <a:blip r:embed="rId2"/>
          <a:srcRect/>
          <a:stretch>
            <a:fillRect/>
          </a:stretch>
        </p:blipFill>
        <p:spPr bwMode="auto">
          <a:xfrm>
            <a:off x="323850" y="260350"/>
            <a:ext cx="8569325" cy="619283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body" idx="1"/>
          </p:nvPr>
        </p:nvSpPr>
        <p:spPr>
          <a:xfrm>
            <a:off x="179388" y="188913"/>
            <a:ext cx="8785225" cy="6408737"/>
          </a:xfrm>
        </p:spPr>
        <p:txBody>
          <a:bodyPr/>
          <a:lstStyle/>
          <a:p>
            <a:endParaRPr lang="en-US"/>
          </a:p>
        </p:txBody>
      </p:sp>
      <p:pic>
        <p:nvPicPr>
          <p:cNvPr id="492547" name="Picture 3" descr="Jpeg034"/>
          <p:cNvPicPr>
            <a:picLocks noChangeAspect="1" noChangeArrowheads="1"/>
          </p:cNvPicPr>
          <p:nvPr/>
        </p:nvPicPr>
        <p:blipFill>
          <a:blip r:embed="rId2"/>
          <a:srcRect/>
          <a:stretch>
            <a:fillRect/>
          </a:stretch>
        </p:blipFill>
        <p:spPr bwMode="auto">
          <a:xfrm>
            <a:off x="250825" y="260350"/>
            <a:ext cx="8642350" cy="619283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body" idx="1"/>
          </p:nvPr>
        </p:nvSpPr>
        <p:spPr>
          <a:xfrm>
            <a:off x="827088" y="1052513"/>
            <a:ext cx="7772400" cy="4114800"/>
          </a:xfrm>
        </p:spPr>
        <p:txBody>
          <a:bodyPr/>
          <a:lstStyle/>
          <a:p>
            <a:pPr>
              <a:buFontTx/>
              <a:buNone/>
            </a:pPr>
            <a:r>
              <a:rPr lang="en-US" b="1">
                <a:solidFill>
                  <a:schemeClr val="bg1"/>
                </a:solidFill>
              </a:rPr>
              <a:t>Multiple Myeloma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body" idx="1"/>
          </p:nvPr>
        </p:nvSpPr>
        <p:spPr>
          <a:xfrm>
            <a:off x="179388" y="188913"/>
            <a:ext cx="8785225" cy="6408737"/>
          </a:xfrm>
        </p:spPr>
        <p:txBody>
          <a:bodyPr/>
          <a:lstStyle/>
          <a:p>
            <a:endParaRPr lang="en-US"/>
          </a:p>
        </p:txBody>
      </p:sp>
      <p:pic>
        <p:nvPicPr>
          <p:cNvPr id="410627" name="Picture 3" descr="Jpeg053"/>
          <p:cNvPicPr>
            <a:picLocks noChangeAspect="1" noChangeArrowheads="1"/>
          </p:cNvPicPr>
          <p:nvPr/>
        </p:nvPicPr>
        <p:blipFill>
          <a:blip r:embed="rId2"/>
          <a:srcRect/>
          <a:stretch>
            <a:fillRect/>
          </a:stretch>
        </p:blipFill>
        <p:spPr bwMode="auto">
          <a:xfrm>
            <a:off x="323850" y="333375"/>
            <a:ext cx="8496300" cy="619125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body" idx="1"/>
          </p:nvPr>
        </p:nvSpPr>
        <p:spPr>
          <a:xfrm>
            <a:off x="179388" y="188913"/>
            <a:ext cx="8785225" cy="6408737"/>
          </a:xfrm>
        </p:spPr>
        <p:txBody>
          <a:bodyPr/>
          <a:lstStyle/>
          <a:p>
            <a:endParaRPr lang="en-US"/>
          </a:p>
        </p:txBody>
      </p:sp>
      <p:pic>
        <p:nvPicPr>
          <p:cNvPr id="411651" name="Picture 3" descr="Jpeg054"/>
          <p:cNvPicPr>
            <a:picLocks noChangeAspect="1" noChangeArrowheads="1"/>
          </p:cNvPicPr>
          <p:nvPr/>
        </p:nvPicPr>
        <p:blipFill>
          <a:blip r:embed="rId2"/>
          <a:srcRect/>
          <a:stretch>
            <a:fillRect/>
          </a:stretch>
        </p:blipFill>
        <p:spPr bwMode="auto">
          <a:xfrm>
            <a:off x="250825" y="333375"/>
            <a:ext cx="8642350" cy="604837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body" idx="1"/>
          </p:nvPr>
        </p:nvSpPr>
        <p:spPr>
          <a:xfrm>
            <a:off x="179388" y="188913"/>
            <a:ext cx="8785225" cy="6408737"/>
          </a:xfrm>
        </p:spPr>
        <p:txBody>
          <a:bodyPr/>
          <a:lstStyle/>
          <a:p>
            <a:endParaRPr lang="en-US"/>
          </a:p>
        </p:txBody>
      </p:sp>
      <p:pic>
        <p:nvPicPr>
          <p:cNvPr id="412675" name="Picture 3" descr="Jpeg055"/>
          <p:cNvPicPr>
            <a:picLocks noChangeAspect="1" noChangeArrowheads="1"/>
          </p:cNvPicPr>
          <p:nvPr/>
        </p:nvPicPr>
        <p:blipFill>
          <a:blip r:embed="rId2"/>
          <a:srcRect/>
          <a:stretch>
            <a:fillRect/>
          </a:stretch>
        </p:blipFill>
        <p:spPr bwMode="auto">
          <a:xfrm>
            <a:off x="250825" y="404813"/>
            <a:ext cx="8569325" cy="597693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body" idx="1"/>
          </p:nvPr>
        </p:nvSpPr>
        <p:spPr>
          <a:xfrm>
            <a:off x="179388" y="188913"/>
            <a:ext cx="8785225" cy="6408737"/>
          </a:xfrm>
        </p:spPr>
        <p:txBody>
          <a:bodyPr/>
          <a:lstStyle/>
          <a:p>
            <a:endParaRPr lang="en-US"/>
          </a:p>
        </p:txBody>
      </p:sp>
      <p:pic>
        <p:nvPicPr>
          <p:cNvPr id="413699" name="Picture 3" descr="Jpeg056"/>
          <p:cNvPicPr>
            <a:picLocks noChangeAspect="1" noChangeArrowheads="1"/>
          </p:cNvPicPr>
          <p:nvPr/>
        </p:nvPicPr>
        <p:blipFill>
          <a:blip r:embed="rId2"/>
          <a:srcRect/>
          <a:stretch>
            <a:fillRect/>
          </a:stretch>
        </p:blipFill>
        <p:spPr bwMode="auto">
          <a:xfrm>
            <a:off x="395288" y="333375"/>
            <a:ext cx="8424862" cy="619125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body" idx="1"/>
          </p:nvPr>
        </p:nvSpPr>
        <p:spPr>
          <a:xfrm>
            <a:off x="179388" y="188913"/>
            <a:ext cx="8785225" cy="6408737"/>
          </a:xfrm>
        </p:spPr>
        <p:txBody>
          <a:bodyPr/>
          <a:lstStyle/>
          <a:p>
            <a:endParaRPr lang="en-US"/>
          </a:p>
        </p:txBody>
      </p:sp>
      <p:pic>
        <p:nvPicPr>
          <p:cNvPr id="414723" name="Picture 3" descr="Jpeg057"/>
          <p:cNvPicPr>
            <a:picLocks noChangeAspect="1" noChangeArrowheads="1"/>
          </p:cNvPicPr>
          <p:nvPr/>
        </p:nvPicPr>
        <p:blipFill>
          <a:blip r:embed="rId2"/>
          <a:srcRect/>
          <a:stretch>
            <a:fillRect/>
          </a:stretch>
        </p:blipFill>
        <p:spPr bwMode="auto">
          <a:xfrm>
            <a:off x="1042988" y="908050"/>
            <a:ext cx="6769100" cy="489743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body" idx="1"/>
          </p:nvPr>
        </p:nvSpPr>
        <p:spPr>
          <a:xfrm>
            <a:off x="179388" y="188913"/>
            <a:ext cx="8785225" cy="6408737"/>
          </a:xfrm>
        </p:spPr>
        <p:txBody>
          <a:bodyPr/>
          <a:lstStyle/>
          <a:p>
            <a:endParaRPr lang="en-US"/>
          </a:p>
        </p:txBody>
      </p:sp>
      <p:pic>
        <p:nvPicPr>
          <p:cNvPr id="415747" name="Picture 3" descr="Jpeg058"/>
          <p:cNvPicPr>
            <a:picLocks noChangeAspect="1" noChangeArrowheads="1"/>
          </p:cNvPicPr>
          <p:nvPr/>
        </p:nvPicPr>
        <p:blipFill>
          <a:blip r:embed="rId2"/>
          <a:srcRect/>
          <a:stretch>
            <a:fillRect/>
          </a:stretch>
        </p:blipFill>
        <p:spPr bwMode="auto">
          <a:xfrm>
            <a:off x="179388" y="188913"/>
            <a:ext cx="8713787" cy="6408737"/>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body" idx="1"/>
          </p:nvPr>
        </p:nvSpPr>
        <p:spPr>
          <a:xfrm>
            <a:off x="179388" y="188913"/>
            <a:ext cx="8785225" cy="6408737"/>
          </a:xfrm>
        </p:spPr>
        <p:txBody>
          <a:bodyPr/>
          <a:lstStyle/>
          <a:p>
            <a:endParaRPr lang="en-US"/>
          </a:p>
        </p:txBody>
      </p:sp>
      <p:pic>
        <p:nvPicPr>
          <p:cNvPr id="416771" name="Picture 3" descr="Jpeg059"/>
          <p:cNvPicPr>
            <a:picLocks noChangeAspect="1" noChangeArrowheads="1"/>
          </p:cNvPicPr>
          <p:nvPr/>
        </p:nvPicPr>
        <p:blipFill>
          <a:blip r:embed="rId2"/>
          <a:srcRect/>
          <a:stretch>
            <a:fillRect/>
          </a:stretch>
        </p:blipFill>
        <p:spPr bwMode="auto">
          <a:xfrm>
            <a:off x="250825" y="188913"/>
            <a:ext cx="8713788" cy="6408737"/>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body" idx="1"/>
          </p:nvPr>
        </p:nvSpPr>
        <p:spPr>
          <a:xfrm>
            <a:off x="179388" y="188913"/>
            <a:ext cx="8785225" cy="6408737"/>
          </a:xfrm>
        </p:spPr>
        <p:txBody>
          <a:bodyPr/>
          <a:lstStyle/>
          <a:p>
            <a:endParaRPr lang="en-US"/>
          </a:p>
        </p:txBody>
      </p:sp>
      <p:pic>
        <p:nvPicPr>
          <p:cNvPr id="417795" name="Picture 3" descr="Jpeg060"/>
          <p:cNvPicPr>
            <a:picLocks noChangeAspect="1" noChangeArrowheads="1"/>
          </p:cNvPicPr>
          <p:nvPr/>
        </p:nvPicPr>
        <p:blipFill>
          <a:blip r:embed="rId2"/>
          <a:srcRect/>
          <a:stretch>
            <a:fillRect/>
          </a:stretch>
        </p:blipFill>
        <p:spPr bwMode="auto">
          <a:xfrm>
            <a:off x="179388" y="115888"/>
            <a:ext cx="8785225" cy="65532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body" idx="1"/>
          </p:nvPr>
        </p:nvSpPr>
        <p:spPr>
          <a:xfrm>
            <a:off x="827088" y="1052513"/>
            <a:ext cx="7772400" cy="4114800"/>
          </a:xfrm>
        </p:spPr>
        <p:txBody>
          <a:bodyPr/>
          <a:lstStyle/>
          <a:p>
            <a:pPr>
              <a:buFontTx/>
              <a:buNone/>
            </a:pPr>
            <a:r>
              <a:rPr lang="en-US" b="1">
                <a:solidFill>
                  <a:schemeClr val="bg1"/>
                </a:solidFill>
              </a:rPr>
              <a:t>Sezary syndrome</a:t>
            </a:r>
          </a:p>
          <a:p>
            <a:pPr>
              <a:buFontTx/>
              <a:buNone/>
            </a:pPr>
            <a:r>
              <a:rPr lang="en-US" b="1">
                <a:solidFill>
                  <a:schemeClr val="bg1"/>
                </a:solidFill>
              </a:rPr>
              <a:t>T cell Cateneous lymphoma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6098" name="Rectangle 2"/>
          <p:cNvSpPr>
            <a:spLocks noGrp="1" noChangeArrowheads="1"/>
          </p:cNvSpPr>
          <p:nvPr>
            <p:ph type="body" idx="1"/>
          </p:nvPr>
        </p:nvSpPr>
        <p:spPr>
          <a:xfrm>
            <a:off x="179388" y="188913"/>
            <a:ext cx="8713787" cy="6408737"/>
          </a:xfrm>
        </p:spPr>
        <p:txBody>
          <a:bodyPr/>
          <a:lstStyle/>
          <a:p>
            <a:pPr marL="609600" indent="-609600" algn="ctr">
              <a:lnSpc>
                <a:spcPct val="90000"/>
              </a:lnSpc>
              <a:buFontTx/>
              <a:buNone/>
            </a:pPr>
            <a:r>
              <a:rPr lang="en-US" b="1" u="sng">
                <a:solidFill>
                  <a:srgbClr val="FF0000"/>
                </a:solidFill>
              </a:rPr>
              <a:t>INFECTIOUS MONONUCLEOSIS</a:t>
            </a:r>
          </a:p>
          <a:p>
            <a:pPr marL="609600" indent="-609600" algn="just">
              <a:lnSpc>
                <a:spcPct val="90000"/>
              </a:lnSpc>
              <a:buFontTx/>
              <a:buNone/>
            </a:pPr>
            <a:endParaRPr lang="en-US" sz="800" b="1" u="sng">
              <a:solidFill>
                <a:srgbClr val="FFFFCC"/>
              </a:solidFill>
            </a:endParaRPr>
          </a:p>
          <a:p>
            <a:pPr marL="609600" indent="-609600" algn="just">
              <a:lnSpc>
                <a:spcPct val="90000"/>
              </a:lnSpc>
              <a:buFontTx/>
              <a:buNone/>
            </a:pPr>
            <a:r>
              <a:rPr lang="en-US" sz="2400" b="1" u="sng">
                <a:solidFill>
                  <a:srgbClr val="FF0000"/>
                </a:solidFill>
              </a:rPr>
              <a:t>Etiology</a:t>
            </a:r>
            <a:r>
              <a:rPr lang="en-US" sz="2400" b="1">
                <a:solidFill>
                  <a:srgbClr val="FF0000"/>
                </a:solidFill>
              </a:rPr>
              <a:t> </a:t>
            </a:r>
            <a:r>
              <a:rPr lang="en-US" sz="2400" b="1">
                <a:solidFill>
                  <a:srgbClr val="FFFFCC"/>
                </a:solidFill>
              </a:rPr>
              <a:t>	</a:t>
            </a:r>
            <a:r>
              <a:rPr lang="en-US" sz="2400" b="1">
                <a:solidFill>
                  <a:schemeClr val="accent2"/>
                </a:solidFill>
              </a:rPr>
              <a:t>:	 Infection with Epstein-Barr (EB) virus, </a:t>
            </a:r>
          </a:p>
          <a:p>
            <a:pPr marL="609600" indent="-609600" algn="just">
              <a:lnSpc>
                <a:spcPct val="90000"/>
              </a:lnSpc>
              <a:buFontTx/>
              <a:buNone/>
            </a:pPr>
            <a:r>
              <a:rPr lang="en-US" sz="2400" b="1">
                <a:solidFill>
                  <a:schemeClr val="accent2"/>
                </a:solidFill>
              </a:rPr>
              <a:t>				(a virus from the herpes group of viruses)</a:t>
            </a:r>
          </a:p>
          <a:p>
            <a:pPr marL="609600" indent="-609600" algn="just">
              <a:lnSpc>
                <a:spcPct val="90000"/>
              </a:lnSpc>
              <a:buFontTx/>
              <a:buNone/>
            </a:pPr>
            <a:endParaRPr lang="en-US" sz="2400" b="1">
              <a:solidFill>
                <a:srgbClr val="FFFFCC"/>
              </a:solidFill>
            </a:endParaRPr>
          </a:p>
          <a:p>
            <a:pPr marL="609600" indent="-609600" algn="just">
              <a:lnSpc>
                <a:spcPct val="90000"/>
              </a:lnSpc>
              <a:buFontTx/>
              <a:buNone/>
            </a:pPr>
            <a:r>
              <a:rPr lang="en-US" sz="2400" b="1" u="sng">
                <a:solidFill>
                  <a:srgbClr val="FF0000"/>
                </a:solidFill>
              </a:rPr>
              <a:t>Pathogenesis</a:t>
            </a:r>
            <a:r>
              <a:rPr lang="en-US" sz="2400" b="1">
                <a:solidFill>
                  <a:schemeClr val="accent2"/>
                </a:solidFill>
              </a:rPr>
              <a:t>	:  1.	EB virus enters into epithelial cells of  				oropharynx or into B lymphocytes or 				Waldeyer’s ring.</a:t>
            </a:r>
          </a:p>
          <a:p>
            <a:pPr marL="609600" indent="-609600" algn="just">
              <a:lnSpc>
                <a:spcPct val="90000"/>
              </a:lnSpc>
              <a:buFontTx/>
              <a:buNone/>
            </a:pPr>
            <a:r>
              <a:rPr lang="en-US" sz="2400" b="1">
                <a:solidFill>
                  <a:schemeClr val="accent2"/>
                </a:solidFill>
              </a:rPr>
              <a:t>			    2.	B lymphocytes proliferation.</a:t>
            </a:r>
          </a:p>
          <a:p>
            <a:pPr marL="609600" indent="-609600" algn="just">
              <a:lnSpc>
                <a:spcPct val="90000"/>
              </a:lnSpc>
              <a:buFontTx/>
              <a:buNone/>
            </a:pPr>
            <a:r>
              <a:rPr lang="en-US" sz="2400" b="1">
                <a:solidFill>
                  <a:schemeClr val="accent2"/>
                </a:solidFill>
              </a:rPr>
              <a:t>			    3.	T lymphocytes proliferation and the T				lymphocytes will appear in the peripheral 			blood as atypical lymphocytes. </a:t>
            </a:r>
          </a:p>
          <a:p>
            <a:pPr marL="609600" indent="-609600" algn="just">
              <a:lnSpc>
                <a:spcPct val="90000"/>
              </a:lnSpc>
              <a:buFontTx/>
              <a:buNone/>
            </a:pPr>
            <a:r>
              <a:rPr lang="en-US" sz="2400" b="1">
                <a:solidFill>
                  <a:schemeClr val="accent2"/>
                </a:solidFill>
              </a:rPr>
              <a:t>			    4.	T lymphocytes are of the cytotoxic type.  </a:t>
            </a:r>
          </a:p>
          <a:p>
            <a:pPr marL="609600" indent="-609600" algn="just">
              <a:lnSpc>
                <a:spcPct val="90000"/>
              </a:lnSpc>
              <a:buFontTx/>
              <a:buNone/>
            </a:pPr>
            <a:r>
              <a:rPr lang="en-US" sz="2400" b="1">
                <a:solidFill>
                  <a:schemeClr val="accent2"/>
                </a:solidFill>
              </a:rPr>
              <a:t>				They will attack the B lymphocytes causing </a:t>
            </a:r>
          </a:p>
          <a:p>
            <a:pPr marL="609600" indent="-609600" algn="just">
              <a:lnSpc>
                <a:spcPct val="90000"/>
              </a:lnSpc>
              <a:buFontTx/>
              <a:buNone/>
            </a:pPr>
            <a:r>
              <a:rPr lang="en-US" sz="2400" b="1">
                <a:solidFill>
                  <a:schemeClr val="accent2"/>
                </a:solidFill>
              </a:rPr>
              <a:t>				severe pharyngitis.</a:t>
            </a:r>
          </a:p>
          <a:p>
            <a:pPr marL="609600" indent="-609600" algn="just">
              <a:lnSpc>
                <a:spcPct val="90000"/>
              </a:lnSpc>
              <a:buFontTx/>
              <a:buNone/>
            </a:pPr>
            <a:r>
              <a:rPr lang="en-US" sz="2400" b="1">
                <a:solidFill>
                  <a:schemeClr val="accent2"/>
                </a:solidFill>
              </a:rPr>
              <a:t>			    5.	Involvement of other lymphotid tissues.</a:t>
            </a:r>
          </a:p>
          <a:p>
            <a:pPr marL="609600" indent="-609600" algn="just">
              <a:lnSpc>
                <a:spcPct val="90000"/>
              </a:lnSpc>
              <a:buFontTx/>
              <a:buNone/>
            </a:pPr>
            <a:r>
              <a:rPr lang="en-US" sz="2400" b="1">
                <a:solidFill>
                  <a:schemeClr val="accent2"/>
                </a:solidFill>
              </a:rPr>
              <a:t>			    6.	Viremia.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body" idx="1"/>
          </p:nvPr>
        </p:nvSpPr>
        <p:spPr>
          <a:xfrm>
            <a:off x="179388" y="188913"/>
            <a:ext cx="8785225" cy="6408737"/>
          </a:xfrm>
        </p:spPr>
        <p:txBody>
          <a:bodyPr/>
          <a:lstStyle/>
          <a:p>
            <a:endParaRPr lang="en-US"/>
          </a:p>
        </p:txBody>
      </p:sp>
      <p:pic>
        <p:nvPicPr>
          <p:cNvPr id="418819" name="Picture 3" descr="Jpeg061"/>
          <p:cNvPicPr>
            <a:picLocks noChangeAspect="1" noChangeArrowheads="1"/>
          </p:cNvPicPr>
          <p:nvPr/>
        </p:nvPicPr>
        <p:blipFill>
          <a:blip r:embed="rId2"/>
          <a:srcRect/>
          <a:stretch>
            <a:fillRect/>
          </a:stretch>
        </p:blipFill>
        <p:spPr bwMode="auto">
          <a:xfrm>
            <a:off x="2195513" y="260350"/>
            <a:ext cx="4824412" cy="5910263"/>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body" idx="1"/>
          </p:nvPr>
        </p:nvSpPr>
        <p:spPr>
          <a:xfrm>
            <a:off x="179388" y="188913"/>
            <a:ext cx="8785225" cy="6408737"/>
          </a:xfrm>
        </p:spPr>
        <p:txBody>
          <a:bodyPr/>
          <a:lstStyle/>
          <a:p>
            <a:endParaRPr lang="en-US"/>
          </a:p>
        </p:txBody>
      </p:sp>
      <p:pic>
        <p:nvPicPr>
          <p:cNvPr id="419843" name="Picture 3" descr="Jpeg062"/>
          <p:cNvPicPr>
            <a:picLocks noChangeAspect="1" noChangeArrowheads="1"/>
          </p:cNvPicPr>
          <p:nvPr/>
        </p:nvPicPr>
        <p:blipFill>
          <a:blip r:embed="rId2"/>
          <a:srcRect/>
          <a:stretch>
            <a:fillRect/>
          </a:stretch>
        </p:blipFill>
        <p:spPr bwMode="auto">
          <a:xfrm>
            <a:off x="468313" y="692150"/>
            <a:ext cx="8207375" cy="5545138"/>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body" idx="1"/>
          </p:nvPr>
        </p:nvSpPr>
        <p:spPr>
          <a:xfrm>
            <a:off x="179388" y="188913"/>
            <a:ext cx="8785225" cy="6408737"/>
          </a:xfrm>
        </p:spPr>
        <p:txBody>
          <a:bodyPr/>
          <a:lstStyle/>
          <a:p>
            <a:endParaRPr lang="en-US"/>
          </a:p>
        </p:txBody>
      </p:sp>
      <p:pic>
        <p:nvPicPr>
          <p:cNvPr id="420867" name="Picture 3" descr="Jpeg063"/>
          <p:cNvPicPr>
            <a:picLocks noChangeAspect="1" noChangeArrowheads="1"/>
          </p:cNvPicPr>
          <p:nvPr/>
        </p:nvPicPr>
        <p:blipFill>
          <a:blip r:embed="rId2"/>
          <a:srcRect/>
          <a:stretch>
            <a:fillRect/>
          </a:stretch>
        </p:blipFill>
        <p:spPr bwMode="auto">
          <a:xfrm>
            <a:off x="179388" y="188913"/>
            <a:ext cx="8713787" cy="633571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body" idx="1"/>
          </p:nvPr>
        </p:nvSpPr>
        <p:spPr>
          <a:xfrm>
            <a:off x="179388" y="188913"/>
            <a:ext cx="8785225" cy="6408737"/>
          </a:xfrm>
        </p:spPr>
        <p:txBody>
          <a:bodyPr/>
          <a:lstStyle/>
          <a:p>
            <a:endParaRPr lang="en-US"/>
          </a:p>
        </p:txBody>
      </p:sp>
      <p:pic>
        <p:nvPicPr>
          <p:cNvPr id="421891" name="Picture 3" descr="Jpeg064"/>
          <p:cNvPicPr>
            <a:picLocks noChangeAspect="1" noChangeArrowheads="1"/>
          </p:cNvPicPr>
          <p:nvPr/>
        </p:nvPicPr>
        <p:blipFill>
          <a:blip r:embed="rId2"/>
          <a:srcRect/>
          <a:stretch>
            <a:fillRect/>
          </a:stretch>
        </p:blipFill>
        <p:spPr bwMode="auto">
          <a:xfrm>
            <a:off x="323850" y="333375"/>
            <a:ext cx="8424863" cy="626427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body" idx="1"/>
          </p:nvPr>
        </p:nvSpPr>
        <p:spPr>
          <a:xfrm>
            <a:off x="179388" y="188913"/>
            <a:ext cx="8713787" cy="6408737"/>
          </a:xfrm>
          <a:solidFill>
            <a:schemeClr val="hlink"/>
          </a:solidFill>
        </p:spPr>
        <p:txBody>
          <a:bodyPr/>
          <a:lstStyle/>
          <a:p>
            <a:pPr marL="609600" indent="-609600" algn="ctr">
              <a:buFontTx/>
              <a:buNone/>
            </a:pPr>
            <a:r>
              <a:rPr lang="en-US" b="1" u="sng">
                <a:solidFill>
                  <a:srgbClr val="990000"/>
                </a:solidFill>
              </a:rPr>
              <a:t>Clinical Features of Infectious Mononucleosis:</a:t>
            </a:r>
          </a:p>
          <a:p>
            <a:pPr marL="609600" indent="-609600" algn="just">
              <a:buFontTx/>
              <a:buNone/>
            </a:pPr>
            <a:endParaRPr lang="en-US" b="1">
              <a:solidFill>
                <a:srgbClr val="990000"/>
              </a:solidFill>
            </a:endParaRPr>
          </a:p>
          <a:p>
            <a:pPr marL="609600" indent="-609600" algn="just">
              <a:buFontTx/>
              <a:buNone/>
            </a:pPr>
            <a:r>
              <a:rPr lang="en-US" b="1">
                <a:solidFill>
                  <a:schemeClr val="accent2"/>
                </a:solidFill>
              </a:rPr>
              <a:t>*	Incubation period 5 – 8 weeks. </a:t>
            </a:r>
          </a:p>
          <a:p>
            <a:pPr marL="609600" indent="-609600" algn="just">
              <a:buFontTx/>
              <a:buNone/>
            </a:pPr>
            <a:r>
              <a:rPr lang="en-US" b="1">
                <a:solidFill>
                  <a:schemeClr val="accent2"/>
                </a:solidFill>
              </a:rPr>
              <a:t>*	More common in females</a:t>
            </a:r>
          </a:p>
          <a:p>
            <a:pPr marL="609600" indent="-609600" algn="just">
              <a:buFontTx/>
              <a:buNone/>
            </a:pPr>
            <a:r>
              <a:rPr lang="en-US" b="1">
                <a:solidFill>
                  <a:schemeClr val="accent2"/>
                </a:solidFill>
              </a:rPr>
              <a:t>*	Usually in young patients 15-25 years.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body" idx="1"/>
          </p:nvPr>
        </p:nvSpPr>
        <p:spPr>
          <a:xfrm>
            <a:off x="179388" y="188913"/>
            <a:ext cx="8713787" cy="6408737"/>
          </a:xfrm>
        </p:spPr>
        <p:txBody>
          <a:bodyPr/>
          <a:lstStyle/>
          <a:p>
            <a:pPr marL="609600" indent="-609600">
              <a:lnSpc>
                <a:spcPct val="80000"/>
              </a:lnSpc>
              <a:buFontTx/>
              <a:buNone/>
            </a:pPr>
            <a:r>
              <a:rPr lang="en-US" sz="2800" b="1" u="sng">
                <a:solidFill>
                  <a:srgbClr val="FF0000"/>
                </a:solidFill>
              </a:rPr>
              <a:t>Clinical Features of IM (continue):</a:t>
            </a:r>
          </a:p>
          <a:p>
            <a:pPr marL="609600" indent="-609600" algn="just">
              <a:lnSpc>
                <a:spcPct val="80000"/>
              </a:lnSpc>
              <a:buFontTx/>
              <a:buNone/>
            </a:pPr>
            <a:r>
              <a:rPr lang="en-US" sz="2800" b="1"/>
              <a:t> 1.	Fever</a:t>
            </a:r>
          </a:p>
          <a:p>
            <a:pPr marL="609600" indent="-609600" algn="just">
              <a:lnSpc>
                <a:spcPct val="80000"/>
              </a:lnSpc>
              <a:buFontTx/>
              <a:buAutoNum type="arabicPeriod" startAt="2"/>
            </a:pPr>
            <a:r>
              <a:rPr lang="en-US" sz="2800" b="1"/>
              <a:t>Pharyngitis, follicular tonsillitis (sore throat).</a:t>
            </a:r>
          </a:p>
          <a:p>
            <a:pPr marL="609600" indent="-609600" algn="just">
              <a:lnSpc>
                <a:spcPct val="80000"/>
              </a:lnSpc>
              <a:buFontTx/>
              <a:buAutoNum type="arabicPeriod" startAt="2"/>
            </a:pPr>
            <a:r>
              <a:rPr lang="en-US" sz="2800" b="1"/>
              <a:t>Lymphodenopathy: usually cervical, but can be generalized.</a:t>
            </a:r>
          </a:p>
          <a:p>
            <a:pPr marL="609600" indent="-609600" algn="just">
              <a:lnSpc>
                <a:spcPct val="80000"/>
              </a:lnSpc>
              <a:buFontTx/>
              <a:buAutoNum type="arabicPeriod" startAt="2"/>
            </a:pPr>
            <a:r>
              <a:rPr lang="en-US" sz="2800" b="1"/>
              <a:t>Splenomegaly: in about 50%.</a:t>
            </a:r>
          </a:p>
          <a:p>
            <a:pPr marL="609600" indent="-609600" algn="just">
              <a:lnSpc>
                <a:spcPct val="80000"/>
              </a:lnSpc>
              <a:buFontTx/>
              <a:buAutoNum type="arabicPeriod" startAt="2"/>
            </a:pPr>
            <a:r>
              <a:rPr lang="en-US" sz="2800" b="1"/>
              <a:t>Hepatomegaly.</a:t>
            </a:r>
          </a:p>
          <a:p>
            <a:pPr marL="609600" indent="-609600" algn="just">
              <a:lnSpc>
                <a:spcPct val="80000"/>
              </a:lnSpc>
              <a:buFontTx/>
              <a:buAutoNum type="arabicPeriod" startAt="2"/>
            </a:pPr>
            <a:r>
              <a:rPr lang="en-US" sz="2800" b="1"/>
              <a:t>Rash.</a:t>
            </a:r>
          </a:p>
          <a:p>
            <a:pPr marL="609600" indent="-609600" algn="just">
              <a:lnSpc>
                <a:spcPct val="80000"/>
              </a:lnSpc>
              <a:buFontTx/>
              <a:buAutoNum type="arabicPeriod" startAt="2"/>
            </a:pPr>
            <a:r>
              <a:rPr lang="en-US" sz="2800" b="1"/>
              <a:t>Bleeding: in severe cases.</a:t>
            </a:r>
          </a:p>
          <a:p>
            <a:pPr marL="609600" indent="-609600" algn="just">
              <a:lnSpc>
                <a:spcPct val="80000"/>
              </a:lnSpc>
              <a:buFontTx/>
              <a:buAutoNum type="arabicPeriod" startAt="2"/>
            </a:pPr>
            <a:r>
              <a:rPr lang="en-US" sz="2800" b="1"/>
              <a:t>Tachycardia and ECG abnormalities.</a:t>
            </a:r>
          </a:p>
          <a:p>
            <a:pPr marL="609600" indent="-609600" algn="just">
              <a:lnSpc>
                <a:spcPct val="80000"/>
              </a:lnSpc>
              <a:buFontTx/>
              <a:buAutoNum type="arabicPeriod" startAt="2"/>
            </a:pPr>
            <a:r>
              <a:rPr lang="en-US" sz="2800" b="1"/>
              <a:t>CNS symptoms e.g. convulsions, rare.</a:t>
            </a:r>
          </a:p>
          <a:p>
            <a:pPr marL="609600" indent="-609600" algn="just">
              <a:lnSpc>
                <a:spcPct val="80000"/>
              </a:lnSpc>
              <a:buFontTx/>
              <a:buAutoNum type="arabicPeriod" startAt="2"/>
            </a:pPr>
            <a:r>
              <a:rPr lang="en-US" sz="2800" b="1"/>
              <a:t>Eye symptoms: photophobia, conjunctivitis.</a:t>
            </a:r>
          </a:p>
          <a:p>
            <a:pPr marL="609600" indent="-609600" algn="just">
              <a:lnSpc>
                <a:spcPct val="80000"/>
              </a:lnSpc>
              <a:buFontTx/>
              <a:buAutoNum type="arabicPeriod" startAt="2"/>
            </a:pPr>
            <a:r>
              <a:rPr lang="en-US" sz="2800" b="1"/>
              <a:t>Acute abdomen: acute abdominal pain due to involvement of mesentric lymph nodes.  </a:t>
            </a:r>
          </a:p>
          <a:p>
            <a:pPr marL="609600" indent="-609600" algn="just">
              <a:lnSpc>
                <a:spcPct val="80000"/>
              </a:lnSpc>
              <a:buFontTx/>
              <a:buNone/>
            </a:pPr>
            <a:endParaRPr lang="en-US" sz="20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04834" name="Rectangle 2"/>
          <p:cNvSpPr>
            <a:spLocks noGrp="1" noChangeArrowheads="1"/>
          </p:cNvSpPr>
          <p:nvPr>
            <p:ph type="body" idx="1"/>
          </p:nvPr>
        </p:nvSpPr>
        <p:spPr>
          <a:xfrm>
            <a:off x="179388" y="188913"/>
            <a:ext cx="8713787" cy="6408737"/>
          </a:xfrm>
        </p:spPr>
        <p:txBody>
          <a:bodyPr/>
          <a:lstStyle/>
          <a:p>
            <a:pPr marL="609600" indent="-609600" algn="ctr">
              <a:buFontTx/>
              <a:buNone/>
            </a:pPr>
            <a:r>
              <a:rPr lang="en-US" sz="3000" b="1" u="sng">
                <a:solidFill>
                  <a:srgbClr val="FF0000"/>
                </a:solidFill>
              </a:rPr>
              <a:t>Laboratory Findings in Infectious Mononucleosis:</a:t>
            </a:r>
          </a:p>
          <a:p>
            <a:pPr marL="609600" indent="-609600" algn="just">
              <a:buFontTx/>
              <a:buAutoNum type="arabicPeriod"/>
            </a:pPr>
            <a:r>
              <a:rPr lang="en-US" sz="2400" b="1" u="sng">
                <a:solidFill>
                  <a:srgbClr val="0000CC"/>
                </a:solidFill>
              </a:rPr>
              <a:t>Leukocytosis with lymphocytosis:</a:t>
            </a:r>
            <a:endParaRPr lang="en-US" sz="2400" b="1">
              <a:solidFill>
                <a:srgbClr val="0000CC"/>
              </a:solidFill>
            </a:endParaRPr>
          </a:p>
          <a:p>
            <a:pPr marL="609600" indent="-609600" algn="just">
              <a:buFontTx/>
              <a:buNone/>
            </a:pPr>
            <a:r>
              <a:rPr lang="en-US" sz="2400" b="1">
                <a:solidFill>
                  <a:srgbClr val="0000CC"/>
                </a:solidFill>
              </a:rPr>
              <a:t>	WBC usually 10-20,000/</a:t>
            </a:r>
            <a:r>
              <a:rPr lang="en-US" sz="2400" b="1">
                <a:solidFill>
                  <a:srgbClr val="0000CC"/>
                </a:solidFill>
                <a:latin typeface="Arial" charset="0"/>
                <a:cs typeface="Arial" charset="0"/>
              </a:rPr>
              <a:t>µ</a:t>
            </a:r>
            <a:r>
              <a:rPr lang="en-US" sz="2400" b="1">
                <a:solidFill>
                  <a:srgbClr val="0000CC"/>
                </a:solidFill>
              </a:rPr>
              <a:t>l with lymphocytes forming &gt;50%. * </a:t>
            </a:r>
            <a:r>
              <a:rPr lang="en-US" sz="2400" b="1" u="sng">
                <a:solidFill>
                  <a:srgbClr val="0000CC"/>
                </a:solidFill>
              </a:rPr>
              <a:t>Atypical lymphocytes </a:t>
            </a:r>
            <a:r>
              <a:rPr lang="en-US" sz="2400" b="1">
                <a:solidFill>
                  <a:srgbClr val="0000CC"/>
                </a:solidFill>
              </a:rPr>
              <a:t>are seen.)</a:t>
            </a:r>
          </a:p>
          <a:p>
            <a:pPr marL="609600" indent="-609600" algn="just">
              <a:buFontTx/>
              <a:buAutoNum type="arabicPeriod" startAt="2"/>
            </a:pPr>
            <a:r>
              <a:rPr lang="en-US" sz="2400" b="1" u="sng">
                <a:solidFill>
                  <a:srgbClr val="0000CC"/>
                </a:solidFill>
              </a:rPr>
              <a:t>Anaemia:</a:t>
            </a:r>
            <a:r>
              <a:rPr lang="en-US" sz="2400" b="1">
                <a:solidFill>
                  <a:srgbClr val="0000CC"/>
                </a:solidFill>
              </a:rPr>
              <a:t> Can be due to cold autoimmune hemolytic anaemia.</a:t>
            </a:r>
          </a:p>
          <a:p>
            <a:pPr marL="609600" indent="-609600" algn="just">
              <a:buFontTx/>
              <a:buAutoNum type="arabicPeriod" startAt="2"/>
            </a:pPr>
            <a:r>
              <a:rPr lang="en-US" sz="2400" b="1" u="sng">
                <a:solidFill>
                  <a:srgbClr val="0000CC"/>
                </a:solidFill>
              </a:rPr>
              <a:t>Thrombocytopenia</a:t>
            </a:r>
            <a:r>
              <a:rPr lang="en-US" sz="2400" b="1">
                <a:solidFill>
                  <a:srgbClr val="0000CC"/>
                </a:solidFill>
              </a:rPr>
              <a:t>:	Autoimmune.</a:t>
            </a:r>
          </a:p>
          <a:p>
            <a:pPr marL="609600" indent="-609600" algn="just">
              <a:buFontTx/>
              <a:buAutoNum type="arabicPeriod" startAt="2"/>
            </a:pPr>
            <a:r>
              <a:rPr lang="en-US" sz="2400" b="1" u="sng">
                <a:solidFill>
                  <a:srgbClr val="0000CC"/>
                </a:solidFill>
              </a:rPr>
              <a:t>Liver enzymes</a:t>
            </a:r>
            <a:r>
              <a:rPr lang="en-US" sz="2400" b="1">
                <a:solidFill>
                  <a:srgbClr val="0000CC"/>
                </a:solidFill>
              </a:rPr>
              <a:t>:	↑ due to hepatitis.</a:t>
            </a:r>
          </a:p>
          <a:p>
            <a:pPr marL="609600" indent="-609600" algn="just">
              <a:buFontTx/>
              <a:buAutoNum type="arabicPeriod" startAt="2"/>
            </a:pPr>
            <a:r>
              <a:rPr lang="en-US" sz="2400" b="1" u="sng">
                <a:solidFill>
                  <a:srgbClr val="0000CC"/>
                </a:solidFill>
              </a:rPr>
              <a:t>Serological tests (Antibodies):</a:t>
            </a:r>
            <a:r>
              <a:rPr lang="en-US" sz="2400" b="1">
                <a:solidFill>
                  <a:srgbClr val="0000CC"/>
                </a:solidFill>
              </a:rPr>
              <a:t>  Types of antibodies seen in infectious mononucleosis are:</a:t>
            </a:r>
          </a:p>
          <a:p>
            <a:pPr marL="609600" indent="-609600" algn="just">
              <a:buFontTx/>
              <a:buNone/>
            </a:pPr>
            <a:r>
              <a:rPr lang="en-US" sz="2400" b="1">
                <a:solidFill>
                  <a:srgbClr val="0000CC"/>
                </a:solidFill>
              </a:rPr>
              <a:t>	A.		EB virus specific.</a:t>
            </a:r>
          </a:p>
          <a:p>
            <a:pPr marL="609600" indent="-609600" algn="just">
              <a:buFontTx/>
              <a:buNone/>
            </a:pPr>
            <a:r>
              <a:rPr lang="en-US" sz="2400" b="1">
                <a:solidFill>
                  <a:srgbClr val="0000CC"/>
                </a:solidFill>
              </a:rPr>
              <a:t>	B.		Heterophile</a:t>
            </a:r>
          </a:p>
          <a:p>
            <a:pPr marL="609600" indent="-609600" algn="just">
              <a:buFontTx/>
              <a:buNone/>
            </a:pPr>
            <a:r>
              <a:rPr lang="en-US" sz="2400" b="1">
                <a:solidFill>
                  <a:srgbClr val="0000CC"/>
                </a:solidFill>
              </a:rPr>
              <a:t>	C.		Autoimmune.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3833</TotalTime>
  <Words>346</Words>
  <Application>Microsoft PowerPoint</Application>
  <PresentationFormat>On-screen Show (4:3)</PresentationFormat>
  <Paragraphs>220</Paragraphs>
  <Slides>63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Times New Roman</vt:lpstr>
      <vt:lpstr>Arial</vt:lpstr>
      <vt:lpstr>Default Design</vt:lpstr>
      <vt:lpstr>Slide 1</vt:lpstr>
      <vt:lpstr>Slide 2</vt:lpstr>
      <vt:lpstr>Non-malignant causes of lymphocytosis</vt:lpstr>
      <vt:lpstr>Classification of lymphoproliferative disorders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Classification of the chronic lymphoid leukaemias and leukaemia/lymphoma syndrome</vt:lpstr>
      <vt:lpstr>Immunophenotype of the chronic B-cell leukaemias/lymphomas (all cases CD19+)</vt:lpstr>
      <vt:lpstr>Slide 24</vt:lpstr>
      <vt:lpstr>Slide 25</vt:lpstr>
      <vt:lpstr>Slide 26</vt:lpstr>
      <vt:lpstr>Prognostic factors in chronic lymphocytic leukaemia</vt:lpstr>
      <vt:lpstr>Staging of chronic lymphocytic leukaemia (CLL)</vt:lpstr>
      <vt:lpstr>Staging of chronic lymphocytic leukaemia (CLL) (continued)</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kkuh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Obstructive Biliary Tract Diseases</dc:title>
  <dc:creator>mA200</dc:creator>
  <cp:lastModifiedBy>KSU</cp:lastModifiedBy>
  <cp:revision>323</cp:revision>
  <dcterms:created xsi:type="dcterms:W3CDTF">2004-01-06T09:00:22Z</dcterms:created>
  <dcterms:modified xsi:type="dcterms:W3CDTF">2009-05-02T06:05:15Z</dcterms:modified>
</cp:coreProperties>
</file>