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5"/>
  </p:notesMasterIdLst>
  <p:sldIdLst>
    <p:sldId id="256" r:id="rId2"/>
    <p:sldId id="257" r:id="rId3"/>
    <p:sldId id="278" r:id="rId4"/>
    <p:sldId id="262" r:id="rId5"/>
    <p:sldId id="264" r:id="rId6"/>
    <p:sldId id="263" r:id="rId7"/>
    <p:sldId id="265" r:id="rId8"/>
    <p:sldId id="259" r:id="rId9"/>
    <p:sldId id="260" r:id="rId10"/>
    <p:sldId id="261" r:id="rId11"/>
    <p:sldId id="266" r:id="rId12"/>
    <p:sldId id="279" r:id="rId13"/>
    <p:sldId id="280" r:id="rId14"/>
    <p:sldId id="281" r:id="rId15"/>
    <p:sldId id="268" r:id="rId16"/>
    <p:sldId id="267" r:id="rId17"/>
    <p:sldId id="269"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877" autoAdjust="0"/>
    <p:restoredTop sz="94660"/>
  </p:normalViewPr>
  <p:slideViewPr>
    <p:cSldViewPr>
      <p:cViewPr>
        <p:scale>
          <a:sx n="77" d="100"/>
          <a:sy n="77" d="100"/>
        </p:scale>
        <p:origin x="-1434" y="-3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E4DC79-8479-41BB-B749-2D35A1E940BD}" type="datetimeFigureOut">
              <a:rPr lang="en-US" smtClean="0"/>
              <a:pPr/>
              <a:t>3/18/2009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78CCE0-2ED8-4897-B460-331F2513EB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78CCE0-2ED8-4897-B460-331F2513EB41}"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37A55EF-1E76-4E98-BE7B-853E2D58D408}" type="datetimeFigureOut">
              <a:rPr lang="en-US" smtClean="0"/>
              <a:pPr/>
              <a:t>3/18/2009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60A5D3B-CD3D-42E3-A1F8-F5A7B4D83B6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7A55EF-1E76-4E98-BE7B-853E2D58D408}" type="datetimeFigureOut">
              <a:rPr lang="en-US" smtClean="0"/>
              <a:pPr/>
              <a:t>3/18/2009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A5D3B-CD3D-42E3-A1F8-F5A7B4D83B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37A55EF-1E76-4E98-BE7B-853E2D58D408}" type="datetimeFigureOut">
              <a:rPr lang="en-US" smtClean="0"/>
              <a:pPr/>
              <a:t>3/18/2009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0A5D3B-CD3D-42E3-A1F8-F5A7B4D83B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37A55EF-1E76-4E98-BE7B-853E2D58D408}" type="datetimeFigureOut">
              <a:rPr lang="en-US" smtClean="0"/>
              <a:pPr/>
              <a:t>3/18/2009</a:t>
            </a:fld>
            <a:endParaRPr lang="en-US"/>
          </a:p>
        </p:txBody>
      </p:sp>
      <p:sp>
        <p:nvSpPr>
          <p:cNvPr id="9" name="Slide Number Placeholder 8"/>
          <p:cNvSpPr>
            <a:spLocks noGrp="1"/>
          </p:cNvSpPr>
          <p:nvPr>
            <p:ph type="sldNum" sz="quarter" idx="15"/>
          </p:nvPr>
        </p:nvSpPr>
        <p:spPr/>
        <p:txBody>
          <a:bodyPr rtlCol="0"/>
          <a:lstStyle/>
          <a:p>
            <a:fld id="{E60A5D3B-CD3D-42E3-A1F8-F5A7B4D83B61}"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37A55EF-1E76-4E98-BE7B-853E2D58D408}" type="datetimeFigureOut">
              <a:rPr lang="en-US" smtClean="0"/>
              <a:pPr/>
              <a:t>3/18/2009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60A5D3B-CD3D-42E3-A1F8-F5A7B4D83B6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37A55EF-1E76-4E98-BE7B-853E2D58D408}" type="datetimeFigureOut">
              <a:rPr lang="en-US" smtClean="0"/>
              <a:pPr/>
              <a:t>3/18/2009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0A5D3B-CD3D-42E3-A1F8-F5A7B4D83B61}"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37A55EF-1E76-4E98-BE7B-853E2D58D408}" type="datetimeFigureOut">
              <a:rPr lang="en-US" smtClean="0"/>
              <a:pPr/>
              <a:t>3/18/2009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0A5D3B-CD3D-42E3-A1F8-F5A7B4D83B61}"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37A55EF-1E76-4E98-BE7B-853E2D58D408}" type="datetimeFigureOut">
              <a:rPr lang="en-US" smtClean="0"/>
              <a:pPr/>
              <a:t>3/18/2009</a:t>
            </a:fld>
            <a:endParaRPr lang="en-US"/>
          </a:p>
        </p:txBody>
      </p:sp>
      <p:sp>
        <p:nvSpPr>
          <p:cNvPr id="7" name="Slide Number Placeholder 6"/>
          <p:cNvSpPr>
            <a:spLocks noGrp="1"/>
          </p:cNvSpPr>
          <p:nvPr>
            <p:ph type="sldNum" sz="quarter" idx="11"/>
          </p:nvPr>
        </p:nvSpPr>
        <p:spPr/>
        <p:txBody>
          <a:bodyPr rtlCol="0"/>
          <a:lstStyle/>
          <a:p>
            <a:fld id="{E60A5D3B-CD3D-42E3-A1F8-F5A7B4D83B61}"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A55EF-1E76-4E98-BE7B-853E2D58D408}" type="datetimeFigureOut">
              <a:rPr lang="en-US" smtClean="0"/>
              <a:pPr/>
              <a:t>3/18/2009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0A5D3B-CD3D-42E3-A1F8-F5A7B4D83B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37A55EF-1E76-4E98-BE7B-853E2D58D408}" type="datetimeFigureOut">
              <a:rPr lang="en-US" smtClean="0"/>
              <a:pPr/>
              <a:t>3/18/2009</a:t>
            </a:fld>
            <a:endParaRPr lang="en-US"/>
          </a:p>
        </p:txBody>
      </p:sp>
      <p:sp>
        <p:nvSpPr>
          <p:cNvPr id="22" name="Slide Number Placeholder 21"/>
          <p:cNvSpPr>
            <a:spLocks noGrp="1"/>
          </p:cNvSpPr>
          <p:nvPr>
            <p:ph type="sldNum" sz="quarter" idx="15"/>
          </p:nvPr>
        </p:nvSpPr>
        <p:spPr/>
        <p:txBody>
          <a:bodyPr rtlCol="0"/>
          <a:lstStyle/>
          <a:p>
            <a:fld id="{E60A5D3B-CD3D-42E3-A1F8-F5A7B4D83B61}"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37A55EF-1E76-4E98-BE7B-853E2D58D408}" type="datetimeFigureOut">
              <a:rPr lang="en-US" smtClean="0"/>
              <a:pPr/>
              <a:t>3/18/2009</a:t>
            </a:fld>
            <a:endParaRPr lang="en-US"/>
          </a:p>
        </p:txBody>
      </p:sp>
      <p:sp>
        <p:nvSpPr>
          <p:cNvPr id="18" name="Slide Number Placeholder 17"/>
          <p:cNvSpPr>
            <a:spLocks noGrp="1"/>
          </p:cNvSpPr>
          <p:nvPr>
            <p:ph type="sldNum" sz="quarter" idx="11"/>
          </p:nvPr>
        </p:nvSpPr>
        <p:spPr/>
        <p:txBody>
          <a:bodyPr rtlCol="0"/>
          <a:lstStyle/>
          <a:p>
            <a:fld id="{E60A5D3B-CD3D-42E3-A1F8-F5A7B4D83B61}"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37A55EF-1E76-4E98-BE7B-853E2D58D408}" type="datetimeFigureOut">
              <a:rPr lang="en-US" smtClean="0"/>
              <a:pPr/>
              <a:t>3/18/2009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60A5D3B-CD3D-42E3-A1F8-F5A7B4D83B6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905000"/>
            <a:ext cx="6172200" cy="1295400"/>
          </a:xfrm>
        </p:spPr>
        <p:txBody>
          <a:bodyPr>
            <a:normAutofit/>
          </a:bodyPr>
          <a:lstStyle/>
          <a:p>
            <a:pPr algn="ctr"/>
            <a:r>
              <a:rPr lang="en-US" sz="3600" dirty="0" smtClean="0"/>
              <a:t>Sterilization and disinfection</a:t>
            </a:r>
            <a:endParaRPr lang="en-US" sz="3600" dirty="0"/>
          </a:p>
        </p:txBody>
      </p:sp>
      <p:sp>
        <p:nvSpPr>
          <p:cNvPr id="3" name="Subtitle 2"/>
          <p:cNvSpPr>
            <a:spLocks noGrp="1"/>
          </p:cNvSpPr>
          <p:nvPr>
            <p:ph type="subTitle" idx="1"/>
          </p:nvPr>
        </p:nvSpPr>
        <p:spPr>
          <a:xfrm>
            <a:off x="2286000" y="4419600"/>
            <a:ext cx="6629400" cy="1371600"/>
          </a:xfrm>
        </p:spPr>
        <p:txBody>
          <a:bodyPr>
            <a:normAutofit/>
          </a:bodyPr>
          <a:lstStyle/>
          <a:p>
            <a:pPr algn="ctr"/>
            <a:r>
              <a:rPr lang="en-US" sz="2400" dirty="0" smtClean="0"/>
              <a:t>Dr </a:t>
            </a:r>
            <a:r>
              <a:rPr lang="en-US" sz="2400" dirty="0" err="1" smtClean="0"/>
              <a:t>Tahir</a:t>
            </a:r>
            <a:r>
              <a:rPr lang="en-US" sz="2400" dirty="0" smtClean="0"/>
              <a:t> </a:t>
            </a:r>
            <a:r>
              <a:rPr lang="en-US" sz="2400" dirty="0" err="1" smtClean="0"/>
              <a:t>Naeem</a:t>
            </a:r>
            <a:endParaRPr lang="en-US" sz="2400" dirty="0" smtClean="0"/>
          </a:p>
          <a:p>
            <a:pPr algn="ctr"/>
            <a:r>
              <a:rPr lang="en-US" dirty="0" smtClean="0"/>
              <a:t>MBBS, MCPS, </a:t>
            </a:r>
            <a:r>
              <a:rPr lang="en-US" dirty="0" err="1" smtClean="0"/>
              <a:t>DipClinMicro</a:t>
            </a:r>
            <a:r>
              <a:rPr lang="en-US" dirty="0" smtClean="0"/>
              <a:t> (</a:t>
            </a:r>
            <a:r>
              <a:rPr lang="en-US" dirty="0" err="1" smtClean="0"/>
              <a:t>Lond</a:t>
            </a:r>
            <a:r>
              <a:rPr lang="en-US" dirty="0" smtClean="0"/>
              <a:t>), D(ABMM), FCCM</a:t>
            </a:r>
          </a:p>
          <a:p>
            <a:pPr algn="ctr"/>
            <a:r>
              <a:rPr lang="en-US" dirty="0" smtClean="0"/>
              <a:t>King Saud 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7620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304800" y="838200"/>
            <a:ext cx="5867400" cy="6019800"/>
          </a:xfrm>
        </p:spPr>
        <p:txBody>
          <a:bodyPr>
            <a:normAutofit fontScale="92500" lnSpcReduction="10000"/>
          </a:bodyPr>
          <a:lstStyle/>
          <a:p>
            <a:r>
              <a:rPr lang="en-US" dirty="0" smtClean="0">
                <a:solidFill>
                  <a:schemeClr val="accent2"/>
                </a:solidFill>
              </a:rPr>
              <a:t>Sterilization by Heat:</a:t>
            </a:r>
            <a:r>
              <a:rPr lang="en-US" dirty="0" smtClean="0"/>
              <a:t> Most common method </a:t>
            </a:r>
          </a:p>
          <a:p>
            <a:r>
              <a:rPr lang="en-US" dirty="0" smtClean="0">
                <a:solidFill>
                  <a:schemeClr val="accent2"/>
                </a:solidFill>
              </a:rPr>
              <a:t>Dry Heat</a:t>
            </a:r>
          </a:p>
          <a:p>
            <a:pPr lvl="1"/>
            <a:r>
              <a:rPr lang="en-US" dirty="0" smtClean="0"/>
              <a:t>It kills microorganisms by destroying their oxidative processes.</a:t>
            </a:r>
          </a:p>
          <a:p>
            <a:pPr lvl="1"/>
            <a:endParaRPr lang="en-US" sz="2100" dirty="0" smtClean="0"/>
          </a:p>
          <a:p>
            <a:pPr lvl="1"/>
            <a:r>
              <a:rPr lang="en-US" sz="2100" dirty="0" smtClean="0"/>
              <a:t>Simplest </a:t>
            </a:r>
            <a:r>
              <a:rPr lang="en-US" sz="2100" dirty="0" smtClean="0"/>
              <a:t>method is exposing the item to be sterilized to the naked flame e.g. Bunsen burner- for sterilizing bacteriological loops, knives, blades.</a:t>
            </a:r>
          </a:p>
          <a:p>
            <a:pPr lvl="1"/>
            <a:endParaRPr lang="en-US" sz="2100" dirty="0" smtClean="0"/>
          </a:p>
          <a:p>
            <a:pPr lvl="1"/>
            <a:r>
              <a:rPr lang="en-US" sz="2100" dirty="0" smtClean="0"/>
              <a:t>Hot </a:t>
            </a:r>
            <a:r>
              <a:rPr lang="en-US" sz="2100" dirty="0" smtClean="0"/>
              <a:t>air oven expose items to 160°C for 1 hour. It h</a:t>
            </a:r>
            <a:r>
              <a:rPr lang="en-US" dirty="0" smtClean="0"/>
              <a:t>as electric element in the chamber as source of heat plus a fan to circulate air for even distribution of heat in chamber. Oven without fan is dangerous. </a:t>
            </a:r>
          </a:p>
          <a:p>
            <a:pPr lvl="1"/>
            <a:endParaRPr lang="en-US" dirty="0" smtClean="0"/>
          </a:p>
          <a:p>
            <a:pPr lvl="1"/>
            <a:r>
              <a:rPr lang="en-US" dirty="0" smtClean="0"/>
              <a:t>Used </a:t>
            </a:r>
            <a:r>
              <a:rPr lang="en-US" dirty="0" smtClean="0"/>
              <a:t>for Metals, Glassware, Ointment, Oils, Waxes, Powders </a:t>
            </a:r>
            <a:r>
              <a:rPr lang="en-US" i="1" dirty="0" smtClean="0"/>
              <a:t>i.e.</a:t>
            </a:r>
            <a:r>
              <a:rPr lang="en-US" dirty="0" smtClean="0"/>
              <a:t> items that are lacking water</a:t>
            </a:r>
            <a:endParaRPr lang="en-US" dirty="0"/>
          </a:p>
        </p:txBody>
      </p:sp>
      <p:pic>
        <p:nvPicPr>
          <p:cNvPr id="4098" name="Picture 2" descr="http://www.lpkf.com/_images/602-hot-air-oven.jpg"/>
          <p:cNvPicPr>
            <a:picLocks noChangeAspect="1" noChangeArrowheads="1"/>
          </p:cNvPicPr>
          <p:nvPr/>
        </p:nvPicPr>
        <p:blipFill>
          <a:blip r:embed="rId2"/>
          <a:srcRect/>
          <a:stretch>
            <a:fillRect/>
          </a:stretch>
        </p:blipFill>
        <p:spPr bwMode="auto">
          <a:xfrm>
            <a:off x="6068338" y="3962400"/>
            <a:ext cx="2783562" cy="2438400"/>
          </a:xfrm>
          <a:prstGeom prst="rect">
            <a:avLst/>
          </a:prstGeom>
          <a:noFill/>
        </p:spPr>
      </p:pic>
      <p:pic>
        <p:nvPicPr>
          <p:cNvPr id="4100" name="Picture 4" descr="http://www.labequipments.co.in/full-images/1038093.jpg"/>
          <p:cNvPicPr>
            <a:picLocks noChangeAspect="1" noChangeArrowheads="1"/>
          </p:cNvPicPr>
          <p:nvPr/>
        </p:nvPicPr>
        <p:blipFill>
          <a:blip r:embed="rId3"/>
          <a:srcRect/>
          <a:stretch>
            <a:fillRect/>
          </a:stretch>
        </p:blipFill>
        <p:spPr bwMode="auto">
          <a:xfrm>
            <a:off x="6172200" y="1219200"/>
            <a:ext cx="2590800" cy="25908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457200" y="1295400"/>
            <a:ext cx="8153400" cy="5181600"/>
          </a:xfrm>
        </p:spPr>
        <p:txBody>
          <a:bodyPr>
            <a:normAutofit/>
          </a:bodyPr>
          <a:lstStyle/>
          <a:p>
            <a:pPr lvl="0">
              <a:buNone/>
            </a:pPr>
            <a:r>
              <a:rPr lang="en-US" dirty="0" smtClean="0">
                <a:solidFill>
                  <a:schemeClr val="accent2"/>
                </a:solidFill>
              </a:rPr>
              <a:t>Moist Heat: </a:t>
            </a:r>
            <a:r>
              <a:rPr lang="en-US" dirty="0" smtClean="0"/>
              <a:t>Uses hot water. Moist heat kills microorganisms by denaturing proteins</a:t>
            </a:r>
            <a:r>
              <a:rPr lang="en-US" dirty="0" smtClean="0"/>
              <a:t>.</a:t>
            </a:r>
          </a:p>
          <a:p>
            <a:pPr lvl="0">
              <a:buNone/>
            </a:pPr>
            <a:endParaRPr lang="en-US" dirty="0" smtClean="0"/>
          </a:p>
          <a:p>
            <a:pPr>
              <a:buNone/>
            </a:pPr>
            <a:r>
              <a:rPr lang="en-US" b="1" dirty="0" smtClean="0"/>
              <a:t>Boiling</a:t>
            </a:r>
            <a:r>
              <a:rPr lang="en-US" dirty="0" smtClean="0"/>
              <a:t> – quite common  especially in domestic circumstances.</a:t>
            </a:r>
          </a:p>
          <a:p>
            <a:pPr lvl="0">
              <a:buNone/>
            </a:pPr>
            <a:endParaRPr lang="en-US" b="1" dirty="0" smtClean="0"/>
          </a:p>
          <a:p>
            <a:pPr lvl="0">
              <a:buNone/>
            </a:pPr>
            <a:r>
              <a:rPr lang="en-US" b="1" dirty="0" err="1" smtClean="0"/>
              <a:t>Tyndallization</a:t>
            </a:r>
            <a:r>
              <a:rPr lang="en-US" dirty="0" smtClean="0"/>
              <a:t> named after John Tyndall </a:t>
            </a:r>
          </a:p>
          <a:p>
            <a:r>
              <a:rPr lang="en-US" dirty="0" smtClean="0"/>
              <a:t>Lengthy process designed to reduce the level of activity of </a:t>
            </a:r>
            <a:r>
              <a:rPr lang="en-US" dirty="0" err="1" smtClean="0"/>
              <a:t>sporulating</a:t>
            </a:r>
            <a:r>
              <a:rPr lang="en-US" dirty="0" smtClean="0"/>
              <a:t> bacteria that are left by a simple boiling water method. </a:t>
            </a:r>
          </a:p>
          <a:p>
            <a:endParaRPr lang="en-US" dirty="0" smtClean="0"/>
          </a:p>
          <a:p>
            <a:pPr lvl="0">
              <a:buNone/>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8382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457200" y="914400"/>
            <a:ext cx="7696200" cy="5791200"/>
          </a:xfrm>
        </p:spPr>
        <p:txBody>
          <a:bodyPr>
            <a:normAutofit fontScale="92500" lnSpcReduction="20000"/>
          </a:bodyPr>
          <a:lstStyle/>
          <a:p>
            <a:pPr>
              <a:buNone/>
            </a:pPr>
            <a:r>
              <a:rPr lang="en-US" b="1" dirty="0" smtClean="0">
                <a:solidFill>
                  <a:schemeClr val="accent2"/>
                </a:solidFill>
              </a:rPr>
              <a:t>Moist heat</a:t>
            </a:r>
            <a:r>
              <a:rPr lang="en-US" b="1" dirty="0" smtClean="0">
                <a:solidFill>
                  <a:schemeClr val="accent2"/>
                </a:solidFill>
              </a:rPr>
              <a:t>:</a:t>
            </a:r>
            <a:endParaRPr lang="en-US" sz="2600" b="1" dirty="0" smtClean="0"/>
          </a:p>
          <a:p>
            <a:pPr lvl="0">
              <a:buNone/>
            </a:pPr>
            <a:r>
              <a:rPr lang="en-US" sz="2600" b="1" dirty="0" err="1" smtClean="0"/>
              <a:t>Tyndallization</a:t>
            </a:r>
            <a:endParaRPr lang="en-US" sz="2600" dirty="0" smtClean="0"/>
          </a:p>
          <a:p>
            <a:r>
              <a:rPr lang="en-US" sz="2600" dirty="0" smtClean="0"/>
              <a:t>The process involves boiling for a period (typically 20 minutes) at atmospheric pressure, cooling, incubating for a day, boiling, cooling, incubating for a day, boiling, cooling, incubating for a day, and finally boiling again. </a:t>
            </a:r>
          </a:p>
          <a:p>
            <a:endParaRPr lang="en-US" sz="2600" dirty="0" smtClean="0"/>
          </a:p>
          <a:p>
            <a:r>
              <a:rPr lang="en-US" sz="2600" dirty="0" smtClean="0"/>
              <a:t>The three incubation periods are to allow heat-resistant spores surviving the previous boiling period to germinate to form the heat-sensitive vegetative (growing) stage, which can be killed by the next boiling step. </a:t>
            </a:r>
          </a:p>
          <a:p>
            <a:endParaRPr lang="en-US" sz="2600" dirty="0" smtClean="0"/>
          </a:p>
          <a:p>
            <a:r>
              <a:rPr lang="en-US" sz="2600" dirty="0" smtClean="0"/>
              <a:t>The procedure only works for media that can support bacterial growth - it will not sterilize plain water.</a:t>
            </a:r>
            <a:endParaRPr lang="en-US" sz="2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609600" y="1143000"/>
            <a:ext cx="7543800" cy="5562600"/>
          </a:xfrm>
        </p:spPr>
        <p:txBody>
          <a:bodyPr>
            <a:normAutofit/>
          </a:bodyPr>
          <a:lstStyle/>
          <a:p>
            <a:pPr>
              <a:buNone/>
            </a:pPr>
            <a:r>
              <a:rPr lang="en-US" b="1" dirty="0" smtClean="0">
                <a:solidFill>
                  <a:schemeClr val="accent2"/>
                </a:solidFill>
              </a:rPr>
              <a:t>Moist heat</a:t>
            </a:r>
            <a:r>
              <a:rPr lang="en-US" b="1" dirty="0" smtClean="0">
                <a:solidFill>
                  <a:schemeClr val="accent2"/>
                </a:solidFill>
              </a:rPr>
              <a:t>:</a:t>
            </a:r>
            <a:endParaRPr lang="en-US" b="1" dirty="0" smtClean="0">
              <a:solidFill>
                <a:schemeClr val="accent2"/>
              </a:solidFill>
            </a:endParaRPr>
          </a:p>
          <a:p>
            <a:pPr lvl="0">
              <a:buNone/>
            </a:pPr>
            <a:r>
              <a:rPr lang="en-US" b="1" dirty="0" smtClean="0"/>
              <a:t>Pasteurization </a:t>
            </a:r>
          </a:p>
          <a:p>
            <a:r>
              <a:rPr lang="en-US" dirty="0" smtClean="0"/>
              <a:t>It aims to reduce the number of viable pathogens </a:t>
            </a:r>
            <a:r>
              <a:rPr lang="en-US" dirty="0" smtClean="0"/>
              <a:t>in liquids so </a:t>
            </a:r>
            <a:r>
              <a:rPr lang="en-US" dirty="0" smtClean="0"/>
              <a:t>they are unlikely to cause disease</a:t>
            </a:r>
          </a:p>
          <a:p>
            <a:r>
              <a:rPr lang="en-US" dirty="0" smtClean="0"/>
              <a:t>It uses heat at temperatures sufficient to inactivate harmful  organism in milk. Does not achieve sterilization.</a:t>
            </a:r>
          </a:p>
          <a:p>
            <a:r>
              <a:rPr lang="en-US" dirty="0" smtClean="0"/>
              <a:t>Temperature may be 138°C for a fraction of a second (flash method), 71.7°C for 15-20 seconds  or 62°C for 30 minutes.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609600" y="1143000"/>
            <a:ext cx="7239000" cy="5562600"/>
          </a:xfrm>
        </p:spPr>
        <p:txBody>
          <a:bodyPr>
            <a:normAutofit/>
          </a:bodyPr>
          <a:lstStyle/>
          <a:p>
            <a:pPr>
              <a:buNone/>
            </a:pPr>
            <a:r>
              <a:rPr lang="en-US" b="1" dirty="0" smtClean="0">
                <a:solidFill>
                  <a:schemeClr val="accent2"/>
                </a:solidFill>
              </a:rPr>
              <a:t>Moist heat: </a:t>
            </a:r>
          </a:p>
          <a:p>
            <a:pPr>
              <a:buNone/>
            </a:pPr>
            <a:r>
              <a:rPr lang="en-US" sz="2800" b="1" dirty="0" smtClean="0">
                <a:solidFill>
                  <a:schemeClr val="accent2"/>
                </a:solidFill>
              </a:rPr>
              <a:t>Autoclaving – </a:t>
            </a:r>
            <a:r>
              <a:rPr lang="en-US" dirty="0" smtClean="0"/>
              <a:t>Standard sterilization method in hospitals.</a:t>
            </a:r>
          </a:p>
          <a:p>
            <a:pPr>
              <a:buNone/>
            </a:pPr>
            <a:endParaRPr lang="en-US" dirty="0" smtClean="0"/>
          </a:p>
          <a:p>
            <a:r>
              <a:rPr lang="en-US" dirty="0" smtClean="0"/>
              <a:t>The Autoclave works under the same principle as the pressure cooker where water boils at increased atmospheric pressure </a:t>
            </a:r>
            <a:r>
              <a:rPr lang="en-US" i="1" dirty="0" smtClean="0"/>
              <a:t>i.e.</a:t>
            </a:r>
            <a:r>
              <a:rPr lang="en-US" dirty="0" smtClean="0"/>
              <a:t> because of increased pressure the boiling point of water is &gt;100°C.</a:t>
            </a:r>
          </a:p>
          <a:p>
            <a:endParaRPr lang="en-US" dirty="0" smtClean="0"/>
          </a:p>
          <a:p>
            <a:r>
              <a:rPr lang="en-US" dirty="0" smtClean="0"/>
              <a:t>The autoclave is a tough double walled chamber in which air is replaced by pure saturated steam under pressure.</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7620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228600" y="914400"/>
            <a:ext cx="5715000" cy="5791200"/>
          </a:xfrm>
        </p:spPr>
        <p:txBody>
          <a:bodyPr>
            <a:normAutofit fontScale="85000" lnSpcReduction="10000"/>
          </a:bodyPr>
          <a:lstStyle/>
          <a:p>
            <a:r>
              <a:rPr lang="en-US" dirty="0" smtClean="0"/>
              <a:t>The air in the chamber is evacuated and filled with saturated steam. The chamber is closed tightly the steam keeps on filling into it and the pressure gradually increases. </a:t>
            </a:r>
          </a:p>
          <a:p>
            <a:endParaRPr lang="en-US" dirty="0" smtClean="0"/>
          </a:p>
          <a:p>
            <a:r>
              <a:rPr lang="en-US" dirty="0" smtClean="0"/>
              <a:t>The items to be sterilized get completely surrounded by saturated steam (moist heat) which on contact with the surface of material to be sterilized condenses to release its latent heat of condensation which adds to already raised temperature of steam so that eventually all the microorganisms in what ever form –are killed.</a:t>
            </a:r>
          </a:p>
          <a:p>
            <a:endParaRPr lang="en-US" dirty="0" smtClean="0"/>
          </a:p>
          <a:p>
            <a:r>
              <a:rPr lang="en-US" dirty="0" smtClean="0"/>
              <a:t>The usual temperature achieved is 121 °C at a pressure of 15 </a:t>
            </a:r>
            <a:r>
              <a:rPr lang="en-US" dirty="0" err="1" smtClean="0"/>
              <a:t>pps.i</a:t>
            </a:r>
            <a:r>
              <a:rPr lang="en-US" dirty="0" smtClean="0"/>
              <a:t>. at exposure time of only 15 </a:t>
            </a:r>
            <a:r>
              <a:rPr lang="en-US" dirty="0" err="1" smtClean="0"/>
              <a:t>mins</a:t>
            </a:r>
            <a:r>
              <a:rPr lang="en-US" dirty="0" smtClean="0"/>
              <a:t>. By increasing the temperature, the time for sterilizing is further reduced.</a:t>
            </a:r>
          </a:p>
        </p:txBody>
      </p:sp>
      <p:pic>
        <p:nvPicPr>
          <p:cNvPr id="1026" name="Picture 2" descr="http://bioinfo.bact.wisc.edu/themicrobialworld/autoclave1.jpg"/>
          <p:cNvPicPr>
            <a:picLocks noChangeAspect="1" noChangeArrowheads="1"/>
          </p:cNvPicPr>
          <p:nvPr/>
        </p:nvPicPr>
        <p:blipFill>
          <a:blip r:embed="rId2"/>
          <a:srcRect/>
          <a:stretch>
            <a:fillRect/>
          </a:stretch>
        </p:blipFill>
        <p:spPr bwMode="auto">
          <a:xfrm>
            <a:off x="5867400" y="1371600"/>
            <a:ext cx="2914650" cy="2667000"/>
          </a:xfrm>
          <a:prstGeom prst="rect">
            <a:avLst/>
          </a:prstGeom>
          <a:noFill/>
        </p:spPr>
      </p:pic>
      <p:pic>
        <p:nvPicPr>
          <p:cNvPr id="1028" name="Picture 4" descr="http://bioinfo.bact.wisc.edu/themicrobialworld/autoclave2.jpg"/>
          <p:cNvPicPr>
            <a:picLocks noChangeAspect="1" noChangeArrowheads="1"/>
          </p:cNvPicPr>
          <p:nvPr/>
        </p:nvPicPr>
        <p:blipFill>
          <a:blip r:embed="rId3"/>
          <a:srcRect/>
          <a:stretch>
            <a:fillRect/>
          </a:stretch>
        </p:blipFill>
        <p:spPr bwMode="auto">
          <a:xfrm>
            <a:off x="6019800" y="4114800"/>
            <a:ext cx="1530928" cy="259080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457200" y="1295400"/>
            <a:ext cx="8153400" cy="5181600"/>
          </a:xfrm>
        </p:spPr>
        <p:txBody>
          <a:bodyPr>
            <a:normAutofit/>
          </a:bodyPr>
          <a:lstStyle/>
          <a:p>
            <a:pPr>
              <a:buNone/>
            </a:pPr>
            <a:r>
              <a:rPr lang="en-US" b="1" dirty="0" smtClean="0">
                <a:solidFill>
                  <a:schemeClr val="accent2"/>
                </a:solidFill>
              </a:rPr>
              <a:t>Advantages of Autoclave</a:t>
            </a:r>
          </a:p>
          <a:p>
            <a:r>
              <a:rPr lang="en-US" dirty="0" smtClean="0"/>
              <a:t>Temperature is &gt; 100°C therefore spores are killed.</a:t>
            </a:r>
          </a:p>
          <a:p>
            <a:endParaRPr lang="en-US" dirty="0" smtClean="0"/>
          </a:p>
          <a:p>
            <a:r>
              <a:rPr lang="en-US" dirty="0" smtClean="0"/>
              <a:t>Condensation of steam generates extra heat (latent heat of condensation).</a:t>
            </a:r>
          </a:p>
          <a:p>
            <a:endParaRPr lang="en-US" dirty="0" smtClean="0"/>
          </a:p>
          <a:p>
            <a:r>
              <a:rPr lang="en-US" dirty="0" smtClean="0"/>
              <a:t>The condensation also allows the steam to penetrate rapidly into porous materials.</a:t>
            </a:r>
          </a:p>
          <a:p>
            <a:endParaRPr lang="en-US" dirty="0" smtClean="0"/>
          </a:p>
          <a:p>
            <a:r>
              <a:rPr lang="en-US" dirty="0" smtClean="0"/>
              <a:t>Note: that </a:t>
            </a:r>
            <a:r>
              <a:rPr lang="en-US" dirty="0" err="1" smtClean="0"/>
              <a:t>autoclavable</a:t>
            </a:r>
            <a:r>
              <a:rPr lang="en-US" dirty="0" smtClean="0"/>
              <a:t> items must be steam permeable. Can not be used for items that are lacking water.</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304800" y="1143000"/>
            <a:ext cx="5410200" cy="5562600"/>
          </a:xfrm>
        </p:spPr>
        <p:txBody>
          <a:bodyPr>
            <a:normAutofit fontScale="92500"/>
          </a:bodyPr>
          <a:lstStyle/>
          <a:p>
            <a:pPr>
              <a:buNone/>
            </a:pPr>
            <a:r>
              <a:rPr lang="en-US" b="1" dirty="0" smtClean="0">
                <a:solidFill>
                  <a:schemeClr val="accent2"/>
                </a:solidFill>
              </a:rPr>
              <a:t>Monitoring of autoclaves</a:t>
            </a:r>
            <a:endParaRPr lang="en-US" dirty="0" smtClean="0">
              <a:solidFill>
                <a:schemeClr val="accent2"/>
              </a:solidFill>
            </a:endParaRPr>
          </a:p>
          <a:p>
            <a:r>
              <a:rPr lang="en-US" dirty="0" smtClean="0"/>
              <a:t>Physical- use of thermocouple to measure accurately the temperature.</a:t>
            </a:r>
          </a:p>
          <a:p>
            <a:endParaRPr lang="en-US" dirty="0" smtClean="0"/>
          </a:p>
          <a:p>
            <a:r>
              <a:rPr lang="en-US" dirty="0" smtClean="0"/>
              <a:t>Chemical- it consists of heat sensitive chemical that changes color at the right temperature and exposure time. </a:t>
            </a:r>
          </a:p>
          <a:p>
            <a:pPr lvl="1"/>
            <a:r>
              <a:rPr lang="en-US" dirty="0" smtClean="0"/>
              <a:t>Autoclave tape</a:t>
            </a:r>
          </a:p>
          <a:p>
            <a:pPr lvl="1"/>
            <a:r>
              <a:rPr lang="en-US" dirty="0" smtClean="0"/>
              <a:t>Browne’s tube.</a:t>
            </a:r>
          </a:p>
          <a:p>
            <a:endParaRPr lang="en-US" dirty="0" smtClean="0"/>
          </a:p>
          <a:p>
            <a:r>
              <a:rPr lang="en-US" dirty="0" smtClean="0"/>
              <a:t>Biological – where a spore-bearing organism is added during the sterilization process and then cultured later to ensure that it has been killed.</a:t>
            </a:r>
            <a:endParaRPr lang="en-US" dirty="0"/>
          </a:p>
        </p:txBody>
      </p:sp>
      <p:pic>
        <p:nvPicPr>
          <p:cNvPr id="26626" name="Picture 2" descr="Browne's tubes"/>
          <p:cNvPicPr>
            <a:picLocks noChangeAspect="1" noChangeArrowheads="1"/>
          </p:cNvPicPr>
          <p:nvPr/>
        </p:nvPicPr>
        <p:blipFill>
          <a:blip r:embed="rId2"/>
          <a:srcRect/>
          <a:stretch>
            <a:fillRect/>
          </a:stretch>
        </p:blipFill>
        <p:spPr bwMode="auto">
          <a:xfrm>
            <a:off x="5181600" y="3810000"/>
            <a:ext cx="3962400" cy="1558247"/>
          </a:xfrm>
          <a:prstGeom prst="rect">
            <a:avLst/>
          </a:prstGeom>
          <a:noFill/>
        </p:spPr>
      </p:pic>
      <p:pic>
        <p:nvPicPr>
          <p:cNvPr id="26628" name="Picture 4" descr="Spore testing"/>
          <p:cNvPicPr>
            <a:picLocks noChangeAspect="1" noChangeArrowheads="1"/>
          </p:cNvPicPr>
          <p:nvPr/>
        </p:nvPicPr>
        <p:blipFill>
          <a:blip r:embed="rId3"/>
          <a:srcRect/>
          <a:stretch>
            <a:fillRect/>
          </a:stretch>
        </p:blipFill>
        <p:spPr bwMode="auto">
          <a:xfrm>
            <a:off x="6286500" y="5429250"/>
            <a:ext cx="2857500" cy="1428750"/>
          </a:xfrm>
          <a:prstGeom prst="rect">
            <a:avLst/>
          </a:prstGeom>
          <a:noFill/>
        </p:spPr>
      </p:pic>
      <p:pic>
        <p:nvPicPr>
          <p:cNvPr id="26630" name="Picture 6" descr="Bowie Dick tape"/>
          <p:cNvPicPr>
            <a:picLocks noChangeAspect="1" noChangeArrowheads="1"/>
          </p:cNvPicPr>
          <p:nvPr/>
        </p:nvPicPr>
        <p:blipFill>
          <a:blip r:embed="rId4"/>
          <a:srcRect/>
          <a:stretch>
            <a:fillRect/>
          </a:stretch>
        </p:blipFill>
        <p:spPr bwMode="auto">
          <a:xfrm>
            <a:off x="5791200" y="1295400"/>
            <a:ext cx="2857500" cy="1857376"/>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609600" y="1143000"/>
            <a:ext cx="7924800" cy="5562600"/>
          </a:xfrm>
        </p:spPr>
        <p:txBody>
          <a:bodyPr>
            <a:normAutofit lnSpcReduction="10000"/>
          </a:bodyPr>
          <a:lstStyle/>
          <a:p>
            <a:pPr>
              <a:buNone/>
            </a:pPr>
            <a:r>
              <a:rPr lang="en-US" sz="3400" dirty="0" smtClean="0">
                <a:solidFill>
                  <a:schemeClr val="accent2"/>
                </a:solidFill>
              </a:rPr>
              <a:t>Sterilization by Chemical Methods</a:t>
            </a:r>
          </a:p>
          <a:p>
            <a:r>
              <a:rPr lang="en-US" dirty="0" smtClean="0"/>
              <a:t>Useful for heat sensitive materials e.g. plastics and </a:t>
            </a:r>
            <a:r>
              <a:rPr lang="en-US" dirty="0" err="1" smtClean="0"/>
              <a:t>lensed</a:t>
            </a:r>
            <a:r>
              <a:rPr lang="en-US" dirty="0" smtClean="0"/>
              <a:t> instruments endoscopes).</a:t>
            </a:r>
          </a:p>
          <a:p>
            <a:r>
              <a:rPr lang="en-US" b="1" dirty="0" smtClean="0"/>
              <a:t>Ethylene Oxide Chamber: </a:t>
            </a:r>
          </a:p>
          <a:p>
            <a:pPr lvl="1"/>
            <a:r>
              <a:rPr lang="en-US" dirty="0" smtClean="0"/>
              <a:t>Ethylene oxide </a:t>
            </a:r>
            <a:r>
              <a:rPr lang="en-US" dirty="0" err="1" smtClean="0"/>
              <a:t>alkylates</a:t>
            </a:r>
            <a:r>
              <a:rPr lang="en-US" dirty="0" smtClean="0"/>
              <a:t> DNA molecules and thereby inactivates microorganisms. </a:t>
            </a:r>
          </a:p>
          <a:p>
            <a:pPr lvl="1"/>
            <a:r>
              <a:rPr lang="en-US" dirty="0" smtClean="0"/>
              <a:t>Ethylene oxide may cause explosion if used pure so it is mixed with an inert gas e.g. Neon, Freon at a ratio of 10:90 </a:t>
            </a:r>
          </a:p>
          <a:p>
            <a:pPr lvl="1"/>
            <a:r>
              <a:rPr lang="en-US" dirty="0" smtClean="0"/>
              <a:t>It requires high humidity and is used at relative humidity 50-60%  Temperature : 55-60°C and exposure period 4-6 hours.</a:t>
            </a:r>
          </a:p>
          <a:p>
            <a:r>
              <a:rPr lang="en-US" b="1" dirty="0" smtClean="0"/>
              <a:t>Activated alkaline </a:t>
            </a:r>
            <a:r>
              <a:rPr lang="en-US" b="1" dirty="0" err="1" smtClean="0"/>
              <a:t>Glutaraldehyde</a:t>
            </a:r>
            <a:r>
              <a:rPr lang="en-US" b="1" dirty="0" smtClean="0"/>
              <a:t> 2%: </a:t>
            </a:r>
          </a:p>
          <a:p>
            <a:pPr lvl="1"/>
            <a:r>
              <a:rPr lang="en-US" dirty="0" smtClean="0"/>
              <a:t>Immerse item in solution for about 20 minutes if organism is TB. In case of spores, the immersion period is extended to 2-3 hours.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762000"/>
          </a:xfrm>
        </p:spPr>
        <p:txBody>
          <a:bodyPr/>
          <a:lstStyle/>
          <a:p>
            <a:pPr algn="ctr"/>
            <a:r>
              <a:rPr lang="en-US" dirty="0" smtClean="0">
                <a:solidFill>
                  <a:schemeClr val="tx1">
                    <a:lumMod val="65000"/>
                    <a:lumOff val="35000"/>
                  </a:schemeClr>
                </a:solidFill>
              </a:rPr>
              <a:t>DISINFECTANTS</a:t>
            </a:r>
          </a:p>
        </p:txBody>
      </p:sp>
      <p:sp>
        <p:nvSpPr>
          <p:cNvPr id="3" name="Content Placeholder 2"/>
          <p:cNvSpPr>
            <a:spLocks noGrp="1"/>
          </p:cNvSpPr>
          <p:nvPr>
            <p:ph sz="quarter" idx="1"/>
          </p:nvPr>
        </p:nvSpPr>
        <p:spPr>
          <a:xfrm>
            <a:off x="609600" y="1143000"/>
            <a:ext cx="7772400" cy="5562600"/>
          </a:xfrm>
        </p:spPr>
        <p:txBody>
          <a:bodyPr>
            <a:normAutofit fontScale="92500"/>
          </a:bodyPr>
          <a:lstStyle/>
          <a:p>
            <a:r>
              <a:rPr lang="en-US" b="1" dirty="0" smtClean="0"/>
              <a:t> </a:t>
            </a:r>
            <a:r>
              <a:rPr lang="en-US" b="1" dirty="0" smtClean="0">
                <a:solidFill>
                  <a:schemeClr val="accent2"/>
                </a:solidFill>
              </a:rPr>
              <a:t>Factors influencing activity of Disinfectants </a:t>
            </a:r>
          </a:p>
          <a:p>
            <a:pPr lvl="1"/>
            <a:r>
              <a:rPr lang="en-US" dirty="0" smtClean="0"/>
              <a:t>Directly proportional to temperature. </a:t>
            </a:r>
          </a:p>
          <a:p>
            <a:pPr lvl="1"/>
            <a:r>
              <a:rPr lang="en-US" dirty="0" smtClean="0"/>
              <a:t>Directly proportional to concentration up to a point – optimum concentration.  After this level no advantage in further increases in concentration. </a:t>
            </a:r>
          </a:p>
          <a:p>
            <a:pPr lvl="1"/>
            <a:r>
              <a:rPr lang="en-US" dirty="0" smtClean="0"/>
              <a:t>Time: Disinfectants need time to work. </a:t>
            </a:r>
          </a:p>
          <a:p>
            <a:pPr lvl="1"/>
            <a:r>
              <a:rPr lang="en-US" dirty="0" smtClean="0"/>
              <a:t>Range of Action : Disinfectants are not equally effective against the whole spectrum of microbes.  e.g. </a:t>
            </a:r>
            <a:r>
              <a:rPr lang="en-US" dirty="0" err="1" smtClean="0"/>
              <a:t>Chlorhexidine</a:t>
            </a:r>
            <a:r>
              <a:rPr lang="en-US" dirty="0" smtClean="0"/>
              <a:t> is less active against GNB than Gram Positive </a:t>
            </a:r>
            <a:r>
              <a:rPr lang="en-US" dirty="0" err="1" smtClean="0"/>
              <a:t>Cocci</a:t>
            </a:r>
            <a:r>
              <a:rPr lang="en-US" dirty="0" smtClean="0"/>
              <a:t>.</a:t>
            </a:r>
          </a:p>
          <a:p>
            <a:pPr lvl="1"/>
            <a:r>
              <a:rPr lang="en-US" dirty="0" smtClean="0"/>
              <a:t>May be inactivated by  </a:t>
            </a:r>
          </a:p>
          <a:p>
            <a:pPr lvl="2"/>
            <a:r>
              <a:rPr lang="en-US" dirty="0" smtClean="0"/>
              <a:t>Dirt, organic matter</a:t>
            </a:r>
          </a:p>
          <a:p>
            <a:pPr lvl="2"/>
            <a:r>
              <a:rPr lang="en-US" dirty="0" smtClean="0"/>
              <a:t>Proteins, Pus, Blood, Mucus, </a:t>
            </a:r>
            <a:r>
              <a:rPr lang="en-US" dirty="0" err="1" smtClean="0"/>
              <a:t>Faeces</a:t>
            </a:r>
            <a:r>
              <a:rPr lang="en-US" dirty="0" smtClean="0"/>
              <a:t> </a:t>
            </a:r>
          </a:p>
          <a:p>
            <a:pPr lvl="2"/>
            <a:r>
              <a:rPr lang="en-US" dirty="0" smtClean="0"/>
              <a:t>Cork and some plastics. </a:t>
            </a:r>
          </a:p>
          <a:p>
            <a:r>
              <a:rPr lang="en-US" b="1" dirty="0" err="1" smtClean="0"/>
              <a:t>Hypochlorites</a:t>
            </a:r>
            <a:r>
              <a:rPr lang="en-US" b="1" dirty="0" smtClean="0"/>
              <a:t> and </a:t>
            </a:r>
            <a:r>
              <a:rPr lang="en-US" b="1" dirty="0" err="1" smtClean="0"/>
              <a:t>Glutaraldehyde</a:t>
            </a:r>
            <a:r>
              <a:rPr lang="en-US" b="1" dirty="0" smtClean="0"/>
              <a:t> </a:t>
            </a:r>
            <a:r>
              <a:rPr lang="en-US" dirty="0" smtClean="0"/>
              <a:t>are more active against hepatitis viruses than most other disinfectants.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pPr algn="ctr"/>
            <a:r>
              <a:rPr lang="en-US" dirty="0" smtClean="0"/>
              <a:t>Introduction</a:t>
            </a:r>
            <a:endParaRPr lang="en-US" dirty="0"/>
          </a:p>
        </p:txBody>
      </p:sp>
      <p:sp>
        <p:nvSpPr>
          <p:cNvPr id="3" name="Content Placeholder 2"/>
          <p:cNvSpPr>
            <a:spLocks noGrp="1"/>
          </p:cNvSpPr>
          <p:nvPr>
            <p:ph sz="quarter" idx="1"/>
          </p:nvPr>
        </p:nvSpPr>
        <p:spPr>
          <a:xfrm>
            <a:off x="381000" y="1219200"/>
            <a:ext cx="8382000" cy="5486400"/>
          </a:xfrm>
        </p:spPr>
        <p:txBody>
          <a:bodyPr>
            <a:normAutofit fontScale="85000" lnSpcReduction="20000"/>
          </a:bodyPr>
          <a:lstStyle/>
          <a:p>
            <a:r>
              <a:rPr lang="en-US" dirty="0" smtClean="0">
                <a:solidFill>
                  <a:srgbClr val="0070C0"/>
                </a:solidFill>
              </a:rPr>
              <a:t>Sterilization</a:t>
            </a:r>
            <a:r>
              <a:rPr lang="en-US" dirty="0" smtClean="0"/>
              <a:t> </a:t>
            </a:r>
          </a:p>
          <a:p>
            <a:pPr>
              <a:buNone/>
            </a:pPr>
            <a:r>
              <a:rPr lang="en-US" dirty="0" smtClean="0"/>
              <a:t>	A physical or chemical process that completely destroys or removes all microbial life, including spores.</a:t>
            </a:r>
          </a:p>
          <a:p>
            <a:endParaRPr lang="en-US" dirty="0" smtClean="0"/>
          </a:p>
          <a:p>
            <a:r>
              <a:rPr lang="en-US" dirty="0" smtClean="0">
                <a:solidFill>
                  <a:srgbClr val="0070C0"/>
                </a:solidFill>
              </a:rPr>
              <a:t>Disinfection</a:t>
            </a:r>
            <a:r>
              <a:rPr lang="en-US" dirty="0" smtClean="0"/>
              <a:t> </a:t>
            </a:r>
          </a:p>
          <a:p>
            <a:pPr>
              <a:buNone/>
            </a:pPr>
            <a:r>
              <a:rPr lang="en-US" dirty="0" smtClean="0"/>
              <a:t>	 It is killing or removing of harmful microorganisms</a:t>
            </a:r>
          </a:p>
          <a:p>
            <a:endParaRPr lang="en-US" dirty="0" smtClean="0"/>
          </a:p>
          <a:p>
            <a:r>
              <a:rPr lang="en-US" dirty="0" smtClean="0">
                <a:solidFill>
                  <a:srgbClr val="0070C0"/>
                </a:solidFill>
              </a:rPr>
              <a:t>Disinfectant</a:t>
            </a:r>
            <a:r>
              <a:rPr lang="en-US" dirty="0" smtClean="0"/>
              <a:t> </a:t>
            </a:r>
          </a:p>
          <a:p>
            <a:pPr>
              <a:buNone/>
            </a:pPr>
            <a:r>
              <a:rPr lang="en-US" dirty="0" smtClean="0"/>
              <a:t>	 Products used to kill microorganisms on inanimate objects or surfaces. Disinfectants are not necessarily </a:t>
            </a:r>
            <a:r>
              <a:rPr lang="en-US" dirty="0" err="1" smtClean="0"/>
              <a:t>sporicidal</a:t>
            </a:r>
            <a:r>
              <a:rPr lang="en-US" dirty="0" smtClean="0"/>
              <a:t>, but </a:t>
            </a:r>
            <a:r>
              <a:rPr lang="en-US" dirty="0" smtClean="0"/>
              <a:t>may be </a:t>
            </a:r>
            <a:r>
              <a:rPr lang="en-US" dirty="0" err="1" smtClean="0"/>
              <a:t>sporostatic</a:t>
            </a:r>
            <a:r>
              <a:rPr lang="en-US" dirty="0" smtClean="0"/>
              <a:t>, inhibiting germination or outgrowth</a:t>
            </a:r>
          </a:p>
          <a:p>
            <a:endParaRPr lang="en-US" dirty="0" smtClean="0"/>
          </a:p>
          <a:p>
            <a:r>
              <a:rPr lang="en-US" dirty="0" smtClean="0">
                <a:solidFill>
                  <a:srgbClr val="0070C0"/>
                </a:solidFill>
              </a:rPr>
              <a:t>Antiseptic</a:t>
            </a:r>
            <a:r>
              <a:rPr lang="en-US" dirty="0" smtClean="0"/>
              <a:t> </a:t>
            </a:r>
          </a:p>
          <a:p>
            <a:pPr>
              <a:buNone/>
            </a:pPr>
            <a:r>
              <a:rPr lang="en-US" dirty="0" smtClean="0"/>
              <a:t>	A product that destroys or inhibits the growth of microorganisms in or on living tissue.</a:t>
            </a:r>
          </a:p>
          <a:p>
            <a:endParaRPr lang="en-US" dirty="0" smtClean="0">
              <a:solidFill>
                <a:srgbClr val="0070C0"/>
              </a:solidFill>
            </a:endParaRPr>
          </a:p>
          <a:p>
            <a:r>
              <a:rPr lang="en-US" dirty="0" smtClean="0">
                <a:solidFill>
                  <a:srgbClr val="0070C0"/>
                </a:solidFill>
              </a:rPr>
              <a:t>Aseptic</a:t>
            </a:r>
          </a:p>
          <a:p>
            <a:pPr>
              <a:buNone/>
            </a:pPr>
            <a:r>
              <a:rPr lang="en-US" dirty="0" smtClean="0"/>
              <a:t>	Characterized by the absence of pathogenic microbes.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762000"/>
          </a:xfrm>
        </p:spPr>
        <p:txBody>
          <a:bodyPr/>
          <a:lstStyle/>
          <a:p>
            <a:pPr algn="ctr"/>
            <a:r>
              <a:rPr lang="en-US" dirty="0" smtClean="0">
                <a:solidFill>
                  <a:schemeClr val="tx1">
                    <a:lumMod val="65000"/>
                    <a:lumOff val="35000"/>
                  </a:schemeClr>
                </a:solidFill>
              </a:rPr>
              <a:t>DISINFECTANTS</a:t>
            </a:r>
            <a:endParaRPr lang="en-US" sz="2400" dirty="0" smtClean="0"/>
          </a:p>
        </p:txBody>
      </p:sp>
      <p:sp>
        <p:nvSpPr>
          <p:cNvPr id="3" name="Content Placeholder 2"/>
          <p:cNvSpPr>
            <a:spLocks noGrp="1"/>
          </p:cNvSpPr>
          <p:nvPr>
            <p:ph sz="quarter" idx="1"/>
          </p:nvPr>
        </p:nvSpPr>
        <p:spPr>
          <a:xfrm>
            <a:off x="609600" y="838200"/>
            <a:ext cx="7848600" cy="5867400"/>
          </a:xfrm>
        </p:spPr>
        <p:txBody>
          <a:bodyPr>
            <a:normAutofit fontScale="85000" lnSpcReduction="20000"/>
          </a:bodyPr>
          <a:lstStyle/>
          <a:p>
            <a:pPr>
              <a:buNone/>
            </a:pPr>
            <a:r>
              <a:rPr lang="en-US" dirty="0" smtClean="0">
                <a:solidFill>
                  <a:schemeClr val="accent2"/>
                </a:solidFill>
              </a:rPr>
              <a:t>Types of Disinfectants</a:t>
            </a:r>
          </a:p>
          <a:p>
            <a:pPr>
              <a:buNone/>
            </a:pPr>
            <a:r>
              <a:rPr lang="en-US" b="1" i="1" dirty="0" smtClean="0"/>
              <a:t>Phenol and </a:t>
            </a:r>
            <a:r>
              <a:rPr lang="en-US" b="1" i="1" dirty="0" err="1" smtClean="0"/>
              <a:t>phenolics</a:t>
            </a:r>
            <a:endParaRPr lang="en-US" b="1" dirty="0" smtClean="0"/>
          </a:p>
          <a:p>
            <a:pPr lvl="0"/>
            <a:r>
              <a:rPr lang="en-US" dirty="0" smtClean="0"/>
              <a:t>Phenol (carbolic acid) is seldom used today. Derivatives of the phenol molecule, however, are widely used.</a:t>
            </a:r>
          </a:p>
          <a:p>
            <a:pPr lvl="0"/>
            <a:r>
              <a:rPr lang="en-US" dirty="0" err="1" smtClean="0"/>
              <a:t>Phenolics</a:t>
            </a:r>
            <a:r>
              <a:rPr lang="en-US" dirty="0" smtClean="0"/>
              <a:t> injure plasma membrane, inactivate enzymes, or denature proteins. They are stable, persistent, and are not sensitive to organic matter.</a:t>
            </a:r>
          </a:p>
          <a:p>
            <a:pPr lvl="0">
              <a:buNone/>
            </a:pPr>
            <a:r>
              <a:rPr lang="en-US" b="1" i="1" dirty="0" smtClean="0"/>
              <a:t>O-</a:t>
            </a:r>
            <a:r>
              <a:rPr lang="en-US" b="1" i="1" dirty="0" err="1" smtClean="0"/>
              <a:t>P</a:t>
            </a:r>
            <a:r>
              <a:rPr lang="en-US" b="1" i="1" dirty="0" err="1" smtClean="0"/>
              <a:t>henylphenol</a:t>
            </a:r>
            <a:r>
              <a:rPr lang="en-US" dirty="0" smtClean="0"/>
              <a:t> </a:t>
            </a:r>
            <a:endParaRPr lang="en-US" dirty="0" smtClean="0"/>
          </a:p>
          <a:p>
            <a:pPr lvl="0"/>
            <a:r>
              <a:rPr lang="en-US" dirty="0" smtClean="0"/>
              <a:t>It is the main ingredient in most formulations of Lysol.</a:t>
            </a:r>
          </a:p>
          <a:p>
            <a:pPr lvl="0">
              <a:buNone/>
            </a:pPr>
            <a:r>
              <a:rPr lang="en-US" b="1" i="1" dirty="0" smtClean="0"/>
              <a:t>Hexachlorophene</a:t>
            </a:r>
            <a:r>
              <a:rPr lang="en-US" dirty="0" smtClean="0"/>
              <a:t> </a:t>
            </a:r>
          </a:p>
          <a:p>
            <a:pPr lvl="0"/>
            <a:r>
              <a:rPr lang="en-US" dirty="0" smtClean="0"/>
              <a:t>It is main ingredient of a prescription lotion, </a:t>
            </a:r>
            <a:r>
              <a:rPr lang="en-US" dirty="0" err="1" smtClean="0"/>
              <a:t>pHisoHex</a:t>
            </a:r>
            <a:r>
              <a:rPr lang="en-US" dirty="0" smtClean="0"/>
              <a:t>, used in nurseries and for surgical and hospital microbial control procedures to control gram positive skin bacteria such as staphylococci and streptococci.</a:t>
            </a:r>
          </a:p>
          <a:p>
            <a:pPr lvl="0"/>
            <a:r>
              <a:rPr lang="en-US" dirty="0" smtClean="0"/>
              <a:t>Excessive use can cause neurological damage.</a:t>
            </a:r>
          </a:p>
          <a:p>
            <a:pPr lvl="0">
              <a:buNone/>
            </a:pPr>
            <a:r>
              <a:rPr lang="en-US" b="1" i="1" dirty="0" err="1" smtClean="0"/>
              <a:t>Triclosan</a:t>
            </a:r>
            <a:r>
              <a:rPr lang="en-US" b="1" i="1" dirty="0" smtClean="0"/>
              <a:t> </a:t>
            </a:r>
          </a:p>
          <a:p>
            <a:pPr lvl="0"/>
            <a:r>
              <a:rPr lang="en-US" dirty="0" smtClean="0"/>
              <a:t>It is a widely used found in many household products. It has broad spectrum of activity, especially against gram positive bacteria. It is also effective against gram negative bacteria and fungi.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solidFill>
                  <a:schemeClr val="tx1">
                    <a:lumMod val="65000"/>
                    <a:lumOff val="35000"/>
                  </a:schemeClr>
                </a:solidFill>
              </a:rPr>
              <a:t>DISINFECTANTS</a:t>
            </a:r>
            <a:endParaRPr lang="en-US" sz="2400" dirty="0" smtClean="0"/>
          </a:p>
        </p:txBody>
      </p:sp>
      <p:sp>
        <p:nvSpPr>
          <p:cNvPr id="3" name="Content Placeholder 2"/>
          <p:cNvSpPr>
            <a:spLocks noGrp="1"/>
          </p:cNvSpPr>
          <p:nvPr>
            <p:ph sz="quarter" idx="1"/>
          </p:nvPr>
        </p:nvSpPr>
        <p:spPr>
          <a:xfrm>
            <a:off x="609600" y="1143000"/>
            <a:ext cx="7848600" cy="5562600"/>
          </a:xfrm>
        </p:spPr>
        <p:txBody>
          <a:bodyPr>
            <a:normAutofit fontScale="70000" lnSpcReduction="20000"/>
          </a:bodyPr>
          <a:lstStyle/>
          <a:p>
            <a:pPr>
              <a:buNone/>
            </a:pPr>
            <a:r>
              <a:rPr lang="en-US" b="1" i="1" dirty="0" smtClean="0"/>
              <a:t> </a:t>
            </a:r>
            <a:endParaRPr lang="en-US" dirty="0" smtClean="0"/>
          </a:p>
          <a:p>
            <a:pPr>
              <a:buNone/>
            </a:pPr>
            <a:r>
              <a:rPr lang="en-US" b="1" dirty="0" err="1" smtClean="0">
                <a:solidFill>
                  <a:schemeClr val="accent2"/>
                </a:solidFill>
              </a:rPr>
              <a:t>Biguanides</a:t>
            </a:r>
            <a:endParaRPr lang="en-US" b="1" dirty="0" smtClean="0">
              <a:solidFill>
                <a:schemeClr val="accent2"/>
              </a:solidFill>
            </a:endParaRPr>
          </a:p>
          <a:p>
            <a:pPr lvl="0"/>
            <a:r>
              <a:rPr lang="en-US" dirty="0" err="1" smtClean="0"/>
              <a:t>Chlorhexidine</a:t>
            </a:r>
            <a:r>
              <a:rPr lang="en-US" dirty="0" smtClean="0"/>
              <a:t>, a member of the </a:t>
            </a:r>
            <a:r>
              <a:rPr lang="en-US" dirty="0" err="1" smtClean="0"/>
              <a:t>biguanide</a:t>
            </a:r>
            <a:r>
              <a:rPr lang="en-US" dirty="0" smtClean="0"/>
              <a:t> group, is not a phenol, but its structure and applications resemble hexachlorophene. It is frequently used for surgical skin preparation and surgical hand scrubs.</a:t>
            </a:r>
          </a:p>
          <a:p>
            <a:pPr>
              <a:buNone/>
            </a:pPr>
            <a:r>
              <a:rPr lang="en-US" b="1" dirty="0" smtClean="0"/>
              <a:t>Halogens</a:t>
            </a:r>
          </a:p>
          <a:p>
            <a:pPr lvl="0"/>
            <a:r>
              <a:rPr lang="en-US" b="1" dirty="0" smtClean="0"/>
              <a:t>Iodine</a:t>
            </a:r>
            <a:r>
              <a:rPr lang="en-US" dirty="0" smtClean="0"/>
              <a:t> is effective against all kinds of bacteria, many </a:t>
            </a:r>
            <a:r>
              <a:rPr lang="en-US" dirty="0" err="1" smtClean="0"/>
              <a:t>endospores</a:t>
            </a:r>
            <a:r>
              <a:rPr lang="en-US" dirty="0" smtClean="0"/>
              <a:t>, fungi, and some viruses. Its mechanism of activity may be its combination with the amino acid tyrosine in enzyme and cellular proteins.</a:t>
            </a:r>
          </a:p>
          <a:p>
            <a:pPr lvl="0"/>
            <a:r>
              <a:rPr lang="en-US" dirty="0" smtClean="0"/>
              <a:t>An </a:t>
            </a:r>
            <a:r>
              <a:rPr lang="en-US" dirty="0" err="1" smtClean="0"/>
              <a:t>iodophore</a:t>
            </a:r>
            <a:r>
              <a:rPr lang="en-US" dirty="0" smtClean="0"/>
              <a:t>  is a combination of iodine and an organic molecule. </a:t>
            </a:r>
            <a:r>
              <a:rPr lang="en-US" dirty="0" err="1" smtClean="0"/>
              <a:t>Iodophores</a:t>
            </a:r>
            <a:r>
              <a:rPr lang="en-US" dirty="0" smtClean="0"/>
              <a:t> do not stain and are less irritating than iodine. Examples are </a:t>
            </a:r>
            <a:r>
              <a:rPr lang="en-US" dirty="0" err="1" smtClean="0"/>
              <a:t>Isodine</a:t>
            </a:r>
            <a:r>
              <a:rPr lang="en-US" dirty="0" smtClean="0"/>
              <a:t> and </a:t>
            </a:r>
            <a:r>
              <a:rPr lang="en-US" dirty="0" err="1" smtClean="0"/>
              <a:t>Betadine</a:t>
            </a:r>
            <a:r>
              <a:rPr lang="en-US" dirty="0" smtClean="0"/>
              <a:t>.</a:t>
            </a:r>
          </a:p>
          <a:p>
            <a:pPr lvl="0"/>
            <a:r>
              <a:rPr lang="en-US" b="1" dirty="0" smtClean="0"/>
              <a:t>Chlorine</a:t>
            </a:r>
            <a:r>
              <a:rPr lang="en-US" dirty="0" smtClean="0"/>
              <a:t> is used as a gas or in combination with other chemicals. Chlorine gas is used for disinfecting municipal water supplies, swimming pools, and sewage. Sodium hypochlorite – ordinary household bleach- is good disinfectant.</a:t>
            </a:r>
          </a:p>
          <a:p>
            <a:pPr lvl="0"/>
            <a:r>
              <a:rPr lang="en-US" dirty="0" smtClean="0"/>
              <a:t>Chloramines consist of chlorine and ammonia. They are more stable than most chlorine. The U.S. military uses tablets for field disinfection of water.</a:t>
            </a:r>
          </a:p>
          <a:p>
            <a:pPr lvl="0"/>
            <a:r>
              <a:rPr lang="en-US" dirty="0" smtClean="0"/>
              <a:t>Chlorine dioxide in gaseous form is used for area disinfection, most notably to kill </a:t>
            </a:r>
            <a:r>
              <a:rPr lang="en-US" dirty="0" err="1" smtClean="0"/>
              <a:t>endospores</a:t>
            </a:r>
            <a:r>
              <a:rPr lang="en-US" dirty="0" smtClean="0"/>
              <a:t> of anthrax bacteria.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solidFill>
                  <a:schemeClr val="tx1">
                    <a:lumMod val="65000"/>
                    <a:lumOff val="35000"/>
                  </a:schemeClr>
                </a:solidFill>
              </a:rPr>
              <a:t>DISINFECTANTS</a:t>
            </a:r>
            <a:endParaRPr lang="en-US" sz="2400" dirty="0" smtClean="0"/>
          </a:p>
        </p:txBody>
      </p:sp>
      <p:sp>
        <p:nvSpPr>
          <p:cNvPr id="3" name="Content Placeholder 2"/>
          <p:cNvSpPr>
            <a:spLocks noGrp="1"/>
          </p:cNvSpPr>
          <p:nvPr>
            <p:ph sz="quarter" idx="1"/>
          </p:nvPr>
        </p:nvSpPr>
        <p:spPr>
          <a:xfrm>
            <a:off x="609600" y="1143000"/>
            <a:ext cx="7772400" cy="5562600"/>
          </a:xfrm>
        </p:spPr>
        <p:txBody>
          <a:bodyPr>
            <a:normAutofit/>
          </a:bodyPr>
          <a:lstStyle/>
          <a:p>
            <a:pPr>
              <a:buNone/>
            </a:pPr>
            <a:r>
              <a:rPr lang="en-US" b="1" i="1" dirty="0" smtClean="0"/>
              <a:t> </a:t>
            </a:r>
            <a:r>
              <a:rPr lang="en-US" b="1" i="1" dirty="0" smtClean="0">
                <a:solidFill>
                  <a:schemeClr val="accent2"/>
                </a:solidFill>
              </a:rPr>
              <a:t>Alcohols</a:t>
            </a:r>
            <a:endParaRPr lang="en-US" b="1" dirty="0" smtClean="0">
              <a:solidFill>
                <a:schemeClr val="accent2"/>
              </a:solidFill>
            </a:endParaRPr>
          </a:p>
          <a:p>
            <a:pPr lvl="0"/>
            <a:r>
              <a:rPr lang="en-US" dirty="0" smtClean="0"/>
              <a:t>Both ethanol and </a:t>
            </a:r>
            <a:r>
              <a:rPr lang="en-US" dirty="0" err="1" smtClean="0"/>
              <a:t>isopropanol</a:t>
            </a:r>
            <a:r>
              <a:rPr lang="en-US" dirty="0" smtClean="0"/>
              <a:t> (rubbing alcohol) are widely used, normally at a concentration of about 70%. </a:t>
            </a:r>
          </a:p>
          <a:p>
            <a:pPr lvl="0"/>
            <a:endParaRPr lang="en-US" dirty="0" smtClean="0"/>
          </a:p>
          <a:p>
            <a:pPr lvl="0"/>
            <a:r>
              <a:rPr lang="en-US" dirty="0" smtClean="0"/>
              <a:t>Concentrations of 60% to 95% are effective.</a:t>
            </a:r>
          </a:p>
          <a:p>
            <a:pPr lvl="0"/>
            <a:endParaRPr lang="en-US" dirty="0" smtClean="0"/>
          </a:p>
          <a:p>
            <a:pPr lvl="0"/>
            <a:r>
              <a:rPr lang="en-US" dirty="0" smtClean="0"/>
              <a:t>They are bactericidal and fungicidal but are not effective against </a:t>
            </a:r>
            <a:r>
              <a:rPr lang="en-US" dirty="0" err="1" smtClean="0"/>
              <a:t>endospores</a:t>
            </a:r>
            <a:r>
              <a:rPr lang="en-US" dirty="0" smtClean="0"/>
              <a:t> or non-enveloped viruses. </a:t>
            </a:r>
          </a:p>
          <a:p>
            <a:pPr lvl="0"/>
            <a:endParaRPr lang="en-US" dirty="0" smtClean="0"/>
          </a:p>
          <a:p>
            <a:pPr lvl="0"/>
            <a:r>
              <a:rPr lang="en-US" dirty="0" smtClean="0"/>
              <a:t>Alcohols enhance the effectiveness of other chemical agents.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solidFill>
                  <a:schemeClr val="tx1">
                    <a:lumMod val="65000"/>
                    <a:lumOff val="35000"/>
                  </a:schemeClr>
                </a:solidFill>
              </a:rPr>
              <a:t>DISINFECTANTS</a:t>
            </a:r>
            <a:endParaRPr lang="en-US" sz="2400" dirty="0" smtClean="0"/>
          </a:p>
        </p:txBody>
      </p:sp>
      <p:sp>
        <p:nvSpPr>
          <p:cNvPr id="3" name="Content Placeholder 2"/>
          <p:cNvSpPr>
            <a:spLocks noGrp="1"/>
          </p:cNvSpPr>
          <p:nvPr>
            <p:ph sz="quarter" idx="1"/>
          </p:nvPr>
        </p:nvSpPr>
        <p:spPr>
          <a:xfrm>
            <a:off x="609600" y="1143000"/>
            <a:ext cx="7772400" cy="5562600"/>
          </a:xfrm>
        </p:spPr>
        <p:txBody>
          <a:bodyPr>
            <a:normAutofit fontScale="70000" lnSpcReduction="20000"/>
          </a:bodyPr>
          <a:lstStyle/>
          <a:p>
            <a:pPr>
              <a:buNone/>
            </a:pPr>
            <a:r>
              <a:rPr lang="en-US" b="1" dirty="0" smtClean="0"/>
              <a:t>Heavy metals and their compounds</a:t>
            </a:r>
          </a:p>
          <a:p>
            <a:pPr lvl="0"/>
            <a:r>
              <a:rPr lang="en-US" dirty="0" smtClean="0"/>
              <a:t>Tiny amount of heavy metals (e.g. silver and copper) are effective antimicrobials. A silver coin on an inoculated nutrient medium will inhibit growth for some distance.</a:t>
            </a:r>
          </a:p>
          <a:p>
            <a:pPr lvl="0"/>
            <a:endParaRPr lang="en-US" dirty="0" smtClean="0"/>
          </a:p>
          <a:p>
            <a:pPr lvl="0"/>
            <a:r>
              <a:rPr lang="en-US" dirty="0" smtClean="0"/>
              <a:t>1% silver nitrate solution has been used to prevent gonorrheal </a:t>
            </a:r>
            <a:r>
              <a:rPr lang="en-US" dirty="0" err="1" smtClean="0"/>
              <a:t>ophthalmia</a:t>
            </a:r>
            <a:r>
              <a:rPr lang="en-US" dirty="0" smtClean="0"/>
              <a:t> </a:t>
            </a:r>
            <a:r>
              <a:rPr lang="en-US" dirty="0" err="1" smtClean="0"/>
              <a:t>neonatorum</a:t>
            </a:r>
            <a:r>
              <a:rPr lang="en-US" dirty="0" smtClean="0"/>
              <a:t>, which the infants might have contracted as they passed through the birth canal (recently been replaced by antibiotics).</a:t>
            </a:r>
          </a:p>
          <a:p>
            <a:pPr lvl="0"/>
            <a:endParaRPr lang="en-US" dirty="0" smtClean="0"/>
          </a:p>
          <a:p>
            <a:pPr lvl="0"/>
            <a:r>
              <a:rPr lang="en-US" dirty="0" smtClean="0"/>
              <a:t>Silver-sulfadiazine is used in wound dressings. Available as topical cream for use on burns.</a:t>
            </a:r>
          </a:p>
          <a:p>
            <a:pPr lvl="0"/>
            <a:endParaRPr lang="en-US" dirty="0" smtClean="0"/>
          </a:p>
          <a:p>
            <a:pPr lvl="0"/>
            <a:r>
              <a:rPr lang="en-US" dirty="0" smtClean="0"/>
              <a:t>Mercuric chloride is highly bactericidal, but is toxic and corrosive and is inactivated by organic matter. Organic mercury compounds such as Mercurochrome are less irritating and less toxic than inorganic mercury.</a:t>
            </a:r>
          </a:p>
          <a:p>
            <a:pPr lvl="0"/>
            <a:endParaRPr lang="en-US" dirty="0" smtClean="0"/>
          </a:p>
          <a:p>
            <a:pPr lvl="0"/>
            <a:r>
              <a:rPr lang="en-US" dirty="0" smtClean="0"/>
              <a:t>Copper sulfate is often used to destroy green algae in reservoirs or other water.</a:t>
            </a:r>
          </a:p>
          <a:p>
            <a:pPr lvl="0"/>
            <a:endParaRPr lang="en-US" dirty="0" smtClean="0"/>
          </a:p>
          <a:p>
            <a:pPr lvl="0"/>
            <a:r>
              <a:rPr lang="en-US" dirty="0" smtClean="0"/>
              <a:t>Zinc chloride is used in mouthwashes, and zinc oxide is used in paints as antifungal.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24800" cy="11430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457200" y="1447800"/>
            <a:ext cx="8001000" cy="5181600"/>
          </a:xfrm>
        </p:spPr>
        <p:txBody>
          <a:bodyPr>
            <a:normAutofit fontScale="92500" lnSpcReduction="10000"/>
          </a:bodyPr>
          <a:lstStyle/>
          <a:p>
            <a:endParaRPr lang="en-US" sz="1800" dirty="0" smtClean="0"/>
          </a:p>
          <a:p>
            <a:pPr marL="514350" lvl="0" indent="-514350">
              <a:buNone/>
            </a:pPr>
            <a:r>
              <a:rPr lang="en-US" sz="2600" dirty="0" smtClean="0">
                <a:solidFill>
                  <a:srgbClr val="0070C0"/>
                </a:solidFill>
              </a:rPr>
              <a:t>1. Physical methods</a:t>
            </a:r>
          </a:p>
          <a:p>
            <a:pPr lvl="1"/>
            <a:r>
              <a:rPr lang="en-US" sz="2600" dirty="0" smtClean="0"/>
              <a:t>Heat</a:t>
            </a:r>
          </a:p>
          <a:p>
            <a:pPr lvl="2"/>
            <a:r>
              <a:rPr lang="en-US" sz="2300" dirty="0" smtClean="0"/>
              <a:t>Dry</a:t>
            </a:r>
          </a:p>
          <a:p>
            <a:pPr lvl="2"/>
            <a:r>
              <a:rPr lang="en-US" sz="2300" dirty="0" smtClean="0"/>
              <a:t>Moist 	</a:t>
            </a:r>
          </a:p>
          <a:p>
            <a:pPr lvl="1"/>
            <a:endParaRPr lang="en-US" sz="2600" dirty="0" smtClean="0"/>
          </a:p>
          <a:p>
            <a:pPr lvl="1"/>
            <a:r>
              <a:rPr lang="en-US" sz="2600" dirty="0" smtClean="0"/>
              <a:t>Radiation</a:t>
            </a:r>
          </a:p>
          <a:p>
            <a:pPr lvl="2"/>
            <a:r>
              <a:rPr lang="en-US" sz="2400" dirty="0" smtClean="0"/>
              <a:t>U.V. light  </a:t>
            </a:r>
          </a:p>
          <a:p>
            <a:pPr lvl="2"/>
            <a:r>
              <a:rPr lang="en-US" sz="2400" dirty="0" smtClean="0"/>
              <a:t>Ionizing radiation</a:t>
            </a:r>
            <a:endParaRPr lang="en-US" sz="2300" dirty="0" smtClean="0"/>
          </a:p>
          <a:p>
            <a:pPr lvl="1"/>
            <a:endParaRPr lang="en-US" sz="2600" dirty="0" smtClean="0"/>
          </a:p>
          <a:p>
            <a:pPr lvl="1"/>
            <a:r>
              <a:rPr lang="en-US" sz="2400" dirty="0" smtClean="0"/>
              <a:t>Filtration</a:t>
            </a:r>
            <a:endParaRPr lang="en-US" sz="1800" dirty="0" smtClean="0"/>
          </a:p>
          <a:p>
            <a:endParaRPr lang="en-US" sz="1800" dirty="0" smtClean="0"/>
          </a:p>
          <a:p>
            <a:pPr marL="457200" lvl="0" indent="-457200">
              <a:buNone/>
            </a:pPr>
            <a:r>
              <a:rPr lang="en-US" dirty="0" smtClean="0">
                <a:solidFill>
                  <a:srgbClr val="0070C0"/>
                </a:solidFill>
              </a:rPr>
              <a:t>2. Chemical Methods</a:t>
            </a:r>
            <a:endParaRPr lang="en-US" sz="2400" dirty="0" smtClean="0">
              <a:solidFill>
                <a:srgbClr val="0070C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t>Modes of Action of sterilants and disinfectants</a:t>
            </a:r>
          </a:p>
        </p:txBody>
      </p:sp>
      <p:sp>
        <p:nvSpPr>
          <p:cNvPr id="3" name="Content Placeholder 2"/>
          <p:cNvSpPr>
            <a:spLocks noGrp="1"/>
          </p:cNvSpPr>
          <p:nvPr>
            <p:ph sz="quarter" idx="1"/>
          </p:nvPr>
        </p:nvSpPr>
        <p:spPr>
          <a:xfrm>
            <a:off x="381000" y="1219200"/>
            <a:ext cx="8382000" cy="5486400"/>
          </a:xfrm>
        </p:spPr>
        <p:txBody>
          <a:bodyPr>
            <a:normAutofit/>
          </a:bodyPr>
          <a:lstStyle/>
          <a:p>
            <a:pPr>
              <a:buNone/>
            </a:pPr>
            <a:r>
              <a:rPr lang="en-US" b="1" dirty="0" smtClean="0"/>
              <a:t>Damage to DNA</a:t>
            </a:r>
          </a:p>
          <a:p>
            <a:r>
              <a:rPr lang="en-US" dirty="0" smtClean="0"/>
              <a:t>A number of physical and chemical agents act by damaging DNA. DNA lesions kill the cell mainly by interfering with DNA replication. </a:t>
            </a:r>
          </a:p>
          <a:p>
            <a:r>
              <a:rPr lang="en-US" dirty="0" smtClean="0"/>
              <a:t>These include Ionizing radiations, Ultraviolet light, and DNA-reactive chemicals. </a:t>
            </a:r>
          </a:p>
          <a:p>
            <a:pPr lvl="1"/>
            <a:r>
              <a:rPr lang="en-US" dirty="0" smtClean="0"/>
              <a:t>Radiations damage DNA in several ways: </a:t>
            </a:r>
          </a:p>
          <a:p>
            <a:pPr lvl="2"/>
            <a:r>
              <a:rPr lang="en-US" dirty="0" smtClean="0"/>
              <a:t>UV light induces cross-linking between adjacent </a:t>
            </a:r>
            <a:r>
              <a:rPr lang="en-US" dirty="0" err="1" smtClean="0"/>
              <a:t>pyrimidines</a:t>
            </a:r>
            <a:r>
              <a:rPr lang="en-US" dirty="0" smtClean="0"/>
              <a:t> forming </a:t>
            </a:r>
            <a:r>
              <a:rPr lang="en-US" dirty="0" err="1" smtClean="0"/>
              <a:t>pyrimidine</a:t>
            </a:r>
            <a:r>
              <a:rPr lang="en-US" dirty="0" smtClean="0"/>
              <a:t> </a:t>
            </a:r>
            <a:r>
              <a:rPr lang="en-US" dirty="0" err="1" smtClean="0"/>
              <a:t>dimers</a:t>
            </a:r>
            <a:r>
              <a:rPr lang="en-US" dirty="0" smtClean="0"/>
              <a:t>.</a:t>
            </a:r>
          </a:p>
          <a:p>
            <a:pPr lvl="2"/>
            <a:r>
              <a:rPr lang="en-US" dirty="0" smtClean="0"/>
              <a:t>Ionizing radiations produce breaks in single and double strands. </a:t>
            </a:r>
          </a:p>
          <a:p>
            <a:pPr lvl="1"/>
            <a:r>
              <a:rPr lang="en-US" dirty="0" smtClean="0"/>
              <a:t>Among the last category are </a:t>
            </a:r>
            <a:r>
              <a:rPr lang="en-US" dirty="0" err="1" smtClean="0"/>
              <a:t>alkylating</a:t>
            </a:r>
            <a:r>
              <a:rPr lang="en-US" dirty="0" smtClean="0"/>
              <a:t> agents and other compounds that react covalently with </a:t>
            </a:r>
            <a:r>
              <a:rPr lang="en-US" dirty="0" err="1" smtClean="0"/>
              <a:t>purine</a:t>
            </a:r>
            <a:r>
              <a:rPr lang="en-US" dirty="0" smtClean="0"/>
              <a:t> and </a:t>
            </a:r>
            <a:r>
              <a:rPr lang="en-US" dirty="0" err="1" smtClean="0"/>
              <a:t>pyrimidine</a:t>
            </a:r>
            <a:r>
              <a:rPr lang="en-US" dirty="0" smtClean="0"/>
              <a:t> bases. </a:t>
            </a:r>
          </a:p>
          <a:p>
            <a:pPr lvl="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t>Modes of Action of sterilants and disinfectants</a:t>
            </a:r>
          </a:p>
        </p:txBody>
      </p:sp>
      <p:sp>
        <p:nvSpPr>
          <p:cNvPr id="3" name="Content Placeholder 2"/>
          <p:cNvSpPr>
            <a:spLocks noGrp="1"/>
          </p:cNvSpPr>
          <p:nvPr>
            <p:ph sz="quarter" idx="1"/>
          </p:nvPr>
        </p:nvSpPr>
        <p:spPr>
          <a:xfrm>
            <a:off x="381000" y="1219200"/>
            <a:ext cx="8382000" cy="5486400"/>
          </a:xfrm>
        </p:spPr>
        <p:txBody>
          <a:bodyPr>
            <a:normAutofit/>
          </a:bodyPr>
          <a:lstStyle/>
          <a:p>
            <a:pPr>
              <a:buNone/>
            </a:pPr>
            <a:r>
              <a:rPr lang="en-US" b="1" dirty="0" smtClean="0"/>
              <a:t>Protein Denaturation</a:t>
            </a:r>
          </a:p>
          <a:p>
            <a:r>
              <a:rPr lang="en-US" dirty="0" smtClean="0"/>
              <a:t>Proteins exist in a folded, three-dimensional state determined by intramolecular covalent disulfide linkages and a number of non-covalent linkages such as ionic, hydrophobic, and hydrogen bonds. This state is called the tertiary structure of the protein.</a:t>
            </a:r>
          </a:p>
          <a:p>
            <a:r>
              <a:rPr lang="en-US" dirty="0" smtClean="0"/>
              <a:t>It is readily disrupted by a number of physical or chemical agents, causing the protein to become nonfunctional. </a:t>
            </a:r>
          </a:p>
          <a:p>
            <a:r>
              <a:rPr lang="en-US" dirty="0" smtClean="0"/>
              <a:t>The disruption of the tertiary structure of a protein is called protein denaturation.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t>Modes of Action of sterilants and disinfectants</a:t>
            </a:r>
          </a:p>
        </p:txBody>
      </p:sp>
      <p:sp>
        <p:nvSpPr>
          <p:cNvPr id="3" name="Content Placeholder 2"/>
          <p:cNvSpPr>
            <a:spLocks noGrp="1"/>
          </p:cNvSpPr>
          <p:nvPr>
            <p:ph sz="quarter" idx="1"/>
          </p:nvPr>
        </p:nvSpPr>
        <p:spPr>
          <a:xfrm>
            <a:off x="381000" y="1219200"/>
            <a:ext cx="7924800" cy="5486400"/>
          </a:xfrm>
        </p:spPr>
        <p:txBody>
          <a:bodyPr>
            <a:normAutofit lnSpcReduction="10000"/>
          </a:bodyPr>
          <a:lstStyle/>
          <a:p>
            <a:pPr>
              <a:buNone/>
            </a:pPr>
            <a:r>
              <a:rPr lang="en-US" b="1" dirty="0" smtClean="0"/>
              <a:t>Disruption of Cell Membrane or Wall</a:t>
            </a:r>
          </a:p>
          <a:p>
            <a:r>
              <a:rPr lang="en-US" dirty="0" smtClean="0"/>
              <a:t>The cell membrane acts as </a:t>
            </a:r>
          </a:p>
          <a:p>
            <a:pPr lvl="1"/>
            <a:r>
              <a:rPr lang="en-US" dirty="0" smtClean="0"/>
              <a:t>A selective barrier. Many compounds are actively transported thus becoming concentrated within the cell. </a:t>
            </a:r>
          </a:p>
          <a:p>
            <a:pPr lvl="1"/>
            <a:r>
              <a:rPr lang="en-US" dirty="0" smtClean="0"/>
              <a:t>The membrane is also the site of enzymes involved in the biosynthesis of components of the cell envelope. </a:t>
            </a:r>
          </a:p>
          <a:p>
            <a:pPr lvl="1"/>
            <a:r>
              <a:rPr lang="en-US" dirty="0" smtClean="0"/>
              <a:t>Substances that concentrate at the cell surface may alter the physical and chemical properties of the membrane, preventing its normal functions and therefore killing or inhibiting the cell.</a:t>
            </a:r>
          </a:p>
          <a:p>
            <a:endParaRPr lang="en-US" dirty="0" smtClean="0"/>
          </a:p>
          <a:p>
            <a:r>
              <a:rPr lang="en-US" dirty="0" smtClean="0"/>
              <a:t>The cell wall acts as a corseting structure, protecting the cell against osmotic lysis. Thus, agents that destroy the wall (</a:t>
            </a:r>
            <a:r>
              <a:rPr lang="en-US" i="1" dirty="0" smtClean="0"/>
              <a:t>e.g.</a:t>
            </a:r>
            <a:r>
              <a:rPr lang="en-US" dirty="0" smtClean="0"/>
              <a:t> lysozyme) or prevent its normal synthesis (</a:t>
            </a:r>
            <a:r>
              <a:rPr lang="en-US" i="1" dirty="0" smtClean="0"/>
              <a:t>e.g.</a:t>
            </a:r>
            <a:r>
              <a:rPr lang="en-US" dirty="0" smtClean="0"/>
              <a:t> penicillin) may bring about lysis of the cell.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924800" cy="1143000"/>
          </a:xfrm>
        </p:spPr>
        <p:txBody>
          <a:bodyPr/>
          <a:lstStyle/>
          <a:p>
            <a:pPr algn="ctr"/>
            <a:r>
              <a:rPr lang="en-US" dirty="0" smtClean="0"/>
              <a:t>Modes of Action of sterilants and disinfectants</a:t>
            </a:r>
          </a:p>
        </p:txBody>
      </p:sp>
      <p:sp>
        <p:nvSpPr>
          <p:cNvPr id="3" name="Content Placeholder 2"/>
          <p:cNvSpPr>
            <a:spLocks noGrp="1"/>
          </p:cNvSpPr>
          <p:nvPr>
            <p:ph sz="quarter" idx="1"/>
          </p:nvPr>
        </p:nvSpPr>
        <p:spPr>
          <a:xfrm>
            <a:off x="381000" y="1219200"/>
            <a:ext cx="8382000" cy="5486400"/>
          </a:xfrm>
        </p:spPr>
        <p:txBody>
          <a:bodyPr>
            <a:normAutofit/>
          </a:bodyPr>
          <a:lstStyle/>
          <a:p>
            <a:pPr>
              <a:buNone/>
            </a:pPr>
            <a:r>
              <a:rPr lang="en-US" b="1" dirty="0" smtClean="0"/>
              <a:t>Removal of Free Sulfhydryl Groups</a:t>
            </a:r>
          </a:p>
          <a:p>
            <a:r>
              <a:rPr lang="en-US" dirty="0" smtClean="0"/>
              <a:t>Enzyme proteins containing </a:t>
            </a:r>
            <a:r>
              <a:rPr lang="en-US" dirty="0" err="1" smtClean="0"/>
              <a:t>cysteine</a:t>
            </a:r>
            <a:r>
              <a:rPr lang="en-US" dirty="0" smtClean="0"/>
              <a:t> have side chains terminating in sulfhydryl groups. Also the coenzymes (</a:t>
            </a:r>
            <a:r>
              <a:rPr lang="en-US" i="1" dirty="0" smtClean="0"/>
              <a:t>e.g. </a:t>
            </a:r>
            <a:r>
              <a:rPr lang="en-US" dirty="0" smtClean="0"/>
              <a:t>co-A) contain free sulfhydryl groups. Such enzymes and coenzymes cannot function unless the sulfhydryl groups remain free and reduced. </a:t>
            </a:r>
          </a:p>
          <a:p>
            <a:pPr lvl="1"/>
            <a:r>
              <a:rPr lang="en-US" sz="1800" b="1" dirty="0" smtClean="0"/>
              <a:t>Oxidizing agents thus interfere with metabolism by forming disulfide linkages between neighboring sulfhydryl groups.</a:t>
            </a:r>
            <a:endParaRPr lang="en-US" dirty="0" smtClean="0"/>
          </a:p>
          <a:p>
            <a:r>
              <a:rPr lang="en-US" dirty="0" smtClean="0"/>
              <a:t>Many metals such as mercuric ion likewise interfere by combining with sulfhydryl groups:</a:t>
            </a:r>
          </a:p>
          <a:p>
            <a:r>
              <a:rPr lang="en-US" dirty="0" smtClean="0"/>
              <a:t>As there are many sulfhydryl enzymes in the cell, the oxidizing agents and heavy metals do widespread damage.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24800" cy="11430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457200" y="1447800"/>
            <a:ext cx="8001000" cy="5181600"/>
          </a:xfrm>
        </p:spPr>
        <p:txBody>
          <a:bodyPr>
            <a:normAutofit/>
          </a:bodyPr>
          <a:lstStyle/>
          <a:p>
            <a:pPr lvl="1">
              <a:buNone/>
            </a:pPr>
            <a:r>
              <a:rPr lang="en-US" sz="2600" dirty="0" smtClean="0">
                <a:solidFill>
                  <a:srgbClr val="0070C0"/>
                </a:solidFill>
              </a:rPr>
              <a:t>Radiation:</a:t>
            </a:r>
          </a:p>
          <a:p>
            <a:pPr lvl="1"/>
            <a:r>
              <a:rPr lang="en-US" sz="2400" dirty="0" smtClean="0"/>
              <a:t>U.V. light- Has limited sterilizing power because of poor penetration into most materials. Generally used in irradiation of air in certain areas </a:t>
            </a:r>
            <a:r>
              <a:rPr lang="en-US" sz="2400" dirty="0" err="1" smtClean="0"/>
              <a:t>eg</a:t>
            </a:r>
            <a:r>
              <a:rPr lang="en-US" sz="2400" dirty="0" smtClean="0"/>
              <a:t>. Operating Rooms and T.B. laboratories.</a:t>
            </a:r>
          </a:p>
          <a:p>
            <a:pPr lvl="1"/>
            <a:endParaRPr lang="en-US" sz="2400" dirty="0" smtClean="0"/>
          </a:p>
          <a:p>
            <a:pPr lvl="1"/>
            <a:r>
              <a:rPr lang="en-US" sz="2400" dirty="0" smtClean="0"/>
              <a:t>Ionizing radiation- </a:t>
            </a:r>
            <a:r>
              <a:rPr lang="en-US" sz="2400" i="1" dirty="0" smtClean="0"/>
              <a:t>e.g.</a:t>
            </a:r>
            <a:r>
              <a:rPr lang="en-US" sz="2400" dirty="0" smtClean="0"/>
              <a:t> Gamma radiation: Source Cobalt</a:t>
            </a:r>
            <a:r>
              <a:rPr lang="en-US" sz="2400" baseline="30000" dirty="0" smtClean="0"/>
              <a:t>60 </a:t>
            </a:r>
            <a:r>
              <a:rPr lang="en-US" sz="2400" dirty="0" smtClean="0"/>
              <a:t>has greater energy than U.V. light, therefore more effective. Used mainly in industrial facilities e.g. sterilization of disposable plastic syringes, gloves, specimens containers and Petri Dishes.</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257800" cy="1143000"/>
          </a:xfrm>
        </p:spPr>
        <p:txBody>
          <a:bodyPr/>
          <a:lstStyle/>
          <a:p>
            <a:pPr algn="ctr"/>
            <a:r>
              <a:rPr lang="en-US" dirty="0" smtClean="0"/>
              <a:t>Methods of Sterilization</a:t>
            </a:r>
            <a:endParaRPr lang="en-US" sz="2400" dirty="0" smtClean="0"/>
          </a:p>
        </p:txBody>
      </p:sp>
      <p:sp>
        <p:nvSpPr>
          <p:cNvPr id="3" name="Content Placeholder 2"/>
          <p:cNvSpPr>
            <a:spLocks noGrp="1"/>
          </p:cNvSpPr>
          <p:nvPr>
            <p:ph sz="quarter" idx="1"/>
          </p:nvPr>
        </p:nvSpPr>
        <p:spPr>
          <a:xfrm>
            <a:off x="381000" y="1295400"/>
            <a:ext cx="6248400" cy="5181600"/>
          </a:xfrm>
        </p:spPr>
        <p:txBody>
          <a:bodyPr>
            <a:normAutofit fontScale="92500"/>
          </a:bodyPr>
          <a:lstStyle/>
          <a:p>
            <a:pPr marL="274320" lvl="1">
              <a:spcBef>
                <a:spcPts val="600"/>
              </a:spcBef>
              <a:buSzPct val="70000"/>
              <a:buFont typeface="Wingdings"/>
              <a:buChar char=""/>
            </a:pPr>
            <a:r>
              <a:rPr lang="en-US" sz="2400" dirty="0" smtClean="0">
                <a:solidFill>
                  <a:srgbClr val="0070C0"/>
                </a:solidFill>
              </a:rPr>
              <a:t>Filtration</a:t>
            </a:r>
            <a:endParaRPr lang="en-US" sz="1800" dirty="0" smtClean="0">
              <a:solidFill>
                <a:srgbClr val="0070C0"/>
              </a:solidFill>
            </a:endParaRPr>
          </a:p>
          <a:p>
            <a:pPr lvl="1"/>
            <a:r>
              <a:rPr lang="en-US" sz="2400" dirty="0" smtClean="0"/>
              <a:t>May be done under either negative or positive pressure. Best known example is the membrane filter made from cellulose acetate. Generally removes most bacteria but viruses and some small bacteria </a:t>
            </a:r>
            <a:r>
              <a:rPr lang="en-US" sz="2400" i="1" dirty="0" smtClean="0"/>
              <a:t>e.g.</a:t>
            </a:r>
            <a:r>
              <a:rPr lang="en-US" sz="2400" dirty="0" smtClean="0"/>
              <a:t> </a:t>
            </a:r>
            <a:r>
              <a:rPr lang="en-US" sz="2400" dirty="0" err="1" smtClean="0"/>
              <a:t>Chlamydias</a:t>
            </a:r>
            <a:r>
              <a:rPr lang="en-US" sz="2400" dirty="0" smtClean="0"/>
              <a:t> &amp; </a:t>
            </a:r>
            <a:r>
              <a:rPr lang="en-US" sz="2400" dirty="0" err="1" smtClean="0"/>
              <a:t>Mycoplasmas</a:t>
            </a:r>
            <a:r>
              <a:rPr lang="en-US" sz="2400" dirty="0" smtClean="0"/>
              <a:t> may pass through. Thus filtration does not technically sterilize items but it is adequate for circumstances under which it is used.</a:t>
            </a:r>
          </a:p>
          <a:p>
            <a:pPr lvl="1"/>
            <a:endParaRPr lang="en-US" sz="2400" dirty="0" smtClean="0"/>
          </a:p>
          <a:p>
            <a:pPr lvl="1"/>
            <a:r>
              <a:rPr lang="en-US" sz="2400" dirty="0" smtClean="0"/>
              <a:t>Main use: for heat labile substances e.g. sera, antibiotics.</a:t>
            </a:r>
            <a:endParaRPr lang="en-US" sz="2400" dirty="0"/>
          </a:p>
        </p:txBody>
      </p:sp>
      <p:pic>
        <p:nvPicPr>
          <p:cNvPr id="5122" name="Picture 2" descr="http://bioinfo.bact.wisc.edu/themicrobialworld/filtersetup.jpg"/>
          <p:cNvPicPr>
            <a:picLocks noChangeAspect="1" noChangeArrowheads="1"/>
          </p:cNvPicPr>
          <p:nvPr/>
        </p:nvPicPr>
        <p:blipFill>
          <a:blip r:embed="rId2"/>
          <a:srcRect/>
          <a:stretch>
            <a:fillRect/>
          </a:stretch>
        </p:blipFill>
        <p:spPr bwMode="auto">
          <a:xfrm>
            <a:off x="6553200" y="3397802"/>
            <a:ext cx="2438400" cy="3277704"/>
          </a:xfrm>
          <a:prstGeom prst="rect">
            <a:avLst/>
          </a:prstGeom>
          <a:noFill/>
        </p:spPr>
      </p:pic>
      <p:pic>
        <p:nvPicPr>
          <p:cNvPr id="5124" name="Picture 4" descr="http://bioinfo.bact.wisc.edu/themicrobialworld/Millipore.jpg"/>
          <p:cNvPicPr>
            <a:picLocks noChangeAspect="1" noChangeArrowheads="1"/>
          </p:cNvPicPr>
          <p:nvPr/>
        </p:nvPicPr>
        <p:blipFill>
          <a:blip r:embed="rId3"/>
          <a:srcRect/>
          <a:stretch>
            <a:fillRect/>
          </a:stretch>
        </p:blipFill>
        <p:spPr bwMode="auto">
          <a:xfrm>
            <a:off x="6553200" y="457200"/>
            <a:ext cx="2451100" cy="2808828"/>
          </a:xfrm>
          <a:prstGeom prst="rect">
            <a:avLst/>
          </a:prstGeom>
          <a:noFill/>
        </p:spPr>
      </p:pic>
      <p:sp>
        <p:nvSpPr>
          <p:cNvPr id="6" name="Rectangle 5"/>
          <p:cNvSpPr/>
          <p:nvPr/>
        </p:nvSpPr>
        <p:spPr>
          <a:xfrm>
            <a:off x="914400" y="6211669"/>
            <a:ext cx="5638800" cy="584775"/>
          </a:xfrm>
          <a:prstGeom prst="rect">
            <a:avLst/>
          </a:prstGeom>
        </p:spPr>
        <p:txBody>
          <a:bodyPr wrap="square">
            <a:spAutoFit/>
          </a:bodyPr>
          <a:lstStyle/>
          <a:p>
            <a:r>
              <a:rPr lang="en-US" sz="1600" b="1" dirty="0" smtClean="0"/>
              <a:t>The recommended size filter that will exclude the smallest bacterial cells is 0.22 micron</a:t>
            </a:r>
            <a:endParaRPr lang="en-US" sz="16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534</TotalTime>
  <Words>1680</Words>
  <Application>Microsoft Office PowerPoint</Application>
  <PresentationFormat>On-screen Show (4:3)</PresentationFormat>
  <Paragraphs>198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Sterilization and disinfection</vt:lpstr>
      <vt:lpstr>Introduction</vt:lpstr>
      <vt:lpstr>Methods of Sterilization</vt:lpstr>
      <vt:lpstr>Modes of Action of sterilants and disinfectants</vt:lpstr>
      <vt:lpstr>Modes of Action of sterilants and disinfectants</vt:lpstr>
      <vt:lpstr>Modes of Action of sterilants and disinfectants</vt:lpstr>
      <vt:lpstr>Modes of Action of sterilants and disinfectants</vt:lpstr>
      <vt:lpstr>Methods of Sterilization</vt:lpstr>
      <vt:lpstr>Methods of Sterilization</vt:lpstr>
      <vt:lpstr>Methods of Sterilization</vt:lpstr>
      <vt:lpstr>Methods of Sterilization</vt:lpstr>
      <vt:lpstr>Methods of Sterilization</vt:lpstr>
      <vt:lpstr>Methods of Sterilization</vt:lpstr>
      <vt:lpstr>Methods of Sterilization</vt:lpstr>
      <vt:lpstr>Methods of Sterilization</vt:lpstr>
      <vt:lpstr>Methods of Sterilization</vt:lpstr>
      <vt:lpstr>Methods of Sterilization</vt:lpstr>
      <vt:lpstr>Methods of Sterilization</vt:lpstr>
      <vt:lpstr>DISINFECTANTS</vt:lpstr>
      <vt:lpstr>DISINFECTANTS</vt:lpstr>
      <vt:lpstr>DISINFECTANTS</vt:lpstr>
      <vt:lpstr>DISINFECTANTS</vt:lpstr>
      <vt:lpstr>DISINFECTANTS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Sterilization and disinfection</dc:title>
  <dc:creator>Dr. Maha</dc:creator>
  <cp:lastModifiedBy>Dr. Maha</cp:lastModifiedBy>
  <cp:revision>56</cp:revision>
  <dcterms:created xsi:type="dcterms:W3CDTF">2009-03-09T09:01:18Z</dcterms:created>
  <dcterms:modified xsi:type="dcterms:W3CDTF">2009-03-18T06:56:21Z</dcterms:modified>
</cp:coreProperties>
</file>