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5" r:id="rId14"/>
    <p:sldId id="287" r:id="rId15"/>
    <p:sldId id="291" r:id="rId16"/>
    <p:sldId id="297" r:id="rId17"/>
    <p:sldId id="298" r:id="rId18"/>
    <p:sldId id="268" r:id="rId19"/>
    <p:sldId id="269" r:id="rId20"/>
    <p:sldId id="271" r:id="rId21"/>
    <p:sldId id="270" r:id="rId22"/>
    <p:sldId id="273" r:id="rId23"/>
    <p:sldId id="274" r:id="rId24"/>
    <p:sldId id="275" r:id="rId25"/>
    <p:sldId id="288" r:id="rId26"/>
    <p:sldId id="276" r:id="rId27"/>
    <p:sldId id="277" r:id="rId28"/>
    <p:sldId id="289" r:id="rId29"/>
    <p:sldId id="290" r:id="rId30"/>
    <p:sldId id="278" r:id="rId31"/>
    <p:sldId id="281" r:id="rId32"/>
    <p:sldId id="282" r:id="rId33"/>
    <p:sldId id="296" r:id="rId34"/>
    <p:sldId id="283" r:id="rId35"/>
    <p:sldId id="284" r:id="rId36"/>
    <p:sldId id="285" r:id="rId37"/>
    <p:sldId id="286" r:id="rId38"/>
    <p:sldId id="292" r:id="rId39"/>
    <p:sldId id="279" r:id="rId40"/>
    <p:sldId id="280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99095F-83AB-4286-9842-1A129CE9FE6C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88438A-4E4D-4DBC-BCF2-5718C2B0C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sz="2800" dirty="0" smtClean="0"/>
              <a:t>Dr. Mohammed Arif.</a:t>
            </a:r>
          </a:p>
          <a:p>
            <a:pPr algn="l"/>
            <a:r>
              <a:rPr lang="en-US" sz="2800" dirty="0" smtClean="0"/>
              <a:t>Associate professor.</a:t>
            </a:r>
          </a:p>
          <a:p>
            <a:pPr algn="l"/>
            <a:r>
              <a:rPr lang="en-US" sz="2800" dirty="0" smtClean="0"/>
              <a:t>Consultant virologist.</a:t>
            </a:r>
          </a:p>
          <a:p>
            <a:pPr algn="l"/>
            <a:r>
              <a:rPr lang="en-US" sz="2800" dirty="0" smtClean="0"/>
              <a:t>Head of the virology unit.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Viral pathogenesis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Disease progression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C – Viruses that  are transmitted sexually enter  the body  through sexual contact. Example, HIV and hepatitis B virus 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D– Viruses that infect the skin, enter the human body through minor abrasion or cut on the skin. Example , human papilloma viruses, herpes simplex virus types 1 &amp; 2 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Disease progression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E– Blood born viruses, enter the body through using contaminated needled, surgical instruments and instrument used in the practice of tattooing , body piercing, cupping, etc . They also can be transmitted by direct contact with infected blood and through  sexual route.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F– Arboviruses, enter the human body through the bite of  infected vector such as mosquitoes, ticks and sand fly.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Disease progression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G– Zoonotic viruses such as rabies enter the body through the bite of rabid animal ( dogs and cats ).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Modes of transmission</a:t>
            </a:r>
            <a:endParaRPr lang="en-US" sz="2800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5625" y="1527175"/>
            <a:ext cx="5756237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</a:t>
            </a:r>
            <a:r>
              <a:rPr lang="en-US" sz="2800" dirty="0" smtClean="0"/>
              <a:t>Virus </a:t>
            </a:r>
            <a:r>
              <a:rPr lang="en-US" sz="2800" dirty="0" smtClean="0"/>
              <a:t>spreads in the body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1-  Localized infection.</a:t>
            </a:r>
          </a:p>
          <a:p>
            <a:pPr>
              <a:buNone/>
            </a:pPr>
            <a:r>
              <a:rPr lang="en-US" dirty="0" smtClean="0"/>
              <a:t>2-  Systemic infection ( generalized infection).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 Locallized  &amp; systemic infection 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92573" y="1527175"/>
            <a:ext cx="3122341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Localized and systematic infection.</a:t>
            </a:r>
            <a:endParaRPr lang="en-US" sz="2800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6172200" cy="4038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Systemic infection</a:t>
            </a:r>
            <a:endParaRPr lang="en-US" sz="2800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46082" y="1527175"/>
            <a:ext cx="261532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Virus spreads in the body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After entry , viruses may cause localized or systemic infections 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1- Localized infection 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After entry the virus replicates locally at the site of entry.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There is no invasion to the sub-epithelial tissue.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virus rarely reaches the lymphatic system and blood stream ( viremia is rare).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Recovery is </a:t>
            </a:r>
            <a:r>
              <a:rPr lang="en-US" dirty="0" smtClean="0"/>
              <a:t>usual.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615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    Virus spreads  in the body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2– Systemic infection: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After entry , the virus replicate locally at the site of entry.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virus invades the sub-epithelial tissue and reaches the lymphatic capillaries and then to the local lymph nodes.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Inside lymph nodes, virions are exposed to the macrophages and are engulfed , processed and  some of the viral proteins are expressed on the surface of macrophages.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Viral pathogenesis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process by which a viral infection leads to disease.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interaction between the virus and the host cell  can be viewed at three levels.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1- The effect of viruses on the cells.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2- Disease progression .The way in which viruses spread through the body and cause disease ( from entry till viral shedding 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3- The immune response to viral infection.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Virus spreads in the body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Macrophages has dual functions, processing and presenting viral antigens.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Lymphocytes can now recognize viral antigens on the surface of macrophages.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Virions enter the blood stream and are carried to the liver spleen, (primary viremia), where they replicate there.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Virus spreads in the body.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Secondary viremia may occur, in which the virus is carried out by the blood to infect other organs such as the CNS, lungs, salivary glands , nasal or oral mucous membrane.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3- Outcome of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1- Acute infection.</a:t>
            </a:r>
          </a:p>
          <a:p>
            <a:r>
              <a:rPr lang="en-US" dirty="0" smtClean="0"/>
              <a:t>The majority of viral infections are subclinical.</a:t>
            </a:r>
          </a:p>
          <a:p>
            <a:r>
              <a:rPr lang="en-US" dirty="0" smtClean="0"/>
              <a:t>In the absence of serious complication recovery is usual.</a:t>
            </a:r>
          </a:p>
          <a:p>
            <a:r>
              <a:rPr lang="en-US" dirty="0" smtClean="0"/>
              <a:t>In some cases acute infection may progress to chronic infection, as with hepatitis B and C.</a:t>
            </a:r>
          </a:p>
          <a:p>
            <a:r>
              <a:rPr lang="en-US" dirty="0" smtClean="0"/>
              <a:t>In some cases , acute infection may leads to latent infection, as with herpes viruses.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Outcome of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2- Chronic infection.</a:t>
            </a:r>
          </a:p>
          <a:p>
            <a:r>
              <a:rPr lang="en-US" dirty="0" smtClean="0"/>
              <a:t>In hepatitis B infection, about 90% of the infected individuals will recover and become immune.</a:t>
            </a:r>
          </a:p>
          <a:p>
            <a:r>
              <a:rPr lang="en-US" dirty="0" smtClean="0"/>
              <a:t>The remaining, less than 10%, will progress to chronic hepatitis B.</a:t>
            </a:r>
          </a:p>
          <a:p>
            <a:r>
              <a:rPr lang="en-US" dirty="0" smtClean="0"/>
              <a:t>Chronic hepatitis B is characterized by the presence of HBV-DNA  in the blood for more than 6- months.</a:t>
            </a:r>
          </a:p>
          <a:p>
            <a:r>
              <a:rPr lang="en-US" dirty="0" smtClean="0"/>
              <a:t>In chronic hepatitis B, the viral genome is integrated inside the human DNA in the hepatocytes.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Outcome of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In hepatitis C, only 20% of the infected individuals clear the virus from circulation and recover completely.</a:t>
            </a:r>
          </a:p>
          <a:p>
            <a:r>
              <a:rPr lang="en-US" dirty="0" smtClean="0"/>
              <a:t>The remaining, about 80%, will progress to chronic hepatitis C.</a:t>
            </a:r>
          </a:p>
          <a:p>
            <a:r>
              <a:rPr lang="en-US" dirty="0" smtClean="0"/>
              <a:t>Chronic hepatitis C is characterized by the presence of HCV-RNA in the blood for more than 6-months.</a:t>
            </a:r>
          </a:p>
          <a:p>
            <a:r>
              <a:rPr lang="en-US" dirty="0" smtClean="0"/>
              <a:t>In chronic hepatitis C the viral genome is not integrated into the human DNA.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Outcome of viral infection.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Instead, the virus continue to mutate inside the human body. This continuous mutation occur in the envelope gene of the virus. As a result different strains of HCV are developed.</a:t>
            </a:r>
          </a:p>
          <a:p>
            <a:r>
              <a:rPr lang="en-US" dirty="0" smtClean="0"/>
              <a:t>Using this strategy, the virus can escape the immune system. This phenomenon is known as quasi-species.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Outcome of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3- Persistent infection:</a:t>
            </a:r>
          </a:p>
          <a:p>
            <a:r>
              <a:rPr lang="en-US" dirty="0" smtClean="0"/>
              <a:t>In HIV- infection, there is no recovery or immunity.</a:t>
            </a:r>
          </a:p>
          <a:p>
            <a:r>
              <a:rPr lang="en-US" dirty="0" smtClean="0"/>
              <a:t>HIV infected patients remain infected for the rest of their life.</a:t>
            </a:r>
          </a:p>
          <a:p>
            <a:pPr>
              <a:buNone/>
            </a:pPr>
            <a:r>
              <a:rPr lang="en-US" dirty="0" smtClean="0"/>
              <a:t>4- Latent infection:</a:t>
            </a:r>
          </a:p>
          <a:p>
            <a:r>
              <a:rPr lang="en-US" dirty="0" smtClean="0"/>
              <a:t>The most important characteristic feature of herpes viruses  is the latency.</a:t>
            </a:r>
          </a:p>
          <a:p>
            <a:r>
              <a:rPr lang="en-US" dirty="0" smtClean="0"/>
              <a:t>After primary infection and recovery, the virus remains latent inside the human body for life.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Outcome of viral infection.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latent virus may reactivated and produces a recurrent illness.</a:t>
            </a:r>
          </a:p>
          <a:p>
            <a:r>
              <a:rPr lang="en-US" dirty="0" smtClean="0"/>
              <a:t>Recurrent infection is milder than primary infection and has  short duration.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Outcome of viral infection 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5- development of  human cancer:</a:t>
            </a:r>
          </a:p>
          <a:p>
            <a:r>
              <a:rPr lang="en-US" dirty="0" smtClean="0"/>
              <a:t> Few viral infections are associated with the development of cancer in human .</a:t>
            </a:r>
          </a:p>
          <a:p>
            <a:r>
              <a:rPr lang="en-US" dirty="0" smtClean="0"/>
              <a:t>Hepatitis B and C are associated with liver cancer           </a:t>
            </a:r>
          </a:p>
          <a:p>
            <a:pPr>
              <a:buNone/>
            </a:pPr>
            <a:r>
              <a:rPr lang="en-US" dirty="0" smtClean="0"/>
              <a:t> ( hepatocellular carcinoma).</a:t>
            </a:r>
          </a:p>
          <a:p>
            <a:r>
              <a:rPr lang="en-US" dirty="0" smtClean="0"/>
              <a:t>Epstein Barr virus (EBV) is associated with nasopharyngeal carcinoma and Burkit lymphoma.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Outcome of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Certain types of human papilloma viruses are associated with cervical cancer, together with herpes simplex virus type 2 (HSV-2).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1 -- The </a:t>
            </a:r>
            <a:r>
              <a:rPr lang="en-US" sz="2800" dirty="0" smtClean="0"/>
              <a:t>effect of viruses on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There are five main effects of virus infection on  the host cell: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1- Cytocidal (death of the infected cells 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2- Formation of multi-nucleated giant cell ( syncytia formation 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3- Formation of intracytoplasmic or intranuclear inclusion bodies.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4- Transformation of the infected cells.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5- No apparent changes 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Immune response to viral infection.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1- innate immunity: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Non- Ag specific defense mechanisms.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Play immediately or within hours of viral entry.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does not confer long lasting immunity.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These mechanisms include  the physical  and chemical barriers that operate at the body surfaces to prevent attachment and penetration of viruses: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human skin is not permeable to viruses and other microorganisms.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Immune response to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membrane lining the inner surfaces of the body secret mucous, which acts as protective barrier , inhibiting attachment of viruses.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acid and bile secretion in the gastrointestinal tract inactivate enveloped viruses.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Many of the secreted body fluids contain microbicidal factors such as zinc in semen, lactoperoxidase in breast milk and lysozymes in tears , saliva and nasal secretion.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immune response to viral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respiratory tract is lined with ciliated epithelial cells covered with mucous to trap viruses, which are then removed by the cilliary action during sneezing and coughing.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Innate immunity also include interferon secretion ,  the phagocytic action of neutophils and macrophages and activation of complement system.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Physical and chemical barriers</a:t>
            </a:r>
            <a:endParaRPr lang="en-US" sz="2800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4419600" cy="4495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Immune response to viral infection.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Interferons (IFN).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Interferons are cytokines, secreted by virally infected cells.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They bind to specific receptors on adjacent not infected cells and induce them to synthesize anti-viral molecules, which can degrade viral m-RNA and inhibit protein synthesis.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There are three types of interferons, alpha, beta and gamma.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Immune response to viral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Interferons also activate natural killer cells and macrophages.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They enhance expression of class I and class II MHC molecules.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They inhibit viral replication by degradation of the viral m-RNA and inhibiting protein synthesis.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Immune response to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Phagocytes: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There are two types of phagocytic cells. The polymorphonuclear neutophils and macrophages.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neutrophils are the dominant phagocytic cells in the blood.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Their function is to engulf and destroy the bulk of invading viruses.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Macrophages are found in most tissues.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Immune response to viral infection.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They found in connective tissue, liver (kupffer cells), brain ( microglia), lungs ( alveolar macrophages) , lymph nodes, and the skin.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They have two functions:</a:t>
            </a:r>
          </a:p>
          <a:p>
            <a:pPr>
              <a:buNone/>
            </a:pPr>
            <a:r>
              <a:rPr lang="en-US" dirty="0" smtClean="0"/>
              <a:t>      A-They engulf viruses, degrade them inside and express part of the degraded antigens on the outer surface ( antigen presenting cell).</a:t>
            </a:r>
          </a:p>
          <a:p>
            <a:pPr>
              <a:buNone/>
            </a:pPr>
            <a:r>
              <a:rPr lang="en-US" dirty="0" smtClean="0"/>
              <a:t>      B- They secret interferons and lymphocytes activating factors.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Macrophages</a:t>
            </a:r>
            <a:endParaRPr lang="en-US" sz="2800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676400"/>
            <a:ext cx="4495800" cy="44958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Immune response to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2-Adaptive immunity: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Refers to antigen – specific immune response.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More complex than innate.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confers long lasting immunity.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involves the following mechanisms:</a:t>
            </a:r>
          </a:p>
          <a:p>
            <a:pPr>
              <a:buNone/>
            </a:pPr>
            <a:r>
              <a:rPr lang="en-US" dirty="0" smtClean="0"/>
              <a:t>A- Antigen presentation on the outer surface of macrophages.</a:t>
            </a:r>
          </a:p>
          <a:p>
            <a:pPr>
              <a:buNone/>
            </a:pPr>
            <a:r>
              <a:rPr lang="en-US" dirty="0" smtClean="0"/>
              <a:t> B- Recognition of these antigens by T and B lymphocytes.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 effect of viruses on host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1- Cytocidal effect 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The infected cells are destroyed.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 tissue culture, the cytocydal effect is known as cytopatheic effect ( c p e 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is due  to insertion of viral protein in the plasma membrane of the infected cells, as a result, the cellular immune system attack these virally infected cells and cause their death.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 some cases, viruses synthesize early proteins , which shot down the synthesis of the cellular proteins and cause death of the infected cells.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Immune response to viral infection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C- activation of cytotoxic T cell to kill vitally infected cells ( cellular immunity ). </a:t>
            </a:r>
          </a:p>
          <a:p>
            <a:pPr>
              <a:buNone/>
            </a:pPr>
            <a:r>
              <a:rPr lang="en-US" dirty="0" smtClean="0"/>
              <a:t>  D- activation of B lymphocytes to differentiate in  to antibody secreting cells which secret antibodies (humoral immunity).</a:t>
            </a:r>
          </a:p>
          <a:p>
            <a:pPr>
              <a:buNone/>
            </a:pPr>
            <a:r>
              <a:rPr lang="en-US" dirty="0" smtClean="0"/>
              <a:t>   The main function of antibodies (Abs) is to neutralize extra cellular viruses. Abs cannot penetrate cells and neutralize intra-cellular viruses.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 interaction between cells of the immune system</a:t>
            </a:r>
            <a:endParaRPr lang="en-US" sz="2800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0" y="1295400"/>
            <a:ext cx="4267200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 effect of viruses on host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2- formation of multi-nucleated giant cells (MNGC):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Fusion occurs as a result of  insertion of viral proteins into the cell membrane.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infected cells are then fuse together to form MNGC.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This is a characteristic feature of paramyxo and herpes viruses.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 effect of viruses on host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3- Formation of  inclusion bodies: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Inclusion bodies are the site of viral replication.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All RNA-viruses, replicate in the cytoplasm and  cause  intra-cytoplasmic  inclusion bodies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All DNA-viruses, replicate in the nucleus of the infected cell and cause intra- nuclear inclusion bodies.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 effect of viruses on host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4- Transformation of the infected cells to malignant.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Alteration in the morphology of the infected cells.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Chrosomal abnormalities.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May produce tumors when inoculated in experimental animals.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Can be passaged ( sub-cultured ) indefinitely.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Effect of viruses on host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5- No apparent changes 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infected cells  are not destroyed, nor transformed. Also, there is no MNGC formation.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2--   Disease progression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1- Route of entry &amp; transmission 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 – Viruses that infect respiratory tract , enter the human body through the nose, by inhalation of respiratory droplets during sneezing and coughing 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B– Viruses that infect the gastrointestinal tract, enter the body through the mouth, by ingestion of food contaminated by infectious fecal material,  or drinking contaminated water.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438</TotalTime>
  <Words>1925</Words>
  <Application>Microsoft Office PowerPoint</Application>
  <PresentationFormat>On-screen Show (4:3)</PresentationFormat>
  <Paragraphs>190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Civic</vt:lpstr>
      <vt:lpstr>Viral pathogenesis</vt:lpstr>
      <vt:lpstr>Viral pathogenesis</vt:lpstr>
      <vt:lpstr> 1 -- The effect of viruses on cells</vt:lpstr>
      <vt:lpstr>The effect of viruses on host cells</vt:lpstr>
      <vt:lpstr>The effect of viruses on host cells</vt:lpstr>
      <vt:lpstr>The effect of viruses on host cells</vt:lpstr>
      <vt:lpstr>The effect of viruses on host cells</vt:lpstr>
      <vt:lpstr>Effect of viruses on host cells</vt:lpstr>
      <vt:lpstr> 2--   Disease progression </vt:lpstr>
      <vt:lpstr>Disease progression</vt:lpstr>
      <vt:lpstr>Disease progression</vt:lpstr>
      <vt:lpstr>Disease progression</vt:lpstr>
      <vt:lpstr>Modes of transmission</vt:lpstr>
      <vt:lpstr> Virus spreads in the body</vt:lpstr>
      <vt:lpstr>  Locallized  &amp; systemic infection .</vt:lpstr>
      <vt:lpstr>Localized and systematic infection.</vt:lpstr>
      <vt:lpstr>Systemic infection</vt:lpstr>
      <vt:lpstr>Virus spreads in the body</vt:lpstr>
      <vt:lpstr>    Virus spreads  in the body</vt:lpstr>
      <vt:lpstr> Virus spreads in the body</vt:lpstr>
      <vt:lpstr> Virus spreads in the body.</vt:lpstr>
      <vt:lpstr> 3- Outcome of viral infection</vt:lpstr>
      <vt:lpstr>Outcome of viral infection</vt:lpstr>
      <vt:lpstr>Outcome of viral infection</vt:lpstr>
      <vt:lpstr>Outcome of viral infection.</vt:lpstr>
      <vt:lpstr>Outcome of viral infection</vt:lpstr>
      <vt:lpstr>Outcome of viral infection.</vt:lpstr>
      <vt:lpstr>Outcome of viral infection .</vt:lpstr>
      <vt:lpstr>Outcome of viral infection</vt:lpstr>
      <vt:lpstr>Immune response to viral infection.</vt:lpstr>
      <vt:lpstr>Immune response to viral infection</vt:lpstr>
      <vt:lpstr> immune response to viral infection</vt:lpstr>
      <vt:lpstr>Physical and chemical barriers</vt:lpstr>
      <vt:lpstr>Immune response to viral infection.</vt:lpstr>
      <vt:lpstr>Immune response to viral infection</vt:lpstr>
      <vt:lpstr>Immune response to viral infection</vt:lpstr>
      <vt:lpstr>Immune response to viral infection.</vt:lpstr>
      <vt:lpstr>Macrophages</vt:lpstr>
      <vt:lpstr>Immune response to viral infection</vt:lpstr>
      <vt:lpstr>Immune response to viral infection</vt:lpstr>
      <vt:lpstr>The interaction between cells of the immune system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pathogenesis</dc:title>
  <dc:creator>Dr.Arif</dc:creator>
  <cp:lastModifiedBy>Dr.Arif</cp:lastModifiedBy>
  <cp:revision>69</cp:revision>
  <dcterms:created xsi:type="dcterms:W3CDTF">2008-09-11T09:45:39Z</dcterms:created>
  <dcterms:modified xsi:type="dcterms:W3CDTF">2008-11-03T05:57:51Z</dcterms:modified>
</cp:coreProperties>
</file>