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3" r:id="rId37"/>
    <p:sldId id="291" r:id="rId38"/>
    <p:sldId id="292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36ED5-E9E2-43F2-8C25-FFBC18595D09}" type="datetimeFigureOut">
              <a:rPr lang="en-US" smtClean="0"/>
              <a:pPr/>
              <a:t>10/18/2008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942F60-109D-4847-B656-C4AB20AE0F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36ED5-E9E2-43F2-8C25-FFBC18595D09}" type="datetimeFigureOut">
              <a:rPr lang="en-US" smtClean="0"/>
              <a:pPr/>
              <a:t>10/18/2008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2F60-109D-4847-B656-C4AB20AE0F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9942F60-109D-4847-B656-C4AB20AE0F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36ED5-E9E2-43F2-8C25-FFBC18595D09}" type="datetimeFigureOut">
              <a:rPr lang="en-US" smtClean="0"/>
              <a:pPr/>
              <a:t>10/18/2008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36ED5-E9E2-43F2-8C25-FFBC18595D09}" type="datetimeFigureOut">
              <a:rPr lang="en-US" smtClean="0"/>
              <a:pPr/>
              <a:t>10/18/2008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9942F60-109D-4847-B656-C4AB20AE0F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36ED5-E9E2-43F2-8C25-FFBC18595D09}" type="datetimeFigureOut">
              <a:rPr lang="en-US" smtClean="0"/>
              <a:pPr/>
              <a:t>10/18/2008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942F60-109D-4847-B656-C4AB20AE0F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6336ED5-E9E2-43F2-8C25-FFBC18595D09}" type="datetimeFigureOut">
              <a:rPr lang="en-US" smtClean="0"/>
              <a:pPr/>
              <a:t>10/18/2008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2F60-109D-4847-B656-C4AB20AE0F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36ED5-E9E2-43F2-8C25-FFBC18595D09}" type="datetimeFigureOut">
              <a:rPr lang="en-US" smtClean="0"/>
              <a:pPr/>
              <a:t>10/18/2008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9942F60-109D-4847-B656-C4AB20AE0F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36ED5-E9E2-43F2-8C25-FFBC18595D09}" type="datetimeFigureOut">
              <a:rPr lang="en-US" smtClean="0"/>
              <a:pPr/>
              <a:t>10/18/2008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9942F60-109D-4847-B656-C4AB20AE0F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36ED5-E9E2-43F2-8C25-FFBC18595D09}" type="datetimeFigureOut">
              <a:rPr lang="en-US" smtClean="0"/>
              <a:pPr/>
              <a:t>10/18/2008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942F60-109D-4847-B656-C4AB20AE0F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942F60-109D-4847-B656-C4AB20AE0F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36ED5-E9E2-43F2-8C25-FFBC18595D09}" type="datetimeFigureOut">
              <a:rPr lang="en-US" smtClean="0"/>
              <a:pPr/>
              <a:t>10/18/2008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9942F60-109D-4847-B656-C4AB20AE0F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6336ED5-E9E2-43F2-8C25-FFBC18595D09}" type="datetimeFigureOut">
              <a:rPr lang="en-US" smtClean="0"/>
              <a:pPr/>
              <a:t>10/18/2008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6336ED5-E9E2-43F2-8C25-FFBC18595D09}" type="datetimeFigureOut">
              <a:rPr lang="en-US" smtClean="0"/>
              <a:pPr/>
              <a:t>10/18/2008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942F60-109D-4847-B656-C4AB20AE0F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algn="l"/>
            <a:r>
              <a:rPr lang="en-US" sz="2800" dirty="0" smtClean="0"/>
              <a:t>Dr. Mohammed Arif</a:t>
            </a:r>
          </a:p>
          <a:p>
            <a:pPr algn="l"/>
            <a:r>
              <a:rPr lang="en-US" sz="2800" dirty="0" smtClean="0"/>
              <a:t>Associate professor</a:t>
            </a:r>
          </a:p>
          <a:p>
            <a:pPr algn="l"/>
            <a:r>
              <a:rPr lang="en-US" sz="2800" dirty="0" smtClean="0"/>
              <a:t>Consultant virologist </a:t>
            </a:r>
          </a:p>
          <a:p>
            <a:pPr algn="l"/>
            <a:r>
              <a:rPr lang="en-US" sz="2800" dirty="0" smtClean="0"/>
              <a:t>Head of the virology unit</a:t>
            </a:r>
          </a:p>
          <a:p>
            <a:pPr algn="l"/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Viral infection of the respiratory tract ---  1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2- Pharyngitis (sore throat)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 Acute inflammation of the pharynx.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 Characterized by sore throat and pain on swallowing.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The pharyngeal mucous membrane may be mildly injected , or severely inflamed and may be covered by exudates.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 Usually caused by viruses.</a:t>
            </a:r>
          </a:p>
          <a:p>
            <a:pPr>
              <a:buFont typeface="Wingdings" pitchFamily="2" charset="2"/>
              <a:buChar char="q"/>
            </a:pP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Viral etiology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 Adenoviruses.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 Influenza viruses.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Rhinoviruses.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Coronaviruses. 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Parainfluenzaviruses.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RSV.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transmission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 By inhalation of respiratory droplets.</a:t>
            </a:r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 Target group: Both adults and children.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Symptoms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 Pharyngitis.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Generalized erythema of the pharynx.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Cervical lymphadenopathy.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Pain on swallowing.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Fever.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Prognosis and lab. diagnosis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2400" dirty="0" smtClean="0"/>
              <a:t>Prognosis: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 Self-limiting disease.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 Recovery is complete.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Lab. Diagnosis: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 Not needed, diagnosis usually made on the basis of the clinical symptoms.</a:t>
            </a: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Treatment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 There is no specific anti- viral drug therapy.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Treatment is supportive.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Anti-pyretic  and analgesics are commonly used.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Antibiotics required only in case of secondary bacterial infection.</a:t>
            </a:r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3-Croup (acute laryngo-tracheobronchitis).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 Acute inflammation of the larynx and trachea in infants and young children.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Usually caused by viruses. 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Characterized by swelling of the epithelial calls lining the air way, so that the air way narrows and breathing becomes difficult.</a:t>
            </a: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Viral etiology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Parainfluenza viruses types 1 &amp; 2.</a:t>
            </a:r>
          </a:p>
          <a:p>
            <a:r>
              <a:rPr lang="en-US" dirty="0" smtClean="0"/>
              <a:t>RSV.</a:t>
            </a:r>
          </a:p>
          <a:p>
            <a:r>
              <a:rPr lang="en-US" dirty="0" smtClean="0"/>
              <a:t>Influenza viruses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Parainfluenza types 1 and 2 are the major cause of croup in infants and young children 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Transmission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 By inhalation of respiratory droplets.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Target groups: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 Children between six months to three years.</a:t>
            </a:r>
            <a:endParaRPr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Symptoms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 Usually preceded by a cold symptoms.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Fever.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Difficulty in breathing.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Rapid and shallow breathing. 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Barking spasmodic cough.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Inspiratoty stridor.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 Intercostal retraction. 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Respiratory distress. 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Hypoxia and cyanosis.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Viral infection of the respiratory tract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/>
              <a:t>Respiratory infections are common in both children and adults.</a:t>
            </a:r>
          </a:p>
          <a:p>
            <a:r>
              <a:rPr lang="en-US" sz="2400" dirty="0" smtClean="0"/>
              <a:t>Mostly caused by viruses.</a:t>
            </a:r>
          </a:p>
          <a:p>
            <a:r>
              <a:rPr lang="en-US" sz="2400" dirty="0" smtClean="0"/>
              <a:t>Mostly are mild and confined to the upper respiratory tract(URT).</a:t>
            </a:r>
          </a:p>
          <a:p>
            <a:r>
              <a:rPr lang="en-US" sz="2400" dirty="0" smtClean="0"/>
              <a:t>Mostly are self limiting.</a:t>
            </a:r>
          </a:p>
          <a:p>
            <a:r>
              <a:rPr lang="en-US" sz="2400" dirty="0" smtClean="0"/>
              <a:t>URT-infection may spread down ward and causes more severe infection and even death.</a:t>
            </a:r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Prognosis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 In mild cases, recovery is usual in 3-5 days.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Small proportion of cases proceed to bronchiolitis and pneumonia.</a:t>
            </a:r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Lab. diagnosis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sz="2400" dirty="0" smtClean="0"/>
              <a:t>Specimen, is nasopharyngeal aspirate (NPA).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By direct demonstration of the virus in the infected cells , inside the NPA.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4-Bronchiolitis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Inflammation of the bronchioles in infants and young children.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Mostly caused by viruses.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Respiratory syncytial virus ( RSV )  and parainfluenza virus type 3 in infants.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Influenza A viruses.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Adenoviruses.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Human meta pneumovirus.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Bronchiolitis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Transmission : By inhalation of respiratory droplets.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Target group : Infants less than 18-months.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Clinical features: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Usually preceded by URT symptoms.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Rapid and shallow breathing.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Dyspnea( Difficulty in breathing ).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Expiratory obstruction.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Expiratory wheezing.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Bronchiolitis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Respiratory distress.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Tachypnea.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Deep retraction of the sub-costal, intercostal and suprasternal area.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Hypoxia and cyanosis.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Bronchiolitis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Prognosis and treatment.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Most cases can be treated at home and recover in 3 – 5 days.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Increasing respiratory distress, cyanosis, fatigue or dehydration are indication for hospitalization.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Lab diagnosis.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By direct demonstration of the viral antigens in the nasopharyngeal aspirate, using immuno flourescent technique.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Viral pneumonia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Inflammation of the lung and alveoli.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Characterized by death of the cells, edema, pleural effusion and perivascular infiltrate of neutrophills and lymphocytes.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most commonly caused viruses are: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RSV and parainfluenza virus type-3.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Influenza A viruses.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Adenoviruses.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5-Viral pneumonia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Human metapneumovirus.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CMV in the immunocompromised.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Varicella-zoster virus in adults.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Transmission : by inhalation of respiratory droplets during sneezing and coughing.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Target groups: young children and the immunocompromised 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Viral pneumonia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Symptoms: usually preceded by the URT symptoms.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Fever.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Chills.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Pharyngitis.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Cough.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Rapid and shallow breathing.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Dyspnea.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Fatigue.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Viral pneumonia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Prognosis: Most cases are mild and get better without treatment.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Some cases are more serious and require hospitalization.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Complications: Respiratory failure, heart failure and liver failure.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Clinical manifestations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/>
              <a:t>Common cold (coryza, rhinitis).</a:t>
            </a:r>
          </a:p>
          <a:p>
            <a:r>
              <a:rPr lang="en-US" sz="2400" dirty="0" smtClean="0"/>
              <a:t>Pharyngitis. </a:t>
            </a:r>
          </a:p>
          <a:p>
            <a:r>
              <a:rPr lang="en-US" sz="2400" dirty="0" smtClean="0"/>
              <a:t>Tonsilitis. </a:t>
            </a:r>
          </a:p>
          <a:p>
            <a:r>
              <a:rPr lang="en-US" sz="2400" dirty="0" smtClean="0"/>
              <a:t>Sinusitis &amp; otitis media.</a:t>
            </a:r>
          </a:p>
          <a:p>
            <a:r>
              <a:rPr lang="en-US" sz="2400" dirty="0" smtClean="0"/>
              <a:t>Croup ( acute laryngotracheobronchitis).</a:t>
            </a:r>
          </a:p>
          <a:p>
            <a:r>
              <a:rPr lang="en-US" sz="2400" dirty="0" smtClean="0"/>
              <a:t>Acute bronchitis.</a:t>
            </a:r>
          </a:p>
          <a:p>
            <a:r>
              <a:rPr lang="en-US" sz="2400" dirty="0" smtClean="0"/>
              <a:t>Acute bronchiolitis.</a:t>
            </a:r>
          </a:p>
          <a:p>
            <a:r>
              <a:rPr lang="en-US" sz="2400" dirty="0" smtClean="0"/>
              <a:t>Pneumonia.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Viral pneumonia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Treatment : Specific anti-viral drugs are available for: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CMV , ganciclovir.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VZV , ganciclovir.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Influenza A , amantadine and remantadine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smtClean="0"/>
              <a:t>  Lab.  diagnosis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For RSV and  parainfluenza viruses :</a:t>
            </a:r>
          </a:p>
          <a:p>
            <a:pPr>
              <a:buNone/>
            </a:pPr>
            <a:r>
              <a:rPr lang="en-US" dirty="0" smtClean="0"/>
              <a:t>    Detection of the viral antigen in the nasopharyngeal aspirate (NPA), using direct immuno fluorescence.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For influenza and adenoviruses :</a:t>
            </a:r>
          </a:p>
          <a:p>
            <a:pPr>
              <a:buNone/>
            </a:pPr>
            <a:r>
              <a:rPr lang="en-US" dirty="0" smtClean="0"/>
              <a:t>    Isolation of these viruses in tissue culture, followed by identification of the isolated virus.</a:t>
            </a:r>
          </a:p>
          <a:p>
            <a:pPr>
              <a:buNone/>
            </a:pPr>
            <a:r>
              <a:rPr lang="en-US" dirty="0" smtClean="0"/>
              <a:t>    Specimens: NPA, throat swab, bronchial wash.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 Adenoviruses.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family : Adenoviridae.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Icosahedral, 90-100 nm in diameter.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Unenveloped ( naked ) 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One spike ( fiber ) at each vertex.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viral genome is linear </a:t>
            </a:r>
            <a:r>
              <a:rPr lang="en-US" dirty="0" err="1" smtClean="0"/>
              <a:t>ds</a:t>
            </a:r>
            <a:r>
              <a:rPr lang="en-US" dirty="0" smtClean="0"/>
              <a:t>-DNA.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51- human adenoviruses, grouped in 6-species A-F 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Adenoviruses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Transmission: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Respiratory infection ,by inhalation of respiratory droplets. </a:t>
            </a:r>
          </a:p>
          <a:p>
            <a:pPr>
              <a:buNone/>
            </a:pPr>
            <a:r>
              <a:rPr lang="en-US" dirty="0" smtClean="0"/>
              <a:t> -- Through contaminated hands.</a:t>
            </a:r>
          </a:p>
          <a:p>
            <a:pPr>
              <a:buNone/>
            </a:pPr>
            <a:r>
              <a:rPr lang="en-US" dirty="0" smtClean="0"/>
              <a:t> -- Direct contact with contaminated surfaces.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Intestinal tract infection:</a:t>
            </a:r>
          </a:p>
          <a:p>
            <a:pPr>
              <a:buNone/>
            </a:pPr>
            <a:r>
              <a:rPr lang="en-US" dirty="0" smtClean="0"/>
              <a:t>-- By the fecal oral route.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 Adenoviruses.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Eye infection:</a:t>
            </a:r>
          </a:p>
          <a:p>
            <a:pPr>
              <a:buNone/>
            </a:pPr>
            <a:r>
              <a:rPr lang="en-US" dirty="0" smtClean="0"/>
              <a:t> -- Through contaminated hands.</a:t>
            </a:r>
          </a:p>
          <a:p>
            <a:pPr>
              <a:buNone/>
            </a:pPr>
            <a:r>
              <a:rPr lang="en-US" dirty="0" smtClean="0"/>
              <a:t> -- Using contaminated towels.</a:t>
            </a:r>
          </a:p>
          <a:p>
            <a:pPr>
              <a:buNone/>
            </a:pPr>
            <a:r>
              <a:rPr lang="en-US" dirty="0" smtClean="0"/>
              <a:t> -- Using contaminated eye-drops, ophthalmic instruments.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Target groups : Children and adults.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 Adenoviruses.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Diseases associated with adenoviruses: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Keratoconjunctivitis.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Pharyngo -conjunctival fever.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Respiratory infection.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Gastroenteritis.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Urinary tract infection.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Acute hemorrhagic cystitis.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Meningitis.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Adenoviruses.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Prognosis: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Self- limiting disease.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Recovery is usual.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smtClean="0"/>
              <a:t> Adenoviruses.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Treatment: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There is no anti-viral drug therapy.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Treatment is supportive.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Lab diagnosis: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By isolation of the virus in tissue culture, followed by identification of the isolated virus.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Adenoviruses.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Prevention: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There is no vaccine available yet.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1- Common cold (rhinitis, coryza)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sz="2400" dirty="0" smtClean="0"/>
              <a:t>Viral etiology: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 Rhinoviruses, family : picornaviridae.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Corona viruses, family: coronaviridae.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Adenoviruses, family : adenoviridae.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Parainfluenza viruses, family : paramyxoviridae.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Respiratory syncytial virus (RSV), family : paramyxoviridae.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Common cold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sz="2400" dirty="0" smtClean="0"/>
              <a:t>inflammation of the nose and throat (nasopharyngitis), characterized by watery nasal discharge and sneezing.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It is a highly contagious disease</a:t>
            </a:r>
            <a:r>
              <a:rPr lang="en-US" sz="2400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 Rhino and corona viruses are the major cause of common cold.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Transmission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By inhalation of respiratory droplets, during sneezing and coughing.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By contaminated hands.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Target group: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 both children and adults.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Clinical features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IP: 1-3 days.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sz="2400" dirty="0" smtClean="0"/>
              <a:t>Symptoms: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 Watery nasal discharge. 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Sneezing. 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Mild sore throat. 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Fever is not common.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Prognosis and lab. diagnosis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sz="2400" dirty="0" smtClean="0"/>
              <a:t> Prognosis: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 Self-limiting disease.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 Recovery is complete.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Lab. Diagnosis: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 Not needed, diagnosis is made on the basis of clinical symptoms.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Treatment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There is no specific anti-viral drug therapy.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Treatment is supportive.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Anti-pyretic and analgesics are commonly used.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205</TotalTime>
  <Words>1273</Words>
  <Application>Microsoft Office PowerPoint</Application>
  <PresentationFormat>On-screen Show (4:3)</PresentationFormat>
  <Paragraphs>267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Civic</vt:lpstr>
      <vt:lpstr>Viral infection of the respiratory tract ---  1</vt:lpstr>
      <vt:lpstr>Viral infection of the respiratory tract</vt:lpstr>
      <vt:lpstr>Clinical manifestations</vt:lpstr>
      <vt:lpstr>1- Common cold (rhinitis, coryza)</vt:lpstr>
      <vt:lpstr>Common cold</vt:lpstr>
      <vt:lpstr>Transmission</vt:lpstr>
      <vt:lpstr>Clinical features</vt:lpstr>
      <vt:lpstr>Prognosis and lab. diagnosis</vt:lpstr>
      <vt:lpstr>Treatment</vt:lpstr>
      <vt:lpstr>2- Pharyngitis (sore throat)</vt:lpstr>
      <vt:lpstr>Viral etiology</vt:lpstr>
      <vt:lpstr>transmission</vt:lpstr>
      <vt:lpstr>Symptoms</vt:lpstr>
      <vt:lpstr>Prognosis and lab. diagnosis</vt:lpstr>
      <vt:lpstr>Treatment</vt:lpstr>
      <vt:lpstr>3-Croup (acute laryngo-tracheobronchitis).</vt:lpstr>
      <vt:lpstr>Viral etiology</vt:lpstr>
      <vt:lpstr>Transmission</vt:lpstr>
      <vt:lpstr>Symptoms</vt:lpstr>
      <vt:lpstr>Prognosis</vt:lpstr>
      <vt:lpstr>Lab. diagnosis</vt:lpstr>
      <vt:lpstr>4-Bronchiolitis</vt:lpstr>
      <vt:lpstr>Bronchiolitis</vt:lpstr>
      <vt:lpstr>Bronchiolitis</vt:lpstr>
      <vt:lpstr>Bronchiolitis</vt:lpstr>
      <vt:lpstr>Viral pneumonia</vt:lpstr>
      <vt:lpstr>5-Viral pneumonia</vt:lpstr>
      <vt:lpstr>Viral pneumonia</vt:lpstr>
      <vt:lpstr>Viral pneumonia</vt:lpstr>
      <vt:lpstr>Viral pneumonia</vt:lpstr>
      <vt:lpstr>  Lab.  diagnosis</vt:lpstr>
      <vt:lpstr>  Adenoviruses.</vt:lpstr>
      <vt:lpstr> Adenoviruses</vt:lpstr>
      <vt:lpstr>  Adenoviruses.</vt:lpstr>
      <vt:lpstr>  Adenoviruses.</vt:lpstr>
      <vt:lpstr> Adenoviruses.</vt:lpstr>
      <vt:lpstr> Adenoviruses.</vt:lpstr>
      <vt:lpstr> Adenoviruses.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infection of the respiratory tract</dc:title>
  <dc:creator>Dr.Arif</dc:creator>
  <cp:lastModifiedBy>Dr.Arif</cp:lastModifiedBy>
  <cp:revision>33</cp:revision>
  <dcterms:created xsi:type="dcterms:W3CDTF">2008-06-17T10:31:14Z</dcterms:created>
  <dcterms:modified xsi:type="dcterms:W3CDTF">2008-10-18T06:15:20Z</dcterms:modified>
</cp:coreProperties>
</file>