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71" r:id="rId12"/>
    <p:sldId id="274" r:id="rId13"/>
    <p:sldId id="275" r:id="rId14"/>
    <p:sldId id="264" r:id="rId15"/>
    <p:sldId id="270" r:id="rId16"/>
    <p:sldId id="265" r:id="rId17"/>
    <p:sldId id="266" r:id="rId18"/>
    <p:sldId id="26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5" autoAdjust="0"/>
    <p:restoredTop sz="94660"/>
  </p:normalViewPr>
  <p:slideViewPr>
    <p:cSldViewPr>
      <p:cViewPr varScale="1">
        <p:scale>
          <a:sx n="42" d="100"/>
          <a:sy n="42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72F727-0DAB-40B2-80B5-957B1ADB9883}" type="datetimeFigureOut">
              <a:rPr lang="en-US" smtClean="0"/>
              <a:pPr/>
              <a:t>11/4/2008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8BE2D6-E16D-4579-A455-7B32D2BD9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Dr. Mohammed Arif</a:t>
            </a:r>
          </a:p>
          <a:p>
            <a:pPr algn="l"/>
            <a:r>
              <a:rPr lang="en-US" sz="2400" dirty="0" smtClean="0"/>
              <a:t>Associate professor</a:t>
            </a:r>
          </a:p>
          <a:p>
            <a:pPr algn="l"/>
            <a:r>
              <a:rPr lang="en-US" sz="2400" dirty="0" smtClean="0"/>
              <a:t>Consultant virologist</a:t>
            </a:r>
          </a:p>
          <a:p>
            <a:pPr algn="l"/>
            <a:r>
              <a:rPr lang="en-US" sz="2400" dirty="0" smtClean="0"/>
              <a:t>Head of the virology unit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gastroenteritis ( Viral diarrhea ).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en-US" sz="2800" dirty="0" smtClean="0"/>
              <a:t>  Endemicity.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Viruses that are transmitted by the fecal oral route are endemic in areas with: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Low standard of hygiene and sanitation.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Primitive sewage system.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No  adequate  water pipe-line system.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Crowded living condition.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Low educational level.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Pathogenesis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These viruses replicate in the epithelial cells lining the small intestine ( enterocytes ).</a:t>
            </a:r>
          </a:p>
          <a:p>
            <a:r>
              <a:rPr lang="en-US" dirty="0" smtClean="0"/>
              <a:t>They replicate at the tips of the villi ( mature cells ), causing destruction of these cells .</a:t>
            </a:r>
          </a:p>
          <a:p>
            <a:r>
              <a:rPr lang="en-US" dirty="0" smtClean="0"/>
              <a:t>They do not replicate in the crypt .</a:t>
            </a:r>
          </a:p>
          <a:p>
            <a:r>
              <a:rPr lang="en-US" dirty="0" smtClean="0"/>
              <a:t>As a result, maladsorption of fluids and electrolytes occurs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Small intestine</a:t>
            </a:r>
            <a:endParaRPr lang="en-US" sz="2800" dirty="0"/>
          </a:p>
        </p:txBody>
      </p:sp>
      <p:pic>
        <p:nvPicPr>
          <p:cNvPr id="4" name="Content Placeholder 3" descr="getIma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676400"/>
            <a:ext cx="6934200" cy="449579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Small intestine</a:t>
            </a:r>
            <a:endParaRPr lang="en-US" sz="2800" dirty="0"/>
          </a:p>
        </p:txBody>
      </p:sp>
      <p:pic>
        <p:nvPicPr>
          <p:cNvPr id="4" name="Content Placeholder 3" descr="img00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6781800" cy="4800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IP ,  1-3 days.</a:t>
            </a:r>
          </a:p>
          <a:p>
            <a:r>
              <a:rPr lang="en-US" sz="2400" dirty="0" smtClean="0"/>
              <a:t>The main symptoms are: diarrhea, vomiting, nausea, abdominal cramping and pain, fever.</a:t>
            </a:r>
          </a:p>
          <a:p>
            <a:r>
              <a:rPr lang="en-US" sz="2400" dirty="0" smtClean="0"/>
              <a:t>Duration: 2-7 days.</a:t>
            </a:r>
          </a:p>
          <a:p>
            <a:r>
              <a:rPr lang="en-US" sz="2400" dirty="0" smtClean="0"/>
              <a:t>Prognosis: in the absence of dehydration, the disease is mild and recovery is usual.</a:t>
            </a:r>
          </a:p>
          <a:p>
            <a:r>
              <a:rPr lang="en-US" sz="2400" dirty="0" smtClean="0"/>
              <a:t>Complications: dehydration.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Infantile diarrhea .</a:t>
            </a:r>
            <a:endParaRPr lang="en-US" sz="2800" dirty="0"/>
          </a:p>
        </p:txBody>
      </p:sp>
      <p:pic>
        <p:nvPicPr>
          <p:cNvPr id="4" name="Content Placeholder 3" descr="crimg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7000" y="1752600"/>
            <a:ext cx="4800599" cy="4267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572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By replacement of fluids and electrolytes lost by diarrhea.</a:t>
            </a:r>
          </a:p>
          <a:p>
            <a:r>
              <a:rPr lang="en-US" sz="2400" dirty="0" smtClean="0"/>
              <a:t>Children with diarrhea who are unable to take fluids by mouth because of nausea and vomiting may need interavenous fluids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Prevention measures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Washing hands with soap and water before preparing food and eating.</a:t>
            </a:r>
          </a:p>
          <a:p>
            <a:r>
              <a:rPr lang="en-US" dirty="0" smtClean="0"/>
              <a:t>Washing hands with soap and water after toilet and changing diapers.</a:t>
            </a:r>
          </a:p>
          <a:p>
            <a:r>
              <a:rPr lang="en-US" dirty="0" smtClean="0"/>
              <a:t>Disinfection of contaminated surfaces , such as toilets, carpet, floors,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Laboratory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detection of these viruses in stool, using EIA.</a:t>
            </a:r>
          </a:p>
          <a:p>
            <a:r>
              <a:rPr lang="en-US" dirty="0" smtClean="0"/>
              <a:t> These viruses shed freely in stool.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Rotavirus vaccine.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Live attenuated , oral vaccine.</a:t>
            </a:r>
          </a:p>
          <a:p>
            <a:r>
              <a:rPr lang="en-US" dirty="0" smtClean="0"/>
              <a:t>Administered in two doses.</a:t>
            </a:r>
          </a:p>
          <a:p>
            <a:r>
              <a:rPr lang="en-US" dirty="0" smtClean="0"/>
              <a:t>First dose at age of 2- months.</a:t>
            </a:r>
          </a:p>
          <a:p>
            <a:r>
              <a:rPr lang="en-US" dirty="0" smtClean="0"/>
              <a:t>Second dose at age of </a:t>
            </a:r>
            <a:r>
              <a:rPr lang="en-US" smtClean="0"/>
              <a:t>4- months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Viral diarrhea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second most common infection after  the respiratory tract .</a:t>
            </a:r>
          </a:p>
          <a:p>
            <a:r>
              <a:rPr lang="en-US" dirty="0" smtClean="0"/>
              <a:t>Mainly disease of infants and young children .</a:t>
            </a:r>
          </a:p>
          <a:p>
            <a:r>
              <a:rPr lang="en-US" dirty="0" smtClean="0"/>
              <a:t>Mostly self limiting disease. Recovery is usual .</a:t>
            </a:r>
          </a:p>
          <a:p>
            <a:r>
              <a:rPr lang="en-US" dirty="0" smtClean="0"/>
              <a:t>Diarrhea, vomiting and abdominal pain are the major symptoms.</a:t>
            </a:r>
          </a:p>
          <a:p>
            <a:r>
              <a:rPr lang="en-US" dirty="0" smtClean="0"/>
              <a:t>Viruses causing diarrhea replicate in the epithelial cells of the small intestine and shed freely in stools.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etiology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Rota viruses  (reoviridae),  the major cause of infantile diarrhea.</a:t>
            </a:r>
          </a:p>
          <a:p>
            <a:r>
              <a:rPr lang="en-US" sz="2400" dirty="0" smtClean="0"/>
              <a:t>Enteric adenoviruses types 40 &amp; 41 (adenoviridae).</a:t>
            </a:r>
          </a:p>
          <a:p>
            <a:r>
              <a:rPr lang="en-US" sz="2400" dirty="0" smtClean="0"/>
              <a:t>Astroviruses (astroviridae).</a:t>
            </a:r>
          </a:p>
          <a:p>
            <a:r>
              <a:rPr lang="en-US" sz="2400" dirty="0" smtClean="0"/>
              <a:t>Norovirus  (caliciviridae).</a:t>
            </a:r>
          </a:p>
          <a:p>
            <a:r>
              <a:rPr lang="en-US" sz="2400" dirty="0" smtClean="0"/>
              <a:t>Sapovirus (caliciviridae) 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Rota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Family: Reoviridae.</a:t>
            </a:r>
          </a:p>
          <a:p>
            <a:r>
              <a:rPr lang="en-US" sz="2400" dirty="0" smtClean="0"/>
              <a:t>Icosahedral particles , 20-30 nm in diameter.</a:t>
            </a:r>
          </a:p>
          <a:p>
            <a:r>
              <a:rPr lang="en-US" sz="2400" dirty="0" smtClean="0"/>
              <a:t>Unenveloped.</a:t>
            </a:r>
          </a:p>
          <a:p>
            <a:r>
              <a:rPr lang="en-US" sz="2400" dirty="0" smtClean="0"/>
              <a:t>Two icosahedral capsids (wheel like).</a:t>
            </a:r>
          </a:p>
          <a:p>
            <a:r>
              <a:rPr lang="en-US" sz="2400" dirty="0" smtClean="0"/>
              <a:t>The viral genome is </a:t>
            </a:r>
            <a:r>
              <a:rPr lang="en-US" sz="2400" dirty="0" err="1" smtClean="0"/>
              <a:t>ds</a:t>
            </a:r>
            <a:r>
              <a:rPr lang="en-US" sz="2400" dirty="0" smtClean="0"/>
              <a:t>-RNA, 11 segments.</a:t>
            </a:r>
          </a:p>
          <a:p>
            <a:r>
              <a:rPr lang="en-US" sz="2400" dirty="0" smtClean="0"/>
              <a:t>Replicate in the cytoplasm.</a:t>
            </a:r>
          </a:p>
          <a:p>
            <a:r>
              <a:rPr lang="en-US" sz="2400" dirty="0" smtClean="0"/>
              <a:t>They infect epithelial cells in the small intestine.</a:t>
            </a:r>
          </a:p>
          <a:p>
            <a:r>
              <a:rPr lang="en-US" sz="2400" dirty="0" smtClean="0"/>
              <a:t>The major cause of diarrhea in infants &amp; young children.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Astroviruses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Family: Astroviridae.</a:t>
            </a:r>
          </a:p>
          <a:p>
            <a:r>
              <a:rPr lang="en-US" sz="2400" dirty="0" smtClean="0"/>
              <a:t>Icosahedral particles, 30-40 nm in diameter.</a:t>
            </a:r>
          </a:p>
          <a:p>
            <a:r>
              <a:rPr lang="en-US" sz="2400" dirty="0" smtClean="0"/>
              <a:t>Unenveloped.</a:t>
            </a:r>
          </a:p>
          <a:p>
            <a:r>
              <a:rPr lang="en-US" sz="2400" dirty="0" smtClean="0"/>
              <a:t>The viral genome is </a:t>
            </a:r>
            <a:r>
              <a:rPr lang="en-US" sz="2400" dirty="0" err="1" smtClean="0"/>
              <a:t>ss</a:t>
            </a:r>
            <a:r>
              <a:rPr lang="en-US" sz="2400" dirty="0" smtClean="0"/>
              <a:t>-RNA, plus strand.</a:t>
            </a:r>
          </a:p>
          <a:p>
            <a:r>
              <a:rPr lang="en-US" sz="2400" dirty="0" smtClean="0"/>
              <a:t>Cause diarrhea in infants and children 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Noroviruses ( Norwalk virus ) &amp; sapovirus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Family:  Caliciviridae .</a:t>
            </a:r>
          </a:p>
          <a:p>
            <a:r>
              <a:rPr lang="en-US" sz="2400" dirty="0" smtClean="0"/>
              <a:t>Genus : norovirus   ( 1968 ) .</a:t>
            </a:r>
          </a:p>
          <a:p>
            <a:r>
              <a:rPr lang="en-US" sz="2400" dirty="0" smtClean="0"/>
              <a:t>Genus : sapovirus  ( !977) .</a:t>
            </a:r>
          </a:p>
          <a:p>
            <a:r>
              <a:rPr lang="en-US" sz="2400" dirty="0" smtClean="0"/>
              <a:t>Icosahedral particles, 30-40 nm in diameter, with cup- shaped depressions.</a:t>
            </a:r>
          </a:p>
          <a:p>
            <a:r>
              <a:rPr lang="en-US" sz="2400" dirty="0" smtClean="0"/>
              <a:t>Unenveloped.</a:t>
            </a:r>
          </a:p>
          <a:p>
            <a:r>
              <a:rPr lang="en-US" sz="2400" dirty="0" smtClean="0"/>
              <a:t>The viral genome is </a:t>
            </a:r>
            <a:r>
              <a:rPr lang="en-US" sz="2400" dirty="0" err="1" smtClean="0"/>
              <a:t>ss</a:t>
            </a:r>
            <a:r>
              <a:rPr lang="en-US" sz="2400" dirty="0" smtClean="0"/>
              <a:t>-RNA, plus strand.</a:t>
            </a:r>
          </a:p>
          <a:p>
            <a:r>
              <a:rPr lang="en-US" sz="2400" dirty="0" smtClean="0"/>
              <a:t>Cause diarrhea in all age groups.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Adenoviruses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Family: Adenoviridae.</a:t>
            </a:r>
          </a:p>
          <a:p>
            <a:r>
              <a:rPr lang="en-US" sz="2400" dirty="0" smtClean="0"/>
              <a:t>Icosahedral particles, 60-70 nm in diameter.</a:t>
            </a:r>
          </a:p>
          <a:p>
            <a:r>
              <a:rPr lang="en-US" sz="2400" dirty="0" smtClean="0"/>
              <a:t>12-fibres one at each vertix.</a:t>
            </a:r>
          </a:p>
          <a:p>
            <a:r>
              <a:rPr lang="en-US" sz="2400" dirty="0" smtClean="0"/>
              <a:t>The viral genome is ds-DNA.</a:t>
            </a:r>
          </a:p>
          <a:p>
            <a:r>
              <a:rPr lang="en-US" sz="2400" dirty="0" smtClean="0"/>
              <a:t>Replicate in the nucleus.</a:t>
            </a:r>
          </a:p>
          <a:p>
            <a:r>
              <a:rPr lang="en-US" sz="2400" dirty="0" smtClean="0"/>
              <a:t>49 distinct types, grouped into 6-subgenera (A-F).</a:t>
            </a:r>
          </a:p>
          <a:p>
            <a:r>
              <a:rPr lang="en-US" sz="2400" dirty="0" smtClean="0"/>
              <a:t>Cause diarrhea in infants and young children 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By the fecal oral route:</a:t>
            </a:r>
          </a:p>
          <a:p>
            <a:r>
              <a:rPr lang="en-US" sz="2400" dirty="0" smtClean="0"/>
              <a:t>Person to person through contaminated hands.</a:t>
            </a:r>
          </a:p>
          <a:p>
            <a:r>
              <a:rPr lang="en-US" sz="2400" dirty="0" smtClean="0"/>
              <a:t>Eating uncooked fruits and vegetables contaminated with infectious fecal material.</a:t>
            </a:r>
          </a:p>
          <a:p>
            <a:r>
              <a:rPr lang="en-US" sz="2400" dirty="0" smtClean="0"/>
              <a:t>Drinking water contaminated with infectious fecal material.</a:t>
            </a:r>
          </a:p>
          <a:p>
            <a:r>
              <a:rPr lang="en-US" sz="2400" dirty="0" smtClean="0"/>
              <a:t>Contamination of uncooked food, fruits and salads by food handlers.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Target group: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Mainly infants and young children .</a:t>
            </a:r>
          </a:p>
          <a:p>
            <a:r>
              <a:rPr lang="en-US" dirty="0" smtClean="0"/>
              <a:t>Norovirus  affects all age groups , often occurs in closed or semi-closed communities, such as hospitals, dormitories, prisons , etc.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668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Viral gastroenteritis ( Viral diarrhea ).</vt:lpstr>
      <vt:lpstr>  Viral diarrhea .</vt:lpstr>
      <vt:lpstr>Viral etiology</vt:lpstr>
      <vt:lpstr>Rota viruses</vt:lpstr>
      <vt:lpstr>Astroviruses</vt:lpstr>
      <vt:lpstr>Noroviruses ( Norwalk virus ) &amp; sapovirus .</vt:lpstr>
      <vt:lpstr>Adenoviruses</vt:lpstr>
      <vt:lpstr>Transmission</vt:lpstr>
      <vt:lpstr> Target group:</vt:lpstr>
      <vt:lpstr>     Endemicity.</vt:lpstr>
      <vt:lpstr> Pathogenesis .</vt:lpstr>
      <vt:lpstr> Small intestine</vt:lpstr>
      <vt:lpstr> Small intestine</vt:lpstr>
      <vt:lpstr>Clinical features</vt:lpstr>
      <vt:lpstr>  Infantile diarrhea .</vt:lpstr>
      <vt:lpstr>Treatment</vt:lpstr>
      <vt:lpstr>Prevention measures</vt:lpstr>
      <vt:lpstr>Laboratory diagnosis</vt:lpstr>
      <vt:lpstr>  Rotavirus vaccine.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gastroenteritis</dc:title>
  <dc:creator>Dr.Arif</dc:creator>
  <cp:lastModifiedBy>Dr.Arif</cp:lastModifiedBy>
  <cp:revision>24</cp:revision>
  <dcterms:created xsi:type="dcterms:W3CDTF">2008-06-10T09:22:36Z</dcterms:created>
  <dcterms:modified xsi:type="dcterms:W3CDTF">2008-11-04T06:44:45Z</dcterms:modified>
</cp:coreProperties>
</file>