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300" r:id="rId5"/>
    <p:sldId id="301" r:id="rId6"/>
    <p:sldId id="259" r:id="rId7"/>
    <p:sldId id="279" r:id="rId8"/>
    <p:sldId id="263" r:id="rId9"/>
    <p:sldId id="281" r:id="rId10"/>
    <p:sldId id="282" r:id="rId11"/>
    <p:sldId id="283" r:id="rId12"/>
    <p:sldId id="264" r:id="rId13"/>
    <p:sldId id="298" r:id="rId14"/>
    <p:sldId id="297" r:id="rId15"/>
    <p:sldId id="299" r:id="rId16"/>
    <p:sldId id="260" r:id="rId17"/>
    <p:sldId id="261" r:id="rId18"/>
    <p:sldId id="262" r:id="rId19"/>
    <p:sldId id="265" r:id="rId20"/>
    <p:sldId id="266" r:id="rId21"/>
    <p:sldId id="267" r:id="rId22"/>
    <p:sldId id="288" r:id="rId23"/>
    <p:sldId id="286" r:id="rId24"/>
    <p:sldId id="289" r:id="rId25"/>
    <p:sldId id="290" r:id="rId26"/>
    <p:sldId id="291" r:id="rId27"/>
    <p:sldId id="287" r:id="rId28"/>
    <p:sldId id="268" r:id="rId29"/>
    <p:sldId id="269" r:id="rId30"/>
    <p:sldId id="270" r:id="rId31"/>
    <p:sldId id="272" r:id="rId32"/>
    <p:sldId id="273" r:id="rId33"/>
    <p:sldId id="274" r:id="rId34"/>
    <p:sldId id="276" r:id="rId35"/>
    <p:sldId id="284" r:id="rId36"/>
    <p:sldId id="285" r:id="rId37"/>
    <p:sldId id="303" r:id="rId38"/>
    <p:sldId id="304" r:id="rId39"/>
    <p:sldId id="277" r:id="rId40"/>
    <p:sldId id="278" r:id="rId41"/>
    <p:sldId id="302" r:id="rId42"/>
    <p:sldId id="294" r:id="rId43"/>
    <p:sldId id="292" r:id="rId44"/>
    <p:sldId id="293" r:id="rId45"/>
    <p:sldId id="295" r:id="rId46"/>
    <p:sldId id="29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580" autoAdjust="0"/>
  </p:normalViewPr>
  <p:slideViewPr>
    <p:cSldViewPr>
      <p:cViewPr varScale="1">
        <p:scale>
          <a:sx n="44" d="100"/>
          <a:sy n="44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2A44CD-DA9D-433C-A885-AA803C7DE705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F745A6-6A20-49BD-9716-200193E33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sz="2800" dirty="0" smtClean="0"/>
              <a:t>Dr, Mohammed Arif</a:t>
            </a:r>
          </a:p>
          <a:p>
            <a:pPr algn="l"/>
            <a:r>
              <a:rPr lang="en-US" sz="2800" dirty="0" smtClean="0"/>
              <a:t>Associate professor</a:t>
            </a:r>
          </a:p>
          <a:p>
            <a:pPr algn="l"/>
            <a:r>
              <a:rPr lang="en-US" sz="2800" dirty="0" smtClean="0"/>
              <a:t>Consultant virologist</a:t>
            </a:r>
          </a:p>
          <a:p>
            <a:pPr algn="l"/>
            <a:r>
              <a:rPr lang="en-US" sz="2800" dirty="0" smtClean="0"/>
              <a:t>Head of the virology unit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Blood-borne hepatitis ( parenterally transmitted hepatitis)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EM of HCV .</a:t>
            </a:r>
            <a:endParaRPr lang="en-US" sz="2800" dirty="0"/>
          </a:p>
        </p:txBody>
      </p:sp>
      <p:pic>
        <p:nvPicPr>
          <p:cNvPr id="4" name="Content Placeholder 3" descr="hepc_virus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00" y="1752600"/>
            <a:ext cx="7010400" cy="4267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EM of HCV .</a:t>
            </a:r>
            <a:endParaRPr lang="en-US" sz="2800" dirty="0"/>
          </a:p>
        </p:txBody>
      </p:sp>
      <p:pic>
        <p:nvPicPr>
          <p:cNvPr id="4" name="Content Placeholder 3" descr="HCV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600200"/>
            <a:ext cx="5715000" cy="4724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Hepatitis D virus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It is a defective virus, that cannot replicate by its own.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require a helper virus.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helper virus is HBV.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HBV provides the free HBsAg particles  to be used as an envelope.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HDV is small 30 -40 nm in diameter.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Composed of  small </a:t>
            </a:r>
            <a:r>
              <a:rPr lang="en-US" dirty="0" err="1" smtClean="0"/>
              <a:t>ss</a:t>
            </a:r>
            <a:r>
              <a:rPr lang="en-US" dirty="0" smtClean="0"/>
              <a:t>-RNA genome, surrounded by delta antigen that form the capsid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D virus ( delta virus ) .</a:t>
            </a:r>
            <a:endParaRPr lang="en-US" sz="2800" dirty="0"/>
          </a:p>
        </p:txBody>
      </p:sp>
      <p:pic>
        <p:nvPicPr>
          <p:cNvPr id="4" name="Content Placeholder 3" descr="image004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5001" y="1752600"/>
            <a:ext cx="5181600" cy="3962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G virus ( HGV )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Hepatitis G virus or GB-virus was discovered in 1995.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Share about 80%  sequence homology with HCV.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Family: flaviviridae.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Enveloped, </a:t>
            </a:r>
            <a:r>
              <a:rPr lang="en-US" dirty="0" err="1" smtClean="0"/>
              <a:t>ss</a:t>
            </a:r>
            <a:r>
              <a:rPr lang="en-US" dirty="0" smtClean="0"/>
              <a:t>-RNA with positive polarity.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Parenteral, sexual and from mother to child transmission have been reported..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Causes mild cases of  acute and chronic hepatitis.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Usually occurs as co-infection with HCV , HBV and HIV.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Transmission of blood – born viruses</a:t>
            </a:r>
            <a:endParaRPr lang="en-US" sz="2800" dirty="0"/>
          </a:p>
        </p:txBody>
      </p:sp>
      <p:pic>
        <p:nvPicPr>
          <p:cNvPr id="4" name="Content Placeholder 3" descr="img034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67744" y="2098675"/>
            <a:ext cx="4572000" cy="3429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 of hepatitis B &amp; 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1- Parenterally (percutaneosly):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Direct exposure to infected blood.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Use of contaminated needles, syringes, dental and surgical instruments.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Use of contaminated instruments in the practice of  tattooing, body piercing, cupping, etc.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Sharing contaminated tooth brushes, razors, cuticle scissors and nail clippers.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 of hepatitis B &amp; 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2- Sexually: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By having sexual contacts with infected person.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virus is present in semen and vaginal secretion.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risk of sexual transmission increases , if  one of the sexual partner has high viral load in the blood, HIV-infection, genital ulcers , vaginal/ rectal/ or urethral bleeding.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Unlike HBV, the risk of transmission of HCV through  sexual contact is very low.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3- From mother to child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Mostly perinatally, during labor and delivery.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Neonate is infected during passage in the birth canal.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Neonate is infected by direct exposure to the infected maternal blood.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High risk groups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following groups are at high risk of acquiring hepatitis B &amp; C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Intravenously drug users.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Hemodialysis patients.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Patients receiving clotting factors.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Individuals with multiple sexual partners.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Recipient of blood transfusion , before 1992.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Health care workers with frequent blood contact.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Individuals exposed to risk factors such as tattooing, body piercing and cupping.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Blood- born hepatitis ,  Viral etiology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B virus (HBV).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C virus (HCV).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D virus (HDV) or delta virus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G virus ( HGV ) 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Hepatitis B markers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1-- Hepatitis B surface antigen (HBsAg):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Marker of infection.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2-- Hepatitis B e antigen (HBeAg)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Marker of active virus replication, the patient is highly infectious, high viral load, the virus is present in all body fluids.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3-- Antibody to hepatitis B e antigen (Anti-</a:t>
            </a:r>
            <a:r>
              <a:rPr lang="en-US" dirty="0" err="1" smtClean="0"/>
              <a:t>HBe</a:t>
            </a:r>
            <a:r>
              <a:rPr lang="en-US" dirty="0" smtClean="0"/>
              <a:t>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Marker of low infectivity, the patient is less infectious.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Hepatitis B markers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4-- Antibody to hepatitis B surface antigen (Anti-HBs):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Marker of immunity.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5-- Antibody to hepatitis B core IgG (Anti-</a:t>
            </a:r>
            <a:r>
              <a:rPr lang="en-US" dirty="0" err="1" smtClean="0"/>
              <a:t>HBc</a:t>
            </a:r>
            <a:r>
              <a:rPr lang="en-US" dirty="0" smtClean="0"/>
              <a:t>  IgG 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indicates previous exposure to hepatitis B infection.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C markers.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1– Hepatitis  C virus – RNA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Is the first marker that appears in circulation,  it appears as early as one week after infection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2–  IgG  Antibody to hepatitis C.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Antibodies to hepatitis C  virus usually appear 3- 12 weeks after infection.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Serological profile of acute hepatitis B infection .</a:t>
            </a:r>
            <a:endParaRPr lang="en-US" sz="2800" dirty="0"/>
          </a:p>
        </p:txBody>
      </p:sp>
      <p:pic>
        <p:nvPicPr>
          <p:cNvPr id="4" name="Content Placeholder 3" descr="400px_HBV_serum_marker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8229600" cy="4572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Serological profile of acute hepatitis B infection.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Hepatitis B surface antigen is the first marker that appears in the blood and persists for less than 6-months, then disappears.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B e-antigen ( HBeAg) is the second maker that appears in circulation and disappears before HBsAg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Antibody to the core ( anti-</a:t>
            </a:r>
            <a:r>
              <a:rPr lang="en-US" dirty="0" err="1" smtClean="0"/>
              <a:t>HBc</a:t>
            </a:r>
            <a:r>
              <a:rPr lang="en-US" dirty="0" smtClean="0"/>
              <a:t> ) is the first antibody that appears in the blood  and usually persists for several years 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Serological profile of acute hepatitis B infection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with the disappearance of HBeAg, anti- </a:t>
            </a:r>
            <a:r>
              <a:rPr lang="en-US" dirty="0" err="1" smtClean="0"/>
              <a:t>HBe</a:t>
            </a:r>
            <a:r>
              <a:rPr lang="en-US" dirty="0" smtClean="0"/>
              <a:t> appears and usually persists for several weeks to several months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Antibodies to hepatitis B surface antigen (anti-HBs) is the last marker that appears in the blood.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appears few weeks after disappearance of HBsAg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Anti-HBs persists for several years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indicates immunity to hepatitis B infection.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Serological profile of chronic hepatitis B infection.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Chronic hepatitis B infection is defined by the presence of HBV-DNA or HBsAg in the blood for more than 6-momths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HBsAg may persists  in the blood for life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disappearance of HBsAg,  anti-HBs appears and persists for several years 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Serological profile of chronic  hepatitis C infection.</a:t>
            </a:r>
            <a:endParaRPr lang="en-US" sz="2800" dirty="0"/>
          </a:p>
        </p:txBody>
      </p:sp>
      <p:pic>
        <p:nvPicPr>
          <p:cNvPr id="4" name="Content Placeholder 3" descr="300px-Chronic_HBV_v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600200"/>
            <a:ext cx="8153400" cy="45720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Types of hepatitis B infection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About 90 % of infected individuals will develop acute hepatitis B infection and recover completely.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Less than 9 % of the infected individuals will progress to chronic hepatitis B.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Less than 1 % will develop fulminant hepatitis B , characterized by massive liver necrosis, liver failure and death.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Types of hepatitis C infection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About 20 % of the infected individuals will develop acute hepatitis C and recover completely.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About 80 % of the infected will progress to chronic hepatitis 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Less than 1 % will develop fulminant hepatitis C , liver failure and death.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Hepatitis B virus,  structure and classification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Family : hepadnaviridae.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complete virus particle is 42-nm in diameter, enveloped , with icosahedrai nucleocapsid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consists of an outer envelope containing hepatitis B surface antigen ( HBsAg).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And internal core ( nucleocapsid) composed of  hepatitis B core antigen (HBcAg).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viral genome is small partially circular </a:t>
            </a:r>
            <a:r>
              <a:rPr lang="en-US" dirty="0" err="1" smtClean="0"/>
              <a:t>ds</a:t>
            </a:r>
            <a:r>
              <a:rPr lang="en-US" dirty="0" smtClean="0"/>
              <a:t>-DNA.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are eight known genotypes ( A – H 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virus contains the enzyme reverse transcriptase.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Types of hepatitis D infection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1-- Co-infection: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patient is infected with HBV and HDV at the same time, leading to severe acute hepatitis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Prognosis, recovery is usual.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2-- Super infection: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this case, delta virus infects those who are already have chronic hepatitis B, leading to severe chronic hepatitis.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Acute viral hepatitis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Most acute hepatitis B &amp; C are asymptomatic or anicteric.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 symptomatic, the initial symptoms  are(</a:t>
            </a:r>
            <a:r>
              <a:rPr lang="en-US" dirty="0" err="1" smtClean="0"/>
              <a:t>Anicteric</a:t>
            </a:r>
            <a:r>
              <a:rPr lang="en-US" dirty="0" smtClean="0"/>
              <a:t> phase):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Low grade fever, anorexia, malaise, nausea, vomiting and right upper quadrant abdominal pain.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is followed by the icteric phase, which is characterized by jaundice, dark urine and pale stool.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icteric phase is followed by the convalescent phase.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Acute viral hepatitis usually lasts for several weeks.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Acute viral hepatitis varies from asymptomatic to fatal liver failure.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Individuals with acute hepatitis B or C may become chronic carriers.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case of hepatitis B, 90 % of all acute  cases will recover completely.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case of hepatitis C, about 20 % of all acute cases will recover completely.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Chronic viral hepatitis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Chronic hepatitis is limited to hepatitis B, C &amp; D viruses.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majority of patients with chronic hepatitis B and C are asymptomatic or have mild fatigue only.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Symptoms include,  right upper quadrant abdominal pain, enlarged spleen, spider like blood vessels in the skin. Jaundice may or may not developed, fatigue.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1- Cirrhosis: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is a chronic diffuse liver disease.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Characterized by fibrosis and nodular formation.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Results from liver cell necrosis and the collapse of hepatic lobules.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Symptoms includes, ascites, coagulopathy (bleeding disorder), portal hypertension, hepatic encephalopathy, vomiting blood, weakness, weight loss.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Cirrhosis .</a:t>
            </a:r>
            <a:endParaRPr lang="en-US" sz="2800" dirty="0"/>
          </a:p>
        </p:txBody>
      </p:sp>
      <p:pic>
        <p:nvPicPr>
          <p:cNvPr id="4" name="Content Placeholder 3" descr="cirrhosis-live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905000"/>
            <a:ext cx="5257800" cy="3962400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Ascites .</a:t>
            </a:r>
            <a:endParaRPr lang="en-US" sz="2800" dirty="0"/>
          </a:p>
        </p:txBody>
      </p:sp>
      <p:pic>
        <p:nvPicPr>
          <p:cNvPr id="4" name="Content Placeholder 3" descr="ascites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51919" y="2498725"/>
            <a:ext cx="3803650" cy="2628900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Portal hypertension.</a:t>
            </a:r>
            <a:endParaRPr lang="en-US" sz="2800" dirty="0"/>
          </a:p>
        </p:txBody>
      </p:sp>
      <p:pic>
        <p:nvPicPr>
          <p:cNvPr id="4" name="Content Placeholder 3" descr="tipspre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09800" y="1600200"/>
            <a:ext cx="4800599" cy="4572000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Portal hypertension.</a:t>
            </a:r>
            <a:endParaRPr lang="en-US" sz="2800" dirty="0"/>
          </a:p>
        </p:txBody>
      </p:sp>
      <p:pic>
        <p:nvPicPr>
          <p:cNvPr id="4" name="Content Placeholder 3" descr="portal%20hypert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09801" y="1752600"/>
            <a:ext cx="4724400" cy="4343400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2- Hepatocellular carcinoma (HCC 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One of the most common cancer in the world.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One of the most deadly cancer if not treated.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Hepatitis B and C viruses are the leading cause of chronic liver diseases.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Symptoms include : abdominal pain, abdominal swelling, weight loss, anorexia, vomiting, jaundice.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Physical examination reveals hepatomegaly, splenomegaly and ascites.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B virus.</a:t>
            </a:r>
            <a:endParaRPr lang="en-US" sz="2800" dirty="0"/>
          </a:p>
        </p:txBody>
      </p:sp>
      <p:pic>
        <p:nvPicPr>
          <p:cNvPr id="4" name="Content Placeholder 3" descr="Hep%20B%20viru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70025" y="1527175"/>
            <a:ext cx="6167438" cy="45720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HCC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Prognosis, without liver transplantation , the prognosis is poor and  one year survival is rare.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Diagnosis: alpha-fetoprotein measurement with multiple CT-abdominal scan are the most sensitive method for diagnosis of HCC.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Treatment: surgical resection and liver transplant.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Hepatocellular carcinoma ( HCC ) .</a:t>
            </a:r>
            <a:endParaRPr lang="en-US" dirty="0"/>
          </a:p>
        </p:txBody>
      </p:sp>
      <p:pic>
        <p:nvPicPr>
          <p:cNvPr id="4" name="Content Placeholder 3" descr="liver cancer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20169" y="2041525"/>
            <a:ext cx="3867150" cy="35433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Laboratory diagnosis of hepatitis B and C infections.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1-- Hepatitis B infection is diagnosed by detection of HBsAg in the blood.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Positive results must be repeated in duplicate.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Repeatedly reactive results must be confirmed by neutralization test 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2– Hepatitis C infection is diagnosed by detection of HCV-RNA in the patient blood, using PCR.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Hepatitis B vaccine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it contains highly purified preparation of HBsAg particles , produced by genetic engineering in yeast.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 recombinant  and sub-unit vaccine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not live attenuated  nor killed vaccine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vaccine is administered in three doses at 0.1 &amp; 6 months.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vaccine is safe and protective 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C vaccine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At the present time, there is no vaccine available to hepatitis C 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 of hepatitis B infection.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There are several approved  anti-viral drugs.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1- pegylated alpha interferon, one injection per week, for 6- 12 months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2- Lamivudine, anti-viral drug, nucleoside analogue . One tablet a day for at least one year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3- Adefovir, anti-viral drug, nucleoside analogue. One tablet a day for at least one year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Treatment is limited to patients having chronic hepatitis B, based on liver biopsy.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Treatment of hepatitis C infection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currently used treatment is the combined therapy, using pegylated alpha interferon and ribavirin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dose: for pegylated interferon, three injections per week.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ribavirin, one tablet daily.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Duration of treatment: 48-weeks.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Treatment is limited to patients with chronic hepatitis C, based on liver biopsy 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B virus</a:t>
            </a:r>
            <a:endParaRPr lang="en-US" sz="2800" dirty="0"/>
          </a:p>
        </p:txBody>
      </p:sp>
      <p:pic>
        <p:nvPicPr>
          <p:cNvPr id="4" name="Content Placeholder 3" descr="HepBpic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1828800"/>
            <a:ext cx="5486400" cy="4267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Types of hepatitis B  particles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serum of infected individual contains three types of  hepatitis B particles: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Large number of free 26-nm HBsAg particles.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Some of these  HBsAg particles are linked together to take the form of filaments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addition to the complete HBV-particles.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 Type of hepatitis B particles.</a:t>
            </a:r>
            <a:endParaRPr lang="en-US" sz="2800" dirty="0"/>
          </a:p>
        </p:txBody>
      </p:sp>
      <p:pic>
        <p:nvPicPr>
          <p:cNvPr id="4" name="Content Placeholder 3" descr="hbv3b[1]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1752600"/>
            <a:ext cx="6096000" cy="42671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Hepatitis C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Family : flaviviridae.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Genus :  hepacivirus.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virus is enveloped, 60 – 80 nm in diameter.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viral genome is </a:t>
            </a:r>
            <a:r>
              <a:rPr lang="en-US" dirty="0" err="1" smtClean="0"/>
              <a:t>ss</a:t>
            </a:r>
            <a:r>
              <a:rPr lang="en-US" dirty="0" smtClean="0"/>
              <a:t>- RNA, with positive polarity.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are six known genotypes ( 1 – 6 ).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Hepatitis C virus</a:t>
            </a:r>
            <a:endParaRPr lang="en-US" sz="2800" dirty="0"/>
          </a:p>
        </p:txBody>
      </p:sp>
      <p:pic>
        <p:nvPicPr>
          <p:cNvPr id="4" name="Content Placeholder 3" descr="hepatitis%20C%2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75562" y="1527175"/>
            <a:ext cx="4156364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392</TotalTime>
  <Words>1885</Words>
  <Application>Microsoft Office PowerPoint</Application>
  <PresentationFormat>On-screen Show (4:3)</PresentationFormat>
  <Paragraphs>205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Civic</vt:lpstr>
      <vt:lpstr>Blood-borne hepatitis ( parenterally transmitted hepatitis)</vt:lpstr>
      <vt:lpstr>  Blood- born hepatitis ,  Viral etiology</vt:lpstr>
      <vt:lpstr>Hepatitis B virus,  structure and classification .</vt:lpstr>
      <vt:lpstr> Hepatitis B virus.</vt:lpstr>
      <vt:lpstr> Hepatitis B virus</vt:lpstr>
      <vt:lpstr>Types of hepatitis B  particles .</vt:lpstr>
      <vt:lpstr>   Type of hepatitis B particles.</vt:lpstr>
      <vt:lpstr>Hepatitis C virus</vt:lpstr>
      <vt:lpstr> Hepatitis C virus</vt:lpstr>
      <vt:lpstr> EM of HCV .</vt:lpstr>
      <vt:lpstr> EM of HCV .</vt:lpstr>
      <vt:lpstr>Hepatitis D virus</vt:lpstr>
      <vt:lpstr> Hepatitis D virus ( delta virus ) .</vt:lpstr>
      <vt:lpstr> Hepatitis G virus ( HGV ) .</vt:lpstr>
      <vt:lpstr> Transmission of blood – born viruses</vt:lpstr>
      <vt:lpstr>Transmission of hepatitis B &amp; C</vt:lpstr>
      <vt:lpstr>Transmission of hepatitis B &amp; C</vt:lpstr>
      <vt:lpstr>Transmission</vt:lpstr>
      <vt:lpstr>High risk groups</vt:lpstr>
      <vt:lpstr>Hepatitis B markers</vt:lpstr>
      <vt:lpstr>Hepatitis B markers .</vt:lpstr>
      <vt:lpstr> Hepatitis C markers.</vt:lpstr>
      <vt:lpstr> Serological profile of acute hepatitis B infection .</vt:lpstr>
      <vt:lpstr> Serological profile of acute hepatitis B infection.</vt:lpstr>
      <vt:lpstr> Serological profile of acute hepatitis B infection .</vt:lpstr>
      <vt:lpstr> Serological profile of chronic hepatitis B infection.</vt:lpstr>
      <vt:lpstr> Serological profile of chronic  hepatitis C infection.</vt:lpstr>
      <vt:lpstr>Types of hepatitis B infection</vt:lpstr>
      <vt:lpstr>Types of hepatitis C infection</vt:lpstr>
      <vt:lpstr>Types of hepatitis D infection</vt:lpstr>
      <vt:lpstr>Acute viral hepatitis</vt:lpstr>
      <vt:lpstr>prognosis</vt:lpstr>
      <vt:lpstr>Chronic viral hepatitis</vt:lpstr>
      <vt:lpstr>complications</vt:lpstr>
      <vt:lpstr> Cirrhosis .</vt:lpstr>
      <vt:lpstr> Ascites .</vt:lpstr>
      <vt:lpstr> Portal hypertension.</vt:lpstr>
      <vt:lpstr> Portal hypertension.</vt:lpstr>
      <vt:lpstr>Complications</vt:lpstr>
      <vt:lpstr>HCC</vt:lpstr>
      <vt:lpstr> Hepatocellular carcinoma ( HCC ) .</vt:lpstr>
      <vt:lpstr> Laboratory diagnosis of hepatitis B and C infections.</vt:lpstr>
      <vt:lpstr>Hepatitis B vaccine .</vt:lpstr>
      <vt:lpstr> Hepatitis C vaccine .</vt:lpstr>
      <vt:lpstr>Treatment of hepatitis B infection.</vt:lpstr>
      <vt:lpstr> Treatment of hepatitis C infection 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Blood-borne hepatitis ( parenterally transmitted hepatitis)</dc:title>
  <dc:creator>Dr.Arif</dc:creator>
  <cp:lastModifiedBy>Dr.Arif</cp:lastModifiedBy>
  <cp:revision>61</cp:revision>
  <dcterms:created xsi:type="dcterms:W3CDTF">2008-07-08T05:01:37Z</dcterms:created>
  <dcterms:modified xsi:type="dcterms:W3CDTF">2008-10-26T07:10:15Z</dcterms:modified>
</cp:coreProperties>
</file>