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80" r:id="rId11"/>
    <p:sldId id="264" r:id="rId12"/>
    <p:sldId id="265" r:id="rId13"/>
    <p:sldId id="275" r:id="rId14"/>
    <p:sldId id="287" r:id="rId15"/>
    <p:sldId id="281" r:id="rId16"/>
    <p:sldId id="284" r:id="rId17"/>
    <p:sldId id="285" r:id="rId18"/>
    <p:sldId id="286" r:id="rId19"/>
    <p:sldId id="277" r:id="rId20"/>
    <p:sldId id="278" r:id="rId21"/>
    <p:sldId id="271" r:id="rId22"/>
    <p:sldId id="266" r:id="rId23"/>
    <p:sldId id="267" r:id="rId24"/>
    <p:sldId id="279" r:id="rId25"/>
    <p:sldId id="269" r:id="rId26"/>
    <p:sldId id="270" r:id="rId27"/>
    <p:sldId id="268" r:id="rId28"/>
    <p:sldId id="272" r:id="rId29"/>
    <p:sldId id="288" r:id="rId30"/>
    <p:sldId id="289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E767D-9BC4-4E38-A063-50117826F4FD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81E7B-2F61-492E-94E5-C1D7CAE8E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A06F-8114-4595-ADDC-7F7BE7C85461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9E512-5647-455B-8758-0FDF8B9E6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9E512-5647-455B-8758-0FDF8B9E66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F006A3-9A1F-42FC-98BE-4CB6410E715D}" type="datetimeFigureOut">
              <a:rPr lang="en-US" smtClean="0"/>
              <a:pPr/>
              <a:t>10/22/2008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CF71BD-8412-4289-BEB6-7226571D1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Dr. Mohammed Arif</a:t>
            </a:r>
          </a:p>
          <a:p>
            <a:pPr algn="l"/>
            <a:r>
              <a:rPr lang="en-US" sz="2400" dirty="0" smtClean="0"/>
              <a:t>Associate professor </a:t>
            </a:r>
          </a:p>
          <a:p>
            <a:pPr algn="l"/>
            <a:r>
              <a:rPr lang="en-US" sz="2400" dirty="0" smtClean="0"/>
              <a:t>Consultant virologist</a:t>
            </a:r>
          </a:p>
          <a:p>
            <a:pPr algn="l"/>
            <a:r>
              <a:rPr lang="en-US" sz="2400" dirty="0" smtClean="0"/>
              <a:t>Head of the virology unit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Family: Picornaviridae  ( Enteroviruses ).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Pathogenesis of poliomyelitis</a:t>
            </a:r>
            <a:endParaRPr lang="en-US" sz="2800" dirty="0"/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62200" y="1371600"/>
            <a:ext cx="4185005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Clinical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IP 7-14 days.</a:t>
            </a:r>
          </a:p>
          <a:p>
            <a:endParaRPr lang="en-US" sz="2400" dirty="0" smtClean="0"/>
          </a:p>
          <a:p>
            <a:r>
              <a:rPr lang="en-US" sz="2400" dirty="0" smtClean="0"/>
              <a:t>Clinically, the disease  takes four forms.</a:t>
            </a:r>
          </a:p>
          <a:p>
            <a:endParaRPr lang="en-US" sz="2400" dirty="0" smtClean="0"/>
          </a:p>
          <a:p>
            <a:r>
              <a:rPr lang="en-US" sz="2400" dirty="0" smtClean="0"/>
              <a:t>1--  Asymptomatic infection: About 95% of infected children develop no symptoms at all.</a:t>
            </a:r>
          </a:p>
          <a:p>
            <a:endParaRPr lang="en-US" sz="2400" dirty="0" smtClean="0"/>
          </a:p>
          <a:p>
            <a:r>
              <a:rPr lang="en-US" sz="2400" dirty="0" smtClean="0"/>
              <a:t>2--  Minor illness (abortive polio) : about 4-8% of infected children develop fever, nausea, vomiting, malaise, headache and recover completely.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Clinical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3--  Aseptic meningitis:  About 1 % of infected individuals will develop signs and symptoms of aseptic  meningitis. Fever, headache, nausea, vomiting and stiffness of neck.</a:t>
            </a:r>
          </a:p>
          <a:p>
            <a:r>
              <a:rPr lang="en-US" sz="2400" dirty="0" smtClean="0"/>
              <a:t>Recovery is usual.</a:t>
            </a:r>
          </a:p>
          <a:p>
            <a:endParaRPr lang="en-US" sz="2400" dirty="0" smtClean="0"/>
          </a:p>
          <a:p>
            <a:r>
              <a:rPr lang="en-US" sz="2400" dirty="0" smtClean="0"/>
              <a:t>Paralytic polio: About 0.1 to o.5 % of the infected will suffer from paralytic polio ( flaccid paralysis).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Flaccid paralysis ( paralytic polio).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Flaccid paralysis results from viral damage to the motor neurons of the anterior horn of the spinal cord.</a:t>
            </a:r>
          </a:p>
          <a:p>
            <a:r>
              <a:rPr lang="en-US" dirty="0" smtClean="0"/>
              <a:t>If damage is severe the paralysis becomes irreversible. Involvement of the medulla may lead to respiratory paralysis and death.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Meninges</a:t>
            </a:r>
            <a:endParaRPr lang="en-US" sz="2800" dirty="0"/>
          </a:p>
        </p:txBody>
      </p:sp>
      <p:pic>
        <p:nvPicPr>
          <p:cNvPr id="4" name="Content Placeholder 3" descr="meninges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90600" y="1524000"/>
            <a:ext cx="7086600" cy="46482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Brain</a:t>
            </a:r>
            <a:endParaRPr lang="en-US" sz="2800" dirty="0"/>
          </a:p>
        </p:txBody>
      </p:sp>
      <p:pic>
        <p:nvPicPr>
          <p:cNvPr id="4" name="Content Placeholder 3" descr="CNS_Overview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90800" y="1524000"/>
            <a:ext cx="4800599" cy="4724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Spinal cord</a:t>
            </a:r>
            <a:endParaRPr lang="en-US" sz="2800" dirty="0"/>
          </a:p>
        </p:txBody>
      </p:sp>
      <p:pic>
        <p:nvPicPr>
          <p:cNvPr id="4" name="Content Placeholder 3" descr="sc1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33600" y="1828800"/>
            <a:ext cx="5410200" cy="35052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Spinal cord</a:t>
            </a:r>
            <a:endParaRPr lang="en-US" dirty="0"/>
          </a:p>
        </p:txBody>
      </p:sp>
      <p:pic>
        <p:nvPicPr>
          <p:cNvPr id="4" name="Content Placeholder 3" descr="spinal%20cor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0094" y="1876425"/>
            <a:ext cx="7607300" cy="38735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Spinal cord</a:t>
            </a:r>
            <a:endParaRPr lang="en-US" sz="2800" dirty="0"/>
          </a:p>
        </p:txBody>
      </p:sp>
      <p:pic>
        <p:nvPicPr>
          <p:cNvPr id="4" name="Content Placeholder 3" descr="spinalcord5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905000"/>
            <a:ext cx="7162800" cy="44196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poliomyelitis</a:t>
            </a:r>
            <a:endParaRPr lang="en-US" sz="2800" dirty="0"/>
          </a:p>
        </p:txBody>
      </p:sp>
      <p:pic>
        <p:nvPicPr>
          <p:cNvPr id="4" name="Content Placeholder 3" descr="Poli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0" y="1905000"/>
            <a:ext cx="32766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Structure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Picornaviruses  =  small RNA viruses .</a:t>
            </a:r>
          </a:p>
          <a:p>
            <a:r>
              <a:rPr lang="en-US" sz="2400" dirty="0" smtClean="0"/>
              <a:t>Picorna viruses are small, 20-30 nm, icosahedral  particles.</a:t>
            </a:r>
          </a:p>
          <a:p>
            <a:r>
              <a:rPr lang="en-US" sz="2400" dirty="0" smtClean="0"/>
              <a:t>Unenveloped.</a:t>
            </a:r>
          </a:p>
          <a:p>
            <a:r>
              <a:rPr lang="en-US" sz="2400" dirty="0" smtClean="0"/>
              <a:t>The viral genome is ss-RNA,  with positive polarity.</a:t>
            </a:r>
          </a:p>
          <a:p>
            <a:r>
              <a:rPr lang="en-US" sz="2400" dirty="0" smtClean="0"/>
              <a:t>They replicate in the cytoplasm 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Poliomyelitis</a:t>
            </a:r>
            <a:endParaRPr lang="en-US" sz="2800" dirty="0"/>
          </a:p>
        </p:txBody>
      </p:sp>
      <p:pic>
        <p:nvPicPr>
          <p:cNvPr id="4" name="Content Placeholder 3" descr="polioDM_468x70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0522" y="1527175"/>
            <a:ext cx="3026444" cy="4572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Lab diagnosis.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isolation of the virus in tissue culture, followed by typing the isolated virus.</a:t>
            </a:r>
          </a:p>
          <a:p>
            <a:r>
              <a:rPr lang="en-US" dirty="0" smtClean="0"/>
              <a:t>Specimen: feces, rectal swabs, throat swabs.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Prevention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1- live attenuated vaccine( Sabin vaccine) Oral vaccine:</a:t>
            </a:r>
          </a:p>
          <a:p>
            <a:r>
              <a:rPr lang="en-US" dirty="0" smtClean="0"/>
              <a:t> Contains the three polioviruses as attenuated strains.</a:t>
            </a:r>
          </a:p>
          <a:p>
            <a:r>
              <a:rPr lang="en-US" dirty="0" smtClean="0"/>
              <a:t>They have lost the ability to replicate in the CNS, but can replicate in the gut.</a:t>
            </a:r>
          </a:p>
          <a:p>
            <a:r>
              <a:rPr lang="en-US" dirty="0" smtClean="0"/>
              <a:t>They have been attenuated by repeating passage of these viruses in monkey kidney  tissue culture.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Prevention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vaccine is administered orally in 3 doses, along with the triple vaccine.</a:t>
            </a:r>
          </a:p>
          <a:p>
            <a:r>
              <a:rPr lang="en-US" dirty="0" smtClean="0"/>
              <a:t>Vaccinated children are infectious to others,  they shed vaccine strains in feces and saliva, so that vaccine strains circulate in the community.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Oral polio vaccine .</a:t>
            </a:r>
            <a:endParaRPr lang="en-US" sz="2800" dirty="0"/>
          </a:p>
        </p:txBody>
      </p:sp>
      <p:pic>
        <p:nvPicPr>
          <p:cNvPr id="4" name="Content Placeholder 3" descr="crian%E7a_rotavir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371600"/>
            <a:ext cx="5105400" cy="48768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Advantages of the live attenuated vaccine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Induces long lasting immunity.</a:t>
            </a:r>
          </a:p>
          <a:p>
            <a:r>
              <a:rPr lang="en-US" dirty="0" smtClean="0"/>
              <a:t>Induces local immunity in the form of IgA production ( gut immunity).</a:t>
            </a:r>
          </a:p>
          <a:p>
            <a:r>
              <a:rPr lang="en-US" dirty="0" smtClean="0"/>
              <a:t>Administered orally, without the need of sterile syringes.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Disadvantages of the live attenuated vaccine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 only disadvantage of this vaccine is the vaccine strain particular type 3 strain can reverts to virulerence and cause paralysis in those who just been vaccinated.</a:t>
            </a:r>
          </a:p>
          <a:p>
            <a:r>
              <a:rPr lang="en-US" dirty="0" smtClean="0"/>
              <a:t>It is estimated that vaccine induced poliomyelitis is seen in rate of 1 in 3000,000 vaccinations.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Prevention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 Inactivated( killed) vaccine(Salk vaccine):</a:t>
            </a:r>
          </a:p>
          <a:p>
            <a:r>
              <a:rPr lang="en-US" dirty="0" smtClean="0"/>
              <a:t>Contains the three polioviruses, which have been inactivated by formaldehyde.</a:t>
            </a:r>
          </a:p>
          <a:p>
            <a:r>
              <a:rPr lang="en-US" dirty="0" smtClean="0"/>
              <a:t>The vaccine is given in three injections.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Diseases associated with Coxsackie group A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Febrile illness with maculopapular rash.</a:t>
            </a:r>
          </a:p>
          <a:p>
            <a:r>
              <a:rPr lang="en-US" dirty="0" smtClean="0"/>
              <a:t>Upper respiratory tract infection.</a:t>
            </a:r>
          </a:p>
          <a:p>
            <a:r>
              <a:rPr lang="en-US" dirty="0" smtClean="0"/>
              <a:t>Paralytic disease.</a:t>
            </a:r>
          </a:p>
          <a:p>
            <a:r>
              <a:rPr lang="en-US" dirty="0" smtClean="0"/>
              <a:t> Meningitis &amp; encephalitis.</a:t>
            </a:r>
          </a:p>
          <a:p>
            <a:r>
              <a:rPr lang="en-US" dirty="0" smtClean="0"/>
              <a:t>Peri and myocarditis.</a:t>
            </a:r>
          </a:p>
          <a:p>
            <a:r>
              <a:rPr lang="en-US" dirty="0" smtClean="0"/>
              <a:t>Herpangina.</a:t>
            </a:r>
          </a:p>
          <a:p>
            <a:r>
              <a:rPr lang="en-US" dirty="0" smtClean="0"/>
              <a:t>Hand, foot &amp; mouth disease.</a:t>
            </a:r>
          </a:p>
          <a:p>
            <a:r>
              <a:rPr lang="en-US" dirty="0" smtClean="0"/>
              <a:t>Acute hemorrhagic conjunctivitis.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Herpangina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Caused by group A Coxsackieviruses.</a:t>
            </a:r>
          </a:p>
          <a:p>
            <a:r>
              <a:rPr lang="en-US" dirty="0" smtClean="0"/>
              <a:t>Characterized by fever, sore throat, pain on swallowing .</a:t>
            </a:r>
          </a:p>
          <a:p>
            <a:r>
              <a:rPr lang="en-US" dirty="0" smtClean="0"/>
              <a:t>Small vesicles appear on the pharynx. Palate uvula and tonsils .</a:t>
            </a:r>
          </a:p>
          <a:p>
            <a:r>
              <a:rPr lang="en-US" dirty="0" smtClean="0"/>
              <a:t>Recovery is usual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Classification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This family is divided into three genera:</a:t>
            </a:r>
          </a:p>
          <a:p>
            <a:r>
              <a:rPr lang="en-US" dirty="0" smtClean="0"/>
              <a:t>1- Genus enterovirus</a:t>
            </a:r>
          </a:p>
          <a:p>
            <a:r>
              <a:rPr lang="en-US" dirty="0" smtClean="0"/>
              <a:t>2- Genus rhinovirus, includes rhinoviruses.</a:t>
            </a:r>
          </a:p>
          <a:p>
            <a:r>
              <a:rPr lang="en-US" dirty="0" smtClean="0"/>
              <a:t>3- Genus hepatovirus, includes hepatitis A virus.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Hand, foot and mouth disease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Caused by group A coxsackieviruses .</a:t>
            </a:r>
          </a:p>
          <a:p>
            <a:r>
              <a:rPr lang="en-US" dirty="0" smtClean="0"/>
              <a:t>Small vesicles develop on the buccal mucosa, hands and feet .</a:t>
            </a:r>
          </a:p>
          <a:p>
            <a:r>
              <a:rPr lang="en-US" dirty="0" smtClean="0"/>
              <a:t>Recovery is usual 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Disease associated with Coxsackie group B 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Febrile illness with maculopapular rash.</a:t>
            </a:r>
          </a:p>
          <a:p>
            <a:r>
              <a:rPr lang="en-US" dirty="0" smtClean="0"/>
              <a:t>Upper respiratory tract infection.</a:t>
            </a:r>
          </a:p>
          <a:p>
            <a:r>
              <a:rPr lang="en-US" dirty="0" smtClean="0"/>
              <a:t>Paralytic disease.</a:t>
            </a:r>
          </a:p>
          <a:p>
            <a:r>
              <a:rPr lang="en-US" dirty="0" smtClean="0"/>
              <a:t>Meningitis &amp; encephalitis.</a:t>
            </a:r>
          </a:p>
          <a:p>
            <a:r>
              <a:rPr lang="en-US" dirty="0" smtClean="0"/>
              <a:t>Peri &amp; myocarditis.</a:t>
            </a:r>
          </a:p>
          <a:p>
            <a:r>
              <a:rPr lang="en-US" dirty="0" smtClean="0"/>
              <a:t>Pleurodynia.</a:t>
            </a:r>
          </a:p>
          <a:p>
            <a:r>
              <a:rPr lang="en-US" dirty="0" smtClean="0"/>
              <a:t>Juvenile diabetes/ pancreatitis,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Diseases associated with echoviruses.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Febrile illness with maculopapular rash.</a:t>
            </a:r>
          </a:p>
          <a:p>
            <a:r>
              <a:rPr lang="en-US" dirty="0" smtClean="0"/>
              <a:t>Upper  respiratory tract infection.</a:t>
            </a:r>
          </a:p>
          <a:p>
            <a:r>
              <a:rPr lang="en-US" dirty="0" smtClean="0"/>
              <a:t>Paralytic disease.</a:t>
            </a:r>
          </a:p>
          <a:p>
            <a:r>
              <a:rPr lang="en-US" dirty="0" smtClean="0"/>
              <a:t>Meningitis &amp; encephalitis.</a:t>
            </a:r>
          </a:p>
          <a:p>
            <a:r>
              <a:rPr lang="en-US" dirty="0" smtClean="0"/>
              <a:t>Peri &amp; myocarditis.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Enteroviruses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They   are divided into five groups:</a:t>
            </a:r>
          </a:p>
          <a:p>
            <a:r>
              <a:rPr lang="en-US" sz="2400" dirty="0" smtClean="0"/>
              <a:t>1- polioviruses, 3 serotypes.</a:t>
            </a:r>
          </a:p>
          <a:p>
            <a:r>
              <a:rPr lang="en-US" sz="2400" dirty="0" smtClean="0"/>
              <a:t>2- Coxsackie A viruses group A, 23 serotypes.</a:t>
            </a:r>
          </a:p>
          <a:p>
            <a:r>
              <a:rPr lang="en-US" sz="2400" dirty="0" smtClean="0"/>
              <a:t>3- Coxsackie B viruses group B, 6 serotypes.</a:t>
            </a:r>
          </a:p>
          <a:p>
            <a:r>
              <a:rPr lang="en-US" sz="2400" dirty="0" smtClean="0"/>
              <a:t>4- Echoviruses, 31 serotypes.</a:t>
            </a:r>
          </a:p>
          <a:p>
            <a:r>
              <a:rPr lang="en-US" sz="2400" dirty="0" smtClean="0"/>
              <a:t>5- Unclassified enteroviruses, 38 serotypes.</a:t>
            </a:r>
          </a:p>
          <a:p>
            <a:endParaRPr lang="en-US" sz="2400" dirty="0" smtClean="0"/>
          </a:p>
          <a:p>
            <a:r>
              <a:rPr lang="en-US" sz="2400" dirty="0" smtClean="0"/>
              <a:t>More than 100 serotypes 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General characteristics of enteroviruses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1- They are transmitted by the fecal oral route.</a:t>
            </a:r>
          </a:p>
          <a:p>
            <a:r>
              <a:rPr lang="en-US" dirty="0" smtClean="0"/>
              <a:t>2- They are acid stable.</a:t>
            </a:r>
          </a:p>
          <a:p>
            <a:r>
              <a:rPr lang="en-US" dirty="0" smtClean="0"/>
              <a:t>3- They replicate in the pharynx and small intestine.</a:t>
            </a:r>
          </a:p>
          <a:p>
            <a:r>
              <a:rPr lang="en-US" dirty="0" smtClean="0"/>
              <a:t>4- They cause neurological and non-neurological diseases.</a:t>
            </a:r>
          </a:p>
          <a:p>
            <a:r>
              <a:rPr lang="en-US" dirty="0" smtClean="0"/>
              <a:t>5- They shed in stool.</a:t>
            </a:r>
          </a:p>
          <a:p>
            <a:r>
              <a:rPr lang="en-US" dirty="0" smtClean="0"/>
              <a:t>6- Do not cause diarrhea.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By the fecal oral route:</a:t>
            </a:r>
          </a:p>
          <a:p>
            <a:r>
              <a:rPr lang="en-US" dirty="0" smtClean="0"/>
              <a:t>Through contaminated hands.</a:t>
            </a:r>
          </a:p>
          <a:p>
            <a:r>
              <a:rPr lang="en-US" dirty="0" smtClean="0"/>
              <a:t>Eating uncooked fruits and vegetables contaminated with infectious fecal material.</a:t>
            </a:r>
          </a:p>
          <a:p>
            <a:r>
              <a:rPr lang="en-US" dirty="0" smtClean="0"/>
              <a:t>Drinking water contaminated with infectious fecal material.</a:t>
            </a:r>
          </a:p>
          <a:p>
            <a:r>
              <a:rPr lang="en-US" dirty="0" smtClean="0"/>
              <a:t>Contamination of fruits and salads by food handlers.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Endemicity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Enteroviruses are endemic in areas with:</a:t>
            </a:r>
          </a:p>
          <a:p>
            <a:r>
              <a:rPr lang="en-US" sz="2400" dirty="0" smtClean="0"/>
              <a:t>Low standard of hygiene and sanitation.</a:t>
            </a:r>
          </a:p>
          <a:p>
            <a:r>
              <a:rPr lang="en-US" sz="2400" dirty="0" smtClean="0"/>
              <a:t>Primitive sewage system.</a:t>
            </a:r>
          </a:p>
          <a:p>
            <a:r>
              <a:rPr lang="en-US" sz="2400" dirty="0" smtClean="0"/>
              <a:t>Absence of  proper drinking  water-pipe  system.</a:t>
            </a:r>
          </a:p>
          <a:p>
            <a:r>
              <a:rPr lang="en-US" sz="2400" dirty="0" smtClean="0"/>
              <a:t>Low educational  level.</a:t>
            </a:r>
          </a:p>
          <a:p>
            <a:r>
              <a:rPr lang="en-US" sz="2400" dirty="0" smtClean="0"/>
              <a:t>Crowded living condition.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Poliomyelitis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Caused by polioviruses, three serotypes 1, 2 &amp;3 type 1 is the most paralytogenic.</a:t>
            </a:r>
          </a:p>
          <a:p>
            <a:r>
              <a:rPr lang="en-US" dirty="0" smtClean="0"/>
              <a:t>They have no common poliovirus antigen.</a:t>
            </a:r>
          </a:p>
          <a:p>
            <a:r>
              <a:rPr lang="en-US" dirty="0" smtClean="0"/>
              <a:t>They share 30-50% homology in the nucleotide sequences.</a:t>
            </a:r>
          </a:p>
          <a:p>
            <a:r>
              <a:rPr lang="en-US" dirty="0" smtClean="0"/>
              <a:t>They are enteroviruses.</a:t>
            </a:r>
          </a:p>
          <a:p>
            <a:r>
              <a:rPr lang="en-US" dirty="0" smtClean="0"/>
              <a:t>Transmitted by the fecal oral route.</a:t>
            </a:r>
          </a:p>
          <a:p>
            <a:r>
              <a:rPr lang="en-US" dirty="0" smtClean="0"/>
              <a:t>Humans are the only natural host for the virus.</a:t>
            </a:r>
          </a:p>
          <a:p>
            <a:r>
              <a:rPr lang="en-US" dirty="0" smtClean="0"/>
              <a:t>Poliomyelitis is a disease of infants and young children.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Pathogenecity of poliomyelitis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entry the virus replicates in the oropharyngeal and intestinal mucosa.</a:t>
            </a:r>
          </a:p>
          <a:p>
            <a:r>
              <a:rPr lang="en-US" dirty="0" smtClean="0"/>
              <a:t>The virus invades the sub-epithelial tissue and reaches local lymph nodes and blood stream.</a:t>
            </a:r>
          </a:p>
          <a:p>
            <a:r>
              <a:rPr lang="en-US" dirty="0" smtClean="0"/>
              <a:t>Primary and secondary viremia occurs.</a:t>
            </a:r>
          </a:p>
          <a:p>
            <a:r>
              <a:rPr lang="en-US" dirty="0" smtClean="0"/>
              <a:t>The virus reaches the CNS.</a:t>
            </a:r>
          </a:p>
          <a:p>
            <a:r>
              <a:rPr lang="en-US" dirty="0" smtClean="0"/>
              <a:t>Replication occurs in the grey matter particularly the anterior horns of the spinal cord and brain stem.</a:t>
            </a:r>
          </a:p>
          <a:p>
            <a:r>
              <a:rPr lang="en-US" dirty="0" smtClean="0"/>
              <a:t>Distinctive ( plaques) produced in the grey matter.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</TotalTime>
  <Words>1001</Words>
  <Application>Microsoft Office PowerPoint</Application>
  <PresentationFormat>On-screen Show (4:3)</PresentationFormat>
  <Paragraphs>157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 Family: Picornaviridae  ( Enteroviruses ).</vt:lpstr>
      <vt:lpstr>Structure</vt:lpstr>
      <vt:lpstr>Classification</vt:lpstr>
      <vt:lpstr>Enteroviruses</vt:lpstr>
      <vt:lpstr>General characteristics of enteroviruses</vt:lpstr>
      <vt:lpstr>Transmission</vt:lpstr>
      <vt:lpstr>Endemicity</vt:lpstr>
      <vt:lpstr>Poliomyelitis</vt:lpstr>
      <vt:lpstr>Pathogenecity of poliomyelitis</vt:lpstr>
      <vt:lpstr> Pathogenesis of poliomyelitis</vt:lpstr>
      <vt:lpstr>Clinical features</vt:lpstr>
      <vt:lpstr>Clinical features</vt:lpstr>
      <vt:lpstr>Flaccid paralysis ( paralytic polio).</vt:lpstr>
      <vt:lpstr>  Meninges</vt:lpstr>
      <vt:lpstr> Brain</vt:lpstr>
      <vt:lpstr> Spinal cord</vt:lpstr>
      <vt:lpstr> Spinal cord</vt:lpstr>
      <vt:lpstr> Spinal cord</vt:lpstr>
      <vt:lpstr> poliomyelitis</vt:lpstr>
      <vt:lpstr> Poliomyelitis</vt:lpstr>
      <vt:lpstr>Lab diagnosis.</vt:lpstr>
      <vt:lpstr>Prevention</vt:lpstr>
      <vt:lpstr>Prevention</vt:lpstr>
      <vt:lpstr>  Oral polio vaccine .</vt:lpstr>
      <vt:lpstr>Advantages of the live attenuated vaccine</vt:lpstr>
      <vt:lpstr>Disadvantages of the live attenuated vaccine</vt:lpstr>
      <vt:lpstr>Prevention</vt:lpstr>
      <vt:lpstr>Diseases associated with Coxsackie group A viruses</vt:lpstr>
      <vt:lpstr> Herpangina</vt:lpstr>
      <vt:lpstr> Hand, foot and mouth disease .</vt:lpstr>
      <vt:lpstr>Disease associated with Coxsackie group B viruses.</vt:lpstr>
      <vt:lpstr>Diseases associated with echoviruses.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Family: Picornaviridae</dc:title>
  <dc:creator>Dr.Arif</dc:creator>
  <cp:lastModifiedBy>Dr.Arif</cp:lastModifiedBy>
  <cp:revision>44</cp:revision>
  <dcterms:created xsi:type="dcterms:W3CDTF">2008-06-10T07:30:54Z</dcterms:created>
  <dcterms:modified xsi:type="dcterms:W3CDTF">2008-10-22T05:15:37Z</dcterms:modified>
</cp:coreProperties>
</file>