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9E2734-0ED4-4E2F-BF43-D2E3AF3FF1D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E2734-0ED4-4E2F-BF43-D2E3AF3FF1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79E2734-0ED4-4E2F-BF43-D2E3AF3FF1D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79E2734-0ED4-4E2F-BF43-D2E3AF3FF1D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9E2734-0ED4-4E2F-BF43-D2E3AF3FF1D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BFAD88D-4ADD-42D7-9A39-F6EE15C23D2A}" type="datetimeFigureOut">
              <a:rPr lang="en-US" smtClean="0"/>
              <a:pPr/>
              <a:t>11/16/2008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E2734-0ED4-4E2F-BF43-D2E3AF3FF1D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79E2734-0ED4-4E2F-BF43-D2E3AF3FF1D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79E2734-0ED4-4E2F-BF43-D2E3AF3FF1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79E2734-0ED4-4E2F-BF43-D2E3AF3FF1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79E2734-0ED4-4E2F-BF43-D2E3AF3FF1D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BFAD88D-4ADD-42D7-9A39-F6EE15C23D2A}" type="datetimeFigureOut">
              <a:rPr lang="en-US" smtClean="0"/>
              <a:pPr/>
              <a:t>11/16/2008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79E2734-0ED4-4E2F-BF43-D2E3AF3FF1D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BFAD88D-4ADD-42D7-9A39-F6EE15C23D2A}" type="datetimeFigureOut">
              <a:rPr lang="en-US" smtClean="0"/>
              <a:pPr/>
              <a:t>11/16/2008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BFAD88D-4ADD-42D7-9A39-F6EE15C23D2A}" type="datetimeFigureOut">
              <a:rPr lang="en-US" smtClean="0"/>
              <a:pPr/>
              <a:t>11/16/2008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79E2734-0ED4-4E2F-BF43-D2E3AF3FF1D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pPr algn="l"/>
            <a:r>
              <a:rPr lang="en-US" sz="2800" dirty="0" smtClean="0"/>
              <a:t>Dr, Mohammed Arif.</a:t>
            </a:r>
          </a:p>
          <a:p>
            <a:pPr algn="l"/>
            <a:r>
              <a:rPr lang="en-US" sz="2800" dirty="0" smtClean="0"/>
              <a:t>Associate professor</a:t>
            </a:r>
          </a:p>
          <a:p>
            <a:pPr algn="l"/>
            <a:r>
              <a:rPr lang="en-US" sz="2800" dirty="0" smtClean="0"/>
              <a:t>Consultant virologist</a:t>
            </a:r>
          </a:p>
          <a:p>
            <a:pPr algn="l"/>
            <a:r>
              <a:rPr lang="en-US" sz="2800" dirty="0" smtClean="0"/>
              <a:t>Head of the virology unit</a:t>
            </a:r>
            <a:endParaRPr lang="en-US" sz="2800" dirty="0"/>
          </a:p>
        </p:txBody>
      </p:sp>
      <p:sp>
        <p:nvSpPr>
          <p:cNvPr id="2" name="Title 1"/>
          <p:cNvSpPr>
            <a:spLocks noGrp="1"/>
          </p:cNvSpPr>
          <p:nvPr>
            <p:ph type="ctrTitle"/>
          </p:nvPr>
        </p:nvSpPr>
        <p:spPr/>
        <p:txBody>
          <a:bodyPr>
            <a:normAutofit/>
          </a:bodyPr>
          <a:lstStyle/>
          <a:p>
            <a:pPr algn="l"/>
            <a:r>
              <a:rPr lang="en-US" sz="2800" dirty="0" smtClean="0"/>
              <a:t>  Viral zoonotic diseases .   Rabies, Marburg &amp; </a:t>
            </a:r>
            <a:br>
              <a:rPr lang="en-US" sz="2800" dirty="0" smtClean="0"/>
            </a:br>
            <a:r>
              <a:rPr lang="en-US" sz="2800" dirty="0" smtClean="0"/>
              <a:t>    Ebola viruses.</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Laboratory diagnosis</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Rabies diagnosis in human ( during life): by detection of rabies virus –RNA in saliva using reverse transcriptase PCR.</a:t>
            </a:r>
          </a:p>
          <a:p>
            <a:endParaRPr lang="en-US" dirty="0" smtClean="0"/>
          </a:p>
          <a:p>
            <a:r>
              <a:rPr lang="en-US" dirty="0" smtClean="0"/>
              <a:t>In dead animals: by detection  of rabies antigens in brain tissue, using direct immun-flourescent technique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Pre-exposure immunization</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Generally confined to those occupationally at risk such as veterinarians, animal holders, and long term visitors to endemic areas.</a:t>
            </a:r>
          </a:p>
          <a:p>
            <a:r>
              <a:rPr lang="en-US" dirty="0" smtClean="0"/>
              <a:t>They should be given 3-doses of the human diploid vaccine one month apart, with  a booster dose two years later .Tow booster doses should be given if they are exposed to infection.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Post- exposure, or suspicion of exposure</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The wound should washed thoroughly with soap and water and alcohol or iodine solution.</a:t>
            </a:r>
          </a:p>
          <a:p>
            <a:r>
              <a:rPr lang="en-US" dirty="0" smtClean="0"/>
              <a:t>Patients should be given combined passive and active immunization.</a:t>
            </a:r>
          </a:p>
          <a:p>
            <a:r>
              <a:rPr lang="en-US" dirty="0" smtClean="0"/>
              <a:t>Passive immunization: by injecting of human anti-rabies immunoglobulin( RIG ). The dose is 20 Iu/kg, half given around the bite wound and the other half intramuscularly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Post –exposure or suspicion of exposure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Active immunization :</a:t>
            </a:r>
          </a:p>
          <a:p>
            <a:r>
              <a:rPr lang="en-US" dirty="0" smtClean="0"/>
              <a:t>The main vaccine is the human diploid cell vaccine.</a:t>
            </a:r>
          </a:p>
          <a:p>
            <a:r>
              <a:rPr lang="en-US" dirty="0" smtClean="0"/>
              <a:t>Contains: inactivated virus disrupted into subunits.</a:t>
            </a:r>
          </a:p>
          <a:p>
            <a:r>
              <a:rPr lang="en-US" dirty="0" smtClean="0"/>
              <a:t>Prepared : in human embryo lung cell.</a:t>
            </a:r>
          </a:p>
          <a:p>
            <a:r>
              <a:rPr lang="en-US" dirty="0" smtClean="0"/>
              <a:t>Administered : intramuscularly in 5-doses spaced at 0, 3, 7, 14 &amp; 30 days .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Prevention</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Stray animals should be destroyed.</a:t>
            </a:r>
          </a:p>
          <a:p>
            <a:r>
              <a:rPr lang="en-US" dirty="0" smtClean="0"/>
              <a:t>Vaccination of pet dogs and animals should be mandatory .</a:t>
            </a:r>
          </a:p>
          <a:p>
            <a:r>
              <a:rPr lang="en-US" dirty="0" smtClean="0"/>
              <a:t>A live attenuates vaccine is available for immunizing dogs and cats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2-- Marburg and Ebola virus infections</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Marburg and Ebola are filoviruses that cause hemorrhagic fever.</a:t>
            </a:r>
          </a:p>
          <a:p>
            <a:r>
              <a:rPr lang="en-US" dirty="0" smtClean="0"/>
              <a:t>They cause multiple organ failure with high mortality rate .</a:t>
            </a:r>
          </a:p>
          <a:p>
            <a:r>
              <a:rPr lang="en-US" dirty="0" smtClean="0"/>
              <a:t>They are transmitted to human through a direct contact with infected chimpanzees, gorillas and monkeys or their secretions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Marburg and Ebola  virus infection</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Marburg virus was discovered in 1976 , when outbreaks of hemorrhagic fever occurred simultaneously in Marburg and Frankfurt in Serbia and Germany .</a:t>
            </a:r>
          </a:p>
          <a:p>
            <a:r>
              <a:rPr lang="en-US" dirty="0" smtClean="0"/>
              <a:t>Ebola virus was discovered in </a:t>
            </a:r>
            <a:r>
              <a:rPr lang="en-US" dirty="0" smtClean="0"/>
              <a:t>1967 and </a:t>
            </a:r>
            <a:r>
              <a:rPr lang="en-US" dirty="0" smtClean="0"/>
              <a:t>named after the river in Congo.</a:t>
            </a:r>
          </a:p>
          <a:p>
            <a:r>
              <a:rPr lang="en-US" dirty="0" smtClean="0"/>
              <a:t>They have been classified in the family filoviridae.</a:t>
            </a:r>
          </a:p>
          <a:p>
            <a:r>
              <a:rPr lang="en-US" dirty="0" smtClean="0"/>
              <a:t>They have </a:t>
            </a:r>
            <a:r>
              <a:rPr lang="en-US" dirty="0" err="1" smtClean="0"/>
              <a:t>ss</a:t>
            </a:r>
            <a:r>
              <a:rPr lang="en-US" dirty="0" smtClean="0"/>
              <a:t>-RNA genomes with negative polarity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Transmission</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They infect human and non-human primates (chimpanzees, gorillas and monkeys).</a:t>
            </a:r>
          </a:p>
          <a:p>
            <a:r>
              <a:rPr lang="en-US" dirty="0" smtClean="0"/>
              <a:t>Humans are infected when they come in direct contact with infected monkeys and their secretions.</a:t>
            </a:r>
          </a:p>
          <a:p>
            <a:r>
              <a:rPr lang="en-US" dirty="0" smtClean="0"/>
              <a:t>Human to human transmission occurs via direct contact  with infected blood, secretions and organs of infected person.</a:t>
            </a:r>
          </a:p>
          <a:p>
            <a:r>
              <a:rPr lang="en-US" dirty="0" smtClean="0"/>
              <a:t>Health care workers have frequently been infected while attending and caring for patients.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Clinical features</a:t>
            </a:r>
            <a:endParaRPr lang="en-US" sz="2800" dirty="0"/>
          </a:p>
        </p:txBody>
      </p:sp>
      <p:sp>
        <p:nvSpPr>
          <p:cNvPr id="3" name="Content Placeholder 2"/>
          <p:cNvSpPr>
            <a:spLocks noGrp="1"/>
          </p:cNvSpPr>
          <p:nvPr>
            <p:ph sz="quarter" idx="1"/>
          </p:nvPr>
        </p:nvSpPr>
        <p:spPr/>
        <p:txBody>
          <a:bodyPr>
            <a:normAutofit fontScale="92500"/>
          </a:bodyPr>
          <a:lstStyle/>
          <a:p>
            <a:endParaRPr lang="en-US" dirty="0" smtClean="0"/>
          </a:p>
          <a:p>
            <a:r>
              <a:rPr lang="en-US" dirty="0" smtClean="0"/>
              <a:t>The incubation period ranging from 5 – 10 days .</a:t>
            </a:r>
          </a:p>
          <a:p>
            <a:r>
              <a:rPr lang="en-US" dirty="0" smtClean="0"/>
              <a:t>The disease is started  with fever, myalgia, headache, nausea, vomiting, conjunctival infection. Jaundice and lymphadenopathy. </a:t>
            </a:r>
          </a:p>
          <a:p>
            <a:r>
              <a:rPr lang="en-US" dirty="0" smtClean="0"/>
              <a:t>Internal and external bleeding occur within few days.</a:t>
            </a:r>
          </a:p>
          <a:p>
            <a:r>
              <a:rPr lang="en-US" dirty="0" smtClean="0"/>
              <a:t>During the second week of infection the patient either begin recovery or develop fatal multiple organ failure.</a:t>
            </a:r>
          </a:p>
          <a:p>
            <a:r>
              <a:rPr lang="en-US" dirty="0" smtClean="0"/>
              <a:t>Mortality rate ranges from 25 – 90 % , higher with Ebola.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Laboratory diagnosis</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Hemorrhagic fever viruses are classified as bio-safety level class four pathogens ( BSL-4 ) .</a:t>
            </a:r>
          </a:p>
          <a:p>
            <a:r>
              <a:rPr lang="en-US" dirty="0" smtClean="0"/>
              <a:t>Lab diagnosis must be accomplished under maximum biological containment conditions .</a:t>
            </a:r>
          </a:p>
          <a:p>
            <a:r>
              <a:rPr lang="en-US" dirty="0" smtClean="0"/>
              <a:t>The two most commonly used  lab methods are, detection of the viral genome in the patient blood using PCR or isolation of the virus in tissue culture followed by identification of the virus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Viral zoonotic diseases</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Divided into two groups:</a:t>
            </a:r>
          </a:p>
          <a:p>
            <a:r>
              <a:rPr lang="en-US" dirty="0" smtClean="0"/>
              <a:t>1- Arboviruses zoonotic diseases. They are transmitted  from animal to human through the bite of  arthropode sucking blood vector such as mosquitoes, ticks and sand flies .</a:t>
            </a:r>
          </a:p>
          <a:p>
            <a:r>
              <a:rPr lang="en-US" dirty="0" smtClean="0"/>
              <a:t>2- Non-</a:t>
            </a:r>
            <a:r>
              <a:rPr lang="en-US" dirty="0" err="1" smtClean="0"/>
              <a:t>arboviruses</a:t>
            </a:r>
            <a:r>
              <a:rPr lang="en-US" dirty="0" smtClean="0"/>
              <a:t> zoonotic diseases. This group include rabies, Marburg, Ebola. Lassa and Hanta viruses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Treatment and prevention</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There is no specific anti-viral drug therapy.</a:t>
            </a:r>
          </a:p>
          <a:p>
            <a:r>
              <a:rPr lang="en-US" dirty="0" smtClean="0"/>
              <a:t>Treatment is supportive.</a:t>
            </a:r>
          </a:p>
          <a:p>
            <a:r>
              <a:rPr lang="en-US" dirty="0" smtClean="0"/>
              <a:t>There is no vaccine available yet for Ebola and Marburg infections.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1- Rabies</a:t>
            </a:r>
            <a:endParaRPr lang="en-US" sz="2800" dirty="0"/>
          </a:p>
        </p:txBody>
      </p:sp>
      <p:sp>
        <p:nvSpPr>
          <p:cNvPr id="3" name="Content Placeholder 2"/>
          <p:cNvSpPr>
            <a:spLocks noGrp="1"/>
          </p:cNvSpPr>
          <p:nvPr>
            <p:ph sz="quarter" idx="1"/>
          </p:nvPr>
        </p:nvSpPr>
        <p:spPr/>
        <p:txBody>
          <a:bodyPr>
            <a:normAutofit lnSpcReduction="10000"/>
          </a:bodyPr>
          <a:lstStyle/>
          <a:p>
            <a:r>
              <a:rPr lang="en-US" dirty="0" smtClean="0"/>
              <a:t>Rabies is also known as hydrophobia.</a:t>
            </a:r>
          </a:p>
          <a:p>
            <a:r>
              <a:rPr lang="en-US" dirty="0" smtClean="0"/>
              <a:t>Rabies in Latin means madness .</a:t>
            </a:r>
          </a:p>
          <a:p>
            <a:r>
              <a:rPr lang="en-US" dirty="0" smtClean="0"/>
              <a:t>It is a viral zoonotic neurological disease.</a:t>
            </a:r>
          </a:p>
          <a:p>
            <a:r>
              <a:rPr lang="en-US" dirty="0" smtClean="0"/>
              <a:t>It is an acute infection of the CNS, that is almost fatal.</a:t>
            </a:r>
          </a:p>
          <a:p>
            <a:r>
              <a:rPr lang="en-US" dirty="0" smtClean="0"/>
              <a:t>Wolves, foxes, skunks and raccoons serve as the natural reservoir for the virus .</a:t>
            </a:r>
          </a:p>
          <a:p>
            <a:r>
              <a:rPr lang="en-US" dirty="0" smtClean="0"/>
              <a:t>Dogs and cats serve as the most important sources of human infection , because of their close association with humans.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Structure and classification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Family : Rhabdoviridae .</a:t>
            </a:r>
          </a:p>
          <a:p>
            <a:r>
              <a:rPr lang="en-US" dirty="0" smtClean="0"/>
              <a:t> genus :  lyssa virus</a:t>
            </a:r>
          </a:p>
          <a:p>
            <a:r>
              <a:rPr lang="en-US" dirty="0" smtClean="0"/>
              <a:t>The virus is bullet shaped,  with helical nucleocapsid. </a:t>
            </a:r>
          </a:p>
          <a:p>
            <a:r>
              <a:rPr lang="en-US" dirty="0" smtClean="0"/>
              <a:t>The viral genome is SS-RNA, minus strand.</a:t>
            </a:r>
          </a:p>
          <a:p>
            <a:r>
              <a:rPr lang="en-US" dirty="0" smtClean="0"/>
              <a:t>Virion contain the enzyme transcriptase.</a:t>
            </a:r>
          </a:p>
          <a:p>
            <a:r>
              <a:rPr lang="en-US" dirty="0" smtClean="0"/>
              <a:t>One major antigenic type exist in nature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Transmission</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Rabies is transmitted to human via the bite of rabid animal, mostly dog or cat.</a:t>
            </a:r>
          </a:p>
          <a:p>
            <a:r>
              <a:rPr lang="en-US" dirty="0" smtClean="0"/>
              <a:t>Also through contamination of wounds or mucous membranes  with infected saliva.</a:t>
            </a:r>
          </a:p>
          <a:p>
            <a:r>
              <a:rPr lang="en-US" dirty="0" smtClean="0"/>
              <a:t>The disease does not usually spread from man to man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Clinical features</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The incubation period in human depends on the site of the bite( usually between 1 – 4 months ).</a:t>
            </a:r>
          </a:p>
          <a:p>
            <a:r>
              <a:rPr lang="en-US" dirty="0" smtClean="0"/>
              <a:t>A bite on the face or neck tend to produce a shorter incubation period than a similar wound on the foot or leg .</a:t>
            </a:r>
          </a:p>
          <a:p>
            <a:r>
              <a:rPr lang="en-US" dirty="0" smtClean="0"/>
              <a:t>Clinically the disease in man can be divided into four phases: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Clinical features</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1 – the prodromal phase .</a:t>
            </a:r>
          </a:p>
          <a:p>
            <a:r>
              <a:rPr lang="en-US" dirty="0" smtClean="0"/>
              <a:t> 2– the excitement phase .</a:t>
            </a:r>
          </a:p>
          <a:p>
            <a:r>
              <a:rPr lang="en-US" dirty="0" smtClean="0"/>
              <a:t> 3– the paralytic phase .</a:t>
            </a:r>
          </a:p>
          <a:p>
            <a:r>
              <a:rPr lang="en-US" dirty="0" smtClean="0"/>
              <a:t> 4– coma and death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Clinical features </a:t>
            </a:r>
            <a:endParaRPr lang="en-US" sz="2800" dirty="0"/>
          </a:p>
        </p:txBody>
      </p:sp>
      <p:sp>
        <p:nvSpPr>
          <p:cNvPr id="3" name="Content Placeholder 2"/>
          <p:cNvSpPr>
            <a:spLocks noGrp="1"/>
          </p:cNvSpPr>
          <p:nvPr>
            <p:ph sz="quarter" idx="1"/>
          </p:nvPr>
        </p:nvSpPr>
        <p:spPr/>
        <p:txBody>
          <a:bodyPr>
            <a:normAutofit lnSpcReduction="10000"/>
          </a:bodyPr>
          <a:lstStyle/>
          <a:p>
            <a:endParaRPr lang="en-US" dirty="0" smtClean="0"/>
          </a:p>
          <a:p>
            <a:r>
              <a:rPr lang="en-US" dirty="0" smtClean="0"/>
              <a:t>1--The prodrom may  show any of the following:</a:t>
            </a:r>
          </a:p>
          <a:p>
            <a:pPr>
              <a:buNone/>
            </a:pPr>
            <a:r>
              <a:rPr lang="en-US" dirty="0" smtClean="0"/>
              <a:t>     malaise, headache, nausea , vomiting and fever .</a:t>
            </a:r>
          </a:p>
          <a:p>
            <a:r>
              <a:rPr lang="en-US" dirty="0" smtClean="0"/>
              <a:t>Usually there is discomfort or paresthesia at the site of the bite .</a:t>
            </a:r>
          </a:p>
          <a:p>
            <a:r>
              <a:rPr lang="en-US" dirty="0" smtClean="0"/>
              <a:t>2--The excitement phase is characterized by:</a:t>
            </a:r>
          </a:p>
          <a:p>
            <a:pPr>
              <a:buNone/>
            </a:pPr>
            <a:r>
              <a:rPr lang="en-US" dirty="0" smtClean="0"/>
              <a:t>     anxiety, agitation, increased nervousness, hyper reactivity, pupillary dilation, increased salivation, painful laryngeal and pharyngeal spasms triggered by swallowing saliva ( hydrophobia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Clinical features</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3-- Paralytic phase : soon a wide variety of the CNS signs appear including hallucination, lack of coordination, mental confusion and paralysis .</a:t>
            </a:r>
          </a:p>
          <a:p>
            <a:r>
              <a:rPr lang="en-US" dirty="0" smtClean="0"/>
              <a:t>4--  finally coma develop and death .</a:t>
            </a:r>
          </a:p>
          <a:p>
            <a:r>
              <a:rPr lang="en-US" dirty="0" smtClean="0"/>
              <a:t>Recovery from rabies is extremely rare.</a:t>
            </a:r>
          </a:p>
          <a:p>
            <a:r>
              <a:rPr lang="en-US" dirty="0" smtClean="0"/>
              <a:t>Only six documented cases of human survival from clinical rabies have been reported.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137</TotalTime>
  <Words>1049</Words>
  <Application>Microsoft Office PowerPoint</Application>
  <PresentationFormat>On-screen Show (4:3)</PresentationFormat>
  <Paragraphs>114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  Viral zoonotic diseases .   Rabies, Marburg &amp;      Ebola viruses.</vt:lpstr>
      <vt:lpstr> Viral zoonotic diseases</vt:lpstr>
      <vt:lpstr>                                          1- Rabies</vt:lpstr>
      <vt:lpstr>  Structure and classification .</vt:lpstr>
      <vt:lpstr>     Transmission</vt:lpstr>
      <vt:lpstr>     Clinical features</vt:lpstr>
      <vt:lpstr>  Clinical features</vt:lpstr>
      <vt:lpstr>   Clinical features </vt:lpstr>
      <vt:lpstr>  Clinical features</vt:lpstr>
      <vt:lpstr>  Laboratory diagnosis</vt:lpstr>
      <vt:lpstr>  Pre-exposure immunization</vt:lpstr>
      <vt:lpstr>Post- exposure, or suspicion of exposure</vt:lpstr>
      <vt:lpstr> Post –exposure or suspicion of exposure </vt:lpstr>
      <vt:lpstr> Prevention</vt:lpstr>
      <vt:lpstr>2-- Marburg and Ebola virus infections</vt:lpstr>
      <vt:lpstr> Marburg and Ebola  virus infection</vt:lpstr>
      <vt:lpstr> Transmission</vt:lpstr>
      <vt:lpstr>Clinical features</vt:lpstr>
      <vt:lpstr>Laboratory diagnosis</vt:lpstr>
      <vt:lpstr>Treatment and prevention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Viral zoonotic diseases .   Rabies</dc:title>
  <dc:creator>Dr.Arif</dc:creator>
  <cp:lastModifiedBy>Dr.Arif</cp:lastModifiedBy>
  <cp:revision>23</cp:revision>
  <dcterms:created xsi:type="dcterms:W3CDTF">2008-11-05T05:49:11Z</dcterms:created>
  <dcterms:modified xsi:type="dcterms:W3CDTF">2008-11-16T11:24:20Z</dcterms:modified>
</cp:coreProperties>
</file>