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71" r:id="rId14"/>
    <p:sldId id="267" r:id="rId15"/>
    <p:sldId id="268"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7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C3936B9-2F0E-4DBD-8BE9-DCFD263D4B92}" type="datetimeFigureOut">
              <a:rPr lang="en-US" smtClean="0"/>
              <a:pPr/>
              <a:t>11/16/2008</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89BF4E4-4F22-44AB-ABD9-7028E8C83835}"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3936B9-2F0E-4DBD-8BE9-DCFD263D4B92}" type="datetimeFigureOut">
              <a:rPr lang="en-US" smtClean="0"/>
              <a:pPr/>
              <a:t>11/16/2008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9BF4E4-4F22-44AB-ABD9-7028E8C8383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89BF4E4-4F22-44AB-ABD9-7028E8C83835}"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3936B9-2F0E-4DBD-8BE9-DCFD263D4B92}" type="datetimeFigureOut">
              <a:rPr lang="en-US" smtClean="0"/>
              <a:pPr/>
              <a:t>11/16/2008</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C3936B9-2F0E-4DBD-8BE9-DCFD263D4B92}" type="datetimeFigureOut">
              <a:rPr lang="en-US" smtClean="0"/>
              <a:pPr/>
              <a:t>11/16/2008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89BF4E4-4F22-44AB-ABD9-7028E8C83835}"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C3936B9-2F0E-4DBD-8BE9-DCFD263D4B92}" type="datetimeFigureOut">
              <a:rPr lang="en-US" smtClean="0"/>
              <a:pPr/>
              <a:t>11/16/2008</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89BF4E4-4F22-44AB-ABD9-7028E8C83835}"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C3936B9-2F0E-4DBD-8BE9-DCFD263D4B92}" type="datetimeFigureOut">
              <a:rPr lang="en-US" smtClean="0"/>
              <a:pPr/>
              <a:t>11/16/2008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9BF4E4-4F22-44AB-ABD9-7028E8C83835}"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C3936B9-2F0E-4DBD-8BE9-DCFD263D4B92}" type="datetimeFigureOut">
              <a:rPr lang="en-US" smtClean="0"/>
              <a:pPr/>
              <a:t>11/16/2008</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89BF4E4-4F22-44AB-ABD9-7028E8C83835}"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C3936B9-2F0E-4DBD-8BE9-DCFD263D4B92}" type="datetimeFigureOut">
              <a:rPr lang="en-US" smtClean="0"/>
              <a:pPr/>
              <a:t>11/16/2008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89BF4E4-4F22-44AB-ABD9-7028E8C8383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C3936B9-2F0E-4DBD-8BE9-DCFD263D4B92}" type="datetimeFigureOut">
              <a:rPr lang="en-US" smtClean="0"/>
              <a:pPr/>
              <a:t>11/16/2008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89BF4E4-4F22-44AB-ABD9-7028E8C8383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89BF4E4-4F22-44AB-ABD9-7028E8C83835}"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C3936B9-2F0E-4DBD-8BE9-DCFD263D4B92}" type="datetimeFigureOut">
              <a:rPr lang="en-US" smtClean="0"/>
              <a:pPr/>
              <a:t>11/16/2008</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89BF4E4-4F22-44AB-ABD9-7028E8C83835}"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3C3936B9-2F0E-4DBD-8BE9-DCFD263D4B92}" type="datetimeFigureOut">
              <a:rPr lang="en-US" smtClean="0"/>
              <a:pPr/>
              <a:t>11/16/2008</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C3936B9-2F0E-4DBD-8BE9-DCFD263D4B92}" type="datetimeFigureOut">
              <a:rPr lang="en-US" smtClean="0"/>
              <a:pPr/>
              <a:t>11/16/2008</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89BF4E4-4F22-44AB-ABD9-7028E8C83835}"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85000" lnSpcReduction="10000"/>
          </a:bodyPr>
          <a:lstStyle/>
          <a:p>
            <a:pPr algn="l"/>
            <a:r>
              <a:rPr lang="en-US" sz="2800" dirty="0" smtClean="0"/>
              <a:t>Dr. Mohammed Arif.</a:t>
            </a:r>
          </a:p>
          <a:p>
            <a:pPr algn="l"/>
            <a:r>
              <a:rPr lang="en-US" sz="2800" dirty="0" smtClean="0"/>
              <a:t>Associate professor,</a:t>
            </a:r>
          </a:p>
          <a:p>
            <a:pPr algn="l"/>
            <a:r>
              <a:rPr lang="en-US" sz="2800" dirty="0" smtClean="0"/>
              <a:t>Consultant virologist,</a:t>
            </a:r>
          </a:p>
          <a:p>
            <a:pPr algn="l"/>
            <a:r>
              <a:rPr lang="en-US" sz="2800" dirty="0" smtClean="0"/>
              <a:t>Head of the virology unit.</a:t>
            </a:r>
            <a:endParaRPr lang="en-US" sz="2800" dirty="0"/>
          </a:p>
        </p:txBody>
      </p:sp>
      <p:sp>
        <p:nvSpPr>
          <p:cNvPr id="2" name="Title 1"/>
          <p:cNvSpPr>
            <a:spLocks noGrp="1"/>
          </p:cNvSpPr>
          <p:nvPr>
            <p:ph type="ctrTitle"/>
          </p:nvPr>
        </p:nvSpPr>
        <p:spPr/>
        <p:txBody>
          <a:bodyPr>
            <a:normAutofit/>
          </a:bodyPr>
          <a:lstStyle/>
          <a:p>
            <a:pPr algn="l"/>
            <a:r>
              <a:rPr lang="en-US" sz="2800" dirty="0" smtClean="0"/>
              <a:t>Human papillomaviruses ( human warts ) .</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  Anogenital warts  ( condylomata acuminata ).</a:t>
            </a:r>
            <a:endParaRPr lang="en-US" sz="2800" dirty="0"/>
          </a:p>
        </p:txBody>
      </p:sp>
      <p:sp>
        <p:nvSpPr>
          <p:cNvPr id="3" name="Content Placeholder 2"/>
          <p:cNvSpPr>
            <a:spLocks noGrp="1"/>
          </p:cNvSpPr>
          <p:nvPr>
            <p:ph sz="quarter" idx="1"/>
          </p:nvPr>
        </p:nvSpPr>
        <p:spPr/>
        <p:txBody>
          <a:bodyPr>
            <a:normAutofit lnSpcReduction="10000"/>
          </a:bodyPr>
          <a:lstStyle/>
          <a:p>
            <a:pPr>
              <a:buNone/>
            </a:pPr>
            <a:endParaRPr lang="en-US" dirty="0" smtClean="0"/>
          </a:p>
          <a:p>
            <a:r>
              <a:rPr lang="en-US" dirty="0" smtClean="0"/>
              <a:t>Anogenital warts ( venereal warts ) are common sexually transmitted disease .</a:t>
            </a:r>
          </a:p>
          <a:p>
            <a:r>
              <a:rPr lang="en-US" dirty="0" smtClean="0"/>
              <a:t>They are transmitted by direct sexual contact .</a:t>
            </a:r>
          </a:p>
          <a:p>
            <a:r>
              <a:rPr lang="en-US" dirty="0" smtClean="0"/>
              <a:t>Types 16, 18, 31, 33, 35, 39, 45, 51, 52, 56, 58, 59 and 68 are considered high risk sexually transmitted  and may lead to cervical cancer, vulvar cancer, penile cancer and anal cancer . </a:t>
            </a:r>
          </a:p>
          <a:p>
            <a:r>
              <a:rPr lang="en-US" dirty="0" smtClean="0"/>
              <a:t>Types 5, 11, 42, 43, 44, 55 and others are  considered low risk because they are rarely associated with cancer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 Anogenital warts .</a:t>
            </a:r>
            <a:endParaRPr lang="en-US" sz="2800" dirty="0"/>
          </a:p>
        </p:txBody>
      </p:sp>
      <p:sp>
        <p:nvSpPr>
          <p:cNvPr id="3" name="Content Placeholder 2"/>
          <p:cNvSpPr>
            <a:spLocks noGrp="1"/>
          </p:cNvSpPr>
          <p:nvPr>
            <p:ph sz="quarter" idx="1"/>
          </p:nvPr>
        </p:nvSpPr>
        <p:spPr/>
        <p:txBody>
          <a:bodyPr/>
          <a:lstStyle/>
          <a:p>
            <a:endParaRPr lang="en-US" dirty="0" smtClean="0"/>
          </a:p>
          <a:p>
            <a:r>
              <a:rPr lang="en-US" dirty="0" smtClean="0"/>
              <a:t>Anogenital warts may appears any where on the genital area of males and females .</a:t>
            </a:r>
          </a:p>
          <a:p>
            <a:r>
              <a:rPr lang="en-US" dirty="0" smtClean="0"/>
              <a:t>Some anogenital infections are silent without any signs and symptoms .</a:t>
            </a:r>
          </a:p>
          <a:p>
            <a:r>
              <a:rPr lang="en-US" dirty="0" smtClean="0"/>
              <a:t>Some </a:t>
            </a:r>
            <a:r>
              <a:rPr lang="en-US" dirty="0" smtClean="0"/>
              <a:t> </a:t>
            </a:r>
            <a:r>
              <a:rPr lang="en-US" dirty="0" smtClean="0"/>
              <a:t>are flesh, large, moist, flat or raised, appear in clusters on the genital area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 Anogenital warts and cervical cancer .</a:t>
            </a:r>
            <a:endParaRPr lang="en-US" sz="2800" dirty="0"/>
          </a:p>
        </p:txBody>
      </p:sp>
      <p:sp>
        <p:nvSpPr>
          <p:cNvPr id="3" name="Content Placeholder 2"/>
          <p:cNvSpPr>
            <a:spLocks noGrp="1"/>
          </p:cNvSpPr>
          <p:nvPr>
            <p:ph sz="quarter" idx="1"/>
          </p:nvPr>
        </p:nvSpPr>
        <p:spPr/>
        <p:txBody>
          <a:bodyPr/>
          <a:lstStyle/>
          <a:p>
            <a:endParaRPr lang="en-US" dirty="0" smtClean="0"/>
          </a:p>
          <a:p>
            <a:r>
              <a:rPr lang="en-US" dirty="0" smtClean="0"/>
              <a:t>HPV types 16, 18, 31, 33, 35, 39, 45, 51, 52, 56, 58, 59, and 68 are associated with cervical cancer,  vulvar ulcer, anal cancer and penile cancer   ( the high risk warts ).</a:t>
            </a:r>
          </a:p>
          <a:p>
            <a:r>
              <a:rPr lang="en-US" dirty="0" smtClean="0"/>
              <a:t>These types have the ability to alter the structure of the cell in the uterus  or around the anus area causing cancer .</a:t>
            </a:r>
          </a:p>
          <a:p>
            <a:r>
              <a:rPr lang="en-US" dirty="0" smtClean="0"/>
              <a:t>Some of the genital warts are found inside the vagina, causing vaginal bleeding and discharge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 anogenital warts and cervical cancer .</a:t>
            </a:r>
            <a:endParaRPr lang="en-US" sz="2800" dirty="0"/>
          </a:p>
        </p:txBody>
      </p:sp>
      <p:sp>
        <p:nvSpPr>
          <p:cNvPr id="3" name="Content Placeholder 2"/>
          <p:cNvSpPr>
            <a:spLocks noGrp="1"/>
          </p:cNvSpPr>
          <p:nvPr>
            <p:ph sz="quarter" idx="1"/>
          </p:nvPr>
        </p:nvSpPr>
        <p:spPr/>
        <p:txBody>
          <a:bodyPr/>
          <a:lstStyle/>
          <a:p>
            <a:endParaRPr lang="en-US" dirty="0" smtClean="0"/>
          </a:p>
          <a:p>
            <a:r>
              <a:rPr lang="en-US" dirty="0" smtClean="0"/>
              <a:t>Some of warts are found around the urethral opening,  Causing bleeding during urination .</a:t>
            </a:r>
          </a:p>
          <a:p>
            <a:r>
              <a:rPr lang="en-US" dirty="0" smtClean="0"/>
              <a:t>Women suffer from genital warts are strongly advised to  have regular PAP-smear  test every six months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 Oral papillomas ( laryngeal warts ) .</a:t>
            </a:r>
            <a:endParaRPr lang="en-US" sz="2800" dirty="0"/>
          </a:p>
        </p:txBody>
      </p:sp>
      <p:sp>
        <p:nvSpPr>
          <p:cNvPr id="3" name="Content Placeholder 2"/>
          <p:cNvSpPr>
            <a:spLocks noGrp="1"/>
          </p:cNvSpPr>
          <p:nvPr>
            <p:ph sz="quarter" idx="1"/>
          </p:nvPr>
        </p:nvSpPr>
        <p:spPr/>
        <p:txBody>
          <a:bodyPr/>
          <a:lstStyle/>
          <a:p>
            <a:endParaRPr lang="en-US" dirty="0" smtClean="0"/>
          </a:p>
          <a:p>
            <a:r>
              <a:rPr lang="en-US" dirty="0" smtClean="0"/>
              <a:t>Seen mainly in young children .</a:t>
            </a:r>
          </a:p>
          <a:p>
            <a:r>
              <a:rPr lang="en-US" dirty="0" smtClean="0"/>
              <a:t>They grow rapidly to obstruct the airway and continue to recur despite repeated </a:t>
            </a:r>
            <a:r>
              <a:rPr lang="en-US" smtClean="0"/>
              <a:t>surgical removal .</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 Prevention of  cervical cancer</a:t>
            </a:r>
            <a:endParaRPr lang="en-US" sz="2800" dirty="0"/>
          </a:p>
        </p:txBody>
      </p:sp>
      <p:sp>
        <p:nvSpPr>
          <p:cNvPr id="3" name="Content Placeholder 2"/>
          <p:cNvSpPr>
            <a:spLocks noGrp="1"/>
          </p:cNvSpPr>
          <p:nvPr>
            <p:ph sz="quarter" idx="1"/>
          </p:nvPr>
        </p:nvSpPr>
        <p:spPr/>
        <p:txBody>
          <a:bodyPr/>
          <a:lstStyle/>
          <a:p>
            <a:endParaRPr lang="en-US" dirty="0" smtClean="0"/>
          </a:p>
          <a:p>
            <a:r>
              <a:rPr lang="en-US" dirty="0" smtClean="0"/>
              <a:t>A recombinant vaccine  ( Gardasil ) that  is highly effective against HPV types 6, 11, 16, and 18, which account for 70 % of cervical cancer,  is available .</a:t>
            </a:r>
          </a:p>
          <a:p>
            <a:r>
              <a:rPr lang="en-US" dirty="0" smtClean="0"/>
              <a:t>The vaccine is given as three injections.</a:t>
            </a:r>
          </a:p>
          <a:p>
            <a:r>
              <a:rPr lang="en-US" dirty="0" smtClean="0"/>
              <a:t>It is recommended for girls between the age s of 11 and 26 years .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 Treatment .</a:t>
            </a:r>
            <a:endParaRPr lang="en-US" sz="2800" dirty="0"/>
          </a:p>
        </p:txBody>
      </p:sp>
      <p:sp>
        <p:nvSpPr>
          <p:cNvPr id="3" name="Content Placeholder 2"/>
          <p:cNvSpPr>
            <a:spLocks noGrp="1"/>
          </p:cNvSpPr>
          <p:nvPr>
            <p:ph sz="quarter" idx="1"/>
          </p:nvPr>
        </p:nvSpPr>
        <p:spPr/>
        <p:txBody>
          <a:bodyPr/>
          <a:lstStyle/>
          <a:p>
            <a:endParaRPr lang="en-US" dirty="0" smtClean="0"/>
          </a:p>
          <a:p>
            <a:r>
              <a:rPr lang="en-US" dirty="0" smtClean="0"/>
              <a:t>Small warts can be removed by cryosurgery ( freezing ), electrocautery ( burning) or laser treatment .</a:t>
            </a:r>
          </a:p>
          <a:p>
            <a:r>
              <a:rPr lang="en-US" dirty="0" smtClean="0"/>
              <a:t>Large warts are removed by surgery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Human papillomaviruses ( Human warts ).</a:t>
            </a:r>
            <a:endParaRPr lang="en-US" sz="2800" dirty="0"/>
          </a:p>
        </p:txBody>
      </p:sp>
      <p:sp>
        <p:nvSpPr>
          <p:cNvPr id="3" name="Content Placeholder 2"/>
          <p:cNvSpPr>
            <a:spLocks noGrp="1"/>
          </p:cNvSpPr>
          <p:nvPr>
            <p:ph sz="quarter" idx="1"/>
          </p:nvPr>
        </p:nvSpPr>
        <p:spPr/>
        <p:txBody>
          <a:bodyPr/>
          <a:lstStyle/>
          <a:p>
            <a:endParaRPr lang="en-US" dirty="0" smtClean="0"/>
          </a:p>
          <a:p>
            <a:r>
              <a:rPr lang="en-US" dirty="0" smtClean="0"/>
              <a:t>Human papillomaviruses (HPV ) are classified within the family  papillomaviridae.</a:t>
            </a:r>
          </a:p>
          <a:p>
            <a:r>
              <a:rPr lang="en-US" dirty="0" smtClean="0"/>
              <a:t>They are non- enveloped, with icosahederal nucleocapsid, composed of 72 star shaped capsomeres .</a:t>
            </a:r>
          </a:p>
          <a:p>
            <a:r>
              <a:rPr lang="en-US" dirty="0" smtClean="0"/>
              <a:t>The viral genome is </a:t>
            </a:r>
            <a:r>
              <a:rPr lang="en-US" dirty="0" err="1" smtClean="0"/>
              <a:t>ds</a:t>
            </a:r>
            <a:r>
              <a:rPr lang="en-US" dirty="0" smtClean="0"/>
              <a:t>-DNA .</a:t>
            </a:r>
          </a:p>
          <a:p>
            <a:r>
              <a:rPr lang="en-US" dirty="0" smtClean="0"/>
              <a:t>They replicate in the skin and the mucosal surfaces of the genitalia, anus, mouth and air way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 Human papillomaviruses .</a:t>
            </a:r>
            <a:endParaRPr lang="en-US" sz="2800" dirty="0"/>
          </a:p>
        </p:txBody>
      </p:sp>
      <p:sp>
        <p:nvSpPr>
          <p:cNvPr id="3" name="Content Placeholder 2"/>
          <p:cNvSpPr>
            <a:spLocks noGrp="1"/>
          </p:cNvSpPr>
          <p:nvPr>
            <p:ph sz="quarter" idx="1"/>
          </p:nvPr>
        </p:nvSpPr>
        <p:spPr/>
        <p:txBody>
          <a:bodyPr/>
          <a:lstStyle/>
          <a:p>
            <a:endParaRPr lang="en-US" dirty="0" smtClean="0"/>
          </a:p>
          <a:p>
            <a:r>
              <a:rPr lang="en-US" dirty="0" smtClean="0"/>
              <a:t>Approximately 130 HPV types have been identified.</a:t>
            </a:r>
          </a:p>
          <a:p>
            <a:r>
              <a:rPr lang="en-US" dirty="0" smtClean="0"/>
              <a:t>About 30 – 40 HPV types are transmitted through sexual contact and infect the anogenital region.</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 Types of human warts .</a:t>
            </a:r>
            <a:endParaRPr lang="en-US" sz="2800" dirty="0"/>
          </a:p>
        </p:txBody>
      </p:sp>
      <p:sp>
        <p:nvSpPr>
          <p:cNvPr id="3" name="Content Placeholder 2"/>
          <p:cNvSpPr>
            <a:spLocks noGrp="1"/>
          </p:cNvSpPr>
          <p:nvPr>
            <p:ph sz="quarter" idx="1"/>
          </p:nvPr>
        </p:nvSpPr>
        <p:spPr/>
        <p:txBody>
          <a:bodyPr/>
          <a:lstStyle/>
          <a:p>
            <a:endParaRPr lang="en-US" dirty="0" smtClean="0"/>
          </a:p>
          <a:p>
            <a:r>
              <a:rPr lang="en-US" dirty="0" smtClean="0"/>
              <a:t>1 – Skin warts .</a:t>
            </a:r>
          </a:p>
          <a:p>
            <a:r>
              <a:rPr lang="en-US" dirty="0" smtClean="0"/>
              <a:t>2 – Genital warts .</a:t>
            </a:r>
          </a:p>
          <a:p>
            <a:r>
              <a:rPr lang="en-US" dirty="0" smtClean="0"/>
              <a:t>3 – Genital cancers .</a:t>
            </a:r>
          </a:p>
          <a:p>
            <a:r>
              <a:rPr lang="en-US" dirty="0" smtClean="0"/>
              <a:t>4 -  Oral papillomas ( laryngeal warts )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   1- Skin warts .</a:t>
            </a:r>
            <a:endParaRPr lang="en-US" sz="2800" dirty="0"/>
          </a:p>
        </p:txBody>
      </p:sp>
      <p:sp>
        <p:nvSpPr>
          <p:cNvPr id="3" name="Content Placeholder 2"/>
          <p:cNvSpPr>
            <a:spLocks noGrp="1"/>
          </p:cNvSpPr>
          <p:nvPr>
            <p:ph sz="quarter" idx="1"/>
          </p:nvPr>
        </p:nvSpPr>
        <p:spPr/>
        <p:txBody>
          <a:bodyPr/>
          <a:lstStyle/>
          <a:p>
            <a:endParaRPr lang="en-US" dirty="0" smtClean="0"/>
          </a:p>
          <a:p>
            <a:r>
              <a:rPr lang="en-US" dirty="0" smtClean="0"/>
              <a:t>Skin warts are non-cancerous skin growths.</a:t>
            </a:r>
          </a:p>
          <a:p>
            <a:r>
              <a:rPr lang="en-US" dirty="0" smtClean="0"/>
              <a:t>Three types of skin warts: </a:t>
            </a:r>
          </a:p>
          <a:p>
            <a:pPr>
              <a:buNone/>
            </a:pPr>
            <a:r>
              <a:rPr lang="en-US" dirty="0" smtClean="0"/>
              <a:t> 1- Common warts.</a:t>
            </a:r>
          </a:p>
          <a:p>
            <a:pPr>
              <a:buNone/>
            </a:pPr>
            <a:r>
              <a:rPr lang="en-US" dirty="0" smtClean="0"/>
              <a:t>2- Flat warts .</a:t>
            </a:r>
          </a:p>
          <a:p>
            <a:pPr>
              <a:buNone/>
            </a:pPr>
            <a:r>
              <a:rPr lang="en-US" dirty="0" smtClean="0"/>
              <a:t>3- Plantar warts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 Skin warts .</a:t>
            </a:r>
            <a:endParaRPr lang="en-US" sz="2800" dirty="0"/>
          </a:p>
        </p:txBody>
      </p:sp>
      <p:sp>
        <p:nvSpPr>
          <p:cNvPr id="3" name="Content Placeholder 2"/>
          <p:cNvSpPr>
            <a:spLocks noGrp="1"/>
          </p:cNvSpPr>
          <p:nvPr>
            <p:ph sz="quarter" idx="1"/>
          </p:nvPr>
        </p:nvSpPr>
        <p:spPr/>
        <p:txBody>
          <a:bodyPr/>
          <a:lstStyle/>
          <a:p>
            <a:endParaRPr lang="en-US" dirty="0" smtClean="0"/>
          </a:p>
          <a:p>
            <a:pPr>
              <a:buNone/>
            </a:pPr>
            <a:r>
              <a:rPr lang="en-US" dirty="0" smtClean="0"/>
              <a:t>1- Common warts .</a:t>
            </a:r>
          </a:p>
          <a:p>
            <a:r>
              <a:rPr lang="en-US" dirty="0" smtClean="0"/>
              <a:t>Caused by types 1, 2 &amp; 7.</a:t>
            </a:r>
          </a:p>
          <a:p>
            <a:r>
              <a:rPr lang="en-US" dirty="0" smtClean="0"/>
              <a:t>Found anywhere of the skin , especially on regions subject to abrasion such as hands, feet , elbows and knees.</a:t>
            </a:r>
          </a:p>
          <a:p>
            <a:r>
              <a:rPr lang="en-US" dirty="0" smtClean="0"/>
              <a:t>They are about 5-mm in diameter with a rough surface( cauliflower ), slightly raised above the surrounding skin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  Common warts .</a:t>
            </a:r>
            <a:endParaRPr lang="en-US" sz="2800" dirty="0"/>
          </a:p>
        </p:txBody>
      </p:sp>
      <p:sp>
        <p:nvSpPr>
          <p:cNvPr id="3" name="Content Placeholder 2"/>
          <p:cNvSpPr>
            <a:spLocks noGrp="1"/>
          </p:cNvSpPr>
          <p:nvPr>
            <p:ph sz="quarter" idx="1"/>
          </p:nvPr>
        </p:nvSpPr>
        <p:spPr/>
        <p:txBody>
          <a:bodyPr/>
          <a:lstStyle/>
          <a:p>
            <a:endParaRPr lang="en-US" dirty="0" smtClean="0"/>
          </a:p>
          <a:p>
            <a:r>
              <a:rPr lang="en-US" dirty="0" smtClean="0"/>
              <a:t>Do not usually cause genital warts .</a:t>
            </a:r>
          </a:p>
          <a:p>
            <a:r>
              <a:rPr lang="en-US" dirty="0" smtClean="0"/>
              <a:t>Not associated with cancer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 Skin warts .</a:t>
            </a:r>
            <a:endParaRPr lang="en-US" sz="2800" dirty="0"/>
          </a:p>
        </p:txBody>
      </p:sp>
      <p:sp>
        <p:nvSpPr>
          <p:cNvPr id="3" name="Content Placeholder 2"/>
          <p:cNvSpPr>
            <a:spLocks noGrp="1"/>
          </p:cNvSpPr>
          <p:nvPr>
            <p:ph sz="quarter" idx="1"/>
          </p:nvPr>
        </p:nvSpPr>
        <p:spPr/>
        <p:txBody>
          <a:bodyPr/>
          <a:lstStyle/>
          <a:p>
            <a:pPr>
              <a:buNone/>
            </a:pPr>
            <a:endParaRPr lang="en-US" dirty="0" smtClean="0"/>
          </a:p>
          <a:p>
            <a:pPr>
              <a:buNone/>
            </a:pPr>
            <a:r>
              <a:rPr lang="en-US" dirty="0" smtClean="0"/>
              <a:t>2- Flat warts :</a:t>
            </a:r>
          </a:p>
          <a:p>
            <a:r>
              <a:rPr lang="en-US" dirty="0" smtClean="0"/>
              <a:t>Smaller, flatter and more numerous .</a:t>
            </a:r>
          </a:p>
          <a:p>
            <a:r>
              <a:rPr lang="en-US" dirty="0" smtClean="0"/>
              <a:t>Seen mainly on the face, forehead , and arms .</a:t>
            </a:r>
          </a:p>
          <a:p>
            <a:r>
              <a:rPr lang="en-US" dirty="0" smtClean="0"/>
              <a:t>Not associated with the development of cancer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 Skin warts .</a:t>
            </a:r>
            <a:endParaRPr lang="en-US" sz="2800" dirty="0"/>
          </a:p>
        </p:txBody>
      </p:sp>
      <p:sp>
        <p:nvSpPr>
          <p:cNvPr id="3" name="Content Placeholder 2"/>
          <p:cNvSpPr>
            <a:spLocks noGrp="1"/>
          </p:cNvSpPr>
          <p:nvPr>
            <p:ph sz="quarter" idx="1"/>
          </p:nvPr>
        </p:nvSpPr>
        <p:spPr/>
        <p:txBody>
          <a:bodyPr/>
          <a:lstStyle/>
          <a:p>
            <a:pPr>
              <a:buNone/>
            </a:pPr>
            <a:r>
              <a:rPr lang="en-US" dirty="0" smtClean="0"/>
              <a:t>3- Plantar warts :</a:t>
            </a:r>
          </a:p>
          <a:p>
            <a:r>
              <a:rPr lang="en-US" dirty="0" smtClean="0"/>
              <a:t>Found on the soles of the feet .</a:t>
            </a:r>
          </a:p>
          <a:p>
            <a:r>
              <a:rPr lang="en-US" dirty="0" smtClean="0"/>
              <a:t>They grow inwards .</a:t>
            </a:r>
          </a:p>
          <a:p>
            <a:r>
              <a:rPr lang="en-US" dirty="0" smtClean="0"/>
              <a:t>Cause pain on walking .</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127</TotalTime>
  <Words>713</Words>
  <Application>Microsoft Office PowerPoint</Application>
  <PresentationFormat>On-screen Show (4:3)</PresentationFormat>
  <Paragraphs>82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Civic</vt:lpstr>
      <vt:lpstr>Human papillomaviruses ( human warts ) .</vt:lpstr>
      <vt:lpstr>Human papillomaviruses ( Human warts ).</vt:lpstr>
      <vt:lpstr> Human papillomaviruses .</vt:lpstr>
      <vt:lpstr> Types of human warts .</vt:lpstr>
      <vt:lpstr>   1- Skin warts .</vt:lpstr>
      <vt:lpstr> Skin warts .</vt:lpstr>
      <vt:lpstr>  Common warts .</vt:lpstr>
      <vt:lpstr> Skin warts .</vt:lpstr>
      <vt:lpstr> Skin warts .</vt:lpstr>
      <vt:lpstr>  Anogenital warts  ( condylomata acuminata ).</vt:lpstr>
      <vt:lpstr> Anogenital warts .</vt:lpstr>
      <vt:lpstr> Anogenital warts and cervical cancer .</vt:lpstr>
      <vt:lpstr> anogenital warts and cervical cancer .</vt:lpstr>
      <vt:lpstr> Oral papillomas ( laryngeal warts ) .</vt:lpstr>
      <vt:lpstr> Prevention of  cervical cancer</vt:lpstr>
      <vt:lpstr> Treatment .</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papillomaviruses ( human warts ) .</dc:title>
  <dc:creator>Dr.Arif</dc:creator>
  <cp:lastModifiedBy>Dr.Arif</cp:lastModifiedBy>
  <cp:revision>19</cp:revision>
  <dcterms:created xsi:type="dcterms:W3CDTF">2008-11-15T07:44:12Z</dcterms:created>
  <dcterms:modified xsi:type="dcterms:W3CDTF">2008-11-16T09:21:49Z</dcterms:modified>
</cp:coreProperties>
</file>