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65"/>
  </p:notesMasterIdLst>
  <p:sldIdLst>
    <p:sldId id="256" r:id="rId10"/>
    <p:sldId id="257" r:id="rId11"/>
    <p:sldId id="293" r:id="rId12"/>
    <p:sldId id="258" r:id="rId13"/>
    <p:sldId id="347" r:id="rId14"/>
    <p:sldId id="294" r:id="rId15"/>
    <p:sldId id="350" r:id="rId16"/>
    <p:sldId id="265" r:id="rId17"/>
    <p:sldId id="266" r:id="rId18"/>
    <p:sldId id="353" r:id="rId19"/>
    <p:sldId id="268" r:id="rId20"/>
    <p:sldId id="354" r:id="rId21"/>
    <p:sldId id="356" r:id="rId22"/>
    <p:sldId id="357" r:id="rId23"/>
    <p:sldId id="269" r:id="rId24"/>
    <p:sldId id="270" r:id="rId25"/>
    <p:sldId id="271" r:id="rId26"/>
    <p:sldId id="362" r:id="rId27"/>
    <p:sldId id="365" r:id="rId28"/>
    <p:sldId id="276" r:id="rId29"/>
    <p:sldId id="295" r:id="rId30"/>
    <p:sldId id="277" r:id="rId31"/>
    <p:sldId id="296" r:id="rId32"/>
    <p:sldId id="297" r:id="rId33"/>
    <p:sldId id="286" r:id="rId34"/>
    <p:sldId id="298" r:id="rId35"/>
    <p:sldId id="375" r:id="rId36"/>
    <p:sldId id="320" r:id="rId37"/>
    <p:sldId id="300" r:id="rId38"/>
    <p:sldId id="321" r:id="rId39"/>
    <p:sldId id="301" r:id="rId40"/>
    <p:sldId id="323" r:id="rId41"/>
    <p:sldId id="309" r:id="rId42"/>
    <p:sldId id="386" r:id="rId43"/>
    <p:sldId id="388" r:id="rId44"/>
    <p:sldId id="389" r:id="rId45"/>
    <p:sldId id="325" r:id="rId46"/>
    <p:sldId id="394" r:id="rId47"/>
    <p:sldId id="317" r:id="rId48"/>
    <p:sldId id="327" r:id="rId49"/>
    <p:sldId id="319" r:id="rId50"/>
    <p:sldId id="396" r:id="rId51"/>
    <p:sldId id="343" r:id="rId52"/>
    <p:sldId id="302" r:id="rId53"/>
    <p:sldId id="399" r:id="rId54"/>
    <p:sldId id="403" r:id="rId55"/>
    <p:sldId id="404" r:id="rId56"/>
    <p:sldId id="330" r:id="rId57"/>
    <p:sldId id="413" r:id="rId58"/>
    <p:sldId id="333" r:id="rId59"/>
    <p:sldId id="335" r:id="rId60"/>
    <p:sldId id="345" r:id="rId61"/>
    <p:sldId id="336" r:id="rId62"/>
    <p:sldId id="420" r:id="rId63"/>
    <p:sldId id="346" r:id="rId6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99"/>
    <a:srgbClr val="6699CC"/>
    <a:srgbClr val="EB9067"/>
    <a:srgbClr val="080808"/>
    <a:srgbClr val="FFFFFF"/>
    <a:srgbClr val="00FFFF"/>
    <a:srgbClr val="000000"/>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012" autoAdjust="0"/>
    <p:restoredTop sz="96914" autoAdjust="0"/>
  </p:normalViewPr>
  <p:slideViewPr>
    <p:cSldViewPr snapToGrid="0" showGuides="1">
      <p:cViewPr varScale="1">
        <p:scale>
          <a:sx n="76" d="100"/>
          <a:sy n="76" d="100"/>
        </p:scale>
        <p:origin x="-714" y="-96"/>
      </p:cViewPr>
      <p:guideLst>
        <p:guide orient="horz" pos="2110"/>
        <p:guide pos="2880"/>
      </p:guideLst>
    </p:cSldViewPr>
  </p:slideViewPr>
  <p:notesTextViewPr>
    <p:cViewPr>
      <p:scale>
        <a:sx n="100" d="100"/>
        <a:sy n="100" d="100"/>
      </p:scale>
      <p:origin x="0" y="0"/>
    </p:cViewPr>
  </p:notesTextViewPr>
  <p:sorterViewPr>
    <p:cViewPr>
      <p:scale>
        <a:sx n="50" d="100"/>
        <a:sy n="50" d="100"/>
      </p:scale>
      <p:origin x="0" y="0"/>
    </p:cViewPr>
  </p:sorterViewPr>
  <p:gridSpacing cx="184343675" cy="184343675"/>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1F0F393-51B8-4BF8-8F9F-50326450019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CFC06-02AE-401B-8797-3EAB2A591EB5}" type="slidenum">
              <a:rPr lang="en-US"/>
              <a:pPr/>
              <a:t>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019D-65C3-434B-9FD9-8A67D9BC4B30}" type="slidenum">
              <a:rPr lang="en-US"/>
              <a:pPr/>
              <a:t>10</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D9336-BAFB-4453-B2D7-E85570AB10C6}" type="slidenum">
              <a:rPr lang="en-US"/>
              <a:pPr/>
              <a:t>11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6EFCB-768D-4C9F-ABBE-F4496FF89D10}" type="slidenum">
              <a:rPr lang="en-US"/>
              <a:pPr/>
              <a:t>12</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9550C-0589-4FE9-A98E-B28F71F76A32}" type="slidenum">
              <a:rPr lang="en-US"/>
              <a:pPr/>
              <a:t>13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65EDD-2D05-4199-B461-6B0EE7C3401A}" type="slidenum">
              <a:rPr lang="en-US"/>
              <a:pPr/>
              <a:t>14</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2A8A3-314F-4C88-A100-640CE9DE774D}" type="slidenum">
              <a:rPr lang="en-US"/>
              <a:pPr/>
              <a:t>15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E2BCE-83D3-4881-8CB0-535807430CBC}" type="slidenum">
              <a:rPr lang="en-US"/>
              <a:pPr/>
              <a:t>16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9EA1B-37FF-48F4-89D2-E908AC1486CA}" type="slidenum">
              <a:rPr lang="en-US"/>
              <a:pPr/>
              <a:t>17</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6FC36-F3CE-4BD5-A08B-8D7F1E7F741E}" type="slidenum">
              <a:rPr lang="en-US"/>
              <a:pPr/>
              <a:t>18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13281-AC52-4AD3-BDF6-F833433A20CD}" type="slidenum">
              <a:rPr lang="en-US"/>
              <a:pPr/>
              <a:t>19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5B590-7A4F-430F-8231-8EBD73388901}" type="slidenum">
              <a:rPr lang="en-US"/>
              <a:pPr/>
              <a:t>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9B84A-8201-47EA-8B89-3B578DC8EBD1}" type="slidenum">
              <a:rPr lang="en-US"/>
              <a:pPr/>
              <a:t>20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9C78E-51EF-44B1-A53A-AB7DA886B0F1}" type="slidenum">
              <a:rPr lang="en-US"/>
              <a:pPr/>
              <a:t>21</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8E6F1-0208-497D-8B40-0DCB8245B4ED}" type="slidenum">
              <a:rPr lang="en-US"/>
              <a:pPr/>
              <a:t>22</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3F74C-E0AE-4BB6-B32F-AFD2F4FB5972}" type="slidenum">
              <a:rPr lang="en-US"/>
              <a:pPr/>
              <a:t>23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A55BD-C1AA-4911-960B-26AF81232388}" type="slidenum">
              <a:rPr lang="en-US"/>
              <a:pPr/>
              <a:t>24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ED250-BFDB-48CE-BD93-099B5E121DC6}" type="slidenum">
              <a:rPr lang="en-US"/>
              <a:pPr/>
              <a:t>25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8B3A6-B1BC-4DFC-B634-6B2AD32712CD}" type="slidenum">
              <a:rPr lang="en-US"/>
              <a:pPr/>
              <a:t>26</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E23CE-FA7C-4C9E-A535-646E2475813B}" type="slidenum">
              <a:rPr lang="en-US"/>
              <a:pPr/>
              <a:t>27</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792A2-4A8A-4A56-AEBB-5DEF15E77C2E}" type="slidenum">
              <a:rPr lang="en-US"/>
              <a:pPr/>
              <a:t>28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E012F-B6B4-4557-B4CA-F88AC90342BF}" type="slidenum">
              <a:rPr lang="en-US"/>
              <a:pPr/>
              <a:t>29</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3A783-1F7E-40B6-89F2-EA143CDCA58F}" type="slidenum">
              <a:rPr lang="en-US"/>
              <a:pPr/>
              <a:t>3</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E00E1-AAFE-42AC-A37A-F3C0A86137D7}" type="slidenum">
              <a:rPr lang="en-US"/>
              <a:pPr/>
              <a:t>30</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4F642-1F3F-4B88-90B6-F224153581E6}" type="slidenum">
              <a:rPr lang="en-US"/>
              <a:pPr/>
              <a:t>31</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B3A7B-E0E2-4911-AEF1-C69AE584A55A}" type="slidenum">
              <a:rPr lang="en-US"/>
              <a:pPr/>
              <a:t>32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E8B8E-2826-4A20-959A-CAB677313E50}" type="slidenum">
              <a:rPr lang="en-US"/>
              <a:pPr/>
              <a:t>33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4E67A-87DC-4694-B66D-B0F0AC80CE22}" type="slidenum">
              <a:rPr lang="en-US"/>
              <a:pPr/>
              <a:t>34</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514F1-E44D-4C75-B732-E9164AD1B2E1}" type="slidenum">
              <a:rPr lang="en-US"/>
              <a:pPr/>
              <a:t>35</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B3D2D-EB62-4174-B2E1-D61B2B7EE7F1}" type="slidenum">
              <a:rPr lang="en-US"/>
              <a:pPr/>
              <a:t>36</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89CB2-2C9B-4C91-94D9-A039412E7124}" type="slidenum">
              <a:rPr lang="en-US"/>
              <a:pPr/>
              <a:t>37</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5CE92-DDC6-4C2E-B977-75BE12170802}" type="slidenum">
              <a:rPr lang="en-US"/>
              <a:pPr/>
              <a:t>38</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53CE0-CEFA-4F0E-8549-36C70F25B508}" type="slidenum">
              <a:rPr lang="en-US"/>
              <a:pPr/>
              <a:t>39</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6A4B8-AC98-4A86-ACB4-85D16E1C6CF8}" type="slidenum">
              <a:rPr lang="en-US"/>
              <a:pPr/>
              <a:t>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98D9A-0F7E-4C91-88EE-85F6E0FBC376}" type="slidenum">
              <a:rPr lang="en-US"/>
              <a:pPr/>
              <a:t>40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56FB6-4D7A-4A2B-95B8-63E2BDB53C1E}" type="slidenum">
              <a:rPr lang="en-US"/>
              <a:pPr/>
              <a:t>41</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AB8EB-CD95-450E-A0A0-236C07C073A4}" type="slidenum">
              <a:rPr lang="en-US"/>
              <a:pPr/>
              <a:t>42</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59E42-7FA6-47A8-9CA7-3A9705573365}" type="slidenum">
              <a:rPr lang="en-US"/>
              <a:pPr/>
              <a:t>43</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8C6FB-8E8E-4B71-94D5-E35C0921BBC5}" type="slidenum">
              <a:rPr lang="en-US"/>
              <a:pPr/>
              <a:t>44</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CA03C-6944-4DD8-84D9-CE893E8D9D41}" type="slidenum">
              <a:rPr lang="en-US"/>
              <a:pPr/>
              <a:t>45</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1918E-2EE1-400A-A042-8C97E4281708}" type="slidenum">
              <a:rPr lang="en-US"/>
              <a:pPr/>
              <a:t>46</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A4CEC-6388-4B79-80A4-84EBECD51629}" type="slidenum">
              <a:rPr lang="en-US"/>
              <a:pPr/>
              <a:t>47</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1B27A-8A30-4054-8918-920C4AFBEDCC}" type="slidenum">
              <a:rPr lang="en-US"/>
              <a:pPr/>
              <a:t>48</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7F6C5-3790-4F43-92D4-D7817AF02152}" type="slidenum">
              <a:rPr lang="en-US"/>
              <a:pPr/>
              <a:t>49</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24B10-203C-426C-BA13-8853976392A0}" type="slidenum">
              <a:rPr lang="en-US"/>
              <a:pPr/>
              <a:t>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740FA-2AB6-4D37-BB37-158EBA2517CF}" type="slidenum">
              <a:rPr lang="en-US"/>
              <a:pPr/>
              <a:t>50</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5BA8D-2EDE-437E-89A5-02C246A1CF92}" type="slidenum">
              <a:rPr lang="en-US"/>
              <a:pPr/>
              <a:t>51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04C55-7410-48E8-B76C-048D9CA77738}" type="slidenum">
              <a:rPr lang="en-US"/>
              <a:pPr/>
              <a:t>52</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9F270-CD9D-4F52-89E1-8BE54C7CD56A}" type="slidenum">
              <a:rPr lang="en-US"/>
              <a:pPr/>
              <a:t>53</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84507-FC9C-4296-A29E-85C1A4952F30}" type="slidenum">
              <a:rPr lang="en-US"/>
              <a:pPr/>
              <a:t>54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ACA72-0E67-4C44-B2AC-A9F68FF0CEDA}" type="slidenum">
              <a:rPr lang="en-US"/>
              <a:pPr/>
              <a:t>55</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C5B4E-AA9E-4D5B-851E-85D0DBAC8A64}" type="slidenum">
              <a:rPr lang="en-US"/>
              <a:pPr/>
              <a:t>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FA104-4C24-4305-839B-9AD77A4B495F}" type="slidenum">
              <a:rPr lang="en-US"/>
              <a:pPr/>
              <a:t>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09188-B508-4018-AE0D-363BA114D006}" type="slidenum">
              <a:rPr lang="en-US"/>
              <a:pPr/>
              <a:t>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AEFB0-4020-4964-9987-1F9A08489C6A}" type="slidenum">
              <a:rPr lang="en-US"/>
              <a:pPr/>
              <a:t>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71E289DC-19B8-4624-9C67-F8B131B6F123}"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2973F39C-558D-4B0E-AAB9-01A3E1420A69}" type="slidenum">
              <a:rPr lang="en-US"/>
              <a:pPr/>
              <a:t>‹#›</a:t>
            </a:fld>
            <a:endParaRPr lang="en-US"/>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649CEF84-F7F1-4E7C-856B-D743CB00972C}"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68FE61F8-50C6-4AE2-B41F-E8B59EB9F12F}" type="slidenum">
              <a:rPr lang="en-US"/>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1"/>
          </p:nvPr>
        </p:nvSpPr>
        <p:spPr/>
        <p:txBody>
          <a:bodyPr/>
          <a:lstStyle>
            <a:lvl1pPr>
              <a:defRPr/>
            </a:lvl1pPr>
          </a:lstStyle>
          <a:p>
            <a:fld id="{EB98A8D8-4262-4EE6-AE7A-E746CAA35799}" type="slidenum">
              <a:rPr lang="en-US"/>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1"/>
          </p:nvPr>
        </p:nvSpPr>
        <p:spPr/>
        <p:txBody>
          <a:bodyPr/>
          <a:lstStyle>
            <a:lvl1pPr>
              <a:defRPr/>
            </a:lvl1pPr>
          </a:lstStyle>
          <a:p>
            <a:fld id="{F6977DE1-BA8A-42DD-9AD3-F4B588D11966}" type="slidenum">
              <a:rPr lang="en-US"/>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1"/>
          </p:nvPr>
        </p:nvSpPr>
        <p:spPr/>
        <p:txBody>
          <a:bodyPr/>
          <a:lstStyle>
            <a:lvl1pPr>
              <a:defRPr/>
            </a:lvl1pPr>
          </a:lstStyle>
          <a:p>
            <a:fld id="{43738FA6-0274-4012-9E17-758863DC3D70}" type="slidenum">
              <a:rPr lang="en-US"/>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457200"/>
            <a:ext cx="1943100" cy="206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67500" y="457200"/>
            <a:ext cx="1943100" cy="206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1"/>
          </p:nvPr>
        </p:nvSpPr>
        <p:spPr/>
        <p:txBody>
          <a:bodyPr/>
          <a:lstStyle>
            <a:lvl1pPr>
              <a:defRPr/>
            </a:lvl1pPr>
          </a:lstStyle>
          <a:p>
            <a:fld id="{1D639544-71BA-450D-ACAA-96BC7981CF52}" type="slidenum">
              <a:rPr lang="en-US"/>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Dr.Vohra</a:t>
            </a:r>
            <a:endParaRPr lang="en-US"/>
          </a:p>
        </p:txBody>
      </p:sp>
      <p:sp>
        <p:nvSpPr>
          <p:cNvPr id="8" name="Slide Number Placeholder 7"/>
          <p:cNvSpPr>
            <a:spLocks noGrp="1"/>
          </p:cNvSpPr>
          <p:nvPr>
            <p:ph type="sldNum" sz="quarter" idx="11"/>
          </p:nvPr>
        </p:nvSpPr>
        <p:spPr/>
        <p:txBody>
          <a:bodyPr/>
          <a:lstStyle>
            <a:lvl1pPr>
              <a:defRPr/>
            </a:lvl1pPr>
          </a:lstStyle>
          <a:p>
            <a:fld id="{276B5F0E-C2AA-4C40-AC97-7E8DB7CBC0ED}" type="slidenum">
              <a:rPr lang="en-US"/>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1"/>
          </p:nvPr>
        </p:nvSpPr>
        <p:spPr/>
        <p:txBody>
          <a:bodyPr/>
          <a:lstStyle>
            <a:lvl1pPr>
              <a:defRPr/>
            </a:lvl1pPr>
          </a:lstStyle>
          <a:p>
            <a:fld id="{301B1EF9-F495-4BFF-A437-AC578087B0AE}" type="slidenum">
              <a:rPr lang="en-US"/>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Dr.Vohra</a:t>
            </a:r>
            <a:endParaRPr lang="en-US"/>
          </a:p>
        </p:txBody>
      </p:sp>
      <p:sp>
        <p:nvSpPr>
          <p:cNvPr id="3" name="Slide Number Placeholder 2"/>
          <p:cNvSpPr>
            <a:spLocks noGrp="1"/>
          </p:cNvSpPr>
          <p:nvPr>
            <p:ph type="sldNum" sz="quarter" idx="11"/>
          </p:nvPr>
        </p:nvSpPr>
        <p:spPr/>
        <p:txBody>
          <a:bodyPr/>
          <a:lstStyle>
            <a:lvl1pPr>
              <a:defRPr/>
            </a:lvl1pPr>
          </a:lstStyle>
          <a:p>
            <a:fld id="{AE47B1B8-3A24-4256-95F2-5C8B69F30665}" type="slidenum">
              <a:rPr lang="en-US"/>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1"/>
          </p:nvPr>
        </p:nvSpPr>
        <p:spPr/>
        <p:txBody>
          <a:bodyPr/>
          <a:lstStyle>
            <a:lvl1pPr>
              <a:defRPr/>
            </a:lvl1pPr>
          </a:lstStyle>
          <a:p>
            <a:fld id="{2F360406-71AE-4720-85DD-76941CBA5696}"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D42C3B75-FCC8-48B8-98BA-12EF1DC6B653}" type="slidenum">
              <a:rPr lang="en-US"/>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1"/>
          </p:nvPr>
        </p:nvSpPr>
        <p:spPr/>
        <p:txBody>
          <a:bodyPr/>
          <a:lstStyle>
            <a:lvl1pPr>
              <a:defRPr/>
            </a:lvl1pPr>
          </a:lstStyle>
          <a:p>
            <a:fld id="{8F158B78-0A01-426C-87DD-4BF73FFE32B0}" type="slidenum">
              <a:rPr lang="en-US"/>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1"/>
          </p:nvPr>
        </p:nvSpPr>
        <p:spPr/>
        <p:txBody>
          <a:bodyPr/>
          <a:lstStyle>
            <a:lvl1pPr>
              <a:defRPr/>
            </a:lvl1pPr>
          </a:lstStyle>
          <a:p>
            <a:fld id="{7233403A-350E-4313-933A-50A57047003D}" type="slidenum">
              <a:rPr lang="en-US"/>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2494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249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1"/>
          </p:nvPr>
        </p:nvSpPr>
        <p:spPr/>
        <p:txBody>
          <a:bodyPr/>
          <a:lstStyle>
            <a:lvl1pPr>
              <a:defRPr/>
            </a:lvl1pPr>
          </a:lstStyle>
          <a:p>
            <a:fld id="{2A04922B-F269-48E4-9978-0AFE7BB79032}" type="slidenum">
              <a:rPr lang="en-US"/>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457200"/>
            <a:ext cx="19431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67500" y="457200"/>
            <a:ext cx="19431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237163" y="6386513"/>
            <a:ext cx="2895600" cy="274637"/>
          </a:xfrm>
        </p:spPr>
        <p:txBody>
          <a:bodyPr/>
          <a:lstStyle>
            <a:lvl1pPr>
              <a:defRPr/>
            </a:lvl1pPr>
          </a:lstStyle>
          <a:p>
            <a:r>
              <a:rPr lang="en-US" smtClean="0"/>
              <a:t>Dr.Vohra</a:t>
            </a:r>
            <a:endParaRPr lang="en-US"/>
          </a:p>
        </p:txBody>
      </p:sp>
      <p:sp>
        <p:nvSpPr>
          <p:cNvPr id="6" name="Slide Number Placeholder 5"/>
          <p:cNvSpPr>
            <a:spLocks noGrp="1"/>
          </p:cNvSpPr>
          <p:nvPr>
            <p:ph type="sldNum" sz="quarter" idx="11"/>
          </p:nvPr>
        </p:nvSpPr>
        <p:spPr>
          <a:xfrm>
            <a:off x="8226425" y="6386513"/>
            <a:ext cx="458788" cy="274637"/>
          </a:xfrm>
        </p:spPr>
        <p:txBody>
          <a:bodyPr/>
          <a:lstStyle>
            <a:lvl1pPr>
              <a:defRPr/>
            </a:lvl1pPr>
          </a:lstStyle>
          <a:p>
            <a:fld id="{DDB1CEC1-0282-45F7-B499-EE31A9ACEB2E}" type="slidenum">
              <a:rPr lang="en-US"/>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97A3C1E4-44A6-4AA7-A8BB-A17B8255EE48}" type="slidenum">
              <a:rPr lang="en-US"/>
              <a:pPr/>
              <a:t>‹#›</a:t>
            </a:fld>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D1E1851C-6F2F-4BD2-BF15-E823FA6755E1}" type="slidenum">
              <a:rPr lang="en-US"/>
              <a:pPr/>
              <a:t>‹#›</a:t>
            </a:fld>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9D1D160A-663D-45B4-9156-ABB09B7AFA06}" type="slidenum">
              <a:rPr lang="en-US"/>
              <a:pPr/>
              <a:t>‹#›</a:t>
            </a:fld>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A17B8186-C563-4B8B-AD95-661DCECB9395}" type="slidenum">
              <a:rPr lang="en-US"/>
              <a:pPr/>
              <a:t>‹#›</a:t>
            </a:fld>
            <a:endParaRPr 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416357DD-1E6D-4DF6-803B-862E05A2D3BA}" type="slidenum">
              <a:rPr lang="en-US"/>
              <a:pPr/>
              <a:t>‹#›</a:t>
            </a:fld>
            <a:endParaRPr lang="en-US"/>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DB71D204-CFCE-4BEC-B00F-F1533A9011AF}"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AA848E52-73DA-4583-9EDE-67C983965D5A}" type="slidenum">
              <a:rPr lang="en-US"/>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C62B7568-5792-498D-B28B-90A8BB58557E}" type="slidenum">
              <a:rPr lang="en-US"/>
              <a:pPr/>
              <a:t>‹#›</a:t>
            </a:fld>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02DF6A03-7170-496A-8843-13DBCE3E467B}" type="slidenum">
              <a:rPr lang="en-US"/>
              <a:pPr/>
              <a:t>‹#›</a:t>
            </a:fld>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7902EDB-C6C1-4B0F-9078-FB62DB42DDA3}" type="slidenum">
              <a:rPr lang="en-US"/>
              <a:pPr/>
              <a:t>‹#›</a:t>
            </a:fld>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F15A8252-907D-4813-8B7D-3F8A3635C7E7}" type="slidenum">
              <a:rPr lang="en-US"/>
              <a:pPr/>
              <a:t>‹#›</a:t>
            </a:fld>
            <a:endParaRPr 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444BF1E5-8E2C-410C-AD76-004C30B896EE}" type="slidenum">
              <a:rPr lang="en-US"/>
              <a:pPr/>
              <a:t>‹#›</a:t>
            </a:fld>
            <a:endParaRPr 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479CBD27-DCFA-41B4-BABA-EA44DBD5D832}" type="slidenum">
              <a:rPr lang="en-US"/>
              <a:pPr/>
              <a:t>‹#›</a:t>
            </a:fld>
            <a:endParaRPr lang="en-US"/>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D860FD4A-3735-4DD6-AEDE-CAC63E6A5204}" type="slidenum">
              <a:rPr lang="en-US"/>
              <a:pPr/>
              <a:t>‹#›</a:t>
            </a:fld>
            <a:endParaRPr lang="en-US"/>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AEC7E36E-2414-4589-95D9-D3689B4D0430}" type="slidenum">
              <a:rPr lang="en-US"/>
              <a:pPr/>
              <a:t>‹#›</a:t>
            </a:fld>
            <a:endParaRPr lang="en-US"/>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2DB125E8-9294-422E-9CFF-9219A2C0D2B5}" type="slidenum">
              <a:rPr lang="en-US"/>
              <a:pPr/>
              <a:t>‹#›</a:t>
            </a:fld>
            <a:endParaRPr lang="en-US"/>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37D4D092-6B39-4D37-8A63-DB103BB15765}"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E398D7AD-1187-4B36-9268-CA9A4E90D23D}" type="slidenum">
              <a:rPr lang="en-US"/>
              <a:pPr/>
              <a:t>‹#›</a:t>
            </a:fld>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67725544-6046-4162-B76E-E057F7C6D166}" type="slidenum">
              <a:rPr lang="en-US"/>
              <a:pPr/>
              <a:t>‹#›</a:t>
            </a:fld>
            <a:endParaRPr lang="en-US"/>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2AF23A51-C98A-4FE3-897A-58F8B5D6E760}" type="slidenum">
              <a:rPr lang="en-US"/>
              <a:pPr/>
              <a:t>‹#›</a:t>
            </a:fld>
            <a:endParaRPr lang="en-US"/>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10F25AC-257D-4F0E-924C-F4E93E2679FD}" type="slidenum">
              <a:rPr lang="en-US"/>
              <a:pPr/>
              <a:t>‹#›</a:t>
            </a:fld>
            <a:endParaRPr lang="en-US"/>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CD9804A9-7611-4D7E-A1BD-8633ABD4CABA}" type="slidenum">
              <a:rPr lang="en-US"/>
              <a:pPr/>
              <a:t>‹#›</a:t>
            </a:fld>
            <a:endParaRPr lang="en-US"/>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D974A9E0-9038-4734-989D-C252F5ED9453}" type="slidenum">
              <a:rPr lang="en-US"/>
              <a:pPr/>
              <a:t>‹#›</a:t>
            </a:fld>
            <a:endParaRPr lang="en-US"/>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14FFD457-6C16-4767-9762-5093F82F918A}" type="slidenum">
              <a:rPr lang="en-US"/>
              <a:pPr/>
              <a:t>‹#›</a:t>
            </a:fld>
            <a:endParaRPr lang="en-US"/>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1317B559-494E-4F79-8327-0BE6873E9394}" type="slidenum">
              <a:rPr lang="en-US"/>
              <a:pPr/>
              <a:t>‹#›</a:t>
            </a:fld>
            <a:endParaRPr lang="en-US"/>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94DCBACA-ECFA-46F0-8DD1-70963EBED687}" type="slidenum">
              <a:rPr lang="en-US"/>
              <a:pPr/>
              <a:t>‹#›</a:t>
            </a:fld>
            <a:endParaRPr lang="en-US"/>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D9910BA8-7F8C-4433-856C-5D016340C398}" type="slidenum">
              <a:rPr lang="en-US"/>
              <a:pPr/>
              <a:t>‹#›</a:t>
            </a:fld>
            <a:endParaRPr lang="en-US"/>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3BBFC5B-C705-43A7-9218-C937566F9103}"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39F41052-68F4-4A3E-8F51-5EDD02180DE7}" type="slidenum">
              <a:rPr lang="en-US"/>
              <a:pPr/>
              <a:t>‹#›</a:t>
            </a:fld>
            <a:endParaRPr lang="en-US"/>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8239768F-2721-4045-873D-F41AE49865E0}" type="slidenum">
              <a:rPr lang="en-US"/>
              <a:pPr/>
              <a:t>‹#›</a:t>
            </a:fld>
            <a:endParaRPr lang="en-US"/>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91B3A32F-70CE-4622-AF2F-C82BBEDA3522}" type="slidenum">
              <a:rPr lang="en-US"/>
              <a:pPr/>
              <a:t>‹#›</a:t>
            </a:fld>
            <a:endParaRPr lang="en-US"/>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57C69D32-4709-4C8B-AB95-D98658F2632E}" type="slidenum">
              <a:rPr lang="en-US"/>
              <a:pPr/>
              <a:t>‹#›</a:t>
            </a:fld>
            <a:endParaRPr lang="en-US"/>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704CDCD-88DF-4A12-9156-CAD2480A7070}" type="slidenum">
              <a:rPr lang="en-US"/>
              <a:pPr/>
              <a:t>‹#›</a:t>
            </a:fld>
            <a:endParaRPr lang="en-US"/>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7BBA34E9-5631-45A6-B0E0-E41DFB02F2F5}" type="slidenum">
              <a:rPr lang="en-US"/>
              <a:pPr/>
              <a:t>‹#›</a:t>
            </a:fld>
            <a:endParaRPr lang="en-US"/>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86479080-A6CE-49A0-BFB3-FF8F68601256}" type="slidenum">
              <a:rPr lang="en-US"/>
              <a:pPr/>
              <a:t>‹#›</a:t>
            </a:fld>
            <a:endParaRPr lang="en-US"/>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2D38EC5B-5941-41DB-B1A0-EA0214E260B2}" type="slidenum">
              <a:rPr lang="en-US"/>
              <a:pPr/>
              <a:t>‹#›</a:t>
            </a:fld>
            <a:endParaRPr lang="en-US"/>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EC0667C8-B74D-4F0F-AC3E-1705412EFD31}" type="slidenum">
              <a:rPr lang="en-US"/>
              <a:pPr/>
              <a:t>‹#›</a:t>
            </a:fld>
            <a:endParaRPr lang="en-US"/>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AB5DE6A6-A9EA-4FA5-999D-7405CFF487A2}" type="slidenum">
              <a:rPr lang="en-US"/>
              <a:pPr/>
              <a:t>‹#›</a:t>
            </a:fld>
            <a:endParaRPr lang="en-US"/>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BB298876-6DA1-4D31-87EB-E9553EEB45BF}"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97A81851-74DB-4FDA-B1B1-93C391674009}" type="slidenum">
              <a:rPr lang="en-US"/>
              <a:pPr/>
              <a:t>‹#›</a:t>
            </a:fld>
            <a:endParaRPr lang="en-US"/>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38F137A4-F8E7-45F5-8D8E-F6D98E92BD4F}" type="slidenum">
              <a:rPr lang="en-US"/>
              <a:pPr/>
              <a:t>‹#›</a:t>
            </a:fld>
            <a:endParaRPr lang="en-US"/>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A3A64AD9-68BE-4615-BB02-1E5421D2F88E}" type="slidenum">
              <a:rPr lang="en-US"/>
              <a:pPr/>
              <a:t>‹#›</a:t>
            </a:fld>
            <a:endParaRPr lang="en-US"/>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F8A3B974-B450-489C-A6B0-156B36CEC431}" type="slidenum">
              <a:rPr lang="en-US"/>
              <a:pPr/>
              <a:t>‹#›</a:t>
            </a:fld>
            <a:endParaRPr lang="en-US"/>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6A124847-E5D5-4C22-A9E2-886339C3D7E9}" type="slidenum">
              <a:rPr lang="en-US"/>
              <a:pPr/>
              <a:t>‹#›</a:t>
            </a:fld>
            <a:endParaRPr lang="en-US"/>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8AB0381F-85A5-41A5-8938-4AAD82323F34}" type="slidenum">
              <a:rPr lang="en-US"/>
              <a:pPr/>
              <a:t>‹#›</a:t>
            </a:fld>
            <a:endParaRPr lang="en-US"/>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4748673E-13DF-441E-8204-AD0744B71F6E}" type="slidenum">
              <a:rPr lang="en-US"/>
              <a:pPr/>
              <a:t>‹#›</a:t>
            </a:fld>
            <a:endParaRPr lang="en-US"/>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28FAD782-05DF-4D22-B55C-0430F3FAFFC1}" type="slidenum">
              <a:rPr lang="en-US"/>
              <a:pPr/>
              <a:t>‹#›</a:t>
            </a:fld>
            <a:endParaRPr lang="en-US"/>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90B2995A-037F-4B69-98BA-C3E8F4527E7F}" type="slidenum">
              <a:rPr lang="en-US"/>
              <a:pPr/>
              <a:t>‹#›</a:t>
            </a:fld>
            <a:endParaRPr lang="en-US"/>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16EABF4A-FD1D-4A17-A872-625E8287D2B3}" type="slidenum">
              <a:rPr lang="en-US"/>
              <a:pPr/>
              <a:t>‹#›</a:t>
            </a:fld>
            <a:endParaRPr lang="en-US"/>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8A90A5A0-99F7-46AA-AF84-6B1806F58FD4}"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2F287DB8-AA91-4474-BB77-F54428EE7229}" type="slidenum">
              <a:rPr lang="en-US"/>
              <a:pPr/>
              <a:t>‹#›</a:t>
            </a:fld>
            <a:endParaRPr lang="en-US"/>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CC760836-BC3F-40F3-8B1E-AEB1AE675C35}" type="slidenum">
              <a:rPr lang="en-US"/>
              <a:pPr/>
              <a:t>‹#›</a:t>
            </a:fld>
            <a:endParaRPr lang="en-US"/>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58540C7D-39D7-4043-9D03-5F2C00F0CAC1}" type="slidenum">
              <a:rPr lang="en-US"/>
              <a:pPr/>
              <a:t>‹#›</a:t>
            </a:fld>
            <a:endParaRPr lang="en-US"/>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5717671A-22E1-4836-8706-4F358609C15A}" type="slidenum">
              <a:rPr lang="en-US"/>
              <a:pPr/>
              <a:t>‹#›</a:t>
            </a:fld>
            <a:endParaRPr lang="en-US"/>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ED6F27FE-6C31-4BAE-8B24-ED34B1290BF4}" type="slidenum">
              <a:rPr lang="en-US"/>
              <a:pPr/>
              <a:t>‹#›</a:t>
            </a:fld>
            <a:endParaRPr lang="en-US"/>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EF9BB073-56D6-499B-A3BD-CC3DC1A59B7C}" type="slidenum">
              <a:rPr lang="en-US"/>
              <a:pPr/>
              <a:t>‹#›</a:t>
            </a:fld>
            <a:endParaRPr lang="en-US"/>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2C36EE70-80EF-4222-8BD4-4179BF881E22}" type="slidenum">
              <a:rPr lang="en-US"/>
              <a:pPr/>
              <a:t>‹#›</a:t>
            </a:fld>
            <a:endParaRPr lang="en-US"/>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98BE239A-9170-4611-B5DE-C378CBAA97D9}" type="slidenum">
              <a:rPr lang="en-US"/>
              <a:pPr/>
              <a:t>‹#›</a:t>
            </a:fld>
            <a:endParaRPr lang="en-US"/>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2EC8EDCC-1056-40AE-A31A-95EB99EB97ED}" type="slidenum">
              <a:rPr lang="en-US"/>
              <a:pPr/>
              <a:t>‹#›</a:t>
            </a:fld>
            <a:endParaRPr lang="en-US"/>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E841061B-99D8-4B91-AC68-1F48D3A159A2}" type="slidenum">
              <a:rPr lang="en-US"/>
              <a:pPr/>
              <a:t>‹#›</a:t>
            </a:fld>
            <a:endParaRPr lang="en-US"/>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0431D939-8F77-4A6F-974E-CB2269E0B8C1}"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1FD2271-B82E-4DC6-A828-E8C99C58DAC5}" type="slidenum">
              <a:rPr lang="en-US"/>
              <a:pPr/>
              <a:t>‹#›</a:t>
            </a:fld>
            <a:endParaRPr lang="en-US"/>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8EC64025-309B-4100-A17E-748AB8E714FD}" type="slidenum">
              <a:rPr lang="en-US"/>
              <a:pPr/>
              <a:t>‹#›</a:t>
            </a:fld>
            <a:endParaRPr lang="en-US"/>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CD00A61E-2BF6-4FE6-9106-BD76E9022C8C}" type="slidenum">
              <a:rPr lang="en-US"/>
              <a:pPr/>
              <a:t>‹#›</a:t>
            </a:fld>
            <a:endParaRPr lang="en-US"/>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57DA0CCD-AA55-4385-8C90-74D9D96562C8}" type="slidenum">
              <a:rPr lang="en-US"/>
              <a:pPr/>
              <a:t>‹#›</a:t>
            </a:fld>
            <a:endParaRPr lang="en-US"/>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2ADD1D1F-F2C6-4845-BBE7-5F067E33854F}" type="slidenum">
              <a:rPr lang="en-US"/>
              <a:pPr/>
              <a:t>‹#›</a:t>
            </a:fld>
            <a:endParaRPr lang="en-US"/>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85A9A685-3B02-4F47-9AAB-DC2AB7BFF34A}" type="slidenum">
              <a:rPr lang="en-US"/>
              <a:pPr/>
              <a:t>‹#›</a:t>
            </a:fld>
            <a:endParaRPr lang="en-US"/>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69C112D6-26BA-4B64-9A71-E6E49C6A2665}" type="slidenum">
              <a:rPr lang="en-US"/>
              <a:pPr/>
              <a:t>‹#›</a:t>
            </a:fld>
            <a:endParaRPr lang="en-US"/>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F1224232-2662-4A18-8529-DF9D873A8E6C}" type="slidenum">
              <a:rPr lang="en-US"/>
              <a:pPr/>
              <a:t>‹#›</a:t>
            </a:fld>
            <a:endParaRPr lang="en-US"/>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44B2ECB4-4CB2-418D-BFAF-F2E5D8DC2325}" type="slidenum">
              <a:rPr lang="en-US"/>
              <a:pPr/>
              <a:t>‹#›</a:t>
            </a:fld>
            <a:endParaRPr lang="en-US"/>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914959E3-6044-4607-BE49-C79B78D5ABC5}" type="slidenum">
              <a:rPr lang="en-US"/>
              <a:pPr/>
              <a:t>‹#›</a:t>
            </a:fld>
            <a:endParaRPr lang="en-US"/>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B4939D95-13A1-4B70-900D-CCC6F7F5A1DA}"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B8B356DA-CBA9-4687-9144-CE967D7B47E7}" type="slidenum">
              <a:rPr lang="en-US"/>
              <a:pPr/>
              <a:t>‹#›</a:t>
            </a:fld>
            <a:endParaRPr lang="en-US"/>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08E886C7-6548-42E2-8A31-5C430CB015E8}" type="slidenum">
              <a:rPr lang="en-US"/>
              <a:pPr/>
              <a:t>‹#›</a:t>
            </a:fld>
            <a:endParaRPr lang="en-US"/>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6CCBFEC9-2A1F-4EF2-BDD9-BD352D37E6F6}" type="slidenum">
              <a:rPr lang="en-US"/>
              <a:pPr/>
              <a:t>‹#›</a:t>
            </a:fld>
            <a:endParaRPr lang="en-US"/>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59C402E7-FF16-4E6C-9F51-5F1FC1DC4D60}" type="slidenum">
              <a:rPr lang="en-US"/>
              <a:pPr/>
              <a:t>‹#›</a:t>
            </a:fld>
            <a:endParaRPr lang="en-US"/>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C18E52A2-1FE5-4956-847B-8D9D93493438}" type="slidenum">
              <a:rPr lang="en-US"/>
              <a:pPr/>
              <a:t>‹#›</a:t>
            </a:fld>
            <a:endParaRPr lang="en-US"/>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Dr.Vohra</a:t>
            </a:r>
            <a:endParaRPr lang="en-US"/>
          </a:p>
        </p:txBody>
      </p:sp>
      <p:sp>
        <p:nvSpPr>
          <p:cNvPr id="9" name="Slide Number Placeholder 8"/>
          <p:cNvSpPr>
            <a:spLocks noGrp="1"/>
          </p:cNvSpPr>
          <p:nvPr>
            <p:ph type="sldNum" sz="quarter" idx="12"/>
          </p:nvPr>
        </p:nvSpPr>
        <p:spPr/>
        <p:txBody>
          <a:bodyPr/>
          <a:lstStyle>
            <a:lvl1pPr>
              <a:defRPr/>
            </a:lvl1pPr>
          </a:lstStyle>
          <a:p>
            <a:fld id="{111AD281-AC7A-4883-AE08-3EC21CE75775}" type="slidenum">
              <a:rPr lang="en-US"/>
              <a:pPr/>
              <a:t>‹#›</a:t>
            </a:fld>
            <a:endParaRPr lang="en-US"/>
          </a:p>
        </p:txBody>
      </p:sp>
    </p:spTree>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Dr.Vohra</a:t>
            </a:r>
            <a:endParaRPr lang="en-US"/>
          </a:p>
        </p:txBody>
      </p:sp>
      <p:sp>
        <p:nvSpPr>
          <p:cNvPr id="5" name="Slide Number Placeholder 4"/>
          <p:cNvSpPr>
            <a:spLocks noGrp="1"/>
          </p:cNvSpPr>
          <p:nvPr>
            <p:ph type="sldNum" sz="quarter" idx="12"/>
          </p:nvPr>
        </p:nvSpPr>
        <p:spPr/>
        <p:txBody>
          <a:bodyPr/>
          <a:lstStyle>
            <a:lvl1pPr>
              <a:defRPr/>
            </a:lvl1pPr>
          </a:lstStyle>
          <a:p>
            <a:fld id="{32F03559-8279-454C-8510-0447DED50CD3}" type="slidenum">
              <a:rPr lang="en-US"/>
              <a:pPr/>
              <a:t>‹#›</a:t>
            </a:fld>
            <a:endParaRPr lang="en-US"/>
          </a:p>
        </p:txBody>
      </p:sp>
    </p:spTree>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Dr.Vohra</a:t>
            </a:r>
            <a:endParaRPr lang="en-US"/>
          </a:p>
        </p:txBody>
      </p:sp>
      <p:sp>
        <p:nvSpPr>
          <p:cNvPr id="4" name="Slide Number Placeholder 3"/>
          <p:cNvSpPr>
            <a:spLocks noGrp="1"/>
          </p:cNvSpPr>
          <p:nvPr>
            <p:ph type="sldNum" sz="quarter" idx="12"/>
          </p:nvPr>
        </p:nvSpPr>
        <p:spPr/>
        <p:txBody>
          <a:bodyPr/>
          <a:lstStyle>
            <a:lvl1pPr>
              <a:defRPr/>
            </a:lvl1pPr>
          </a:lstStyle>
          <a:p>
            <a:fld id="{240B59D4-0393-4FC3-BB17-A7811D810329}" type="slidenum">
              <a:rPr lang="en-US"/>
              <a:pPr/>
              <a:t>‹#›</a:t>
            </a:fld>
            <a:endParaRPr lang="en-US"/>
          </a:p>
        </p:txBody>
      </p:sp>
    </p:spTree>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DD9D92D6-6209-4075-B0DB-972BCFBBA513}" type="slidenum">
              <a:rPr lang="en-US"/>
              <a:pPr/>
              <a:t>‹#›</a:t>
            </a:fld>
            <a:endParaRPr lang="en-US"/>
          </a:p>
        </p:txBody>
      </p:sp>
    </p:spTree>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Dr.Vohra</a:t>
            </a:r>
            <a:endParaRPr lang="en-US"/>
          </a:p>
        </p:txBody>
      </p:sp>
      <p:sp>
        <p:nvSpPr>
          <p:cNvPr id="7" name="Slide Number Placeholder 6"/>
          <p:cNvSpPr>
            <a:spLocks noGrp="1"/>
          </p:cNvSpPr>
          <p:nvPr>
            <p:ph type="sldNum" sz="quarter" idx="12"/>
          </p:nvPr>
        </p:nvSpPr>
        <p:spPr/>
        <p:txBody>
          <a:bodyPr/>
          <a:lstStyle>
            <a:lvl1pPr>
              <a:defRPr/>
            </a:lvl1pPr>
          </a:lstStyle>
          <a:p>
            <a:fld id="{6AD66C40-679A-4996-B2BC-8B950BDF0CA5}" type="slidenum">
              <a:rPr lang="en-US"/>
              <a:pPr/>
              <a:t>‹#›</a:t>
            </a:fld>
            <a:endParaRPr lang="en-US"/>
          </a:p>
        </p:txBody>
      </p:sp>
    </p:spTree>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Dr.Vohra</a:t>
            </a:r>
            <a:endParaRPr lang="en-US"/>
          </a:p>
        </p:txBody>
      </p:sp>
      <p:sp>
        <p:nvSpPr>
          <p:cNvPr id="6" name="Slide Number Placeholder 5"/>
          <p:cNvSpPr>
            <a:spLocks noGrp="1"/>
          </p:cNvSpPr>
          <p:nvPr>
            <p:ph type="sldNum" sz="quarter" idx="12"/>
          </p:nvPr>
        </p:nvSpPr>
        <p:spPr/>
        <p:txBody>
          <a:bodyPr/>
          <a:lstStyle>
            <a:lvl1pPr>
              <a:defRPr/>
            </a:lvl1pPr>
          </a:lstStyle>
          <a:p>
            <a:fld id="{EA45941B-743B-4444-86A0-E0D2368699B9}"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FF3A97-A234-4733-8D06-EF0133E402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bwMode="auto">
          <a:xfrm>
            <a:off x="4572000" y="457200"/>
            <a:ext cx="4038600" cy="2066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ftr" sz="quarter" idx="3"/>
          </p:nvPr>
        </p:nvSpPr>
        <p:spPr bwMode="auto">
          <a:xfrm>
            <a:off x="5237163" y="6386513"/>
            <a:ext cx="28956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200">
                <a:latin typeface="Alba" pitchFamily="2" charset="0"/>
              </a:defRPr>
            </a:lvl1pPr>
          </a:lstStyle>
          <a:p>
            <a:r>
              <a:rPr lang="en-US" smtClean="0"/>
              <a:t>Dr.Vohra</a:t>
            </a:r>
            <a:endParaRPr lang="en-US"/>
          </a:p>
        </p:txBody>
      </p:sp>
      <p:sp>
        <p:nvSpPr>
          <p:cNvPr id="8198" name="Rectangle 6"/>
          <p:cNvSpPr>
            <a:spLocks noGrp="1" noChangeArrowheads="1"/>
          </p:cNvSpPr>
          <p:nvPr>
            <p:ph type="sldNum" sz="quarter" idx="4"/>
          </p:nvPr>
        </p:nvSpPr>
        <p:spPr bwMode="auto">
          <a:xfrm>
            <a:off x="8226425" y="6386513"/>
            <a:ext cx="458788"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200">
                <a:latin typeface="Alba" pitchFamily="2" charset="0"/>
              </a:defRPr>
            </a:lvl1pPr>
          </a:lstStyle>
          <a:p>
            <a:fld id="{239C8D00-0AB3-4D86-AB52-E4134868B8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56" r:id="rId12"/>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8AA59A-6A64-44D6-8262-C8305701E8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3801D8-AB27-4981-BB0E-D4DC92D919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C54415-407D-459D-AFE9-069E95C4D5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AFE749-5B1F-4EE1-96FD-E55DEFD09A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B0D0A3-31E2-4999-949E-DF2271EECF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E86A76-7EFA-4A9C-B9EC-0CA8AADF87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Dr.Vohra</a:t>
            </a: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F40990-CD58-41D8-995E-615451E237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3.xml"/><Relationship Id="rId5" Type="http://schemas.openxmlformats.org/officeDocument/2006/relationships/image" Target="../media/image33.jpeg"/><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24150"/>
            <a:ext cx="7772400" cy="1311275"/>
          </a:xfrm>
          <a:noFill/>
        </p:spPr>
        <p:txBody>
          <a:bodyPr>
            <a:spAutoFit/>
          </a:bodyPr>
          <a:lstStyle/>
          <a:p>
            <a:r>
              <a:rPr lang="en-US" sz="8000" dirty="0" smtClean="0"/>
              <a:t>THE EAR</a:t>
            </a:r>
            <a:endParaRPr lang="en-US" sz="8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126CC041-0524-4AF6-B829-CE7A0F5E8DE2}" type="slidenum">
              <a:rPr lang="en-US"/>
              <a:pPr/>
              <a:t>10</a:t>
            </a:fld>
            <a:endParaRPr lang="en-US"/>
          </a:p>
        </p:txBody>
      </p:sp>
      <p:pic>
        <p:nvPicPr>
          <p:cNvPr id="302086" name="Picture 6" descr="Untitled-10"/>
          <p:cNvPicPr>
            <a:picLocks noGrp="1" noChangeAspect="1" noChangeArrowheads="1"/>
          </p:cNvPicPr>
          <p:nvPr>
            <p:ph sz="half" idx="1"/>
          </p:nvPr>
        </p:nvPicPr>
        <p:blipFill>
          <a:blip r:embed="rId3"/>
          <a:srcRect/>
          <a:stretch>
            <a:fillRect/>
          </a:stretch>
        </p:blipFill>
        <p:spPr>
          <a:xfrm>
            <a:off x="1739900" y="544513"/>
            <a:ext cx="5654675" cy="4735512"/>
          </a:xfrm>
          <a:noFill/>
          <a:ln/>
        </p:spPr>
      </p:pic>
      <p:sp>
        <p:nvSpPr>
          <p:cNvPr id="302082" name="Rectangle 2"/>
          <p:cNvSpPr>
            <a:spLocks noGrp="1" noChangeArrowheads="1"/>
          </p:cNvSpPr>
          <p:nvPr>
            <p:ph type="body" sz="half" idx="2"/>
          </p:nvPr>
        </p:nvSpPr>
        <p:spPr>
          <a:xfrm>
            <a:off x="2136775" y="5394325"/>
            <a:ext cx="4876800" cy="701675"/>
          </a:xfrm>
        </p:spPr>
        <p:txBody>
          <a:bodyPr/>
          <a:lstStyle/>
          <a:p>
            <a:pPr marL="0" indent="0">
              <a:buFontTx/>
              <a:buNone/>
            </a:pPr>
            <a:r>
              <a:rPr lang="en-US" sz="2000" dirty="0" smtClean="0"/>
              <a:t>It separates the tympanic cavity from the superior bulb of the internal jugular vein</a:t>
            </a:r>
            <a:endParaRPr lang="en-US" sz="2000" dirty="0"/>
          </a:p>
        </p:txBody>
      </p:sp>
      <p:sp>
        <p:nvSpPr>
          <p:cNvPr id="302084" name="AutoShape 4"/>
          <p:cNvSpPr>
            <a:spLocks noChangeArrowheads="1"/>
          </p:cNvSpPr>
          <p:nvPr/>
        </p:nvSpPr>
        <p:spPr bwMode="auto">
          <a:xfrm>
            <a:off x="4972050" y="557213"/>
            <a:ext cx="3289300" cy="1200150"/>
          </a:xfrm>
          <a:prstGeom prst="wedgeRectCallout">
            <a:avLst>
              <a:gd name="adj1" fmla="val -52463"/>
              <a:gd name="adj2" fmla="val 168519"/>
            </a:avLst>
          </a:prstGeom>
          <a:solidFill>
            <a:schemeClr val="accent1"/>
          </a:solidFill>
          <a:ln w="9525">
            <a:solidFill>
              <a:schemeClr val="tx1"/>
            </a:solidFill>
            <a:miter lim="800000"/>
            <a:headEnd/>
            <a:tailEnd/>
          </a:ln>
          <a:effectLst>
            <a:outerShdw dist="50800" dir="5400000" algn="ctr" rotWithShape="0">
              <a:srgbClr val="080808">
                <a:alpha val="50000"/>
              </a:srgbClr>
            </a:outerShdw>
          </a:effectLst>
        </p:spPr>
        <p:txBody>
          <a:bodyPr>
            <a:spAutoFit/>
          </a:bodyPr>
          <a:lstStyle/>
          <a:p>
            <a:r>
              <a:rPr lang="en-US" sz="1800" i="1" dirty="0" smtClean="0">
                <a:solidFill>
                  <a:srgbClr val="66FF33"/>
                </a:solidFill>
                <a:effectLst>
                  <a:outerShdw blurRad="38100" dist="38100" dir="2700000" algn="tl">
                    <a:srgbClr val="000000"/>
                  </a:outerShdw>
                </a:effectLst>
              </a:rPr>
              <a:t>The floor</a:t>
            </a:r>
            <a:r>
              <a:rPr lang="en-US" sz="1800" b="1" dirty="0" smtClean="0">
                <a:solidFill>
                  <a:srgbClr val="FFFFFF"/>
                </a:solidFill>
              </a:rPr>
              <a:t> </a:t>
            </a:r>
            <a:r>
              <a:rPr lang="en-US" sz="1800" dirty="0" smtClean="0">
                <a:solidFill>
                  <a:srgbClr val="FFFFFF"/>
                </a:solidFill>
              </a:rPr>
              <a:t>is formed by a thin plate of bone, which may be deficient and may be partly replaced by fibrous tissue.</a:t>
            </a:r>
            <a:endParaRPr lang="en-US" sz="1800" dirty="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02084"/>
                                        </p:tgtEl>
                                        <p:attrNameLst>
                                          <p:attrName>style.visibility</p:attrName>
                                        </p:attrNameLst>
                                      </p:cBhvr>
                                      <p:to>
                                        <p:strVal val="visible"/>
                                      </p:to>
                                    </p:set>
                                    <p:animEffect transition="in" filter="wipe(righ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2082">
                                            <p:txEl>
                                              <p:pRg st="0" end="0"/>
                                            </p:txEl>
                                          </p:spTgt>
                                        </p:tgtEl>
                                        <p:attrNameLst>
                                          <p:attrName>style.visibility</p:attrName>
                                        </p:attrNameLst>
                                      </p:cBhvr>
                                      <p:to>
                                        <p:strVal val="visible"/>
                                      </p:to>
                                    </p:set>
                                    <p:animEffect transition="in" filter="fade">
                                      <p:cBhvr>
                                        <p:cTn id="12" dur="1000"/>
                                        <p:tgtEl>
                                          <p:spTgt spid="302082">
                                            <p:txEl>
                                              <p:pRg st="0" end="0"/>
                                            </p:txEl>
                                          </p:spTgt>
                                        </p:tgtEl>
                                      </p:cBhvr>
                                    </p:animEffect>
                                    <p:anim calcmode="lin" valueType="num">
                                      <p:cBhvr>
                                        <p:cTn id="13" dur="1000" fill="hold"/>
                                        <p:tgtEl>
                                          <p:spTgt spid="30208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020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build="p"/>
      <p:bldP spid="3020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1222FA3D-B81C-494A-B451-9A174151FDC6}" type="slidenum">
              <a:rPr lang="en-US"/>
              <a:pPr/>
              <a:t>11</a:t>
            </a:fld>
            <a:endParaRPr lang="en-US"/>
          </a:p>
        </p:txBody>
      </p:sp>
      <p:pic>
        <p:nvPicPr>
          <p:cNvPr id="123912" name="Picture 8" descr="Untitled-2"/>
          <p:cNvPicPr>
            <a:picLocks noGrp="1" noChangeAspect="1" noChangeArrowheads="1"/>
          </p:cNvPicPr>
          <p:nvPr>
            <p:ph sz="half" idx="1"/>
          </p:nvPr>
        </p:nvPicPr>
        <p:blipFill>
          <a:blip r:embed="rId3"/>
          <a:srcRect/>
          <a:stretch>
            <a:fillRect/>
          </a:stretch>
        </p:blipFill>
        <p:spPr>
          <a:xfrm>
            <a:off x="598488" y="501650"/>
            <a:ext cx="7216775" cy="5767388"/>
          </a:xfrm>
          <a:noFill/>
          <a:ln/>
        </p:spPr>
      </p:pic>
      <p:sp>
        <p:nvSpPr>
          <p:cNvPr id="123913" name="AutoShape 9"/>
          <p:cNvSpPr>
            <a:spLocks noChangeArrowheads="1"/>
          </p:cNvSpPr>
          <p:nvPr/>
        </p:nvSpPr>
        <p:spPr bwMode="auto">
          <a:xfrm>
            <a:off x="5676900" y="4448175"/>
            <a:ext cx="2752725" cy="1749425"/>
          </a:xfrm>
          <a:prstGeom prst="wedgeRectCallout">
            <a:avLst>
              <a:gd name="adj1" fmla="val -133278"/>
              <a:gd name="adj2" fmla="val -144463"/>
            </a:avLst>
          </a:prstGeom>
          <a:solidFill>
            <a:schemeClr val="accent1"/>
          </a:solidFill>
          <a:ln w="9525">
            <a:solidFill>
              <a:schemeClr val="tx1"/>
            </a:solidFill>
            <a:miter lim="800000"/>
            <a:headEnd/>
            <a:tailEnd/>
          </a:ln>
          <a:effectLst>
            <a:outerShdw dist="80322" dir="9693903" algn="ctr" rotWithShape="0">
              <a:srgbClr val="080808">
                <a:alpha val="50000"/>
              </a:srgbClr>
            </a:outerShdw>
          </a:effectLst>
        </p:spPr>
        <p:txBody>
          <a:bodyPr>
            <a:spAutoFit/>
          </a:bodyPr>
          <a:lstStyle/>
          <a:p>
            <a:r>
              <a:rPr lang="en-US" sz="1800">
                <a:solidFill>
                  <a:srgbClr val="FFFFFF"/>
                </a:solidFill>
              </a:rPr>
              <a:t>The </a:t>
            </a:r>
            <a:r>
              <a:rPr lang="en-US" sz="1800" i="1">
                <a:solidFill>
                  <a:srgbClr val="66FF33"/>
                </a:solidFill>
                <a:effectLst>
                  <a:outerShdw blurRad="38100" dist="38100" dir="2700000" algn="tl">
                    <a:srgbClr val="000000"/>
                  </a:outerShdw>
                </a:effectLst>
              </a:rPr>
              <a:t>anterior wall</a:t>
            </a:r>
            <a:r>
              <a:rPr lang="en-US" sz="1800" b="1">
                <a:solidFill>
                  <a:srgbClr val="FFFFFF"/>
                </a:solidFill>
              </a:rPr>
              <a:t> </a:t>
            </a:r>
            <a:r>
              <a:rPr lang="en-US" sz="1800">
                <a:solidFill>
                  <a:srgbClr val="FFFFFF"/>
                </a:solidFill>
              </a:rPr>
              <a:t>is formed below by a thin plate of bone that separates the tympanic cavity from the </a:t>
            </a:r>
            <a:r>
              <a:rPr lang="en-US" sz="1800" b="1">
                <a:solidFill>
                  <a:srgbClr val="00FFFF"/>
                </a:solidFill>
                <a:effectLst>
                  <a:outerShdw blurRad="38100" dist="38100" dir="2700000" algn="tl">
                    <a:srgbClr val="000000"/>
                  </a:outerShdw>
                </a:effectLst>
              </a:rPr>
              <a:t>internal carotid artery</a:t>
            </a:r>
          </a:p>
        </p:txBody>
      </p:sp>
      <p:sp>
        <p:nvSpPr>
          <p:cNvPr id="123915" name="AutoShape 11"/>
          <p:cNvSpPr>
            <a:spLocks noChangeArrowheads="1"/>
          </p:cNvSpPr>
          <p:nvPr/>
        </p:nvSpPr>
        <p:spPr bwMode="auto">
          <a:xfrm>
            <a:off x="4137025" y="4716463"/>
            <a:ext cx="1260475" cy="323850"/>
          </a:xfrm>
          <a:prstGeom prst="roundRect">
            <a:avLst>
              <a:gd name="adj" fmla="val 16667"/>
            </a:avLst>
          </a:prstGeom>
          <a:solidFill>
            <a:srgbClr val="00FFFF">
              <a:alpha val="14999"/>
            </a:srgbClr>
          </a:solidFill>
          <a:ln w="9525">
            <a:solidFill>
              <a:schemeClr val="accent2"/>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dissolve">
                                      <p:cBhvr>
                                        <p:cTn id="7" dur="500"/>
                                        <p:tgtEl>
                                          <p:spTgt spid="1239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3913"/>
                                        </p:tgtEl>
                                        <p:attrNameLst>
                                          <p:attrName>style.visibility</p:attrName>
                                        </p:attrNameLst>
                                      </p:cBhvr>
                                      <p:to>
                                        <p:strVal val="visible"/>
                                      </p:to>
                                    </p:set>
                                    <p:animEffect transition="in" filter="wipe(down)">
                                      <p:cBhvr>
                                        <p:cTn id="12" dur="500"/>
                                        <p:tgtEl>
                                          <p:spTgt spid="123913"/>
                                        </p:tgtEl>
                                      </p:cBhvr>
                                    </p:animEffect>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123915"/>
                                        </p:tgtEl>
                                        <p:attrNameLst>
                                          <p:attrName>style.visibility</p:attrName>
                                        </p:attrNameLst>
                                      </p:cBhvr>
                                      <p:to>
                                        <p:strVal val="visible"/>
                                      </p:to>
                                    </p:set>
                                    <p:anim calcmode="lin" valueType="num">
                                      <p:cBhvr>
                                        <p:cTn id="16" dur="500" fill="hold"/>
                                        <p:tgtEl>
                                          <p:spTgt spid="123915"/>
                                        </p:tgtEl>
                                        <p:attrNameLst>
                                          <p:attrName>ppt_w</p:attrName>
                                        </p:attrNameLst>
                                      </p:cBhvr>
                                      <p:tavLst>
                                        <p:tav tm="0">
                                          <p:val>
                                            <p:fltVal val="0"/>
                                          </p:val>
                                        </p:tav>
                                        <p:tav tm="100000">
                                          <p:val>
                                            <p:strVal val="#ppt_w"/>
                                          </p:val>
                                        </p:tav>
                                      </p:tavLst>
                                    </p:anim>
                                    <p:anim calcmode="lin" valueType="num">
                                      <p:cBhvr>
                                        <p:cTn id="17" dur="500" fill="hold"/>
                                        <p:tgtEl>
                                          <p:spTgt spid="123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P spid="1239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26AA9FAD-E725-4569-893A-2004AA4B7D6B}" type="slidenum">
              <a:rPr lang="en-US"/>
              <a:pPr/>
              <a:t>12</a:t>
            </a:fld>
            <a:endParaRPr lang="en-US"/>
          </a:p>
        </p:txBody>
      </p:sp>
      <p:pic>
        <p:nvPicPr>
          <p:cNvPr id="304131" name="Picture 3" descr="Untitled-2"/>
          <p:cNvPicPr>
            <a:picLocks noGrp="1" noChangeAspect="1" noChangeArrowheads="1"/>
          </p:cNvPicPr>
          <p:nvPr>
            <p:ph sz="half" idx="1"/>
          </p:nvPr>
        </p:nvPicPr>
        <p:blipFill>
          <a:blip r:embed="rId3"/>
          <a:srcRect/>
          <a:stretch>
            <a:fillRect/>
          </a:stretch>
        </p:blipFill>
        <p:spPr>
          <a:xfrm>
            <a:off x="576263" y="434975"/>
            <a:ext cx="7281862" cy="5819775"/>
          </a:xfrm>
          <a:noFill/>
          <a:ln/>
        </p:spPr>
      </p:pic>
      <p:sp>
        <p:nvSpPr>
          <p:cNvPr id="304130" name="Rectangle 2"/>
          <p:cNvSpPr>
            <a:spLocks noGrp="1" noChangeArrowheads="1"/>
          </p:cNvSpPr>
          <p:nvPr>
            <p:ph type="body" sz="half" idx="2"/>
          </p:nvPr>
        </p:nvSpPr>
        <p:spPr>
          <a:xfrm>
            <a:off x="5715000" y="4641850"/>
            <a:ext cx="2746375" cy="1311275"/>
          </a:xfrm>
        </p:spPr>
        <p:txBody>
          <a:bodyPr/>
          <a:lstStyle/>
          <a:p>
            <a:pPr marL="0" indent="0">
              <a:buFontTx/>
              <a:buNone/>
            </a:pPr>
            <a:r>
              <a:rPr lang="en-US" sz="2000"/>
              <a:t>At the upper part of the anterior wall are the openings into two canals. </a:t>
            </a:r>
          </a:p>
        </p:txBody>
      </p:sp>
      <p:sp>
        <p:nvSpPr>
          <p:cNvPr id="304132" name="AutoShape 4"/>
          <p:cNvSpPr>
            <a:spLocks noChangeArrowheads="1"/>
          </p:cNvSpPr>
          <p:nvPr/>
        </p:nvSpPr>
        <p:spPr bwMode="auto">
          <a:xfrm>
            <a:off x="5797550" y="557213"/>
            <a:ext cx="2463800" cy="925512"/>
          </a:xfrm>
          <a:prstGeom prst="wedgeRectCallout">
            <a:avLst>
              <a:gd name="adj1" fmla="val -160565"/>
              <a:gd name="adj2" fmla="val 143139"/>
            </a:avLst>
          </a:prstGeom>
          <a:solidFill>
            <a:schemeClr val="accent1"/>
          </a:solidFill>
          <a:ln w="9525">
            <a:solidFill>
              <a:schemeClr val="tx1"/>
            </a:solidFill>
            <a:miter lim="800000"/>
            <a:headEnd/>
            <a:tailEnd/>
          </a:ln>
          <a:effectLst>
            <a:outerShdw dist="91581" dir="2021404" algn="ctr" rotWithShape="0">
              <a:srgbClr val="080808">
                <a:alpha val="50000"/>
              </a:srgbClr>
            </a:outerShdw>
          </a:effectLst>
        </p:spPr>
        <p:txBody>
          <a:bodyPr>
            <a:spAutoFit/>
          </a:bodyPr>
          <a:lstStyle/>
          <a:p>
            <a:pPr>
              <a:spcBef>
                <a:spcPct val="20000"/>
              </a:spcBef>
            </a:pPr>
            <a:r>
              <a:rPr lang="en-US" sz="1800">
                <a:solidFill>
                  <a:srgbClr val="FFFFFF"/>
                </a:solidFill>
              </a:rPr>
              <a:t>The lower and larger of these leads into the </a:t>
            </a:r>
            <a:r>
              <a:rPr lang="en-US" sz="1800" b="1">
                <a:solidFill>
                  <a:srgbClr val="00FFFF"/>
                </a:solidFill>
                <a:effectLst>
                  <a:outerShdw blurRad="38100" dist="38100" dir="2700000" algn="tl">
                    <a:srgbClr val="000000"/>
                  </a:outerShdw>
                </a:effectLst>
              </a:rPr>
              <a:t>auditory tube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4130">
                                            <p:txEl>
                                              <p:pRg st="0" end="0"/>
                                            </p:txEl>
                                          </p:spTgt>
                                        </p:tgtEl>
                                        <p:attrNameLst>
                                          <p:attrName>style.visibility</p:attrName>
                                        </p:attrNameLst>
                                      </p:cBhvr>
                                      <p:to>
                                        <p:strVal val="visible"/>
                                      </p:to>
                                    </p:set>
                                    <p:animEffect transition="in" filter="box(in)">
                                      <p:cBhvr>
                                        <p:cTn id="7" dur="500"/>
                                        <p:tgtEl>
                                          <p:spTgt spid="304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wipe(right)">
                                      <p:cBhvr>
                                        <p:cTn id="12" dur="500"/>
                                        <p:tgtEl>
                                          <p:spTgt spid="30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build="p"/>
      <p:bldP spid="3041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0C9DD95A-2AB9-4129-B21F-CEE34B77438E}" type="slidenum">
              <a:rPr lang="en-US"/>
              <a:pPr/>
              <a:t>13</a:t>
            </a:fld>
            <a:endParaRPr lang="en-US"/>
          </a:p>
        </p:txBody>
      </p:sp>
      <p:pic>
        <p:nvPicPr>
          <p:cNvPr id="308226" name="Picture 2" descr="Untitled-2"/>
          <p:cNvPicPr>
            <a:picLocks noGrp="1" noChangeAspect="1" noChangeArrowheads="1"/>
          </p:cNvPicPr>
          <p:nvPr>
            <p:ph sz="half" idx="1"/>
          </p:nvPr>
        </p:nvPicPr>
        <p:blipFill>
          <a:blip r:embed="rId3"/>
          <a:srcRect/>
          <a:stretch>
            <a:fillRect/>
          </a:stretch>
        </p:blipFill>
        <p:spPr>
          <a:xfrm>
            <a:off x="576263" y="447501"/>
            <a:ext cx="7281862" cy="5819775"/>
          </a:xfrm>
          <a:noFill/>
          <a:ln/>
        </p:spPr>
      </p:pic>
      <p:sp>
        <p:nvSpPr>
          <p:cNvPr id="308228" name="AutoShape 4"/>
          <p:cNvSpPr>
            <a:spLocks noChangeArrowheads="1"/>
          </p:cNvSpPr>
          <p:nvPr/>
        </p:nvSpPr>
        <p:spPr bwMode="auto">
          <a:xfrm>
            <a:off x="4972050" y="557213"/>
            <a:ext cx="3289300" cy="1200150"/>
          </a:xfrm>
          <a:prstGeom prst="wedgeRectCallout">
            <a:avLst>
              <a:gd name="adj1" fmla="val -90444"/>
              <a:gd name="adj2" fmla="val 60713"/>
            </a:avLst>
          </a:prstGeom>
          <a:solidFill>
            <a:schemeClr val="accent1"/>
          </a:solidFill>
          <a:ln w="9525">
            <a:solidFill>
              <a:schemeClr val="tx1"/>
            </a:solidFill>
            <a:miter lim="800000"/>
            <a:headEnd/>
            <a:tailEnd/>
          </a:ln>
          <a:effectLst>
            <a:outerShdw dist="91581" dir="2021404" algn="ctr" rotWithShape="0">
              <a:srgbClr val="080808">
                <a:alpha val="50000"/>
              </a:srgbClr>
            </a:outerShdw>
          </a:effectLst>
        </p:spPr>
        <p:txBody>
          <a:bodyPr>
            <a:spAutoFit/>
          </a:bodyPr>
          <a:lstStyle/>
          <a:p>
            <a:pPr>
              <a:spcBef>
                <a:spcPct val="20000"/>
              </a:spcBef>
            </a:pPr>
            <a:r>
              <a:rPr lang="en-US" sz="1800">
                <a:solidFill>
                  <a:srgbClr val="FFFFFF"/>
                </a:solidFill>
              </a:rPr>
              <a:t>The upper and smaller opening is the entrance into the </a:t>
            </a:r>
            <a:r>
              <a:rPr lang="en-US" sz="1800" b="1">
                <a:solidFill>
                  <a:srgbClr val="00FFFF"/>
                </a:solidFill>
                <a:effectLst>
                  <a:outerShdw blurRad="38100" dist="38100" dir="2700000" algn="tl">
                    <a:srgbClr val="000000"/>
                  </a:outerShdw>
                </a:effectLst>
              </a:rPr>
              <a:t>canal for the tensor tympani muscle.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wipe(right)">
                                      <p:cBhvr>
                                        <p:cTn id="7" dur="1000"/>
                                        <p:tgtEl>
                                          <p:spTgt spid="30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8A32ED1F-BED8-4A42-8916-8828A61B1CEC}" type="slidenum">
              <a:rPr lang="en-US"/>
              <a:pPr/>
              <a:t>14</a:t>
            </a:fld>
            <a:endParaRPr lang="en-US"/>
          </a:p>
        </p:txBody>
      </p:sp>
      <p:pic>
        <p:nvPicPr>
          <p:cNvPr id="310274" name="Picture 2" descr="Untitled-2"/>
          <p:cNvPicPr>
            <a:picLocks noGrp="1" noChangeAspect="1" noChangeArrowheads="1"/>
          </p:cNvPicPr>
          <p:nvPr>
            <p:ph sz="half" idx="1"/>
          </p:nvPr>
        </p:nvPicPr>
        <p:blipFill>
          <a:blip r:embed="rId3"/>
          <a:srcRect/>
          <a:stretch>
            <a:fillRect/>
          </a:stretch>
        </p:blipFill>
        <p:spPr>
          <a:xfrm>
            <a:off x="1220788" y="434975"/>
            <a:ext cx="7281862" cy="5819775"/>
          </a:xfrm>
          <a:noFill/>
          <a:ln/>
        </p:spPr>
      </p:pic>
      <p:sp>
        <p:nvSpPr>
          <p:cNvPr id="310275" name="AutoShape 3"/>
          <p:cNvSpPr>
            <a:spLocks noChangeArrowheads="1"/>
          </p:cNvSpPr>
          <p:nvPr/>
        </p:nvSpPr>
        <p:spPr bwMode="auto">
          <a:xfrm>
            <a:off x="690563" y="534988"/>
            <a:ext cx="3289300" cy="1200150"/>
          </a:xfrm>
          <a:prstGeom prst="wedgeRectCallout">
            <a:avLst>
              <a:gd name="adj1" fmla="val 93630"/>
              <a:gd name="adj2" fmla="val 37435"/>
            </a:avLst>
          </a:prstGeom>
          <a:solidFill>
            <a:schemeClr val="accent1"/>
          </a:solidFill>
          <a:ln w="9525">
            <a:solidFill>
              <a:schemeClr val="tx1"/>
            </a:solidFill>
            <a:miter lim="800000"/>
            <a:headEnd/>
            <a:tailEnd/>
          </a:ln>
          <a:effectLst>
            <a:outerShdw dist="91581" dir="2021404" algn="ctr" rotWithShape="0">
              <a:srgbClr val="080808">
                <a:alpha val="50000"/>
              </a:srgbClr>
            </a:outerShdw>
          </a:effectLst>
        </p:spPr>
        <p:txBody>
          <a:bodyPr>
            <a:spAutoFit/>
          </a:bodyPr>
          <a:lstStyle/>
          <a:p>
            <a:pPr>
              <a:spcBef>
                <a:spcPct val="20000"/>
              </a:spcBef>
            </a:pPr>
            <a:r>
              <a:rPr lang="en-US" sz="1800" i="1">
                <a:solidFill>
                  <a:srgbClr val="66FF33"/>
                </a:solidFill>
                <a:effectLst>
                  <a:outerShdw blurRad="38100" dist="38100" dir="2700000" algn="tl">
                    <a:srgbClr val="000000"/>
                  </a:outerShdw>
                </a:effectLst>
              </a:rPr>
              <a:t>The posterior wall</a:t>
            </a:r>
            <a:r>
              <a:rPr lang="en-US" sz="1800" b="1"/>
              <a:t> </a:t>
            </a:r>
            <a:r>
              <a:rPr lang="en-US" sz="1800"/>
              <a:t>has in its upper part a large, irregular opening, the </a:t>
            </a:r>
            <a:r>
              <a:rPr lang="en-US" sz="1800" b="1">
                <a:solidFill>
                  <a:srgbClr val="00FFFF"/>
                </a:solidFill>
                <a:effectLst>
                  <a:outerShdw blurRad="38100" dist="38100" dir="2700000" algn="tl">
                    <a:srgbClr val="000000"/>
                  </a:outerShdw>
                </a:effectLst>
              </a:rPr>
              <a:t>aditus to the mastoid antrum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0275"/>
                                        </p:tgtEl>
                                        <p:attrNameLst>
                                          <p:attrName>style.visibility</p:attrName>
                                        </p:attrNameLst>
                                      </p:cBhvr>
                                      <p:to>
                                        <p:strVal val="visible"/>
                                      </p:to>
                                    </p:set>
                                    <p:animEffect transition="in" filter="wipe(left)">
                                      <p:cBhvr>
                                        <p:cTn id="7" dur="1000"/>
                                        <p:tgtEl>
                                          <p:spTgt spid="3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7D89B112-A6F0-40FF-A322-894FD873FCC0}" type="slidenum">
              <a:rPr lang="en-US"/>
              <a:pPr/>
              <a:t>15</a:t>
            </a:fld>
            <a:endParaRPr lang="en-US"/>
          </a:p>
        </p:txBody>
      </p:sp>
      <p:pic>
        <p:nvPicPr>
          <p:cNvPr id="125956" name="Picture 4" descr="F66122-008-f111"/>
          <p:cNvPicPr>
            <a:picLocks noGrp="1" noChangeAspect="1" noChangeArrowheads="1"/>
          </p:cNvPicPr>
          <p:nvPr>
            <p:ph sz="half" idx="1"/>
          </p:nvPr>
        </p:nvPicPr>
        <p:blipFill>
          <a:blip r:embed="rId3"/>
          <a:srcRect b="3157"/>
          <a:stretch>
            <a:fillRect/>
          </a:stretch>
        </p:blipFill>
        <p:spPr>
          <a:xfrm>
            <a:off x="976313" y="598488"/>
            <a:ext cx="7159625" cy="5503862"/>
          </a:xfrm>
          <a:noFill/>
          <a:ln/>
        </p:spPr>
      </p:pic>
      <p:sp>
        <p:nvSpPr>
          <p:cNvPr id="125958" name="AutoShape 6"/>
          <p:cNvSpPr>
            <a:spLocks noChangeArrowheads="1"/>
          </p:cNvSpPr>
          <p:nvPr/>
        </p:nvSpPr>
        <p:spPr bwMode="auto">
          <a:xfrm>
            <a:off x="1171575" y="1762125"/>
            <a:ext cx="1069975" cy="41275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125959" name="AutoShape 7"/>
          <p:cNvSpPr>
            <a:spLocks noChangeArrowheads="1"/>
          </p:cNvSpPr>
          <p:nvPr/>
        </p:nvSpPr>
        <p:spPr bwMode="auto">
          <a:xfrm>
            <a:off x="977900" y="3098800"/>
            <a:ext cx="1236663" cy="35718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7" name="TextBox 6"/>
          <p:cNvSpPr txBox="1"/>
          <p:nvPr/>
        </p:nvSpPr>
        <p:spPr>
          <a:xfrm>
            <a:off x="5674291" y="3149570"/>
            <a:ext cx="1083951" cy="400110"/>
          </a:xfrm>
          <a:prstGeom prst="rect">
            <a:avLst/>
          </a:prstGeom>
          <a:noFill/>
        </p:spPr>
        <p:txBody>
          <a:bodyPr wrap="none" rtlCol="0">
            <a:spAutoFit/>
          </a:bodyPr>
          <a:lstStyle/>
          <a:p>
            <a:r>
              <a:rPr lang="en-GB" dirty="0" smtClean="0"/>
              <a:t>Ant wall</a:t>
            </a:r>
            <a:endParaRPr lang="en-GB" dirty="0"/>
          </a:p>
        </p:txBody>
      </p:sp>
      <p:sp>
        <p:nvSpPr>
          <p:cNvPr id="8" name="TextBox 7"/>
          <p:cNvSpPr txBox="1"/>
          <p:nvPr/>
        </p:nvSpPr>
        <p:spPr>
          <a:xfrm>
            <a:off x="1467634" y="2231721"/>
            <a:ext cx="1329338" cy="400110"/>
          </a:xfrm>
          <a:prstGeom prst="rect">
            <a:avLst/>
          </a:prstGeom>
          <a:noFill/>
        </p:spPr>
        <p:txBody>
          <a:bodyPr wrap="none" rtlCol="0">
            <a:spAutoFit/>
          </a:bodyPr>
          <a:lstStyle/>
          <a:p>
            <a:r>
              <a:rPr lang="en-GB" dirty="0" smtClean="0"/>
              <a:t>Post. Wall</a:t>
            </a:r>
            <a:endParaRPr lang="en-GB" dirty="0"/>
          </a:p>
        </p:txBody>
      </p:sp>
      <p:sp>
        <p:nvSpPr>
          <p:cNvPr id="9" name="TextBox 8"/>
          <p:cNvSpPr txBox="1"/>
          <p:nvPr/>
        </p:nvSpPr>
        <p:spPr>
          <a:xfrm>
            <a:off x="4285991" y="2356981"/>
            <a:ext cx="1197764" cy="400110"/>
          </a:xfrm>
          <a:prstGeom prst="rect">
            <a:avLst/>
          </a:prstGeom>
          <a:noFill/>
        </p:spPr>
        <p:txBody>
          <a:bodyPr wrap="none" rtlCol="0">
            <a:spAutoFit/>
          </a:bodyPr>
          <a:lstStyle/>
          <a:p>
            <a:r>
              <a:rPr lang="en-GB" dirty="0" smtClean="0"/>
              <a:t>Med wall</a:t>
            </a:r>
            <a:endParaRPr lang="en-GB" dirty="0"/>
          </a:p>
        </p:txBody>
      </p:sp>
      <p:sp>
        <p:nvSpPr>
          <p:cNvPr id="10" name="TextBox 9"/>
          <p:cNvSpPr txBox="1"/>
          <p:nvPr/>
        </p:nvSpPr>
        <p:spPr>
          <a:xfrm>
            <a:off x="3636725" y="1306883"/>
            <a:ext cx="1212191" cy="400110"/>
          </a:xfrm>
          <a:prstGeom prst="rect">
            <a:avLst/>
          </a:prstGeom>
          <a:noFill/>
        </p:spPr>
        <p:txBody>
          <a:bodyPr wrap="none" rtlCol="0">
            <a:spAutoFit/>
          </a:bodyPr>
          <a:lstStyle/>
          <a:p>
            <a:r>
              <a:rPr lang="en-GB" dirty="0" smtClean="0"/>
              <a:t>Post wall</a:t>
            </a:r>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5958"/>
                                        </p:tgtEl>
                                        <p:attrNameLst>
                                          <p:attrName>style.visibility</p:attrName>
                                        </p:attrNameLst>
                                      </p:cBhvr>
                                      <p:to>
                                        <p:strVal val="visible"/>
                                      </p:to>
                                    </p:set>
                                    <p:anim calcmode="lin" valueType="num">
                                      <p:cBhvr>
                                        <p:cTn id="11" dur="500" fill="hold"/>
                                        <p:tgtEl>
                                          <p:spTgt spid="125958"/>
                                        </p:tgtEl>
                                        <p:attrNameLst>
                                          <p:attrName>ppt_w</p:attrName>
                                        </p:attrNameLst>
                                      </p:cBhvr>
                                      <p:tavLst>
                                        <p:tav tm="0">
                                          <p:val>
                                            <p:fltVal val="0"/>
                                          </p:val>
                                        </p:tav>
                                        <p:tav tm="100000">
                                          <p:val>
                                            <p:strVal val="#ppt_w"/>
                                          </p:val>
                                        </p:tav>
                                      </p:tavLst>
                                    </p:anim>
                                    <p:anim calcmode="lin" valueType="num">
                                      <p:cBhvr>
                                        <p:cTn id="12" dur="500" fill="hold"/>
                                        <p:tgtEl>
                                          <p:spTgt spid="12595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25959"/>
                                        </p:tgtEl>
                                        <p:attrNameLst>
                                          <p:attrName>style.visibility</p:attrName>
                                        </p:attrNameLst>
                                      </p:cBhvr>
                                      <p:to>
                                        <p:strVal val="visible"/>
                                      </p:to>
                                    </p:set>
                                    <p:anim calcmode="lin" valueType="num">
                                      <p:cBhvr>
                                        <p:cTn id="16" dur="500" fill="hold"/>
                                        <p:tgtEl>
                                          <p:spTgt spid="125959"/>
                                        </p:tgtEl>
                                        <p:attrNameLst>
                                          <p:attrName>ppt_w</p:attrName>
                                        </p:attrNameLst>
                                      </p:cBhvr>
                                      <p:tavLst>
                                        <p:tav tm="0">
                                          <p:val>
                                            <p:fltVal val="0"/>
                                          </p:val>
                                        </p:tav>
                                        <p:tav tm="100000">
                                          <p:val>
                                            <p:strVal val="#ppt_w"/>
                                          </p:val>
                                        </p:tav>
                                      </p:tavLst>
                                    </p:anim>
                                    <p:anim calcmode="lin" valueType="num">
                                      <p:cBhvr>
                                        <p:cTn id="17" dur="500" fill="hold"/>
                                        <p:tgtEl>
                                          <p:spTgt spid="1259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P spid="1259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FA306156-1E28-4C56-A97C-57715B4700CB}" type="slidenum">
              <a:rPr lang="en-US"/>
              <a:pPr/>
              <a:t>16</a:t>
            </a:fld>
            <a:endParaRPr lang="en-US"/>
          </a:p>
        </p:txBody>
      </p:sp>
      <p:sp>
        <p:nvSpPr>
          <p:cNvPr id="128003" name="Rectangle 3"/>
          <p:cNvSpPr>
            <a:spLocks noGrp="1" noChangeArrowheads="1"/>
          </p:cNvSpPr>
          <p:nvPr>
            <p:ph type="body" sz="half" idx="2"/>
          </p:nvPr>
        </p:nvSpPr>
        <p:spPr>
          <a:xfrm>
            <a:off x="4984750" y="1708150"/>
            <a:ext cx="3235325" cy="2985433"/>
          </a:xfrm>
        </p:spPr>
        <p:txBody>
          <a:bodyPr/>
          <a:lstStyle/>
          <a:p>
            <a:pPr marL="357188" indent="-357188"/>
            <a:r>
              <a:rPr lang="en-US" sz="2000" i="1" dirty="0">
                <a:solidFill>
                  <a:schemeClr val="accent2"/>
                </a:solidFill>
              </a:rPr>
              <a:t>The lateral wall</a:t>
            </a:r>
            <a:r>
              <a:rPr lang="en-US" sz="2000" b="1" dirty="0"/>
              <a:t> </a:t>
            </a:r>
            <a:r>
              <a:rPr lang="en-US" sz="2000" dirty="0"/>
              <a:t>is largely formed by the </a:t>
            </a:r>
            <a:r>
              <a:rPr lang="en-US" sz="2000" b="1" dirty="0">
                <a:solidFill>
                  <a:schemeClr val="accent1"/>
                </a:solidFill>
              </a:rPr>
              <a:t>tympanic membrane.</a:t>
            </a:r>
          </a:p>
          <a:p>
            <a:pPr marL="357188" indent="-357188"/>
            <a:r>
              <a:rPr lang="en-US" sz="2000" dirty="0"/>
              <a:t>It is a thin, fibrous </a:t>
            </a:r>
            <a:r>
              <a:rPr lang="en-US" sz="2000" dirty="0" smtClean="0"/>
              <a:t>membrane. </a:t>
            </a:r>
            <a:endParaRPr lang="en-US" sz="2000" dirty="0"/>
          </a:p>
          <a:p>
            <a:pPr marL="357188" indent="-357188"/>
            <a:r>
              <a:rPr lang="en-US" sz="2000" dirty="0"/>
              <a:t>The membrane is obliquely placed, facing downward, forward, and laterally</a:t>
            </a:r>
            <a:r>
              <a:rPr lang="en-US" sz="2000" dirty="0" smtClean="0"/>
              <a:t>.</a:t>
            </a:r>
            <a:endParaRPr lang="en-US" sz="2000" dirty="0" smtClean="0"/>
          </a:p>
        </p:txBody>
      </p:sp>
      <p:pic>
        <p:nvPicPr>
          <p:cNvPr id="128004" name="Picture 4" descr="F66122-008-f110"/>
          <p:cNvPicPr>
            <a:picLocks noGrp="1" noChangeAspect="1" noChangeArrowheads="1"/>
          </p:cNvPicPr>
          <p:nvPr>
            <p:ph sz="half" idx="1"/>
          </p:nvPr>
        </p:nvPicPr>
        <p:blipFill>
          <a:blip r:embed="rId3"/>
          <a:srcRect l="12804" r="12804" b="2701"/>
          <a:stretch>
            <a:fillRect/>
          </a:stretch>
        </p:blipFill>
        <p:spPr>
          <a:xfrm>
            <a:off x="654050" y="539750"/>
            <a:ext cx="3892550" cy="5727700"/>
          </a:xfrm>
          <a:noFill/>
          <a:ln/>
        </p:spPr>
      </p:pic>
      <p:sp>
        <p:nvSpPr>
          <p:cNvPr id="128005" name="AutoShape 5"/>
          <p:cNvSpPr>
            <a:spLocks noChangeArrowheads="1"/>
          </p:cNvSpPr>
          <p:nvPr/>
        </p:nvSpPr>
        <p:spPr bwMode="auto">
          <a:xfrm>
            <a:off x="922338" y="5942013"/>
            <a:ext cx="1325562" cy="357187"/>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wedge">
                                      <p:cBhvr>
                                        <p:cTn id="7" dur="2000"/>
                                        <p:tgtEl>
                                          <p:spTgt spid="12800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 calcmode="lin" valueType="num">
                                      <p:cBhvr>
                                        <p:cTn id="12" dur="1000" fill="hold"/>
                                        <p:tgtEl>
                                          <p:spTgt spid="12800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2800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28003">
                                            <p:txEl>
                                              <p:pRg st="0" end="0"/>
                                            </p:txEl>
                                          </p:spTgt>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28005"/>
                                        </p:tgtEl>
                                        <p:attrNameLst>
                                          <p:attrName>style.visibility</p:attrName>
                                        </p:attrNameLst>
                                      </p:cBhvr>
                                      <p:to>
                                        <p:strVal val="visible"/>
                                      </p:to>
                                    </p:set>
                                    <p:anim calcmode="lin" valueType="num">
                                      <p:cBhvr>
                                        <p:cTn id="18" dur="500" fill="hold"/>
                                        <p:tgtEl>
                                          <p:spTgt spid="128005"/>
                                        </p:tgtEl>
                                        <p:attrNameLst>
                                          <p:attrName>ppt_w</p:attrName>
                                        </p:attrNameLst>
                                      </p:cBhvr>
                                      <p:tavLst>
                                        <p:tav tm="0">
                                          <p:val>
                                            <p:fltVal val="0"/>
                                          </p:val>
                                        </p:tav>
                                        <p:tav tm="100000">
                                          <p:val>
                                            <p:strVal val="#ppt_w"/>
                                          </p:val>
                                        </p:tav>
                                      </p:tavLst>
                                    </p:anim>
                                    <p:anim calcmode="lin" valueType="num">
                                      <p:cBhvr>
                                        <p:cTn id="19" dur="500" fill="hold"/>
                                        <p:tgtEl>
                                          <p:spTgt spid="12800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8003">
                                            <p:txEl>
                                              <p:pRg st="1" end="1"/>
                                            </p:txEl>
                                          </p:spTgt>
                                        </p:tgtEl>
                                        <p:attrNameLst>
                                          <p:attrName>style.visibility</p:attrName>
                                        </p:attrNameLst>
                                      </p:cBhvr>
                                      <p:to>
                                        <p:strVal val="visible"/>
                                      </p:to>
                                    </p:set>
                                    <p:anim calcmode="lin" valueType="num">
                                      <p:cBhvr>
                                        <p:cTn id="24" dur="1000" fill="hold"/>
                                        <p:tgtEl>
                                          <p:spTgt spid="12800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12800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800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8003">
                                            <p:txEl>
                                              <p:pRg st="2" end="2"/>
                                            </p:txEl>
                                          </p:spTgt>
                                        </p:tgtEl>
                                        <p:attrNameLst>
                                          <p:attrName>style.visibility</p:attrName>
                                        </p:attrNameLst>
                                      </p:cBhvr>
                                      <p:to>
                                        <p:strVal val="visible"/>
                                      </p:to>
                                    </p:set>
                                    <p:anim calcmode="lin" valueType="num">
                                      <p:cBhvr>
                                        <p:cTn id="31" dur="1000" fill="hold"/>
                                        <p:tgtEl>
                                          <p:spTgt spid="12800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12800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P spid="1280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dirty="0" err="1" smtClean="0"/>
              <a:t>Dr.Vohra</a:t>
            </a:r>
            <a:endParaRPr lang="en-US" dirty="0"/>
          </a:p>
        </p:txBody>
      </p:sp>
      <p:sp>
        <p:nvSpPr>
          <p:cNvPr id="7" name="Slide Number Placeholder 5"/>
          <p:cNvSpPr>
            <a:spLocks noGrp="1"/>
          </p:cNvSpPr>
          <p:nvPr>
            <p:ph type="sldNum" sz="quarter" idx="11"/>
          </p:nvPr>
        </p:nvSpPr>
        <p:spPr/>
        <p:txBody>
          <a:bodyPr/>
          <a:lstStyle/>
          <a:p>
            <a:fld id="{FEA995D0-67BD-46F1-A770-8C93A9C173BE}" type="slidenum">
              <a:rPr lang="en-US"/>
              <a:pPr/>
              <a:t>17</a:t>
            </a:fld>
            <a:endParaRPr lang="en-US"/>
          </a:p>
        </p:txBody>
      </p:sp>
      <p:sp>
        <p:nvSpPr>
          <p:cNvPr id="130051" name="Rectangle 3"/>
          <p:cNvSpPr>
            <a:spLocks noGrp="1" noChangeArrowheads="1"/>
          </p:cNvSpPr>
          <p:nvPr>
            <p:ph type="body" sz="half" idx="2"/>
          </p:nvPr>
        </p:nvSpPr>
        <p:spPr>
          <a:xfrm>
            <a:off x="5441950" y="831850"/>
            <a:ext cx="3092450" cy="4955203"/>
          </a:xfrm>
        </p:spPr>
        <p:txBody>
          <a:bodyPr/>
          <a:lstStyle/>
          <a:p>
            <a:r>
              <a:rPr lang="en-US" sz="2000" dirty="0" smtClean="0"/>
              <a:t>The tympanic membrane measures  </a:t>
            </a:r>
            <a:r>
              <a:rPr lang="en-US" sz="2000" dirty="0" smtClean="0"/>
              <a:t>about 1 cm in diameter. </a:t>
            </a:r>
          </a:p>
          <a:p>
            <a:pPr>
              <a:buNone/>
            </a:pPr>
            <a:endParaRPr lang="en-US" sz="2000" dirty="0" smtClean="0"/>
          </a:p>
          <a:p>
            <a:r>
              <a:rPr lang="en-US" sz="2000" dirty="0" smtClean="0"/>
              <a:t>It </a:t>
            </a:r>
            <a:r>
              <a:rPr lang="en-US" sz="2000" dirty="0"/>
              <a:t>is concave laterally, and at the depth of the concavity is a small depression, the </a:t>
            </a:r>
            <a:r>
              <a:rPr lang="en-US" sz="2000" b="1" dirty="0" err="1">
                <a:solidFill>
                  <a:schemeClr val="accent1"/>
                </a:solidFill>
              </a:rPr>
              <a:t>umbo</a:t>
            </a:r>
            <a:r>
              <a:rPr lang="en-US" sz="2000" b="1" dirty="0">
                <a:solidFill>
                  <a:schemeClr val="accent1"/>
                </a:solidFill>
              </a:rPr>
              <a:t>,</a:t>
            </a:r>
            <a:r>
              <a:rPr lang="en-US" sz="2000" b="1" dirty="0"/>
              <a:t> </a:t>
            </a:r>
            <a:r>
              <a:rPr lang="en-US" sz="2000" dirty="0"/>
              <a:t>produced by the tip of the handle of the </a:t>
            </a:r>
            <a:r>
              <a:rPr lang="en-US" sz="2000" dirty="0" err="1"/>
              <a:t>malleus</a:t>
            </a:r>
            <a:r>
              <a:rPr lang="en-US" sz="2000" dirty="0"/>
              <a:t>. </a:t>
            </a:r>
            <a:endParaRPr lang="en-US" sz="2000" dirty="0" smtClean="0"/>
          </a:p>
          <a:p>
            <a:endParaRPr lang="en-US" sz="2000" dirty="0" smtClean="0"/>
          </a:p>
          <a:p>
            <a:r>
              <a:rPr lang="en-US" sz="2000" dirty="0" smtClean="0"/>
              <a:t>It is </a:t>
            </a:r>
            <a:r>
              <a:rPr lang="en-US" sz="2000" b="1" dirty="0" smtClean="0">
                <a:solidFill>
                  <a:schemeClr val="accent1"/>
                </a:solidFill>
              </a:rPr>
              <a:t>extremely sensitive to pain</a:t>
            </a:r>
            <a:endParaRPr lang="en-US" sz="2000" dirty="0"/>
          </a:p>
        </p:txBody>
      </p:sp>
      <p:pic>
        <p:nvPicPr>
          <p:cNvPr id="130052" name="Picture 4" descr="F71683-038-f008b"/>
          <p:cNvPicPr>
            <a:picLocks noGrp="1" noChangeAspect="1" noChangeArrowheads="1"/>
          </p:cNvPicPr>
          <p:nvPr>
            <p:ph sz="half" idx="1"/>
          </p:nvPr>
        </p:nvPicPr>
        <p:blipFill>
          <a:blip r:embed="rId3"/>
          <a:srcRect l="7597" r="5893" b="4382"/>
          <a:stretch>
            <a:fillRect/>
          </a:stretch>
        </p:blipFill>
        <p:spPr>
          <a:xfrm>
            <a:off x="565150" y="946150"/>
            <a:ext cx="4746625" cy="4757738"/>
          </a:xfrm>
          <a:noFill/>
          <a:ln/>
        </p:spPr>
      </p:pic>
      <p:sp>
        <p:nvSpPr>
          <p:cNvPr id="130053" name="AutoShape 5"/>
          <p:cNvSpPr>
            <a:spLocks noChangeArrowheads="1"/>
          </p:cNvSpPr>
          <p:nvPr/>
        </p:nvSpPr>
        <p:spPr bwMode="auto">
          <a:xfrm>
            <a:off x="4368800" y="5507038"/>
            <a:ext cx="914400" cy="223837"/>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130054" name="AutoShape 6"/>
          <p:cNvSpPr>
            <a:spLocks noChangeArrowheads="1"/>
          </p:cNvSpPr>
          <p:nvPr/>
        </p:nvSpPr>
        <p:spPr bwMode="auto">
          <a:xfrm>
            <a:off x="1012825" y="5481638"/>
            <a:ext cx="792163" cy="268287"/>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 calcmode="lin" valueType="num">
                                      <p:cBhvr>
                                        <p:cTn id="12" dur="1000" fill="hold"/>
                                        <p:tgtEl>
                                          <p:spTgt spid="13005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30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005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p:cTn id="19" dur="1000" fill="hold"/>
                                        <p:tgtEl>
                                          <p:spTgt spid="130051">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1300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00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0051">
                                            <p:txEl>
                                              <p:pRg st="4" end="4"/>
                                            </p:txEl>
                                          </p:spTgt>
                                        </p:tgtEl>
                                        <p:attrNameLst>
                                          <p:attrName>style.visibility</p:attrName>
                                        </p:attrNameLst>
                                      </p:cBhvr>
                                      <p:to>
                                        <p:strVal val="visible"/>
                                      </p:to>
                                    </p:set>
                                    <p:anim calcmode="lin" valueType="num">
                                      <p:cBhvr>
                                        <p:cTn id="26" dur="1000" fill="hold"/>
                                        <p:tgtEl>
                                          <p:spTgt spid="130051">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13005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0051">
                                            <p:txEl>
                                              <p:pRg st="4" end="4"/>
                                            </p:txEl>
                                          </p:spTgt>
                                        </p:tgtEl>
                                      </p:cBhvr>
                                    </p:animEffect>
                                  </p:childTnLst>
                                </p:cTn>
                              </p:par>
                            </p:childTnLst>
                          </p:cTn>
                        </p:par>
                        <p:par>
                          <p:cTn id="29" fill="hold">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130053"/>
                                        </p:tgtEl>
                                        <p:attrNameLst>
                                          <p:attrName>style.visibility</p:attrName>
                                        </p:attrNameLst>
                                      </p:cBhvr>
                                      <p:to>
                                        <p:strVal val="visible"/>
                                      </p:to>
                                    </p:set>
                                    <p:anim calcmode="lin" valueType="num">
                                      <p:cBhvr>
                                        <p:cTn id="32" dur="500" fill="hold"/>
                                        <p:tgtEl>
                                          <p:spTgt spid="130053"/>
                                        </p:tgtEl>
                                        <p:attrNameLst>
                                          <p:attrName>ppt_w</p:attrName>
                                        </p:attrNameLst>
                                      </p:cBhvr>
                                      <p:tavLst>
                                        <p:tav tm="0">
                                          <p:val>
                                            <p:fltVal val="0"/>
                                          </p:val>
                                        </p:tav>
                                        <p:tav tm="100000">
                                          <p:val>
                                            <p:strVal val="#ppt_w"/>
                                          </p:val>
                                        </p:tav>
                                      </p:tavLst>
                                    </p:anim>
                                    <p:anim calcmode="lin" valueType="num">
                                      <p:cBhvr>
                                        <p:cTn id="33" dur="500" fill="hold"/>
                                        <p:tgtEl>
                                          <p:spTgt spid="13005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30053"/>
                                        </p:tgtEl>
                                        <p:attrNameLst>
                                          <p:attrName>style.visibility</p:attrName>
                                        </p:attrNameLst>
                                      </p:cBhvr>
                                      <p:to>
                                        <p:strVal val="hidden"/>
                                      </p:to>
                                    </p:set>
                                  </p:childTnLst>
                                </p:cTn>
                              </p:par>
                            </p:childTnLst>
                          </p:cTn>
                        </p:par>
                        <p:par>
                          <p:cTn id="38" fill="hold">
                            <p:stCondLst>
                              <p:cond delay="0"/>
                            </p:stCondLst>
                            <p:childTnLst>
                              <p:par>
                                <p:cTn id="39" presetID="17" presetClass="entr" presetSubtype="10" fill="hold" grpId="0" nodeType="afterEffect">
                                  <p:stCondLst>
                                    <p:cond delay="0"/>
                                  </p:stCondLst>
                                  <p:childTnLst>
                                    <p:set>
                                      <p:cBhvr>
                                        <p:cTn id="40" dur="1" fill="hold">
                                          <p:stCondLst>
                                            <p:cond delay="0"/>
                                          </p:stCondLst>
                                        </p:cTn>
                                        <p:tgtEl>
                                          <p:spTgt spid="130054"/>
                                        </p:tgtEl>
                                        <p:attrNameLst>
                                          <p:attrName>style.visibility</p:attrName>
                                        </p:attrNameLst>
                                      </p:cBhvr>
                                      <p:to>
                                        <p:strVal val="visible"/>
                                      </p:to>
                                    </p:set>
                                    <p:anim calcmode="lin" valueType="num">
                                      <p:cBhvr>
                                        <p:cTn id="41" dur="500" fill="hold"/>
                                        <p:tgtEl>
                                          <p:spTgt spid="130054"/>
                                        </p:tgtEl>
                                        <p:attrNameLst>
                                          <p:attrName>ppt_w</p:attrName>
                                        </p:attrNameLst>
                                      </p:cBhvr>
                                      <p:tavLst>
                                        <p:tav tm="0">
                                          <p:val>
                                            <p:fltVal val="0"/>
                                          </p:val>
                                        </p:tav>
                                        <p:tav tm="100000">
                                          <p:val>
                                            <p:strVal val="#ppt_w"/>
                                          </p:val>
                                        </p:tav>
                                      </p:tavLst>
                                    </p:anim>
                                    <p:anim calcmode="lin" valueType="num">
                                      <p:cBhvr>
                                        <p:cTn id="42" dur="500" fill="hold"/>
                                        <p:tgtEl>
                                          <p:spTgt spid="130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p:bldP spid="130053" grpId="0" animBg="1"/>
      <p:bldP spid="130053" grpId="1" animBg="1"/>
      <p:bldP spid="1300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r>
              <a:rPr lang="en-US" smtClean="0"/>
              <a:t>Dr.Vohra</a:t>
            </a:r>
            <a:endParaRPr lang="en-US"/>
          </a:p>
        </p:txBody>
      </p:sp>
      <p:sp>
        <p:nvSpPr>
          <p:cNvPr id="11" name="Slide Number Placeholder 5"/>
          <p:cNvSpPr>
            <a:spLocks noGrp="1"/>
          </p:cNvSpPr>
          <p:nvPr>
            <p:ph type="sldNum" sz="quarter" idx="11"/>
          </p:nvPr>
        </p:nvSpPr>
        <p:spPr/>
        <p:txBody>
          <a:bodyPr/>
          <a:lstStyle/>
          <a:p>
            <a:fld id="{A2A10A57-36D9-4BF6-A756-C641E8C37374}" type="slidenum">
              <a:rPr lang="en-US"/>
              <a:pPr/>
              <a:t>18</a:t>
            </a:fld>
            <a:endParaRPr lang="en-US"/>
          </a:p>
        </p:txBody>
      </p:sp>
      <p:pic>
        <p:nvPicPr>
          <p:cNvPr id="320516" name="Picture 4" descr="F66122-008-f111"/>
          <p:cNvPicPr>
            <a:picLocks noChangeAspect="1" noChangeArrowheads="1"/>
          </p:cNvPicPr>
          <p:nvPr/>
        </p:nvPicPr>
        <p:blipFill>
          <a:blip r:embed="rId3"/>
          <a:srcRect b="2742"/>
          <a:stretch>
            <a:fillRect/>
          </a:stretch>
        </p:blipFill>
        <p:spPr bwMode="auto">
          <a:xfrm>
            <a:off x="3679825" y="2568575"/>
            <a:ext cx="4859338" cy="3751263"/>
          </a:xfrm>
          <a:prstGeom prst="rect">
            <a:avLst/>
          </a:prstGeom>
          <a:noFill/>
        </p:spPr>
      </p:pic>
      <p:pic>
        <p:nvPicPr>
          <p:cNvPr id="320526" name="Picture 14" descr="F66122-008-f116"/>
          <p:cNvPicPr>
            <a:picLocks noGrp="1" noChangeAspect="1" noChangeArrowheads="1"/>
          </p:cNvPicPr>
          <p:nvPr>
            <p:ph sz="half" idx="1"/>
          </p:nvPr>
        </p:nvPicPr>
        <p:blipFill>
          <a:blip r:embed="rId4"/>
          <a:srcRect b="4724"/>
          <a:stretch>
            <a:fillRect/>
          </a:stretch>
        </p:blipFill>
        <p:spPr>
          <a:xfrm>
            <a:off x="579438" y="484188"/>
            <a:ext cx="4000500" cy="2500312"/>
          </a:xfrm>
          <a:noFill/>
          <a:ln>
            <a:solidFill>
              <a:schemeClr val="tx1"/>
            </a:solidFill>
          </a:ln>
          <a:effectLst>
            <a:outerShdw dist="107763" dir="2700000" algn="ctr" rotWithShape="0">
              <a:srgbClr val="808080">
                <a:alpha val="50000"/>
              </a:srgbClr>
            </a:outerShdw>
          </a:effectLst>
        </p:spPr>
      </p:pic>
      <p:sp>
        <p:nvSpPr>
          <p:cNvPr id="320514" name="Rectangle 2"/>
          <p:cNvSpPr>
            <a:spLocks noGrp="1" noChangeArrowheads="1"/>
          </p:cNvSpPr>
          <p:nvPr>
            <p:ph type="body" sz="half" idx="2"/>
          </p:nvPr>
        </p:nvSpPr>
        <p:spPr>
          <a:xfrm>
            <a:off x="4738688" y="561975"/>
            <a:ext cx="3738562" cy="1631216"/>
          </a:xfrm>
        </p:spPr>
        <p:txBody>
          <a:bodyPr/>
          <a:lstStyle/>
          <a:p>
            <a:pPr marL="0" indent="0">
              <a:buFontTx/>
              <a:buNone/>
            </a:pPr>
            <a:r>
              <a:rPr lang="en-US" sz="2000" dirty="0"/>
              <a:t>The greater part of </a:t>
            </a:r>
            <a:r>
              <a:rPr lang="en-US" sz="2000" dirty="0" smtClean="0"/>
              <a:t>the medial  </a:t>
            </a:r>
            <a:r>
              <a:rPr lang="en-US" sz="2000" dirty="0"/>
              <a:t>wall shows a rounded projection, called the </a:t>
            </a:r>
            <a:r>
              <a:rPr lang="en-US" sz="2000" b="1" dirty="0">
                <a:solidFill>
                  <a:schemeClr val="folHlink"/>
                </a:solidFill>
                <a:effectLst>
                  <a:outerShdw blurRad="38100" dist="38100" dir="2700000" algn="tl">
                    <a:srgbClr val="000000"/>
                  </a:outerShdw>
                </a:effectLst>
              </a:rPr>
              <a:t>promontory,</a:t>
            </a:r>
            <a:r>
              <a:rPr lang="en-US" sz="2000" b="1" dirty="0"/>
              <a:t> </a:t>
            </a:r>
            <a:r>
              <a:rPr lang="en-US" sz="2000" dirty="0"/>
              <a:t>which results from the </a:t>
            </a:r>
            <a:r>
              <a:rPr lang="en-US" sz="2000" dirty="0" smtClean="0"/>
              <a:t>underlying cochlea</a:t>
            </a:r>
            <a:r>
              <a:rPr lang="en-US" sz="2000" dirty="0"/>
              <a:t>. </a:t>
            </a:r>
          </a:p>
        </p:txBody>
      </p:sp>
      <p:sp>
        <p:nvSpPr>
          <p:cNvPr id="320517" name="Rectangle 5"/>
          <p:cNvSpPr>
            <a:spLocks noChangeArrowheads="1"/>
          </p:cNvSpPr>
          <p:nvPr/>
        </p:nvSpPr>
        <p:spPr bwMode="auto">
          <a:xfrm>
            <a:off x="819150" y="3586163"/>
            <a:ext cx="2249488" cy="2530475"/>
          </a:xfrm>
          <a:prstGeom prst="rect">
            <a:avLst/>
          </a:prstGeom>
          <a:noFill/>
          <a:ln w="9525">
            <a:noFill/>
            <a:miter lim="800000"/>
            <a:headEnd/>
            <a:tailEnd/>
          </a:ln>
          <a:effectLst/>
        </p:spPr>
        <p:txBody>
          <a:bodyPr>
            <a:spAutoFit/>
          </a:bodyPr>
          <a:lstStyle/>
          <a:p>
            <a:pPr>
              <a:spcBef>
                <a:spcPct val="20000"/>
              </a:spcBef>
            </a:pPr>
            <a:r>
              <a:rPr lang="en-US" dirty="0"/>
              <a:t>Above and behind the promontory lies the </a:t>
            </a:r>
            <a:r>
              <a:rPr lang="en-US" b="1" dirty="0" err="1">
                <a:solidFill>
                  <a:schemeClr val="folHlink"/>
                </a:solidFill>
                <a:effectLst>
                  <a:outerShdw blurRad="38100" dist="38100" dir="2700000" algn="tl">
                    <a:srgbClr val="000000"/>
                  </a:outerShdw>
                </a:effectLst>
              </a:rPr>
              <a:t>fenestra</a:t>
            </a:r>
            <a:r>
              <a:rPr lang="en-US" b="1" dirty="0">
                <a:solidFill>
                  <a:schemeClr val="folHlink"/>
                </a:solidFill>
                <a:effectLst>
                  <a:outerShdw blurRad="38100" dist="38100" dir="2700000" algn="tl">
                    <a:srgbClr val="000000"/>
                  </a:outerShdw>
                </a:effectLst>
              </a:rPr>
              <a:t> </a:t>
            </a:r>
            <a:r>
              <a:rPr lang="en-US" b="1" dirty="0" err="1">
                <a:solidFill>
                  <a:schemeClr val="folHlink"/>
                </a:solidFill>
                <a:effectLst>
                  <a:outerShdw blurRad="38100" dist="38100" dir="2700000" algn="tl">
                    <a:srgbClr val="000000"/>
                  </a:outerShdw>
                </a:effectLst>
              </a:rPr>
              <a:t>vestibuli</a:t>
            </a:r>
            <a:r>
              <a:rPr lang="en-US" b="1" dirty="0">
                <a:solidFill>
                  <a:schemeClr val="folHlink"/>
                </a:solidFill>
                <a:effectLst>
                  <a:outerShdw blurRad="38100" dist="38100" dir="2700000" algn="tl">
                    <a:srgbClr val="000000"/>
                  </a:outerShdw>
                </a:effectLst>
              </a:rPr>
              <a:t>,</a:t>
            </a:r>
            <a:r>
              <a:rPr lang="en-US" b="1" dirty="0"/>
              <a:t> </a:t>
            </a:r>
            <a:r>
              <a:rPr lang="en-US" dirty="0"/>
              <a:t>which is oval shaped and closed by the base of the stapes. </a:t>
            </a:r>
          </a:p>
        </p:txBody>
      </p:sp>
      <p:sp>
        <p:nvSpPr>
          <p:cNvPr id="320518" name="AutoShape 6"/>
          <p:cNvSpPr>
            <a:spLocks noChangeArrowheads="1"/>
          </p:cNvSpPr>
          <p:nvPr/>
        </p:nvSpPr>
        <p:spPr bwMode="auto">
          <a:xfrm>
            <a:off x="5883275" y="2657475"/>
            <a:ext cx="595313" cy="19685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320519" name="Line 7"/>
          <p:cNvSpPr>
            <a:spLocks noChangeShapeType="1"/>
          </p:cNvSpPr>
          <p:nvPr/>
        </p:nvSpPr>
        <p:spPr bwMode="auto">
          <a:xfrm flipH="1">
            <a:off x="2814638" y="1728591"/>
            <a:ext cx="2083039" cy="52583"/>
          </a:xfrm>
          <a:prstGeom prst="line">
            <a:avLst/>
          </a:prstGeom>
          <a:noFill/>
          <a:ln w="38100">
            <a:solidFill>
              <a:schemeClr val="folHlink"/>
            </a:solidFill>
            <a:round/>
            <a:headEnd/>
            <a:tailEnd type="triangle" w="sm" len="med"/>
          </a:ln>
          <a:effectLst>
            <a:outerShdw dist="45791" dir="2021404" algn="ctr" rotWithShape="0">
              <a:srgbClr val="080808">
                <a:alpha val="50000"/>
              </a:srgbClr>
            </a:outerShdw>
          </a:effectLst>
        </p:spPr>
        <p:txBody>
          <a:bodyPr/>
          <a:lstStyle/>
          <a:p>
            <a:endParaRPr lang="en-US"/>
          </a:p>
        </p:txBody>
      </p:sp>
      <p:sp>
        <p:nvSpPr>
          <p:cNvPr id="320520" name="AutoShape 8"/>
          <p:cNvSpPr>
            <a:spLocks noChangeArrowheads="1"/>
          </p:cNvSpPr>
          <p:nvPr/>
        </p:nvSpPr>
        <p:spPr bwMode="auto">
          <a:xfrm>
            <a:off x="3940175" y="3943350"/>
            <a:ext cx="595313" cy="19685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320521" name="Line 9"/>
          <p:cNvSpPr>
            <a:spLocks noChangeShapeType="1"/>
          </p:cNvSpPr>
          <p:nvPr/>
        </p:nvSpPr>
        <p:spPr bwMode="auto">
          <a:xfrm flipV="1">
            <a:off x="2066925" y="1228725"/>
            <a:ext cx="381000" cy="3057525"/>
          </a:xfrm>
          <a:prstGeom prst="line">
            <a:avLst/>
          </a:prstGeom>
          <a:noFill/>
          <a:ln w="38100">
            <a:solidFill>
              <a:schemeClr val="folHlink"/>
            </a:solidFill>
            <a:round/>
            <a:headEnd/>
            <a:tailEnd type="triangle" w="sm" len="med"/>
          </a:ln>
          <a:effectLst>
            <a:outerShdw dist="45791" dir="3378596" algn="ctr" rotWithShape="0">
              <a:schemeClr val="bg2">
                <a:alpha val="50000"/>
              </a:schemeClr>
            </a:outerShdw>
          </a:effectLst>
        </p:spPr>
        <p:txBody>
          <a:bodyPr/>
          <a:lstStyle/>
          <a:p>
            <a:endParaRPr lang="en-US"/>
          </a:p>
        </p:txBody>
      </p:sp>
      <p:sp>
        <p:nvSpPr>
          <p:cNvPr id="12" name="TextBox 11"/>
          <p:cNvSpPr txBox="1"/>
          <p:nvPr/>
        </p:nvSpPr>
        <p:spPr>
          <a:xfrm>
            <a:off x="4747365" y="313151"/>
            <a:ext cx="1502463" cy="400110"/>
          </a:xfrm>
          <a:prstGeom prst="rect">
            <a:avLst/>
          </a:prstGeom>
          <a:noFill/>
        </p:spPr>
        <p:txBody>
          <a:bodyPr wrap="none" rtlCol="0">
            <a:spAutoFit/>
          </a:bodyPr>
          <a:lstStyle/>
          <a:p>
            <a:r>
              <a:rPr lang="en-GB" dirty="0" smtClean="0">
                <a:solidFill>
                  <a:srgbClr val="FF0000"/>
                </a:solidFill>
              </a:rPr>
              <a:t>Medial Wall</a:t>
            </a:r>
            <a:endParaRPr lang="en-GB"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0526"/>
                                        </p:tgtEl>
                                        <p:attrNameLst>
                                          <p:attrName>style.visibility</p:attrName>
                                        </p:attrNameLst>
                                      </p:cBhvr>
                                      <p:to>
                                        <p:strVal val="visible"/>
                                      </p:to>
                                    </p:set>
                                    <p:animEffect transition="in" filter="dissolve">
                                      <p:cBhvr>
                                        <p:cTn id="7" dur="500"/>
                                        <p:tgtEl>
                                          <p:spTgt spid="320526"/>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320516"/>
                                        </p:tgtEl>
                                        <p:attrNameLst>
                                          <p:attrName>style.visibility</p:attrName>
                                        </p:attrNameLst>
                                      </p:cBhvr>
                                      <p:to>
                                        <p:strVal val="visible"/>
                                      </p:to>
                                    </p:set>
                                    <p:animEffect transition="in" filter="fade">
                                      <p:cBhvr>
                                        <p:cTn id="11" dur="100"/>
                                        <p:tgtEl>
                                          <p:spTgt spid="320516"/>
                                        </p:tgtEl>
                                      </p:cBhvr>
                                    </p:animEffect>
                                    <p:anim calcmode="lin" valueType="num">
                                      <p:cBhvr>
                                        <p:cTn id="12" dur="400" fill="hold"/>
                                        <p:tgtEl>
                                          <p:spTgt spid="320516"/>
                                        </p:tgtEl>
                                        <p:attrNameLst>
                                          <p:attrName>ppt_x</p:attrName>
                                        </p:attrNameLst>
                                      </p:cBhvr>
                                      <p:tavLst>
                                        <p:tav tm="0">
                                          <p:val>
                                            <p:strVal val="#ppt_x"/>
                                          </p:val>
                                        </p:tav>
                                        <p:tav tm="100000">
                                          <p:val>
                                            <p:strVal val="#ppt_x"/>
                                          </p:val>
                                        </p:tav>
                                      </p:tavLst>
                                    </p:anim>
                                    <p:anim calcmode="lin" valueType="num">
                                      <p:cBhvr>
                                        <p:cTn id="13" dur="400" fill="hold"/>
                                        <p:tgtEl>
                                          <p:spTgt spid="32051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205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205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20514">
                                            <p:txEl>
                                              <p:pRg st="0" end="0"/>
                                            </p:txEl>
                                          </p:spTgt>
                                        </p:tgtEl>
                                        <p:attrNameLst>
                                          <p:attrName>style.visibility</p:attrName>
                                        </p:attrNameLst>
                                      </p:cBhvr>
                                      <p:to>
                                        <p:strVal val="visible"/>
                                      </p:to>
                                    </p:set>
                                    <p:anim calcmode="lin" valueType="num">
                                      <p:cBhvr>
                                        <p:cTn id="20" dur="500" fill="hold"/>
                                        <p:tgtEl>
                                          <p:spTgt spid="32051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20514">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320518"/>
                                        </p:tgtEl>
                                        <p:attrNameLst>
                                          <p:attrName>style.visibility</p:attrName>
                                        </p:attrNameLst>
                                      </p:cBhvr>
                                      <p:to>
                                        <p:strVal val="visible"/>
                                      </p:to>
                                    </p:set>
                                    <p:anim calcmode="lin" valueType="num">
                                      <p:cBhvr>
                                        <p:cTn id="25" dur="500" fill="hold"/>
                                        <p:tgtEl>
                                          <p:spTgt spid="320518"/>
                                        </p:tgtEl>
                                        <p:attrNameLst>
                                          <p:attrName>ppt_w</p:attrName>
                                        </p:attrNameLst>
                                      </p:cBhvr>
                                      <p:tavLst>
                                        <p:tav tm="0">
                                          <p:val>
                                            <p:fltVal val="0"/>
                                          </p:val>
                                        </p:tav>
                                        <p:tav tm="100000">
                                          <p:val>
                                            <p:strVal val="#ppt_w"/>
                                          </p:val>
                                        </p:tav>
                                      </p:tavLst>
                                    </p:anim>
                                    <p:anim calcmode="lin" valueType="num">
                                      <p:cBhvr>
                                        <p:cTn id="26" dur="500" fill="hold"/>
                                        <p:tgtEl>
                                          <p:spTgt spid="320518"/>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320519"/>
                                        </p:tgtEl>
                                        <p:attrNameLst>
                                          <p:attrName>style.visibility</p:attrName>
                                        </p:attrNameLst>
                                      </p:cBhvr>
                                      <p:to>
                                        <p:strVal val="visible"/>
                                      </p:to>
                                    </p:set>
                                    <p:animEffect transition="in" filter="wipe(right)">
                                      <p:cBhvr>
                                        <p:cTn id="30" dur="1000"/>
                                        <p:tgtEl>
                                          <p:spTgt spid="3205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20519"/>
                                        </p:tgtEl>
                                        <p:attrNameLst>
                                          <p:attrName>style.visibility</p:attrName>
                                        </p:attrNameLst>
                                      </p:cBhvr>
                                      <p:to>
                                        <p:strVal val="hidden"/>
                                      </p:to>
                                    </p:set>
                                  </p:childTnLst>
                                </p:cTn>
                              </p:par>
                              <p:par>
                                <p:cTn id="35" presetID="4" presetClass="entr" presetSubtype="16" fill="hold" grpId="0" nodeType="withEffect">
                                  <p:stCondLst>
                                    <p:cond delay="0"/>
                                  </p:stCondLst>
                                  <p:childTnLst>
                                    <p:set>
                                      <p:cBhvr>
                                        <p:cTn id="36" dur="1" fill="hold">
                                          <p:stCondLst>
                                            <p:cond delay="0"/>
                                          </p:stCondLst>
                                        </p:cTn>
                                        <p:tgtEl>
                                          <p:spTgt spid="320517"/>
                                        </p:tgtEl>
                                        <p:attrNameLst>
                                          <p:attrName>style.visibility</p:attrName>
                                        </p:attrNameLst>
                                      </p:cBhvr>
                                      <p:to>
                                        <p:strVal val="visible"/>
                                      </p:to>
                                    </p:set>
                                    <p:animEffect transition="in" filter="box(in)">
                                      <p:cBhvr>
                                        <p:cTn id="37" dur="500"/>
                                        <p:tgtEl>
                                          <p:spTgt spid="320517"/>
                                        </p:tgtEl>
                                      </p:cBhvr>
                                    </p:animEffect>
                                  </p:childTnLst>
                                </p:cTn>
                              </p:par>
                            </p:childTnLst>
                          </p:cTn>
                        </p:par>
                        <p:par>
                          <p:cTn id="38" fill="hold">
                            <p:stCondLst>
                              <p:cond delay="500"/>
                            </p:stCondLst>
                            <p:childTnLst>
                              <p:par>
                                <p:cTn id="39" presetID="17" presetClass="entr" presetSubtype="10" fill="hold" grpId="0" nodeType="afterEffect">
                                  <p:stCondLst>
                                    <p:cond delay="0"/>
                                  </p:stCondLst>
                                  <p:childTnLst>
                                    <p:set>
                                      <p:cBhvr>
                                        <p:cTn id="40" dur="1" fill="hold">
                                          <p:stCondLst>
                                            <p:cond delay="0"/>
                                          </p:stCondLst>
                                        </p:cTn>
                                        <p:tgtEl>
                                          <p:spTgt spid="320520"/>
                                        </p:tgtEl>
                                        <p:attrNameLst>
                                          <p:attrName>style.visibility</p:attrName>
                                        </p:attrNameLst>
                                      </p:cBhvr>
                                      <p:to>
                                        <p:strVal val="visible"/>
                                      </p:to>
                                    </p:set>
                                    <p:anim calcmode="lin" valueType="num">
                                      <p:cBhvr>
                                        <p:cTn id="41" dur="500" fill="hold"/>
                                        <p:tgtEl>
                                          <p:spTgt spid="320520"/>
                                        </p:tgtEl>
                                        <p:attrNameLst>
                                          <p:attrName>ppt_w</p:attrName>
                                        </p:attrNameLst>
                                      </p:cBhvr>
                                      <p:tavLst>
                                        <p:tav tm="0">
                                          <p:val>
                                            <p:fltVal val="0"/>
                                          </p:val>
                                        </p:tav>
                                        <p:tav tm="100000">
                                          <p:val>
                                            <p:strVal val="#ppt_w"/>
                                          </p:val>
                                        </p:tav>
                                      </p:tavLst>
                                    </p:anim>
                                    <p:anim calcmode="lin" valueType="num">
                                      <p:cBhvr>
                                        <p:cTn id="42" dur="500" fill="hold"/>
                                        <p:tgtEl>
                                          <p:spTgt spid="320520"/>
                                        </p:tgtEl>
                                        <p:attrNameLst>
                                          <p:attrName>ppt_h</p:attrName>
                                        </p:attrNameLst>
                                      </p:cBhvr>
                                      <p:tavLst>
                                        <p:tav tm="0">
                                          <p:val>
                                            <p:strVal val="#ppt_h"/>
                                          </p:val>
                                        </p:tav>
                                        <p:tav tm="100000">
                                          <p:val>
                                            <p:strVal val="#ppt_h"/>
                                          </p:val>
                                        </p:tav>
                                      </p:tavLst>
                                    </p:anim>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320521"/>
                                        </p:tgtEl>
                                        <p:attrNameLst>
                                          <p:attrName>style.visibility</p:attrName>
                                        </p:attrNameLst>
                                      </p:cBhvr>
                                      <p:to>
                                        <p:strVal val="visible"/>
                                      </p:to>
                                    </p:set>
                                    <p:animEffect transition="in" filter="wipe(down)">
                                      <p:cBhvr>
                                        <p:cTn id="46" dur="1000"/>
                                        <p:tgtEl>
                                          <p:spTgt spid="320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build="p"/>
      <p:bldP spid="320517" grpId="0"/>
      <p:bldP spid="320518" grpId="0" animBg="1"/>
      <p:bldP spid="320519" grpId="0" animBg="1"/>
      <p:bldP spid="320519" grpId="1" animBg="1"/>
      <p:bldP spid="320520" grpId="0" animBg="1"/>
      <p:bldP spid="3205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836923B9-B1FC-466C-82ED-2BF3ED02CC79}" type="slidenum">
              <a:rPr lang="en-US"/>
              <a:pPr/>
              <a:t>19</a:t>
            </a:fld>
            <a:endParaRPr lang="en-US"/>
          </a:p>
        </p:txBody>
      </p:sp>
      <p:pic>
        <p:nvPicPr>
          <p:cNvPr id="326658" name="Picture 2" descr="F66122-008-f111"/>
          <p:cNvPicPr>
            <a:picLocks noChangeAspect="1" noChangeArrowheads="1"/>
          </p:cNvPicPr>
          <p:nvPr/>
        </p:nvPicPr>
        <p:blipFill>
          <a:blip r:embed="rId3"/>
          <a:srcRect b="2742"/>
          <a:stretch>
            <a:fillRect/>
          </a:stretch>
        </p:blipFill>
        <p:spPr bwMode="auto">
          <a:xfrm>
            <a:off x="3435350" y="2568575"/>
            <a:ext cx="4859338" cy="3751263"/>
          </a:xfrm>
          <a:prstGeom prst="rect">
            <a:avLst/>
          </a:prstGeom>
          <a:noFill/>
        </p:spPr>
      </p:pic>
      <p:sp>
        <p:nvSpPr>
          <p:cNvPr id="326660" name="Rectangle 4"/>
          <p:cNvSpPr>
            <a:spLocks noGrp="1" noChangeArrowheads="1"/>
          </p:cNvSpPr>
          <p:nvPr>
            <p:ph type="body" sz="half" idx="2"/>
          </p:nvPr>
        </p:nvSpPr>
        <p:spPr>
          <a:xfrm>
            <a:off x="4903788" y="560388"/>
            <a:ext cx="3582987" cy="1616075"/>
          </a:xfrm>
        </p:spPr>
        <p:txBody>
          <a:bodyPr/>
          <a:lstStyle/>
          <a:p>
            <a:pPr marL="0" indent="0">
              <a:buFontTx/>
              <a:buNone/>
            </a:pPr>
            <a:r>
              <a:rPr lang="en-US" sz="2000"/>
              <a:t>Below the posterior end of the promontory lies the </a:t>
            </a:r>
            <a:r>
              <a:rPr lang="en-US" sz="2000" b="1">
                <a:solidFill>
                  <a:schemeClr val="folHlink"/>
                </a:solidFill>
                <a:effectLst>
                  <a:outerShdw blurRad="38100" dist="38100" dir="2700000" algn="tl">
                    <a:srgbClr val="000000"/>
                  </a:outerShdw>
                </a:effectLst>
              </a:rPr>
              <a:t>fenestra cochleae,</a:t>
            </a:r>
            <a:r>
              <a:rPr lang="en-US" sz="2000" b="1"/>
              <a:t> </a:t>
            </a:r>
            <a:r>
              <a:rPr lang="en-US" sz="2000"/>
              <a:t>which is round and closed by the </a:t>
            </a:r>
            <a:r>
              <a:rPr lang="en-US" sz="2000" b="1">
                <a:solidFill>
                  <a:schemeClr val="accent1"/>
                </a:solidFill>
              </a:rPr>
              <a:t>secondary tympanic membrane. </a:t>
            </a:r>
          </a:p>
        </p:txBody>
      </p:sp>
      <p:sp>
        <p:nvSpPr>
          <p:cNvPr id="326662" name="AutoShape 6"/>
          <p:cNvSpPr>
            <a:spLocks noChangeArrowheads="1"/>
          </p:cNvSpPr>
          <p:nvPr/>
        </p:nvSpPr>
        <p:spPr bwMode="auto">
          <a:xfrm>
            <a:off x="4572000" y="5534025"/>
            <a:ext cx="804863" cy="207963"/>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pic>
        <p:nvPicPr>
          <p:cNvPr id="326668" name="Picture 12" descr="F66122-008-f116"/>
          <p:cNvPicPr>
            <a:picLocks noGrp="1" noChangeAspect="1" noChangeArrowheads="1"/>
          </p:cNvPicPr>
          <p:nvPr>
            <p:ph sz="half" idx="1"/>
          </p:nvPr>
        </p:nvPicPr>
        <p:blipFill>
          <a:blip r:embed="rId4"/>
          <a:srcRect b="4724"/>
          <a:stretch>
            <a:fillRect/>
          </a:stretch>
        </p:blipFill>
        <p:spPr>
          <a:xfrm>
            <a:off x="603250" y="506413"/>
            <a:ext cx="4000500" cy="2500312"/>
          </a:xfrm>
          <a:noFill/>
          <a:ln>
            <a:solidFill>
              <a:schemeClr val="tx1"/>
            </a:solidFill>
          </a:ln>
          <a:effectLst>
            <a:outerShdw dist="107763" dir="2700000" algn="ctr" rotWithShape="0">
              <a:srgbClr val="808080">
                <a:alpha val="50000"/>
              </a:srgbClr>
            </a:outerShdw>
          </a:effectLst>
        </p:spPr>
      </p:pic>
      <p:sp>
        <p:nvSpPr>
          <p:cNvPr id="326663" name="Line 7"/>
          <p:cNvSpPr>
            <a:spLocks noChangeShapeType="1"/>
          </p:cNvSpPr>
          <p:nvPr/>
        </p:nvSpPr>
        <p:spPr bwMode="auto">
          <a:xfrm flipH="1">
            <a:off x="2347913" y="1398588"/>
            <a:ext cx="2559050" cy="366712"/>
          </a:xfrm>
          <a:prstGeom prst="line">
            <a:avLst/>
          </a:prstGeom>
          <a:noFill/>
          <a:ln w="38100">
            <a:solidFill>
              <a:schemeClr val="folHlink"/>
            </a:solidFill>
            <a:round/>
            <a:headEnd/>
            <a:tailEnd type="triangle" w="sm" len="med"/>
          </a:ln>
          <a:effectLst>
            <a:outerShdw dist="45791" dir="2021404" algn="ctr" rotWithShape="0">
              <a:srgbClr val="080808">
                <a:alpha val="50000"/>
              </a:srgbClr>
            </a:outerShdw>
          </a:effec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6668"/>
                                        </p:tgtEl>
                                        <p:attrNameLst>
                                          <p:attrName>style.visibility</p:attrName>
                                        </p:attrNameLst>
                                      </p:cBhvr>
                                      <p:to>
                                        <p:strVal val="visible"/>
                                      </p:to>
                                    </p:set>
                                    <p:animEffect transition="in" filter="dissolve">
                                      <p:cBhvr>
                                        <p:cTn id="7" dur="500"/>
                                        <p:tgtEl>
                                          <p:spTgt spid="326668"/>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326658"/>
                                        </p:tgtEl>
                                        <p:attrNameLst>
                                          <p:attrName>style.visibility</p:attrName>
                                        </p:attrNameLst>
                                      </p:cBhvr>
                                      <p:to>
                                        <p:strVal val="visible"/>
                                      </p:to>
                                    </p:set>
                                    <p:animEffect transition="in" filter="fade">
                                      <p:cBhvr>
                                        <p:cTn id="11" dur="100"/>
                                        <p:tgtEl>
                                          <p:spTgt spid="326658"/>
                                        </p:tgtEl>
                                      </p:cBhvr>
                                    </p:animEffect>
                                    <p:anim calcmode="lin" valueType="num">
                                      <p:cBhvr>
                                        <p:cTn id="12" dur="400" fill="hold"/>
                                        <p:tgtEl>
                                          <p:spTgt spid="326658"/>
                                        </p:tgtEl>
                                        <p:attrNameLst>
                                          <p:attrName>ppt_x</p:attrName>
                                        </p:attrNameLst>
                                      </p:cBhvr>
                                      <p:tavLst>
                                        <p:tav tm="0">
                                          <p:val>
                                            <p:strVal val="#ppt_x"/>
                                          </p:val>
                                        </p:tav>
                                        <p:tav tm="100000">
                                          <p:val>
                                            <p:strVal val="#ppt_x"/>
                                          </p:val>
                                        </p:tav>
                                      </p:tavLst>
                                    </p:anim>
                                    <p:anim calcmode="lin" valueType="num">
                                      <p:cBhvr>
                                        <p:cTn id="13" dur="400" fill="hold"/>
                                        <p:tgtEl>
                                          <p:spTgt spid="326658"/>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266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266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26660">
                                            <p:txEl>
                                              <p:pRg st="0" end="0"/>
                                            </p:txEl>
                                          </p:spTgt>
                                        </p:tgtEl>
                                        <p:attrNameLst>
                                          <p:attrName>style.visibility</p:attrName>
                                        </p:attrNameLst>
                                      </p:cBhvr>
                                      <p:to>
                                        <p:strVal val="visible"/>
                                      </p:to>
                                    </p:set>
                                    <p:anim calcmode="lin" valueType="num">
                                      <p:cBhvr>
                                        <p:cTn id="20" dur="500" fill="hold"/>
                                        <p:tgtEl>
                                          <p:spTgt spid="32666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26660">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326662"/>
                                        </p:tgtEl>
                                        <p:attrNameLst>
                                          <p:attrName>style.visibility</p:attrName>
                                        </p:attrNameLst>
                                      </p:cBhvr>
                                      <p:to>
                                        <p:strVal val="visible"/>
                                      </p:to>
                                    </p:set>
                                    <p:anim calcmode="lin" valueType="num">
                                      <p:cBhvr>
                                        <p:cTn id="25" dur="500" fill="hold"/>
                                        <p:tgtEl>
                                          <p:spTgt spid="326662"/>
                                        </p:tgtEl>
                                        <p:attrNameLst>
                                          <p:attrName>ppt_w</p:attrName>
                                        </p:attrNameLst>
                                      </p:cBhvr>
                                      <p:tavLst>
                                        <p:tav tm="0">
                                          <p:val>
                                            <p:fltVal val="0"/>
                                          </p:val>
                                        </p:tav>
                                        <p:tav tm="100000">
                                          <p:val>
                                            <p:strVal val="#ppt_w"/>
                                          </p:val>
                                        </p:tav>
                                      </p:tavLst>
                                    </p:anim>
                                    <p:anim calcmode="lin" valueType="num">
                                      <p:cBhvr>
                                        <p:cTn id="26" dur="500" fill="hold"/>
                                        <p:tgtEl>
                                          <p:spTgt spid="326662"/>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326663"/>
                                        </p:tgtEl>
                                        <p:attrNameLst>
                                          <p:attrName>style.visibility</p:attrName>
                                        </p:attrNameLst>
                                      </p:cBhvr>
                                      <p:to>
                                        <p:strVal val="visible"/>
                                      </p:to>
                                    </p:set>
                                    <p:animEffect transition="in" filter="wipe(right)">
                                      <p:cBhvr>
                                        <p:cTn id="30" dur="1000"/>
                                        <p:tgtEl>
                                          <p:spTgt spid="326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p:bldP spid="326662" grpId="0" animBg="1"/>
      <p:bldP spid="3266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49232398-FE49-4A4A-963A-36D122C8947A}" type="slidenum">
              <a:rPr lang="en-US"/>
              <a:pPr/>
              <a:t>2</a:t>
            </a:fld>
            <a:endParaRPr lang="en-US"/>
          </a:p>
        </p:txBody>
      </p:sp>
      <p:sp>
        <p:nvSpPr>
          <p:cNvPr id="36868" name="Rectangle 4"/>
          <p:cNvSpPr>
            <a:spLocks noGrp="1" noChangeArrowheads="1"/>
          </p:cNvSpPr>
          <p:nvPr>
            <p:ph type="body" sz="half" idx="2"/>
          </p:nvPr>
        </p:nvSpPr>
        <p:spPr>
          <a:xfrm>
            <a:off x="1295400" y="5237163"/>
            <a:ext cx="6538913" cy="1006475"/>
          </a:xfrm>
        </p:spPr>
        <p:txBody>
          <a:bodyPr/>
          <a:lstStyle/>
          <a:p>
            <a:pPr marL="0" indent="0">
              <a:buFontTx/>
              <a:buNone/>
            </a:pPr>
            <a:r>
              <a:rPr lang="en-US" sz="2000" dirty="0"/>
              <a:t>The ear consists of the </a:t>
            </a:r>
            <a:r>
              <a:rPr lang="en-US" sz="2000" b="1" dirty="0">
                <a:solidFill>
                  <a:schemeClr val="accent1"/>
                </a:solidFill>
              </a:rPr>
              <a:t>external ear,</a:t>
            </a:r>
            <a:r>
              <a:rPr lang="en-US" sz="2000" dirty="0"/>
              <a:t> the </a:t>
            </a:r>
            <a:r>
              <a:rPr lang="en-US" sz="2000" b="1" dirty="0">
                <a:solidFill>
                  <a:schemeClr val="accent1"/>
                </a:solidFill>
              </a:rPr>
              <a:t>middle ear,</a:t>
            </a:r>
            <a:r>
              <a:rPr lang="en-US" sz="2000" dirty="0"/>
              <a:t> or tympanic cavity, and the </a:t>
            </a:r>
            <a:r>
              <a:rPr lang="en-US" sz="2000" b="1" dirty="0">
                <a:solidFill>
                  <a:schemeClr val="accent1"/>
                </a:solidFill>
              </a:rPr>
              <a:t>internal ear,</a:t>
            </a:r>
            <a:r>
              <a:rPr lang="en-US" sz="2000" dirty="0"/>
              <a:t> or labyrinth, the last containing the organs of hearing and balance.</a:t>
            </a:r>
          </a:p>
        </p:txBody>
      </p:sp>
      <p:pic>
        <p:nvPicPr>
          <p:cNvPr id="36870" name="Picture 6" descr="F66122-008-f104"/>
          <p:cNvPicPr>
            <a:picLocks noChangeAspect="1" noChangeArrowheads="1"/>
          </p:cNvPicPr>
          <p:nvPr/>
        </p:nvPicPr>
        <p:blipFill>
          <a:blip r:embed="rId3"/>
          <a:srcRect b="4495"/>
          <a:stretch>
            <a:fillRect/>
          </a:stretch>
        </p:blipFill>
        <p:spPr bwMode="auto">
          <a:xfrm>
            <a:off x="1008063" y="509588"/>
            <a:ext cx="7135812" cy="4611687"/>
          </a:xfrm>
          <a:prstGeom prst="rect">
            <a:avLst/>
          </a:prstGeom>
          <a:noFill/>
        </p:spPr>
      </p:pic>
      <p:sp>
        <p:nvSpPr>
          <p:cNvPr id="36872" name="AutoShape 8"/>
          <p:cNvSpPr>
            <a:spLocks noChangeArrowheads="1"/>
          </p:cNvSpPr>
          <p:nvPr/>
        </p:nvSpPr>
        <p:spPr bwMode="auto">
          <a:xfrm>
            <a:off x="3014663" y="461963"/>
            <a:ext cx="800100" cy="1952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36873" name="AutoShape 9"/>
          <p:cNvSpPr>
            <a:spLocks noChangeArrowheads="1"/>
          </p:cNvSpPr>
          <p:nvPr/>
        </p:nvSpPr>
        <p:spPr bwMode="auto">
          <a:xfrm>
            <a:off x="4256088" y="461963"/>
            <a:ext cx="800100" cy="1952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36874" name="AutoShape 10"/>
          <p:cNvSpPr>
            <a:spLocks noChangeArrowheads="1"/>
          </p:cNvSpPr>
          <p:nvPr/>
        </p:nvSpPr>
        <p:spPr bwMode="auto">
          <a:xfrm>
            <a:off x="5178425" y="461963"/>
            <a:ext cx="800100" cy="1952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Effect transition="in" filter="fade">
                                      <p:cBhvr>
                                        <p:cTn id="12" dur="1000"/>
                                        <p:tgtEl>
                                          <p:spTgt spid="36868">
                                            <p:txEl>
                                              <p:pRg st="0" end="0"/>
                                            </p:txEl>
                                          </p:spTgt>
                                        </p:tgtEl>
                                      </p:cBhvr>
                                    </p:animEffect>
                                    <p:anim calcmode="lin" valueType="num">
                                      <p:cBhvr>
                                        <p:cTn id="13" dur="10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6872"/>
                                        </p:tgtEl>
                                        <p:attrNameLst>
                                          <p:attrName>style.visibility</p:attrName>
                                        </p:attrNameLst>
                                      </p:cBhvr>
                                      <p:to>
                                        <p:strVal val="visible"/>
                                      </p:to>
                                    </p:set>
                                    <p:anim calcmode="lin" valueType="num">
                                      <p:cBhvr>
                                        <p:cTn id="18" dur="500" fill="hold"/>
                                        <p:tgtEl>
                                          <p:spTgt spid="36872"/>
                                        </p:tgtEl>
                                        <p:attrNameLst>
                                          <p:attrName>ppt_w</p:attrName>
                                        </p:attrNameLst>
                                      </p:cBhvr>
                                      <p:tavLst>
                                        <p:tav tm="0">
                                          <p:val>
                                            <p:fltVal val="0"/>
                                          </p:val>
                                        </p:tav>
                                        <p:tav tm="100000">
                                          <p:val>
                                            <p:strVal val="#ppt_w"/>
                                          </p:val>
                                        </p:tav>
                                      </p:tavLst>
                                    </p:anim>
                                    <p:anim calcmode="lin" valueType="num">
                                      <p:cBhvr>
                                        <p:cTn id="19" dur="500" fill="hold"/>
                                        <p:tgtEl>
                                          <p:spTgt spid="3687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36873"/>
                                        </p:tgtEl>
                                        <p:attrNameLst>
                                          <p:attrName>style.visibility</p:attrName>
                                        </p:attrNameLst>
                                      </p:cBhvr>
                                      <p:to>
                                        <p:strVal val="visible"/>
                                      </p:to>
                                    </p:set>
                                    <p:anim calcmode="lin" valueType="num">
                                      <p:cBhvr>
                                        <p:cTn id="23" dur="500" fill="hold"/>
                                        <p:tgtEl>
                                          <p:spTgt spid="36873"/>
                                        </p:tgtEl>
                                        <p:attrNameLst>
                                          <p:attrName>ppt_w</p:attrName>
                                        </p:attrNameLst>
                                      </p:cBhvr>
                                      <p:tavLst>
                                        <p:tav tm="0">
                                          <p:val>
                                            <p:fltVal val="0"/>
                                          </p:val>
                                        </p:tav>
                                        <p:tav tm="100000">
                                          <p:val>
                                            <p:strVal val="#ppt_w"/>
                                          </p:val>
                                        </p:tav>
                                      </p:tavLst>
                                    </p:anim>
                                    <p:anim calcmode="lin" valueType="num">
                                      <p:cBhvr>
                                        <p:cTn id="24" dur="500" fill="hold"/>
                                        <p:tgtEl>
                                          <p:spTgt spid="36873"/>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7" presetClass="entr" presetSubtype="10" fill="hold" grpId="0" nodeType="afterEffect">
                                  <p:stCondLst>
                                    <p:cond delay="0"/>
                                  </p:stCondLst>
                                  <p:childTnLst>
                                    <p:set>
                                      <p:cBhvr>
                                        <p:cTn id="27" dur="1" fill="hold">
                                          <p:stCondLst>
                                            <p:cond delay="0"/>
                                          </p:stCondLst>
                                        </p:cTn>
                                        <p:tgtEl>
                                          <p:spTgt spid="36874"/>
                                        </p:tgtEl>
                                        <p:attrNameLst>
                                          <p:attrName>style.visibility</p:attrName>
                                        </p:attrNameLst>
                                      </p:cBhvr>
                                      <p:to>
                                        <p:strVal val="visible"/>
                                      </p:to>
                                    </p:set>
                                    <p:anim calcmode="lin" valueType="num">
                                      <p:cBhvr>
                                        <p:cTn id="28" dur="500" fill="hold"/>
                                        <p:tgtEl>
                                          <p:spTgt spid="36874"/>
                                        </p:tgtEl>
                                        <p:attrNameLst>
                                          <p:attrName>ppt_w</p:attrName>
                                        </p:attrNameLst>
                                      </p:cBhvr>
                                      <p:tavLst>
                                        <p:tav tm="0">
                                          <p:val>
                                            <p:fltVal val="0"/>
                                          </p:val>
                                        </p:tav>
                                        <p:tav tm="100000">
                                          <p:val>
                                            <p:strVal val="#ppt_w"/>
                                          </p:val>
                                        </p:tav>
                                      </p:tavLst>
                                    </p:anim>
                                    <p:anim calcmode="lin" valueType="num">
                                      <p:cBhvr>
                                        <p:cTn id="29" dur="500" fill="hold"/>
                                        <p:tgtEl>
                                          <p:spTgt spid="368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72" grpId="0" animBg="1"/>
      <p:bldP spid="36873" grpId="0" animBg="1"/>
      <p:bldP spid="368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E2789672-019D-42F4-8C3F-C45A7785EB34}" type="slidenum">
              <a:rPr lang="en-US"/>
              <a:pPr/>
              <a:t>20</a:t>
            </a:fld>
            <a:endParaRPr lang="en-US"/>
          </a:p>
        </p:txBody>
      </p:sp>
      <p:sp>
        <p:nvSpPr>
          <p:cNvPr id="140291" name="Rectangle 3"/>
          <p:cNvSpPr>
            <a:spLocks noGrp="1" noChangeArrowheads="1"/>
          </p:cNvSpPr>
          <p:nvPr>
            <p:ph type="body" sz="half" idx="2"/>
          </p:nvPr>
        </p:nvSpPr>
        <p:spPr>
          <a:xfrm>
            <a:off x="822325" y="5470525"/>
            <a:ext cx="4786313" cy="701675"/>
          </a:xfrm>
        </p:spPr>
        <p:txBody>
          <a:bodyPr/>
          <a:lstStyle/>
          <a:p>
            <a:pPr marL="0" indent="0">
              <a:buFontTx/>
              <a:buNone/>
            </a:pPr>
            <a:r>
              <a:rPr lang="en-US" sz="2000"/>
              <a:t>On reaching the posterior wall, it curves downward behind the </a:t>
            </a:r>
            <a:r>
              <a:rPr lang="en-US" sz="2000" b="1">
                <a:solidFill>
                  <a:schemeClr val="accent1"/>
                </a:solidFill>
              </a:rPr>
              <a:t>pyramid.</a:t>
            </a:r>
          </a:p>
        </p:txBody>
      </p:sp>
      <p:pic>
        <p:nvPicPr>
          <p:cNvPr id="140292" name="Picture 4" descr="F66122-008-f111"/>
          <p:cNvPicPr>
            <a:picLocks noGrp="1" noChangeAspect="1" noChangeArrowheads="1"/>
          </p:cNvPicPr>
          <p:nvPr>
            <p:ph sz="half" idx="1"/>
          </p:nvPr>
        </p:nvPicPr>
        <p:blipFill>
          <a:blip r:embed="rId3"/>
          <a:srcRect b="3284"/>
          <a:stretch>
            <a:fillRect/>
          </a:stretch>
        </p:blipFill>
        <p:spPr>
          <a:xfrm>
            <a:off x="609600" y="620713"/>
            <a:ext cx="5741988" cy="4408487"/>
          </a:xfrm>
          <a:noFill/>
          <a:ln/>
        </p:spPr>
      </p:pic>
      <p:sp>
        <p:nvSpPr>
          <p:cNvPr id="140293" name="Rectangle 5"/>
          <p:cNvSpPr>
            <a:spLocks noChangeArrowheads="1"/>
          </p:cNvSpPr>
          <p:nvPr/>
        </p:nvSpPr>
        <p:spPr bwMode="auto">
          <a:xfrm>
            <a:off x="6426200" y="739775"/>
            <a:ext cx="1943100" cy="4054475"/>
          </a:xfrm>
          <a:prstGeom prst="rect">
            <a:avLst/>
          </a:prstGeom>
          <a:noFill/>
          <a:ln w="9525">
            <a:noFill/>
            <a:miter lim="800000"/>
            <a:headEnd/>
            <a:tailEnd/>
          </a:ln>
          <a:effectLst/>
        </p:spPr>
        <p:txBody>
          <a:bodyPr>
            <a:spAutoFit/>
          </a:bodyPr>
          <a:lstStyle/>
          <a:p>
            <a:pPr>
              <a:spcBef>
                <a:spcPct val="20000"/>
              </a:spcBef>
            </a:pPr>
            <a:r>
              <a:rPr lang="en-US"/>
              <a:t>A rounded ridge runs horizontally backward above the promontory and the fenestra vestibuli and is known as the </a:t>
            </a:r>
            <a:r>
              <a:rPr lang="en-US" b="1">
                <a:solidFill>
                  <a:schemeClr val="accent1"/>
                </a:solidFill>
              </a:rPr>
              <a:t>prominence of the facial nerve canal. </a:t>
            </a:r>
          </a:p>
        </p:txBody>
      </p:sp>
      <p:sp>
        <p:nvSpPr>
          <p:cNvPr id="140294" name="AutoShape 6"/>
          <p:cNvSpPr>
            <a:spLocks noChangeArrowheads="1"/>
          </p:cNvSpPr>
          <p:nvPr/>
        </p:nvSpPr>
        <p:spPr bwMode="auto">
          <a:xfrm>
            <a:off x="2747963" y="550863"/>
            <a:ext cx="1330325" cy="23971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140295" name="AutoShape 7"/>
          <p:cNvSpPr>
            <a:spLocks noChangeArrowheads="1"/>
          </p:cNvSpPr>
          <p:nvPr/>
        </p:nvSpPr>
        <p:spPr bwMode="auto">
          <a:xfrm>
            <a:off x="569913" y="2643188"/>
            <a:ext cx="1052512" cy="23971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dissolve">
                                      <p:cBhvr>
                                        <p:cTn id="7" dur="500"/>
                                        <p:tgtEl>
                                          <p:spTgt spid="14029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0293"/>
                                        </p:tgtEl>
                                        <p:attrNameLst>
                                          <p:attrName>style.visibility</p:attrName>
                                        </p:attrNameLst>
                                      </p:cBhvr>
                                      <p:to>
                                        <p:strVal val="visible"/>
                                      </p:to>
                                    </p:set>
                                    <p:anim calcmode="lin" valueType="num">
                                      <p:cBhvr>
                                        <p:cTn id="12" dur="1000" fill="hold"/>
                                        <p:tgtEl>
                                          <p:spTgt spid="140293"/>
                                        </p:tgtEl>
                                        <p:attrNameLst>
                                          <p:attrName>ppt_x</p:attrName>
                                        </p:attrNameLst>
                                      </p:cBhvr>
                                      <p:tavLst>
                                        <p:tav tm="0">
                                          <p:val>
                                            <p:strVal val="#ppt_x-.2"/>
                                          </p:val>
                                        </p:tav>
                                        <p:tav tm="100000">
                                          <p:val>
                                            <p:strVal val="#ppt_x"/>
                                          </p:val>
                                        </p:tav>
                                      </p:tavLst>
                                    </p:anim>
                                    <p:anim calcmode="lin" valueType="num">
                                      <p:cBhvr>
                                        <p:cTn id="13" dur="1000" fill="hold"/>
                                        <p:tgtEl>
                                          <p:spTgt spid="14029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029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40294"/>
                                        </p:tgtEl>
                                        <p:attrNameLst>
                                          <p:attrName>style.visibility</p:attrName>
                                        </p:attrNameLst>
                                      </p:cBhvr>
                                      <p:to>
                                        <p:strVal val="visible"/>
                                      </p:to>
                                    </p:set>
                                    <p:anim calcmode="lin" valueType="num">
                                      <p:cBhvr>
                                        <p:cTn id="18" dur="500" fill="hold"/>
                                        <p:tgtEl>
                                          <p:spTgt spid="140294"/>
                                        </p:tgtEl>
                                        <p:attrNameLst>
                                          <p:attrName>ppt_w</p:attrName>
                                        </p:attrNameLst>
                                      </p:cBhvr>
                                      <p:tavLst>
                                        <p:tav tm="0">
                                          <p:val>
                                            <p:fltVal val="0"/>
                                          </p:val>
                                        </p:tav>
                                        <p:tav tm="100000">
                                          <p:val>
                                            <p:strVal val="#ppt_w"/>
                                          </p:val>
                                        </p:tav>
                                      </p:tavLst>
                                    </p:anim>
                                    <p:anim calcmode="lin" valueType="num">
                                      <p:cBhvr>
                                        <p:cTn id="19" dur="500" fill="hold"/>
                                        <p:tgtEl>
                                          <p:spTgt spid="14029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0291">
                                            <p:txEl>
                                              <p:pRg st="0" end="0"/>
                                            </p:txEl>
                                          </p:spTgt>
                                        </p:tgtEl>
                                        <p:attrNameLst>
                                          <p:attrName>style.visibility</p:attrName>
                                        </p:attrNameLst>
                                      </p:cBhvr>
                                      <p:to>
                                        <p:strVal val="visible"/>
                                      </p:to>
                                    </p:set>
                                    <p:animEffect transition="in" filter="fade">
                                      <p:cBhvr>
                                        <p:cTn id="24" dur="1000"/>
                                        <p:tgtEl>
                                          <p:spTgt spid="140291">
                                            <p:txEl>
                                              <p:pRg st="0" end="0"/>
                                            </p:txEl>
                                          </p:spTgt>
                                        </p:tgtEl>
                                      </p:cBhvr>
                                    </p:animEffect>
                                    <p:anim calcmode="lin" valueType="num">
                                      <p:cBhvr>
                                        <p:cTn id="25"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140295"/>
                                        </p:tgtEl>
                                        <p:attrNameLst>
                                          <p:attrName>style.visibility</p:attrName>
                                        </p:attrNameLst>
                                      </p:cBhvr>
                                      <p:to>
                                        <p:strVal val="visible"/>
                                      </p:to>
                                    </p:set>
                                    <p:anim calcmode="lin" valueType="num">
                                      <p:cBhvr>
                                        <p:cTn id="30" dur="500" fill="hold"/>
                                        <p:tgtEl>
                                          <p:spTgt spid="140295"/>
                                        </p:tgtEl>
                                        <p:attrNameLst>
                                          <p:attrName>ppt_w</p:attrName>
                                        </p:attrNameLst>
                                      </p:cBhvr>
                                      <p:tavLst>
                                        <p:tav tm="0">
                                          <p:val>
                                            <p:fltVal val="0"/>
                                          </p:val>
                                        </p:tav>
                                        <p:tav tm="100000">
                                          <p:val>
                                            <p:strVal val="#ppt_w"/>
                                          </p:val>
                                        </p:tav>
                                      </p:tavLst>
                                    </p:anim>
                                    <p:anim calcmode="lin" valueType="num">
                                      <p:cBhvr>
                                        <p:cTn id="31" dur="500" fill="hold"/>
                                        <p:tgtEl>
                                          <p:spTgt spid="140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3" grpId="0"/>
      <p:bldP spid="140294" grpId="0" animBg="1"/>
      <p:bldP spid="1402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876550"/>
            <a:ext cx="7772400" cy="1006475"/>
          </a:xfrm>
          <a:noFill/>
        </p:spPr>
        <p:txBody>
          <a:bodyPr>
            <a:spAutoFit/>
          </a:bodyPr>
          <a:lstStyle/>
          <a:p>
            <a:r>
              <a:rPr lang="en-US" sz="6000"/>
              <a:t>Auditory Ossicles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500" fill="hold"/>
                                        <p:tgtEl>
                                          <p:spTgt spid="179202"/>
                                        </p:tgtEl>
                                        <p:attrNameLst>
                                          <p:attrName>ppt_w</p:attrName>
                                        </p:attrNameLst>
                                      </p:cBhvr>
                                      <p:tavLst>
                                        <p:tav tm="0">
                                          <p:val>
                                            <p:fltVal val="0"/>
                                          </p:val>
                                        </p:tav>
                                        <p:tav tm="100000">
                                          <p:val>
                                            <p:strVal val="#ppt_w"/>
                                          </p:val>
                                        </p:tav>
                                      </p:tavLst>
                                    </p:anim>
                                    <p:anim calcmode="lin" valueType="num">
                                      <p:cBhvr>
                                        <p:cTn id="8" dur="500" fill="hold"/>
                                        <p:tgtEl>
                                          <p:spTgt spid="1792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Dr.Vohra</a:t>
            </a:r>
            <a:endParaRPr lang="en-US"/>
          </a:p>
        </p:txBody>
      </p:sp>
      <p:sp>
        <p:nvSpPr>
          <p:cNvPr id="5" name="Slide Number Placeholder 5"/>
          <p:cNvSpPr>
            <a:spLocks noGrp="1"/>
          </p:cNvSpPr>
          <p:nvPr>
            <p:ph type="sldNum" sz="quarter" idx="11"/>
          </p:nvPr>
        </p:nvSpPr>
        <p:spPr/>
        <p:txBody>
          <a:bodyPr/>
          <a:lstStyle/>
          <a:p>
            <a:fld id="{30363168-160F-4354-ABC2-D97C8613654C}" type="slidenum">
              <a:rPr lang="en-US"/>
              <a:pPr/>
              <a:t>22</a:t>
            </a:fld>
            <a:endParaRPr lang="en-US"/>
          </a:p>
        </p:txBody>
      </p:sp>
      <p:sp>
        <p:nvSpPr>
          <p:cNvPr id="142339" name="Rectangle 3"/>
          <p:cNvSpPr>
            <a:spLocks noGrp="1" noChangeArrowheads="1"/>
          </p:cNvSpPr>
          <p:nvPr>
            <p:ph type="body" sz="half" idx="2"/>
          </p:nvPr>
        </p:nvSpPr>
        <p:spPr>
          <a:xfrm>
            <a:off x="1173163" y="5005388"/>
            <a:ext cx="6797675" cy="396875"/>
          </a:xfrm>
        </p:spPr>
        <p:txBody>
          <a:bodyPr/>
          <a:lstStyle/>
          <a:p>
            <a:pPr marL="0" indent="0">
              <a:buFontTx/>
              <a:buNone/>
            </a:pPr>
            <a:r>
              <a:rPr lang="en-US" sz="2000"/>
              <a:t>The auditory ossicles are the malleus, incus, and stapes.</a:t>
            </a:r>
          </a:p>
        </p:txBody>
      </p:sp>
      <p:pic>
        <p:nvPicPr>
          <p:cNvPr id="142342" name="Picture 6" descr="middle_ear_bones1a"/>
          <p:cNvPicPr>
            <a:picLocks noGrp="1" noChangeAspect="1" noChangeArrowheads="1"/>
          </p:cNvPicPr>
          <p:nvPr>
            <p:ph sz="half" idx="1"/>
          </p:nvPr>
        </p:nvPicPr>
        <p:blipFill>
          <a:blip r:embed="rId3"/>
          <a:srcRect/>
          <a:stretch>
            <a:fillRect/>
          </a:stretch>
        </p:blipFill>
        <p:spPr>
          <a:xfrm>
            <a:off x="1360488" y="1693863"/>
            <a:ext cx="6430962" cy="3068637"/>
          </a:xfrm>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1000" fill="hold"/>
                                        <p:tgtEl>
                                          <p:spTgt spid="142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2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419350"/>
            <a:ext cx="7772400" cy="1920875"/>
          </a:xfrm>
          <a:noFill/>
        </p:spPr>
        <p:txBody>
          <a:bodyPr>
            <a:spAutoFit/>
          </a:bodyPr>
          <a:lstStyle/>
          <a:p>
            <a:r>
              <a:rPr lang="en-US" sz="6000"/>
              <a:t>Muscles of the Ossicles</a:t>
            </a:r>
            <a:r>
              <a:rPr lang="en-US"/>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 calcmode="lin" valueType="num">
                                      <p:cBhvr>
                                        <p:cTn id="7" dur="500" fill="hold"/>
                                        <p:tgtEl>
                                          <p:spTgt spid="181250"/>
                                        </p:tgtEl>
                                        <p:attrNameLst>
                                          <p:attrName>ppt_w</p:attrName>
                                        </p:attrNameLst>
                                      </p:cBhvr>
                                      <p:tavLst>
                                        <p:tav tm="0">
                                          <p:val>
                                            <p:fltVal val="0"/>
                                          </p:val>
                                        </p:tav>
                                        <p:tav tm="100000">
                                          <p:val>
                                            <p:strVal val="#ppt_w"/>
                                          </p:val>
                                        </p:tav>
                                      </p:tavLst>
                                    </p:anim>
                                    <p:anim calcmode="lin" valueType="num">
                                      <p:cBhvr>
                                        <p:cTn id="8" dur="500" fill="hold"/>
                                        <p:tgtEl>
                                          <p:spTgt spid="1812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685800" y="2728913"/>
            <a:ext cx="7772400" cy="1189037"/>
          </a:xfrm>
          <a:noFill/>
        </p:spPr>
        <p:txBody>
          <a:bodyPr>
            <a:spAutoFit/>
          </a:bodyPr>
          <a:lstStyle/>
          <a:p>
            <a:r>
              <a:rPr lang="en-US" sz="7200"/>
              <a:t>Tensor Tympani</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p:cTn id="7" dur="500" fill="hold"/>
                                        <p:tgtEl>
                                          <p:spTgt spid="183298"/>
                                        </p:tgtEl>
                                        <p:attrNameLst>
                                          <p:attrName>ppt_w</p:attrName>
                                        </p:attrNameLst>
                                      </p:cBhvr>
                                      <p:tavLst>
                                        <p:tav tm="0">
                                          <p:val>
                                            <p:fltVal val="0"/>
                                          </p:val>
                                        </p:tav>
                                        <p:tav tm="100000">
                                          <p:val>
                                            <p:strVal val="#ppt_w"/>
                                          </p:val>
                                        </p:tav>
                                      </p:tavLst>
                                    </p:anim>
                                    <p:anim calcmode="lin" valueType="num">
                                      <p:cBhvr>
                                        <p:cTn id="8" dur="500" fill="hold"/>
                                        <p:tgtEl>
                                          <p:spTgt spid="1832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37AD9203-0E67-4456-9213-C907DEF6D71F}" type="slidenum">
              <a:rPr lang="en-US"/>
              <a:pPr/>
              <a:t>25</a:t>
            </a:fld>
            <a:endParaRPr lang="en-US"/>
          </a:p>
        </p:txBody>
      </p:sp>
      <p:sp>
        <p:nvSpPr>
          <p:cNvPr id="160771" name="Rectangle 3"/>
          <p:cNvSpPr>
            <a:spLocks noGrp="1" noChangeArrowheads="1"/>
          </p:cNvSpPr>
          <p:nvPr>
            <p:ph type="body" sz="half" idx="2"/>
          </p:nvPr>
        </p:nvSpPr>
        <p:spPr>
          <a:xfrm>
            <a:off x="846138" y="4591050"/>
            <a:ext cx="7419975" cy="1508105"/>
          </a:xfrm>
        </p:spPr>
        <p:txBody>
          <a:bodyPr/>
          <a:lstStyle/>
          <a:p>
            <a:r>
              <a:rPr lang="en-US" sz="2000" b="1" dirty="0">
                <a:solidFill>
                  <a:schemeClr val="accent1"/>
                </a:solidFill>
              </a:rPr>
              <a:t>Origin:</a:t>
            </a:r>
            <a:r>
              <a:rPr lang="en-US" sz="2000" b="1" dirty="0"/>
              <a:t> </a:t>
            </a:r>
            <a:r>
              <a:rPr lang="en-US" sz="2000" dirty="0" smtClean="0"/>
              <a:t>Auditory </a:t>
            </a:r>
            <a:r>
              <a:rPr lang="en-US" sz="2000" dirty="0"/>
              <a:t>tube and the bony walls of its own canal.</a:t>
            </a:r>
            <a:endParaRPr lang="en-US" sz="2000" b="1" dirty="0"/>
          </a:p>
          <a:p>
            <a:r>
              <a:rPr lang="en-US" sz="2000" b="1" dirty="0">
                <a:solidFill>
                  <a:schemeClr val="accent1"/>
                </a:solidFill>
              </a:rPr>
              <a:t>Insertion:</a:t>
            </a:r>
            <a:r>
              <a:rPr lang="en-US" sz="2000" b="1" dirty="0"/>
              <a:t> </a:t>
            </a:r>
            <a:r>
              <a:rPr lang="en-US" sz="2000" dirty="0" smtClean="0"/>
              <a:t>Handle </a:t>
            </a:r>
            <a:r>
              <a:rPr lang="en-US" sz="2000" dirty="0"/>
              <a:t>of the </a:t>
            </a:r>
            <a:r>
              <a:rPr lang="en-US" sz="2000" dirty="0" err="1"/>
              <a:t>malleus</a:t>
            </a:r>
            <a:r>
              <a:rPr lang="en-US" sz="2000" dirty="0" smtClean="0"/>
              <a:t>.</a:t>
            </a:r>
          </a:p>
          <a:p>
            <a:r>
              <a:rPr lang="en-US" sz="2000" b="1" dirty="0" smtClean="0">
                <a:solidFill>
                  <a:schemeClr val="accent1"/>
                </a:solidFill>
              </a:rPr>
              <a:t>Nerve supply:</a:t>
            </a:r>
            <a:r>
              <a:rPr lang="en-US" sz="2000" b="1" dirty="0" smtClean="0"/>
              <a:t> </a:t>
            </a:r>
            <a:r>
              <a:rPr lang="en-US" sz="2000" dirty="0" err="1" smtClean="0"/>
              <a:t>Mandibular</a:t>
            </a:r>
            <a:r>
              <a:rPr lang="en-US" sz="2000" dirty="0" smtClean="0"/>
              <a:t> division of the trigeminal nerve.</a:t>
            </a:r>
            <a:endParaRPr lang="en-US" sz="2000" b="1" dirty="0" smtClean="0"/>
          </a:p>
          <a:p>
            <a:r>
              <a:rPr lang="en-US" sz="2000" b="1" dirty="0" smtClean="0">
                <a:solidFill>
                  <a:schemeClr val="accent1"/>
                </a:solidFill>
              </a:rPr>
              <a:t>Action:</a:t>
            </a:r>
            <a:r>
              <a:rPr lang="en-US" sz="2000" b="1" dirty="0" smtClean="0"/>
              <a:t> </a:t>
            </a:r>
            <a:r>
              <a:rPr lang="en-US" sz="2000" dirty="0" smtClean="0"/>
              <a:t>Damps down the vibrations the tympanic membrane</a:t>
            </a:r>
          </a:p>
        </p:txBody>
      </p:sp>
      <p:pic>
        <p:nvPicPr>
          <p:cNvPr id="160772" name="Picture 4" descr="F66122-008-f115"/>
          <p:cNvPicPr>
            <a:picLocks noGrp="1" noChangeAspect="1" noChangeArrowheads="1"/>
          </p:cNvPicPr>
          <p:nvPr>
            <p:ph sz="half" idx="1"/>
          </p:nvPr>
        </p:nvPicPr>
        <p:blipFill>
          <a:blip r:embed="rId3"/>
          <a:srcRect b="3455"/>
          <a:stretch>
            <a:fillRect/>
          </a:stretch>
        </p:blipFill>
        <p:spPr>
          <a:xfrm>
            <a:off x="1647825" y="542925"/>
            <a:ext cx="5815013" cy="4010025"/>
          </a:xfrm>
          <a:noFill/>
          <a:ln/>
        </p:spPr>
      </p:pic>
      <p:sp>
        <p:nvSpPr>
          <p:cNvPr id="160773" name="AutoShape 5"/>
          <p:cNvSpPr>
            <a:spLocks noChangeArrowheads="1"/>
          </p:cNvSpPr>
          <p:nvPr/>
        </p:nvSpPr>
        <p:spPr bwMode="auto">
          <a:xfrm>
            <a:off x="1833563" y="1235075"/>
            <a:ext cx="1312862" cy="19843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0772"/>
                                        </p:tgtEl>
                                        <p:attrNameLst>
                                          <p:attrName>style.visibility</p:attrName>
                                        </p:attrNameLst>
                                      </p:cBhvr>
                                      <p:to>
                                        <p:strVal val="visible"/>
                                      </p:to>
                                    </p:set>
                                    <p:anim calcmode="lin" valueType="num">
                                      <p:cBhvr>
                                        <p:cTn id="7" dur="1000" fill="hold"/>
                                        <p:tgtEl>
                                          <p:spTgt spid="160772"/>
                                        </p:tgtEl>
                                        <p:attrNameLst>
                                          <p:attrName>ppt_w</p:attrName>
                                        </p:attrNameLst>
                                      </p:cBhvr>
                                      <p:tavLst>
                                        <p:tav tm="0">
                                          <p:val>
                                            <p:strVal val="#ppt_w*0.70"/>
                                          </p:val>
                                        </p:tav>
                                        <p:tav tm="100000">
                                          <p:val>
                                            <p:strVal val="#ppt_w"/>
                                          </p:val>
                                        </p:tav>
                                      </p:tavLst>
                                    </p:anim>
                                    <p:anim calcmode="lin" valueType="num">
                                      <p:cBhvr>
                                        <p:cTn id="8" dur="1000" fill="hold"/>
                                        <p:tgtEl>
                                          <p:spTgt spid="160772"/>
                                        </p:tgtEl>
                                        <p:attrNameLst>
                                          <p:attrName>ppt_h</p:attrName>
                                        </p:attrNameLst>
                                      </p:cBhvr>
                                      <p:tavLst>
                                        <p:tav tm="0">
                                          <p:val>
                                            <p:strVal val="#ppt_h"/>
                                          </p:val>
                                        </p:tav>
                                        <p:tav tm="100000">
                                          <p:val>
                                            <p:strVal val="#ppt_h"/>
                                          </p:val>
                                        </p:tav>
                                      </p:tavLst>
                                    </p:anim>
                                    <p:animEffect transition="in" filter="fade">
                                      <p:cBhvr>
                                        <p:cTn id="9" dur="1000"/>
                                        <p:tgtEl>
                                          <p:spTgt spid="16077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0771">
                                            <p:txEl>
                                              <p:pRg st="0" end="0"/>
                                            </p:txEl>
                                          </p:spTgt>
                                        </p:tgtEl>
                                        <p:attrNameLst>
                                          <p:attrName>style.visibility</p:attrName>
                                        </p:attrNameLst>
                                      </p:cBhvr>
                                      <p:to>
                                        <p:strVal val="visible"/>
                                      </p:to>
                                    </p:set>
                                    <p:animEffect transition="in" filter="fade">
                                      <p:cBhvr>
                                        <p:cTn id="14" dur="1000"/>
                                        <p:tgtEl>
                                          <p:spTgt spid="160771">
                                            <p:txEl>
                                              <p:pRg st="0" end="0"/>
                                            </p:txEl>
                                          </p:spTgt>
                                        </p:tgtEl>
                                      </p:cBhvr>
                                    </p:animEffect>
                                    <p:anim calcmode="lin" valueType="num">
                                      <p:cBhvr>
                                        <p:cTn id="15" dur="1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077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160773"/>
                                        </p:tgtEl>
                                        <p:attrNameLst>
                                          <p:attrName>style.visibility</p:attrName>
                                        </p:attrNameLst>
                                      </p:cBhvr>
                                      <p:to>
                                        <p:strVal val="visible"/>
                                      </p:to>
                                    </p:set>
                                    <p:anim calcmode="lin" valueType="num">
                                      <p:cBhvr>
                                        <p:cTn id="20" dur="500" fill="hold"/>
                                        <p:tgtEl>
                                          <p:spTgt spid="160773"/>
                                        </p:tgtEl>
                                        <p:attrNameLst>
                                          <p:attrName>ppt_w</p:attrName>
                                        </p:attrNameLst>
                                      </p:cBhvr>
                                      <p:tavLst>
                                        <p:tav tm="0">
                                          <p:val>
                                            <p:fltVal val="0"/>
                                          </p:val>
                                        </p:tav>
                                        <p:tav tm="100000">
                                          <p:val>
                                            <p:strVal val="#ppt_w"/>
                                          </p:val>
                                        </p:tav>
                                      </p:tavLst>
                                    </p:anim>
                                    <p:anim calcmode="lin" valueType="num">
                                      <p:cBhvr>
                                        <p:cTn id="21" dur="500" fill="hold"/>
                                        <p:tgtEl>
                                          <p:spTgt spid="16077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60771">
                                            <p:txEl>
                                              <p:pRg st="1" end="1"/>
                                            </p:txEl>
                                          </p:spTgt>
                                        </p:tgtEl>
                                        <p:attrNameLst>
                                          <p:attrName>style.visibility</p:attrName>
                                        </p:attrNameLst>
                                      </p:cBhvr>
                                      <p:to>
                                        <p:strVal val="visible"/>
                                      </p:to>
                                    </p:set>
                                    <p:animEffect transition="in" filter="fade">
                                      <p:cBhvr>
                                        <p:cTn id="26" dur="1000"/>
                                        <p:tgtEl>
                                          <p:spTgt spid="160771">
                                            <p:txEl>
                                              <p:pRg st="1" end="1"/>
                                            </p:txEl>
                                          </p:spTgt>
                                        </p:tgtEl>
                                      </p:cBhvr>
                                    </p:animEffect>
                                    <p:anim calcmode="lin" valueType="num">
                                      <p:cBhvr>
                                        <p:cTn id="27" dur="10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0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0771">
                                            <p:txEl>
                                              <p:pRg st="2" end="2"/>
                                            </p:txEl>
                                          </p:spTgt>
                                        </p:tgtEl>
                                        <p:attrNameLst>
                                          <p:attrName>style.visibility</p:attrName>
                                        </p:attrNameLst>
                                      </p:cBhvr>
                                      <p:to>
                                        <p:strVal val="visible"/>
                                      </p:to>
                                    </p:set>
                                    <p:animEffect transition="in" filter="fade">
                                      <p:cBhvr>
                                        <p:cTn id="33" dur="1000"/>
                                        <p:tgtEl>
                                          <p:spTgt spid="160771">
                                            <p:txEl>
                                              <p:pRg st="2" end="2"/>
                                            </p:txEl>
                                          </p:spTgt>
                                        </p:tgtEl>
                                      </p:cBhvr>
                                    </p:animEffect>
                                    <p:anim calcmode="lin" valueType="num">
                                      <p:cBhvr>
                                        <p:cTn id="34" dur="10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60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60771">
                                            <p:txEl>
                                              <p:pRg st="3" end="3"/>
                                            </p:txEl>
                                          </p:spTgt>
                                        </p:tgtEl>
                                        <p:attrNameLst>
                                          <p:attrName>style.visibility</p:attrName>
                                        </p:attrNameLst>
                                      </p:cBhvr>
                                      <p:to>
                                        <p:strVal val="visible"/>
                                      </p:to>
                                    </p:set>
                                    <p:animEffect transition="in" filter="fade">
                                      <p:cBhvr>
                                        <p:cTn id="40" dur="1000"/>
                                        <p:tgtEl>
                                          <p:spTgt spid="160771">
                                            <p:txEl>
                                              <p:pRg st="3" end="3"/>
                                            </p:txEl>
                                          </p:spTgt>
                                        </p:tgtEl>
                                      </p:cBhvr>
                                    </p:animEffect>
                                    <p:anim calcmode="lin" valueType="num">
                                      <p:cBhvr>
                                        <p:cTn id="41" dur="10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60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uiExpand="1" build="p"/>
      <p:bldP spid="1607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2679700"/>
            <a:ext cx="7772400" cy="1311275"/>
          </a:xfrm>
          <a:noFill/>
        </p:spPr>
        <p:txBody>
          <a:bodyPr>
            <a:spAutoFit/>
          </a:bodyPr>
          <a:lstStyle/>
          <a:p>
            <a:r>
              <a:rPr lang="en-US" sz="8000"/>
              <a:t>Stapedius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p:cTn id="7" dur="500" fill="hold"/>
                                        <p:tgtEl>
                                          <p:spTgt spid="185346"/>
                                        </p:tgtEl>
                                        <p:attrNameLst>
                                          <p:attrName>ppt_w</p:attrName>
                                        </p:attrNameLst>
                                      </p:cBhvr>
                                      <p:tavLst>
                                        <p:tav tm="0">
                                          <p:val>
                                            <p:fltVal val="0"/>
                                          </p:val>
                                        </p:tav>
                                        <p:tav tm="100000">
                                          <p:val>
                                            <p:strVal val="#ppt_w"/>
                                          </p:val>
                                        </p:tav>
                                      </p:tavLst>
                                    </p:anim>
                                    <p:anim calcmode="lin" valueType="num">
                                      <p:cBhvr>
                                        <p:cTn id="8" dur="500" fill="hold"/>
                                        <p:tgtEl>
                                          <p:spTgt spid="185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1A2F8C9D-A2F0-4566-953A-99A0A6FFD610}" type="slidenum">
              <a:rPr lang="en-US"/>
              <a:pPr/>
              <a:t>27</a:t>
            </a:fld>
            <a:endParaRPr lang="en-US"/>
          </a:p>
        </p:txBody>
      </p:sp>
      <p:sp>
        <p:nvSpPr>
          <p:cNvPr id="351234" name="Rectangle 2"/>
          <p:cNvSpPr>
            <a:spLocks noGrp="1" noChangeArrowheads="1"/>
          </p:cNvSpPr>
          <p:nvPr>
            <p:ph type="body" sz="half" idx="2"/>
          </p:nvPr>
        </p:nvSpPr>
        <p:spPr>
          <a:xfrm>
            <a:off x="1057275" y="4557300"/>
            <a:ext cx="6996113" cy="1877437"/>
          </a:xfrm>
        </p:spPr>
        <p:txBody>
          <a:bodyPr/>
          <a:lstStyle/>
          <a:p>
            <a:r>
              <a:rPr lang="en-US" sz="2000" b="1" dirty="0">
                <a:solidFill>
                  <a:schemeClr val="accent1"/>
                </a:solidFill>
              </a:rPr>
              <a:t>Origin:</a:t>
            </a:r>
            <a:r>
              <a:rPr lang="en-US" sz="2000" b="1" dirty="0"/>
              <a:t> </a:t>
            </a:r>
            <a:r>
              <a:rPr lang="en-US" sz="2000" dirty="0" smtClean="0"/>
              <a:t>Pyramid</a:t>
            </a:r>
            <a:r>
              <a:rPr lang="en-US" sz="2000" dirty="0"/>
              <a:t>.</a:t>
            </a:r>
            <a:endParaRPr lang="en-US" sz="2000" b="1" dirty="0"/>
          </a:p>
          <a:p>
            <a:r>
              <a:rPr lang="en-US" sz="2000" b="1" dirty="0">
                <a:solidFill>
                  <a:schemeClr val="accent1"/>
                </a:solidFill>
              </a:rPr>
              <a:t>Insertion:</a:t>
            </a:r>
            <a:r>
              <a:rPr lang="en-US" sz="2000" b="1" dirty="0"/>
              <a:t> </a:t>
            </a:r>
            <a:r>
              <a:rPr lang="en-US" sz="2000" dirty="0" smtClean="0"/>
              <a:t>Neck </a:t>
            </a:r>
            <a:r>
              <a:rPr lang="en-US" sz="2000" dirty="0"/>
              <a:t>of the stapes</a:t>
            </a:r>
            <a:r>
              <a:rPr lang="en-US" sz="2000" dirty="0" smtClean="0"/>
              <a:t>.</a:t>
            </a:r>
          </a:p>
          <a:p>
            <a:r>
              <a:rPr lang="en-US" sz="2000" b="1" dirty="0" smtClean="0">
                <a:solidFill>
                  <a:schemeClr val="accent1"/>
                </a:solidFill>
              </a:rPr>
              <a:t>Nerve supply:</a:t>
            </a:r>
            <a:r>
              <a:rPr lang="en-US" sz="2000" b="1" dirty="0" smtClean="0"/>
              <a:t> </a:t>
            </a:r>
            <a:r>
              <a:rPr lang="en-US" sz="2000" dirty="0" smtClean="0"/>
              <a:t>From the facial nerve.</a:t>
            </a:r>
            <a:endParaRPr lang="en-US" sz="2000" b="1" dirty="0" smtClean="0"/>
          </a:p>
          <a:p>
            <a:r>
              <a:rPr lang="en-US" sz="2000" b="1" dirty="0" smtClean="0">
                <a:solidFill>
                  <a:schemeClr val="accent1"/>
                </a:solidFill>
              </a:rPr>
              <a:t>Action:</a:t>
            </a:r>
            <a:r>
              <a:rPr lang="en-US" sz="2000" b="1" dirty="0" smtClean="0"/>
              <a:t> </a:t>
            </a:r>
            <a:r>
              <a:rPr lang="en-US" sz="2000" dirty="0" smtClean="0"/>
              <a:t>Damps down the vibrations of the stapes.</a:t>
            </a:r>
          </a:p>
          <a:p>
            <a:endParaRPr lang="en-US" sz="2000" dirty="0"/>
          </a:p>
        </p:txBody>
      </p:sp>
      <p:pic>
        <p:nvPicPr>
          <p:cNvPr id="351235" name="Picture 3" descr="F66122-008-f115"/>
          <p:cNvPicPr>
            <a:picLocks noGrp="1" noChangeAspect="1" noChangeArrowheads="1"/>
          </p:cNvPicPr>
          <p:nvPr>
            <p:ph sz="half" idx="1"/>
          </p:nvPr>
        </p:nvPicPr>
        <p:blipFill>
          <a:blip r:embed="rId3"/>
          <a:srcRect b="3455"/>
          <a:stretch>
            <a:fillRect/>
          </a:stretch>
        </p:blipFill>
        <p:spPr>
          <a:xfrm>
            <a:off x="1647825" y="554038"/>
            <a:ext cx="5815013" cy="4010025"/>
          </a:xfrm>
          <a:noFill/>
          <a:ln/>
        </p:spPr>
      </p:pic>
      <p:sp>
        <p:nvSpPr>
          <p:cNvPr id="351236" name="AutoShape 4"/>
          <p:cNvSpPr>
            <a:spLocks noChangeArrowheads="1"/>
          </p:cNvSpPr>
          <p:nvPr/>
        </p:nvSpPr>
        <p:spPr bwMode="auto">
          <a:xfrm>
            <a:off x="6372225" y="2082800"/>
            <a:ext cx="1165225" cy="19843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351237" name="AutoShape 5"/>
          <p:cNvSpPr>
            <a:spLocks noChangeArrowheads="1"/>
          </p:cNvSpPr>
          <p:nvPr/>
        </p:nvSpPr>
        <p:spPr bwMode="auto">
          <a:xfrm>
            <a:off x="6359525" y="1754188"/>
            <a:ext cx="1055688" cy="319087"/>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51235"/>
                                        </p:tgtEl>
                                        <p:attrNameLst>
                                          <p:attrName>style.visibility</p:attrName>
                                        </p:attrNameLst>
                                      </p:cBhvr>
                                      <p:to>
                                        <p:strVal val="visible"/>
                                      </p:to>
                                    </p:set>
                                    <p:anim calcmode="lin" valueType="num">
                                      <p:cBhvr>
                                        <p:cTn id="7" dur="1000" fill="hold"/>
                                        <p:tgtEl>
                                          <p:spTgt spid="351235"/>
                                        </p:tgtEl>
                                        <p:attrNameLst>
                                          <p:attrName>ppt_w</p:attrName>
                                        </p:attrNameLst>
                                      </p:cBhvr>
                                      <p:tavLst>
                                        <p:tav tm="0">
                                          <p:val>
                                            <p:strVal val="#ppt_w*0.70"/>
                                          </p:val>
                                        </p:tav>
                                        <p:tav tm="100000">
                                          <p:val>
                                            <p:strVal val="#ppt_w"/>
                                          </p:val>
                                        </p:tav>
                                      </p:tavLst>
                                    </p:anim>
                                    <p:anim calcmode="lin" valueType="num">
                                      <p:cBhvr>
                                        <p:cTn id="8" dur="1000" fill="hold"/>
                                        <p:tgtEl>
                                          <p:spTgt spid="351235"/>
                                        </p:tgtEl>
                                        <p:attrNameLst>
                                          <p:attrName>ppt_h</p:attrName>
                                        </p:attrNameLst>
                                      </p:cBhvr>
                                      <p:tavLst>
                                        <p:tav tm="0">
                                          <p:val>
                                            <p:strVal val="#ppt_h"/>
                                          </p:val>
                                        </p:tav>
                                        <p:tav tm="100000">
                                          <p:val>
                                            <p:strVal val="#ppt_h"/>
                                          </p:val>
                                        </p:tav>
                                      </p:tavLst>
                                    </p:anim>
                                    <p:animEffect transition="in" filter="fade">
                                      <p:cBhvr>
                                        <p:cTn id="9" dur="1000"/>
                                        <p:tgtEl>
                                          <p:spTgt spid="35123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51234">
                                            <p:txEl>
                                              <p:pRg st="0" end="0"/>
                                            </p:txEl>
                                          </p:spTgt>
                                        </p:tgtEl>
                                        <p:attrNameLst>
                                          <p:attrName>style.visibility</p:attrName>
                                        </p:attrNameLst>
                                      </p:cBhvr>
                                      <p:to>
                                        <p:strVal val="visible"/>
                                      </p:to>
                                    </p:set>
                                    <p:animEffect transition="in" filter="fade">
                                      <p:cBhvr>
                                        <p:cTn id="14" dur="1000"/>
                                        <p:tgtEl>
                                          <p:spTgt spid="351234">
                                            <p:txEl>
                                              <p:pRg st="0" end="0"/>
                                            </p:txEl>
                                          </p:spTgt>
                                        </p:tgtEl>
                                      </p:cBhvr>
                                    </p:animEffect>
                                    <p:anim calcmode="lin" valueType="num">
                                      <p:cBhvr>
                                        <p:cTn id="15" dur="1000" fill="hold"/>
                                        <p:tgtEl>
                                          <p:spTgt spid="35123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123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351236"/>
                                        </p:tgtEl>
                                        <p:attrNameLst>
                                          <p:attrName>style.visibility</p:attrName>
                                        </p:attrNameLst>
                                      </p:cBhvr>
                                      <p:to>
                                        <p:strVal val="visible"/>
                                      </p:to>
                                    </p:set>
                                    <p:anim calcmode="lin" valueType="num">
                                      <p:cBhvr>
                                        <p:cTn id="20" dur="500" fill="hold"/>
                                        <p:tgtEl>
                                          <p:spTgt spid="351236"/>
                                        </p:tgtEl>
                                        <p:attrNameLst>
                                          <p:attrName>ppt_w</p:attrName>
                                        </p:attrNameLst>
                                      </p:cBhvr>
                                      <p:tavLst>
                                        <p:tav tm="0">
                                          <p:val>
                                            <p:fltVal val="0"/>
                                          </p:val>
                                        </p:tav>
                                        <p:tav tm="100000">
                                          <p:val>
                                            <p:strVal val="#ppt_w"/>
                                          </p:val>
                                        </p:tav>
                                      </p:tavLst>
                                    </p:anim>
                                    <p:anim calcmode="lin" valueType="num">
                                      <p:cBhvr>
                                        <p:cTn id="21" dur="500" fill="hold"/>
                                        <p:tgtEl>
                                          <p:spTgt spid="35123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51234">
                                            <p:txEl>
                                              <p:pRg st="1" end="1"/>
                                            </p:txEl>
                                          </p:spTgt>
                                        </p:tgtEl>
                                        <p:attrNameLst>
                                          <p:attrName>style.visibility</p:attrName>
                                        </p:attrNameLst>
                                      </p:cBhvr>
                                      <p:to>
                                        <p:strVal val="visible"/>
                                      </p:to>
                                    </p:set>
                                    <p:animEffect transition="in" filter="fade">
                                      <p:cBhvr>
                                        <p:cTn id="26" dur="1000"/>
                                        <p:tgtEl>
                                          <p:spTgt spid="351234">
                                            <p:txEl>
                                              <p:pRg st="1" end="1"/>
                                            </p:txEl>
                                          </p:spTgt>
                                        </p:tgtEl>
                                      </p:cBhvr>
                                    </p:animEffect>
                                    <p:anim calcmode="lin" valueType="num">
                                      <p:cBhvr>
                                        <p:cTn id="27" dur="1000" fill="hold"/>
                                        <p:tgtEl>
                                          <p:spTgt spid="35123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512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51234">
                                            <p:txEl>
                                              <p:pRg st="2" end="2"/>
                                            </p:txEl>
                                          </p:spTgt>
                                        </p:tgtEl>
                                        <p:attrNameLst>
                                          <p:attrName>style.visibility</p:attrName>
                                        </p:attrNameLst>
                                      </p:cBhvr>
                                      <p:to>
                                        <p:strVal val="visible"/>
                                      </p:to>
                                    </p:set>
                                    <p:animEffect transition="in" filter="fade">
                                      <p:cBhvr>
                                        <p:cTn id="33" dur="1000"/>
                                        <p:tgtEl>
                                          <p:spTgt spid="351234">
                                            <p:txEl>
                                              <p:pRg st="2" end="2"/>
                                            </p:txEl>
                                          </p:spTgt>
                                        </p:tgtEl>
                                      </p:cBhvr>
                                    </p:animEffect>
                                    <p:anim calcmode="lin" valueType="num">
                                      <p:cBhvr>
                                        <p:cTn id="34" dur="1000" fill="hold"/>
                                        <p:tgtEl>
                                          <p:spTgt spid="35123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512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51234">
                                            <p:txEl>
                                              <p:pRg st="3" end="3"/>
                                            </p:txEl>
                                          </p:spTgt>
                                        </p:tgtEl>
                                        <p:attrNameLst>
                                          <p:attrName>style.visibility</p:attrName>
                                        </p:attrNameLst>
                                      </p:cBhvr>
                                      <p:to>
                                        <p:strVal val="visible"/>
                                      </p:to>
                                    </p:set>
                                    <p:animEffect transition="in" filter="fade">
                                      <p:cBhvr>
                                        <p:cTn id="40" dur="1000"/>
                                        <p:tgtEl>
                                          <p:spTgt spid="351234">
                                            <p:txEl>
                                              <p:pRg st="3" end="3"/>
                                            </p:txEl>
                                          </p:spTgt>
                                        </p:tgtEl>
                                      </p:cBhvr>
                                    </p:animEffect>
                                    <p:anim calcmode="lin" valueType="num">
                                      <p:cBhvr>
                                        <p:cTn id="41" dur="1000" fill="hold"/>
                                        <p:tgtEl>
                                          <p:spTgt spid="35123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51234">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7" presetClass="entr" presetSubtype="10" fill="hold" grpId="0" nodeType="afterEffect">
                                  <p:stCondLst>
                                    <p:cond delay="0"/>
                                  </p:stCondLst>
                                  <p:childTnLst>
                                    <p:set>
                                      <p:cBhvr>
                                        <p:cTn id="45" dur="1" fill="hold">
                                          <p:stCondLst>
                                            <p:cond delay="0"/>
                                          </p:stCondLst>
                                        </p:cTn>
                                        <p:tgtEl>
                                          <p:spTgt spid="351237"/>
                                        </p:tgtEl>
                                        <p:attrNameLst>
                                          <p:attrName>style.visibility</p:attrName>
                                        </p:attrNameLst>
                                      </p:cBhvr>
                                      <p:to>
                                        <p:strVal val="visible"/>
                                      </p:to>
                                    </p:set>
                                    <p:anim calcmode="lin" valueType="num">
                                      <p:cBhvr>
                                        <p:cTn id="46" dur="500" fill="hold"/>
                                        <p:tgtEl>
                                          <p:spTgt spid="351237"/>
                                        </p:tgtEl>
                                        <p:attrNameLst>
                                          <p:attrName>ppt_w</p:attrName>
                                        </p:attrNameLst>
                                      </p:cBhvr>
                                      <p:tavLst>
                                        <p:tav tm="0">
                                          <p:val>
                                            <p:fltVal val="0"/>
                                          </p:val>
                                        </p:tav>
                                        <p:tav tm="100000">
                                          <p:val>
                                            <p:strVal val="#ppt_w"/>
                                          </p:val>
                                        </p:tav>
                                      </p:tavLst>
                                    </p:anim>
                                    <p:anim calcmode="lin" valueType="num">
                                      <p:cBhvr>
                                        <p:cTn id="47" dur="500" fill="hold"/>
                                        <p:tgtEl>
                                          <p:spTgt spid="3512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uiExpand="1" build="p"/>
      <p:bldP spid="351236" grpId="0" animBg="1"/>
      <p:bldP spid="3512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685800" y="2876550"/>
            <a:ext cx="7772400" cy="1006475"/>
          </a:xfrm>
          <a:noFill/>
        </p:spPr>
        <p:txBody>
          <a:bodyPr>
            <a:spAutoFit/>
          </a:bodyPr>
          <a:lstStyle/>
          <a:p>
            <a:r>
              <a:rPr lang="en-US" sz="6000"/>
              <a:t>Auditory Tube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500" fill="hold"/>
                                        <p:tgtEl>
                                          <p:spTgt spid="230402"/>
                                        </p:tgtEl>
                                        <p:attrNameLst>
                                          <p:attrName>ppt_w</p:attrName>
                                        </p:attrNameLst>
                                      </p:cBhvr>
                                      <p:tavLst>
                                        <p:tav tm="0">
                                          <p:val>
                                            <p:fltVal val="0"/>
                                          </p:val>
                                        </p:tav>
                                        <p:tav tm="100000">
                                          <p:val>
                                            <p:strVal val="#ppt_w"/>
                                          </p:val>
                                        </p:tav>
                                      </p:tavLst>
                                    </p:anim>
                                    <p:anim calcmode="lin" valueType="num">
                                      <p:cBhvr>
                                        <p:cTn id="8" dur="500" fill="hold"/>
                                        <p:tgtEl>
                                          <p:spTgt spid="2304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B89CC1F5-9E2B-48BC-A50B-0026A315D2B5}" type="slidenum">
              <a:rPr lang="en-US"/>
              <a:pPr/>
              <a:t>29</a:t>
            </a:fld>
            <a:endParaRPr lang="en-US"/>
          </a:p>
        </p:txBody>
      </p:sp>
      <p:sp>
        <p:nvSpPr>
          <p:cNvPr id="189443" name="Rectangle 3"/>
          <p:cNvSpPr>
            <a:spLocks noGrp="1" noChangeArrowheads="1"/>
          </p:cNvSpPr>
          <p:nvPr>
            <p:ph type="body" sz="half" idx="2"/>
          </p:nvPr>
        </p:nvSpPr>
        <p:spPr>
          <a:xfrm>
            <a:off x="638175" y="4914900"/>
            <a:ext cx="7866063" cy="1371600"/>
          </a:xfrm>
        </p:spPr>
        <p:txBody>
          <a:bodyPr/>
          <a:lstStyle/>
          <a:p>
            <a:r>
              <a:rPr lang="en-US" sz="2000"/>
              <a:t>The </a:t>
            </a:r>
            <a:r>
              <a:rPr lang="en-US" sz="2000" b="1">
                <a:solidFill>
                  <a:schemeClr val="accent1"/>
                </a:solidFill>
              </a:rPr>
              <a:t>auditory tube</a:t>
            </a:r>
            <a:r>
              <a:rPr lang="en-US" sz="2000"/>
              <a:t> extends from the anterior wall of the tympanic cavity downward, forward, and medially to the nasal pharynx. </a:t>
            </a:r>
          </a:p>
          <a:p>
            <a:r>
              <a:rPr lang="en-US" sz="2000"/>
              <a:t>Its posterior third is bony, and its anterior two-thirds is cartilaginous. </a:t>
            </a:r>
          </a:p>
        </p:txBody>
      </p:sp>
      <p:pic>
        <p:nvPicPr>
          <p:cNvPr id="189444" name="Picture 4" descr="F66122-008-f104"/>
          <p:cNvPicPr>
            <a:picLocks noGrp="1" noChangeAspect="1" noChangeArrowheads="1"/>
          </p:cNvPicPr>
          <p:nvPr>
            <p:ph sz="half" idx="1"/>
          </p:nvPr>
        </p:nvPicPr>
        <p:blipFill>
          <a:blip r:embed="rId3"/>
          <a:srcRect/>
          <a:stretch>
            <a:fillRect/>
          </a:stretch>
        </p:blipFill>
        <p:spPr>
          <a:xfrm>
            <a:off x="1354138" y="584200"/>
            <a:ext cx="6423025" cy="4176713"/>
          </a:xfrm>
          <a:noFill/>
          <a:ln/>
        </p:spPr>
      </p:pic>
      <p:sp>
        <p:nvSpPr>
          <p:cNvPr id="189445" name="AutoShape 5"/>
          <p:cNvSpPr>
            <a:spLocks noChangeArrowheads="1"/>
          </p:cNvSpPr>
          <p:nvPr/>
        </p:nvSpPr>
        <p:spPr bwMode="auto">
          <a:xfrm>
            <a:off x="6559550" y="4276725"/>
            <a:ext cx="1244600" cy="207963"/>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1000" fill="hold"/>
                                        <p:tgtEl>
                                          <p:spTgt spid="189444"/>
                                        </p:tgtEl>
                                        <p:attrNameLst>
                                          <p:attrName>ppt_w</p:attrName>
                                        </p:attrNameLst>
                                      </p:cBhvr>
                                      <p:tavLst>
                                        <p:tav tm="0">
                                          <p:val>
                                            <p:strVal val="#ppt_w*0.70"/>
                                          </p:val>
                                        </p:tav>
                                        <p:tav tm="100000">
                                          <p:val>
                                            <p:strVal val="#ppt_w"/>
                                          </p:val>
                                        </p:tav>
                                      </p:tavLst>
                                    </p:anim>
                                    <p:anim calcmode="lin" valueType="num">
                                      <p:cBhvr>
                                        <p:cTn id="8" dur="1000" fill="hold"/>
                                        <p:tgtEl>
                                          <p:spTgt spid="189444"/>
                                        </p:tgtEl>
                                        <p:attrNameLst>
                                          <p:attrName>ppt_h</p:attrName>
                                        </p:attrNameLst>
                                      </p:cBhvr>
                                      <p:tavLst>
                                        <p:tav tm="0">
                                          <p:val>
                                            <p:strVal val="#ppt_h"/>
                                          </p:val>
                                        </p:tav>
                                        <p:tav tm="100000">
                                          <p:val>
                                            <p:strVal val="#ppt_h"/>
                                          </p:val>
                                        </p:tav>
                                      </p:tavLst>
                                    </p:anim>
                                    <p:animEffect transition="in" filter="fade">
                                      <p:cBhvr>
                                        <p:cTn id="9" dur="1000"/>
                                        <p:tgtEl>
                                          <p:spTgt spid="18944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9443">
                                            <p:txEl>
                                              <p:pRg st="0" end="0"/>
                                            </p:txEl>
                                          </p:spTgt>
                                        </p:tgtEl>
                                        <p:attrNameLst>
                                          <p:attrName>style.visibility</p:attrName>
                                        </p:attrNameLst>
                                      </p:cBhvr>
                                      <p:to>
                                        <p:strVal val="visible"/>
                                      </p:to>
                                    </p:set>
                                    <p:animEffect transition="in" filter="fade">
                                      <p:cBhvr>
                                        <p:cTn id="14" dur="1000"/>
                                        <p:tgtEl>
                                          <p:spTgt spid="189443">
                                            <p:txEl>
                                              <p:pRg st="0" end="0"/>
                                            </p:txEl>
                                          </p:spTgt>
                                        </p:tgtEl>
                                      </p:cBhvr>
                                    </p:animEffect>
                                    <p:anim calcmode="lin" valueType="num">
                                      <p:cBhvr>
                                        <p:cTn id="15" dur="1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94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189445"/>
                                        </p:tgtEl>
                                        <p:attrNameLst>
                                          <p:attrName>style.visibility</p:attrName>
                                        </p:attrNameLst>
                                      </p:cBhvr>
                                      <p:to>
                                        <p:strVal val="visible"/>
                                      </p:to>
                                    </p:set>
                                    <p:anim calcmode="lin" valueType="num">
                                      <p:cBhvr>
                                        <p:cTn id="20" dur="500" fill="hold"/>
                                        <p:tgtEl>
                                          <p:spTgt spid="189445"/>
                                        </p:tgtEl>
                                        <p:attrNameLst>
                                          <p:attrName>ppt_w</p:attrName>
                                        </p:attrNameLst>
                                      </p:cBhvr>
                                      <p:tavLst>
                                        <p:tav tm="0">
                                          <p:val>
                                            <p:fltVal val="0"/>
                                          </p:val>
                                        </p:tav>
                                        <p:tav tm="100000">
                                          <p:val>
                                            <p:strVal val="#ppt_w"/>
                                          </p:val>
                                        </p:tav>
                                      </p:tavLst>
                                    </p:anim>
                                    <p:anim calcmode="lin" valueType="num">
                                      <p:cBhvr>
                                        <p:cTn id="21" dur="500" fill="hold"/>
                                        <p:tgtEl>
                                          <p:spTgt spid="18944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89443">
                                            <p:txEl>
                                              <p:pRg st="1" end="1"/>
                                            </p:txEl>
                                          </p:spTgt>
                                        </p:tgtEl>
                                        <p:attrNameLst>
                                          <p:attrName>style.visibility</p:attrName>
                                        </p:attrNameLst>
                                      </p:cBhvr>
                                      <p:to>
                                        <p:strVal val="visible"/>
                                      </p:to>
                                    </p:set>
                                    <p:animEffect transition="in" filter="fade">
                                      <p:cBhvr>
                                        <p:cTn id="26" dur="1000"/>
                                        <p:tgtEl>
                                          <p:spTgt spid="189443">
                                            <p:txEl>
                                              <p:pRg st="1" end="1"/>
                                            </p:txEl>
                                          </p:spTgt>
                                        </p:tgtEl>
                                      </p:cBhvr>
                                    </p:animEffect>
                                    <p:anim calcmode="lin" valueType="num">
                                      <p:cBhvr>
                                        <p:cTn id="27" dur="10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894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uiExpand="1" build="p"/>
      <p:bldP spid="1894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685800" y="2876550"/>
            <a:ext cx="7772400" cy="1006475"/>
          </a:xfrm>
          <a:noFill/>
        </p:spPr>
        <p:txBody>
          <a:bodyPr>
            <a:spAutoFit/>
          </a:bodyPr>
          <a:lstStyle/>
          <a:p>
            <a:r>
              <a:rPr lang="en-US" sz="6000"/>
              <a:t>EXTERNAL EAR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 fill="hold"/>
                                        <p:tgtEl>
                                          <p:spTgt spid="175106"/>
                                        </p:tgtEl>
                                        <p:attrNameLst>
                                          <p:attrName>ppt_w</p:attrName>
                                        </p:attrNameLst>
                                      </p:cBhvr>
                                      <p:tavLst>
                                        <p:tav tm="0">
                                          <p:val>
                                            <p:fltVal val="0"/>
                                          </p:val>
                                        </p:tav>
                                        <p:tav tm="100000">
                                          <p:val>
                                            <p:strVal val="#ppt_w"/>
                                          </p:val>
                                        </p:tav>
                                      </p:tavLst>
                                    </p:anim>
                                    <p:anim calcmode="lin" valueType="num">
                                      <p:cBhvr>
                                        <p:cTn id="8" dur="500" fill="hold"/>
                                        <p:tgtEl>
                                          <p:spTgt spid="175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685800" y="2876550"/>
            <a:ext cx="7772400" cy="1006475"/>
          </a:xfrm>
          <a:noFill/>
        </p:spPr>
        <p:txBody>
          <a:bodyPr>
            <a:spAutoFit/>
          </a:bodyPr>
          <a:lstStyle/>
          <a:p>
            <a:r>
              <a:rPr lang="en-US" sz="6000"/>
              <a:t>Mastoid Antrum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p:cTn id="7" dur="500" fill="hold"/>
                                        <p:tgtEl>
                                          <p:spTgt spid="232450"/>
                                        </p:tgtEl>
                                        <p:attrNameLst>
                                          <p:attrName>ppt_w</p:attrName>
                                        </p:attrNameLst>
                                      </p:cBhvr>
                                      <p:tavLst>
                                        <p:tav tm="0">
                                          <p:val>
                                            <p:fltVal val="0"/>
                                          </p:val>
                                        </p:tav>
                                        <p:tav tm="100000">
                                          <p:val>
                                            <p:strVal val="#ppt_w"/>
                                          </p:val>
                                        </p:tav>
                                      </p:tavLst>
                                    </p:anim>
                                    <p:anim calcmode="lin" valueType="num">
                                      <p:cBhvr>
                                        <p:cTn id="8" dur="500" fill="hold"/>
                                        <p:tgtEl>
                                          <p:spTgt spid="2324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2B11C1D8-698A-4A4D-B0CE-675F9C11A16F}" type="slidenum">
              <a:rPr lang="en-US"/>
              <a:pPr/>
              <a:t>31</a:t>
            </a:fld>
            <a:endParaRPr lang="en-US"/>
          </a:p>
        </p:txBody>
      </p:sp>
      <p:sp>
        <p:nvSpPr>
          <p:cNvPr id="191491" name="Rectangle 3"/>
          <p:cNvSpPr>
            <a:spLocks noGrp="1" noChangeArrowheads="1"/>
          </p:cNvSpPr>
          <p:nvPr>
            <p:ph type="body" sz="half" idx="2"/>
          </p:nvPr>
        </p:nvSpPr>
        <p:spPr>
          <a:xfrm>
            <a:off x="1389063" y="4870450"/>
            <a:ext cx="6346825" cy="1371600"/>
          </a:xfrm>
        </p:spPr>
        <p:txBody>
          <a:bodyPr/>
          <a:lstStyle/>
          <a:p>
            <a:r>
              <a:rPr lang="en-US" sz="2000"/>
              <a:t>The </a:t>
            </a:r>
            <a:r>
              <a:rPr lang="en-US" sz="2000" b="1">
                <a:solidFill>
                  <a:schemeClr val="accent1"/>
                </a:solidFill>
              </a:rPr>
              <a:t>mastoid antrum</a:t>
            </a:r>
            <a:r>
              <a:rPr lang="en-US" sz="2000"/>
              <a:t> lies behind the middle ear in the petrous part of the temporal bone. </a:t>
            </a:r>
          </a:p>
          <a:p>
            <a:r>
              <a:rPr lang="en-US" sz="2000"/>
              <a:t>It communicates with the middle ear by the </a:t>
            </a:r>
            <a:r>
              <a:rPr lang="en-US" sz="2000" b="1">
                <a:solidFill>
                  <a:schemeClr val="accent1"/>
                </a:solidFill>
              </a:rPr>
              <a:t>aditus,</a:t>
            </a:r>
            <a:r>
              <a:rPr lang="en-US" sz="2000"/>
              <a:t> which may be as large as 1 cm in diameter.</a:t>
            </a:r>
          </a:p>
        </p:txBody>
      </p:sp>
      <p:pic>
        <p:nvPicPr>
          <p:cNvPr id="191492" name="Picture 4" descr="F66122-008-f112a"/>
          <p:cNvPicPr>
            <a:picLocks noGrp="1" noChangeAspect="1" noChangeArrowheads="1"/>
          </p:cNvPicPr>
          <p:nvPr>
            <p:ph sz="half" idx="1"/>
          </p:nvPr>
        </p:nvPicPr>
        <p:blipFill>
          <a:blip r:embed="rId3"/>
          <a:srcRect b="6287"/>
          <a:stretch>
            <a:fillRect/>
          </a:stretch>
        </p:blipFill>
        <p:spPr>
          <a:xfrm>
            <a:off x="869950" y="582613"/>
            <a:ext cx="7394575" cy="4175125"/>
          </a:xfrm>
          <a:noFill/>
          <a:ln/>
        </p:spPr>
      </p:pic>
      <p:sp>
        <p:nvSpPr>
          <p:cNvPr id="191493" name="AutoShape 5"/>
          <p:cNvSpPr>
            <a:spLocks noChangeArrowheads="1"/>
          </p:cNvSpPr>
          <p:nvPr/>
        </p:nvSpPr>
        <p:spPr bwMode="auto">
          <a:xfrm>
            <a:off x="2239963" y="750888"/>
            <a:ext cx="1454150" cy="30321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191494" name="AutoShape 6"/>
          <p:cNvSpPr>
            <a:spLocks noChangeArrowheads="1"/>
          </p:cNvSpPr>
          <p:nvPr/>
        </p:nvSpPr>
        <p:spPr bwMode="auto">
          <a:xfrm>
            <a:off x="4592638" y="747713"/>
            <a:ext cx="2168525" cy="30321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1491">
                                            <p:txEl>
                                              <p:pRg st="0" end="0"/>
                                            </p:txEl>
                                          </p:spTgt>
                                        </p:tgtEl>
                                        <p:attrNameLst>
                                          <p:attrName>style.visibility</p:attrName>
                                        </p:attrNameLst>
                                      </p:cBhvr>
                                      <p:to>
                                        <p:strVal val="visible"/>
                                      </p:to>
                                    </p:set>
                                    <p:animEffect transition="in" filter="fade">
                                      <p:cBhvr>
                                        <p:cTn id="13" dur="1000"/>
                                        <p:tgtEl>
                                          <p:spTgt spid="191491">
                                            <p:txEl>
                                              <p:pRg st="0" end="0"/>
                                            </p:txEl>
                                          </p:spTgt>
                                        </p:tgtEl>
                                      </p:cBhvr>
                                    </p:animEffect>
                                    <p:anim calcmode="lin" valueType="num">
                                      <p:cBhvr>
                                        <p:cTn id="14" dur="10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149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91493"/>
                                        </p:tgtEl>
                                        <p:attrNameLst>
                                          <p:attrName>style.visibility</p:attrName>
                                        </p:attrNameLst>
                                      </p:cBhvr>
                                      <p:to>
                                        <p:strVal val="visible"/>
                                      </p:to>
                                    </p:set>
                                    <p:anim calcmode="lin" valueType="num">
                                      <p:cBhvr>
                                        <p:cTn id="19" dur="500" fill="hold"/>
                                        <p:tgtEl>
                                          <p:spTgt spid="191493"/>
                                        </p:tgtEl>
                                        <p:attrNameLst>
                                          <p:attrName>ppt_w</p:attrName>
                                        </p:attrNameLst>
                                      </p:cBhvr>
                                      <p:tavLst>
                                        <p:tav tm="0">
                                          <p:val>
                                            <p:fltVal val="0"/>
                                          </p:val>
                                        </p:tav>
                                        <p:tav tm="100000">
                                          <p:val>
                                            <p:strVal val="#ppt_w"/>
                                          </p:val>
                                        </p:tav>
                                      </p:tavLst>
                                    </p:anim>
                                    <p:anim calcmode="lin" valueType="num">
                                      <p:cBhvr>
                                        <p:cTn id="20" dur="500" fill="hold"/>
                                        <p:tgtEl>
                                          <p:spTgt spid="19149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1493"/>
                                        </p:tgtEl>
                                        <p:attrNameLst>
                                          <p:attrName>style.visibility</p:attrName>
                                        </p:attrNameLst>
                                      </p:cBhvr>
                                      <p:to>
                                        <p:strVal val="hidden"/>
                                      </p:to>
                                    </p:set>
                                  </p:childTnLst>
                                </p:cTn>
                              </p:par>
                              <p:par>
                                <p:cTn id="25" presetID="47" presetClass="entr" presetSubtype="0" fill="hold" grpId="0" nodeType="withEffect">
                                  <p:stCondLst>
                                    <p:cond delay="0"/>
                                  </p:stCondLst>
                                  <p:childTnLst>
                                    <p:set>
                                      <p:cBhvr>
                                        <p:cTn id="26" dur="1" fill="hold">
                                          <p:stCondLst>
                                            <p:cond delay="0"/>
                                          </p:stCondLst>
                                        </p:cTn>
                                        <p:tgtEl>
                                          <p:spTgt spid="191491">
                                            <p:txEl>
                                              <p:pRg st="1" end="1"/>
                                            </p:txEl>
                                          </p:spTgt>
                                        </p:tgtEl>
                                        <p:attrNameLst>
                                          <p:attrName>style.visibility</p:attrName>
                                        </p:attrNameLst>
                                      </p:cBhvr>
                                      <p:to>
                                        <p:strVal val="visible"/>
                                      </p:to>
                                    </p:set>
                                    <p:animEffect transition="in" filter="fade">
                                      <p:cBhvr>
                                        <p:cTn id="27" dur="1000"/>
                                        <p:tgtEl>
                                          <p:spTgt spid="191491">
                                            <p:txEl>
                                              <p:pRg st="1" end="1"/>
                                            </p:txEl>
                                          </p:spTgt>
                                        </p:tgtEl>
                                      </p:cBhvr>
                                    </p:animEffect>
                                    <p:anim calcmode="lin" valueType="num">
                                      <p:cBhvr>
                                        <p:cTn id="28" dur="10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91491">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191494"/>
                                        </p:tgtEl>
                                        <p:attrNameLst>
                                          <p:attrName>style.visibility</p:attrName>
                                        </p:attrNameLst>
                                      </p:cBhvr>
                                      <p:to>
                                        <p:strVal val="visible"/>
                                      </p:to>
                                    </p:set>
                                    <p:anim calcmode="lin" valueType="num">
                                      <p:cBhvr>
                                        <p:cTn id="33" dur="500" fill="hold"/>
                                        <p:tgtEl>
                                          <p:spTgt spid="191494"/>
                                        </p:tgtEl>
                                        <p:attrNameLst>
                                          <p:attrName>ppt_w</p:attrName>
                                        </p:attrNameLst>
                                      </p:cBhvr>
                                      <p:tavLst>
                                        <p:tav tm="0">
                                          <p:val>
                                            <p:fltVal val="0"/>
                                          </p:val>
                                        </p:tav>
                                        <p:tav tm="100000">
                                          <p:val>
                                            <p:strVal val="#ppt_w"/>
                                          </p:val>
                                        </p:tav>
                                      </p:tavLst>
                                    </p:anim>
                                    <p:anim calcmode="lin" valueType="num">
                                      <p:cBhvr>
                                        <p:cTn id="34" dur="500" fill="hold"/>
                                        <p:tgtEl>
                                          <p:spTgt spid="1914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uiExpand="1" build="p"/>
      <p:bldP spid="191493" grpId="0" animBg="1"/>
      <p:bldP spid="191493" grpId="1" animBg="1"/>
      <p:bldP spid="1914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876550"/>
            <a:ext cx="7772400" cy="1006475"/>
          </a:xfrm>
          <a:noFill/>
        </p:spPr>
        <p:txBody>
          <a:bodyPr>
            <a:spAutoFit/>
          </a:bodyPr>
          <a:lstStyle/>
          <a:p>
            <a:r>
              <a:rPr lang="en-US" sz="6000"/>
              <a:t>Facial Nerve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500" fill="hold"/>
                                        <p:tgtEl>
                                          <p:spTgt spid="236546"/>
                                        </p:tgtEl>
                                        <p:attrNameLst>
                                          <p:attrName>ppt_w</p:attrName>
                                        </p:attrNameLst>
                                      </p:cBhvr>
                                      <p:tavLst>
                                        <p:tav tm="0">
                                          <p:val>
                                            <p:fltVal val="0"/>
                                          </p:val>
                                        </p:tav>
                                        <p:tav tm="100000">
                                          <p:val>
                                            <p:strVal val="#ppt_w"/>
                                          </p:val>
                                        </p:tav>
                                      </p:tavLst>
                                    </p:anim>
                                    <p:anim calcmode="lin" valueType="num">
                                      <p:cBhvr>
                                        <p:cTn id="8" dur="500" fill="hold"/>
                                        <p:tgtEl>
                                          <p:spTgt spid="2365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08205F39-725A-49C0-B447-BEDA54C3065B}" type="slidenum">
              <a:rPr lang="en-US"/>
              <a:pPr/>
              <a:t>33</a:t>
            </a:fld>
            <a:endParaRPr lang="en-US"/>
          </a:p>
        </p:txBody>
      </p:sp>
      <p:sp>
        <p:nvSpPr>
          <p:cNvPr id="207875" name="Rectangle 3"/>
          <p:cNvSpPr>
            <a:spLocks noGrp="1" noChangeArrowheads="1"/>
          </p:cNvSpPr>
          <p:nvPr>
            <p:ph type="body" sz="half" idx="2"/>
          </p:nvPr>
        </p:nvSpPr>
        <p:spPr>
          <a:xfrm>
            <a:off x="700088" y="4949825"/>
            <a:ext cx="7742237" cy="1371600"/>
          </a:xfrm>
        </p:spPr>
        <p:txBody>
          <a:bodyPr/>
          <a:lstStyle/>
          <a:p>
            <a:r>
              <a:rPr lang="en-US" sz="2000"/>
              <a:t>On reaching the bottom of the internal acoustic meatus, the </a:t>
            </a:r>
            <a:r>
              <a:rPr lang="en-US" sz="2000" b="1">
                <a:solidFill>
                  <a:schemeClr val="accent1"/>
                </a:solidFill>
              </a:rPr>
              <a:t>facial nerve</a:t>
            </a:r>
            <a:r>
              <a:rPr lang="en-US" sz="2000"/>
              <a:t> enters the facial canal. </a:t>
            </a:r>
          </a:p>
          <a:p>
            <a:r>
              <a:rPr lang="en-US" sz="2000"/>
              <a:t>The nerve runs laterally above the vestibule of the internal ear until it reaches the medial wall of the middle ear. </a:t>
            </a:r>
          </a:p>
        </p:txBody>
      </p:sp>
      <p:pic>
        <p:nvPicPr>
          <p:cNvPr id="207876" name="Picture 4" descr="F66122-008-f124a"/>
          <p:cNvPicPr>
            <a:picLocks noGrp="1" noChangeAspect="1" noChangeArrowheads="1"/>
          </p:cNvPicPr>
          <p:nvPr>
            <p:ph sz="half" idx="1"/>
          </p:nvPr>
        </p:nvPicPr>
        <p:blipFill>
          <a:blip r:embed="rId3"/>
          <a:srcRect/>
          <a:stretch>
            <a:fillRect/>
          </a:stretch>
        </p:blipFill>
        <p:spPr>
          <a:xfrm>
            <a:off x="1487488" y="450850"/>
            <a:ext cx="6127750" cy="4429125"/>
          </a:xfrm>
          <a:noFill/>
          <a:ln/>
        </p:spPr>
      </p:pic>
      <p:sp>
        <p:nvSpPr>
          <p:cNvPr id="207877" name="AutoShape 5"/>
          <p:cNvSpPr>
            <a:spLocks noChangeArrowheads="1"/>
          </p:cNvSpPr>
          <p:nvPr/>
        </p:nvSpPr>
        <p:spPr bwMode="auto">
          <a:xfrm>
            <a:off x="5962650" y="936625"/>
            <a:ext cx="995363" cy="2286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dissolve">
                                      <p:cBhvr>
                                        <p:cTn id="7" dur="500"/>
                                        <p:tgtEl>
                                          <p:spTgt spid="20787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7875">
                                            <p:txEl>
                                              <p:pRg st="0" end="0"/>
                                            </p:txEl>
                                          </p:spTgt>
                                        </p:tgtEl>
                                        <p:attrNameLst>
                                          <p:attrName>style.visibility</p:attrName>
                                        </p:attrNameLst>
                                      </p:cBhvr>
                                      <p:to>
                                        <p:strVal val="visible"/>
                                      </p:to>
                                    </p:set>
                                    <p:animEffect transition="in" filter="fade">
                                      <p:cBhvr>
                                        <p:cTn id="12" dur="1000"/>
                                        <p:tgtEl>
                                          <p:spTgt spid="207875">
                                            <p:txEl>
                                              <p:pRg st="0" end="0"/>
                                            </p:txEl>
                                          </p:spTgt>
                                        </p:tgtEl>
                                      </p:cBhvr>
                                    </p:animEffect>
                                    <p:anim calcmode="lin" valueType="num">
                                      <p:cBhvr>
                                        <p:cTn id="13" dur="10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787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07877"/>
                                        </p:tgtEl>
                                        <p:attrNameLst>
                                          <p:attrName>style.visibility</p:attrName>
                                        </p:attrNameLst>
                                      </p:cBhvr>
                                      <p:to>
                                        <p:strVal val="visible"/>
                                      </p:to>
                                    </p:set>
                                    <p:anim calcmode="lin" valueType="num">
                                      <p:cBhvr>
                                        <p:cTn id="18" dur="500" fill="hold"/>
                                        <p:tgtEl>
                                          <p:spTgt spid="207877"/>
                                        </p:tgtEl>
                                        <p:attrNameLst>
                                          <p:attrName>ppt_w</p:attrName>
                                        </p:attrNameLst>
                                      </p:cBhvr>
                                      <p:tavLst>
                                        <p:tav tm="0">
                                          <p:val>
                                            <p:fltVal val="0"/>
                                          </p:val>
                                        </p:tav>
                                        <p:tav tm="100000">
                                          <p:val>
                                            <p:strVal val="#ppt_w"/>
                                          </p:val>
                                        </p:tav>
                                      </p:tavLst>
                                    </p:anim>
                                    <p:anim calcmode="lin" valueType="num">
                                      <p:cBhvr>
                                        <p:cTn id="19" dur="500" fill="hold"/>
                                        <p:tgtEl>
                                          <p:spTgt spid="20787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07875">
                                            <p:txEl>
                                              <p:pRg st="1" end="1"/>
                                            </p:txEl>
                                          </p:spTgt>
                                        </p:tgtEl>
                                        <p:attrNameLst>
                                          <p:attrName>style.visibility</p:attrName>
                                        </p:attrNameLst>
                                      </p:cBhvr>
                                      <p:to>
                                        <p:strVal val="visible"/>
                                      </p:to>
                                    </p:set>
                                    <p:animEffect transition="in" filter="fade">
                                      <p:cBhvr>
                                        <p:cTn id="24" dur="1000"/>
                                        <p:tgtEl>
                                          <p:spTgt spid="207875">
                                            <p:txEl>
                                              <p:pRg st="1" end="1"/>
                                            </p:txEl>
                                          </p:spTgt>
                                        </p:tgtEl>
                                      </p:cBhvr>
                                    </p:animEffect>
                                    <p:anim calcmode="lin" valueType="num">
                                      <p:cBhvr>
                                        <p:cTn id="25" dur="10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078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p:bldP spid="2078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17924E39-5352-405B-8022-042A46C945DC}" type="slidenum">
              <a:rPr lang="en-US"/>
              <a:pPr/>
              <a:t>34</a:t>
            </a:fld>
            <a:endParaRPr lang="en-US"/>
          </a:p>
        </p:txBody>
      </p:sp>
      <p:sp>
        <p:nvSpPr>
          <p:cNvPr id="373762" name="Rectangle 2"/>
          <p:cNvSpPr>
            <a:spLocks noGrp="1" noChangeArrowheads="1"/>
          </p:cNvSpPr>
          <p:nvPr>
            <p:ph type="body" sz="half" idx="2"/>
          </p:nvPr>
        </p:nvSpPr>
        <p:spPr>
          <a:xfrm>
            <a:off x="1655763" y="4949825"/>
            <a:ext cx="5867400" cy="1371600"/>
          </a:xfrm>
        </p:spPr>
        <p:txBody>
          <a:bodyPr/>
          <a:lstStyle/>
          <a:p>
            <a:r>
              <a:rPr lang="en-US" sz="2000"/>
              <a:t>Here, the nerve expands to form the sensory </a:t>
            </a:r>
            <a:r>
              <a:rPr lang="en-US" sz="2000" b="1">
                <a:solidFill>
                  <a:schemeClr val="accent1"/>
                </a:solidFill>
              </a:rPr>
              <a:t>geniculate ganglion</a:t>
            </a:r>
            <a:r>
              <a:rPr lang="en-US" sz="2000">
                <a:solidFill>
                  <a:schemeClr val="accent1"/>
                </a:solidFill>
              </a:rPr>
              <a:t>. </a:t>
            </a:r>
          </a:p>
          <a:p>
            <a:r>
              <a:rPr lang="en-US" sz="2000"/>
              <a:t>The nerve then bends sharply backward above the promontory.</a:t>
            </a:r>
          </a:p>
        </p:txBody>
      </p:sp>
      <p:pic>
        <p:nvPicPr>
          <p:cNvPr id="373763" name="Picture 3" descr="F66122-008-f124a"/>
          <p:cNvPicPr>
            <a:picLocks noGrp="1" noChangeAspect="1" noChangeArrowheads="1"/>
          </p:cNvPicPr>
          <p:nvPr>
            <p:ph sz="half" idx="1"/>
          </p:nvPr>
        </p:nvPicPr>
        <p:blipFill>
          <a:blip r:embed="rId3"/>
          <a:srcRect/>
          <a:stretch>
            <a:fillRect/>
          </a:stretch>
        </p:blipFill>
        <p:spPr>
          <a:xfrm>
            <a:off x="1487488" y="450850"/>
            <a:ext cx="6127750" cy="4429125"/>
          </a:xfrm>
          <a:noFill/>
          <a:ln/>
        </p:spPr>
      </p:pic>
      <p:sp>
        <p:nvSpPr>
          <p:cNvPr id="373764" name="AutoShape 4"/>
          <p:cNvSpPr>
            <a:spLocks noChangeArrowheads="1"/>
          </p:cNvSpPr>
          <p:nvPr/>
        </p:nvSpPr>
        <p:spPr bwMode="auto">
          <a:xfrm>
            <a:off x="4870450" y="681038"/>
            <a:ext cx="1173163" cy="2286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3762">
                                            <p:txEl>
                                              <p:pRg st="0" end="0"/>
                                            </p:txEl>
                                          </p:spTgt>
                                        </p:tgtEl>
                                        <p:attrNameLst>
                                          <p:attrName>style.visibility</p:attrName>
                                        </p:attrNameLst>
                                      </p:cBhvr>
                                      <p:to>
                                        <p:strVal val="visible"/>
                                      </p:to>
                                    </p:set>
                                    <p:animEffect transition="in" filter="fade">
                                      <p:cBhvr>
                                        <p:cTn id="7" dur="1000"/>
                                        <p:tgtEl>
                                          <p:spTgt spid="373762">
                                            <p:txEl>
                                              <p:pRg st="0" end="0"/>
                                            </p:txEl>
                                          </p:spTgt>
                                        </p:tgtEl>
                                      </p:cBhvr>
                                    </p:animEffect>
                                    <p:anim calcmode="lin" valueType="num">
                                      <p:cBhvr>
                                        <p:cTn id="8" dur="1000" fill="hold"/>
                                        <p:tgtEl>
                                          <p:spTgt spid="3737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376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73764"/>
                                        </p:tgtEl>
                                        <p:attrNameLst>
                                          <p:attrName>style.visibility</p:attrName>
                                        </p:attrNameLst>
                                      </p:cBhvr>
                                      <p:to>
                                        <p:strVal val="visible"/>
                                      </p:to>
                                    </p:set>
                                    <p:anim calcmode="lin" valueType="num">
                                      <p:cBhvr>
                                        <p:cTn id="13" dur="500" fill="hold"/>
                                        <p:tgtEl>
                                          <p:spTgt spid="373764"/>
                                        </p:tgtEl>
                                        <p:attrNameLst>
                                          <p:attrName>ppt_w</p:attrName>
                                        </p:attrNameLst>
                                      </p:cBhvr>
                                      <p:tavLst>
                                        <p:tav tm="0">
                                          <p:val>
                                            <p:fltVal val="0"/>
                                          </p:val>
                                        </p:tav>
                                        <p:tav tm="100000">
                                          <p:val>
                                            <p:strVal val="#ppt_w"/>
                                          </p:val>
                                        </p:tav>
                                      </p:tavLst>
                                    </p:anim>
                                    <p:anim calcmode="lin" valueType="num">
                                      <p:cBhvr>
                                        <p:cTn id="14" dur="500" fill="hold"/>
                                        <p:tgtEl>
                                          <p:spTgt spid="37376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3762">
                                            <p:txEl>
                                              <p:pRg st="1" end="1"/>
                                            </p:txEl>
                                          </p:spTgt>
                                        </p:tgtEl>
                                        <p:attrNameLst>
                                          <p:attrName>style.visibility</p:attrName>
                                        </p:attrNameLst>
                                      </p:cBhvr>
                                      <p:to>
                                        <p:strVal val="visible"/>
                                      </p:to>
                                    </p:set>
                                    <p:animEffect transition="in" filter="fade">
                                      <p:cBhvr>
                                        <p:cTn id="19" dur="1000"/>
                                        <p:tgtEl>
                                          <p:spTgt spid="373762">
                                            <p:txEl>
                                              <p:pRg st="1" end="1"/>
                                            </p:txEl>
                                          </p:spTgt>
                                        </p:tgtEl>
                                      </p:cBhvr>
                                    </p:animEffect>
                                    <p:anim calcmode="lin" valueType="num">
                                      <p:cBhvr>
                                        <p:cTn id="20" dur="1000" fill="hold"/>
                                        <p:tgtEl>
                                          <p:spTgt spid="37376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7376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uiExpand="1" build="p"/>
      <p:bldP spid="3737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6EFC581B-1FC3-41C6-ABCA-D5C3EE281564}" type="slidenum">
              <a:rPr lang="en-US"/>
              <a:pPr/>
              <a:t>35</a:t>
            </a:fld>
            <a:endParaRPr lang="en-US"/>
          </a:p>
        </p:txBody>
      </p:sp>
      <p:sp>
        <p:nvSpPr>
          <p:cNvPr id="377858" name="Rectangle 2"/>
          <p:cNvSpPr>
            <a:spLocks noGrp="1" noChangeArrowheads="1"/>
          </p:cNvSpPr>
          <p:nvPr>
            <p:ph type="body" sz="half" idx="2"/>
          </p:nvPr>
        </p:nvSpPr>
        <p:spPr>
          <a:xfrm>
            <a:off x="573088" y="4916488"/>
            <a:ext cx="7943850" cy="707886"/>
          </a:xfrm>
        </p:spPr>
        <p:txBody>
          <a:bodyPr/>
          <a:lstStyle/>
          <a:p>
            <a:r>
              <a:rPr lang="en-US" sz="2000" dirty="0" smtClean="0"/>
              <a:t>It </a:t>
            </a:r>
            <a:r>
              <a:rPr lang="en-US" sz="2000" dirty="0"/>
              <a:t>descends in the posterior wall of the middle ear, behind the pyramid, and finally emerges through the </a:t>
            </a:r>
            <a:r>
              <a:rPr lang="en-US" sz="2000" dirty="0" err="1"/>
              <a:t>stylomastoid</a:t>
            </a:r>
            <a:r>
              <a:rPr lang="en-US" sz="2000" dirty="0"/>
              <a:t> foramen. </a:t>
            </a:r>
          </a:p>
        </p:txBody>
      </p:sp>
      <p:pic>
        <p:nvPicPr>
          <p:cNvPr id="377859" name="Picture 3" descr="F66122-008-f124a"/>
          <p:cNvPicPr>
            <a:picLocks noGrp="1" noChangeAspect="1" noChangeArrowheads="1"/>
          </p:cNvPicPr>
          <p:nvPr>
            <p:ph sz="half" idx="1"/>
          </p:nvPr>
        </p:nvPicPr>
        <p:blipFill>
          <a:blip r:embed="rId3"/>
          <a:srcRect/>
          <a:stretch>
            <a:fillRect/>
          </a:stretch>
        </p:blipFill>
        <p:spPr>
          <a:xfrm>
            <a:off x="1487488" y="450850"/>
            <a:ext cx="6127750" cy="4429125"/>
          </a:xfrm>
          <a:noFill/>
          <a:ln/>
        </p:spPr>
      </p:pic>
      <p:sp>
        <p:nvSpPr>
          <p:cNvPr id="377860" name="AutoShape 4"/>
          <p:cNvSpPr>
            <a:spLocks noChangeArrowheads="1"/>
          </p:cNvSpPr>
          <p:nvPr/>
        </p:nvSpPr>
        <p:spPr bwMode="auto">
          <a:xfrm>
            <a:off x="4257675" y="4227513"/>
            <a:ext cx="1173163" cy="2286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7858">
                                            <p:txEl>
                                              <p:pRg st="0" end="0"/>
                                            </p:txEl>
                                          </p:spTgt>
                                        </p:tgtEl>
                                        <p:attrNameLst>
                                          <p:attrName>style.visibility</p:attrName>
                                        </p:attrNameLst>
                                      </p:cBhvr>
                                      <p:to>
                                        <p:strVal val="visible"/>
                                      </p:to>
                                    </p:set>
                                    <p:animEffect transition="in" filter="fade">
                                      <p:cBhvr>
                                        <p:cTn id="7" dur="1000"/>
                                        <p:tgtEl>
                                          <p:spTgt spid="377858">
                                            <p:txEl>
                                              <p:pRg st="0" end="0"/>
                                            </p:txEl>
                                          </p:spTgt>
                                        </p:tgtEl>
                                      </p:cBhvr>
                                    </p:animEffect>
                                    <p:anim calcmode="lin" valueType="num">
                                      <p:cBhvr>
                                        <p:cTn id="8" dur="1000" fill="hold"/>
                                        <p:tgtEl>
                                          <p:spTgt spid="3778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77860"/>
                                        </p:tgtEl>
                                        <p:attrNameLst>
                                          <p:attrName>style.visibility</p:attrName>
                                        </p:attrNameLst>
                                      </p:cBhvr>
                                      <p:to>
                                        <p:strVal val="visible"/>
                                      </p:to>
                                    </p:set>
                                    <p:anim calcmode="lin" valueType="num">
                                      <p:cBhvr>
                                        <p:cTn id="13" dur="500" fill="hold"/>
                                        <p:tgtEl>
                                          <p:spTgt spid="377860"/>
                                        </p:tgtEl>
                                        <p:attrNameLst>
                                          <p:attrName>ppt_w</p:attrName>
                                        </p:attrNameLst>
                                      </p:cBhvr>
                                      <p:tavLst>
                                        <p:tav tm="0">
                                          <p:val>
                                            <p:fltVal val="0"/>
                                          </p:val>
                                        </p:tav>
                                        <p:tav tm="100000">
                                          <p:val>
                                            <p:strVal val="#ppt_w"/>
                                          </p:val>
                                        </p:tav>
                                      </p:tavLst>
                                    </p:anim>
                                    <p:anim calcmode="lin" valueType="num">
                                      <p:cBhvr>
                                        <p:cTn id="14" dur="500" fill="hold"/>
                                        <p:tgtEl>
                                          <p:spTgt spid="377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build="p"/>
      <p:bldP spid="3778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FA35AEA3-300C-4D59-817C-9E9535AC8955}" type="slidenum">
              <a:rPr lang="en-US"/>
              <a:pPr/>
              <a:t>36</a:t>
            </a:fld>
            <a:endParaRPr lang="en-US"/>
          </a:p>
        </p:txBody>
      </p:sp>
      <p:sp>
        <p:nvSpPr>
          <p:cNvPr id="379906" name="Rectangle 2"/>
          <p:cNvSpPr>
            <a:spLocks noGrp="1" noChangeArrowheads="1"/>
          </p:cNvSpPr>
          <p:nvPr>
            <p:ph type="body" sz="half" idx="2"/>
          </p:nvPr>
        </p:nvSpPr>
        <p:spPr>
          <a:xfrm>
            <a:off x="1563688" y="4849813"/>
            <a:ext cx="6015037" cy="1371600"/>
          </a:xfrm>
        </p:spPr>
        <p:txBody>
          <a:bodyPr/>
          <a:lstStyle/>
          <a:p>
            <a:pPr marL="357188" indent="-357188"/>
            <a:r>
              <a:rPr lang="en-US" sz="2000" b="1">
                <a:solidFill>
                  <a:schemeClr val="accent1"/>
                </a:solidFill>
              </a:rPr>
              <a:t>The nerve to the stapedius</a:t>
            </a:r>
            <a:r>
              <a:rPr lang="en-US" sz="2000" b="1"/>
              <a:t> </a:t>
            </a:r>
            <a:r>
              <a:rPr lang="en-US" sz="2000"/>
              <a:t>arises from the facial nerve as it descends in the facial canal behind the pyramid. </a:t>
            </a:r>
          </a:p>
          <a:p>
            <a:pPr marL="357188" indent="-357188"/>
            <a:r>
              <a:rPr lang="en-US" sz="2000"/>
              <a:t>It supplies the muscle within the pyramid. </a:t>
            </a:r>
          </a:p>
        </p:txBody>
      </p:sp>
      <p:pic>
        <p:nvPicPr>
          <p:cNvPr id="379907" name="Picture 3" descr="F66122-008-f124a"/>
          <p:cNvPicPr>
            <a:picLocks noGrp="1" noChangeAspect="1" noChangeArrowheads="1"/>
          </p:cNvPicPr>
          <p:nvPr>
            <p:ph sz="half" idx="1"/>
          </p:nvPr>
        </p:nvPicPr>
        <p:blipFill>
          <a:blip r:embed="rId3"/>
          <a:srcRect/>
          <a:stretch>
            <a:fillRect/>
          </a:stretch>
        </p:blipFill>
        <p:spPr>
          <a:xfrm>
            <a:off x="1487488" y="450850"/>
            <a:ext cx="6127750" cy="4429125"/>
          </a:xfrm>
          <a:noFill/>
          <a:ln/>
        </p:spPr>
      </p:pic>
      <p:sp>
        <p:nvSpPr>
          <p:cNvPr id="379908" name="AutoShape 4"/>
          <p:cNvSpPr>
            <a:spLocks noChangeArrowheads="1"/>
          </p:cNvSpPr>
          <p:nvPr/>
        </p:nvSpPr>
        <p:spPr bwMode="auto">
          <a:xfrm>
            <a:off x="1671638" y="2432050"/>
            <a:ext cx="995362" cy="30638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79907"/>
                                        </p:tgtEl>
                                        <p:attrNameLst>
                                          <p:attrName>style.visibility</p:attrName>
                                        </p:attrNameLst>
                                      </p:cBhvr>
                                      <p:to>
                                        <p:strVal val="visible"/>
                                      </p:to>
                                    </p:set>
                                    <p:animEffect transition="in" filter="box(in)">
                                      <p:cBhvr>
                                        <p:cTn id="7" dur="500"/>
                                        <p:tgtEl>
                                          <p:spTgt spid="37990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9906">
                                            <p:txEl>
                                              <p:pRg st="0" end="0"/>
                                            </p:txEl>
                                          </p:spTgt>
                                        </p:tgtEl>
                                        <p:attrNameLst>
                                          <p:attrName>style.visibility</p:attrName>
                                        </p:attrNameLst>
                                      </p:cBhvr>
                                      <p:to>
                                        <p:strVal val="visible"/>
                                      </p:to>
                                    </p:set>
                                    <p:animEffect transition="in" filter="fade">
                                      <p:cBhvr>
                                        <p:cTn id="12" dur="1000"/>
                                        <p:tgtEl>
                                          <p:spTgt spid="379906">
                                            <p:txEl>
                                              <p:pRg st="0" end="0"/>
                                            </p:txEl>
                                          </p:spTgt>
                                        </p:tgtEl>
                                      </p:cBhvr>
                                    </p:animEffect>
                                    <p:anim calcmode="lin" valueType="num">
                                      <p:cBhvr>
                                        <p:cTn id="13" dur="1000" fill="hold"/>
                                        <p:tgtEl>
                                          <p:spTgt spid="37990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990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79908"/>
                                        </p:tgtEl>
                                        <p:attrNameLst>
                                          <p:attrName>style.visibility</p:attrName>
                                        </p:attrNameLst>
                                      </p:cBhvr>
                                      <p:to>
                                        <p:strVal val="visible"/>
                                      </p:to>
                                    </p:set>
                                    <p:anim calcmode="lin" valueType="num">
                                      <p:cBhvr>
                                        <p:cTn id="18" dur="500" fill="hold"/>
                                        <p:tgtEl>
                                          <p:spTgt spid="379908"/>
                                        </p:tgtEl>
                                        <p:attrNameLst>
                                          <p:attrName>ppt_w</p:attrName>
                                        </p:attrNameLst>
                                      </p:cBhvr>
                                      <p:tavLst>
                                        <p:tav tm="0">
                                          <p:val>
                                            <p:fltVal val="0"/>
                                          </p:val>
                                        </p:tav>
                                        <p:tav tm="100000">
                                          <p:val>
                                            <p:strVal val="#ppt_w"/>
                                          </p:val>
                                        </p:tav>
                                      </p:tavLst>
                                    </p:anim>
                                    <p:anim calcmode="lin" valueType="num">
                                      <p:cBhvr>
                                        <p:cTn id="19" dur="500" fill="hold"/>
                                        <p:tgtEl>
                                          <p:spTgt spid="37990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79906">
                                            <p:txEl>
                                              <p:pRg st="1" end="1"/>
                                            </p:txEl>
                                          </p:spTgt>
                                        </p:tgtEl>
                                        <p:attrNameLst>
                                          <p:attrName>style.visibility</p:attrName>
                                        </p:attrNameLst>
                                      </p:cBhvr>
                                      <p:to>
                                        <p:strVal val="visible"/>
                                      </p:to>
                                    </p:set>
                                    <p:animEffect transition="in" filter="fade">
                                      <p:cBhvr>
                                        <p:cTn id="24" dur="1000"/>
                                        <p:tgtEl>
                                          <p:spTgt spid="379906">
                                            <p:txEl>
                                              <p:pRg st="1" end="1"/>
                                            </p:txEl>
                                          </p:spTgt>
                                        </p:tgtEl>
                                      </p:cBhvr>
                                    </p:animEffect>
                                    <p:anim calcmode="lin" valueType="num">
                                      <p:cBhvr>
                                        <p:cTn id="25" dur="1000" fill="hold"/>
                                        <p:tgtEl>
                                          <p:spTgt spid="37990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7990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uiExpand="1" build="p"/>
      <p:bldP spid="3799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685800" y="2876550"/>
            <a:ext cx="7772400" cy="1006475"/>
          </a:xfrm>
          <a:noFill/>
        </p:spPr>
        <p:txBody>
          <a:bodyPr>
            <a:spAutoFit/>
          </a:bodyPr>
          <a:lstStyle/>
          <a:p>
            <a:r>
              <a:rPr lang="en-US" sz="6000"/>
              <a:t>Tympanic Nerve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500" fill="hold"/>
                                        <p:tgtEl>
                                          <p:spTgt spid="240642"/>
                                        </p:tgtEl>
                                        <p:attrNameLst>
                                          <p:attrName>ppt_w</p:attrName>
                                        </p:attrNameLst>
                                      </p:cBhvr>
                                      <p:tavLst>
                                        <p:tav tm="0">
                                          <p:val>
                                            <p:fltVal val="0"/>
                                          </p:val>
                                        </p:tav>
                                        <p:tav tm="100000">
                                          <p:val>
                                            <p:strVal val="#ppt_w"/>
                                          </p:val>
                                        </p:tav>
                                      </p:tavLst>
                                    </p:anim>
                                    <p:anim calcmode="lin" valueType="num">
                                      <p:cBhvr>
                                        <p:cTn id="8" dur="500" fill="hold"/>
                                        <p:tgtEl>
                                          <p:spTgt spid="2406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772849E7-4FA7-45A3-84D2-E6F1416D9B73}" type="slidenum">
              <a:rPr lang="en-US"/>
              <a:pPr/>
              <a:t>38</a:t>
            </a:fld>
            <a:endParaRPr lang="en-US"/>
          </a:p>
        </p:txBody>
      </p:sp>
      <p:sp>
        <p:nvSpPr>
          <p:cNvPr id="390146" name="Rectangle 2"/>
          <p:cNvSpPr>
            <a:spLocks noGrp="1" noChangeArrowheads="1"/>
          </p:cNvSpPr>
          <p:nvPr>
            <p:ph type="body" sz="half" idx="2"/>
          </p:nvPr>
        </p:nvSpPr>
        <p:spPr>
          <a:xfrm>
            <a:off x="1265238" y="5126038"/>
            <a:ext cx="6581775" cy="701675"/>
          </a:xfrm>
        </p:spPr>
        <p:txBody>
          <a:bodyPr/>
          <a:lstStyle/>
          <a:p>
            <a:pPr marL="0" indent="0">
              <a:buFontTx/>
              <a:buNone/>
            </a:pPr>
            <a:r>
              <a:rPr lang="en-US" sz="2000"/>
              <a:t>The </a:t>
            </a:r>
            <a:r>
              <a:rPr lang="en-US" sz="2000" b="1">
                <a:solidFill>
                  <a:schemeClr val="accent1"/>
                </a:solidFill>
              </a:rPr>
              <a:t>tympanic nerve</a:t>
            </a:r>
            <a:r>
              <a:rPr lang="en-US" sz="2000"/>
              <a:t> arises from the glossopharyngeal nerve, just below the jugular foramen.</a:t>
            </a:r>
          </a:p>
        </p:txBody>
      </p:sp>
      <p:pic>
        <p:nvPicPr>
          <p:cNvPr id="390147" name="Picture 3" descr="F66122-008-f140b"/>
          <p:cNvPicPr>
            <a:picLocks noGrp="1" noChangeAspect="1" noChangeArrowheads="1"/>
          </p:cNvPicPr>
          <p:nvPr>
            <p:ph sz="half" idx="1"/>
          </p:nvPr>
        </p:nvPicPr>
        <p:blipFill>
          <a:blip r:embed="rId3"/>
          <a:srcRect b="3468"/>
          <a:stretch>
            <a:fillRect/>
          </a:stretch>
        </p:blipFill>
        <p:spPr>
          <a:xfrm>
            <a:off x="1490663" y="581025"/>
            <a:ext cx="6172200" cy="4006850"/>
          </a:xfrm>
          <a:noFill/>
          <a:ln/>
        </p:spPr>
      </p:pic>
      <p:sp>
        <p:nvSpPr>
          <p:cNvPr id="390148" name="AutoShape 4"/>
          <p:cNvSpPr>
            <a:spLocks noChangeArrowheads="1"/>
          </p:cNvSpPr>
          <p:nvPr/>
        </p:nvSpPr>
        <p:spPr bwMode="auto">
          <a:xfrm>
            <a:off x="6734175" y="1863725"/>
            <a:ext cx="906463" cy="26193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90147"/>
                                        </p:tgtEl>
                                        <p:attrNameLst>
                                          <p:attrName>style.visibility</p:attrName>
                                        </p:attrNameLst>
                                      </p:cBhvr>
                                      <p:to>
                                        <p:strVal val="visible"/>
                                      </p:to>
                                    </p:set>
                                    <p:animEffect transition="in" filter="dissolve">
                                      <p:cBhvr>
                                        <p:cTn id="7" dur="500"/>
                                        <p:tgtEl>
                                          <p:spTgt spid="39014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0146">
                                            <p:txEl>
                                              <p:pRg st="0" end="0"/>
                                            </p:txEl>
                                          </p:spTgt>
                                        </p:tgtEl>
                                        <p:attrNameLst>
                                          <p:attrName>style.visibility</p:attrName>
                                        </p:attrNameLst>
                                      </p:cBhvr>
                                      <p:to>
                                        <p:strVal val="visible"/>
                                      </p:to>
                                    </p:set>
                                    <p:animEffect transition="in" filter="fade">
                                      <p:cBhvr>
                                        <p:cTn id="12" dur="1000"/>
                                        <p:tgtEl>
                                          <p:spTgt spid="390146">
                                            <p:txEl>
                                              <p:pRg st="0" end="0"/>
                                            </p:txEl>
                                          </p:spTgt>
                                        </p:tgtEl>
                                      </p:cBhvr>
                                    </p:animEffect>
                                    <p:anim calcmode="lin" valueType="num">
                                      <p:cBhvr>
                                        <p:cTn id="13" dur="1000" fill="hold"/>
                                        <p:tgtEl>
                                          <p:spTgt spid="39014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014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90148"/>
                                        </p:tgtEl>
                                        <p:attrNameLst>
                                          <p:attrName>style.visibility</p:attrName>
                                        </p:attrNameLst>
                                      </p:cBhvr>
                                      <p:to>
                                        <p:strVal val="visible"/>
                                      </p:to>
                                    </p:set>
                                    <p:anim calcmode="lin" valueType="num">
                                      <p:cBhvr>
                                        <p:cTn id="18" dur="500" fill="hold"/>
                                        <p:tgtEl>
                                          <p:spTgt spid="390148"/>
                                        </p:tgtEl>
                                        <p:attrNameLst>
                                          <p:attrName>ppt_w</p:attrName>
                                        </p:attrNameLst>
                                      </p:cBhvr>
                                      <p:tavLst>
                                        <p:tav tm="0">
                                          <p:val>
                                            <p:fltVal val="0"/>
                                          </p:val>
                                        </p:tav>
                                        <p:tav tm="100000">
                                          <p:val>
                                            <p:strVal val="#ppt_w"/>
                                          </p:val>
                                        </p:tav>
                                      </p:tavLst>
                                    </p:anim>
                                    <p:anim calcmode="lin" valueType="num">
                                      <p:cBhvr>
                                        <p:cTn id="19" dur="500" fill="hold"/>
                                        <p:tgtEl>
                                          <p:spTgt spid="3901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build="p"/>
      <p:bldP spid="3901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15E9CA60-02C7-4625-98B3-352BAA760132}" type="slidenum">
              <a:rPr lang="en-US"/>
              <a:pPr/>
              <a:t>39</a:t>
            </a:fld>
            <a:endParaRPr lang="en-US"/>
          </a:p>
        </p:txBody>
      </p:sp>
      <p:sp>
        <p:nvSpPr>
          <p:cNvPr id="224259" name="Rectangle 3"/>
          <p:cNvSpPr>
            <a:spLocks noGrp="1" noChangeArrowheads="1"/>
          </p:cNvSpPr>
          <p:nvPr>
            <p:ph type="body" sz="half" idx="2"/>
          </p:nvPr>
        </p:nvSpPr>
        <p:spPr>
          <a:xfrm>
            <a:off x="627063" y="4568825"/>
            <a:ext cx="7888287" cy="1736725"/>
          </a:xfrm>
        </p:spPr>
        <p:txBody>
          <a:bodyPr/>
          <a:lstStyle/>
          <a:p>
            <a:r>
              <a:rPr lang="en-US" sz="2000"/>
              <a:t>The </a:t>
            </a:r>
            <a:r>
              <a:rPr lang="en-US" sz="2000" b="1">
                <a:solidFill>
                  <a:schemeClr val="accent1"/>
                </a:solidFill>
              </a:rPr>
              <a:t>tympanic nerve</a:t>
            </a:r>
            <a:r>
              <a:rPr lang="en-US" sz="2000"/>
              <a:t> passes through the floor of the middle ear and onto the promontory. </a:t>
            </a:r>
          </a:p>
          <a:p>
            <a:r>
              <a:rPr lang="en-US" sz="2000"/>
              <a:t>Here it splits into branches, which form the </a:t>
            </a:r>
            <a:r>
              <a:rPr lang="en-US" sz="2000" b="1">
                <a:solidFill>
                  <a:schemeClr val="accent1"/>
                </a:solidFill>
              </a:rPr>
              <a:t>tympanic plexus.</a:t>
            </a:r>
            <a:r>
              <a:rPr lang="en-US" sz="2000" b="1"/>
              <a:t> </a:t>
            </a:r>
          </a:p>
          <a:p>
            <a:r>
              <a:rPr lang="en-US" sz="2000"/>
              <a:t>The tympanic plexus supplies the lining of the middle ear and </a:t>
            </a:r>
            <a:r>
              <a:rPr lang="en-US" sz="2000" i="1">
                <a:solidFill>
                  <a:schemeClr val="accent2"/>
                </a:solidFill>
                <a:effectLst>
                  <a:outerShdw blurRad="38100" dist="38100" dir="2700000" algn="tl">
                    <a:srgbClr val="000000"/>
                  </a:outerShdw>
                </a:effectLst>
              </a:rPr>
              <a:t>gives off the lesser petrosal nerve.</a:t>
            </a:r>
          </a:p>
        </p:txBody>
      </p:sp>
      <p:pic>
        <p:nvPicPr>
          <p:cNvPr id="224260" name="Picture 4" descr="F66122-008-f116"/>
          <p:cNvPicPr>
            <a:picLocks noGrp="1" noChangeAspect="1" noChangeArrowheads="1"/>
          </p:cNvPicPr>
          <p:nvPr>
            <p:ph sz="half" idx="1"/>
          </p:nvPr>
        </p:nvPicPr>
        <p:blipFill>
          <a:blip r:embed="rId3"/>
          <a:srcRect b="4195"/>
          <a:stretch>
            <a:fillRect/>
          </a:stretch>
        </p:blipFill>
        <p:spPr>
          <a:xfrm>
            <a:off x="1489075" y="514350"/>
            <a:ext cx="6111875" cy="3843338"/>
          </a:xfrm>
          <a:noFill/>
          <a:ln/>
        </p:spPr>
      </p:pic>
      <p:sp>
        <p:nvSpPr>
          <p:cNvPr id="224261" name="AutoShape 5"/>
          <p:cNvSpPr>
            <a:spLocks noChangeArrowheads="1"/>
          </p:cNvSpPr>
          <p:nvPr/>
        </p:nvSpPr>
        <p:spPr bwMode="auto">
          <a:xfrm>
            <a:off x="1582738" y="2120900"/>
            <a:ext cx="1008062" cy="2286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224262" name="AutoShape 6"/>
          <p:cNvSpPr>
            <a:spLocks noChangeArrowheads="1"/>
          </p:cNvSpPr>
          <p:nvPr/>
        </p:nvSpPr>
        <p:spPr bwMode="auto">
          <a:xfrm>
            <a:off x="6251575" y="1303338"/>
            <a:ext cx="1252538" cy="228600"/>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
        <p:nvSpPr>
          <p:cNvPr id="224263" name="AutoShape 7"/>
          <p:cNvSpPr>
            <a:spLocks noChangeArrowheads="1"/>
          </p:cNvSpPr>
          <p:nvPr/>
        </p:nvSpPr>
        <p:spPr bwMode="auto">
          <a:xfrm>
            <a:off x="5264150" y="3887788"/>
            <a:ext cx="1741488" cy="3095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dissolve">
                                      <p:cBhvr>
                                        <p:cTn id="7" dur="500"/>
                                        <p:tgtEl>
                                          <p:spTgt spid="22426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fade">
                                      <p:cBhvr>
                                        <p:cTn id="12" dur="1000"/>
                                        <p:tgtEl>
                                          <p:spTgt spid="224259">
                                            <p:txEl>
                                              <p:pRg st="0" end="0"/>
                                            </p:txEl>
                                          </p:spTgt>
                                        </p:tgtEl>
                                      </p:cBhvr>
                                    </p:animEffect>
                                    <p:anim calcmode="lin" valueType="num">
                                      <p:cBhvr>
                                        <p:cTn id="13" dur="10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425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24263"/>
                                        </p:tgtEl>
                                        <p:attrNameLst>
                                          <p:attrName>style.visibility</p:attrName>
                                        </p:attrNameLst>
                                      </p:cBhvr>
                                      <p:to>
                                        <p:strVal val="visible"/>
                                      </p:to>
                                    </p:set>
                                    <p:anim calcmode="lin" valueType="num">
                                      <p:cBhvr>
                                        <p:cTn id="18" dur="500" fill="hold"/>
                                        <p:tgtEl>
                                          <p:spTgt spid="224263"/>
                                        </p:tgtEl>
                                        <p:attrNameLst>
                                          <p:attrName>ppt_w</p:attrName>
                                        </p:attrNameLst>
                                      </p:cBhvr>
                                      <p:tavLst>
                                        <p:tav tm="0">
                                          <p:val>
                                            <p:fltVal val="0"/>
                                          </p:val>
                                        </p:tav>
                                        <p:tav tm="100000">
                                          <p:val>
                                            <p:strVal val="#ppt_w"/>
                                          </p:val>
                                        </p:tav>
                                      </p:tavLst>
                                    </p:anim>
                                    <p:anim calcmode="lin" valueType="num">
                                      <p:cBhvr>
                                        <p:cTn id="19" dur="500" fill="hold"/>
                                        <p:tgtEl>
                                          <p:spTgt spid="22426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24259">
                                            <p:txEl>
                                              <p:pRg st="1" end="1"/>
                                            </p:txEl>
                                          </p:spTgt>
                                        </p:tgtEl>
                                        <p:attrNameLst>
                                          <p:attrName>style.visibility</p:attrName>
                                        </p:attrNameLst>
                                      </p:cBhvr>
                                      <p:to>
                                        <p:strVal val="visible"/>
                                      </p:to>
                                    </p:set>
                                    <p:animEffect transition="in" filter="fade">
                                      <p:cBhvr>
                                        <p:cTn id="24" dur="1000"/>
                                        <p:tgtEl>
                                          <p:spTgt spid="224259">
                                            <p:txEl>
                                              <p:pRg st="1" end="1"/>
                                            </p:txEl>
                                          </p:spTgt>
                                        </p:tgtEl>
                                      </p:cBhvr>
                                    </p:animEffect>
                                    <p:anim calcmode="lin" valueType="num">
                                      <p:cBhvr>
                                        <p:cTn id="25" dur="10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4259">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224261"/>
                                        </p:tgtEl>
                                        <p:attrNameLst>
                                          <p:attrName>style.visibility</p:attrName>
                                        </p:attrNameLst>
                                      </p:cBhvr>
                                      <p:to>
                                        <p:strVal val="visible"/>
                                      </p:to>
                                    </p:set>
                                    <p:anim calcmode="lin" valueType="num">
                                      <p:cBhvr>
                                        <p:cTn id="30" dur="500" fill="hold"/>
                                        <p:tgtEl>
                                          <p:spTgt spid="224261"/>
                                        </p:tgtEl>
                                        <p:attrNameLst>
                                          <p:attrName>ppt_w</p:attrName>
                                        </p:attrNameLst>
                                      </p:cBhvr>
                                      <p:tavLst>
                                        <p:tav tm="0">
                                          <p:val>
                                            <p:fltVal val="0"/>
                                          </p:val>
                                        </p:tav>
                                        <p:tav tm="100000">
                                          <p:val>
                                            <p:strVal val="#ppt_w"/>
                                          </p:val>
                                        </p:tav>
                                      </p:tavLst>
                                    </p:anim>
                                    <p:anim calcmode="lin" valueType="num">
                                      <p:cBhvr>
                                        <p:cTn id="31" dur="500" fill="hold"/>
                                        <p:tgtEl>
                                          <p:spTgt spid="22426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24259">
                                            <p:txEl>
                                              <p:pRg st="2" end="2"/>
                                            </p:txEl>
                                          </p:spTgt>
                                        </p:tgtEl>
                                        <p:attrNameLst>
                                          <p:attrName>style.visibility</p:attrName>
                                        </p:attrNameLst>
                                      </p:cBhvr>
                                      <p:to>
                                        <p:strVal val="visible"/>
                                      </p:to>
                                    </p:set>
                                    <p:animEffect transition="in" filter="fade">
                                      <p:cBhvr>
                                        <p:cTn id="36" dur="1000"/>
                                        <p:tgtEl>
                                          <p:spTgt spid="224259">
                                            <p:txEl>
                                              <p:pRg st="2" end="2"/>
                                            </p:txEl>
                                          </p:spTgt>
                                        </p:tgtEl>
                                      </p:cBhvr>
                                    </p:animEffect>
                                    <p:anim calcmode="lin" valueType="num">
                                      <p:cBhvr>
                                        <p:cTn id="37" dur="10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24259">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7" presetClass="entr" presetSubtype="10" fill="hold" grpId="0" nodeType="afterEffect">
                                  <p:stCondLst>
                                    <p:cond delay="0"/>
                                  </p:stCondLst>
                                  <p:childTnLst>
                                    <p:set>
                                      <p:cBhvr>
                                        <p:cTn id="41" dur="1" fill="hold">
                                          <p:stCondLst>
                                            <p:cond delay="0"/>
                                          </p:stCondLst>
                                        </p:cTn>
                                        <p:tgtEl>
                                          <p:spTgt spid="224262"/>
                                        </p:tgtEl>
                                        <p:attrNameLst>
                                          <p:attrName>style.visibility</p:attrName>
                                        </p:attrNameLst>
                                      </p:cBhvr>
                                      <p:to>
                                        <p:strVal val="visible"/>
                                      </p:to>
                                    </p:set>
                                    <p:anim calcmode="lin" valueType="num">
                                      <p:cBhvr>
                                        <p:cTn id="42" dur="500" fill="hold"/>
                                        <p:tgtEl>
                                          <p:spTgt spid="224262"/>
                                        </p:tgtEl>
                                        <p:attrNameLst>
                                          <p:attrName>ppt_w</p:attrName>
                                        </p:attrNameLst>
                                      </p:cBhvr>
                                      <p:tavLst>
                                        <p:tav tm="0">
                                          <p:val>
                                            <p:fltVal val="0"/>
                                          </p:val>
                                        </p:tav>
                                        <p:tav tm="100000">
                                          <p:val>
                                            <p:strVal val="#ppt_w"/>
                                          </p:val>
                                        </p:tav>
                                      </p:tavLst>
                                    </p:anim>
                                    <p:anim calcmode="lin" valueType="num">
                                      <p:cBhvr>
                                        <p:cTn id="43" dur="500" fill="hold"/>
                                        <p:tgtEl>
                                          <p:spTgt spid="2242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P spid="224261" grpId="0" animBg="1"/>
      <p:bldP spid="224262" grpId="0" animBg="1"/>
      <p:bldP spid="2242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9419F4FC-5D42-4A95-9C2D-017DF3B2E5DF}" type="slidenum">
              <a:rPr lang="en-US"/>
              <a:pPr/>
              <a:t>4</a:t>
            </a:fld>
            <a:endParaRPr lang="en-US"/>
          </a:p>
        </p:txBody>
      </p:sp>
      <p:pic>
        <p:nvPicPr>
          <p:cNvPr id="103428" name="Picture 4" descr="F66122-008-f105"/>
          <p:cNvPicPr>
            <a:picLocks noGrp="1" noChangeAspect="1" noChangeArrowheads="1"/>
          </p:cNvPicPr>
          <p:nvPr>
            <p:ph sz="half" idx="1"/>
          </p:nvPr>
        </p:nvPicPr>
        <p:blipFill>
          <a:blip r:embed="rId3"/>
          <a:srcRect l="13986" r="14436" b="4428"/>
          <a:stretch>
            <a:fillRect/>
          </a:stretch>
        </p:blipFill>
        <p:spPr>
          <a:xfrm>
            <a:off x="565150" y="852488"/>
            <a:ext cx="5305425" cy="5070475"/>
          </a:xfrm>
          <a:noFill/>
          <a:ln/>
        </p:spPr>
      </p:pic>
      <p:sp>
        <p:nvSpPr>
          <p:cNvPr id="103427" name="Rectangle 3"/>
          <p:cNvSpPr>
            <a:spLocks noGrp="1" noChangeArrowheads="1"/>
          </p:cNvSpPr>
          <p:nvPr>
            <p:ph type="body" sz="half" idx="2"/>
          </p:nvPr>
        </p:nvSpPr>
        <p:spPr>
          <a:xfrm>
            <a:off x="5740400" y="4879975"/>
            <a:ext cx="2590800" cy="1311275"/>
          </a:xfrm>
        </p:spPr>
        <p:txBody>
          <a:bodyPr/>
          <a:lstStyle/>
          <a:p>
            <a:pPr marL="0" indent="0">
              <a:buFontTx/>
              <a:buNone/>
            </a:pPr>
            <a:r>
              <a:rPr lang="en-US" sz="2000" dirty="0"/>
              <a:t>The external ear has an </a:t>
            </a:r>
            <a:r>
              <a:rPr lang="en-US" sz="2000" b="1" dirty="0" smtClean="0">
                <a:solidFill>
                  <a:schemeClr val="accent1"/>
                </a:solidFill>
              </a:rPr>
              <a:t>auricle/</a:t>
            </a:r>
            <a:r>
              <a:rPr lang="en-US" sz="2000" b="1" dirty="0" err="1" smtClean="0">
                <a:solidFill>
                  <a:schemeClr val="accent1"/>
                </a:solidFill>
              </a:rPr>
              <a:t>pinna</a:t>
            </a:r>
            <a:r>
              <a:rPr lang="en-US" sz="2000" b="1" dirty="0" smtClean="0">
                <a:solidFill>
                  <a:schemeClr val="accent1"/>
                </a:solidFill>
              </a:rPr>
              <a:t> </a:t>
            </a:r>
            <a:r>
              <a:rPr lang="en-US" sz="2000" dirty="0"/>
              <a:t>and an </a:t>
            </a:r>
            <a:r>
              <a:rPr lang="en-US" sz="2000" b="1" dirty="0">
                <a:solidFill>
                  <a:schemeClr val="accent1"/>
                </a:solidFill>
              </a:rPr>
              <a:t>external auditory meatus.</a:t>
            </a:r>
          </a:p>
        </p:txBody>
      </p:sp>
      <p:sp>
        <p:nvSpPr>
          <p:cNvPr id="103429" name="AutoShape 5"/>
          <p:cNvSpPr>
            <a:spLocks noChangeArrowheads="1"/>
          </p:cNvSpPr>
          <p:nvPr/>
        </p:nvSpPr>
        <p:spPr bwMode="auto">
          <a:xfrm>
            <a:off x="4884738" y="3835400"/>
            <a:ext cx="1047750" cy="836613"/>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103430" name="Line 6"/>
          <p:cNvSpPr>
            <a:spLocks noChangeShapeType="1"/>
          </p:cNvSpPr>
          <p:nvPr/>
        </p:nvSpPr>
        <p:spPr bwMode="auto">
          <a:xfrm flipH="1" flipV="1">
            <a:off x="3076575" y="3914775"/>
            <a:ext cx="3067050" cy="1471613"/>
          </a:xfrm>
          <a:prstGeom prst="line">
            <a:avLst/>
          </a:prstGeom>
          <a:noFill/>
          <a:ln w="38100">
            <a:solidFill>
              <a:schemeClr val="accent1"/>
            </a:solidFill>
            <a:round/>
            <a:headEnd/>
            <a:tailEnd type="triangle" w="med" len="med"/>
          </a:ln>
          <a:effec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ox(in)">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box(in)">
                                      <p:cBhvr>
                                        <p:cTn id="12" dur="500"/>
                                        <p:tgtEl>
                                          <p:spTgt spid="103427">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3430"/>
                                        </p:tgtEl>
                                        <p:attrNameLst>
                                          <p:attrName>style.visibility</p:attrName>
                                        </p:attrNameLst>
                                      </p:cBhvr>
                                      <p:to>
                                        <p:strVal val="visible"/>
                                      </p:to>
                                    </p:set>
                                    <p:animEffect transition="in" filter="wipe(down)">
                                      <p:cBhvr>
                                        <p:cTn id="16" dur="1000"/>
                                        <p:tgtEl>
                                          <p:spTgt spid="103430"/>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03429"/>
                                        </p:tgtEl>
                                        <p:attrNameLst>
                                          <p:attrName>style.visibility</p:attrName>
                                        </p:attrNameLst>
                                      </p:cBhvr>
                                      <p:to>
                                        <p:strVal val="visible"/>
                                      </p:to>
                                    </p:set>
                                    <p:anim calcmode="lin" valueType="num">
                                      <p:cBhvr>
                                        <p:cTn id="20" dur="500" fill="hold"/>
                                        <p:tgtEl>
                                          <p:spTgt spid="103429"/>
                                        </p:tgtEl>
                                        <p:attrNameLst>
                                          <p:attrName>ppt_w</p:attrName>
                                        </p:attrNameLst>
                                      </p:cBhvr>
                                      <p:tavLst>
                                        <p:tav tm="0">
                                          <p:val>
                                            <p:fltVal val="0"/>
                                          </p:val>
                                        </p:tav>
                                        <p:tav tm="100000">
                                          <p:val>
                                            <p:strVal val="#ppt_w"/>
                                          </p:val>
                                        </p:tav>
                                      </p:tavLst>
                                    </p:anim>
                                    <p:anim calcmode="lin" valueType="num">
                                      <p:cBhvr>
                                        <p:cTn id="21" dur="500" fill="hold"/>
                                        <p:tgtEl>
                                          <p:spTgt spid="1034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29" grpId="0" animBg="1"/>
      <p:bldP spid="1034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5800" y="2419350"/>
            <a:ext cx="7772400" cy="1920875"/>
          </a:xfrm>
          <a:noFill/>
        </p:spPr>
        <p:txBody>
          <a:bodyPr>
            <a:spAutoFit/>
          </a:bodyPr>
          <a:lstStyle/>
          <a:p>
            <a:r>
              <a:rPr lang="en-US" sz="6000"/>
              <a:t>THE INTERNAL EAR, OR LABYRINTH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p:cTn id="7" dur="500" fill="hold"/>
                                        <p:tgtEl>
                                          <p:spTgt spid="244738"/>
                                        </p:tgtEl>
                                        <p:attrNameLst>
                                          <p:attrName>ppt_w</p:attrName>
                                        </p:attrNameLst>
                                      </p:cBhvr>
                                      <p:tavLst>
                                        <p:tav tm="0">
                                          <p:val>
                                            <p:fltVal val="0"/>
                                          </p:val>
                                        </p:tav>
                                        <p:tav tm="100000">
                                          <p:val>
                                            <p:strVal val="#ppt_w"/>
                                          </p:val>
                                        </p:tav>
                                      </p:tavLst>
                                    </p:anim>
                                    <p:anim calcmode="lin" valueType="num">
                                      <p:cBhvr>
                                        <p:cTn id="8" dur="500" fill="hold"/>
                                        <p:tgtEl>
                                          <p:spTgt spid="2447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Dr.Vohra</a:t>
            </a:r>
            <a:endParaRPr lang="en-US"/>
          </a:p>
        </p:txBody>
      </p:sp>
      <p:sp>
        <p:nvSpPr>
          <p:cNvPr id="5" name="Slide Number Placeholder 5"/>
          <p:cNvSpPr>
            <a:spLocks noGrp="1"/>
          </p:cNvSpPr>
          <p:nvPr>
            <p:ph type="sldNum" sz="quarter" idx="11"/>
          </p:nvPr>
        </p:nvSpPr>
        <p:spPr/>
        <p:txBody>
          <a:bodyPr/>
          <a:lstStyle/>
          <a:p>
            <a:fld id="{45F63DA0-9ACA-4C5B-A7E1-E513F8C7A992}" type="slidenum">
              <a:rPr lang="en-US"/>
              <a:pPr/>
              <a:t>41</a:t>
            </a:fld>
            <a:endParaRPr lang="en-US"/>
          </a:p>
        </p:txBody>
      </p:sp>
      <p:pic>
        <p:nvPicPr>
          <p:cNvPr id="228356" name="Picture 4" descr="F66122-008-f118"/>
          <p:cNvPicPr>
            <a:picLocks noGrp="1" noChangeAspect="1" noChangeArrowheads="1"/>
          </p:cNvPicPr>
          <p:nvPr>
            <p:ph sz="half" idx="1"/>
          </p:nvPr>
        </p:nvPicPr>
        <p:blipFill>
          <a:blip r:embed="rId3"/>
          <a:srcRect l="16292" r="16292" b="3290"/>
          <a:stretch>
            <a:fillRect/>
          </a:stretch>
        </p:blipFill>
        <p:spPr>
          <a:xfrm>
            <a:off x="1131888" y="549275"/>
            <a:ext cx="4473575" cy="5600700"/>
          </a:xfrm>
          <a:noFill/>
          <a:ln/>
        </p:spPr>
      </p:pic>
      <p:sp>
        <p:nvSpPr>
          <p:cNvPr id="228355" name="Rectangle 3"/>
          <p:cNvSpPr>
            <a:spLocks noGrp="1" noChangeArrowheads="1"/>
          </p:cNvSpPr>
          <p:nvPr>
            <p:ph type="body" sz="half" idx="2"/>
          </p:nvPr>
        </p:nvSpPr>
        <p:spPr>
          <a:xfrm>
            <a:off x="5820992" y="728185"/>
            <a:ext cx="2122488" cy="1920875"/>
          </a:xfrm>
        </p:spPr>
        <p:txBody>
          <a:bodyPr/>
          <a:lstStyle/>
          <a:p>
            <a:pPr marL="0" indent="0">
              <a:buFontTx/>
              <a:buNone/>
            </a:pPr>
            <a:r>
              <a:rPr lang="en-US" sz="2000" dirty="0"/>
              <a:t>The</a:t>
            </a:r>
            <a:r>
              <a:rPr lang="en-US" sz="2000" b="1" dirty="0">
                <a:solidFill>
                  <a:schemeClr val="accent1"/>
                </a:solidFill>
              </a:rPr>
              <a:t> labyrinth </a:t>
            </a:r>
            <a:r>
              <a:rPr lang="en-US" sz="2000" dirty="0"/>
              <a:t>is situated in the </a:t>
            </a:r>
            <a:r>
              <a:rPr lang="en-US" sz="2000" dirty="0" err="1"/>
              <a:t>petrous</a:t>
            </a:r>
            <a:r>
              <a:rPr lang="en-US" sz="2000" dirty="0"/>
              <a:t> part of the temporal bone, medial to the middle ear.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dissolve">
                                      <p:cBhvr>
                                        <p:cTn id="7" dur="500"/>
                                        <p:tgtEl>
                                          <p:spTgt spid="2283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Effect transition="in" filter="box(in)">
                                      <p:cBhvr>
                                        <p:cTn id="12" dur="500"/>
                                        <p:tgtEl>
                                          <p:spTgt spid="228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2C03613D-7343-4076-9B8C-2441FE57302D}" type="slidenum">
              <a:rPr lang="en-US"/>
              <a:pPr/>
              <a:t>42</a:t>
            </a:fld>
            <a:endParaRPr lang="en-US"/>
          </a:p>
        </p:txBody>
      </p:sp>
      <p:sp>
        <p:nvSpPr>
          <p:cNvPr id="394242" name="Rectangle 2"/>
          <p:cNvSpPr>
            <a:spLocks noGrp="1" noChangeArrowheads="1"/>
          </p:cNvSpPr>
          <p:nvPr>
            <p:ph type="body" sz="half" idx="2"/>
          </p:nvPr>
        </p:nvSpPr>
        <p:spPr>
          <a:xfrm>
            <a:off x="631825" y="4511675"/>
            <a:ext cx="7843838" cy="1736725"/>
          </a:xfrm>
        </p:spPr>
        <p:txBody>
          <a:bodyPr/>
          <a:lstStyle/>
          <a:p>
            <a:pPr marL="357188" indent="-357188">
              <a:buFontTx/>
              <a:buNone/>
            </a:pPr>
            <a:r>
              <a:rPr lang="en-US" sz="2000" dirty="0"/>
              <a:t>	The labyrinth consists of: </a:t>
            </a:r>
          </a:p>
          <a:p>
            <a:pPr marL="357188" indent="-357188"/>
            <a:r>
              <a:rPr lang="en-US" sz="2000" dirty="0"/>
              <a:t>the </a:t>
            </a:r>
            <a:r>
              <a:rPr lang="en-US" sz="2000" b="1" dirty="0">
                <a:solidFill>
                  <a:schemeClr val="accent1"/>
                </a:solidFill>
              </a:rPr>
              <a:t>bony labyrinth,</a:t>
            </a:r>
            <a:r>
              <a:rPr lang="en-US" sz="2000" dirty="0"/>
              <a:t> comprising a series of cavities within the bone, and </a:t>
            </a:r>
          </a:p>
          <a:p>
            <a:pPr marL="357188" indent="-357188"/>
            <a:r>
              <a:rPr lang="en-US" sz="2000" dirty="0"/>
              <a:t>the </a:t>
            </a:r>
            <a:r>
              <a:rPr lang="en-US" sz="2000" b="1" dirty="0">
                <a:solidFill>
                  <a:schemeClr val="accent1"/>
                </a:solidFill>
              </a:rPr>
              <a:t>membranous labyrinth,</a:t>
            </a:r>
            <a:r>
              <a:rPr lang="en-US" sz="2000" dirty="0"/>
              <a:t> comprising a series of membranous sacs and ducts contained within the bony labyrinth. </a:t>
            </a:r>
          </a:p>
        </p:txBody>
      </p:sp>
      <p:pic>
        <p:nvPicPr>
          <p:cNvPr id="394245" name="Picture 5" descr="Untitled-8"/>
          <p:cNvPicPr preferRelativeResize="0">
            <a:picLocks noChangeAspect="1" noChangeArrowheads="1"/>
          </p:cNvPicPr>
          <p:nvPr/>
        </p:nvPicPr>
        <p:blipFill>
          <a:blip r:embed="rId3"/>
          <a:srcRect/>
          <a:stretch>
            <a:fillRect/>
          </a:stretch>
        </p:blipFill>
        <p:spPr bwMode="auto">
          <a:xfrm>
            <a:off x="5113338" y="2532063"/>
            <a:ext cx="3022600" cy="2159000"/>
          </a:xfrm>
          <a:prstGeom prst="rect">
            <a:avLst/>
          </a:prstGeom>
          <a:noFill/>
        </p:spPr>
      </p:pic>
      <p:pic>
        <p:nvPicPr>
          <p:cNvPr id="394246" name="Picture 6" descr="Untitled-7a"/>
          <p:cNvPicPr preferRelativeResize="0">
            <a:picLocks noChangeAspect="1" noChangeArrowheads="1"/>
          </p:cNvPicPr>
          <p:nvPr/>
        </p:nvPicPr>
        <p:blipFill>
          <a:blip r:embed="rId4"/>
          <a:srcRect/>
          <a:stretch>
            <a:fillRect/>
          </a:stretch>
        </p:blipFill>
        <p:spPr bwMode="auto">
          <a:xfrm>
            <a:off x="706438" y="2443163"/>
            <a:ext cx="2952750" cy="2159000"/>
          </a:xfrm>
          <a:prstGeom prst="rect">
            <a:avLst/>
          </a:prstGeom>
          <a:noFill/>
        </p:spPr>
      </p:pic>
      <p:pic>
        <p:nvPicPr>
          <p:cNvPr id="394247" name="Picture 7" descr="Untitled-7b"/>
          <p:cNvPicPr preferRelativeResize="0">
            <a:picLocks noChangeAspect="1" noChangeArrowheads="1"/>
          </p:cNvPicPr>
          <p:nvPr/>
        </p:nvPicPr>
        <p:blipFill>
          <a:blip r:embed="rId5"/>
          <a:srcRect/>
          <a:stretch>
            <a:fillRect/>
          </a:stretch>
        </p:blipFill>
        <p:spPr bwMode="auto">
          <a:xfrm>
            <a:off x="2420938" y="514350"/>
            <a:ext cx="2943225" cy="2159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4242">
                                            <p:txEl>
                                              <p:pRg st="0" end="0"/>
                                            </p:txEl>
                                          </p:spTgt>
                                        </p:tgtEl>
                                        <p:attrNameLst>
                                          <p:attrName>style.visibility</p:attrName>
                                        </p:attrNameLst>
                                      </p:cBhvr>
                                      <p:to>
                                        <p:strVal val="visible"/>
                                      </p:to>
                                    </p:set>
                                    <p:animEffect transition="in" filter="dissolve">
                                      <p:cBhvr>
                                        <p:cTn id="7" dur="500"/>
                                        <p:tgtEl>
                                          <p:spTgt spid="394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4246"/>
                                        </p:tgtEl>
                                        <p:attrNameLst>
                                          <p:attrName>style.visibility</p:attrName>
                                        </p:attrNameLst>
                                      </p:cBhvr>
                                      <p:to>
                                        <p:strVal val="visible"/>
                                      </p:to>
                                    </p:set>
                                    <p:animEffect transition="in" filter="box(in)">
                                      <p:cBhvr>
                                        <p:cTn id="12" dur="500"/>
                                        <p:tgtEl>
                                          <p:spTgt spid="394246"/>
                                        </p:tgtEl>
                                      </p:cBhvr>
                                    </p:animEffect>
                                  </p:childTnLst>
                                </p:cTn>
                              </p:par>
                              <p:par>
                                <p:cTn id="13" presetID="4" presetClass="entr" presetSubtype="16" fill="hold" nodeType="withEffect">
                                  <p:stCondLst>
                                    <p:cond delay="0"/>
                                  </p:stCondLst>
                                  <p:childTnLst>
                                    <p:set>
                                      <p:cBhvr>
                                        <p:cTn id="14" dur="1" fill="hold">
                                          <p:stCondLst>
                                            <p:cond delay="0"/>
                                          </p:stCondLst>
                                        </p:cTn>
                                        <p:tgtEl>
                                          <p:spTgt spid="394247"/>
                                        </p:tgtEl>
                                        <p:attrNameLst>
                                          <p:attrName>style.visibility</p:attrName>
                                        </p:attrNameLst>
                                      </p:cBhvr>
                                      <p:to>
                                        <p:strVal val="visible"/>
                                      </p:to>
                                    </p:set>
                                    <p:animEffect transition="in" filter="box(in)">
                                      <p:cBhvr>
                                        <p:cTn id="15" dur="500"/>
                                        <p:tgtEl>
                                          <p:spTgt spid="394247"/>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394242">
                                            <p:txEl>
                                              <p:pRg st="1" end="1"/>
                                            </p:txEl>
                                          </p:spTgt>
                                        </p:tgtEl>
                                        <p:attrNameLst>
                                          <p:attrName>style.visibility</p:attrName>
                                        </p:attrNameLst>
                                      </p:cBhvr>
                                      <p:to>
                                        <p:strVal val="visible"/>
                                      </p:to>
                                    </p:set>
                                    <p:animEffect transition="in" filter="dissolve">
                                      <p:cBhvr>
                                        <p:cTn id="19" dur="500"/>
                                        <p:tgtEl>
                                          <p:spTgt spid="3942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94245"/>
                                        </p:tgtEl>
                                        <p:attrNameLst>
                                          <p:attrName>style.visibility</p:attrName>
                                        </p:attrNameLst>
                                      </p:cBhvr>
                                      <p:to>
                                        <p:strVal val="visible"/>
                                      </p:to>
                                    </p:set>
                                    <p:animEffect transition="in" filter="box(in)">
                                      <p:cBhvr>
                                        <p:cTn id="24" dur="500"/>
                                        <p:tgtEl>
                                          <p:spTgt spid="394245"/>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94242">
                                            <p:txEl>
                                              <p:pRg st="2" end="2"/>
                                            </p:txEl>
                                          </p:spTgt>
                                        </p:tgtEl>
                                        <p:attrNameLst>
                                          <p:attrName>style.visibility</p:attrName>
                                        </p:attrNameLst>
                                      </p:cBhvr>
                                      <p:to>
                                        <p:strVal val="visible"/>
                                      </p:to>
                                    </p:set>
                                    <p:animEffect transition="in" filter="dissolve">
                                      <p:cBhvr>
                                        <p:cTn id="28" dur="500"/>
                                        <p:tgtEl>
                                          <p:spTgt spid="394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685800" y="2786063"/>
            <a:ext cx="7772400" cy="1189037"/>
          </a:xfrm>
          <a:noFill/>
        </p:spPr>
        <p:txBody>
          <a:bodyPr>
            <a:spAutoFit/>
          </a:bodyPr>
          <a:lstStyle/>
          <a:p>
            <a:r>
              <a:rPr lang="en-US" sz="7200"/>
              <a:t>Bony Labyrinth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p:cTn id="7" dur="500" fill="hold"/>
                                        <p:tgtEl>
                                          <p:spTgt spid="279554"/>
                                        </p:tgtEl>
                                        <p:attrNameLst>
                                          <p:attrName>ppt_w</p:attrName>
                                        </p:attrNameLst>
                                      </p:cBhvr>
                                      <p:tavLst>
                                        <p:tav tm="0">
                                          <p:val>
                                            <p:fltVal val="0"/>
                                          </p:val>
                                        </p:tav>
                                        <p:tav tm="100000">
                                          <p:val>
                                            <p:strVal val="#ppt_w"/>
                                          </p:val>
                                        </p:tav>
                                      </p:tavLst>
                                    </p:anim>
                                    <p:anim calcmode="lin" valueType="num">
                                      <p:cBhvr>
                                        <p:cTn id="8" dur="500" fill="hold"/>
                                        <p:tgtEl>
                                          <p:spTgt spid="2795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0"/>
          </p:nvPr>
        </p:nvSpPr>
        <p:spPr/>
        <p:txBody>
          <a:bodyPr/>
          <a:lstStyle/>
          <a:p>
            <a:r>
              <a:rPr lang="en-US" smtClean="0"/>
              <a:t>Dr.Vohra</a:t>
            </a:r>
            <a:endParaRPr lang="en-US"/>
          </a:p>
        </p:txBody>
      </p:sp>
      <p:sp>
        <p:nvSpPr>
          <p:cNvPr id="10" name="Slide Number Placeholder 5"/>
          <p:cNvSpPr>
            <a:spLocks noGrp="1"/>
          </p:cNvSpPr>
          <p:nvPr>
            <p:ph type="sldNum" sz="quarter" idx="11"/>
          </p:nvPr>
        </p:nvSpPr>
        <p:spPr/>
        <p:txBody>
          <a:bodyPr/>
          <a:lstStyle/>
          <a:p>
            <a:fld id="{7791B109-8B67-486D-8316-2A395E43BBDD}" type="slidenum">
              <a:rPr lang="en-US"/>
              <a:pPr/>
              <a:t>44</a:t>
            </a:fld>
            <a:endParaRPr lang="en-US"/>
          </a:p>
        </p:txBody>
      </p:sp>
      <p:pic>
        <p:nvPicPr>
          <p:cNvPr id="193540" name="Picture 4" descr="F66122-008-f120"/>
          <p:cNvPicPr>
            <a:picLocks noGrp="1" noChangeAspect="1" noChangeArrowheads="1"/>
          </p:cNvPicPr>
          <p:nvPr>
            <p:ph sz="half" idx="1"/>
          </p:nvPr>
        </p:nvPicPr>
        <p:blipFill>
          <a:blip r:embed="rId3"/>
          <a:srcRect b="2823"/>
          <a:stretch>
            <a:fillRect/>
          </a:stretch>
        </p:blipFill>
        <p:spPr>
          <a:xfrm>
            <a:off x="1320800" y="635000"/>
            <a:ext cx="7080250" cy="5411788"/>
          </a:xfrm>
          <a:noFill/>
          <a:ln/>
        </p:spPr>
      </p:pic>
      <p:sp>
        <p:nvSpPr>
          <p:cNvPr id="193539" name="Rectangle 3"/>
          <p:cNvSpPr>
            <a:spLocks noGrp="1" noChangeArrowheads="1"/>
          </p:cNvSpPr>
          <p:nvPr>
            <p:ph type="body" sz="half" idx="2"/>
          </p:nvPr>
        </p:nvSpPr>
        <p:spPr>
          <a:xfrm>
            <a:off x="538663" y="3944959"/>
            <a:ext cx="8066718" cy="2308324"/>
          </a:xfrm>
          <a:solidFill>
            <a:schemeClr val="accent1"/>
          </a:solidFill>
          <a:ln>
            <a:solidFill>
              <a:schemeClr val="tx1"/>
            </a:solidFill>
          </a:ln>
          <a:effectLst>
            <a:outerShdw dist="107763" dir="2700000" algn="ctr" rotWithShape="0">
              <a:srgbClr val="080808">
                <a:alpha val="50000"/>
              </a:srgbClr>
            </a:outerShdw>
          </a:effectLst>
        </p:spPr>
        <p:txBody>
          <a:bodyPr/>
          <a:lstStyle/>
          <a:p>
            <a:pPr marL="357188" indent="-357188">
              <a:buFontTx/>
              <a:buNone/>
            </a:pPr>
            <a:r>
              <a:rPr lang="en-US" sz="1800" dirty="0">
                <a:solidFill>
                  <a:srgbClr val="FFFFFF"/>
                </a:solidFill>
              </a:rPr>
              <a:t>The bony labyrinth consists of three parts: </a:t>
            </a:r>
          </a:p>
          <a:p>
            <a:pPr marL="357188" indent="-357188"/>
            <a:r>
              <a:rPr lang="en-US" sz="1800" b="1" dirty="0">
                <a:solidFill>
                  <a:srgbClr val="00FFFF"/>
                </a:solidFill>
                <a:effectLst>
                  <a:outerShdw blurRad="38100" dist="38100" dir="2700000" algn="tl">
                    <a:srgbClr val="000000"/>
                  </a:outerShdw>
                </a:effectLst>
              </a:rPr>
              <a:t>the vestibule,</a:t>
            </a:r>
            <a:r>
              <a:rPr lang="en-US" sz="1800" dirty="0">
                <a:solidFill>
                  <a:srgbClr val="FFFFFF"/>
                </a:solidFill>
                <a:effectLst>
                  <a:outerShdw blurRad="38100" dist="38100" dir="2700000" algn="tl">
                    <a:srgbClr val="000000"/>
                  </a:outerShdw>
                </a:effectLst>
              </a:rPr>
              <a:t> </a:t>
            </a:r>
          </a:p>
          <a:p>
            <a:pPr marL="357188" indent="-357188"/>
            <a:r>
              <a:rPr lang="en-US" sz="1800" b="1" dirty="0">
                <a:solidFill>
                  <a:srgbClr val="00FFFF"/>
                </a:solidFill>
                <a:effectLst>
                  <a:outerShdw blurRad="38100" dist="38100" dir="2700000" algn="tl">
                    <a:srgbClr val="000000"/>
                  </a:outerShdw>
                </a:effectLst>
              </a:rPr>
              <a:t>the semicircular canals,</a:t>
            </a:r>
            <a:r>
              <a:rPr lang="en-US" sz="1800" dirty="0">
                <a:solidFill>
                  <a:srgbClr val="FFFFFF"/>
                </a:solidFill>
              </a:rPr>
              <a:t> and </a:t>
            </a:r>
          </a:p>
          <a:p>
            <a:pPr marL="357188" indent="-357188"/>
            <a:r>
              <a:rPr lang="en-US" sz="1800" b="1" dirty="0" smtClean="0">
                <a:solidFill>
                  <a:srgbClr val="00FFFF"/>
                </a:solidFill>
                <a:effectLst>
                  <a:outerShdw blurRad="38100" dist="38100" dir="2700000" algn="tl">
                    <a:srgbClr val="000000"/>
                  </a:outerShdw>
                </a:effectLst>
              </a:rPr>
              <a:t>the cochlea. </a:t>
            </a:r>
          </a:p>
          <a:p>
            <a:pPr marL="357188" indent="-357188"/>
            <a:r>
              <a:rPr lang="en-US" sz="1800" dirty="0" smtClean="0">
                <a:solidFill>
                  <a:srgbClr val="FFFFFF"/>
                </a:solidFill>
              </a:rPr>
              <a:t>These are cavities situated in the substance of bone. </a:t>
            </a:r>
          </a:p>
          <a:p>
            <a:pPr marL="357188" indent="-357188"/>
            <a:r>
              <a:rPr lang="en-US" sz="1800" dirty="0" smtClean="0">
                <a:solidFill>
                  <a:srgbClr val="FFFFFF"/>
                </a:solidFill>
              </a:rPr>
              <a:t>They are lined by </a:t>
            </a:r>
            <a:r>
              <a:rPr lang="en-US" sz="1800" dirty="0" err="1" smtClean="0">
                <a:solidFill>
                  <a:srgbClr val="FFFFFF"/>
                </a:solidFill>
              </a:rPr>
              <a:t>endosteum</a:t>
            </a:r>
            <a:r>
              <a:rPr lang="en-US" sz="1800" dirty="0" smtClean="0">
                <a:solidFill>
                  <a:srgbClr val="FFFFFF"/>
                </a:solidFill>
              </a:rPr>
              <a:t> and contain a clear fluid, the </a:t>
            </a:r>
            <a:r>
              <a:rPr lang="en-US" sz="1800" b="1" dirty="0" err="1" smtClean="0">
                <a:solidFill>
                  <a:srgbClr val="00FFFF"/>
                </a:solidFill>
                <a:effectLst>
                  <a:outerShdw blurRad="38100" dist="38100" dir="2700000" algn="tl">
                    <a:srgbClr val="000000"/>
                  </a:outerShdw>
                </a:effectLst>
              </a:rPr>
              <a:t>perilymph</a:t>
            </a:r>
            <a:r>
              <a:rPr lang="en-US" sz="1800" b="1" dirty="0" smtClean="0">
                <a:solidFill>
                  <a:srgbClr val="00FFFF"/>
                </a:solidFill>
                <a:effectLst>
                  <a:outerShdw blurRad="38100" dist="38100" dir="2700000" algn="tl">
                    <a:srgbClr val="000000"/>
                  </a:outerShdw>
                </a:effectLst>
              </a:rPr>
              <a:t>,</a:t>
            </a:r>
            <a:r>
              <a:rPr lang="en-US" sz="1800" b="1" dirty="0" smtClean="0">
                <a:solidFill>
                  <a:srgbClr val="FFFFFF"/>
                </a:solidFill>
              </a:rPr>
              <a:t> </a:t>
            </a:r>
            <a:r>
              <a:rPr lang="en-US" sz="1800" dirty="0" smtClean="0">
                <a:solidFill>
                  <a:srgbClr val="FFFFFF"/>
                </a:solidFill>
              </a:rPr>
              <a:t>in which is suspended the membranous labyrinth</a:t>
            </a:r>
            <a:endParaRPr lang="en-US" sz="1800" b="1" dirty="0">
              <a:solidFill>
                <a:srgbClr val="00FFFF"/>
              </a:solidFill>
              <a:effectLst>
                <a:outerShdw blurRad="38100" dist="38100" dir="2700000" algn="tl">
                  <a:srgbClr val="000000"/>
                </a:outerShdw>
              </a:effectLst>
            </a:endParaRPr>
          </a:p>
        </p:txBody>
      </p:sp>
      <p:sp>
        <p:nvSpPr>
          <p:cNvPr id="193541" name="AutoShape 5"/>
          <p:cNvSpPr>
            <a:spLocks noChangeArrowheads="1"/>
          </p:cNvSpPr>
          <p:nvPr/>
        </p:nvSpPr>
        <p:spPr bwMode="auto">
          <a:xfrm>
            <a:off x="1938338" y="2774950"/>
            <a:ext cx="638175" cy="239713"/>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
        <p:nvSpPr>
          <p:cNvPr id="193543" name="AutoShape 7"/>
          <p:cNvSpPr>
            <a:spLocks noChangeArrowheads="1"/>
          </p:cNvSpPr>
          <p:nvPr/>
        </p:nvSpPr>
        <p:spPr bwMode="auto">
          <a:xfrm>
            <a:off x="7899400" y="3087688"/>
            <a:ext cx="560388" cy="261937"/>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
        <p:nvSpPr>
          <p:cNvPr id="193544" name="AutoShape 8"/>
          <p:cNvSpPr>
            <a:spLocks noChangeArrowheads="1"/>
          </p:cNvSpPr>
          <p:nvPr/>
        </p:nvSpPr>
        <p:spPr bwMode="auto">
          <a:xfrm>
            <a:off x="1270000" y="827088"/>
            <a:ext cx="2103438" cy="239712"/>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
        <p:nvSpPr>
          <p:cNvPr id="193545" name="AutoShape 9"/>
          <p:cNvSpPr>
            <a:spLocks noChangeArrowheads="1"/>
          </p:cNvSpPr>
          <p:nvPr/>
        </p:nvSpPr>
        <p:spPr bwMode="auto">
          <a:xfrm>
            <a:off x="3829050" y="565150"/>
            <a:ext cx="2103438" cy="239713"/>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
        <p:nvSpPr>
          <p:cNvPr id="193546" name="AutoShape 10"/>
          <p:cNvSpPr>
            <a:spLocks noChangeArrowheads="1"/>
          </p:cNvSpPr>
          <p:nvPr/>
        </p:nvSpPr>
        <p:spPr bwMode="auto">
          <a:xfrm>
            <a:off x="5453063" y="811213"/>
            <a:ext cx="2103437" cy="239712"/>
          </a:xfrm>
          <a:prstGeom prst="roundRect">
            <a:avLst>
              <a:gd name="adj" fmla="val 16667"/>
            </a:avLst>
          </a:prstGeom>
          <a:solidFill>
            <a:schemeClr val="accent2">
              <a:alpha val="14999"/>
            </a:schemeClr>
          </a:solidFill>
          <a:ln w="9525">
            <a:solidFill>
              <a:schemeClr val="accent2"/>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p:cTn id="7" dur="1000" fill="hold"/>
                                        <p:tgtEl>
                                          <p:spTgt spid="193540"/>
                                        </p:tgtEl>
                                        <p:attrNameLst>
                                          <p:attrName>ppt_w</p:attrName>
                                        </p:attrNameLst>
                                      </p:cBhvr>
                                      <p:tavLst>
                                        <p:tav tm="0">
                                          <p:val>
                                            <p:strVal val="#ppt_w*0.70"/>
                                          </p:val>
                                        </p:tav>
                                        <p:tav tm="100000">
                                          <p:val>
                                            <p:strVal val="#ppt_w"/>
                                          </p:val>
                                        </p:tav>
                                      </p:tavLst>
                                    </p:anim>
                                    <p:anim calcmode="lin" valueType="num">
                                      <p:cBhvr>
                                        <p:cTn id="8" dur="1000" fill="hold"/>
                                        <p:tgtEl>
                                          <p:spTgt spid="193540"/>
                                        </p:tgtEl>
                                        <p:attrNameLst>
                                          <p:attrName>ppt_h</p:attrName>
                                        </p:attrNameLst>
                                      </p:cBhvr>
                                      <p:tavLst>
                                        <p:tav tm="0">
                                          <p:val>
                                            <p:strVal val="#ppt_h"/>
                                          </p:val>
                                        </p:tav>
                                        <p:tav tm="100000">
                                          <p:val>
                                            <p:strVal val="#ppt_h"/>
                                          </p:val>
                                        </p:tav>
                                      </p:tavLst>
                                    </p:anim>
                                    <p:animEffect transition="in" filter="fade">
                                      <p:cBhvr>
                                        <p:cTn id="9" dur="1000"/>
                                        <p:tgtEl>
                                          <p:spTgt spid="19354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93539">
                                            <p:bg/>
                                          </p:spTgt>
                                        </p:tgtEl>
                                        <p:attrNameLst>
                                          <p:attrName>style.visibility</p:attrName>
                                        </p:attrNameLst>
                                      </p:cBhvr>
                                      <p:to>
                                        <p:strVal val="visible"/>
                                      </p:to>
                                    </p:set>
                                    <p:animEffect transition="in" filter="box(in)">
                                      <p:cBhvr>
                                        <p:cTn id="14" dur="500"/>
                                        <p:tgtEl>
                                          <p:spTgt spid="193539">
                                            <p:bg/>
                                          </p:spTgt>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93539">
                                            <p:txEl>
                                              <p:pRg st="0" end="0"/>
                                            </p:txEl>
                                          </p:spTgt>
                                        </p:tgtEl>
                                        <p:attrNameLst>
                                          <p:attrName>style.visibility</p:attrName>
                                        </p:attrNameLst>
                                      </p:cBhvr>
                                      <p:to>
                                        <p:strVal val="visible"/>
                                      </p:to>
                                    </p:set>
                                    <p:animEffect transition="in" filter="box(in)">
                                      <p:cBhvr>
                                        <p:cTn id="17" dur="500"/>
                                        <p:tgtEl>
                                          <p:spTgt spid="1935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3539">
                                            <p:txEl>
                                              <p:pRg st="1" end="1"/>
                                            </p:txEl>
                                          </p:spTgt>
                                        </p:tgtEl>
                                        <p:attrNameLst>
                                          <p:attrName>style.visibility</p:attrName>
                                        </p:attrNameLst>
                                      </p:cBhvr>
                                      <p:to>
                                        <p:strVal val="visible"/>
                                      </p:to>
                                    </p:set>
                                    <p:animEffect transition="in" filter="box(in)">
                                      <p:cBhvr>
                                        <p:cTn id="22" dur="500"/>
                                        <p:tgtEl>
                                          <p:spTgt spid="193539">
                                            <p:txEl>
                                              <p:pRg st="1" end="1"/>
                                            </p:txEl>
                                          </p:spTgt>
                                        </p:tgtEl>
                                      </p:cBhvr>
                                    </p:animEffect>
                                  </p:childTnLst>
                                </p:cTn>
                              </p:par>
                            </p:childTnLst>
                          </p:cTn>
                        </p:par>
                        <p:par>
                          <p:cTn id="23" fill="hold">
                            <p:stCondLst>
                              <p:cond delay="500"/>
                            </p:stCondLst>
                            <p:childTnLst>
                              <p:par>
                                <p:cTn id="24" presetID="17" presetClass="entr" presetSubtype="10" fill="hold" grpId="0" nodeType="afterEffect">
                                  <p:stCondLst>
                                    <p:cond delay="0"/>
                                  </p:stCondLst>
                                  <p:childTnLst>
                                    <p:set>
                                      <p:cBhvr>
                                        <p:cTn id="25" dur="1" fill="hold">
                                          <p:stCondLst>
                                            <p:cond delay="0"/>
                                          </p:stCondLst>
                                        </p:cTn>
                                        <p:tgtEl>
                                          <p:spTgt spid="193541"/>
                                        </p:tgtEl>
                                        <p:attrNameLst>
                                          <p:attrName>style.visibility</p:attrName>
                                        </p:attrNameLst>
                                      </p:cBhvr>
                                      <p:to>
                                        <p:strVal val="visible"/>
                                      </p:to>
                                    </p:set>
                                    <p:anim calcmode="lin" valueType="num">
                                      <p:cBhvr>
                                        <p:cTn id="26" dur="500" fill="hold"/>
                                        <p:tgtEl>
                                          <p:spTgt spid="193541"/>
                                        </p:tgtEl>
                                        <p:attrNameLst>
                                          <p:attrName>ppt_w</p:attrName>
                                        </p:attrNameLst>
                                      </p:cBhvr>
                                      <p:tavLst>
                                        <p:tav tm="0">
                                          <p:val>
                                            <p:fltVal val="0"/>
                                          </p:val>
                                        </p:tav>
                                        <p:tav tm="100000">
                                          <p:val>
                                            <p:strVal val="#ppt_w"/>
                                          </p:val>
                                        </p:tav>
                                      </p:tavLst>
                                    </p:anim>
                                    <p:anim calcmode="lin" valueType="num">
                                      <p:cBhvr>
                                        <p:cTn id="27" dur="500" fill="hold"/>
                                        <p:tgtEl>
                                          <p:spTgt spid="193541"/>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93541"/>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93539">
                                            <p:txEl>
                                              <p:pRg st="2" end="2"/>
                                            </p:txEl>
                                          </p:spTgt>
                                        </p:tgtEl>
                                        <p:attrNameLst>
                                          <p:attrName>style.visibility</p:attrName>
                                        </p:attrNameLst>
                                      </p:cBhvr>
                                      <p:to>
                                        <p:strVal val="visible"/>
                                      </p:to>
                                    </p:set>
                                    <p:animEffect transition="in" filter="box(in)">
                                      <p:cBhvr>
                                        <p:cTn id="34" dur="500"/>
                                        <p:tgtEl>
                                          <p:spTgt spid="193539">
                                            <p:txEl>
                                              <p:pRg st="2" end="2"/>
                                            </p:txEl>
                                          </p:spTgt>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193544"/>
                                        </p:tgtEl>
                                        <p:attrNameLst>
                                          <p:attrName>style.visibility</p:attrName>
                                        </p:attrNameLst>
                                      </p:cBhvr>
                                      <p:to>
                                        <p:strVal val="visible"/>
                                      </p:to>
                                    </p:set>
                                    <p:anim calcmode="lin" valueType="num">
                                      <p:cBhvr>
                                        <p:cTn id="38" dur="500" fill="hold"/>
                                        <p:tgtEl>
                                          <p:spTgt spid="193544"/>
                                        </p:tgtEl>
                                        <p:attrNameLst>
                                          <p:attrName>ppt_w</p:attrName>
                                        </p:attrNameLst>
                                      </p:cBhvr>
                                      <p:tavLst>
                                        <p:tav tm="0">
                                          <p:val>
                                            <p:fltVal val="0"/>
                                          </p:val>
                                        </p:tav>
                                        <p:tav tm="100000">
                                          <p:val>
                                            <p:strVal val="#ppt_w"/>
                                          </p:val>
                                        </p:tav>
                                      </p:tavLst>
                                    </p:anim>
                                    <p:anim calcmode="lin" valueType="num">
                                      <p:cBhvr>
                                        <p:cTn id="39" dur="500" fill="hold"/>
                                        <p:tgtEl>
                                          <p:spTgt spid="193544"/>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93545"/>
                                        </p:tgtEl>
                                        <p:attrNameLst>
                                          <p:attrName>style.visibility</p:attrName>
                                        </p:attrNameLst>
                                      </p:cBhvr>
                                      <p:to>
                                        <p:strVal val="visible"/>
                                      </p:to>
                                    </p:set>
                                    <p:anim calcmode="lin" valueType="num">
                                      <p:cBhvr>
                                        <p:cTn id="42" dur="500" fill="hold"/>
                                        <p:tgtEl>
                                          <p:spTgt spid="193545"/>
                                        </p:tgtEl>
                                        <p:attrNameLst>
                                          <p:attrName>ppt_w</p:attrName>
                                        </p:attrNameLst>
                                      </p:cBhvr>
                                      <p:tavLst>
                                        <p:tav tm="0">
                                          <p:val>
                                            <p:fltVal val="0"/>
                                          </p:val>
                                        </p:tav>
                                        <p:tav tm="100000">
                                          <p:val>
                                            <p:strVal val="#ppt_w"/>
                                          </p:val>
                                        </p:tav>
                                      </p:tavLst>
                                    </p:anim>
                                    <p:anim calcmode="lin" valueType="num">
                                      <p:cBhvr>
                                        <p:cTn id="43" dur="500" fill="hold"/>
                                        <p:tgtEl>
                                          <p:spTgt spid="193545"/>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93546"/>
                                        </p:tgtEl>
                                        <p:attrNameLst>
                                          <p:attrName>style.visibility</p:attrName>
                                        </p:attrNameLst>
                                      </p:cBhvr>
                                      <p:to>
                                        <p:strVal val="visible"/>
                                      </p:to>
                                    </p:set>
                                    <p:anim calcmode="lin" valueType="num">
                                      <p:cBhvr>
                                        <p:cTn id="46" dur="500" fill="hold"/>
                                        <p:tgtEl>
                                          <p:spTgt spid="193546"/>
                                        </p:tgtEl>
                                        <p:attrNameLst>
                                          <p:attrName>ppt_w</p:attrName>
                                        </p:attrNameLst>
                                      </p:cBhvr>
                                      <p:tavLst>
                                        <p:tav tm="0">
                                          <p:val>
                                            <p:fltVal val="0"/>
                                          </p:val>
                                        </p:tav>
                                        <p:tav tm="100000">
                                          <p:val>
                                            <p:strVal val="#ppt_w"/>
                                          </p:val>
                                        </p:tav>
                                      </p:tavLst>
                                    </p:anim>
                                    <p:anim calcmode="lin" valueType="num">
                                      <p:cBhvr>
                                        <p:cTn id="47" dur="500" fill="hold"/>
                                        <p:tgtEl>
                                          <p:spTgt spid="19354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9354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9354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93546"/>
                                        </p:tgtEl>
                                        <p:attrNameLst>
                                          <p:attrName>style.visibility</p:attrName>
                                        </p:attrNameLst>
                                      </p:cBhvr>
                                      <p:to>
                                        <p:strVal val="hidden"/>
                                      </p:to>
                                    </p:set>
                                  </p:childTnLst>
                                </p:cTn>
                              </p:par>
                              <p:par>
                                <p:cTn id="56" presetID="4" presetClass="entr" presetSubtype="16" fill="hold" grpId="0" nodeType="withEffect">
                                  <p:stCondLst>
                                    <p:cond delay="0"/>
                                  </p:stCondLst>
                                  <p:childTnLst>
                                    <p:set>
                                      <p:cBhvr>
                                        <p:cTn id="57" dur="1" fill="hold">
                                          <p:stCondLst>
                                            <p:cond delay="0"/>
                                          </p:stCondLst>
                                        </p:cTn>
                                        <p:tgtEl>
                                          <p:spTgt spid="193539">
                                            <p:txEl>
                                              <p:pRg st="3" end="3"/>
                                            </p:txEl>
                                          </p:spTgt>
                                        </p:tgtEl>
                                        <p:attrNameLst>
                                          <p:attrName>style.visibility</p:attrName>
                                        </p:attrNameLst>
                                      </p:cBhvr>
                                      <p:to>
                                        <p:strVal val="visible"/>
                                      </p:to>
                                    </p:set>
                                    <p:animEffect transition="in" filter="box(in)">
                                      <p:cBhvr>
                                        <p:cTn id="58" dur="500"/>
                                        <p:tgtEl>
                                          <p:spTgt spid="19353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93539">
                                            <p:txEl>
                                              <p:pRg st="4" end="4"/>
                                            </p:txEl>
                                          </p:spTgt>
                                        </p:tgtEl>
                                        <p:attrNameLst>
                                          <p:attrName>style.visibility</p:attrName>
                                        </p:attrNameLst>
                                      </p:cBhvr>
                                      <p:to>
                                        <p:strVal val="visible"/>
                                      </p:to>
                                    </p:set>
                                    <p:animEffect transition="in" filter="box(in)">
                                      <p:cBhvr>
                                        <p:cTn id="63" dur="500"/>
                                        <p:tgtEl>
                                          <p:spTgt spid="19353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93539">
                                            <p:txEl>
                                              <p:pRg st="5" end="5"/>
                                            </p:txEl>
                                          </p:spTgt>
                                        </p:tgtEl>
                                        <p:attrNameLst>
                                          <p:attrName>style.visibility</p:attrName>
                                        </p:attrNameLst>
                                      </p:cBhvr>
                                      <p:to>
                                        <p:strVal val="visible"/>
                                      </p:to>
                                    </p:set>
                                    <p:animEffect transition="in" filter="box(in)">
                                      <p:cBhvr>
                                        <p:cTn id="68" dur="500"/>
                                        <p:tgtEl>
                                          <p:spTgt spid="193539">
                                            <p:txEl>
                                              <p:pRg st="5" end="5"/>
                                            </p:txEl>
                                          </p:spTgt>
                                        </p:tgtEl>
                                      </p:cBhvr>
                                    </p:animEffect>
                                  </p:childTnLst>
                                </p:cTn>
                              </p:par>
                            </p:childTnLst>
                          </p:cTn>
                        </p:par>
                        <p:par>
                          <p:cTn id="69" fill="hold">
                            <p:stCondLst>
                              <p:cond delay="500"/>
                            </p:stCondLst>
                            <p:childTnLst>
                              <p:par>
                                <p:cTn id="70" presetID="17" presetClass="entr" presetSubtype="10" fill="hold" grpId="0" nodeType="afterEffect">
                                  <p:stCondLst>
                                    <p:cond delay="0"/>
                                  </p:stCondLst>
                                  <p:childTnLst>
                                    <p:set>
                                      <p:cBhvr>
                                        <p:cTn id="71" dur="1" fill="hold">
                                          <p:stCondLst>
                                            <p:cond delay="0"/>
                                          </p:stCondLst>
                                        </p:cTn>
                                        <p:tgtEl>
                                          <p:spTgt spid="193543"/>
                                        </p:tgtEl>
                                        <p:attrNameLst>
                                          <p:attrName>style.visibility</p:attrName>
                                        </p:attrNameLst>
                                      </p:cBhvr>
                                      <p:to>
                                        <p:strVal val="visible"/>
                                      </p:to>
                                    </p:set>
                                    <p:anim calcmode="lin" valueType="num">
                                      <p:cBhvr>
                                        <p:cTn id="72" dur="500" fill="hold"/>
                                        <p:tgtEl>
                                          <p:spTgt spid="193543"/>
                                        </p:tgtEl>
                                        <p:attrNameLst>
                                          <p:attrName>ppt_w</p:attrName>
                                        </p:attrNameLst>
                                      </p:cBhvr>
                                      <p:tavLst>
                                        <p:tav tm="0">
                                          <p:val>
                                            <p:fltVal val="0"/>
                                          </p:val>
                                        </p:tav>
                                        <p:tav tm="100000">
                                          <p:val>
                                            <p:strVal val="#ppt_w"/>
                                          </p:val>
                                        </p:tav>
                                      </p:tavLst>
                                    </p:anim>
                                    <p:anim calcmode="lin" valueType="num">
                                      <p:cBhvr>
                                        <p:cTn id="73" dur="500" fill="hold"/>
                                        <p:tgtEl>
                                          <p:spTgt spid="1935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uiExpand="1" build="p" animBg="1"/>
      <p:bldP spid="193541" grpId="0" animBg="1"/>
      <p:bldP spid="193541" grpId="1" animBg="1"/>
      <p:bldP spid="193543" grpId="0" animBg="1"/>
      <p:bldP spid="193544" grpId="0" animBg="1"/>
      <p:bldP spid="193544" grpId="1" animBg="1"/>
      <p:bldP spid="193545" grpId="0" animBg="1"/>
      <p:bldP spid="193545" grpId="1" animBg="1"/>
      <p:bldP spid="193546" grpId="0" animBg="1"/>
      <p:bldP spid="19354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F84E7638-30D6-4500-91BC-477FED1089FA}" type="slidenum">
              <a:rPr lang="en-US"/>
              <a:pPr/>
              <a:t>45</a:t>
            </a:fld>
            <a:endParaRPr lang="en-US"/>
          </a:p>
        </p:txBody>
      </p:sp>
      <p:pic>
        <p:nvPicPr>
          <p:cNvPr id="400386" name="Picture 2" descr="F66122-008-f120"/>
          <p:cNvPicPr>
            <a:picLocks noGrp="1" noChangeAspect="1" noChangeArrowheads="1"/>
          </p:cNvPicPr>
          <p:nvPr>
            <p:ph sz="half" idx="1"/>
          </p:nvPr>
        </p:nvPicPr>
        <p:blipFill>
          <a:blip r:embed="rId3"/>
          <a:srcRect b="2823"/>
          <a:stretch>
            <a:fillRect/>
          </a:stretch>
        </p:blipFill>
        <p:spPr>
          <a:xfrm>
            <a:off x="1320800" y="635000"/>
            <a:ext cx="7080250" cy="5411788"/>
          </a:xfrm>
          <a:noFill/>
          <a:ln/>
        </p:spPr>
      </p:pic>
      <p:sp>
        <p:nvSpPr>
          <p:cNvPr id="400387" name="Rectangle 3"/>
          <p:cNvSpPr>
            <a:spLocks noGrp="1" noChangeArrowheads="1"/>
          </p:cNvSpPr>
          <p:nvPr>
            <p:ph type="body" sz="half" idx="2"/>
          </p:nvPr>
        </p:nvSpPr>
        <p:spPr>
          <a:xfrm>
            <a:off x="673100" y="4200525"/>
            <a:ext cx="2479675" cy="1015663"/>
          </a:xfrm>
          <a:noFill/>
          <a:ln/>
        </p:spPr>
        <p:txBody>
          <a:bodyPr/>
          <a:lstStyle/>
          <a:p>
            <a:pPr marL="0" indent="0">
              <a:buFontTx/>
              <a:buNone/>
            </a:pPr>
            <a:r>
              <a:rPr lang="en-US" sz="2000" dirty="0"/>
              <a:t>The</a:t>
            </a:r>
            <a:r>
              <a:rPr lang="en-US" sz="2000" b="1" dirty="0">
                <a:solidFill>
                  <a:schemeClr val="accent1"/>
                </a:solidFill>
              </a:rPr>
              <a:t> vestibule,</a:t>
            </a:r>
            <a:r>
              <a:rPr lang="en-US" sz="2000" b="1" dirty="0"/>
              <a:t> </a:t>
            </a:r>
            <a:r>
              <a:rPr lang="en-US" sz="2000" dirty="0"/>
              <a:t>the central part of the bony </a:t>
            </a:r>
            <a:r>
              <a:rPr lang="en-US" sz="2000" dirty="0" smtClean="0"/>
              <a:t>labyrinth. </a:t>
            </a:r>
            <a:endParaRPr lang="en-US" sz="2000" dirty="0"/>
          </a:p>
        </p:txBody>
      </p:sp>
      <p:sp>
        <p:nvSpPr>
          <p:cNvPr id="400388" name="AutoShape 4"/>
          <p:cNvSpPr>
            <a:spLocks noChangeArrowheads="1"/>
          </p:cNvSpPr>
          <p:nvPr/>
        </p:nvSpPr>
        <p:spPr bwMode="auto">
          <a:xfrm>
            <a:off x="1938338" y="2774950"/>
            <a:ext cx="638175" cy="239713"/>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Effect transition="in" filter="dissolve">
                                      <p:cBhvr>
                                        <p:cTn id="7" dur="500"/>
                                        <p:tgtEl>
                                          <p:spTgt spid="400387">
                                            <p:txEl>
                                              <p:pRg st="0" end="0"/>
                                            </p:txEl>
                                          </p:spTgt>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00388"/>
                                        </p:tgtEl>
                                        <p:attrNameLst>
                                          <p:attrName>style.visibility</p:attrName>
                                        </p:attrNameLst>
                                      </p:cBhvr>
                                      <p:to>
                                        <p:strVal val="visible"/>
                                      </p:to>
                                    </p:set>
                                    <p:anim calcmode="lin" valueType="num">
                                      <p:cBhvr>
                                        <p:cTn id="11" dur="500" fill="hold"/>
                                        <p:tgtEl>
                                          <p:spTgt spid="400388"/>
                                        </p:tgtEl>
                                        <p:attrNameLst>
                                          <p:attrName>ppt_w</p:attrName>
                                        </p:attrNameLst>
                                      </p:cBhvr>
                                      <p:tavLst>
                                        <p:tav tm="0">
                                          <p:val>
                                            <p:fltVal val="0"/>
                                          </p:val>
                                        </p:tav>
                                        <p:tav tm="100000">
                                          <p:val>
                                            <p:strVal val="#ppt_w"/>
                                          </p:val>
                                        </p:tav>
                                      </p:tavLst>
                                    </p:anim>
                                    <p:anim calcmode="lin" valueType="num">
                                      <p:cBhvr>
                                        <p:cTn id="12" dur="500" fill="hold"/>
                                        <p:tgtEl>
                                          <p:spTgt spid="4003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P spid="40038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0D9B0576-18C4-4FF5-A2F0-DC590EAC08E7}" type="slidenum">
              <a:rPr lang="en-US"/>
              <a:pPr/>
              <a:t>46</a:t>
            </a:fld>
            <a:endParaRPr lang="en-US"/>
          </a:p>
        </p:txBody>
      </p:sp>
      <p:pic>
        <p:nvPicPr>
          <p:cNvPr id="408578" name="Picture 2" descr="F66122-008-f120"/>
          <p:cNvPicPr>
            <a:picLocks noGrp="1" noChangeAspect="1" noChangeArrowheads="1"/>
          </p:cNvPicPr>
          <p:nvPr>
            <p:ph sz="half" idx="1"/>
          </p:nvPr>
        </p:nvPicPr>
        <p:blipFill>
          <a:blip r:embed="rId3"/>
          <a:srcRect b="2823"/>
          <a:stretch>
            <a:fillRect/>
          </a:stretch>
        </p:blipFill>
        <p:spPr>
          <a:xfrm>
            <a:off x="598488" y="923925"/>
            <a:ext cx="7080250" cy="5411788"/>
          </a:xfrm>
          <a:noFill/>
          <a:ln/>
        </p:spPr>
      </p:pic>
      <p:sp>
        <p:nvSpPr>
          <p:cNvPr id="408583" name="AutoShape 7"/>
          <p:cNvSpPr>
            <a:spLocks noChangeArrowheads="1"/>
          </p:cNvSpPr>
          <p:nvPr/>
        </p:nvSpPr>
        <p:spPr bwMode="auto">
          <a:xfrm>
            <a:off x="5364163" y="501650"/>
            <a:ext cx="3187700" cy="1625600"/>
          </a:xfrm>
          <a:prstGeom prst="wedgeRectCallout">
            <a:avLst>
              <a:gd name="adj1" fmla="val -90190"/>
              <a:gd name="adj2" fmla="val 13671"/>
            </a:avLst>
          </a:prstGeom>
          <a:solidFill>
            <a:schemeClr val="accent1"/>
          </a:solidFill>
          <a:ln w="9525">
            <a:solidFill>
              <a:schemeClr val="tx1"/>
            </a:solidFill>
            <a:miter lim="800000"/>
            <a:headEnd/>
            <a:tailEnd/>
          </a:ln>
          <a:effectLst>
            <a:outerShdw dist="63500" dir="7612194" algn="ctr" rotWithShape="0">
              <a:srgbClr val="080808">
                <a:alpha val="50000"/>
              </a:srgbClr>
            </a:outerShdw>
          </a:effectLst>
        </p:spPr>
        <p:txBody>
          <a:bodyPr>
            <a:spAutoFit/>
          </a:bodyPr>
          <a:lstStyle/>
          <a:p>
            <a:pPr>
              <a:spcBef>
                <a:spcPct val="20000"/>
              </a:spcBef>
            </a:pPr>
            <a:r>
              <a:rPr lang="en-US">
                <a:solidFill>
                  <a:srgbClr val="FFFFFF"/>
                </a:solidFill>
              </a:rPr>
              <a:t>The three </a:t>
            </a:r>
            <a:r>
              <a:rPr lang="en-US" b="1">
                <a:solidFill>
                  <a:srgbClr val="00FFFF"/>
                </a:solidFill>
                <a:effectLst>
                  <a:outerShdw blurRad="38100" dist="38100" dir="2700000" algn="tl">
                    <a:srgbClr val="000000"/>
                  </a:outerShdw>
                </a:effectLst>
              </a:rPr>
              <a:t>semicircular canals—superior, posterior, and lateral</a:t>
            </a:r>
            <a:r>
              <a:rPr lang="en-US">
                <a:solidFill>
                  <a:srgbClr val="00FFFF"/>
                </a:solidFill>
                <a:effectLst>
                  <a:outerShdw blurRad="38100" dist="38100" dir="2700000" algn="tl">
                    <a:srgbClr val="000000"/>
                  </a:outerShdw>
                </a:effectLst>
              </a:rPr>
              <a:t>—</a:t>
            </a:r>
            <a:r>
              <a:rPr lang="en-US">
                <a:solidFill>
                  <a:srgbClr val="FFFFFF"/>
                </a:solidFill>
              </a:rPr>
              <a:t>open into the posterior part of the vestibule.</a:t>
            </a:r>
          </a:p>
        </p:txBody>
      </p:sp>
      <p:sp>
        <p:nvSpPr>
          <p:cNvPr id="408584" name="AutoShape 8"/>
          <p:cNvSpPr>
            <a:spLocks noChangeArrowheads="1"/>
          </p:cNvSpPr>
          <p:nvPr/>
        </p:nvSpPr>
        <p:spPr bwMode="auto">
          <a:xfrm>
            <a:off x="6007100" y="2528888"/>
            <a:ext cx="2462213" cy="1016000"/>
          </a:xfrm>
          <a:prstGeom prst="wedgeRectCallout">
            <a:avLst>
              <a:gd name="adj1" fmla="val -128273"/>
              <a:gd name="adj2" fmla="val -84532"/>
            </a:avLst>
          </a:prstGeom>
          <a:solidFill>
            <a:schemeClr val="accent1"/>
          </a:solidFill>
          <a:ln w="9525">
            <a:solidFill>
              <a:schemeClr val="tx1"/>
            </a:solidFill>
            <a:miter lim="800000"/>
            <a:headEnd/>
            <a:tailEnd/>
          </a:ln>
          <a:effectLst>
            <a:outerShdw dist="63500" dir="7612194" algn="ctr" rotWithShape="0">
              <a:srgbClr val="080808">
                <a:alpha val="50000"/>
              </a:srgbClr>
            </a:outerShdw>
          </a:effectLst>
        </p:spPr>
        <p:txBody>
          <a:bodyPr>
            <a:spAutoFit/>
          </a:bodyPr>
          <a:lstStyle/>
          <a:p>
            <a:pPr>
              <a:spcBef>
                <a:spcPct val="20000"/>
              </a:spcBef>
            </a:pPr>
            <a:r>
              <a:rPr lang="en-US">
                <a:solidFill>
                  <a:srgbClr val="FFFFFF"/>
                </a:solidFill>
              </a:rPr>
              <a:t>Each canal has a swelling at one end called the </a:t>
            </a:r>
            <a:r>
              <a:rPr lang="en-US" b="1">
                <a:solidFill>
                  <a:srgbClr val="00FFFF"/>
                </a:solidFill>
                <a:effectLst>
                  <a:outerShdw blurRad="38100" dist="38100" dir="2700000" algn="tl">
                    <a:srgbClr val="000000"/>
                  </a:outerShdw>
                </a:effectLst>
              </a:rPr>
              <a:t>ampulla.</a:t>
            </a:r>
          </a:p>
        </p:txBody>
      </p:sp>
      <p:sp>
        <p:nvSpPr>
          <p:cNvPr id="408585" name="AutoShape 9"/>
          <p:cNvSpPr>
            <a:spLocks noChangeArrowheads="1"/>
          </p:cNvSpPr>
          <p:nvPr/>
        </p:nvSpPr>
        <p:spPr bwMode="auto">
          <a:xfrm>
            <a:off x="6092825" y="3986213"/>
            <a:ext cx="2462213" cy="1625600"/>
          </a:xfrm>
          <a:prstGeom prst="wedgeRectCallout">
            <a:avLst>
              <a:gd name="adj1" fmla="val -156769"/>
              <a:gd name="adj2" fmla="val -136620"/>
            </a:avLst>
          </a:prstGeom>
          <a:solidFill>
            <a:schemeClr val="accent1"/>
          </a:solidFill>
          <a:ln w="9525">
            <a:solidFill>
              <a:schemeClr val="tx1"/>
            </a:solidFill>
            <a:miter lim="800000"/>
            <a:headEnd/>
            <a:tailEnd/>
          </a:ln>
          <a:effectLst>
            <a:outerShdw dist="63500" dir="7612194" algn="ctr" rotWithShape="0">
              <a:srgbClr val="080808">
                <a:alpha val="50000"/>
              </a:srgbClr>
            </a:outerShdw>
          </a:effectLst>
        </p:spPr>
        <p:txBody>
          <a:bodyPr>
            <a:spAutoFit/>
          </a:bodyPr>
          <a:lstStyle/>
          <a:p>
            <a:pPr>
              <a:spcBef>
                <a:spcPct val="20000"/>
              </a:spcBef>
            </a:pPr>
            <a:r>
              <a:rPr lang="en-US">
                <a:solidFill>
                  <a:srgbClr val="FFFFFF"/>
                </a:solidFill>
              </a:rPr>
              <a:t>The canals open into the vestibule by five orifices, one of which is common to two of the canals.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08583"/>
                                        </p:tgtEl>
                                        <p:attrNameLst>
                                          <p:attrName>style.visibility</p:attrName>
                                        </p:attrNameLst>
                                      </p:cBhvr>
                                      <p:to>
                                        <p:strVal val="visible"/>
                                      </p:to>
                                    </p:set>
                                    <p:animEffect transition="in" filter="wipe(right)">
                                      <p:cBhvr>
                                        <p:cTn id="7" dur="1000"/>
                                        <p:tgtEl>
                                          <p:spTgt spid="4085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08583"/>
                                        </p:tgtEl>
                                        <p:attrNameLst>
                                          <p:attrName>style.visibility</p:attrName>
                                        </p:attrNameLst>
                                      </p:cBhvr>
                                      <p:to>
                                        <p:strVal val="hidden"/>
                                      </p:to>
                                    </p:set>
                                  </p:childTnLst>
                                </p:cTn>
                              </p:par>
                              <p:par>
                                <p:cTn id="12" presetID="22" presetClass="entr" presetSubtype="2" fill="hold" grpId="0" nodeType="withEffect">
                                  <p:stCondLst>
                                    <p:cond delay="0"/>
                                  </p:stCondLst>
                                  <p:childTnLst>
                                    <p:set>
                                      <p:cBhvr>
                                        <p:cTn id="13" dur="1" fill="hold">
                                          <p:stCondLst>
                                            <p:cond delay="0"/>
                                          </p:stCondLst>
                                        </p:cTn>
                                        <p:tgtEl>
                                          <p:spTgt spid="408584"/>
                                        </p:tgtEl>
                                        <p:attrNameLst>
                                          <p:attrName>style.visibility</p:attrName>
                                        </p:attrNameLst>
                                      </p:cBhvr>
                                      <p:to>
                                        <p:strVal val="visible"/>
                                      </p:to>
                                    </p:set>
                                    <p:animEffect transition="in" filter="wipe(right)">
                                      <p:cBhvr>
                                        <p:cTn id="14" dur="1000"/>
                                        <p:tgtEl>
                                          <p:spTgt spid="40858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08584"/>
                                        </p:tgtEl>
                                        <p:attrNameLst>
                                          <p:attrName>style.visibility</p:attrName>
                                        </p:attrNameLst>
                                      </p:cBhvr>
                                      <p:to>
                                        <p:strVal val="hidden"/>
                                      </p:to>
                                    </p:set>
                                  </p:childTnLst>
                                </p:cTn>
                              </p:par>
                              <p:par>
                                <p:cTn id="19" presetID="22" presetClass="entr" presetSubtype="2" fill="hold" grpId="0" nodeType="withEffect">
                                  <p:stCondLst>
                                    <p:cond delay="0"/>
                                  </p:stCondLst>
                                  <p:childTnLst>
                                    <p:set>
                                      <p:cBhvr>
                                        <p:cTn id="20" dur="1" fill="hold">
                                          <p:stCondLst>
                                            <p:cond delay="0"/>
                                          </p:stCondLst>
                                        </p:cTn>
                                        <p:tgtEl>
                                          <p:spTgt spid="408585"/>
                                        </p:tgtEl>
                                        <p:attrNameLst>
                                          <p:attrName>style.visibility</p:attrName>
                                        </p:attrNameLst>
                                      </p:cBhvr>
                                      <p:to>
                                        <p:strVal val="visible"/>
                                      </p:to>
                                    </p:set>
                                    <p:animEffect transition="in" filter="wipe(right)">
                                      <p:cBhvr>
                                        <p:cTn id="21" dur="1000"/>
                                        <p:tgtEl>
                                          <p:spTgt spid="40858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085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animBg="1"/>
      <p:bldP spid="408583" grpId="1" animBg="1"/>
      <p:bldP spid="408584" grpId="0" animBg="1"/>
      <p:bldP spid="408584" grpId="1" animBg="1"/>
      <p:bldP spid="408585" grpId="0" animBg="1"/>
      <p:bldP spid="40858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F07C9A68-B4CA-404A-AE22-67B3900DD33E}" type="slidenum">
              <a:rPr lang="en-US"/>
              <a:pPr/>
              <a:t>47</a:t>
            </a:fld>
            <a:endParaRPr lang="en-US"/>
          </a:p>
        </p:txBody>
      </p:sp>
      <p:pic>
        <p:nvPicPr>
          <p:cNvPr id="410626" name="Picture 2" descr="F66122-008-f120"/>
          <p:cNvPicPr>
            <a:picLocks noGrp="1" noChangeAspect="1" noChangeArrowheads="1"/>
          </p:cNvPicPr>
          <p:nvPr>
            <p:ph sz="half" idx="1"/>
          </p:nvPr>
        </p:nvPicPr>
        <p:blipFill>
          <a:blip r:embed="rId3"/>
          <a:srcRect b="2823"/>
          <a:stretch>
            <a:fillRect/>
          </a:stretch>
        </p:blipFill>
        <p:spPr>
          <a:xfrm>
            <a:off x="1320800" y="635000"/>
            <a:ext cx="7080250" cy="5411788"/>
          </a:xfrm>
          <a:noFill/>
          <a:ln/>
        </p:spPr>
      </p:pic>
      <p:sp>
        <p:nvSpPr>
          <p:cNvPr id="410627" name="Rectangle 3"/>
          <p:cNvSpPr>
            <a:spLocks noGrp="1" noChangeArrowheads="1"/>
          </p:cNvSpPr>
          <p:nvPr>
            <p:ph type="body" sz="half" idx="2"/>
          </p:nvPr>
        </p:nvSpPr>
        <p:spPr>
          <a:xfrm>
            <a:off x="604838" y="4337050"/>
            <a:ext cx="2413000" cy="1981200"/>
          </a:xfrm>
          <a:noFill/>
          <a:ln/>
        </p:spPr>
        <p:txBody>
          <a:bodyPr/>
          <a:lstStyle/>
          <a:p>
            <a:pPr marL="176213" indent="-176213"/>
            <a:r>
              <a:rPr lang="en-US" sz="2000" b="1">
                <a:solidFill>
                  <a:schemeClr val="accent1"/>
                </a:solidFill>
              </a:rPr>
              <a:t>The cochlea</a:t>
            </a:r>
            <a:r>
              <a:rPr lang="en-US" sz="2000" b="1"/>
              <a:t> </a:t>
            </a:r>
            <a:r>
              <a:rPr lang="en-US" sz="2000"/>
              <a:t>resembles a snail shell. </a:t>
            </a:r>
          </a:p>
          <a:p>
            <a:pPr marL="176213" indent="-176213"/>
            <a:r>
              <a:rPr lang="en-US" sz="2000"/>
              <a:t>It opens into the anterior part of the </a:t>
            </a:r>
            <a:r>
              <a:rPr lang="en-US" sz="2000" b="1">
                <a:solidFill>
                  <a:schemeClr val="accent1"/>
                </a:solidFill>
              </a:rPr>
              <a:t>vestibule.</a:t>
            </a:r>
          </a:p>
        </p:txBody>
      </p:sp>
      <p:sp>
        <p:nvSpPr>
          <p:cNvPr id="410628" name="AutoShape 4"/>
          <p:cNvSpPr>
            <a:spLocks noChangeArrowheads="1"/>
          </p:cNvSpPr>
          <p:nvPr/>
        </p:nvSpPr>
        <p:spPr bwMode="auto">
          <a:xfrm>
            <a:off x="7883525" y="3076575"/>
            <a:ext cx="628650" cy="27305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10629" name="AutoShape 5"/>
          <p:cNvSpPr>
            <a:spLocks noChangeArrowheads="1"/>
          </p:cNvSpPr>
          <p:nvPr/>
        </p:nvSpPr>
        <p:spPr bwMode="auto">
          <a:xfrm>
            <a:off x="1982788" y="2741613"/>
            <a:ext cx="568325" cy="27305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0626"/>
                                        </p:tgtEl>
                                        <p:attrNameLst>
                                          <p:attrName>style.visibility</p:attrName>
                                        </p:attrNameLst>
                                      </p:cBhvr>
                                      <p:to>
                                        <p:strVal val="visible"/>
                                      </p:to>
                                    </p:set>
                                    <p:animEffect transition="in" filter="dissolve">
                                      <p:cBhvr>
                                        <p:cTn id="7" dur="500"/>
                                        <p:tgtEl>
                                          <p:spTgt spid="4106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0627">
                                            <p:txEl>
                                              <p:pRg st="0" end="0"/>
                                            </p:txEl>
                                          </p:spTgt>
                                        </p:tgtEl>
                                        <p:attrNameLst>
                                          <p:attrName>style.visibility</p:attrName>
                                        </p:attrNameLst>
                                      </p:cBhvr>
                                      <p:to>
                                        <p:strVal val="visible"/>
                                      </p:to>
                                    </p:set>
                                    <p:anim calcmode="lin" valueType="num">
                                      <p:cBhvr>
                                        <p:cTn id="12" dur="1000" fill="hold"/>
                                        <p:tgtEl>
                                          <p:spTgt spid="41062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1062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10627">
                                            <p:txEl>
                                              <p:pRg st="0" end="0"/>
                                            </p:txEl>
                                          </p:spTgt>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10628"/>
                                        </p:tgtEl>
                                        <p:attrNameLst>
                                          <p:attrName>style.visibility</p:attrName>
                                        </p:attrNameLst>
                                      </p:cBhvr>
                                      <p:to>
                                        <p:strVal val="visible"/>
                                      </p:to>
                                    </p:set>
                                    <p:anim calcmode="lin" valueType="num">
                                      <p:cBhvr>
                                        <p:cTn id="18" dur="500" fill="hold"/>
                                        <p:tgtEl>
                                          <p:spTgt spid="410628"/>
                                        </p:tgtEl>
                                        <p:attrNameLst>
                                          <p:attrName>ppt_w</p:attrName>
                                        </p:attrNameLst>
                                      </p:cBhvr>
                                      <p:tavLst>
                                        <p:tav tm="0">
                                          <p:val>
                                            <p:fltVal val="0"/>
                                          </p:val>
                                        </p:tav>
                                        <p:tav tm="100000">
                                          <p:val>
                                            <p:strVal val="#ppt_w"/>
                                          </p:val>
                                        </p:tav>
                                      </p:tavLst>
                                    </p:anim>
                                    <p:anim calcmode="lin" valueType="num">
                                      <p:cBhvr>
                                        <p:cTn id="19" dur="500" fill="hold"/>
                                        <p:tgtEl>
                                          <p:spTgt spid="41062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0627">
                                            <p:txEl>
                                              <p:pRg st="1" end="1"/>
                                            </p:txEl>
                                          </p:spTgt>
                                        </p:tgtEl>
                                        <p:attrNameLst>
                                          <p:attrName>style.visibility</p:attrName>
                                        </p:attrNameLst>
                                      </p:cBhvr>
                                      <p:to>
                                        <p:strVal val="visible"/>
                                      </p:to>
                                    </p:set>
                                    <p:anim calcmode="lin" valueType="num">
                                      <p:cBhvr>
                                        <p:cTn id="24" dur="1000" fill="hold"/>
                                        <p:tgtEl>
                                          <p:spTgt spid="410627">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410627">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410627">
                                            <p:txEl>
                                              <p:pRg st="1" end="1"/>
                                            </p:txEl>
                                          </p:spTgt>
                                        </p:tgtEl>
                                      </p:cBhvr>
                                    </p:animEffect>
                                  </p:child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410629"/>
                                        </p:tgtEl>
                                        <p:attrNameLst>
                                          <p:attrName>style.visibility</p:attrName>
                                        </p:attrNameLst>
                                      </p:cBhvr>
                                      <p:to>
                                        <p:strVal val="visible"/>
                                      </p:to>
                                    </p:set>
                                    <p:anim calcmode="lin" valueType="num">
                                      <p:cBhvr>
                                        <p:cTn id="30" dur="500" fill="hold"/>
                                        <p:tgtEl>
                                          <p:spTgt spid="410629"/>
                                        </p:tgtEl>
                                        <p:attrNameLst>
                                          <p:attrName>ppt_w</p:attrName>
                                        </p:attrNameLst>
                                      </p:cBhvr>
                                      <p:tavLst>
                                        <p:tav tm="0">
                                          <p:val>
                                            <p:fltVal val="0"/>
                                          </p:val>
                                        </p:tav>
                                        <p:tav tm="100000">
                                          <p:val>
                                            <p:strVal val="#ppt_w"/>
                                          </p:val>
                                        </p:tav>
                                      </p:tavLst>
                                    </p:anim>
                                    <p:anim calcmode="lin" valueType="num">
                                      <p:cBhvr>
                                        <p:cTn id="31" dur="500" fill="hold"/>
                                        <p:tgtEl>
                                          <p:spTgt spid="4106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p:bldP spid="410628" grpId="0" animBg="1"/>
      <p:bldP spid="4106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r>
              <a:rPr lang="en-US" smtClean="0"/>
              <a:t>Dr.Vohra</a:t>
            </a:r>
            <a:endParaRPr lang="en-US"/>
          </a:p>
        </p:txBody>
      </p:sp>
      <p:sp>
        <p:nvSpPr>
          <p:cNvPr id="9" name="Slide Number Placeholder 5"/>
          <p:cNvSpPr>
            <a:spLocks noGrp="1"/>
          </p:cNvSpPr>
          <p:nvPr>
            <p:ph type="sldNum" sz="quarter" idx="11"/>
          </p:nvPr>
        </p:nvSpPr>
        <p:spPr/>
        <p:txBody>
          <a:bodyPr/>
          <a:lstStyle/>
          <a:p>
            <a:fld id="{75F02CCA-7F51-46A5-8527-179445DA6FDD}" type="slidenum">
              <a:rPr lang="en-US"/>
              <a:pPr/>
              <a:t>48</a:t>
            </a:fld>
            <a:endParaRPr lang="en-US"/>
          </a:p>
        </p:txBody>
      </p:sp>
      <p:sp>
        <p:nvSpPr>
          <p:cNvPr id="250883" name="Rectangle 3"/>
          <p:cNvSpPr>
            <a:spLocks noGrp="1" noChangeArrowheads="1"/>
          </p:cNvSpPr>
          <p:nvPr>
            <p:ph type="body" sz="half" idx="2"/>
          </p:nvPr>
        </p:nvSpPr>
        <p:spPr>
          <a:xfrm>
            <a:off x="771525" y="3517900"/>
            <a:ext cx="2959100" cy="2590800"/>
          </a:xfrm>
        </p:spPr>
        <p:txBody>
          <a:bodyPr/>
          <a:lstStyle/>
          <a:p>
            <a:r>
              <a:rPr lang="en-US" sz="2000"/>
              <a:t>The </a:t>
            </a:r>
            <a:r>
              <a:rPr lang="en-US" sz="2000" b="1">
                <a:solidFill>
                  <a:schemeClr val="accent1"/>
                </a:solidFill>
              </a:rPr>
              <a:t>membranous labyrinth</a:t>
            </a:r>
            <a:r>
              <a:rPr lang="en-US" sz="2000"/>
              <a:t> is lodged within the bony labyrinth. </a:t>
            </a:r>
          </a:p>
          <a:p>
            <a:r>
              <a:rPr lang="en-US" sz="2000"/>
              <a:t>It is filled with </a:t>
            </a:r>
            <a:r>
              <a:rPr lang="en-US" sz="2000" i="1">
                <a:solidFill>
                  <a:srgbClr val="6699CC"/>
                </a:solidFill>
                <a:effectLst>
                  <a:outerShdw blurRad="38100" dist="38100" dir="2700000" algn="tl">
                    <a:srgbClr val="000000"/>
                  </a:outerShdw>
                </a:effectLst>
              </a:rPr>
              <a:t>endolymph</a:t>
            </a:r>
            <a:r>
              <a:rPr lang="en-US" sz="2000">
                <a:solidFill>
                  <a:schemeClr val="accent2"/>
                </a:solidFill>
              </a:rPr>
              <a:t> </a:t>
            </a:r>
            <a:r>
              <a:rPr lang="en-US" sz="2000"/>
              <a:t>and surrounded by </a:t>
            </a:r>
            <a:r>
              <a:rPr lang="en-US" sz="2000" i="1">
                <a:solidFill>
                  <a:srgbClr val="FFCC99"/>
                </a:solidFill>
                <a:effectLst>
                  <a:outerShdw blurRad="38100" dist="38100" dir="2700000" algn="tl">
                    <a:srgbClr val="000000"/>
                  </a:outerShdw>
                </a:effectLst>
              </a:rPr>
              <a:t>perilymph.</a:t>
            </a:r>
            <a:r>
              <a:rPr lang="en-US" sz="2000">
                <a:solidFill>
                  <a:srgbClr val="CC9999"/>
                </a:solidFill>
              </a:rPr>
              <a:t> </a:t>
            </a:r>
          </a:p>
        </p:txBody>
      </p:sp>
      <p:pic>
        <p:nvPicPr>
          <p:cNvPr id="250884" name="Picture 4" descr="Untitled-7a"/>
          <p:cNvPicPr>
            <a:picLocks noGrp="1" noChangeAspect="1" noChangeArrowheads="1"/>
          </p:cNvPicPr>
          <p:nvPr>
            <p:ph sz="half" idx="1"/>
          </p:nvPr>
        </p:nvPicPr>
        <p:blipFill>
          <a:blip r:embed="rId3"/>
          <a:srcRect/>
          <a:stretch>
            <a:fillRect/>
          </a:stretch>
        </p:blipFill>
        <p:spPr>
          <a:xfrm>
            <a:off x="4891088" y="528638"/>
            <a:ext cx="3657600" cy="2673350"/>
          </a:xfrm>
          <a:noFill/>
          <a:ln/>
        </p:spPr>
      </p:pic>
      <p:pic>
        <p:nvPicPr>
          <p:cNvPr id="250885" name="Picture 5" descr="Untitled-8"/>
          <p:cNvPicPr>
            <a:picLocks noChangeAspect="1" noChangeArrowheads="1"/>
          </p:cNvPicPr>
          <p:nvPr/>
        </p:nvPicPr>
        <p:blipFill>
          <a:blip r:embed="rId4"/>
          <a:srcRect/>
          <a:stretch>
            <a:fillRect/>
          </a:stretch>
        </p:blipFill>
        <p:spPr bwMode="auto">
          <a:xfrm>
            <a:off x="592138" y="530225"/>
            <a:ext cx="3924300" cy="2803525"/>
          </a:xfrm>
          <a:prstGeom prst="rect">
            <a:avLst/>
          </a:prstGeom>
          <a:noFill/>
        </p:spPr>
      </p:pic>
      <p:pic>
        <p:nvPicPr>
          <p:cNvPr id="250889" name="Picture 9" descr="F66122-008-f122"/>
          <p:cNvPicPr>
            <a:picLocks noChangeAspect="1" noChangeArrowheads="1"/>
          </p:cNvPicPr>
          <p:nvPr/>
        </p:nvPicPr>
        <p:blipFill>
          <a:blip r:embed="rId5"/>
          <a:srcRect b="3833"/>
          <a:stretch>
            <a:fillRect/>
          </a:stretch>
        </p:blipFill>
        <p:spPr bwMode="auto">
          <a:xfrm>
            <a:off x="3627438" y="3349625"/>
            <a:ext cx="4876800" cy="3027363"/>
          </a:xfrm>
          <a:prstGeom prst="rect">
            <a:avLst/>
          </a:prstGeom>
          <a:noFill/>
        </p:spPr>
      </p:pic>
      <p:sp>
        <p:nvSpPr>
          <p:cNvPr id="250891" name="Line 11"/>
          <p:cNvSpPr>
            <a:spLocks noChangeShapeType="1"/>
          </p:cNvSpPr>
          <p:nvPr/>
        </p:nvSpPr>
        <p:spPr bwMode="auto">
          <a:xfrm flipV="1">
            <a:off x="2578100" y="4494213"/>
            <a:ext cx="3436938" cy="827087"/>
          </a:xfrm>
          <a:prstGeom prst="line">
            <a:avLst/>
          </a:prstGeom>
          <a:noFill/>
          <a:ln w="38100">
            <a:solidFill>
              <a:srgbClr val="6699CC"/>
            </a:solidFill>
            <a:round/>
            <a:headEnd/>
            <a:tailEnd type="triangle" w="sm" len="med"/>
          </a:ln>
          <a:effectLst>
            <a:outerShdw dist="80322" dir="1106097" algn="ctr" rotWithShape="0">
              <a:srgbClr val="080808">
                <a:alpha val="50000"/>
              </a:srgbClr>
            </a:outerShdw>
          </a:effectLst>
        </p:spPr>
        <p:txBody>
          <a:bodyPr/>
          <a:lstStyle/>
          <a:p>
            <a:endParaRPr lang="en-US"/>
          </a:p>
        </p:txBody>
      </p:sp>
      <p:sp>
        <p:nvSpPr>
          <p:cNvPr id="250893" name="Line 13"/>
          <p:cNvSpPr>
            <a:spLocks noChangeShapeType="1"/>
          </p:cNvSpPr>
          <p:nvPr/>
        </p:nvSpPr>
        <p:spPr bwMode="auto">
          <a:xfrm flipV="1">
            <a:off x="2411413" y="4965700"/>
            <a:ext cx="3559175" cy="938213"/>
          </a:xfrm>
          <a:prstGeom prst="line">
            <a:avLst/>
          </a:prstGeom>
          <a:noFill/>
          <a:ln w="38100">
            <a:solidFill>
              <a:srgbClr val="FFCC99"/>
            </a:solidFill>
            <a:round/>
            <a:headEnd/>
            <a:tailEnd type="triangle" w="sm" len="med"/>
          </a:ln>
          <a:effectLst>
            <a:outerShdw dist="80322" dir="1106097" algn="ctr" rotWithShape="0">
              <a:srgbClr val="080808">
                <a:alpha val="50000"/>
              </a:srgbClr>
            </a:outerShdw>
          </a:effec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0885"/>
                                        </p:tgtEl>
                                        <p:attrNameLst>
                                          <p:attrName>style.visibility</p:attrName>
                                        </p:attrNameLst>
                                      </p:cBhvr>
                                      <p:to>
                                        <p:strVal val="visible"/>
                                      </p:to>
                                    </p:set>
                                    <p:animEffect transition="in" filter="box(in)">
                                      <p:cBhvr>
                                        <p:cTn id="7" dur="500"/>
                                        <p:tgtEl>
                                          <p:spTgt spid="2508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0883">
                                            <p:txEl>
                                              <p:pRg st="0" end="0"/>
                                            </p:txEl>
                                          </p:spTgt>
                                        </p:tgtEl>
                                        <p:attrNameLst>
                                          <p:attrName>style.visibility</p:attrName>
                                        </p:attrNameLst>
                                      </p:cBhvr>
                                      <p:to>
                                        <p:strVal val="visible"/>
                                      </p:to>
                                    </p:set>
                                    <p:animEffect transition="in" filter="box(in)">
                                      <p:cBhvr>
                                        <p:cTn id="12" dur="500"/>
                                        <p:tgtEl>
                                          <p:spTgt spid="250883">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250884"/>
                                        </p:tgtEl>
                                        <p:attrNameLst>
                                          <p:attrName>style.visibility</p:attrName>
                                        </p:attrNameLst>
                                      </p:cBhvr>
                                      <p:to>
                                        <p:strVal val="visible"/>
                                      </p:to>
                                    </p:set>
                                    <p:animEffect transition="in" filter="box(in)">
                                      <p:cBhvr>
                                        <p:cTn id="16" dur="500"/>
                                        <p:tgtEl>
                                          <p:spTgt spid="25088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50883">
                                            <p:txEl>
                                              <p:pRg st="1" end="1"/>
                                            </p:txEl>
                                          </p:spTgt>
                                        </p:tgtEl>
                                        <p:attrNameLst>
                                          <p:attrName>style.visibility</p:attrName>
                                        </p:attrNameLst>
                                      </p:cBhvr>
                                      <p:to>
                                        <p:strVal val="visible"/>
                                      </p:to>
                                    </p:set>
                                    <p:animEffect transition="in" filter="box(in)">
                                      <p:cBhvr>
                                        <p:cTn id="21" dur="500"/>
                                        <p:tgtEl>
                                          <p:spTgt spid="250883">
                                            <p:txEl>
                                              <p:pRg st="1" end="1"/>
                                            </p:txEl>
                                          </p:spTgt>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250889"/>
                                        </p:tgtEl>
                                        <p:attrNameLst>
                                          <p:attrName>style.visibility</p:attrName>
                                        </p:attrNameLst>
                                      </p:cBhvr>
                                      <p:to>
                                        <p:strVal val="visible"/>
                                      </p:to>
                                    </p:set>
                                    <p:animEffect transition="in" filter="box(in)">
                                      <p:cBhvr>
                                        <p:cTn id="25" dur="500"/>
                                        <p:tgtEl>
                                          <p:spTgt spid="25088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50891"/>
                                        </p:tgtEl>
                                        <p:attrNameLst>
                                          <p:attrName>style.visibility</p:attrName>
                                        </p:attrNameLst>
                                      </p:cBhvr>
                                      <p:to>
                                        <p:strVal val="visible"/>
                                      </p:to>
                                    </p:set>
                                    <p:animEffect transition="in" filter="wipe(left)">
                                      <p:cBhvr>
                                        <p:cTn id="29" dur="1000"/>
                                        <p:tgtEl>
                                          <p:spTgt spid="25089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50893"/>
                                        </p:tgtEl>
                                        <p:attrNameLst>
                                          <p:attrName>style.visibility</p:attrName>
                                        </p:attrNameLst>
                                      </p:cBhvr>
                                      <p:to>
                                        <p:strVal val="visible"/>
                                      </p:to>
                                    </p:set>
                                    <p:animEffect transition="in" filter="wipe(left)">
                                      <p:cBhvr>
                                        <p:cTn id="33" dur="1000"/>
                                        <p:tgtEl>
                                          <p:spTgt spid="250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uiExpand="1" build="p"/>
      <p:bldP spid="250891" grpId="0" animBg="1"/>
      <p:bldP spid="25089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smtClean="0"/>
              <a:t>Dr.Vohra</a:t>
            </a:r>
            <a:endParaRPr lang="en-US"/>
          </a:p>
        </p:txBody>
      </p:sp>
      <p:sp>
        <p:nvSpPr>
          <p:cNvPr id="12" name="Slide Number Placeholder 5"/>
          <p:cNvSpPr>
            <a:spLocks noGrp="1"/>
          </p:cNvSpPr>
          <p:nvPr>
            <p:ph type="sldNum" sz="quarter" idx="11"/>
          </p:nvPr>
        </p:nvSpPr>
        <p:spPr/>
        <p:txBody>
          <a:bodyPr/>
          <a:lstStyle/>
          <a:p>
            <a:fld id="{1BBCD7F1-504E-46E6-92A2-CF5A4FA728B1}" type="slidenum">
              <a:rPr lang="en-US"/>
              <a:pPr/>
              <a:t>49</a:t>
            </a:fld>
            <a:endParaRPr lang="en-US"/>
          </a:p>
        </p:txBody>
      </p:sp>
      <p:sp>
        <p:nvSpPr>
          <p:cNvPr id="429058" name="Rectangle 2"/>
          <p:cNvSpPr>
            <a:spLocks noGrp="1" noChangeArrowheads="1"/>
          </p:cNvSpPr>
          <p:nvPr>
            <p:ph type="body" sz="half" idx="2"/>
          </p:nvPr>
        </p:nvSpPr>
        <p:spPr>
          <a:xfrm>
            <a:off x="646113" y="4233863"/>
            <a:ext cx="7851775" cy="2027237"/>
          </a:xfrm>
        </p:spPr>
        <p:txBody>
          <a:bodyPr/>
          <a:lstStyle/>
          <a:p>
            <a:r>
              <a:rPr lang="en-US" sz="2000"/>
              <a:t>The membranous labyrinth consists of: </a:t>
            </a:r>
          </a:p>
          <a:p>
            <a:pPr lvl="1"/>
            <a:r>
              <a:rPr lang="en-US" sz="1800"/>
              <a:t>the </a:t>
            </a:r>
            <a:r>
              <a:rPr lang="en-US" sz="1800" b="1">
                <a:solidFill>
                  <a:schemeClr val="accent1"/>
                </a:solidFill>
              </a:rPr>
              <a:t>utricle </a:t>
            </a:r>
            <a:r>
              <a:rPr lang="en-US" sz="1800"/>
              <a:t>and </a:t>
            </a:r>
            <a:r>
              <a:rPr lang="en-US" sz="1800" b="1">
                <a:solidFill>
                  <a:schemeClr val="accent1"/>
                </a:solidFill>
              </a:rPr>
              <a:t>saccule,</a:t>
            </a:r>
            <a:r>
              <a:rPr lang="en-US" sz="1800"/>
              <a:t> which are lodged in the bony vestibule; </a:t>
            </a:r>
          </a:p>
          <a:p>
            <a:pPr lvl="1"/>
            <a:r>
              <a:rPr lang="en-US" sz="1800"/>
              <a:t>the </a:t>
            </a:r>
            <a:r>
              <a:rPr lang="en-US" sz="1800" b="1">
                <a:solidFill>
                  <a:schemeClr val="accent1"/>
                </a:solidFill>
              </a:rPr>
              <a:t>three semicircular ducts,</a:t>
            </a:r>
            <a:r>
              <a:rPr lang="en-US" sz="1800"/>
              <a:t> which lie within the bony semicircular canals; and </a:t>
            </a:r>
          </a:p>
          <a:p>
            <a:pPr lvl="1"/>
            <a:r>
              <a:rPr lang="en-US" sz="1800"/>
              <a:t>the </a:t>
            </a:r>
            <a:r>
              <a:rPr lang="en-US" sz="1800" b="1">
                <a:solidFill>
                  <a:schemeClr val="accent1"/>
                </a:solidFill>
              </a:rPr>
              <a:t>duct of the cochlea,</a:t>
            </a:r>
            <a:r>
              <a:rPr lang="en-US" sz="1800"/>
              <a:t> which lies within the bony cochlea. </a:t>
            </a:r>
          </a:p>
          <a:p>
            <a:r>
              <a:rPr lang="en-US" sz="2000"/>
              <a:t>All these structures freely communicate with one another.</a:t>
            </a:r>
          </a:p>
        </p:txBody>
      </p:sp>
      <p:pic>
        <p:nvPicPr>
          <p:cNvPr id="429064" name="Picture 8" descr="F66122-008-f122"/>
          <p:cNvPicPr>
            <a:picLocks noChangeAspect="1" noChangeArrowheads="1"/>
          </p:cNvPicPr>
          <p:nvPr/>
        </p:nvPicPr>
        <p:blipFill>
          <a:blip r:embed="rId3"/>
          <a:srcRect b="3833"/>
          <a:stretch>
            <a:fillRect/>
          </a:stretch>
        </p:blipFill>
        <p:spPr bwMode="auto">
          <a:xfrm>
            <a:off x="642938" y="539750"/>
            <a:ext cx="5945187" cy="3690938"/>
          </a:xfrm>
          <a:prstGeom prst="rect">
            <a:avLst/>
          </a:prstGeom>
          <a:noFill/>
        </p:spPr>
      </p:pic>
      <p:pic>
        <p:nvPicPr>
          <p:cNvPr id="429065" name="Picture 9" descr="middle-inner-ear1"/>
          <p:cNvPicPr>
            <a:picLocks noChangeAspect="1" noChangeArrowheads="1"/>
          </p:cNvPicPr>
          <p:nvPr/>
        </p:nvPicPr>
        <p:blipFill>
          <a:blip r:embed="rId4"/>
          <a:srcRect/>
          <a:stretch>
            <a:fillRect/>
          </a:stretch>
        </p:blipFill>
        <p:spPr bwMode="auto">
          <a:xfrm>
            <a:off x="6743700" y="506413"/>
            <a:ext cx="1762125" cy="1879600"/>
          </a:xfrm>
          <a:prstGeom prst="rect">
            <a:avLst/>
          </a:prstGeom>
          <a:noFill/>
          <a:effectLst>
            <a:outerShdw dist="107763" dir="8100000" algn="ctr" rotWithShape="0">
              <a:srgbClr val="808080">
                <a:alpha val="50000"/>
              </a:srgbClr>
            </a:outerShdw>
          </a:effectLst>
        </p:spPr>
      </p:pic>
      <p:sp>
        <p:nvSpPr>
          <p:cNvPr id="429066" name="AutoShape 10"/>
          <p:cNvSpPr>
            <a:spLocks noChangeArrowheads="1"/>
          </p:cNvSpPr>
          <p:nvPr/>
        </p:nvSpPr>
        <p:spPr bwMode="auto">
          <a:xfrm>
            <a:off x="1544638" y="2022475"/>
            <a:ext cx="531812" cy="250825"/>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29067" name="AutoShape 11"/>
          <p:cNvSpPr>
            <a:spLocks noChangeArrowheads="1"/>
          </p:cNvSpPr>
          <p:nvPr/>
        </p:nvSpPr>
        <p:spPr bwMode="auto">
          <a:xfrm>
            <a:off x="5948363" y="1304925"/>
            <a:ext cx="531812" cy="250825"/>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29068" name="AutoShape 12"/>
          <p:cNvSpPr>
            <a:spLocks noChangeArrowheads="1"/>
          </p:cNvSpPr>
          <p:nvPr/>
        </p:nvSpPr>
        <p:spPr bwMode="auto">
          <a:xfrm>
            <a:off x="944563" y="454025"/>
            <a:ext cx="1820862" cy="250825"/>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29069" name="AutoShape 13"/>
          <p:cNvSpPr>
            <a:spLocks noChangeArrowheads="1"/>
          </p:cNvSpPr>
          <p:nvPr/>
        </p:nvSpPr>
        <p:spPr bwMode="auto">
          <a:xfrm>
            <a:off x="552450" y="695325"/>
            <a:ext cx="1974850" cy="250825"/>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29070" name="AutoShape 14"/>
          <p:cNvSpPr>
            <a:spLocks noChangeArrowheads="1"/>
          </p:cNvSpPr>
          <p:nvPr/>
        </p:nvSpPr>
        <p:spPr bwMode="auto">
          <a:xfrm>
            <a:off x="4405313" y="581025"/>
            <a:ext cx="1974850" cy="250825"/>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29071" name="AutoShape 15"/>
          <p:cNvSpPr>
            <a:spLocks noChangeArrowheads="1"/>
          </p:cNvSpPr>
          <p:nvPr/>
        </p:nvSpPr>
        <p:spPr bwMode="auto">
          <a:xfrm>
            <a:off x="5816600" y="3265488"/>
            <a:ext cx="814388" cy="1651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29064"/>
                                        </p:tgtEl>
                                        <p:attrNameLst>
                                          <p:attrName>style.visibility</p:attrName>
                                        </p:attrNameLst>
                                      </p:cBhvr>
                                      <p:to>
                                        <p:strVal val="visible"/>
                                      </p:to>
                                    </p:set>
                                    <p:animEffect transition="in" filter="box(in)">
                                      <p:cBhvr>
                                        <p:cTn id="7" dur="500"/>
                                        <p:tgtEl>
                                          <p:spTgt spid="429064"/>
                                        </p:tgtEl>
                                      </p:cBhvr>
                                    </p:animEffect>
                                  </p:childTnLst>
                                </p:cTn>
                              </p:par>
                              <p:par>
                                <p:cTn id="8" presetID="4" presetClass="entr" presetSubtype="16" fill="hold" nodeType="withEffect">
                                  <p:stCondLst>
                                    <p:cond delay="0"/>
                                  </p:stCondLst>
                                  <p:childTnLst>
                                    <p:set>
                                      <p:cBhvr>
                                        <p:cTn id="9" dur="1" fill="hold">
                                          <p:stCondLst>
                                            <p:cond delay="0"/>
                                          </p:stCondLst>
                                        </p:cTn>
                                        <p:tgtEl>
                                          <p:spTgt spid="429065"/>
                                        </p:tgtEl>
                                        <p:attrNameLst>
                                          <p:attrName>style.visibility</p:attrName>
                                        </p:attrNameLst>
                                      </p:cBhvr>
                                      <p:to>
                                        <p:strVal val="visible"/>
                                      </p:to>
                                    </p:set>
                                    <p:animEffect transition="in" filter="box(in)">
                                      <p:cBhvr>
                                        <p:cTn id="10" dur="500"/>
                                        <p:tgtEl>
                                          <p:spTgt spid="42906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29058">
                                            <p:txEl>
                                              <p:pRg st="0" end="0"/>
                                            </p:txEl>
                                          </p:spTgt>
                                        </p:tgtEl>
                                        <p:attrNameLst>
                                          <p:attrName>style.visibility</p:attrName>
                                        </p:attrNameLst>
                                      </p:cBhvr>
                                      <p:to>
                                        <p:strVal val="visible"/>
                                      </p:to>
                                    </p:set>
                                    <p:animEffect transition="in" filter="fade">
                                      <p:cBhvr>
                                        <p:cTn id="15" dur="1000"/>
                                        <p:tgtEl>
                                          <p:spTgt spid="429058">
                                            <p:txEl>
                                              <p:pRg st="0" end="0"/>
                                            </p:txEl>
                                          </p:spTgt>
                                        </p:tgtEl>
                                      </p:cBhvr>
                                    </p:animEffect>
                                    <p:anim calcmode="lin" valueType="num">
                                      <p:cBhvr>
                                        <p:cTn id="16" dur="1000" fill="hold"/>
                                        <p:tgtEl>
                                          <p:spTgt spid="4290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290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29058">
                                            <p:txEl>
                                              <p:pRg st="1" end="1"/>
                                            </p:txEl>
                                          </p:spTgt>
                                        </p:tgtEl>
                                        <p:attrNameLst>
                                          <p:attrName>style.visibility</p:attrName>
                                        </p:attrNameLst>
                                      </p:cBhvr>
                                      <p:to>
                                        <p:strVal val="visible"/>
                                      </p:to>
                                    </p:set>
                                    <p:animEffect transition="in" filter="fade">
                                      <p:cBhvr>
                                        <p:cTn id="22" dur="1000"/>
                                        <p:tgtEl>
                                          <p:spTgt spid="429058">
                                            <p:txEl>
                                              <p:pRg st="1" end="1"/>
                                            </p:txEl>
                                          </p:spTgt>
                                        </p:tgtEl>
                                      </p:cBhvr>
                                    </p:animEffect>
                                    <p:anim calcmode="lin" valueType="num">
                                      <p:cBhvr>
                                        <p:cTn id="23" dur="1000" fill="hold"/>
                                        <p:tgtEl>
                                          <p:spTgt spid="4290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29058">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429066"/>
                                        </p:tgtEl>
                                        <p:attrNameLst>
                                          <p:attrName>style.visibility</p:attrName>
                                        </p:attrNameLst>
                                      </p:cBhvr>
                                      <p:to>
                                        <p:strVal val="visible"/>
                                      </p:to>
                                    </p:set>
                                    <p:anim calcmode="lin" valueType="num">
                                      <p:cBhvr>
                                        <p:cTn id="28" dur="500" fill="hold"/>
                                        <p:tgtEl>
                                          <p:spTgt spid="429066"/>
                                        </p:tgtEl>
                                        <p:attrNameLst>
                                          <p:attrName>ppt_w</p:attrName>
                                        </p:attrNameLst>
                                      </p:cBhvr>
                                      <p:tavLst>
                                        <p:tav tm="0">
                                          <p:val>
                                            <p:fltVal val="0"/>
                                          </p:val>
                                        </p:tav>
                                        <p:tav tm="100000">
                                          <p:val>
                                            <p:strVal val="#ppt_w"/>
                                          </p:val>
                                        </p:tav>
                                      </p:tavLst>
                                    </p:anim>
                                    <p:anim calcmode="lin" valueType="num">
                                      <p:cBhvr>
                                        <p:cTn id="29" dur="500" fill="hold"/>
                                        <p:tgtEl>
                                          <p:spTgt spid="429066"/>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17" presetClass="entr" presetSubtype="10" fill="hold" grpId="0" nodeType="afterEffect">
                                  <p:stCondLst>
                                    <p:cond delay="0"/>
                                  </p:stCondLst>
                                  <p:childTnLst>
                                    <p:set>
                                      <p:cBhvr>
                                        <p:cTn id="32" dur="1" fill="hold">
                                          <p:stCondLst>
                                            <p:cond delay="0"/>
                                          </p:stCondLst>
                                        </p:cTn>
                                        <p:tgtEl>
                                          <p:spTgt spid="429067"/>
                                        </p:tgtEl>
                                        <p:attrNameLst>
                                          <p:attrName>style.visibility</p:attrName>
                                        </p:attrNameLst>
                                      </p:cBhvr>
                                      <p:to>
                                        <p:strVal val="visible"/>
                                      </p:to>
                                    </p:set>
                                    <p:anim calcmode="lin" valueType="num">
                                      <p:cBhvr>
                                        <p:cTn id="33" dur="500" fill="hold"/>
                                        <p:tgtEl>
                                          <p:spTgt spid="429067"/>
                                        </p:tgtEl>
                                        <p:attrNameLst>
                                          <p:attrName>ppt_w</p:attrName>
                                        </p:attrNameLst>
                                      </p:cBhvr>
                                      <p:tavLst>
                                        <p:tav tm="0">
                                          <p:val>
                                            <p:fltVal val="0"/>
                                          </p:val>
                                        </p:tav>
                                        <p:tav tm="100000">
                                          <p:val>
                                            <p:strVal val="#ppt_w"/>
                                          </p:val>
                                        </p:tav>
                                      </p:tavLst>
                                    </p:anim>
                                    <p:anim calcmode="lin" valueType="num">
                                      <p:cBhvr>
                                        <p:cTn id="34" dur="500" fill="hold"/>
                                        <p:tgtEl>
                                          <p:spTgt spid="42906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2906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29066"/>
                                        </p:tgtEl>
                                        <p:attrNameLst>
                                          <p:attrName>style.visibility</p:attrName>
                                        </p:attrNameLst>
                                      </p:cBhvr>
                                      <p:to>
                                        <p:strVal val="hidden"/>
                                      </p:to>
                                    </p:set>
                                  </p:childTnLst>
                                </p:cTn>
                              </p:par>
                              <p:par>
                                <p:cTn id="41" presetID="47" presetClass="entr" presetSubtype="0" fill="hold" grpId="0" nodeType="withEffect">
                                  <p:stCondLst>
                                    <p:cond delay="0"/>
                                  </p:stCondLst>
                                  <p:childTnLst>
                                    <p:set>
                                      <p:cBhvr>
                                        <p:cTn id="42" dur="1" fill="hold">
                                          <p:stCondLst>
                                            <p:cond delay="0"/>
                                          </p:stCondLst>
                                        </p:cTn>
                                        <p:tgtEl>
                                          <p:spTgt spid="429058">
                                            <p:txEl>
                                              <p:pRg st="2" end="2"/>
                                            </p:txEl>
                                          </p:spTgt>
                                        </p:tgtEl>
                                        <p:attrNameLst>
                                          <p:attrName>style.visibility</p:attrName>
                                        </p:attrNameLst>
                                      </p:cBhvr>
                                      <p:to>
                                        <p:strVal val="visible"/>
                                      </p:to>
                                    </p:set>
                                    <p:animEffect transition="in" filter="fade">
                                      <p:cBhvr>
                                        <p:cTn id="43" dur="1000"/>
                                        <p:tgtEl>
                                          <p:spTgt spid="429058">
                                            <p:txEl>
                                              <p:pRg st="2" end="2"/>
                                            </p:txEl>
                                          </p:spTgt>
                                        </p:tgtEl>
                                      </p:cBhvr>
                                    </p:animEffect>
                                    <p:anim calcmode="lin" valueType="num">
                                      <p:cBhvr>
                                        <p:cTn id="44" dur="1000" fill="hold"/>
                                        <p:tgtEl>
                                          <p:spTgt spid="42905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29058">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7" presetClass="entr" presetSubtype="10" fill="hold" grpId="0" nodeType="afterEffect">
                                  <p:stCondLst>
                                    <p:cond delay="0"/>
                                  </p:stCondLst>
                                  <p:childTnLst>
                                    <p:set>
                                      <p:cBhvr>
                                        <p:cTn id="48" dur="1" fill="hold">
                                          <p:stCondLst>
                                            <p:cond delay="0"/>
                                          </p:stCondLst>
                                        </p:cTn>
                                        <p:tgtEl>
                                          <p:spTgt spid="429068"/>
                                        </p:tgtEl>
                                        <p:attrNameLst>
                                          <p:attrName>style.visibility</p:attrName>
                                        </p:attrNameLst>
                                      </p:cBhvr>
                                      <p:to>
                                        <p:strVal val="visible"/>
                                      </p:to>
                                    </p:set>
                                    <p:anim calcmode="lin" valueType="num">
                                      <p:cBhvr>
                                        <p:cTn id="49" dur="500" fill="hold"/>
                                        <p:tgtEl>
                                          <p:spTgt spid="429068"/>
                                        </p:tgtEl>
                                        <p:attrNameLst>
                                          <p:attrName>ppt_w</p:attrName>
                                        </p:attrNameLst>
                                      </p:cBhvr>
                                      <p:tavLst>
                                        <p:tav tm="0">
                                          <p:val>
                                            <p:fltVal val="0"/>
                                          </p:val>
                                        </p:tav>
                                        <p:tav tm="100000">
                                          <p:val>
                                            <p:strVal val="#ppt_w"/>
                                          </p:val>
                                        </p:tav>
                                      </p:tavLst>
                                    </p:anim>
                                    <p:anim calcmode="lin" valueType="num">
                                      <p:cBhvr>
                                        <p:cTn id="50" dur="500" fill="hold"/>
                                        <p:tgtEl>
                                          <p:spTgt spid="429068"/>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7" presetClass="entr" presetSubtype="10" fill="hold" grpId="0" nodeType="afterEffect">
                                  <p:stCondLst>
                                    <p:cond delay="0"/>
                                  </p:stCondLst>
                                  <p:childTnLst>
                                    <p:set>
                                      <p:cBhvr>
                                        <p:cTn id="53" dur="1" fill="hold">
                                          <p:stCondLst>
                                            <p:cond delay="0"/>
                                          </p:stCondLst>
                                        </p:cTn>
                                        <p:tgtEl>
                                          <p:spTgt spid="429069"/>
                                        </p:tgtEl>
                                        <p:attrNameLst>
                                          <p:attrName>style.visibility</p:attrName>
                                        </p:attrNameLst>
                                      </p:cBhvr>
                                      <p:to>
                                        <p:strVal val="visible"/>
                                      </p:to>
                                    </p:set>
                                    <p:anim calcmode="lin" valueType="num">
                                      <p:cBhvr>
                                        <p:cTn id="54" dur="500" fill="hold"/>
                                        <p:tgtEl>
                                          <p:spTgt spid="429069"/>
                                        </p:tgtEl>
                                        <p:attrNameLst>
                                          <p:attrName>ppt_w</p:attrName>
                                        </p:attrNameLst>
                                      </p:cBhvr>
                                      <p:tavLst>
                                        <p:tav tm="0">
                                          <p:val>
                                            <p:fltVal val="0"/>
                                          </p:val>
                                        </p:tav>
                                        <p:tav tm="100000">
                                          <p:val>
                                            <p:strVal val="#ppt_w"/>
                                          </p:val>
                                        </p:tav>
                                      </p:tavLst>
                                    </p:anim>
                                    <p:anim calcmode="lin" valueType="num">
                                      <p:cBhvr>
                                        <p:cTn id="55" dur="500" fill="hold"/>
                                        <p:tgtEl>
                                          <p:spTgt spid="429069"/>
                                        </p:tgtEl>
                                        <p:attrNameLst>
                                          <p:attrName>ppt_h</p:attrName>
                                        </p:attrNameLst>
                                      </p:cBhvr>
                                      <p:tavLst>
                                        <p:tav tm="0">
                                          <p:val>
                                            <p:strVal val="#ppt_h"/>
                                          </p:val>
                                        </p:tav>
                                        <p:tav tm="100000">
                                          <p:val>
                                            <p:strVal val="#ppt_h"/>
                                          </p:val>
                                        </p:tav>
                                      </p:tavLst>
                                    </p:anim>
                                  </p:childTnLst>
                                </p:cTn>
                              </p:par>
                            </p:childTnLst>
                          </p:cTn>
                        </p:par>
                        <p:par>
                          <p:cTn id="56" fill="hold">
                            <p:stCondLst>
                              <p:cond delay="2000"/>
                            </p:stCondLst>
                            <p:childTnLst>
                              <p:par>
                                <p:cTn id="57" presetID="17" presetClass="entr" presetSubtype="10" fill="hold" grpId="0" nodeType="afterEffect">
                                  <p:stCondLst>
                                    <p:cond delay="0"/>
                                  </p:stCondLst>
                                  <p:childTnLst>
                                    <p:set>
                                      <p:cBhvr>
                                        <p:cTn id="58" dur="1" fill="hold">
                                          <p:stCondLst>
                                            <p:cond delay="0"/>
                                          </p:stCondLst>
                                        </p:cTn>
                                        <p:tgtEl>
                                          <p:spTgt spid="429070"/>
                                        </p:tgtEl>
                                        <p:attrNameLst>
                                          <p:attrName>style.visibility</p:attrName>
                                        </p:attrNameLst>
                                      </p:cBhvr>
                                      <p:to>
                                        <p:strVal val="visible"/>
                                      </p:to>
                                    </p:set>
                                    <p:anim calcmode="lin" valueType="num">
                                      <p:cBhvr>
                                        <p:cTn id="59" dur="500" fill="hold"/>
                                        <p:tgtEl>
                                          <p:spTgt spid="429070"/>
                                        </p:tgtEl>
                                        <p:attrNameLst>
                                          <p:attrName>ppt_w</p:attrName>
                                        </p:attrNameLst>
                                      </p:cBhvr>
                                      <p:tavLst>
                                        <p:tav tm="0">
                                          <p:val>
                                            <p:fltVal val="0"/>
                                          </p:val>
                                        </p:tav>
                                        <p:tav tm="100000">
                                          <p:val>
                                            <p:strVal val="#ppt_w"/>
                                          </p:val>
                                        </p:tav>
                                      </p:tavLst>
                                    </p:anim>
                                    <p:anim calcmode="lin" valueType="num">
                                      <p:cBhvr>
                                        <p:cTn id="60" dur="500" fill="hold"/>
                                        <p:tgtEl>
                                          <p:spTgt spid="4290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2906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2906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29070"/>
                                        </p:tgtEl>
                                        <p:attrNameLst>
                                          <p:attrName>style.visibility</p:attrName>
                                        </p:attrNameLst>
                                      </p:cBhvr>
                                      <p:to>
                                        <p:strVal val="hidden"/>
                                      </p:to>
                                    </p:set>
                                  </p:childTnLst>
                                </p:cTn>
                              </p:par>
                              <p:par>
                                <p:cTn id="69" presetID="47" presetClass="entr" presetSubtype="0" fill="hold" grpId="0" nodeType="withEffect">
                                  <p:stCondLst>
                                    <p:cond delay="0"/>
                                  </p:stCondLst>
                                  <p:childTnLst>
                                    <p:set>
                                      <p:cBhvr>
                                        <p:cTn id="70" dur="1" fill="hold">
                                          <p:stCondLst>
                                            <p:cond delay="0"/>
                                          </p:stCondLst>
                                        </p:cTn>
                                        <p:tgtEl>
                                          <p:spTgt spid="429058">
                                            <p:txEl>
                                              <p:pRg st="3" end="3"/>
                                            </p:txEl>
                                          </p:spTgt>
                                        </p:tgtEl>
                                        <p:attrNameLst>
                                          <p:attrName>style.visibility</p:attrName>
                                        </p:attrNameLst>
                                      </p:cBhvr>
                                      <p:to>
                                        <p:strVal val="visible"/>
                                      </p:to>
                                    </p:set>
                                    <p:animEffect transition="in" filter="fade">
                                      <p:cBhvr>
                                        <p:cTn id="71" dur="1000"/>
                                        <p:tgtEl>
                                          <p:spTgt spid="429058">
                                            <p:txEl>
                                              <p:pRg st="3" end="3"/>
                                            </p:txEl>
                                          </p:spTgt>
                                        </p:tgtEl>
                                      </p:cBhvr>
                                    </p:animEffect>
                                    <p:anim calcmode="lin" valueType="num">
                                      <p:cBhvr>
                                        <p:cTn id="72" dur="1000" fill="hold"/>
                                        <p:tgtEl>
                                          <p:spTgt spid="429058">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429058">
                                            <p:txEl>
                                              <p:pRg st="3" end="3"/>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7" presetClass="entr" presetSubtype="10" fill="hold" grpId="0" nodeType="afterEffect">
                                  <p:stCondLst>
                                    <p:cond delay="0"/>
                                  </p:stCondLst>
                                  <p:childTnLst>
                                    <p:set>
                                      <p:cBhvr>
                                        <p:cTn id="76" dur="1" fill="hold">
                                          <p:stCondLst>
                                            <p:cond delay="0"/>
                                          </p:stCondLst>
                                        </p:cTn>
                                        <p:tgtEl>
                                          <p:spTgt spid="429071"/>
                                        </p:tgtEl>
                                        <p:attrNameLst>
                                          <p:attrName>style.visibility</p:attrName>
                                        </p:attrNameLst>
                                      </p:cBhvr>
                                      <p:to>
                                        <p:strVal val="visible"/>
                                      </p:to>
                                    </p:set>
                                    <p:anim calcmode="lin" valueType="num">
                                      <p:cBhvr>
                                        <p:cTn id="77" dur="500" fill="hold"/>
                                        <p:tgtEl>
                                          <p:spTgt spid="429071"/>
                                        </p:tgtEl>
                                        <p:attrNameLst>
                                          <p:attrName>ppt_w</p:attrName>
                                        </p:attrNameLst>
                                      </p:cBhvr>
                                      <p:tavLst>
                                        <p:tav tm="0">
                                          <p:val>
                                            <p:fltVal val="0"/>
                                          </p:val>
                                        </p:tav>
                                        <p:tav tm="100000">
                                          <p:val>
                                            <p:strVal val="#ppt_w"/>
                                          </p:val>
                                        </p:tav>
                                      </p:tavLst>
                                    </p:anim>
                                    <p:anim calcmode="lin" valueType="num">
                                      <p:cBhvr>
                                        <p:cTn id="78" dur="500" fill="hold"/>
                                        <p:tgtEl>
                                          <p:spTgt spid="429071"/>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29071"/>
                                        </p:tgtEl>
                                        <p:attrNameLst>
                                          <p:attrName>style.visibility</p:attrName>
                                        </p:attrNameLst>
                                      </p:cBhvr>
                                      <p:to>
                                        <p:strVal val="hidden"/>
                                      </p:to>
                                    </p:set>
                                  </p:childTnLst>
                                </p:cTn>
                              </p:par>
                              <p:par>
                                <p:cTn id="83" presetID="47" presetClass="entr" presetSubtype="0" fill="hold" grpId="0" nodeType="withEffect">
                                  <p:stCondLst>
                                    <p:cond delay="0"/>
                                  </p:stCondLst>
                                  <p:childTnLst>
                                    <p:set>
                                      <p:cBhvr>
                                        <p:cTn id="84" dur="1" fill="hold">
                                          <p:stCondLst>
                                            <p:cond delay="0"/>
                                          </p:stCondLst>
                                        </p:cTn>
                                        <p:tgtEl>
                                          <p:spTgt spid="429058">
                                            <p:txEl>
                                              <p:pRg st="4" end="4"/>
                                            </p:txEl>
                                          </p:spTgt>
                                        </p:tgtEl>
                                        <p:attrNameLst>
                                          <p:attrName>style.visibility</p:attrName>
                                        </p:attrNameLst>
                                      </p:cBhvr>
                                      <p:to>
                                        <p:strVal val="visible"/>
                                      </p:to>
                                    </p:set>
                                    <p:animEffect transition="in" filter="fade">
                                      <p:cBhvr>
                                        <p:cTn id="85" dur="1000"/>
                                        <p:tgtEl>
                                          <p:spTgt spid="429058">
                                            <p:txEl>
                                              <p:pRg st="4" end="4"/>
                                            </p:txEl>
                                          </p:spTgt>
                                        </p:tgtEl>
                                      </p:cBhvr>
                                    </p:animEffect>
                                    <p:anim calcmode="lin" valueType="num">
                                      <p:cBhvr>
                                        <p:cTn id="86" dur="1000" fill="hold"/>
                                        <p:tgtEl>
                                          <p:spTgt spid="429058">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4290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uiExpand="1" build="p"/>
      <p:bldP spid="429066" grpId="0" animBg="1"/>
      <p:bldP spid="429066" grpId="1" animBg="1"/>
      <p:bldP spid="429067" grpId="0" animBg="1"/>
      <p:bldP spid="429067" grpId="1" animBg="1"/>
      <p:bldP spid="429068" grpId="0" animBg="1"/>
      <p:bldP spid="429068" grpId="1" animBg="1"/>
      <p:bldP spid="429069" grpId="0" animBg="1"/>
      <p:bldP spid="429069" grpId="1" animBg="1"/>
      <p:bldP spid="429070" grpId="0" animBg="1"/>
      <p:bldP spid="429070" grpId="1" animBg="1"/>
      <p:bldP spid="429071" grpId="0" animBg="1"/>
      <p:bldP spid="4290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239F24AF-BEED-474E-934E-2B627A3C97BF}" type="slidenum">
              <a:rPr lang="en-US"/>
              <a:pPr/>
              <a:t>5</a:t>
            </a:fld>
            <a:endParaRPr lang="en-US"/>
          </a:p>
        </p:txBody>
      </p:sp>
      <p:sp>
        <p:nvSpPr>
          <p:cNvPr id="289795" name="Rectangle 3"/>
          <p:cNvSpPr>
            <a:spLocks noGrp="1" noChangeArrowheads="1"/>
          </p:cNvSpPr>
          <p:nvPr>
            <p:ph type="body" sz="half" idx="2"/>
          </p:nvPr>
        </p:nvSpPr>
        <p:spPr>
          <a:xfrm>
            <a:off x="5925268" y="987425"/>
            <a:ext cx="2590800" cy="2923877"/>
          </a:xfrm>
        </p:spPr>
        <p:txBody>
          <a:bodyPr/>
          <a:lstStyle/>
          <a:p>
            <a:pPr marL="357188" indent="-357188"/>
            <a:r>
              <a:rPr lang="en-US" sz="2000" dirty="0"/>
              <a:t>The </a:t>
            </a:r>
            <a:r>
              <a:rPr lang="en-US" sz="2000" b="1" dirty="0">
                <a:solidFill>
                  <a:schemeClr val="accent1"/>
                </a:solidFill>
              </a:rPr>
              <a:t>auricle</a:t>
            </a:r>
            <a:r>
              <a:rPr lang="en-US" sz="2000" b="1" dirty="0"/>
              <a:t> </a:t>
            </a:r>
            <a:r>
              <a:rPr lang="en-US" sz="2000" dirty="0"/>
              <a:t>has a characteristic shape and collects air vibrations. </a:t>
            </a:r>
          </a:p>
          <a:p>
            <a:pPr marL="357188" indent="-357188"/>
            <a:r>
              <a:rPr lang="en-US" sz="2000" dirty="0"/>
              <a:t>It consists of a thin plate of elastic cartilage covered by skin. </a:t>
            </a:r>
          </a:p>
        </p:txBody>
      </p:sp>
      <p:sp>
        <p:nvSpPr>
          <p:cNvPr id="289797" name="Line 5"/>
          <p:cNvSpPr>
            <a:spLocks noChangeShapeType="1"/>
          </p:cNvSpPr>
          <p:nvPr/>
        </p:nvSpPr>
        <p:spPr bwMode="auto">
          <a:xfrm flipH="1">
            <a:off x="3690938" y="1416050"/>
            <a:ext cx="457200" cy="457200"/>
          </a:xfrm>
          <a:prstGeom prst="line">
            <a:avLst/>
          </a:prstGeom>
          <a:noFill/>
          <a:ln w="76200">
            <a:solidFill>
              <a:schemeClr val="accent1"/>
            </a:solidFill>
            <a:round/>
            <a:headEnd/>
            <a:tailEnd type="triangle" w="med" len="med"/>
          </a:ln>
          <a:effectLst/>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552907" y="614559"/>
            <a:ext cx="5457825" cy="4000500"/>
          </a:xfrm>
          <a:prstGeom prst="rect">
            <a:avLst/>
          </a:prstGeom>
          <a:noFill/>
          <a:ln w="9525">
            <a:noFill/>
            <a:miter lim="800000"/>
            <a:headEnd/>
            <a:tailEnd/>
          </a:ln>
        </p:spPr>
      </p:pic>
      <p:sp>
        <p:nvSpPr>
          <p:cNvPr id="9" name="Rectangle 3"/>
          <p:cNvSpPr txBox="1">
            <a:spLocks noChangeArrowheads="1"/>
          </p:cNvSpPr>
          <p:nvPr/>
        </p:nvSpPr>
        <p:spPr bwMode="auto">
          <a:xfrm>
            <a:off x="1371600" y="4521853"/>
            <a:ext cx="6400799" cy="1631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57188" lvl="0" indent="-357188">
              <a:spcBef>
                <a:spcPct val="20000"/>
              </a:spcBef>
              <a:buFontTx/>
              <a:buChar char="•"/>
            </a:pPr>
            <a:r>
              <a:rPr lang="en-US" dirty="0" smtClean="0"/>
              <a:t>The</a:t>
            </a:r>
            <a:r>
              <a:rPr lang="en-US" dirty="0" smtClean="0">
                <a:solidFill>
                  <a:srgbClr val="C00000"/>
                </a:solidFill>
              </a:rPr>
              <a:t> </a:t>
            </a:r>
            <a:r>
              <a:rPr lang="en-US" b="1" dirty="0" smtClean="0">
                <a:solidFill>
                  <a:srgbClr val="C00000"/>
                </a:solidFill>
              </a:rPr>
              <a:t>external auditory </a:t>
            </a:r>
            <a:r>
              <a:rPr lang="en-US" b="1" dirty="0" err="1" smtClean="0">
                <a:solidFill>
                  <a:srgbClr val="C00000"/>
                </a:solidFill>
              </a:rPr>
              <a:t>meatus</a:t>
            </a:r>
            <a:r>
              <a:rPr lang="en-US" dirty="0" smtClean="0">
                <a:solidFill>
                  <a:srgbClr val="C00000"/>
                </a:solidFill>
              </a:rPr>
              <a:t> </a:t>
            </a:r>
            <a:r>
              <a:rPr lang="en-US" dirty="0" smtClean="0"/>
              <a:t>is a curved tube that leads from the auricle to the tympanic membrane, lined by skin, and its outer third is provided with </a:t>
            </a:r>
            <a:r>
              <a:rPr lang="en-US" b="1" dirty="0" smtClean="0"/>
              <a:t>hairs</a:t>
            </a:r>
            <a:r>
              <a:rPr lang="en-US" dirty="0" smtClean="0"/>
              <a:t> and </a:t>
            </a:r>
            <a:r>
              <a:rPr lang="en-US" b="1" dirty="0" smtClean="0"/>
              <a:t>sebaceous</a:t>
            </a:r>
            <a:r>
              <a:rPr lang="en-US" dirty="0" smtClean="0"/>
              <a:t> and </a:t>
            </a:r>
            <a:r>
              <a:rPr lang="en-US" b="1" dirty="0" err="1" smtClean="0"/>
              <a:t>ceruminous</a:t>
            </a:r>
            <a:r>
              <a:rPr lang="en-US" b="1" dirty="0" smtClean="0"/>
              <a:t> glands </a:t>
            </a:r>
            <a:r>
              <a:rPr lang="en-US" dirty="0" smtClean="0"/>
              <a:t>that secret wax.</a:t>
            </a:r>
            <a:endParaRPr kumimoji="0" lang="en-US" sz="200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ox(in)">
                                      <p:cBhvr>
                                        <p:cTn id="7" dur="500"/>
                                        <p:tgtEl>
                                          <p:spTgt spid="28979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9797"/>
                                        </p:tgtEl>
                                        <p:attrNameLst>
                                          <p:attrName>style.visibility</p:attrName>
                                        </p:attrNameLst>
                                      </p:cBhvr>
                                      <p:to>
                                        <p:strVal val="visible"/>
                                      </p:to>
                                    </p:set>
                                    <p:animEffect transition="in" filter="wipe(up)">
                                      <p:cBhvr>
                                        <p:cTn id="11" dur="1000"/>
                                        <p:tgtEl>
                                          <p:spTgt spid="28979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89795">
                                            <p:txEl>
                                              <p:pRg st="1" end="1"/>
                                            </p:txEl>
                                          </p:spTgt>
                                        </p:tgtEl>
                                        <p:attrNameLst>
                                          <p:attrName>style.visibility</p:attrName>
                                        </p:attrNameLst>
                                      </p:cBhvr>
                                      <p:to>
                                        <p:strVal val="visible"/>
                                      </p:to>
                                    </p:set>
                                    <p:animEffect transition="in" filter="box(in)">
                                      <p:cBhvr>
                                        <p:cTn id="16" dur="500"/>
                                        <p:tgtEl>
                                          <p:spTgt spid="289795">
                                            <p:txEl>
                                              <p:pRg st="1" end="1"/>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ox(in)">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uiExpand="1" build="p"/>
      <p:bldP spid="289797" grpId="0" animBg="1"/>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Dr.Vohra</a:t>
            </a:r>
            <a:endParaRPr lang="en-US"/>
          </a:p>
        </p:txBody>
      </p:sp>
      <p:sp>
        <p:nvSpPr>
          <p:cNvPr id="5" name="Slide Number Placeholder 5"/>
          <p:cNvSpPr>
            <a:spLocks noGrp="1"/>
          </p:cNvSpPr>
          <p:nvPr>
            <p:ph type="sldNum" sz="quarter" idx="11"/>
          </p:nvPr>
        </p:nvSpPr>
        <p:spPr/>
        <p:txBody>
          <a:bodyPr/>
          <a:lstStyle/>
          <a:p>
            <a:fld id="{DCED429F-B4A2-442E-B434-7B075BEFC9E5}" type="slidenum">
              <a:rPr lang="en-US"/>
              <a:pPr/>
              <a:t>50</a:t>
            </a:fld>
            <a:endParaRPr lang="en-US"/>
          </a:p>
        </p:txBody>
      </p:sp>
      <p:pic>
        <p:nvPicPr>
          <p:cNvPr id="257030" name="Picture 6" descr="9"/>
          <p:cNvPicPr>
            <a:picLocks noGrp="1" noChangeAspect="1" noChangeArrowheads="1"/>
          </p:cNvPicPr>
          <p:nvPr>
            <p:ph sz="half" idx="1"/>
          </p:nvPr>
        </p:nvPicPr>
        <p:blipFill>
          <a:blip r:embed="rId3"/>
          <a:srcRect/>
          <a:stretch>
            <a:fillRect/>
          </a:stretch>
        </p:blipFill>
        <p:spPr>
          <a:xfrm>
            <a:off x="1674813" y="458788"/>
            <a:ext cx="5775325" cy="5091112"/>
          </a:xfrm>
          <a:noFill/>
          <a:ln/>
        </p:spPr>
      </p:pic>
      <p:sp>
        <p:nvSpPr>
          <p:cNvPr id="257027" name="Rectangle 3"/>
          <p:cNvSpPr>
            <a:spLocks noGrp="1" noChangeArrowheads="1"/>
          </p:cNvSpPr>
          <p:nvPr>
            <p:ph type="body" sz="half" idx="2"/>
          </p:nvPr>
        </p:nvSpPr>
        <p:spPr>
          <a:xfrm>
            <a:off x="949325" y="5222875"/>
            <a:ext cx="7178675" cy="1016000"/>
          </a:xfrm>
          <a:solidFill>
            <a:schemeClr val="accent1"/>
          </a:solidFill>
          <a:ln>
            <a:solidFill>
              <a:schemeClr val="tx1"/>
            </a:solidFill>
          </a:ln>
          <a:effectLst>
            <a:outerShdw dist="107763" dir="18900000" algn="ctr" rotWithShape="0">
              <a:schemeClr val="bg2">
                <a:alpha val="50000"/>
              </a:schemeClr>
            </a:outerShdw>
          </a:effectLst>
        </p:spPr>
        <p:txBody>
          <a:bodyPr/>
          <a:lstStyle/>
          <a:p>
            <a:pPr marL="0" indent="0">
              <a:buFontTx/>
              <a:buNone/>
            </a:pPr>
            <a:r>
              <a:rPr lang="en-US" sz="2000">
                <a:solidFill>
                  <a:srgbClr val="FFFFFF"/>
                </a:solidFill>
              </a:rPr>
              <a:t>Located on the walls of the utricle and saccule are specialized sensory receptors, which are sensitive to the orientation of the head to gravity or other acceleration forces.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7030"/>
                                        </p:tgtEl>
                                        <p:attrNameLst>
                                          <p:attrName>style.visibility</p:attrName>
                                        </p:attrNameLst>
                                      </p:cBhvr>
                                      <p:to>
                                        <p:strVal val="visible"/>
                                      </p:to>
                                    </p:set>
                                    <p:animEffect transition="in" filter="box(in)">
                                      <p:cBhvr>
                                        <p:cTn id="7" dur="500"/>
                                        <p:tgtEl>
                                          <p:spTgt spid="2570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7027">
                                            <p:bg/>
                                          </p:spTgt>
                                        </p:tgtEl>
                                        <p:attrNameLst>
                                          <p:attrName>style.visibility</p:attrName>
                                        </p:attrNameLst>
                                      </p:cBhvr>
                                      <p:to>
                                        <p:strVal val="visible"/>
                                      </p:to>
                                    </p:set>
                                    <p:animEffect transition="in" filter="fade">
                                      <p:cBhvr>
                                        <p:cTn id="12" dur="1000"/>
                                        <p:tgtEl>
                                          <p:spTgt spid="257027">
                                            <p:bg/>
                                          </p:spTgt>
                                        </p:tgtEl>
                                      </p:cBhvr>
                                    </p:animEffect>
                                    <p:anim calcmode="lin" valueType="num">
                                      <p:cBhvr>
                                        <p:cTn id="13" dur="1000" fill="hold"/>
                                        <p:tgtEl>
                                          <p:spTgt spid="257027">
                                            <p:bg/>
                                          </p:spTgt>
                                        </p:tgtEl>
                                        <p:attrNameLst>
                                          <p:attrName>ppt_x</p:attrName>
                                        </p:attrNameLst>
                                      </p:cBhvr>
                                      <p:tavLst>
                                        <p:tav tm="0">
                                          <p:val>
                                            <p:strVal val="#ppt_x"/>
                                          </p:val>
                                        </p:tav>
                                        <p:tav tm="100000">
                                          <p:val>
                                            <p:strVal val="#ppt_x"/>
                                          </p:val>
                                        </p:tav>
                                      </p:tavLst>
                                    </p:anim>
                                    <p:anim calcmode="lin" valueType="num">
                                      <p:cBhvr>
                                        <p:cTn id="14" dur="1000" fill="hold"/>
                                        <p:tgtEl>
                                          <p:spTgt spid="257027">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7027">
                                            <p:txEl>
                                              <p:pRg st="0" end="0"/>
                                            </p:txEl>
                                          </p:spTgt>
                                        </p:tgtEl>
                                        <p:attrNameLst>
                                          <p:attrName>style.visibility</p:attrName>
                                        </p:attrNameLst>
                                      </p:cBhvr>
                                      <p:to>
                                        <p:strVal val="visible"/>
                                      </p:to>
                                    </p:set>
                                    <p:animEffect transition="in" filter="fade">
                                      <p:cBhvr>
                                        <p:cTn id="17" dur="1000"/>
                                        <p:tgtEl>
                                          <p:spTgt spid="257027">
                                            <p:txEl>
                                              <p:pRg st="0" end="0"/>
                                            </p:txEl>
                                          </p:spTgt>
                                        </p:tgtEl>
                                      </p:cBhvr>
                                    </p:animEffect>
                                    <p:anim calcmode="lin" valueType="num">
                                      <p:cBhvr>
                                        <p:cTn id="18" dur="10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570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8E7404A4-EB25-426B-ADA7-8F726251D7DA}" type="slidenum">
              <a:rPr lang="en-US"/>
              <a:pPr/>
              <a:t>51</a:t>
            </a:fld>
            <a:endParaRPr lang="en-US"/>
          </a:p>
        </p:txBody>
      </p:sp>
      <p:sp>
        <p:nvSpPr>
          <p:cNvPr id="261123" name="Rectangle 3"/>
          <p:cNvSpPr>
            <a:spLocks noGrp="1" noChangeArrowheads="1"/>
          </p:cNvSpPr>
          <p:nvPr>
            <p:ph type="body" sz="half" idx="2"/>
          </p:nvPr>
        </p:nvSpPr>
        <p:spPr>
          <a:xfrm>
            <a:off x="5189538" y="698500"/>
            <a:ext cx="3267075" cy="2286000"/>
          </a:xfrm>
        </p:spPr>
        <p:txBody>
          <a:bodyPr/>
          <a:lstStyle/>
          <a:p>
            <a:r>
              <a:rPr lang="en-US" sz="2000"/>
              <a:t>The highly specialized epithelium that lies on the basilar membrane</a:t>
            </a:r>
            <a:r>
              <a:rPr lang="en-US" sz="2000" b="1"/>
              <a:t> </a:t>
            </a:r>
            <a:r>
              <a:rPr lang="en-US" sz="2000"/>
              <a:t>forms </a:t>
            </a:r>
            <a:r>
              <a:rPr lang="en-US" sz="2000" b="1">
                <a:solidFill>
                  <a:schemeClr val="accent1"/>
                </a:solidFill>
              </a:rPr>
              <a:t>the spiral organ of Corti</a:t>
            </a:r>
            <a:r>
              <a:rPr lang="en-US" sz="2000"/>
              <a:t> and </a:t>
            </a:r>
          </a:p>
          <a:p>
            <a:r>
              <a:rPr lang="en-US" sz="2000" b="1">
                <a:solidFill>
                  <a:schemeClr val="accent1"/>
                </a:solidFill>
              </a:rPr>
              <a:t>contains the sensory receptors for hearing.</a:t>
            </a:r>
            <a:r>
              <a:rPr lang="en-US" sz="2000"/>
              <a:t> </a:t>
            </a:r>
          </a:p>
        </p:txBody>
      </p:sp>
      <p:pic>
        <p:nvPicPr>
          <p:cNvPr id="261124" name="Picture 4" descr="F66122-008-f123"/>
          <p:cNvPicPr>
            <a:picLocks noGrp="1" noChangeAspect="1" noChangeArrowheads="1"/>
          </p:cNvPicPr>
          <p:nvPr>
            <p:ph sz="half" idx="1"/>
          </p:nvPr>
        </p:nvPicPr>
        <p:blipFill>
          <a:blip r:embed="rId3"/>
          <a:srcRect l="11562" r="14313" b="3641"/>
          <a:stretch>
            <a:fillRect/>
          </a:stretch>
        </p:blipFill>
        <p:spPr>
          <a:xfrm>
            <a:off x="585788" y="576263"/>
            <a:ext cx="4448175" cy="5546725"/>
          </a:xfrm>
          <a:noFill/>
          <a:ln/>
        </p:spPr>
      </p:pic>
      <p:sp>
        <p:nvSpPr>
          <p:cNvPr id="261125" name="AutoShape 5"/>
          <p:cNvSpPr>
            <a:spLocks noChangeArrowheads="1"/>
          </p:cNvSpPr>
          <p:nvPr/>
        </p:nvSpPr>
        <p:spPr bwMode="auto">
          <a:xfrm>
            <a:off x="1484313" y="5508625"/>
            <a:ext cx="931862" cy="2794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pic>
        <p:nvPicPr>
          <p:cNvPr id="261126" name="Picture 6" descr="sound2"/>
          <p:cNvPicPr>
            <a:picLocks noChangeAspect="1" noChangeArrowheads="1"/>
          </p:cNvPicPr>
          <p:nvPr/>
        </p:nvPicPr>
        <p:blipFill>
          <a:blip r:embed="rId4"/>
          <a:srcRect/>
          <a:stretch>
            <a:fillRect/>
          </a:stretch>
        </p:blipFill>
        <p:spPr bwMode="auto">
          <a:xfrm>
            <a:off x="3424238" y="3573463"/>
            <a:ext cx="5095875" cy="2752725"/>
          </a:xfrm>
          <a:prstGeom prst="rect">
            <a:avLst/>
          </a:prstGeom>
          <a:noFill/>
          <a:ln w="9525">
            <a:solidFill>
              <a:schemeClr val="tx1"/>
            </a:solidFill>
            <a:miter lim="800000"/>
            <a:headEnd/>
            <a:tailEnd/>
          </a:ln>
          <a:effectLst>
            <a:outerShdw dist="107763" dir="13500000" algn="ctr" rotWithShape="0">
              <a:srgbClr val="080808">
                <a:alpha val="5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500"/>
                                        <p:tgtEl>
                                          <p:spTgt spid="26112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 calcmode="lin" valueType="num">
                                      <p:cBhvr>
                                        <p:cTn id="12" dur="1000" fill="hold"/>
                                        <p:tgtEl>
                                          <p:spTgt spid="26112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6112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61123">
                                            <p:txEl>
                                              <p:pRg st="0" end="0"/>
                                            </p:txEl>
                                          </p:spTgt>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61125"/>
                                        </p:tgtEl>
                                        <p:attrNameLst>
                                          <p:attrName>style.visibility</p:attrName>
                                        </p:attrNameLst>
                                      </p:cBhvr>
                                      <p:to>
                                        <p:strVal val="visible"/>
                                      </p:to>
                                    </p:set>
                                    <p:anim calcmode="lin" valueType="num">
                                      <p:cBhvr>
                                        <p:cTn id="18" dur="500" fill="hold"/>
                                        <p:tgtEl>
                                          <p:spTgt spid="261125"/>
                                        </p:tgtEl>
                                        <p:attrNameLst>
                                          <p:attrName>ppt_w</p:attrName>
                                        </p:attrNameLst>
                                      </p:cBhvr>
                                      <p:tavLst>
                                        <p:tav tm="0">
                                          <p:val>
                                            <p:fltVal val="0"/>
                                          </p:val>
                                        </p:tav>
                                        <p:tav tm="100000">
                                          <p:val>
                                            <p:strVal val="#ppt_w"/>
                                          </p:val>
                                        </p:tav>
                                      </p:tavLst>
                                    </p:anim>
                                    <p:anim calcmode="lin" valueType="num">
                                      <p:cBhvr>
                                        <p:cTn id="19" dur="500" fill="hold"/>
                                        <p:tgtEl>
                                          <p:spTgt spid="26112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61123">
                                            <p:txEl>
                                              <p:pRg st="1" end="1"/>
                                            </p:txEl>
                                          </p:spTgt>
                                        </p:tgtEl>
                                        <p:attrNameLst>
                                          <p:attrName>style.visibility</p:attrName>
                                        </p:attrNameLst>
                                      </p:cBhvr>
                                      <p:to>
                                        <p:strVal val="visible"/>
                                      </p:to>
                                    </p:set>
                                    <p:anim calcmode="lin" valueType="num">
                                      <p:cBhvr>
                                        <p:cTn id="24" dur="1000" fill="hold"/>
                                        <p:tgtEl>
                                          <p:spTgt spid="26112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6112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61123">
                                            <p:txEl>
                                              <p:pRg st="1" end="1"/>
                                            </p:txEl>
                                          </p:spTgt>
                                        </p:tgtEl>
                                      </p:cBhvr>
                                    </p:animEffect>
                                  </p:childTnLst>
                                </p:cTn>
                              </p:par>
                            </p:childTnLst>
                          </p:cTn>
                        </p:par>
                        <p:par>
                          <p:cTn id="27" fill="hold">
                            <p:stCondLst>
                              <p:cond delay="1000"/>
                            </p:stCondLst>
                            <p:childTnLst>
                              <p:par>
                                <p:cTn id="28" presetID="17" presetClass="entr" presetSubtype="10" fill="hold" nodeType="afterEffect">
                                  <p:stCondLst>
                                    <p:cond delay="0"/>
                                  </p:stCondLst>
                                  <p:childTnLst>
                                    <p:set>
                                      <p:cBhvr>
                                        <p:cTn id="29" dur="1" fill="hold">
                                          <p:stCondLst>
                                            <p:cond delay="0"/>
                                          </p:stCondLst>
                                        </p:cTn>
                                        <p:tgtEl>
                                          <p:spTgt spid="261126"/>
                                        </p:tgtEl>
                                        <p:attrNameLst>
                                          <p:attrName>style.visibility</p:attrName>
                                        </p:attrNameLst>
                                      </p:cBhvr>
                                      <p:to>
                                        <p:strVal val="visible"/>
                                      </p:to>
                                    </p:set>
                                    <p:anim calcmode="lin" valueType="num">
                                      <p:cBhvr>
                                        <p:cTn id="30" dur="500" fill="hold"/>
                                        <p:tgtEl>
                                          <p:spTgt spid="261126"/>
                                        </p:tgtEl>
                                        <p:attrNameLst>
                                          <p:attrName>ppt_w</p:attrName>
                                        </p:attrNameLst>
                                      </p:cBhvr>
                                      <p:tavLst>
                                        <p:tav tm="0">
                                          <p:val>
                                            <p:fltVal val="0"/>
                                          </p:val>
                                        </p:tav>
                                        <p:tav tm="100000">
                                          <p:val>
                                            <p:strVal val="#ppt_w"/>
                                          </p:val>
                                        </p:tav>
                                      </p:tavLst>
                                    </p:anim>
                                    <p:anim calcmode="lin" valueType="num">
                                      <p:cBhvr>
                                        <p:cTn id="31" dur="500" fill="hold"/>
                                        <p:tgtEl>
                                          <p:spTgt spid="2611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uiExpand="1" build="p"/>
      <p:bldP spid="261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a:xfrm>
            <a:off x="685800" y="2419350"/>
            <a:ext cx="7772400" cy="1920875"/>
          </a:xfrm>
          <a:noFill/>
        </p:spPr>
        <p:txBody>
          <a:bodyPr>
            <a:spAutoFit/>
          </a:bodyPr>
          <a:lstStyle/>
          <a:p>
            <a:r>
              <a:rPr lang="en-US" sz="6000"/>
              <a:t>Vestibulocochlear Nerve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5698"/>
                                        </p:tgtEl>
                                        <p:attrNameLst>
                                          <p:attrName>style.visibility</p:attrName>
                                        </p:attrNameLst>
                                      </p:cBhvr>
                                      <p:to>
                                        <p:strVal val="visible"/>
                                      </p:to>
                                    </p:set>
                                    <p:anim calcmode="lin" valueType="num">
                                      <p:cBhvr>
                                        <p:cTn id="7" dur="500" fill="hold"/>
                                        <p:tgtEl>
                                          <p:spTgt spid="285698"/>
                                        </p:tgtEl>
                                        <p:attrNameLst>
                                          <p:attrName>ppt_w</p:attrName>
                                        </p:attrNameLst>
                                      </p:cBhvr>
                                      <p:tavLst>
                                        <p:tav tm="0">
                                          <p:val>
                                            <p:fltVal val="0"/>
                                          </p:val>
                                        </p:tav>
                                        <p:tav tm="100000">
                                          <p:val>
                                            <p:strVal val="#ppt_w"/>
                                          </p:val>
                                        </p:tav>
                                      </p:tavLst>
                                    </p:anim>
                                    <p:anim calcmode="lin" valueType="num">
                                      <p:cBhvr>
                                        <p:cTn id="8" dur="500" fill="hold"/>
                                        <p:tgtEl>
                                          <p:spTgt spid="2856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FD727DB4-3456-4C4D-B5A9-A11DE7F04312}" type="slidenum">
              <a:rPr lang="en-US"/>
              <a:pPr/>
              <a:t>53</a:t>
            </a:fld>
            <a:endParaRPr lang="en-US"/>
          </a:p>
        </p:txBody>
      </p:sp>
      <p:sp>
        <p:nvSpPr>
          <p:cNvPr id="263171" name="Rectangle 3"/>
          <p:cNvSpPr>
            <a:spLocks noGrp="1" noChangeArrowheads="1"/>
          </p:cNvSpPr>
          <p:nvPr>
            <p:ph type="body" sz="half" idx="2"/>
          </p:nvPr>
        </p:nvSpPr>
        <p:spPr>
          <a:xfrm>
            <a:off x="1158875" y="5289550"/>
            <a:ext cx="6826250" cy="701675"/>
          </a:xfrm>
        </p:spPr>
        <p:txBody>
          <a:bodyPr/>
          <a:lstStyle/>
          <a:p>
            <a:pPr marL="0" indent="0">
              <a:buFontTx/>
              <a:buNone/>
            </a:pPr>
            <a:r>
              <a:rPr lang="en-US" sz="2000"/>
              <a:t>On reaching the bottom of the internal acoustic meatus, the nerve divides into </a:t>
            </a:r>
            <a:r>
              <a:rPr lang="en-US" sz="2000" b="1">
                <a:solidFill>
                  <a:schemeClr val="accent1"/>
                </a:solidFill>
              </a:rPr>
              <a:t>vestibular </a:t>
            </a:r>
            <a:r>
              <a:rPr lang="en-US" sz="2000"/>
              <a:t>and </a:t>
            </a:r>
            <a:r>
              <a:rPr lang="en-US" sz="2000" b="1">
                <a:solidFill>
                  <a:schemeClr val="accent1"/>
                </a:solidFill>
              </a:rPr>
              <a:t>cochlear portions.</a:t>
            </a:r>
          </a:p>
        </p:txBody>
      </p:sp>
      <p:pic>
        <p:nvPicPr>
          <p:cNvPr id="263172" name="Picture 4" descr="2"/>
          <p:cNvPicPr>
            <a:picLocks noGrp="1" noChangeAspect="1" noChangeArrowheads="1"/>
          </p:cNvPicPr>
          <p:nvPr>
            <p:ph sz="half" idx="1"/>
          </p:nvPr>
        </p:nvPicPr>
        <p:blipFill>
          <a:blip r:embed="rId3" cstate="print"/>
          <a:srcRect/>
          <a:stretch>
            <a:fillRect/>
          </a:stretch>
        </p:blipFill>
        <p:spPr>
          <a:xfrm>
            <a:off x="1611313" y="474663"/>
            <a:ext cx="5926137" cy="4481512"/>
          </a:xfrm>
          <a:noFill/>
          <a:ln/>
        </p:spPr>
      </p:pic>
      <p:sp>
        <p:nvSpPr>
          <p:cNvPr id="263173" name="AutoShape 5"/>
          <p:cNvSpPr>
            <a:spLocks noChangeArrowheads="1"/>
          </p:cNvSpPr>
          <p:nvPr/>
        </p:nvSpPr>
        <p:spPr bwMode="auto">
          <a:xfrm>
            <a:off x="5100638" y="4351338"/>
            <a:ext cx="1782762" cy="241300"/>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263174" name="AutoShape 6"/>
          <p:cNvSpPr>
            <a:spLocks noChangeArrowheads="1"/>
          </p:cNvSpPr>
          <p:nvPr/>
        </p:nvSpPr>
        <p:spPr bwMode="auto">
          <a:xfrm>
            <a:off x="2092325" y="938213"/>
            <a:ext cx="992188" cy="2841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dissolve">
                                      <p:cBhvr>
                                        <p:cTn id="7" dur="500"/>
                                        <p:tgtEl>
                                          <p:spTgt spid="26317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63171">
                                            <p:txEl>
                                              <p:pRg st="0" end="0"/>
                                            </p:txEl>
                                          </p:spTgt>
                                        </p:tgtEl>
                                        <p:attrNameLst>
                                          <p:attrName>style.visibility</p:attrName>
                                        </p:attrNameLst>
                                      </p:cBhvr>
                                      <p:to>
                                        <p:strVal val="visible"/>
                                      </p:to>
                                    </p:set>
                                    <p:animEffect transition="in" filter="fade">
                                      <p:cBhvr>
                                        <p:cTn id="12" dur="1000"/>
                                        <p:tgtEl>
                                          <p:spTgt spid="263171">
                                            <p:txEl>
                                              <p:pRg st="0" end="0"/>
                                            </p:txEl>
                                          </p:spTgt>
                                        </p:tgtEl>
                                      </p:cBhvr>
                                    </p:animEffect>
                                    <p:anim calcmode="lin" valueType="num">
                                      <p:cBhvr>
                                        <p:cTn id="13" dur="10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317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63173"/>
                                        </p:tgtEl>
                                        <p:attrNameLst>
                                          <p:attrName>style.visibility</p:attrName>
                                        </p:attrNameLst>
                                      </p:cBhvr>
                                      <p:to>
                                        <p:strVal val="visible"/>
                                      </p:to>
                                    </p:set>
                                    <p:anim calcmode="lin" valueType="num">
                                      <p:cBhvr>
                                        <p:cTn id="18" dur="500" fill="hold"/>
                                        <p:tgtEl>
                                          <p:spTgt spid="263173"/>
                                        </p:tgtEl>
                                        <p:attrNameLst>
                                          <p:attrName>ppt_w</p:attrName>
                                        </p:attrNameLst>
                                      </p:cBhvr>
                                      <p:tavLst>
                                        <p:tav tm="0">
                                          <p:val>
                                            <p:fltVal val="0"/>
                                          </p:val>
                                        </p:tav>
                                        <p:tav tm="100000">
                                          <p:val>
                                            <p:strVal val="#ppt_w"/>
                                          </p:val>
                                        </p:tav>
                                      </p:tavLst>
                                    </p:anim>
                                    <p:anim calcmode="lin" valueType="num">
                                      <p:cBhvr>
                                        <p:cTn id="19" dur="500" fill="hold"/>
                                        <p:tgtEl>
                                          <p:spTgt spid="26317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263174"/>
                                        </p:tgtEl>
                                        <p:attrNameLst>
                                          <p:attrName>style.visibility</p:attrName>
                                        </p:attrNameLst>
                                      </p:cBhvr>
                                      <p:to>
                                        <p:strVal val="visible"/>
                                      </p:to>
                                    </p:set>
                                    <p:anim calcmode="lin" valueType="num">
                                      <p:cBhvr>
                                        <p:cTn id="23" dur="500" fill="hold"/>
                                        <p:tgtEl>
                                          <p:spTgt spid="263174"/>
                                        </p:tgtEl>
                                        <p:attrNameLst>
                                          <p:attrName>ppt_w</p:attrName>
                                        </p:attrNameLst>
                                      </p:cBhvr>
                                      <p:tavLst>
                                        <p:tav tm="0">
                                          <p:val>
                                            <p:fltVal val="0"/>
                                          </p:val>
                                        </p:tav>
                                        <p:tav tm="100000">
                                          <p:val>
                                            <p:strVal val="#ppt_w"/>
                                          </p:val>
                                        </p:tav>
                                      </p:tavLst>
                                    </p:anim>
                                    <p:anim calcmode="lin" valueType="num">
                                      <p:cBhvr>
                                        <p:cTn id="24" dur="500" fill="hold"/>
                                        <p:tgtEl>
                                          <p:spTgt spid="2631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P spid="263173" grpId="0" animBg="1"/>
      <p:bldP spid="2631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smtClean="0"/>
              <a:t>Dr.Vohra</a:t>
            </a:r>
            <a:endParaRPr lang="en-US"/>
          </a:p>
        </p:txBody>
      </p:sp>
      <p:sp>
        <p:nvSpPr>
          <p:cNvPr id="8" name="Slide Number Placeholder 5"/>
          <p:cNvSpPr>
            <a:spLocks noGrp="1"/>
          </p:cNvSpPr>
          <p:nvPr>
            <p:ph type="sldNum" sz="quarter" idx="11"/>
          </p:nvPr>
        </p:nvSpPr>
        <p:spPr/>
        <p:txBody>
          <a:bodyPr/>
          <a:lstStyle/>
          <a:p>
            <a:fld id="{83250160-36F3-4F16-A192-DA9F49BE3047}" type="slidenum">
              <a:rPr lang="en-US"/>
              <a:pPr/>
              <a:t>54</a:t>
            </a:fld>
            <a:endParaRPr lang="en-US"/>
          </a:p>
        </p:txBody>
      </p:sp>
      <p:sp>
        <p:nvSpPr>
          <p:cNvPr id="443394" name="Rectangle 2"/>
          <p:cNvSpPr>
            <a:spLocks noGrp="1" noChangeArrowheads="1"/>
          </p:cNvSpPr>
          <p:nvPr>
            <p:ph type="body" sz="half" idx="2"/>
          </p:nvPr>
        </p:nvSpPr>
        <p:spPr>
          <a:xfrm>
            <a:off x="6672263" y="1123950"/>
            <a:ext cx="1758950" cy="2225675"/>
          </a:xfrm>
        </p:spPr>
        <p:txBody>
          <a:bodyPr/>
          <a:lstStyle/>
          <a:p>
            <a:pPr marL="0" indent="0">
              <a:buFontTx/>
              <a:buNone/>
            </a:pPr>
            <a:r>
              <a:rPr lang="en-US" sz="2000" b="1">
                <a:solidFill>
                  <a:schemeClr val="accent1"/>
                </a:solidFill>
              </a:rPr>
              <a:t>The vestibular nerve</a:t>
            </a:r>
            <a:r>
              <a:rPr lang="en-US" sz="2000" b="1"/>
              <a:t> </a:t>
            </a:r>
            <a:r>
              <a:rPr lang="en-US" sz="2000"/>
              <a:t>is expanded to form the </a:t>
            </a:r>
            <a:r>
              <a:rPr lang="en-US" sz="2000" b="1">
                <a:solidFill>
                  <a:schemeClr val="accent1"/>
                </a:solidFill>
              </a:rPr>
              <a:t>vestibular ganglion. </a:t>
            </a:r>
          </a:p>
        </p:txBody>
      </p:sp>
      <p:pic>
        <p:nvPicPr>
          <p:cNvPr id="443395" name="Picture 3" descr="2"/>
          <p:cNvPicPr>
            <a:picLocks noGrp="1" noChangeAspect="1" noChangeArrowheads="1"/>
          </p:cNvPicPr>
          <p:nvPr>
            <p:ph sz="half" idx="1"/>
          </p:nvPr>
        </p:nvPicPr>
        <p:blipFill>
          <a:blip r:embed="rId3" cstate="print"/>
          <a:srcRect/>
          <a:stretch>
            <a:fillRect/>
          </a:stretch>
        </p:blipFill>
        <p:spPr>
          <a:xfrm>
            <a:off x="700088" y="474663"/>
            <a:ext cx="5911850" cy="4470400"/>
          </a:xfrm>
          <a:noFill/>
          <a:ln/>
        </p:spPr>
      </p:pic>
      <p:sp>
        <p:nvSpPr>
          <p:cNvPr id="443396" name="AutoShape 4"/>
          <p:cNvSpPr>
            <a:spLocks noChangeArrowheads="1"/>
          </p:cNvSpPr>
          <p:nvPr/>
        </p:nvSpPr>
        <p:spPr bwMode="auto">
          <a:xfrm>
            <a:off x="4198938" y="4375150"/>
            <a:ext cx="1687512" cy="179388"/>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43397" name="AutoShape 5"/>
          <p:cNvSpPr>
            <a:spLocks noChangeArrowheads="1"/>
          </p:cNvSpPr>
          <p:nvPr/>
        </p:nvSpPr>
        <p:spPr bwMode="auto">
          <a:xfrm>
            <a:off x="4552950" y="4135438"/>
            <a:ext cx="882650" cy="16986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
        <p:nvSpPr>
          <p:cNvPr id="443400" name="Rectangle 8"/>
          <p:cNvSpPr>
            <a:spLocks noChangeArrowheads="1"/>
          </p:cNvSpPr>
          <p:nvPr/>
        </p:nvSpPr>
        <p:spPr bwMode="auto">
          <a:xfrm>
            <a:off x="1084263" y="4916488"/>
            <a:ext cx="6937375" cy="1311275"/>
          </a:xfrm>
          <a:prstGeom prst="rect">
            <a:avLst/>
          </a:prstGeom>
          <a:noFill/>
          <a:ln w="9525">
            <a:noFill/>
            <a:miter lim="800000"/>
            <a:headEnd/>
            <a:tailEnd/>
          </a:ln>
          <a:effectLst/>
        </p:spPr>
        <p:txBody>
          <a:bodyPr>
            <a:spAutoFit/>
          </a:bodyPr>
          <a:lstStyle/>
          <a:p>
            <a:pPr>
              <a:spcBef>
                <a:spcPct val="20000"/>
              </a:spcBef>
            </a:pPr>
            <a:r>
              <a:rPr lang="en-US"/>
              <a:t>The branches of the nerve then pierce the lateral end of the internal acoustic meatus and gain entrance to the membranous labyrinth, where they supply the utricle, the saccule, and the ampullae of the semicircular ducts.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 calcmode="lin" valueType="num">
                                      <p:cBhvr>
                                        <p:cTn id="7" dur="1000" fill="hold"/>
                                        <p:tgtEl>
                                          <p:spTgt spid="44339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33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3394">
                                            <p:txEl>
                                              <p:pRg st="0" end="0"/>
                                            </p:txEl>
                                          </p:spTgt>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443396"/>
                                        </p:tgtEl>
                                        <p:attrNameLst>
                                          <p:attrName>style.visibility</p:attrName>
                                        </p:attrNameLst>
                                      </p:cBhvr>
                                      <p:to>
                                        <p:strVal val="visible"/>
                                      </p:to>
                                    </p:set>
                                    <p:anim calcmode="lin" valueType="num">
                                      <p:cBhvr>
                                        <p:cTn id="13" dur="500" fill="hold"/>
                                        <p:tgtEl>
                                          <p:spTgt spid="443396"/>
                                        </p:tgtEl>
                                        <p:attrNameLst>
                                          <p:attrName>ppt_w</p:attrName>
                                        </p:attrNameLst>
                                      </p:cBhvr>
                                      <p:tavLst>
                                        <p:tav tm="0">
                                          <p:val>
                                            <p:fltVal val="0"/>
                                          </p:val>
                                        </p:tav>
                                        <p:tav tm="100000">
                                          <p:val>
                                            <p:strVal val="#ppt_w"/>
                                          </p:val>
                                        </p:tav>
                                      </p:tavLst>
                                    </p:anim>
                                    <p:anim calcmode="lin" valueType="num">
                                      <p:cBhvr>
                                        <p:cTn id="14" dur="500" fill="hold"/>
                                        <p:tgtEl>
                                          <p:spTgt spid="44339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443397"/>
                                        </p:tgtEl>
                                        <p:attrNameLst>
                                          <p:attrName>style.visibility</p:attrName>
                                        </p:attrNameLst>
                                      </p:cBhvr>
                                      <p:to>
                                        <p:strVal val="visible"/>
                                      </p:to>
                                    </p:set>
                                    <p:anim calcmode="lin" valueType="num">
                                      <p:cBhvr>
                                        <p:cTn id="18" dur="500" fill="hold"/>
                                        <p:tgtEl>
                                          <p:spTgt spid="443397"/>
                                        </p:tgtEl>
                                        <p:attrNameLst>
                                          <p:attrName>ppt_w</p:attrName>
                                        </p:attrNameLst>
                                      </p:cBhvr>
                                      <p:tavLst>
                                        <p:tav tm="0">
                                          <p:val>
                                            <p:fltVal val="0"/>
                                          </p:val>
                                        </p:tav>
                                        <p:tav tm="100000">
                                          <p:val>
                                            <p:strVal val="#ppt_w"/>
                                          </p:val>
                                        </p:tav>
                                      </p:tavLst>
                                    </p:anim>
                                    <p:anim calcmode="lin" valueType="num">
                                      <p:cBhvr>
                                        <p:cTn id="19" dur="500" fill="hold"/>
                                        <p:tgtEl>
                                          <p:spTgt spid="44339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43400">
                                            <p:txEl>
                                              <p:pRg st="0" end="0"/>
                                            </p:txEl>
                                          </p:spTgt>
                                        </p:tgtEl>
                                        <p:attrNameLst>
                                          <p:attrName>style.visibility</p:attrName>
                                        </p:attrNameLst>
                                      </p:cBhvr>
                                      <p:to>
                                        <p:strVal val="visible"/>
                                      </p:to>
                                    </p:set>
                                    <p:animEffect transition="in" filter="fade">
                                      <p:cBhvr>
                                        <p:cTn id="24" dur="1000"/>
                                        <p:tgtEl>
                                          <p:spTgt spid="443400">
                                            <p:txEl>
                                              <p:pRg st="0" end="0"/>
                                            </p:txEl>
                                          </p:spTgt>
                                        </p:tgtEl>
                                      </p:cBhvr>
                                    </p:animEffect>
                                    <p:anim calcmode="lin" valueType="num">
                                      <p:cBhvr>
                                        <p:cTn id="25" dur="1000" fill="hold"/>
                                        <p:tgtEl>
                                          <p:spTgt spid="44340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4340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uiExpand="1" build="p"/>
      <p:bldP spid="443396" grpId="0" animBg="1"/>
      <p:bldP spid="443397" grpId="0" animBg="1"/>
      <p:bldP spid="44340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685800" y="2724150"/>
            <a:ext cx="7772400" cy="1311275"/>
          </a:xfrm>
          <a:noFill/>
        </p:spPr>
        <p:txBody>
          <a:bodyPr>
            <a:spAutoFit/>
          </a:bodyPr>
          <a:lstStyle/>
          <a:p>
            <a:r>
              <a:rPr lang="en-US" sz="8000" smtClean="0"/>
              <a:t>Thank you</a:t>
            </a:r>
            <a:endParaRPr lang="en-US" sz="80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p:cTn id="7" dur="500" fill="hold"/>
                                        <p:tgtEl>
                                          <p:spTgt spid="287746"/>
                                        </p:tgtEl>
                                        <p:attrNameLst>
                                          <p:attrName>ppt_w</p:attrName>
                                        </p:attrNameLst>
                                      </p:cBhvr>
                                      <p:tavLst>
                                        <p:tav tm="0">
                                          <p:val>
                                            <p:fltVal val="0"/>
                                          </p:val>
                                        </p:tav>
                                        <p:tav tm="100000">
                                          <p:val>
                                            <p:strVal val="#ppt_w"/>
                                          </p:val>
                                        </p:tav>
                                      </p:tavLst>
                                    </p:anim>
                                    <p:anim calcmode="lin" valueType="num">
                                      <p:cBhvr>
                                        <p:cTn id="8" dur="500" fill="hold"/>
                                        <p:tgtEl>
                                          <p:spTgt spid="2877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685800" y="2419350"/>
            <a:ext cx="7772400" cy="1920875"/>
          </a:xfrm>
          <a:noFill/>
        </p:spPr>
        <p:txBody>
          <a:bodyPr>
            <a:spAutoFit/>
          </a:bodyPr>
          <a:lstStyle/>
          <a:p>
            <a:r>
              <a:rPr lang="en-US" sz="6000"/>
              <a:t>MIDDLE EAR (TYMPANIC CAVITY)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500" fill="hold"/>
                                        <p:tgtEl>
                                          <p:spTgt spid="177154"/>
                                        </p:tgtEl>
                                        <p:attrNameLst>
                                          <p:attrName>ppt_w</p:attrName>
                                        </p:attrNameLst>
                                      </p:cBhvr>
                                      <p:tavLst>
                                        <p:tav tm="0">
                                          <p:val>
                                            <p:fltVal val="0"/>
                                          </p:val>
                                        </p:tav>
                                        <p:tav tm="100000">
                                          <p:val>
                                            <p:strVal val="#ppt_w"/>
                                          </p:val>
                                        </p:tav>
                                      </p:tavLst>
                                    </p:anim>
                                    <p:anim calcmode="lin" valueType="num">
                                      <p:cBhvr>
                                        <p:cTn id="8" dur="500" fill="hold"/>
                                        <p:tgtEl>
                                          <p:spTgt spid="1771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Dr.Vohra</a:t>
            </a:r>
            <a:endParaRPr lang="en-US"/>
          </a:p>
        </p:txBody>
      </p:sp>
      <p:sp>
        <p:nvSpPr>
          <p:cNvPr id="7" name="Slide Number Placeholder 5"/>
          <p:cNvSpPr>
            <a:spLocks noGrp="1"/>
          </p:cNvSpPr>
          <p:nvPr>
            <p:ph type="sldNum" sz="quarter" idx="11"/>
          </p:nvPr>
        </p:nvSpPr>
        <p:spPr/>
        <p:txBody>
          <a:bodyPr/>
          <a:lstStyle/>
          <a:p>
            <a:fld id="{59C0110A-5859-42E7-B00A-5E5129F449E9}" type="slidenum">
              <a:rPr lang="en-US"/>
              <a:pPr/>
              <a:t>7</a:t>
            </a:fld>
            <a:endParaRPr lang="en-US"/>
          </a:p>
        </p:txBody>
      </p:sp>
      <p:pic>
        <p:nvPicPr>
          <p:cNvPr id="295944" name="Picture 8" descr="middle ear1"/>
          <p:cNvPicPr>
            <a:picLocks noGrp="1" noChangeAspect="1" noChangeArrowheads="1"/>
          </p:cNvPicPr>
          <p:nvPr>
            <p:ph sz="half" idx="1"/>
          </p:nvPr>
        </p:nvPicPr>
        <p:blipFill>
          <a:blip r:embed="rId3"/>
          <a:srcRect/>
          <a:stretch>
            <a:fillRect/>
          </a:stretch>
        </p:blipFill>
        <p:spPr>
          <a:xfrm>
            <a:off x="1716088" y="493713"/>
            <a:ext cx="5765800" cy="3759200"/>
          </a:xfrm>
          <a:noFill/>
          <a:ln/>
        </p:spPr>
      </p:pic>
      <p:sp>
        <p:nvSpPr>
          <p:cNvPr id="295938" name="Rectangle 2"/>
          <p:cNvSpPr>
            <a:spLocks noGrp="1" noChangeArrowheads="1"/>
          </p:cNvSpPr>
          <p:nvPr>
            <p:ph type="body" sz="half" idx="2"/>
          </p:nvPr>
        </p:nvSpPr>
        <p:spPr>
          <a:xfrm>
            <a:off x="1098550" y="4357688"/>
            <a:ext cx="6945313" cy="1981200"/>
          </a:xfrm>
        </p:spPr>
        <p:txBody>
          <a:bodyPr/>
          <a:lstStyle/>
          <a:p>
            <a:pPr marL="268288" indent="-268288"/>
            <a:r>
              <a:rPr lang="en-US" sz="2000"/>
              <a:t>The </a:t>
            </a:r>
            <a:r>
              <a:rPr lang="en-US" sz="2000" b="1">
                <a:solidFill>
                  <a:schemeClr val="accent1"/>
                </a:solidFill>
              </a:rPr>
              <a:t>middle ear</a:t>
            </a:r>
            <a:r>
              <a:rPr lang="en-US" sz="2000"/>
              <a:t> is an air-containing cavity in the petrous part of the temporal bone and is lined with mucous membrane. </a:t>
            </a:r>
          </a:p>
          <a:p>
            <a:pPr marL="268288" indent="-268288"/>
            <a:r>
              <a:rPr lang="en-US" sz="2000"/>
              <a:t>It contains the </a:t>
            </a:r>
            <a:r>
              <a:rPr lang="en-US" sz="2000" b="1">
                <a:solidFill>
                  <a:schemeClr val="folHlink"/>
                </a:solidFill>
                <a:effectLst>
                  <a:outerShdw blurRad="38100" dist="38100" dir="2700000" algn="tl">
                    <a:srgbClr val="000000"/>
                  </a:outerShdw>
                </a:effectLst>
              </a:rPr>
              <a:t>auditory ossicles,</a:t>
            </a:r>
            <a:r>
              <a:rPr lang="en-US" sz="2000"/>
              <a:t> whose function is to transmit the vibrations of the tympanic membrane (eardrum) to the perilymph of the internal ear. </a:t>
            </a:r>
          </a:p>
        </p:txBody>
      </p:sp>
      <p:sp>
        <p:nvSpPr>
          <p:cNvPr id="295942" name="Line 6"/>
          <p:cNvSpPr>
            <a:spLocks noChangeShapeType="1"/>
          </p:cNvSpPr>
          <p:nvPr/>
        </p:nvSpPr>
        <p:spPr bwMode="auto">
          <a:xfrm flipV="1">
            <a:off x="4089400" y="2125663"/>
            <a:ext cx="2400300" cy="3257550"/>
          </a:xfrm>
          <a:prstGeom prst="line">
            <a:avLst/>
          </a:prstGeom>
          <a:noFill/>
          <a:ln w="38100">
            <a:solidFill>
              <a:srgbClr val="FFFF00"/>
            </a:solidFill>
            <a:round/>
            <a:headEnd/>
            <a:tailEnd type="triangle" w="med" len="med"/>
          </a:ln>
          <a:effectLst>
            <a:outerShdw dist="76200" dir="5400000" algn="ctr" rotWithShape="0">
              <a:srgbClr val="080808">
                <a:alpha val="50000"/>
              </a:srgbClr>
            </a:outerShdw>
          </a:effectLst>
        </p:spPr>
        <p:txBody>
          <a:bodyPr/>
          <a:lstStyle/>
          <a:p>
            <a:endParaRPr lang="en-US"/>
          </a:p>
        </p:txBody>
      </p:sp>
      <p:sp>
        <p:nvSpPr>
          <p:cNvPr id="295945" name="AutoShape 9"/>
          <p:cNvSpPr>
            <a:spLocks noChangeArrowheads="1"/>
          </p:cNvSpPr>
          <p:nvPr/>
        </p:nvSpPr>
        <p:spPr bwMode="auto">
          <a:xfrm>
            <a:off x="2363788" y="941388"/>
            <a:ext cx="1169987" cy="328612"/>
          </a:xfrm>
          <a:prstGeom prst="roundRect">
            <a:avLst>
              <a:gd name="adj" fmla="val 16667"/>
            </a:avLst>
          </a:prstGeom>
          <a:solidFill>
            <a:schemeClr val="accent1">
              <a:alpha val="14999"/>
            </a:schemeClr>
          </a:solidFill>
          <a:ln w="9525">
            <a:solidFill>
              <a:schemeClr val="accent1"/>
            </a:solidFill>
            <a:round/>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95944"/>
                                        </p:tgtEl>
                                        <p:attrNameLst>
                                          <p:attrName>style.visibility</p:attrName>
                                        </p:attrNameLst>
                                      </p:cBhvr>
                                      <p:to>
                                        <p:strVal val="visible"/>
                                      </p:to>
                                    </p:set>
                                    <p:anim calcmode="lin" valueType="num">
                                      <p:cBhvr>
                                        <p:cTn id="7" dur="500" fill="hold"/>
                                        <p:tgtEl>
                                          <p:spTgt spid="295944"/>
                                        </p:tgtEl>
                                        <p:attrNameLst>
                                          <p:attrName>ppt_w</p:attrName>
                                        </p:attrNameLst>
                                      </p:cBhvr>
                                      <p:tavLst>
                                        <p:tav tm="0">
                                          <p:val>
                                            <p:fltVal val="0"/>
                                          </p:val>
                                        </p:tav>
                                        <p:tav tm="100000">
                                          <p:val>
                                            <p:strVal val="#ppt_w"/>
                                          </p:val>
                                        </p:tav>
                                      </p:tavLst>
                                    </p:anim>
                                    <p:anim calcmode="lin" valueType="num">
                                      <p:cBhvr>
                                        <p:cTn id="8" dur="500" fill="hold"/>
                                        <p:tgtEl>
                                          <p:spTgt spid="29594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95938">
                                            <p:txEl>
                                              <p:pRg st="0" end="0"/>
                                            </p:txEl>
                                          </p:spTgt>
                                        </p:tgtEl>
                                        <p:attrNameLst>
                                          <p:attrName>style.visibility</p:attrName>
                                        </p:attrNameLst>
                                      </p:cBhvr>
                                      <p:to>
                                        <p:strVal val="visible"/>
                                      </p:to>
                                    </p:set>
                                    <p:animEffect transition="in" filter="fade">
                                      <p:cBhvr>
                                        <p:cTn id="13" dur="1000"/>
                                        <p:tgtEl>
                                          <p:spTgt spid="295938">
                                            <p:txEl>
                                              <p:pRg st="0" end="0"/>
                                            </p:txEl>
                                          </p:spTgt>
                                        </p:tgtEl>
                                      </p:cBhvr>
                                    </p:animEffect>
                                    <p:anim calcmode="lin" valueType="num">
                                      <p:cBhvr>
                                        <p:cTn id="14" dur="1000" fill="hold"/>
                                        <p:tgtEl>
                                          <p:spTgt spid="29593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9593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295945"/>
                                        </p:tgtEl>
                                        <p:attrNameLst>
                                          <p:attrName>style.visibility</p:attrName>
                                        </p:attrNameLst>
                                      </p:cBhvr>
                                      <p:to>
                                        <p:strVal val="visible"/>
                                      </p:to>
                                    </p:set>
                                    <p:anim calcmode="lin" valueType="num">
                                      <p:cBhvr>
                                        <p:cTn id="19" dur="500" fill="hold"/>
                                        <p:tgtEl>
                                          <p:spTgt spid="295945"/>
                                        </p:tgtEl>
                                        <p:attrNameLst>
                                          <p:attrName>ppt_w</p:attrName>
                                        </p:attrNameLst>
                                      </p:cBhvr>
                                      <p:tavLst>
                                        <p:tav tm="0">
                                          <p:val>
                                            <p:fltVal val="0"/>
                                          </p:val>
                                        </p:tav>
                                        <p:tav tm="100000">
                                          <p:val>
                                            <p:strVal val="#ppt_w"/>
                                          </p:val>
                                        </p:tav>
                                      </p:tavLst>
                                    </p:anim>
                                    <p:anim calcmode="lin" valueType="num">
                                      <p:cBhvr>
                                        <p:cTn id="20" dur="500" fill="hold"/>
                                        <p:tgtEl>
                                          <p:spTgt spid="29594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95938">
                                            <p:txEl>
                                              <p:pRg st="1" end="1"/>
                                            </p:txEl>
                                          </p:spTgt>
                                        </p:tgtEl>
                                        <p:attrNameLst>
                                          <p:attrName>style.visibility</p:attrName>
                                        </p:attrNameLst>
                                      </p:cBhvr>
                                      <p:to>
                                        <p:strVal val="visible"/>
                                      </p:to>
                                    </p:set>
                                    <p:animEffect transition="in" filter="fade">
                                      <p:cBhvr>
                                        <p:cTn id="25" dur="1000"/>
                                        <p:tgtEl>
                                          <p:spTgt spid="295938">
                                            <p:txEl>
                                              <p:pRg st="1" end="1"/>
                                            </p:txEl>
                                          </p:spTgt>
                                        </p:tgtEl>
                                      </p:cBhvr>
                                    </p:animEffect>
                                    <p:anim calcmode="lin" valueType="num">
                                      <p:cBhvr>
                                        <p:cTn id="26" dur="1000" fill="hold"/>
                                        <p:tgtEl>
                                          <p:spTgt spid="29593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95938">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295942"/>
                                        </p:tgtEl>
                                        <p:attrNameLst>
                                          <p:attrName>style.visibility</p:attrName>
                                        </p:attrNameLst>
                                      </p:cBhvr>
                                      <p:to>
                                        <p:strVal val="visible"/>
                                      </p:to>
                                    </p:set>
                                    <p:animEffect transition="in" filter="wipe(down)">
                                      <p:cBhvr>
                                        <p:cTn id="31" dur="1000"/>
                                        <p:tgtEl>
                                          <p:spTgt spid="29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build="p"/>
      <p:bldP spid="295942" grpId="0" animBg="1"/>
      <p:bldP spid="2959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0"/>
          </p:nvPr>
        </p:nvSpPr>
        <p:spPr/>
        <p:txBody>
          <a:bodyPr/>
          <a:lstStyle/>
          <a:p>
            <a:r>
              <a:rPr lang="en-US" smtClean="0"/>
              <a:t>Dr.Vohra</a:t>
            </a:r>
            <a:endParaRPr lang="en-US"/>
          </a:p>
        </p:txBody>
      </p:sp>
      <p:sp>
        <p:nvSpPr>
          <p:cNvPr id="18" name="Slide Number Placeholder 5"/>
          <p:cNvSpPr>
            <a:spLocks noGrp="1"/>
          </p:cNvSpPr>
          <p:nvPr>
            <p:ph type="sldNum" sz="quarter" idx="11"/>
          </p:nvPr>
        </p:nvSpPr>
        <p:spPr/>
        <p:txBody>
          <a:bodyPr/>
          <a:lstStyle/>
          <a:p>
            <a:fld id="{E56708C5-33F8-4E03-AF69-2A6F19A4AAB8}" type="slidenum">
              <a:rPr lang="en-US"/>
              <a:pPr/>
              <a:t>8</a:t>
            </a:fld>
            <a:endParaRPr lang="en-US"/>
          </a:p>
        </p:txBody>
      </p:sp>
      <p:pic>
        <p:nvPicPr>
          <p:cNvPr id="117768" name="Picture 8" descr="middle_ear"/>
          <p:cNvPicPr>
            <a:picLocks noChangeAspect="1" noChangeArrowheads="1"/>
          </p:cNvPicPr>
          <p:nvPr/>
        </p:nvPicPr>
        <p:blipFill>
          <a:blip r:embed="rId3"/>
          <a:srcRect/>
          <a:stretch>
            <a:fillRect/>
          </a:stretch>
        </p:blipFill>
        <p:spPr bwMode="auto">
          <a:xfrm>
            <a:off x="825500" y="538163"/>
            <a:ext cx="5753100" cy="3778250"/>
          </a:xfrm>
          <a:prstGeom prst="rect">
            <a:avLst/>
          </a:prstGeom>
          <a:noFill/>
        </p:spPr>
      </p:pic>
      <p:pic>
        <p:nvPicPr>
          <p:cNvPr id="117767" name="Picture 7" descr="F66122-008-f111a"/>
          <p:cNvPicPr>
            <a:picLocks noGrp="1" noChangeAspect="1" noChangeArrowheads="1"/>
          </p:cNvPicPr>
          <p:nvPr>
            <p:ph sz="half" idx="1"/>
          </p:nvPr>
        </p:nvPicPr>
        <p:blipFill>
          <a:blip r:embed="rId4"/>
          <a:srcRect/>
          <a:stretch>
            <a:fillRect/>
          </a:stretch>
        </p:blipFill>
        <p:spPr>
          <a:xfrm>
            <a:off x="4229100" y="3067050"/>
            <a:ext cx="4076700" cy="3217863"/>
          </a:xfrm>
          <a:noFill/>
          <a:ln/>
        </p:spPr>
      </p:pic>
      <p:sp>
        <p:nvSpPr>
          <p:cNvPr id="117770" name="Freeform 10"/>
          <p:cNvSpPr>
            <a:spLocks/>
          </p:cNvSpPr>
          <p:nvPr/>
        </p:nvSpPr>
        <p:spPr bwMode="auto">
          <a:xfrm>
            <a:off x="2185988" y="2938463"/>
            <a:ext cx="4037012" cy="1298575"/>
          </a:xfrm>
          <a:custGeom>
            <a:avLst/>
            <a:gdLst/>
            <a:ahLst/>
            <a:cxnLst>
              <a:cxn ang="0">
                <a:pos x="0" y="818"/>
              </a:cxn>
              <a:cxn ang="0">
                <a:pos x="2065" y="88"/>
              </a:cxn>
              <a:cxn ang="0">
                <a:pos x="2543" y="291"/>
              </a:cxn>
            </a:cxnLst>
            <a:rect l="0" t="0" r="r" b="b"/>
            <a:pathLst>
              <a:path w="2543" h="818">
                <a:moveTo>
                  <a:pt x="0" y="818"/>
                </a:moveTo>
                <a:cubicBezTo>
                  <a:pt x="820" y="497"/>
                  <a:pt x="1641" y="176"/>
                  <a:pt x="2065" y="88"/>
                </a:cubicBezTo>
                <a:cubicBezTo>
                  <a:pt x="2489" y="0"/>
                  <a:pt x="2476" y="259"/>
                  <a:pt x="2543" y="291"/>
                </a:cubicBezTo>
              </a:path>
            </a:pathLst>
          </a:custGeom>
          <a:noFill/>
          <a:ln w="38100">
            <a:solidFill>
              <a:schemeClr val="accent1"/>
            </a:solidFill>
            <a:round/>
            <a:headEnd/>
            <a:tailEnd type="triangle" w="sm" len="med"/>
          </a:ln>
          <a:effectLst/>
        </p:spPr>
        <p:txBody>
          <a:bodyPr/>
          <a:lstStyle/>
          <a:p>
            <a:endParaRPr lang="en-US"/>
          </a:p>
        </p:txBody>
      </p:sp>
      <p:sp>
        <p:nvSpPr>
          <p:cNvPr id="117771" name="Line 11"/>
          <p:cNvSpPr>
            <a:spLocks noChangeShapeType="1"/>
          </p:cNvSpPr>
          <p:nvPr/>
        </p:nvSpPr>
        <p:spPr bwMode="auto">
          <a:xfrm>
            <a:off x="3903663" y="1060450"/>
            <a:ext cx="246062" cy="279400"/>
          </a:xfrm>
          <a:prstGeom prst="line">
            <a:avLst/>
          </a:prstGeom>
          <a:noFill/>
          <a:ln w="38100">
            <a:solidFill>
              <a:schemeClr val="accent1"/>
            </a:solidFill>
            <a:round/>
            <a:headEnd/>
            <a:tailEnd type="triangle" w="sm" len="med"/>
          </a:ln>
          <a:effectLst/>
        </p:spPr>
        <p:txBody>
          <a:bodyPr/>
          <a:lstStyle/>
          <a:p>
            <a:endParaRPr lang="en-US"/>
          </a:p>
        </p:txBody>
      </p:sp>
      <p:sp>
        <p:nvSpPr>
          <p:cNvPr id="117773" name="Freeform 13"/>
          <p:cNvSpPr>
            <a:spLocks/>
          </p:cNvSpPr>
          <p:nvPr/>
        </p:nvSpPr>
        <p:spPr bwMode="auto">
          <a:xfrm>
            <a:off x="2263775" y="4560888"/>
            <a:ext cx="4005263" cy="1560512"/>
          </a:xfrm>
          <a:custGeom>
            <a:avLst/>
            <a:gdLst/>
            <a:ahLst/>
            <a:cxnLst>
              <a:cxn ang="0">
                <a:pos x="0" y="0"/>
              </a:cxn>
              <a:cxn ang="0">
                <a:pos x="2107" y="878"/>
              </a:cxn>
              <a:cxn ang="0">
                <a:pos x="2494" y="632"/>
              </a:cxn>
            </a:cxnLst>
            <a:rect l="0" t="0" r="r" b="b"/>
            <a:pathLst>
              <a:path w="2523" h="983">
                <a:moveTo>
                  <a:pt x="0" y="0"/>
                </a:moveTo>
                <a:cubicBezTo>
                  <a:pt x="845" y="386"/>
                  <a:pt x="1691" y="773"/>
                  <a:pt x="2107" y="878"/>
                </a:cubicBezTo>
                <a:cubicBezTo>
                  <a:pt x="2523" y="983"/>
                  <a:pt x="2432" y="672"/>
                  <a:pt x="2494" y="632"/>
                </a:cubicBezTo>
              </a:path>
            </a:pathLst>
          </a:custGeom>
          <a:noFill/>
          <a:ln w="38100">
            <a:solidFill>
              <a:schemeClr val="accent1"/>
            </a:solidFill>
            <a:round/>
            <a:headEnd/>
            <a:tailEnd type="triangle" w="sm" len="med"/>
          </a:ln>
          <a:effectLst/>
        </p:spPr>
        <p:txBody>
          <a:bodyPr/>
          <a:lstStyle/>
          <a:p>
            <a:endParaRPr lang="en-US"/>
          </a:p>
        </p:txBody>
      </p:sp>
      <p:sp>
        <p:nvSpPr>
          <p:cNvPr id="117774" name="Line 14"/>
          <p:cNvSpPr>
            <a:spLocks noChangeShapeType="1"/>
          </p:cNvSpPr>
          <p:nvPr/>
        </p:nvSpPr>
        <p:spPr bwMode="auto">
          <a:xfrm flipH="1" flipV="1">
            <a:off x="5051425" y="2441575"/>
            <a:ext cx="177800" cy="268288"/>
          </a:xfrm>
          <a:prstGeom prst="line">
            <a:avLst/>
          </a:prstGeom>
          <a:noFill/>
          <a:ln w="38100">
            <a:solidFill>
              <a:schemeClr val="accent1"/>
            </a:solidFill>
            <a:round/>
            <a:headEnd/>
            <a:tailEnd type="triangle" w="sm" len="med"/>
          </a:ln>
          <a:effectLst/>
        </p:spPr>
        <p:txBody>
          <a:bodyPr/>
          <a:lstStyle/>
          <a:p>
            <a:endParaRPr lang="en-US"/>
          </a:p>
        </p:txBody>
      </p:sp>
      <p:sp>
        <p:nvSpPr>
          <p:cNvPr id="117775" name="Line 15"/>
          <p:cNvSpPr>
            <a:spLocks noChangeShapeType="1"/>
          </p:cNvSpPr>
          <p:nvPr/>
        </p:nvSpPr>
        <p:spPr bwMode="auto">
          <a:xfrm flipH="1" flipV="1">
            <a:off x="7191375" y="4414838"/>
            <a:ext cx="657225" cy="33337"/>
          </a:xfrm>
          <a:prstGeom prst="line">
            <a:avLst/>
          </a:prstGeom>
          <a:noFill/>
          <a:ln w="38100">
            <a:solidFill>
              <a:schemeClr val="accent1"/>
            </a:solidFill>
            <a:round/>
            <a:headEnd/>
            <a:tailEnd type="triangle" w="sm" len="med"/>
          </a:ln>
          <a:effectLst/>
        </p:spPr>
        <p:txBody>
          <a:bodyPr/>
          <a:lstStyle/>
          <a:p>
            <a:endParaRPr lang="en-US"/>
          </a:p>
        </p:txBody>
      </p:sp>
      <p:sp>
        <p:nvSpPr>
          <p:cNvPr id="117778" name="Line 18"/>
          <p:cNvSpPr>
            <a:spLocks noChangeShapeType="1"/>
          </p:cNvSpPr>
          <p:nvPr/>
        </p:nvSpPr>
        <p:spPr bwMode="auto">
          <a:xfrm flipV="1">
            <a:off x="3144838" y="4416425"/>
            <a:ext cx="1939925" cy="858838"/>
          </a:xfrm>
          <a:prstGeom prst="line">
            <a:avLst/>
          </a:prstGeom>
          <a:noFill/>
          <a:ln w="38100">
            <a:solidFill>
              <a:schemeClr val="accent1"/>
            </a:solidFill>
            <a:round/>
            <a:headEnd/>
            <a:tailEnd type="triangle" w="sm" len="med"/>
          </a:ln>
          <a:effectLst/>
        </p:spPr>
        <p:txBody>
          <a:bodyPr/>
          <a:lstStyle/>
          <a:p>
            <a:endParaRPr lang="en-US"/>
          </a:p>
        </p:txBody>
      </p:sp>
      <p:sp>
        <p:nvSpPr>
          <p:cNvPr id="117779" name="Line 19"/>
          <p:cNvSpPr>
            <a:spLocks noChangeShapeType="1"/>
          </p:cNvSpPr>
          <p:nvPr/>
        </p:nvSpPr>
        <p:spPr bwMode="auto">
          <a:xfrm flipH="1" flipV="1">
            <a:off x="4851400" y="2063750"/>
            <a:ext cx="100013" cy="388938"/>
          </a:xfrm>
          <a:prstGeom prst="line">
            <a:avLst/>
          </a:prstGeom>
          <a:noFill/>
          <a:ln w="38100">
            <a:solidFill>
              <a:schemeClr val="folHlink"/>
            </a:solidFill>
            <a:round/>
            <a:headEnd/>
            <a:tailEnd type="triangle" w="sm" len="med"/>
          </a:ln>
          <a:effectLst/>
        </p:spPr>
        <p:txBody>
          <a:bodyPr/>
          <a:lstStyle/>
          <a:p>
            <a:endParaRPr lang="en-US"/>
          </a:p>
        </p:txBody>
      </p:sp>
      <p:sp>
        <p:nvSpPr>
          <p:cNvPr id="117763" name="Rectangle 3"/>
          <p:cNvSpPr>
            <a:spLocks noGrp="1" noChangeArrowheads="1"/>
          </p:cNvSpPr>
          <p:nvPr>
            <p:ph type="body" sz="half" idx="2"/>
          </p:nvPr>
        </p:nvSpPr>
        <p:spPr>
          <a:xfrm>
            <a:off x="1160463" y="3609975"/>
            <a:ext cx="2746375" cy="2587625"/>
          </a:xfrm>
        </p:spPr>
        <p:txBody>
          <a:bodyPr/>
          <a:lstStyle/>
          <a:p>
            <a:pPr marL="357188" indent="-357188">
              <a:buFontTx/>
              <a:buNone/>
            </a:pPr>
            <a:r>
              <a:rPr lang="en-US" sz="2000"/>
              <a:t>The middle ear has a:</a:t>
            </a:r>
          </a:p>
          <a:p>
            <a:pPr marL="357188" indent="-357188"/>
            <a:r>
              <a:rPr lang="en-US" sz="2000"/>
              <a:t>roof, </a:t>
            </a:r>
          </a:p>
          <a:p>
            <a:pPr marL="357188" indent="-357188"/>
            <a:r>
              <a:rPr lang="en-US" sz="2000"/>
              <a:t>floor, </a:t>
            </a:r>
          </a:p>
          <a:p>
            <a:pPr marL="357188" indent="-357188"/>
            <a:r>
              <a:rPr lang="en-US" sz="2000"/>
              <a:t>anterior wall, </a:t>
            </a:r>
          </a:p>
          <a:p>
            <a:pPr marL="357188" indent="-357188"/>
            <a:r>
              <a:rPr lang="en-US" sz="2000"/>
              <a:t>posterior wall, </a:t>
            </a:r>
          </a:p>
          <a:p>
            <a:pPr marL="357188" indent="-357188"/>
            <a:r>
              <a:rPr lang="en-US" sz="2000"/>
              <a:t>lateral wall, and </a:t>
            </a:r>
          </a:p>
          <a:p>
            <a:pPr marL="357188" indent="-357188"/>
            <a:r>
              <a:rPr lang="en-US" sz="2000"/>
              <a:t>medial wall.</a:t>
            </a:r>
          </a:p>
        </p:txBody>
      </p:sp>
      <p:sp>
        <p:nvSpPr>
          <p:cNvPr id="117780" name="Freeform 20"/>
          <p:cNvSpPr>
            <a:spLocks/>
          </p:cNvSpPr>
          <p:nvPr/>
        </p:nvSpPr>
        <p:spPr bwMode="auto">
          <a:xfrm>
            <a:off x="4010025" y="1260475"/>
            <a:ext cx="1189038" cy="1252538"/>
          </a:xfrm>
          <a:custGeom>
            <a:avLst/>
            <a:gdLst/>
            <a:ahLst/>
            <a:cxnLst>
              <a:cxn ang="0">
                <a:pos x="219" y="0"/>
              </a:cxn>
              <a:cxn ang="0">
                <a:pos x="180" y="45"/>
              </a:cxn>
              <a:cxn ang="0">
                <a:pos x="153" y="69"/>
              </a:cxn>
              <a:cxn ang="0">
                <a:pos x="138" y="87"/>
              </a:cxn>
              <a:cxn ang="0">
                <a:pos x="102" y="111"/>
              </a:cxn>
              <a:cxn ang="0">
                <a:pos x="84" y="123"/>
              </a:cxn>
              <a:cxn ang="0">
                <a:pos x="54" y="150"/>
              </a:cxn>
              <a:cxn ang="0">
                <a:pos x="9" y="219"/>
              </a:cxn>
              <a:cxn ang="0">
                <a:pos x="18" y="255"/>
              </a:cxn>
              <a:cxn ang="0">
                <a:pos x="30" y="282"/>
              </a:cxn>
              <a:cxn ang="0">
                <a:pos x="33" y="291"/>
              </a:cxn>
              <a:cxn ang="0">
                <a:pos x="90" y="459"/>
              </a:cxn>
              <a:cxn ang="0">
                <a:pos x="111" y="480"/>
              </a:cxn>
              <a:cxn ang="0">
                <a:pos x="156" y="519"/>
              </a:cxn>
              <a:cxn ang="0">
                <a:pos x="240" y="609"/>
              </a:cxn>
              <a:cxn ang="0">
                <a:pos x="333" y="684"/>
              </a:cxn>
              <a:cxn ang="0">
                <a:pos x="372" y="720"/>
              </a:cxn>
              <a:cxn ang="0">
                <a:pos x="465" y="789"/>
              </a:cxn>
              <a:cxn ang="0">
                <a:pos x="597" y="744"/>
              </a:cxn>
              <a:cxn ang="0">
                <a:pos x="651" y="723"/>
              </a:cxn>
              <a:cxn ang="0">
                <a:pos x="669" y="711"/>
              </a:cxn>
              <a:cxn ang="0">
                <a:pos x="684" y="702"/>
              </a:cxn>
              <a:cxn ang="0">
                <a:pos x="741" y="645"/>
              </a:cxn>
              <a:cxn ang="0">
                <a:pos x="735" y="582"/>
              </a:cxn>
              <a:cxn ang="0">
                <a:pos x="729" y="540"/>
              </a:cxn>
              <a:cxn ang="0">
                <a:pos x="723" y="516"/>
              </a:cxn>
              <a:cxn ang="0">
                <a:pos x="717" y="459"/>
              </a:cxn>
              <a:cxn ang="0">
                <a:pos x="672" y="327"/>
              </a:cxn>
              <a:cxn ang="0">
                <a:pos x="639" y="291"/>
              </a:cxn>
              <a:cxn ang="0">
                <a:pos x="621" y="273"/>
              </a:cxn>
              <a:cxn ang="0">
                <a:pos x="612" y="264"/>
              </a:cxn>
              <a:cxn ang="0">
                <a:pos x="489" y="177"/>
              </a:cxn>
              <a:cxn ang="0">
                <a:pos x="390" y="126"/>
              </a:cxn>
              <a:cxn ang="0">
                <a:pos x="363" y="111"/>
              </a:cxn>
              <a:cxn ang="0">
                <a:pos x="345" y="99"/>
              </a:cxn>
              <a:cxn ang="0">
                <a:pos x="324" y="75"/>
              </a:cxn>
              <a:cxn ang="0">
                <a:pos x="255" y="24"/>
              </a:cxn>
              <a:cxn ang="0">
                <a:pos x="219" y="0"/>
              </a:cxn>
            </a:cxnLst>
            <a:rect l="0" t="0" r="r" b="b"/>
            <a:pathLst>
              <a:path w="749" h="789">
                <a:moveTo>
                  <a:pt x="219" y="0"/>
                </a:moveTo>
                <a:cubicBezTo>
                  <a:pt x="209" y="16"/>
                  <a:pt x="193" y="32"/>
                  <a:pt x="180" y="45"/>
                </a:cubicBezTo>
                <a:cubicBezTo>
                  <a:pt x="162" y="63"/>
                  <a:pt x="178" y="31"/>
                  <a:pt x="153" y="69"/>
                </a:cubicBezTo>
                <a:cubicBezTo>
                  <a:pt x="148" y="77"/>
                  <a:pt x="146" y="81"/>
                  <a:pt x="138" y="87"/>
                </a:cubicBezTo>
                <a:cubicBezTo>
                  <a:pt x="127" y="96"/>
                  <a:pt x="114" y="103"/>
                  <a:pt x="102" y="111"/>
                </a:cubicBezTo>
                <a:cubicBezTo>
                  <a:pt x="96" y="115"/>
                  <a:pt x="84" y="123"/>
                  <a:pt x="84" y="123"/>
                </a:cubicBezTo>
                <a:cubicBezTo>
                  <a:pt x="78" y="132"/>
                  <a:pt x="63" y="144"/>
                  <a:pt x="54" y="150"/>
                </a:cubicBezTo>
                <a:cubicBezTo>
                  <a:pt x="39" y="172"/>
                  <a:pt x="32" y="204"/>
                  <a:pt x="9" y="219"/>
                </a:cubicBezTo>
                <a:cubicBezTo>
                  <a:pt x="0" y="233"/>
                  <a:pt x="5" y="246"/>
                  <a:pt x="18" y="255"/>
                </a:cubicBezTo>
                <a:cubicBezTo>
                  <a:pt x="28" y="269"/>
                  <a:pt x="23" y="261"/>
                  <a:pt x="30" y="282"/>
                </a:cubicBezTo>
                <a:cubicBezTo>
                  <a:pt x="31" y="285"/>
                  <a:pt x="33" y="291"/>
                  <a:pt x="33" y="291"/>
                </a:cubicBezTo>
                <a:cubicBezTo>
                  <a:pt x="40" y="337"/>
                  <a:pt x="57" y="426"/>
                  <a:pt x="90" y="459"/>
                </a:cubicBezTo>
                <a:cubicBezTo>
                  <a:pt x="93" y="468"/>
                  <a:pt x="111" y="480"/>
                  <a:pt x="111" y="480"/>
                </a:cubicBezTo>
                <a:cubicBezTo>
                  <a:pt x="123" y="497"/>
                  <a:pt x="136" y="512"/>
                  <a:pt x="156" y="519"/>
                </a:cubicBezTo>
                <a:cubicBezTo>
                  <a:pt x="185" y="548"/>
                  <a:pt x="211" y="580"/>
                  <a:pt x="240" y="609"/>
                </a:cubicBezTo>
                <a:cubicBezTo>
                  <a:pt x="268" y="637"/>
                  <a:pt x="303" y="657"/>
                  <a:pt x="333" y="684"/>
                </a:cubicBezTo>
                <a:cubicBezTo>
                  <a:pt x="347" y="696"/>
                  <a:pt x="357" y="710"/>
                  <a:pt x="372" y="720"/>
                </a:cubicBezTo>
                <a:cubicBezTo>
                  <a:pt x="393" y="752"/>
                  <a:pt x="426" y="783"/>
                  <a:pt x="465" y="789"/>
                </a:cubicBezTo>
                <a:cubicBezTo>
                  <a:pt x="506" y="762"/>
                  <a:pt x="549" y="751"/>
                  <a:pt x="597" y="744"/>
                </a:cubicBezTo>
                <a:cubicBezTo>
                  <a:pt x="616" y="738"/>
                  <a:pt x="634" y="732"/>
                  <a:pt x="651" y="723"/>
                </a:cubicBezTo>
                <a:cubicBezTo>
                  <a:pt x="657" y="719"/>
                  <a:pt x="663" y="715"/>
                  <a:pt x="669" y="711"/>
                </a:cubicBezTo>
                <a:cubicBezTo>
                  <a:pt x="674" y="708"/>
                  <a:pt x="684" y="702"/>
                  <a:pt x="684" y="702"/>
                </a:cubicBezTo>
                <a:cubicBezTo>
                  <a:pt x="700" y="681"/>
                  <a:pt x="722" y="664"/>
                  <a:pt x="741" y="645"/>
                </a:cubicBezTo>
                <a:cubicBezTo>
                  <a:pt x="749" y="622"/>
                  <a:pt x="749" y="602"/>
                  <a:pt x="735" y="582"/>
                </a:cubicBezTo>
                <a:cubicBezTo>
                  <a:pt x="730" y="523"/>
                  <a:pt x="736" y="566"/>
                  <a:pt x="729" y="540"/>
                </a:cubicBezTo>
                <a:cubicBezTo>
                  <a:pt x="727" y="532"/>
                  <a:pt x="723" y="516"/>
                  <a:pt x="723" y="516"/>
                </a:cubicBezTo>
                <a:cubicBezTo>
                  <a:pt x="729" y="499"/>
                  <a:pt x="722" y="476"/>
                  <a:pt x="717" y="459"/>
                </a:cubicBezTo>
                <a:cubicBezTo>
                  <a:pt x="705" y="418"/>
                  <a:pt x="698" y="361"/>
                  <a:pt x="672" y="327"/>
                </a:cubicBezTo>
                <a:cubicBezTo>
                  <a:pt x="663" y="315"/>
                  <a:pt x="649" y="303"/>
                  <a:pt x="639" y="291"/>
                </a:cubicBezTo>
                <a:cubicBezTo>
                  <a:pt x="633" y="285"/>
                  <a:pt x="627" y="279"/>
                  <a:pt x="621" y="273"/>
                </a:cubicBezTo>
                <a:cubicBezTo>
                  <a:pt x="618" y="270"/>
                  <a:pt x="612" y="264"/>
                  <a:pt x="612" y="264"/>
                </a:cubicBezTo>
                <a:cubicBezTo>
                  <a:pt x="596" y="215"/>
                  <a:pt x="534" y="192"/>
                  <a:pt x="489" y="177"/>
                </a:cubicBezTo>
                <a:cubicBezTo>
                  <a:pt x="463" y="151"/>
                  <a:pt x="421" y="147"/>
                  <a:pt x="390" y="126"/>
                </a:cubicBezTo>
                <a:cubicBezTo>
                  <a:pt x="381" y="120"/>
                  <a:pt x="372" y="116"/>
                  <a:pt x="363" y="111"/>
                </a:cubicBezTo>
                <a:cubicBezTo>
                  <a:pt x="357" y="107"/>
                  <a:pt x="345" y="99"/>
                  <a:pt x="345" y="99"/>
                </a:cubicBezTo>
                <a:cubicBezTo>
                  <a:pt x="331" y="78"/>
                  <a:pt x="339" y="85"/>
                  <a:pt x="324" y="75"/>
                </a:cubicBezTo>
                <a:cubicBezTo>
                  <a:pt x="315" y="61"/>
                  <a:pt x="270" y="29"/>
                  <a:pt x="255" y="24"/>
                </a:cubicBezTo>
                <a:cubicBezTo>
                  <a:pt x="241" y="19"/>
                  <a:pt x="219" y="18"/>
                  <a:pt x="219" y="0"/>
                </a:cubicBezTo>
                <a:close/>
              </a:path>
            </a:pathLst>
          </a:custGeom>
          <a:pattFill prst="dkUpDiag">
            <a:fgClr>
              <a:schemeClr val="accent1">
                <a:alpha val="39999"/>
              </a:schemeClr>
            </a:fgClr>
            <a:bgClr>
              <a:schemeClr val="folHlink">
                <a:alpha val="39999"/>
              </a:schemeClr>
            </a:bgClr>
          </a:pattFill>
          <a:ln w="38100">
            <a:solidFill>
              <a:schemeClr val="accent1"/>
            </a:solidFill>
            <a:round/>
            <a:headEnd/>
            <a:tailEnd/>
          </a:ln>
          <a:effectLst/>
        </p:spPr>
        <p:txBody>
          <a:bodyPr/>
          <a:lstStyle/>
          <a:p>
            <a:endParaRPr lang="en-US"/>
          </a:p>
        </p:txBody>
      </p:sp>
      <p:sp>
        <p:nvSpPr>
          <p:cNvPr id="117781" name="Rectangle 21"/>
          <p:cNvSpPr>
            <a:spLocks noChangeArrowheads="1"/>
          </p:cNvSpPr>
          <p:nvPr/>
        </p:nvSpPr>
        <p:spPr bwMode="auto">
          <a:xfrm>
            <a:off x="5173663" y="3535363"/>
            <a:ext cx="1941512" cy="1895475"/>
          </a:xfrm>
          <a:prstGeom prst="rect">
            <a:avLst/>
          </a:prstGeom>
          <a:pattFill prst="dkUpDiag">
            <a:fgClr>
              <a:schemeClr val="accent1">
                <a:alpha val="39999"/>
              </a:schemeClr>
            </a:fgClr>
            <a:bgClr>
              <a:schemeClr val="folHlink">
                <a:alpha val="39999"/>
              </a:schemeClr>
            </a:bgClr>
          </a:pattFill>
          <a:ln w="38100">
            <a:solidFill>
              <a:schemeClr val="accent1"/>
            </a:solidFill>
            <a:miter lim="800000"/>
            <a:headEnd/>
            <a:tailEnd/>
          </a:ln>
          <a:effectLst/>
        </p:spPr>
        <p:txBody>
          <a:bodyPr wrap="none" anchor="ctr"/>
          <a:lstStyle/>
          <a:p>
            <a:endParaRPr lang="en-US"/>
          </a:p>
        </p:txBody>
      </p:sp>
      <p:sp>
        <p:nvSpPr>
          <p:cNvPr id="117782" name="Line 22"/>
          <p:cNvSpPr>
            <a:spLocks noChangeShapeType="1"/>
          </p:cNvSpPr>
          <p:nvPr/>
        </p:nvSpPr>
        <p:spPr bwMode="auto">
          <a:xfrm flipV="1">
            <a:off x="3903663" y="2319338"/>
            <a:ext cx="355600" cy="188912"/>
          </a:xfrm>
          <a:prstGeom prst="line">
            <a:avLst/>
          </a:prstGeom>
          <a:noFill/>
          <a:ln w="38100">
            <a:solidFill>
              <a:schemeClr val="accent1"/>
            </a:solidFill>
            <a:round/>
            <a:headEnd/>
            <a:tailEnd type="triangle" w="med" len="med"/>
          </a:ln>
          <a:effectLst/>
        </p:spPr>
        <p:txBody>
          <a:bodyPr/>
          <a:lstStyle/>
          <a:p>
            <a:endParaRPr lang="en-US"/>
          </a:p>
        </p:txBody>
      </p:sp>
      <p:sp>
        <p:nvSpPr>
          <p:cNvPr id="117783" name="Line 23"/>
          <p:cNvSpPr>
            <a:spLocks noChangeShapeType="1"/>
          </p:cNvSpPr>
          <p:nvPr/>
        </p:nvSpPr>
        <p:spPr bwMode="auto">
          <a:xfrm flipH="1" flipV="1">
            <a:off x="6311900" y="4538663"/>
            <a:ext cx="434975" cy="412750"/>
          </a:xfrm>
          <a:prstGeom prst="line">
            <a:avLst/>
          </a:prstGeom>
          <a:noFill/>
          <a:ln w="76200">
            <a:solidFill>
              <a:schemeClr val="accent1"/>
            </a:solidFill>
            <a:round/>
            <a:headEnd/>
            <a:tailEnd type="triangle" w="sm" len="med"/>
          </a:ln>
          <a:effectLst>
            <a:outerShdw dist="77251" dir="10232261" algn="ctr" rotWithShape="0">
              <a:schemeClr val="bg2">
                <a:alpha val="50000"/>
              </a:schemeClr>
            </a:outerShdw>
          </a:effectLst>
        </p:spPr>
        <p:txBody>
          <a:bodyPr/>
          <a:lstStyle/>
          <a:p>
            <a:endParaRPr lang="en-US"/>
          </a:p>
        </p:txBody>
      </p:sp>
      <p:sp>
        <p:nvSpPr>
          <p:cNvPr id="117784" name="Line 24"/>
          <p:cNvSpPr>
            <a:spLocks noChangeShapeType="1"/>
          </p:cNvSpPr>
          <p:nvPr/>
        </p:nvSpPr>
        <p:spPr bwMode="auto">
          <a:xfrm flipH="1">
            <a:off x="5006975" y="1338263"/>
            <a:ext cx="233363" cy="211137"/>
          </a:xfrm>
          <a:prstGeom prst="line">
            <a:avLst/>
          </a:prstGeom>
          <a:noFill/>
          <a:ln w="38100">
            <a:solidFill>
              <a:schemeClr val="accent1"/>
            </a:solidFill>
            <a:round/>
            <a:headEnd/>
            <a:tailEnd type="triangle" w="sm" len="med"/>
          </a:ln>
          <a:effec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7768"/>
                                        </p:tgtEl>
                                        <p:attrNameLst>
                                          <p:attrName>style.visibility</p:attrName>
                                        </p:attrNameLst>
                                      </p:cBhvr>
                                      <p:to>
                                        <p:strVal val="visible"/>
                                      </p:to>
                                    </p:set>
                                    <p:anim calcmode="lin" valueType="num">
                                      <p:cBhvr>
                                        <p:cTn id="7" dur="1000" fill="hold"/>
                                        <p:tgtEl>
                                          <p:spTgt spid="117768"/>
                                        </p:tgtEl>
                                        <p:attrNameLst>
                                          <p:attrName>ppt_w</p:attrName>
                                        </p:attrNameLst>
                                      </p:cBhvr>
                                      <p:tavLst>
                                        <p:tav tm="0">
                                          <p:val>
                                            <p:strVal val="#ppt_w*0.70"/>
                                          </p:val>
                                        </p:tav>
                                        <p:tav tm="100000">
                                          <p:val>
                                            <p:strVal val="#ppt_w"/>
                                          </p:val>
                                        </p:tav>
                                      </p:tavLst>
                                    </p:anim>
                                    <p:anim calcmode="lin" valueType="num">
                                      <p:cBhvr>
                                        <p:cTn id="8" dur="1000" fill="hold"/>
                                        <p:tgtEl>
                                          <p:spTgt spid="117768"/>
                                        </p:tgtEl>
                                        <p:attrNameLst>
                                          <p:attrName>ppt_h</p:attrName>
                                        </p:attrNameLst>
                                      </p:cBhvr>
                                      <p:tavLst>
                                        <p:tav tm="0">
                                          <p:val>
                                            <p:strVal val="#ppt_h"/>
                                          </p:val>
                                        </p:tav>
                                        <p:tav tm="100000">
                                          <p:val>
                                            <p:strVal val="#ppt_h"/>
                                          </p:val>
                                        </p:tav>
                                      </p:tavLst>
                                    </p:anim>
                                    <p:animEffect transition="in" filter="fade">
                                      <p:cBhvr>
                                        <p:cTn id="9" dur="1000"/>
                                        <p:tgtEl>
                                          <p:spTgt spid="1177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7763">
                                            <p:txEl>
                                              <p:pRg st="0" end="0"/>
                                            </p:txEl>
                                          </p:spTgt>
                                        </p:tgtEl>
                                        <p:attrNameLst>
                                          <p:attrName>style.visibility</p:attrName>
                                        </p:attrNameLst>
                                      </p:cBhvr>
                                      <p:to>
                                        <p:strVal val="visible"/>
                                      </p:to>
                                    </p:set>
                                    <p:anim calcmode="lin" valueType="num">
                                      <p:cBhvr>
                                        <p:cTn id="14" dur="1000" fill="hold"/>
                                        <p:tgtEl>
                                          <p:spTgt spid="11776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1776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7763">
                                            <p:txEl>
                                              <p:pRg st="0" end="0"/>
                                            </p:txEl>
                                          </p:spTgt>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17767"/>
                                        </p:tgtEl>
                                        <p:attrNameLst>
                                          <p:attrName>style.visibility</p:attrName>
                                        </p:attrNameLst>
                                      </p:cBhvr>
                                      <p:to>
                                        <p:strVal val="visible"/>
                                      </p:to>
                                    </p:set>
                                    <p:animEffect transition="in" filter="box(in)">
                                      <p:cBhvr>
                                        <p:cTn id="20" dur="500"/>
                                        <p:tgtEl>
                                          <p:spTgt spid="11776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17763">
                                            <p:txEl>
                                              <p:pRg st="1" end="1"/>
                                            </p:txEl>
                                          </p:spTgt>
                                        </p:tgtEl>
                                        <p:attrNameLst>
                                          <p:attrName>style.visibility</p:attrName>
                                        </p:attrNameLst>
                                      </p:cBhvr>
                                      <p:to>
                                        <p:strVal val="visible"/>
                                      </p:to>
                                    </p:set>
                                    <p:anim calcmode="lin" valueType="num">
                                      <p:cBhvr>
                                        <p:cTn id="25" dur="1000" fill="hold"/>
                                        <p:tgtEl>
                                          <p:spTgt spid="117763">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11776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17763">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7770"/>
                                        </p:tgtEl>
                                        <p:attrNameLst>
                                          <p:attrName>style.visibility</p:attrName>
                                        </p:attrNameLst>
                                      </p:cBhvr>
                                      <p:to>
                                        <p:strVal val="visible"/>
                                      </p:to>
                                    </p:set>
                                    <p:animEffect transition="in" filter="wipe(left)">
                                      <p:cBhvr>
                                        <p:cTn id="31" dur="1000"/>
                                        <p:tgtEl>
                                          <p:spTgt spid="117770"/>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17771"/>
                                        </p:tgtEl>
                                        <p:attrNameLst>
                                          <p:attrName>style.visibility</p:attrName>
                                        </p:attrNameLst>
                                      </p:cBhvr>
                                      <p:to>
                                        <p:strVal val="visible"/>
                                      </p:to>
                                    </p:set>
                                    <p:animEffect transition="in" filter="wipe(up)">
                                      <p:cBhvr>
                                        <p:cTn id="35" dur="1000"/>
                                        <p:tgtEl>
                                          <p:spTgt spid="11777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1777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7770"/>
                                        </p:tgtEl>
                                        <p:attrNameLst>
                                          <p:attrName>style.visibility</p:attrName>
                                        </p:attrNameLst>
                                      </p:cBhvr>
                                      <p:to>
                                        <p:strVal val="hidden"/>
                                      </p:to>
                                    </p:set>
                                  </p:childTnLst>
                                </p:cTn>
                              </p:par>
                              <p:par>
                                <p:cTn id="42" presetID="55" presetClass="entr" presetSubtype="0" fill="hold" grpId="0" nodeType="withEffect">
                                  <p:stCondLst>
                                    <p:cond delay="0"/>
                                  </p:stCondLst>
                                  <p:childTnLst>
                                    <p:set>
                                      <p:cBhvr>
                                        <p:cTn id="43" dur="1" fill="hold">
                                          <p:stCondLst>
                                            <p:cond delay="0"/>
                                          </p:stCondLst>
                                        </p:cTn>
                                        <p:tgtEl>
                                          <p:spTgt spid="117763">
                                            <p:txEl>
                                              <p:pRg st="2" end="2"/>
                                            </p:txEl>
                                          </p:spTgt>
                                        </p:tgtEl>
                                        <p:attrNameLst>
                                          <p:attrName>style.visibility</p:attrName>
                                        </p:attrNameLst>
                                      </p:cBhvr>
                                      <p:to>
                                        <p:strVal val="visible"/>
                                      </p:to>
                                    </p:set>
                                    <p:anim calcmode="lin" valueType="num">
                                      <p:cBhvr>
                                        <p:cTn id="44" dur="1000" fill="hold"/>
                                        <p:tgtEl>
                                          <p:spTgt spid="117763">
                                            <p:txEl>
                                              <p:pRg st="2" end="2"/>
                                            </p:txEl>
                                          </p:spTgt>
                                        </p:tgtEl>
                                        <p:attrNameLst>
                                          <p:attrName>ppt_w</p:attrName>
                                        </p:attrNameLst>
                                      </p:cBhvr>
                                      <p:tavLst>
                                        <p:tav tm="0">
                                          <p:val>
                                            <p:strVal val="#ppt_w*0.70"/>
                                          </p:val>
                                        </p:tav>
                                        <p:tav tm="100000">
                                          <p:val>
                                            <p:strVal val="#ppt_w"/>
                                          </p:val>
                                        </p:tav>
                                      </p:tavLst>
                                    </p:anim>
                                    <p:anim calcmode="lin" valueType="num">
                                      <p:cBhvr>
                                        <p:cTn id="45" dur="1000" fill="hold"/>
                                        <p:tgtEl>
                                          <p:spTgt spid="117763">
                                            <p:txEl>
                                              <p:pRg st="2" end="2"/>
                                            </p:txEl>
                                          </p:spTgt>
                                        </p:tgtEl>
                                        <p:attrNameLst>
                                          <p:attrName>ppt_h</p:attrName>
                                        </p:attrNameLst>
                                      </p:cBhvr>
                                      <p:tavLst>
                                        <p:tav tm="0">
                                          <p:val>
                                            <p:strVal val="#ppt_h"/>
                                          </p:val>
                                        </p:tav>
                                        <p:tav tm="100000">
                                          <p:val>
                                            <p:strVal val="#ppt_h"/>
                                          </p:val>
                                        </p:tav>
                                      </p:tavLst>
                                    </p:anim>
                                    <p:animEffect transition="in" filter="fade">
                                      <p:cBhvr>
                                        <p:cTn id="46" dur="1000"/>
                                        <p:tgtEl>
                                          <p:spTgt spid="117763">
                                            <p:txEl>
                                              <p:pRg st="2" end="2"/>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7773"/>
                                        </p:tgtEl>
                                        <p:attrNameLst>
                                          <p:attrName>style.visibility</p:attrName>
                                        </p:attrNameLst>
                                      </p:cBhvr>
                                      <p:to>
                                        <p:strVal val="visible"/>
                                      </p:to>
                                    </p:set>
                                    <p:animEffect transition="in" filter="wipe(left)">
                                      <p:cBhvr>
                                        <p:cTn id="50" dur="1000"/>
                                        <p:tgtEl>
                                          <p:spTgt spid="117773"/>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117774"/>
                                        </p:tgtEl>
                                        <p:attrNameLst>
                                          <p:attrName>style.visibility</p:attrName>
                                        </p:attrNameLst>
                                      </p:cBhvr>
                                      <p:to>
                                        <p:strVal val="visible"/>
                                      </p:to>
                                    </p:set>
                                    <p:animEffect transition="in" filter="wipe(down)">
                                      <p:cBhvr>
                                        <p:cTn id="54" dur="1000"/>
                                        <p:tgtEl>
                                          <p:spTgt spid="11777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777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7774"/>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117763">
                                            <p:txEl>
                                              <p:pRg st="3" end="3"/>
                                            </p:txEl>
                                          </p:spTgt>
                                        </p:tgtEl>
                                        <p:attrNameLst>
                                          <p:attrName>style.visibility</p:attrName>
                                        </p:attrNameLst>
                                      </p:cBhvr>
                                      <p:to>
                                        <p:strVal val="visible"/>
                                      </p:to>
                                    </p:set>
                                    <p:anim calcmode="lin" valueType="num">
                                      <p:cBhvr>
                                        <p:cTn id="63" dur="1000" fill="hold"/>
                                        <p:tgtEl>
                                          <p:spTgt spid="117763">
                                            <p:txEl>
                                              <p:pRg st="3" end="3"/>
                                            </p:txEl>
                                          </p:spTgt>
                                        </p:tgtEl>
                                        <p:attrNameLst>
                                          <p:attrName>ppt_w</p:attrName>
                                        </p:attrNameLst>
                                      </p:cBhvr>
                                      <p:tavLst>
                                        <p:tav tm="0">
                                          <p:val>
                                            <p:strVal val="#ppt_w*0.70"/>
                                          </p:val>
                                        </p:tav>
                                        <p:tav tm="100000">
                                          <p:val>
                                            <p:strVal val="#ppt_w"/>
                                          </p:val>
                                        </p:tav>
                                      </p:tavLst>
                                    </p:anim>
                                    <p:anim calcmode="lin" valueType="num">
                                      <p:cBhvr>
                                        <p:cTn id="64" dur="1000" fill="hold"/>
                                        <p:tgtEl>
                                          <p:spTgt spid="117763">
                                            <p:txEl>
                                              <p:pRg st="3" end="3"/>
                                            </p:txEl>
                                          </p:spTgt>
                                        </p:tgtEl>
                                        <p:attrNameLst>
                                          <p:attrName>ppt_h</p:attrName>
                                        </p:attrNameLst>
                                      </p:cBhvr>
                                      <p:tavLst>
                                        <p:tav tm="0">
                                          <p:val>
                                            <p:strVal val="#ppt_h"/>
                                          </p:val>
                                        </p:tav>
                                        <p:tav tm="100000">
                                          <p:val>
                                            <p:strVal val="#ppt_h"/>
                                          </p:val>
                                        </p:tav>
                                      </p:tavLst>
                                    </p:anim>
                                    <p:animEffect transition="in" filter="fade">
                                      <p:cBhvr>
                                        <p:cTn id="65" dur="1000"/>
                                        <p:tgtEl>
                                          <p:spTgt spid="117763">
                                            <p:txEl>
                                              <p:pRg st="3" end="3"/>
                                            </p:txEl>
                                          </p:spTgt>
                                        </p:tgtEl>
                                      </p:cBhvr>
                                    </p:animEffect>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117775"/>
                                        </p:tgtEl>
                                        <p:attrNameLst>
                                          <p:attrName>style.visibility</p:attrName>
                                        </p:attrNameLst>
                                      </p:cBhvr>
                                      <p:to>
                                        <p:strVal val="visible"/>
                                      </p:to>
                                    </p:set>
                                    <p:animEffect transition="in" filter="wipe(right)">
                                      <p:cBhvr>
                                        <p:cTn id="69" dur="1000"/>
                                        <p:tgtEl>
                                          <p:spTgt spid="117775"/>
                                        </p:tgtEl>
                                      </p:cBhvr>
                                    </p:animEffect>
                                  </p:childTnLst>
                                </p:cTn>
                              </p:par>
                            </p:childTnLst>
                          </p:cTn>
                        </p:par>
                        <p:par>
                          <p:cTn id="70" fill="hold">
                            <p:stCondLst>
                              <p:cond delay="2000"/>
                            </p:stCondLst>
                            <p:childTnLst>
                              <p:par>
                                <p:cTn id="71" presetID="17" presetClass="entr" presetSubtype="10" fill="hold" grpId="0" nodeType="afterEffect">
                                  <p:stCondLst>
                                    <p:cond delay="0"/>
                                  </p:stCondLst>
                                  <p:childTnLst>
                                    <p:set>
                                      <p:cBhvr>
                                        <p:cTn id="72" dur="1" fill="hold">
                                          <p:stCondLst>
                                            <p:cond delay="0"/>
                                          </p:stCondLst>
                                        </p:cTn>
                                        <p:tgtEl>
                                          <p:spTgt spid="117780"/>
                                        </p:tgtEl>
                                        <p:attrNameLst>
                                          <p:attrName>style.visibility</p:attrName>
                                        </p:attrNameLst>
                                      </p:cBhvr>
                                      <p:to>
                                        <p:strVal val="visible"/>
                                      </p:to>
                                    </p:set>
                                    <p:anim calcmode="lin" valueType="num">
                                      <p:cBhvr>
                                        <p:cTn id="73" dur="1000" fill="hold"/>
                                        <p:tgtEl>
                                          <p:spTgt spid="117780"/>
                                        </p:tgtEl>
                                        <p:attrNameLst>
                                          <p:attrName>ppt_w</p:attrName>
                                        </p:attrNameLst>
                                      </p:cBhvr>
                                      <p:tavLst>
                                        <p:tav tm="0">
                                          <p:val>
                                            <p:fltVal val="0"/>
                                          </p:val>
                                        </p:tav>
                                        <p:tav tm="100000">
                                          <p:val>
                                            <p:strVal val="#ppt_w"/>
                                          </p:val>
                                        </p:tav>
                                      </p:tavLst>
                                    </p:anim>
                                    <p:anim calcmode="lin" valueType="num">
                                      <p:cBhvr>
                                        <p:cTn id="74" dur="1000" fill="hold"/>
                                        <p:tgtEl>
                                          <p:spTgt spid="11778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1778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17775"/>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117763">
                                            <p:txEl>
                                              <p:pRg st="4" end="4"/>
                                            </p:txEl>
                                          </p:spTgt>
                                        </p:tgtEl>
                                        <p:attrNameLst>
                                          <p:attrName>style.visibility</p:attrName>
                                        </p:attrNameLst>
                                      </p:cBhvr>
                                      <p:to>
                                        <p:strVal val="visible"/>
                                      </p:to>
                                    </p:set>
                                    <p:anim calcmode="lin" valueType="num">
                                      <p:cBhvr>
                                        <p:cTn id="83" dur="1000" fill="hold"/>
                                        <p:tgtEl>
                                          <p:spTgt spid="117763">
                                            <p:txEl>
                                              <p:pRg st="4" end="4"/>
                                            </p:txEl>
                                          </p:spTgt>
                                        </p:tgtEl>
                                        <p:attrNameLst>
                                          <p:attrName>ppt_w</p:attrName>
                                        </p:attrNameLst>
                                      </p:cBhvr>
                                      <p:tavLst>
                                        <p:tav tm="0">
                                          <p:val>
                                            <p:strVal val="#ppt_w*0.70"/>
                                          </p:val>
                                        </p:tav>
                                        <p:tav tm="100000">
                                          <p:val>
                                            <p:strVal val="#ppt_w"/>
                                          </p:val>
                                        </p:tav>
                                      </p:tavLst>
                                    </p:anim>
                                    <p:anim calcmode="lin" valueType="num">
                                      <p:cBhvr>
                                        <p:cTn id="84" dur="1000" fill="hold"/>
                                        <p:tgtEl>
                                          <p:spTgt spid="117763">
                                            <p:txEl>
                                              <p:pRg st="4" end="4"/>
                                            </p:txEl>
                                          </p:spTgt>
                                        </p:tgtEl>
                                        <p:attrNameLst>
                                          <p:attrName>ppt_h</p:attrName>
                                        </p:attrNameLst>
                                      </p:cBhvr>
                                      <p:tavLst>
                                        <p:tav tm="0">
                                          <p:val>
                                            <p:strVal val="#ppt_h"/>
                                          </p:val>
                                        </p:tav>
                                        <p:tav tm="100000">
                                          <p:val>
                                            <p:strVal val="#ppt_h"/>
                                          </p:val>
                                        </p:tav>
                                      </p:tavLst>
                                    </p:anim>
                                    <p:animEffect transition="in" filter="fade">
                                      <p:cBhvr>
                                        <p:cTn id="85" dur="1000"/>
                                        <p:tgtEl>
                                          <p:spTgt spid="117763">
                                            <p:txEl>
                                              <p:pRg st="4" end="4"/>
                                            </p:tx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17778"/>
                                        </p:tgtEl>
                                        <p:attrNameLst>
                                          <p:attrName>style.visibility</p:attrName>
                                        </p:attrNameLst>
                                      </p:cBhvr>
                                      <p:to>
                                        <p:strVal val="visible"/>
                                      </p:to>
                                    </p:set>
                                    <p:animEffect transition="in" filter="wipe(left)">
                                      <p:cBhvr>
                                        <p:cTn id="89" dur="1000"/>
                                        <p:tgtEl>
                                          <p:spTgt spid="117778"/>
                                        </p:tgtEl>
                                      </p:cBhvr>
                                    </p:animEffect>
                                  </p:childTnLst>
                                </p:cTn>
                              </p:par>
                            </p:childTnLst>
                          </p:cTn>
                        </p:par>
                        <p:par>
                          <p:cTn id="90" fill="hold">
                            <p:stCondLst>
                              <p:cond delay="2000"/>
                            </p:stCondLst>
                            <p:childTnLst>
                              <p:par>
                                <p:cTn id="91" presetID="22" presetClass="entr" presetSubtype="4" fill="hold" grpId="0" nodeType="afterEffect">
                                  <p:stCondLst>
                                    <p:cond delay="0"/>
                                  </p:stCondLst>
                                  <p:childTnLst>
                                    <p:set>
                                      <p:cBhvr>
                                        <p:cTn id="92" dur="1" fill="hold">
                                          <p:stCondLst>
                                            <p:cond delay="0"/>
                                          </p:stCondLst>
                                        </p:cTn>
                                        <p:tgtEl>
                                          <p:spTgt spid="117779"/>
                                        </p:tgtEl>
                                        <p:attrNameLst>
                                          <p:attrName>style.visibility</p:attrName>
                                        </p:attrNameLst>
                                      </p:cBhvr>
                                      <p:to>
                                        <p:strVal val="visible"/>
                                      </p:to>
                                    </p:set>
                                    <p:animEffect transition="in" filter="wipe(down)">
                                      <p:cBhvr>
                                        <p:cTn id="93" dur="1000"/>
                                        <p:tgtEl>
                                          <p:spTgt spid="11777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17778"/>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17779"/>
                                        </p:tgtEl>
                                        <p:attrNameLst>
                                          <p:attrName>style.visibility</p:attrName>
                                        </p:attrNameLst>
                                      </p:cBhvr>
                                      <p:to>
                                        <p:strVal val="hidden"/>
                                      </p:to>
                                    </p:set>
                                  </p:childTnLst>
                                </p:cTn>
                              </p:par>
                              <p:par>
                                <p:cTn id="100" presetID="55" presetClass="entr" presetSubtype="0" fill="hold" grpId="0" nodeType="withEffect">
                                  <p:stCondLst>
                                    <p:cond delay="0"/>
                                  </p:stCondLst>
                                  <p:childTnLst>
                                    <p:set>
                                      <p:cBhvr>
                                        <p:cTn id="101" dur="1" fill="hold">
                                          <p:stCondLst>
                                            <p:cond delay="0"/>
                                          </p:stCondLst>
                                        </p:cTn>
                                        <p:tgtEl>
                                          <p:spTgt spid="117763">
                                            <p:txEl>
                                              <p:pRg st="5" end="5"/>
                                            </p:txEl>
                                          </p:spTgt>
                                        </p:tgtEl>
                                        <p:attrNameLst>
                                          <p:attrName>style.visibility</p:attrName>
                                        </p:attrNameLst>
                                      </p:cBhvr>
                                      <p:to>
                                        <p:strVal val="visible"/>
                                      </p:to>
                                    </p:set>
                                    <p:anim calcmode="lin" valueType="num">
                                      <p:cBhvr>
                                        <p:cTn id="102" dur="1000" fill="hold"/>
                                        <p:tgtEl>
                                          <p:spTgt spid="117763">
                                            <p:txEl>
                                              <p:pRg st="5" end="5"/>
                                            </p:txEl>
                                          </p:spTgt>
                                        </p:tgtEl>
                                        <p:attrNameLst>
                                          <p:attrName>ppt_w</p:attrName>
                                        </p:attrNameLst>
                                      </p:cBhvr>
                                      <p:tavLst>
                                        <p:tav tm="0">
                                          <p:val>
                                            <p:strVal val="#ppt_w*0.70"/>
                                          </p:val>
                                        </p:tav>
                                        <p:tav tm="100000">
                                          <p:val>
                                            <p:strVal val="#ppt_w"/>
                                          </p:val>
                                        </p:tav>
                                      </p:tavLst>
                                    </p:anim>
                                    <p:anim calcmode="lin" valueType="num">
                                      <p:cBhvr>
                                        <p:cTn id="103" dur="1000" fill="hold"/>
                                        <p:tgtEl>
                                          <p:spTgt spid="117763">
                                            <p:txEl>
                                              <p:pRg st="5" end="5"/>
                                            </p:txEl>
                                          </p:spTgt>
                                        </p:tgtEl>
                                        <p:attrNameLst>
                                          <p:attrName>ppt_h</p:attrName>
                                        </p:attrNameLst>
                                      </p:cBhvr>
                                      <p:tavLst>
                                        <p:tav tm="0">
                                          <p:val>
                                            <p:strVal val="#ppt_h"/>
                                          </p:val>
                                        </p:tav>
                                        <p:tav tm="100000">
                                          <p:val>
                                            <p:strVal val="#ppt_h"/>
                                          </p:val>
                                        </p:tav>
                                      </p:tavLst>
                                    </p:anim>
                                    <p:animEffect transition="in" filter="fade">
                                      <p:cBhvr>
                                        <p:cTn id="104" dur="1000"/>
                                        <p:tgtEl>
                                          <p:spTgt spid="117763">
                                            <p:txEl>
                                              <p:pRg st="5" end="5"/>
                                            </p:txEl>
                                          </p:spTgt>
                                        </p:tgtEl>
                                      </p:cBhvr>
                                    </p:animEffect>
                                  </p:childTnLst>
                                </p:cTn>
                              </p:par>
                            </p:childTnLst>
                          </p:cTn>
                        </p:par>
                        <p:par>
                          <p:cTn id="105" fill="hold">
                            <p:stCondLst>
                              <p:cond delay="1000"/>
                            </p:stCondLst>
                            <p:childTnLst>
                              <p:par>
                                <p:cTn id="106" presetID="17" presetClass="entr" presetSubtype="10" fill="hold" grpId="0" nodeType="afterEffect">
                                  <p:stCondLst>
                                    <p:cond delay="0"/>
                                  </p:stCondLst>
                                  <p:childTnLst>
                                    <p:set>
                                      <p:cBhvr>
                                        <p:cTn id="107" dur="1" fill="hold">
                                          <p:stCondLst>
                                            <p:cond delay="0"/>
                                          </p:stCondLst>
                                        </p:cTn>
                                        <p:tgtEl>
                                          <p:spTgt spid="117781"/>
                                        </p:tgtEl>
                                        <p:attrNameLst>
                                          <p:attrName>style.visibility</p:attrName>
                                        </p:attrNameLst>
                                      </p:cBhvr>
                                      <p:to>
                                        <p:strVal val="visible"/>
                                      </p:to>
                                    </p:set>
                                    <p:anim calcmode="lin" valueType="num">
                                      <p:cBhvr>
                                        <p:cTn id="108" dur="500" fill="hold"/>
                                        <p:tgtEl>
                                          <p:spTgt spid="117781"/>
                                        </p:tgtEl>
                                        <p:attrNameLst>
                                          <p:attrName>ppt_w</p:attrName>
                                        </p:attrNameLst>
                                      </p:cBhvr>
                                      <p:tavLst>
                                        <p:tav tm="0">
                                          <p:val>
                                            <p:fltVal val="0"/>
                                          </p:val>
                                        </p:tav>
                                        <p:tav tm="100000">
                                          <p:val>
                                            <p:strVal val="#ppt_w"/>
                                          </p:val>
                                        </p:tav>
                                      </p:tavLst>
                                    </p:anim>
                                    <p:anim calcmode="lin" valueType="num">
                                      <p:cBhvr>
                                        <p:cTn id="109" dur="500" fill="hold"/>
                                        <p:tgtEl>
                                          <p:spTgt spid="117781"/>
                                        </p:tgtEl>
                                        <p:attrNameLst>
                                          <p:attrName>ppt_h</p:attrName>
                                        </p:attrNameLst>
                                      </p:cBhvr>
                                      <p:tavLst>
                                        <p:tav tm="0">
                                          <p:val>
                                            <p:strVal val="#ppt_h"/>
                                          </p:val>
                                        </p:tav>
                                        <p:tav tm="100000">
                                          <p:val>
                                            <p:strVal val="#ppt_h"/>
                                          </p:val>
                                        </p:tav>
                                      </p:tavLst>
                                    </p:anim>
                                  </p:childTnLst>
                                </p:cTn>
                              </p:par>
                            </p:childTnLst>
                          </p:cTn>
                        </p:par>
                        <p:par>
                          <p:cTn id="110" fill="hold">
                            <p:stCondLst>
                              <p:cond delay="1500"/>
                            </p:stCondLst>
                            <p:childTnLst>
                              <p:par>
                                <p:cTn id="111" presetID="22" presetClass="entr" presetSubtype="4" fill="hold" grpId="0" nodeType="afterEffect">
                                  <p:stCondLst>
                                    <p:cond delay="0"/>
                                  </p:stCondLst>
                                  <p:childTnLst>
                                    <p:set>
                                      <p:cBhvr>
                                        <p:cTn id="112" dur="1" fill="hold">
                                          <p:stCondLst>
                                            <p:cond delay="0"/>
                                          </p:stCondLst>
                                        </p:cTn>
                                        <p:tgtEl>
                                          <p:spTgt spid="117782"/>
                                        </p:tgtEl>
                                        <p:attrNameLst>
                                          <p:attrName>style.visibility</p:attrName>
                                        </p:attrNameLst>
                                      </p:cBhvr>
                                      <p:to>
                                        <p:strVal val="visible"/>
                                      </p:to>
                                    </p:set>
                                    <p:animEffect transition="in" filter="wipe(down)">
                                      <p:cBhvr>
                                        <p:cTn id="113" dur="1000"/>
                                        <p:tgtEl>
                                          <p:spTgt spid="117782"/>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778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17781"/>
                                        </p:tgtEl>
                                        <p:attrNameLst>
                                          <p:attrName>style.visibility</p:attrName>
                                        </p:attrNameLst>
                                      </p:cBhvr>
                                      <p:to>
                                        <p:strVal val="hidden"/>
                                      </p:to>
                                    </p:set>
                                  </p:childTnLst>
                                </p:cTn>
                              </p:par>
                              <p:par>
                                <p:cTn id="120" presetID="55" presetClass="entr" presetSubtype="0" fill="hold" grpId="0" nodeType="withEffect">
                                  <p:stCondLst>
                                    <p:cond delay="0"/>
                                  </p:stCondLst>
                                  <p:childTnLst>
                                    <p:set>
                                      <p:cBhvr>
                                        <p:cTn id="121" dur="1" fill="hold">
                                          <p:stCondLst>
                                            <p:cond delay="0"/>
                                          </p:stCondLst>
                                        </p:cTn>
                                        <p:tgtEl>
                                          <p:spTgt spid="117763">
                                            <p:txEl>
                                              <p:pRg st="6" end="6"/>
                                            </p:txEl>
                                          </p:spTgt>
                                        </p:tgtEl>
                                        <p:attrNameLst>
                                          <p:attrName>style.visibility</p:attrName>
                                        </p:attrNameLst>
                                      </p:cBhvr>
                                      <p:to>
                                        <p:strVal val="visible"/>
                                      </p:to>
                                    </p:set>
                                    <p:anim calcmode="lin" valueType="num">
                                      <p:cBhvr>
                                        <p:cTn id="122" dur="1000" fill="hold"/>
                                        <p:tgtEl>
                                          <p:spTgt spid="117763">
                                            <p:txEl>
                                              <p:pRg st="6" end="6"/>
                                            </p:txEl>
                                          </p:spTgt>
                                        </p:tgtEl>
                                        <p:attrNameLst>
                                          <p:attrName>ppt_w</p:attrName>
                                        </p:attrNameLst>
                                      </p:cBhvr>
                                      <p:tavLst>
                                        <p:tav tm="0">
                                          <p:val>
                                            <p:strVal val="#ppt_w*0.70"/>
                                          </p:val>
                                        </p:tav>
                                        <p:tav tm="100000">
                                          <p:val>
                                            <p:strVal val="#ppt_w"/>
                                          </p:val>
                                        </p:tav>
                                      </p:tavLst>
                                    </p:anim>
                                    <p:anim calcmode="lin" valueType="num">
                                      <p:cBhvr>
                                        <p:cTn id="123" dur="1000" fill="hold"/>
                                        <p:tgtEl>
                                          <p:spTgt spid="117763">
                                            <p:txEl>
                                              <p:pRg st="6" end="6"/>
                                            </p:txEl>
                                          </p:spTgt>
                                        </p:tgtEl>
                                        <p:attrNameLst>
                                          <p:attrName>ppt_h</p:attrName>
                                        </p:attrNameLst>
                                      </p:cBhvr>
                                      <p:tavLst>
                                        <p:tav tm="0">
                                          <p:val>
                                            <p:strVal val="#ppt_h"/>
                                          </p:val>
                                        </p:tav>
                                        <p:tav tm="100000">
                                          <p:val>
                                            <p:strVal val="#ppt_h"/>
                                          </p:val>
                                        </p:tav>
                                      </p:tavLst>
                                    </p:anim>
                                    <p:animEffect transition="in" filter="fade">
                                      <p:cBhvr>
                                        <p:cTn id="124" dur="1000"/>
                                        <p:tgtEl>
                                          <p:spTgt spid="117763">
                                            <p:txEl>
                                              <p:pRg st="6" end="6"/>
                                            </p:txEl>
                                          </p:spTgt>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117783"/>
                                        </p:tgtEl>
                                        <p:attrNameLst>
                                          <p:attrName>style.visibility</p:attrName>
                                        </p:attrNameLst>
                                      </p:cBhvr>
                                      <p:to>
                                        <p:strVal val="visible"/>
                                      </p:to>
                                    </p:set>
                                    <p:animEffect transition="in" filter="wipe(down)">
                                      <p:cBhvr>
                                        <p:cTn id="128" dur="1000"/>
                                        <p:tgtEl>
                                          <p:spTgt spid="117783"/>
                                        </p:tgtEl>
                                      </p:cBhvr>
                                    </p:animEffect>
                                  </p:childTnLst>
                                </p:cTn>
                              </p:par>
                            </p:childTnLst>
                          </p:cTn>
                        </p:par>
                        <p:par>
                          <p:cTn id="129" fill="hold">
                            <p:stCondLst>
                              <p:cond delay="2000"/>
                            </p:stCondLst>
                            <p:childTnLst>
                              <p:par>
                                <p:cTn id="130" presetID="22" presetClass="entr" presetSubtype="2" fill="hold" grpId="0" nodeType="afterEffect">
                                  <p:stCondLst>
                                    <p:cond delay="0"/>
                                  </p:stCondLst>
                                  <p:childTnLst>
                                    <p:set>
                                      <p:cBhvr>
                                        <p:cTn id="131" dur="1" fill="hold">
                                          <p:stCondLst>
                                            <p:cond delay="0"/>
                                          </p:stCondLst>
                                        </p:cTn>
                                        <p:tgtEl>
                                          <p:spTgt spid="117784"/>
                                        </p:tgtEl>
                                        <p:attrNameLst>
                                          <p:attrName>style.visibility</p:attrName>
                                        </p:attrNameLst>
                                      </p:cBhvr>
                                      <p:to>
                                        <p:strVal val="visible"/>
                                      </p:to>
                                    </p:set>
                                    <p:animEffect transition="in" filter="wipe(right)">
                                      <p:cBhvr>
                                        <p:cTn id="132" dur="10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animBg="1"/>
      <p:bldP spid="117770" grpId="1" animBg="1"/>
      <p:bldP spid="117771" grpId="0" animBg="1"/>
      <p:bldP spid="117771" grpId="1" animBg="1"/>
      <p:bldP spid="117773" grpId="0" animBg="1"/>
      <p:bldP spid="117773" grpId="1" animBg="1"/>
      <p:bldP spid="117774" grpId="0" animBg="1"/>
      <p:bldP spid="117774" grpId="1" animBg="1"/>
      <p:bldP spid="117775" grpId="0" animBg="1"/>
      <p:bldP spid="117775" grpId="1" animBg="1"/>
      <p:bldP spid="117778" grpId="0" animBg="1"/>
      <p:bldP spid="117778" grpId="1" animBg="1"/>
      <p:bldP spid="117779" grpId="0" animBg="1"/>
      <p:bldP spid="117779" grpId="1" animBg="1"/>
      <p:bldP spid="117763" grpId="0" uiExpand="1" build="p"/>
      <p:bldP spid="117780" grpId="0" animBg="1"/>
      <p:bldP spid="117780" grpId="1" animBg="1"/>
      <p:bldP spid="117781" grpId="0" animBg="1"/>
      <p:bldP spid="117781" grpId="1" animBg="1"/>
      <p:bldP spid="117782" grpId="0" animBg="1"/>
      <p:bldP spid="117782" grpId="1" animBg="1"/>
      <p:bldP spid="117783" grpId="0" animBg="1"/>
      <p:bldP spid="1177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Dr.Vohra</a:t>
            </a:r>
            <a:endParaRPr lang="en-US"/>
          </a:p>
        </p:txBody>
      </p:sp>
      <p:sp>
        <p:nvSpPr>
          <p:cNvPr id="6" name="Slide Number Placeholder 5"/>
          <p:cNvSpPr>
            <a:spLocks noGrp="1"/>
          </p:cNvSpPr>
          <p:nvPr>
            <p:ph type="sldNum" sz="quarter" idx="11"/>
          </p:nvPr>
        </p:nvSpPr>
        <p:spPr/>
        <p:txBody>
          <a:bodyPr/>
          <a:lstStyle/>
          <a:p>
            <a:fld id="{6C308E2F-3CFB-464D-BD49-F4117583D4DC}" type="slidenum">
              <a:rPr lang="en-US"/>
              <a:pPr/>
              <a:t>9</a:t>
            </a:fld>
            <a:endParaRPr lang="en-US"/>
          </a:p>
        </p:txBody>
      </p:sp>
      <p:pic>
        <p:nvPicPr>
          <p:cNvPr id="119815" name="Picture 7" descr="Untitled-10"/>
          <p:cNvPicPr>
            <a:picLocks noGrp="1" noChangeAspect="1" noChangeArrowheads="1"/>
          </p:cNvPicPr>
          <p:nvPr>
            <p:ph sz="half" idx="1"/>
          </p:nvPr>
        </p:nvPicPr>
        <p:blipFill>
          <a:blip r:embed="rId3"/>
          <a:srcRect/>
          <a:stretch>
            <a:fillRect/>
          </a:stretch>
        </p:blipFill>
        <p:spPr>
          <a:xfrm>
            <a:off x="1739900" y="544513"/>
            <a:ext cx="5654675" cy="4735512"/>
          </a:xfrm>
          <a:noFill/>
          <a:ln/>
        </p:spPr>
      </p:pic>
      <p:sp>
        <p:nvSpPr>
          <p:cNvPr id="119811" name="Rectangle 3"/>
          <p:cNvSpPr>
            <a:spLocks noGrp="1" noChangeArrowheads="1"/>
          </p:cNvSpPr>
          <p:nvPr>
            <p:ph type="body" sz="half" idx="2"/>
          </p:nvPr>
        </p:nvSpPr>
        <p:spPr>
          <a:xfrm>
            <a:off x="1022350" y="5416550"/>
            <a:ext cx="7073900" cy="701675"/>
          </a:xfrm>
        </p:spPr>
        <p:txBody>
          <a:bodyPr/>
          <a:lstStyle/>
          <a:p>
            <a:pPr marL="0" indent="0">
              <a:buFontTx/>
              <a:buNone/>
            </a:pPr>
            <a:r>
              <a:rPr lang="en-US" sz="2000"/>
              <a:t>It separates the tympanic cavity from the meninges and the temporal lobe of the brain in the middle cranial fossa.</a:t>
            </a:r>
          </a:p>
        </p:txBody>
      </p:sp>
      <p:sp>
        <p:nvSpPr>
          <p:cNvPr id="119813" name="AutoShape 5"/>
          <p:cNvSpPr>
            <a:spLocks noChangeArrowheads="1"/>
          </p:cNvSpPr>
          <p:nvPr/>
        </p:nvSpPr>
        <p:spPr bwMode="auto">
          <a:xfrm>
            <a:off x="4972050" y="557213"/>
            <a:ext cx="3289300" cy="1200150"/>
          </a:xfrm>
          <a:prstGeom prst="wedgeRectCallout">
            <a:avLst>
              <a:gd name="adj1" fmla="val -67810"/>
              <a:gd name="adj2" fmla="val 73282"/>
            </a:avLst>
          </a:prstGeom>
          <a:solidFill>
            <a:schemeClr val="accent1"/>
          </a:solidFill>
          <a:ln w="9525">
            <a:solidFill>
              <a:schemeClr val="tx1"/>
            </a:solidFill>
            <a:miter lim="800000"/>
            <a:headEnd/>
            <a:tailEnd/>
          </a:ln>
          <a:effectLst>
            <a:outerShdw dist="77251" dir="567739" algn="ctr" rotWithShape="0">
              <a:srgbClr val="080808">
                <a:alpha val="50000"/>
              </a:srgbClr>
            </a:outerShdw>
          </a:effectLst>
        </p:spPr>
        <p:txBody>
          <a:bodyPr>
            <a:spAutoFit/>
          </a:bodyPr>
          <a:lstStyle/>
          <a:p>
            <a:r>
              <a:rPr lang="en-US" sz="1800" i="1">
                <a:solidFill>
                  <a:srgbClr val="66FF33"/>
                </a:solidFill>
                <a:effectLst>
                  <a:outerShdw blurRad="38100" dist="38100" dir="2700000" algn="tl">
                    <a:srgbClr val="000000"/>
                  </a:outerShdw>
                </a:effectLst>
              </a:rPr>
              <a:t>The roof</a:t>
            </a:r>
            <a:r>
              <a:rPr lang="en-US" sz="1800" b="1">
                <a:solidFill>
                  <a:srgbClr val="FFFFFF"/>
                </a:solidFill>
              </a:rPr>
              <a:t> </a:t>
            </a:r>
            <a:r>
              <a:rPr lang="en-US" sz="1800">
                <a:solidFill>
                  <a:srgbClr val="FFFFFF"/>
                </a:solidFill>
              </a:rPr>
              <a:t>is formed by a thin plate of bone, the </a:t>
            </a:r>
            <a:r>
              <a:rPr lang="en-US" sz="1800" b="1">
                <a:solidFill>
                  <a:srgbClr val="00FFFF"/>
                </a:solidFill>
                <a:effectLst>
                  <a:outerShdw blurRad="38100" dist="38100" dir="2700000" algn="tl">
                    <a:srgbClr val="000000"/>
                  </a:outerShdw>
                </a:effectLst>
              </a:rPr>
              <a:t>tegmen tympani,</a:t>
            </a:r>
            <a:r>
              <a:rPr lang="en-US" sz="1800" b="1">
                <a:solidFill>
                  <a:srgbClr val="FFFFFF"/>
                </a:solidFill>
              </a:rPr>
              <a:t> </a:t>
            </a:r>
            <a:r>
              <a:rPr lang="en-US" sz="1800">
                <a:solidFill>
                  <a:srgbClr val="FFFFFF"/>
                </a:solidFill>
              </a:rPr>
              <a:t>which is part of the petrous temporal bone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dissolve">
                                      <p:cBhvr>
                                        <p:cTn id="7" dur="500"/>
                                        <p:tgtEl>
                                          <p:spTgt spid="1198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wipe(right)">
                                      <p:cBhvr>
                                        <p:cTn id="12" dur="500"/>
                                        <p:tgtEl>
                                          <p:spTgt spid="11981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9811">
                                            <p:txEl>
                                              <p:pRg st="0" end="0"/>
                                            </p:txEl>
                                          </p:spTgt>
                                        </p:tgtEl>
                                        <p:attrNameLst>
                                          <p:attrName>style.visibility</p:attrName>
                                        </p:attrNameLst>
                                      </p:cBhvr>
                                      <p:to>
                                        <p:strVal val="visible"/>
                                      </p:to>
                                    </p:set>
                                    <p:animEffect transition="in" filter="fade">
                                      <p:cBhvr>
                                        <p:cTn id="17" dur="1000"/>
                                        <p:tgtEl>
                                          <p:spTgt spid="119811">
                                            <p:txEl>
                                              <p:pRg st="0" end="0"/>
                                            </p:txEl>
                                          </p:spTgt>
                                        </p:tgtEl>
                                      </p:cBhvr>
                                    </p:animEffect>
                                    <p:anim calcmode="lin" valueType="num">
                                      <p:cBhvr>
                                        <p:cTn id="18"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98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3" grpId="0" animBg="1"/>
    </p:bldLst>
  </p:timing>
</p:sld>
</file>

<file path=ppt/theme/theme1.xml><?xml version="1.0" encoding="utf-8"?>
<a:theme xmlns:a="http://schemas.openxmlformats.org/drawingml/2006/main" name="rectangle bevel">
  <a:themeElements>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2549</TotalTime>
  <Words>1396</Words>
  <Application>Microsoft Office PowerPoint</Application>
  <PresentationFormat>On-screen Show (4:3)</PresentationFormat>
  <Paragraphs>244</Paragraphs>
  <Slides>55</Slides>
  <Notes>55</Notes>
  <HiddenSlides>0</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rectangle bevel</vt:lpstr>
      <vt:lpstr>1_colormaster</vt:lpstr>
      <vt:lpstr>2_colormaster</vt:lpstr>
      <vt:lpstr>3_colormaster</vt:lpstr>
      <vt:lpstr>4_colormaster</vt:lpstr>
      <vt:lpstr>5_colormaster</vt:lpstr>
      <vt:lpstr>6_colormaster</vt:lpstr>
      <vt:lpstr>7_colormaster</vt:lpstr>
      <vt:lpstr>8_colormaster</vt:lpstr>
      <vt:lpstr>THE EAR</vt:lpstr>
      <vt:lpstr>Slide 2</vt:lpstr>
      <vt:lpstr>EXTERNAL EAR</vt:lpstr>
      <vt:lpstr>Slide 4</vt:lpstr>
      <vt:lpstr>Slide 5</vt:lpstr>
      <vt:lpstr>MIDDLE EAR (TYMPANIC CAVITY)</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Auditory Ossicles</vt:lpstr>
      <vt:lpstr>Slide 22</vt:lpstr>
      <vt:lpstr>Muscles of the Ossicles </vt:lpstr>
      <vt:lpstr>Tensor Tympani</vt:lpstr>
      <vt:lpstr>Slide 25</vt:lpstr>
      <vt:lpstr>Stapedius</vt:lpstr>
      <vt:lpstr>Slide 27</vt:lpstr>
      <vt:lpstr>Auditory Tube</vt:lpstr>
      <vt:lpstr>Slide 29</vt:lpstr>
      <vt:lpstr>Mastoid Antrum</vt:lpstr>
      <vt:lpstr>Slide 31</vt:lpstr>
      <vt:lpstr>Facial Nerve</vt:lpstr>
      <vt:lpstr>Slide 33</vt:lpstr>
      <vt:lpstr>Slide 34</vt:lpstr>
      <vt:lpstr>Slide 35</vt:lpstr>
      <vt:lpstr>Slide 36</vt:lpstr>
      <vt:lpstr>Tympanic Nerve</vt:lpstr>
      <vt:lpstr>Slide 38</vt:lpstr>
      <vt:lpstr>Slide 39</vt:lpstr>
      <vt:lpstr>THE INTERNAL EAR, OR LABYRINTH</vt:lpstr>
      <vt:lpstr>Slide 41</vt:lpstr>
      <vt:lpstr>Slide 42</vt:lpstr>
      <vt:lpstr>Bony Labyrinth</vt:lpstr>
      <vt:lpstr>Slide 44</vt:lpstr>
      <vt:lpstr>Slide 45</vt:lpstr>
      <vt:lpstr>Slide 46</vt:lpstr>
      <vt:lpstr>Slide 47</vt:lpstr>
      <vt:lpstr>Slide 48</vt:lpstr>
      <vt:lpstr>Slide 49</vt:lpstr>
      <vt:lpstr>Slide 50</vt:lpstr>
      <vt:lpstr>Slide 51</vt:lpstr>
      <vt:lpstr>Vestibulocochlear Nerve</vt:lpstr>
      <vt:lpstr>Slide 53</vt:lpstr>
      <vt:lpstr>Slide 54</vt:lpstr>
      <vt:lpstr>Thank you</vt:lpstr>
    </vt:vector>
  </TitlesOfParts>
  <Company>Blue Worx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Blue</dc:creator>
  <cp:lastModifiedBy>Vohra</cp:lastModifiedBy>
  <cp:revision>47</cp:revision>
  <dcterms:created xsi:type="dcterms:W3CDTF">2005-10-24T03:45:14Z</dcterms:created>
  <dcterms:modified xsi:type="dcterms:W3CDTF">2010-01-10T08:45:39Z</dcterms:modified>
</cp:coreProperties>
</file>