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9144000" cy="6858000" type="screen4x3"/>
  <p:notesSz cx="7077075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E735E-922A-4E6B-8263-E063CC3D3D43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46753-AA6C-402F-8C92-E7068B7E63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Calcium homeostasis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smtClean="0"/>
              <a:t>S</a:t>
            </a:r>
            <a:r>
              <a:rPr lang="en-US" dirty="0" smtClean="0"/>
              <a:t>umbul </a:t>
            </a:r>
            <a:r>
              <a:rPr lang="en-US" dirty="0" smtClean="0"/>
              <a:t>F</a:t>
            </a:r>
            <a:r>
              <a:rPr lang="en-US" dirty="0" smtClean="0"/>
              <a:t>atma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D deficiency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Leads to decreased absorption of calcium</a:t>
            </a:r>
          </a:p>
          <a:p>
            <a:r>
              <a:rPr lang="en-US" dirty="0" smtClean="0"/>
              <a:t>Increased PTH production leading to secondary hyperparathyroidism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Renal disease caused by </a:t>
            </a:r>
            <a:r>
              <a:rPr lang="en-US" dirty="0" err="1" smtClean="0"/>
              <a:t>glomerular</a:t>
            </a:r>
            <a:r>
              <a:rPr lang="en-US" dirty="0" smtClean="0"/>
              <a:t> failure</a:t>
            </a:r>
          </a:p>
          <a:p>
            <a:r>
              <a:rPr lang="en-US" dirty="0" smtClean="0"/>
              <a:t>Patients have altered Ca</a:t>
            </a:r>
            <a:r>
              <a:rPr lang="en-US" baseline="30000" dirty="0" smtClean="0"/>
              <a:t>++</a:t>
            </a:r>
            <a:r>
              <a:rPr lang="en-US" dirty="0" smtClean="0"/>
              <a:t>, 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, albumin, Mg</a:t>
            </a:r>
            <a:r>
              <a:rPr lang="en-US" baseline="30000" dirty="0" smtClean="0"/>
              <a:t>2+</a:t>
            </a:r>
            <a:r>
              <a:rPr lang="en-US" dirty="0" smtClean="0"/>
              <a:t> and H</a:t>
            </a:r>
            <a:r>
              <a:rPr lang="en-US" baseline="30000" dirty="0" smtClean="0"/>
              <a:t>+</a:t>
            </a:r>
          </a:p>
          <a:p>
            <a:r>
              <a:rPr lang="en-US" dirty="0" smtClean="0"/>
              <a:t>During </a:t>
            </a:r>
            <a:r>
              <a:rPr lang="en-US" i="1" dirty="0" smtClean="0"/>
              <a:t>chronic renal disease</a:t>
            </a:r>
            <a:r>
              <a:rPr lang="en-US" dirty="0" smtClean="0"/>
              <a:t>, </a:t>
            </a:r>
            <a:r>
              <a:rPr lang="en-US" dirty="0" err="1" smtClean="0"/>
              <a:t>hypocalcemia</a:t>
            </a:r>
            <a:r>
              <a:rPr lang="en-US" dirty="0" smtClean="0"/>
              <a:t> occurs because of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hyperphosphatemia</a:t>
            </a:r>
            <a:r>
              <a:rPr lang="en-US" dirty="0" smtClean="0"/>
              <a:t> (phosphate binds and lowers ionized calcium)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altered vitamin D metabolism</a:t>
            </a:r>
          </a:p>
          <a:p>
            <a:pPr>
              <a:buNone/>
            </a:pPr>
            <a:r>
              <a:rPr lang="en-US" dirty="0" smtClean="0"/>
              <a:t>	- leading to secondary hyperparathyroidism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Rhabdomyolysis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major crush injury or muscle damage results in release of phosphate from cells that binds to calcium leading to </a:t>
            </a:r>
            <a:r>
              <a:rPr lang="en-US" dirty="0" err="1" smtClean="0"/>
              <a:t>hypocalcemia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err="1" smtClean="0"/>
              <a:t>Pseudohypoparathyroidism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rare hereditary disorder</a:t>
            </a:r>
          </a:p>
          <a:p>
            <a:r>
              <a:rPr lang="en-US" dirty="0" smtClean="0"/>
              <a:t>PTH target tissue response is decreased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PTH production is normal but no response (decreased </a:t>
            </a:r>
            <a:r>
              <a:rPr lang="en-US" dirty="0" err="1" smtClean="0"/>
              <a:t>cAMP</a:t>
            </a:r>
            <a:r>
              <a:rPr lang="en-US" dirty="0" smtClean="0"/>
              <a:t> production)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leads to increased excretion of </a:t>
            </a:r>
            <a:r>
              <a:rPr lang="en-US" dirty="0" smtClean="0"/>
              <a:t>Ca</a:t>
            </a:r>
            <a:r>
              <a:rPr lang="en-US" baseline="30000" dirty="0" smtClean="0"/>
              <a:t>++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decreased release from bones</a:t>
            </a:r>
          </a:p>
          <a:p>
            <a:r>
              <a:rPr lang="en-US" dirty="0" smtClean="0"/>
              <a:t>Patients have short stature, obesity, shortened metacarpals and metatarsals and abnormal calcification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Calcium during surgery and intensive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Calcium- cardiac output and blood pressure</a:t>
            </a:r>
          </a:p>
          <a:p>
            <a:r>
              <a:rPr lang="en-US" dirty="0" smtClean="0"/>
              <a:t>Critical in open heart surgery when the heart is restarted</a:t>
            </a:r>
          </a:p>
          <a:p>
            <a:r>
              <a:rPr lang="en-US" dirty="0" smtClean="0"/>
              <a:t>Large volumes of citrated blood is given during liver transplantation</a:t>
            </a:r>
          </a:p>
          <a:p>
            <a:r>
              <a:rPr lang="en-US" dirty="0" err="1" smtClean="0"/>
              <a:t>Hypocalcemia</a:t>
            </a:r>
            <a:r>
              <a:rPr lang="en-US" dirty="0" smtClean="0"/>
              <a:t> occurs in critically ill patients- renal failure, sepsis, thermal burns or cardiopulmonary insufficiency because of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abnormalities of acid-base regulation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loss of protein and albumin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in neonatal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Calcium in neonates is high and rapidly declines  by 10-20% after 1-3 days</a:t>
            </a:r>
          </a:p>
          <a:p>
            <a:r>
              <a:rPr lang="en-US" dirty="0" smtClean="0"/>
              <a:t>After about 1 week, ionized </a:t>
            </a:r>
            <a:r>
              <a:rPr lang="en-US" dirty="0" smtClean="0"/>
              <a:t>Ca</a:t>
            </a:r>
            <a:r>
              <a:rPr lang="en-US" baseline="30000" dirty="0" smtClean="0"/>
              <a:t>++</a:t>
            </a:r>
            <a:r>
              <a:rPr lang="en-US" dirty="0" smtClean="0"/>
              <a:t> in neonates is stabilized at levels slightly higher than in adults</a:t>
            </a:r>
          </a:p>
          <a:p>
            <a:r>
              <a:rPr lang="en-US" dirty="0" err="1" smtClean="0"/>
              <a:t>Hypocalcemia</a:t>
            </a:r>
            <a:r>
              <a:rPr lang="en-US" dirty="0" smtClean="0"/>
              <a:t> may occur in early neonatal period due to rapid loss of </a:t>
            </a:r>
            <a:r>
              <a:rPr lang="en-US" dirty="0" smtClean="0"/>
              <a:t>Ca</a:t>
            </a:r>
            <a:r>
              <a:rPr lang="en-US" baseline="30000" dirty="0" smtClean="0"/>
              <a:t>++</a:t>
            </a:r>
            <a:r>
              <a:rPr lang="en-US" dirty="0" smtClean="0"/>
              <a:t> and poor </a:t>
            </a:r>
            <a:r>
              <a:rPr lang="en-US" dirty="0" err="1" smtClean="0"/>
              <a:t>reabsorption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(abnormal PTH and </a:t>
            </a:r>
            <a:r>
              <a:rPr lang="en-US" dirty="0" err="1" smtClean="0"/>
              <a:t>vit</a:t>
            </a:r>
            <a:r>
              <a:rPr lang="en-US" dirty="0" smtClean="0"/>
              <a:t> D metabolism, hypercholesterolemia, </a:t>
            </a:r>
            <a:r>
              <a:rPr lang="en-US" dirty="0" err="1" smtClean="0"/>
              <a:t>hyperphsphatemia</a:t>
            </a:r>
            <a:r>
              <a:rPr lang="en-US" dirty="0" smtClean="0"/>
              <a:t>, and </a:t>
            </a:r>
            <a:r>
              <a:rPr lang="en-US" dirty="0" err="1" smtClean="0"/>
              <a:t>hypomagnesemia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</a:t>
            </a:r>
            <a:r>
              <a:rPr lang="en-US" dirty="0" err="1" smtClean="0"/>
              <a:t>hypocalcemia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Neuromuscular Irritability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parasethesia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muscle cramps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tetany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seizures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Cardiac Irregularities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arrythmia</a:t>
            </a:r>
            <a:r>
              <a:rPr lang="en-US" dirty="0" smtClean="0"/>
              <a:t>/heart block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1" y="51054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Symptoms </a:t>
            </a:r>
            <a:r>
              <a:rPr lang="en-US" sz="2800" dirty="0" err="1" smtClean="0"/>
              <a:t>oocur</a:t>
            </a:r>
            <a:r>
              <a:rPr lang="en-US" sz="2800" dirty="0" smtClean="0"/>
              <a:t> with severe </a:t>
            </a:r>
            <a:r>
              <a:rPr lang="en-US" sz="2800" dirty="0" err="1" smtClean="0"/>
              <a:t>hypocalcemia</a:t>
            </a:r>
            <a:r>
              <a:rPr lang="en-US" sz="2800" dirty="0" smtClean="0"/>
              <a:t>, in which total </a:t>
            </a:r>
            <a:r>
              <a:rPr lang="en-US" sz="2800" dirty="0" smtClean="0"/>
              <a:t>Ca</a:t>
            </a:r>
            <a:r>
              <a:rPr lang="en-US" sz="2800" baseline="30000" dirty="0" smtClean="0"/>
              <a:t>++</a:t>
            </a:r>
            <a:r>
              <a:rPr lang="en-US" sz="2800" dirty="0" smtClean="0"/>
              <a:t> levels are below 7.5mg/</a:t>
            </a:r>
            <a:r>
              <a:rPr lang="en-US" sz="2800" dirty="0" err="1" smtClean="0"/>
              <a:t>dL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</a:t>
            </a:r>
            <a:r>
              <a:rPr lang="en-US" dirty="0" err="1" smtClean="0"/>
              <a:t>hypocalcemia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Oral or </a:t>
            </a:r>
            <a:r>
              <a:rPr lang="en-US" dirty="0" err="1" smtClean="0"/>
              <a:t>parenteral</a:t>
            </a:r>
            <a:r>
              <a:rPr lang="en-US" dirty="0" smtClean="0"/>
              <a:t> </a:t>
            </a:r>
            <a:r>
              <a:rPr lang="en-US" dirty="0" smtClean="0"/>
              <a:t>Ca</a:t>
            </a:r>
            <a:r>
              <a:rPr lang="en-US" baseline="30000" dirty="0" smtClean="0"/>
              <a:t>++</a:t>
            </a:r>
            <a:r>
              <a:rPr lang="en-US" dirty="0" smtClean="0"/>
              <a:t> therapy</a:t>
            </a:r>
          </a:p>
          <a:p>
            <a:r>
              <a:rPr lang="en-US" dirty="0" smtClean="0"/>
              <a:t>Vitamin D with oral Calcium</a:t>
            </a:r>
          </a:p>
          <a:p>
            <a:r>
              <a:rPr lang="en-US" dirty="0" smtClean="0"/>
              <a:t>In case of associated </a:t>
            </a:r>
            <a:r>
              <a:rPr lang="en-US" dirty="0" err="1" smtClean="0"/>
              <a:t>hypomagnesemia</a:t>
            </a:r>
            <a:r>
              <a:rPr lang="en-US" dirty="0" smtClean="0"/>
              <a:t>, Mg</a:t>
            </a:r>
            <a:r>
              <a:rPr lang="en-US" baseline="30000" dirty="0" smtClean="0"/>
              <a:t>++</a:t>
            </a:r>
            <a:r>
              <a:rPr lang="en-US" dirty="0" smtClean="0"/>
              <a:t> therapy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Hypercalcemia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hyperparathyroidism</a:t>
            </a:r>
          </a:p>
          <a:p>
            <a:r>
              <a:rPr lang="en-US" dirty="0" smtClean="0"/>
              <a:t>Hyperthyroidism</a:t>
            </a:r>
          </a:p>
          <a:p>
            <a:r>
              <a:rPr lang="en-US" dirty="0" smtClean="0"/>
              <a:t>Benign familial </a:t>
            </a:r>
            <a:r>
              <a:rPr lang="en-US" dirty="0" err="1" smtClean="0"/>
              <a:t>hypocalciuria</a:t>
            </a:r>
            <a:endParaRPr lang="en-US" dirty="0" smtClean="0"/>
          </a:p>
          <a:p>
            <a:r>
              <a:rPr lang="en-US" dirty="0" smtClean="0"/>
              <a:t>Malignancy</a:t>
            </a:r>
          </a:p>
          <a:p>
            <a:r>
              <a:rPr lang="en-US" dirty="0" smtClean="0"/>
              <a:t>Increased vitamin D</a:t>
            </a:r>
          </a:p>
          <a:p>
            <a:r>
              <a:rPr lang="en-US" dirty="0" err="1" smtClean="0"/>
              <a:t>Thiazide</a:t>
            </a:r>
            <a:r>
              <a:rPr lang="en-US" dirty="0" smtClean="0"/>
              <a:t> diuretics</a:t>
            </a:r>
          </a:p>
          <a:p>
            <a:r>
              <a:rPr lang="en-US" dirty="0" smtClean="0"/>
              <a:t>Prolonged immobilization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hyperparathyroidism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cause of </a:t>
            </a:r>
            <a:r>
              <a:rPr lang="en-US" dirty="0" err="1" smtClean="0"/>
              <a:t>hypercalcemia</a:t>
            </a:r>
            <a:endParaRPr lang="en-US" dirty="0" smtClean="0"/>
          </a:p>
          <a:p>
            <a:r>
              <a:rPr lang="en-US" dirty="0" smtClean="0"/>
              <a:t>Excess secretion of PTH</a:t>
            </a:r>
          </a:p>
          <a:p>
            <a:r>
              <a:rPr lang="en-US" dirty="0" smtClean="0"/>
              <a:t>May be due to adenoma or glandular hyperplasia</a:t>
            </a:r>
          </a:p>
          <a:p>
            <a:r>
              <a:rPr lang="en-US" dirty="0" smtClean="0"/>
              <a:t>Affects mainly older women</a:t>
            </a:r>
          </a:p>
          <a:p>
            <a:r>
              <a:rPr lang="en-US" dirty="0" smtClean="0"/>
              <a:t>May show clinical symptoms or may be asymptomatic</a:t>
            </a:r>
          </a:p>
          <a:p>
            <a:r>
              <a:rPr lang="en-US" dirty="0" smtClean="0"/>
              <a:t>Ionized </a:t>
            </a:r>
            <a:r>
              <a:rPr lang="en-US" dirty="0" smtClean="0"/>
              <a:t>Ca</a:t>
            </a:r>
            <a:r>
              <a:rPr lang="en-US" baseline="30000" dirty="0" smtClean="0"/>
              <a:t>++</a:t>
            </a:r>
            <a:r>
              <a:rPr lang="en-US" dirty="0" smtClean="0"/>
              <a:t> is elevated in 90-95% cases whereas total </a:t>
            </a:r>
            <a:r>
              <a:rPr lang="en-US" dirty="0" smtClean="0"/>
              <a:t>Ca</a:t>
            </a:r>
            <a:r>
              <a:rPr lang="en-US" baseline="30000" dirty="0" smtClean="0"/>
              <a:t>++</a:t>
            </a:r>
            <a:r>
              <a:rPr lang="en-US" dirty="0" smtClean="0"/>
              <a:t> in 80-85% of cases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Calcium Homeostasis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37082" t="4167" r="23291" b="72222"/>
          <a:stretch>
            <a:fillRect/>
          </a:stretch>
        </p:blipFill>
        <p:spPr>
          <a:xfrm>
            <a:off x="304800" y="1905000"/>
            <a:ext cx="3581400" cy="3581400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5410200" y="4038600"/>
            <a:ext cx="9144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i="1" dirty="0" smtClean="0">
                <a:solidFill>
                  <a:schemeClr val="bg1"/>
                </a:solidFill>
              </a:rPr>
              <a:t>Falling</a:t>
            </a:r>
            <a:endParaRPr lang="en-US" sz="1700" b="1" i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524000"/>
            <a:ext cx="4114800" cy="518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057400"/>
            <a:ext cx="4416552" cy="4038600"/>
          </a:xfrm>
        </p:spPr>
        <p:txBody>
          <a:bodyPr/>
          <a:lstStyle/>
          <a:p>
            <a:r>
              <a:rPr lang="en-US" dirty="0" smtClean="0"/>
              <a:t>Because of the proximity of the parathyroid gland to the thyroid gland, hyperthyroidism can sometimes cause hyperparathyroidism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4857750" y="1800225"/>
            <a:ext cx="38290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Second leading cause of </a:t>
            </a:r>
            <a:r>
              <a:rPr lang="en-US" dirty="0" err="1" smtClean="0"/>
              <a:t>hypercalcemia</a:t>
            </a:r>
            <a:endParaRPr lang="en-US" dirty="0" smtClean="0"/>
          </a:p>
          <a:p>
            <a:r>
              <a:rPr lang="en-US" dirty="0" err="1" smtClean="0"/>
              <a:t>Hypercalcemia</a:t>
            </a:r>
            <a:r>
              <a:rPr lang="en-US" dirty="0" smtClean="0"/>
              <a:t> is a biochemical marker for certain cancers</a:t>
            </a:r>
          </a:p>
          <a:p>
            <a:r>
              <a:rPr lang="en-US" dirty="0" smtClean="0"/>
              <a:t>Tumors produce PTH-related peptide (PTH-</a:t>
            </a:r>
            <a:r>
              <a:rPr lang="en-US" dirty="0" err="1" smtClean="0"/>
              <a:t>rp</a:t>
            </a:r>
            <a:r>
              <a:rPr lang="en-US" dirty="0" smtClean="0"/>
              <a:t>), which binds to normal PTH receptors and causes increased </a:t>
            </a:r>
            <a:r>
              <a:rPr lang="en-US" dirty="0" smtClean="0"/>
              <a:t>Ca</a:t>
            </a:r>
            <a:r>
              <a:rPr lang="en-US" baseline="30000" dirty="0" smtClean="0"/>
              <a:t>++</a:t>
            </a:r>
            <a:r>
              <a:rPr lang="en-US" dirty="0" smtClean="0"/>
              <a:t> levels</a:t>
            </a:r>
          </a:p>
          <a:p>
            <a:r>
              <a:rPr lang="en-US" dirty="0" smtClean="0"/>
              <a:t>Assays are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Thiazide</a:t>
            </a:r>
            <a:r>
              <a:rPr lang="en-US" dirty="0" smtClean="0"/>
              <a:t> Diuretics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Increase </a:t>
            </a:r>
            <a:r>
              <a:rPr lang="en-US" dirty="0" smtClean="0"/>
              <a:t>Ca</a:t>
            </a:r>
            <a:r>
              <a:rPr lang="en-US" baseline="30000" dirty="0" smtClean="0"/>
              <a:t>++</a:t>
            </a:r>
            <a:r>
              <a:rPr lang="en-US" dirty="0" smtClean="0"/>
              <a:t> </a:t>
            </a:r>
            <a:r>
              <a:rPr lang="en-US" dirty="0" err="1" smtClean="0"/>
              <a:t>reabsorption</a:t>
            </a:r>
            <a:r>
              <a:rPr lang="en-US" dirty="0" smtClean="0"/>
              <a:t> leading to </a:t>
            </a:r>
            <a:r>
              <a:rPr lang="en-US" dirty="0" err="1" smtClean="0"/>
              <a:t>hypercalcemia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Prolonged Immobilization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Causes increased bone </a:t>
            </a:r>
            <a:r>
              <a:rPr lang="en-US" dirty="0" err="1" smtClean="0"/>
              <a:t>resorption</a:t>
            </a:r>
            <a:endParaRPr lang="en-US" dirty="0" smtClean="0"/>
          </a:p>
          <a:p>
            <a:r>
              <a:rPr lang="en-US" dirty="0" smtClean="0"/>
              <a:t>Further compounded by renal insufficiency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</a:t>
            </a:r>
            <a:r>
              <a:rPr lang="en-US" dirty="0" err="1" smtClean="0"/>
              <a:t>hypercalcemia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6552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Mild </a:t>
            </a:r>
            <a:r>
              <a:rPr lang="en-US" dirty="0" err="1" smtClean="0"/>
              <a:t>hypercalcemia</a:t>
            </a:r>
            <a:r>
              <a:rPr lang="en-US" dirty="0" smtClean="0"/>
              <a:t> (10.5-12mg/</a:t>
            </a:r>
            <a:r>
              <a:rPr lang="en-US" dirty="0" err="1" smtClean="0"/>
              <a:t>dL</a:t>
            </a:r>
            <a:r>
              <a:rPr lang="en-US" dirty="0" smtClean="0"/>
              <a:t>) is asymptomatic</a:t>
            </a:r>
          </a:p>
          <a:p>
            <a:r>
              <a:rPr lang="en-US" dirty="0" smtClean="0"/>
              <a:t>Moderate to severe calcium elevations include neurologic, GI and renal symptoms</a:t>
            </a:r>
          </a:p>
          <a:p>
            <a:r>
              <a:rPr lang="en-US" dirty="0" smtClean="0"/>
              <a:t>Neurologic symptoms – drowsiness, weakness, depression, lethargy, and coma</a:t>
            </a:r>
          </a:p>
          <a:p>
            <a:r>
              <a:rPr lang="en-US" dirty="0" smtClean="0"/>
              <a:t>GI symptoms- constipation, nausea, </a:t>
            </a:r>
            <a:r>
              <a:rPr lang="en-US" dirty="0" err="1" smtClean="0"/>
              <a:t>vomitting</a:t>
            </a:r>
            <a:r>
              <a:rPr lang="en-US" dirty="0" smtClean="0"/>
              <a:t>, anorexia and peptic ulcer</a:t>
            </a:r>
          </a:p>
          <a:p>
            <a:r>
              <a:rPr lang="en-US" dirty="0" smtClean="0"/>
              <a:t>Renal symptoms- </a:t>
            </a:r>
            <a:r>
              <a:rPr lang="en-US" dirty="0" err="1" smtClean="0"/>
              <a:t>nephrolithiasis</a:t>
            </a:r>
            <a:r>
              <a:rPr lang="en-US" dirty="0" smtClean="0"/>
              <a:t>, </a:t>
            </a:r>
            <a:r>
              <a:rPr lang="en-US" dirty="0" err="1" smtClean="0"/>
              <a:t>nephrocalcinosis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calcium acts as a diuretic and impairs the ability of kidneys to concentrate urine. This can lead to dehydration, which further worsens </a:t>
            </a:r>
            <a:r>
              <a:rPr lang="en-US" dirty="0" err="1" smtClean="0"/>
              <a:t>hypercalcemia</a:t>
            </a:r>
            <a:endParaRPr lang="en-US" dirty="0" smtClean="0"/>
          </a:p>
          <a:p>
            <a:r>
              <a:rPr lang="en-US" dirty="0" err="1" smtClean="0"/>
              <a:t>Hypercalciuria</a:t>
            </a:r>
            <a:r>
              <a:rPr lang="en-US" dirty="0" smtClean="0"/>
              <a:t> can result in </a:t>
            </a:r>
            <a:r>
              <a:rPr lang="en-US" dirty="0" err="1" smtClean="0"/>
              <a:t>nephrogenic</a:t>
            </a:r>
            <a:r>
              <a:rPr lang="en-US" dirty="0" smtClean="0"/>
              <a:t> diabetes </a:t>
            </a:r>
            <a:r>
              <a:rPr lang="en-US" dirty="0" err="1" smtClean="0"/>
              <a:t>insipidus</a:t>
            </a:r>
            <a:r>
              <a:rPr lang="en-US" dirty="0" smtClean="0"/>
              <a:t> (</a:t>
            </a:r>
            <a:r>
              <a:rPr lang="en-US" dirty="0" err="1" smtClean="0"/>
              <a:t>polyuria-hypovolemia-hypercalcemia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</a:t>
            </a:r>
            <a:r>
              <a:rPr lang="en-US" dirty="0" err="1" smtClean="0"/>
              <a:t>hypercalcemia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Estrogen deficiency causes primary hyperparathyroidism in older women. ERT reduces calcium levels in post-menopausal women </a:t>
            </a:r>
          </a:p>
          <a:p>
            <a:r>
              <a:rPr lang="en-US" dirty="0" err="1" smtClean="0"/>
              <a:t>Parathyroidectomy</a:t>
            </a:r>
            <a:endParaRPr lang="en-US" dirty="0" smtClean="0"/>
          </a:p>
          <a:p>
            <a:r>
              <a:rPr lang="en-US" dirty="0" smtClean="0"/>
              <a:t>Salt and water intake is encouraged to increase calcium excretion and avoid dehydration, which can compound </a:t>
            </a:r>
            <a:r>
              <a:rPr lang="en-US" dirty="0" err="1" smtClean="0"/>
              <a:t>hypercalcemia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Discontinuation of </a:t>
            </a:r>
            <a:r>
              <a:rPr lang="en-US" dirty="0" err="1" smtClean="0"/>
              <a:t>thiazide</a:t>
            </a:r>
            <a:r>
              <a:rPr lang="en-US" dirty="0" smtClean="0"/>
              <a:t> </a:t>
            </a:r>
            <a:r>
              <a:rPr lang="en-US" dirty="0" err="1" smtClean="0"/>
              <a:t>diurectics</a:t>
            </a:r>
            <a:endParaRPr lang="en-US" dirty="0" smtClean="0"/>
          </a:p>
          <a:p>
            <a:r>
              <a:rPr lang="en-US" dirty="0" err="1" smtClean="0"/>
              <a:t>Biphosphonates</a:t>
            </a:r>
            <a:r>
              <a:rPr lang="en-US" dirty="0" smtClean="0"/>
              <a:t> and </a:t>
            </a:r>
            <a:r>
              <a:rPr lang="en-US" dirty="0" err="1" smtClean="0"/>
              <a:t>calcitonins</a:t>
            </a:r>
            <a:r>
              <a:rPr lang="en-US" dirty="0" smtClean="0"/>
              <a:t> are the main drug class used to lower calcium levels</a:t>
            </a:r>
          </a:p>
          <a:p>
            <a:r>
              <a:rPr lang="en-US" dirty="0" err="1" smtClean="0"/>
              <a:t>Biphosphonates</a:t>
            </a:r>
            <a:r>
              <a:rPr lang="en-US" dirty="0" smtClean="0"/>
              <a:t> bind to bones and prevent bone </a:t>
            </a:r>
            <a:r>
              <a:rPr lang="en-US" dirty="0" err="1" smtClean="0"/>
              <a:t>resorption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of calcium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Hypocalcemia</a:t>
            </a:r>
            <a:endParaRPr lang="en-US" dirty="0" smtClean="0"/>
          </a:p>
          <a:p>
            <a:r>
              <a:rPr lang="en-US" dirty="0" err="1" smtClean="0"/>
              <a:t>Hypercalcemia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Ioniozed</a:t>
            </a:r>
            <a:r>
              <a:rPr lang="en-US" dirty="0" smtClean="0"/>
              <a:t> calcium is a more sensitive and specific marker for calcium disorders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Hypocalcemia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</a:t>
            </a:r>
            <a:r>
              <a:rPr lang="en-US" dirty="0" err="1" smtClean="0"/>
              <a:t>hypoparathyroidism</a:t>
            </a:r>
            <a:endParaRPr lang="en-US" dirty="0" smtClean="0"/>
          </a:p>
          <a:p>
            <a:r>
              <a:rPr lang="en-US" dirty="0" err="1" smtClean="0"/>
              <a:t>Hypomagnesemia</a:t>
            </a:r>
            <a:endParaRPr lang="en-US" dirty="0" smtClean="0"/>
          </a:p>
          <a:p>
            <a:r>
              <a:rPr lang="en-US" dirty="0" err="1" smtClean="0"/>
              <a:t>Hypermagnesimia</a:t>
            </a:r>
            <a:endParaRPr lang="en-US" dirty="0" smtClean="0"/>
          </a:p>
          <a:p>
            <a:r>
              <a:rPr lang="en-US" dirty="0" err="1" smtClean="0"/>
              <a:t>Hypoalbuminemia</a:t>
            </a:r>
            <a:endParaRPr lang="en-US" dirty="0" smtClean="0"/>
          </a:p>
          <a:p>
            <a:r>
              <a:rPr lang="en-US" dirty="0" smtClean="0"/>
              <a:t>Acute pancreatitis</a:t>
            </a:r>
          </a:p>
          <a:p>
            <a:r>
              <a:rPr lang="en-US" dirty="0" smtClean="0"/>
              <a:t>Vitamin D deficiency</a:t>
            </a:r>
          </a:p>
          <a:p>
            <a:r>
              <a:rPr lang="en-US" dirty="0" err="1" smtClean="0"/>
              <a:t>Rhabdomyolysis</a:t>
            </a:r>
            <a:endParaRPr lang="en-US" dirty="0" smtClean="0"/>
          </a:p>
          <a:p>
            <a:r>
              <a:rPr lang="en-US" dirty="0" err="1" smtClean="0"/>
              <a:t>Pseudohypoparathyroidism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</a:t>
            </a:r>
            <a:r>
              <a:rPr lang="en-US" dirty="0" err="1" smtClean="0"/>
              <a:t>Hypoparathyroidism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Absence of PTH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parathyroid gland </a:t>
            </a:r>
            <a:r>
              <a:rPr lang="en-US" dirty="0" err="1" smtClean="0"/>
              <a:t>aplasia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destruction/removal of parathyroid gland</a:t>
            </a:r>
          </a:p>
          <a:p>
            <a:r>
              <a:rPr lang="en-US" dirty="0" smtClean="0"/>
              <a:t>No release of calcium from bone</a:t>
            </a:r>
          </a:p>
          <a:p>
            <a:r>
              <a:rPr lang="en-US" dirty="0" smtClean="0"/>
              <a:t>Lack of vitamin D</a:t>
            </a:r>
          </a:p>
          <a:p>
            <a:r>
              <a:rPr lang="en-US" dirty="0" smtClean="0"/>
              <a:t>Increased excretion of Ca</a:t>
            </a:r>
            <a:r>
              <a:rPr lang="en-US" baseline="30000" dirty="0" smtClean="0"/>
              <a:t>++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Hypomagnesemia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Occurs in hospitalized patients</a:t>
            </a:r>
          </a:p>
          <a:p>
            <a:r>
              <a:rPr lang="en-US" dirty="0" smtClean="0"/>
              <a:t>Causes </a:t>
            </a:r>
            <a:r>
              <a:rPr lang="en-US" dirty="0" err="1" smtClean="0"/>
              <a:t>hypocalemia</a:t>
            </a:r>
            <a:r>
              <a:rPr lang="en-US" dirty="0" smtClean="0"/>
              <a:t> by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inhibits glandular secretion of PTH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impairs PTH action at its receptor site on   bone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vitamin D resistance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Hypermagnesemia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Inhibit PTH release, thereby inhibiting target tissue response</a:t>
            </a:r>
          </a:p>
          <a:p>
            <a:r>
              <a:rPr lang="en-US" dirty="0" smtClean="0"/>
              <a:t>Leads to </a:t>
            </a:r>
            <a:r>
              <a:rPr lang="en-US" dirty="0" err="1" smtClean="0"/>
              <a:t>hypocalcemia</a:t>
            </a:r>
            <a:r>
              <a:rPr lang="en-US" dirty="0" smtClean="0"/>
              <a:t> and </a:t>
            </a:r>
            <a:r>
              <a:rPr lang="en-US" dirty="0" err="1" smtClean="0"/>
              <a:t>hypercalciuria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Hypoalbuminemia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Albumin is a major protein in the body, making up about 60% of total human plasma protein by mass</a:t>
            </a:r>
          </a:p>
          <a:p>
            <a:r>
              <a:rPr lang="en-US" dirty="0" smtClean="0"/>
              <a:t>Albumin is synthesized in liver</a:t>
            </a:r>
          </a:p>
          <a:p>
            <a:r>
              <a:rPr lang="en-US" dirty="0" smtClean="0"/>
              <a:t>Occurs in patients with chronic liver disease, </a:t>
            </a:r>
            <a:r>
              <a:rPr lang="en-US" dirty="0" err="1" smtClean="0"/>
              <a:t>nephrotic</a:t>
            </a:r>
            <a:r>
              <a:rPr lang="en-US" dirty="0" smtClean="0"/>
              <a:t> syndrome, and malnutrition</a:t>
            </a:r>
          </a:p>
          <a:p>
            <a:r>
              <a:rPr lang="en-US" dirty="0" smtClean="0"/>
              <a:t>For 1g/</a:t>
            </a:r>
            <a:r>
              <a:rPr lang="en-US" dirty="0" err="1" smtClean="0"/>
              <a:t>dL</a:t>
            </a:r>
            <a:r>
              <a:rPr lang="en-US" dirty="0" smtClean="0"/>
              <a:t> decrease in serum albumin, there is a 0.2mmol/L (0.8mg/</a:t>
            </a:r>
            <a:r>
              <a:rPr lang="en-US" dirty="0" err="1" smtClean="0"/>
              <a:t>dL</a:t>
            </a:r>
            <a:r>
              <a:rPr lang="en-US" dirty="0" smtClean="0"/>
              <a:t>) decrease in total </a:t>
            </a:r>
            <a:r>
              <a:rPr lang="en-US" dirty="0" smtClean="0"/>
              <a:t>Ca</a:t>
            </a:r>
            <a:r>
              <a:rPr lang="en-US" baseline="30000" dirty="0" smtClean="0"/>
              <a:t>++</a:t>
            </a:r>
            <a:r>
              <a:rPr lang="en-US" dirty="0" smtClean="0"/>
              <a:t> </a:t>
            </a:r>
            <a:r>
              <a:rPr lang="en-US" dirty="0" smtClean="0"/>
              <a:t>levels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Pancreatitis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Intestinal lipase activity is increased during acute pancreatitis leading to increased intestinal binding of calcium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946</TotalTime>
  <Words>662</Words>
  <Application>Microsoft Office PowerPoint</Application>
  <PresentationFormat>On-screen Show (4:3)</PresentationFormat>
  <Paragraphs>129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Calcium homeostasis</vt:lpstr>
      <vt:lpstr>Calcium Homeostasis</vt:lpstr>
      <vt:lpstr>Disorders of calcium</vt:lpstr>
      <vt:lpstr>Hypocalcemia</vt:lpstr>
      <vt:lpstr>Primary Hypoparathyroidism</vt:lpstr>
      <vt:lpstr>Hypomagnesemia</vt:lpstr>
      <vt:lpstr>Hypermagnesemia</vt:lpstr>
      <vt:lpstr>Hypoalbuminemia</vt:lpstr>
      <vt:lpstr>Acute Pancreatitis</vt:lpstr>
      <vt:lpstr>Vitamin D deficiency</vt:lpstr>
      <vt:lpstr>Renal Disease</vt:lpstr>
      <vt:lpstr>Rhabdomyolysis</vt:lpstr>
      <vt:lpstr>Pseudohypoparathyroidism</vt:lpstr>
      <vt:lpstr>Calcium during surgery and intensive care</vt:lpstr>
      <vt:lpstr>Calcium in neonatal monitoring</vt:lpstr>
      <vt:lpstr>Symptoms of hypocalcemia</vt:lpstr>
      <vt:lpstr>Treatment of hypocalcemia</vt:lpstr>
      <vt:lpstr>Hypercalcemia</vt:lpstr>
      <vt:lpstr>Primary hyperparathyroidism</vt:lpstr>
      <vt:lpstr>Hyperthyroidism</vt:lpstr>
      <vt:lpstr>Malignancy</vt:lpstr>
      <vt:lpstr>Thiazide Diuretics</vt:lpstr>
      <vt:lpstr>Prolonged Immobilization</vt:lpstr>
      <vt:lpstr>Symptoms of hypercalcemia</vt:lpstr>
      <vt:lpstr>Treatment of hypercalcemia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Calcium homeostasis</dc:title>
  <dc:creator/>
  <cp:lastModifiedBy>user</cp:lastModifiedBy>
  <cp:revision>39</cp:revision>
  <dcterms:created xsi:type="dcterms:W3CDTF">2006-08-16T00:00:00Z</dcterms:created>
  <dcterms:modified xsi:type="dcterms:W3CDTF">2009-12-12T04:43:57Z</dcterms:modified>
</cp:coreProperties>
</file>