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6" r:id="rId33"/>
    <p:sldId id="287" r:id="rId34"/>
    <p:sldId id="288" r:id="rId35"/>
    <p:sldId id="295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6F89-00C7-4662-9389-1B52CB0A3EF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B849D-4672-405B-9A75-EB822EC88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B849D-4672-405B-9A75-EB822EC88B6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F456-9DE7-4857-8D59-50CED945D0D2}" type="datetimeFigureOut">
              <a:rPr lang="en-US" smtClean="0"/>
              <a:pPr/>
              <a:t>10/5/2009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A3CA-EDDB-4CAE-B393-5F34C10A72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Human   defense   mechanisms.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Natural Immunity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304800"/>
            <a:ext cx="80010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All  defense  mechanisms   are  collectively  called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  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                            immunity .   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486400" y="2209800"/>
            <a:ext cx="27432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Adaptive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( acquired )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Specific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6800" y="2209800"/>
            <a:ext cx="27432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Natural ( innate )  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non-specific.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895600" y="4572000"/>
            <a:ext cx="3733800" cy="152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 well-integrated.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 Connected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by many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inflammatory pathways.</a:t>
            </a:r>
            <a:r>
              <a:rPr lang="en-US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781800" y="1676400"/>
            <a:ext cx="152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SA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057400" y="1676400"/>
            <a:ext cx="152400" cy="533400"/>
          </a:xfrm>
          <a:prstGeom prst="downArrow">
            <a:avLst>
              <a:gd name="adj1" fmla="val 50000"/>
              <a:gd name="adj2" fmla="val 469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SA" dirty="0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429000" y="3733800"/>
            <a:ext cx="2438400" cy="838200"/>
          </a:xfrm>
          <a:prstGeom prst="downArrowCallout">
            <a:avLst>
              <a:gd name="adj1" fmla="val 9712"/>
              <a:gd name="adj2" fmla="val 12263"/>
              <a:gd name="adj3" fmla="val 28542"/>
              <a:gd name="adj4" fmla="val 4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Natural &amp; Adaptive immunity differ in 3 main features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029200"/>
          </a:xfrm>
          <a:solidFill>
            <a:schemeClr val="bg2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1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  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Recognition   of   microbes.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cell  receptors on phagocyte : limited</a:t>
            </a:r>
            <a:r>
              <a:rPr lang="en-US" sz="1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.(fewer than 100 )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cell receptors on lymphocytes : diverse</a:t>
            </a:r>
            <a:r>
              <a:rPr lang="en-US" sz="1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.( possibly up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to 10  / 18 different receptors )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2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   Effector protective  mechanisms </a:t>
            </a:r>
            <a:r>
              <a:rPr lang="en-US" sz="2400" b="1" dirty="0" smtClean="0">
                <a:solidFill>
                  <a:srgbClr val="FFFF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     natural immunity:   non-specific 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      adaptive immunity : specific 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3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   Immunologic  memory.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            (no  retention  of  memory  with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                      natural   immunity )                    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Effector   mechanisms  of  natural   immunity 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1"/>
            <a:ext cx="50292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1.  Anatomic barriers 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45720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A. the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skin 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Mechanical   barrier  retards  entry  of  microbes.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acidic environment (pH 3–5) retards growth microbes.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Normal  flora  compete  with  microbes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for   attachment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sites   and       nutrients.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2400" dirty="0" smtClean="0">
                <a:cs typeface="Arial" pitchFamily="34" charset="0"/>
              </a:rPr>
              <a:t> B. The mucus membranes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*   Mucus  secreted  by  goblet cells   entraps    foreign   bodies  &amp;       microbes   .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Cilia   propel   microorganisms  out  of   the body by  sneezing or coughing 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                       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( mucocilliary  -  escalator   system )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Effects of barrier disruptions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* Burns , cut   wounds , skin  diseases (eczema)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(predispose  to   infections.)</a:t>
            </a:r>
          </a:p>
          <a:p>
            <a:pPr algn="l" eaLnBrk="1" hangingPunct="1"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* Aseptic  techniques. ( taking  a  blood  sample,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I / V  catheters   etc. )</a:t>
            </a:r>
          </a:p>
          <a:p>
            <a:pPr algn="l" eaLnBrk="1" hangingPunct="1"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* Disruption  of  the  mucus  membrane.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( dental    procedures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2. Physiologic barriers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  <a:solidFill>
            <a:schemeClr val="bg2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Temperature: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Normal   body   temperature   inhibits    growth                                    of  some   pathogens. 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                       ( fever    inhibits  growth  of  pathogens.) 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Low pH Acidity: 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of    stomach   contents    kills   most                                            ingested microbes.  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Chemical mediators: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Lysozyme   cleaves  bacterial   cell                                                            wall.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Collectins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:  disrupt  cell   wall  of   pathogens.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Natural    antibiotics 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defensins  ,  cryptidins.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Physiologic functions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*  Coughing ,  sneezing  , voiding   urine,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tears , saliva   in  oral   cavity   etc.</a:t>
            </a:r>
          </a:p>
          <a:p>
            <a:pPr algn="l" eaLnBrk="1" hangingPunct="1">
              <a:defRPr/>
            </a:pPr>
            <a:endParaRPr lang="en-US" sz="2800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*  Inability  to  cough ( chest  trauma, muscle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                   disease 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*  Urine  retention .</a:t>
            </a:r>
          </a:p>
          <a:p>
            <a:pPr algn="l" eaLnBrk="1" hangingPunct="1">
              <a:defRPr/>
            </a:pPr>
            <a:endParaRPr lang="en-US" sz="2800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</a:t>
            </a:r>
            <a:r>
              <a:rPr lang="en-US" sz="2800" b="1" dirty="0" smtClean="0"/>
              <a:t>( when absent predispose to infections).      </a:t>
            </a:r>
            <a:endParaRPr lang="en-US" sz="2400" b="1" dirty="0" smtClean="0"/>
          </a:p>
          <a:p>
            <a:pPr algn="l"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Circulating effector cells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1.     Neutrophils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2.     Macrophages.</a:t>
            </a:r>
          </a:p>
          <a:p>
            <a:pPr marL="609600" indent="-609600" algn="l" rtl="0" eaLnBrk="1" hangingPunct="1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3.     Natural killer  (NK) cells. (viral  immunity).</a:t>
            </a:r>
          </a:p>
          <a:p>
            <a:pPr marL="609600" indent="-609600" algn="l" rtl="0" eaLnBrk="1" hangingPunct="1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4.     Eosinophils, (parasitic   immunity).</a:t>
            </a:r>
          </a:p>
          <a:p>
            <a:pPr marL="609600" indent="-609600" algn="l" rtl="0" eaLnBrk="1" hangingPunct="1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5.     Mast cells , (mediators   of   inflammation ).</a:t>
            </a:r>
          </a:p>
          <a:p>
            <a:pPr marL="609600" indent="-609600" algn="l" rtl="0" eaLnBrk="1" hangingPunct="1">
              <a:buFontTx/>
              <a:buChar char="•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 marL="609600" indent="-609600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6. platelets  ( coagulation ).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 7.    B-1 cells ( distinct from B-2 cells ) found in fetus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  &amp; neonates . Carry mainly   IgM  &amp; CD5 . Found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  mainly   in   peritoneum  &amp;   respond   to 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bacterial   antigens,(   polysaccharides )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09800"/>
            <a:ext cx="8229600" cy="1676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Toll - like  receptors (TLRs) ,recognize 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Lipopolysaccharides 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(LPS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)</a:t>
            </a:r>
            <a:br>
              <a:rPr lang="en-US" sz="2000" dirty="0" smtClean="0">
                <a:solidFill>
                  <a:srgbClr val="000000"/>
                </a:solidFill>
                <a:latin typeface="Arial" charset="0"/>
              </a:rPr>
            </a:b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        on   gram  negative  bacteria 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304800"/>
            <a:ext cx="75438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Phagocytic cells recognize pathogens by      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                surface receptors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4495800"/>
            <a:ext cx="8610600" cy="1828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Pattern-recognition receptors on phagocytic cells recognize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                               (PAMPs )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Pathogen - associated  molecular  patterns  on  microbes.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Neutrophils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Mediate   the   early    phase  of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inflammation.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* They  are  recruited  to  the  site  of   infections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by     a   process    called    chemotaxsis.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* Chemotactic   agents , cytokines  &amp;   adhesion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molecules     are   important   factors   in     the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process    of    chemotaxis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0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8001000" cy="56388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3048000" cy="7159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Neutrophils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85000"/>
              <a:lumOff val="15000"/>
            </a:schemeClr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smtClean="0"/>
              <a:t>* comprise   ( 60 -70  percent. O f the WBC.)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* Short - lived   cells.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* phagocytose   extra - cellular   microbes 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* Contain  enzymes.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* Perform  killing   by: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- Oxygen - dependent   mechanisms.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- Oxygen  - independent mechanisms.</a:t>
            </a:r>
            <a:endParaRPr lang="ar-SA" sz="24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2400" dirty="0" smtClean="0"/>
              <a:t>                 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>           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FFFF99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    1. Rolling ( loose  adherence ) to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         endothelium.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    2. Activation  of    cells.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    3. Stable  adherence  to  endothelium.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    4. Transmigration  into  tissue  spaces.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Chemotaxis of phagocytic cells involve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the following steps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hangFig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81000"/>
            <a:ext cx="8610600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bg2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* Monocytes &amp;   Macrophages .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-  Long - lived   cells.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-  Contain   enzymes  &amp;   secrete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many   cytokines 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- phagocytose    intra-cellular    microbes.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*   Professional   phagocytic   cells.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*   Antigen – presenting    cells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*important  in both  natural  &amp;  adaptive  immunity.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ar-SA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4343400" cy="6397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Mononuclear cells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Circulating monocytes enter tissues &amp; become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 resident macrophages .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  </a:t>
            </a:r>
            <a:endParaRPr lang="en-US" sz="2800" b="1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       </a:t>
            </a:r>
            <a:r>
              <a:rPr lang="en-US" sz="2400" dirty="0" smtClean="0"/>
              <a:t>1.  Sub- epithelial  connective  tissue.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2.  Interstitia  of  organs .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       </a:t>
            </a:r>
            <a:r>
              <a:rPr lang="en-US" sz="2400" dirty="0" smtClean="0"/>
              <a:t>3. Vascular  sinusoids of  the  liver &amp; spleen.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       </a:t>
            </a:r>
            <a:r>
              <a:rPr lang="en-US" sz="2400" dirty="0" smtClean="0"/>
              <a:t>4. Lymph  nodes 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(They  constitute  the   mononuclear 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phagocyte  system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Macrophages are strategically located at sites where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         Microbes enter the tissues .  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2438401"/>
            <a:ext cx="8229600" cy="2743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They recognize microbes first by their receptors (PRR )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become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activated ,secrete cytokines and attract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                    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Neutrophils 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Macrophages  are  activated  by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Bacterial  products.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5943600" y="2286000"/>
            <a:ext cx="2590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Bacterial DNA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2286000"/>
            <a:ext cx="25908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       LPS.  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(gram neg. bacteria)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828800" y="3505200"/>
            <a:ext cx="5181600" cy="1524000"/>
          </a:xfrm>
          <a:prstGeom prst="downArrowCallout">
            <a:avLst>
              <a:gd name="adj1" fmla="val 26665"/>
              <a:gd name="adj2" fmla="val 85000"/>
              <a:gd name="adj3" fmla="val 16667"/>
              <a:gd name="adj4" fmla="val 41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Secrete cytokines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,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attract neutrophils 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0" y="5181600"/>
            <a:ext cx="58674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Induce     local    inflammation.     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934200" y="1447800"/>
            <a:ext cx="152400" cy="838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flipH="1">
            <a:off x="2057400" y="1447800"/>
            <a:ext cx="152400" cy="838200"/>
          </a:xfrm>
          <a:prstGeom prst="downArrow">
            <a:avLst>
              <a:gd name="adj1" fmla="val 50000"/>
              <a:gd name="adj2" fmla="val 50649"/>
            </a:avLst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Macrophages produce many cytokines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99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1. IL-1.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2. TNF.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3. IL-6.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4. IL-8.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5. IL-12.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86200" y="2209800"/>
            <a:ext cx="685800" cy="2895600"/>
          </a:xfrm>
          <a:prstGeom prst="rightArrowCallout">
            <a:avLst>
              <a:gd name="adj1" fmla="val 4613"/>
              <a:gd name="adj2" fmla="val 105556"/>
              <a:gd name="adj3" fmla="val 19213"/>
              <a:gd name="adj4" fmla="val 16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57800" y="3124200"/>
            <a:ext cx="2667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Act on various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tissues &amp; cells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And perform multiple functions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1.  Induce   local   inflammation.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2.  Perform   phagocytosis.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3.   Activate   coagulation 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4.   Enhance    antigen  presentation.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5.   Initiate   tissue    repair 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144" y="1728"/>
            <a:chExt cx="5375" cy="2487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597" y="2194"/>
              <a:ext cx="339" cy="143"/>
            </a:xfrm>
            <a:prstGeom prst="rightArrow">
              <a:avLst>
                <a:gd name="adj1" fmla="val 50000"/>
                <a:gd name="adj2" fmla="val 59266"/>
              </a:avLst>
            </a:prstGeom>
            <a:solidFill>
              <a:schemeClr val="hlink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 dirty="0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44" y="1728"/>
              <a:ext cx="5375" cy="2487"/>
              <a:chOff x="144" y="1728"/>
              <a:chExt cx="5375" cy="2487"/>
            </a:xfrm>
          </p:grpSpPr>
          <p:sp>
            <p:nvSpPr>
              <p:cNvPr id="7" name="AutoShape 7"/>
              <p:cNvSpPr>
                <a:spLocks noChangeArrowheads="1"/>
              </p:cNvSpPr>
              <p:nvPr/>
            </p:nvSpPr>
            <p:spPr bwMode="auto">
              <a:xfrm rot="5400000">
                <a:off x="2303" y="2698"/>
                <a:ext cx="223" cy="85"/>
              </a:xfrm>
              <a:prstGeom prst="chevron">
                <a:avLst>
                  <a:gd name="adj" fmla="val 65588"/>
                </a:avLst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8" name="AutoShape 8"/>
              <p:cNvSpPr>
                <a:spLocks noChangeArrowheads="1"/>
              </p:cNvSpPr>
              <p:nvPr/>
            </p:nvSpPr>
            <p:spPr bwMode="auto">
              <a:xfrm rot="16200000" flipV="1">
                <a:off x="2303" y="2478"/>
                <a:ext cx="223" cy="85"/>
              </a:xfrm>
              <a:prstGeom prst="chevron">
                <a:avLst>
                  <a:gd name="adj" fmla="val 65588"/>
                </a:avLst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144" y="1943"/>
                <a:ext cx="1404" cy="573"/>
                <a:chOff x="2112" y="2706"/>
                <a:chExt cx="1392" cy="768"/>
              </a:xfrm>
            </p:grpSpPr>
            <p:grpSp>
              <p:nvGrpSpPr>
                <p:cNvPr id="58" name="Group 10"/>
                <p:cNvGrpSpPr>
                  <a:grpSpLocks/>
                </p:cNvGrpSpPr>
                <p:nvPr/>
              </p:nvGrpSpPr>
              <p:grpSpPr bwMode="auto">
                <a:xfrm>
                  <a:off x="2112" y="2706"/>
                  <a:ext cx="1392" cy="768"/>
                  <a:chOff x="96" y="3072"/>
                  <a:chExt cx="1392" cy="768"/>
                </a:xfrm>
              </p:grpSpPr>
              <p:sp>
                <p:nvSpPr>
                  <p:cNvPr id="60" name="Cloud"/>
                  <p:cNvSpPr>
                    <a:spLocks noChangeAspect="1" noEditPoints="1" noChangeArrowheads="1"/>
                  </p:cNvSpPr>
                  <p:nvPr/>
                </p:nvSpPr>
                <p:spPr bwMode="auto">
                  <a:xfrm rot="-10384744">
                    <a:off x="96" y="3072"/>
                    <a:ext cx="1392" cy="76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979 w 21600"/>
                      <a:gd name="T13" fmla="*/ 3263 h 21600"/>
                      <a:gd name="T14" fmla="*/ 17084 w 21600"/>
                      <a:gd name="T15" fmla="*/ 1732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 extrusionOk="0">
                        <a:moveTo>
                          <a:pt x="1949" y="7180"/>
                        </a:moveTo>
                        <a:cubicBezTo>
                          <a:pt x="841" y="7336"/>
                          <a:pt x="0" y="8613"/>
                          <a:pt x="0" y="10137"/>
                        </a:cubicBezTo>
                        <a:cubicBezTo>
                          <a:pt x="-1" y="11192"/>
                          <a:pt x="409" y="12169"/>
                          <a:pt x="1074" y="12702"/>
                        </a:cubicBezTo>
                        <a:lnTo>
                          <a:pt x="1063" y="12668"/>
                        </a:lnTo>
                        <a:cubicBezTo>
                          <a:pt x="685" y="13217"/>
                          <a:pt x="475" y="13940"/>
                          <a:pt x="475" y="14690"/>
                        </a:cubicBezTo>
                        <a:cubicBezTo>
                          <a:pt x="475" y="16325"/>
                          <a:pt x="1451" y="17650"/>
                          <a:pt x="2655" y="17650"/>
                        </a:cubicBezTo>
                        <a:cubicBezTo>
                          <a:pt x="2739" y="17650"/>
                          <a:pt x="2824" y="17643"/>
                          <a:pt x="2909" y="17629"/>
                        </a:cubicBezTo>
                        <a:lnTo>
                          <a:pt x="2897" y="17649"/>
                        </a:lnTo>
                        <a:cubicBezTo>
                          <a:pt x="3585" y="19288"/>
                          <a:pt x="4863" y="20300"/>
                          <a:pt x="6247" y="20300"/>
                        </a:cubicBezTo>
                        <a:cubicBezTo>
                          <a:pt x="6947" y="20299"/>
                          <a:pt x="7635" y="20039"/>
                          <a:pt x="8235" y="19546"/>
                        </a:cubicBezTo>
                        <a:lnTo>
                          <a:pt x="8229" y="19550"/>
                        </a:lnTo>
                        <a:cubicBezTo>
                          <a:pt x="8855" y="20829"/>
                          <a:pt x="9908" y="21597"/>
                          <a:pt x="11036" y="21597"/>
                        </a:cubicBezTo>
                        <a:cubicBezTo>
                          <a:pt x="12523" y="21596"/>
                          <a:pt x="13836" y="20267"/>
                          <a:pt x="14267" y="18324"/>
                        </a:cubicBezTo>
                        <a:lnTo>
                          <a:pt x="14270" y="18350"/>
                        </a:lnTo>
                        <a:cubicBezTo>
                          <a:pt x="14730" y="18740"/>
                          <a:pt x="15260" y="18947"/>
                          <a:pt x="15802" y="18947"/>
                        </a:cubicBezTo>
                        <a:cubicBezTo>
                          <a:pt x="17390" y="18946"/>
                          <a:pt x="18682" y="17205"/>
                          <a:pt x="18694" y="15045"/>
                        </a:cubicBezTo>
                        <a:lnTo>
                          <a:pt x="18689" y="15035"/>
                        </a:lnTo>
                        <a:cubicBezTo>
                          <a:pt x="20357" y="14710"/>
                          <a:pt x="21597" y="12765"/>
                          <a:pt x="21597" y="10472"/>
                        </a:cubicBezTo>
                        <a:cubicBezTo>
                          <a:pt x="21597" y="9456"/>
                          <a:pt x="21350" y="8469"/>
                          <a:pt x="20896" y="7663"/>
                        </a:cubicBezTo>
                        <a:lnTo>
                          <a:pt x="20889" y="7661"/>
                        </a:lnTo>
                        <a:cubicBezTo>
                          <a:pt x="21031" y="7208"/>
                          <a:pt x="21105" y="6721"/>
                          <a:pt x="21105" y="6228"/>
                        </a:cubicBezTo>
                        <a:cubicBezTo>
                          <a:pt x="21105" y="4588"/>
                          <a:pt x="20299" y="3150"/>
                          <a:pt x="19139" y="2719"/>
                        </a:cubicBezTo>
                        <a:lnTo>
                          <a:pt x="19148" y="2712"/>
                        </a:lnTo>
                        <a:cubicBezTo>
                          <a:pt x="18940" y="1142"/>
                          <a:pt x="17933" y="0"/>
                          <a:pt x="16758" y="0"/>
                        </a:cubicBezTo>
                        <a:cubicBezTo>
                          <a:pt x="16044" y="-1"/>
                          <a:pt x="15367" y="426"/>
                          <a:pt x="14905" y="1165"/>
                        </a:cubicBezTo>
                        <a:lnTo>
                          <a:pt x="14909" y="1170"/>
                        </a:lnTo>
                        <a:cubicBezTo>
                          <a:pt x="14497" y="432"/>
                          <a:pt x="13855" y="0"/>
                          <a:pt x="13174" y="0"/>
                        </a:cubicBezTo>
                        <a:cubicBezTo>
                          <a:pt x="12347" y="-1"/>
                          <a:pt x="11590" y="637"/>
                          <a:pt x="11221" y="1645"/>
                        </a:cubicBezTo>
                        <a:lnTo>
                          <a:pt x="11229" y="1694"/>
                        </a:lnTo>
                        <a:cubicBezTo>
                          <a:pt x="10730" y="1024"/>
                          <a:pt x="10058" y="650"/>
                          <a:pt x="9358" y="650"/>
                        </a:cubicBezTo>
                        <a:cubicBezTo>
                          <a:pt x="8372" y="649"/>
                          <a:pt x="7466" y="1391"/>
                          <a:pt x="7003" y="2578"/>
                        </a:cubicBezTo>
                        <a:lnTo>
                          <a:pt x="6995" y="2602"/>
                        </a:lnTo>
                        <a:cubicBezTo>
                          <a:pt x="6477" y="2189"/>
                          <a:pt x="5888" y="1972"/>
                          <a:pt x="5288" y="1972"/>
                        </a:cubicBezTo>
                        <a:cubicBezTo>
                          <a:pt x="3423" y="1972"/>
                          <a:pt x="1912" y="4029"/>
                          <a:pt x="1912" y="6567"/>
                        </a:cubicBezTo>
                        <a:cubicBezTo>
                          <a:pt x="1911" y="6774"/>
                          <a:pt x="1922" y="6981"/>
                          <a:pt x="1942" y="7186"/>
                        </a:cubicBezTo>
                        <a:close/>
                      </a:path>
                      <a:path w="21600" h="21600" fill="none" extrusionOk="0">
                        <a:moveTo>
                          <a:pt x="1074" y="12702"/>
                        </a:moveTo>
                        <a:cubicBezTo>
                          <a:pt x="1407" y="12969"/>
                          <a:pt x="1786" y="13110"/>
                          <a:pt x="2172" y="13110"/>
                        </a:cubicBezTo>
                        <a:cubicBezTo>
                          <a:pt x="2228" y="13109"/>
                          <a:pt x="2285" y="13107"/>
                          <a:pt x="2341" y="13101"/>
                        </a:cubicBezTo>
                      </a:path>
                      <a:path w="21600" h="21600" fill="none" extrusionOk="0">
                        <a:moveTo>
                          <a:pt x="2909" y="17629"/>
                        </a:moveTo>
                        <a:cubicBezTo>
                          <a:pt x="3099" y="17599"/>
                          <a:pt x="3285" y="17535"/>
                          <a:pt x="3463" y="17439"/>
                        </a:cubicBezTo>
                      </a:path>
                      <a:path w="21600" h="21600" fill="none" extrusionOk="0">
                        <a:moveTo>
                          <a:pt x="7895" y="18680"/>
                        </a:moveTo>
                        <a:cubicBezTo>
                          <a:pt x="7983" y="18985"/>
                          <a:pt x="8095" y="19277"/>
                          <a:pt x="8229" y="19550"/>
                        </a:cubicBezTo>
                      </a:path>
                      <a:path w="21600" h="21600" fill="none" extrusionOk="0">
                        <a:moveTo>
                          <a:pt x="14267" y="18324"/>
                        </a:moveTo>
                        <a:cubicBezTo>
                          <a:pt x="14336" y="18013"/>
                          <a:pt x="14380" y="17693"/>
                          <a:pt x="14400" y="17370"/>
                        </a:cubicBezTo>
                      </a:path>
                      <a:path w="21600" h="21600" fill="none" extrusionOk="0">
                        <a:moveTo>
                          <a:pt x="18694" y="15045"/>
                        </a:moveTo>
                        <a:cubicBezTo>
                          <a:pt x="18694" y="15034"/>
                          <a:pt x="18695" y="15024"/>
                          <a:pt x="18695" y="15013"/>
                        </a:cubicBezTo>
                        <a:cubicBezTo>
                          <a:pt x="18695" y="13508"/>
                          <a:pt x="18063" y="12136"/>
                          <a:pt x="17069" y="11477"/>
                        </a:cubicBezTo>
                      </a:path>
                      <a:path w="21600" h="21600" fill="none" extrusionOk="0">
                        <a:moveTo>
                          <a:pt x="20165" y="8999"/>
                        </a:moveTo>
                        <a:cubicBezTo>
                          <a:pt x="20479" y="8635"/>
                          <a:pt x="20726" y="8177"/>
                          <a:pt x="20889" y="7661"/>
                        </a:cubicBezTo>
                      </a:path>
                      <a:path w="21600" h="21600" fill="none" extrusionOk="0">
                        <a:moveTo>
                          <a:pt x="19186" y="3344"/>
                        </a:moveTo>
                        <a:cubicBezTo>
                          <a:pt x="19186" y="3328"/>
                          <a:pt x="19187" y="3313"/>
                          <a:pt x="19187" y="3297"/>
                        </a:cubicBezTo>
                        <a:cubicBezTo>
                          <a:pt x="19187" y="3101"/>
                          <a:pt x="19174" y="2905"/>
                          <a:pt x="19148" y="2712"/>
                        </a:cubicBezTo>
                      </a:path>
                      <a:path w="21600" h="21600" fill="none" extrusionOk="0">
                        <a:moveTo>
                          <a:pt x="14905" y="1165"/>
                        </a:moveTo>
                        <a:cubicBezTo>
                          <a:pt x="14754" y="1408"/>
                          <a:pt x="14629" y="1679"/>
                          <a:pt x="14535" y="1971"/>
                        </a:cubicBezTo>
                      </a:path>
                      <a:path w="21600" h="21600" fill="none" extrusionOk="0">
                        <a:moveTo>
                          <a:pt x="11221" y="1645"/>
                        </a:moveTo>
                        <a:cubicBezTo>
                          <a:pt x="11140" y="1866"/>
                          <a:pt x="11080" y="2099"/>
                          <a:pt x="11041" y="2340"/>
                        </a:cubicBezTo>
                      </a:path>
                      <a:path w="21600" h="21600" fill="none" extrusionOk="0">
                        <a:moveTo>
                          <a:pt x="7645" y="3276"/>
                        </a:moveTo>
                        <a:cubicBezTo>
                          <a:pt x="7449" y="3016"/>
                          <a:pt x="7231" y="2790"/>
                          <a:pt x="6995" y="2602"/>
                        </a:cubicBezTo>
                      </a:path>
                      <a:path w="21600" h="21600" fill="none" extrusionOk="0">
                        <a:moveTo>
                          <a:pt x="1942" y="7186"/>
                        </a:moveTo>
                        <a:cubicBezTo>
                          <a:pt x="1966" y="7426"/>
                          <a:pt x="2004" y="7663"/>
                          <a:pt x="2056" y="7895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9933FF"/>
                      </a:gs>
                      <a:gs pos="100000">
                        <a:srgbClr val="471876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61" name="Freeform 12"/>
                  <p:cNvSpPr>
                    <a:spLocks/>
                  </p:cNvSpPr>
                  <p:nvPr/>
                </p:nvSpPr>
                <p:spPr bwMode="auto">
                  <a:xfrm>
                    <a:off x="471" y="3186"/>
                    <a:ext cx="576" cy="527"/>
                  </a:xfrm>
                  <a:custGeom>
                    <a:avLst/>
                    <a:gdLst>
                      <a:gd name="T0" fmla="*/ 56 w 716"/>
                      <a:gd name="T1" fmla="*/ 1 h 795"/>
                      <a:gd name="T2" fmla="*/ 35 w 716"/>
                      <a:gd name="T3" fmla="*/ 3 h 795"/>
                      <a:gd name="T4" fmla="*/ 25 w 716"/>
                      <a:gd name="T5" fmla="*/ 5 h 795"/>
                      <a:gd name="T6" fmla="*/ 20 w 716"/>
                      <a:gd name="T7" fmla="*/ 7 h 795"/>
                      <a:gd name="T8" fmla="*/ 13 w 716"/>
                      <a:gd name="T9" fmla="*/ 8 h 795"/>
                      <a:gd name="T10" fmla="*/ 9 w 716"/>
                      <a:gd name="T11" fmla="*/ 9 h 795"/>
                      <a:gd name="T12" fmla="*/ 5 w 716"/>
                      <a:gd name="T13" fmla="*/ 11 h 795"/>
                      <a:gd name="T14" fmla="*/ 10 w 716"/>
                      <a:gd name="T15" fmla="*/ 11 h 795"/>
                      <a:gd name="T16" fmla="*/ 13 w 716"/>
                      <a:gd name="T17" fmla="*/ 15 h 795"/>
                      <a:gd name="T18" fmla="*/ 10 w 716"/>
                      <a:gd name="T19" fmla="*/ 16 h 795"/>
                      <a:gd name="T20" fmla="*/ 11 w 716"/>
                      <a:gd name="T21" fmla="*/ 19 h 795"/>
                      <a:gd name="T22" fmla="*/ 25 w 716"/>
                      <a:gd name="T23" fmla="*/ 19 h 795"/>
                      <a:gd name="T24" fmla="*/ 35 w 716"/>
                      <a:gd name="T25" fmla="*/ 18 h 795"/>
                      <a:gd name="T26" fmla="*/ 28 w 716"/>
                      <a:gd name="T27" fmla="*/ 15 h 795"/>
                      <a:gd name="T28" fmla="*/ 25 w 716"/>
                      <a:gd name="T29" fmla="*/ 14 h 795"/>
                      <a:gd name="T30" fmla="*/ 27 w 716"/>
                      <a:gd name="T31" fmla="*/ 13 h 795"/>
                      <a:gd name="T32" fmla="*/ 32 w 716"/>
                      <a:gd name="T33" fmla="*/ 12 h 795"/>
                      <a:gd name="T34" fmla="*/ 31 w 716"/>
                      <a:gd name="T35" fmla="*/ 11 h 795"/>
                      <a:gd name="T36" fmla="*/ 23 w 716"/>
                      <a:gd name="T37" fmla="*/ 12 h 795"/>
                      <a:gd name="T38" fmla="*/ 27 w 716"/>
                      <a:gd name="T39" fmla="*/ 9 h 795"/>
                      <a:gd name="T40" fmla="*/ 28 w 716"/>
                      <a:gd name="T41" fmla="*/ 7 h 795"/>
                      <a:gd name="T42" fmla="*/ 39 w 716"/>
                      <a:gd name="T43" fmla="*/ 7 h 795"/>
                      <a:gd name="T44" fmla="*/ 48 w 716"/>
                      <a:gd name="T45" fmla="*/ 7 h 795"/>
                      <a:gd name="T46" fmla="*/ 58 w 716"/>
                      <a:gd name="T47" fmla="*/ 9 h 795"/>
                      <a:gd name="T48" fmla="*/ 68 w 716"/>
                      <a:gd name="T49" fmla="*/ 10 h 795"/>
                      <a:gd name="T50" fmla="*/ 80 w 716"/>
                      <a:gd name="T51" fmla="*/ 10 h 795"/>
                      <a:gd name="T52" fmla="*/ 84 w 716"/>
                      <a:gd name="T53" fmla="*/ 9 h 795"/>
                      <a:gd name="T54" fmla="*/ 88 w 716"/>
                      <a:gd name="T55" fmla="*/ 9 h 795"/>
                      <a:gd name="T56" fmla="*/ 97 w 716"/>
                      <a:gd name="T57" fmla="*/ 7 h 795"/>
                      <a:gd name="T58" fmla="*/ 101 w 716"/>
                      <a:gd name="T59" fmla="*/ 5 h 795"/>
                      <a:gd name="T60" fmla="*/ 97 w 716"/>
                      <a:gd name="T61" fmla="*/ 3 h 795"/>
                      <a:gd name="T62" fmla="*/ 81 w 716"/>
                      <a:gd name="T63" fmla="*/ 1 h 795"/>
                      <a:gd name="T64" fmla="*/ 73 w 716"/>
                      <a:gd name="T65" fmla="*/ 1 h 795"/>
                      <a:gd name="T66" fmla="*/ 65 w 716"/>
                      <a:gd name="T67" fmla="*/ 1 h 795"/>
                      <a:gd name="T68" fmla="*/ 56 w 716"/>
                      <a:gd name="T69" fmla="*/ 1 h 795"/>
                      <a:gd name="T70" fmla="*/ 56 w 716"/>
                      <a:gd name="T71" fmla="*/ 1 h 7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16"/>
                      <a:gd name="T109" fmla="*/ 0 h 795"/>
                      <a:gd name="T110" fmla="*/ 716 w 716"/>
                      <a:gd name="T111" fmla="*/ 795 h 7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16" h="795">
                        <a:moveTo>
                          <a:pt x="397" y="34"/>
                        </a:moveTo>
                        <a:cubicBezTo>
                          <a:pt x="426" y="126"/>
                          <a:pt x="311" y="103"/>
                          <a:pt x="248" y="108"/>
                        </a:cubicBezTo>
                        <a:cubicBezTo>
                          <a:pt x="221" y="135"/>
                          <a:pt x="195" y="150"/>
                          <a:pt x="174" y="182"/>
                        </a:cubicBezTo>
                        <a:cubicBezTo>
                          <a:pt x="169" y="212"/>
                          <a:pt x="172" y="252"/>
                          <a:pt x="146" y="275"/>
                        </a:cubicBezTo>
                        <a:cubicBezTo>
                          <a:pt x="129" y="290"/>
                          <a:pt x="109" y="300"/>
                          <a:pt x="90" y="312"/>
                        </a:cubicBezTo>
                        <a:cubicBezTo>
                          <a:pt x="81" y="318"/>
                          <a:pt x="62" y="331"/>
                          <a:pt x="62" y="331"/>
                        </a:cubicBezTo>
                        <a:cubicBezTo>
                          <a:pt x="35" y="372"/>
                          <a:pt x="0" y="398"/>
                          <a:pt x="34" y="452"/>
                        </a:cubicBezTo>
                        <a:cubicBezTo>
                          <a:pt x="41" y="463"/>
                          <a:pt x="59" y="458"/>
                          <a:pt x="71" y="461"/>
                        </a:cubicBezTo>
                        <a:cubicBezTo>
                          <a:pt x="101" y="505"/>
                          <a:pt x="103" y="538"/>
                          <a:pt x="90" y="591"/>
                        </a:cubicBezTo>
                        <a:cubicBezTo>
                          <a:pt x="85" y="610"/>
                          <a:pt x="71" y="647"/>
                          <a:pt x="71" y="647"/>
                        </a:cubicBezTo>
                        <a:cubicBezTo>
                          <a:pt x="74" y="684"/>
                          <a:pt x="71" y="722"/>
                          <a:pt x="81" y="758"/>
                        </a:cubicBezTo>
                        <a:cubicBezTo>
                          <a:pt x="91" y="793"/>
                          <a:pt x="183" y="795"/>
                          <a:pt x="183" y="795"/>
                        </a:cubicBezTo>
                        <a:cubicBezTo>
                          <a:pt x="248" y="782"/>
                          <a:pt x="230" y="787"/>
                          <a:pt x="248" y="730"/>
                        </a:cubicBezTo>
                        <a:cubicBezTo>
                          <a:pt x="237" y="675"/>
                          <a:pt x="220" y="668"/>
                          <a:pt x="201" y="619"/>
                        </a:cubicBezTo>
                        <a:cubicBezTo>
                          <a:pt x="194" y="601"/>
                          <a:pt x="183" y="563"/>
                          <a:pt x="183" y="563"/>
                        </a:cubicBezTo>
                        <a:cubicBezTo>
                          <a:pt x="186" y="554"/>
                          <a:pt x="187" y="544"/>
                          <a:pt x="192" y="535"/>
                        </a:cubicBezTo>
                        <a:cubicBezTo>
                          <a:pt x="203" y="516"/>
                          <a:pt x="229" y="480"/>
                          <a:pt x="229" y="480"/>
                        </a:cubicBezTo>
                        <a:cubicBezTo>
                          <a:pt x="226" y="471"/>
                          <a:pt x="229" y="456"/>
                          <a:pt x="220" y="452"/>
                        </a:cubicBezTo>
                        <a:cubicBezTo>
                          <a:pt x="208" y="446"/>
                          <a:pt x="169" y="477"/>
                          <a:pt x="164" y="480"/>
                        </a:cubicBezTo>
                        <a:cubicBezTo>
                          <a:pt x="176" y="377"/>
                          <a:pt x="165" y="423"/>
                          <a:pt x="192" y="340"/>
                        </a:cubicBezTo>
                        <a:cubicBezTo>
                          <a:pt x="196" y="328"/>
                          <a:pt x="190" y="310"/>
                          <a:pt x="201" y="303"/>
                        </a:cubicBezTo>
                        <a:cubicBezTo>
                          <a:pt x="223" y="289"/>
                          <a:pt x="276" y="285"/>
                          <a:pt x="276" y="285"/>
                        </a:cubicBezTo>
                        <a:cubicBezTo>
                          <a:pt x="298" y="288"/>
                          <a:pt x="323" y="282"/>
                          <a:pt x="341" y="294"/>
                        </a:cubicBezTo>
                        <a:cubicBezTo>
                          <a:pt x="410" y="338"/>
                          <a:pt x="348" y="348"/>
                          <a:pt x="406" y="377"/>
                        </a:cubicBezTo>
                        <a:cubicBezTo>
                          <a:pt x="429" y="388"/>
                          <a:pt x="456" y="388"/>
                          <a:pt x="480" y="396"/>
                        </a:cubicBezTo>
                        <a:cubicBezTo>
                          <a:pt x="508" y="393"/>
                          <a:pt x="537" y="396"/>
                          <a:pt x="564" y="387"/>
                        </a:cubicBezTo>
                        <a:cubicBezTo>
                          <a:pt x="577" y="383"/>
                          <a:pt x="581" y="366"/>
                          <a:pt x="592" y="359"/>
                        </a:cubicBezTo>
                        <a:cubicBezTo>
                          <a:pt x="600" y="354"/>
                          <a:pt x="611" y="353"/>
                          <a:pt x="620" y="350"/>
                        </a:cubicBezTo>
                        <a:cubicBezTo>
                          <a:pt x="683" y="286"/>
                          <a:pt x="660" y="316"/>
                          <a:pt x="694" y="266"/>
                        </a:cubicBezTo>
                        <a:cubicBezTo>
                          <a:pt x="700" y="247"/>
                          <a:pt x="716" y="229"/>
                          <a:pt x="712" y="210"/>
                        </a:cubicBezTo>
                        <a:cubicBezTo>
                          <a:pt x="711" y="204"/>
                          <a:pt x="702" y="148"/>
                          <a:pt x="694" y="136"/>
                        </a:cubicBezTo>
                        <a:cubicBezTo>
                          <a:pt x="668" y="97"/>
                          <a:pt x="620" y="84"/>
                          <a:pt x="582" y="62"/>
                        </a:cubicBezTo>
                        <a:cubicBezTo>
                          <a:pt x="560" y="50"/>
                          <a:pt x="540" y="34"/>
                          <a:pt x="517" y="24"/>
                        </a:cubicBezTo>
                        <a:cubicBezTo>
                          <a:pt x="499" y="16"/>
                          <a:pt x="462" y="6"/>
                          <a:pt x="462" y="6"/>
                        </a:cubicBezTo>
                        <a:cubicBezTo>
                          <a:pt x="386" y="24"/>
                          <a:pt x="459" y="0"/>
                          <a:pt x="397" y="43"/>
                        </a:cubicBezTo>
                        <a:cubicBezTo>
                          <a:pt x="395" y="45"/>
                          <a:pt x="397" y="37"/>
                          <a:pt x="397" y="34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62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55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471" y="3250"/>
                    <a:ext cx="77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089" y="3345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5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780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6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051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7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39" y="3377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6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01" y="3677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7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</p:grpSp>
            <p:sp>
              <p:nvSpPr>
                <p:cNvPr id="5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95" y="2993"/>
                  <a:ext cx="865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2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rtl="0">
                    <a:defRPr/>
                  </a:pPr>
                  <a:r>
                    <a:rPr lang="en-US" dirty="0">
                      <a:solidFill>
                        <a:schemeClr val="bg1"/>
                      </a:solidFill>
                      <a:latin typeface="Arial Narrow" pitchFamily="34" charset="0"/>
                      <a:cs typeface="Arial" pitchFamily="34" charset="0"/>
                    </a:rPr>
                    <a:t>Macrophage</a:t>
                  </a:r>
                  <a:endParaRPr lang="en-US" sz="1800" b="0" dirty="0">
                    <a:cs typeface="Arial" pitchFamily="34" charset="0"/>
                  </a:endParaRPr>
                </a:p>
              </p:txBody>
            </p:sp>
          </p:grpSp>
          <p:sp>
            <p:nvSpPr>
              <p:cNvPr id="10" name="Oval 23"/>
              <p:cNvSpPr>
                <a:spLocks noChangeArrowheads="1"/>
              </p:cNvSpPr>
              <p:nvPr/>
            </p:nvSpPr>
            <p:spPr bwMode="auto">
              <a:xfrm>
                <a:off x="192" y="1907"/>
                <a:ext cx="194" cy="179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b="0" dirty="0"/>
              </a:p>
            </p:txBody>
          </p:sp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1936" y="1943"/>
                <a:ext cx="1404" cy="573"/>
                <a:chOff x="2112" y="2706"/>
                <a:chExt cx="1392" cy="768"/>
              </a:xfrm>
            </p:grpSpPr>
            <p:grpSp>
              <p:nvGrpSpPr>
                <p:cNvPr id="45" name="Group 25"/>
                <p:cNvGrpSpPr>
                  <a:grpSpLocks/>
                </p:cNvGrpSpPr>
                <p:nvPr/>
              </p:nvGrpSpPr>
              <p:grpSpPr bwMode="auto">
                <a:xfrm>
                  <a:off x="2112" y="2706"/>
                  <a:ext cx="1392" cy="768"/>
                  <a:chOff x="96" y="3072"/>
                  <a:chExt cx="1392" cy="768"/>
                </a:xfrm>
              </p:grpSpPr>
              <p:sp>
                <p:nvSpPr>
                  <p:cNvPr id="47" name="Cloud"/>
                  <p:cNvSpPr>
                    <a:spLocks noChangeAspect="1" noEditPoints="1" noChangeArrowheads="1"/>
                  </p:cNvSpPr>
                  <p:nvPr/>
                </p:nvSpPr>
                <p:spPr bwMode="auto">
                  <a:xfrm rot="-10384744">
                    <a:off x="96" y="3072"/>
                    <a:ext cx="1392" cy="76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979 w 21600"/>
                      <a:gd name="T13" fmla="*/ 3263 h 21600"/>
                      <a:gd name="T14" fmla="*/ 17084 w 21600"/>
                      <a:gd name="T15" fmla="*/ 1732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 extrusionOk="0">
                        <a:moveTo>
                          <a:pt x="1949" y="7180"/>
                        </a:moveTo>
                        <a:cubicBezTo>
                          <a:pt x="841" y="7336"/>
                          <a:pt x="0" y="8613"/>
                          <a:pt x="0" y="10137"/>
                        </a:cubicBezTo>
                        <a:cubicBezTo>
                          <a:pt x="-1" y="11192"/>
                          <a:pt x="409" y="12169"/>
                          <a:pt x="1074" y="12702"/>
                        </a:cubicBezTo>
                        <a:lnTo>
                          <a:pt x="1063" y="12668"/>
                        </a:lnTo>
                        <a:cubicBezTo>
                          <a:pt x="685" y="13217"/>
                          <a:pt x="475" y="13940"/>
                          <a:pt x="475" y="14690"/>
                        </a:cubicBezTo>
                        <a:cubicBezTo>
                          <a:pt x="475" y="16325"/>
                          <a:pt x="1451" y="17650"/>
                          <a:pt x="2655" y="17650"/>
                        </a:cubicBezTo>
                        <a:cubicBezTo>
                          <a:pt x="2739" y="17650"/>
                          <a:pt x="2824" y="17643"/>
                          <a:pt x="2909" y="17629"/>
                        </a:cubicBezTo>
                        <a:lnTo>
                          <a:pt x="2897" y="17649"/>
                        </a:lnTo>
                        <a:cubicBezTo>
                          <a:pt x="3585" y="19288"/>
                          <a:pt x="4863" y="20300"/>
                          <a:pt x="6247" y="20300"/>
                        </a:cubicBezTo>
                        <a:cubicBezTo>
                          <a:pt x="6947" y="20299"/>
                          <a:pt x="7635" y="20039"/>
                          <a:pt x="8235" y="19546"/>
                        </a:cubicBezTo>
                        <a:lnTo>
                          <a:pt x="8229" y="19550"/>
                        </a:lnTo>
                        <a:cubicBezTo>
                          <a:pt x="8855" y="20829"/>
                          <a:pt x="9908" y="21597"/>
                          <a:pt x="11036" y="21597"/>
                        </a:cubicBezTo>
                        <a:cubicBezTo>
                          <a:pt x="12523" y="21596"/>
                          <a:pt x="13836" y="20267"/>
                          <a:pt x="14267" y="18324"/>
                        </a:cubicBezTo>
                        <a:lnTo>
                          <a:pt x="14270" y="18350"/>
                        </a:lnTo>
                        <a:cubicBezTo>
                          <a:pt x="14730" y="18740"/>
                          <a:pt x="15260" y="18947"/>
                          <a:pt x="15802" y="18947"/>
                        </a:cubicBezTo>
                        <a:cubicBezTo>
                          <a:pt x="17390" y="18946"/>
                          <a:pt x="18682" y="17205"/>
                          <a:pt x="18694" y="15045"/>
                        </a:cubicBezTo>
                        <a:lnTo>
                          <a:pt x="18689" y="15035"/>
                        </a:lnTo>
                        <a:cubicBezTo>
                          <a:pt x="20357" y="14710"/>
                          <a:pt x="21597" y="12765"/>
                          <a:pt x="21597" y="10472"/>
                        </a:cubicBezTo>
                        <a:cubicBezTo>
                          <a:pt x="21597" y="9456"/>
                          <a:pt x="21350" y="8469"/>
                          <a:pt x="20896" y="7663"/>
                        </a:cubicBezTo>
                        <a:lnTo>
                          <a:pt x="20889" y="7661"/>
                        </a:lnTo>
                        <a:cubicBezTo>
                          <a:pt x="21031" y="7208"/>
                          <a:pt x="21105" y="6721"/>
                          <a:pt x="21105" y="6228"/>
                        </a:cubicBezTo>
                        <a:cubicBezTo>
                          <a:pt x="21105" y="4588"/>
                          <a:pt x="20299" y="3150"/>
                          <a:pt x="19139" y="2719"/>
                        </a:cubicBezTo>
                        <a:lnTo>
                          <a:pt x="19148" y="2712"/>
                        </a:lnTo>
                        <a:cubicBezTo>
                          <a:pt x="18940" y="1142"/>
                          <a:pt x="17933" y="0"/>
                          <a:pt x="16758" y="0"/>
                        </a:cubicBezTo>
                        <a:cubicBezTo>
                          <a:pt x="16044" y="-1"/>
                          <a:pt x="15367" y="426"/>
                          <a:pt x="14905" y="1165"/>
                        </a:cubicBezTo>
                        <a:lnTo>
                          <a:pt x="14909" y="1170"/>
                        </a:lnTo>
                        <a:cubicBezTo>
                          <a:pt x="14497" y="432"/>
                          <a:pt x="13855" y="0"/>
                          <a:pt x="13174" y="0"/>
                        </a:cubicBezTo>
                        <a:cubicBezTo>
                          <a:pt x="12347" y="-1"/>
                          <a:pt x="11590" y="637"/>
                          <a:pt x="11221" y="1645"/>
                        </a:cubicBezTo>
                        <a:lnTo>
                          <a:pt x="11229" y="1694"/>
                        </a:lnTo>
                        <a:cubicBezTo>
                          <a:pt x="10730" y="1024"/>
                          <a:pt x="10058" y="650"/>
                          <a:pt x="9358" y="650"/>
                        </a:cubicBezTo>
                        <a:cubicBezTo>
                          <a:pt x="8372" y="649"/>
                          <a:pt x="7466" y="1391"/>
                          <a:pt x="7003" y="2578"/>
                        </a:cubicBezTo>
                        <a:lnTo>
                          <a:pt x="6995" y="2602"/>
                        </a:lnTo>
                        <a:cubicBezTo>
                          <a:pt x="6477" y="2189"/>
                          <a:pt x="5888" y="1972"/>
                          <a:pt x="5288" y="1972"/>
                        </a:cubicBezTo>
                        <a:cubicBezTo>
                          <a:pt x="3423" y="1972"/>
                          <a:pt x="1912" y="4029"/>
                          <a:pt x="1912" y="6567"/>
                        </a:cubicBezTo>
                        <a:cubicBezTo>
                          <a:pt x="1911" y="6774"/>
                          <a:pt x="1922" y="6981"/>
                          <a:pt x="1942" y="7186"/>
                        </a:cubicBezTo>
                        <a:close/>
                      </a:path>
                      <a:path w="21600" h="21600" fill="none" extrusionOk="0">
                        <a:moveTo>
                          <a:pt x="1074" y="12702"/>
                        </a:moveTo>
                        <a:cubicBezTo>
                          <a:pt x="1407" y="12969"/>
                          <a:pt x="1786" y="13110"/>
                          <a:pt x="2172" y="13110"/>
                        </a:cubicBezTo>
                        <a:cubicBezTo>
                          <a:pt x="2228" y="13109"/>
                          <a:pt x="2285" y="13107"/>
                          <a:pt x="2341" y="13101"/>
                        </a:cubicBezTo>
                      </a:path>
                      <a:path w="21600" h="21600" fill="none" extrusionOk="0">
                        <a:moveTo>
                          <a:pt x="2909" y="17629"/>
                        </a:moveTo>
                        <a:cubicBezTo>
                          <a:pt x="3099" y="17599"/>
                          <a:pt x="3285" y="17535"/>
                          <a:pt x="3463" y="17439"/>
                        </a:cubicBezTo>
                      </a:path>
                      <a:path w="21600" h="21600" fill="none" extrusionOk="0">
                        <a:moveTo>
                          <a:pt x="7895" y="18680"/>
                        </a:moveTo>
                        <a:cubicBezTo>
                          <a:pt x="7983" y="18985"/>
                          <a:pt x="8095" y="19277"/>
                          <a:pt x="8229" y="19550"/>
                        </a:cubicBezTo>
                      </a:path>
                      <a:path w="21600" h="21600" fill="none" extrusionOk="0">
                        <a:moveTo>
                          <a:pt x="14267" y="18324"/>
                        </a:moveTo>
                        <a:cubicBezTo>
                          <a:pt x="14336" y="18013"/>
                          <a:pt x="14380" y="17693"/>
                          <a:pt x="14400" y="17370"/>
                        </a:cubicBezTo>
                      </a:path>
                      <a:path w="21600" h="21600" fill="none" extrusionOk="0">
                        <a:moveTo>
                          <a:pt x="18694" y="15045"/>
                        </a:moveTo>
                        <a:cubicBezTo>
                          <a:pt x="18694" y="15034"/>
                          <a:pt x="18695" y="15024"/>
                          <a:pt x="18695" y="15013"/>
                        </a:cubicBezTo>
                        <a:cubicBezTo>
                          <a:pt x="18695" y="13508"/>
                          <a:pt x="18063" y="12136"/>
                          <a:pt x="17069" y="11477"/>
                        </a:cubicBezTo>
                      </a:path>
                      <a:path w="21600" h="21600" fill="none" extrusionOk="0">
                        <a:moveTo>
                          <a:pt x="20165" y="8999"/>
                        </a:moveTo>
                        <a:cubicBezTo>
                          <a:pt x="20479" y="8635"/>
                          <a:pt x="20726" y="8177"/>
                          <a:pt x="20889" y="7661"/>
                        </a:cubicBezTo>
                      </a:path>
                      <a:path w="21600" h="21600" fill="none" extrusionOk="0">
                        <a:moveTo>
                          <a:pt x="19186" y="3344"/>
                        </a:moveTo>
                        <a:cubicBezTo>
                          <a:pt x="19186" y="3328"/>
                          <a:pt x="19187" y="3313"/>
                          <a:pt x="19187" y="3297"/>
                        </a:cubicBezTo>
                        <a:cubicBezTo>
                          <a:pt x="19187" y="3101"/>
                          <a:pt x="19174" y="2905"/>
                          <a:pt x="19148" y="2712"/>
                        </a:cubicBezTo>
                      </a:path>
                      <a:path w="21600" h="21600" fill="none" extrusionOk="0">
                        <a:moveTo>
                          <a:pt x="14905" y="1165"/>
                        </a:moveTo>
                        <a:cubicBezTo>
                          <a:pt x="14754" y="1408"/>
                          <a:pt x="14629" y="1679"/>
                          <a:pt x="14535" y="1971"/>
                        </a:cubicBezTo>
                      </a:path>
                      <a:path w="21600" h="21600" fill="none" extrusionOk="0">
                        <a:moveTo>
                          <a:pt x="11221" y="1645"/>
                        </a:moveTo>
                        <a:cubicBezTo>
                          <a:pt x="11140" y="1866"/>
                          <a:pt x="11080" y="2099"/>
                          <a:pt x="11041" y="2340"/>
                        </a:cubicBezTo>
                      </a:path>
                      <a:path w="21600" h="21600" fill="none" extrusionOk="0">
                        <a:moveTo>
                          <a:pt x="7645" y="3276"/>
                        </a:moveTo>
                        <a:cubicBezTo>
                          <a:pt x="7449" y="3016"/>
                          <a:pt x="7231" y="2790"/>
                          <a:pt x="6995" y="2602"/>
                        </a:cubicBezTo>
                      </a:path>
                      <a:path w="21600" h="21600" fill="none" extrusionOk="0">
                        <a:moveTo>
                          <a:pt x="1942" y="7186"/>
                        </a:moveTo>
                        <a:cubicBezTo>
                          <a:pt x="1966" y="7426"/>
                          <a:pt x="2004" y="7663"/>
                          <a:pt x="2056" y="7895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9933FF"/>
                      </a:gs>
                      <a:gs pos="100000">
                        <a:srgbClr val="471876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48" name="Freeform 27"/>
                  <p:cNvSpPr>
                    <a:spLocks/>
                  </p:cNvSpPr>
                  <p:nvPr/>
                </p:nvSpPr>
                <p:spPr bwMode="auto">
                  <a:xfrm>
                    <a:off x="471" y="3186"/>
                    <a:ext cx="576" cy="527"/>
                  </a:xfrm>
                  <a:custGeom>
                    <a:avLst/>
                    <a:gdLst>
                      <a:gd name="T0" fmla="*/ 56 w 716"/>
                      <a:gd name="T1" fmla="*/ 1 h 795"/>
                      <a:gd name="T2" fmla="*/ 35 w 716"/>
                      <a:gd name="T3" fmla="*/ 3 h 795"/>
                      <a:gd name="T4" fmla="*/ 25 w 716"/>
                      <a:gd name="T5" fmla="*/ 5 h 795"/>
                      <a:gd name="T6" fmla="*/ 20 w 716"/>
                      <a:gd name="T7" fmla="*/ 7 h 795"/>
                      <a:gd name="T8" fmla="*/ 13 w 716"/>
                      <a:gd name="T9" fmla="*/ 8 h 795"/>
                      <a:gd name="T10" fmla="*/ 9 w 716"/>
                      <a:gd name="T11" fmla="*/ 9 h 795"/>
                      <a:gd name="T12" fmla="*/ 5 w 716"/>
                      <a:gd name="T13" fmla="*/ 11 h 795"/>
                      <a:gd name="T14" fmla="*/ 10 w 716"/>
                      <a:gd name="T15" fmla="*/ 11 h 795"/>
                      <a:gd name="T16" fmla="*/ 13 w 716"/>
                      <a:gd name="T17" fmla="*/ 15 h 795"/>
                      <a:gd name="T18" fmla="*/ 10 w 716"/>
                      <a:gd name="T19" fmla="*/ 16 h 795"/>
                      <a:gd name="T20" fmla="*/ 11 w 716"/>
                      <a:gd name="T21" fmla="*/ 19 h 795"/>
                      <a:gd name="T22" fmla="*/ 25 w 716"/>
                      <a:gd name="T23" fmla="*/ 19 h 795"/>
                      <a:gd name="T24" fmla="*/ 35 w 716"/>
                      <a:gd name="T25" fmla="*/ 18 h 795"/>
                      <a:gd name="T26" fmla="*/ 28 w 716"/>
                      <a:gd name="T27" fmla="*/ 15 h 795"/>
                      <a:gd name="T28" fmla="*/ 25 w 716"/>
                      <a:gd name="T29" fmla="*/ 14 h 795"/>
                      <a:gd name="T30" fmla="*/ 27 w 716"/>
                      <a:gd name="T31" fmla="*/ 13 h 795"/>
                      <a:gd name="T32" fmla="*/ 32 w 716"/>
                      <a:gd name="T33" fmla="*/ 12 h 795"/>
                      <a:gd name="T34" fmla="*/ 31 w 716"/>
                      <a:gd name="T35" fmla="*/ 11 h 795"/>
                      <a:gd name="T36" fmla="*/ 23 w 716"/>
                      <a:gd name="T37" fmla="*/ 12 h 795"/>
                      <a:gd name="T38" fmla="*/ 27 w 716"/>
                      <a:gd name="T39" fmla="*/ 9 h 795"/>
                      <a:gd name="T40" fmla="*/ 28 w 716"/>
                      <a:gd name="T41" fmla="*/ 7 h 795"/>
                      <a:gd name="T42" fmla="*/ 39 w 716"/>
                      <a:gd name="T43" fmla="*/ 7 h 795"/>
                      <a:gd name="T44" fmla="*/ 48 w 716"/>
                      <a:gd name="T45" fmla="*/ 7 h 795"/>
                      <a:gd name="T46" fmla="*/ 58 w 716"/>
                      <a:gd name="T47" fmla="*/ 9 h 795"/>
                      <a:gd name="T48" fmla="*/ 68 w 716"/>
                      <a:gd name="T49" fmla="*/ 10 h 795"/>
                      <a:gd name="T50" fmla="*/ 80 w 716"/>
                      <a:gd name="T51" fmla="*/ 10 h 795"/>
                      <a:gd name="T52" fmla="*/ 84 w 716"/>
                      <a:gd name="T53" fmla="*/ 9 h 795"/>
                      <a:gd name="T54" fmla="*/ 88 w 716"/>
                      <a:gd name="T55" fmla="*/ 9 h 795"/>
                      <a:gd name="T56" fmla="*/ 97 w 716"/>
                      <a:gd name="T57" fmla="*/ 7 h 795"/>
                      <a:gd name="T58" fmla="*/ 101 w 716"/>
                      <a:gd name="T59" fmla="*/ 5 h 795"/>
                      <a:gd name="T60" fmla="*/ 97 w 716"/>
                      <a:gd name="T61" fmla="*/ 3 h 795"/>
                      <a:gd name="T62" fmla="*/ 81 w 716"/>
                      <a:gd name="T63" fmla="*/ 1 h 795"/>
                      <a:gd name="T64" fmla="*/ 73 w 716"/>
                      <a:gd name="T65" fmla="*/ 1 h 795"/>
                      <a:gd name="T66" fmla="*/ 65 w 716"/>
                      <a:gd name="T67" fmla="*/ 1 h 795"/>
                      <a:gd name="T68" fmla="*/ 56 w 716"/>
                      <a:gd name="T69" fmla="*/ 1 h 795"/>
                      <a:gd name="T70" fmla="*/ 56 w 716"/>
                      <a:gd name="T71" fmla="*/ 1 h 7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16"/>
                      <a:gd name="T109" fmla="*/ 0 h 795"/>
                      <a:gd name="T110" fmla="*/ 716 w 716"/>
                      <a:gd name="T111" fmla="*/ 795 h 7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16" h="795">
                        <a:moveTo>
                          <a:pt x="397" y="34"/>
                        </a:moveTo>
                        <a:cubicBezTo>
                          <a:pt x="426" y="126"/>
                          <a:pt x="311" y="103"/>
                          <a:pt x="248" y="108"/>
                        </a:cubicBezTo>
                        <a:cubicBezTo>
                          <a:pt x="221" y="135"/>
                          <a:pt x="195" y="150"/>
                          <a:pt x="174" y="182"/>
                        </a:cubicBezTo>
                        <a:cubicBezTo>
                          <a:pt x="169" y="212"/>
                          <a:pt x="172" y="252"/>
                          <a:pt x="146" y="275"/>
                        </a:cubicBezTo>
                        <a:cubicBezTo>
                          <a:pt x="129" y="290"/>
                          <a:pt x="109" y="300"/>
                          <a:pt x="90" y="312"/>
                        </a:cubicBezTo>
                        <a:cubicBezTo>
                          <a:pt x="81" y="318"/>
                          <a:pt x="62" y="331"/>
                          <a:pt x="62" y="331"/>
                        </a:cubicBezTo>
                        <a:cubicBezTo>
                          <a:pt x="35" y="372"/>
                          <a:pt x="0" y="398"/>
                          <a:pt x="34" y="452"/>
                        </a:cubicBezTo>
                        <a:cubicBezTo>
                          <a:pt x="41" y="463"/>
                          <a:pt x="59" y="458"/>
                          <a:pt x="71" y="461"/>
                        </a:cubicBezTo>
                        <a:cubicBezTo>
                          <a:pt x="101" y="505"/>
                          <a:pt x="103" y="538"/>
                          <a:pt x="90" y="591"/>
                        </a:cubicBezTo>
                        <a:cubicBezTo>
                          <a:pt x="85" y="610"/>
                          <a:pt x="71" y="647"/>
                          <a:pt x="71" y="647"/>
                        </a:cubicBezTo>
                        <a:cubicBezTo>
                          <a:pt x="74" y="684"/>
                          <a:pt x="71" y="722"/>
                          <a:pt x="81" y="758"/>
                        </a:cubicBezTo>
                        <a:cubicBezTo>
                          <a:pt x="91" y="793"/>
                          <a:pt x="183" y="795"/>
                          <a:pt x="183" y="795"/>
                        </a:cubicBezTo>
                        <a:cubicBezTo>
                          <a:pt x="248" y="782"/>
                          <a:pt x="230" y="787"/>
                          <a:pt x="248" y="730"/>
                        </a:cubicBezTo>
                        <a:cubicBezTo>
                          <a:pt x="237" y="675"/>
                          <a:pt x="220" y="668"/>
                          <a:pt x="201" y="619"/>
                        </a:cubicBezTo>
                        <a:cubicBezTo>
                          <a:pt x="194" y="601"/>
                          <a:pt x="183" y="563"/>
                          <a:pt x="183" y="563"/>
                        </a:cubicBezTo>
                        <a:cubicBezTo>
                          <a:pt x="186" y="554"/>
                          <a:pt x="187" y="544"/>
                          <a:pt x="192" y="535"/>
                        </a:cubicBezTo>
                        <a:cubicBezTo>
                          <a:pt x="203" y="516"/>
                          <a:pt x="229" y="480"/>
                          <a:pt x="229" y="480"/>
                        </a:cubicBezTo>
                        <a:cubicBezTo>
                          <a:pt x="226" y="471"/>
                          <a:pt x="229" y="456"/>
                          <a:pt x="220" y="452"/>
                        </a:cubicBezTo>
                        <a:cubicBezTo>
                          <a:pt x="208" y="446"/>
                          <a:pt x="169" y="477"/>
                          <a:pt x="164" y="480"/>
                        </a:cubicBezTo>
                        <a:cubicBezTo>
                          <a:pt x="176" y="377"/>
                          <a:pt x="165" y="423"/>
                          <a:pt x="192" y="340"/>
                        </a:cubicBezTo>
                        <a:cubicBezTo>
                          <a:pt x="196" y="328"/>
                          <a:pt x="190" y="310"/>
                          <a:pt x="201" y="303"/>
                        </a:cubicBezTo>
                        <a:cubicBezTo>
                          <a:pt x="223" y="289"/>
                          <a:pt x="276" y="285"/>
                          <a:pt x="276" y="285"/>
                        </a:cubicBezTo>
                        <a:cubicBezTo>
                          <a:pt x="298" y="288"/>
                          <a:pt x="323" y="282"/>
                          <a:pt x="341" y="294"/>
                        </a:cubicBezTo>
                        <a:cubicBezTo>
                          <a:pt x="410" y="338"/>
                          <a:pt x="348" y="348"/>
                          <a:pt x="406" y="377"/>
                        </a:cubicBezTo>
                        <a:cubicBezTo>
                          <a:pt x="429" y="388"/>
                          <a:pt x="456" y="388"/>
                          <a:pt x="480" y="396"/>
                        </a:cubicBezTo>
                        <a:cubicBezTo>
                          <a:pt x="508" y="393"/>
                          <a:pt x="537" y="396"/>
                          <a:pt x="564" y="387"/>
                        </a:cubicBezTo>
                        <a:cubicBezTo>
                          <a:pt x="577" y="383"/>
                          <a:pt x="581" y="366"/>
                          <a:pt x="592" y="359"/>
                        </a:cubicBezTo>
                        <a:cubicBezTo>
                          <a:pt x="600" y="354"/>
                          <a:pt x="611" y="353"/>
                          <a:pt x="620" y="350"/>
                        </a:cubicBezTo>
                        <a:cubicBezTo>
                          <a:pt x="683" y="286"/>
                          <a:pt x="660" y="316"/>
                          <a:pt x="694" y="266"/>
                        </a:cubicBezTo>
                        <a:cubicBezTo>
                          <a:pt x="700" y="247"/>
                          <a:pt x="716" y="229"/>
                          <a:pt x="712" y="210"/>
                        </a:cubicBezTo>
                        <a:cubicBezTo>
                          <a:pt x="711" y="204"/>
                          <a:pt x="702" y="148"/>
                          <a:pt x="694" y="136"/>
                        </a:cubicBezTo>
                        <a:cubicBezTo>
                          <a:pt x="668" y="97"/>
                          <a:pt x="620" y="84"/>
                          <a:pt x="582" y="62"/>
                        </a:cubicBezTo>
                        <a:cubicBezTo>
                          <a:pt x="560" y="50"/>
                          <a:pt x="540" y="34"/>
                          <a:pt x="517" y="24"/>
                        </a:cubicBezTo>
                        <a:cubicBezTo>
                          <a:pt x="499" y="16"/>
                          <a:pt x="462" y="6"/>
                          <a:pt x="462" y="6"/>
                        </a:cubicBezTo>
                        <a:cubicBezTo>
                          <a:pt x="386" y="24"/>
                          <a:pt x="459" y="0"/>
                          <a:pt x="397" y="43"/>
                        </a:cubicBezTo>
                        <a:cubicBezTo>
                          <a:pt x="395" y="45"/>
                          <a:pt x="397" y="37"/>
                          <a:pt x="397" y="34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49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55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0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71" y="3250"/>
                    <a:ext cx="77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1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089" y="3345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2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780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3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051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4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5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39" y="3377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101" y="3677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57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</p:grpSp>
            <p:sp>
              <p:nvSpPr>
                <p:cNvPr id="4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396" y="2993"/>
                  <a:ext cx="865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2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rtl="0">
                    <a:defRPr/>
                  </a:pPr>
                  <a:r>
                    <a:rPr lang="en-US" dirty="0">
                      <a:solidFill>
                        <a:schemeClr val="bg1"/>
                      </a:solidFill>
                      <a:latin typeface="Arial Narrow" pitchFamily="34" charset="0"/>
                      <a:cs typeface="Arial" pitchFamily="34" charset="0"/>
                    </a:rPr>
                    <a:t>Macrophage</a:t>
                  </a:r>
                  <a:endParaRPr lang="en-US" sz="1800" b="0" dirty="0"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1966" y="2776"/>
                <a:ext cx="920" cy="680"/>
                <a:chOff x="4848" y="1344"/>
                <a:chExt cx="912" cy="912"/>
              </a:xfrm>
            </p:grpSpPr>
            <p:sp>
              <p:nvSpPr>
                <p:cNvPr id="43" name="Oval 39"/>
                <p:cNvSpPr>
                  <a:spLocks noChangeArrowheads="1"/>
                </p:cNvSpPr>
                <p:nvPr/>
              </p:nvSpPr>
              <p:spPr bwMode="auto">
                <a:xfrm>
                  <a:off x="4848" y="1344"/>
                  <a:ext cx="912" cy="91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FFFF"/>
                    </a:gs>
                    <a:gs pos="100000">
                      <a:srgbClr val="007676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 dirty="0"/>
                </a:p>
              </p:txBody>
            </p:sp>
            <p:sp>
              <p:nvSpPr>
                <p:cNvPr id="44" name="Oval 40"/>
                <p:cNvSpPr>
                  <a:spLocks noChangeArrowheads="1"/>
                </p:cNvSpPr>
                <p:nvPr/>
              </p:nvSpPr>
              <p:spPr bwMode="auto">
                <a:xfrm>
                  <a:off x="4944" y="1488"/>
                  <a:ext cx="720" cy="72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rtl="0"/>
                  <a:r>
                    <a:rPr lang="en-US" dirty="0">
                      <a:latin typeface="Arial Narrow" pitchFamily="34" charset="0"/>
                    </a:rPr>
                    <a:t>Th</a:t>
                  </a:r>
                </a:p>
                <a:p>
                  <a:pPr algn="ctr" rtl="0"/>
                  <a:r>
                    <a:rPr lang="en-US" sz="1800" dirty="0">
                      <a:latin typeface="Arial Narrow" pitchFamily="34" charset="0"/>
                    </a:rPr>
                    <a:t>cell</a:t>
                  </a:r>
                  <a:endParaRPr lang="en-US" sz="1800" b="0" dirty="0"/>
                </a:p>
              </p:txBody>
            </p:sp>
          </p:grpSp>
          <p:grpSp>
            <p:nvGrpSpPr>
              <p:cNvPr id="13" name="Group 41"/>
              <p:cNvGrpSpPr>
                <a:grpSpLocks/>
              </p:cNvGrpSpPr>
              <p:nvPr/>
            </p:nvGrpSpPr>
            <p:grpSpPr bwMode="auto">
              <a:xfrm>
                <a:off x="4018" y="1943"/>
                <a:ext cx="1404" cy="573"/>
                <a:chOff x="2112" y="2706"/>
                <a:chExt cx="1392" cy="768"/>
              </a:xfrm>
            </p:grpSpPr>
            <p:grpSp>
              <p:nvGrpSpPr>
                <p:cNvPr id="30" name="Group 42"/>
                <p:cNvGrpSpPr>
                  <a:grpSpLocks/>
                </p:cNvGrpSpPr>
                <p:nvPr/>
              </p:nvGrpSpPr>
              <p:grpSpPr bwMode="auto">
                <a:xfrm>
                  <a:off x="2112" y="2706"/>
                  <a:ext cx="1392" cy="768"/>
                  <a:chOff x="96" y="3072"/>
                  <a:chExt cx="1392" cy="768"/>
                </a:xfrm>
              </p:grpSpPr>
              <p:sp>
                <p:nvSpPr>
                  <p:cNvPr id="32" name="Cloud"/>
                  <p:cNvSpPr>
                    <a:spLocks noChangeAspect="1" noEditPoints="1" noChangeArrowheads="1"/>
                  </p:cNvSpPr>
                  <p:nvPr/>
                </p:nvSpPr>
                <p:spPr bwMode="auto">
                  <a:xfrm rot="-10384744">
                    <a:off x="96" y="3072"/>
                    <a:ext cx="1392" cy="76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979 w 21600"/>
                      <a:gd name="T13" fmla="*/ 3263 h 21600"/>
                      <a:gd name="T14" fmla="*/ 17084 w 21600"/>
                      <a:gd name="T15" fmla="*/ 1732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 extrusionOk="0">
                        <a:moveTo>
                          <a:pt x="1949" y="7180"/>
                        </a:moveTo>
                        <a:cubicBezTo>
                          <a:pt x="841" y="7336"/>
                          <a:pt x="0" y="8613"/>
                          <a:pt x="0" y="10137"/>
                        </a:cubicBezTo>
                        <a:cubicBezTo>
                          <a:pt x="-1" y="11192"/>
                          <a:pt x="409" y="12169"/>
                          <a:pt x="1074" y="12702"/>
                        </a:cubicBezTo>
                        <a:lnTo>
                          <a:pt x="1063" y="12668"/>
                        </a:lnTo>
                        <a:cubicBezTo>
                          <a:pt x="685" y="13217"/>
                          <a:pt x="475" y="13940"/>
                          <a:pt x="475" y="14690"/>
                        </a:cubicBezTo>
                        <a:cubicBezTo>
                          <a:pt x="475" y="16325"/>
                          <a:pt x="1451" y="17650"/>
                          <a:pt x="2655" y="17650"/>
                        </a:cubicBezTo>
                        <a:cubicBezTo>
                          <a:pt x="2739" y="17650"/>
                          <a:pt x="2824" y="17643"/>
                          <a:pt x="2909" y="17629"/>
                        </a:cubicBezTo>
                        <a:lnTo>
                          <a:pt x="2897" y="17649"/>
                        </a:lnTo>
                        <a:cubicBezTo>
                          <a:pt x="3585" y="19288"/>
                          <a:pt x="4863" y="20300"/>
                          <a:pt x="6247" y="20300"/>
                        </a:cubicBezTo>
                        <a:cubicBezTo>
                          <a:pt x="6947" y="20299"/>
                          <a:pt x="7635" y="20039"/>
                          <a:pt x="8235" y="19546"/>
                        </a:cubicBezTo>
                        <a:lnTo>
                          <a:pt x="8229" y="19550"/>
                        </a:lnTo>
                        <a:cubicBezTo>
                          <a:pt x="8855" y="20829"/>
                          <a:pt x="9908" y="21597"/>
                          <a:pt x="11036" y="21597"/>
                        </a:cubicBezTo>
                        <a:cubicBezTo>
                          <a:pt x="12523" y="21596"/>
                          <a:pt x="13836" y="20267"/>
                          <a:pt x="14267" y="18324"/>
                        </a:cubicBezTo>
                        <a:lnTo>
                          <a:pt x="14270" y="18350"/>
                        </a:lnTo>
                        <a:cubicBezTo>
                          <a:pt x="14730" y="18740"/>
                          <a:pt x="15260" y="18947"/>
                          <a:pt x="15802" y="18947"/>
                        </a:cubicBezTo>
                        <a:cubicBezTo>
                          <a:pt x="17390" y="18946"/>
                          <a:pt x="18682" y="17205"/>
                          <a:pt x="18694" y="15045"/>
                        </a:cubicBezTo>
                        <a:lnTo>
                          <a:pt x="18689" y="15035"/>
                        </a:lnTo>
                        <a:cubicBezTo>
                          <a:pt x="20357" y="14710"/>
                          <a:pt x="21597" y="12765"/>
                          <a:pt x="21597" y="10472"/>
                        </a:cubicBezTo>
                        <a:cubicBezTo>
                          <a:pt x="21597" y="9456"/>
                          <a:pt x="21350" y="8469"/>
                          <a:pt x="20896" y="7663"/>
                        </a:cubicBezTo>
                        <a:lnTo>
                          <a:pt x="20889" y="7661"/>
                        </a:lnTo>
                        <a:cubicBezTo>
                          <a:pt x="21031" y="7208"/>
                          <a:pt x="21105" y="6721"/>
                          <a:pt x="21105" y="6228"/>
                        </a:cubicBezTo>
                        <a:cubicBezTo>
                          <a:pt x="21105" y="4588"/>
                          <a:pt x="20299" y="3150"/>
                          <a:pt x="19139" y="2719"/>
                        </a:cubicBezTo>
                        <a:lnTo>
                          <a:pt x="19148" y="2712"/>
                        </a:lnTo>
                        <a:cubicBezTo>
                          <a:pt x="18940" y="1142"/>
                          <a:pt x="17933" y="0"/>
                          <a:pt x="16758" y="0"/>
                        </a:cubicBezTo>
                        <a:cubicBezTo>
                          <a:pt x="16044" y="-1"/>
                          <a:pt x="15367" y="426"/>
                          <a:pt x="14905" y="1165"/>
                        </a:cubicBezTo>
                        <a:lnTo>
                          <a:pt x="14909" y="1170"/>
                        </a:lnTo>
                        <a:cubicBezTo>
                          <a:pt x="14497" y="432"/>
                          <a:pt x="13855" y="0"/>
                          <a:pt x="13174" y="0"/>
                        </a:cubicBezTo>
                        <a:cubicBezTo>
                          <a:pt x="12347" y="-1"/>
                          <a:pt x="11590" y="637"/>
                          <a:pt x="11221" y="1645"/>
                        </a:cubicBezTo>
                        <a:lnTo>
                          <a:pt x="11229" y="1694"/>
                        </a:lnTo>
                        <a:cubicBezTo>
                          <a:pt x="10730" y="1024"/>
                          <a:pt x="10058" y="650"/>
                          <a:pt x="9358" y="650"/>
                        </a:cubicBezTo>
                        <a:cubicBezTo>
                          <a:pt x="8372" y="649"/>
                          <a:pt x="7466" y="1391"/>
                          <a:pt x="7003" y="2578"/>
                        </a:cubicBezTo>
                        <a:lnTo>
                          <a:pt x="6995" y="2602"/>
                        </a:lnTo>
                        <a:cubicBezTo>
                          <a:pt x="6477" y="2189"/>
                          <a:pt x="5888" y="1972"/>
                          <a:pt x="5288" y="1972"/>
                        </a:cubicBezTo>
                        <a:cubicBezTo>
                          <a:pt x="3423" y="1972"/>
                          <a:pt x="1912" y="4029"/>
                          <a:pt x="1912" y="6567"/>
                        </a:cubicBezTo>
                        <a:cubicBezTo>
                          <a:pt x="1911" y="6774"/>
                          <a:pt x="1922" y="6981"/>
                          <a:pt x="1942" y="7186"/>
                        </a:cubicBezTo>
                        <a:close/>
                      </a:path>
                      <a:path w="21600" h="21600" fill="none" extrusionOk="0">
                        <a:moveTo>
                          <a:pt x="1074" y="12702"/>
                        </a:moveTo>
                        <a:cubicBezTo>
                          <a:pt x="1407" y="12969"/>
                          <a:pt x="1786" y="13110"/>
                          <a:pt x="2172" y="13110"/>
                        </a:cubicBezTo>
                        <a:cubicBezTo>
                          <a:pt x="2228" y="13109"/>
                          <a:pt x="2285" y="13107"/>
                          <a:pt x="2341" y="13101"/>
                        </a:cubicBezTo>
                      </a:path>
                      <a:path w="21600" h="21600" fill="none" extrusionOk="0">
                        <a:moveTo>
                          <a:pt x="2909" y="17629"/>
                        </a:moveTo>
                        <a:cubicBezTo>
                          <a:pt x="3099" y="17599"/>
                          <a:pt x="3285" y="17535"/>
                          <a:pt x="3463" y="17439"/>
                        </a:cubicBezTo>
                      </a:path>
                      <a:path w="21600" h="21600" fill="none" extrusionOk="0">
                        <a:moveTo>
                          <a:pt x="7895" y="18680"/>
                        </a:moveTo>
                        <a:cubicBezTo>
                          <a:pt x="7983" y="18985"/>
                          <a:pt x="8095" y="19277"/>
                          <a:pt x="8229" y="19550"/>
                        </a:cubicBezTo>
                      </a:path>
                      <a:path w="21600" h="21600" fill="none" extrusionOk="0">
                        <a:moveTo>
                          <a:pt x="14267" y="18324"/>
                        </a:moveTo>
                        <a:cubicBezTo>
                          <a:pt x="14336" y="18013"/>
                          <a:pt x="14380" y="17693"/>
                          <a:pt x="14400" y="17370"/>
                        </a:cubicBezTo>
                      </a:path>
                      <a:path w="21600" h="21600" fill="none" extrusionOk="0">
                        <a:moveTo>
                          <a:pt x="18694" y="15045"/>
                        </a:moveTo>
                        <a:cubicBezTo>
                          <a:pt x="18694" y="15034"/>
                          <a:pt x="18695" y="15024"/>
                          <a:pt x="18695" y="15013"/>
                        </a:cubicBezTo>
                        <a:cubicBezTo>
                          <a:pt x="18695" y="13508"/>
                          <a:pt x="18063" y="12136"/>
                          <a:pt x="17069" y="11477"/>
                        </a:cubicBezTo>
                      </a:path>
                      <a:path w="21600" h="21600" fill="none" extrusionOk="0">
                        <a:moveTo>
                          <a:pt x="20165" y="8999"/>
                        </a:moveTo>
                        <a:cubicBezTo>
                          <a:pt x="20479" y="8635"/>
                          <a:pt x="20726" y="8177"/>
                          <a:pt x="20889" y="7661"/>
                        </a:cubicBezTo>
                      </a:path>
                      <a:path w="21600" h="21600" fill="none" extrusionOk="0">
                        <a:moveTo>
                          <a:pt x="19186" y="3344"/>
                        </a:moveTo>
                        <a:cubicBezTo>
                          <a:pt x="19186" y="3328"/>
                          <a:pt x="19187" y="3313"/>
                          <a:pt x="19187" y="3297"/>
                        </a:cubicBezTo>
                        <a:cubicBezTo>
                          <a:pt x="19187" y="3101"/>
                          <a:pt x="19174" y="2905"/>
                          <a:pt x="19148" y="2712"/>
                        </a:cubicBezTo>
                      </a:path>
                      <a:path w="21600" h="21600" fill="none" extrusionOk="0">
                        <a:moveTo>
                          <a:pt x="14905" y="1165"/>
                        </a:moveTo>
                        <a:cubicBezTo>
                          <a:pt x="14754" y="1408"/>
                          <a:pt x="14629" y="1679"/>
                          <a:pt x="14535" y="1971"/>
                        </a:cubicBezTo>
                      </a:path>
                      <a:path w="21600" h="21600" fill="none" extrusionOk="0">
                        <a:moveTo>
                          <a:pt x="11221" y="1645"/>
                        </a:moveTo>
                        <a:cubicBezTo>
                          <a:pt x="11140" y="1866"/>
                          <a:pt x="11080" y="2099"/>
                          <a:pt x="11041" y="2340"/>
                        </a:cubicBezTo>
                      </a:path>
                      <a:path w="21600" h="21600" fill="none" extrusionOk="0">
                        <a:moveTo>
                          <a:pt x="7645" y="3276"/>
                        </a:moveTo>
                        <a:cubicBezTo>
                          <a:pt x="7449" y="3016"/>
                          <a:pt x="7231" y="2790"/>
                          <a:pt x="6995" y="2602"/>
                        </a:cubicBezTo>
                      </a:path>
                      <a:path w="21600" h="21600" fill="none" extrusionOk="0">
                        <a:moveTo>
                          <a:pt x="1942" y="7186"/>
                        </a:moveTo>
                        <a:cubicBezTo>
                          <a:pt x="1966" y="7426"/>
                          <a:pt x="2004" y="7663"/>
                          <a:pt x="2056" y="7895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rgbClr val="9933FF"/>
                      </a:gs>
                      <a:gs pos="100000">
                        <a:srgbClr val="471876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33" name="Freeform 44"/>
                  <p:cNvSpPr>
                    <a:spLocks/>
                  </p:cNvSpPr>
                  <p:nvPr/>
                </p:nvSpPr>
                <p:spPr bwMode="auto">
                  <a:xfrm>
                    <a:off x="471" y="3186"/>
                    <a:ext cx="576" cy="527"/>
                  </a:xfrm>
                  <a:custGeom>
                    <a:avLst/>
                    <a:gdLst>
                      <a:gd name="T0" fmla="*/ 56 w 716"/>
                      <a:gd name="T1" fmla="*/ 1 h 795"/>
                      <a:gd name="T2" fmla="*/ 35 w 716"/>
                      <a:gd name="T3" fmla="*/ 3 h 795"/>
                      <a:gd name="T4" fmla="*/ 25 w 716"/>
                      <a:gd name="T5" fmla="*/ 5 h 795"/>
                      <a:gd name="T6" fmla="*/ 20 w 716"/>
                      <a:gd name="T7" fmla="*/ 7 h 795"/>
                      <a:gd name="T8" fmla="*/ 13 w 716"/>
                      <a:gd name="T9" fmla="*/ 8 h 795"/>
                      <a:gd name="T10" fmla="*/ 9 w 716"/>
                      <a:gd name="T11" fmla="*/ 9 h 795"/>
                      <a:gd name="T12" fmla="*/ 5 w 716"/>
                      <a:gd name="T13" fmla="*/ 11 h 795"/>
                      <a:gd name="T14" fmla="*/ 10 w 716"/>
                      <a:gd name="T15" fmla="*/ 11 h 795"/>
                      <a:gd name="T16" fmla="*/ 13 w 716"/>
                      <a:gd name="T17" fmla="*/ 15 h 795"/>
                      <a:gd name="T18" fmla="*/ 10 w 716"/>
                      <a:gd name="T19" fmla="*/ 16 h 795"/>
                      <a:gd name="T20" fmla="*/ 11 w 716"/>
                      <a:gd name="T21" fmla="*/ 19 h 795"/>
                      <a:gd name="T22" fmla="*/ 25 w 716"/>
                      <a:gd name="T23" fmla="*/ 19 h 795"/>
                      <a:gd name="T24" fmla="*/ 35 w 716"/>
                      <a:gd name="T25" fmla="*/ 18 h 795"/>
                      <a:gd name="T26" fmla="*/ 28 w 716"/>
                      <a:gd name="T27" fmla="*/ 15 h 795"/>
                      <a:gd name="T28" fmla="*/ 25 w 716"/>
                      <a:gd name="T29" fmla="*/ 14 h 795"/>
                      <a:gd name="T30" fmla="*/ 27 w 716"/>
                      <a:gd name="T31" fmla="*/ 13 h 795"/>
                      <a:gd name="T32" fmla="*/ 32 w 716"/>
                      <a:gd name="T33" fmla="*/ 12 h 795"/>
                      <a:gd name="T34" fmla="*/ 31 w 716"/>
                      <a:gd name="T35" fmla="*/ 11 h 795"/>
                      <a:gd name="T36" fmla="*/ 23 w 716"/>
                      <a:gd name="T37" fmla="*/ 12 h 795"/>
                      <a:gd name="T38" fmla="*/ 27 w 716"/>
                      <a:gd name="T39" fmla="*/ 9 h 795"/>
                      <a:gd name="T40" fmla="*/ 28 w 716"/>
                      <a:gd name="T41" fmla="*/ 7 h 795"/>
                      <a:gd name="T42" fmla="*/ 39 w 716"/>
                      <a:gd name="T43" fmla="*/ 7 h 795"/>
                      <a:gd name="T44" fmla="*/ 48 w 716"/>
                      <a:gd name="T45" fmla="*/ 7 h 795"/>
                      <a:gd name="T46" fmla="*/ 58 w 716"/>
                      <a:gd name="T47" fmla="*/ 9 h 795"/>
                      <a:gd name="T48" fmla="*/ 68 w 716"/>
                      <a:gd name="T49" fmla="*/ 10 h 795"/>
                      <a:gd name="T50" fmla="*/ 80 w 716"/>
                      <a:gd name="T51" fmla="*/ 10 h 795"/>
                      <a:gd name="T52" fmla="*/ 84 w 716"/>
                      <a:gd name="T53" fmla="*/ 9 h 795"/>
                      <a:gd name="T54" fmla="*/ 88 w 716"/>
                      <a:gd name="T55" fmla="*/ 9 h 795"/>
                      <a:gd name="T56" fmla="*/ 97 w 716"/>
                      <a:gd name="T57" fmla="*/ 7 h 795"/>
                      <a:gd name="T58" fmla="*/ 101 w 716"/>
                      <a:gd name="T59" fmla="*/ 5 h 795"/>
                      <a:gd name="T60" fmla="*/ 97 w 716"/>
                      <a:gd name="T61" fmla="*/ 3 h 795"/>
                      <a:gd name="T62" fmla="*/ 81 w 716"/>
                      <a:gd name="T63" fmla="*/ 1 h 795"/>
                      <a:gd name="T64" fmla="*/ 73 w 716"/>
                      <a:gd name="T65" fmla="*/ 1 h 795"/>
                      <a:gd name="T66" fmla="*/ 65 w 716"/>
                      <a:gd name="T67" fmla="*/ 1 h 795"/>
                      <a:gd name="T68" fmla="*/ 56 w 716"/>
                      <a:gd name="T69" fmla="*/ 1 h 795"/>
                      <a:gd name="T70" fmla="*/ 56 w 716"/>
                      <a:gd name="T71" fmla="*/ 1 h 79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16"/>
                      <a:gd name="T109" fmla="*/ 0 h 795"/>
                      <a:gd name="T110" fmla="*/ 716 w 716"/>
                      <a:gd name="T111" fmla="*/ 795 h 79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16" h="795">
                        <a:moveTo>
                          <a:pt x="397" y="34"/>
                        </a:moveTo>
                        <a:cubicBezTo>
                          <a:pt x="426" y="126"/>
                          <a:pt x="311" y="103"/>
                          <a:pt x="248" y="108"/>
                        </a:cubicBezTo>
                        <a:cubicBezTo>
                          <a:pt x="221" y="135"/>
                          <a:pt x="195" y="150"/>
                          <a:pt x="174" y="182"/>
                        </a:cubicBezTo>
                        <a:cubicBezTo>
                          <a:pt x="169" y="212"/>
                          <a:pt x="172" y="252"/>
                          <a:pt x="146" y="275"/>
                        </a:cubicBezTo>
                        <a:cubicBezTo>
                          <a:pt x="129" y="290"/>
                          <a:pt x="109" y="300"/>
                          <a:pt x="90" y="312"/>
                        </a:cubicBezTo>
                        <a:cubicBezTo>
                          <a:pt x="81" y="318"/>
                          <a:pt x="62" y="331"/>
                          <a:pt x="62" y="331"/>
                        </a:cubicBezTo>
                        <a:cubicBezTo>
                          <a:pt x="35" y="372"/>
                          <a:pt x="0" y="398"/>
                          <a:pt x="34" y="452"/>
                        </a:cubicBezTo>
                        <a:cubicBezTo>
                          <a:pt x="41" y="463"/>
                          <a:pt x="59" y="458"/>
                          <a:pt x="71" y="461"/>
                        </a:cubicBezTo>
                        <a:cubicBezTo>
                          <a:pt x="101" y="505"/>
                          <a:pt x="103" y="538"/>
                          <a:pt x="90" y="591"/>
                        </a:cubicBezTo>
                        <a:cubicBezTo>
                          <a:pt x="85" y="610"/>
                          <a:pt x="71" y="647"/>
                          <a:pt x="71" y="647"/>
                        </a:cubicBezTo>
                        <a:cubicBezTo>
                          <a:pt x="74" y="684"/>
                          <a:pt x="71" y="722"/>
                          <a:pt x="81" y="758"/>
                        </a:cubicBezTo>
                        <a:cubicBezTo>
                          <a:pt x="91" y="793"/>
                          <a:pt x="183" y="795"/>
                          <a:pt x="183" y="795"/>
                        </a:cubicBezTo>
                        <a:cubicBezTo>
                          <a:pt x="248" y="782"/>
                          <a:pt x="230" y="787"/>
                          <a:pt x="248" y="730"/>
                        </a:cubicBezTo>
                        <a:cubicBezTo>
                          <a:pt x="237" y="675"/>
                          <a:pt x="220" y="668"/>
                          <a:pt x="201" y="619"/>
                        </a:cubicBezTo>
                        <a:cubicBezTo>
                          <a:pt x="194" y="601"/>
                          <a:pt x="183" y="563"/>
                          <a:pt x="183" y="563"/>
                        </a:cubicBezTo>
                        <a:cubicBezTo>
                          <a:pt x="186" y="554"/>
                          <a:pt x="187" y="544"/>
                          <a:pt x="192" y="535"/>
                        </a:cubicBezTo>
                        <a:cubicBezTo>
                          <a:pt x="203" y="516"/>
                          <a:pt x="229" y="480"/>
                          <a:pt x="229" y="480"/>
                        </a:cubicBezTo>
                        <a:cubicBezTo>
                          <a:pt x="226" y="471"/>
                          <a:pt x="229" y="456"/>
                          <a:pt x="220" y="452"/>
                        </a:cubicBezTo>
                        <a:cubicBezTo>
                          <a:pt x="208" y="446"/>
                          <a:pt x="169" y="477"/>
                          <a:pt x="164" y="480"/>
                        </a:cubicBezTo>
                        <a:cubicBezTo>
                          <a:pt x="176" y="377"/>
                          <a:pt x="165" y="423"/>
                          <a:pt x="192" y="340"/>
                        </a:cubicBezTo>
                        <a:cubicBezTo>
                          <a:pt x="196" y="328"/>
                          <a:pt x="190" y="310"/>
                          <a:pt x="201" y="303"/>
                        </a:cubicBezTo>
                        <a:cubicBezTo>
                          <a:pt x="223" y="289"/>
                          <a:pt x="276" y="285"/>
                          <a:pt x="276" y="285"/>
                        </a:cubicBezTo>
                        <a:cubicBezTo>
                          <a:pt x="298" y="288"/>
                          <a:pt x="323" y="282"/>
                          <a:pt x="341" y="294"/>
                        </a:cubicBezTo>
                        <a:cubicBezTo>
                          <a:pt x="410" y="338"/>
                          <a:pt x="348" y="348"/>
                          <a:pt x="406" y="377"/>
                        </a:cubicBezTo>
                        <a:cubicBezTo>
                          <a:pt x="429" y="388"/>
                          <a:pt x="456" y="388"/>
                          <a:pt x="480" y="396"/>
                        </a:cubicBezTo>
                        <a:cubicBezTo>
                          <a:pt x="508" y="393"/>
                          <a:pt x="537" y="396"/>
                          <a:pt x="564" y="387"/>
                        </a:cubicBezTo>
                        <a:cubicBezTo>
                          <a:pt x="577" y="383"/>
                          <a:pt x="581" y="366"/>
                          <a:pt x="592" y="359"/>
                        </a:cubicBezTo>
                        <a:cubicBezTo>
                          <a:pt x="600" y="354"/>
                          <a:pt x="611" y="353"/>
                          <a:pt x="620" y="350"/>
                        </a:cubicBezTo>
                        <a:cubicBezTo>
                          <a:pt x="683" y="286"/>
                          <a:pt x="660" y="316"/>
                          <a:pt x="694" y="266"/>
                        </a:cubicBezTo>
                        <a:cubicBezTo>
                          <a:pt x="700" y="247"/>
                          <a:pt x="716" y="229"/>
                          <a:pt x="712" y="210"/>
                        </a:cubicBezTo>
                        <a:cubicBezTo>
                          <a:pt x="711" y="204"/>
                          <a:pt x="702" y="148"/>
                          <a:pt x="694" y="136"/>
                        </a:cubicBezTo>
                        <a:cubicBezTo>
                          <a:pt x="668" y="97"/>
                          <a:pt x="620" y="84"/>
                          <a:pt x="582" y="62"/>
                        </a:cubicBezTo>
                        <a:cubicBezTo>
                          <a:pt x="560" y="50"/>
                          <a:pt x="540" y="34"/>
                          <a:pt x="517" y="24"/>
                        </a:cubicBezTo>
                        <a:cubicBezTo>
                          <a:pt x="499" y="16"/>
                          <a:pt x="462" y="6"/>
                          <a:pt x="462" y="6"/>
                        </a:cubicBezTo>
                        <a:cubicBezTo>
                          <a:pt x="386" y="24"/>
                          <a:pt x="459" y="0"/>
                          <a:pt x="397" y="43"/>
                        </a:cubicBezTo>
                        <a:cubicBezTo>
                          <a:pt x="395" y="45"/>
                          <a:pt x="397" y="37"/>
                          <a:pt x="397" y="34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 dirty="0"/>
                  </a:p>
                </p:txBody>
              </p:sp>
              <p:sp>
                <p:nvSpPr>
                  <p:cNvPr id="3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55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35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71" y="3250"/>
                    <a:ext cx="77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36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089" y="3345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37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780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3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1051" y="3504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39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40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239" y="3377"/>
                    <a:ext cx="77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41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101" y="3677"/>
                    <a:ext cx="78" cy="6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  <p:sp>
                <p:nvSpPr>
                  <p:cNvPr id="42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3664"/>
                    <a:ext cx="78" cy="6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SA" dirty="0"/>
                  </a:p>
                </p:txBody>
              </p:sp>
            </p:grpSp>
            <p:sp>
              <p:nvSpPr>
                <p:cNvPr id="3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394" y="2993"/>
                  <a:ext cx="857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2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rtl="0">
                    <a:defRPr/>
                  </a:pPr>
                  <a:r>
                    <a:rPr lang="en-US" dirty="0">
                      <a:solidFill>
                        <a:schemeClr val="bg1"/>
                      </a:solidFill>
                      <a:latin typeface="Arial Narrow" pitchFamily="34" charset="0"/>
                      <a:cs typeface="Arial" pitchFamily="34" charset="0"/>
                    </a:rPr>
                    <a:t>Macrophage</a:t>
                  </a:r>
                  <a:endParaRPr lang="en-US" sz="1800" b="0" dirty="0">
                    <a:cs typeface="Arial" pitchFamily="34" charset="0"/>
                  </a:endParaRPr>
                </a:p>
              </p:txBody>
            </p:sp>
          </p:grpSp>
          <p:sp>
            <p:nvSpPr>
              <p:cNvPr id="14" name="AutoShape 55"/>
              <p:cNvSpPr>
                <a:spLocks noChangeArrowheads="1"/>
              </p:cNvSpPr>
              <p:nvPr/>
            </p:nvSpPr>
            <p:spPr bwMode="auto">
              <a:xfrm>
                <a:off x="3437" y="2194"/>
                <a:ext cx="533" cy="143"/>
              </a:xfrm>
              <a:prstGeom prst="rightArrow">
                <a:avLst>
                  <a:gd name="adj1" fmla="val 50000"/>
                  <a:gd name="adj2" fmla="val 93182"/>
                </a:avLst>
              </a:prstGeom>
              <a:solidFill>
                <a:schemeClr val="hlink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15" name="Oval 56"/>
              <p:cNvSpPr>
                <a:spLocks noChangeArrowheads="1"/>
              </p:cNvSpPr>
              <p:nvPr/>
            </p:nvSpPr>
            <p:spPr bwMode="auto">
              <a:xfrm>
                <a:off x="967" y="1836"/>
                <a:ext cx="194" cy="179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7618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 b="0" dirty="0"/>
              </a:p>
            </p:txBody>
          </p:sp>
          <p:sp>
            <p:nvSpPr>
              <p:cNvPr id="16" name="AutoShape 57"/>
              <p:cNvSpPr>
                <a:spLocks noChangeArrowheads="1"/>
              </p:cNvSpPr>
              <p:nvPr/>
            </p:nvSpPr>
            <p:spPr bwMode="auto">
              <a:xfrm>
                <a:off x="677" y="2659"/>
                <a:ext cx="308" cy="1075"/>
              </a:xfrm>
              <a:prstGeom prst="downArrow">
                <a:avLst>
                  <a:gd name="adj1" fmla="val 50000"/>
                  <a:gd name="adj2" fmla="val 87256"/>
                </a:avLst>
              </a:prstGeom>
              <a:solidFill>
                <a:srgbClr val="FFFFCC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374" y="3841"/>
                <a:ext cx="855" cy="19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400" dirty="0">
                    <a:latin typeface="Arial Narrow" pitchFamily="34" charset="0"/>
                  </a:rPr>
                  <a:t>Cytokines</a:t>
                </a:r>
                <a:endParaRPr lang="en-US" sz="1800" b="0" dirty="0"/>
              </a:p>
            </p:txBody>
          </p:sp>
          <p:sp>
            <p:nvSpPr>
              <p:cNvPr id="18" name="AutoShape 59"/>
              <p:cNvSpPr>
                <a:spLocks noChangeArrowheads="1"/>
              </p:cNvSpPr>
              <p:nvPr/>
            </p:nvSpPr>
            <p:spPr bwMode="auto">
              <a:xfrm>
                <a:off x="2323" y="3519"/>
                <a:ext cx="291" cy="28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CC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19" name="Text Box 60"/>
              <p:cNvSpPr txBox="1">
                <a:spLocks noChangeArrowheads="1"/>
              </p:cNvSpPr>
              <p:nvPr/>
            </p:nvSpPr>
            <p:spPr bwMode="auto">
              <a:xfrm>
                <a:off x="1974" y="3859"/>
                <a:ext cx="1107" cy="19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400" dirty="0">
                    <a:latin typeface="Arial Narrow" pitchFamily="34" charset="0"/>
                  </a:rPr>
                  <a:t>Lymphokines</a:t>
                </a:r>
                <a:endParaRPr lang="en-US" sz="1800" b="0" dirty="0"/>
              </a:p>
            </p:txBody>
          </p:sp>
          <p:sp>
            <p:nvSpPr>
              <p:cNvPr id="20" name="Text Box 61"/>
              <p:cNvSpPr txBox="1">
                <a:spLocks noChangeArrowheads="1"/>
              </p:cNvSpPr>
              <p:nvPr/>
            </p:nvSpPr>
            <p:spPr bwMode="auto">
              <a:xfrm>
                <a:off x="4006" y="3519"/>
                <a:ext cx="855" cy="19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400" dirty="0">
                    <a:latin typeface="Arial Narrow" pitchFamily="34" charset="0"/>
                  </a:rPr>
                  <a:t>Cytokines</a:t>
                </a:r>
                <a:endParaRPr lang="en-US" sz="1800" b="0" dirty="0"/>
              </a:p>
            </p:txBody>
          </p:sp>
          <p:sp>
            <p:nvSpPr>
              <p:cNvPr id="21" name="Text Box 62"/>
              <p:cNvSpPr txBox="1">
                <a:spLocks noChangeArrowheads="1"/>
              </p:cNvSpPr>
              <p:nvPr/>
            </p:nvSpPr>
            <p:spPr bwMode="auto">
              <a:xfrm>
                <a:off x="3339" y="3769"/>
                <a:ext cx="1894" cy="19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/>
                <a:r>
                  <a:rPr lang="en-US" sz="2400" dirty="0">
                    <a:latin typeface="Arial Narrow" pitchFamily="34" charset="0"/>
                  </a:rPr>
                  <a:t>Anti-microbial functions</a:t>
                </a:r>
                <a:endParaRPr lang="en-US" sz="1800" b="0" dirty="0"/>
              </a:p>
            </p:txBody>
          </p:sp>
          <p:sp>
            <p:nvSpPr>
              <p:cNvPr id="22" name="Text Box 63"/>
              <p:cNvSpPr txBox="1">
                <a:spLocks noChangeArrowheads="1"/>
              </p:cNvSpPr>
              <p:nvPr/>
            </p:nvSpPr>
            <p:spPr bwMode="auto">
              <a:xfrm>
                <a:off x="3924" y="4017"/>
                <a:ext cx="1594" cy="19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/>
                <a:r>
                  <a:rPr lang="en-US" sz="2400" dirty="0">
                    <a:latin typeface="Arial Narrow" pitchFamily="34" charset="0"/>
                  </a:rPr>
                  <a:t>Anti-tumor function </a:t>
                </a:r>
                <a:endParaRPr lang="en-US" sz="1800" b="0" dirty="0"/>
              </a:p>
            </p:txBody>
          </p:sp>
          <p:sp>
            <p:nvSpPr>
              <p:cNvPr id="23" name="AutoShape 64"/>
              <p:cNvSpPr>
                <a:spLocks noChangeArrowheads="1"/>
              </p:cNvSpPr>
              <p:nvPr/>
            </p:nvSpPr>
            <p:spPr bwMode="auto">
              <a:xfrm rot="5400000" flipV="1">
                <a:off x="3861" y="2939"/>
                <a:ext cx="895" cy="193"/>
              </a:xfrm>
              <a:prstGeom prst="rightArrow">
                <a:avLst>
                  <a:gd name="adj1" fmla="val 50000"/>
                  <a:gd name="adj2" fmla="val 115933"/>
                </a:avLst>
              </a:prstGeom>
              <a:solidFill>
                <a:srgbClr val="FFFFCC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24" name="AutoShape 65"/>
              <p:cNvSpPr>
                <a:spLocks noChangeArrowheads="1"/>
              </p:cNvSpPr>
              <p:nvPr/>
            </p:nvSpPr>
            <p:spPr bwMode="auto">
              <a:xfrm rot="5400000" flipV="1">
                <a:off x="4480" y="3046"/>
                <a:ext cx="1110" cy="194"/>
              </a:xfrm>
              <a:prstGeom prst="rightArrow">
                <a:avLst>
                  <a:gd name="adj1" fmla="val 50000"/>
                  <a:gd name="adj2" fmla="val 143041"/>
                </a:avLst>
              </a:prstGeom>
              <a:solidFill>
                <a:srgbClr val="FFFFCC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25" name="AutoShape 66"/>
              <p:cNvSpPr>
                <a:spLocks noChangeArrowheads="1"/>
              </p:cNvSpPr>
              <p:nvPr/>
            </p:nvSpPr>
            <p:spPr bwMode="auto">
              <a:xfrm rot="5400000" flipV="1">
                <a:off x="4760" y="3154"/>
                <a:ext cx="1325" cy="193"/>
              </a:xfrm>
              <a:prstGeom prst="rightArrow">
                <a:avLst>
                  <a:gd name="adj1" fmla="val 50843"/>
                  <a:gd name="adj2" fmla="val 149987"/>
                </a:avLst>
              </a:prstGeom>
              <a:solidFill>
                <a:srgbClr val="FFFFCC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 dirty="0"/>
              </a:p>
            </p:txBody>
          </p:sp>
          <p:sp>
            <p:nvSpPr>
              <p:cNvPr id="26" name="AutoShape 67"/>
              <p:cNvSpPr>
                <a:spLocks noChangeArrowheads="1"/>
              </p:cNvSpPr>
              <p:nvPr/>
            </p:nvSpPr>
            <p:spPr bwMode="auto">
              <a:xfrm rot="-3143534">
                <a:off x="2689" y="2988"/>
                <a:ext cx="1611" cy="309"/>
              </a:xfrm>
              <a:prstGeom prst="rightArrow">
                <a:avLst>
                  <a:gd name="adj1" fmla="val 50000"/>
                  <a:gd name="adj2" fmla="val 130340"/>
                </a:avLst>
              </a:prstGeom>
              <a:solidFill>
                <a:srgbClr val="CCCC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/>
                <a:r>
                  <a:rPr lang="en-US" dirty="0">
                    <a:latin typeface="Arial Narrow" pitchFamily="34" charset="0"/>
                  </a:rPr>
                  <a:t>Activate</a:t>
                </a:r>
                <a:endParaRPr lang="en-US" sz="1800" b="0" dirty="0"/>
              </a:p>
            </p:txBody>
          </p:sp>
          <p:sp>
            <p:nvSpPr>
              <p:cNvPr id="27" name="Text Box 68"/>
              <p:cNvSpPr txBox="1">
                <a:spLocks noChangeArrowheads="1"/>
              </p:cNvSpPr>
              <p:nvPr/>
            </p:nvSpPr>
            <p:spPr bwMode="auto">
              <a:xfrm>
                <a:off x="157" y="1728"/>
                <a:ext cx="854" cy="145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/>
                <a:r>
                  <a:rPr lang="en-US" sz="1600" dirty="0">
                    <a:solidFill>
                      <a:srgbClr val="000000"/>
                    </a:solidFill>
                    <a:latin typeface="Arial Narrow" pitchFamily="34" charset="0"/>
                  </a:rPr>
                  <a:t>Invading agent</a:t>
                </a:r>
                <a:endParaRPr lang="en-US" sz="18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 Box 69"/>
              <p:cNvSpPr txBox="1">
                <a:spLocks noChangeArrowheads="1"/>
              </p:cNvSpPr>
              <p:nvPr/>
            </p:nvSpPr>
            <p:spPr bwMode="auto">
              <a:xfrm>
                <a:off x="1872" y="1728"/>
                <a:ext cx="1163" cy="145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/>
                <a:r>
                  <a:rPr lang="en-US" sz="1600" dirty="0">
                    <a:solidFill>
                      <a:srgbClr val="000000"/>
                    </a:solidFill>
                    <a:latin typeface="Arial Narrow" pitchFamily="34" charset="0"/>
                  </a:rPr>
                  <a:t>Antigen presentation</a:t>
                </a:r>
                <a:endParaRPr lang="en-US" sz="1800" b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Text Box 70"/>
              <p:cNvSpPr txBox="1">
                <a:spLocks noChangeArrowheads="1"/>
              </p:cNvSpPr>
              <p:nvPr/>
            </p:nvSpPr>
            <p:spPr bwMode="auto">
              <a:xfrm>
                <a:off x="4105" y="1728"/>
                <a:ext cx="1238" cy="145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/>
                <a:r>
                  <a:rPr lang="en-US" sz="1600" dirty="0">
                    <a:solidFill>
                      <a:srgbClr val="000000"/>
                    </a:solidFill>
                    <a:latin typeface="Arial Narrow" pitchFamily="34" charset="0"/>
                  </a:rPr>
                  <a:t>Activated macrophage</a:t>
                </a:r>
                <a:endParaRPr lang="en-US" sz="1800" b="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1" name="Rectangle 7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Functions   of   macrophages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mechanisms prevent infections ?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81000" y="4267200"/>
            <a:ext cx="8458200" cy="990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Important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for survival .,infections can be devastating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Mechanism of intracellular killing by phagocytic cells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1.  Lysosomal  enzymes 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2. Production   of   reactive   oxygen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intermediates 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3.  Production  of   nitric   oxide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NK-cells are activated by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75000"/>
              <a:lumOff val="25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           1. IL-12.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           2. IL-15.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Produced   by    macrophages.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Functions: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1. anti - viral  activity.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2. anti – tumor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 complement  system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  complement  system  consists  of   more    than                 30   soluble  &amp;   cell - bound    proteins   in    normal   human   serum.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They    are   synthesized    mainly    by     the     liver,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monocytes  ,  macrophages   &amp;   epithelial  cells.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They   circulate   in   inactive   forms    as    proenzymes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or   zymogens.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Complement    proteins   are   designated   by   numerals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C1 -  C9  or   by    letters    (factor 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4. Circulating effector proteins :</a:t>
            </a:r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600200"/>
            <a:ext cx="8382000" cy="49530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UcPeriod"/>
              <a:defRPr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The 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complement  proteins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None/>
              <a:defRPr/>
            </a:pP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      Activation 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of   the    complement  system  lead    to   initiation  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of   important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effects   which    include :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1.  Release  of  chemotactic   factors .(C3a,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C5a )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2.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Opsonization  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of   microbes .(C3b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 kern="0" dirty="0">
              <a:latin typeface="Arial" pitchFamily="34" charset="0"/>
              <a:cs typeface="Arial" pitchFamily="34" charset="0"/>
            </a:endParaRPr>
          </a:p>
          <a:p>
            <a:pPr marL="609600" indent="-609600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                          3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.  Lysis   of   target   cells . (C8  &amp;  C9 ).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The complement system 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65000"/>
              <a:lumOff val="3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*on   activation   acquire  enzymatic   activity.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Become      activated      by     3    pathways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    1.  classical  pathway</a:t>
            </a:r>
            <a:r>
              <a:rPr lang="en-US" sz="2400" dirty="0" smtClean="0"/>
              <a:t>,  require  antigen  antibody       </a:t>
            </a:r>
            <a:r>
              <a:rPr lang="ar-SA" sz="2400" dirty="0" smtClean="0"/>
              <a:t>   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     2.  alternative   pathway    </a:t>
            </a:r>
            <a:r>
              <a:rPr lang="en-US" sz="2400" dirty="0" smtClean="0"/>
              <a:t>, activated  by    bacterial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products    (LPS    ,DNA )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    3. lectin  pathway    </a:t>
            </a:r>
            <a:r>
              <a:rPr lang="en-US" sz="2400" dirty="0" smtClean="0"/>
              <a:t>,    activated  by   mannan-binding  </a:t>
            </a:r>
            <a:r>
              <a:rPr lang="ar-SA" sz="2400" dirty="0" smtClean="0"/>
              <a:t> </a:t>
            </a:r>
            <a:r>
              <a:rPr lang="en-US" sz="2400" dirty="0" smtClean="0"/>
              <a:t>lectin.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304800"/>
            <a:ext cx="80772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Pathways   of   complement   </a:t>
            </a:r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activation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09601" y="1695450"/>
            <a:ext cx="2209800" cy="709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Classical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Pathway.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715000" y="1693863"/>
            <a:ext cx="2538413" cy="668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Alternative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Pathway.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71800" y="4592638"/>
            <a:ext cx="3352800" cy="763587"/>
            <a:chOff x="1872" y="2893"/>
            <a:chExt cx="2112" cy="481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1872" y="3025"/>
              <a:ext cx="2112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 smtClean="0">
                  <a:latin typeface="Arial" charset="0"/>
                </a:rPr>
                <a:t> activation of C5.     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3051" y="2893"/>
              <a:ext cx="0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6000" y="5486400"/>
            <a:ext cx="4495800" cy="1187450"/>
            <a:chOff x="1440" y="3380"/>
            <a:chExt cx="2832" cy="748"/>
          </a:xfrm>
        </p:grpSpPr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flipH="1">
              <a:off x="3072" y="33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1440" y="3524"/>
              <a:ext cx="2832" cy="6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 smtClean="0">
                  <a:latin typeface="Arial" charset="0"/>
                </a:rPr>
                <a:t>Lytic   attack   pathway.( C8.C9. )      </a:t>
              </a:r>
              <a:endParaRPr lang="en-US" sz="2000" dirty="0">
                <a:latin typeface="Arial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85800" y="2416175"/>
            <a:ext cx="2027238" cy="860425"/>
            <a:chOff x="432" y="1522"/>
            <a:chExt cx="1277" cy="542"/>
          </a:xfrm>
        </p:grpSpPr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432" y="1715"/>
              <a:ext cx="1277" cy="34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antibody</a:t>
              </a:r>
            </a:p>
            <a:p>
              <a:pPr algn="ctr"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dependent</a:t>
              </a:r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1296" y="152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276601" y="1676400"/>
            <a:ext cx="19050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Lectin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Pathway.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54575" y="2384425"/>
            <a:ext cx="2384425" cy="815975"/>
            <a:chOff x="3058" y="1502"/>
            <a:chExt cx="1502" cy="514"/>
          </a:xfrm>
        </p:grpSpPr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216" y="1667"/>
              <a:ext cx="1248" cy="34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antibody</a:t>
              </a:r>
            </a:p>
            <a:p>
              <a:pPr algn="ctr"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independent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058" y="1502"/>
              <a:ext cx="1502" cy="384"/>
              <a:chOff x="3058" y="1502"/>
              <a:chExt cx="1502" cy="384"/>
            </a:xfrm>
          </p:grpSpPr>
          <p:sp>
            <p:nvSpPr>
              <p:cNvPr id="31765" name="Line 21"/>
              <p:cNvSpPr>
                <a:spLocks noChangeShapeType="1"/>
              </p:cNvSpPr>
              <p:nvPr/>
            </p:nvSpPr>
            <p:spPr bwMode="auto">
              <a:xfrm>
                <a:off x="3058" y="1872"/>
                <a:ext cx="2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Line 22"/>
              <p:cNvSpPr>
                <a:spLocks noChangeShapeType="1"/>
              </p:cNvSpPr>
              <p:nvPr/>
            </p:nvSpPr>
            <p:spPr bwMode="auto">
              <a:xfrm>
                <a:off x="4354" y="1872"/>
                <a:ext cx="20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Line 23"/>
              <p:cNvSpPr>
                <a:spLocks noChangeShapeType="1"/>
              </p:cNvSpPr>
              <p:nvPr/>
            </p:nvSpPr>
            <p:spPr bwMode="auto">
              <a:xfrm flipH="1">
                <a:off x="4560" y="1502"/>
                <a:ext cx="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8" name="Line 24"/>
              <p:cNvSpPr>
                <a:spLocks noChangeShapeType="1"/>
              </p:cNvSpPr>
              <p:nvPr/>
            </p:nvSpPr>
            <p:spPr bwMode="auto">
              <a:xfrm flipH="1">
                <a:off x="3072" y="1502"/>
                <a:ext cx="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905000" y="2994025"/>
            <a:ext cx="5334000" cy="1597025"/>
            <a:chOff x="1200" y="1886"/>
            <a:chExt cx="3360" cy="1006"/>
          </a:xfrm>
        </p:grpSpPr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V="1">
              <a:off x="1296" y="2208"/>
              <a:ext cx="3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1200" y="2352"/>
              <a:ext cx="3312" cy="5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dirty="0" smtClean="0">
                  <a:latin typeface="Arial" charset="0"/>
                </a:rPr>
                <a:t>Activation  </a:t>
              </a:r>
              <a:r>
                <a:rPr lang="en-US" sz="2800" dirty="0">
                  <a:latin typeface="Arial" charset="0"/>
                </a:rPr>
                <a:t>of </a:t>
              </a:r>
              <a:r>
                <a:rPr lang="en-US" sz="2800" dirty="0" smtClean="0">
                  <a:latin typeface="Arial" charset="0"/>
                </a:rPr>
                <a:t> C3 </a:t>
              </a:r>
              <a:r>
                <a:rPr lang="en-US" sz="2000" dirty="0" smtClean="0">
                  <a:latin typeface="Arial" charset="0"/>
                </a:rPr>
                <a:t> </a:t>
              </a:r>
              <a:r>
                <a:rPr lang="en-US" sz="2000" b="1" dirty="0">
                  <a:latin typeface="Arial" charset="0"/>
                </a:rPr>
                <a:t>and</a:t>
              </a:r>
            </a:p>
            <a:p>
              <a:pPr algn="ctr" eaLnBrk="0" hangingPunct="0">
                <a:lnSpc>
                  <a:spcPct val="30000"/>
                </a:lnSpc>
                <a:spcBef>
                  <a:spcPct val="50000"/>
                </a:spcBef>
              </a:pPr>
              <a:r>
                <a:rPr lang="en-US" sz="2000" dirty="0" smtClean="0">
                  <a:latin typeface="Arial" charset="0"/>
                </a:rPr>
                <a:t>Generation   </a:t>
              </a:r>
              <a:r>
                <a:rPr lang="en-US" sz="2000" dirty="0">
                  <a:latin typeface="Arial" charset="0"/>
                </a:rPr>
                <a:t>of </a:t>
              </a:r>
              <a:r>
                <a:rPr lang="en-US" sz="2000" dirty="0" smtClean="0">
                  <a:latin typeface="Arial" charset="0"/>
                </a:rPr>
                <a:t>  C5   convertase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1296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 flipH="1">
              <a:off x="4560" y="188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H="1">
              <a:off x="3072" y="188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3072" y="22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 autoUpdateAnimBg="0"/>
      <p:bldP spid="31751" grpId="0" animBg="1" autoUpdateAnimBg="0"/>
      <p:bldP spid="31761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mplRB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1" y="1524000"/>
            <a:ext cx="3429000" cy="4343399"/>
          </a:xfrm>
          <a:noFill/>
        </p:spPr>
      </p:pic>
      <p:sp>
        <p:nvSpPr>
          <p:cNvPr id="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2400" dirty="0" smtClean="0"/>
              <a:t>MEMBRANE   ATTACK   COMPLEX </a:t>
            </a:r>
            <a:r>
              <a:rPr lang="en-US" sz="2400" dirty="0" smtClean="0">
                <a:solidFill>
                  <a:srgbClr val="B9E8F1"/>
                </a:solidFill>
              </a:rPr>
              <a:t>.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581400" y="1143000"/>
            <a:ext cx="1495425" cy="1214438"/>
          </a:xfrm>
          <a:prstGeom prst="curvedLeftArrow">
            <a:avLst>
              <a:gd name="adj1" fmla="val 20000"/>
              <a:gd name="adj2" fmla="val 40000"/>
              <a:gd name="adj3" fmla="val 41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943600" y="3429000"/>
            <a:ext cx="1600200" cy="2667000"/>
            <a:chOff x="1104" y="1488"/>
            <a:chExt cx="1182" cy="1824"/>
          </a:xfrm>
        </p:grpSpPr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1488" y="2496"/>
              <a:ext cx="240" cy="816"/>
            </a:xfrm>
            <a:prstGeom prst="can">
              <a:avLst>
                <a:gd name="adj" fmla="val 108375"/>
              </a:avLst>
            </a:prstGeom>
            <a:solidFill>
              <a:srgbClr val="66FF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hangingPunct="0">
                <a:lnSpc>
                  <a:spcPct val="80000"/>
                </a:lnSpc>
                <a:spcBef>
                  <a:spcPct val="50000"/>
                </a:spcBef>
              </a:pPr>
              <a:endParaRPr lang="en-US" sz="2400" b="0">
                <a:latin typeface="Arial" charset="0"/>
              </a:endParaRPr>
            </a:p>
          </p:txBody>
        </p:sp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 rot="-5565689">
              <a:off x="999" y="1593"/>
              <a:ext cx="1392" cy="11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20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063" y="10728"/>
                  </a:moveTo>
                  <a:cubicBezTo>
                    <a:pt x="6102" y="8140"/>
                    <a:pt x="8211" y="6062"/>
                    <a:pt x="10800" y="6063"/>
                  </a:cubicBezTo>
                  <a:cubicBezTo>
                    <a:pt x="13388" y="6063"/>
                    <a:pt x="15497" y="8140"/>
                    <a:pt x="15536" y="10728"/>
                  </a:cubicBezTo>
                  <a:lnTo>
                    <a:pt x="21598" y="10635"/>
                  </a:lnTo>
                  <a:cubicBezTo>
                    <a:pt x="21509" y="4735"/>
                    <a:pt x="16700" y="-1"/>
                    <a:pt x="10799" y="0"/>
                  </a:cubicBezTo>
                  <a:cubicBezTo>
                    <a:pt x="4899" y="0"/>
                    <a:pt x="90" y="4735"/>
                    <a:pt x="1" y="10635"/>
                  </a:cubicBezTo>
                  <a:close/>
                </a:path>
              </a:pathLst>
            </a:custGeom>
            <a:solidFill>
              <a:srgbClr val="66FF99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2400" b="0" dirty="0">
                  <a:latin typeface="Arial" charset="0"/>
                </a:rPr>
                <a:t>C8</a:t>
              </a:r>
              <a:r>
                <a:rPr lang="en-US" sz="2400" b="0" dirty="0">
                  <a:solidFill>
                    <a:schemeClr val="bg2"/>
                  </a:solidFill>
                  <a:latin typeface="Arial" charset="0"/>
                </a:rPr>
                <a:t>   </a:t>
              </a:r>
              <a:r>
                <a:rPr lang="en-US" sz="2400" b="0" dirty="0">
                  <a:latin typeface="Arial" charset="0"/>
                </a:rPr>
                <a:t> </a:t>
              </a:r>
            </a:p>
            <a:p>
              <a:pPr algn="ctr" rtl="0" eaLnBrk="0" hangingPunct="0">
                <a:spcBef>
                  <a:spcPct val="50000"/>
                </a:spcBef>
              </a:pPr>
              <a:endParaRPr lang="en-US" sz="2400" b="0" dirty="0">
                <a:latin typeface="Arial" charset="0"/>
              </a:endParaRP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324600" y="2819400"/>
            <a:ext cx="2212975" cy="3124200"/>
            <a:chOff x="3984" y="1680"/>
            <a:chExt cx="1394" cy="1968"/>
          </a:xfrm>
        </p:grpSpPr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4702" y="2066"/>
              <a:ext cx="676" cy="1154"/>
              <a:chOff x="4702" y="1826"/>
              <a:chExt cx="676" cy="1154"/>
            </a:xfrm>
          </p:grpSpPr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 rot="-5431631">
                <a:off x="4458" y="2070"/>
                <a:ext cx="1113" cy="625"/>
              </a:xfrm>
              <a:prstGeom prst="homePlate">
                <a:avLst>
                  <a:gd name="adj" fmla="val 65428"/>
                </a:avLst>
              </a:prstGeom>
              <a:solidFill>
                <a:srgbClr val="66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 rtl="0" eaLnBrk="0" hangingPunct="0"/>
                <a:r>
                  <a:rPr lang="en-US" sz="2400" b="0" dirty="0">
                    <a:latin typeface="Arial" charset="0"/>
                  </a:rPr>
                  <a:t>C5</a:t>
                </a:r>
                <a:endParaRPr lang="en-US" sz="2800" b="0" dirty="0">
                  <a:latin typeface="Arial" charset="0"/>
                </a:endParaRPr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 flipH="1">
                <a:off x="5136" y="2304"/>
                <a:ext cx="144" cy="291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 sz="2400" b="0" dirty="0">
                    <a:latin typeface="Arial" charset="0"/>
                  </a:rPr>
                  <a:t>b</a:t>
                </a:r>
              </a:p>
            </p:txBody>
          </p:sp>
          <p:sp>
            <p:nvSpPr>
              <p:cNvPr id="18" name="AutoShape 11"/>
              <p:cNvSpPr>
                <a:spLocks noChangeArrowheads="1"/>
              </p:cNvSpPr>
              <p:nvPr/>
            </p:nvSpPr>
            <p:spPr bwMode="auto">
              <a:xfrm rot="-10793219">
                <a:off x="4704" y="2595"/>
                <a:ext cx="674" cy="385"/>
              </a:xfrm>
              <a:prstGeom prst="flowChartMerge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 rtl="0" eaLnBrk="0" hangingPunct="0"/>
                <a:r>
                  <a:rPr lang="en-US" b="0"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4224" y="1680"/>
              <a:ext cx="720" cy="720"/>
            </a:xfrm>
            <a:prstGeom prst="ellipse">
              <a:avLst/>
            </a:prstGeom>
            <a:solidFill>
              <a:srgbClr val="99FF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2400" b="0" dirty="0">
                  <a:latin typeface="Arial" charset="0"/>
                </a:rPr>
                <a:t>C6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3984" y="2352"/>
              <a:ext cx="720" cy="1296"/>
              <a:chOff x="1776" y="1824"/>
              <a:chExt cx="720" cy="1296"/>
            </a:xfrm>
          </p:grpSpPr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1776" y="1824"/>
                <a:ext cx="720" cy="714"/>
              </a:xfrm>
              <a:prstGeom prst="ellipse">
                <a:avLst/>
              </a:prstGeom>
              <a:solidFill>
                <a:srgbClr val="99FF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 sz="2400" b="0" dirty="0">
                    <a:latin typeface="Arial" charset="0"/>
                  </a:rPr>
                  <a:t>C7</a:t>
                </a:r>
              </a:p>
            </p:txBody>
          </p: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240" cy="816"/>
              </a:xfrm>
              <a:prstGeom prst="can">
                <a:avLst>
                  <a:gd name="adj" fmla="val 108375"/>
                </a:avLst>
              </a:prstGeom>
              <a:solidFill>
                <a:srgbClr val="99FF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endParaRPr lang="en-US" sz="2400" b="0">
                  <a:latin typeface="Arial" charset="0"/>
                </a:endParaRPr>
              </a:p>
            </p:txBody>
          </p:sp>
        </p:grpSp>
      </p:grp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4724400" y="4724400"/>
            <a:ext cx="381000" cy="1600200"/>
          </a:xfrm>
          <a:prstGeom prst="can">
            <a:avLst>
              <a:gd name="adj" fmla="val 133875"/>
            </a:avLst>
          </a:prstGeom>
          <a:solidFill>
            <a:srgbClr val="00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C</a:t>
            </a:r>
          </a:p>
          <a:p>
            <a:pPr algn="ctr" rtl="0"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9</a:t>
            </a: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5029200" y="4876800"/>
            <a:ext cx="304800" cy="1600200"/>
          </a:xfrm>
          <a:prstGeom prst="can">
            <a:avLst>
              <a:gd name="adj" fmla="val 167344"/>
            </a:avLst>
          </a:prstGeom>
          <a:solidFill>
            <a:srgbClr val="00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C</a:t>
            </a:r>
          </a:p>
          <a:p>
            <a:pPr algn="ctr" rtl="0"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9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 flipH="1">
            <a:off x="5334000" y="5029200"/>
            <a:ext cx="381000" cy="1600200"/>
          </a:xfrm>
          <a:prstGeom prst="can">
            <a:avLst>
              <a:gd name="adj" fmla="val 133875"/>
            </a:avLst>
          </a:prstGeom>
          <a:solidFill>
            <a:srgbClr val="00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C</a:t>
            </a:r>
          </a:p>
          <a:p>
            <a:pPr algn="ctr" rtl="0"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9</a:t>
            </a: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5638800" y="5029200"/>
            <a:ext cx="609600" cy="1600200"/>
          </a:xfrm>
          <a:prstGeom prst="can">
            <a:avLst>
              <a:gd name="adj" fmla="val 83672"/>
            </a:avLst>
          </a:prstGeom>
          <a:solidFill>
            <a:srgbClr val="00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C</a:t>
            </a:r>
          </a:p>
          <a:p>
            <a:pPr algn="ctr" rtl="0" eaLnBrk="0" hangingPunct="0">
              <a:lnSpc>
                <a:spcPct val="10000"/>
              </a:lnSpc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20" grpId="0" animBg="1" autoUpdateAnimBg="0"/>
      <p:bldP spid="21" grpId="0" animBg="1" autoUpdateAnimBg="0"/>
      <p:bldP spid="2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Other  circulating  effecter  proteins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FFFF99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FFFF99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1. Mannose- binding  lectin .</a:t>
            </a:r>
          </a:p>
          <a:p>
            <a:pPr marL="609600" indent="-609600" algn="l" rtl="0" eaLnBrk="1" hangingPunct="1"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2. C – reactive   protein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3. Coagulation    factors.</a:t>
            </a:r>
          </a:p>
          <a:p>
            <a:pPr marL="609600" indent="-609600" algn="l" rtl="0" eaLnBrk="1" hangingPunct="1"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4. Cytokines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Cytokines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of   natural    immunity    coordinate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body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responses   to     infection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The   cytokines  IL-1 , IL-6   &amp;   TNF-alpha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act  on  various  organs  which  include :</a:t>
            </a:r>
            <a:r>
              <a:rPr lang="en-US" sz="2800" dirty="0" smtClean="0">
                <a:solidFill>
                  <a:srgbClr val="FFFF99"/>
                </a:solidFill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1.  the  liver  to  induce   the  synthesis   of   acute     phase    proteins.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2.  the  bone   marrow    to   stimulate   mobilization            of  neutrophils 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bg2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3.  the hypothalamus  to  increase body  temperature. </a:t>
            </a:r>
          </a:p>
          <a:p>
            <a:pPr algn="l" rtl="0"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( induce fever )      </a:t>
            </a:r>
          </a:p>
          <a:p>
            <a:pPr algn="l" rtl="0" eaLnBrk="1" hangingPunct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4. Fat  &amp;  muscle  to  supply  proteins  &amp;   energy.</a:t>
            </a:r>
          </a:p>
          <a:p>
            <a:pPr algn="l" rtl="0" eaLnBrk="1" hangingPunct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5.  acts  on  T- &amp;  B- Lymphocytes    to    become      activated   and  ready  to    produce   adaptive   immune   responses.                                 </a:t>
            </a:r>
          </a:p>
          <a:p>
            <a:pPr algn="l" rtl="0"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381001"/>
            <a:ext cx="82296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Historical observations 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1371600"/>
            <a:ext cx="8305800" cy="47244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1798 : Edward Jenner  -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vaccination (small pox ). </a:t>
            </a: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L. Pasteur -    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cholera &amp; rabies vaccine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1901 :  von Behring -       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serum antitoxin .</a:t>
            </a:r>
          </a:p>
          <a:p>
            <a:r>
              <a:rPr lang="en-US" sz="1600" dirty="0">
                <a:solidFill>
                  <a:srgbClr val="000000"/>
                </a:solidFill>
                <a:latin typeface="Arial" charset="0"/>
              </a:rPr>
              <a:t>          ( won the Noble prize in medicine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1905 : Koch -           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cellular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immunity to T.B.</a:t>
            </a: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1908 :Metchinkoff -          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phagocytosis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35052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Summary 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bg2">
              <a:lumMod val="75000"/>
              <a:lumOff val="25000"/>
            </a:schemeClr>
          </a:solidFill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1. Natural  Immunity   is    the   first       line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of   defense.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2.  It   influence  &amp;   stimulate   subsequent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adaptive     immune    responses 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3. The  immune   response   is   a 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*  Protective.  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*  Sub clinical 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*  Localized  reaction</a:t>
            </a:r>
            <a:r>
              <a:rPr lang="en-US" sz="2400" dirty="0" smtClean="0">
                <a:solidFill>
                  <a:srgbClr val="FFFF99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2209800"/>
            <a:ext cx="8229600" cy="2286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    Protective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mechanisms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: immunity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       The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discipline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: Immunology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1"/>
            <a:ext cx="8229600" cy="9905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Mechanisms of protection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?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2362200"/>
            <a:ext cx="83058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Various stimuli cause  cell  injury  &amp;  induce  a complex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vascular  &amp;  cellular  response  called: </a:t>
            </a:r>
            <a:r>
              <a:rPr lang="en-US" sz="2400" dirty="0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4800600"/>
            <a:ext cx="4419600" cy="1066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Inflammation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.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Inflammation : a complex vascular &amp; cellular change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inflammation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00200"/>
            <a:ext cx="8534400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Cell  injury  can  result  from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:                                         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.      Hypoxia.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Physical &amp; chemical  agents .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Microbial  agents. (defective   immunity).</a:t>
            </a:r>
          </a:p>
          <a:p>
            <a:pPr algn="l" rtl="0" eaLnBrk="1" hangingPunct="1">
              <a:lnSpc>
                <a:spcPct val="80000"/>
              </a:lnSpc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Protective immune responses.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Immune   reactions. (abnormal  responses)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Genetic factors .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Nutritional  imbalances.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Effectiveness of defense mechanisms determine pattern of infections.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2438400"/>
            <a:ext cx="74676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Sub-clinical  infections  are  common.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             ( no symptoms or signs ).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   * important  for  maintenance  of  immunity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5105400"/>
            <a:ext cx="5791200" cy="1143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        Clinical   infections  are  quite  rare.        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   ( indicate  failure  to  control   infections).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1603</Words>
  <Application>Microsoft Office PowerPoint</Application>
  <PresentationFormat>On-screen Show (4:3)</PresentationFormat>
  <Paragraphs>378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Human   defense   mechanisms.  Natural Immunity.</vt:lpstr>
      <vt:lpstr>Slide 2</vt:lpstr>
      <vt:lpstr>Slide 3</vt:lpstr>
      <vt:lpstr>Slide 4</vt:lpstr>
      <vt:lpstr>Slide 5</vt:lpstr>
      <vt:lpstr>Slide 6</vt:lpstr>
      <vt:lpstr>Inflammation : a complex vascular &amp; cellular change</vt:lpstr>
      <vt:lpstr>Cell  injury  can  result  from :                                         </vt:lpstr>
      <vt:lpstr>Effectiveness of defense mechanisms determine pattern of infections.</vt:lpstr>
      <vt:lpstr>Slide 10</vt:lpstr>
      <vt:lpstr>Natural &amp; Adaptive immunity differ in 3 main features :</vt:lpstr>
      <vt:lpstr>Effector   mechanisms  of  natural   immunity .</vt:lpstr>
      <vt:lpstr>Effects of barrier disruptions :</vt:lpstr>
      <vt:lpstr> 2. Physiologic barriers :</vt:lpstr>
      <vt:lpstr>Physiologic functions :</vt:lpstr>
      <vt:lpstr>Circulating effector cells</vt:lpstr>
      <vt:lpstr> 6. platelets  ( coagulation ).      7.    B-1 cells ( distinct from B-2 cells ) found in fetus       &amp; neonates . Carry mainly   IgM  &amp; CD5 . Found      mainly   in   peritoneum  &amp;   respond   to      bacterial   antigens,(   polysaccharides )    </vt:lpstr>
      <vt:lpstr>Toll - like  receptors (TLRs) ,recognize  Lipopolysaccharides  (LPS)           on   gram  negative  bacteria .</vt:lpstr>
      <vt:lpstr>Neutrophils :</vt:lpstr>
      <vt:lpstr>Neutrophils :</vt:lpstr>
      <vt:lpstr>Chemotaxis of phagocytic cells involve  the following steps :</vt:lpstr>
      <vt:lpstr>Slide 22</vt:lpstr>
      <vt:lpstr>Mononuclear cells .</vt:lpstr>
      <vt:lpstr>Circulating monocytes enter tissues &amp; become  resident macrophages . </vt:lpstr>
      <vt:lpstr>Macrophages are strategically located at sites where                      Microbes enter the tissues .   </vt:lpstr>
      <vt:lpstr>Macrophages  are  activated  by              Bacterial  products. </vt:lpstr>
      <vt:lpstr>Macrophages produce many cytokines :</vt:lpstr>
      <vt:lpstr>And perform multiple functions :</vt:lpstr>
      <vt:lpstr>Functions   of   macrophages :</vt:lpstr>
      <vt:lpstr>Mechanism of intracellular killing by phagocytic cells</vt:lpstr>
      <vt:lpstr>NK-cells are activated by :</vt:lpstr>
      <vt:lpstr>The  complement  system</vt:lpstr>
      <vt:lpstr>4. Circulating effector proteins :</vt:lpstr>
      <vt:lpstr>The complement system .</vt:lpstr>
      <vt:lpstr>Slide 35</vt:lpstr>
      <vt:lpstr>MEMBRANE   ATTACK   COMPLEX .</vt:lpstr>
      <vt:lpstr>Other  circulating  effecter  proteins :</vt:lpstr>
      <vt:lpstr>Cytokines   of   natural    immunity    coordinate  body    responses   to     infection :</vt:lpstr>
      <vt:lpstr>  3.  the hypothalamus  to  increase body  temperature.                                ( induce fever )           4. Fat  &amp;  muscle  to  supply  proteins  &amp;   energy.     5.  acts  on  T- &amp;  B- Lymphocytes    to    become      activated   and  ready  to    produce   adaptive   immune   responses.                                          </vt:lpstr>
      <vt:lpstr>Summary 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</dc:title>
  <dc:creator>Dr.Hazem</dc:creator>
  <cp:lastModifiedBy>Dr.Hazem</cp:lastModifiedBy>
  <cp:revision>59</cp:revision>
  <dcterms:created xsi:type="dcterms:W3CDTF">2009-10-03T07:55:05Z</dcterms:created>
  <dcterms:modified xsi:type="dcterms:W3CDTF">2009-10-05T05:11:06Z</dcterms:modified>
</cp:coreProperties>
</file>