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2" r:id="rId2"/>
    <p:sldId id="289" r:id="rId3"/>
    <p:sldId id="282" r:id="rId4"/>
    <p:sldId id="305" r:id="rId5"/>
    <p:sldId id="284" r:id="rId6"/>
    <p:sldId id="307" r:id="rId7"/>
    <p:sldId id="304" r:id="rId8"/>
    <p:sldId id="306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300" r:id="rId19"/>
    <p:sldId id="301" r:id="rId20"/>
    <p:sldId id="285" r:id="rId21"/>
    <p:sldId id="286" r:id="rId22"/>
    <p:sldId id="287" r:id="rId23"/>
    <p:sldId id="288" r:id="rId24"/>
    <p:sldId id="281" r:id="rId25"/>
    <p:sldId id="260" r:id="rId26"/>
    <p:sldId id="261" r:id="rId27"/>
    <p:sldId id="264" r:id="rId28"/>
    <p:sldId id="265" r:id="rId29"/>
    <p:sldId id="266" r:id="rId30"/>
    <p:sldId id="267" r:id="rId31"/>
    <p:sldId id="270" r:id="rId32"/>
    <p:sldId id="271" r:id="rId33"/>
    <p:sldId id="272" r:id="rId34"/>
    <p:sldId id="27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1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3F90DB-556F-49CB-BDF2-3D837A4BA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6CEEF-F701-4976-BA38-98D4C1293FD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C784CCE-E7A0-4E64-A416-FB0773A431DB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2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36DD22-8F25-4F71-96ED-6CE4398100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49F412B-159F-47AA-9C41-DB62042D194D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4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2FC31-DF6A-4194-A4CA-A57E9643C52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968B86B-F417-4F96-B190-FC3B4065BA76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9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4B6AA-D2DF-4618-932D-B8D90559D7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CF70624-B4D6-4074-A39E-8A9D5FAE4607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15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096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128F4-0192-4795-A010-7B0BA27C616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A2693B2-7DAE-464F-A777-2BB17D178B05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16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4FB0E-FAF6-4AC9-8B71-9488160316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E6ED3-2B7C-4256-8F60-2DEAB04CA5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5F03-1E6B-47ED-8F42-13E85C286C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BD632-D4D7-4CEC-B06F-BBA99625F86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4E1A-044B-48A9-A675-A776D58AAC9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C6527-3CA8-43F8-A4BE-9DD96D4B42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B1260-2F48-4748-87D1-1067582B39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71AC-22BB-4302-8765-11E83E3931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CD1B-4AC8-4A24-8DE0-EB587643034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6B6B-2954-4A6A-BB3A-8DAF9B635F5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80EB-C3BF-439E-B18F-AD282A7958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pPr>
              <a:defRPr/>
            </a:pPr>
            <a:fld id="{C027CF7C-5C18-458D-BE57-2C49343227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371600" y="1447800"/>
            <a:ext cx="5943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/>
              <a:t>Cell Mediated Immunity</a:t>
            </a:r>
          </a:p>
          <a:p>
            <a:pPr algn="ctr"/>
            <a:r>
              <a:rPr lang="en-US" sz="4400"/>
              <a:t>(CMI)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438400" y="434340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Prof. Dr. Zahid Shakoor</a:t>
            </a:r>
          </a:p>
          <a:p>
            <a:pPr algn="ctr"/>
            <a:r>
              <a:rPr lang="en-US" sz="1600"/>
              <a:t>MBBS, Ph D (London)</a:t>
            </a:r>
          </a:p>
          <a:p>
            <a:pPr algn="ctr"/>
            <a:r>
              <a:rPr lang="en-US" sz="1600"/>
              <a:t>College of Medicine</a:t>
            </a:r>
          </a:p>
          <a:p>
            <a:pPr algn="ctr"/>
            <a:r>
              <a:rPr lang="en-US" sz="1600"/>
              <a:t>King Saud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514600" y="2362200"/>
            <a:ext cx="4473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Endogenous antigen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90800" y="3429000"/>
            <a:ext cx="4503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E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xogenous antigen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031" name="Line 3"/>
          <p:cNvSpPr>
            <a:spLocks noChangeShapeType="1"/>
          </p:cNvSpPr>
          <p:nvPr/>
        </p:nvSpPr>
        <p:spPr bwMode="auto">
          <a:xfrm flipH="1">
            <a:off x="1558925" y="18367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 flipH="1">
            <a:off x="1706563" y="18716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1866900" y="18716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>
            <a:off x="1971675" y="18367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1530350" y="615950"/>
            <a:ext cx="596900" cy="1243013"/>
            <a:chOff x="964" y="388"/>
            <a:chExt cx="376" cy="783"/>
          </a:xfrm>
        </p:grpSpPr>
        <p:sp>
          <p:nvSpPr>
            <p:cNvPr id="1038" name="AutoShape 8"/>
            <p:cNvSpPr>
              <a:spLocks noChangeArrowheads="1"/>
            </p:cNvSpPr>
            <p:nvPr/>
          </p:nvSpPr>
          <p:spPr bwMode="auto">
            <a:xfrm>
              <a:off x="1057" y="476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1039" name="Group 9"/>
            <p:cNvGrpSpPr>
              <a:grpSpLocks/>
            </p:cNvGrpSpPr>
            <p:nvPr/>
          </p:nvGrpSpPr>
          <p:grpSpPr bwMode="auto">
            <a:xfrm>
              <a:off x="964" y="388"/>
              <a:ext cx="376" cy="717"/>
              <a:chOff x="964" y="388"/>
              <a:chExt cx="376" cy="717"/>
            </a:xfrm>
          </p:grpSpPr>
          <p:grpSp>
            <p:nvGrpSpPr>
              <p:cNvPr id="1040" name="Group 10"/>
              <p:cNvGrpSpPr>
                <a:grpSpLocks/>
              </p:cNvGrpSpPr>
              <p:nvPr/>
            </p:nvGrpSpPr>
            <p:grpSpPr bwMode="auto">
              <a:xfrm>
                <a:off x="1102" y="538"/>
                <a:ext cx="86" cy="548"/>
                <a:chOff x="1102" y="538"/>
                <a:chExt cx="86" cy="548"/>
              </a:xfrm>
            </p:grpSpPr>
            <p:grpSp>
              <p:nvGrpSpPr>
                <p:cNvPr id="1061" name="Group 11"/>
                <p:cNvGrpSpPr>
                  <a:grpSpLocks/>
                </p:cNvGrpSpPr>
                <p:nvPr/>
              </p:nvGrpSpPr>
              <p:grpSpPr bwMode="auto">
                <a:xfrm>
                  <a:off x="1102" y="538"/>
                  <a:ext cx="86" cy="416"/>
                  <a:chOff x="1102" y="538"/>
                  <a:chExt cx="86" cy="416"/>
                </a:xfrm>
              </p:grpSpPr>
              <p:graphicFrame>
                <p:nvGraphicFramePr>
                  <p:cNvPr id="1027" name="Object 12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802"/>
                  <a:ext cx="86" cy="152"/>
                </p:xfrm>
                <a:graphic>
                  <a:graphicData uri="http://schemas.openxmlformats.org/presentationml/2006/ole">
                    <p:oleObj spid="_x0000_s1027" name="Clip" r:id="rId3" imgW="1422360" imgH="3054240" progId="">
                      <p:embed/>
                    </p:oleObj>
                  </a:graphicData>
                </a:graphic>
              </p:graphicFrame>
              <p:graphicFrame>
                <p:nvGraphicFramePr>
                  <p:cNvPr id="1028" name="Object 13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670"/>
                  <a:ext cx="86" cy="153"/>
                </p:xfrm>
                <a:graphic>
                  <a:graphicData uri="http://schemas.openxmlformats.org/presentationml/2006/ole">
                    <p:oleObj spid="_x0000_s1028" name="Clip" r:id="rId4" imgW="1422360" imgH="3054240" progId="">
                      <p:embed/>
                    </p:oleObj>
                  </a:graphicData>
                </a:graphic>
              </p:graphicFrame>
              <p:graphicFrame>
                <p:nvGraphicFramePr>
                  <p:cNvPr id="1029" name="Object 14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538"/>
                  <a:ext cx="86" cy="153"/>
                </p:xfrm>
                <a:graphic>
                  <a:graphicData uri="http://schemas.openxmlformats.org/presentationml/2006/ole">
                    <p:oleObj spid="_x0000_s1029" name="Clip" r:id="rId5" imgW="1422360" imgH="3054240" progId="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1026" name="Object 1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102" y="933"/>
                <a:ext cx="86" cy="153"/>
              </p:xfrm>
              <a:graphic>
                <a:graphicData uri="http://schemas.openxmlformats.org/presentationml/2006/ole">
                  <p:oleObj spid="_x0000_s1026" name="Clip" r:id="rId6" imgW="1422360" imgH="3054240" progId="">
                    <p:embed/>
                  </p:oleObj>
                </a:graphicData>
              </a:graphic>
            </p:graphicFrame>
          </p:grpSp>
          <p:sp>
            <p:nvSpPr>
              <p:cNvPr id="1041" name="Oval 16"/>
              <p:cNvSpPr>
                <a:spLocks noChangeArrowheads="1"/>
              </p:cNvSpPr>
              <p:nvPr/>
            </p:nvSpPr>
            <p:spPr bwMode="auto">
              <a:xfrm>
                <a:off x="1255" y="553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2" name="Oval 17"/>
              <p:cNvSpPr>
                <a:spLocks noChangeArrowheads="1"/>
              </p:cNvSpPr>
              <p:nvPr/>
            </p:nvSpPr>
            <p:spPr bwMode="auto">
              <a:xfrm>
                <a:off x="1255" y="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3" name="Oval 18"/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4" name="Oval 19"/>
              <p:cNvSpPr>
                <a:spLocks noChangeArrowheads="1"/>
              </p:cNvSpPr>
              <p:nvPr/>
            </p:nvSpPr>
            <p:spPr bwMode="auto">
              <a:xfrm>
                <a:off x="1255" y="795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5" name="Oval 20"/>
              <p:cNvSpPr>
                <a:spLocks noChangeArrowheads="1"/>
              </p:cNvSpPr>
              <p:nvPr/>
            </p:nvSpPr>
            <p:spPr bwMode="auto">
              <a:xfrm>
                <a:off x="1255" y="71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6" name="Oval 21"/>
              <p:cNvSpPr>
                <a:spLocks noChangeArrowheads="1"/>
              </p:cNvSpPr>
              <p:nvPr/>
            </p:nvSpPr>
            <p:spPr bwMode="auto">
              <a:xfrm>
                <a:off x="1255" y="87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7" name="Oval 22"/>
              <p:cNvSpPr>
                <a:spLocks noChangeArrowheads="1"/>
              </p:cNvSpPr>
              <p:nvPr/>
            </p:nvSpPr>
            <p:spPr bwMode="auto">
              <a:xfrm>
                <a:off x="1255" y="103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8" name="Oval 23"/>
              <p:cNvSpPr>
                <a:spLocks noChangeArrowheads="1"/>
              </p:cNvSpPr>
              <p:nvPr/>
            </p:nvSpPr>
            <p:spPr bwMode="auto">
              <a:xfrm>
                <a:off x="1255" y="94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049" name="Group 24"/>
              <p:cNvGrpSpPr>
                <a:grpSpLocks/>
              </p:cNvGrpSpPr>
              <p:nvPr/>
            </p:nvGrpSpPr>
            <p:grpSpPr bwMode="auto">
              <a:xfrm>
                <a:off x="964" y="476"/>
                <a:ext cx="85" cy="629"/>
                <a:chOff x="964" y="476"/>
                <a:chExt cx="85" cy="629"/>
              </a:xfrm>
            </p:grpSpPr>
            <p:sp>
              <p:nvSpPr>
                <p:cNvPr id="1053" name="Oval 25"/>
                <p:cNvSpPr>
                  <a:spLocks noChangeArrowheads="1"/>
                </p:cNvSpPr>
                <p:nvPr/>
              </p:nvSpPr>
              <p:spPr bwMode="auto">
                <a:xfrm>
                  <a:off x="964" y="553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4" name="Oval 26"/>
                <p:cNvSpPr>
                  <a:spLocks noChangeArrowheads="1"/>
                </p:cNvSpPr>
                <p:nvPr/>
              </p:nvSpPr>
              <p:spPr bwMode="auto">
                <a:xfrm>
                  <a:off x="964" y="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5" name="Oval 27"/>
                <p:cNvSpPr>
                  <a:spLocks noChangeArrowheads="1"/>
                </p:cNvSpPr>
                <p:nvPr/>
              </p:nvSpPr>
              <p:spPr bwMode="auto">
                <a:xfrm>
                  <a:off x="964" y="630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6" name="Oval 28"/>
                <p:cNvSpPr>
                  <a:spLocks noChangeArrowheads="1"/>
                </p:cNvSpPr>
                <p:nvPr/>
              </p:nvSpPr>
              <p:spPr bwMode="auto">
                <a:xfrm>
                  <a:off x="964" y="795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7" name="Oval 29"/>
                <p:cNvSpPr>
                  <a:spLocks noChangeArrowheads="1"/>
                </p:cNvSpPr>
                <p:nvPr/>
              </p:nvSpPr>
              <p:spPr bwMode="auto">
                <a:xfrm>
                  <a:off x="964" y="71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8" name="Oval 30"/>
                <p:cNvSpPr>
                  <a:spLocks noChangeArrowheads="1"/>
                </p:cNvSpPr>
                <p:nvPr/>
              </p:nvSpPr>
              <p:spPr bwMode="auto">
                <a:xfrm>
                  <a:off x="964" y="87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9" name="Oval 31"/>
                <p:cNvSpPr>
                  <a:spLocks noChangeArrowheads="1"/>
                </p:cNvSpPr>
                <p:nvPr/>
              </p:nvSpPr>
              <p:spPr bwMode="auto">
                <a:xfrm>
                  <a:off x="964" y="103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0" name="Oval 32"/>
                <p:cNvSpPr>
                  <a:spLocks noChangeArrowheads="1"/>
                </p:cNvSpPr>
                <p:nvPr/>
              </p:nvSpPr>
              <p:spPr bwMode="auto">
                <a:xfrm>
                  <a:off x="964" y="94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50" name="Oval 33"/>
              <p:cNvSpPr>
                <a:spLocks noChangeArrowheads="1"/>
              </p:cNvSpPr>
              <p:nvPr/>
            </p:nvSpPr>
            <p:spPr bwMode="auto">
              <a:xfrm>
                <a:off x="1004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51" name="Oval 34"/>
              <p:cNvSpPr>
                <a:spLocks noChangeArrowheads="1"/>
              </p:cNvSpPr>
              <p:nvPr/>
            </p:nvSpPr>
            <p:spPr bwMode="auto">
              <a:xfrm>
                <a:off x="1110" y="388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52" name="Oval 35"/>
              <p:cNvSpPr>
                <a:spLocks noChangeArrowheads="1"/>
              </p:cNvSpPr>
              <p:nvPr/>
            </p:nvSpPr>
            <p:spPr bwMode="auto">
              <a:xfrm>
                <a:off x="1216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2362200" y="762000"/>
            <a:ext cx="105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Virus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 flipH="1">
            <a:off x="2168525" y="26749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4"/>
          <p:cNvSpPr>
            <a:spLocks noChangeShapeType="1"/>
          </p:cNvSpPr>
          <p:nvPr/>
        </p:nvSpPr>
        <p:spPr bwMode="auto">
          <a:xfrm flipH="1">
            <a:off x="2316163" y="27098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2476500" y="27098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6"/>
          <p:cNvSpPr>
            <a:spLocks noChangeShapeType="1"/>
          </p:cNvSpPr>
          <p:nvPr/>
        </p:nvSpPr>
        <p:spPr bwMode="auto">
          <a:xfrm>
            <a:off x="2581275" y="26749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9" name="Group 7"/>
          <p:cNvGrpSpPr>
            <a:grpSpLocks/>
          </p:cNvGrpSpPr>
          <p:nvPr/>
        </p:nvGrpSpPr>
        <p:grpSpPr bwMode="auto">
          <a:xfrm>
            <a:off x="2139950" y="1454150"/>
            <a:ext cx="596900" cy="1243013"/>
            <a:chOff x="1348" y="916"/>
            <a:chExt cx="376" cy="783"/>
          </a:xfrm>
        </p:grpSpPr>
        <p:sp>
          <p:nvSpPr>
            <p:cNvPr id="2061" name="AutoShape 8"/>
            <p:cNvSpPr>
              <a:spLocks noChangeArrowheads="1"/>
            </p:cNvSpPr>
            <p:nvPr/>
          </p:nvSpPr>
          <p:spPr bwMode="auto">
            <a:xfrm>
              <a:off x="1441" y="1004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2062" name="Group 9"/>
            <p:cNvGrpSpPr>
              <a:grpSpLocks/>
            </p:cNvGrpSpPr>
            <p:nvPr/>
          </p:nvGrpSpPr>
          <p:grpSpPr bwMode="auto">
            <a:xfrm>
              <a:off x="1348" y="916"/>
              <a:ext cx="376" cy="717"/>
              <a:chOff x="1348" y="916"/>
              <a:chExt cx="376" cy="717"/>
            </a:xfrm>
          </p:grpSpPr>
          <p:grpSp>
            <p:nvGrpSpPr>
              <p:cNvPr id="2063" name="Group 10"/>
              <p:cNvGrpSpPr>
                <a:grpSpLocks/>
              </p:cNvGrpSpPr>
              <p:nvPr/>
            </p:nvGrpSpPr>
            <p:grpSpPr bwMode="auto">
              <a:xfrm>
                <a:off x="1486" y="1066"/>
                <a:ext cx="86" cy="548"/>
                <a:chOff x="1486" y="1066"/>
                <a:chExt cx="86" cy="548"/>
              </a:xfrm>
            </p:grpSpPr>
            <p:grpSp>
              <p:nvGrpSpPr>
                <p:cNvPr id="2084" name="Group 11"/>
                <p:cNvGrpSpPr>
                  <a:grpSpLocks/>
                </p:cNvGrpSpPr>
                <p:nvPr/>
              </p:nvGrpSpPr>
              <p:grpSpPr bwMode="auto">
                <a:xfrm>
                  <a:off x="1486" y="1066"/>
                  <a:ext cx="86" cy="416"/>
                  <a:chOff x="1486" y="1066"/>
                  <a:chExt cx="86" cy="416"/>
                </a:xfrm>
              </p:grpSpPr>
              <p:graphicFrame>
                <p:nvGraphicFramePr>
                  <p:cNvPr id="2051" name="Object 12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86" y="1330"/>
                  <a:ext cx="86" cy="152"/>
                </p:xfrm>
                <a:graphic>
                  <a:graphicData uri="http://schemas.openxmlformats.org/presentationml/2006/ole">
                    <p:oleObj spid="_x0000_s2051" name="Clip" r:id="rId3" imgW="1422360" imgH="3054240" progId="">
                      <p:embed/>
                    </p:oleObj>
                  </a:graphicData>
                </a:graphic>
              </p:graphicFrame>
              <p:graphicFrame>
                <p:nvGraphicFramePr>
                  <p:cNvPr id="2052" name="Object 13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86" y="1198"/>
                  <a:ext cx="86" cy="153"/>
                </p:xfrm>
                <a:graphic>
                  <a:graphicData uri="http://schemas.openxmlformats.org/presentationml/2006/ole">
                    <p:oleObj spid="_x0000_s2052" name="Clip" r:id="rId4" imgW="1422360" imgH="3054240" progId="">
                      <p:embed/>
                    </p:oleObj>
                  </a:graphicData>
                </a:graphic>
              </p:graphicFrame>
              <p:graphicFrame>
                <p:nvGraphicFramePr>
                  <p:cNvPr id="2053" name="Object 14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86" y="1066"/>
                  <a:ext cx="86" cy="153"/>
                </p:xfrm>
                <a:graphic>
                  <a:graphicData uri="http://schemas.openxmlformats.org/presentationml/2006/ole">
                    <p:oleObj spid="_x0000_s2053" name="Clip" r:id="rId5" imgW="1422360" imgH="3054240" progId="">
                      <p:embed/>
                    </p:oleObj>
                  </a:graphicData>
                </a:graphic>
              </p:graphicFrame>
            </p:grpSp>
            <p:graphicFrame>
              <p:nvGraphicFramePr>
                <p:cNvPr id="2050" name="Object 1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486" y="1461"/>
                <a:ext cx="86" cy="153"/>
              </p:xfrm>
              <a:graphic>
                <a:graphicData uri="http://schemas.openxmlformats.org/presentationml/2006/ole">
                  <p:oleObj spid="_x0000_s2050" name="Clip" r:id="rId6" imgW="1422360" imgH="3054240" progId="">
                    <p:embed/>
                  </p:oleObj>
                </a:graphicData>
              </a:graphic>
            </p:graphicFrame>
          </p:grpSp>
          <p:sp>
            <p:nvSpPr>
              <p:cNvPr id="2064" name="Oval 16"/>
              <p:cNvSpPr>
                <a:spLocks noChangeArrowheads="1"/>
              </p:cNvSpPr>
              <p:nvPr/>
            </p:nvSpPr>
            <p:spPr bwMode="auto">
              <a:xfrm>
                <a:off x="1639" y="108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" name="Oval 17"/>
              <p:cNvSpPr>
                <a:spLocks noChangeArrowheads="1"/>
              </p:cNvSpPr>
              <p:nvPr/>
            </p:nvSpPr>
            <p:spPr bwMode="auto">
              <a:xfrm>
                <a:off x="1639" y="1004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" name="Oval 18"/>
              <p:cNvSpPr>
                <a:spLocks noChangeArrowheads="1"/>
              </p:cNvSpPr>
              <p:nvPr/>
            </p:nvSpPr>
            <p:spPr bwMode="auto">
              <a:xfrm>
                <a:off x="1639" y="115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1639" y="1323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1639" y="124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auto">
              <a:xfrm>
                <a:off x="1639" y="1399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1639" y="1564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1" name="Oval 23"/>
              <p:cNvSpPr>
                <a:spLocks noChangeArrowheads="1"/>
              </p:cNvSpPr>
              <p:nvPr/>
            </p:nvSpPr>
            <p:spPr bwMode="auto">
              <a:xfrm>
                <a:off x="1639" y="1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072" name="Group 24"/>
              <p:cNvGrpSpPr>
                <a:grpSpLocks/>
              </p:cNvGrpSpPr>
              <p:nvPr/>
            </p:nvGrpSpPr>
            <p:grpSpPr bwMode="auto">
              <a:xfrm>
                <a:off x="1348" y="1004"/>
                <a:ext cx="85" cy="629"/>
                <a:chOff x="1348" y="1004"/>
                <a:chExt cx="85" cy="629"/>
              </a:xfrm>
            </p:grpSpPr>
            <p:sp>
              <p:nvSpPr>
                <p:cNvPr id="2076" name="Oval 25"/>
                <p:cNvSpPr>
                  <a:spLocks noChangeArrowheads="1"/>
                </p:cNvSpPr>
                <p:nvPr/>
              </p:nvSpPr>
              <p:spPr bwMode="auto">
                <a:xfrm>
                  <a:off x="1348" y="108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7" name="Oval 26"/>
                <p:cNvSpPr>
                  <a:spLocks noChangeArrowheads="1"/>
                </p:cNvSpPr>
                <p:nvPr/>
              </p:nvSpPr>
              <p:spPr bwMode="auto">
                <a:xfrm>
                  <a:off x="1348" y="1004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8" name="Oval 27"/>
                <p:cNvSpPr>
                  <a:spLocks noChangeArrowheads="1"/>
                </p:cNvSpPr>
                <p:nvPr/>
              </p:nvSpPr>
              <p:spPr bwMode="auto">
                <a:xfrm>
                  <a:off x="1348" y="115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9" name="Oval 28"/>
                <p:cNvSpPr>
                  <a:spLocks noChangeArrowheads="1"/>
                </p:cNvSpPr>
                <p:nvPr/>
              </p:nvSpPr>
              <p:spPr bwMode="auto">
                <a:xfrm>
                  <a:off x="1348" y="1323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0" name="Oval 29"/>
                <p:cNvSpPr>
                  <a:spLocks noChangeArrowheads="1"/>
                </p:cNvSpPr>
                <p:nvPr/>
              </p:nvSpPr>
              <p:spPr bwMode="auto">
                <a:xfrm>
                  <a:off x="1348" y="124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1" name="Oval 30"/>
                <p:cNvSpPr>
                  <a:spLocks noChangeArrowheads="1"/>
                </p:cNvSpPr>
                <p:nvPr/>
              </p:nvSpPr>
              <p:spPr bwMode="auto">
                <a:xfrm>
                  <a:off x="1348" y="1399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2" name="Oval 31"/>
                <p:cNvSpPr>
                  <a:spLocks noChangeArrowheads="1"/>
                </p:cNvSpPr>
                <p:nvPr/>
              </p:nvSpPr>
              <p:spPr bwMode="auto">
                <a:xfrm>
                  <a:off x="1348" y="1564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3" name="Oval 32"/>
                <p:cNvSpPr>
                  <a:spLocks noChangeArrowheads="1"/>
                </p:cNvSpPr>
                <p:nvPr/>
              </p:nvSpPr>
              <p:spPr bwMode="auto">
                <a:xfrm>
                  <a:off x="1348" y="1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073" name="Oval 33"/>
              <p:cNvSpPr>
                <a:spLocks noChangeArrowheads="1"/>
              </p:cNvSpPr>
              <p:nvPr/>
            </p:nvSpPr>
            <p:spPr bwMode="auto">
              <a:xfrm>
                <a:off x="1388" y="927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4" name="Oval 34"/>
              <p:cNvSpPr>
                <a:spLocks noChangeArrowheads="1"/>
              </p:cNvSpPr>
              <p:nvPr/>
            </p:nvSpPr>
            <p:spPr bwMode="auto">
              <a:xfrm>
                <a:off x="1494" y="916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5" name="Oval 35"/>
              <p:cNvSpPr>
                <a:spLocks noChangeArrowheads="1"/>
              </p:cNvSpPr>
              <p:nvPr/>
            </p:nvSpPr>
            <p:spPr bwMode="auto">
              <a:xfrm>
                <a:off x="1600" y="927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28037" name="Text Box 37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9" name="Line 3"/>
          <p:cNvSpPr>
            <a:spLocks noChangeShapeType="1"/>
          </p:cNvSpPr>
          <p:nvPr/>
        </p:nvSpPr>
        <p:spPr bwMode="auto">
          <a:xfrm flipH="1">
            <a:off x="2168525" y="26749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4"/>
          <p:cNvSpPr>
            <a:spLocks noChangeShapeType="1"/>
          </p:cNvSpPr>
          <p:nvPr/>
        </p:nvSpPr>
        <p:spPr bwMode="auto">
          <a:xfrm flipH="1">
            <a:off x="2316163" y="27098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>
            <a:off x="2476500" y="27098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6"/>
          <p:cNvSpPr>
            <a:spLocks noChangeShapeType="1"/>
          </p:cNvSpPr>
          <p:nvPr/>
        </p:nvSpPr>
        <p:spPr bwMode="auto">
          <a:xfrm>
            <a:off x="2581275" y="26749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7"/>
          <p:cNvSpPr>
            <a:spLocks noChangeArrowheads="1"/>
          </p:cNvSpPr>
          <p:nvPr/>
        </p:nvSpPr>
        <p:spPr bwMode="auto">
          <a:xfrm>
            <a:off x="2287588" y="1593850"/>
            <a:ext cx="301625" cy="1103313"/>
          </a:xfrm>
          <a:prstGeom prst="roundRect">
            <a:avLst>
              <a:gd name="adj" fmla="val 12495"/>
            </a:avLst>
          </a:prstGeom>
          <a:solidFill>
            <a:srgbClr val="C0FE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3084" name="Group 8"/>
          <p:cNvGrpSpPr>
            <a:grpSpLocks/>
          </p:cNvGrpSpPr>
          <p:nvPr/>
        </p:nvGrpSpPr>
        <p:grpSpPr bwMode="auto">
          <a:xfrm>
            <a:off x="2359025" y="3216275"/>
            <a:ext cx="136525" cy="869950"/>
            <a:chOff x="1486" y="2026"/>
            <a:chExt cx="86" cy="548"/>
          </a:xfrm>
        </p:grpSpPr>
        <p:grpSp>
          <p:nvGrpSpPr>
            <p:cNvPr id="3106" name="Group 9"/>
            <p:cNvGrpSpPr>
              <a:grpSpLocks/>
            </p:cNvGrpSpPr>
            <p:nvPr/>
          </p:nvGrpSpPr>
          <p:grpSpPr bwMode="auto">
            <a:xfrm>
              <a:off x="1486" y="2026"/>
              <a:ext cx="86" cy="416"/>
              <a:chOff x="1486" y="2026"/>
              <a:chExt cx="86" cy="416"/>
            </a:xfrm>
          </p:grpSpPr>
          <p:graphicFrame>
            <p:nvGraphicFramePr>
              <p:cNvPr id="3075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290"/>
              <a:ext cx="86" cy="152"/>
            </p:xfrm>
            <a:graphic>
              <a:graphicData uri="http://schemas.openxmlformats.org/presentationml/2006/ole">
                <p:oleObj spid="_x0000_s3075" name="Clip" r:id="rId3" imgW="1422360" imgH="3054240" progId="">
                  <p:embed/>
                </p:oleObj>
              </a:graphicData>
            </a:graphic>
          </p:graphicFrame>
          <p:graphicFrame>
            <p:nvGraphicFramePr>
              <p:cNvPr id="3076" name="Object 1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158"/>
              <a:ext cx="86" cy="153"/>
            </p:xfrm>
            <a:graphic>
              <a:graphicData uri="http://schemas.openxmlformats.org/presentationml/2006/ole">
                <p:oleObj spid="_x0000_s3076" name="Clip" r:id="rId4" imgW="1422360" imgH="3054240" progId="">
                  <p:embed/>
                </p:oleObj>
              </a:graphicData>
            </a:graphic>
          </p:graphicFrame>
          <p:graphicFrame>
            <p:nvGraphicFramePr>
              <p:cNvPr id="3077" name="Object 1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026"/>
              <a:ext cx="86" cy="153"/>
            </p:xfrm>
            <a:graphic>
              <a:graphicData uri="http://schemas.openxmlformats.org/presentationml/2006/ole">
                <p:oleObj spid="_x0000_s3077" name="Clip" r:id="rId5" imgW="1422360" imgH="3054240" progId="">
                  <p:embed/>
                </p:oleObj>
              </a:graphicData>
            </a:graphic>
          </p:graphicFrame>
        </p:grpSp>
        <p:graphicFrame>
          <p:nvGraphicFramePr>
            <p:cNvPr id="3074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6" y="2421"/>
            <a:ext cx="86" cy="153"/>
          </p:xfrm>
          <a:graphic>
            <a:graphicData uri="http://schemas.openxmlformats.org/presentationml/2006/ole">
              <p:oleObj spid="_x0000_s3074" name="Clip" r:id="rId6" imgW="1422360" imgH="3054240" progId="">
                <p:embed/>
              </p:oleObj>
            </a:graphicData>
          </a:graphic>
        </p:graphicFrame>
      </p:grpSp>
      <p:sp>
        <p:nvSpPr>
          <p:cNvPr id="3085" name="Oval 14"/>
          <p:cNvSpPr>
            <a:spLocks noChangeArrowheads="1"/>
          </p:cNvSpPr>
          <p:nvPr/>
        </p:nvSpPr>
        <p:spPr bwMode="auto">
          <a:xfrm>
            <a:off x="2601913" y="1716088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6" name="Oval 15"/>
          <p:cNvSpPr>
            <a:spLocks noChangeArrowheads="1"/>
          </p:cNvSpPr>
          <p:nvPr/>
        </p:nvSpPr>
        <p:spPr bwMode="auto">
          <a:xfrm>
            <a:off x="2601913" y="1593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7" name="Oval 16"/>
          <p:cNvSpPr>
            <a:spLocks noChangeArrowheads="1"/>
          </p:cNvSpPr>
          <p:nvPr/>
        </p:nvSpPr>
        <p:spPr bwMode="auto">
          <a:xfrm>
            <a:off x="2601913" y="18383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8" name="Oval 17"/>
          <p:cNvSpPr>
            <a:spLocks noChangeArrowheads="1"/>
          </p:cNvSpPr>
          <p:nvPr/>
        </p:nvSpPr>
        <p:spPr bwMode="auto">
          <a:xfrm>
            <a:off x="2601913" y="2100263"/>
            <a:ext cx="134937" cy="1079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9" name="Oval 18"/>
          <p:cNvSpPr>
            <a:spLocks noChangeArrowheads="1"/>
          </p:cNvSpPr>
          <p:nvPr/>
        </p:nvSpPr>
        <p:spPr bwMode="auto">
          <a:xfrm>
            <a:off x="2601913" y="19780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0" name="Oval 19"/>
          <p:cNvSpPr>
            <a:spLocks noChangeArrowheads="1"/>
          </p:cNvSpPr>
          <p:nvPr/>
        </p:nvSpPr>
        <p:spPr bwMode="auto">
          <a:xfrm>
            <a:off x="2601913" y="2220913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1" name="Oval 20"/>
          <p:cNvSpPr>
            <a:spLocks noChangeArrowheads="1"/>
          </p:cNvSpPr>
          <p:nvPr/>
        </p:nvSpPr>
        <p:spPr bwMode="auto">
          <a:xfrm>
            <a:off x="2601913" y="2482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2" name="Oval 21"/>
          <p:cNvSpPr>
            <a:spLocks noChangeArrowheads="1"/>
          </p:cNvSpPr>
          <p:nvPr/>
        </p:nvSpPr>
        <p:spPr bwMode="auto">
          <a:xfrm>
            <a:off x="2601913" y="23431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3093" name="Group 22"/>
          <p:cNvGrpSpPr>
            <a:grpSpLocks/>
          </p:cNvGrpSpPr>
          <p:nvPr/>
        </p:nvGrpSpPr>
        <p:grpSpPr bwMode="auto">
          <a:xfrm>
            <a:off x="2139950" y="1593850"/>
            <a:ext cx="134938" cy="998538"/>
            <a:chOff x="1348" y="1004"/>
            <a:chExt cx="85" cy="629"/>
          </a:xfrm>
        </p:grpSpPr>
        <p:sp>
          <p:nvSpPr>
            <p:cNvPr id="3098" name="Oval 23"/>
            <p:cNvSpPr>
              <a:spLocks noChangeArrowheads="1"/>
            </p:cNvSpPr>
            <p:nvPr/>
          </p:nvSpPr>
          <p:spPr bwMode="auto">
            <a:xfrm>
              <a:off x="1348" y="108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099" name="Oval 24"/>
            <p:cNvSpPr>
              <a:spLocks noChangeArrowheads="1"/>
            </p:cNvSpPr>
            <p:nvPr/>
          </p:nvSpPr>
          <p:spPr bwMode="auto">
            <a:xfrm>
              <a:off x="1348" y="100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0" name="Oval 25"/>
            <p:cNvSpPr>
              <a:spLocks noChangeArrowheads="1"/>
            </p:cNvSpPr>
            <p:nvPr/>
          </p:nvSpPr>
          <p:spPr bwMode="auto">
            <a:xfrm>
              <a:off x="1348" y="115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1" name="Oval 26"/>
            <p:cNvSpPr>
              <a:spLocks noChangeArrowheads="1"/>
            </p:cNvSpPr>
            <p:nvPr/>
          </p:nvSpPr>
          <p:spPr bwMode="auto">
            <a:xfrm>
              <a:off x="1348" y="1323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2" name="Oval 27"/>
            <p:cNvSpPr>
              <a:spLocks noChangeArrowheads="1"/>
            </p:cNvSpPr>
            <p:nvPr/>
          </p:nvSpPr>
          <p:spPr bwMode="auto">
            <a:xfrm>
              <a:off x="1348" y="124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3" name="Oval 28"/>
            <p:cNvSpPr>
              <a:spLocks noChangeArrowheads="1"/>
            </p:cNvSpPr>
            <p:nvPr/>
          </p:nvSpPr>
          <p:spPr bwMode="auto">
            <a:xfrm>
              <a:off x="1348" y="1399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4" name="Oval 29"/>
            <p:cNvSpPr>
              <a:spLocks noChangeArrowheads="1"/>
            </p:cNvSpPr>
            <p:nvPr/>
          </p:nvSpPr>
          <p:spPr bwMode="auto">
            <a:xfrm>
              <a:off x="1348" y="156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5" name="Oval 30"/>
            <p:cNvSpPr>
              <a:spLocks noChangeArrowheads="1"/>
            </p:cNvSpPr>
            <p:nvPr/>
          </p:nvSpPr>
          <p:spPr bwMode="auto">
            <a:xfrm>
              <a:off x="1348" y="147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3094" name="Oval 31"/>
          <p:cNvSpPr>
            <a:spLocks noChangeArrowheads="1"/>
          </p:cNvSpPr>
          <p:nvPr/>
        </p:nvSpPr>
        <p:spPr bwMode="auto">
          <a:xfrm>
            <a:off x="220345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5" name="Oval 32"/>
          <p:cNvSpPr>
            <a:spLocks noChangeArrowheads="1"/>
          </p:cNvSpPr>
          <p:nvPr/>
        </p:nvSpPr>
        <p:spPr bwMode="auto">
          <a:xfrm>
            <a:off x="2371725" y="1454150"/>
            <a:ext cx="133350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6" name="Oval 33"/>
          <p:cNvSpPr>
            <a:spLocks noChangeArrowheads="1"/>
          </p:cNvSpPr>
          <p:nvPr/>
        </p:nvSpPr>
        <p:spPr bwMode="auto">
          <a:xfrm>
            <a:off x="254000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 flipH="1">
            <a:off x="2168525" y="26749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 flipH="1">
            <a:off x="2316163" y="27098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2476500" y="27098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6"/>
          <p:cNvSpPr>
            <a:spLocks noChangeShapeType="1"/>
          </p:cNvSpPr>
          <p:nvPr/>
        </p:nvSpPr>
        <p:spPr bwMode="auto">
          <a:xfrm>
            <a:off x="2581275" y="26749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7"/>
          <p:cNvSpPr>
            <a:spLocks noChangeArrowheads="1"/>
          </p:cNvSpPr>
          <p:nvPr/>
        </p:nvSpPr>
        <p:spPr bwMode="auto">
          <a:xfrm>
            <a:off x="2287588" y="1593850"/>
            <a:ext cx="301625" cy="1103313"/>
          </a:xfrm>
          <a:prstGeom prst="roundRect">
            <a:avLst>
              <a:gd name="adj" fmla="val 12495"/>
            </a:avLst>
          </a:prstGeom>
          <a:solidFill>
            <a:srgbClr val="C0FE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08" name="Oval 8"/>
          <p:cNvSpPr>
            <a:spLocks noChangeArrowheads="1"/>
          </p:cNvSpPr>
          <p:nvPr/>
        </p:nvSpPr>
        <p:spPr bwMode="auto">
          <a:xfrm>
            <a:off x="2601913" y="1716088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09" name="Oval 9"/>
          <p:cNvSpPr>
            <a:spLocks noChangeArrowheads="1"/>
          </p:cNvSpPr>
          <p:nvPr/>
        </p:nvSpPr>
        <p:spPr bwMode="auto">
          <a:xfrm>
            <a:off x="2601913" y="1593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0" name="Oval 10"/>
          <p:cNvSpPr>
            <a:spLocks noChangeArrowheads="1"/>
          </p:cNvSpPr>
          <p:nvPr/>
        </p:nvSpPr>
        <p:spPr bwMode="auto">
          <a:xfrm>
            <a:off x="2601913" y="18383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1" name="Oval 11"/>
          <p:cNvSpPr>
            <a:spLocks noChangeArrowheads="1"/>
          </p:cNvSpPr>
          <p:nvPr/>
        </p:nvSpPr>
        <p:spPr bwMode="auto">
          <a:xfrm>
            <a:off x="2601913" y="2100263"/>
            <a:ext cx="134937" cy="1079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2" name="Oval 12"/>
          <p:cNvSpPr>
            <a:spLocks noChangeArrowheads="1"/>
          </p:cNvSpPr>
          <p:nvPr/>
        </p:nvSpPr>
        <p:spPr bwMode="auto">
          <a:xfrm>
            <a:off x="2601913" y="19780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3" name="Oval 13"/>
          <p:cNvSpPr>
            <a:spLocks noChangeArrowheads="1"/>
          </p:cNvSpPr>
          <p:nvPr/>
        </p:nvSpPr>
        <p:spPr bwMode="auto">
          <a:xfrm>
            <a:off x="2601913" y="2220913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4" name="Oval 14"/>
          <p:cNvSpPr>
            <a:spLocks noChangeArrowheads="1"/>
          </p:cNvSpPr>
          <p:nvPr/>
        </p:nvSpPr>
        <p:spPr bwMode="auto">
          <a:xfrm>
            <a:off x="2601913" y="2482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5" name="Oval 15"/>
          <p:cNvSpPr>
            <a:spLocks noChangeArrowheads="1"/>
          </p:cNvSpPr>
          <p:nvPr/>
        </p:nvSpPr>
        <p:spPr bwMode="auto">
          <a:xfrm>
            <a:off x="2601913" y="23431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4116" name="Group 16"/>
          <p:cNvGrpSpPr>
            <a:grpSpLocks/>
          </p:cNvGrpSpPr>
          <p:nvPr/>
        </p:nvGrpSpPr>
        <p:grpSpPr bwMode="auto">
          <a:xfrm>
            <a:off x="2139950" y="1593850"/>
            <a:ext cx="134938" cy="998538"/>
            <a:chOff x="1348" y="1004"/>
            <a:chExt cx="85" cy="629"/>
          </a:xfrm>
        </p:grpSpPr>
        <p:sp>
          <p:nvSpPr>
            <p:cNvPr id="4136" name="Oval 17"/>
            <p:cNvSpPr>
              <a:spLocks noChangeArrowheads="1"/>
            </p:cNvSpPr>
            <p:nvPr/>
          </p:nvSpPr>
          <p:spPr bwMode="auto">
            <a:xfrm>
              <a:off x="1348" y="108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7" name="Oval 18"/>
            <p:cNvSpPr>
              <a:spLocks noChangeArrowheads="1"/>
            </p:cNvSpPr>
            <p:nvPr/>
          </p:nvSpPr>
          <p:spPr bwMode="auto">
            <a:xfrm>
              <a:off x="1348" y="100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8" name="Oval 19"/>
            <p:cNvSpPr>
              <a:spLocks noChangeArrowheads="1"/>
            </p:cNvSpPr>
            <p:nvPr/>
          </p:nvSpPr>
          <p:spPr bwMode="auto">
            <a:xfrm>
              <a:off x="1348" y="115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9" name="Oval 20"/>
            <p:cNvSpPr>
              <a:spLocks noChangeArrowheads="1"/>
            </p:cNvSpPr>
            <p:nvPr/>
          </p:nvSpPr>
          <p:spPr bwMode="auto">
            <a:xfrm>
              <a:off x="1348" y="1323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0" name="Oval 21"/>
            <p:cNvSpPr>
              <a:spLocks noChangeArrowheads="1"/>
            </p:cNvSpPr>
            <p:nvPr/>
          </p:nvSpPr>
          <p:spPr bwMode="auto">
            <a:xfrm>
              <a:off x="1348" y="124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1" name="Oval 22"/>
            <p:cNvSpPr>
              <a:spLocks noChangeArrowheads="1"/>
            </p:cNvSpPr>
            <p:nvPr/>
          </p:nvSpPr>
          <p:spPr bwMode="auto">
            <a:xfrm>
              <a:off x="1348" y="1399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2" name="Oval 23"/>
            <p:cNvSpPr>
              <a:spLocks noChangeArrowheads="1"/>
            </p:cNvSpPr>
            <p:nvPr/>
          </p:nvSpPr>
          <p:spPr bwMode="auto">
            <a:xfrm>
              <a:off x="1348" y="156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3" name="Oval 24"/>
            <p:cNvSpPr>
              <a:spLocks noChangeArrowheads="1"/>
            </p:cNvSpPr>
            <p:nvPr/>
          </p:nvSpPr>
          <p:spPr bwMode="auto">
            <a:xfrm>
              <a:off x="1348" y="147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4117" name="Oval 25"/>
          <p:cNvSpPr>
            <a:spLocks noChangeArrowheads="1"/>
          </p:cNvSpPr>
          <p:nvPr/>
        </p:nvSpPr>
        <p:spPr bwMode="auto">
          <a:xfrm>
            <a:off x="220345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8" name="Oval 26"/>
          <p:cNvSpPr>
            <a:spLocks noChangeArrowheads="1"/>
          </p:cNvSpPr>
          <p:nvPr/>
        </p:nvSpPr>
        <p:spPr bwMode="auto">
          <a:xfrm>
            <a:off x="2371725" y="1454150"/>
            <a:ext cx="133350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9" name="Oval 27"/>
          <p:cNvSpPr>
            <a:spLocks noChangeArrowheads="1"/>
          </p:cNvSpPr>
          <p:nvPr/>
        </p:nvSpPr>
        <p:spPr bwMode="auto">
          <a:xfrm>
            <a:off x="254000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4120" name="Group 28"/>
          <p:cNvGrpSpPr>
            <a:grpSpLocks/>
          </p:cNvGrpSpPr>
          <p:nvPr/>
        </p:nvGrpSpPr>
        <p:grpSpPr bwMode="auto">
          <a:xfrm>
            <a:off x="2362200" y="3429000"/>
            <a:ext cx="136525" cy="869950"/>
            <a:chOff x="1486" y="2026"/>
            <a:chExt cx="86" cy="548"/>
          </a:xfrm>
        </p:grpSpPr>
        <p:grpSp>
          <p:nvGrpSpPr>
            <p:cNvPr id="4135" name="Group 29"/>
            <p:cNvGrpSpPr>
              <a:grpSpLocks/>
            </p:cNvGrpSpPr>
            <p:nvPr/>
          </p:nvGrpSpPr>
          <p:grpSpPr bwMode="auto">
            <a:xfrm>
              <a:off x="1486" y="2026"/>
              <a:ext cx="86" cy="416"/>
              <a:chOff x="1486" y="2026"/>
              <a:chExt cx="86" cy="416"/>
            </a:xfrm>
          </p:grpSpPr>
          <p:graphicFrame>
            <p:nvGraphicFramePr>
              <p:cNvPr id="4099" name="Object 3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290"/>
              <a:ext cx="86" cy="152"/>
            </p:xfrm>
            <a:graphic>
              <a:graphicData uri="http://schemas.openxmlformats.org/presentationml/2006/ole">
                <p:oleObj spid="_x0000_s4099" name="Clip" r:id="rId3" imgW="1422360" imgH="3054240" progId="">
                  <p:embed/>
                </p:oleObj>
              </a:graphicData>
            </a:graphic>
          </p:graphicFrame>
          <p:graphicFrame>
            <p:nvGraphicFramePr>
              <p:cNvPr id="4100" name="Object 3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158"/>
              <a:ext cx="86" cy="153"/>
            </p:xfrm>
            <a:graphic>
              <a:graphicData uri="http://schemas.openxmlformats.org/presentationml/2006/ole">
                <p:oleObj spid="_x0000_s4100" name="Clip" r:id="rId4" imgW="1422360" imgH="3054240" progId="">
                  <p:embed/>
                </p:oleObj>
              </a:graphicData>
            </a:graphic>
          </p:graphicFrame>
          <p:graphicFrame>
            <p:nvGraphicFramePr>
              <p:cNvPr id="4101" name="Object 3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026"/>
              <a:ext cx="86" cy="153"/>
            </p:xfrm>
            <a:graphic>
              <a:graphicData uri="http://schemas.openxmlformats.org/presentationml/2006/ole">
                <p:oleObj spid="_x0000_s4101" name="Clip" r:id="rId5" imgW="1422360" imgH="3054240" progId="">
                  <p:embed/>
                </p:oleObj>
              </a:graphicData>
            </a:graphic>
          </p:graphicFrame>
        </p:grpSp>
        <p:graphicFrame>
          <p:nvGraphicFramePr>
            <p:cNvPr id="4098" name="Object 3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6" y="2421"/>
            <a:ext cx="86" cy="153"/>
          </p:xfrm>
          <a:graphic>
            <a:graphicData uri="http://schemas.openxmlformats.org/presentationml/2006/ole">
              <p:oleObj spid="_x0000_s4098" name="Clip" r:id="rId6" imgW="1422360" imgH="3054240" progId="">
                <p:embed/>
              </p:oleObj>
            </a:graphicData>
          </a:graphic>
        </p:graphicFrame>
      </p:grpSp>
      <p:sp>
        <p:nvSpPr>
          <p:cNvPr id="4121" name="Line 34"/>
          <p:cNvSpPr>
            <a:spLocks noChangeShapeType="1"/>
          </p:cNvSpPr>
          <p:nvPr/>
        </p:nvSpPr>
        <p:spPr bwMode="auto">
          <a:xfrm>
            <a:off x="2819400" y="38100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2" name="Group 35"/>
          <p:cNvGrpSpPr>
            <a:grpSpLocks/>
          </p:cNvGrpSpPr>
          <p:nvPr/>
        </p:nvGrpSpPr>
        <p:grpSpPr bwMode="auto">
          <a:xfrm>
            <a:off x="6400800" y="3429000"/>
            <a:ext cx="139700" cy="981075"/>
            <a:chOff x="3549" y="2129"/>
            <a:chExt cx="88" cy="618"/>
          </a:xfrm>
        </p:grpSpPr>
        <p:sp>
          <p:nvSpPr>
            <p:cNvPr id="4127" name="Oval 36"/>
            <p:cNvSpPr>
              <a:spLocks noChangeArrowheads="1"/>
            </p:cNvSpPr>
            <p:nvPr/>
          </p:nvSpPr>
          <p:spPr bwMode="auto">
            <a:xfrm>
              <a:off x="3552" y="2283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28" name="Oval 37"/>
            <p:cNvSpPr>
              <a:spLocks noChangeArrowheads="1"/>
            </p:cNvSpPr>
            <p:nvPr/>
          </p:nvSpPr>
          <p:spPr bwMode="auto">
            <a:xfrm>
              <a:off x="3552" y="220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29" name="Oval 38"/>
            <p:cNvSpPr>
              <a:spLocks noChangeArrowheads="1"/>
            </p:cNvSpPr>
            <p:nvPr/>
          </p:nvSpPr>
          <p:spPr bwMode="auto">
            <a:xfrm>
              <a:off x="3552" y="2360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0" name="Oval 39"/>
            <p:cNvSpPr>
              <a:spLocks noChangeArrowheads="1"/>
            </p:cNvSpPr>
            <p:nvPr/>
          </p:nvSpPr>
          <p:spPr bwMode="auto">
            <a:xfrm>
              <a:off x="3552" y="2525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1" name="Oval 40"/>
            <p:cNvSpPr>
              <a:spLocks noChangeArrowheads="1"/>
            </p:cNvSpPr>
            <p:nvPr/>
          </p:nvSpPr>
          <p:spPr bwMode="auto">
            <a:xfrm>
              <a:off x="3552" y="244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2" name="Oval 41"/>
            <p:cNvSpPr>
              <a:spLocks noChangeArrowheads="1"/>
            </p:cNvSpPr>
            <p:nvPr/>
          </p:nvSpPr>
          <p:spPr bwMode="auto">
            <a:xfrm>
              <a:off x="3552" y="260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3" name="Oval 42"/>
            <p:cNvSpPr>
              <a:spLocks noChangeArrowheads="1"/>
            </p:cNvSpPr>
            <p:nvPr/>
          </p:nvSpPr>
          <p:spPr bwMode="auto">
            <a:xfrm>
              <a:off x="3552" y="267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4" name="Oval 43"/>
            <p:cNvSpPr>
              <a:spLocks noChangeArrowheads="1"/>
            </p:cNvSpPr>
            <p:nvPr/>
          </p:nvSpPr>
          <p:spPr bwMode="auto">
            <a:xfrm>
              <a:off x="3549" y="2129"/>
              <a:ext cx="84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130092" name="Text Box 44"/>
          <p:cNvSpPr txBox="1">
            <a:spLocks noChangeArrowheads="1"/>
          </p:cNvSpPr>
          <p:nvPr/>
        </p:nvSpPr>
        <p:spPr bwMode="auto">
          <a:xfrm>
            <a:off x="3124200" y="3962400"/>
            <a:ext cx="2424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Transcription</a:t>
            </a:r>
          </a:p>
          <a:p>
            <a:pPr eaLnBrk="0" hangingPunct="0">
              <a:defRPr/>
            </a:pPr>
            <a:r>
              <a:rPr lang="th-TH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Translation</a:t>
            </a:r>
          </a:p>
        </p:txBody>
      </p:sp>
      <p:sp>
        <p:nvSpPr>
          <p:cNvPr id="130093" name="Text Box 45"/>
          <p:cNvSpPr txBox="1">
            <a:spLocks noChangeArrowheads="1"/>
          </p:cNvSpPr>
          <p:nvPr/>
        </p:nvSpPr>
        <p:spPr bwMode="auto">
          <a:xfrm>
            <a:off x="3429000" y="3124200"/>
            <a:ext cx="166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Host cell</a:t>
            </a:r>
          </a:p>
        </p:txBody>
      </p:sp>
      <p:sp>
        <p:nvSpPr>
          <p:cNvPr id="4125" name="Text Box 46"/>
          <p:cNvSpPr txBox="1">
            <a:spLocks noChangeArrowheads="1"/>
          </p:cNvSpPr>
          <p:nvPr/>
        </p:nvSpPr>
        <p:spPr bwMode="auto">
          <a:xfrm>
            <a:off x="5638800" y="4495800"/>
            <a:ext cx="2271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latin typeface="Comic Sans MS" pitchFamily="66" charset="0"/>
              </a:rPr>
              <a:t>Viral protein</a:t>
            </a:r>
          </a:p>
        </p:txBody>
      </p: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304800" y="381000"/>
            <a:ext cx="3422650" cy="3429000"/>
            <a:chOff x="1824" y="1680"/>
            <a:chExt cx="2156" cy="2160"/>
          </a:xfrm>
        </p:grpSpPr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1824" y="1680"/>
            <a:ext cx="2156" cy="2160"/>
          </p:xfrm>
          <a:graphic>
            <a:graphicData uri="http://schemas.openxmlformats.org/presentationml/2006/ole">
              <p:oleObj spid="_x0000_s5122" name="Image" r:id="rId4" imgW="1828800" imgH="1828800" progId="">
                <p:embed/>
              </p:oleObj>
            </a:graphicData>
          </a:graphic>
        </p:graphicFrame>
        <p:sp>
          <p:nvSpPr>
            <p:cNvPr id="5133" name="Freeform 4"/>
            <p:cNvSpPr>
              <a:spLocks/>
            </p:cNvSpPr>
            <p:nvPr/>
          </p:nvSpPr>
          <p:spPr bwMode="auto">
            <a:xfrm>
              <a:off x="1824" y="1680"/>
              <a:ext cx="912" cy="1488"/>
            </a:xfrm>
            <a:custGeom>
              <a:avLst/>
              <a:gdLst>
                <a:gd name="T0" fmla="*/ 0 w 840"/>
                <a:gd name="T1" fmla="*/ 1538 h 1440"/>
                <a:gd name="T2" fmla="*/ 169 w 840"/>
                <a:gd name="T3" fmla="*/ 1333 h 1440"/>
                <a:gd name="T4" fmla="*/ 849 w 840"/>
                <a:gd name="T5" fmla="*/ 1281 h 1440"/>
                <a:gd name="T6" fmla="*/ 962 w 840"/>
                <a:gd name="T7" fmla="*/ 1077 h 1440"/>
                <a:gd name="T8" fmla="*/ 679 w 840"/>
                <a:gd name="T9" fmla="*/ 1025 h 1440"/>
                <a:gd name="T10" fmla="*/ 735 w 840"/>
                <a:gd name="T11" fmla="*/ 615 h 1440"/>
                <a:gd name="T12" fmla="*/ 566 w 840"/>
                <a:gd name="T13" fmla="*/ 615 h 1440"/>
                <a:gd name="T14" fmla="*/ 849 w 840"/>
                <a:gd name="T15" fmla="*/ 256 h 1440"/>
                <a:gd name="T16" fmla="*/ 849 w 840"/>
                <a:gd name="T17" fmla="*/ 154 h 1440"/>
                <a:gd name="T18" fmla="*/ 905 w 840"/>
                <a:gd name="T19" fmla="*/ 0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0"/>
                <a:gd name="T31" fmla="*/ 0 h 1440"/>
                <a:gd name="T32" fmla="*/ 840 w 840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0" h="1440">
                  <a:moveTo>
                    <a:pt x="0" y="1440"/>
                  </a:moveTo>
                  <a:cubicBezTo>
                    <a:pt x="12" y="1364"/>
                    <a:pt x="24" y="1288"/>
                    <a:pt x="144" y="1248"/>
                  </a:cubicBezTo>
                  <a:cubicBezTo>
                    <a:pt x="264" y="1208"/>
                    <a:pt x="608" y="1240"/>
                    <a:pt x="720" y="1200"/>
                  </a:cubicBezTo>
                  <a:cubicBezTo>
                    <a:pt x="832" y="1160"/>
                    <a:pt x="840" y="1048"/>
                    <a:pt x="816" y="1008"/>
                  </a:cubicBezTo>
                  <a:cubicBezTo>
                    <a:pt x="792" y="968"/>
                    <a:pt x="608" y="1032"/>
                    <a:pt x="576" y="960"/>
                  </a:cubicBezTo>
                  <a:cubicBezTo>
                    <a:pt x="544" y="888"/>
                    <a:pt x="640" y="640"/>
                    <a:pt x="624" y="576"/>
                  </a:cubicBezTo>
                  <a:cubicBezTo>
                    <a:pt x="608" y="512"/>
                    <a:pt x="464" y="632"/>
                    <a:pt x="480" y="576"/>
                  </a:cubicBezTo>
                  <a:cubicBezTo>
                    <a:pt x="496" y="520"/>
                    <a:pt x="680" y="312"/>
                    <a:pt x="720" y="240"/>
                  </a:cubicBezTo>
                  <a:cubicBezTo>
                    <a:pt x="760" y="168"/>
                    <a:pt x="712" y="184"/>
                    <a:pt x="720" y="144"/>
                  </a:cubicBezTo>
                  <a:cubicBezTo>
                    <a:pt x="728" y="104"/>
                    <a:pt x="760" y="24"/>
                    <a:pt x="768" y="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Freeform 5"/>
            <p:cNvSpPr>
              <a:spLocks/>
            </p:cNvSpPr>
            <p:nvPr/>
          </p:nvSpPr>
          <p:spPr bwMode="auto">
            <a:xfrm>
              <a:off x="2448" y="2496"/>
              <a:ext cx="144" cy="1"/>
            </a:xfrm>
            <a:custGeom>
              <a:avLst/>
              <a:gdLst>
                <a:gd name="T0" fmla="*/ 0 w 144"/>
                <a:gd name="T1" fmla="*/ 0 h 1"/>
                <a:gd name="T2" fmla="*/ 144 w 144"/>
                <a:gd name="T3" fmla="*/ 0 h 1"/>
                <a:gd name="T4" fmla="*/ 0 60000 65536"/>
                <a:gd name="T5" fmla="*/ 0 60000 65536"/>
                <a:gd name="T6" fmla="*/ 0 w 144"/>
                <a:gd name="T7" fmla="*/ 0 h 1"/>
                <a:gd name="T8" fmla="*/ 144 w 1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">
                  <a:moveTo>
                    <a:pt x="0" y="0"/>
                  </a:moveTo>
                  <a:cubicBezTo>
                    <a:pt x="60" y="0"/>
                    <a:pt x="120" y="0"/>
                    <a:pt x="144" y="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6"/>
            <p:cNvSpPr>
              <a:spLocks/>
            </p:cNvSpPr>
            <p:nvPr/>
          </p:nvSpPr>
          <p:spPr bwMode="auto">
            <a:xfrm>
              <a:off x="1976" y="1888"/>
              <a:ext cx="664" cy="1280"/>
            </a:xfrm>
            <a:custGeom>
              <a:avLst/>
              <a:gdLst>
                <a:gd name="T0" fmla="*/ 251 w 568"/>
                <a:gd name="T1" fmla="*/ 38 h 1184"/>
                <a:gd name="T2" fmla="*/ 448 w 568"/>
                <a:gd name="T3" fmla="*/ 93 h 1184"/>
                <a:gd name="T4" fmla="*/ 55 w 568"/>
                <a:gd name="T5" fmla="*/ 599 h 1184"/>
                <a:gd name="T6" fmla="*/ 776 w 568"/>
                <a:gd name="T7" fmla="*/ 1384 h 1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1184"/>
                <a:gd name="T14" fmla="*/ 568 w 568"/>
                <a:gd name="T15" fmla="*/ 1184 h 1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1184">
                  <a:moveTo>
                    <a:pt x="184" y="32"/>
                  </a:moveTo>
                  <a:cubicBezTo>
                    <a:pt x="268" y="16"/>
                    <a:pt x="352" y="0"/>
                    <a:pt x="328" y="80"/>
                  </a:cubicBezTo>
                  <a:cubicBezTo>
                    <a:pt x="304" y="160"/>
                    <a:pt x="0" y="328"/>
                    <a:pt x="40" y="512"/>
                  </a:cubicBezTo>
                  <a:cubicBezTo>
                    <a:pt x="80" y="696"/>
                    <a:pt x="480" y="1072"/>
                    <a:pt x="568" y="1184"/>
                  </a:cubicBez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7"/>
            <p:cNvSpPr>
              <a:spLocks noChangeShapeType="1"/>
            </p:cNvSpPr>
            <p:nvPr/>
          </p:nvSpPr>
          <p:spPr bwMode="auto">
            <a:xfrm>
              <a:off x="3960" y="1680"/>
              <a:ext cx="0" cy="21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419600" y="381000"/>
            <a:ext cx="3748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>
                <a:solidFill>
                  <a:srgbClr val="FFFF00"/>
                </a:solidFill>
                <a:latin typeface="Comic Sans MS" pitchFamily="66" charset="0"/>
              </a:rPr>
              <a:t>Exogenous antigen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257800" y="1146175"/>
            <a:ext cx="17224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th-TH" sz="2800" b="1">
                <a:solidFill>
                  <a:schemeClr val="bg1"/>
                </a:solidFill>
                <a:latin typeface="Comic Sans MS" pitchFamily="66" charset="0"/>
              </a:rPr>
              <a:t>Microbes</a:t>
            </a:r>
          </a:p>
          <a:p>
            <a:pPr eaLnBrk="0" hangingPunct="0">
              <a:lnSpc>
                <a:spcPct val="120000"/>
              </a:lnSpc>
            </a:pPr>
            <a:r>
              <a:rPr lang="th-TH" sz="2800" b="1">
                <a:solidFill>
                  <a:schemeClr val="bg1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5126" name="Oval 10"/>
          <p:cNvSpPr>
            <a:spLocks noChangeArrowheads="1"/>
          </p:cNvSpPr>
          <p:nvPr/>
        </p:nvSpPr>
        <p:spPr bwMode="auto">
          <a:xfrm>
            <a:off x="4953000" y="14478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4953000" y="188595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128" name="Freeform 12"/>
          <p:cNvSpPr>
            <a:spLocks/>
          </p:cNvSpPr>
          <p:nvPr/>
        </p:nvSpPr>
        <p:spPr bwMode="auto">
          <a:xfrm>
            <a:off x="2097088" y="1131888"/>
            <a:ext cx="482600" cy="190500"/>
          </a:xfrm>
          <a:custGeom>
            <a:avLst/>
            <a:gdLst>
              <a:gd name="T0" fmla="*/ 20161248 w 304"/>
              <a:gd name="T1" fmla="*/ 141128764 h 120"/>
              <a:gd name="T2" fmla="*/ 383063695 w 304"/>
              <a:gd name="T3" fmla="*/ 20161251 h 120"/>
              <a:gd name="T4" fmla="*/ 745966149 w 304"/>
              <a:gd name="T5" fmla="*/ 262096283 h 120"/>
              <a:gd name="T6" fmla="*/ 262096244 w 304"/>
              <a:gd name="T7" fmla="*/ 262096283 h 120"/>
              <a:gd name="T8" fmla="*/ 20161248 w 304"/>
              <a:gd name="T9" fmla="*/ 14112876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20"/>
              <a:gd name="T17" fmla="*/ 304 w 304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20">
                <a:moveTo>
                  <a:pt x="8" y="56"/>
                </a:moveTo>
                <a:cubicBezTo>
                  <a:pt x="16" y="40"/>
                  <a:pt x="104" y="0"/>
                  <a:pt x="152" y="8"/>
                </a:cubicBezTo>
                <a:cubicBezTo>
                  <a:pt x="200" y="16"/>
                  <a:pt x="304" y="88"/>
                  <a:pt x="296" y="104"/>
                </a:cubicBezTo>
                <a:cubicBezTo>
                  <a:pt x="288" y="120"/>
                  <a:pt x="152" y="104"/>
                  <a:pt x="104" y="104"/>
                </a:cubicBezTo>
                <a:cubicBezTo>
                  <a:pt x="56" y="104"/>
                  <a:pt x="0" y="72"/>
                  <a:pt x="8" y="5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13"/>
          <p:cNvSpPr>
            <a:spLocks/>
          </p:cNvSpPr>
          <p:nvPr/>
        </p:nvSpPr>
        <p:spPr bwMode="auto">
          <a:xfrm>
            <a:off x="2109788" y="890588"/>
            <a:ext cx="533400" cy="254000"/>
          </a:xfrm>
          <a:custGeom>
            <a:avLst/>
            <a:gdLst>
              <a:gd name="T0" fmla="*/ 0 w 336"/>
              <a:gd name="T1" fmla="*/ 161289988 h 160"/>
              <a:gd name="T2" fmla="*/ 362902467 w 336"/>
              <a:gd name="T3" fmla="*/ 40322497 h 160"/>
              <a:gd name="T4" fmla="*/ 846772589 w 336"/>
              <a:gd name="T5" fmla="*/ 403224945 h 160"/>
              <a:gd name="T6" fmla="*/ 0 60000 65536"/>
              <a:gd name="T7" fmla="*/ 0 60000 65536"/>
              <a:gd name="T8" fmla="*/ 0 60000 65536"/>
              <a:gd name="T9" fmla="*/ 0 w 336"/>
              <a:gd name="T10" fmla="*/ 0 h 160"/>
              <a:gd name="T11" fmla="*/ 336 w 336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60">
                <a:moveTo>
                  <a:pt x="0" y="64"/>
                </a:moveTo>
                <a:cubicBezTo>
                  <a:pt x="44" y="32"/>
                  <a:pt x="88" y="0"/>
                  <a:pt x="144" y="16"/>
                </a:cubicBezTo>
                <a:cubicBezTo>
                  <a:pt x="200" y="32"/>
                  <a:pt x="304" y="136"/>
                  <a:pt x="336" y="160"/>
                </a:cubicBezTo>
              </a:path>
            </a:pathLst>
          </a:custGeom>
          <a:noFill/>
          <a:ln w="5715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4"/>
          <p:cNvSpPr>
            <a:spLocks noChangeArrowheads="1"/>
          </p:cNvSpPr>
          <p:nvPr/>
        </p:nvSpPr>
        <p:spPr bwMode="auto">
          <a:xfrm>
            <a:off x="2262188" y="1143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4648200" y="4038600"/>
            <a:ext cx="3684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>
                <a:solidFill>
                  <a:schemeClr val="bg1"/>
                </a:solidFill>
                <a:latin typeface="Angsana New" pitchFamily="18" charset="-34"/>
              </a:rPr>
              <a:t>Cell-mediated immunity</a:t>
            </a:r>
            <a:endParaRPr lang="th-TH" sz="4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5132" name="AutoShape 16"/>
          <p:cNvSpPr>
            <a:spLocks noChangeArrowheads="1"/>
          </p:cNvSpPr>
          <p:nvPr/>
        </p:nvSpPr>
        <p:spPr bwMode="auto">
          <a:xfrm>
            <a:off x="5943600" y="2514600"/>
            <a:ext cx="685800" cy="13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81000" y="471488"/>
            <a:ext cx="3589338" cy="747712"/>
            <a:chOff x="240" y="528"/>
            <a:chExt cx="2261" cy="471"/>
          </a:xfrm>
        </p:grpSpPr>
        <p:sp>
          <p:nvSpPr>
            <p:cNvPr id="259075" name="Text Box 3"/>
            <p:cNvSpPr txBox="1">
              <a:spLocks noChangeArrowheads="1"/>
            </p:cNvSpPr>
            <p:nvPr/>
          </p:nvSpPr>
          <p:spPr bwMode="auto">
            <a:xfrm>
              <a:off x="240" y="672"/>
              <a:ext cx="22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Exogenous antigen</a:t>
              </a:r>
              <a:endParaRPr lang="th-TH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462" name="Rectangle 4" descr="Sphere"/>
            <p:cNvSpPr>
              <a:spLocks noChangeArrowheads="1"/>
            </p:cNvSpPr>
            <p:nvPr/>
          </p:nvSpPr>
          <p:spPr bwMode="auto">
            <a:xfrm>
              <a:off x="640" y="528"/>
              <a:ext cx="896" cy="144"/>
            </a:xfrm>
            <a:prstGeom prst="rect">
              <a:avLst/>
            </a:prstGeom>
            <a:pattFill prst="sphere">
              <a:fgClr>
                <a:srgbClr val="FC0128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24450" y="1066800"/>
            <a:ext cx="3802063" cy="3444875"/>
            <a:chOff x="3216" y="624"/>
            <a:chExt cx="2395" cy="2170"/>
          </a:xfrm>
        </p:grpSpPr>
        <p:grpSp>
          <p:nvGrpSpPr>
            <p:cNvPr id="18455" name="Group 6"/>
            <p:cNvGrpSpPr>
              <a:grpSpLocks/>
            </p:cNvGrpSpPr>
            <p:nvPr/>
          </p:nvGrpSpPr>
          <p:grpSpPr bwMode="auto">
            <a:xfrm>
              <a:off x="3216" y="624"/>
              <a:ext cx="2395" cy="1081"/>
              <a:chOff x="3285" y="618"/>
              <a:chExt cx="2395" cy="1081"/>
            </a:xfrm>
          </p:grpSpPr>
          <p:sp>
            <p:nvSpPr>
              <p:cNvPr id="259079" name="Text Box 7"/>
              <p:cNvSpPr txBox="1">
                <a:spLocks noChangeArrowheads="1"/>
              </p:cNvSpPr>
              <p:nvPr/>
            </p:nvSpPr>
            <p:spPr bwMode="auto">
              <a:xfrm>
                <a:off x="3294" y="618"/>
                <a:ext cx="2386" cy="5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h-TH" sz="2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CD4+ T-lymphocytes</a:t>
                </a:r>
              </a:p>
              <a:p>
                <a:pPr algn="ctr" eaLnBrk="0" hangingPunct="0">
                  <a:defRPr/>
                </a:pPr>
                <a:r>
                  <a:rPr lang="th-TH" sz="28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(CD4+ cells)</a:t>
                </a:r>
                <a:endParaRPr lang="th-TH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8460" name="AutoShape 8"/>
              <p:cNvSpPr>
                <a:spLocks noChangeArrowheads="1"/>
              </p:cNvSpPr>
              <p:nvPr/>
            </p:nvSpPr>
            <p:spPr bwMode="auto">
              <a:xfrm rot="-2828561">
                <a:off x="3187" y="1173"/>
                <a:ext cx="624" cy="427"/>
              </a:xfrm>
              <a:prstGeom prst="rightArrow">
                <a:avLst>
                  <a:gd name="adj1" fmla="val 50000"/>
                  <a:gd name="adj2" fmla="val 36534"/>
                </a:avLst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18456" name="Group 9"/>
            <p:cNvGrpSpPr>
              <a:grpSpLocks/>
            </p:cNvGrpSpPr>
            <p:nvPr/>
          </p:nvGrpSpPr>
          <p:grpSpPr bwMode="auto">
            <a:xfrm>
              <a:off x="3696" y="1312"/>
              <a:ext cx="1212" cy="1482"/>
              <a:chOff x="3696" y="1312"/>
              <a:chExt cx="1212" cy="1482"/>
            </a:xfrm>
          </p:grpSpPr>
          <p:sp>
            <p:nvSpPr>
              <p:cNvPr id="25908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1968"/>
                <a:ext cx="1212" cy="82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th-TH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 </a:t>
                </a:r>
              </a:p>
              <a:p>
                <a:pPr eaLnBrk="0" hangingPunct="0">
                  <a:defRPr/>
                </a:pPr>
                <a:r>
                  <a:rPr lang="th-TH" sz="36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 </a:t>
                </a:r>
                <a:r>
                  <a:rPr lang="th-TH"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CMI</a:t>
                </a:r>
                <a:endParaRPr lang="th-TH" sz="3600" b="1">
                  <a:solidFill>
                    <a:srgbClr val="00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8458" name="AutoShape 11"/>
              <p:cNvSpPr>
                <a:spLocks noChangeArrowheads="1"/>
              </p:cNvSpPr>
              <p:nvPr/>
            </p:nvSpPr>
            <p:spPr bwMode="auto">
              <a:xfrm>
                <a:off x="4185" y="1312"/>
                <a:ext cx="555" cy="704"/>
              </a:xfrm>
              <a:prstGeom prst="downArrow">
                <a:avLst>
                  <a:gd name="adj1" fmla="val 50000"/>
                  <a:gd name="adj2" fmla="val 31712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09600" y="1524000"/>
            <a:ext cx="4783138" cy="4811713"/>
            <a:chOff x="384" y="960"/>
            <a:chExt cx="3013" cy="3031"/>
          </a:xfrm>
        </p:grpSpPr>
        <p:grpSp>
          <p:nvGrpSpPr>
            <p:cNvPr id="18438" name="Group 13"/>
            <p:cNvGrpSpPr>
              <a:grpSpLocks/>
            </p:cNvGrpSpPr>
            <p:nvPr/>
          </p:nvGrpSpPr>
          <p:grpSpPr bwMode="auto">
            <a:xfrm>
              <a:off x="384" y="960"/>
              <a:ext cx="1109" cy="1728"/>
              <a:chOff x="384" y="1152"/>
              <a:chExt cx="1109" cy="1728"/>
            </a:xfrm>
          </p:grpSpPr>
          <p:sp>
            <p:nvSpPr>
              <p:cNvPr id="259086" name="Oval 14"/>
              <p:cNvSpPr>
                <a:spLocks noChangeArrowheads="1"/>
              </p:cNvSpPr>
              <p:nvPr/>
            </p:nvSpPr>
            <p:spPr bwMode="auto">
              <a:xfrm>
                <a:off x="597" y="1872"/>
                <a:ext cx="896" cy="100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9087" name="Rectangle 15"/>
              <p:cNvSpPr>
                <a:spLocks noChangeArrowheads="1"/>
              </p:cNvSpPr>
              <p:nvPr/>
            </p:nvSpPr>
            <p:spPr bwMode="auto">
              <a:xfrm>
                <a:off x="725" y="2160"/>
                <a:ext cx="592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th-TH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APC</a:t>
                </a:r>
              </a:p>
            </p:txBody>
          </p:sp>
          <p:sp>
            <p:nvSpPr>
              <p:cNvPr id="18454" name="AutoShape 16"/>
              <p:cNvSpPr>
                <a:spLocks noChangeArrowheads="1"/>
              </p:cNvSpPr>
              <p:nvPr/>
            </p:nvSpPr>
            <p:spPr bwMode="auto">
              <a:xfrm>
                <a:off x="384" y="1152"/>
                <a:ext cx="341" cy="864"/>
              </a:xfrm>
              <a:prstGeom prst="curvedRightArrow">
                <a:avLst>
                  <a:gd name="adj1" fmla="val 50674"/>
                  <a:gd name="adj2" fmla="val 101349"/>
                  <a:gd name="adj3" fmla="val 33333"/>
                </a:avLst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59089" name="Text Box 17"/>
            <p:cNvSpPr txBox="1">
              <a:spLocks noChangeArrowheads="1"/>
            </p:cNvSpPr>
            <p:nvPr/>
          </p:nvSpPr>
          <p:spPr bwMode="auto">
            <a:xfrm>
              <a:off x="460" y="2783"/>
              <a:ext cx="1962" cy="12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30000"/>
                </a:lnSpc>
                <a:defRPr/>
              </a:pPr>
              <a:r>
                <a:rPr lang="th-TH" sz="2000" b="1">
                  <a:solidFill>
                    <a:srgbClr val="FF3300"/>
                  </a:solidFill>
                  <a:latin typeface="Comic Sans MS" pitchFamily="66" charset="0"/>
                </a:rPr>
                <a:t>Antigen presenting cells</a:t>
              </a:r>
              <a:endParaRPr lang="th-TH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Monocytes/Macrophages</a:t>
              </a: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Dendritic cells</a:t>
              </a: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Langerhans cells</a:t>
              </a: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B-cells</a:t>
              </a:r>
            </a:p>
          </p:txBody>
        </p:sp>
        <p:grpSp>
          <p:nvGrpSpPr>
            <p:cNvPr id="18440" name="Group 18"/>
            <p:cNvGrpSpPr>
              <a:grpSpLocks/>
            </p:cNvGrpSpPr>
            <p:nvPr/>
          </p:nvGrpSpPr>
          <p:grpSpPr bwMode="auto">
            <a:xfrm>
              <a:off x="1728" y="1680"/>
              <a:ext cx="1669" cy="1056"/>
              <a:chOff x="1728" y="1680"/>
              <a:chExt cx="1669" cy="1056"/>
            </a:xfrm>
          </p:grpSpPr>
          <p:sp>
            <p:nvSpPr>
              <p:cNvPr id="18441" name="Rectangle 19"/>
              <p:cNvSpPr>
                <a:spLocks noChangeArrowheads="1"/>
              </p:cNvSpPr>
              <p:nvPr/>
            </p:nvSpPr>
            <p:spPr bwMode="auto">
              <a:xfrm>
                <a:off x="2539" y="1968"/>
                <a:ext cx="254" cy="96"/>
              </a:xfrm>
              <a:prstGeom prst="rect">
                <a:avLst/>
              </a:prstGeom>
              <a:solidFill>
                <a:srgbClr val="00DFC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42" name="Rectangle 20"/>
              <p:cNvSpPr>
                <a:spLocks noChangeArrowheads="1"/>
              </p:cNvSpPr>
              <p:nvPr/>
            </p:nvSpPr>
            <p:spPr bwMode="auto">
              <a:xfrm>
                <a:off x="2539" y="2208"/>
                <a:ext cx="256" cy="192"/>
              </a:xfrm>
              <a:prstGeom prst="rect">
                <a:avLst/>
              </a:prstGeom>
              <a:solidFill>
                <a:srgbClr val="00DFC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43" name="Rectangle 21"/>
              <p:cNvSpPr>
                <a:spLocks noChangeArrowheads="1"/>
              </p:cNvSpPr>
              <p:nvPr/>
            </p:nvSpPr>
            <p:spPr bwMode="auto">
              <a:xfrm>
                <a:off x="2539" y="1968"/>
                <a:ext cx="257" cy="240"/>
              </a:xfrm>
              <a:prstGeom prst="rect">
                <a:avLst/>
              </a:prstGeom>
              <a:solidFill>
                <a:srgbClr val="00DFC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44" name="Rectangle 22" descr="Sphere"/>
              <p:cNvSpPr>
                <a:spLocks noChangeArrowheads="1"/>
              </p:cNvSpPr>
              <p:nvPr/>
            </p:nvSpPr>
            <p:spPr bwMode="auto">
              <a:xfrm>
                <a:off x="2651" y="2120"/>
                <a:ext cx="206" cy="136"/>
              </a:xfrm>
              <a:prstGeom prst="rect">
                <a:avLst/>
              </a:prstGeom>
              <a:pattFill prst="sphere">
                <a:fgClr>
                  <a:srgbClr val="FF3300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9095" name="Oval 23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896" cy="1056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800">
                  <a:latin typeface="Arial" charset="0"/>
                </a:endParaRPr>
              </a:p>
            </p:txBody>
          </p:sp>
          <p:sp>
            <p:nvSpPr>
              <p:cNvPr id="259096" name="Rectangle 24"/>
              <p:cNvSpPr>
                <a:spLocks noChangeArrowheads="1"/>
              </p:cNvSpPr>
              <p:nvPr/>
            </p:nvSpPr>
            <p:spPr bwMode="auto">
              <a:xfrm>
                <a:off x="1856" y="2064"/>
                <a:ext cx="592" cy="28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th-TH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</a:rPr>
                  <a:t>APC</a:t>
                </a:r>
                <a:endParaRPr lang="th-TH" sz="32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9097" name="Rectangle 25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237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th-TH" sz="20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Class II MHC</a:t>
                </a:r>
              </a:p>
            </p:txBody>
          </p:sp>
          <p:sp>
            <p:nvSpPr>
              <p:cNvPr id="18448" name="Line 26"/>
              <p:cNvSpPr>
                <a:spLocks noChangeShapeType="1"/>
              </p:cNvSpPr>
              <p:nvPr/>
            </p:nvSpPr>
            <p:spPr bwMode="auto">
              <a:xfrm>
                <a:off x="2603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Line 27"/>
              <p:cNvSpPr>
                <a:spLocks noChangeShapeType="1"/>
              </p:cNvSpPr>
              <p:nvPr/>
            </p:nvSpPr>
            <p:spPr bwMode="auto">
              <a:xfrm>
                <a:off x="2795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28"/>
              <p:cNvSpPr>
                <a:spLocks noChangeShapeType="1"/>
              </p:cNvSpPr>
              <p:nvPr/>
            </p:nvSpPr>
            <p:spPr bwMode="auto">
              <a:xfrm>
                <a:off x="2603" y="240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Line 29"/>
              <p:cNvSpPr>
                <a:spLocks noChangeShapeType="1"/>
              </p:cNvSpPr>
              <p:nvPr/>
            </p:nvSpPr>
            <p:spPr bwMode="auto">
              <a:xfrm flipV="1">
                <a:off x="2783" y="22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37" name="Line 30"/>
          <p:cNvSpPr>
            <a:spLocks noChangeShapeType="1"/>
          </p:cNvSpPr>
          <p:nvPr/>
        </p:nvSpPr>
        <p:spPr bwMode="auto">
          <a:xfrm>
            <a:off x="228600" y="1828800"/>
            <a:ext cx="3810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\\Imm4\for all imm\วัชระ\Fig Imm\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962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5867400" y="1995488"/>
            <a:ext cx="319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1</a:t>
            </a:r>
          </a:p>
        </p:txBody>
      </p:sp>
      <p:sp>
        <p:nvSpPr>
          <p:cNvPr id="19460" name="Oval 1028"/>
          <p:cNvSpPr>
            <a:spLocks noChangeArrowheads="1"/>
          </p:cNvSpPr>
          <p:nvPr/>
        </p:nvSpPr>
        <p:spPr bwMode="auto">
          <a:xfrm>
            <a:off x="5867400" y="2133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6705600" y="33528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2</a:t>
            </a:r>
          </a:p>
        </p:txBody>
      </p:sp>
      <p:sp>
        <p:nvSpPr>
          <p:cNvPr id="19462" name="Oval 1030"/>
          <p:cNvSpPr>
            <a:spLocks noChangeArrowheads="1"/>
          </p:cNvSpPr>
          <p:nvPr/>
        </p:nvSpPr>
        <p:spPr bwMode="auto">
          <a:xfrm>
            <a:off x="6702425" y="3490913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63" name="Text Box 1031"/>
          <p:cNvSpPr txBox="1">
            <a:spLocks noChangeArrowheads="1"/>
          </p:cNvSpPr>
          <p:nvPr/>
        </p:nvSpPr>
        <p:spPr bwMode="auto">
          <a:xfrm>
            <a:off x="3810000" y="54102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3</a:t>
            </a:r>
          </a:p>
        </p:txBody>
      </p:sp>
      <p:sp>
        <p:nvSpPr>
          <p:cNvPr id="19464" name="Oval 1032"/>
          <p:cNvSpPr>
            <a:spLocks noChangeArrowheads="1"/>
          </p:cNvSpPr>
          <p:nvPr/>
        </p:nvSpPr>
        <p:spPr bwMode="auto">
          <a:xfrm>
            <a:off x="3810000" y="5562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65" name="Text Box 1033"/>
          <p:cNvSpPr txBox="1">
            <a:spLocks noChangeArrowheads="1"/>
          </p:cNvSpPr>
          <p:nvPr/>
        </p:nvSpPr>
        <p:spPr bwMode="auto">
          <a:xfrm>
            <a:off x="3810000" y="32004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4</a:t>
            </a:r>
          </a:p>
        </p:txBody>
      </p:sp>
      <p:sp>
        <p:nvSpPr>
          <p:cNvPr id="19466" name="Oval 1034"/>
          <p:cNvSpPr>
            <a:spLocks noChangeArrowheads="1"/>
          </p:cNvSpPr>
          <p:nvPr/>
        </p:nvSpPr>
        <p:spPr bwMode="auto">
          <a:xfrm>
            <a:off x="3810000" y="33528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67" name="Text Box 1035"/>
          <p:cNvSpPr txBox="1">
            <a:spLocks noChangeArrowheads="1"/>
          </p:cNvSpPr>
          <p:nvPr/>
        </p:nvSpPr>
        <p:spPr bwMode="auto">
          <a:xfrm>
            <a:off x="2971800" y="22860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5</a:t>
            </a:r>
          </a:p>
        </p:txBody>
      </p:sp>
      <p:sp>
        <p:nvSpPr>
          <p:cNvPr id="19468" name="Oval 1036"/>
          <p:cNvSpPr>
            <a:spLocks noChangeArrowheads="1"/>
          </p:cNvSpPr>
          <p:nvPr/>
        </p:nvSpPr>
        <p:spPr bwMode="auto">
          <a:xfrm>
            <a:off x="2971800" y="24384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69" name="Text Box 1037"/>
          <p:cNvSpPr txBox="1">
            <a:spLocks noChangeArrowheads="1"/>
          </p:cNvSpPr>
          <p:nvPr/>
        </p:nvSpPr>
        <p:spPr bwMode="auto">
          <a:xfrm>
            <a:off x="3733800" y="8382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6</a:t>
            </a:r>
          </a:p>
        </p:txBody>
      </p:sp>
      <p:sp>
        <p:nvSpPr>
          <p:cNvPr id="19470" name="Oval 1038"/>
          <p:cNvSpPr>
            <a:spLocks noChangeArrowheads="1"/>
          </p:cNvSpPr>
          <p:nvPr/>
        </p:nvSpPr>
        <p:spPr bwMode="auto">
          <a:xfrm>
            <a:off x="3733800" y="990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9471" name="Text Box 1039"/>
          <p:cNvSpPr txBox="1">
            <a:spLocks noChangeArrowheads="1"/>
          </p:cNvSpPr>
          <p:nvPr/>
        </p:nvSpPr>
        <p:spPr bwMode="auto">
          <a:xfrm>
            <a:off x="5334000" y="5943600"/>
            <a:ext cx="176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600" b="1">
                <a:latin typeface="Comic Sans MS" pitchFamily="66" charset="0"/>
              </a:rPr>
              <a:t>Invariant chain(Ii)</a:t>
            </a:r>
          </a:p>
        </p:txBody>
      </p:sp>
      <p:sp>
        <p:nvSpPr>
          <p:cNvPr id="250896" name="Rectangle 1040"/>
          <p:cNvSpPr>
            <a:spLocks noChangeArrowheads="1"/>
          </p:cNvSpPr>
          <p:nvPr/>
        </p:nvSpPr>
        <p:spPr bwMode="auto">
          <a:xfrm>
            <a:off x="3200400" y="990600"/>
            <a:ext cx="609600" cy="304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914400" y="609600"/>
          <a:ext cx="7543800" cy="5645150"/>
        </p:xfrm>
        <a:graphic>
          <a:graphicData uri="http://schemas.openxmlformats.org/presentationml/2006/ole">
            <p:oleObj spid="_x0000_s6146" name="Image" r:id="rId3" imgW="5486400" imgH="4572000" progId="">
              <p:embed/>
            </p:oleObj>
          </a:graphicData>
        </a:graphic>
      </p:graphicFrame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2438400" y="457200"/>
            <a:ext cx="4962525" cy="6413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36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TCR-MHC interaction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12763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latin typeface="Comic Sans MS" pitchFamily="66" charset="0"/>
              </a:rPr>
              <a:t>T cells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71600" y="5257800"/>
            <a:ext cx="14827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latin typeface="Comic Sans MS" pitchFamily="66" charset="0"/>
              </a:rPr>
              <a:t>   APC  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86200" y="5334000"/>
            <a:ext cx="14827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latin typeface="Comic Sans MS" pitchFamily="66" charset="0"/>
              </a:rPr>
              <a:t>   APC  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553200" y="5334000"/>
            <a:ext cx="14827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latin typeface="Comic Sans MS" pitchFamily="66" charset="0"/>
              </a:rPr>
              <a:t>   APC   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066800" y="5867400"/>
            <a:ext cx="20891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CC3300"/>
                </a:solidFill>
                <a:latin typeface="Comic Sans MS" pitchFamily="66" charset="0"/>
              </a:rPr>
              <a:t>Recognition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38600" y="5867400"/>
            <a:ext cx="3730625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CC3300"/>
                </a:solidFill>
                <a:latin typeface="Comic Sans MS" pitchFamily="66" charset="0"/>
              </a:rPr>
              <a:t>       No Recognition  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191000" y="1219200"/>
            <a:ext cx="10048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T cells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762750" y="1219200"/>
            <a:ext cx="10048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T cells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66800" y="2743200"/>
            <a:ext cx="679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TCR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581400" y="2819400"/>
            <a:ext cx="679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TCR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172200" y="2819400"/>
            <a:ext cx="6794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TCR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914400" y="3810000"/>
            <a:ext cx="760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MHC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505200" y="3886200"/>
            <a:ext cx="760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MHC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019800" y="3886200"/>
            <a:ext cx="7604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MHC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2514600" y="3609975"/>
            <a:ext cx="368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X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086350" y="3600450"/>
            <a:ext cx="368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X</a:t>
            </a:r>
          </a:p>
        </p:txBody>
      </p:sp>
      <p:sp>
        <p:nvSpPr>
          <p:cNvPr id="245780" name="Rectangle 20"/>
          <p:cNvSpPr>
            <a:spLocks noChangeArrowheads="1"/>
          </p:cNvSpPr>
          <p:nvPr/>
        </p:nvSpPr>
        <p:spPr bwMode="auto">
          <a:xfrm>
            <a:off x="1981200" y="3505200"/>
            <a:ext cx="228600" cy="228600"/>
          </a:xfrm>
          <a:prstGeom prst="rect">
            <a:avLst/>
          </a:prstGeom>
          <a:noFill/>
          <a:ln w="38100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45781" name="Rectangle 21"/>
          <p:cNvSpPr>
            <a:spLocks noChangeArrowheads="1"/>
          </p:cNvSpPr>
          <p:nvPr/>
        </p:nvSpPr>
        <p:spPr bwMode="auto">
          <a:xfrm>
            <a:off x="2209800" y="3409950"/>
            <a:ext cx="533400" cy="304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45782" name="Rectangle 22"/>
          <p:cNvSpPr>
            <a:spLocks noChangeArrowheads="1"/>
          </p:cNvSpPr>
          <p:nvPr/>
        </p:nvSpPr>
        <p:spPr bwMode="auto">
          <a:xfrm>
            <a:off x="1524000" y="3429000"/>
            <a:ext cx="533400" cy="3048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7620000" y="3505200"/>
            <a:ext cx="381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000" b="1">
                <a:latin typeface="Comic Sans MS" pitchFamily="66" charset="0"/>
              </a:rPr>
              <a:t>Y</a:t>
            </a:r>
          </a:p>
        </p:txBody>
      </p:sp>
      <p:sp>
        <p:nvSpPr>
          <p:cNvPr id="245784" name="Line 24"/>
          <p:cNvSpPr>
            <a:spLocks noChangeShapeType="1"/>
          </p:cNvSpPr>
          <p:nvPr/>
        </p:nvSpPr>
        <p:spPr bwMode="auto">
          <a:xfrm>
            <a:off x="4672013" y="3276600"/>
            <a:ext cx="0" cy="304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0" grpId="0" animBg="1"/>
      <p:bldP spid="245781" grpId="0" animBg="1"/>
      <p:bldP spid="245782" grpId="0" animBg="1"/>
      <p:bldP spid="2457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JPEG\IMMUNO\FIG0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450"/>
            <a:ext cx="8458200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2900" y="1320800"/>
            <a:ext cx="27066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800" b="1">
                <a:solidFill>
                  <a:srgbClr val="CC3300"/>
                </a:solidFill>
                <a:latin typeface="Comic Sans MS" pitchFamily="66" charset="0"/>
              </a:rPr>
              <a:t>Antigen presenting cell</a:t>
            </a:r>
            <a:endParaRPr lang="th-TH" sz="2000" b="1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206625"/>
            <a:ext cx="990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800" b="1">
                <a:latin typeface="Comic Sans MS" pitchFamily="66" charset="0"/>
              </a:rPr>
              <a:t>CD4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286000" y="3581400"/>
            <a:ext cx="6858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800" b="1">
                <a:latin typeface="Comic Sans MS" pitchFamily="66" charset="0"/>
              </a:rPr>
              <a:t>TCR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752600" y="3200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286000" y="2286000"/>
            <a:ext cx="914400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800" b="1">
                <a:latin typeface="Comic Sans MS" pitchFamily="66" charset="0"/>
              </a:rPr>
              <a:t>MHC class II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76400" y="381000"/>
            <a:ext cx="5164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FFFF00"/>
                </a:solidFill>
                <a:latin typeface="Comic Sans MS" pitchFamily="66" charset="0"/>
              </a:rPr>
              <a:t>CD4-MHC class II interaction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295400" y="5562600"/>
            <a:ext cx="1103313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FFFF00"/>
                </a:solidFill>
                <a:latin typeface="Comic Sans MS" pitchFamily="66" charset="0"/>
              </a:rPr>
              <a:t>T cell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990600" y="5334000"/>
            <a:ext cx="4572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990600" y="6096000"/>
            <a:ext cx="1447800" cy="3238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80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990600" y="5181600"/>
            <a:ext cx="5334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886200" y="5257800"/>
            <a:ext cx="457200" cy="9144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276600" y="2209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800" b="1">
                <a:latin typeface="Comic Sans MS" pitchFamily="66" charset="0"/>
              </a:rPr>
              <a:t>CD4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238500" y="1276350"/>
            <a:ext cx="27066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800" b="1">
                <a:solidFill>
                  <a:srgbClr val="CC3300"/>
                </a:solidFill>
                <a:latin typeface="Comic Sans MS" pitchFamily="66" charset="0"/>
              </a:rPr>
              <a:t>Antigen presenting cell</a:t>
            </a:r>
            <a:endParaRPr lang="th-TH" sz="2000" b="1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19800" y="1276350"/>
            <a:ext cx="27066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800" b="1">
                <a:solidFill>
                  <a:srgbClr val="CC3300"/>
                </a:solidFill>
                <a:latin typeface="Comic Sans MS" pitchFamily="66" charset="0"/>
              </a:rPr>
              <a:t>Antigen presenting cell</a:t>
            </a:r>
            <a:endParaRPr lang="th-TH" sz="2000" b="1">
              <a:solidFill>
                <a:srgbClr val="CC3300"/>
              </a:solidFill>
              <a:latin typeface="Comic Sans MS" pitchFamily="66" charset="0"/>
            </a:endParaRP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324600" y="2514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1800" b="1">
                <a:latin typeface="Comic Sans MS" pitchFamily="66" charset="0"/>
              </a:rPr>
              <a:t>CD4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2819400" y="3124200"/>
            <a:ext cx="609600" cy="6858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2819400" y="3124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5638800" y="3124200"/>
            <a:ext cx="609600" cy="6858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5715000" y="31242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114800" y="5715000"/>
            <a:ext cx="1103313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FFFF00"/>
                </a:solidFill>
                <a:latin typeface="Comic Sans MS" pitchFamily="66" charset="0"/>
              </a:rPr>
              <a:t>T cell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7010400" y="5791200"/>
            <a:ext cx="1103313" cy="51911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>
                <a:solidFill>
                  <a:srgbClr val="FFFF00"/>
                </a:solidFill>
                <a:latin typeface="Comic Sans MS" pitchFamily="66" charset="0"/>
              </a:rPr>
              <a:t>T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5865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>
                <a:solidFill>
                  <a:srgbClr val="FFFF00"/>
                </a:solidFill>
                <a:latin typeface="Arial" charset="0"/>
              </a:rPr>
              <a:t>Cell-Mediated Immunity (CMI)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19200" y="1981200"/>
            <a:ext cx="7251700" cy="2705100"/>
            <a:chOff x="240" y="927"/>
            <a:chExt cx="4568" cy="1704"/>
          </a:xfrm>
        </p:grpSpPr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240" y="927"/>
              <a:ext cx="112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h-TH" sz="2800" b="1">
                  <a:solidFill>
                    <a:srgbClr val="66FF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th-TH" sz="3200" b="1">
                  <a:solidFill>
                    <a:srgbClr val="66FF66"/>
                  </a:solidFill>
                  <a:latin typeface="Arial" charset="0"/>
                </a:rPr>
                <a:t>Antigen</a:t>
              </a:r>
              <a:endParaRPr lang="th-TH" sz="28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1680" y="1056"/>
              <a:ext cx="1001" cy="336"/>
            </a:xfrm>
            <a:prstGeom prst="rightArrow">
              <a:avLst>
                <a:gd name="adj1" fmla="val 50000"/>
                <a:gd name="adj2" fmla="val 74479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57030" name="Text Box 6"/>
            <p:cNvSpPr txBox="1">
              <a:spLocks noChangeArrowheads="1"/>
            </p:cNvSpPr>
            <p:nvPr/>
          </p:nvSpPr>
          <p:spPr bwMode="auto">
            <a:xfrm>
              <a:off x="2928" y="1056"/>
              <a:ext cx="17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h-TH" sz="2800" b="1">
                  <a:solidFill>
                    <a:srgbClr val="FFFF00"/>
                  </a:solidFill>
                  <a:latin typeface="Arial" charset="0"/>
                </a:rPr>
                <a:t>T-lymphocytes</a:t>
              </a:r>
              <a:endParaRPr lang="th-TH" sz="2800" b="1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>
              <a:off x="3504" y="1536"/>
              <a:ext cx="373" cy="720"/>
            </a:xfrm>
            <a:prstGeom prst="downArrow">
              <a:avLst>
                <a:gd name="adj1" fmla="val 50000"/>
                <a:gd name="adj2" fmla="val 48257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57032" name="Text Box 8"/>
            <p:cNvSpPr txBox="1">
              <a:spLocks noChangeArrowheads="1"/>
            </p:cNvSpPr>
            <p:nvPr/>
          </p:nvSpPr>
          <p:spPr bwMode="auto">
            <a:xfrm>
              <a:off x="2400" y="2304"/>
              <a:ext cx="2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h-TH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   Immune responses</a:t>
              </a:r>
            </a:p>
          </p:txBody>
        </p:sp>
      </p:grpSp>
      <p:sp>
        <p:nvSpPr>
          <p:cNvPr id="9220" name="Line 9"/>
          <p:cNvSpPr>
            <a:spLocks noChangeShapeType="1"/>
          </p:cNvSpPr>
          <p:nvPr/>
        </p:nvSpPr>
        <p:spPr bwMode="auto">
          <a:xfrm>
            <a:off x="533400" y="1143000"/>
            <a:ext cx="800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Lymphocytes:  (B &amp; T lymphocytes)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B lymphocytes</a:t>
            </a:r>
            <a:r>
              <a:rPr lang="en-US" sz="2400" smtClean="0"/>
              <a:t> ("B cells"): These are responsible for making antibodies (humoral immunity)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 lymphocytes</a:t>
            </a:r>
            <a:r>
              <a:rPr lang="en-US" sz="2400" smtClean="0"/>
              <a:t> ("T cells"): CMI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Subsets include: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CD8+ cytotoxic T lymphocytes</a:t>
            </a:r>
            <a:r>
              <a:rPr lang="en-US" sz="2000" smtClean="0"/>
              <a:t> (CTLs) that kill virus-infected and tumor cells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CD4+ helper T cells</a:t>
            </a:r>
            <a:r>
              <a:rPr lang="en-US" sz="2000" smtClean="0"/>
              <a:t> enhance CMI and production of antibodies by B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 smtClean="0"/>
              <a:t>Examples of Cell-Mediated Immunity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smtClean="0">
                <a:solidFill>
                  <a:srgbClr val="FFC000"/>
                </a:solidFill>
              </a:rPr>
              <a:t>Delayed-Type Hypersensitivity (DTH): the tuberculin test (or Mantoux test)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Tuberculosis: a chronic disease, caused by </a:t>
            </a:r>
            <a:r>
              <a:rPr lang="en-US" sz="2800" b="1" smtClean="0"/>
              <a:t>Mycobacterium tuberculosis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response to tuberculin is called "delayed" because of the time it takes to occur (in contrast to the "immediate" responses characteristic of many antibody-mediated sensitivities like an allergic response to a bee sting).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Mediated Immunity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DTH is a cell-mediated response </a:t>
            </a:r>
          </a:p>
          <a:p>
            <a:pPr eaLnBrk="1" hangingPunct="1"/>
            <a:r>
              <a:rPr lang="en-US" smtClean="0"/>
              <a:t>Anti-tuberculin antibodies are rarely found in tuberculin-positive people</a:t>
            </a:r>
          </a:p>
          <a:p>
            <a:pPr eaLnBrk="1" hangingPunct="1"/>
            <a:r>
              <a:rPr lang="en-US" smtClean="0"/>
              <a:t>The T cells responsible for DTH are members of the CD4+ subset </a:t>
            </a:r>
            <a:endParaRPr lang="ar-SA" smtClean="0">
              <a:cs typeface="Times New Roman" pitchFamily="18" charset="0"/>
            </a:endParaRP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Immunity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C000"/>
                </a:solidFill>
              </a:rPr>
              <a:t>Contact Sensitivity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people develop rashes on their skin following contact with certain chemicals such as nickel, certain dyes, and the active ingredient of the poison ivy plant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response takes some 24 hours to occur, and like DTH, is triggered by CD4+ T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actual antigen is probably created by the binding of the chemical to proteins in the skin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fragments of antigen are then presented to CD4+ T cells by phagocytic cells in the skin by antigen presentation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Activation of helper T cells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Requires recognition of antigen complex on the surface of antigen-presenting cells eg, macrophages consisting of both antigen and class II MHC proteins</a:t>
            </a:r>
          </a:p>
          <a:p>
            <a:pPr eaLnBrk="1" hangingPunct="1"/>
            <a:r>
              <a:rPr lang="en-US" smtClean="0"/>
              <a:t>Viral antigens are recognized in association with class I MHC proteins</a:t>
            </a:r>
          </a:p>
          <a:p>
            <a:pPr eaLnBrk="1" hangingPunct="1"/>
            <a:r>
              <a:rPr lang="en-US" smtClean="0"/>
              <a:t>This is called </a:t>
            </a:r>
            <a:r>
              <a:rPr lang="en-US" smtClean="0">
                <a:solidFill>
                  <a:srgbClr val="FFC000"/>
                </a:solidFill>
              </a:rPr>
              <a:t>MHC restriction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00088"/>
            <a:ext cx="7772400" cy="1052512"/>
          </a:xfrm>
        </p:spPr>
        <p:txBody>
          <a:bodyPr/>
          <a:lstStyle/>
          <a:p>
            <a:pPr eaLnBrk="1" hangingPunct="1"/>
            <a:r>
              <a:rPr lang="en-US" sz="4000" smtClean="0"/>
              <a:t>Cellular Basis of Immune Response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Two signals are required to activate T cells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C000"/>
                </a:solidFill>
              </a:rPr>
              <a:t>First signal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Class II MHC + antigen – TCR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IL-1, LFA-1 with ICAM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C000"/>
                </a:solidFill>
              </a:rPr>
              <a:t>Second signal </a:t>
            </a:r>
            <a:r>
              <a:rPr lang="en-US" smtClean="0"/>
              <a:t>(Costimulatory signal)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B7 on APC interacts with CD28 on lymphocyte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 cell Activation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the absence of co-stimulatory signal state of unresponsiveness called </a:t>
            </a:r>
            <a:r>
              <a:rPr lang="en-US" sz="2800" b="1" i="1" smtClean="0"/>
              <a:t>“anergy”</a:t>
            </a:r>
            <a:r>
              <a:rPr lang="en-US" sz="2800" smtClean="0"/>
              <a:t> develops</a:t>
            </a:r>
          </a:p>
          <a:p>
            <a:pPr eaLnBrk="1" hangingPunct="1"/>
            <a:r>
              <a:rPr lang="en-US" sz="2800" smtClean="0"/>
              <a:t>Production of co-stimulatory protein depends on activation of the toll like receptor on antigen presenting cell</a:t>
            </a:r>
          </a:p>
          <a:p>
            <a:pPr eaLnBrk="1" hangingPunct="1"/>
            <a:r>
              <a:rPr lang="en-US" sz="2800" smtClean="0"/>
              <a:t>Foreign antigens such as bacterial proteins induce B7 protein where as self proteins do not</a:t>
            </a:r>
            <a:endParaRPr lang="en-US" sz="2800" b="1" i="1" smtClean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 Activation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Consequent to antigen recognition by TCR, signal is transmitted through CD3 molecule</a:t>
            </a:r>
          </a:p>
          <a:p>
            <a:pPr eaLnBrk="1" hangingPunct="1"/>
            <a:r>
              <a:rPr lang="en-US" smtClean="0"/>
              <a:t>This results in influx of calcium into the cell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Calcium activates calcineurin </a:t>
            </a:r>
            <a:endParaRPr lang="ar-SA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Calcineurin activates gene for IL-2 and its receptor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-436563"/>
            <a:ext cx="8637588" cy="1920876"/>
          </a:xfrm>
        </p:spPr>
        <p:txBody>
          <a:bodyPr/>
          <a:lstStyle/>
          <a:p>
            <a:pPr eaLnBrk="1" hangingPunct="1"/>
            <a:r>
              <a:rPr lang="en-US" sz="4000" b="1" smtClean="0"/>
              <a:t>Out come of T helper cell activation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Production of IL-2 and its receptor</a:t>
            </a:r>
          </a:p>
          <a:p>
            <a:pPr lvl="1" eaLnBrk="1" hangingPunct="1"/>
            <a:r>
              <a:rPr lang="en-US" smtClean="0"/>
              <a:t>IL-2 is also know as T cell growth factor</a:t>
            </a:r>
          </a:p>
          <a:p>
            <a:pPr lvl="1" eaLnBrk="1" hangingPunct="1"/>
            <a:r>
              <a:rPr lang="en-US" smtClean="0"/>
              <a:t>Proliferation of antigen specific T cells</a:t>
            </a:r>
          </a:p>
          <a:p>
            <a:pPr lvl="1" eaLnBrk="1" hangingPunct="1"/>
            <a:r>
              <a:rPr lang="en-US" smtClean="0"/>
              <a:t>Effector and regulatory cells are produced along with </a:t>
            </a:r>
            <a:r>
              <a:rPr lang="en-US" b="1" i="1" smtClean="0"/>
              <a:t>“memory”</a:t>
            </a:r>
            <a:r>
              <a:rPr lang="en-US" smtClean="0"/>
              <a:t> cells</a:t>
            </a:r>
          </a:p>
          <a:p>
            <a:pPr lvl="1" eaLnBrk="1" hangingPunct="1"/>
            <a:r>
              <a:rPr lang="en-US" smtClean="0"/>
              <a:t>IL-2 also stimulates CD8 cytotoxic cells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-436563"/>
            <a:ext cx="8637588" cy="1920876"/>
          </a:xfrm>
        </p:spPr>
        <p:txBody>
          <a:bodyPr/>
          <a:lstStyle/>
          <a:p>
            <a:pPr eaLnBrk="1" hangingPunct="1"/>
            <a:r>
              <a:rPr lang="en-US" sz="4000" b="1" smtClean="0"/>
              <a:t>Out come of T helper cell activation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Production of Gamma Interferon (IF</a:t>
            </a:r>
            <a:r>
              <a:rPr lang="en-US" smtClean="0">
                <a:sym typeface="Symbol" pitchFamily="18" charset="2"/>
              </a:rPr>
              <a:t>)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It increases expression of Class II MHC proteins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It enhances the ability of APC to present antigen to T cells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It enhances the microbicidal activity of macrophages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Enhances immune response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 Mediated Immunity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Cell-mediated immunity</a:t>
            </a:r>
            <a:r>
              <a:rPr lang="en-US" smtClean="0"/>
              <a:t> (</a:t>
            </a:r>
            <a:r>
              <a:rPr lang="en-US" b="1" smtClean="0"/>
              <a:t>CMI</a:t>
            </a:r>
            <a:r>
              <a:rPr lang="en-US" smtClean="0"/>
              <a:t>).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T cells (lymphocytes) bind to the surface of other cells (Antigen Presenting Cells) that display the antigen and trigger a response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-436563"/>
            <a:ext cx="8637588" cy="1920876"/>
          </a:xfrm>
        </p:spPr>
        <p:txBody>
          <a:bodyPr/>
          <a:lstStyle/>
          <a:p>
            <a:pPr eaLnBrk="1" hangingPunct="1"/>
            <a:r>
              <a:rPr lang="en-US" sz="4000" b="1" smtClean="0"/>
              <a:t>Out come of T helper cell activation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Memory T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Respond rapidly for many years after initial exposure to antigen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 large number of memory cells are produced so that the secondary response is greater than the primary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Memory cells live for many years and have the capacity to multiply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They are activated by smaller amount of antigen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They produce greater amounts of interleukins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pPr eaLnBrk="1" hangingPunct="1"/>
            <a:r>
              <a:rPr lang="en-US" sz="4000" b="1" smtClean="0"/>
              <a:t>Effector functions of T cells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Delayed type of hypersensitivity mediated by Th-1 type of CD4 positive cells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smtClean="0"/>
          </a:p>
          <a:p>
            <a:pPr marL="609600" indent="-609600" eaLnBrk="1" hangingPunct="1">
              <a:buFontTx/>
              <a:buAutoNum type="arabicPeriod"/>
            </a:pPr>
            <a:r>
              <a:rPr lang="en-US" sz="2800" smtClean="0"/>
              <a:t>Cytotoxicity:  mediated by CD8 +ve cells.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		Directed against virus infected cells, tumor 	cells and allografts </a:t>
            </a:r>
          </a:p>
          <a:p>
            <a:pPr marL="609600" indent="-609600" eaLnBrk="1" hangingPunct="1">
              <a:buFontTx/>
              <a:buNone/>
            </a:pPr>
            <a:r>
              <a:rPr lang="en-US" sz="2800" smtClean="0"/>
              <a:t>	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Killing by cytotoxic cells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Perforins</a:t>
            </a:r>
          </a:p>
          <a:p>
            <a:pPr lvl="1" eaLnBrk="1" hangingPunct="1"/>
            <a:r>
              <a:rPr lang="en-US" smtClean="0"/>
              <a:t>Granzymes – degrading enzymes</a:t>
            </a:r>
          </a:p>
          <a:p>
            <a:pPr lvl="1" eaLnBrk="1" hangingPunct="1"/>
            <a:r>
              <a:rPr lang="en-US" smtClean="0"/>
              <a:t>Fas-Fas Ligand interaction -  apoptosis</a:t>
            </a:r>
          </a:p>
          <a:p>
            <a:pPr lvl="1" eaLnBrk="1" hangingPunct="1"/>
            <a:r>
              <a:rPr lang="en-US" smtClean="0"/>
              <a:t>Antibody dependent cellular cytotoxicity</a:t>
            </a:r>
          </a:p>
          <a:p>
            <a:pPr lvl="1" eaLnBrk="1" hangingPunct="1"/>
            <a:r>
              <a:rPr lang="en-US" smtClean="0"/>
              <a:t>Immune surveillance</a:t>
            </a:r>
          </a:p>
          <a:p>
            <a:pPr lvl="1" eaLnBrk="1" hangingPunct="1"/>
            <a:r>
              <a:rPr lang="en-US" smtClean="0"/>
              <a:t>Allograft rejection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pPr eaLnBrk="1" hangingPunct="1"/>
            <a:r>
              <a:rPr lang="en-US" sz="4000" smtClean="0"/>
              <a:t>Killing Mechanisms of Cytotoxic</a:t>
            </a:r>
            <a:br>
              <a:rPr lang="en-US" sz="4000" smtClean="0"/>
            </a:br>
            <a:r>
              <a:rPr lang="en-US" sz="4000" smtClean="0"/>
              <a:t> T cells</a:t>
            </a:r>
          </a:p>
        </p:txBody>
      </p:sp>
      <p:pic>
        <p:nvPicPr>
          <p:cNvPr id="34819" name="Picture 3" descr="cytotoxic kill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133600"/>
            <a:ext cx="8129588" cy="43434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Activation of B cells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B cell functions as APC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Multivalent antigen binds to surface IgM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Cross links adjacent Ig molecules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Igs aggregate to form “patches” and migrate to one pole to form a cap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Capped material is endocytosed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Antigen is processed and epitopes appear on the cell surface in association with Class II MHC proteins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219200" y="2057400"/>
            <a:ext cx="68786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solidFill>
                  <a:schemeClr val="accent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Arial" charset="0"/>
              </a:rPr>
              <a:t>Monocytes : Peripheral blood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solidFill>
                  <a:schemeClr val="accent1"/>
                </a:solidFill>
                <a:effectLst>
                  <a:outerShdw blurRad="38100" dist="38100" sx="1000" sy="1000" algn="tl">
                    <a:srgbClr val="808080"/>
                  </a:outerShdw>
                </a:effectLst>
                <a:latin typeface="Arial" charset="0"/>
              </a:rPr>
              <a:t>Macrophages : Tissues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solidFill>
                  <a:schemeClr val="accent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Arial" charset="0"/>
              </a:rPr>
              <a:t>Dendritic cells : Lymphoid tissues 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solidFill>
                  <a:schemeClr val="accent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Arial" charset="0"/>
              </a:rPr>
              <a:t>Langerhans cells : Epidermis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solidFill>
                  <a:schemeClr val="accent1"/>
                </a:solidFill>
                <a:effectLst>
                  <a:outerShdw blurRad="38100" dist="38100" sx="1000" sy="1000" algn="tl">
                    <a:srgbClr val="000000"/>
                  </a:outerShdw>
                </a:effectLst>
                <a:latin typeface="Arial" charset="0"/>
              </a:rPr>
              <a:t>B-cells : Lymphoid tissue, Blood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05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4000" b="1">
                <a:solidFill>
                  <a:srgbClr val="FFFF00"/>
                </a:solidFill>
                <a:latin typeface="Comic Sans MS" pitchFamily="66" charset="0"/>
              </a:rPr>
              <a:t>Antigen Presenting cells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9600" y="1676400"/>
            <a:ext cx="807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Ore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0" y="228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Macrophage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676400" y="381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Lymphocyte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257800" y="5638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cs typeface="Times New Roman" pitchFamily="18" charset="0"/>
              </a:rPr>
              <a:t>Lymphocyte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1676400" y="243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3429000" y="533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4267200" y="57912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\\Imm4\for all imm\วัชระ\Fig Imm\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6962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5867400" y="1995488"/>
            <a:ext cx="319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1</a:t>
            </a:r>
          </a:p>
        </p:txBody>
      </p:sp>
      <p:sp>
        <p:nvSpPr>
          <p:cNvPr id="13316" name="Oval 1028"/>
          <p:cNvSpPr>
            <a:spLocks noChangeArrowheads="1"/>
          </p:cNvSpPr>
          <p:nvPr/>
        </p:nvSpPr>
        <p:spPr bwMode="auto">
          <a:xfrm>
            <a:off x="5867400" y="2133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6705600" y="33528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2</a:t>
            </a:r>
          </a:p>
        </p:txBody>
      </p:sp>
      <p:sp>
        <p:nvSpPr>
          <p:cNvPr id="13318" name="Oval 1030"/>
          <p:cNvSpPr>
            <a:spLocks noChangeArrowheads="1"/>
          </p:cNvSpPr>
          <p:nvPr/>
        </p:nvSpPr>
        <p:spPr bwMode="auto">
          <a:xfrm>
            <a:off x="6702425" y="3490913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319" name="Text Box 1031"/>
          <p:cNvSpPr txBox="1">
            <a:spLocks noChangeArrowheads="1"/>
          </p:cNvSpPr>
          <p:nvPr/>
        </p:nvSpPr>
        <p:spPr bwMode="auto">
          <a:xfrm>
            <a:off x="3810000" y="54102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3</a:t>
            </a:r>
          </a:p>
        </p:txBody>
      </p:sp>
      <p:sp>
        <p:nvSpPr>
          <p:cNvPr id="13320" name="Oval 1032"/>
          <p:cNvSpPr>
            <a:spLocks noChangeArrowheads="1"/>
          </p:cNvSpPr>
          <p:nvPr/>
        </p:nvSpPr>
        <p:spPr bwMode="auto">
          <a:xfrm>
            <a:off x="3810000" y="5562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321" name="Text Box 1033"/>
          <p:cNvSpPr txBox="1">
            <a:spLocks noChangeArrowheads="1"/>
          </p:cNvSpPr>
          <p:nvPr/>
        </p:nvSpPr>
        <p:spPr bwMode="auto">
          <a:xfrm>
            <a:off x="3810000" y="32004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4</a:t>
            </a:r>
          </a:p>
        </p:txBody>
      </p:sp>
      <p:sp>
        <p:nvSpPr>
          <p:cNvPr id="13322" name="Oval 1034"/>
          <p:cNvSpPr>
            <a:spLocks noChangeArrowheads="1"/>
          </p:cNvSpPr>
          <p:nvPr/>
        </p:nvSpPr>
        <p:spPr bwMode="auto">
          <a:xfrm>
            <a:off x="3810000" y="33528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323" name="Text Box 1035"/>
          <p:cNvSpPr txBox="1">
            <a:spLocks noChangeArrowheads="1"/>
          </p:cNvSpPr>
          <p:nvPr/>
        </p:nvSpPr>
        <p:spPr bwMode="auto">
          <a:xfrm>
            <a:off x="2971800" y="22860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5</a:t>
            </a:r>
          </a:p>
        </p:txBody>
      </p:sp>
      <p:sp>
        <p:nvSpPr>
          <p:cNvPr id="13324" name="Oval 1036"/>
          <p:cNvSpPr>
            <a:spLocks noChangeArrowheads="1"/>
          </p:cNvSpPr>
          <p:nvPr/>
        </p:nvSpPr>
        <p:spPr bwMode="auto">
          <a:xfrm>
            <a:off x="2971800" y="24384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325" name="Text Box 1037"/>
          <p:cNvSpPr txBox="1">
            <a:spLocks noChangeArrowheads="1"/>
          </p:cNvSpPr>
          <p:nvPr/>
        </p:nvSpPr>
        <p:spPr bwMode="auto">
          <a:xfrm>
            <a:off x="3733800" y="838200"/>
            <a:ext cx="31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>
                <a:solidFill>
                  <a:schemeClr val="bg2"/>
                </a:solidFill>
                <a:latin typeface="Angsana New" pitchFamily="18" charset="-34"/>
              </a:rPr>
              <a:t>6</a:t>
            </a:r>
          </a:p>
        </p:txBody>
      </p:sp>
      <p:sp>
        <p:nvSpPr>
          <p:cNvPr id="13326" name="Oval 1038"/>
          <p:cNvSpPr>
            <a:spLocks noChangeArrowheads="1"/>
          </p:cNvSpPr>
          <p:nvPr/>
        </p:nvSpPr>
        <p:spPr bwMode="auto">
          <a:xfrm>
            <a:off x="3733800" y="990600"/>
            <a:ext cx="304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3327" name="Text Box 1039"/>
          <p:cNvSpPr txBox="1">
            <a:spLocks noChangeArrowheads="1"/>
          </p:cNvSpPr>
          <p:nvPr/>
        </p:nvSpPr>
        <p:spPr bwMode="auto">
          <a:xfrm>
            <a:off x="5334000" y="5943600"/>
            <a:ext cx="1760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1600" b="1">
                <a:latin typeface="Comic Sans MS" pitchFamily="66" charset="0"/>
              </a:rPr>
              <a:t>Invariant chain(Ii)</a:t>
            </a:r>
          </a:p>
        </p:txBody>
      </p:sp>
      <p:sp>
        <p:nvSpPr>
          <p:cNvPr id="250896" name="Rectangle 1040"/>
          <p:cNvSpPr>
            <a:spLocks noChangeArrowheads="1"/>
          </p:cNvSpPr>
          <p:nvPr/>
        </p:nvSpPr>
        <p:spPr bwMode="auto">
          <a:xfrm>
            <a:off x="3200400" y="990600"/>
            <a:ext cx="609600" cy="304800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pPr eaLnBrk="1" hangingPunct="1"/>
            <a:r>
              <a:rPr lang="en-US" sz="4000" smtClean="0"/>
              <a:t>T cell Activation</a:t>
            </a:r>
            <a:br>
              <a:rPr lang="en-US" sz="4000" smtClean="0"/>
            </a:br>
            <a:r>
              <a:rPr lang="en-US" sz="4000" smtClean="0"/>
              <a:t>Antigen Presentation</a:t>
            </a:r>
          </a:p>
        </p:txBody>
      </p:sp>
      <p:pic>
        <p:nvPicPr>
          <p:cNvPr id="14339" name="Picture 3" descr="antigen presentation interac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6088"/>
            <a:ext cx="9144000" cy="5141912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173038"/>
            <a:ext cx="8637588" cy="1311275"/>
          </a:xfrm>
        </p:spPr>
        <p:txBody>
          <a:bodyPr/>
          <a:lstStyle/>
          <a:p>
            <a:pPr eaLnBrk="1" hangingPunct="1"/>
            <a:r>
              <a:rPr lang="en-US" sz="4000" smtClean="0"/>
              <a:t>T cell Activation</a:t>
            </a:r>
            <a:br>
              <a:rPr lang="en-US" sz="4000" smtClean="0"/>
            </a:br>
            <a:r>
              <a:rPr lang="en-US" sz="4000" smtClean="0"/>
              <a:t>Antigen Presentation</a:t>
            </a:r>
          </a:p>
        </p:txBody>
      </p:sp>
      <p:pic>
        <p:nvPicPr>
          <p:cNvPr id="15363" name="Picture 3" descr="antigen presentation colo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524000"/>
            <a:ext cx="4225925" cy="50292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Imm1\data\watchara\sheet\cellco-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310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191000" y="2362200"/>
            <a:ext cx="3352800" cy="449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0" y="2819400"/>
            <a:ext cx="1346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000" b="1">
                <a:latin typeface="Browallia New" pitchFamily="34" charset="-34"/>
              </a:rPr>
              <a:t>T lymphocytes</a:t>
            </a:r>
            <a:endParaRPr lang="th-TH" sz="2800">
              <a:solidFill>
                <a:srgbClr val="FFFF00"/>
              </a:solidFill>
              <a:latin typeface="Browallia New" pitchFamily="34" charset="-34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09800" y="3733800"/>
            <a:ext cx="1143000" cy="533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810000" y="381000"/>
            <a:ext cx="3048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0" y="1752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h-TH" sz="2800" b="1" i="1">
                <a:solidFill>
                  <a:srgbClr val="FF00FF"/>
                </a:solidFill>
                <a:latin typeface="Comic Sans MS" pitchFamily="66" charset="0"/>
              </a:rPr>
              <a:t>CMI</a:t>
            </a:r>
            <a:endParaRPr lang="th-TH" sz="2800" b="1" i="1">
              <a:solidFill>
                <a:srgbClr val="003366"/>
              </a:solidFill>
              <a:latin typeface="Comic Sans MS" pitchFamily="66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800600" y="60960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b="1">
                <a:solidFill>
                  <a:schemeClr val="bg2"/>
                </a:solidFill>
                <a:latin typeface="Browallia New" pitchFamily="34" charset="-34"/>
              </a:rPr>
              <a:t>Other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343</TotalTime>
  <Words>931</Words>
  <Application>Microsoft Office PowerPoint</Application>
  <PresentationFormat>On-screen Show (4:3)</PresentationFormat>
  <Paragraphs>195</Paragraphs>
  <Slides>34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Default Design</vt:lpstr>
      <vt:lpstr>Clip</vt:lpstr>
      <vt:lpstr>Image</vt:lpstr>
      <vt:lpstr>Slide 1</vt:lpstr>
      <vt:lpstr>Slide 2</vt:lpstr>
      <vt:lpstr>Cell Mediated Immunity</vt:lpstr>
      <vt:lpstr>Slide 4</vt:lpstr>
      <vt:lpstr>Slide 5</vt:lpstr>
      <vt:lpstr>Slide 6</vt:lpstr>
      <vt:lpstr>T cell Activation Antigen Presentation</vt:lpstr>
      <vt:lpstr>T cell Activation Antigen Presentation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Cell-Mediated Immunity</vt:lpstr>
      <vt:lpstr>Cell-Mediated Immunity</vt:lpstr>
      <vt:lpstr>Cell Mediated Immunity</vt:lpstr>
      <vt:lpstr>Cell-Mediated Immunity</vt:lpstr>
      <vt:lpstr>Activation of helper T cells</vt:lpstr>
      <vt:lpstr>Cellular Basis of Immune Response</vt:lpstr>
      <vt:lpstr>T cell Activation</vt:lpstr>
      <vt:lpstr>T cell Activation</vt:lpstr>
      <vt:lpstr>Out come of T helper cell activation </vt:lpstr>
      <vt:lpstr>Out come of T helper cell activation </vt:lpstr>
      <vt:lpstr>Out come of T helper cell activation </vt:lpstr>
      <vt:lpstr>Effector functions of T cells </vt:lpstr>
      <vt:lpstr>Killing by cytotoxic cells</vt:lpstr>
      <vt:lpstr>Killing Mechanisms of Cytotoxic  T cells</vt:lpstr>
      <vt:lpstr>Activation of B cells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Zahid Shakoor</dc:creator>
  <cp:lastModifiedBy>Dr.Hazem</cp:lastModifiedBy>
  <cp:revision>38</cp:revision>
  <dcterms:created xsi:type="dcterms:W3CDTF">2004-01-20T07:38:20Z</dcterms:created>
  <dcterms:modified xsi:type="dcterms:W3CDTF">2009-10-31T13:33:52Z</dcterms:modified>
</cp:coreProperties>
</file>