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62F7-7729-4719-AA12-88E62CD634FA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6602-C5B9-4820-BCE9-A3FEF0908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Hypersensitivity reactions.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410200"/>
            <a:ext cx="3429000" cy="685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 smtClean="0"/>
              <a:t>Prof. Mohamed Osman GadElRb.</a:t>
            </a:r>
          </a:p>
          <a:p>
            <a:pPr algn="l"/>
            <a:r>
              <a:rPr lang="en-US" sz="1800" dirty="0" smtClean="0"/>
              <a:t>College of Medicine &amp; KKUH.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4953000" cy="715962"/>
          </a:xfrm>
          <a:solidFill>
            <a:srgbClr val="003399"/>
          </a:solidFill>
        </p:spPr>
        <p:txBody>
          <a:bodyPr/>
          <a:lstStyle/>
          <a:p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Atopy.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Occur     in   certain    genetically     predisposed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individuals who develop one or more of the atopic     diseases :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allergic rhinitis, asthma, and atopic dermatitis 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</a:p>
          <a:p>
            <a:pPr algn="l" rtl="0"/>
            <a:r>
              <a:rPr lang="en-US" sz="2400" dirty="0">
                <a:latin typeface="Arial" charset="0"/>
              </a:rPr>
              <a:t>   They   comprise  </a:t>
            </a:r>
            <a:r>
              <a:rPr lang="en-US" sz="2400" b="1" dirty="0">
                <a:latin typeface="Arial" charset="0"/>
              </a:rPr>
              <a:t>approx.  15 – 20 %   </a:t>
            </a:r>
            <a:r>
              <a:rPr lang="en-US" sz="2400" dirty="0">
                <a:latin typeface="Arial" charset="0"/>
              </a:rPr>
              <a:t>of   the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population . 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</a:t>
            </a:r>
          </a:p>
          <a:p>
            <a:pPr algn="l" rtl="0"/>
            <a:r>
              <a:rPr lang="en-US" sz="2400" dirty="0">
                <a:latin typeface="Arial" charset="0"/>
              </a:rPr>
              <a:t>    </a:t>
            </a:r>
            <a:r>
              <a:rPr lang="en-US" sz="2400" dirty="0" smtClean="0">
                <a:latin typeface="Arial" charset="0"/>
              </a:rPr>
              <a:t>        </a:t>
            </a:r>
            <a:r>
              <a:rPr lang="en-US" sz="2400" dirty="0">
                <a:latin typeface="Arial" charset="0"/>
              </a:rPr>
              <a:t>Atopy   tend    to   run   in   families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2400" dirty="0">
                <a:latin typeface="Arial" charset="0"/>
              </a:rPr>
              <a:t>The   likelihood  to   generate  a   strong   IgE </a:t>
            </a:r>
            <a:r>
              <a:rPr lang="en-US" sz="2400" dirty="0" smtClean="0">
                <a:latin typeface="Arial" charset="0"/>
              </a:rPr>
              <a:t>  response  is</a:t>
            </a:r>
          </a:p>
          <a:p>
            <a:pPr algn="l" rtl="0">
              <a:buNone/>
            </a:pPr>
            <a:r>
              <a:rPr lang="en-US" sz="2400" dirty="0" smtClean="0">
                <a:latin typeface="Arial" charset="0"/>
              </a:rPr>
              <a:t>    determined   </a:t>
            </a:r>
            <a:r>
              <a:rPr lang="en-US" sz="2400" dirty="0">
                <a:latin typeface="Arial" charset="0"/>
              </a:rPr>
              <a:t>by 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</a:t>
            </a:r>
            <a:r>
              <a:rPr lang="en-US" sz="2400" dirty="0" smtClean="0">
                <a:latin typeface="Arial" charset="0"/>
              </a:rPr>
              <a:t>      </a:t>
            </a:r>
            <a:r>
              <a:rPr lang="en-US" sz="2600" b="1" dirty="0">
                <a:latin typeface="Arial" charset="0"/>
              </a:rPr>
              <a:t>- genetic factors .</a:t>
            </a:r>
          </a:p>
          <a:p>
            <a:pPr algn="l" rtl="0">
              <a:buFont typeface="Wingdings" pitchFamily="2" charset="2"/>
              <a:buNone/>
            </a:pPr>
            <a:endParaRPr lang="en-US" sz="2600" b="1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600" b="1" dirty="0">
                <a:latin typeface="Arial" charset="0"/>
              </a:rPr>
              <a:t>                      </a:t>
            </a:r>
            <a:r>
              <a:rPr lang="en-US" sz="2600" b="1" dirty="0" smtClean="0">
                <a:latin typeface="Arial" charset="0"/>
              </a:rPr>
              <a:t>    </a:t>
            </a:r>
            <a:r>
              <a:rPr lang="en-US" sz="2600" b="1" dirty="0">
                <a:latin typeface="Arial" charset="0"/>
              </a:rPr>
              <a:t>- environmental factors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these    </a:t>
            </a:r>
            <a:r>
              <a:rPr lang="en-US" sz="2400" dirty="0" smtClean="0">
                <a:latin typeface="Arial" charset="0"/>
              </a:rPr>
              <a:t>factor </a:t>
            </a:r>
            <a:r>
              <a:rPr lang="en-US" sz="2400" dirty="0">
                <a:latin typeface="Arial" charset="0"/>
              </a:rPr>
              <a:t>depend    </a:t>
            </a:r>
            <a:r>
              <a:rPr lang="en-US" sz="2400" dirty="0" smtClean="0">
                <a:latin typeface="Arial" charset="0"/>
              </a:rPr>
              <a:t>on  </a:t>
            </a:r>
            <a:r>
              <a:rPr lang="en-US" sz="2400" dirty="0">
                <a:latin typeface="Arial" charset="0"/>
              </a:rPr>
              <a:t>exposure    to    allergens   </a:t>
            </a:r>
            <a:r>
              <a:rPr lang="en-US" sz="2400" dirty="0" smtClean="0">
                <a:latin typeface="Arial" charset="0"/>
              </a:rPr>
              <a:t> of </a:t>
            </a:r>
            <a:r>
              <a:rPr lang="en-US" sz="2400" dirty="0">
                <a:latin typeface="Arial" charset="0"/>
              </a:rPr>
              <a:t>diverse     nature   </a:t>
            </a:r>
            <a:r>
              <a:rPr lang="en-US" sz="2400" dirty="0" smtClean="0">
                <a:latin typeface="Arial" charset="0"/>
              </a:rPr>
              <a:t>  :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               </a:t>
            </a:r>
            <a:r>
              <a:rPr lang="en-US" sz="2400" dirty="0">
                <a:latin typeface="Arial" charset="0"/>
              </a:rPr>
              <a:t>(   pollens  ,  foods ,   </a:t>
            </a:r>
            <a:r>
              <a:rPr lang="en-US" sz="2400" dirty="0" smtClean="0">
                <a:latin typeface="Arial" charset="0"/>
              </a:rPr>
              <a:t>drugs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  <a:r>
              <a:rPr lang="en-US" sz="2400" dirty="0" smtClean="0">
                <a:latin typeface="Arial" charset="0"/>
              </a:rPr>
              <a:t>            </a:t>
            </a:r>
            <a:r>
              <a:rPr lang="en-US" sz="2400" dirty="0">
                <a:latin typeface="Arial" charset="0"/>
              </a:rPr>
              <a:t>fungal    spores   ,    bee  -   sting       venoms </a:t>
            </a:r>
            <a:r>
              <a:rPr lang="en-US" sz="2400" dirty="0" smtClean="0">
                <a:latin typeface="Arial" charset="0"/>
              </a:rPr>
              <a:t>, 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  <a:r>
              <a:rPr lang="en-US" sz="2400" dirty="0" smtClean="0">
                <a:latin typeface="Arial" charset="0"/>
              </a:rPr>
              <a:t>            </a:t>
            </a:r>
            <a:r>
              <a:rPr lang="en-US" sz="2400" dirty="0">
                <a:latin typeface="Arial" charset="0"/>
              </a:rPr>
              <a:t>house   dust   mites    and     animal   dander).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Response to allergens in non-atopic individuals</a:t>
            </a:r>
            <a:r>
              <a:rPr lang="en-US" sz="2000" b="0" dirty="0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Adults and children </a:t>
            </a:r>
            <a:r>
              <a:rPr lang="en-US" sz="2400" u="sng" dirty="0">
                <a:latin typeface="Arial" charset="0"/>
              </a:rPr>
              <a:t>without </a:t>
            </a:r>
            <a:r>
              <a:rPr lang="en-US" sz="2400" u="sng" dirty="0" err="1">
                <a:latin typeface="Arial" charset="0"/>
              </a:rPr>
              <a:t>atopy</a:t>
            </a:r>
            <a:r>
              <a:rPr lang="en-US" sz="2400" u="sng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mount a  low – grade 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response , they produce </a:t>
            </a:r>
            <a:r>
              <a:rPr lang="en-US" sz="2400" b="1" dirty="0">
                <a:latin typeface="Arial" charset="0"/>
              </a:rPr>
              <a:t>allergen-specific  IgG1 &amp; IgG4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z="2400" u="sng" dirty="0">
                <a:latin typeface="Arial" charset="0"/>
              </a:rPr>
              <a:t>  Persons with </a:t>
            </a:r>
            <a:r>
              <a:rPr lang="en-US" sz="2400" u="sng" dirty="0" err="1">
                <a:latin typeface="Arial" charset="0"/>
              </a:rPr>
              <a:t>atopy</a:t>
            </a:r>
            <a:r>
              <a:rPr lang="en-US" sz="2400" u="sng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,by contrast, produce  an exaggerated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response characterized by production </a:t>
            </a:r>
            <a:r>
              <a:rPr lang="en-US" sz="2400" dirty="0" smtClean="0">
                <a:latin typeface="Arial" charset="0"/>
              </a:rPr>
              <a:t>of :  </a:t>
            </a:r>
          </a:p>
          <a:p>
            <a:pPr algn="l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                 </a:t>
            </a:r>
            <a:r>
              <a:rPr lang="en-US" sz="2400" b="1" dirty="0">
                <a:latin typeface="Arial" charset="0"/>
              </a:rPr>
              <a:t>allergen –</a:t>
            </a:r>
            <a:r>
              <a:rPr lang="en-US" sz="2400" b="1" dirty="0" smtClean="0">
                <a:latin typeface="Arial" charset="0"/>
              </a:rPr>
              <a:t>specific </a:t>
            </a:r>
            <a:r>
              <a:rPr lang="en-US" sz="2400" b="1" dirty="0">
                <a:latin typeface="Arial" charset="0"/>
              </a:rPr>
              <a:t>IgE antibodies. </a:t>
            </a:r>
          </a:p>
          <a:p>
            <a:pPr algn="l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Type I  Reaction  occur  in  2  phases: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u="sng" dirty="0">
                <a:latin typeface="Arial" charset="0"/>
              </a:rPr>
              <a:t>Phase I :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-   </a:t>
            </a:r>
            <a:r>
              <a:rPr lang="en-US" sz="2400" b="1" dirty="0">
                <a:latin typeface="Arial" charset="0"/>
              </a:rPr>
              <a:t>Sensitization   phase .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Allergen   enter    tissues ,  induce     an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immune   response   . B – cells   transform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to    plasma    cells     &amp;    produce    IgE.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- IgE  bind  to receptors  on  Mast cells  and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basophiles ( F c </a:t>
            </a:r>
            <a:r>
              <a:rPr lang="ru-RU" sz="2400" dirty="0">
                <a:latin typeface="Arial" charset="0"/>
              </a:rPr>
              <a:t>Є</a:t>
            </a:r>
            <a:r>
              <a:rPr lang="en-US" sz="2400" dirty="0">
                <a:latin typeface="Arial" charset="0"/>
              </a:rPr>
              <a:t>RI - high   affinity  receptors).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individuals   become :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</a:t>
            </a:r>
            <a:r>
              <a:rPr lang="en-US" sz="2800" b="1" dirty="0">
                <a:latin typeface="Arial" charset="0"/>
              </a:rPr>
              <a:t>“ Sensitized . “</a:t>
            </a:r>
          </a:p>
          <a:p>
            <a:pPr algn="l" rtl="0"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600" b="1" u="sng" dirty="0">
                <a:latin typeface="Arial" charset="0"/>
              </a:rPr>
              <a:t>Phase II : </a:t>
            </a:r>
          </a:p>
          <a:p>
            <a:pPr algn="l" rtl="0">
              <a:buFont typeface="Wingdings" pitchFamily="2" charset="2"/>
              <a:buNone/>
            </a:pPr>
            <a:r>
              <a:rPr lang="en-US" sz="2600" b="1" u="sng" dirty="0">
                <a:latin typeface="Arial" charset="0"/>
              </a:rPr>
              <a:t>Challenge  phase</a:t>
            </a:r>
            <a:r>
              <a:rPr lang="en-US" sz="2600" b="1" dirty="0">
                <a:latin typeface="Arial" charset="0"/>
              </a:rPr>
              <a:t>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.</a:t>
            </a:r>
            <a:endParaRPr lang="en-US" sz="2400" dirty="0" smtClean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-  Subsequent   </a:t>
            </a:r>
            <a:r>
              <a:rPr lang="en-US" sz="2400" dirty="0">
                <a:latin typeface="Arial" charset="0"/>
              </a:rPr>
              <a:t>encounter   with   same    allergen    cross –        </a:t>
            </a:r>
            <a:r>
              <a:rPr lang="en-US" sz="2400" dirty="0" smtClean="0">
                <a:latin typeface="Arial" charset="0"/>
              </a:rPr>
              <a:t>     link   </a:t>
            </a:r>
            <a:r>
              <a:rPr lang="en-US" sz="2400" dirty="0">
                <a:latin typeface="Arial" charset="0"/>
              </a:rPr>
              <a:t>IgE    on   Mast  cells 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 smtClean="0">
                <a:latin typeface="Arial" charset="0"/>
              </a:rPr>
              <a:t>-   This   </a:t>
            </a:r>
            <a:r>
              <a:rPr lang="en-US" sz="2400" dirty="0">
                <a:latin typeface="Arial" charset="0"/>
              </a:rPr>
              <a:t>generate   an   intracellular   signal    that      prompts                        the    Mast    cells    to: </a:t>
            </a:r>
          </a:p>
          <a:p>
            <a:pPr algn="l" rtl="0">
              <a:buFontTx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3000" b="1" dirty="0">
                <a:solidFill>
                  <a:schemeClr val="folHlink"/>
                </a:solidFill>
                <a:latin typeface="Arial" charset="0"/>
              </a:rPr>
              <a:t>                    </a:t>
            </a:r>
            <a:r>
              <a:rPr lang="en-US" sz="3000" b="1" dirty="0" smtClean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n-US" sz="3000" b="1" dirty="0">
                <a:solidFill>
                  <a:schemeClr val="folHlink"/>
                </a:solidFill>
                <a:latin typeface="Arial" charset="0"/>
              </a:rPr>
              <a:t>“ Degranulate”.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(</a:t>
            </a:r>
            <a:r>
              <a:rPr lang="en-US" sz="2000" dirty="0">
                <a:solidFill>
                  <a:schemeClr val="folHlink"/>
                </a:solidFill>
                <a:latin typeface="Arial" charset="0"/>
              </a:rPr>
              <a:t>release mediators into the area of reaction).</a:t>
            </a: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        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EGRA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685800"/>
            <a:ext cx="8153400" cy="5791200"/>
          </a:xfrm>
          <a:solidFill>
            <a:schemeClr val="accent1">
              <a:lumMod val="20000"/>
              <a:lumOff val="80000"/>
            </a:schemeClr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u="sng" dirty="0">
                <a:solidFill>
                  <a:schemeClr val="bg1"/>
                </a:solidFill>
                <a:latin typeface="Arial" charset="0"/>
              </a:rPr>
              <a:t>Degranulation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: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   release   of  a   wide  variety   of    mediators   of         inflammation .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These   exert    effects    on    surrounding       target              tissues.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                   </a:t>
            </a:r>
            <a:r>
              <a:rPr lang="en-US" sz="2400" b="1" u="sng" dirty="0">
                <a:latin typeface="Arial" charset="0"/>
              </a:rPr>
              <a:t>There   are    2 types :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1.   primary    mediators.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2.   secondary    mediators.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Primary mediators.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1.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Histamine , heparin.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2.   Serotonin .</a:t>
            </a:r>
          </a:p>
          <a:p>
            <a:pPr marL="381000" indent="-381000" algn="l">
              <a:lnSpc>
                <a:spcPct val="80000"/>
              </a:lnSpc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3.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Eosinophil  chemotactic  factor.   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                 ( ECF).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 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4</a:t>
            </a:r>
            <a:r>
              <a:rPr lang="en-US" sz="2000" b="1" dirty="0" smtClean="0">
                <a:latin typeface="Arial" charset="0"/>
              </a:rPr>
              <a:t>.   Neutrophil  </a:t>
            </a:r>
            <a:r>
              <a:rPr lang="en-US" sz="2000" b="1" dirty="0">
                <a:latin typeface="Arial" charset="0"/>
              </a:rPr>
              <a:t>chemotactic  factor (NCF ).</a:t>
            </a: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Arial" charset="0"/>
              </a:rPr>
              <a:t> </a:t>
            </a: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 marL="381000" indent="-3810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5.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>
                <a:latin typeface="Arial" charset="0"/>
              </a:rPr>
              <a:t>Proteases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229600" cy="715962"/>
          </a:xfrm>
          <a:solidFill>
            <a:srgbClr val="003399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Secondary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mediators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0" dirty="0">
                <a:latin typeface="Arial" charset="0"/>
              </a:rPr>
              <a:t>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1. Platelet  activating  factor 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2. Leukotriens (  slow  reacting  substance of   anaphylaxis).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3. Prostaglandins 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4. Bradykinin.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5. Cytokines .( IL-1,TNF-a , IL-2 , 3, 4, 5, 6, 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003399"/>
          </a:solidFill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</a:rPr>
              <a:t>Type 1 H/S. ( immediate hypersensitivity ).                          </a:t>
            </a:r>
          </a:p>
        </p:txBody>
      </p:sp>
      <p:pic>
        <p:nvPicPr>
          <p:cNvPr id="5" name="Content Placeholder 4" descr="F16-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219200"/>
            <a:ext cx="838200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4953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Immune    reactions    leading    to    pathological                                                                   damage </a:t>
            </a:r>
            <a:r>
              <a:rPr lang="en-US" sz="2400" dirty="0" smtClean="0">
                <a:latin typeface="Arial" charset="0"/>
              </a:rPr>
              <a:t>.( intense   </a:t>
            </a:r>
            <a:r>
              <a:rPr lang="en-US" sz="2400" dirty="0">
                <a:latin typeface="Arial" charset="0"/>
              </a:rPr>
              <a:t>inflammatory </a:t>
            </a:r>
            <a:r>
              <a:rPr lang="en-US" sz="2400" dirty="0" smtClean="0">
                <a:latin typeface="Arial" charset="0"/>
              </a:rPr>
              <a:t>  responses </a:t>
            </a:r>
            <a:r>
              <a:rPr lang="en-US" sz="2400" dirty="0">
                <a:latin typeface="Arial" charset="0"/>
              </a:rPr>
              <a:t>).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- </a:t>
            </a:r>
            <a:r>
              <a:rPr lang="en-US" sz="2400" u="sng" dirty="0">
                <a:latin typeface="Arial" charset="0"/>
              </a:rPr>
              <a:t>Occur   as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1.Secondary  heightened   (increased)   immune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responses 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 </a:t>
            </a:r>
            <a:r>
              <a:rPr lang="en-US" sz="2400" u="sng" dirty="0" smtClean="0">
                <a:latin typeface="Arial" charset="0"/>
              </a:rPr>
              <a:t>OR:</a:t>
            </a:r>
            <a:br>
              <a:rPr lang="en-US" sz="2400" u="sng" dirty="0" smtClean="0">
                <a:latin typeface="Arial" charset="0"/>
              </a:rPr>
            </a:br>
            <a:endParaRPr lang="en-US" sz="2400" u="sng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2.Secndary   inappropriate  (abnormal )  immune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responses.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2286000" cy="609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 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Type 1  reactions  result  in :</a:t>
            </a:r>
            <a:br>
              <a:rPr lang="en-US" sz="2400" b="0" u="sng" dirty="0">
                <a:solidFill>
                  <a:schemeClr val="bg1"/>
                </a:solidFill>
                <a:latin typeface="Arial" charset="0"/>
              </a:rPr>
            </a:br>
            <a:endParaRPr lang="en-US" sz="2400" b="0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*   Vasodilatation  and   increased   capillary                    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permeability .                                               </a:t>
            </a: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 Edema.</a:t>
            </a: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Vasoconstriction  ( arteries   and   arterioles ).</a:t>
            </a: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Bronchoconstriction.</a:t>
            </a:r>
          </a:p>
          <a:p>
            <a:pPr algn="l" rtl="0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*  Increased  mucus   secretion.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tx2"/>
          </a:solidFill>
        </p:spPr>
        <p:txBody>
          <a:bodyPr/>
          <a:lstStyle/>
          <a:p>
            <a:pPr algn="l" rtl="0"/>
            <a: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Symptoms  of  type I  reactions  are  determined  by  site  of</a:t>
            </a:r>
            <a:b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location  of  the   allergens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u="sng" dirty="0">
                <a:latin typeface="Arial" charset="0"/>
              </a:rPr>
              <a:t>Inhaled  allergens :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deposit  in  nasopharyngeal and  bronchial  tissues      result   in :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- Allergic   rhinitis.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- Allergic   asthma.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/>
            <a:r>
              <a:rPr lang="en-US" sz="2400" u="sng" dirty="0">
                <a:latin typeface="Arial" charset="0"/>
                <a:sym typeface="Wingdings" pitchFamily="2" charset="2"/>
              </a:rPr>
              <a:t>Ingested  allergens</a:t>
            </a:r>
            <a:r>
              <a:rPr lang="en-US" sz="2400" dirty="0">
                <a:latin typeface="Arial" charset="0"/>
                <a:sym typeface="Wingdings" pitchFamily="2" charset="2"/>
              </a:rPr>
              <a:t> (oral route ) :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food  allergy  (G.I.T symptoms).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           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400" b="1" u="sng" dirty="0">
                <a:latin typeface="Arial" charset="0"/>
              </a:rPr>
              <a:t>Bee sting allergens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 Injected  into the  blood.</a:t>
            </a:r>
          </a:p>
          <a:p>
            <a:pPr algn="l" rtl="0">
              <a:lnSpc>
                <a:spcPct val="90000"/>
              </a:lnSpc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</a:t>
            </a:r>
            <a:r>
              <a:rPr lang="en-US" sz="2400" dirty="0">
                <a:latin typeface="Arial" charset="0"/>
                <a:sym typeface="Wingdings" pitchFamily="2" charset="2"/>
              </a:rPr>
              <a:t> Systemic   inflammation.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 Anaphylactic   shock.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  <a:sym typeface="Wingdings" pitchFamily="2" charset="2"/>
              </a:rPr>
              <a:t>                                           (life - threatening).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u="sng" dirty="0" err="1">
                <a:latin typeface="Arial" charset="0"/>
                <a:sym typeface="Wingdings" pitchFamily="2" charset="2"/>
              </a:rPr>
              <a:t>Anaphylactoid</a:t>
            </a:r>
            <a:r>
              <a:rPr lang="en-US" sz="2400" b="1" u="sng" dirty="0">
                <a:latin typeface="Arial" charset="0"/>
                <a:sym typeface="Wingdings" pitchFamily="2" charset="2"/>
              </a:rPr>
              <a:t>   reactions</a:t>
            </a:r>
            <a:r>
              <a:rPr lang="en-US" sz="2400" u="sng" dirty="0">
                <a:latin typeface="Arial" charset="0"/>
                <a:sym typeface="Wingdings" pitchFamily="2" charset="2"/>
              </a:rPr>
              <a:t>:-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are   non - IgE  mediated.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may  result  from  contrast  media  or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                            local   anesthetics.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3581400" cy="7921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/>
            <a:r>
              <a:rPr lang="en-US" sz="2400" b="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Diagnosis:-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1.   Skin  prick  test (SPT).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2.   Intradermal  test.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>
                <a:latin typeface="Arial" charset="0"/>
              </a:rPr>
              <a:t>3.   Specific  IgE  measurement  (RAST).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4.   Challenge  test  ( Nasal , Bronchial).</a:t>
            </a:r>
          </a:p>
          <a:p>
            <a:pPr marL="609600" indent="-609600" algn="l" rtl="0">
              <a:buSzPct val="90000"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5.   Elimination /  Provocation  test  (Food  allergy).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2400" b="0" dirty="0">
                <a:latin typeface="Arial" charset="0"/>
              </a:rPr>
              <a:t>Skin prick test  ( diagnosis  of  type 1 hypersensitivity ).</a:t>
            </a:r>
          </a:p>
        </p:txBody>
      </p:sp>
      <p:pic>
        <p:nvPicPr>
          <p:cNvPr id="5" name="Content Placeholder 4" descr="01_lor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057400"/>
            <a:ext cx="3352800" cy="3809999"/>
          </a:xfrm>
          <a:noFill/>
          <a:ln/>
          <a:effectLst>
            <a:outerShdw dist="99190" dir="3011666" algn="ctr" rotWithShape="0">
              <a:schemeClr val="bg2"/>
            </a:outerShdw>
          </a:effectLst>
        </p:spPr>
      </p:pic>
      <p:pic>
        <p:nvPicPr>
          <p:cNvPr id="6" name="Picture 5" descr="02_lo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89138"/>
            <a:ext cx="3890962" cy="4032250"/>
          </a:xfrm>
          <a:prstGeom prst="rect">
            <a:avLst/>
          </a:prstGeom>
          <a:noFill/>
          <a:effectLst>
            <a:outerShdw dist="99190" dir="3011666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Type II Hypersensitivity. </a:t>
            </a:r>
            <a:br>
              <a:rPr lang="en-US" sz="2400" b="0" dirty="0">
                <a:solidFill>
                  <a:schemeClr val="bg2"/>
                </a:solidFill>
                <a:latin typeface="Arial" charset="0"/>
              </a:rPr>
            </a:br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(Cytotoxic H/S).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Features:-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IgG.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Antigens  ( Bound  to  cell  membranes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or   extra  cellular  matrix).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- </a:t>
            </a:r>
            <a:r>
              <a:rPr lang="en-US" sz="2400" u="sng" dirty="0">
                <a:latin typeface="Arial" charset="0"/>
              </a:rPr>
              <a:t>source of antigens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Self -  antigens.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Exogenous  antigens. (microbial ).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Complement  activation (Invariable).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Mechanisms of tissue damage in type 11:-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latin typeface="Arial" charset="0"/>
              </a:rPr>
              <a:t>IgG  (from blood)  fix  to tissue -  bound  antigen.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- Activate complement.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- Complement   generate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chemotactic  agents  (C5a).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- Attract  neutrophils  and other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inflammatory cells.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Neutrophils  bind  to  target  through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Font typeface="Wingdings" pitchFamily="2" charset="2"/>
              <a:buNone/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A.  Complement  receptors</a:t>
            </a:r>
            <a:r>
              <a:rPr lang="en-US" sz="2400" dirty="0">
                <a:latin typeface="Arial" charset="0"/>
              </a:rPr>
              <a:t>  -(immune -adherence).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B.  Antibody  receptors</a:t>
            </a:r>
            <a:r>
              <a:rPr lang="en-US" sz="2400" dirty="0">
                <a:latin typeface="Arial" charset="0"/>
              </a:rPr>
              <a:t>  -  (</a:t>
            </a:r>
            <a:r>
              <a:rPr lang="en-US" sz="2400" dirty="0" err="1">
                <a:latin typeface="Arial" charset="0"/>
              </a:rPr>
              <a:t>Opsonic</a:t>
            </a:r>
            <a:r>
              <a:rPr lang="en-US" sz="2400" dirty="0">
                <a:latin typeface="Arial" charset="0"/>
              </a:rPr>
              <a:t> -adherence).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- They  secrete  their  enzymes  to  the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outside 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2400" dirty="0" err="1">
                <a:solidFill>
                  <a:schemeClr val="folHlink"/>
                </a:solidFill>
                <a:latin typeface="Arial" charset="0"/>
              </a:rPr>
              <a:t>Exocytosis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).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- They   cause   direct   damage.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Complement - mediated  damage (type11):-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u="sng" dirty="0">
                <a:latin typeface="Arial" charset="0"/>
              </a:rPr>
              <a:t>Activation  of  complement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itchFamily="2" charset="2"/>
              </a:rPr>
              <a:t> C8 , C9.</a:t>
            </a:r>
          </a:p>
          <a:p>
            <a:pPr algn="l" rtl="0"/>
            <a:endParaRPr lang="en-US" sz="2400" dirty="0">
              <a:latin typeface="Arial" charset="0"/>
              <a:sym typeface="Wingdings" pitchFamily="2" charset="2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- Membrane  attack   complex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(MAC).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>
              <a:buNone/>
            </a:pPr>
            <a:r>
              <a:rPr lang="en-US" sz="2400" dirty="0">
                <a:latin typeface="Arial" charset="0"/>
              </a:rPr>
              <a:t>    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- Direct  lytic  damage  on  target</a:t>
            </a:r>
          </a:p>
          <a:p>
            <a:pPr>
              <a:buNone/>
            </a:pPr>
            <a:r>
              <a:rPr lang="en-US" sz="2400" b="1" dirty="0" smtClean="0">
                <a:latin typeface="Arial" charset="0"/>
              </a:rPr>
              <a:t>\                                       </a:t>
            </a:r>
            <a:r>
              <a:rPr lang="en-US" sz="2400" b="1" dirty="0">
                <a:latin typeface="Arial" charset="0"/>
              </a:rPr>
              <a:t>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l"/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Mechanism of damage in type II H/S.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pic>
        <p:nvPicPr>
          <p:cNvPr id="5" name="Content Placeholder 4" descr="TYPE2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00200"/>
            <a:ext cx="800100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latin typeface="Arial" charset="0"/>
              </a:rPr>
              <a:t>Four   major  categories   according   to</a:t>
            </a:r>
            <a:r>
              <a:rPr lang="en-US" sz="2400" b="1" dirty="0">
                <a:latin typeface="Arial" charset="0"/>
              </a:rPr>
              <a:t>    </a:t>
            </a:r>
            <a:r>
              <a:rPr lang="en-US" sz="2400" dirty="0">
                <a:latin typeface="Arial" charset="0"/>
              </a:rPr>
              <a:t>Coombs   and  Gell   classification</a:t>
            </a:r>
            <a:r>
              <a:rPr lang="en-US" sz="2400" b="1" dirty="0">
                <a:latin typeface="Arial" charset="0"/>
              </a:rPr>
              <a:t> : </a:t>
            </a:r>
          </a:p>
          <a:p>
            <a:pPr algn="l" rtl="0"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b="1" u="sng" dirty="0">
                <a:latin typeface="Arial" charset="0"/>
              </a:rPr>
              <a:t>Type I</a:t>
            </a:r>
            <a:r>
              <a:rPr lang="en-US" sz="2400" b="1" dirty="0">
                <a:latin typeface="Arial" charset="0"/>
              </a:rPr>
              <a:t> :   Immediate H/S.</a:t>
            </a:r>
          </a:p>
          <a:p>
            <a:pPr algn="l" rtl="0">
              <a:buFont typeface="Wingdings" pitchFamily="2" charset="2"/>
              <a:buChar char="v"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II</a:t>
            </a:r>
            <a:r>
              <a:rPr lang="en-US" sz="2400" b="1" dirty="0">
                <a:latin typeface="Arial" charset="0"/>
              </a:rPr>
              <a:t> :   Cytotoxic H/S.</a:t>
            </a:r>
          </a:p>
          <a:p>
            <a:pPr algn="l" rtl="0">
              <a:buFont typeface="Wingdings" pitchFamily="2" charset="2"/>
              <a:buChar char="v"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III :</a:t>
            </a:r>
            <a:r>
              <a:rPr lang="en-US" sz="2400" b="1" dirty="0">
                <a:latin typeface="Arial" charset="0"/>
              </a:rPr>
              <a:t>   Immune – complex H/S.</a:t>
            </a:r>
          </a:p>
          <a:p>
            <a:pPr algn="l" rtl="0"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>
                <a:latin typeface="Arial" charset="0"/>
              </a:rPr>
              <a:t>            </a:t>
            </a:r>
            <a:r>
              <a:rPr lang="en-US" sz="2400" b="1" u="sng" dirty="0">
                <a:latin typeface="Arial" charset="0"/>
              </a:rPr>
              <a:t>Type IV</a:t>
            </a:r>
            <a:r>
              <a:rPr lang="en-US" sz="2400" b="1" dirty="0">
                <a:latin typeface="Arial" charset="0"/>
              </a:rPr>
              <a:t> :  Delayed H/S.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</a:rPr>
              <a:t>Type 11 H/S.( Glomerulonephritis anti-GBM ).</a:t>
            </a:r>
          </a:p>
        </p:txBody>
      </p:sp>
      <p:pic>
        <p:nvPicPr>
          <p:cNvPr id="5" name="Content Placeholder 4" descr="c15f0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676400"/>
            <a:ext cx="6629400" cy="4495800"/>
          </a:xfrm>
          <a:noFill/>
          <a:ln w="76200"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Clinical   Examples   ( type 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1,   Incompatible   blood    transfusion  (ABO).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-massive intravascular </a:t>
            </a:r>
            <a:r>
              <a:rPr lang="en-US" sz="2400" dirty="0" err="1">
                <a:latin typeface="Arial" charset="0"/>
              </a:rPr>
              <a:t>hemolysis</a:t>
            </a:r>
            <a:r>
              <a:rPr lang="en-US" sz="2400" dirty="0">
                <a:latin typeface="Arial" charset="0"/>
              </a:rPr>
              <a:t> of RBC.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-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Immediate reactions-IgM</a:t>
            </a:r>
            <a:r>
              <a:rPr lang="en-US" sz="2400" dirty="0">
                <a:latin typeface="Arial" charset="0"/>
              </a:rPr>
              <a:t> mediated.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</a:t>
            </a: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-Delayed reactions-</a:t>
            </a:r>
            <a:r>
              <a:rPr lang="en-US" sz="2400" dirty="0">
                <a:latin typeface="Arial" charset="0"/>
              </a:rPr>
              <a:t>(2-6 days ),IgG mediated.</a:t>
            </a: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SzPct val="90000"/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2.   Hemolytic   disease   of    the    new -born     (HDN).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971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400" b="1" u="sng" dirty="0">
                <a:solidFill>
                  <a:schemeClr val="folHlink"/>
                </a:solidFill>
                <a:latin typeface="Arial" charset="0"/>
              </a:rPr>
              <a:t>Diagnosis:-</a:t>
            </a: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- Detection  of   antibodies  and   antigens    by              </a:t>
            </a:r>
            <a:r>
              <a:rPr lang="en-US" sz="2400" dirty="0" smtClean="0">
                <a:latin typeface="Arial" charset="0"/>
              </a:rPr>
              <a:t>Immunofluoresence  </a:t>
            </a:r>
            <a:r>
              <a:rPr lang="en-US" sz="2400" dirty="0">
                <a:latin typeface="Arial" charset="0"/>
              </a:rPr>
              <a:t>in   tissue  biopsy   specimens  e.g. kidney , skin etc.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   Type III Hypersensitivity</a:t>
            </a:r>
            <a:br>
              <a:rPr lang="en-US" sz="2400" b="1" u="sng" dirty="0">
                <a:solidFill>
                  <a:schemeClr val="bg1"/>
                </a:solidFill>
                <a:latin typeface="Arial" charset="0"/>
              </a:rPr>
            </a:br>
            <a:r>
              <a:rPr lang="en-US" sz="2400" b="1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4C7FE5"/>
                    </a:outerShdw>
                  </a:cont>
                  <a:cont type="tree" name="">
                    <a:effect ref="fillLine"/>
                    <a:outerShdw dist="38100" dir="2700000" algn="tl">
                      <a:srgbClr val="001E5B"/>
                    </a:outerShdw>
                  </a:cont>
                  <a:effect ref="fillLine"/>
                </a:effectDag>
                <a:latin typeface="Arial" charset="0"/>
              </a:rPr>
              <a:t> </a:t>
            </a:r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( immune – complex H/S .)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Features:-</a:t>
            </a: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IgG  or  IgM.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Soluble  antigens.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- Immune – Complex   formation.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- Complement   activation.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(invariable).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of tissue damage (type 111):-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dirty="0">
                <a:latin typeface="Arial" charset="0"/>
              </a:rPr>
              <a:t>Immune - Complexes    are   continuously    forming</a:t>
            </a:r>
            <a:r>
              <a:rPr lang="en-US" sz="2400" dirty="0">
                <a:latin typeface="Arial" charset="0"/>
              </a:rPr>
              <a:t>.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Depend  on  the  nature  and  conc. of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antigens    and     antibodies.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As    long   as    they    are  not :-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- Extremely  large.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- Numerous.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                    they  are  readily  cleared.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541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400" b="1" u="sng" dirty="0">
                <a:latin typeface="Arial" charset="0"/>
              </a:rPr>
              <a:t>Immune complex clearance :</a:t>
            </a:r>
          </a:p>
          <a:p>
            <a:pPr algn="l" rtl="0">
              <a:buFont typeface="Wingdings" pitchFamily="2" charset="2"/>
              <a:buNone/>
            </a:pPr>
            <a:endParaRPr lang="en-US" sz="2400" u="sng" dirty="0">
              <a:solidFill>
                <a:schemeClr val="folHlink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1.  The  mononuclear- Phagocyte system.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- Macrophages  and  dendritic  cells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degrade  particles    and  debris.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2.  Erythrocytes  bind  complexes   via  FcR1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receptors  and  release  them  in the  liver.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latin typeface="Arial" charset="0"/>
              </a:rPr>
              <a:t>When  size   and   quantity   over whelm   the normal    clearance   mechanism:- 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1. Complexes   accumulate  and  deposit  in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blood  vessels  and  tissues.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2. They  activate  complement.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</a:t>
            </a:r>
            <a:r>
              <a:rPr lang="en-US" sz="2400" b="1" dirty="0">
                <a:latin typeface="Arial" charset="0"/>
              </a:rPr>
              <a:t>Therefore  :    induce   immune - complex</a:t>
            </a:r>
          </a:p>
          <a:p>
            <a:pPr algn="ctr" rtl="0"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disease.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  of   tissue  damage  (type 111):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Complexes deposit  in  blood  vessels  and  tissues and             result  in  </a:t>
            </a:r>
            <a:r>
              <a:rPr lang="en-US" sz="2400" dirty="0" err="1">
                <a:latin typeface="Arial" charset="0"/>
              </a:rPr>
              <a:t>vasculitis</a:t>
            </a:r>
            <a:r>
              <a:rPr lang="en-US" sz="2400" dirty="0">
                <a:latin typeface="Arial" charset="0"/>
              </a:rPr>
              <a:t> ,  arthritis …et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.</a:t>
            </a:r>
            <a:endParaRPr lang="ar-SA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</a:t>
            </a:r>
            <a:r>
              <a:rPr lang="en-US" sz="2400" b="1" u="sng" dirty="0">
                <a:latin typeface="Arial" charset="0"/>
              </a:rPr>
              <a:t>Two  main   types :</a:t>
            </a:r>
          </a:p>
          <a:p>
            <a:pPr marL="609600" indent="-609600" algn="l" rtl="0">
              <a:lnSpc>
                <a:spcPct val="90000"/>
              </a:lnSpc>
            </a:pPr>
            <a:endParaRPr lang="en-US" sz="2400" b="1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1. Complexes   with  antibody   excess ,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are   termed   </a:t>
            </a:r>
            <a:r>
              <a:rPr lang="en-US" sz="2400" b="1" dirty="0" err="1">
                <a:latin typeface="Arial" charset="0"/>
              </a:rPr>
              <a:t>Arthus</a:t>
            </a:r>
            <a:r>
              <a:rPr lang="en-US" sz="2400" b="1" dirty="0">
                <a:latin typeface="Arial" charset="0"/>
              </a:rPr>
              <a:t> – type   reactions</a:t>
            </a:r>
            <a:r>
              <a:rPr lang="en-US" sz="2400" dirty="0">
                <a:latin typeface="Arial" charset="0"/>
              </a:rPr>
              <a:t>  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 localized ).                        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2. Complexes   with   antigen    excess , 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are   termed  </a:t>
            </a:r>
            <a:r>
              <a:rPr lang="en-US" sz="2400" b="1" dirty="0">
                <a:latin typeface="Arial" charset="0"/>
              </a:rPr>
              <a:t>serum – sickness   reactions</a:t>
            </a:r>
            <a:r>
              <a:rPr lang="en-US" sz="2400" dirty="0">
                <a:latin typeface="Arial" charset="0"/>
              </a:rPr>
              <a:t>  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( systemic ).                                 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111 H/S.( Glomerulonephritis ).</a:t>
            </a:r>
          </a:p>
        </p:txBody>
      </p:sp>
      <p:pic>
        <p:nvPicPr>
          <p:cNvPr id="5" name="Content Placeholder 4" descr="c15f0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600200"/>
            <a:ext cx="7543800" cy="4800600"/>
          </a:xfrm>
          <a:noFill/>
          <a:ln w="76200"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b="0" u="sng" dirty="0">
                <a:solidFill>
                  <a:schemeClr val="bg1"/>
                </a:solidFill>
              </a:rPr>
              <a:t>Clinical examples (type 111)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1.   Autoimmune disease ,(self – antigens ).</a:t>
            </a:r>
          </a:p>
          <a:p>
            <a:pPr marL="609600" indent="-609600"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2.   Chronic infections ,(microbial antigens)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3.  Cancer , (tumor   antigens).</a:t>
            </a:r>
          </a:p>
          <a:p>
            <a:pPr marL="609600" indent="-609600" algn="l" rtl="0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4.   Drug reactions , (chemical  haptens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l" rtl="0"/>
            <a:r>
              <a:rPr lang="en-US" sz="2400" b="1" dirty="0">
                <a:latin typeface="Arial" charset="0"/>
              </a:rPr>
              <a:t>         </a:t>
            </a:r>
            <a:r>
              <a:rPr lang="en-US" sz="2400" b="1" u="sng" dirty="0">
                <a:latin typeface="Arial" charset="0"/>
              </a:rPr>
              <a:t>Types I , II and  III </a:t>
            </a:r>
            <a:r>
              <a:rPr lang="en-US" sz="2400" b="1" u="sng" dirty="0" smtClean="0">
                <a:latin typeface="Arial" charset="0"/>
              </a:rPr>
              <a:t>:</a:t>
            </a:r>
          </a:p>
          <a:p>
            <a:pPr algn="l" rtl="0"/>
            <a:endParaRPr lang="en-US" sz="2400" u="sng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are   mediated  by  antibodies .</a:t>
            </a:r>
          </a:p>
          <a:p>
            <a:pPr algn="l" rtl="0">
              <a:buFont typeface="Wingdings" pitchFamily="2" charset="2"/>
              <a:buNone/>
            </a:pPr>
            <a:r>
              <a:rPr lang="en-US" sz="1800" dirty="0">
                <a:latin typeface="Arial" charset="0"/>
              </a:rPr>
              <a:t>   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( The complement system become activated &amp; contribute to tissue damage </a:t>
            </a:r>
            <a:r>
              <a:rPr lang="en-US" sz="1800" dirty="0" smtClean="0">
                <a:latin typeface="Arial" charset="0"/>
              </a:rPr>
              <a:t>).</a:t>
            </a:r>
          </a:p>
          <a:p>
            <a:pPr algn="l" rtl="0">
              <a:buFont typeface="Wingdings" pitchFamily="2" charset="2"/>
              <a:buNone/>
            </a:pPr>
            <a:endParaRPr lang="en-US" sz="1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</a:t>
            </a:r>
            <a:r>
              <a:rPr lang="en-US" sz="2400" b="1" u="sng" dirty="0">
                <a:latin typeface="Arial" charset="0"/>
              </a:rPr>
              <a:t>Type IV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Is generated  by  </a:t>
            </a:r>
            <a:r>
              <a:rPr lang="en-US" sz="2400" dirty="0" smtClean="0">
                <a:latin typeface="Arial" charset="0"/>
              </a:rPr>
              <a:t>cell-mediated   </a:t>
            </a:r>
            <a:r>
              <a:rPr lang="en-US" sz="2400" dirty="0">
                <a:latin typeface="Arial" charset="0"/>
              </a:rPr>
              <a:t>immune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responses.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( no complement activation )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tx2"/>
          </a:solidFill>
        </p:spPr>
        <p:txBody>
          <a:bodyPr/>
          <a:lstStyle/>
          <a:p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Diagnosis (type 111)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199"/>
            <a:ext cx="8229600" cy="160020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Demonstration of  specific   immune complexes in  the  blood or  tissues by: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                             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Immunofluoresence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800" b="0" u="sng" dirty="0">
                <a:solidFill>
                  <a:schemeClr val="bg2"/>
                </a:solidFill>
                <a:latin typeface="Arial" charset="0"/>
              </a:rPr>
              <a:t>Type  IV  hypersensitivity </a:t>
            </a:r>
            <a:br>
              <a:rPr lang="en-US" sz="2800" b="0" u="sng" dirty="0">
                <a:solidFill>
                  <a:schemeClr val="bg2"/>
                </a:solidFill>
                <a:latin typeface="Arial" charset="0"/>
              </a:rPr>
            </a:br>
            <a:r>
              <a:rPr lang="en-US" sz="2800" b="0" u="sng" dirty="0">
                <a:solidFill>
                  <a:schemeClr val="bg2"/>
                </a:solidFill>
                <a:latin typeface="Arial" charset="0"/>
              </a:rPr>
              <a:t>( delayed  H/S  </a:t>
            </a:r>
            <a:r>
              <a:rPr lang="en-US" sz="2400" b="0" u="sng" dirty="0">
                <a:solidFill>
                  <a:schemeClr val="bg2"/>
                </a:solidFill>
                <a:latin typeface="Arial" charset="0"/>
              </a:rPr>
              <a:t>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1"/>
            <a:ext cx="8229600" cy="3505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u="sng" dirty="0">
                <a:solidFill>
                  <a:schemeClr val="folHlink"/>
                </a:solidFill>
                <a:latin typeface="Arial" charset="0"/>
              </a:rPr>
              <a:t>Features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cell-mediated  (CD 4 T-cells).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activated  macrophages 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delayed- onset  (2 – 4 days).  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- secondary  abnormal  cellular responses .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- granuloma  formation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IV H/S.                                 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609600" indent="-609600" algn="l" rtl="0"/>
            <a:r>
              <a:rPr lang="en-US" sz="2400" u="sng">
                <a:solidFill>
                  <a:schemeClr val="folHlink"/>
                </a:solidFill>
                <a:latin typeface="Arial" charset="0"/>
              </a:rPr>
              <a:t>Four  subtypes :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               1.  Basophil H/S ( Jones-mote  reaction ).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 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               2.  Contact  sensitivity ( chemical antigens )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               3.  Tuberculin  reactions ( mantoux test )</a:t>
            </a:r>
          </a:p>
          <a:p>
            <a:pPr marL="609600" indent="-609600" algn="l" rtl="0"/>
            <a:endParaRPr lang="en-US" sz="2400">
              <a:latin typeface="Arial" charset="0"/>
            </a:endParaRP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               4.  Granuloma  formation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pPr rtl="0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Mechanism of  tissue damage  (type 1v ):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/>
            <a:r>
              <a:rPr lang="en-US" sz="2400" dirty="0">
                <a:latin typeface="Arial" charset="0"/>
              </a:rPr>
              <a:t>  Sensitized  CD 4 Th1-cells  recognize  antigen.</a:t>
            </a:r>
          </a:p>
          <a:p>
            <a:pPr algn="l" rtl="0"/>
            <a:r>
              <a:rPr lang="en-US" sz="2400" dirty="0">
                <a:latin typeface="Arial" charset="0"/>
              </a:rPr>
              <a:t>  Become  activated   and   secrete  cytokines .</a:t>
            </a:r>
          </a:p>
          <a:p>
            <a:pPr algn="l" rtl="0"/>
            <a:r>
              <a:rPr lang="en-US" sz="2400" dirty="0">
                <a:latin typeface="Arial" charset="0"/>
              </a:rPr>
              <a:t>  Attract    and   activate    macrophages 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algn="l" rtl="0"/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800" b="1" dirty="0">
                <a:latin typeface="Arial" charset="0"/>
              </a:rPr>
              <a:t>     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This  lead to  intense   inflammation  that 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b="1" dirty="0">
                <a:latin typeface="Arial" charset="0"/>
              </a:rPr>
              <a:t>              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cause  permanent  damage . 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>
                <a:solidFill>
                  <a:schemeClr val="bg2"/>
                </a:solidFill>
                <a:latin typeface="Arial" charset="0"/>
              </a:rPr>
              <a:t>DTH  responses to  persistent  antigen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algn="l" rtl="0">
              <a:buClr>
                <a:srgbClr val="FFFF00"/>
              </a:buClr>
            </a:pPr>
            <a:r>
              <a:rPr lang="en-US" sz="2400" b="1" dirty="0">
                <a:latin typeface="Arial" charset="0"/>
              </a:rPr>
              <a:t>Lead  to  formation  of  a   granuloma .</a:t>
            </a:r>
          </a:p>
          <a:p>
            <a:pPr algn="l" rtl="0">
              <a:buClr>
                <a:srgbClr val="FFFF00"/>
              </a:buClr>
            </a:pPr>
            <a:endParaRPr lang="en-US" sz="2400" dirty="0">
              <a:latin typeface="Arial" charset="0"/>
            </a:endParaRPr>
          </a:p>
          <a:p>
            <a:pPr algn="l" rtl="0">
              <a:buClr>
                <a:srgbClr val="FFFF00"/>
              </a:buClr>
            </a:pPr>
            <a:r>
              <a:rPr lang="en-US" sz="2400" dirty="0">
                <a:latin typeface="Arial" charset="0"/>
              </a:rPr>
              <a:t>This  prevent  spread  of  infection   e.g.    T.B. tubercle .</a:t>
            </a:r>
          </a:p>
          <a:p>
            <a:pPr algn="l" rtl="0">
              <a:buClr>
                <a:srgbClr val="FFFF00"/>
              </a:buClr>
            </a:pPr>
            <a:endParaRPr lang="en-US" sz="2400" dirty="0">
              <a:latin typeface="Arial" charset="0"/>
            </a:endParaRPr>
          </a:p>
          <a:p>
            <a:pPr algn="l" rtl="0">
              <a:buClr>
                <a:srgbClr val="FFFF00"/>
              </a:buClr>
            </a:pPr>
            <a:r>
              <a:rPr lang="en-US" sz="2400" dirty="0">
                <a:latin typeface="Arial" charset="0"/>
              </a:rPr>
              <a:t>May  cause  local  mechanical  pressure   on   adjacent            </a:t>
            </a:r>
            <a:r>
              <a:rPr lang="en-US" sz="2400" dirty="0" smtClean="0">
                <a:latin typeface="Arial" charset="0"/>
              </a:rPr>
              <a:t>  tissues   </a:t>
            </a:r>
            <a:r>
              <a:rPr lang="en-US" sz="2400" dirty="0">
                <a:latin typeface="Arial" charset="0"/>
              </a:rPr>
              <a:t>e.g. leprosy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1V H/S. (granuloma .)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609600" y="1371600"/>
          <a:ext cx="8077200" cy="5257800"/>
        </p:xfrm>
        <a:graphic>
          <a:graphicData uri="http://schemas.openxmlformats.org/presentationml/2006/ole">
            <p:oleObj spid="_x0000_s2050" name="Photo Editor Photo" r:id="rId3" imgW="5144218" imgH="40380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Clinical examples( type 1v 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1. Chronic  infections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T.B.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leprosy 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- fungal  infections 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-parasitic  infections.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FF00"/>
                </a:solidFill>
                <a:latin typeface="Arial" charset="0"/>
              </a:rPr>
              <a:t>               </a:t>
            </a:r>
            <a:r>
              <a:rPr lang="en-US" sz="2400" dirty="0">
                <a:latin typeface="Arial" charset="0"/>
              </a:rPr>
              <a:t> 2. Contact  dermatitis</a:t>
            </a:r>
            <a:r>
              <a:rPr lang="ar-SA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Type 1V H/S. (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contact   dermatitis ).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3999"/>
          <a:stretch>
            <a:fillRect/>
          </a:stretch>
        </p:blipFill>
        <p:spPr>
          <a:xfrm>
            <a:off x="914401" y="1219200"/>
            <a:ext cx="6248400" cy="5334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tx2"/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Diagnosis (type 1v ):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1.  Delayed  skin   test .</a:t>
            </a:r>
          </a:p>
          <a:p>
            <a:pPr marL="609600" indent="-609600" algn="l" rtl="0">
              <a:buClr>
                <a:srgbClr val="E7E200"/>
              </a:buClr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2.  Patch  test.</a:t>
            </a: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3.  Lymphocyte  transformation   test.</a:t>
            </a: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marL="609600" indent="-609600" algn="l" rtl="0">
              <a:buClr>
                <a:srgbClr val="E7E200"/>
              </a:buClr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( detection of activation markers by flow cytometry ).</a:t>
            </a:r>
          </a:p>
          <a:p>
            <a:pPr marL="609600" indent="-609600"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/>
          </a:solidFill>
        </p:spPr>
        <p:txBody>
          <a:bodyPr/>
          <a:lstStyle/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Patch test .</a:t>
            </a:r>
          </a:p>
        </p:txBody>
      </p:sp>
      <p:pic>
        <p:nvPicPr>
          <p:cNvPr id="5" name="Content Placeholder 4" descr="patch 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752600"/>
            <a:ext cx="5029200" cy="4448969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 smtClean="0">
                <a:latin typeface="Arial" charset="0"/>
              </a:rPr>
              <a:t>Time </a:t>
            </a:r>
            <a:r>
              <a:rPr lang="en-US" sz="2400" u="sng" dirty="0">
                <a:latin typeface="Arial" charset="0"/>
              </a:rPr>
              <a:t>course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; </a:t>
            </a:r>
            <a:r>
              <a:rPr lang="en-US" sz="1800" u="sng" dirty="0">
                <a:latin typeface="Arial" charset="0"/>
              </a:rPr>
              <a:t>Hypersensitivity  reactions  differ  in  the  rate  at</a:t>
            </a:r>
            <a:r>
              <a:rPr lang="en-US" sz="1800" b="1" u="sng" dirty="0">
                <a:latin typeface="Arial" charset="0"/>
              </a:rPr>
              <a:t>     </a:t>
            </a:r>
            <a:r>
              <a:rPr lang="en-US" sz="1800" u="sng" dirty="0">
                <a:latin typeface="Arial" charset="0"/>
              </a:rPr>
              <a:t>which  they  occur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: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u="sng" dirty="0">
                <a:latin typeface="Arial" charset="0"/>
              </a:rPr>
              <a:t>  </a:t>
            </a:r>
            <a:r>
              <a:rPr lang="en-US" sz="2400" b="1" u="sng" dirty="0">
                <a:latin typeface="Arial" charset="0"/>
              </a:rPr>
              <a:t>Type I :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Can   occur   within  minutes  after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exposure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                    </a:t>
            </a:r>
            <a:r>
              <a:rPr lang="en-US" sz="2400" dirty="0">
                <a:latin typeface="Arial" charset="0"/>
              </a:rPr>
              <a:t>to allergens .</a:t>
            </a:r>
            <a:r>
              <a:rPr lang="en-US" sz="2400" b="1" dirty="0">
                <a:latin typeface="Arial" charset="0"/>
              </a:rPr>
              <a:t>                             </a:t>
            </a:r>
            <a:r>
              <a:rPr lang="en-US" sz="2400" dirty="0">
                <a:latin typeface="Arial" charset="0"/>
              </a:rPr>
              <a:t>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u="sng" dirty="0">
                <a:latin typeface="Arial" charset="0"/>
              </a:rPr>
              <a:t> </a:t>
            </a:r>
            <a:r>
              <a:rPr lang="en-US" sz="2400" b="1" u="sng" dirty="0">
                <a:latin typeface="Arial" charset="0"/>
              </a:rPr>
              <a:t>Type II  and  III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 time  course , (4-8)  hours to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days </a:t>
            </a:r>
            <a:r>
              <a:rPr lang="en-US" sz="2400" dirty="0" smtClean="0">
                <a:latin typeface="Arial" charset="0"/>
              </a:rPr>
              <a:t>.</a:t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b="1" u="sng" dirty="0">
                <a:latin typeface="Arial" charset="0"/>
              </a:rPr>
              <a:t>Type  IV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 require   2 - 4  days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 smtClean="0">
                <a:latin typeface="Arial" charset="0"/>
              </a:rPr>
              <a:t>( delayed ).</a:t>
            </a:r>
            <a:endParaRPr lang="en-US" sz="2400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sz="2400" b="1" u="sng" dirty="0">
                <a:latin typeface="Arial" charset="0"/>
              </a:rPr>
              <a:t> Clinical presentation:</a:t>
            </a:r>
          </a:p>
          <a:p>
            <a:pPr algn="l" rtl="0"/>
            <a:r>
              <a:rPr lang="en-US" sz="2400" u="sng" dirty="0">
                <a:latin typeface="Arial" charset="0"/>
              </a:rPr>
              <a:t>Hypersensitivity  reactions :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- can  occur   as    isolated    reactions,  </a:t>
            </a:r>
            <a:endParaRPr lang="en-US" sz="2400" dirty="0" smtClean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 smtClean="0">
                <a:latin typeface="Arial" charset="0"/>
              </a:rPr>
              <a:t>    </a:t>
            </a: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  </a:t>
            </a:r>
            <a:r>
              <a:rPr lang="en-US" sz="2400" u="sng" dirty="0">
                <a:latin typeface="Arial" charset="0"/>
              </a:rPr>
              <a:t>OR  </a:t>
            </a:r>
            <a:r>
              <a:rPr lang="en-US" sz="2400" u="sng" dirty="0" smtClean="0">
                <a:latin typeface="Arial" charset="0"/>
              </a:rPr>
              <a:t>:</a:t>
            </a:r>
          </a:p>
          <a:p>
            <a:pPr algn="l" rtl="0">
              <a:buFont typeface="Wingdings" pitchFamily="2" charset="2"/>
              <a:buNone/>
            </a:pPr>
            <a:endParaRPr lang="en-US" sz="2400" u="sng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- more   than   one  reaction   may   occur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in    the   same   patient. </a:t>
            </a:r>
          </a:p>
          <a:p>
            <a:pPr algn="l" rtl="0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e.g. </a:t>
            </a:r>
            <a:r>
              <a:rPr lang="en-US" sz="2400" dirty="0">
                <a:solidFill>
                  <a:srgbClr val="E7E200"/>
                </a:solidFill>
                <a:latin typeface="Arial" charset="0"/>
              </a:rPr>
              <a:t>:</a:t>
            </a:r>
            <a:r>
              <a:rPr lang="en-US" sz="2400" dirty="0">
                <a:latin typeface="Arial" charset="0"/>
              </a:rPr>
              <a:t> Type I  and  Type III.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181600" cy="868362"/>
          </a:xfr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/>
          <a:lstStyle/>
          <a:p>
            <a:r>
              <a:rPr lang="en-US" sz="2400" b="0" dirty="0">
                <a:solidFill>
                  <a:schemeClr val="bg2"/>
                </a:solidFill>
                <a:latin typeface="Arial" charset="0"/>
              </a:rPr>
              <a:t>Type  I   Hypersensitivity.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u="sng" dirty="0">
                <a:latin typeface="Arial" charset="0"/>
              </a:rPr>
              <a:t>Also termed 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*Immediate  H/S  ( can  literally  occur    within    minutes    to    hours  ).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* Anaphylactic  reactions 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             </a:t>
            </a:r>
            <a:r>
              <a:rPr lang="en-US" sz="2400" u="sng" dirty="0">
                <a:latin typeface="Arial" charset="0"/>
              </a:rPr>
              <a:t>OR </a:t>
            </a:r>
            <a:r>
              <a:rPr lang="en-US" sz="2400" u="sng" dirty="0" smtClean="0">
                <a:latin typeface="Arial" charset="0"/>
              </a:rPr>
              <a:t>:</a:t>
            </a:r>
            <a:endParaRPr lang="en-US" sz="2400" u="sng" dirty="0">
              <a:latin typeface="Arial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Arial" charset="0"/>
              </a:rPr>
              <a:t>                            * Allergic   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029200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/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Features</a:t>
            </a:r>
            <a:r>
              <a:rPr lang="en-US" sz="2400" b="0" u="sng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l" rtl="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Antibody isotype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:   IgE .(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less frequently may be due to</a:t>
            </a:r>
          </a:p>
          <a:p>
            <a:pPr algn="l" rtl="0">
              <a:buNone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                                                    STS IgG .)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Tx/>
              <a:buChar char="-"/>
            </a:pP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-   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Cellular components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:                                                       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      Mast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cells , basophiles &amp; eosinophils.</a:t>
            </a:r>
          </a:p>
          <a:p>
            <a:pPr algn="l" rtl="0">
              <a:buFontTx/>
              <a:buNone/>
            </a:pPr>
            <a:endParaRPr lang="en-US" sz="2400" dirty="0">
              <a:solidFill>
                <a:schemeClr val="bg1"/>
              </a:solidFill>
              <a:latin typeface="Arial" charset="0"/>
            </a:endParaRP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-        </a:t>
            </a:r>
            <a:r>
              <a:rPr lang="en-US" sz="2400" u="sng" dirty="0">
                <a:solidFill>
                  <a:schemeClr val="bg1"/>
                </a:solidFill>
                <a:latin typeface="Arial" charset="0"/>
              </a:rPr>
              <a:t>Antigens :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termed  allergens ( antigens with low</a:t>
            </a:r>
          </a:p>
          <a:p>
            <a:pPr algn="l" rtl="0"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         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   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molecular  weight  &amp; highly soluble.)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5105400" cy="7159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Type 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I 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H/S. </a:t>
            </a:r>
            <a:endParaRPr lang="en-US" sz="2400" b="0" u="sng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Tx/>
              <a:buChar char="•"/>
            </a:pPr>
            <a:r>
              <a:rPr lang="en-US" sz="2000" dirty="0">
                <a:latin typeface="Arial" charset="0"/>
              </a:rPr>
              <a:t>Evolved   as    a   defense     against    parasitic    infections.</a:t>
            </a:r>
          </a:p>
          <a:p>
            <a:pPr algn="l" rtl="0">
              <a:buFontTx/>
              <a:buNone/>
            </a:pPr>
            <a:r>
              <a:rPr lang="en-US" sz="2000" dirty="0">
                <a:latin typeface="Arial" charset="0"/>
              </a:rPr>
              <a:t>                                    ( the hygiene theory ? )</a:t>
            </a:r>
          </a:p>
          <a:p>
            <a:pPr algn="l" rtl="0">
              <a:buFontTx/>
              <a:buChar char="•"/>
            </a:pPr>
            <a:endParaRPr lang="en-US" sz="20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</a:rPr>
              <a:t>*          </a:t>
            </a:r>
            <a:r>
              <a:rPr lang="en-US" sz="2000" dirty="0">
                <a:latin typeface="Arial" charset="0"/>
              </a:rPr>
              <a:t>However ,    many     reactions    in    some    predisposed       individuals           are    directed     towards    harmless     molecules    (allergens)   and    these   </a:t>
            </a:r>
            <a:r>
              <a:rPr lang="en-US" sz="2000" dirty="0" smtClean="0">
                <a:latin typeface="Arial" charset="0"/>
              </a:rPr>
              <a:t> individuals    </a:t>
            </a:r>
            <a:r>
              <a:rPr lang="en-US" sz="2000" dirty="0">
                <a:latin typeface="Arial" charset="0"/>
              </a:rPr>
              <a:t>are 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said    </a:t>
            </a:r>
            <a:r>
              <a:rPr lang="en-US" sz="2000" dirty="0" smtClean="0">
                <a:latin typeface="Arial" charset="0"/>
              </a:rPr>
              <a:t>to   </a:t>
            </a:r>
            <a:r>
              <a:rPr lang="en-US" sz="2000" dirty="0">
                <a:latin typeface="Arial" charset="0"/>
              </a:rPr>
              <a:t>be   :  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                             </a:t>
            </a:r>
            <a:r>
              <a:rPr lang="en-US" sz="2000" dirty="0" smtClean="0">
                <a:latin typeface="Arial" charset="0"/>
              </a:rPr>
              <a:t>   </a:t>
            </a:r>
            <a:r>
              <a:rPr lang="en-US" sz="2800" b="1" dirty="0">
                <a:latin typeface="Arial" charset="0"/>
              </a:rPr>
              <a:t>“atopic.”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dirty="0">
                <a:latin typeface="Arial" charset="0"/>
              </a:rPr>
              <a:t>               ( </a:t>
            </a:r>
            <a:r>
              <a:rPr lang="en-US" sz="2000" dirty="0" err="1">
                <a:latin typeface="Arial" charset="0"/>
              </a:rPr>
              <a:t>atopy</a:t>
            </a:r>
            <a:r>
              <a:rPr lang="en-US" sz="2000" dirty="0">
                <a:latin typeface="Arial" charset="0"/>
              </a:rPr>
              <a:t> : from the Greek </a:t>
            </a:r>
            <a:r>
              <a:rPr lang="en-US" sz="2000" i="1" dirty="0" err="1">
                <a:latin typeface="Arial" charset="0"/>
              </a:rPr>
              <a:t>atopos</a:t>
            </a:r>
            <a:r>
              <a:rPr lang="en-US" sz="2000" i="1" dirty="0">
                <a:latin typeface="Arial" charset="0"/>
              </a:rPr>
              <a:t> , </a:t>
            </a:r>
            <a:r>
              <a:rPr lang="en-US" sz="2000" dirty="0">
                <a:latin typeface="Arial" charset="0"/>
              </a:rPr>
              <a:t>meaning out of place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1776</Words>
  <Application>Microsoft Office PowerPoint</Application>
  <PresentationFormat>On-screen Show (4:3)</PresentationFormat>
  <Paragraphs>392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Photo Editor Photo</vt:lpstr>
      <vt:lpstr>     Hypersensitivity reactions.</vt:lpstr>
      <vt:lpstr>    Immune    reactions    leading    to    pathological                                                                   damage .( intense   inflammatory   responses ).                                                              - Occur   as :                1.Secondary  heightened   (increased)   immune                                       responses .                                             OR:                  2.Secndary   inappropriate  (abnormal )  immune                                    responses.</vt:lpstr>
      <vt:lpstr>Four   major  categories   according   to    Coombs   and  Gell   classification :                Type I :   Immediate H/S.              Type II :   Cytotoxic H/S.              Type III :   Immune – complex H/S.              Type IV :  Delayed H/S.</vt:lpstr>
      <vt:lpstr>Slide 4</vt:lpstr>
      <vt:lpstr>Time course ; Hypersensitivity  reactions  differ  in  the  rate  at     which  they  occur :     Type I : Can   occur   within  minutes  after exposure                      to allergens .                                      Type II  and  III :  time  course , (4-8)  hours to days .      Type  IV :  require   2 - 4  days. ( delayed ). </vt:lpstr>
      <vt:lpstr>Slide 6</vt:lpstr>
      <vt:lpstr>Type  I   Hypersensitivity.</vt:lpstr>
      <vt:lpstr>Features :</vt:lpstr>
      <vt:lpstr>Type I H/S. </vt:lpstr>
      <vt:lpstr>Atopy.</vt:lpstr>
      <vt:lpstr>Slide 11</vt:lpstr>
      <vt:lpstr>Response to allergens in non-atopic individuals:</vt:lpstr>
      <vt:lpstr>Type I  Reaction  occur  in  2  phases:</vt:lpstr>
      <vt:lpstr>Slide 14</vt:lpstr>
      <vt:lpstr>Slide 15</vt:lpstr>
      <vt:lpstr> Degranulation : </vt:lpstr>
      <vt:lpstr>Primary mediators.</vt:lpstr>
      <vt:lpstr>Secondary  mediators :</vt:lpstr>
      <vt:lpstr>Type 1 H/S. ( immediate hypersensitivity ).                          </vt:lpstr>
      <vt:lpstr>Type 1  reactions  result  in : </vt:lpstr>
      <vt:lpstr>Symptoms  of  type I  reactions  are  determined  by  site  of location  of  the   allergens :</vt:lpstr>
      <vt:lpstr>Slide 22</vt:lpstr>
      <vt:lpstr>Diagnosis:-</vt:lpstr>
      <vt:lpstr>Skin prick test  ( diagnosis  of  type 1 hypersensitivity ).</vt:lpstr>
      <vt:lpstr>Type II Hypersensitivity.  (Cytotoxic H/S).</vt:lpstr>
      <vt:lpstr>Mechanisms of tissue damage in type 11:-</vt:lpstr>
      <vt:lpstr>Neutrophils  bind  to  target  through:-</vt:lpstr>
      <vt:lpstr> Complement - mediated  damage (type11):-</vt:lpstr>
      <vt:lpstr>Mechanism of damage in type II H/S. </vt:lpstr>
      <vt:lpstr>Type 11 H/S.( Glomerulonephritis anti-GBM ).</vt:lpstr>
      <vt:lpstr>Clinical   Examples   ( type 11):-</vt:lpstr>
      <vt:lpstr>Slide 32</vt:lpstr>
      <vt:lpstr>   Type III Hypersensitivity  ( immune – complex H/S .)  </vt:lpstr>
      <vt:lpstr>Mechanism of tissue damage (type 111):-</vt:lpstr>
      <vt:lpstr>Immune complex clearance :             1.  The  mononuclear- Phagocyte system.                  - Macrophages  and  dendritic  cells                       degrade  particles    and  debris.             2.  Erythrocytes  bind  complexes   via  FcR1                  receptors  and  release  them  in the  liver.</vt:lpstr>
      <vt:lpstr>Slide 36</vt:lpstr>
      <vt:lpstr>Mechanism   of   tissue  damage  (type 111):</vt:lpstr>
      <vt:lpstr>Type 111 H/S.( Glomerulonephritis ).</vt:lpstr>
      <vt:lpstr>Clinical examples (type 111) :</vt:lpstr>
      <vt:lpstr>Diagnosis (type 111) :</vt:lpstr>
      <vt:lpstr>Type  IV  hypersensitivity  ( delayed  H/S  ):</vt:lpstr>
      <vt:lpstr>Type IV H/S.                                         </vt:lpstr>
      <vt:lpstr>Mechanism of  tissue damage  (type 1v ): </vt:lpstr>
      <vt:lpstr>DTH  responses to  persistent  antigen :</vt:lpstr>
      <vt:lpstr>Type 1V H/S. (granuloma .)</vt:lpstr>
      <vt:lpstr>Clinical examples( type 1v ):</vt:lpstr>
      <vt:lpstr>Type 1V H/S. ( contact   dermatitis ).</vt:lpstr>
      <vt:lpstr>Diagnosis (type 1v ):</vt:lpstr>
      <vt:lpstr>Patch test 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Hypersensitivity reactions.</dc:title>
  <dc:creator>Dr.Hazem</dc:creator>
  <cp:lastModifiedBy>Dr.Hazem</cp:lastModifiedBy>
  <cp:revision>60</cp:revision>
  <dcterms:created xsi:type="dcterms:W3CDTF">2009-11-07T11:23:33Z</dcterms:created>
  <dcterms:modified xsi:type="dcterms:W3CDTF">2009-11-08T05:26:50Z</dcterms:modified>
</cp:coreProperties>
</file>