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84" r:id="rId4"/>
    <p:sldId id="285" r:id="rId5"/>
    <p:sldId id="286" r:id="rId6"/>
    <p:sldId id="287" r:id="rId7"/>
    <p:sldId id="288" r:id="rId8"/>
    <p:sldId id="289" r:id="rId9"/>
    <p:sldId id="290" r:id="rId10"/>
    <p:sldId id="258" r:id="rId11"/>
    <p:sldId id="259" r:id="rId12"/>
    <p:sldId id="260" r:id="rId13"/>
    <p:sldId id="261" r:id="rId14"/>
    <p:sldId id="262" r:id="rId15"/>
    <p:sldId id="263" r:id="rId16"/>
    <p:sldId id="264" r:id="rId17"/>
    <p:sldId id="274" r:id="rId18"/>
    <p:sldId id="275" r:id="rId19"/>
    <p:sldId id="276" r:id="rId20"/>
    <p:sldId id="277" r:id="rId21"/>
    <p:sldId id="281" r:id="rId22"/>
    <p:sldId id="278" r:id="rId23"/>
    <p:sldId id="265" r:id="rId24"/>
    <p:sldId id="282" r:id="rId25"/>
    <p:sldId id="283" r:id="rId26"/>
    <p:sldId id="266" r:id="rId27"/>
    <p:sldId id="267" r:id="rId28"/>
    <p:sldId id="268" r:id="rId29"/>
    <p:sldId id="269" r:id="rId30"/>
    <p:sldId id="270" r:id="rId31"/>
    <p:sldId id="271" r:id="rId32"/>
    <p:sldId id="272" r:id="rId33"/>
    <p:sldId id="273" r:id="rId34"/>
    <p:sldId id="279"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1"/>
      </p:bgRef>
    </p:bg>
    <p:spTree>
      <p:nvGrpSpPr>
        <p:cNvPr id="1" name=""/>
        <p:cNvGrpSpPr/>
        <p:nvPr/>
      </p:nvGrpSpPr>
      <p:grpSpPr>
        <a:xfrm>
          <a:off x="0" y="0"/>
          <a:ext cx="0" cy="0"/>
          <a:chOff x="0" y="0"/>
          <a:chExt cx="0" cy="0"/>
        </a:xfrm>
      </p:grpSpPr>
      <p:sp>
        <p:nvSpPr>
          <p:cNvPr id="8" name="مستطيل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رابط مستقيم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عنوان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ar-SA" smtClean="0"/>
              <a:t>انقر لتحرير نمط العنوان الرئيسي</a:t>
            </a:r>
            <a:endParaRPr kumimoji="0" lang="en-US"/>
          </a:p>
        </p:txBody>
      </p:sp>
      <p:sp>
        <p:nvSpPr>
          <p:cNvPr id="25" name="عنوان فرعي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31" name="عنصر نائب للتاريخ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2BA6E74-8EF7-4DC2-8FEA-31BE18416988}" type="datetimeFigureOut">
              <a:rPr lang="en-US" smtClean="0"/>
              <a:pPr/>
              <a:t>11/15/2009</a:t>
            </a:fld>
            <a:endParaRPr lang="en-US"/>
          </a:p>
        </p:txBody>
      </p:sp>
      <p:sp>
        <p:nvSpPr>
          <p:cNvPr id="18" name="عنصر نائب للتذييل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عنصر نائب لرقم الشريحة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E221E2E-7F68-44A1-8BAC-C1F2EE6E31C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B2BA6E74-8EF7-4DC2-8FEA-31BE18416988}" type="datetimeFigureOut">
              <a:rPr lang="en-US" smtClean="0"/>
              <a:pPr/>
              <a:t>11/15/2009</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EE221E2E-7F68-44A1-8BAC-C1F2EE6E31C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274955"/>
            <a:ext cx="1524000" cy="5851525"/>
          </a:xfrm>
        </p:spPr>
        <p:txBody>
          <a:bodyPr vert="eaVert" ancho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2"/>
            <a:ext cx="60198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242816" y="6557946"/>
            <a:ext cx="2002464" cy="226902"/>
          </a:xfrm>
        </p:spPr>
        <p:txBody>
          <a:bodyPr/>
          <a:lstStyle>
            <a:extLst/>
          </a:lstStyle>
          <a:p>
            <a:fld id="{B2BA6E74-8EF7-4DC2-8FEA-31BE18416988}" type="datetimeFigureOut">
              <a:rPr lang="en-US" smtClean="0"/>
              <a:pPr/>
              <a:t>11/15/2009</a:t>
            </a:fld>
            <a:endParaRPr lang="en-US"/>
          </a:p>
        </p:txBody>
      </p:sp>
      <p:sp>
        <p:nvSpPr>
          <p:cNvPr id="5" name="عنصر نائب للتذييل 4"/>
          <p:cNvSpPr>
            <a:spLocks noGrp="1"/>
          </p:cNvSpPr>
          <p:nvPr>
            <p:ph type="ftr" sz="quarter" idx="11"/>
          </p:nvPr>
        </p:nvSpPr>
        <p:spPr>
          <a:xfrm>
            <a:off x="457200" y="6556248"/>
            <a:ext cx="3657600" cy="228600"/>
          </a:xfrm>
        </p:spPr>
        <p:txBody>
          <a:bodyPr/>
          <a:lstStyle>
            <a:extLst/>
          </a:lstStyle>
          <a:p>
            <a:endParaRPr lang="en-US"/>
          </a:p>
        </p:txBody>
      </p:sp>
      <p:sp>
        <p:nvSpPr>
          <p:cNvPr id="6" name="عنصر نائب لرقم الشريحة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E221E2E-7F68-44A1-8BAC-C1F2EE6E31C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B2BA6E74-8EF7-4DC2-8FEA-31BE18416988}" type="datetimeFigureOut">
              <a:rPr lang="en-US" smtClean="0"/>
              <a:pPr/>
              <a:t>11/15/2009</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EE221E2E-7F68-44A1-8BAC-C1F2EE6E31C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1">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2BA6E74-8EF7-4DC2-8FEA-31BE18416988}" type="datetimeFigureOut">
              <a:rPr lang="en-US" smtClean="0"/>
              <a:pPr/>
              <a:t>11/15/2009</a:t>
            </a:fld>
            <a:endParaRPr lang="en-US"/>
          </a:p>
        </p:txBody>
      </p:sp>
      <p:sp>
        <p:nvSpPr>
          <p:cNvPr id="5" name="عنصر نائب للتذييل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عنصر نائب لرقم الشريحة 5"/>
          <p:cNvSpPr>
            <a:spLocks noGrp="1"/>
          </p:cNvSpPr>
          <p:nvPr>
            <p:ph type="sldNum" sz="quarter" idx="12"/>
          </p:nvPr>
        </p:nvSpPr>
        <p:spPr>
          <a:xfrm>
            <a:off x="6733952" y="6555112"/>
            <a:ext cx="588336" cy="228600"/>
          </a:xfrm>
        </p:spPr>
        <p:txBody>
          <a:bodyPr/>
          <a:lstStyle>
            <a:extLst/>
          </a:lstStyle>
          <a:p>
            <a:fld id="{EE221E2E-7F68-44A1-8BAC-C1F2EE6E31C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B2BA6E74-8EF7-4DC2-8FEA-31BE18416988}" type="datetimeFigureOut">
              <a:rPr lang="en-US" smtClean="0"/>
              <a:pPr/>
              <a:t>11/15/2009</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EE221E2E-7F68-44A1-8BAC-C1F2EE6E31C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nchor="b"/>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B2BA6E74-8EF7-4DC2-8FEA-31BE18416988}" type="datetimeFigureOut">
              <a:rPr lang="en-US" smtClean="0"/>
              <a:pPr/>
              <a:t>11/15/2009</a:t>
            </a:fld>
            <a:endParaRPr lang="en-US"/>
          </a:p>
        </p:txBody>
      </p:sp>
      <p:sp>
        <p:nvSpPr>
          <p:cNvPr id="8" name="عنصر نائب للتذييل 7"/>
          <p:cNvSpPr>
            <a:spLocks noGrp="1"/>
          </p:cNvSpPr>
          <p:nvPr>
            <p:ph type="ftr" sz="quarter" idx="11"/>
          </p:nvPr>
        </p:nvSpPr>
        <p:spPr/>
        <p:txBody>
          <a:bodyPr/>
          <a:lstStyle>
            <a:extLst/>
          </a:lstStyle>
          <a:p>
            <a:endParaRPr lang="en-US"/>
          </a:p>
        </p:txBody>
      </p:sp>
      <p:sp>
        <p:nvSpPr>
          <p:cNvPr id="9" name="عنصر نائب لرقم الشريحة 8"/>
          <p:cNvSpPr>
            <a:spLocks noGrp="1"/>
          </p:cNvSpPr>
          <p:nvPr>
            <p:ph type="sldNum" sz="quarter" idx="12"/>
          </p:nvPr>
        </p:nvSpPr>
        <p:spPr/>
        <p:txBody>
          <a:bodyPr/>
          <a:lstStyle>
            <a:extLst/>
          </a:lstStyle>
          <a:p>
            <a:fld id="{EE221E2E-7F68-44A1-8BAC-C1F2EE6E31C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B2BA6E74-8EF7-4DC2-8FEA-31BE18416988}" type="datetimeFigureOut">
              <a:rPr lang="en-US" smtClean="0"/>
              <a:pPr/>
              <a:t>11/15/2009</a:t>
            </a:fld>
            <a:endParaRPr lang="en-US"/>
          </a:p>
        </p:txBody>
      </p:sp>
      <p:sp>
        <p:nvSpPr>
          <p:cNvPr id="4" name="عنصر نائب للتذييل 3"/>
          <p:cNvSpPr>
            <a:spLocks noGrp="1"/>
          </p:cNvSpPr>
          <p:nvPr>
            <p:ph type="ftr" sz="quarter" idx="11"/>
          </p:nvPr>
        </p:nvSpPr>
        <p:spPr/>
        <p:txBody>
          <a:bodyPr/>
          <a:lstStyle>
            <a:extLst/>
          </a:lstStyle>
          <a:p>
            <a:endParaRPr lang="en-US"/>
          </a:p>
        </p:txBody>
      </p:sp>
      <p:sp>
        <p:nvSpPr>
          <p:cNvPr id="5" name="عنصر نائب لرقم الشريحة 4"/>
          <p:cNvSpPr>
            <a:spLocks noGrp="1"/>
          </p:cNvSpPr>
          <p:nvPr>
            <p:ph type="sldNum" sz="quarter" idx="12"/>
          </p:nvPr>
        </p:nvSpPr>
        <p:spPr/>
        <p:txBody>
          <a:bodyPr/>
          <a:lstStyle>
            <a:extLst/>
          </a:lstStyle>
          <a:p>
            <a:fld id="{EE221E2E-7F68-44A1-8BAC-C1F2EE6E31C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solidFill>
                  <a:schemeClr val="tx2"/>
                </a:solidFill>
              </a:defRPr>
            </a:lvl1pPr>
            <a:extLst/>
          </a:lstStyle>
          <a:p>
            <a:fld id="{B2BA6E74-8EF7-4DC2-8FEA-31BE18416988}" type="datetimeFigureOut">
              <a:rPr lang="en-US" smtClean="0"/>
              <a:pPr/>
              <a:t>11/15/2009</a:t>
            </a:fld>
            <a:endParaRPr lang="en-US"/>
          </a:p>
        </p:txBody>
      </p:sp>
      <p:sp>
        <p:nvSpPr>
          <p:cNvPr id="3" name="عنصر نائب للتذييل 2"/>
          <p:cNvSpPr>
            <a:spLocks noGrp="1"/>
          </p:cNvSpPr>
          <p:nvPr>
            <p:ph type="ftr" sz="quarter" idx="11"/>
          </p:nvPr>
        </p:nvSpPr>
        <p:spPr/>
        <p:txBody>
          <a:bodyPr/>
          <a:lstStyle>
            <a:lvl1pPr>
              <a:defRPr>
                <a:solidFill>
                  <a:schemeClr val="tx2"/>
                </a:solidFill>
              </a:defRPr>
            </a:lvl1pPr>
            <a:extLst/>
          </a:lstStyle>
          <a:p>
            <a:endParaRPr lang="en-US"/>
          </a:p>
        </p:txBody>
      </p:sp>
      <p:sp>
        <p:nvSpPr>
          <p:cNvPr id="4" name="عنصر نائب لرقم الشريحة 3"/>
          <p:cNvSpPr>
            <a:spLocks noGrp="1"/>
          </p:cNvSpPr>
          <p:nvPr>
            <p:ph type="sldNum" sz="quarter" idx="12"/>
          </p:nvPr>
        </p:nvSpPr>
        <p:spPr/>
        <p:txBody>
          <a:bodyPr/>
          <a:lstStyle>
            <a:extLst/>
          </a:lstStyle>
          <a:p>
            <a:fld id="{EE221E2E-7F68-44A1-8BAC-C1F2EE6E31C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B2BA6E74-8EF7-4DC2-8FEA-31BE18416988}" type="datetimeFigureOut">
              <a:rPr lang="en-US" smtClean="0"/>
              <a:pPr/>
              <a:t>11/15/2009</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EE221E2E-7F68-44A1-8BAC-C1F2EE6E31C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2"/>
      </p:bgRef>
    </p:bg>
    <p:spTree>
      <p:nvGrpSpPr>
        <p:cNvPr id="1" name=""/>
        <p:cNvGrpSpPr/>
        <p:nvPr/>
      </p:nvGrpSpPr>
      <p:grpSpPr>
        <a:xfrm>
          <a:off x="0" y="0"/>
          <a:ext cx="0" cy="0"/>
          <a:chOff x="0" y="0"/>
          <a:chExt cx="0" cy="0"/>
        </a:xfrm>
      </p:grpSpPr>
      <p:sp>
        <p:nvSpPr>
          <p:cNvPr id="8" name="مستطيل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مستطيل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عنوان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ar-SA" smtClean="0"/>
              <a:t>انقر لتحرير نمط العنوان الرئيسي</a:t>
            </a:r>
            <a:endParaRPr kumimoji="0" lang="en-US" dirty="0"/>
          </a:p>
        </p:txBody>
      </p:sp>
      <p:sp>
        <p:nvSpPr>
          <p:cNvPr id="4" name="عنصر نائب للنص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extLst/>
          </a:lstStyle>
          <a:p>
            <a:fld id="{B2BA6E74-8EF7-4DC2-8FEA-31BE18416988}" type="datetimeFigureOut">
              <a:rPr lang="en-US" smtClean="0"/>
              <a:pPr/>
              <a:t>11/15/2009</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EE221E2E-7F68-44A1-8BAC-C1F2EE6E31CF}" type="slidenum">
              <a:rPr lang="en-US" smtClean="0"/>
              <a:pPr/>
              <a:t>‹#›</a:t>
            </a:fld>
            <a:endParaRPr lang="en-US"/>
          </a:p>
        </p:txBody>
      </p:sp>
      <p:sp>
        <p:nvSpPr>
          <p:cNvPr id="10" name="عنصر نائب للصورة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ar-SA" smtClean="0"/>
              <a:t>انقر فوق الرمز لإضافة صورة</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عنصر نائب للعنوان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ar-SA" smtClean="0"/>
              <a:t>انقر لتحرير نمط العنوان الرئيسي</a:t>
            </a:r>
            <a:endParaRPr kumimoji="0" lang="en-US"/>
          </a:p>
        </p:txBody>
      </p:sp>
      <p:sp>
        <p:nvSpPr>
          <p:cNvPr id="31" name="عنصر نائب للنص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7" name="عنصر نائب للتاريخ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2BA6E74-8EF7-4DC2-8FEA-31BE18416988}" type="datetimeFigureOut">
              <a:rPr lang="en-US" smtClean="0"/>
              <a:pPr/>
              <a:t>11/15/2009</a:t>
            </a:fld>
            <a:endParaRPr lang="en-US"/>
          </a:p>
        </p:txBody>
      </p:sp>
      <p:sp>
        <p:nvSpPr>
          <p:cNvPr id="4" name="عنصر نائب للتذييل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عنصر نائب لرقم الشريحة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E221E2E-7F68-44A1-8BAC-C1F2EE6E31C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medicinenet.com/script/main/art.asp?articlekey=11270"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medicinenet.com/script/main/art.asp?articlekey=4956" TargetMode="External"/><Relationship Id="rId2" Type="http://schemas.openxmlformats.org/officeDocument/2006/relationships/hyperlink" Target="http://www.medicinenet.com/script/main/art.asp?articlekey=9097" TargetMode="External"/><Relationship Id="rId1" Type="http://schemas.openxmlformats.org/officeDocument/2006/relationships/slideLayout" Target="../slideLayouts/slideLayout2.xml"/><Relationship Id="rId5" Type="http://schemas.openxmlformats.org/officeDocument/2006/relationships/hyperlink" Target="http://www.medicinenet.com/script/main/art.asp?articlekey=11299" TargetMode="External"/><Relationship Id="rId4" Type="http://schemas.openxmlformats.org/officeDocument/2006/relationships/hyperlink" Target="http://www.medicinenet.com/script/main/art.asp?articlekey=343"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www.medicinenet.com/script/main/art.asp?articlekey=699" TargetMode="External"/><Relationship Id="rId2" Type="http://schemas.openxmlformats.org/officeDocument/2006/relationships/hyperlink" Target="http://www.medicinenet.com/script/main/art.asp?articlekey=44781" TargetMode="External"/><Relationship Id="rId1" Type="http://schemas.openxmlformats.org/officeDocument/2006/relationships/slideLayout" Target="../slideLayouts/slideLayout2.xml"/><Relationship Id="rId6" Type="http://schemas.openxmlformats.org/officeDocument/2006/relationships/hyperlink" Target="http://www.medicinenet.com/script/main/art.asp?articlekey=705" TargetMode="External"/><Relationship Id="rId5" Type="http://schemas.openxmlformats.org/officeDocument/2006/relationships/hyperlink" Target="http://www.medicinenet.com/script/main/art.asp?articlekey=863" TargetMode="External"/><Relationship Id="rId4" Type="http://schemas.openxmlformats.org/officeDocument/2006/relationships/hyperlink" Target="http://www.medicinenet.com/script/main/art.asp?articlekey=748" TargetMode="External"/></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www.medicinenet.com/script/main/art.asp?articlekey=9001" TargetMode="External"/><Relationship Id="rId7" Type="http://schemas.openxmlformats.org/officeDocument/2006/relationships/hyperlink" Target="http://www.medicinenet.com/script/main/art.asp?articlekey=937" TargetMode="External"/><Relationship Id="rId2" Type="http://schemas.openxmlformats.org/officeDocument/2006/relationships/hyperlink" Target="http://www.medicinenet.com/script/main/art.asp?articlekey=1976" TargetMode="External"/><Relationship Id="rId1" Type="http://schemas.openxmlformats.org/officeDocument/2006/relationships/slideLayout" Target="../slideLayouts/slideLayout2.xml"/><Relationship Id="rId6" Type="http://schemas.openxmlformats.org/officeDocument/2006/relationships/hyperlink" Target="http://www.medicinenet.com/script/main/art.asp?articlekey=950" TargetMode="External"/><Relationship Id="rId5" Type="http://schemas.openxmlformats.org/officeDocument/2006/relationships/hyperlink" Target="http://www.medicinenet.com/script/main/art.asp?articlekey=44190" TargetMode="External"/><Relationship Id="rId4" Type="http://schemas.openxmlformats.org/officeDocument/2006/relationships/hyperlink" Target="http://www.medicinenet.com/script/main/art.asp?articlekey=44394"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www.medicinenet.com/script/main/art.asp?articlekey=1992" TargetMode="External"/><Relationship Id="rId2" Type="http://schemas.openxmlformats.org/officeDocument/2006/relationships/hyperlink" Target="http://www.medicinenet.com/script/main/art.asp?articlekey=1900"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medicinenet.com/script/main/art.asp?articlekey=41943" TargetMode="External"/><Relationship Id="rId2" Type="http://schemas.openxmlformats.org/officeDocument/2006/relationships/hyperlink" Target="http://www.medicinenet.com/script/main/art.asp?articlekey=10790"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en.wikipedia.org/wiki/File:Illu_conducting_passages.jpg"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hyperlink" Target="http://www.medicinenet.com/script/main/art.asp?articlekey=7778" TargetMode="External"/><Relationship Id="rId7" Type="http://schemas.openxmlformats.org/officeDocument/2006/relationships/hyperlink" Target="http://www.medicinenet.com/script/main/art.asp?articlekey=466" TargetMode="External"/><Relationship Id="rId2" Type="http://schemas.openxmlformats.org/officeDocument/2006/relationships/hyperlink" Target="http://www.medicinenet.com/script/main/art.asp?articlekey=33176" TargetMode="External"/><Relationship Id="rId1" Type="http://schemas.openxmlformats.org/officeDocument/2006/relationships/slideLayout" Target="../slideLayouts/slideLayout2.xml"/><Relationship Id="rId6" Type="http://schemas.openxmlformats.org/officeDocument/2006/relationships/hyperlink" Target="http://www.medicinenet.com/script/main/art.asp?articlekey=25458" TargetMode="External"/><Relationship Id="rId5" Type="http://schemas.openxmlformats.org/officeDocument/2006/relationships/hyperlink" Target="http://www.medicinenet.com/script/main/art.asp?articlekey=42678" TargetMode="External"/><Relationship Id="rId4" Type="http://schemas.openxmlformats.org/officeDocument/2006/relationships/hyperlink" Target="http://www.medicinenet.com/script/main/art.asp?articlekey=13931"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www.medicinenet.com/script/main/art.asp?articlekey=84499" TargetMode="External"/><Relationship Id="rId2" Type="http://schemas.openxmlformats.org/officeDocument/2006/relationships/hyperlink" Target="http://www.medicinenet.com/script/main/art.asp?articlekey=1991"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medicinenet.com/script/main/art.asp?articlekey=2042" TargetMode="External"/><Relationship Id="rId2" Type="http://schemas.openxmlformats.org/officeDocument/2006/relationships/hyperlink" Target="http://www.medicinenet.com/script/main/art.asp?articlekey=365" TargetMode="External"/><Relationship Id="rId1" Type="http://schemas.openxmlformats.org/officeDocument/2006/relationships/slideLayout" Target="../slideLayouts/slideLayout2.xml"/><Relationship Id="rId5" Type="http://schemas.openxmlformats.org/officeDocument/2006/relationships/hyperlink" Target="http://www.medicinenet.com/script/main/art.asp?articlekey=333" TargetMode="External"/><Relationship Id="rId4" Type="http://schemas.openxmlformats.org/officeDocument/2006/relationships/hyperlink" Target="http://www.medicinenet.com/script/main/art.asp?articlekey=22714" TargetMode="External"/></Relationships>
</file>

<file path=ppt/slides/_rels/slide33.xml.rels><?xml version="1.0" encoding="UTF-8" standalone="yes"?>
<Relationships xmlns="http://schemas.openxmlformats.org/package/2006/relationships"><Relationship Id="rId2" Type="http://schemas.openxmlformats.org/officeDocument/2006/relationships/hyperlink" Target="http://www.medicinenet.com/script/main/art.asp?articlekey=739"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Respiratory_tract" TargetMode="External"/><Relationship Id="rId7" Type="http://schemas.openxmlformats.org/officeDocument/2006/relationships/hyperlink" Target="http://en.wikipedia.org/wiki/Larynx" TargetMode="External"/><Relationship Id="rId2" Type="http://schemas.openxmlformats.org/officeDocument/2006/relationships/hyperlink" Target="http://en.wikipedia.org/wiki/Infection" TargetMode="External"/><Relationship Id="rId1" Type="http://schemas.openxmlformats.org/officeDocument/2006/relationships/slideLayout" Target="../slideLayouts/slideLayout2.xml"/><Relationship Id="rId6" Type="http://schemas.openxmlformats.org/officeDocument/2006/relationships/hyperlink" Target="http://en.wikipedia.org/wiki/Pharynx" TargetMode="External"/><Relationship Id="rId5" Type="http://schemas.openxmlformats.org/officeDocument/2006/relationships/hyperlink" Target="http://en.wikipedia.org/wiki/Paranasal_sinus" TargetMode="External"/><Relationship Id="rId4" Type="http://schemas.openxmlformats.org/officeDocument/2006/relationships/hyperlink" Target="http://en.wikipedia.org/wiki/Nose"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en.wikipedia.org/wiki/Bronchitis" TargetMode="External"/><Relationship Id="rId13" Type="http://schemas.openxmlformats.org/officeDocument/2006/relationships/hyperlink" Target="http://en.wikipedia.org/wiki/Phlegm" TargetMode="External"/><Relationship Id="rId3" Type="http://schemas.openxmlformats.org/officeDocument/2006/relationships/hyperlink" Target="http://en.wikipedia.org/wiki/Sinusitis" TargetMode="External"/><Relationship Id="rId7" Type="http://schemas.openxmlformats.org/officeDocument/2006/relationships/hyperlink" Target="http://en.wikipedia.org/wiki/Laryngitis" TargetMode="External"/><Relationship Id="rId12" Type="http://schemas.openxmlformats.org/officeDocument/2006/relationships/hyperlink" Target="http://en.wikipedia.org/wiki/Blocked_nose" TargetMode="External"/><Relationship Id="rId2" Type="http://schemas.openxmlformats.org/officeDocument/2006/relationships/hyperlink" Target="http://en.wikipedia.org/wiki/Common_cold" TargetMode="External"/><Relationship Id="rId16" Type="http://schemas.openxmlformats.org/officeDocument/2006/relationships/hyperlink" Target="http://en.wikipedia.org/wiki/Sneezing" TargetMode="External"/><Relationship Id="rId1" Type="http://schemas.openxmlformats.org/officeDocument/2006/relationships/slideLayout" Target="../slideLayouts/slideLayout2.xml"/><Relationship Id="rId6" Type="http://schemas.openxmlformats.org/officeDocument/2006/relationships/hyperlink" Target="http://en.wikipedia.org/wiki/Ear_infection" TargetMode="External"/><Relationship Id="rId11" Type="http://schemas.openxmlformats.org/officeDocument/2006/relationships/hyperlink" Target="http://en.wikipedia.org/wiki/Runny_nose" TargetMode="External"/><Relationship Id="rId5" Type="http://schemas.openxmlformats.org/officeDocument/2006/relationships/hyperlink" Target="http://en.wikipedia.org/wiki/Tonsillitis" TargetMode="External"/><Relationship Id="rId15" Type="http://schemas.openxmlformats.org/officeDocument/2006/relationships/hyperlink" Target="http://en.wikipedia.org/wiki/Fever" TargetMode="External"/><Relationship Id="rId10" Type="http://schemas.openxmlformats.org/officeDocument/2006/relationships/hyperlink" Target="http://en.wikipedia.org/wiki/Sore_throat" TargetMode="External"/><Relationship Id="rId4" Type="http://schemas.openxmlformats.org/officeDocument/2006/relationships/hyperlink" Target="http://en.wikipedia.org/wiki/Pharyngitis" TargetMode="External"/><Relationship Id="rId9" Type="http://schemas.openxmlformats.org/officeDocument/2006/relationships/hyperlink" Target="http://en.wikipedia.org/wiki/Cough" TargetMode="External"/><Relationship Id="rId14" Type="http://schemas.openxmlformats.org/officeDocument/2006/relationships/hyperlink" Target="http://en.wikipedia.org/wiki/Headache"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Streptococcal_pharyngitis" TargetMode="External"/><Relationship Id="rId2" Type="http://schemas.openxmlformats.org/officeDocument/2006/relationships/hyperlink" Target="http://en.wikipedia.org/wiki/Group_A_streptococcus" TargetMode="External"/><Relationship Id="rId1" Type="http://schemas.openxmlformats.org/officeDocument/2006/relationships/slideLayout" Target="../slideLayouts/slideLayout2.xml"/><Relationship Id="rId6" Type="http://schemas.openxmlformats.org/officeDocument/2006/relationships/hyperlink" Target="http://en.wikipedia.org/wiki/Influenza" TargetMode="External"/><Relationship Id="rId5" Type="http://schemas.openxmlformats.org/officeDocument/2006/relationships/hyperlink" Target="http://en.wikipedia.org/wiki/Conjunctivitis" TargetMode="External"/><Relationship Id="rId4" Type="http://schemas.openxmlformats.org/officeDocument/2006/relationships/hyperlink" Target="http://en.wikipedia.org/wiki/Otitis_media"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en.wikipedia.org/wiki/Epstein-Barr_virus" TargetMode="External"/><Relationship Id="rId13" Type="http://schemas.openxmlformats.org/officeDocument/2006/relationships/hyperlink" Target="http://en.wikipedia.org/wiki/Measles" TargetMode="External"/><Relationship Id="rId18" Type="http://schemas.openxmlformats.org/officeDocument/2006/relationships/hyperlink" Target="http://en.wikipedia.org/wiki/Parainfluenza_virus" TargetMode="External"/><Relationship Id="rId3" Type="http://schemas.openxmlformats.org/officeDocument/2006/relationships/hyperlink" Target="http://en.wikipedia.org/wiki/Adenovirus" TargetMode="External"/><Relationship Id="rId7" Type="http://schemas.openxmlformats.org/officeDocument/2006/relationships/hyperlink" Target="http://en.wikipedia.org/wiki/Infectious_mononucleosis" TargetMode="External"/><Relationship Id="rId12" Type="http://schemas.openxmlformats.org/officeDocument/2006/relationships/hyperlink" Target="http://en.wikipedia.org/wiki/Mouth_ulcers" TargetMode="External"/><Relationship Id="rId17" Type="http://schemas.openxmlformats.org/officeDocument/2006/relationships/hyperlink" Target="http://en.wikipedia.org/wiki/Respiratory_syncytial_virus" TargetMode="External"/><Relationship Id="rId2" Type="http://schemas.openxmlformats.org/officeDocument/2006/relationships/hyperlink" Target="http://en.wikipedia.org/wiki/Pharyngitis" TargetMode="External"/><Relationship Id="rId16" Type="http://schemas.openxmlformats.org/officeDocument/2006/relationships/hyperlink" Target="http://en.wikipedia.org/wiki/Coronavirus" TargetMode="External"/><Relationship Id="rId1" Type="http://schemas.openxmlformats.org/officeDocument/2006/relationships/slideLayout" Target="../slideLayouts/slideLayout2.xml"/><Relationship Id="rId6" Type="http://schemas.openxmlformats.org/officeDocument/2006/relationships/hyperlink" Target="http://en.wikipedia.org/wiki/Influenza" TargetMode="External"/><Relationship Id="rId11" Type="http://schemas.openxmlformats.org/officeDocument/2006/relationships/hyperlink" Target="http://en.wikipedia.org/wiki/Herpes_simplex_virus" TargetMode="External"/><Relationship Id="rId5" Type="http://schemas.openxmlformats.org/officeDocument/2006/relationships/hyperlink" Target="http://en.wikipedia.org/wiki/Orthomyxoviridae" TargetMode="External"/><Relationship Id="rId15" Type="http://schemas.openxmlformats.org/officeDocument/2006/relationships/hyperlink" Target="http://en.wikipedia.org/wiki/Rhinovirus" TargetMode="External"/><Relationship Id="rId10" Type="http://schemas.openxmlformats.org/officeDocument/2006/relationships/hyperlink" Target="http://en.wikipedia.org/wiki/Heterophile_test" TargetMode="External"/><Relationship Id="rId19" Type="http://schemas.openxmlformats.org/officeDocument/2006/relationships/hyperlink" Target="http://en.wikipedia.org/wiki/HIV" TargetMode="External"/><Relationship Id="rId4" Type="http://schemas.openxmlformats.org/officeDocument/2006/relationships/hyperlink" Target="http://en.wikipedia.org/wiki/Lymph_node" TargetMode="External"/><Relationship Id="rId9" Type="http://schemas.openxmlformats.org/officeDocument/2006/relationships/hyperlink" Target="http://en.wikipedia.org/wiki/Exudative" TargetMode="External"/><Relationship Id="rId14" Type="http://schemas.openxmlformats.org/officeDocument/2006/relationships/hyperlink" Target="http://en.wikipedia.org/wiki/Common_cold_viru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ki/Corynebacterium_diphtheriae" TargetMode="External"/><Relationship Id="rId7" Type="http://schemas.openxmlformats.org/officeDocument/2006/relationships/hyperlink" Target="http://en.wikipedia.org/wiki/Pharyngitis" TargetMode="External"/><Relationship Id="rId2" Type="http://schemas.openxmlformats.org/officeDocument/2006/relationships/hyperlink" Target="http://en.wikipedia.org/wiki/Group_A_streptococcus" TargetMode="External"/><Relationship Id="rId1" Type="http://schemas.openxmlformats.org/officeDocument/2006/relationships/slideLayout" Target="../slideLayouts/slideLayout2.xml"/><Relationship Id="rId6" Type="http://schemas.openxmlformats.org/officeDocument/2006/relationships/hyperlink" Target="http://en.wikipedia.org/wiki/Mycoplasma_pneumoniae" TargetMode="External"/><Relationship Id="rId5" Type="http://schemas.openxmlformats.org/officeDocument/2006/relationships/hyperlink" Target="http://en.wikipedia.org/wiki/Chlamydophila_pneumoniae" TargetMode="External"/><Relationship Id="rId4" Type="http://schemas.openxmlformats.org/officeDocument/2006/relationships/hyperlink" Target="http://en.wikipedia.org/wiki/Neisseria_gonorrhoea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en.wikipedia.org/wiki/Pharyngiti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dirty="0" smtClean="0"/>
              <a:t>Reparatory tract infection</a:t>
            </a:r>
            <a:endParaRPr lang="en-US" dirty="0"/>
          </a:p>
        </p:txBody>
      </p:sp>
      <p:sp>
        <p:nvSpPr>
          <p:cNvPr id="3" name="عنوان فرعي 2"/>
          <p:cNvSpPr>
            <a:spLocks noGrp="1"/>
          </p:cNvSpPr>
          <p:nvPr>
            <p:ph type="subTitle" idx="1"/>
          </p:nvPr>
        </p:nvSpPr>
        <p:spPr>
          <a:xfrm>
            <a:off x="2786050" y="6286520"/>
            <a:ext cx="5114778" cy="386868"/>
          </a:xfrm>
        </p:spPr>
        <p:txBody>
          <a:bodyPr/>
          <a:lstStyle/>
          <a:p>
            <a:pPr algn="l"/>
            <a:r>
              <a:rPr lang="en-US" dirty="0" smtClean="0">
                <a:latin typeface="Andalus" pitchFamily="2" charset="-78"/>
                <a:cs typeface="Andalus" pitchFamily="2" charset="-78"/>
              </a:rPr>
              <a:t>Dr. </a:t>
            </a:r>
            <a:r>
              <a:rPr lang="en-US" dirty="0" err="1" smtClean="0">
                <a:latin typeface="Andalus" pitchFamily="2" charset="-78"/>
                <a:cs typeface="Andalus" pitchFamily="2" charset="-78"/>
              </a:rPr>
              <a:t>Fawzia</a:t>
            </a:r>
            <a:r>
              <a:rPr lang="en-US" dirty="0" smtClean="0">
                <a:latin typeface="Andalus" pitchFamily="2" charset="-78"/>
                <a:cs typeface="Andalus" pitchFamily="2" charset="-78"/>
              </a:rPr>
              <a:t> AL-</a:t>
            </a:r>
            <a:r>
              <a:rPr lang="en-US" dirty="0" err="1" smtClean="0">
                <a:latin typeface="Andalus" pitchFamily="2" charset="-78"/>
                <a:cs typeface="Andalus" pitchFamily="2" charset="-78"/>
              </a:rPr>
              <a:t>Otaibi</a:t>
            </a:r>
            <a:endParaRPr lang="en-US" dirty="0">
              <a:latin typeface="Andalus" pitchFamily="2" charset="-78"/>
              <a:cs typeface="Andalus"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u="sng" dirty="0" smtClean="0">
                <a:solidFill>
                  <a:schemeClr val="accent3"/>
                </a:solidFill>
                <a:latin typeface="Andalus" pitchFamily="2" charset="-78"/>
                <a:cs typeface="Andalus" pitchFamily="2" charset="-78"/>
              </a:rPr>
              <a:t>Pneumonia</a:t>
            </a:r>
            <a:r>
              <a:rPr lang="en-US" dirty="0" smtClean="0"/>
              <a:t> </a:t>
            </a:r>
            <a:endParaRPr lang="en-US" dirty="0"/>
          </a:p>
        </p:txBody>
      </p:sp>
      <p:sp>
        <p:nvSpPr>
          <p:cNvPr id="3" name="عنصر نائب للمحتوى 2"/>
          <p:cNvSpPr>
            <a:spLocks noGrp="1"/>
          </p:cNvSpPr>
          <p:nvPr>
            <p:ph idx="1"/>
          </p:nvPr>
        </p:nvSpPr>
        <p:spPr/>
        <p:txBody>
          <a:bodyPr/>
          <a:lstStyle/>
          <a:p>
            <a:r>
              <a:rPr lang="en-US" dirty="0" smtClean="0">
                <a:latin typeface="Andalus" pitchFamily="2" charset="-78"/>
                <a:cs typeface="Andalus" pitchFamily="2" charset="-78"/>
              </a:rPr>
              <a:t>There, white blood cells (leukocytes), a key part of your immune system, begin to attack the invading organisms. The accumulating pathogens, white cells and immune proteins cause the air sacs to become inflamed and filled with fluid, leading to the difficult breathing that characterizes many types of pneumonia</a:t>
            </a:r>
            <a:endParaRPr lang="en-US" dirty="0">
              <a:latin typeface="Andalus" pitchFamily="2" charset="-78"/>
              <a:cs typeface="Andalus"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7158" y="571480"/>
            <a:ext cx="7286676" cy="5274948"/>
          </a:xfrm>
        </p:spPr>
        <p:txBody>
          <a:bodyPr>
            <a:normAutofit fontScale="85000" lnSpcReduction="20000"/>
          </a:bodyPr>
          <a:lstStyle/>
          <a:p>
            <a:pPr>
              <a:buNone/>
            </a:pPr>
            <a:r>
              <a:rPr lang="en-US" sz="2800" b="1" u="sng" dirty="0" smtClean="0">
                <a:solidFill>
                  <a:schemeClr val="accent6">
                    <a:lumMod val="75000"/>
                  </a:schemeClr>
                </a:solidFill>
                <a:latin typeface="Andalus" pitchFamily="2" charset="-78"/>
                <a:cs typeface="Andalus" pitchFamily="2" charset="-78"/>
              </a:rPr>
              <a:t>    </a:t>
            </a:r>
            <a:r>
              <a:rPr lang="en-US" sz="3300" b="1" u="sng" dirty="0" smtClean="0">
                <a:solidFill>
                  <a:schemeClr val="accent6">
                    <a:lumMod val="75000"/>
                  </a:schemeClr>
                </a:solidFill>
                <a:latin typeface="Andalus" pitchFamily="2" charset="-78"/>
                <a:cs typeface="Andalus" pitchFamily="2" charset="-78"/>
              </a:rPr>
              <a:t>Classifications of pneumonia</a:t>
            </a:r>
            <a:r>
              <a:rPr lang="en-US" dirty="0" smtClean="0">
                <a:latin typeface="Andalus" pitchFamily="2" charset="-78"/>
                <a:cs typeface="Andalus" pitchFamily="2" charset="-78"/>
              </a:rPr>
              <a:t/>
            </a:r>
            <a:br>
              <a:rPr lang="en-US" dirty="0" smtClean="0">
                <a:latin typeface="Andalus" pitchFamily="2" charset="-78"/>
                <a:cs typeface="Andalus" pitchFamily="2" charset="-78"/>
              </a:rPr>
            </a:br>
            <a:r>
              <a:rPr lang="en-US" dirty="0" smtClean="0">
                <a:latin typeface="Andalus" pitchFamily="2" charset="-78"/>
                <a:cs typeface="Andalus" pitchFamily="2" charset="-78"/>
              </a:rPr>
              <a:t>Pneumonia is sometimes classified according to the cause of pneumonia:</a:t>
            </a:r>
          </a:p>
          <a:p>
            <a:endParaRPr lang="en-US" dirty="0" smtClean="0">
              <a:latin typeface="Andalus" pitchFamily="2" charset="-78"/>
              <a:cs typeface="Andalus" pitchFamily="2" charset="-78"/>
            </a:endParaRPr>
          </a:p>
          <a:p>
            <a:r>
              <a:rPr lang="en-US" b="1" dirty="0" smtClean="0">
                <a:solidFill>
                  <a:schemeClr val="tx2">
                    <a:lumMod val="75000"/>
                  </a:schemeClr>
                </a:solidFill>
                <a:latin typeface="Andalus" pitchFamily="2" charset="-78"/>
                <a:cs typeface="Andalus" pitchFamily="2" charset="-78"/>
              </a:rPr>
              <a:t>Community-acquired pneumonia</a:t>
            </a:r>
            <a:r>
              <a:rPr lang="en-US" b="1" dirty="0" smtClean="0">
                <a:latin typeface="Andalus" pitchFamily="2" charset="-78"/>
                <a:cs typeface="Andalus" pitchFamily="2" charset="-78"/>
              </a:rPr>
              <a:t>.</a:t>
            </a:r>
            <a:r>
              <a:rPr lang="en-US" dirty="0" smtClean="0">
                <a:latin typeface="Andalus" pitchFamily="2" charset="-78"/>
                <a:cs typeface="Andalus" pitchFamily="2" charset="-78"/>
              </a:rPr>
              <a:t> </a:t>
            </a:r>
          </a:p>
          <a:p>
            <a:pPr>
              <a:buNone/>
            </a:pPr>
            <a:r>
              <a:rPr lang="en-US" dirty="0" smtClean="0">
                <a:latin typeface="Andalus" pitchFamily="2" charset="-78"/>
                <a:cs typeface="Andalus" pitchFamily="2" charset="-78"/>
              </a:rPr>
              <a:t>    This refers to pneumonia you acquire in the course of your daily life — at school, work or the gym, for instance.</a:t>
            </a:r>
          </a:p>
          <a:p>
            <a:pPr>
              <a:buNone/>
            </a:pPr>
            <a:r>
              <a:rPr lang="en-US" dirty="0" smtClean="0">
                <a:latin typeface="Andalus" pitchFamily="2" charset="-78"/>
                <a:cs typeface="Andalus" pitchFamily="2" charset="-78"/>
              </a:rPr>
              <a:t> </a:t>
            </a:r>
          </a:p>
          <a:p>
            <a:r>
              <a:rPr lang="en-US" b="1" dirty="0" smtClean="0">
                <a:solidFill>
                  <a:schemeClr val="tx2">
                    <a:lumMod val="75000"/>
                  </a:schemeClr>
                </a:solidFill>
                <a:latin typeface="Andalus" pitchFamily="2" charset="-78"/>
                <a:cs typeface="Andalus" pitchFamily="2" charset="-78"/>
              </a:rPr>
              <a:t>Hospital-acquired (</a:t>
            </a:r>
            <a:r>
              <a:rPr lang="en-US" b="1" dirty="0" err="1" smtClean="0">
                <a:solidFill>
                  <a:schemeClr val="tx2">
                    <a:lumMod val="75000"/>
                  </a:schemeClr>
                </a:solidFill>
                <a:latin typeface="Andalus" pitchFamily="2" charset="-78"/>
                <a:cs typeface="Andalus" pitchFamily="2" charset="-78"/>
              </a:rPr>
              <a:t>nosocomial</a:t>
            </a:r>
            <a:r>
              <a:rPr lang="en-US" b="1" dirty="0" smtClean="0">
                <a:solidFill>
                  <a:schemeClr val="tx2">
                    <a:lumMod val="75000"/>
                  </a:schemeClr>
                </a:solidFill>
                <a:latin typeface="Andalus" pitchFamily="2" charset="-78"/>
                <a:cs typeface="Andalus" pitchFamily="2" charset="-78"/>
              </a:rPr>
              <a:t>) pneumonia</a:t>
            </a:r>
            <a:r>
              <a:rPr lang="en-US" b="1" dirty="0" smtClean="0">
                <a:latin typeface="Andalus" pitchFamily="2" charset="-78"/>
                <a:cs typeface="Andalus" pitchFamily="2" charset="-78"/>
              </a:rPr>
              <a:t>.</a:t>
            </a:r>
            <a:r>
              <a:rPr lang="en-US" dirty="0" smtClean="0">
                <a:latin typeface="Andalus" pitchFamily="2" charset="-78"/>
                <a:cs typeface="Andalus" pitchFamily="2" charset="-78"/>
              </a:rPr>
              <a:t> </a:t>
            </a:r>
          </a:p>
          <a:p>
            <a:pPr>
              <a:buNone/>
            </a:pPr>
            <a:r>
              <a:rPr lang="en-US" dirty="0" smtClean="0">
                <a:latin typeface="Andalus" pitchFamily="2" charset="-78"/>
                <a:cs typeface="Andalus" pitchFamily="2" charset="-78"/>
              </a:rPr>
              <a:t>    If you're hospitalized, you're at a higher risk of pneumonia, especially if you are on a mechanical ventilator, are in the intensive care unit or have a compromised immune system. This type of pneumonia can be extremely serious, especially for older adults, young children and people with chronic obstructive pulmonary diseases (COPD) or HIV/AIDS.</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en-US" sz="2400" b="1" dirty="0" smtClean="0">
                <a:solidFill>
                  <a:schemeClr val="accent6">
                    <a:lumMod val="75000"/>
                  </a:schemeClr>
                </a:solidFill>
                <a:latin typeface="Andalus" pitchFamily="2" charset="-78"/>
                <a:cs typeface="Andalus" pitchFamily="2" charset="-78"/>
              </a:rPr>
              <a:t>Aspiration pneumonia</a:t>
            </a:r>
            <a:r>
              <a:rPr lang="en-US" b="1" dirty="0" smtClean="0"/>
              <a:t>.</a:t>
            </a:r>
            <a:r>
              <a:rPr lang="en-US" dirty="0" smtClean="0"/>
              <a:t> </a:t>
            </a:r>
          </a:p>
          <a:p>
            <a:pPr>
              <a:buNone/>
            </a:pPr>
            <a:r>
              <a:rPr lang="en-US" sz="2400" dirty="0" smtClean="0">
                <a:latin typeface="Andalus" pitchFamily="2" charset="-78"/>
                <a:cs typeface="Andalus" pitchFamily="2" charset="-78"/>
              </a:rPr>
              <a:t>   This type of pneumonia occurs when foreign matter is inhaled (aspirated) into your lungs — most often when the contents of your stomach enter your lungs after you vomit. This commonly happens when a brain injury or other condition affects your normal gag reflex.</a:t>
            </a:r>
            <a:endParaRPr lang="en-US" sz="2400" dirty="0">
              <a:latin typeface="Andalus" pitchFamily="2" charset="-78"/>
              <a:cs typeface="Andalus"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857232"/>
            <a:ext cx="7239000" cy="4846320"/>
          </a:xfrm>
        </p:spPr>
        <p:txBody>
          <a:bodyPr>
            <a:normAutofit lnSpcReduction="10000"/>
          </a:bodyPr>
          <a:lstStyle/>
          <a:p>
            <a:r>
              <a:rPr lang="en-US" sz="2400" b="1" dirty="0" smtClean="0">
                <a:solidFill>
                  <a:schemeClr val="accent6">
                    <a:lumMod val="75000"/>
                  </a:schemeClr>
                </a:solidFill>
                <a:latin typeface="Andalus" pitchFamily="2" charset="-78"/>
                <a:cs typeface="Andalus" pitchFamily="2" charset="-78"/>
              </a:rPr>
              <a:t>Pneumonia caused by opportunistic organisms</a:t>
            </a:r>
            <a:r>
              <a:rPr lang="en-US" b="1" dirty="0" smtClean="0"/>
              <a:t>.</a:t>
            </a:r>
          </a:p>
          <a:p>
            <a:pPr>
              <a:buNone/>
            </a:pPr>
            <a:r>
              <a:rPr lang="en-US" b="1" dirty="0" smtClean="0"/>
              <a:t>  </a:t>
            </a:r>
            <a:r>
              <a:rPr lang="en-US" dirty="0" smtClean="0"/>
              <a:t> </a:t>
            </a:r>
            <a:r>
              <a:rPr lang="en-US" sz="2400" dirty="0" smtClean="0">
                <a:latin typeface="Andalus" pitchFamily="2" charset="-78"/>
                <a:cs typeface="Andalus" pitchFamily="2" charset="-78"/>
              </a:rPr>
              <a:t>This type of pneumonia strikes people with compromised immune systems. Organisms that aren't harmful for healthy people can be extremely dangerous for people with AIDS, organ transplantation and other conditions that impair the immune system. For example, P. </a:t>
            </a:r>
            <a:r>
              <a:rPr lang="en-US" sz="2400" dirty="0" err="1" smtClean="0">
                <a:latin typeface="Andalus" pitchFamily="2" charset="-78"/>
                <a:cs typeface="Andalus" pitchFamily="2" charset="-78"/>
              </a:rPr>
              <a:t>carinii</a:t>
            </a:r>
            <a:r>
              <a:rPr lang="en-US" sz="2400" dirty="0" smtClean="0">
                <a:latin typeface="Andalus" pitchFamily="2" charset="-78"/>
                <a:cs typeface="Andalus" pitchFamily="2" charset="-78"/>
              </a:rPr>
              <a:t> pneumonia almost never occurs in otherwise healthy people. Medications that suppress your immune system, such as corticosteroids or chemotherapy also can put you at risk of opportunistic pneumonia. </a:t>
            </a:r>
            <a:endParaRPr lang="en-US" dirty="0">
              <a:latin typeface="Andalus" pitchFamily="2" charset="-78"/>
              <a:cs typeface="Andalus"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en-US" b="1" dirty="0" smtClean="0">
                <a:solidFill>
                  <a:schemeClr val="accent6">
                    <a:lumMod val="75000"/>
                  </a:schemeClr>
                </a:solidFill>
                <a:latin typeface="Andalus" pitchFamily="2" charset="-78"/>
                <a:cs typeface="Andalus" pitchFamily="2" charset="-78"/>
              </a:rPr>
              <a:t>Emerging pathogens.</a:t>
            </a:r>
          </a:p>
          <a:p>
            <a:pPr>
              <a:buNone/>
            </a:pPr>
            <a:r>
              <a:rPr lang="en-US" b="1" dirty="0" smtClean="0"/>
              <a:t>  </a:t>
            </a:r>
            <a:r>
              <a:rPr lang="en-US" dirty="0" smtClean="0"/>
              <a:t> </a:t>
            </a:r>
            <a:r>
              <a:rPr lang="en-US" sz="2400" dirty="0" smtClean="0">
                <a:latin typeface="Andalus" pitchFamily="2" charset="-78"/>
                <a:cs typeface="Andalus" pitchFamily="2" charset="-78"/>
              </a:rPr>
              <a:t>Outbreaks of the H1N1 influenza (swine flu) virus  has caused serious, sometimes deadly pneumonia infections, even in otherwise healthy people. </a:t>
            </a:r>
            <a:endParaRPr lang="en-US" dirty="0">
              <a:latin typeface="Andalus" pitchFamily="2" charset="-78"/>
              <a:cs typeface="Andalus"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8" y="142852"/>
            <a:ext cx="7239000" cy="1143000"/>
          </a:xfrm>
        </p:spPr>
        <p:txBody>
          <a:bodyPr/>
          <a:lstStyle/>
          <a:p>
            <a:r>
              <a:rPr lang="en-US" u="sng" dirty="0" smtClean="0">
                <a:solidFill>
                  <a:schemeClr val="accent6">
                    <a:lumMod val="75000"/>
                  </a:schemeClr>
                </a:solidFill>
                <a:latin typeface="Andalus" pitchFamily="2" charset="-78"/>
                <a:cs typeface="Andalus" pitchFamily="2" charset="-78"/>
              </a:rPr>
              <a:t>Etiology</a:t>
            </a:r>
            <a:r>
              <a:rPr lang="en-US" dirty="0" smtClean="0"/>
              <a:t> </a:t>
            </a:r>
            <a:endParaRPr lang="en-US" dirty="0"/>
          </a:p>
        </p:txBody>
      </p:sp>
      <p:sp>
        <p:nvSpPr>
          <p:cNvPr id="3" name="عنصر نائب للمحتوى 2"/>
          <p:cNvSpPr>
            <a:spLocks noGrp="1"/>
          </p:cNvSpPr>
          <p:nvPr>
            <p:ph idx="1"/>
          </p:nvPr>
        </p:nvSpPr>
        <p:spPr>
          <a:xfrm>
            <a:off x="285720" y="1428736"/>
            <a:ext cx="7239000" cy="4846320"/>
          </a:xfrm>
        </p:spPr>
        <p:txBody>
          <a:bodyPr/>
          <a:lstStyle/>
          <a:p>
            <a:r>
              <a:rPr lang="en-US" dirty="0" smtClean="0">
                <a:latin typeface="Andalus" pitchFamily="2" charset="-78"/>
                <a:cs typeface="Andalus" pitchFamily="2" charset="-78"/>
              </a:rPr>
              <a:t>The most common cause of a bacterial pneumonia is </a:t>
            </a:r>
            <a:r>
              <a:rPr lang="en-US" b="1" i="1" dirty="0" smtClean="0">
                <a:solidFill>
                  <a:schemeClr val="accent6">
                    <a:lumMod val="75000"/>
                  </a:schemeClr>
                </a:solidFill>
                <a:latin typeface="Andalus" pitchFamily="2" charset="-78"/>
                <a:cs typeface="Andalus" pitchFamily="2" charset="-78"/>
                <a:hlinkClick r:id="rId2"/>
              </a:rPr>
              <a:t>Streptococcus </a:t>
            </a:r>
            <a:r>
              <a:rPr lang="en-US" b="1" i="1" dirty="0" err="1" smtClean="0">
                <a:solidFill>
                  <a:schemeClr val="accent6">
                    <a:lumMod val="75000"/>
                  </a:schemeClr>
                </a:solidFill>
                <a:latin typeface="Andalus" pitchFamily="2" charset="-78"/>
                <a:cs typeface="Andalus" pitchFamily="2" charset="-78"/>
                <a:hlinkClick r:id="rId2"/>
              </a:rPr>
              <a:t>pneumoniae</a:t>
            </a:r>
            <a:r>
              <a:rPr lang="en-US" dirty="0" smtClean="0">
                <a:latin typeface="Andalus" pitchFamily="2" charset="-78"/>
                <a:cs typeface="Andalus" pitchFamily="2" charset="-78"/>
              </a:rPr>
              <a:t>.</a:t>
            </a:r>
          </a:p>
          <a:p>
            <a:pPr>
              <a:buNone/>
            </a:pPr>
            <a:r>
              <a:rPr lang="en-US" dirty="0" smtClean="0">
                <a:latin typeface="Andalus" pitchFamily="2" charset="-78"/>
                <a:cs typeface="Andalus" pitchFamily="2" charset="-78"/>
              </a:rPr>
              <a:t>   In this form of pneumonia, there is usually an abrupt onset of the illness with shaking chills, fever, and production of a rust-colored sputum. The infection spreads into the blood in 20%-30% of cases, and if this occurs, 20%-30% of these patients die</a:t>
            </a:r>
            <a:endParaRPr lang="en-US" dirty="0">
              <a:latin typeface="Andalus" pitchFamily="2" charset="-78"/>
              <a:cs typeface="Andalus" pitchFamily="2" charset="-78"/>
            </a:endParaRPr>
          </a:p>
        </p:txBody>
      </p:sp>
      <p:pic>
        <p:nvPicPr>
          <p:cNvPr id="4" name="Picture 5" descr="(normal size jpg)"/>
          <p:cNvPicPr>
            <a:picLocks noChangeAspect="1" noChangeArrowheads="1"/>
          </p:cNvPicPr>
          <p:nvPr/>
        </p:nvPicPr>
        <p:blipFill>
          <a:blip r:embed="rId3"/>
          <a:srcRect/>
          <a:stretch>
            <a:fillRect/>
          </a:stretch>
        </p:blipFill>
        <p:spPr bwMode="auto">
          <a:xfrm>
            <a:off x="2857488" y="4286256"/>
            <a:ext cx="3214710" cy="235743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8" y="142852"/>
            <a:ext cx="7239000" cy="1143000"/>
          </a:xfrm>
        </p:spPr>
        <p:txBody>
          <a:bodyPr>
            <a:normAutofit/>
          </a:bodyPr>
          <a:lstStyle/>
          <a:p>
            <a:r>
              <a:rPr lang="en-US" sz="2800" u="sng" dirty="0" smtClean="0">
                <a:solidFill>
                  <a:schemeClr val="accent6">
                    <a:lumMod val="75000"/>
                  </a:schemeClr>
                </a:solidFill>
                <a:latin typeface="Andalus" pitchFamily="2" charset="-78"/>
                <a:cs typeface="Andalus" pitchFamily="2" charset="-78"/>
              </a:rPr>
              <a:t> Pneumococcal  pneumonia </a:t>
            </a:r>
            <a:endParaRPr lang="en-US" sz="2800" u="sng" dirty="0">
              <a:solidFill>
                <a:schemeClr val="accent6">
                  <a:lumMod val="75000"/>
                </a:schemeClr>
              </a:solidFill>
              <a:latin typeface="Andalus" pitchFamily="2" charset="-78"/>
              <a:cs typeface="Andalus" pitchFamily="2" charset="-78"/>
            </a:endParaRPr>
          </a:p>
        </p:txBody>
      </p:sp>
      <p:sp>
        <p:nvSpPr>
          <p:cNvPr id="3" name="عنصر نائب للمحتوى 2"/>
          <p:cNvSpPr>
            <a:spLocks noGrp="1"/>
          </p:cNvSpPr>
          <p:nvPr>
            <p:ph idx="1"/>
          </p:nvPr>
        </p:nvSpPr>
        <p:spPr/>
        <p:txBody>
          <a:bodyPr>
            <a:normAutofit fontScale="92500" lnSpcReduction="20000"/>
          </a:bodyPr>
          <a:lstStyle/>
          <a:p>
            <a:r>
              <a:rPr lang="en-US" dirty="0" smtClean="0">
                <a:latin typeface="Andalus" pitchFamily="2" charset="-78"/>
                <a:cs typeface="Andalus" pitchFamily="2" charset="-78"/>
              </a:rPr>
              <a:t>Two </a:t>
            </a:r>
            <a:r>
              <a:rPr lang="en-US" dirty="0" smtClean="0">
                <a:latin typeface="Andalus" pitchFamily="2" charset="-78"/>
                <a:cs typeface="Andalus" pitchFamily="2" charset="-78"/>
                <a:hlinkClick r:id="rId2"/>
              </a:rPr>
              <a:t>vaccines</a:t>
            </a:r>
            <a:r>
              <a:rPr lang="en-US" dirty="0" smtClean="0">
                <a:latin typeface="Andalus" pitchFamily="2" charset="-78"/>
                <a:cs typeface="Andalus" pitchFamily="2" charset="-78"/>
              </a:rPr>
              <a:t> are available to prevent pneumococcal disease; the </a:t>
            </a:r>
            <a:r>
              <a:rPr lang="en-US" dirty="0" smtClean="0">
                <a:latin typeface="Andalus" pitchFamily="2" charset="-78"/>
                <a:cs typeface="Andalus" pitchFamily="2" charset="-78"/>
                <a:hlinkClick r:id="rId3"/>
              </a:rPr>
              <a:t>pneumococcal conjugate vaccine</a:t>
            </a:r>
            <a:r>
              <a:rPr lang="en-US" dirty="0" smtClean="0">
                <a:latin typeface="Andalus" pitchFamily="2" charset="-78"/>
                <a:cs typeface="Andalus" pitchFamily="2" charset="-78"/>
              </a:rPr>
              <a:t> (PCV7; </a:t>
            </a:r>
            <a:r>
              <a:rPr lang="en-US" dirty="0" err="1" smtClean="0">
                <a:latin typeface="Andalus" pitchFamily="2" charset="-78"/>
                <a:cs typeface="Andalus" pitchFamily="2" charset="-78"/>
              </a:rPr>
              <a:t>Prevnar</a:t>
            </a:r>
            <a:r>
              <a:rPr lang="en-US" dirty="0" smtClean="0">
                <a:latin typeface="Andalus" pitchFamily="2" charset="-78"/>
                <a:cs typeface="Andalus" pitchFamily="2" charset="-78"/>
              </a:rPr>
              <a:t>) and the pneumococcal polysaccharide vaccine (PPV23; </a:t>
            </a:r>
            <a:r>
              <a:rPr lang="en-US" dirty="0" err="1" smtClean="0">
                <a:latin typeface="Andalus" pitchFamily="2" charset="-78"/>
                <a:cs typeface="Andalus" pitchFamily="2" charset="-78"/>
              </a:rPr>
              <a:t>Pneumovax</a:t>
            </a:r>
            <a:r>
              <a:rPr lang="en-US" dirty="0" smtClean="0">
                <a:latin typeface="Andalus" pitchFamily="2" charset="-78"/>
                <a:cs typeface="Andalus" pitchFamily="2" charset="-78"/>
              </a:rPr>
              <a:t>). The pneumococcal conjugate vaccine is part of the routine infant immunization schedule in the U.S. and is recommended for all children &lt; 2 years of age and children 2-4 years of age who have certain medical conditions. The pneumococcal polysaccharide vaccine is recommended for adults at increased risk for developing pneumococcal pneumonia including the elderly, people who have </a:t>
            </a:r>
            <a:r>
              <a:rPr lang="en-US" dirty="0" smtClean="0">
                <a:latin typeface="Andalus" pitchFamily="2" charset="-78"/>
                <a:cs typeface="Andalus" pitchFamily="2" charset="-78"/>
                <a:hlinkClick r:id="rId4"/>
              </a:rPr>
              <a:t>diabetes</a:t>
            </a:r>
            <a:r>
              <a:rPr lang="en-US" dirty="0" smtClean="0">
                <a:latin typeface="Andalus" pitchFamily="2" charset="-78"/>
                <a:cs typeface="Andalus" pitchFamily="2" charset="-78"/>
              </a:rPr>
              <a:t>, chronic heart, lung, or kidney disease, those with alcoholism, </a:t>
            </a:r>
            <a:r>
              <a:rPr lang="en-US" dirty="0" smtClean="0">
                <a:latin typeface="Andalus" pitchFamily="2" charset="-78"/>
                <a:cs typeface="Andalus" pitchFamily="2" charset="-78"/>
                <a:hlinkClick r:id="rId5"/>
              </a:rPr>
              <a:t>cigarette smokers</a:t>
            </a:r>
            <a:r>
              <a:rPr lang="en-US" dirty="0" smtClean="0">
                <a:latin typeface="Andalus" pitchFamily="2" charset="-78"/>
                <a:cs typeface="Andalus" pitchFamily="2" charset="-78"/>
              </a:rPr>
              <a:t>, and in those people who have had their spleen removed</a:t>
            </a:r>
            <a:endParaRPr lang="en-US" dirty="0">
              <a:latin typeface="Andalus" pitchFamily="2" charset="-78"/>
              <a:cs typeface="Andalus"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8" y="-285776"/>
            <a:ext cx="7239000" cy="1143000"/>
          </a:xfrm>
        </p:spPr>
        <p:txBody>
          <a:bodyPr>
            <a:normAutofit/>
          </a:bodyPr>
          <a:lstStyle/>
          <a:p>
            <a:r>
              <a:rPr lang="en-US" sz="3200" u="sng" dirty="0" smtClean="0">
                <a:solidFill>
                  <a:schemeClr val="accent6">
                    <a:lumMod val="75000"/>
                  </a:schemeClr>
                </a:solidFill>
                <a:latin typeface="Andalus" pitchFamily="2" charset="-78"/>
                <a:cs typeface="Andalus" pitchFamily="2" charset="-78"/>
              </a:rPr>
              <a:t>Diagnosis </a:t>
            </a:r>
            <a:endParaRPr lang="en-US" sz="3200" u="sng" dirty="0">
              <a:solidFill>
                <a:schemeClr val="accent6">
                  <a:lumMod val="75000"/>
                </a:schemeClr>
              </a:solidFill>
              <a:latin typeface="Andalus" pitchFamily="2" charset="-78"/>
              <a:cs typeface="Andalus" pitchFamily="2" charset="-78"/>
            </a:endParaRPr>
          </a:p>
        </p:txBody>
      </p:sp>
      <p:sp>
        <p:nvSpPr>
          <p:cNvPr id="3" name="عنصر نائب للمحتوى 2"/>
          <p:cNvSpPr>
            <a:spLocks noGrp="1"/>
          </p:cNvSpPr>
          <p:nvPr>
            <p:ph idx="1"/>
          </p:nvPr>
        </p:nvSpPr>
        <p:spPr>
          <a:xfrm>
            <a:off x="357158" y="928670"/>
            <a:ext cx="7239000" cy="4846320"/>
          </a:xfrm>
        </p:spPr>
        <p:txBody>
          <a:bodyPr/>
          <a:lstStyle/>
          <a:p>
            <a:r>
              <a:rPr lang="en-US" dirty="0" smtClean="0">
                <a:latin typeface="Andalus" pitchFamily="2" charset="-78"/>
                <a:cs typeface="Andalus" pitchFamily="2" charset="-78"/>
              </a:rPr>
              <a:t>Clinical </a:t>
            </a:r>
          </a:p>
          <a:p>
            <a:r>
              <a:rPr lang="en-US" dirty="0" smtClean="0">
                <a:latin typeface="Andalus" pitchFamily="2" charset="-78"/>
                <a:cs typeface="Andalus" pitchFamily="2" charset="-78"/>
              </a:rPr>
              <a:t>CBC- </a:t>
            </a:r>
            <a:r>
              <a:rPr lang="en-US" dirty="0" err="1" smtClean="0">
                <a:latin typeface="Andalus" pitchFamily="2" charset="-78"/>
                <a:cs typeface="Andalus" pitchFamily="2" charset="-78"/>
              </a:rPr>
              <a:t>leukocytosis</a:t>
            </a:r>
            <a:r>
              <a:rPr lang="en-US" dirty="0" smtClean="0">
                <a:latin typeface="Andalus" pitchFamily="2" charset="-78"/>
                <a:cs typeface="Andalus" pitchFamily="2" charset="-78"/>
              </a:rPr>
              <a:t>, left shift</a:t>
            </a:r>
          </a:p>
          <a:p>
            <a:r>
              <a:rPr lang="en-US" dirty="0" smtClean="0">
                <a:latin typeface="Andalus" pitchFamily="2" charset="-78"/>
                <a:cs typeface="Andalus" pitchFamily="2" charset="-78"/>
              </a:rPr>
              <a:t>Sputum, blood culture </a:t>
            </a:r>
          </a:p>
          <a:p>
            <a:r>
              <a:rPr lang="en-US" dirty="0" smtClean="0">
                <a:latin typeface="Andalus" pitchFamily="2" charset="-78"/>
                <a:cs typeface="Andalus" pitchFamily="2" charset="-78"/>
              </a:rPr>
              <a:t>CXR- lobar pneumonia, consolidation. </a:t>
            </a:r>
          </a:p>
        </p:txBody>
      </p:sp>
      <p:pic>
        <p:nvPicPr>
          <p:cNvPr id="4" name="Picture 5" descr="sld5"/>
          <p:cNvPicPr>
            <a:picLocks noChangeAspect="1" noChangeArrowheads="1"/>
          </p:cNvPicPr>
          <p:nvPr/>
        </p:nvPicPr>
        <p:blipFill>
          <a:blip r:embed="rId2"/>
          <a:srcRect/>
          <a:stretch>
            <a:fillRect/>
          </a:stretch>
        </p:blipFill>
        <p:spPr bwMode="auto">
          <a:xfrm>
            <a:off x="4286248" y="2857496"/>
            <a:ext cx="3643322" cy="3757618"/>
          </a:xfrm>
          <a:prstGeom prst="rect">
            <a:avLst/>
          </a:prstGeom>
          <a:noFill/>
        </p:spPr>
      </p:pic>
      <p:pic>
        <p:nvPicPr>
          <p:cNvPr id="5" name="Picture 5" descr="scan87"/>
          <p:cNvPicPr>
            <a:picLocks noChangeAspect="1" noChangeArrowheads="1"/>
          </p:cNvPicPr>
          <p:nvPr/>
        </p:nvPicPr>
        <p:blipFill>
          <a:blip r:embed="rId3"/>
          <a:srcRect/>
          <a:stretch>
            <a:fillRect/>
          </a:stretch>
        </p:blipFill>
        <p:spPr bwMode="auto">
          <a:xfrm>
            <a:off x="285720" y="3000372"/>
            <a:ext cx="3571900" cy="35719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7" descr="Dscn030"/>
          <p:cNvPicPr>
            <a:picLocks noChangeAspect="1" noChangeArrowheads="1"/>
          </p:cNvPicPr>
          <p:nvPr/>
        </p:nvPicPr>
        <p:blipFill>
          <a:blip r:embed="rId2"/>
          <a:srcRect/>
          <a:stretch>
            <a:fillRect/>
          </a:stretch>
        </p:blipFill>
        <p:spPr bwMode="auto">
          <a:xfrm>
            <a:off x="1066800" y="228600"/>
            <a:ext cx="6096000" cy="62484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slide11"/>
          <p:cNvPicPr>
            <a:picLocks noChangeAspect="1" noChangeArrowheads="1"/>
          </p:cNvPicPr>
          <p:nvPr/>
        </p:nvPicPr>
        <p:blipFill>
          <a:blip r:embed="rId2"/>
          <a:srcRect/>
          <a:stretch>
            <a:fillRect/>
          </a:stretch>
        </p:blipFill>
        <p:spPr bwMode="auto">
          <a:xfrm>
            <a:off x="500034" y="285728"/>
            <a:ext cx="6915168" cy="4714908"/>
          </a:xfrm>
          <a:prstGeom prst="rect">
            <a:avLst/>
          </a:prstGeom>
          <a:noFill/>
        </p:spPr>
      </p:pic>
      <p:sp>
        <p:nvSpPr>
          <p:cNvPr id="3" name="عنوان 2"/>
          <p:cNvSpPr>
            <a:spLocks noGrp="1"/>
          </p:cNvSpPr>
          <p:nvPr>
            <p:ph type="title"/>
          </p:nvPr>
        </p:nvSpPr>
        <p:spPr>
          <a:xfrm>
            <a:off x="428596" y="5214950"/>
            <a:ext cx="7242048" cy="1143000"/>
          </a:xfrm>
        </p:spPr>
        <p:txBody>
          <a:bodyPr>
            <a:normAutofit/>
          </a:bodyPr>
          <a:lstStyle/>
          <a:p>
            <a:pPr algn="ctr"/>
            <a:r>
              <a:rPr lang="en-US" sz="2800" dirty="0" smtClean="0">
                <a:solidFill>
                  <a:schemeClr val="tx2">
                    <a:lumMod val="75000"/>
                  </a:schemeClr>
                </a:solidFill>
                <a:latin typeface="Andalus" pitchFamily="2" charset="-78"/>
                <a:cs typeface="Andalus" pitchFamily="2" charset="-78"/>
              </a:rPr>
              <a:t>Sputum gram stain-gram positive diplococcic , pus cells </a:t>
            </a:r>
            <a:endParaRPr lang="en-US" sz="3600" dirty="0">
              <a:solidFill>
                <a:schemeClr val="tx2">
                  <a:lumMod val="75000"/>
                </a:schemeClr>
              </a:solidFill>
              <a:latin typeface="Andalus" pitchFamily="2" charset="-78"/>
              <a:cs typeface="Andalus"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u="sng" dirty="0" smtClean="0">
                <a:solidFill>
                  <a:schemeClr val="accent3"/>
                </a:solidFill>
                <a:latin typeface="Andalus" pitchFamily="2" charset="-78"/>
                <a:cs typeface="Andalus" pitchFamily="2" charset="-78"/>
              </a:rPr>
              <a:t>Pneumonia</a:t>
            </a:r>
            <a:r>
              <a:rPr lang="en-US" dirty="0" smtClean="0"/>
              <a:t> </a:t>
            </a:r>
            <a:endParaRPr lang="en-US" dirty="0"/>
          </a:p>
        </p:txBody>
      </p:sp>
      <p:sp>
        <p:nvSpPr>
          <p:cNvPr id="3" name="عنصر نائب للمحتوى 2"/>
          <p:cNvSpPr>
            <a:spLocks noGrp="1"/>
          </p:cNvSpPr>
          <p:nvPr>
            <p:ph idx="1"/>
          </p:nvPr>
        </p:nvSpPr>
        <p:spPr/>
        <p:txBody>
          <a:bodyPr>
            <a:normAutofit lnSpcReduction="10000"/>
          </a:bodyPr>
          <a:lstStyle/>
          <a:p>
            <a:r>
              <a:rPr lang="en-US" dirty="0" smtClean="0">
                <a:latin typeface="Andalus" pitchFamily="2" charset="-78"/>
                <a:cs typeface="Andalus" pitchFamily="2" charset="-78"/>
              </a:rPr>
              <a:t>Your body has mechanisms to protect your lungs from infection. In fact, you're frequently exposed to bacteria and viruses that can cause pneumonia, but your body normally prevents most of these organisms from invading and overwhelming your airways. For example, the nasal cilia screen out a lot of organisms but can't stop all from getting into your airways. Sometimes — for reasons that aren't always well understood — these microorganisms can get past your body's defenses, finally finding their way into your lungs' air sacs.</a:t>
            </a:r>
          </a:p>
          <a:p>
            <a:endParaRPr lang="en-US" dirty="0"/>
          </a:p>
        </p:txBody>
      </p:sp>
      <p:pic>
        <p:nvPicPr>
          <p:cNvPr id="7170" name="Picture 2" descr="Illustration comparing normal lungs and fluid-filled air sacs in people with pneumonia"/>
          <p:cNvPicPr>
            <a:picLocks noChangeAspect="1" noChangeArrowheads="1"/>
          </p:cNvPicPr>
          <p:nvPr/>
        </p:nvPicPr>
        <p:blipFill>
          <a:blip r:embed="rId2"/>
          <a:srcRect/>
          <a:stretch>
            <a:fillRect/>
          </a:stretch>
        </p:blipFill>
        <p:spPr bwMode="auto">
          <a:xfrm>
            <a:off x="4214810" y="428604"/>
            <a:ext cx="1428760" cy="107157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5786454"/>
            <a:ext cx="7242048" cy="571504"/>
          </a:xfrm>
        </p:spPr>
        <p:txBody>
          <a:bodyPr>
            <a:normAutofit/>
          </a:bodyPr>
          <a:lstStyle/>
          <a:p>
            <a:pPr algn="ctr"/>
            <a:r>
              <a:rPr lang="en-US" sz="2800" dirty="0" smtClean="0">
                <a:solidFill>
                  <a:schemeClr val="tx2">
                    <a:lumMod val="75000"/>
                  </a:schemeClr>
                </a:solidFill>
                <a:latin typeface="Andalus" pitchFamily="2" charset="-78"/>
                <a:cs typeface="Andalus" pitchFamily="2" charset="-78"/>
              </a:rPr>
              <a:t>Gram-positive diplococcic </a:t>
            </a:r>
            <a:endParaRPr lang="en-US" sz="2800" dirty="0">
              <a:solidFill>
                <a:schemeClr val="tx2">
                  <a:lumMod val="75000"/>
                </a:schemeClr>
              </a:solidFill>
              <a:latin typeface="Andalus" pitchFamily="2" charset="-78"/>
              <a:cs typeface="Andalus" pitchFamily="2" charset="-78"/>
            </a:endParaRPr>
          </a:p>
        </p:txBody>
      </p:sp>
      <p:pic>
        <p:nvPicPr>
          <p:cNvPr id="3" name="Picture 5" descr="slide9"/>
          <p:cNvPicPr>
            <a:picLocks noChangeAspect="1" noChangeArrowheads="1"/>
          </p:cNvPicPr>
          <p:nvPr/>
        </p:nvPicPr>
        <p:blipFill>
          <a:blip r:embed="rId2"/>
          <a:srcRect/>
          <a:stretch>
            <a:fillRect/>
          </a:stretch>
        </p:blipFill>
        <p:spPr bwMode="auto">
          <a:xfrm>
            <a:off x="428596" y="428604"/>
            <a:ext cx="7286676" cy="5162544"/>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tissue culture plate"/>
          <p:cNvPicPr>
            <a:picLocks noChangeAspect="1" noChangeArrowheads="1"/>
          </p:cNvPicPr>
          <p:nvPr/>
        </p:nvPicPr>
        <p:blipFill>
          <a:blip r:embed="rId2"/>
          <a:srcRect/>
          <a:stretch>
            <a:fillRect/>
          </a:stretch>
        </p:blipFill>
        <p:spPr bwMode="auto">
          <a:xfrm>
            <a:off x="571472" y="785794"/>
            <a:ext cx="6934200" cy="51816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Pneumococcus"/>
          <p:cNvPicPr>
            <a:picLocks noChangeAspect="1" noChangeArrowheads="1"/>
          </p:cNvPicPr>
          <p:nvPr/>
        </p:nvPicPr>
        <p:blipFill>
          <a:blip r:embed="rId2"/>
          <a:srcRect/>
          <a:stretch>
            <a:fillRect/>
          </a:stretch>
        </p:blipFill>
        <p:spPr bwMode="auto">
          <a:xfrm>
            <a:off x="685800" y="228600"/>
            <a:ext cx="7162800" cy="6629400"/>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u="sng" dirty="0" smtClean="0">
                <a:solidFill>
                  <a:schemeClr val="accent6">
                    <a:lumMod val="75000"/>
                  </a:schemeClr>
                </a:solidFill>
                <a:latin typeface="Andalus" pitchFamily="2" charset="-78"/>
                <a:cs typeface="Andalus" pitchFamily="2" charset="-78"/>
              </a:rPr>
              <a:t>treatment</a:t>
            </a:r>
            <a:endParaRPr lang="en-US" u="sng" dirty="0">
              <a:solidFill>
                <a:schemeClr val="accent6">
                  <a:lumMod val="75000"/>
                </a:schemeClr>
              </a:solidFill>
              <a:latin typeface="Andalus" pitchFamily="2" charset="-78"/>
              <a:cs typeface="Andalus" pitchFamily="2" charset="-78"/>
            </a:endParaRPr>
          </a:p>
        </p:txBody>
      </p:sp>
      <p:sp>
        <p:nvSpPr>
          <p:cNvPr id="3" name="عنصر نائب للمحتوى 2"/>
          <p:cNvSpPr>
            <a:spLocks noGrp="1"/>
          </p:cNvSpPr>
          <p:nvPr>
            <p:ph idx="1"/>
          </p:nvPr>
        </p:nvSpPr>
        <p:spPr/>
        <p:txBody>
          <a:bodyPr>
            <a:normAutofit fontScale="92500"/>
          </a:bodyPr>
          <a:lstStyle/>
          <a:p>
            <a:r>
              <a:rPr lang="en-US" dirty="0" smtClean="0">
                <a:latin typeface="Andalus" pitchFamily="2" charset="-78"/>
                <a:cs typeface="Andalus" pitchFamily="2" charset="-78"/>
              </a:rPr>
              <a:t>Antibiotics often used in the treatment of this type of pneumonia include </a:t>
            </a:r>
            <a:r>
              <a:rPr lang="en-US" dirty="0" smtClean="0">
                <a:latin typeface="Andalus" pitchFamily="2" charset="-78"/>
                <a:cs typeface="Andalus" pitchFamily="2" charset="-78"/>
                <a:hlinkClick r:id="rId2"/>
              </a:rPr>
              <a:t>penicillin</a:t>
            </a:r>
            <a:r>
              <a:rPr lang="en-US" dirty="0" smtClean="0">
                <a:latin typeface="Andalus" pitchFamily="2" charset="-78"/>
                <a:cs typeface="Andalus" pitchFamily="2" charset="-78"/>
              </a:rPr>
              <a:t>, </a:t>
            </a:r>
            <a:r>
              <a:rPr lang="en-US" dirty="0" smtClean="0">
                <a:latin typeface="Andalus" pitchFamily="2" charset="-78"/>
                <a:cs typeface="Andalus" pitchFamily="2" charset="-78"/>
                <a:hlinkClick r:id="rId3"/>
              </a:rPr>
              <a:t>amoxicillin and </a:t>
            </a:r>
            <a:r>
              <a:rPr lang="en-US" dirty="0" err="1" smtClean="0">
                <a:latin typeface="Andalus" pitchFamily="2" charset="-78"/>
                <a:cs typeface="Andalus" pitchFamily="2" charset="-78"/>
                <a:hlinkClick r:id="rId3"/>
              </a:rPr>
              <a:t>clavulanic</a:t>
            </a:r>
            <a:r>
              <a:rPr lang="en-US" dirty="0" smtClean="0">
                <a:latin typeface="Andalus" pitchFamily="2" charset="-78"/>
                <a:cs typeface="Andalus" pitchFamily="2" charset="-78"/>
                <a:hlinkClick r:id="rId3"/>
              </a:rPr>
              <a:t> acid</a:t>
            </a:r>
            <a:r>
              <a:rPr lang="en-US" dirty="0" smtClean="0">
                <a:latin typeface="Andalus" pitchFamily="2" charset="-78"/>
                <a:cs typeface="Andalus" pitchFamily="2" charset="-78"/>
              </a:rPr>
              <a:t> (</a:t>
            </a:r>
            <a:r>
              <a:rPr lang="en-US" dirty="0" err="1" smtClean="0">
                <a:latin typeface="Andalus" pitchFamily="2" charset="-78"/>
                <a:cs typeface="Andalus" pitchFamily="2" charset="-78"/>
              </a:rPr>
              <a:t>Augmentin</a:t>
            </a:r>
            <a:r>
              <a:rPr lang="en-US" dirty="0" smtClean="0">
                <a:latin typeface="Andalus" pitchFamily="2" charset="-78"/>
                <a:cs typeface="Andalus" pitchFamily="2" charset="-78"/>
              </a:rPr>
              <a:t>, </a:t>
            </a:r>
            <a:r>
              <a:rPr lang="en-US" dirty="0" err="1" smtClean="0">
                <a:latin typeface="Andalus" pitchFamily="2" charset="-78"/>
                <a:cs typeface="Andalus" pitchFamily="2" charset="-78"/>
              </a:rPr>
              <a:t>Augmentin</a:t>
            </a:r>
            <a:r>
              <a:rPr lang="en-US" dirty="0" smtClean="0">
                <a:latin typeface="Andalus" pitchFamily="2" charset="-78"/>
                <a:cs typeface="Andalus" pitchFamily="2" charset="-78"/>
              </a:rPr>
              <a:t> XR), and </a:t>
            </a:r>
            <a:r>
              <a:rPr lang="en-US" dirty="0" err="1" smtClean="0">
                <a:latin typeface="Andalus" pitchFamily="2" charset="-78"/>
                <a:cs typeface="Andalus" pitchFamily="2" charset="-78"/>
              </a:rPr>
              <a:t>macrolide</a:t>
            </a:r>
            <a:r>
              <a:rPr lang="en-US" dirty="0" smtClean="0">
                <a:latin typeface="Andalus" pitchFamily="2" charset="-78"/>
                <a:cs typeface="Andalus" pitchFamily="2" charset="-78"/>
              </a:rPr>
              <a:t> antibiotics including </a:t>
            </a:r>
            <a:r>
              <a:rPr lang="en-US" dirty="0" smtClean="0">
                <a:latin typeface="Andalus" pitchFamily="2" charset="-78"/>
                <a:cs typeface="Andalus" pitchFamily="2" charset="-78"/>
                <a:hlinkClick r:id="rId4"/>
              </a:rPr>
              <a:t>erythromycin</a:t>
            </a:r>
            <a:r>
              <a:rPr lang="en-US" dirty="0" smtClean="0">
                <a:latin typeface="Andalus" pitchFamily="2" charset="-78"/>
                <a:cs typeface="Andalus" pitchFamily="2" charset="-78"/>
              </a:rPr>
              <a:t>, </a:t>
            </a:r>
            <a:r>
              <a:rPr lang="en-US" dirty="0" err="1" smtClean="0">
                <a:latin typeface="Andalus" pitchFamily="2" charset="-78"/>
                <a:cs typeface="Andalus" pitchFamily="2" charset="-78"/>
                <a:hlinkClick r:id="rId5"/>
              </a:rPr>
              <a:t>azithromycin</a:t>
            </a:r>
            <a:r>
              <a:rPr lang="en-US" dirty="0" smtClean="0">
                <a:latin typeface="Andalus" pitchFamily="2" charset="-78"/>
                <a:cs typeface="Andalus" pitchFamily="2" charset="-78"/>
              </a:rPr>
              <a:t> (</a:t>
            </a:r>
            <a:r>
              <a:rPr lang="en-US" dirty="0" err="1" smtClean="0">
                <a:latin typeface="Andalus" pitchFamily="2" charset="-78"/>
                <a:cs typeface="Andalus" pitchFamily="2" charset="-78"/>
              </a:rPr>
              <a:t>Zithromax</a:t>
            </a:r>
            <a:r>
              <a:rPr lang="en-US" dirty="0" smtClean="0">
                <a:latin typeface="Andalus" pitchFamily="2" charset="-78"/>
                <a:cs typeface="Andalus" pitchFamily="2" charset="-78"/>
              </a:rPr>
              <a:t>, </a:t>
            </a:r>
            <a:r>
              <a:rPr lang="en-US" dirty="0" err="1" smtClean="0">
                <a:latin typeface="Andalus" pitchFamily="2" charset="-78"/>
                <a:cs typeface="Andalus" pitchFamily="2" charset="-78"/>
              </a:rPr>
              <a:t>Zmax</a:t>
            </a:r>
            <a:r>
              <a:rPr lang="en-US" dirty="0" smtClean="0">
                <a:latin typeface="Andalus" pitchFamily="2" charset="-78"/>
                <a:cs typeface="Andalus" pitchFamily="2" charset="-78"/>
              </a:rPr>
              <a:t>), and </a:t>
            </a:r>
            <a:r>
              <a:rPr lang="en-US" dirty="0" err="1" smtClean="0">
                <a:latin typeface="Andalus" pitchFamily="2" charset="-78"/>
                <a:cs typeface="Andalus" pitchFamily="2" charset="-78"/>
                <a:hlinkClick r:id="rId6"/>
              </a:rPr>
              <a:t>clarithromycin</a:t>
            </a:r>
            <a:r>
              <a:rPr lang="en-US" dirty="0" smtClean="0">
                <a:latin typeface="Andalus" pitchFamily="2" charset="-78"/>
                <a:cs typeface="Andalus" pitchFamily="2" charset="-78"/>
              </a:rPr>
              <a:t> (</a:t>
            </a:r>
            <a:r>
              <a:rPr lang="en-US" dirty="0" err="1" smtClean="0">
                <a:latin typeface="Andalus" pitchFamily="2" charset="-78"/>
                <a:cs typeface="Andalus" pitchFamily="2" charset="-78"/>
              </a:rPr>
              <a:t>Biaxin</a:t>
            </a:r>
            <a:r>
              <a:rPr lang="en-US" dirty="0" smtClean="0">
                <a:latin typeface="Andalus" pitchFamily="2" charset="-78"/>
                <a:cs typeface="Andalus" pitchFamily="2" charset="-78"/>
              </a:rPr>
              <a:t>). Penicillin was formerly the antibiotic of choice in treating this infection. With the advent and widespread use of broader-spectrum antibiotics, significant drug resistance has developed. Penicillin may still be effective in treatment of pneumococcal pneumonia, but it should only be used after cultures of the bacteria confirm their sensitivity to this antibiotic</a:t>
            </a:r>
            <a:endParaRPr lang="en-US" dirty="0">
              <a:latin typeface="Andalus" pitchFamily="2" charset="-78"/>
              <a:cs typeface="Andalus" pitchFamily="2" charset="-7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Slide"/>
          <p:cNvPicPr>
            <a:picLocks noChangeAspect="1" noChangeArrowheads="1"/>
          </p:cNvPicPr>
          <p:nvPr/>
        </p:nvPicPr>
        <p:blipFill>
          <a:blip r:embed="rId2"/>
          <a:srcRect/>
          <a:stretch>
            <a:fillRect/>
          </a:stretch>
        </p:blipFill>
        <p:spPr bwMode="auto">
          <a:xfrm>
            <a:off x="214282" y="428604"/>
            <a:ext cx="7715304" cy="5943600"/>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Slide"/>
          <p:cNvPicPr>
            <a:picLocks noChangeAspect="1" noChangeArrowheads="1"/>
          </p:cNvPicPr>
          <p:nvPr/>
        </p:nvPicPr>
        <p:blipFill>
          <a:blip r:embed="rId2"/>
          <a:srcRect/>
          <a:stretch>
            <a:fillRect/>
          </a:stretch>
        </p:blipFill>
        <p:spPr bwMode="auto">
          <a:xfrm>
            <a:off x="142844" y="285728"/>
            <a:ext cx="7929618" cy="6248400"/>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4" y="1071546"/>
            <a:ext cx="7239000" cy="4846320"/>
          </a:xfrm>
        </p:spPr>
        <p:txBody>
          <a:bodyPr>
            <a:normAutofit lnSpcReduction="10000"/>
          </a:bodyPr>
          <a:lstStyle/>
          <a:p>
            <a:r>
              <a:rPr lang="en-US" b="1" i="1" u="sng" dirty="0" err="1" smtClean="0">
                <a:latin typeface="Andalus" pitchFamily="2" charset="-78"/>
                <a:cs typeface="Andalus" pitchFamily="2" charset="-78"/>
              </a:rPr>
              <a:t>Klebsiella</a:t>
            </a:r>
            <a:r>
              <a:rPr lang="en-US" b="1" i="1" u="sng" dirty="0" smtClean="0">
                <a:latin typeface="Andalus" pitchFamily="2" charset="-78"/>
                <a:cs typeface="Andalus" pitchFamily="2" charset="-78"/>
              </a:rPr>
              <a:t> </a:t>
            </a:r>
            <a:r>
              <a:rPr lang="en-US" b="1" i="1" u="sng" dirty="0" err="1" smtClean="0">
                <a:latin typeface="Andalus" pitchFamily="2" charset="-78"/>
                <a:cs typeface="Andalus" pitchFamily="2" charset="-78"/>
              </a:rPr>
              <a:t>pneumoniae</a:t>
            </a:r>
            <a:r>
              <a:rPr lang="en-US" u="sng" dirty="0" smtClean="0">
                <a:latin typeface="Andalus" pitchFamily="2" charset="-78"/>
                <a:cs typeface="Andalus" pitchFamily="2" charset="-78"/>
              </a:rPr>
              <a:t> and </a:t>
            </a:r>
            <a:r>
              <a:rPr lang="en-US" b="1" i="1" u="sng" dirty="0" err="1" smtClean="0">
                <a:latin typeface="Andalus" pitchFamily="2" charset="-78"/>
                <a:cs typeface="Andalus" pitchFamily="2" charset="-78"/>
              </a:rPr>
              <a:t>Hemophilus</a:t>
            </a:r>
            <a:r>
              <a:rPr lang="en-US" b="1" i="1" u="sng" dirty="0" smtClean="0">
                <a:latin typeface="Andalus" pitchFamily="2" charset="-78"/>
                <a:cs typeface="Andalus" pitchFamily="2" charset="-78"/>
              </a:rPr>
              <a:t> </a:t>
            </a:r>
            <a:r>
              <a:rPr lang="en-US" b="1" i="1" u="sng" dirty="0" err="1" smtClean="0">
                <a:latin typeface="Andalus" pitchFamily="2" charset="-78"/>
                <a:cs typeface="Andalus" pitchFamily="2" charset="-78"/>
              </a:rPr>
              <a:t>influenzae</a:t>
            </a:r>
            <a:r>
              <a:rPr lang="en-US" u="sng" dirty="0" smtClean="0">
                <a:latin typeface="Andalus" pitchFamily="2" charset="-78"/>
                <a:cs typeface="Andalus" pitchFamily="2" charset="-78"/>
              </a:rPr>
              <a:t> </a:t>
            </a:r>
            <a:r>
              <a:rPr lang="en-US" dirty="0" smtClean="0">
                <a:latin typeface="Andalus" pitchFamily="2" charset="-78"/>
                <a:cs typeface="Andalus" pitchFamily="2" charset="-78"/>
              </a:rPr>
              <a:t> </a:t>
            </a:r>
          </a:p>
          <a:p>
            <a:pPr>
              <a:buNone/>
            </a:pPr>
            <a:r>
              <a:rPr lang="en-US" dirty="0" smtClean="0">
                <a:latin typeface="Andalus" pitchFamily="2" charset="-78"/>
                <a:cs typeface="Andalus" pitchFamily="2" charset="-78"/>
              </a:rPr>
              <a:t>   are bacteria that often cause pneumonia in people suffering from </a:t>
            </a:r>
            <a:r>
              <a:rPr lang="en-US" dirty="0" smtClean="0">
                <a:latin typeface="Andalus" pitchFamily="2" charset="-78"/>
                <a:cs typeface="Andalus" pitchFamily="2" charset="-78"/>
                <a:hlinkClick r:id="rId2"/>
              </a:rPr>
              <a:t>chronic obstructive pulmonary disease</a:t>
            </a:r>
            <a:r>
              <a:rPr lang="en-US" dirty="0" smtClean="0">
                <a:latin typeface="Andalus" pitchFamily="2" charset="-78"/>
                <a:cs typeface="Andalus" pitchFamily="2" charset="-78"/>
              </a:rPr>
              <a:t> (COPD) or alcoholism. Useful antibiotics in this case are the second- and third-generation </a:t>
            </a:r>
            <a:r>
              <a:rPr lang="en-US" dirty="0" err="1" smtClean="0">
                <a:latin typeface="Andalus" pitchFamily="2" charset="-78"/>
                <a:cs typeface="Andalus" pitchFamily="2" charset="-78"/>
              </a:rPr>
              <a:t>cephalosporins</a:t>
            </a:r>
            <a:r>
              <a:rPr lang="en-US" dirty="0" smtClean="0">
                <a:latin typeface="Andalus" pitchFamily="2" charset="-78"/>
                <a:cs typeface="Andalus" pitchFamily="2" charset="-78"/>
              </a:rPr>
              <a:t>, amoxicillin and </a:t>
            </a:r>
            <a:r>
              <a:rPr lang="en-US" dirty="0" err="1" smtClean="0">
                <a:latin typeface="Andalus" pitchFamily="2" charset="-78"/>
                <a:cs typeface="Andalus" pitchFamily="2" charset="-78"/>
              </a:rPr>
              <a:t>clavulanic</a:t>
            </a:r>
            <a:r>
              <a:rPr lang="en-US" dirty="0" smtClean="0">
                <a:latin typeface="Andalus" pitchFamily="2" charset="-78"/>
                <a:cs typeface="Andalus" pitchFamily="2" charset="-78"/>
              </a:rPr>
              <a:t> acid, </a:t>
            </a:r>
            <a:r>
              <a:rPr lang="en-US" dirty="0" err="1" smtClean="0">
                <a:latin typeface="Andalus" pitchFamily="2" charset="-78"/>
                <a:cs typeface="Andalus" pitchFamily="2" charset="-78"/>
              </a:rPr>
              <a:t>fluoroquinolones</a:t>
            </a:r>
            <a:r>
              <a:rPr lang="en-US" dirty="0" smtClean="0">
                <a:latin typeface="Andalus" pitchFamily="2" charset="-78"/>
                <a:cs typeface="Andalus" pitchFamily="2" charset="-78"/>
              </a:rPr>
              <a:t> (</a:t>
            </a:r>
            <a:r>
              <a:rPr lang="en-US" dirty="0" err="1" smtClean="0">
                <a:latin typeface="Andalus" pitchFamily="2" charset="-78"/>
                <a:cs typeface="Andalus" pitchFamily="2" charset="-78"/>
                <a:hlinkClick r:id="rId3"/>
              </a:rPr>
              <a:t>levofloxacin</a:t>
            </a:r>
            <a:r>
              <a:rPr lang="en-US" dirty="0" smtClean="0">
                <a:latin typeface="Andalus" pitchFamily="2" charset="-78"/>
                <a:cs typeface="Andalus" pitchFamily="2" charset="-78"/>
              </a:rPr>
              <a:t> [</a:t>
            </a:r>
            <a:r>
              <a:rPr lang="en-US" dirty="0" err="1" smtClean="0">
                <a:latin typeface="Andalus" pitchFamily="2" charset="-78"/>
                <a:cs typeface="Andalus" pitchFamily="2" charset="-78"/>
              </a:rPr>
              <a:t>Levaquin</a:t>
            </a:r>
            <a:r>
              <a:rPr lang="en-US" dirty="0" smtClean="0">
                <a:latin typeface="Andalus" pitchFamily="2" charset="-78"/>
                <a:cs typeface="Andalus" pitchFamily="2" charset="-78"/>
              </a:rPr>
              <a:t>], </a:t>
            </a:r>
            <a:r>
              <a:rPr lang="en-US" dirty="0" err="1" smtClean="0">
                <a:latin typeface="Andalus" pitchFamily="2" charset="-78"/>
                <a:cs typeface="Andalus" pitchFamily="2" charset="-78"/>
                <a:hlinkClick r:id="rId4"/>
              </a:rPr>
              <a:t>moxifloxacin</a:t>
            </a:r>
            <a:r>
              <a:rPr lang="en-US" dirty="0" smtClean="0">
                <a:latin typeface="Andalus" pitchFamily="2" charset="-78"/>
                <a:cs typeface="Andalus" pitchFamily="2" charset="-78"/>
                <a:hlinkClick r:id="rId4"/>
              </a:rPr>
              <a:t>-oral</a:t>
            </a:r>
            <a:r>
              <a:rPr lang="en-US" dirty="0" smtClean="0">
                <a:latin typeface="Andalus" pitchFamily="2" charset="-78"/>
                <a:cs typeface="Andalus" pitchFamily="2" charset="-78"/>
              </a:rPr>
              <a:t> [</a:t>
            </a:r>
            <a:r>
              <a:rPr lang="en-US" dirty="0" err="1" smtClean="0">
                <a:latin typeface="Andalus" pitchFamily="2" charset="-78"/>
                <a:cs typeface="Andalus" pitchFamily="2" charset="-78"/>
              </a:rPr>
              <a:t>Avelox</a:t>
            </a:r>
            <a:r>
              <a:rPr lang="en-US" dirty="0" smtClean="0">
                <a:latin typeface="Andalus" pitchFamily="2" charset="-78"/>
                <a:cs typeface="Andalus" pitchFamily="2" charset="-78"/>
              </a:rPr>
              <a:t>], </a:t>
            </a:r>
            <a:r>
              <a:rPr lang="en-US" dirty="0" err="1" smtClean="0">
                <a:latin typeface="Andalus" pitchFamily="2" charset="-78"/>
                <a:cs typeface="Andalus" pitchFamily="2" charset="-78"/>
                <a:hlinkClick r:id="rId5"/>
              </a:rPr>
              <a:t>gatifloxacin</a:t>
            </a:r>
            <a:r>
              <a:rPr lang="en-US" dirty="0" smtClean="0">
                <a:latin typeface="Andalus" pitchFamily="2" charset="-78"/>
                <a:cs typeface="Andalus" pitchFamily="2" charset="-78"/>
                <a:hlinkClick r:id="rId5"/>
              </a:rPr>
              <a:t>-oral</a:t>
            </a:r>
            <a:r>
              <a:rPr lang="en-US" dirty="0" smtClean="0">
                <a:latin typeface="Andalus" pitchFamily="2" charset="-78"/>
                <a:cs typeface="Andalus" pitchFamily="2" charset="-78"/>
              </a:rPr>
              <a:t>  and </a:t>
            </a:r>
            <a:r>
              <a:rPr lang="en-US" dirty="0" err="1" smtClean="0">
                <a:latin typeface="Andalus" pitchFamily="2" charset="-78"/>
                <a:cs typeface="Andalus" pitchFamily="2" charset="-78"/>
                <a:hlinkClick r:id="rId6"/>
              </a:rPr>
              <a:t>sulfamethoxazole</a:t>
            </a:r>
            <a:r>
              <a:rPr lang="en-US" dirty="0" smtClean="0">
                <a:latin typeface="Andalus" pitchFamily="2" charset="-78"/>
                <a:cs typeface="Andalus" pitchFamily="2" charset="-78"/>
              </a:rPr>
              <a:t> and </a:t>
            </a:r>
            <a:r>
              <a:rPr lang="en-US" dirty="0" err="1" smtClean="0">
                <a:latin typeface="Andalus" pitchFamily="2" charset="-78"/>
                <a:cs typeface="Andalus" pitchFamily="2" charset="-78"/>
                <a:hlinkClick r:id="rId7"/>
              </a:rPr>
              <a:t>trimethoprim</a:t>
            </a:r>
            <a:r>
              <a:rPr lang="en-US" dirty="0" smtClean="0">
                <a:latin typeface="Andalus" pitchFamily="2" charset="-78"/>
                <a:cs typeface="Andalus" pitchFamily="2" charset="-78"/>
              </a:rPr>
              <a:t> [</a:t>
            </a:r>
            <a:r>
              <a:rPr lang="en-US" dirty="0" err="1" smtClean="0">
                <a:latin typeface="Andalus" pitchFamily="2" charset="-78"/>
                <a:cs typeface="Andalus" pitchFamily="2" charset="-78"/>
              </a:rPr>
              <a:t>Bactrim</a:t>
            </a:r>
            <a:r>
              <a:rPr lang="en-US" dirty="0" smtClean="0">
                <a:latin typeface="Andalus" pitchFamily="2" charset="-78"/>
                <a:cs typeface="Andalus" pitchFamily="2" charset="-78"/>
              </a:rPr>
              <a:t>]).</a:t>
            </a:r>
            <a:endParaRPr lang="en-US" dirty="0">
              <a:latin typeface="Andalus" pitchFamily="2" charset="-78"/>
              <a:cs typeface="Andalus" pitchFamily="2" charset="-7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071546"/>
            <a:ext cx="7239000" cy="4846320"/>
          </a:xfrm>
        </p:spPr>
        <p:txBody>
          <a:bodyPr>
            <a:normAutofit lnSpcReduction="10000"/>
          </a:bodyPr>
          <a:lstStyle/>
          <a:p>
            <a:r>
              <a:rPr lang="en-US" b="1" i="1" u="sng" dirty="0" err="1" smtClean="0">
                <a:latin typeface="Andalus" pitchFamily="2" charset="-78"/>
                <a:cs typeface="Andalus" pitchFamily="2" charset="-78"/>
              </a:rPr>
              <a:t>Mycoplasma</a:t>
            </a:r>
            <a:r>
              <a:rPr lang="en-US" b="1" i="1" u="sng" dirty="0" smtClean="0">
                <a:latin typeface="Andalus" pitchFamily="2" charset="-78"/>
                <a:cs typeface="Andalus" pitchFamily="2" charset="-78"/>
              </a:rPr>
              <a:t> </a:t>
            </a:r>
            <a:r>
              <a:rPr lang="en-US" b="1" i="1" u="sng" dirty="0" err="1" smtClean="0">
                <a:latin typeface="Andalus" pitchFamily="2" charset="-78"/>
                <a:cs typeface="Andalus" pitchFamily="2" charset="-78"/>
              </a:rPr>
              <a:t>pneumoniae</a:t>
            </a:r>
            <a:r>
              <a:rPr lang="en-US" u="sng" dirty="0" smtClean="0">
                <a:latin typeface="Andalus" pitchFamily="2" charset="-78"/>
                <a:cs typeface="Andalus" pitchFamily="2" charset="-78"/>
              </a:rPr>
              <a:t> </a:t>
            </a:r>
          </a:p>
          <a:p>
            <a:pPr>
              <a:buNone/>
            </a:pPr>
            <a:r>
              <a:rPr lang="en-US" dirty="0" smtClean="0">
                <a:latin typeface="Andalus" pitchFamily="2" charset="-78"/>
                <a:cs typeface="Andalus" pitchFamily="2" charset="-78"/>
              </a:rPr>
              <a:t>    is a type of bacteria that often causes a slowly developing infection. Symptoms include fever, chills, muscle aches, </a:t>
            </a:r>
            <a:r>
              <a:rPr lang="en-US" dirty="0" smtClean="0">
                <a:latin typeface="Andalus" pitchFamily="2" charset="-78"/>
                <a:cs typeface="Andalus" pitchFamily="2" charset="-78"/>
                <a:hlinkClick r:id="rId2"/>
              </a:rPr>
              <a:t>diarrhea</a:t>
            </a:r>
            <a:r>
              <a:rPr lang="en-US" dirty="0" smtClean="0">
                <a:latin typeface="Andalus" pitchFamily="2" charset="-78"/>
                <a:cs typeface="Andalus" pitchFamily="2" charset="-78"/>
              </a:rPr>
              <a:t>, and </a:t>
            </a:r>
            <a:r>
              <a:rPr lang="en-US" dirty="0" smtClean="0">
                <a:latin typeface="Andalus" pitchFamily="2" charset="-78"/>
                <a:cs typeface="Andalus" pitchFamily="2" charset="-78"/>
                <a:hlinkClick r:id="rId3"/>
              </a:rPr>
              <a:t>rash</a:t>
            </a:r>
            <a:r>
              <a:rPr lang="en-US" dirty="0" smtClean="0">
                <a:latin typeface="Andalus" pitchFamily="2" charset="-78"/>
                <a:cs typeface="Andalus" pitchFamily="2" charset="-78"/>
              </a:rPr>
              <a:t>. This bacterium is the principal cause of many pneumonias in the summer and fall months, and the condition often referred to as "atypical pneumonia." </a:t>
            </a:r>
            <a:r>
              <a:rPr lang="en-US" dirty="0" err="1" smtClean="0">
                <a:latin typeface="Andalus" pitchFamily="2" charset="-78"/>
                <a:cs typeface="Andalus" pitchFamily="2" charset="-78"/>
              </a:rPr>
              <a:t>Macrolides</a:t>
            </a:r>
            <a:r>
              <a:rPr lang="en-US" dirty="0" smtClean="0">
                <a:latin typeface="Andalus" pitchFamily="2" charset="-78"/>
                <a:cs typeface="Andalus" pitchFamily="2" charset="-78"/>
              </a:rPr>
              <a:t> (erythromycin, </a:t>
            </a:r>
            <a:r>
              <a:rPr lang="en-US" dirty="0" err="1" smtClean="0">
                <a:latin typeface="Andalus" pitchFamily="2" charset="-78"/>
                <a:cs typeface="Andalus" pitchFamily="2" charset="-78"/>
              </a:rPr>
              <a:t>clarithromycin</a:t>
            </a:r>
            <a:r>
              <a:rPr lang="en-US" dirty="0" smtClean="0">
                <a:latin typeface="Andalus" pitchFamily="2" charset="-78"/>
                <a:cs typeface="Andalus" pitchFamily="2" charset="-78"/>
              </a:rPr>
              <a:t>, </a:t>
            </a:r>
            <a:r>
              <a:rPr lang="en-US" dirty="0" err="1" smtClean="0">
                <a:latin typeface="Andalus" pitchFamily="2" charset="-78"/>
                <a:cs typeface="Andalus" pitchFamily="2" charset="-78"/>
              </a:rPr>
              <a:t>azithromycin</a:t>
            </a:r>
            <a:r>
              <a:rPr lang="en-US" dirty="0" smtClean="0">
                <a:latin typeface="Andalus" pitchFamily="2" charset="-78"/>
                <a:cs typeface="Andalus" pitchFamily="2" charset="-78"/>
              </a:rPr>
              <a:t>, and </a:t>
            </a:r>
            <a:r>
              <a:rPr lang="en-US" dirty="0" err="1" smtClean="0">
                <a:latin typeface="Andalus" pitchFamily="2" charset="-78"/>
                <a:cs typeface="Andalus" pitchFamily="2" charset="-78"/>
              </a:rPr>
              <a:t>fluoroquinolones</a:t>
            </a:r>
            <a:r>
              <a:rPr lang="en-US" dirty="0" smtClean="0">
                <a:latin typeface="Andalus" pitchFamily="2" charset="-78"/>
                <a:cs typeface="Andalus" pitchFamily="2" charset="-78"/>
              </a:rPr>
              <a:t>) are antibiotics commonly prescribed to treat </a:t>
            </a:r>
            <a:r>
              <a:rPr lang="en-US" i="1" dirty="0" err="1" smtClean="0">
                <a:latin typeface="Andalus" pitchFamily="2" charset="-78"/>
                <a:cs typeface="Andalus" pitchFamily="2" charset="-78"/>
              </a:rPr>
              <a:t>Mycoplasma</a:t>
            </a:r>
            <a:r>
              <a:rPr lang="en-US" i="1" dirty="0" smtClean="0">
                <a:latin typeface="Andalus" pitchFamily="2" charset="-78"/>
                <a:cs typeface="Andalus" pitchFamily="2" charset="-78"/>
              </a:rPr>
              <a:t> pneumonia</a:t>
            </a:r>
            <a:r>
              <a:rPr lang="en-US" dirty="0" smtClean="0">
                <a:latin typeface="Andalus" pitchFamily="2" charset="-78"/>
                <a:cs typeface="Andalus" pitchFamily="2" charset="-78"/>
              </a:rPr>
              <a:t>.</a:t>
            </a:r>
            <a:endParaRPr lang="en-US" dirty="0">
              <a:latin typeface="Andalus" pitchFamily="2" charset="-78"/>
              <a:cs typeface="Andalus" pitchFamily="2" charset="-7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4" y="785794"/>
            <a:ext cx="7239000" cy="4846320"/>
          </a:xfrm>
        </p:spPr>
        <p:txBody>
          <a:bodyPr>
            <a:normAutofit fontScale="92500" lnSpcReduction="20000"/>
          </a:bodyPr>
          <a:lstStyle/>
          <a:p>
            <a:r>
              <a:rPr lang="en-US" dirty="0" smtClean="0">
                <a:solidFill>
                  <a:schemeClr val="accent6">
                    <a:lumMod val="75000"/>
                  </a:schemeClr>
                </a:solidFill>
                <a:latin typeface="Andalus" pitchFamily="2" charset="-78"/>
                <a:cs typeface="Andalus" pitchFamily="2" charset="-78"/>
                <a:hlinkClick r:id="rId2"/>
              </a:rPr>
              <a:t>Legionnaire's disease</a:t>
            </a:r>
            <a:r>
              <a:rPr lang="en-US" dirty="0" smtClean="0">
                <a:latin typeface="Andalus" pitchFamily="2" charset="-78"/>
                <a:cs typeface="Andalus" pitchFamily="2" charset="-78"/>
              </a:rPr>
              <a:t> </a:t>
            </a:r>
          </a:p>
          <a:p>
            <a:pPr>
              <a:buNone/>
            </a:pPr>
            <a:r>
              <a:rPr lang="en-US" dirty="0" smtClean="0">
                <a:latin typeface="Andalus" pitchFamily="2" charset="-78"/>
                <a:cs typeface="Andalus" pitchFamily="2" charset="-78"/>
              </a:rPr>
              <a:t>    is caused by the bacterium </a:t>
            </a:r>
            <a:r>
              <a:rPr lang="en-US" b="1" i="1" dirty="0" err="1" smtClean="0">
                <a:latin typeface="Andalus" pitchFamily="2" charset="-78"/>
                <a:cs typeface="Andalus" pitchFamily="2" charset="-78"/>
              </a:rPr>
              <a:t>Legionella</a:t>
            </a:r>
            <a:r>
              <a:rPr lang="en-US" b="1" i="1" dirty="0" smtClean="0">
                <a:latin typeface="Andalus" pitchFamily="2" charset="-78"/>
                <a:cs typeface="Andalus" pitchFamily="2" charset="-78"/>
              </a:rPr>
              <a:t> </a:t>
            </a:r>
            <a:r>
              <a:rPr lang="en-US" b="1" i="1" dirty="0" err="1" smtClean="0">
                <a:latin typeface="Andalus" pitchFamily="2" charset="-78"/>
                <a:cs typeface="Andalus" pitchFamily="2" charset="-78"/>
              </a:rPr>
              <a:t>pneumoniae</a:t>
            </a:r>
            <a:r>
              <a:rPr lang="en-US" dirty="0" smtClean="0">
                <a:latin typeface="Andalus" pitchFamily="2" charset="-78"/>
                <a:cs typeface="Andalus" pitchFamily="2" charset="-78"/>
              </a:rPr>
              <a:t> that is most often found in contaminated water supplies and air conditioners. It is a potentially fatal infection if not accurately diagnosed. Pneumonia is part of the overall infection, and symptoms include high fever, a relatively slow heart rate, diarrhea, </a:t>
            </a:r>
            <a:r>
              <a:rPr lang="en-US" dirty="0" smtClean="0">
                <a:latin typeface="Andalus" pitchFamily="2" charset="-78"/>
                <a:cs typeface="Andalus" pitchFamily="2" charset="-78"/>
                <a:hlinkClick r:id="rId3"/>
              </a:rPr>
              <a:t>nausea, vomiting</a:t>
            </a:r>
            <a:r>
              <a:rPr lang="en-US" dirty="0" smtClean="0">
                <a:latin typeface="Andalus" pitchFamily="2" charset="-78"/>
                <a:cs typeface="Andalus" pitchFamily="2" charset="-78"/>
              </a:rPr>
              <a:t>, and chest pain. Older men, smokers, and people whose immune systems are suppressed are at higher risk of developing Legionnaire's disease. </a:t>
            </a:r>
            <a:r>
              <a:rPr lang="en-US" dirty="0" err="1" smtClean="0">
                <a:latin typeface="Andalus" pitchFamily="2" charset="-78"/>
                <a:cs typeface="Andalus" pitchFamily="2" charset="-78"/>
              </a:rPr>
              <a:t>Fluoroquinolones</a:t>
            </a:r>
            <a:r>
              <a:rPr lang="en-US" dirty="0" smtClean="0">
                <a:latin typeface="Andalus" pitchFamily="2" charset="-78"/>
                <a:cs typeface="Andalus" pitchFamily="2" charset="-78"/>
              </a:rPr>
              <a:t> are the treatment of choice in this infection. This infection is often diagnosed by a special urine test looking for specific antibodies to the specific organism.</a:t>
            </a:r>
            <a:endParaRPr lang="en-US" dirty="0">
              <a:latin typeface="Andalus" pitchFamily="2" charset="-78"/>
              <a:cs typeface="Andalus" pitchFamily="2" charset="-78"/>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en-US" dirty="0" err="1" smtClean="0">
                <a:latin typeface="Andalus" pitchFamily="2" charset="-78"/>
                <a:cs typeface="Andalus" pitchFamily="2" charset="-78"/>
              </a:rPr>
              <a:t>Mycoplasma</a:t>
            </a:r>
            <a:r>
              <a:rPr lang="en-US" dirty="0" smtClean="0">
                <a:latin typeface="Andalus" pitchFamily="2" charset="-78"/>
                <a:cs typeface="Andalus" pitchFamily="2" charset="-78"/>
              </a:rPr>
              <a:t>, Legionnaire's, and another infection, </a:t>
            </a:r>
            <a:r>
              <a:rPr lang="en-US" b="1" i="1" dirty="0" smtClean="0">
                <a:latin typeface="Andalus" pitchFamily="2" charset="-78"/>
                <a:cs typeface="Andalus" pitchFamily="2" charset="-78"/>
              </a:rPr>
              <a:t>Chlamydia </a:t>
            </a:r>
            <a:r>
              <a:rPr lang="en-US" b="1" i="1" dirty="0" err="1" smtClean="0">
                <a:latin typeface="Andalus" pitchFamily="2" charset="-78"/>
                <a:cs typeface="Andalus" pitchFamily="2" charset="-78"/>
              </a:rPr>
              <a:t>pneumoniae</a:t>
            </a:r>
            <a:r>
              <a:rPr lang="en-US" dirty="0" smtClean="0">
                <a:latin typeface="Andalus" pitchFamily="2" charset="-78"/>
                <a:cs typeface="Andalus" pitchFamily="2" charset="-78"/>
              </a:rPr>
              <a:t>, all cause a syndrome known as "atypical pneumonia." In this syndrome, the chest x-ray shows diffuse abnormalities, yet the patient does not appear severely ill. These infections are very difficult to distinguish clinically and often require laboratory evidence for confirmation.</a:t>
            </a:r>
            <a:endParaRPr lang="en-US" dirty="0">
              <a:latin typeface="Andalus" pitchFamily="2" charset="-78"/>
              <a:cs typeface="Andalus"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190px-Illu_conducting_passages">
            <a:hlinkClick r:id="rId2"/>
          </p:cNvPr>
          <p:cNvPicPr>
            <a:picLocks noChangeAspect="1" noChangeArrowheads="1"/>
          </p:cNvPicPr>
          <p:nvPr/>
        </p:nvPicPr>
        <p:blipFill>
          <a:blip r:embed="rId3"/>
          <a:srcRect/>
          <a:stretch>
            <a:fillRect/>
          </a:stretch>
        </p:blipFill>
        <p:spPr bwMode="auto">
          <a:xfrm>
            <a:off x="785786" y="571480"/>
            <a:ext cx="6572296" cy="564360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en-US" b="1" i="1" dirty="0" err="1" smtClean="0">
                <a:latin typeface="Andalus" pitchFamily="2" charset="-78"/>
                <a:cs typeface="Andalus" pitchFamily="2" charset="-78"/>
                <a:hlinkClick r:id="rId2"/>
              </a:rPr>
              <a:t>Pneumocystis</a:t>
            </a:r>
            <a:r>
              <a:rPr lang="en-US" b="1" i="1" dirty="0" smtClean="0">
                <a:latin typeface="Andalus" pitchFamily="2" charset="-78"/>
                <a:cs typeface="Andalus" pitchFamily="2" charset="-78"/>
                <a:hlinkClick r:id="rId2"/>
              </a:rPr>
              <a:t> </a:t>
            </a:r>
            <a:r>
              <a:rPr lang="en-US" b="1" i="1" dirty="0" err="1" smtClean="0">
                <a:latin typeface="Andalus" pitchFamily="2" charset="-78"/>
                <a:cs typeface="Andalus" pitchFamily="2" charset="-78"/>
                <a:hlinkClick r:id="rId2"/>
              </a:rPr>
              <a:t>carinii</a:t>
            </a:r>
            <a:r>
              <a:rPr lang="en-US" dirty="0" smtClean="0">
                <a:latin typeface="Andalus" pitchFamily="2" charset="-78"/>
                <a:cs typeface="Andalus" pitchFamily="2" charset="-78"/>
              </a:rPr>
              <a:t> pneumonia is another form of pneumonia that usually involves both lungs. It is seen in patients with a compromised immune system, either from </a:t>
            </a:r>
            <a:r>
              <a:rPr lang="en-US" dirty="0" smtClean="0">
                <a:latin typeface="Andalus" pitchFamily="2" charset="-78"/>
                <a:cs typeface="Andalus" pitchFamily="2" charset="-78"/>
                <a:hlinkClick r:id="rId3"/>
              </a:rPr>
              <a:t>chemotherapy</a:t>
            </a:r>
            <a:r>
              <a:rPr lang="en-US" dirty="0" smtClean="0">
                <a:latin typeface="Andalus" pitchFamily="2" charset="-78"/>
                <a:cs typeface="Andalus" pitchFamily="2" charset="-78"/>
              </a:rPr>
              <a:t> for </a:t>
            </a:r>
            <a:r>
              <a:rPr lang="en-US" dirty="0" smtClean="0">
                <a:latin typeface="Andalus" pitchFamily="2" charset="-78"/>
                <a:cs typeface="Andalus" pitchFamily="2" charset="-78"/>
                <a:hlinkClick r:id="rId4"/>
              </a:rPr>
              <a:t>cancer</a:t>
            </a:r>
            <a:r>
              <a:rPr lang="en-US" dirty="0" smtClean="0">
                <a:latin typeface="Andalus" pitchFamily="2" charset="-78"/>
                <a:cs typeface="Andalus" pitchFamily="2" charset="-78"/>
              </a:rPr>
              <a:t>, </a:t>
            </a:r>
            <a:r>
              <a:rPr lang="en-US" dirty="0" smtClean="0">
                <a:latin typeface="Andalus" pitchFamily="2" charset="-78"/>
                <a:cs typeface="Andalus" pitchFamily="2" charset="-78"/>
                <a:hlinkClick r:id="rId5"/>
              </a:rPr>
              <a:t>HIV/AIDS</a:t>
            </a:r>
            <a:r>
              <a:rPr lang="en-US" dirty="0" smtClean="0">
                <a:latin typeface="Andalus" pitchFamily="2" charset="-78"/>
                <a:cs typeface="Andalus" pitchFamily="2" charset="-78"/>
              </a:rPr>
              <a:t>, and those treated with TNF (</a:t>
            </a:r>
            <a:r>
              <a:rPr lang="en-US" dirty="0" smtClean="0">
                <a:latin typeface="Andalus" pitchFamily="2" charset="-78"/>
                <a:cs typeface="Andalus" pitchFamily="2" charset="-78"/>
                <a:hlinkClick r:id="rId6"/>
              </a:rPr>
              <a:t>tumor necrosis factor</a:t>
            </a:r>
            <a:r>
              <a:rPr lang="en-US" dirty="0" smtClean="0">
                <a:latin typeface="Andalus" pitchFamily="2" charset="-78"/>
                <a:cs typeface="Andalus" pitchFamily="2" charset="-78"/>
              </a:rPr>
              <a:t>), such as for </a:t>
            </a:r>
            <a:r>
              <a:rPr lang="en-US" dirty="0" smtClean="0">
                <a:latin typeface="Andalus" pitchFamily="2" charset="-78"/>
                <a:cs typeface="Andalus" pitchFamily="2" charset="-78"/>
                <a:hlinkClick r:id="rId7"/>
              </a:rPr>
              <a:t>rheumatoid arthritis</a:t>
            </a:r>
            <a:r>
              <a:rPr lang="en-US" dirty="0" smtClean="0">
                <a:latin typeface="Andalus" pitchFamily="2" charset="-78"/>
                <a:cs typeface="Andalus" pitchFamily="2" charset="-78"/>
              </a:rPr>
              <a:t>. Once diagnosed, it usually responds well to sulfa-containing antibiotics. Steroids are often additionally used in more severe cases.</a:t>
            </a:r>
            <a:endParaRPr lang="en-US" dirty="0">
              <a:latin typeface="Andalus" pitchFamily="2" charset="-78"/>
              <a:cs typeface="Andalus" pitchFamily="2" charset="-78"/>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en-US" dirty="0" smtClean="0">
                <a:latin typeface="Andalus" pitchFamily="2" charset="-78"/>
                <a:cs typeface="Andalus" pitchFamily="2" charset="-78"/>
              </a:rPr>
              <a:t>Recently, one of these resistant organisms from the hospital has become quite common in the community. In some communities, up to 50% of </a:t>
            </a:r>
            <a:r>
              <a:rPr lang="en-US" i="1" dirty="0" smtClean="0">
                <a:latin typeface="Andalus" pitchFamily="2" charset="-78"/>
                <a:cs typeface="Andalus" pitchFamily="2" charset="-78"/>
                <a:hlinkClick r:id="rId2"/>
              </a:rPr>
              <a:t>Staph </a:t>
            </a:r>
            <a:r>
              <a:rPr lang="en-US" i="1" dirty="0" err="1" smtClean="0">
                <a:latin typeface="Andalus" pitchFamily="2" charset="-78"/>
                <a:cs typeface="Andalus" pitchFamily="2" charset="-78"/>
                <a:hlinkClick r:id="rId2"/>
              </a:rPr>
              <a:t>aureus</a:t>
            </a:r>
            <a:r>
              <a:rPr lang="en-US" dirty="0" smtClean="0">
                <a:latin typeface="Andalus" pitchFamily="2" charset="-78"/>
                <a:cs typeface="Andalus" pitchFamily="2" charset="-78"/>
              </a:rPr>
              <a:t> infections are due to organisms resistant to the antibiotic </a:t>
            </a:r>
            <a:r>
              <a:rPr lang="en-US" dirty="0" err="1" smtClean="0">
                <a:latin typeface="Andalus" pitchFamily="2" charset="-78"/>
                <a:cs typeface="Andalus" pitchFamily="2" charset="-78"/>
              </a:rPr>
              <a:t>methicillin</a:t>
            </a:r>
            <a:r>
              <a:rPr lang="en-US" dirty="0" smtClean="0">
                <a:latin typeface="Andalus" pitchFamily="2" charset="-78"/>
                <a:cs typeface="Andalus" pitchFamily="2" charset="-78"/>
              </a:rPr>
              <a:t>. This organism is referred to as </a:t>
            </a:r>
            <a:r>
              <a:rPr lang="en-US" dirty="0" smtClean="0">
                <a:latin typeface="Andalus" pitchFamily="2" charset="-78"/>
                <a:cs typeface="Andalus" pitchFamily="2" charset="-78"/>
                <a:hlinkClick r:id="rId3"/>
              </a:rPr>
              <a:t>MRSA</a:t>
            </a:r>
            <a:r>
              <a:rPr lang="en-US" dirty="0" smtClean="0">
                <a:latin typeface="Andalus" pitchFamily="2" charset="-78"/>
                <a:cs typeface="Andalus" pitchFamily="2" charset="-78"/>
              </a:rPr>
              <a:t> (</a:t>
            </a:r>
            <a:r>
              <a:rPr lang="en-US" dirty="0" err="1" smtClean="0">
                <a:latin typeface="Andalus" pitchFamily="2" charset="-78"/>
                <a:cs typeface="Andalus" pitchFamily="2" charset="-78"/>
              </a:rPr>
              <a:t>methicillin</a:t>
            </a:r>
            <a:r>
              <a:rPr lang="en-US" dirty="0" smtClean="0">
                <a:latin typeface="Andalus" pitchFamily="2" charset="-78"/>
                <a:cs typeface="Andalus" pitchFamily="2" charset="-78"/>
              </a:rPr>
              <a:t>-resistant </a:t>
            </a:r>
            <a:r>
              <a:rPr lang="en-US" i="1" dirty="0" smtClean="0">
                <a:latin typeface="Andalus" pitchFamily="2" charset="-78"/>
                <a:cs typeface="Andalus" pitchFamily="2" charset="-78"/>
              </a:rPr>
              <a:t>Staph </a:t>
            </a:r>
            <a:r>
              <a:rPr lang="en-US" i="1" dirty="0" err="1" smtClean="0">
                <a:latin typeface="Andalus" pitchFamily="2" charset="-78"/>
                <a:cs typeface="Andalus" pitchFamily="2" charset="-78"/>
              </a:rPr>
              <a:t>aureus</a:t>
            </a:r>
            <a:r>
              <a:rPr lang="en-US" dirty="0" smtClean="0">
                <a:latin typeface="Andalus" pitchFamily="2" charset="-78"/>
                <a:cs typeface="Andalus" pitchFamily="2" charset="-78"/>
              </a:rPr>
              <a:t>) and requires special antibiotics when it causes infection. It can cause pneumonia but also frequently causes skin infections. In many hospitals, patients with this infection are placed in contact isolation</a:t>
            </a:r>
            <a:endParaRPr lang="en-US" dirty="0">
              <a:latin typeface="Andalus" pitchFamily="2" charset="-78"/>
              <a:cs typeface="Andalus" pitchFamily="2" charset="-78"/>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214290"/>
            <a:ext cx="7239000" cy="1143000"/>
          </a:xfrm>
        </p:spPr>
        <p:txBody>
          <a:bodyPr>
            <a:normAutofit/>
          </a:bodyPr>
          <a:lstStyle/>
          <a:p>
            <a:r>
              <a:rPr lang="en-US" sz="3200" u="sng" dirty="0" smtClean="0">
                <a:solidFill>
                  <a:schemeClr val="accent6">
                    <a:lumMod val="75000"/>
                  </a:schemeClr>
                </a:solidFill>
                <a:latin typeface="Andalus" pitchFamily="2" charset="-78"/>
                <a:cs typeface="Andalus" pitchFamily="2" charset="-78"/>
              </a:rPr>
              <a:t>Viral  pneumonia </a:t>
            </a:r>
            <a:endParaRPr lang="en-US" sz="3200" u="sng" dirty="0">
              <a:solidFill>
                <a:schemeClr val="accent6">
                  <a:lumMod val="75000"/>
                </a:schemeClr>
              </a:solidFill>
              <a:latin typeface="Andalus" pitchFamily="2" charset="-78"/>
              <a:cs typeface="Andalus" pitchFamily="2" charset="-78"/>
            </a:endParaRPr>
          </a:p>
        </p:txBody>
      </p:sp>
      <p:sp>
        <p:nvSpPr>
          <p:cNvPr id="3" name="عنصر نائب للمحتوى 2"/>
          <p:cNvSpPr>
            <a:spLocks noGrp="1"/>
          </p:cNvSpPr>
          <p:nvPr>
            <p:ph idx="1"/>
          </p:nvPr>
        </p:nvSpPr>
        <p:spPr/>
        <p:txBody>
          <a:bodyPr>
            <a:normAutofit fontScale="92500"/>
          </a:bodyPr>
          <a:lstStyle/>
          <a:p>
            <a:r>
              <a:rPr lang="en-US" dirty="0" smtClean="0">
                <a:latin typeface="Andalus" pitchFamily="2" charset="-78"/>
                <a:cs typeface="Andalus" pitchFamily="2" charset="-78"/>
              </a:rPr>
              <a:t>Viral pneumonias do not typically respond to antibiotic treatment. These infections can be caused by adenoviruses, rhinovirus, influenza virus (</a:t>
            </a:r>
            <a:r>
              <a:rPr lang="en-US" dirty="0" smtClean="0">
                <a:latin typeface="Andalus" pitchFamily="2" charset="-78"/>
                <a:cs typeface="Andalus" pitchFamily="2" charset="-78"/>
                <a:hlinkClick r:id="rId2"/>
              </a:rPr>
              <a:t>flu</a:t>
            </a:r>
            <a:r>
              <a:rPr lang="en-US" dirty="0" smtClean="0">
                <a:latin typeface="Andalus" pitchFamily="2" charset="-78"/>
                <a:cs typeface="Andalus" pitchFamily="2" charset="-78"/>
              </a:rPr>
              <a:t>), </a:t>
            </a:r>
            <a:r>
              <a:rPr lang="en-US" dirty="0" smtClean="0">
                <a:latin typeface="Andalus" pitchFamily="2" charset="-78"/>
                <a:cs typeface="Andalus" pitchFamily="2" charset="-78"/>
                <a:hlinkClick r:id="rId3"/>
              </a:rPr>
              <a:t>respiratory </a:t>
            </a:r>
            <a:r>
              <a:rPr lang="en-US" dirty="0" err="1" smtClean="0">
                <a:latin typeface="Andalus" pitchFamily="2" charset="-78"/>
                <a:cs typeface="Andalus" pitchFamily="2" charset="-78"/>
                <a:hlinkClick r:id="rId3"/>
              </a:rPr>
              <a:t>syncytial</a:t>
            </a:r>
            <a:r>
              <a:rPr lang="en-US" dirty="0" smtClean="0">
                <a:latin typeface="Andalus" pitchFamily="2" charset="-78"/>
                <a:cs typeface="Andalus" pitchFamily="2" charset="-78"/>
                <a:hlinkClick r:id="rId3"/>
              </a:rPr>
              <a:t> virus</a:t>
            </a:r>
            <a:r>
              <a:rPr lang="en-US" dirty="0" smtClean="0">
                <a:latin typeface="Andalus" pitchFamily="2" charset="-78"/>
                <a:cs typeface="Andalus" pitchFamily="2" charset="-78"/>
              </a:rPr>
              <a:t> (RSV), and </a:t>
            </a:r>
            <a:r>
              <a:rPr lang="en-US" dirty="0" err="1" smtClean="0">
                <a:latin typeface="Andalus" pitchFamily="2" charset="-78"/>
                <a:cs typeface="Andalus" pitchFamily="2" charset="-78"/>
                <a:hlinkClick r:id="rId4"/>
              </a:rPr>
              <a:t>parainfluenza</a:t>
            </a:r>
            <a:r>
              <a:rPr lang="en-US" dirty="0" smtClean="0">
                <a:latin typeface="Andalus" pitchFamily="2" charset="-78"/>
                <a:cs typeface="Andalus" pitchFamily="2" charset="-78"/>
              </a:rPr>
              <a:t> virus (that also causes </a:t>
            </a:r>
            <a:r>
              <a:rPr lang="en-US" dirty="0" smtClean="0">
                <a:latin typeface="Andalus" pitchFamily="2" charset="-78"/>
                <a:cs typeface="Andalus" pitchFamily="2" charset="-78"/>
                <a:hlinkClick r:id="rId5"/>
              </a:rPr>
              <a:t>croup</a:t>
            </a:r>
            <a:r>
              <a:rPr lang="en-US" dirty="0" smtClean="0">
                <a:latin typeface="Andalus" pitchFamily="2" charset="-78"/>
                <a:cs typeface="Andalus" pitchFamily="2" charset="-78"/>
              </a:rPr>
              <a:t>). These pneumonias usually resolve over time with the body's immune system fighting off the infection. It is important to make sure that a bacterial pneumonia does not secondarily develop. If it does, then the bacterial pneumonia is treated with appropriate antibiotics. In some situations, antiviral therapy is helpful in treating these conditions</a:t>
            </a:r>
            <a:endParaRPr lang="en-US" dirty="0">
              <a:latin typeface="Andalus" pitchFamily="2" charset="-78"/>
              <a:cs typeface="Andalus" pitchFamily="2" charset="-7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3200" u="sng" dirty="0" smtClean="0">
                <a:solidFill>
                  <a:schemeClr val="accent6">
                    <a:lumMod val="75000"/>
                  </a:schemeClr>
                </a:solidFill>
                <a:latin typeface="Andalus" pitchFamily="2" charset="-78"/>
                <a:cs typeface="Andalus" pitchFamily="2" charset="-78"/>
              </a:rPr>
              <a:t>Fungal pneumonia</a:t>
            </a:r>
            <a:r>
              <a:rPr lang="en-US" dirty="0" smtClean="0"/>
              <a:t> </a:t>
            </a:r>
            <a:endParaRPr lang="en-US" dirty="0"/>
          </a:p>
        </p:txBody>
      </p:sp>
      <p:sp>
        <p:nvSpPr>
          <p:cNvPr id="3" name="عنصر نائب للمحتوى 2"/>
          <p:cNvSpPr>
            <a:spLocks noGrp="1"/>
          </p:cNvSpPr>
          <p:nvPr>
            <p:ph idx="1"/>
          </p:nvPr>
        </p:nvSpPr>
        <p:spPr/>
        <p:txBody>
          <a:bodyPr/>
          <a:lstStyle/>
          <a:p>
            <a:r>
              <a:rPr lang="en-US" dirty="0" smtClean="0">
                <a:latin typeface="Andalus" pitchFamily="2" charset="-78"/>
                <a:cs typeface="Andalus" pitchFamily="2" charset="-78"/>
              </a:rPr>
              <a:t>Fungal infections that can lead to pneumonia include </a:t>
            </a:r>
            <a:r>
              <a:rPr lang="en-US" dirty="0" err="1" smtClean="0">
                <a:latin typeface="Andalus" pitchFamily="2" charset="-78"/>
                <a:cs typeface="Andalus" pitchFamily="2" charset="-78"/>
              </a:rPr>
              <a:t>histoplasmosis</a:t>
            </a:r>
            <a:r>
              <a:rPr lang="en-US" dirty="0" smtClean="0">
                <a:latin typeface="Andalus" pitchFamily="2" charset="-78"/>
                <a:cs typeface="Andalus" pitchFamily="2" charset="-78"/>
              </a:rPr>
              <a:t>, </a:t>
            </a:r>
            <a:r>
              <a:rPr lang="en-US" dirty="0" err="1" smtClean="0">
                <a:latin typeface="Andalus" pitchFamily="2" charset="-78"/>
                <a:cs typeface="Andalus" pitchFamily="2" charset="-78"/>
              </a:rPr>
              <a:t>coccidiomycosis</a:t>
            </a:r>
            <a:r>
              <a:rPr lang="en-US" dirty="0" smtClean="0">
                <a:latin typeface="Andalus" pitchFamily="2" charset="-78"/>
                <a:cs typeface="Andalus" pitchFamily="2" charset="-78"/>
              </a:rPr>
              <a:t>, </a:t>
            </a:r>
            <a:r>
              <a:rPr lang="en-US" dirty="0" err="1" smtClean="0">
                <a:latin typeface="Andalus" pitchFamily="2" charset="-78"/>
                <a:cs typeface="Andalus" pitchFamily="2" charset="-78"/>
              </a:rPr>
              <a:t>blastomycosis</a:t>
            </a:r>
            <a:r>
              <a:rPr lang="en-US" dirty="0" smtClean="0">
                <a:latin typeface="Andalus" pitchFamily="2" charset="-78"/>
                <a:cs typeface="Andalus" pitchFamily="2" charset="-78"/>
              </a:rPr>
              <a:t>, </a:t>
            </a:r>
            <a:r>
              <a:rPr lang="en-US" dirty="0" err="1" smtClean="0">
                <a:latin typeface="Andalus" pitchFamily="2" charset="-78"/>
                <a:cs typeface="Andalus" pitchFamily="2" charset="-78"/>
              </a:rPr>
              <a:t>aspergillosis</a:t>
            </a:r>
            <a:r>
              <a:rPr lang="en-US" dirty="0" smtClean="0">
                <a:latin typeface="Andalus" pitchFamily="2" charset="-78"/>
                <a:cs typeface="Andalus" pitchFamily="2" charset="-78"/>
              </a:rPr>
              <a:t>, and </a:t>
            </a:r>
            <a:r>
              <a:rPr lang="en-US" dirty="0" err="1" smtClean="0">
                <a:latin typeface="Andalus" pitchFamily="2" charset="-78"/>
                <a:cs typeface="Andalus" pitchFamily="2" charset="-78"/>
              </a:rPr>
              <a:t>cryptococcosis</a:t>
            </a:r>
            <a:r>
              <a:rPr lang="en-US" dirty="0" smtClean="0">
                <a:latin typeface="Andalus" pitchFamily="2" charset="-78"/>
                <a:cs typeface="Andalus" pitchFamily="2" charset="-78"/>
              </a:rPr>
              <a:t>. These are responsible for a relatively small percentage of pneumonias in the United States. Each fungus has specific antibiotic treatments, among which are </a:t>
            </a:r>
            <a:r>
              <a:rPr lang="en-US" dirty="0" err="1" smtClean="0">
                <a:latin typeface="Andalus" pitchFamily="2" charset="-78"/>
                <a:cs typeface="Andalus" pitchFamily="2" charset="-78"/>
              </a:rPr>
              <a:t>amphotericin</a:t>
            </a:r>
            <a:r>
              <a:rPr lang="en-US" dirty="0" smtClean="0">
                <a:latin typeface="Andalus" pitchFamily="2" charset="-78"/>
                <a:cs typeface="Andalus" pitchFamily="2" charset="-78"/>
              </a:rPr>
              <a:t> B, </a:t>
            </a:r>
            <a:r>
              <a:rPr lang="en-US" dirty="0" err="1" smtClean="0">
                <a:latin typeface="Andalus" pitchFamily="2" charset="-78"/>
                <a:cs typeface="Andalus" pitchFamily="2" charset="-78"/>
                <a:hlinkClick r:id="rId2"/>
              </a:rPr>
              <a:t>fluconazole</a:t>
            </a:r>
            <a:r>
              <a:rPr lang="en-US" dirty="0" smtClean="0">
                <a:latin typeface="Andalus" pitchFamily="2" charset="-78"/>
                <a:cs typeface="Andalus" pitchFamily="2" charset="-78"/>
              </a:rPr>
              <a:t> (</a:t>
            </a:r>
            <a:r>
              <a:rPr lang="en-US" dirty="0" err="1" smtClean="0">
                <a:latin typeface="Andalus" pitchFamily="2" charset="-78"/>
                <a:cs typeface="Andalus" pitchFamily="2" charset="-78"/>
              </a:rPr>
              <a:t>Diflucan</a:t>
            </a:r>
            <a:r>
              <a:rPr lang="en-US" dirty="0" smtClean="0">
                <a:latin typeface="Andalus" pitchFamily="2" charset="-78"/>
                <a:cs typeface="Andalus" pitchFamily="2" charset="-78"/>
              </a:rPr>
              <a:t>), penicillin, and sulfonamides.</a:t>
            </a:r>
            <a:endParaRPr lang="en-US" dirty="0">
              <a:latin typeface="Andalus" pitchFamily="2" charset="-78"/>
              <a:cs typeface="Andalus" pitchFamily="2" charset="-78"/>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tabela"/>
          <p:cNvPicPr>
            <a:picLocks noChangeAspect="1" noChangeArrowheads="1"/>
          </p:cNvPicPr>
          <p:nvPr/>
        </p:nvPicPr>
        <p:blipFill>
          <a:blip r:embed="rId2"/>
          <a:srcRect/>
          <a:stretch>
            <a:fillRect/>
          </a:stretch>
        </p:blipFill>
        <p:spPr bwMode="auto">
          <a:xfrm>
            <a:off x="0" y="0"/>
            <a:ext cx="8143900" cy="671514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000108"/>
            <a:ext cx="7239000" cy="4846320"/>
          </a:xfrm>
        </p:spPr>
        <p:txBody>
          <a:bodyPr/>
          <a:lstStyle/>
          <a:p>
            <a:r>
              <a:rPr lang="en-US" b="1" dirty="0" smtClean="0"/>
              <a:t>Upper respiratory tract infections</a:t>
            </a:r>
            <a:r>
              <a:rPr lang="en-US" dirty="0" smtClean="0"/>
              <a:t>, (</a:t>
            </a:r>
            <a:r>
              <a:rPr lang="en-US" b="1" dirty="0" smtClean="0"/>
              <a:t>URTI</a:t>
            </a:r>
            <a:r>
              <a:rPr lang="en-US" dirty="0" smtClean="0"/>
              <a:t> or </a:t>
            </a:r>
            <a:r>
              <a:rPr lang="en-US" b="1" dirty="0" smtClean="0"/>
              <a:t>URI</a:t>
            </a:r>
            <a:r>
              <a:rPr lang="en-US" dirty="0" smtClean="0"/>
              <a:t>), are the illnesses caused by an acute </a:t>
            </a:r>
            <a:r>
              <a:rPr lang="en-US" dirty="0" smtClean="0">
                <a:hlinkClick r:id="rId2" tooltip="Infection"/>
              </a:rPr>
              <a:t>infection</a:t>
            </a:r>
            <a:r>
              <a:rPr lang="en-US" dirty="0" smtClean="0"/>
              <a:t> which involves the upper </a:t>
            </a:r>
            <a:r>
              <a:rPr lang="en-US" dirty="0" smtClean="0">
                <a:hlinkClick r:id="rId3" tooltip="Respiratory tract"/>
              </a:rPr>
              <a:t>respiratory tract</a:t>
            </a:r>
            <a:r>
              <a:rPr lang="en-US" dirty="0" smtClean="0"/>
              <a:t>: </a:t>
            </a:r>
            <a:r>
              <a:rPr lang="en-US" dirty="0" smtClean="0">
                <a:hlinkClick r:id="rId4" tooltip="Nose"/>
              </a:rPr>
              <a:t>nose</a:t>
            </a:r>
            <a:r>
              <a:rPr lang="en-US" dirty="0" smtClean="0"/>
              <a:t>, </a:t>
            </a:r>
            <a:r>
              <a:rPr lang="en-US" dirty="0" smtClean="0">
                <a:hlinkClick r:id="rId5" tooltip="Paranasal sinus"/>
              </a:rPr>
              <a:t>sinuses</a:t>
            </a:r>
            <a:r>
              <a:rPr lang="en-US" dirty="0" smtClean="0"/>
              <a:t>, </a:t>
            </a:r>
            <a:r>
              <a:rPr lang="en-US" dirty="0" smtClean="0">
                <a:hlinkClick r:id="rId6" tooltip="Pharynx"/>
              </a:rPr>
              <a:t>pharynx</a:t>
            </a:r>
            <a:r>
              <a:rPr lang="en-US" dirty="0" smtClean="0"/>
              <a:t> or </a:t>
            </a:r>
            <a:r>
              <a:rPr lang="en-US" dirty="0" smtClean="0">
                <a:hlinkClick r:id="rId7" tooltip="Larynx"/>
              </a:rPr>
              <a:t>larynx</a:t>
            </a:r>
            <a:r>
              <a:rPr lang="en-US" dirty="0" smtClean="0"/>
              <a:t>.</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142984"/>
            <a:ext cx="7239000" cy="4846320"/>
          </a:xfrm>
        </p:spPr>
        <p:txBody>
          <a:bodyPr>
            <a:normAutofit/>
          </a:bodyPr>
          <a:lstStyle/>
          <a:p>
            <a:r>
              <a:rPr lang="en-US" b="1" dirty="0" smtClean="0">
                <a:latin typeface="Berling Antiqua" pitchFamily="18" charset="0"/>
              </a:rPr>
              <a:t>Signs and symptoms</a:t>
            </a:r>
            <a:endParaRPr lang="en-US" dirty="0" smtClean="0">
              <a:latin typeface="Berling Antiqua" pitchFamily="18" charset="0"/>
            </a:endParaRPr>
          </a:p>
          <a:p>
            <a:r>
              <a:rPr lang="en-US" dirty="0" smtClean="0">
                <a:latin typeface="Berling Antiqua" pitchFamily="18" charset="0"/>
              </a:rPr>
              <a:t>Acute upper respiratory tract infections include rhino-sinusitis (</a:t>
            </a:r>
            <a:r>
              <a:rPr lang="en-US" dirty="0" smtClean="0">
                <a:latin typeface="Berling Antiqua" pitchFamily="18" charset="0"/>
                <a:hlinkClick r:id="rId2" tooltip="Common cold"/>
              </a:rPr>
              <a:t>Common cold</a:t>
            </a:r>
            <a:r>
              <a:rPr lang="en-US" dirty="0" smtClean="0">
                <a:latin typeface="Berling Antiqua" pitchFamily="18" charset="0"/>
              </a:rPr>
              <a:t>), </a:t>
            </a:r>
            <a:r>
              <a:rPr lang="en-US" dirty="0" smtClean="0">
                <a:latin typeface="Berling Antiqua" pitchFamily="18" charset="0"/>
                <a:hlinkClick r:id="rId3" tooltip="Sinusitis"/>
              </a:rPr>
              <a:t>sinusitis</a:t>
            </a:r>
            <a:r>
              <a:rPr lang="en-US" dirty="0" smtClean="0">
                <a:latin typeface="Berling Antiqua" pitchFamily="18" charset="0"/>
              </a:rPr>
              <a:t>, </a:t>
            </a:r>
            <a:r>
              <a:rPr lang="en-US" dirty="0" err="1" smtClean="0">
                <a:latin typeface="Berling Antiqua" pitchFamily="18" charset="0"/>
                <a:hlinkClick r:id="rId4" tooltip="Pharyngitis"/>
              </a:rPr>
              <a:t>pharyngitis</a:t>
            </a:r>
            <a:r>
              <a:rPr lang="en-US" dirty="0" smtClean="0">
                <a:latin typeface="Berling Antiqua" pitchFamily="18" charset="0"/>
              </a:rPr>
              <a:t>/</a:t>
            </a:r>
            <a:r>
              <a:rPr lang="en-US" dirty="0" smtClean="0">
                <a:latin typeface="Berling Antiqua" pitchFamily="18" charset="0"/>
                <a:hlinkClick r:id="rId5" tooltip="Tonsillitis"/>
              </a:rPr>
              <a:t>tonsillitis</a:t>
            </a:r>
            <a:r>
              <a:rPr lang="en-US" dirty="0" smtClean="0">
                <a:latin typeface="Berling Antiqua" pitchFamily="18" charset="0"/>
              </a:rPr>
              <a:t>, </a:t>
            </a:r>
            <a:r>
              <a:rPr lang="en-US" dirty="0" smtClean="0">
                <a:latin typeface="Berling Antiqua" pitchFamily="18" charset="0"/>
                <a:hlinkClick r:id="rId6" tooltip="Ear infection"/>
              </a:rPr>
              <a:t>ear infection</a:t>
            </a:r>
            <a:r>
              <a:rPr lang="en-US" dirty="0" smtClean="0">
                <a:latin typeface="Berling Antiqua" pitchFamily="18" charset="0"/>
              </a:rPr>
              <a:t>, </a:t>
            </a:r>
            <a:r>
              <a:rPr lang="en-US" dirty="0" smtClean="0">
                <a:latin typeface="Berling Antiqua" pitchFamily="18" charset="0"/>
                <a:hlinkClick r:id="rId7" tooltip="Laryngitis"/>
              </a:rPr>
              <a:t>laryngitis</a:t>
            </a:r>
            <a:r>
              <a:rPr lang="en-US" dirty="0" smtClean="0">
                <a:latin typeface="Berling Antiqua" pitchFamily="18" charset="0"/>
              </a:rPr>
              <a:t> and sometimes </a:t>
            </a:r>
            <a:r>
              <a:rPr lang="en-US" dirty="0" smtClean="0">
                <a:latin typeface="Berling Antiqua" pitchFamily="18" charset="0"/>
                <a:hlinkClick r:id="rId8" tooltip="Bronchitis"/>
              </a:rPr>
              <a:t>bronchitis</a:t>
            </a:r>
            <a:r>
              <a:rPr lang="en-US" dirty="0" smtClean="0">
                <a:latin typeface="Berling Antiqua" pitchFamily="18" charset="0"/>
              </a:rPr>
              <a:t>. Symptoms of URTI's commonly include </a:t>
            </a:r>
            <a:r>
              <a:rPr lang="en-US" dirty="0" smtClean="0">
                <a:latin typeface="Berling Antiqua" pitchFamily="18" charset="0"/>
                <a:hlinkClick r:id="rId9" tooltip="Cough"/>
              </a:rPr>
              <a:t>cough</a:t>
            </a:r>
            <a:r>
              <a:rPr lang="en-US" dirty="0" smtClean="0">
                <a:latin typeface="Berling Antiqua" pitchFamily="18" charset="0"/>
              </a:rPr>
              <a:t>, </a:t>
            </a:r>
            <a:r>
              <a:rPr lang="en-US" dirty="0" smtClean="0">
                <a:latin typeface="Berling Antiqua" pitchFamily="18" charset="0"/>
                <a:hlinkClick r:id="rId10" tooltip="Sore throat"/>
              </a:rPr>
              <a:t>sore throat</a:t>
            </a:r>
            <a:r>
              <a:rPr lang="en-US" dirty="0" smtClean="0">
                <a:latin typeface="Berling Antiqua" pitchFamily="18" charset="0"/>
              </a:rPr>
              <a:t>, </a:t>
            </a:r>
            <a:r>
              <a:rPr lang="en-US" dirty="0" smtClean="0">
                <a:latin typeface="Berling Antiqua" pitchFamily="18" charset="0"/>
                <a:hlinkClick r:id="rId11" tooltip="Runny nose"/>
              </a:rPr>
              <a:t>runny nose</a:t>
            </a:r>
            <a:r>
              <a:rPr lang="en-US" dirty="0" smtClean="0">
                <a:latin typeface="Berling Antiqua" pitchFamily="18" charset="0"/>
              </a:rPr>
              <a:t>, </a:t>
            </a:r>
            <a:r>
              <a:rPr lang="en-US" dirty="0" smtClean="0">
                <a:latin typeface="Berling Antiqua" pitchFamily="18" charset="0"/>
                <a:hlinkClick r:id="rId12" tooltip="Blocked nose"/>
              </a:rPr>
              <a:t>blocked nose</a:t>
            </a:r>
            <a:r>
              <a:rPr lang="en-US" dirty="0" smtClean="0">
                <a:latin typeface="Berling Antiqua" pitchFamily="18" charset="0"/>
              </a:rPr>
              <a:t>, </a:t>
            </a:r>
            <a:r>
              <a:rPr lang="en-US" dirty="0" smtClean="0">
                <a:latin typeface="Berling Antiqua" pitchFamily="18" charset="0"/>
                <a:hlinkClick r:id="rId13" tooltip="Phlegm"/>
              </a:rPr>
              <a:t>phlegm</a:t>
            </a:r>
            <a:r>
              <a:rPr lang="en-US" dirty="0" smtClean="0">
                <a:latin typeface="Berling Antiqua" pitchFamily="18" charset="0"/>
              </a:rPr>
              <a:t>, </a:t>
            </a:r>
            <a:r>
              <a:rPr lang="en-US" dirty="0" smtClean="0">
                <a:latin typeface="Berling Antiqua" pitchFamily="18" charset="0"/>
                <a:hlinkClick r:id="rId14" tooltip="Headache"/>
              </a:rPr>
              <a:t>headache</a:t>
            </a:r>
            <a:r>
              <a:rPr lang="en-US" dirty="0" smtClean="0">
                <a:latin typeface="Berling Antiqua" pitchFamily="18" charset="0"/>
              </a:rPr>
              <a:t>, </a:t>
            </a:r>
            <a:r>
              <a:rPr lang="en-US" dirty="0" smtClean="0">
                <a:latin typeface="Berling Antiqua" pitchFamily="18" charset="0"/>
                <a:hlinkClick r:id="rId15" tooltip="Fever"/>
              </a:rPr>
              <a:t>fever</a:t>
            </a:r>
            <a:r>
              <a:rPr lang="en-US" dirty="0" smtClean="0">
                <a:latin typeface="Berling Antiqua" pitchFamily="18" charset="0"/>
              </a:rPr>
              <a:t>, facial pressure, extreme sensibility to cold and warm weather and </a:t>
            </a:r>
            <a:r>
              <a:rPr lang="en-US" dirty="0" smtClean="0">
                <a:latin typeface="Berling Antiqua" pitchFamily="18" charset="0"/>
                <a:hlinkClick r:id="rId16" tooltip="Sneezing"/>
              </a:rPr>
              <a:t>sneezing</a:t>
            </a:r>
            <a:r>
              <a:rPr lang="en-US" dirty="0" smtClean="0">
                <a:latin typeface="Berling Antiqua" pitchFamily="18" charset="0"/>
              </a:rPr>
              <a:t>. Onset of the symptoms usually begins after 1-3 days after</a:t>
            </a:r>
            <a:endParaRPr lang="en-US" dirty="0">
              <a:latin typeface="Berling Antiqu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000108"/>
            <a:ext cx="7239000" cy="4846320"/>
          </a:xfrm>
        </p:spPr>
        <p:txBody>
          <a:bodyPr>
            <a:normAutofit fontScale="92500" lnSpcReduction="20000"/>
          </a:bodyPr>
          <a:lstStyle/>
          <a:p>
            <a:r>
              <a:rPr lang="en-US" dirty="0" smtClean="0">
                <a:latin typeface="Baskerville Old Face" pitchFamily="18" charset="0"/>
              </a:rPr>
              <a:t>exposure to a microbial pathogen, most commonly a virus. The duration of the symptoms is typically 7 to 10 days but may persist longer.</a:t>
            </a:r>
          </a:p>
          <a:p>
            <a:r>
              <a:rPr lang="en-US" dirty="0" smtClean="0">
                <a:latin typeface="Baskerville Old Face" pitchFamily="18" charset="0"/>
              </a:rPr>
              <a:t>Up to 15% of acute </a:t>
            </a:r>
            <a:r>
              <a:rPr lang="en-US" dirty="0" err="1" smtClean="0">
                <a:latin typeface="Baskerville Old Face" pitchFamily="18" charset="0"/>
              </a:rPr>
              <a:t>pharyngitis</a:t>
            </a:r>
            <a:r>
              <a:rPr lang="en-US" dirty="0" smtClean="0">
                <a:latin typeface="Baskerville Old Face" pitchFamily="18" charset="0"/>
              </a:rPr>
              <a:t> cases may be caused by bacteria, commonly </a:t>
            </a:r>
            <a:r>
              <a:rPr lang="en-US" dirty="0" smtClean="0">
                <a:latin typeface="Baskerville Old Face" pitchFamily="18" charset="0"/>
                <a:hlinkClick r:id="rId2" tooltip="Group A streptococcus"/>
              </a:rPr>
              <a:t>Group A streptococcus</a:t>
            </a:r>
            <a:r>
              <a:rPr lang="en-US" dirty="0" smtClean="0">
                <a:latin typeface="Baskerville Old Face" pitchFamily="18" charset="0"/>
              </a:rPr>
              <a:t> in </a:t>
            </a:r>
            <a:r>
              <a:rPr lang="en-US" dirty="0" smtClean="0">
                <a:latin typeface="Baskerville Old Face" pitchFamily="18" charset="0"/>
                <a:hlinkClick r:id="rId3" tooltip="Streptococcal pharyngitis"/>
              </a:rPr>
              <a:t>Streptococcal </a:t>
            </a:r>
            <a:r>
              <a:rPr lang="en-US" dirty="0" err="1" smtClean="0">
                <a:latin typeface="Baskerville Old Face" pitchFamily="18" charset="0"/>
                <a:hlinkClick r:id="rId3" tooltip="Streptococcal pharyngitis"/>
              </a:rPr>
              <a:t>pharyngitis</a:t>
            </a:r>
            <a:r>
              <a:rPr lang="en-US" dirty="0" smtClean="0">
                <a:latin typeface="Baskerville Old Face" pitchFamily="18" charset="0"/>
              </a:rPr>
              <a:t> ("Strep Throat"). Generally, patients with strep throat start with a sore throat as their first symptom and usually do not have runny nose or cough or sneezing.</a:t>
            </a:r>
          </a:p>
          <a:p>
            <a:r>
              <a:rPr lang="en-US" dirty="0" smtClean="0">
                <a:latin typeface="Baskerville Old Face" pitchFamily="18" charset="0"/>
              </a:rPr>
              <a:t>Pain and pressure of the ear caused by a middle ear infection (</a:t>
            </a:r>
            <a:r>
              <a:rPr lang="en-US" dirty="0" err="1" smtClean="0">
                <a:latin typeface="Baskerville Old Face" pitchFamily="18" charset="0"/>
                <a:hlinkClick r:id="rId4" tooltip="Otitis media"/>
              </a:rPr>
              <a:t>Otitis</a:t>
            </a:r>
            <a:r>
              <a:rPr lang="en-US" dirty="0" smtClean="0">
                <a:latin typeface="Baskerville Old Face" pitchFamily="18" charset="0"/>
                <a:hlinkClick r:id="rId4" tooltip="Otitis media"/>
              </a:rPr>
              <a:t> media</a:t>
            </a:r>
            <a:r>
              <a:rPr lang="en-US" dirty="0" smtClean="0">
                <a:latin typeface="Baskerville Old Face" pitchFamily="18" charset="0"/>
              </a:rPr>
              <a:t>) and the reddening of the eye caused by Viral </a:t>
            </a:r>
            <a:r>
              <a:rPr lang="en-US" dirty="0" smtClean="0">
                <a:latin typeface="Baskerville Old Face" pitchFamily="18" charset="0"/>
                <a:hlinkClick r:id="rId5" tooltip="Conjunctivitis"/>
              </a:rPr>
              <a:t>Conjunctivitis</a:t>
            </a:r>
            <a:r>
              <a:rPr lang="en-US" dirty="0" smtClean="0">
                <a:latin typeface="Baskerville Old Face" pitchFamily="18" charset="0"/>
              </a:rPr>
              <a:t> are often associated with upper respiratory infections.</a:t>
            </a:r>
          </a:p>
          <a:p>
            <a:r>
              <a:rPr lang="en-US" dirty="0" smtClean="0">
                <a:latin typeface="Baskerville Old Face" pitchFamily="18" charset="0"/>
                <a:hlinkClick r:id="rId6" tooltip="Influenza"/>
              </a:rPr>
              <a:t>Influenza</a:t>
            </a:r>
            <a:r>
              <a:rPr lang="en-US" dirty="0" smtClean="0">
                <a:latin typeface="Baskerville Old Face" pitchFamily="18" charset="0"/>
              </a:rPr>
              <a:t> (the flu) is a more systemic illness which can also involve the upper respiratory tract.</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500042"/>
            <a:ext cx="7310438" cy="6143668"/>
          </a:xfrm>
        </p:spPr>
        <p:txBody>
          <a:bodyPr>
            <a:normAutofit fontScale="70000" lnSpcReduction="20000"/>
          </a:bodyPr>
          <a:lstStyle/>
          <a:p>
            <a:r>
              <a:rPr lang="en-US" b="1" dirty="0" smtClean="0">
                <a:latin typeface="Arial Black" pitchFamily="34" charset="0"/>
              </a:rPr>
              <a:t>Viral </a:t>
            </a:r>
            <a:r>
              <a:rPr lang="en-US" b="1" dirty="0" err="1" smtClean="0">
                <a:latin typeface="Arial Black" pitchFamily="34" charset="0"/>
              </a:rPr>
              <a:t>pharyngitis</a:t>
            </a:r>
            <a:endParaRPr lang="en-US" b="1" dirty="0" smtClean="0">
              <a:latin typeface="Arial Black" pitchFamily="34" charset="0"/>
            </a:endParaRPr>
          </a:p>
          <a:p>
            <a:r>
              <a:rPr lang="en-US" dirty="0" smtClean="0">
                <a:latin typeface="Arial Black" pitchFamily="34" charset="0"/>
              </a:rPr>
              <a:t>These comprise about 40-60% of all infectious cases and can be a feature of many different types of viral infections.</a:t>
            </a:r>
            <a:r>
              <a:rPr lang="en-US" u="sng" baseline="30000" dirty="0" smtClean="0">
                <a:latin typeface="Arial Black" pitchFamily="34" charset="0"/>
                <a:hlinkClick r:id="rId2"/>
              </a:rPr>
              <a:t>[2]</a:t>
            </a:r>
            <a:endParaRPr lang="en-US" dirty="0" smtClean="0">
              <a:latin typeface="Arial Black" pitchFamily="34" charset="0"/>
            </a:endParaRPr>
          </a:p>
          <a:p>
            <a:pPr lvl="0"/>
            <a:r>
              <a:rPr lang="en-US" u="sng" dirty="0" smtClean="0">
                <a:latin typeface="Arial Black" pitchFamily="34" charset="0"/>
                <a:hlinkClick r:id="rId3" tooltip="Adenovirus"/>
              </a:rPr>
              <a:t>Adenovirus</a:t>
            </a:r>
            <a:r>
              <a:rPr lang="en-US" dirty="0" smtClean="0">
                <a:latin typeface="Arial Black" pitchFamily="34" charset="0"/>
              </a:rPr>
              <a:t> - the most common of the viral causes. Typically the degree of neck </a:t>
            </a:r>
            <a:r>
              <a:rPr lang="en-US" u="sng" dirty="0" smtClean="0">
                <a:latin typeface="Arial Black" pitchFamily="34" charset="0"/>
                <a:hlinkClick r:id="rId4" tooltip="Lymph node"/>
              </a:rPr>
              <a:t>lymph node</a:t>
            </a:r>
            <a:r>
              <a:rPr lang="en-US" dirty="0" smtClean="0">
                <a:latin typeface="Arial Black" pitchFamily="34" charset="0"/>
              </a:rPr>
              <a:t> enlargement is modest and the throat often does not appear red, although is very painful. </a:t>
            </a:r>
          </a:p>
          <a:p>
            <a:pPr lvl="0"/>
            <a:r>
              <a:rPr lang="en-US" u="sng" dirty="0" err="1" smtClean="0">
                <a:latin typeface="Arial Black" pitchFamily="34" charset="0"/>
                <a:hlinkClick r:id="rId5" tooltip="Orthomyxoviridae"/>
              </a:rPr>
              <a:t>Orthomyxoviridae</a:t>
            </a:r>
            <a:r>
              <a:rPr lang="en-US" dirty="0" smtClean="0">
                <a:latin typeface="Arial Black" pitchFamily="34" charset="0"/>
              </a:rPr>
              <a:t> which cause </a:t>
            </a:r>
            <a:r>
              <a:rPr lang="en-US" u="sng" dirty="0" smtClean="0">
                <a:latin typeface="Arial Black" pitchFamily="34" charset="0"/>
                <a:hlinkClick r:id="rId6" tooltip="Influenza"/>
              </a:rPr>
              <a:t>influenza</a:t>
            </a:r>
            <a:r>
              <a:rPr lang="en-US" dirty="0" smtClean="0">
                <a:latin typeface="Arial Black" pitchFamily="34" charset="0"/>
              </a:rPr>
              <a:t> - present with rapid onset high temperature, headache and </a:t>
            </a:r>
            <a:r>
              <a:rPr lang="en-US" dirty="0" err="1" smtClean="0">
                <a:latin typeface="Arial Black" pitchFamily="34" charset="0"/>
              </a:rPr>
              <a:t>generalised</a:t>
            </a:r>
            <a:r>
              <a:rPr lang="en-US" dirty="0" smtClean="0">
                <a:latin typeface="Arial Black" pitchFamily="34" charset="0"/>
              </a:rPr>
              <a:t> ache. A sore throat may be associated. </a:t>
            </a:r>
          </a:p>
          <a:p>
            <a:pPr lvl="0"/>
            <a:r>
              <a:rPr lang="en-US" u="sng" dirty="0" smtClean="0">
                <a:latin typeface="Arial Black" pitchFamily="34" charset="0"/>
                <a:hlinkClick r:id="rId7" tooltip="Infectious mononucleosis"/>
              </a:rPr>
              <a:t>Infectious mononucleosis</a:t>
            </a:r>
            <a:r>
              <a:rPr lang="en-US" dirty="0" smtClean="0">
                <a:latin typeface="Arial Black" pitchFamily="34" charset="0"/>
              </a:rPr>
              <a:t> ("glandular fever") caused by the </a:t>
            </a:r>
            <a:r>
              <a:rPr lang="en-US" u="sng" dirty="0" smtClean="0">
                <a:latin typeface="Arial Black" pitchFamily="34" charset="0"/>
                <a:hlinkClick r:id="rId8" tooltip="Epstein-Barr virus"/>
              </a:rPr>
              <a:t>Epstein-Barr virus</a:t>
            </a:r>
            <a:r>
              <a:rPr lang="en-US" dirty="0" smtClean="0">
                <a:latin typeface="Arial Black" pitchFamily="34" charset="0"/>
              </a:rPr>
              <a:t>. This may cause significant lymph gland swelling and an </a:t>
            </a:r>
            <a:r>
              <a:rPr lang="en-US" u="sng" dirty="0" err="1" smtClean="0">
                <a:latin typeface="Arial Black" pitchFamily="34" charset="0"/>
                <a:hlinkClick r:id="rId9" tooltip="Exudative"/>
              </a:rPr>
              <a:t>exudative</a:t>
            </a:r>
            <a:r>
              <a:rPr lang="en-US" dirty="0" smtClean="0">
                <a:latin typeface="Arial Black" pitchFamily="34" charset="0"/>
              </a:rPr>
              <a:t> tonsillitis with marked redness and swelling of the throat. The </a:t>
            </a:r>
            <a:r>
              <a:rPr lang="en-US" u="sng" dirty="0" err="1" smtClean="0">
                <a:latin typeface="Arial Black" pitchFamily="34" charset="0"/>
                <a:hlinkClick r:id="rId10" tooltip="Heterophile test"/>
              </a:rPr>
              <a:t>heterophile</a:t>
            </a:r>
            <a:r>
              <a:rPr lang="en-US" u="sng" dirty="0" smtClean="0">
                <a:latin typeface="Arial Black" pitchFamily="34" charset="0"/>
                <a:hlinkClick r:id="rId10" tooltip="Heterophile test"/>
              </a:rPr>
              <a:t> test</a:t>
            </a:r>
            <a:r>
              <a:rPr lang="en-US" dirty="0" smtClean="0">
                <a:latin typeface="Arial Black" pitchFamily="34" charset="0"/>
              </a:rPr>
              <a:t> can be used if this is suspected. </a:t>
            </a:r>
          </a:p>
          <a:p>
            <a:pPr lvl="0"/>
            <a:r>
              <a:rPr lang="en-US" u="sng" dirty="0" smtClean="0">
                <a:latin typeface="Arial Black" pitchFamily="34" charset="0"/>
                <a:hlinkClick r:id="rId11" tooltip="Herpes simplex virus"/>
              </a:rPr>
              <a:t>Herpes simplex virus</a:t>
            </a:r>
            <a:r>
              <a:rPr lang="en-US" dirty="0" smtClean="0">
                <a:latin typeface="Arial Black" pitchFamily="34" charset="0"/>
              </a:rPr>
              <a:t> can cause multiple </a:t>
            </a:r>
            <a:r>
              <a:rPr lang="en-US" u="sng" dirty="0" smtClean="0">
                <a:latin typeface="Arial Black" pitchFamily="34" charset="0"/>
                <a:hlinkClick r:id="rId12" tooltip="Mouth ulcers"/>
              </a:rPr>
              <a:t>mouth ulcers</a:t>
            </a:r>
            <a:r>
              <a:rPr lang="en-US" dirty="0" smtClean="0">
                <a:latin typeface="Arial Black" pitchFamily="34" charset="0"/>
              </a:rPr>
              <a:t>. </a:t>
            </a:r>
          </a:p>
          <a:p>
            <a:pPr lvl="0"/>
            <a:r>
              <a:rPr lang="en-US" u="sng" dirty="0" smtClean="0">
                <a:latin typeface="Arial Black" pitchFamily="34" charset="0"/>
                <a:hlinkClick r:id="rId13" tooltip="Measles"/>
              </a:rPr>
              <a:t>Measles</a:t>
            </a:r>
            <a:r>
              <a:rPr lang="en-US" dirty="0" smtClean="0">
                <a:latin typeface="Arial Black" pitchFamily="34" charset="0"/>
              </a:rPr>
              <a:t> </a:t>
            </a:r>
          </a:p>
          <a:p>
            <a:pPr lvl="0"/>
            <a:r>
              <a:rPr lang="en-US" u="sng" dirty="0" smtClean="0">
                <a:latin typeface="Arial Black" pitchFamily="34" charset="0"/>
                <a:hlinkClick r:id="rId14" tooltip="Common cold virus"/>
              </a:rPr>
              <a:t>Common cold virus</a:t>
            </a:r>
            <a:r>
              <a:rPr lang="en-US" dirty="0" smtClean="0">
                <a:latin typeface="Arial Black" pitchFamily="34" charset="0"/>
              </a:rPr>
              <a:t>: </a:t>
            </a:r>
            <a:r>
              <a:rPr lang="en-US" u="sng" dirty="0" smtClean="0">
                <a:latin typeface="Arial Black" pitchFamily="34" charset="0"/>
                <a:hlinkClick r:id="rId15" tooltip="Rhinovirus"/>
              </a:rPr>
              <a:t>rhinovirus</a:t>
            </a:r>
            <a:r>
              <a:rPr lang="en-US" dirty="0" smtClean="0">
                <a:latin typeface="Arial Black" pitchFamily="34" charset="0"/>
              </a:rPr>
              <a:t>, </a:t>
            </a:r>
            <a:r>
              <a:rPr lang="en-US" u="sng" dirty="0" err="1" smtClean="0">
                <a:latin typeface="Arial Black" pitchFamily="34" charset="0"/>
                <a:hlinkClick r:id="rId16" tooltip="Coronavirus"/>
              </a:rPr>
              <a:t>coronavirus</a:t>
            </a:r>
            <a:r>
              <a:rPr lang="en-US" dirty="0" smtClean="0">
                <a:latin typeface="Arial Black" pitchFamily="34" charset="0"/>
              </a:rPr>
              <a:t>, </a:t>
            </a:r>
            <a:r>
              <a:rPr lang="en-US" u="sng" dirty="0" smtClean="0">
                <a:latin typeface="Arial Black" pitchFamily="34" charset="0"/>
                <a:hlinkClick r:id="rId17" tooltip="Respiratory syncytial virus"/>
              </a:rPr>
              <a:t>respiratory </a:t>
            </a:r>
            <a:r>
              <a:rPr lang="en-US" u="sng" dirty="0" err="1" smtClean="0">
                <a:latin typeface="Arial Black" pitchFamily="34" charset="0"/>
                <a:hlinkClick r:id="rId17" tooltip="Respiratory syncytial virus"/>
              </a:rPr>
              <a:t>syncytial</a:t>
            </a:r>
            <a:r>
              <a:rPr lang="en-US" u="sng" dirty="0" smtClean="0">
                <a:latin typeface="Arial Black" pitchFamily="34" charset="0"/>
                <a:hlinkClick r:id="rId17" tooltip="Respiratory syncytial virus"/>
              </a:rPr>
              <a:t> virus</a:t>
            </a:r>
            <a:r>
              <a:rPr lang="en-US" dirty="0" smtClean="0">
                <a:latin typeface="Arial Black" pitchFamily="34" charset="0"/>
              </a:rPr>
              <a:t>, </a:t>
            </a:r>
            <a:r>
              <a:rPr lang="en-US" u="sng" dirty="0" err="1" smtClean="0">
                <a:latin typeface="Arial Black" pitchFamily="34" charset="0"/>
                <a:hlinkClick r:id="rId18" tooltip="Parainfluenza virus"/>
              </a:rPr>
              <a:t>parainfluenza</a:t>
            </a:r>
            <a:r>
              <a:rPr lang="en-US" u="sng" dirty="0" smtClean="0">
                <a:latin typeface="Arial Black" pitchFamily="34" charset="0"/>
                <a:hlinkClick r:id="rId18" tooltip="Parainfluenza virus"/>
              </a:rPr>
              <a:t> virus</a:t>
            </a:r>
            <a:r>
              <a:rPr lang="en-US" dirty="0" smtClean="0">
                <a:latin typeface="Arial Black" pitchFamily="34" charset="0"/>
              </a:rPr>
              <a:t> can cause infection of the throat, ear, and lungs causing standard cold-like symptoms and often extreme pain. </a:t>
            </a:r>
          </a:p>
          <a:p>
            <a:pPr lvl="0"/>
            <a:r>
              <a:rPr lang="en-US" dirty="0" smtClean="0">
                <a:latin typeface="Arial Black" pitchFamily="34" charset="0"/>
              </a:rPr>
              <a:t>Primary </a:t>
            </a:r>
            <a:r>
              <a:rPr lang="en-US" u="sng" dirty="0" smtClean="0">
                <a:latin typeface="Arial Black" pitchFamily="34" charset="0"/>
                <a:hlinkClick r:id="rId19" tooltip="HIV"/>
              </a:rPr>
              <a:t>HIV</a:t>
            </a:r>
            <a:r>
              <a:rPr lang="en-US" dirty="0" smtClean="0">
                <a:latin typeface="Arial Black" pitchFamily="34" charset="0"/>
              </a:rPr>
              <a:t>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u="sng" dirty="0" smtClean="0"/>
              <a:t>Bacterial </a:t>
            </a:r>
            <a:r>
              <a:rPr lang="en-US" b="1" u="sng" dirty="0" err="1" smtClean="0"/>
              <a:t>pharyngitis</a:t>
            </a:r>
            <a:endParaRPr lang="en-US" b="1" u="sng" dirty="0" smtClean="0"/>
          </a:p>
          <a:p>
            <a:r>
              <a:rPr lang="en-US" dirty="0" smtClean="0"/>
              <a:t>A number of different bacteria can infect the human throat. The most common is </a:t>
            </a:r>
            <a:r>
              <a:rPr lang="en-US" u="sng" dirty="0" smtClean="0">
                <a:hlinkClick r:id="rId2" tooltip="Group A streptococcus"/>
              </a:rPr>
              <a:t>Group A streptococcus</a:t>
            </a:r>
            <a:r>
              <a:rPr lang="en-US" dirty="0" smtClean="0"/>
              <a:t>, however others include, </a:t>
            </a:r>
            <a:r>
              <a:rPr lang="en-US" u="sng" dirty="0" err="1" smtClean="0">
                <a:hlinkClick r:id="rId3" tooltip="Corynebacterium diphtheriae"/>
              </a:rPr>
              <a:t>Corynebacterium</a:t>
            </a:r>
            <a:r>
              <a:rPr lang="en-US" u="sng" dirty="0" smtClean="0">
                <a:hlinkClick r:id="rId3" tooltip="Corynebacterium diphtheriae"/>
              </a:rPr>
              <a:t> </a:t>
            </a:r>
            <a:r>
              <a:rPr lang="en-US" u="sng" dirty="0" err="1" smtClean="0">
                <a:hlinkClick r:id="rId3" tooltip="Corynebacterium diphtheriae"/>
              </a:rPr>
              <a:t>diphtheriae</a:t>
            </a:r>
            <a:r>
              <a:rPr lang="en-US" dirty="0" smtClean="0"/>
              <a:t>, </a:t>
            </a:r>
            <a:r>
              <a:rPr lang="en-US" u="sng" dirty="0" err="1" smtClean="0">
                <a:hlinkClick r:id="rId4" tooltip="Neisseria gonorrhoeae"/>
              </a:rPr>
              <a:t>Neisseria</a:t>
            </a:r>
            <a:r>
              <a:rPr lang="en-US" u="sng" dirty="0" smtClean="0">
                <a:hlinkClick r:id="rId4" tooltip="Neisseria gonorrhoeae"/>
              </a:rPr>
              <a:t> </a:t>
            </a:r>
            <a:r>
              <a:rPr lang="en-US" u="sng" dirty="0" err="1" smtClean="0">
                <a:hlinkClick r:id="rId4" tooltip="Neisseria gonorrhoeae"/>
              </a:rPr>
              <a:t>gonorrhoeae</a:t>
            </a:r>
            <a:r>
              <a:rPr lang="en-US" dirty="0" smtClean="0"/>
              <a:t>, </a:t>
            </a:r>
            <a:r>
              <a:rPr lang="en-US" u="sng" dirty="0" err="1" smtClean="0">
                <a:hlinkClick r:id="rId5" tooltip="Chlamydophila pneumoniae"/>
              </a:rPr>
              <a:t>Chlamydophila</a:t>
            </a:r>
            <a:r>
              <a:rPr lang="en-US" u="sng" dirty="0" smtClean="0">
                <a:hlinkClick r:id="rId5" tooltip="Chlamydophila pneumoniae"/>
              </a:rPr>
              <a:t> </a:t>
            </a:r>
            <a:r>
              <a:rPr lang="en-US" u="sng" dirty="0" err="1" smtClean="0">
                <a:hlinkClick r:id="rId5" tooltip="Chlamydophila pneumoniae"/>
              </a:rPr>
              <a:t>pneumoniae</a:t>
            </a:r>
            <a:r>
              <a:rPr lang="en-US" dirty="0" smtClean="0"/>
              <a:t>, and </a:t>
            </a:r>
            <a:r>
              <a:rPr lang="en-US" u="sng" dirty="0" err="1" smtClean="0">
                <a:hlinkClick r:id="rId6" tooltip="Mycoplasma pneumoniae"/>
              </a:rPr>
              <a:t>Mycoplasma</a:t>
            </a:r>
            <a:r>
              <a:rPr lang="en-US" u="sng" dirty="0" smtClean="0">
                <a:hlinkClick r:id="rId6" tooltip="Mycoplasma pneumoniae"/>
              </a:rPr>
              <a:t> </a:t>
            </a:r>
            <a:r>
              <a:rPr lang="en-US" u="sng" dirty="0" err="1" smtClean="0">
                <a:hlinkClick r:id="rId6" tooltip="Mycoplasma pneumoniae"/>
              </a:rPr>
              <a:t>pneumoniae</a:t>
            </a:r>
            <a:r>
              <a:rPr lang="en-US" dirty="0" smtClean="0"/>
              <a:t>.</a:t>
            </a:r>
            <a:r>
              <a:rPr lang="en-US" u="sng" baseline="30000" dirty="0" smtClean="0">
                <a:hlinkClick r:id="rId7"/>
              </a:rPr>
              <a:t>[3]</a:t>
            </a:r>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endParaRPr lang="en-US" sz="2800" dirty="0" smtClean="0"/>
          </a:p>
          <a:p>
            <a:pPr lvl="0"/>
            <a:r>
              <a:rPr lang="en-US" sz="2800" dirty="0" smtClean="0">
                <a:hlinkClick r:id="rId2"/>
              </a:rPr>
              <a:t>Causes</a:t>
            </a:r>
            <a:r>
              <a:rPr lang="en-US" sz="2800" dirty="0" smtClean="0"/>
              <a:t> </a:t>
            </a:r>
          </a:p>
          <a:p>
            <a:pPr lvl="1"/>
            <a:r>
              <a:rPr lang="en-US" sz="2400" dirty="0" smtClean="0">
                <a:hlinkClick r:id="rId2"/>
              </a:rPr>
              <a:t>2.1 Viral </a:t>
            </a:r>
            <a:r>
              <a:rPr lang="en-US" sz="2400" dirty="0" err="1" smtClean="0">
                <a:hlinkClick r:id="rId2"/>
              </a:rPr>
              <a:t>pharyngitis</a:t>
            </a:r>
            <a:r>
              <a:rPr lang="en-US" sz="2400" dirty="0" smtClean="0"/>
              <a:t> </a:t>
            </a:r>
          </a:p>
          <a:p>
            <a:pPr lvl="1"/>
            <a:r>
              <a:rPr lang="en-US" sz="2400" dirty="0" smtClean="0">
                <a:hlinkClick r:id="rId2"/>
              </a:rPr>
              <a:t>2.2 Bacterial </a:t>
            </a:r>
            <a:r>
              <a:rPr lang="en-US" sz="2400" dirty="0" err="1" smtClean="0">
                <a:hlinkClick r:id="rId2"/>
              </a:rPr>
              <a:t>pharyngitis</a:t>
            </a:r>
            <a:r>
              <a:rPr lang="en-US" sz="2400" dirty="0" smtClean="0"/>
              <a:t> </a:t>
            </a:r>
          </a:p>
          <a:p>
            <a:pPr lvl="2"/>
            <a:r>
              <a:rPr lang="en-US" dirty="0" smtClean="0">
                <a:hlinkClick r:id="rId2"/>
              </a:rPr>
              <a:t>2.2.1 Streptococcal </a:t>
            </a:r>
            <a:r>
              <a:rPr lang="en-US" dirty="0" err="1" smtClean="0">
                <a:hlinkClick r:id="rId2"/>
              </a:rPr>
              <a:t>pharyngitis</a:t>
            </a:r>
            <a:r>
              <a:rPr lang="en-US" dirty="0" smtClean="0"/>
              <a:t> </a:t>
            </a:r>
          </a:p>
          <a:p>
            <a:pPr lvl="2"/>
            <a:r>
              <a:rPr lang="en-US" dirty="0" smtClean="0">
                <a:hlinkClick r:id="rId2"/>
              </a:rPr>
              <a:t>2.2.2 Diphtheria</a:t>
            </a:r>
            <a:endParaRPr lang="en-US" dirty="0" smtClean="0"/>
          </a:p>
          <a:p>
            <a:pPr lvl="0"/>
            <a:endParaRPr lang="en-US" sz="2800"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افر">
  <a:themeElements>
    <a:clrScheme name="واف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واف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واف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153</TotalTime>
  <Words>1721</Words>
  <Application>Microsoft Office PowerPoint</Application>
  <PresentationFormat>On-screen Show (4:3)</PresentationFormat>
  <Paragraphs>70</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وافر</vt:lpstr>
      <vt:lpstr>Reparatory tract infection</vt:lpstr>
      <vt:lpstr>Pneumonia </vt:lpstr>
      <vt:lpstr>Slide 3</vt:lpstr>
      <vt:lpstr>Slide 4</vt:lpstr>
      <vt:lpstr>Slide 5</vt:lpstr>
      <vt:lpstr>Slide 6</vt:lpstr>
      <vt:lpstr>Slide 7</vt:lpstr>
      <vt:lpstr>Slide 8</vt:lpstr>
      <vt:lpstr>Slide 9</vt:lpstr>
      <vt:lpstr>Pneumonia </vt:lpstr>
      <vt:lpstr>Slide 11</vt:lpstr>
      <vt:lpstr>Slide 12</vt:lpstr>
      <vt:lpstr>Slide 13</vt:lpstr>
      <vt:lpstr>Slide 14</vt:lpstr>
      <vt:lpstr>Etiology </vt:lpstr>
      <vt:lpstr> Pneumococcal  pneumonia </vt:lpstr>
      <vt:lpstr>Diagnosis </vt:lpstr>
      <vt:lpstr>Slide 18</vt:lpstr>
      <vt:lpstr>Sputum gram stain-gram positive diplococcic , pus cells </vt:lpstr>
      <vt:lpstr>Gram-positive diplococcic </vt:lpstr>
      <vt:lpstr>Slide 21</vt:lpstr>
      <vt:lpstr>Slide 22</vt:lpstr>
      <vt:lpstr>treatment</vt:lpstr>
      <vt:lpstr>Slide 24</vt:lpstr>
      <vt:lpstr>Slide 25</vt:lpstr>
      <vt:lpstr>Slide 26</vt:lpstr>
      <vt:lpstr>Slide 27</vt:lpstr>
      <vt:lpstr>Slide 28</vt:lpstr>
      <vt:lpstr>Slide 29</vt:lpstr>
      <vt:lpstr>Slide 30</vt:lpstr>
      <vt:lpstr>Slide 31</vt:lpstr>
      <vt:lpstr>Viral  pneumonia </vt:lpstr>
      <vt:lpstr>Fungal pneumonia </vt:lpstr>
      <vt:lpstr>Slide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Reparatory tract infection</dc:title>
  <dc:creator>الدكتورة فوزية</dc:creator>
  <cp:lastModifiedBy>Your User Name</cp:lastModifiedBy>
  <cp:revision>14</cp:revision>
  <dcterms:created xsi:type="dcterms:W3CDTF">2009-11-14T05:26:51Z</dcterms:created>
  <dcterms:modified xsi:type="dcterms:W3CDTF">2009-11-15T08:56:32Z</dcterms:modified>
</cp:coreProperties>
</file>