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12.xml" ContentType="application/vnd.openxmlformats-officedocument.presentationml.notesSlide+xml"/>
  <Override PartName="/ppt/slides/slide79.xml" ContentType="application/vnd.openxmlformats-officedocument.presentationml.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Layouts/slideLayout15.xml" ContentType="application/vnd.openxmlformats-officedocument.presentationml.slideLayout+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9.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2" r:id="rId1"/>
    <p:sldMasterId id="2147483763" r:id="rId2"/>
  </p:sldMasterIdLst>
  <p:notesMasterIdLst>
    <p:notesMasterId r:id="rId86"/>
  </p:notesMasterIdLst>
  <p:handoutMasterIdLst>
    <p:handoutMasterId r:id="rId87"/>
  </p:handoutMasterIdLst>
  <p:sldIdLst>
    <p:sldId id="257" r:id="rId3"/>
    <p:sldId id="297" r:id="rId4"/>
    <p:sldId id="426" r:id="rId5"/>
    <p:sldId id="427" r:id="rId6"/>
    <p:sldId id="342" r:id="rId7"/>
    <p:sldId id="341" r:id="rId8"/>
    <p:sldId id="343" r:id="rId9"/>
    <p:sldId id="344" r:id="rId10"/>
    <p:sldId id="345" r:id="rId11"/>
    <p:sldId id="346" r:id="rId12"/>
    <p:sldId id="347" r:id="rId13"/>
    <p:sldId id="348" r:id="rId14"/>
    <p:sldId id="428" r:id="rId15"/>
    <p:sldId id="349" r:id="rId16"/>
    <p:sldId id="366" r:id="rId17"/>
    <p:sldId id="298" r:id="rId18"/>
    <p:sldId id="334" r:id="rId19"/>
    <p:sldId id="317" r:id="rId20"/>
    <p:sldId id="316" r:id="rId21"/>
    <p:sldId id="299" r:id="rId22"/>
    <p:sldId id="318" r:id="rId23"/>
    <p:sldId id="319" r:id="rId24"/>
    <p:sldId id="320" r:id="rId25"/>
    <p:sldId id="321" r:id="rId26"/>
    <p:sldId id="322" r:id="rId27"/>
    <p:sldId id="323" r:id="rId28"/>
    <p:sldId id="324" r:id="rId29"/>
    <p:sldId id="325" r:id="rId30"/>
    <p:sldId id="326" r:id="rId31"/>
    <p:sldId id="327" r:id="rId32"/>
    <p:sldId id="328" r:id="rId33"/>
    <p:sldId id="329" r:id="rId34"/>
    <p:sldId id="330" r:id="rId35"/>
    <p:sldId id="332" r:id="rId36"/>
    <p:sldId id="385" r:id="rId37"/>
    <p:sldId id="337" r:id="rId38"/>
    <p:sldId id="338" r:id="rId39"/>
    <p:sldId id="311" r:id="rId40"/>
    <p:sldId id="421" r:id="rId41"/>
    <p:sldId id="388" r:id="rId42"/>
    <p:sldId id="386" r:id="rId43"/>
    <p:sldId id="389" r:id="rId44"/>
    <p:sldId id="278" r:id="rId45"/>
    <p:sldId id="391" r:id="rId46"/>
    <p:sldId id="390" r:id="rId47"/>
    <p:sldId id="392" r:id="rId48"/>
    <p:sldId id="394" r:id="rId49"/>
    <p:sldId id="393" r:id="rId50"/>
    <p:sldId id="425" r:id="rId51"/>
    <p:sldId id="395" r:id="rId52"/>
    <p:sldId id="423" r:id="rId53"/>
    <p:sldId id="398" r:id="rId54"/>
    <p:sldId id="387" r:id="rId55"/>
    <p:sldId id="285" r:id="rId56"/>
    <p:sldId id="424" r:id="rId57"/>
    <p:sldId id="400" r:id="rId58"/>
    <p:sldId id="397" r:id="rId59"/>
    <p:sldId id="396" r:id="rId60"/>
    <p:sldId id="401" r:id="rId61"/>
    <p:sldId id="403" r:id="rId62"/>
    <p:sldId id="404" r:id="rId63"/>
    <p:sldId id="402" r:id="rId64"/>
    <p:sldId id="280" r:id="rId65"/>
    <p:sldId id="422" r:id="rId66"/>
    <p:sldId id="399" r:id="rId67"/>
    <p:sldId id="281" r:id="rId68"/>
    <p:sldId id="282" r:id="rId69"/>
    <p:sldId id="283" r:id="rId70"/>
    <p:sldId id="284" r:id="rId71"/>
    <p:sldId id="286" r:id="rId72"/>
    <p:sldId id="415" r:id="rId73"/>
    <p:sldId id="287" r:id="rId74"/>
    <p:sldId id="418" r:id="rId75"/>
    <p:sldId id="288" r:id="rId76"/>
    <p:sldId id="420" r:id="rId77"/>
    <p:sldId id="289" r:id="rId78"/>
    <p:sldId id="412" r:id="rId79"/>
    <p:sldId id="290" r:id="rId80"/>
    <p:sldId id="291" r:id="rId81"/>
    <p:sldId id="292" r:id="rId82"/>
    <p:sldId id="413" r:id="rId83"/>
    <p:sldId id="293" r:id="rId84"/>
    <p:sldId id="294" r:id="rId85"/>
  </p:sldIdLst>
  <p:sldSz cx="9144000" cy="6858000" type="screen4x3"/>
  <p:notesSz cx="6669088" cy="9928225"/>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889DB"/>
    <a:srgbClr val="99FF66"/>
    <a:srgbClr val="FFFF66"/>
    <a:srgbClr val="000000"/>
    <a:srgbClr val="FFFFFF"/>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110" d="100"/>
          <a:sy n="110" d="100"/>
        </p:scale>
        <p:origin x="-84" y="-13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84" Type="http://schemas.openxmlformats.org/officeDocument/2006/relationships/slide" Target="slides/slide82.xml"/><Relationship Id="rId89" Type="http://schemas.openxmlformats.org/officeDocument/2006/relationships/viewProps" Target="viewProps.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handoutMaster" Target="handoutMasters/handoutMaster1.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theme" Target="theme/theme1.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4930" name="Rectangle 2"/>
          <p:cNvSpPr>
            <a:spLocks noGrp="1" noChangeArrowheads="1"/>
          </p:cNvSpPr>
          <p:nvPr>
            <p:ph type="hdr" sz="quarter"/>
          </p:nvPr>
        </p:nvSpPr>
        <p:spPr bwMode="auto">
          <a:xfrm>
            <a:off x="0" y="0"/>
            <a:ext cx="288925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Lucida Sans Unicode" pitchFamily="34" charset="0"/>
              </a:defRPr>
            </a:lvl1pPr>
          </a:lstStyle>
          <a:p>
            <a:endParaRPr lang="en-US"/>
          </a:p>
        </p:txBody>
      </p:sp>
      <p:sp>
        <p:nvSpPr>
          <p:cNvPr id="124931" name="Rectangle 3"/>
          <p:cNvSpPr>
            <a:spLocks noGrp="1" noChangeArrowheads="1"/>
          </p:cNvSpPr>
          <p:nvPr>
            <p:ph type="dt" sz="quarter" idx="1"/>
          </p:nvPr>
        </p:nvSpPr>
        <p:spPr bwMode="auto">
          <a:xfrm>
            <a:off x="3778250" y="0"/>
            <a:ext cx="288925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Lucida Sans Unicode" pitchFamily="34" charset="0"/>
              </a:defRPr>
            </a:lvl1pPr>
          </a:lstStyle>
          <a:p>
            <a:fld id="{27379E9F-CA5B-4399-9BBB-BC28E8743A25}" type="datetime1">
              <a:rPr lang="en-US"/>
              <a:pPr/>
              <a:t>10/5/2009</a:t>
            </a:fld>
            <a:endParaRPr lang="en-US"/>
          </a:p>
        </p:txBody>
      </p:sp>
      <p:sp>
        <p:nvSpPr>
          <p:cNvPr id="124932" name="Rectangle 4"/>
          <p:cNvSpPr>
            <a:spLocks noGrp="1" noChangeArrowheads="1"/>
          </p:cNvSpPr>
          <p:nvPr>
            <p:ph type="ftr" sz="quarter" idx="2"/>
          </p:nvPr>
        </p:nvSpPr>
        <p:spPr bwMode="auto">
          <a:xfrm>
            <a:off x="0" y="9429750"/>
            <a:ext cx="2889250"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Lucida Sans Unicode" pitchFamily="34" charset="0"/>
              </a:defRPr>
            </a:lvl1pPr>
          </a:lstStyle>
          <a:p>
            <a:endParaRPr lang="en-US"/>
          </a:p>
        </p:txBody>
      </p:sp>
      <p:sp>
        <p:nvSpPr>
          <p:cNvPr id="124933" name="Rectangle 5"/>
          <p:cNvSpPr>
            <a:spLocks noGrp="1" noChangeArrowheads="1"/>
          </p:cNvSpPr>
          <p:nvPr>
            <p:ph type="sldNum" sz="quarter" idx="3"/>
          </p:nvPr>
        </p:nvSpPr>
        <p:spPr bwMode="auto">
          <a:xfrm>
            <a:off x="3778250" y="9429750"/>
            <a:ext cx="2889250"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Lucida Sans Unicode" pitchFamily="34" charset="0"/>
              </a:defRPr>
            </a:lvl1pPr>
          </a:lstStyle>
          <a:p>
            <a:fld id="{F5880BAA-1A69-41E1-BAE3-C0739688CE14}" type="slidenum">
              <a:rPr lang="en-US"/>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250" cy="496888"/>
          </a:xfrm>
          <a:prstGeom prst="rect">
            <a:avLst/>
          </a:prstGeom>
        </p:spPr>
        <p:txBody>
          <a:bodyPr vert="horz" wrap="square" lIns="91440" tIns="45720" rIns="91440" bIns="45720" numCol="1" anchor="t" anchorCtr="0" compatLnSpc="1">
            <a:prstTxWarp prst="textNoShape">
              <a:avLst/>
            </a:prstTxWarp>
          </a:bodyPr>
          <a:lstStyle>
            <a:lvl1pPr>
              <a:defRPr sz="1200">
                <a:latin typeface="Calibri" pitchFamily="34" charset="0"/>
              </a:defRPr>
            </a:lvl1pPr>
          </a:lstStyle>
          <a:p>
            <a:endParaRPr lang="en-US"/>
          </a:p>
        </p:txBody>
      </p:sp>
      <p:sp>
        <p:nvSpPr>
          <p:cNvPr id="3" name="Date Placeholder 2"/>
          <p:cNvSpPr>
            <a:spLocks noGrp="1"/>
          </p:cNvSpPr>
          <p:nvPr>
            <p:ph type="dt" idx="1"/>
          </p:nvPr>
        </p:nvSpPr>
        <p:spPr>
          <a:xfrm>
            <a:off x="3778250" y="0"/>
            <a:ext cx="2889250" cy="496888"/>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0BBB2ADD-04AF-437A-81C6-442A6B8B386E}" type="datetime1">
              <a:rPr lang="en-US"/>
              <a:pPr>
                <a:defRPr/>
              </a:pPr>
              <a:t>10/5/2009</a:t>
            </a:fld>
            <a:endParaRPr lang="en-US"/>
          </a:p>
        </p:txBody>
      </p:sp>
      <p:sp>
        <p:nvSpPr>
          <p:cNvPr id="4" name="Slide Image Placeholder 3"/>
          <p:cNvSpPr>
            <a:spLocks noGrp="1" noRot="1" noChangeAspect="1"/>
          </p:cNvSpPr>
          <p:nvPr>
            <p:ph type="sldImg" idx="2"/>
          </p:nvPr>
        </p:nvSpPr>
        <p:spPr>
          <a:xfrm>
            <a:off x="852488" y="744538"/>
            <a:ext cx="4964112" cy="3722687"/>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66750" y="4716463"/>
            <a:ext cx="5335588" cy="4467225"/>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9429750"/>
            <a:ext cx="2889250" cy="496888"/>
          </a:xfrm>
          <a:prstGeom prst="rect">
            <a:avLst/>
          </a:prstGeom>
        </p:spPr>
        <p:txBody>
          <a:bodyPr vert="horz" wrap="square" lIns="91440" tIns="45720" rIns="91440" bIns="45720" numCol="1" anchor="b" anchorCtr="0" compatLnSpc="1">
            <a:prstTxWarp prst="textNoShape">
              <a:avLst/>
            </a:prstTxWarp>
          </a:bodyPr>
          <a:lstStyle>
            <a:lvl1pPr>
              <a:defRPr sz="1200">
                <a:latin typeface="Calibri" pitchFamily="34" charset="0"/>
              </a:defRPr>
            </a:lvl1pPr>
          </a:lstStyle>
          <a:p>
            <a:endParaRPr lang="en-US"/>
          </a:p>
        </p:txBody>
      </p:sp>
      <p:sp>
        <p:nvSpPr>
          <p:cNvPr id="7" name="Slide Number Placeholder 6"/>
          <p:cNvSpPr>
            <a:spLocks noGrp="1"/>
          </p:cNvSpPr>
          <p:nvPr>
            <p:ph type="sldNum" sz="quarter" idx="5"/>
          </p:nvPr>
        </p:nvSpPr>
        <p:spPr>
          <a:xfrm>
            <a:off x="3778250" y="9429750"/>
            <a:ext cx="2889250" cy="496888"/>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D945D41D-C5EB-4494-8186-310884C2729B}"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6"/>
          <p:cNvSpPr>
            <a:spLocks noGrp="1"/>
          </p:cNvSpPr>
          <p:nvPr>
            <p:ph type="sldNum" sz="quarter" idx="5"/>
          </p:nvPr>
        </p:nvSpPr>
        <p:spPr/>
        <p:txBody>
          <a:bodyPr/>
          <a:lstStyle/>
          <a:p>
            <a:pPr>
              <a:defRPr/>
            </a:pPr>
            <a:fld id="{8BC07219-036B-4618-BBB6-EED74FBF8E37}" type="slidenum">
              <a:rPr lang="en-US"/>
              <a:pPr>
                <a:defRPr/>
              </a:pPr>
              <a:t>3</a:t>
            </a:fld>
            <a:endParaRPr lang="en-US"/>
          </a:p>
        </p:txBody>
      </p:sp>
      <p:sp>
        <p:nvSpPr>
          <p:cNvPr id="123906" name="Rectangle 2"/>
          <p:cNvSpPr>
            <a:spLocks noGrp="1" noRot="1" noChangeAspect="1" noTextEdit="1"/>
          </p:cNvSpPr>
          <p:nvPr>
            <p:ph type="sldImg"/>
          </p:nvPr>
        </p:nvSpPr>
        <p:spPr bwMode="auto">
          <a:noFill/>
          <a:ln>
            <a:solidFill>
              <a:srgbClr val="000000"/>
            </a:solidFill>
            <a:miter lim="800000"/>
            <a:headEnd/>
            <a:tailEnd/>
          </a:ln>
        </p:spPr>
      </p:sp>
      <p:sp>
        <p:nvSpPr>
          <p:cNvPr id="123907"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6"/>
          <p:cNvSpPr>
            <a:spLocks noGrp="1"/>
          </p:cNvSpPr>
          <p:nvPr>
            <p:ph type="sldNum" sz="quarter" idx="5"/>
          </p:nvPr>
        </p:nvSpPr>
        <p:spPr/>
        <p:txBody>
          <a:bodyPr/>
          <a:lstStyle/>
          <a:p>
            <a:pPr>
              <a:defRPr/>
            </a:pPr>
            <a:fld id="{B1FA57B0-A347-49C9-9F22-3F19505BF14E}" type="slidenum">
              <a:rPr lang="en-US"/>
              <a:pPr>
                <a:defRPr/>
              </a:pPr>
              <a:t>75</a:t>
            </a:fld>
            <a:endParaRPr lang="en-US"/>
          </a:p>
        </p:txBody>
      </p:sp>
      <p:sp>
        <p:nvSpPr>
          <p:cNvPr id="99329" name="Rectangle 7"/>
          <p:cNvSpPr txBox="1">
            <a:spLocks noGrp="1" noChangeArrowheads="1"/>
          </p:cNvSpPr>
          <p:nvPr/>
        </p:nvSpPr>
        <p:spPr bwMode="auto">
          <a:xfrm>
            <a:off x="3778250" y="9429750"/>
            <a:ext cx="2889250" cy="496888"/>
          </a:xfrm>
          <a:prstGeom prst="rect">
            <a:avLst/>
          </a:prstGeom>
          <a:noFill/>
          <a:ln w="9525">
            <a:noFill/>
            <a:miter lim="800000"/>
            <a:headEnd/>
            <a:tailEnd/>
          </a:ln>
        </p:spPr>
        <p:txBody>
          <a:bodyPr anchor="b"/>
          <a:lstStyle/>
          <a:p>
            <a:pPr algn="r"/>
            <a:fld id="{C21A71AF-59EE-4AC4-BA7B-CCB8DFEFB7D7}" type="slidenum">
              <a:rPr lang="en-US" sz="1200">
                <a:latin typeface="Calibri" pitchFamily="34" charset="0"/>
              </a:rPr>
              <a:pPr algn="r"/>
              <a:t>75</a:t>
            </a:fld>
            <a:endParaRPr lang="en-US" sz="1200">
              <a:latin typeface="Calibri" pitchFamily="34" charset="0"/>
            </a:endParaRPr>
          </a:p>
        </p:txBody>
      </p:sp>
      <p:sp>
        <p:nvSpPr>
          <p:cNvPr id="99330" name="Rectangle 1"/>
          <p:cNvSpPr>
            <a:spLocks noGrp="1" noRot="1" noChangeAspect="1" noChangeArrowheads="1" noTextEdit="1"/>
          </p:cNvSpPr>
          <p:nvPr>
            <p:ph type="sldImg"/>
          </p:nvPr>
        </p:nvSpPr>
        <p:spPr bwMode="auto">
          <a:noFill/>
          <a:ln w="9525">
            <a:noFill/>
          </a:ln>
        </p:spPr>
      </p:sp>
      <p:sp>
        <p:nvSpPr>
          <p:cNvPr id="99331" name="Rectangle 2"/>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GB"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6"/>
          <p:cNvSpPr>
            <a:spLocks noGrp="1"/>
          </p:cNvSpPr>
          <p:nvPr>
            <p:ph type="sldNum" sz="quarter" idx="5"/>
          </p:nvPr>
        </p:nvSpPr>
        <p:spPr/>
        <p:txBody>
          <a:bodyPr/>
          <a:lstStyle/>
          <a:p>
            <a:pPr>
              <a:defRPr/>
            </a:pPr>
            <a:fld id="{A3DB64DD-E890-43C4-A928-B5F9986A5D36}" type="slidenum">
              <a:rPr lang="en-US"/>
              <a:pPr>
                <a:defRPr/>
              </a:pPr>
              <a:t>77</a:t>
            </a:fld>
            <a:endParaRPr lang="en-US"/>
          </a:p>
        </p:txBody>
      </p:sp>
      <p:sp>
        <p:nvSpPr>
          <p:cNvPr id="102401" name="Rectangle 7"/>
          <p:cNvSpPr txBox="1">
            <a:spLocks noGrp="1" noChangeArrowheads="1"/>
          </p:cNvSpPr>
          <p:nvPr/>
        </p:nvSpPr>
        <p:spPr bwMode="auto">
          <a:xfrm>
            <a:off x="3778250" y="9429750"/>
            <a:ext cx="2889250" cy="496888"/>
          </a:xfrm>
          <a:prstGeom prst="rect">
            <a:avLst/>
          </a:prstGeom>
          <a:noFill/>
          <a:ln w="9525">
            <a:noFill/>
            <a:miter lim="800000"/>
            <a:headEnd/>
            <a:tailEnd/>
          </a:ln>
        </p:spPr>
        <p:txBody>
          <a:bodyPr anchor="b"/>
          <a:lstStyle/>
          <a:p>
            <a:pPr algn="r"/>
            <a:fld id="{583352C3-EC28-4B3A-9E01-6B533D0C8A46}" type="slidenum">
              <a:rPr lang="en-US" sz="1200">
                <a:latin typeface="Calibri" pitchFamily="34" charset="0"/>
              </a:rPr>
              <a:pPr algn="r"/>
              <a:t>77</a:t>
            </a:fld>
            <a:endParaRPr lang="en-US" sz="1200">
              <a:latin typeface="Calibri" pitchFamily="34" charset="0"/>
            </a:endParaRPr>
          </a:p>
        </p:txBody>
      </p:sp>
      <p:sp>
        <p:nvSpPr>
          <p:cNvPr id="102402" name="Rectangle 1"/>
          <p:cNvSpPr>
            <a:spLocks noGrp="1" noRot="1" noChangeAspect="1" noChangeArrowheads="1" noTextEdit="1"/>
          </p:cNvSpPr>
          <p:nvPr>
            <p:ph type="sldImg"/>
          </p:nvPr>
        </p:nvSpPr>
        <p:spPr bwMode="auto">
          <a:noFill/>
          <a:ln w="9525">
            <a:noFill/>
          </a:ln>
        </p:spPr>
      </p:sp>
      <p:sp>
        <p:nvSpPr>
          <p:cNvPr id="102403" name="Rectangle 2"/>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GB"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6"/>
          <p:cNvSpPr>
            <a:spLocks noGrp="1"/>
          </p:cNvSpPr>
          <p:nvPr>
            <p:ph type="sldNum" sz="quarter" idx="5"/>
          </p:nvPr>
        </p:nvSpPr>
        <p:spPr/>
        <p:txBody>
          <a:bodyPr/>
          <a:lstStyle/>
          <a:p>
            <a:pPr>
              <a:defRPr/>
            </a:pPr>
            <a:fld id="{088303D1-443C-41D7-87C2-F1D619C0F0EB}" type="slidenum">
              <a:rPr lang="en-US"/>
              <a:pPr>
                <a:defRPr/>
              </a:pPr>
              <a:t>81</a:t>
            </a:fld>
            <a:endParaRPr lang="en-US"/>
          </a:p>
        </p:txBody>
      </p:sp>
      <p:sp>
        <p:nvSpPr>
          <p:cNvPr id="107521" name="Rectangle 7"/>
          <p:cNvSpPr txBox="1">
            <a:spLocks noGrp="1" noChangeArrowheads="1"/>
          </p:cNvSpPr>
          <p:nvPr/>
        </p:nvSpPr>
        <p:spPr bwMode="auto">
          <a:xfrm>
            <a:off x="3778250" y="9429750"/>
            <a:ext cx="2889250" cy="496888"/>
          </a:xfrm>
          <a:prstGeom prst="rect">
            <a:avLst/>
          </a:prstGeom>
          <a:noFill/>
          <a:ln w="9525">
            <a:noFill/>
            <a:miter lim="800000"/>
            <a:headEnd/>
            <a:tailEnd/>
          </a:ln>
        </p:spPr>
        <p:txBody>
          <a:bodyPr anchor="b"/>
          <a:lstStyle/>
          <a:p>
            <a:pPr algn="r"/>
            <a:fld id="{41F35826-73AB-4ACB-AB3B-0070E4B6D253}" type="slidenum">
              <a:rPr lang="en-US" sz="1200">
                <a:latin typeface="Calibri" pitchFamily="34" charset="0"/>
              </a:rPr>
              <a:pPr algn="r"/>
              <a:t>81</a:t>
            </a:fld>
            <a:endParaRPr lang="en-US" sz="1200">
              <a:latin typeface="Calibri" pitchFamily="34" charset="0"/>
            </a:endParaRPr>
          </a:p>
        </p:txBody>
      </p:sp>
      <p:sp>
        <p:nvSpPr>
          <p:cNvPr id="10752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752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GB"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6"/>
          <p:cNvSpPr>
            <a:spLocks noGrp="1"/>
          </p:cNvSpPr>
          <p:nvPr>
            <p:ph type="sldNum" sz="quarter" idx="5"/>
          </p:nvPr>
        </p:nvSpPr>
        <p:spPr/>
        <p:txBody>
          <a:bodyPr/>
          <a:lstStyle/>
          <a:p>
            <a:pPr>
              <a:defRPr/>
            </a:pPr>
            <a:fld id="{F3F5BE9F-7CFD-4504-92A6-2981248297A4}" type="slidenum">
              <a:rPr lang="en-US"/>
              <a:pPr>
                <a:defRPr/>
              </a:pPr>
              <a:t>13</a:t>
            </a:fld>
            <a:endParaRPr lang="en-US"/>
          </a:p>
        </p:txBody>
      </p:sp>
      <p:sp>
        <p:nvSpPr>
          <p:cNvPr id="27649" name="Rectangle 7"/>
          <p:cNvSpPr txBox="1">
            <a:spLocks noGrp="1" noChangeArrowheads="1"/>
          </p:cNvSpPr>
          <p:nvPr/>
        </p:nvSpPr>
        <p:spPr bwMode="auto">
          <a:xfrm>
            <a:off x="3778250" y="9429750"/>
            <a:ext cx="2889250" cy="496888"/>
          </a:xfrm>
          <a:prstGeom prst="rect">
            <a:avLst/>
          </a:prstGeom>
          <a:noFill/>
          <a:ln w="9525">
            <a:noFill/>
            <a:miter lim="800000"/>
            <a:headEnd/>
            <a:tailEnd/>
          </a:ln>
        </p:spPr>
        <p:txBody>
          <a:bodyPr anchor="b"/>
          <a:lstStyle/>
          <a:p>
            <a:pPr algn="r"/>
            <a:fld id="{F2DCB311-362A-4479-B30D-000478AD86EC}" type="slidenum">
              <a:rPr lang="en-US" sz="1200">
                <a:latin typeface="Calibri" pitchFamily="34" charset="0"/>
              </a:rPr>
              <a:pPr algn="r"/>
              <a:t>13</a:t>
            </a:fld>
            <a:endParaRPr lang="en-US" sz="1200">
              <a:latin typeface="Calibri" pitchFamily="34" charset="0"/>
            </a:endParaRPr>
          </a:p>
        </p:txBody>
      </p:sp>
      <p:sp>
        <p:nvSpPr>
          <p:cNvPr id="27650" name="Rectangle 1"/>
          <p:cNvSpPr>
            <a:spLocks noGrp="1" noRot="1" noChangeAspect="1" noChangeArrowheads="1" noTextEdit="1"/>
          </p:cNvSpPr>
          <p:nvPr>
            <p:ph type="sldImg"/>
          </p:nvPr>
        </p:nvSpPr>
        <p:spPr bwMode="auto">
          <a:noFill/>
          <a:ln w="9525">
            <a:noFill/>
          </a:ln>
        </p:spPr>
      </p:sp>
      <p:sp>
        <p:nvSpPr>
          <p:cNvPr id="27651" name="Rectangle 2"/>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GB"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6"/>
          <p:cNvSpPr>
            <a:spLocks noGrp="1"/>
          </p:cNvSpPr>
          <p:nvPr>
            <p:ph type="sldNum" sz="quarter" idx="5"/>
          </p:nvPr>
        </p:nvSpPr>
        <p:spPr/>
        <p:txBody>
          <a:bodyPr/>
          <a:lstStyle/>
          <a:p>
            <a:pPr>
              <a:defRPr/>
            </a:pPr>
            <a:fld id="{BA6EDF20-73D2-4E43-865A-11AE556982CF}" type="slidenum">
              <a:rPr lang="en-US"/>
              <a:pPr>
                <a:defRPr/>
              </a:pPr>
              <a:t>21</a:t>
            </a:fld>
            <a:endParaRPr lang="en-US"/>
          </a:p>
        </p:txBody>
      </p:sp>
      <p:sp>
        <p:nvSpPr>
          <p:cNvPr id="36865" name="Rectangle 2"/>
          <p:cNvSpPr>
            <a:spLocks noGrp="1" noChangeArrowheads="1"/>
          </p:cNvSpPr>
          <p:nvPr>
            <p:ph type="hdr" sz="quarter"/>
          </p:nvPr>
        </p:nvSpPr>
        <p:spPr bwMode="auto">
          <a:noFill/>
          <a:ln>
            <a:miter lim="800000"/>
            <a:headEnd/>
            <a:tailEnd/>
          </a:ln>
        </p:spPr>
        <p:txBody>
          <a:bodyPr/>
          <a:lstStyle/>
          <a:p>
            <a:r>
              <a:rPr lang="en-US"/>
              <a:t>Growth disorders &amp; cell signaling</a:t>
            </a:r>
          </a:p>
        </p:txBody>
      </p:sp>
      <p:sp>
        <p:nvSpPr>
          <p:cNvPr id="36866" name="Rectangle 7"/>
          <p:cNvSpPr txBox="1">
            <a:spLocks noGrp="1" noChangeArrowheads="1"/>
          </p:cNvSpPr>
          <p:nvPr/>
        </p:nvSpPr>
        <p:spPr bwMode="auto">
          <a:xfrm>
            <a:off x="3778250" y="9429750"/>
            <a:ext cx="2889250" cy="496888"/>
          </a:xfrm>
          <a:prstGeom prst="rect">
            <a:avLst/>
          </a:prstGeom>
          <a:noFill/>
          <a:ln w="9525">
            <a:noFill/>
            <a:miter lim="800000"/>
            <a:headEnd/>
            <a:tailEnd/>
          </a:ln>
        </p:spPr>
        <p:txBody>
          <a:bodyPr anchor="b"/>
          <a:lstStyle/>
          <a:p>
            <a:pPr algn="r"/>
            <a:fld id="{03A7303B-2DCF-4575-ADC0-F7ABDF0485AE}" type="slidenum">
              <a:rPr lang="en-US" sz="1200">
                <a:latin typeface="Calibri" pitchFamily="34" charset="0"/>
              </a:rPr>
              <a:pPr algn="r"/>
              <a:t>21</a:t>
            </a:fld>
            <a:endParaRPr lang="en-US" sz="1200">
              <a:latin typeface="Calibri" pitchFamily="34" charset="0"/>
            </a:endParaRPr>
          </a:p>
        </p:txBody>
      </p:sp>
      <p:sp>
        <p:nvSpPr>
          <p:cNvPr id="3686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686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6"/>
          <p:cNvSpPr>
            <a:spLocks noGrp="1"/>
          </p:cNvSpPr>
          <p:nvPr>
            <p:ph type="sldNum" sz="quarter" idx="5"/>
          </p:nvPr>
        </p:nvSpPr>
        <p:spPr/>
        <p:txBody>
          <a:bodyPr/>
          <a:lstStyle/>
          <a:p>
            <a:pPr>
              <a:defRPr/>
            </a:pPr>
            <a:fld id="{9CFB0676-D0FF-43D7-8BFF-ACF232F28829}" type="slidenum">
              <a:rPr lang="en-US"/>
              <a:pPr>
                <a:defRPr/>
              </a:pPr>
              <a:t>31</a:t>
            </a:fld>
            <a:endParaRPr lang="en-US"/>
          </a:p>
        </p:txBody>
      </p:sp>
      <p:sp>
        <p:nvSpPr>
          <p:cNvPr id="48129" name="Rectangle 2"/>
          <p:cNvSpPr>
            <a:spLocks noGrp="1" noChangeArrowheads="1"/>
          </p:cNvSpPr>
          <p:nvPr>
            <p:ph type="hdr" sz="quarter"/>
          </p:nvPr>
        </p:nvSpPr>
        <p:spPr bwMode="auto">
          <a:noFill/>
          <a:ln>
            <a:miter lim="800000"/>
            <a:headEnd/>
            <a:tailEnd/>
          </a:ln>
        </p:spPr>
        <p:txBody>
          <a:bodyPr/>
          <a:lstStyle/>
          <a:p>
            <a:r>
              <a:rPr lang="en-US"/>
              <a:t>Growth disorders &amp; cell signaling</a:t>
            </a:r>
          </a:p>
        </p:txBody>
      </p:sp>
      <p:sp>
        <p:nvSpPr>
          <p:cNvPr id="48130" name="Rectangle 7"/>
          <p:cNvSpPr txBox="1">
            <a:spLocks noGrp="1" noChangeArrowheads="1"/>
          </p:cNvSpPr>
          <p:nvPr/>
        </p:nvSpPr>
        <p:spPr bwMode="auto">
          <a:xfrm>
            <a:off x="3778250" y="9429750"/>
            <a:ext cx="2889250" cy="496888"/>
          </a:xfrm>
          <a:prstGeom prst="rect">
            <a:avLst/>
          </a:prstGeom>
          <a:noFill/>
          <a:ln w="9525">
            <a:noFill/>
            <a:miter lim="800000"/>
            <a:headEnd/>
            <a:tailEnd/>
          </a:ln>
        </p:spPr>
        <p:txBody>
          <a:bodyPr anchor="b"/>
          <a:lstStyle/>
          <a:p>
            <a:pPr algn="r"/>
            <a:fld id="{B22D5D0B-3BB9-460C-A477-4694F045AD71}" type="slidenum">
              <a:rPr lang="en-US" sz="1200">
                <a:latin typeface="Calibri" pitchFamily="34" charset="0"/>
              </a:rPr>
              <a:pPr algn="r"/>
              <a:t>31</a:t>
            </a:fld>
            <a:endParaRPr lang="en-US" sz="1200">
              <a:latin typeface="Calibri" pitchFamily="34" charset="0"/>
            </a:endParaRPr>
          </a:p>
        </p:txBody>
      </p:sp>
      <p:sp>
        <p:nvSpPr>
          <p:cNvPr id="4813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813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6"/>
          <p:cNvSpPr>
            <a:spLocks noGrp="1"/>
          </p:cNvSpPr>
          <p:nvPr>
            <p:ph type="sldNum" sz="quarter" idx="5"/>
          </p:nvPr>
        </p:nvSpPr>
        <p:spPr/>
        <p:txBody>
          <a:bodyPr/>
          <a:lstStyle/>
          <a:p>
            <a:pPr>
              <a:defRPr/>
            </a:pPr>
            <a:fld id="{5D75ADFD-CE12-4918-A7DB-09EE6B7B5B2D}" type="slidenum">
              <a:rPr lang="en-US"/>
              <a:pPr>
                <a:defRPr/>
              </a:pPr>
              <a:t>39</a:t>
            </a:fld>
            <a:endParaRPr lang="en-US"/>
          </a:p>
        </p:txBody>
      </p:sp>
      <p:sp>
        <p:nvSpPr>
          <p:cNvPr id="57345" name="Rectangle 7"/>
          <p:cNvSpPr txBox="1">
            <a:spLocks noGrp="1" noChangeArrowheads="1"/>
          </p:cNvSpPr>
          <p:nvPr/>
        </p:nvSpPr>
        <p:spPr bwMode="auto">
          <a:xfrm>
            <a:off x="3778250" y="9429750"/>
            <a:ext cx="2889250" cy="496888"/>
          </a:xfrm>
          <a:prstGeom prst="rect">
            <a:avLst/>
          </a:prstGeom>
          <a:noFill/>
          <a:ln w="9525">
            <a:noFill/>
            <a:miter lim="800000"/>
            <a:headEnd/>
            <a:tailEnd/>
          </a:ln>
        </p:spPr>
        <p:txBody>
          <a:bodyPr anchor="b"/>
          <a:lstStyle/>
          <a:p>
            <a:pPr algn="r"/>
            <a:fld id="{5009C374-D04D-45CC-B500-77FEC052F8F4}" type="slidenum">
              <a:rPr lang="en-US" sz="1200">
                <a:latin typeface="Calibri" pitchFamily="34" charset="0"/>
              </a:rPr>
              <a:pPr algn="r"/>
              <a:t>39</a:t>
            </a:fld>
            <a:endParaRPr lang="en-US" sz="1200">
              <a:latin typeface="Calibri" pitchFamily="34" charset="0"/>
            </a:endParaRPr>
          </a:p>
        </p:txBody>
      </p:sp>
      <p:sp>
        <p:nvSpPr>
          <p:cNvPr id="57346" name="Rectangle 1"/>
          <p:cNvSpPr>
            <a:spLocks noGrp="1" noRot="1" noChangeAspect="1" noChangeArrowheads="1" noTextEdit="1"/>
          </p:cNvSpPr>
          <p:nvPr>
            <p:ph type="sldImg"/>
          </p:nvPr>
        </p:nvSpPr>
        <p:spPr bwMode="auto">
          <a:noFill/>
          <a:ln w="9525">
            <a:noFill/>
          </a:ln>
        </p:spPr>
      </p:sp>
      <p:sp>
        <p:nvSpPr>
          <p:cNvPr id="57347" name="Rectangle 2"/>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GB"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6"/>
          <p:cNvSpPr>
            <a:spLocks noGrp="1"/>
          </p:cNvSpPr>
          <p:nvPr>
            <p:ph type="sldNum" sz="quarter" idx="5"/>
          </p:nvPr>
        </p:nvSpPr>
        <p:spPr/>
        <p:txBody>
          <a:bodyPr/>
          <a:lstStyle/>
          <a:p>
            <a:pPr>
              <a:defRPr/>
            </a:pPr>
            <a:fld id="{BB3A2AD9-9FF7-480E-8F70-F7AF6489B722}" type="slidenum">
              <a:rPr lang="en-US"/>
              <a:pPr>
                <a:defRPr/>
              </a:pPr>
              <a:t>51</a:t>
            </a:fld>
            <a:endParaRPr lang="en-US"/>
          </a:p>
        </p:txBody>
      </p:sp>
      <p:sp>
        <p:nvSpPr>
          <p:cNvPr id="70657" name="Rectangle 7"/>
          <p:cNvSpPr txBox="1">
            <a:spLocks noGrp="1" noChangeArrowheads="1"/>
          </p:cNvSpPr>
          <p:nvPr/>
        </p:nvSpPr>
        <p:spPr bwMode="auto">
          <a:xfrm>
            <a:off x="3778250" y="9429750"/>
            <a:ext cx="2889250" cy="496888"/>
          </a:xfrm>
          <a:prstGeom prst="rect">
            <a:avLst/>
          </a:prstGeom>
          <a:noFill/>
          <a:ln w="9525">
            <a:noFill/>
            <a:miter lim="800000"/>
            <a:headEnd/>
            <a:tailEnd/>
          </a:ln>
        </p:spPr>
        <p:txBody>
          <a:bodyPr anchor="b"/>
          <a:lstStyle/>
          <a:p>
            <a:pPr algn="r"/>
            <a:fld id="{A6753F7F-C265-4B17-B8F5-2F7F83CD521F}" type="slidenum">
              <a:rPr lang="en-US" sz="1200">
                <a:latin typeface="Calibri" pitchFamily="34" charset="0"/>
              </a:rPr>
              <a:pPr algn="r"/>
              <a:t>51</a:t>
            </a:fld>
            <a:endParaRPr lang="en-US" sz="1200">
              <a:latin typeface="Calibri" pitchFamily="34" charset="0"/>
            </a:endParaRPr>
          </a:p>
        </p:txBody>
      </p:sp>
      <p:sp>
        <p:nvSpPr>
          <p:cNvPr id="70658" name="Rectangle 1"/>
          <p:cNvSpPr>
            <a:spLocks noGrp="1" noRot="1" noChangeAspect="1" noChangeArrowheads="1" noTextEdit="1"/>
          </p:cNvSpPr>
          <p:nvPr>
            <p:ph type="sldImg"/>
          </p:nvPr>
        </p:nvSpPr>
        <p:spPr bwMode="auto">
          <a:noFill/>
          <a:ln w="9525">
            <a:noFill/>
          </a:ln>
        </p:spPr>
      </p:sp>
      <p:sp>
        <p:nvSpPr>
          <p:cNvPr id="70659" name="Rectangle 2"/>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GB"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6"/>
          <p:cNvSpPr>
            <a:spLocks noGrp="1"/>
          </p:cNvSpPr>
          <p:nvPr>
            <p:ph type="sldNum" sz="quarter" idx="5"/>
          </p:nvPr>
        </p:nvSpPr>
        <p:spPr/>
        <p:txBody>
          <a:bodyPr/>
          <a:lstStyle/>
          <a:p>
            <a:pPr>
              <a:defRPr/>
            </a:pPr>
            <a:fld id="{F9B179FB-7A93-4310-81AA-794DBA4F2664}" type="slidenum">
              <a:rPr lang="en-US"/>
              <a:pPr>
                <a:defRPr/>
              </a:pPr>
              <a:t>64</a:t>
            </a:fld>
            <a:endParaRPr lang="en-US"/>
          </a:p>
        </p:txBody>
      </p:sp>
      <p:sp>
        <p:nvSpPr>
          <p:cNvPr id="84993" name="Rectangle 7"/>
          <p:cNvSpPr txBox="1">
            <a:spLocks noGrp="1" noChangeArrowheads="1"/>
          </p:cNvSpPr>
          <p:nvPr/>
        </p:nvSpPr>
        <p:spPr bwMode="auto">
          <a:xfrm>
            <a:off x="3778250" y="9429750"/>
            <a:ext cx="2889250" cy="496888"/>
          </a:xfrm>
          <a:prstGeom prst="rect">
            <a:avLst/>
          </a:prstGeom>
          <a:noFill/>
          <a:ln w="9525">
            <a:noFill/>
            <a:miter lim="800000"/>
            <a:headEnd/>
            <a:tailEnd/>
          </a:ln>
        </p:spPr>
        <p:txBody>
          <a:bodyPr anchor="b"/>
          <a:lstStyle/>
          <a:p>
            <a:pPr algn="r"/>
            <a:fld id="{4A8A4D87-8739-4636-848A-6935A1A8B789}" type="slidenum">
              <a:rPr lang="en-US" sz="1200">
                <a:latin typeface="Calibri" pitchFamily="34" charset="0"/>
              </a:rPr>
              <a:pPr algn="r"/>
              <a:t>64</a:t>
            </a:fld>
            <a:endParaRPr lang="en-US" sz="1200">
              <a:latin typeface="Calibri" pitchFamily="34" charset="0"/>
            </a:endParaRPr>
          </a:p>
        </p:txBody>
      </p:sp>
      <p:sp>
        <p:nvSpPr>
          <p:cNvPr id="84994" name="Rectangle 1"/>
          <p:cNvSpPr>
            <a:spLocks noGrp="1" noRot="1" noChangeAspect="1" noChangeArrowheads="1" noTextEdit="1"/>
          </p:cNvSpPr>
          <p:nvPr>
            <p:ph type="sldImg"/>
          </p:nvPr>
        </p:nvSpPr>
        <p:spPr bwMode="auto">
          <a:noFill/>
          <a:ln w="9525">
            <a:noFill/>
          </a:ln>
        </p:spPr>
      </p:sp>
      <p:sp>
        <p:nvSpPr>
          <p:cNvPr id="84995" name="Rectangle 2"/>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GB"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6"/>
          <p:cNvSpPr>
            <a:spLocks noGrp="1"/>
          </p:cNvSpPr>
          <p:nvPr>
            <p:ph type="sldNum" sz="quarter" idx="5"/>
          </p:nvPr>
        </p:nvSpPr>
        <p:spPr/>
        <p:txBody>
          <a:bodyPr/>
          <a:lstStyle/>
          <a:p>
            <a:pPr>
              <a:defRPr/>
            </a:pPr>
            <a:fld id="{77224B31-0CED-4BA0-8063-4AE66CEA8DC9}" type="slidenum">
              <a:rPr lang="en-US"/>
              <a:pPr>
                <a:defRPr/>
              </a:pPr>
              <a:t>71</a:t>
            </a:fld>
            <a:endParaRPr lang="en-US"/>
          </a:p>
        </p:txBody>
      </p:sp>
      <p:sp>
        <p:nvSpPr>
          <p:cNvPr id="93185" name="Rectangle 7"/>
          <p:cNvSpPr txBox="1">
            <a:spLocks noGrp="1" noChangeArrowheads="1"/>
          </p:cNvSpPr>
          <p:nvPr/>
        </p:nvSpPr>
        <p:spPr bwMode="auto">
          <a:xfrm>
            <a:off x="3778250" y="9429750"/>
            <a:ext cx="2889250" cy="496888"/>
          </a:xfrm>
          <a:prstGeom prst="rect">
            <a:avLst/>
          </a:prstGeom>
          <a:noFill/>
          <a:ln w="9525">
            <a:noFill/>
            <a:miter lim="800000"/>
            <a:headEnd/>
            <a:tailEnd/>
          </a:ln>
        </p:spPr>
        <p:txBody>
          <a:bodyPr anchor="b"/>
          <a:lstStyle/>
          <a:p>
            <a:pPr algn="r"/>
            <a:fld id="{FBF8DC1C-AFA2-47B2-9748-9E44EE3EECB6}" type="slidenum">
              <a:rPr lang="en-US" sz="1200">
                <a:latin typeface="Calibri" pitchFamily="34" charset="0"/>
              </a:rPr>
              <a:pPr algn="r"/>
              <a:t>71</a:t>
            </a:fld>
            <a:endParaRPr lang="en-US" sz="1200">
              <a:latin typeface="Calibri" pitchFamily="34" charset="0"/>
            </a:endParaRPr>
          </a:p>
        </p:txBody>
      </p:sp>
      <p:sp>
        <p:nvSpPr>
          <p:cNvPr id="93186" name="Rectangle 1"/>
          <p:cNvSpPr>
            <a:spLocks noGrp="1" noRot="1" noChangeAspect="1" noChangeArrowheads="1" noTextEdit="1"/>
          </p:cNvSpPr>
          <p:nvPr>
            <p:ph type="sldImg"/>
          </p:nvPr>
        </p:nvSpPr>
        <p:spPr bwMode="auto">
          <a:noFill/>
          <a:ln w="9525">
            <a:noFill/>
          </a:ln>
        </p:spPr>
      </p:sp>
      <p:sp>
        <p:nvSpPr>
          <p:cNvPr id="93187" name="Rectangle 2"/>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GB"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6"/>
          <p:cNvSpPr>
            <a:spLocks noGrp="1"/>
          </p:cNvSpPr>
          <p:nvPr>
            <p:ph type="sldNum" sz="quarter" idx="5"/>
          </p:nvPr>
        </p:nvSpPr>
        <p:spPr/>
        <p:txBody>
          <a:bodyPr/>
          <a:lstStyle/>
          <a:p>
            <a:pPr>
              <a:defRPr/>
            </a:pPr>
            <a:fld id="{7471385C-9F9D-49C0-8462-135B7E622420}" type="slidenum">
              <a:rPr lang="en-US"/>
              <a:pPr>
                <a:defRPr/>
              </a:pPr>
              <a:t>73</a:t>
            </a:fld>
            <a:endParaRPr lang="en-US"/>
          </a:p>
        </p:txBody>
      </p:sp>
      <p:sp>
        <p:nvSpPr>
          <p:cNvPr id="96257" name="Rectangle 7"/>
          <p:cNvSpPr txBox="1">
            <a:spLocks noGrp="1" noChangeArrowheads="1"/>
          </p:cNvSpPr>
          <p:nvPr/>
        </p:nvSpPr>
        <p:spPr bwMode="auto">
          <a:xfrm>
            <a:off x="3778250" y="9429750"/>
            <a:ext cx="2889250" cy="496888"/>
          </a:xfrm>
          <a:prstGeom prst="rect">
            <a:avLst/>
          </a:prstGeom>
          <a:noFill/>
          <a:ln w="9525">
            <a:noFill/>
            <a:miter lim="800000"/>
            <a:headEnd/>
            <a:tailEnd/>
          </a:ln>
        </p:spPr>
        <p:txBody>
          <a:bodyPr anchor="b"/>
          <a:lstStyle/>
          <a:p>
            <a:pPr algn="r"/>
            <a:fld id="{6F8CBFFF-A16C-4786-AB00-BA35ABE7C589}" type="slidenum">
              <a:rPr lang="en-US" sz="1200">
                <a:latin typeface="Calibri" pitchFamily="34" charset="0"/>
              </a:rPr>
              <a:pPr algn="r"/>
              <a:t>73</a:t>
            </a:fld>
            <a:endParaRPr lang="en-US" sz="1200">
              <a:latin typeface="Calibri" pitchFamily="34" charset="0"/>
            </a:endParaRPr>
          </a:p>
        </p:txBody>
      </p:sp>
      <p:sp>
        <p:nvSpPr>
          <p:cNvPr id="96258" name="Rectangle 1"/>
          <p:cNvSpPr>
            <a:spLocks noGrp="1" noRot="1" noChangeAspect="1" noChangeArrowheads="1" noTextEdit="1"/>
          </p:cNvSpPr>
          <p:nvPr>
            <p:ph type="sldImg"/>
          </p:nvPr>
        </p:nvSpPr>
        <p:spPr bwMode="auto">
          <a:noFill/>
          <a:ln w="9525">
            <a:noFill/>
          </a:ln>
        </p:spPr>
      </p:sp>
      <p:sp>
        <p:nvSpPr>
          <p:cNvPr id="96259" name="Rectangle 2"/>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GB"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fld id="{B055ED77-CB0A-489E-A6B5-0295783020B4}" type="datetime1">
              <a:rPr lang="en-US"/>
              <a:pPr/>
              <a:t>10/5/2009</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0FAE5D2-696E-4146-8F24-5D71309A4D6B}"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E31DA771-3C3D-4460-B819-672A0576CE2F}" type="datetime1">
              <a:rPr lang="en-US"/>
              <a:pPr/>
              <a:t>10/5/2009</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7AC292C-3866-43F4-BC84-8E3FC9F2423A}"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87EA04F0-A870-46F5-BAAB-19355B6CE32A}" type="datetime1">
              <a:rPr lang="en-US"/>
              <a:pPr/>
              <a:t>10/5/2009</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E13468C-587C-490B-AFEE-844EB5826D53}"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Freeform 12"/>
          <p:cNvSpPr>
            <a:spLocks/>
          </p:cNvSpPr>
          <p:nvPr/>
        </p:nvSpPr>
        <p:spPr bwMode="auto">
          <a:xfrm>
            <a:off x="715963" y="5002213"/>
            <a:ext cx="3802062" cy="1443037"/>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cs typeface="+mn-cs"/>
            </a:endParaRPr>
          </a:p>
        </p:txBody>
      </p:sp>
      <p:sp>
        <p:nvSpPr>
          <p:cNvPr id="5" name="Freeform 11"/>
          <p:cNvSpPr>
            <a:spLocks/>
          </p:cNvSpPr>
          <p:nvPr/>
        </p:nvSpPr>
        <p:spPr bwMode="auto">
          <a:xfrm>
            <a:off x="-53975" y="5784850"/>
            <a:ext cx="380206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cs typeface="+mn-cs"/>
            </a:endParaRPr>
          </a:p>
        </p:txBody>
      </p:sp>
      <p:sp>
        <p:nvSpPr>
          <p:cNvPr id="6" name="Right Triangle 13"/>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cxnSp>
        <p:nvCxnSpPr>
          <p:cNvPr id="7"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8" name="Chevron 6"/>
          <p:cNvSpPr/>
          <p:nvPr/>
        </p:nvSpPr>
        <p:spPr>
          <a:xfrm>
            <a:off x="3636963" y="3005138"/>
            <a:ext cx="182562"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auto">
              <a:spcBef>
                <a:spcPts val="0"/>
              </a:spcBef>
              <a:spcAft>
                <a:spcPts val="0"/>
              </a:spcAft>
              <a:defRPr/>
            </a:pPr>
            <a:endParaRPr lang="en-US"/>
          </a:p>
        </p:txBody>
      </p:sp>
      <p:sp>
        <p:nvSpPr>
          <p:cNvPr id="9" name="Chevron 7"/>
          <p:cNvSpPr/>
          <p:nvPr/>
        </p:nvSpPr>
        <p:spPr>
          <a:xfrm>
            <a:off x="3449638" y="3005138"/>
            <a:ext cx="18415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auto">
              <a:spcBef>
                <a:spcPts val="0"/>
              </a:spcBef>
              <a:spcAft>
                <a:spcPts val="0"/>
              </a:spcAft>
              <a:defRPr/>
            </a:pPr>
            <a:endParaRPr lang="en-US"/>
          </a:p>
        </p:txBody>
      </p:sp>
      <p:sp>
        <p:nvSpPr>
          <p:cNvPr id="2" name="Title 1"/>
          <p:cNvSpPr>
            <a:spLocks noGrp="1"/>
          </p:cNvSpPr>
          <p:nvPr>
            <p:ph type="title"/>
          </p:nvPr>
        </p:nvSpPr>
        <p:spPr>
          <a:xfrm>
            <a:off x="722376" y="1059712"/>
            <a:ext cx="7772400" cy="18288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3" name="Text Placeholder 2"/>
          <p:cNvSpPr>
            <a:spLocks noGrp="1"/>
          </p:cNvSpPr>
          <p:nvPr>
            <p:ph type="body" idx="1"/>
          </p:nvPr>
        </p:nvSpPr>
        <p:spPr>
          <a:xfrm>
            <a:off x="3922713" y="2931712"/>
            <a:ext cx="4572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10" name="Date Placeholder 3"/>
          <p:cNvSpPr>
            <a:spLocks noGrp="1"/>
          </p:cNvSpPr>
          <p:nvPr>
            <p:ph type="dt" sz="half" idx="10"/>
          </p:nvPr>
        </p:nvSpPr>
        <p:spPr/>
        <p:txBody>
          <a:bodyPr/>
          <a:lstStyle>
            <a:lvl1pPr>
              <a:defRPr/>
            </a:lvl1pPr>
            <a:extLst/>
          </a:lstStyle>
          <a:p>
            <a:pPr>
              <a:defRPr/>
            </a:pPr>
            <a:fld id="{6D8FB5B6-851E-4BA7-91C2-F842EE70FEE9}" type="datetime1">
              <a:rPr lang="en-US"/>
              <a:pPr>
                <a:defRPr/>
              </a:pPr>
              <a:t>10/5/2009</a:t>
            </a:fld>
            <a:endParaRPr lang="en-US"/>
          </a:p>
        </p:txBody>
      </p:sp>
      <p:sp>
        <p:nvSpPr>
          <p:cNvPr id="11" name="Footer Placeholder 4"/>
          <p:cNvSpPr>
            <a:spLocks noGrp="1"/>
          </p:cNvSpPr>
          <p:nvPr>
            <p:ph type="ftr" sz="quarter" idx="11"/>
          </p:nvPr>
        </p:nvSpPr>
        <p:spPr/>
        <p:txBody>
          <a:bodyPr/>
          <a:lstStyle>
            <a:lvl1pPr>
              <a:defRPr/>
            </a:lvl1pPr>
          </a:lstStyle>
          <a:p>
            <a:endParaRPr lang="en-US"/>
          </a:p>
        </p:txBody>
      </p:sp>
      <p:sp>
        <p:nvSpPr>
          <p:cNvPr id="12" name="Slide Number Placeholder 5"/>
          <p:cNvSpPr>
            <a:spLocks noGrp="1"/>
          </p:cNvSpPr>
          <p:nvPr>
            <p:ph type="sldNum" sz="quarter" idx="12"/>
          </p:nvPr>
        </p:nvSpPr>
        <p:spPr/>
        <p:txBody>
          <a:bodyPr/>
          <a:lstStyle>
            <a:lvl1pPr>
              <a:defRPr/>
            </a:lvl1pPr>
            <a:extLst/>
          </a:lstStyle>
          <a:p>
            <a:pPr>
              <a:defRPr/>
            </a:pPr>
            <a:fld id="{7F117181-6293-4F18-8996-8AF091292515}"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extLst/>
          </a:lstStyle>
          <a:p>
            <a:r>
              <a:rPr lang="en-US" smtClean="0"/>
              <a:t>Click to edit Master title style</a:t>
            </a:r>
            <a:endParaRPr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extLst/>
          </a:lstStyle>
          <a:p>
            <a:pPr>
              <a:defRPr/>
            </a:pPr>
            <a:fld id="{19E7EE8D-BBF9-4AD7-BF25-C28F80BB6F44}" type="datetime1">
              <a:rPr lang="en-US"/>
              <a:pPr>
                <a:defRPr/>
              </a:pPr>
              <a:t>10/5/2009</a:t>
            </a:fld>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extLst/>
          </a:lstStyle>
          <a:p>
            <a:pPr>
              <a:defRPr/>
            </a:pPr>
            <a:fld id="{907D74DD-0257-44C9-94D5-CB07A11E6BB9}"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extLst/>
          </a:lstStyle>
          <a:p>
            <a:r>
              <a:rPr lang="en-US" smtClean="0"/>
              <a:t>Click to edit Master title style</a:t>
            </a:r>
            <a:endParaRPr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extLst/>
          </a:lstStyle>
          <a:p>
            <a:pPr>
              <a:defRPr/>
            </a:pPr>
            <a:fld id="{1C94DE9E-E299-4DF3-990D-1B1A05892635}" type="datetime1">
              <a:rPr lang="en-US"/>
              <a:pPr>
                <a:defRPr/>
              </a:pPr>
              <a:t>10/5/2009</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extLst/>
          </a:lstStyle>
          <a:p>
            <a:pPr>
              <a:defRPr/>
            </a:pPr>
            <a:fld id="{46A446FC-DBF7-4FC2-BAE5-D3E4B7A0AEAB}"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Freeform 7"/>
          <p:cNvSpPr>
            <a:spLocks/>
          </p:cNvSpPr>
          <p:nvPr/>
        </p:nvSpPr>
        <p:spPr bwMode="auto">
          <a:xfrm>
            <a:off x="715963" y="5002213"/>
            <a:ext cx="3802062" cy="1443037"/>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cs typeface="+mn-cs"/>
            </a:endParaRPr>
          </a:p>
        </p:txBody>
      </p:sp>
      <p:sp>
        <p:nvSpPr>
          <p:cNvPr id="6" name="Freeform 8"/>
          <p:cNvSpPr>
            <a:spLocks/>
          </p:cNvSpPr>
          <p:nvPr/>
        </p:nvSpPr>
        <p:spPr bwMode="auto">
          <a:xfrm>
            <a:off x="-53975" y="5784850"/>
            <a:ext cx="380206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cs typeface="+mn-cs"/>
            </a:endParaRPr>
          </a:p>
        </p:txBody>
      </p:sp>
      <p:sp>
        <p:nvSpPr>
          <p:cNvPr id="7"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cxnSp>
        <p:nvCxnSpPr>
          <p:cNvPr id="8"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Chevron 11"/>
          <p:cNvSpPr/>
          <p:nvPr/>
        </p:nvSpPr>
        <p:spPr>
          <a:xfrm>
            <a:off x="8664575"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auto">
              <a:spcBef>
                <a:spcPts val="0"/>
              </a:spcBef>
              <a:spcAft>
                <a:spcPts val="0"/>
              </a:spcAft>
              <a:defRPr/>
            </a:pPr>
            <a:endParaRPr lang="en-US"/>
          </a:p>
        </p:txBody>
      </p:sp>
      <p:sp>
        <p:nvSpPr>
          <p:cNvPr id="10" name="Chevron 12"/>
          <p:cNvSpPr/>
          <p:nvPr/>
        </p:nvSpPr>
        <p:spPr>
          <a:xfrm>
            <a:off x="8477250"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auto">
              <a:spcBef>
                <a:spcPts val="0"/>
              </a:spcBef>
              <a:spcAft>
                <a:spcPts val="0"/>
              </a:spcAft>
              <a:defRPr/>
            </a:pPr>
            <a:endParaRPr lang="en-US"/>
          </a:p>
        </p:txBody>
      </p:sp>
      <p:sp>
        <p:nvSpPr>
          <p:cNvPr id="4" name="Text Placeholder 3"/>
          <p:cNvSpPr>
            <a:spLocks noGrp="1"/>
          </p:cNvSpPr>
          <p:nvPr>
            <p:ph type="body" sz="half" idx="2"/>
          </p:nvPr>
        </p:nvSpPr>
        <p:spPr>
          <a:xfrm>
            <a:off x="1141232" y="5443402"/>
            <a:ext cx="7162800" cy="648232"/>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en-US" noProof="0" smtClean="0"/>
              <a:t>Click icon to add picture</a:t>
            </a:r>
            <a:endParaRPr lang="en-US" noProof="0"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en-US" smtClean="0"/>
              <a:t>Click to edit Master title style</a:t>
            </a:r>
            <a:endParaRPr lang="en-US"/>
          </a:p>
        </p:txBody>
      </p:sp>
      <p:sp>
        <p:nvSpPr>
          <p:cNvPr id="11" name="Date Placeholder 4"/>
          <p:cNvSpPr>
            <a:spLocks noGrp="1"/>
          </p:cNvSpPr>
          <p:nvPr>
            <p:ph type="dt" sz="half" idx="10"/>
          </p:nvPr>
        </p:nvSpPr>
        <p:spPr/>
        <p:txBody>
          <a:bodyPr/>
          <a:lstStyle>
            <a:lvl1pPr>
              <a:defRPr smtClean="0">
                <a:solidFill>
                  <a:schemeClr val="tx1"/>
                </a:solidFill>
              </a:defRPr>
            </a:lvl1pPr>
            <a:extLst/>
          </a:lstStyle>
          <a:p>
            <a:pPr>
              <a:defRPr/>
            </a:pPr>
            <a:fld id="{738263A9-A373-4978-B25F-291B0D68398D}" type="datetime1">
              <a:rPr lang="en-US"/>
              <a:pPr>
                <a:defRPr/>
              </a:pPr>
              <a:t>10/5/2009</a:t>
            </a:fld>
            <a:endParaRPr lang="en-US"/>
          </a:p>
        </p:txBody>
      </p:sp>
      <p:sp>
        <p:nvSpPr>
          <p:cNvPr id="12" name="Footer Placeholder 5"/>
          <p:cNvSpPr>
            <a:spLocks noGrp="1"/>
          </p:cNvSpPr>
          <p:nvPr>
            <p:ph type="ftr" sz="quarter" idx="11"/>
          </p:nvPr>
        </p:nvSpPr>
        <p:spPr/>
        <p:txBody>
          <a:bodyPr/>
          <a:lstStyle>
            <a:lvl1pPr>
              <a:defRPr/>
            </a:lvl1pPr>
          </a:lstStyle>
          <a:p>
            <a:endParaRPr lang="en-US"/>
          </a:p>
        </p:txBody>
      </p:sp>
      <p:sp>
        <p:nvSpPr>
          <p:cNvPr id="13" name="Slide Number Placeholder 6"/>
          <p:cNvSpPr>
            <a:spLocks noGrp="1"/>
          </p:cNvSpPr>
          <p:nvPr>
            <p:ph type="sldNum" sz="quarter" idx="12"/>
          </p:nvPr>
        </p:nvSpPr>
        <p:spPr/>
        <p:txBody>
          <a:bodyPr/>
          <a:lstStyle>
            <a:lvl1pPr>
              <a:defRPr smtClean="0">
                <a:solidFill>
                  <a:schemeClr val="tx1"/>
                </a:solidFill>
              </a:defRPr>
            </a:lvl1pPr>
            <a:extLst/>
          </a:lstStyle>
          <a:p>
            <a:pPr>
              <a:defRPr/>
            </a:pPr>
            <a:fld id="{7E66CB2E-86FC-4E83-9023-2DBF7ECE422C}"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5F36B48F-CF29-4FD3-A1A7-3B61899AC70A}" type="datetime1">
              <a:rPr lang="en-US"/>
              <a:pPr/>
              <a:t>10/5/2009</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51B977B-FA0E-49DF-8250-439B6B9140D4}"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fld id="{A86ADB49-6500-4AF2-9FC0-4E71BD130B05}" type="datetime1">
              <a:rPr lang="en-US"/>
              <a:pPr/>
              <a:t>10/5/2009</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1648DAE-79E6-4D68-ACE1-829525168353}"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fld id="{9157A05F-0039-4FA8-A85A-06230DE11095}" type="datetime1">
              <a:rPr lang="en-US"/>
              <a:pPr/>
              <a:t>10/5/2009</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E57619E9-D303-4277-9B26-7FCAACC955FF}"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fld id="{75813DE8-D6CC-4E7F-8A49-DF4F30D0C809}" type="datetime1">
              <a:rPr lang="en-US"/>
              <a:pPr/>
              <a:t>10/5/2009</a:t>
            </a:fld>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C1E6E177-52C2-46C0-B6F6-0A6A790D389F}"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fld id="{CAD02C0B-BFD6-4318-B9C7-B1FA7A353A5F}" type="datetime1">
              <a:rPr lang="en-US"/>
              <a:pPr/>
              <a:t>10/5/2009</a:t>
            </a:fld>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174005B7-165D-4AFA-9204-F430C089400B}"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884174A7-3479-4558-B519-4CCCAC94E2C6}" type="datetime1">
              <a:rPr lang="en-US"/>
              <a:pPr/>
              <a:t>10/5/2009</a:t>
            </a:fld>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035A4BFB-AF7D-4606-ACD7-4AA1CAAA5515}"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52F966B3-3B12-4355-B78A-19C5C7426A80}" type="datetime1">
              <a:rPr lang="en-US"/>
              <a:pPr/>
              <a:t>10/5/2009</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9CA5FF99-A762-4ACD-A121-B3FB5AA46E10}"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B98A18B9-B295-4A04-959F-961D3B283879}" type="datetime1">
              <a:rPr lang="en-US"/>
              <a:pPr/>
              <a:t>10/5/2009</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1F98119D-A6FD-4E56-922F-96520A5465A0}"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5" Type="http://schemas.openxmlformats.org/officeDocument/2006/relationships/theme" Target="../theme/theme2.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21859"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2186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fld id="{723147C9-C1D8-40DB-A82E-DF1AA9E722B4}" type="datetime1">
              <a:rPr lang="en-US"/>
              <a:pPr/>
              <a:t>10/5/2009</a:t>
            </a:fld>
            <a:endParaRPr lang="en-US"/>
          </a:p>
        </p:txBody>
      </p:sp>
      <p:sp>
        <p:nvSpPr>
          <p:cNvPr id="12186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2186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19BD7E62-F34B-40C5-B09C-902B4BCB30A7}"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Lst>
  <p:hf hdr="0" ft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lang="en-US" smtClean="0"/>
              <a:t>Click to edit Master title style</a:t>
            </a:r>
            <a:endParaRPr lang="en-US"/>
          </a:p>
        </p:txBody>
      </p:sp>
      <p:sp>
        <p:nvSpPr>
          <p:cNvPr id="114699"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3" name="Date Placeholder 4"/>
          <p:cNvSpPr>
            <a:spLocks noGrp="1"/>
          </p:cNvSpPr>
          <p:nvPr>
            <p:ph type="dt" sz="half" idx="2"/>
          </p:nvPr>
        </p:nvSpPr>
        <p:spPr>
          <a:xfrm>
            <a:off x="6727825" y="6408738"/>
            <a:ext cx="1919288" cy="365125"/>
          </a:xfrm>
          <a:prstGeom prst="rect">
            <a:avLst/>
          </a:prstGeom>
        </p:spPr>
        <p:txBody>
          <a:bodyPr vert="horz" anchor="b"/>
          <a:lstStyle>
            <a:lvl1pPr fontAlgn="auto">
              <a:spcBef>
                <a:spcPts val="0"/>
              </a:spcBef>
              <a:spcAft>
                <a:spcPts val="0"/>
              </a:spcAft>
              <a:defRPr sz="1000" smtClean="0">
                <a:solidFill>
                  <a:schemeClr val="tx1"/>
                </a:solidFill>
                <a:latin typeface="+mn-lt"/>
                <a:cs typeface="+mn-cs"/>
              </a:defRPr>
            </a:lvl1pPr>
            <a:extLst/>
          </a:lstStyle>
          <a:p>
            <a:pPr>
              <a:defRPr/>
            </a:pPr>
            <a:fld id="{2490E857-CC2E-43D0-9E8D-03C1AB668109}" type="datetime1">
              <a:rPr lang="en-US"/>
              <a:pPr>
                <a:defRPr/>
              </a:pPr>
              <a:t>10/5/2009</a:t>
            </a:fld>
            <a:endParaRPr lang="en-US"/>
          </a:p>
        </p:txBody>
      </p:sp>
      <p:sp>
        <p:nvSpPr>
          <p:cNvPr id="24" name="Footer Placeholder 5"/>
          <p:cNvSpPr>
            <a:spLocks noGrp="1"/>
          </p:cNvSpPr>
          <p:nvPr>
            <p:ph type="ftr" sz="quarter" idx="3"/>
          </p:nvPr>
        </p:nvSpPr>
        <p:spPr>
          <a:xfrm>
            <a:off x="4379913" y="6408738"/>
            <a:ext cx="2351087" cy="365125"/>
          </a:xfrm>
          <a:prstGeom prst="rect">
            <a:avLst/>
          </a:prstGeom>
        </p:spPr>
        <p:txBody>
          <a:bodyPr vert="horz" wrap="square" lIns="91440" tIns="45720" rIns="91440" bIns="45720" numCol="1" anchor="b" anchorCtr="0" compatLnSpc="1">
            <a:prstTxWarp prst="textNoShape">
              <a:avLst/>
            </a:prstTxWarp>
          </a:bodyPr>
          <a:lstStyle>
            <a:lvl1pPr algn="r">
              <a:defRPr sz="1000">
                <a:latin typeface="Lucida Sans Unicode" pitchFamily="34" charset="0"/>
              </a:defRPr>
            </a:lvl1pPr>
          </a:lstStyle>
          <a:p>
            <a:endParaRPr lang="en-US"/>
          </a:p>
        </p:txBody>
      </p:sp>
      <p:sp>
        <p:nvSpPr>
          <p:cNvPr id="25" name="Slide Number Placeholder 6"/>
          <p:cNvSpPr>
            <a:spLocks noGrp="1"/>
          </p:cNvSpPr>
          <p:nvPr>
            <p:ph type="sldNum" sz="quarter" idx="4"/>
          </p:nvPr>
        </p:nvSpPr>
        <p:spPr>
          <a:xfrm>
            <a:off x="8647113" y="6408738"/>
            <a:ext cx="366712" cy="365125"/>
          </a:xfrm>
          <a:prstGeom prst="rect">
            <a:avLst/>
          </a:prstGeom>
        </p:spPr>
        <p:txBody>
          <a:bodyPr vert="horz" anchor="b"/>
          <a:lstStyle>
            <a:lvl1pPr algn="r" fontAlgn="auto">
              <a:spcBef>
                <a:spcPts val="0"/>
              </a:spcBef>
              <a:spcAft>
                <a:spcPts val="0"/>
              </a:spcAft>
              <a:defRPr sz="1000" smtClean="0">
                <a:solidFill>
                  <a:schemeClr val="tx1"/>
                </a:solidFill>
                <a:latin typeface="+mn-lt"/>
                <a:cs typeface="+mn-cs"/>
              </a:defRPr>
            </a:lvl1pPr>
            <a:extLst/>
          </a:lstStyle>
          <a:p>
            <a:pPr>
              <a:defRPr/>
            </a:pPr>
            <a:fld id="{730CC121-3278-486A-A59E-2348764C89E9}"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3774" r:id="rId1"/>
    <p:sldLayoutId id="2147483775" r:id="rId2"/>
    <p:sldLayoutId id="2147483776" r:id="rId3"/>
    <p:sldLayoutId id="2147483777" r:id="rId4"/>
  </p:sldLayoutIdLst>
  <p:hf hdr="0" ftr="0" dt="0"/>
  <p:txStyles>
    <p:titleStyle>
      <a:lvl1pPr algn="l" rtl="0" fontAlgn="base">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p:titleStyle>
    <p:bodyStyle>
      <a:lvl1pPr marL="365125" indent="-255588" algn="l" rtl="0" fontAlgn="base">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fontAlgn="base">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fontAlgn="base">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fontAlgn="base">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5.gif"/><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05CF433-FFB7-464C-92F4-14F7D6A4B736}" type="slidenum">
              <a:rPr lang="en-US"/>
              <a:pPr/>
              <a:t>1</a:t>
            </a:fld>
            <a:endParaRPr lang="en-US"/>
          </a:p>
        </p:txBody>
      </p:sp>
      <p:sp>
        <p:nvSpPr>
          <p:cNvPr id="228354" name="Rectangle 2"/>
          <p:cNvSpPr>
            <a:spLocks noGrp="1" noChangeArrowheads="1"/>
          </p:cNvSpPr>
          <p:nvPr>
            <p:ph type="ctrTitle" idx="4294967295"/>
          </p:nvPr>
        </p:nvSpPr>
        <p:spPr>
          <a:xfrm>
            <a:off x="688975" y="1755776"/>
            <a:ext cx="7772400" cy="1829761"/>
          </a:xfrm>
          <a:noFill/>
          <a:ln/>
        </p:spPr>
        <p:txBody>
          <a:bodyPr anchor="b">
            <a:normAutofit/>
            <a:scene3d>
              <a:camera prst="orthographicFront"/>
              <a:lightRig rig="soft" dir="t"/>
            </a:scene3d>
            <a:sp3d prstMaterial="softEdge">
              <a:bevelT w="25400" h="25400"/>
            </a:sp3d>
          </a:bodyPr>
          <a:lstStyle/>
          <a:p>
            <a:pPr algn="r" fontAlgn="auto">
              <a:spcAft>
                <a:spcPts val="0"/>
              </a:spcAft>
              <a:defRPr/>
            </a:pPr>
            <a:r>
              <a:rPr lang="en-US" sz="3600" b="1" kern="1200" dirty="0">
                <a:effectLst>
                  <a:outerShdw blurRad="31750" dist="25400" dir="5400000" algn="tl" rotWithShape="0">
                    <a:srgbClr val="000000">
                      <a:alpha val="25000"/>
                    </a:srgbClr>
                  </a:outerShdw>
                </a:effectLst>
                <a:latin typeface="Verdana" pitchFamily="34" charset="0"/>
                <a:ea typeface="+mj-ea"/>
              </a:rPr>
              <a:t>Cell Injury, </a:t>
            </a:r>
            <a:r>
              <a:rPr lang="en-US" sz="3600" b="1" kern="1200" dirty="0">
                <a:effectLst>
                  <a:outerShdw blurRad="31750" dist="25400" dir="5400000" algn="tl" rotWithShape="0">
                    <a:srgbClr val="000000">
                      <a:alpha val="25000"/>
                    </a:srgbClr>
                  </a:outerShdw>
                </a:effectLst>
                <a:latin typeface="Verdana" pitchFamily="34" charset="0"/>
                <a:ea typeface="+mj-ea"/>
              </a:rPr>
              <a:t>Adaptation,</a:t>
            </a:r>
            <a:r>
              <a:rPr lang="en-US" sz="3600" b="1" kern="1200" dirty="0">
                <a:effectLst>
                  <a:outerShdw blurRad="31750" dist="25400" dir="5400000" algn="tl" rotWithShape="0">
                    <a:srgbClr val="000000">
                      <a:alpha val="25000"/>
                    </a:srgbClr>
                  </a:outerShdw>
                </a:effectLst>
                <a:latin typeface="Verdana" pitchFamily="34" charset="0"/>
                <a:ea typeface="+mj-ea"/>
              </a:rPr>
              <a:t/>
            </a:r>
            <a:br>
              <a:rPr lang="en-US" sz="3600" b="1" kern="1200" dirty="0">
                <a:effectLst>
                  <a:outerShdw blurRad="31750" dist="25400" dir="5400000" algn="tl" rotWithShape="0">
                    <a:srgbClr val="000000">
                      <a:alpha val="25000"/>
                    </a:srgbClr>
                  </a:outerShdw>
                </a:effectLst>
                <a:latin typeface="Verdana" pitchFamily="34" charset="0"/>
                <a:ea typeface="+mj-ea"/>
              </a:rPr>
            </a:br>
            <a:r>
              <a:rPr lang="en-US" sz="3600" b="1" kern="1200" dirty="0">
                <a:effectLst>
                  <a:outerShdw blurRad="31750" dist="25400" dir="5400000" algn="tl" rotWithShape="0">
                    <a:srgbClr val="000000">
                      <a:alpha val="25000"/>
                    </a:srgbClr>
                  </a:outerShdw>
                </a:effectLst>
                <a:latin typeface="Verdana" pitchFamily="34" charset="0"/>
                <a:ea typeface="+mj-ea"/>
              </a:rPr>
              <a:t>Free Radicals</a:t>
            </a:r>
          </a:p>
        </p:txBody>
      </p:sp>
      <p:sp>
        <p:nvSpPr>
          <p:cNvPr id="14338" name="Subtitle 3"/>
          <p:cNvSpPr>
            <a:spLocks noGrp="1"/>
          </p:cNvSpPr>
          <p:nvPr>
            <p:ph type="subTitle" idx="4294967295"/>
          </p:nvPr>
        </p:nvSpPr>
        <p:spPr>
          <a:xfrm>
            <a:off x="685800" y="3730625"/>
            <a:ext cx="7772400" cy="1200150"/>
          </a:xfrm>
        </p:spPr>
        <p:txBody>
          <a:bodyPr lIns="45720" rIns="45720"/>
          <a:lstStyle/>
          <a:p>
            <a:pPr marL="0" indent="0" algn="r">
              <a:buFontTx/>
              <a:buNone/>
            </a:pPr>
            <a:endParaRPr lang="en-US">
              <a:solidFill>
                <a:schemeClr val="tx2"/>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2"/>
          </p:nvPr>
        </p:nvSpPr>
        <p:spPr/>
        <p:txBody>
          <a:bodyPr/>
          <a:lstStyle/>
          <a:p>
            <a:fld id="{76D7E572-C540-4BB9-99F7-AFA0A6C29F7E}" type="slidenum">
              <a:rPr lang="en-US"/>
              <a:pPr/>
              <a:t>10</a:t>
            </a:fld>
            <a:endParaRPr lang="en-US"/>
          </a:p>
        </p:txBody>
      </p:sp>
      <p:pic>
        <p:nvPicPr>
          <p:cNvPr id="23553" name="Picture 2051" descr="http://images.md/sample_images/ARHEU02-01-029A.jpg"/>
          <p:cNvPicPr>
            <a:picLocks noChangeAspect="1" noChangeArrowheads="1"/>
          </p:cNvPicPr>
          <p:nvPr/>
        </p:nvPicPr>
        <p:blipFill>
          <a:blip r:embed="rId2"/>
          <a:srcRect/>
          <a:stretch>
            <a:fillRect/>
          </a:stretch>
        </p:blipFill>
        <p:spPr bwMode="auto">
          <a:xfrm>
            <a:off x="990600" y="1828800"/>
            <a:ext cx="7429500" cy="4592638"/>
          </a:xfrm>
          <a:prstGeom prst="rect">
            <a:avLst/>
          </a:prstGeom>
          <a:noFill/>
          <a:ln w="9525">
            <a:noFill/>
            <a:miter lim="800000"/>
            <a:headEnd/>
            <a:tailEnd/>
          </a:ln>
        </p:spPr>
      </p:pic>
      <p:sp>
        <p:nvSpPr>
          <p:cNvPr id="220164" name="Text Box 2052"/>
          <p:cNvSpPr txBox="1">
            <a:spLocks noChangeArrowheads="1"/>
          </p:cNvSpPr>
          <p:nvPr/>
        </p:nvSpPr>
        <p:spPr bwMode="auto">
          <a:xfrm>
            <a:off x="609600" y="762000"/>
            <a:ext cx="7508875" cy="461963"/>
          </a:xfrm>
          <a:prstGeom prst="rect">
            <a:avLst/>
          </a:prstGeom>
          <a:noFill/>
          <a:ln w="9525">
            <a:noFill/>
            <a:miter lim="800000"/>
            <a:headEnd/>
            <a:tailEnd/>
          </a:ln>
          <a:effectLst/>
        </p:spPr>
        <p:txBody>
          <a:bodyPr wrap="none">
            <a:spAutoFit/>
          </a:bodyPr>
          <a:lstStyle/>
          <a:p>
            <a:pPr fontAlgn="auto">
              <a:spcBef>
                <a:spcPts val="0"/>
              </a:spcBef>
              <a:spcAft>
                <a:spcPts val="0"/>
              </a:spcAft>
              <a:defRPr/>
            </a:pPr>
            <a:r>
              <a:rPr lang="en-US" altLang="ar-SA" sz="2400" b="1" dirty="0">
                <a:solidFill>
                  <a:schemeClr val="accent1"/>
                </a:solidFill>
                <a:effectLst>
                  <a:outerShdw blurRad="31750" dist="25400" dir="5400000" algn="tl" rotWithShape="0">
                    <a:srgbClr val="000000">
                      <a:alpha val="25000"/>
                    </a:srgbClr>
                  </a:outerShdw>
                </a:effectLst>
                <a:latin typeface="Verdana" pitchFamily="34" charset="0"/>
                <a:cs typeface="+mn-cs"/>
              </a:rPr>
              <a:t>The “boutonnière” (buttonhole) deformity</a:t>
            </a:r>
          </a:p>
        </p:txBody>
      </p:sp>
      <p:sp>
        <p:nvSpPr>
          <p:cNvPr id="23555" name="Text Box 2053"/>
          <p:cNvSpPr txBox="1">
            <a:spLocks noChangeArrowheads="1"/>
          </p:cNvSpPr>
          <p:nvPr/>
        </p:nvSpPr>
        <p:spPr bwMode="auto">
          <a:xfrm>
            <a:off x="3752850" y="1549400"/>
            <a:ext cx="2230438" cy="1200150"/>
          </a:xfrm>
          <a:prstGeom prst="rect">
            <a:avLst/>
          </a:prstGeom>
          <a:noFill/>
          <a:ln w="9525">
            <a:solidFill>
              <a:schemeClr val="tx1"/>
            </a:solidFill>
            <a:miter lim="800000"/>
            <a:headEnd/>
            <a:tailEnd/>
          </a:ln>
        </p:spPr>
        <p:txBody>
          <a:bodyPr wrap="none">
            <a:spAutoFit/>
          </a:bodyPr>
          <a:lstStyle/>
          <a:p>
            <a:pPr algn="ctr"/>
            <a:r>
              <a:rPr lang="en-US">
                <a:latin typeface="Verdana" pitchFamily="34" charset="0"/>
              </a:rPr>
              <a:t>This is a </a:t>
            </a:r>
            <a:r>
              <a:rPr lang="en-US" b="1">
                <a:solidFill>
                  <a:schemeClr val="tx2"/>
                </a:solidFill>
                <a:latin typeface="Verdana" pitchFamily="34" charset="0"/>
              </a:rPr>
              <a:t>lesion </a:t>
            </a:r>
          </a:p>
          <a:p>
            <a:pPr algn="ctr"/>
            <a:r>
              <a:rPr lang="en-US">
                <a:latin typeface="Verdana" pitchFamily="34" charset="0"/>
              </a:rPr>
              <a:t>caused by </a:t>
            </a:r>
          </a:p>
          <a:p>
            <a:pPr algn="ctr"/>
            <a:r>
              <a:rPr lang="en-US">
                <a:latin typeface="Verdana" pitchFamily="34" charset="0"/>
              </a:rPr>
              <a:t>intrinsic factors</a:t>
            </a:r>
          </a:p>
          <a:p>
            <a:pPr algn="ctr"/>
            <a:r>
              <a:rPr lang="en-US">
                <a:latin typeface="Verdana" pitchFamily="34" charset="0"/>
              </a:rPr>
              <a:t>(auto aggression)</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2"/>
          </p:nvPr>
        </p:nvSpPr>
        <p:spPr/>
        <p:txBody>
          <a:bodyPr/>
          <a:lstStyle/>
          <a:p>
            <a:fld id="{8B511292-2938-4677-A354-15D84286431D}" type="slidenum">
              <a:rPr lang="en-US"/>
              <a:pPr/>
              <a:t>11</a:t>
            </a:fld>
            <a:endParaRPr lang="en-US"/>
          </a:p>
        </p:txBody>
      </p:sp>
      <p:sp>
        <p:nvSpPr>
          <p:cNvPr id="26626" name="Rectangle 2"/>
          <p:cNvSpPr>
            <a:spLocks noGrp="1" noChangeArrowheads="1"/>
          </p:cNvSpPr>
          <p:nvPr>
            <p:ph type="title" idx="4294967295"/>
          </p:nvPr>
        </p:nvSpPr>
        <p:spPr>
          <a:xfrm>
            <a:off x="609600" y="381000"/>
            <a:ext cx="7772400" cy="381000"/>
          </a:xfrm>
          <a:noFill/>
          <a:ln/>
        </p:spPr>
        <p:txBody>
          <a:bodyPr rtlCol="0">
            <a:noAutofit/>
            <a:scene3d>
              <a:camera prst="orthographicFront"/>
              <a:lightRig rig="soft" dir="t"/>
            </a:scene3d>
            <a:sp3d prstMaterial="softEdge">
              <a:bevelT w="25400" h="25400"/>
            </a:sp3d>
          </a:bodyPr>
          <a:lstStyle/>
          <a:p>
            <a:pPr algn="l" fontAlgn="auto">
              <a:spcAft>
                <a:spcPts val="0"/>
              </a:spcAft>
              <a:defRPr/>
            </a:pPr>
            <a:r>
              <a:rPr lang="en-US" altLang="ar-SA" sz="2400" b="1" kern="1200" dirty="0">
                <a:solidFill>
                  <a:schemeClr val="accent1"/>
                </a:solidFill>
                <a:effectLst>
                  <a:outerShdw blurRad="31750" dist="25400" dir="5400000" algn="tl" rotWithShape="0">
                    <a:srgbClr val="000000">
                      <a:alpha val="25000"/>
                    </a:srgbClr>
                  </a:outerShdw>
                </a:effectLst>
                <a:latin typeface="Verdana" pitchFamily="34" charset="0"/>
                <a:ea typeface="+mn-ea"/>
                <a:cs typeface="+mn-cs"/>
              </a:rPr>
              <a:t>Liver: </a:t>
            </a:r>
            <a:r>
              <a:rPr lang="en-US" altLang="ar-SA" sz="2400" b="1" kern="1200" dirty="0" err="1">
                <a:solidFill>
                  <a:schemeClr val="accent1"/>
                </a:solidFill>
                <a:effectLst>
                  <a:outerShdw blurRad="31750" dist="25400" dir="5400000" algn="tl" rotWithShape="0">
                    <a:srgbClr val="000000">
                      <a:alpha val="25000"/>
                    </a:srgbClr>
                  </a:outerShdw>
                </a:effectLst>
                <a:latin typeface="Verdana" pitchFamily="34" charset="0"/>
                <a:ea typeface="+mn-ea"/>
                <a:cs typeface="+mn-cs"/>
              </a:rPr>
              <a:t>macronudular</a:t>
            </a:r>
            <a:r>
              <a:rPr lang="en-US" altLang="ar-SA" sz="2400" b="1" kern="1200" dirty="0">
                <a:solidFill>
                  <a:schemeClr val="accent1"/>
                </a:solidFill>
                <a:effectLst>
                  <a:outerShdw blurRad="31750" dist="25400" dir="5400000" algn="tl" rotWithShape="0">
                    <a:srgbClr val="000000">
                      <a:alpha val="25000"/>
                    </a:srgbClr>
                  </a:outerShdw>
                </a:effectLst>
                <a:latin typeface="Verdana" pitchFamily="34" charset="0"/>
                <a:ea typeface="+mn-ea"/>
                <a:cs typeface="+mn-cs"/>
              </a:rPr>
              <a:t> cirrhosis (HBV) </a:t>
            </a:r>
          </a:p>
        </p:txBody>
      </p:sp>
      <p:pic>
        <p:nvPicPr>
          <p:cNvPr id="24578" name="Picture 4" descr="http://www.vetmed.wsu.edu/medsci520/images/ci36.jpg"/>
          <p:cNvPicPr>
            <a:picLocks noChangeAspect="1" noChangeArrowheads="1"/>
          </p:cNvPicPr>
          <p:nvPr/>
        </p:nvPicPr>
        <p:blipFill>
          <a:blip r:embed="rId2"/>
          <a:srcRect/>
          <a:stretch>
            <a:fillRect/>
          </a:stretch>
        </p:blipFill>
        <p:spPr bwMode="auto">
          <a:xfrm>
            <a:off x="1371600" y="1025525"/>
            <a:ext cx="7315200" cy="5299075"/>
          </a:xfrm>
          <a:prstGeom prst="rect">
            <a:avLst/>
          </a:prstGeom>
          <a:noFill/>
          <a:ln w="9525">
            <a:noFill/>
            <a:miter lim="800000"/>
            <a:headEnd/>
            <a:tailEnd/>
          </a:ln>
        </p:spPr>
      </p:pic>
      <p:sp>
        <p:nvSpPr>
          <p:cNvPr id="24579" name="Text Box 6"/>
          <p:cNvSpPr txBox="1">
            <a:spLocks noChangeArrowheads="1"/>
          </p:cNvSpPr>
          <p:nvPr/>
        </p:nvSpPr>
        <p:spPr bwMode="auto">
          <a:xfrm>
            <a:off x="6400800" y="4038600"/>
            <a:ext cx="2362200" cy="2032000"/>
          </a:xfrm>
          <a:prstGeom prst="rect">
            <a:avLst/>
          </a:prstGeom>
          <a:solidFill>
            <a:schemeClr val="tx1"/>
          </a:solidFill>
          <a:ln w="9525">
            <a:solidFill>
              <a:schemeClr val="accent2"/>
            </a:solidFill>
            <a:miter lim="800000"/>
            <a:headEnd/>
            <a:tailEnd/>
          </a:ln>
        </p:spPr>
        <p:txBody>
          <a:bodyPr>
            <a:spAutoFit/>
          </a:bodyPr>
          <a:lstStyle/>
          <a:p>
            <a:pPr algn="ctr"/>
            <a:r>
              <a:rPr lang="en-US">
                <a:solidFill>
                  <a:srgbClr val="003300"/>
                </a:solidFill>
                <a:latin typeface="Verdana" pitchFamily="34" charset="0"/>
              </a:rPr>
              <a:t>This is a </a:t>
            </a:r>
            <a:r>
              <a:rPr lang="en-US" b="1">
                <a:solidFill>
                  <a:srgbClr val="003300"/>
                </a:solidFill>
                <a:latin typeface="Verdana" pitchFamily="34" charset="0"/>
              </a:rPr>
              <a:t>lesion </a:t>
            </a:r>
          </a:p>
          <a:p>
            <a:pPr algn="ctr"/>
            <a:r>
              <a:rPr lang="en-US">
                <a:solidFill>
                  <a:srgbClr val="003300"/>
                </a:solidFill>
                <a:latin typeface="Verdana" pitchFamily="34" charset="0"/>
              </a:rPr>
              <a:t>caused by </a:t>
            </a:r>
          </a:p>
          <a:p>
            <a:pPr algn="ctr"/>
            <a:r>
              <a:rPr lang="en-US">
                <a:solidFill>
                  <a:srgbClr val="003300"/>
                </a:solidFill>
                <a:latin typeface="Verdana" pitchFamily="34" charset="0"/>
              </a:rPr>
              <a:t>infectious agent</a:t>
            </a:r>
          </a:p>
          <a:p>
            <a:pPr algn="ctr"/>
            <a:endParaRPr lang="en-US">
              <a:solidFill>
                <a:srgbClr val="003300"/>
              </a:solidFill>
              <a:latin typeface="Verdana" pitchFamily="34" charset="0"/>
            </a:endParaRPr>
          </a:p>
          <a:p>
            <a:pPr algn="ctr"/>
            <a:r>
              <a:rPr lang="en-US">
                <a:solidFill>
                  <a:srgbClr val="003300"/>
                </a:solidFill>
                <a:latin typeface="Verdana" pitchFamily="34" charset="0"/>
              </a:rPr>
              <a:t>(chemical:alcohol, genetic:</a:t>
            </a:r>
            <a:r>
              <a:rPr lang="en-US">
                <a:solidFill>
                  <a:srgbClr val="003300"/>
                </a:solidFill>
                <a:latin typeface="Symbol" pitchFamily="18" charset="2"/>
              </a:rPr>
              <a:t>a</a:t>
            </a:r>
            <a:r>
              <a:rPr lang="en-US">
                <a:solidFill>
                  <a:srgbClr val="003300"/>
                </a:solidFill>
                <a:latin typeface="Verdana" pitchFamily="34" charset="0"/>
              </a:rPr>
              <a:t>1-AT deficiency)</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2"/>
          </p:nvPr>
        </p:nvSpPr>
        <p:spPr/>
        <p:txBody>
          <a:bodyPr/>
          <a:lstStyle/>
          <a:p>
            <a:fld id="{562454DA-C4B3-46BB-B896-96994F338C84}" type="slidenum">
              <a:rPr lang="en-US"/>
              <a:pPr/>
              <a:t>12</a:t>
            </a:fld>
            <a:endParaRPr lang="en-US"/>
          </a:p>
        </p:txBody>
      </p:sp>
      <p:pic>
        <p:nvPicPr>
          <p:cNvPr id="25601" name="Picture 4" descr="http://www.vetmed.wsu.edu/medsci520/images/ci/CI37.JPG"/>
          <p:cNvPicPr>
            <a:picLocks noChangeAspect="1" noChangeArrowheads="1"/>
          </p:cNvPicPr>
          <p:nvPr/>
        </p:nvPicPr>
        <p:blipFill>
          <a:blip r:embed="rId2"/>
          <a:srcRect/>
          <a:stretch>
            <a:fillRect/>
          </a:stretch>
        </p:blipFill>
        <p:spPr bwMode="auto">
          <a:xfrm>
            <a:off x="914400" y="1600200"/>
            <a:ext cx="7361238" cy="4857750"/>
          </a:xfrm>
          <a:prstGeom prst="rect">
            <a:avLst/>
          </a:prstGeom>
          <a:noFill/>
          <a:ln w="9525">
            <a:solidFill>
              <a:schemeClr val="tx2"/>
            </a:solidFill>
            <a:miter lim="800000"/>
            <a:headEnd/>
            <a:tailEnd/>
          </a:ln>
        </p:spPr>
      </p:pic>
      <p:sp>
        <p:nvSpPr>
          <p:cNvPr id="25602" name="Text Box 7"/>
          <p:cNvSpPr txBox="1">
            <a:spLocks noChangeArrowheads="1"/>
          </p:cNvSpPr>
          <p:nvPr/>
        </p:nvSpPr>
        <p:spPr bwMode="auto">
          <a:xfrm>
            <a:off x="6172200" y="381000"/>
            <a:ext cx="2667000" cy="1930400"/>
          </a:xfrm>
          <a:prstGeom prst="rect">
            <a:avLst/>
          </a:prstGeom>
          <a:solidFill>
            <a:schemeClr val="hlink"/>
          </a:solidFill>
          <a:ln w="9525">
            <a:solidFill>
              <a:schemeClr val="tx2"/>
            </a:solidFill>
            <a:miter lim="800000"/>
            <a:headEnd/>
            <a:tailEnd/>
          </a:ln>
        </p:spPr>
        <p:txBody>
          <a:bodyPr>
            <a:spAutoFit/>
          </a:bodyPr>
          <a:lstStyle/>
          <a:p>
            <a:pPr algn="ctr"/>
            <a:r>
              <a:rPr lang="en-US" sz="2000">
                <a:latin typeface="Verdana" pitchFamily="34" charset="0"/>
              </a:rPr>
              <a:t>This is a </a:t>
            </a:r>
            <a:r>
              <a:rPr lang="en-US" sz="2000" b="1">
                <a:latin typeface="Verdana" pitchFamily="34" charset="0"/>
              </a:rPr>
              <a:t>lesion </a:t>
            </a:r>
          </a:p>
          <a:p>
            <a:pPr algn="ctr"/>
            <a:r>
              <a:rPr lang="en-US" sz="2000">
                <a:latin typeface="Verdana" pitchFamily="34" charset="0"/>
              </a:rPr>
              <a:t>caused by HBV</a:t>
            </a:r>
          </a:p>
          <a:p>
            <a:pPr algn="ctr"/>
            <a:r>
              <a:rPr lang="en-US" sz="2000">
                <a:latin typeface="Verdana" pitchFamily="34" charset="0"/>
              </a:rPr>
              <a:t>infectious agent</a:t>
            </a:r>
          </a:p>
          <a:p>
            <a:pPr algn="ctr"/>
            <a:r>
              <a:rPr lang="en-US" sz="2000">
                <a:latin typeface="Verdana" pitchFamily="34" charset="0"/>
              </a:rPr>
              <a:t>(chemical:alcohol, genetic:a1AT deficiency)</a:t>
            </a:r>
          </a:p>
        </p:txBody>
      </p:sp>
      <p:sp>
        <p:nvSpPr>
          <p:cNvPr id="27656" name="Rectangle 8"/>
          <p:cNvSpPr>
            <a:spLocks noGrp="1" noChangeArrowheads="1"/>
          </p:cNvSpPr>
          <p:nvPr>
            <p:ph type="title" idx="4294967295"/>
          </p:nvPr>
        </p:nvSpPr>
        <p:spPr>
          <a:xfrm>
            <a:off x="762000" y="990600"/>
            <a:ext cx="7772400" cy="381000"/>
          </a:xfrm>
          <a:noFill/>
          <a:ln/>
        </p:spPr>
        <p:txBody>
          <a:bodyPr rtlCol="0">
            <a:noAutofit/>
            <a:scene3d>
              <a:camera prst="orthographicFront"/>
              <a:lightRig rig="soft" dir="t"/>
            </a:scene3d>
            <a:sp3d prstMaterial="softEdge">
              <a:bevelT w="25400" h="25400"/>
            </a:sp3d>
          </a:bodyPr>
          <a:lstStyle/>
          <a:p>
            <a:pPr algn="l" fontAlgn="auto">
              <a:spcAft>
                <a:spcPts val="0"/>
              </a:spcAft>
              <a:defRPr/>
            </a:pPr>
            <a:r>
              <a:rPr lang="en-US" altLang="ar-SA" sz="2400" b="1" kern="1200" dirty="0">
                <a:solidFill>
                  <a:schemeClr val="accent1"/>
                </a:solidFill>
                <a:effectLst>
                  <a:outerShdw blurRad="31750" dist="25400" dir="5400000" algn="tl" rotWithShape="0">
                    <a:srgbClr val="000000">
                      <a:alpha val="25000"/>
                    </a:srgbClr>
                  </a:outerShdw>
                </a:effectLst>
                <a:latin typeface="Verdana" pitchFamily="34" charset="0"/>
                <a:ea typeface="+mn-ea"/>
                <a:cs typeface="+mn-cs"/>
              </a:rPr>
              <a:t>Liver: cirrhosis</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B3DD13B-8954-41BC-A406-B44CD2970E5C}" type="slidenum">
              <a:rPr lang="en-US"/>
              <a:pPr/>
              <a:t>13</a:t>
            </a:fld>
            <a:endParaRPr lang="en-US"/>
          </a:p>
        </p:txBody>
      </p:sp>
      <p:pic>
        <p:nvPicPr>
          <p:cNvPr id="26625" name="Picture 1" descr="d:\eDitionsContent\0721601871\graphics\fullsize\S01871-001-f001.jpg"/>
          <p:cNvPicPr>
            <a:picLocks noChangeAspect="1" noChangeArrowheads="1"/>
          </p:cNvPicPr>
          <p:nvPr/>
        </p:nvPicPr>
        <p:blipFill>
          <a:blip r:embed="rId3"/>
          <a:srcRect b="7539"/>
          <a:stretch>
            <a:fillRect/>
          </a:stretch>
        </p:blipFill>
        <p:spPr bwMode="auto">
          <a:xfrm>
            <a:off x="838200" y="381000"/>
            <a:ext cx="7510463" cy="5105400"/>
          </a:xfrm>
          <a:prstGeom prst="rect">
            <a:avLst/>
          </a:prstGeom>
          <a:noFill/>
          <a:ln w="9525">
            <a:solidFill>
              <a:schemeClr val="tx1"/>
            </a:solidFill>
            <a:miter lim="800000"/>
            <a:headEnd/>
            <a:tailEnd/>
          </a:ln>
        </p:spPr>
      </p:pic>
      <p:sp>
        <p:nvSpPr>
          <p:cNvPr id="26626" name="Picture 5" descr="admintitle"/>
          <p:cNvSpPr>
            <a:spLocks noChangeAspect="1" noChangeArrowheads="1"/>
          </p:cNvSpPr>
          <p:nvPr/>
        </p:nvSpPr>
        <p:spPr bwMode="auto">
          <a:xfrm>
            <a:off x="107950" y="115888"/>
            <a:ext cx="990600" cy="314325"/>
          </a:xfrm>
          <a:prstGeom prst="rect">
            <a:avLst/>
          </a:prstGeom>
          <a:noFill/>
          <a:ln w="9525">
            <a:noFill/>
            <a:miter lim="800000"/>
            <a:headEnd/>
            <a:tailEnd/>
          </a:ln>
        </p:spPr>
        <p:txBody>
          <a:bodyPr/>
          <a:lstStyle/>
          <a:p>
            <a:endParaRPr lang="en-US">
              <a:latin typeface="Lucida Sans Unicode"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2"/>
          </p:nvPr>
        </p:nvSpPr>
        <p:spPr/>
        <p:txBody>
          <a:bodyPr/>
          <a:lstStyle/>
          <a:p>
            <a:fld id="{C4FFE11F-100F-4909-B447-522B8528E760}" type="slidenum">
              <a:rPr lang="en-US"/>
              <a:pPr/>
              <a:t>14</a:t>
            </a:fld>
            <a:endParaRPr lang="en-US"/>
          </a:p>
        </p:txBody>
      </p:sp>
      <p:sp>
        <p:nvSpPr>
          <p:cNvPr id="260098" name="Rectangle 2"/>
          <p:cNvSpPr>
            <a:spLocks noGrp="1" noChangeArrowheads="1"/>
          </p:cNvSpPr>
          <p:nvPr>
            <p:ph type="title" idx="4294967295"/>
          </p:nvPr>
        </p:nvSpPr>
        <p:spPr>
          <a:xfrm>
            <a:off x="685800" y="304800"/>
            <a:ext cx="7772400" cy="1143000"/>
          </a:xfrm>
          <a:noFill/>
          <a:ln/>
        </p:spPr>
        <p:txBody>
          <a:bodyPr rtlCol="0">
            <a:normAutofit/>
            <a:scene3d>
              <a:camera prst="orthographicFront"/>
              <a:lightRig rig="soft" dir="t"/>
            </a:scene3d>
            <a:sp3d prstMaterial="softEdge">
              <a:bevelT w="25400" h="25400"/>
            </a:sp3d>
          </a:bodyPr>
          <a:lstStyle/>
          <a:p>
            <a:pPr algn="l" fontAlgn="auto">
              <a:spcAft>
                <a:spcPts val="0"/>
              </a:spcAft>
              <a:defRPr/>
            </a:pPr>
            <a:r>
              <a:rPr lang="en-US" altLang="ar-SA" sz="2400" b="1" kern="1200" dirty="0">
                <a:solidFill>
                  <a:srgbClr val="FF9933"/>
                </a:solidFill>
                <a:effectLst>
                  <a:outerShdw blurRad="31750" dist="25400" dir="5400000" algn="tl" rotWithShape="0">
                    <a:srgbClr val="000000">
                      <a:alpha val="25000"/>
                    </a:srgbClr>
                  </a:outerShdw>
                </a:effectLst>
                <a:latin typeface="Verdana" pitchFamily="34" charset="0"/>
                <a:ea typeface="+mn-ea"/>
                <a:cs typeface="Times New Roman" pitchFamily="18" charset="0"/>
              </a:rPr>
              <a:t>MECHANISMS OF CELL INJURY </a:t>
            </a:r>
            <a:r>
              <a:rPr lang="en-US" altLang="ar-SA" sz="3200" b="1" kern="1200" dirty="0">
                <a:solidFill>
                  <a:srgbClr val="FF9933"/>
                </a:solidFill>
                <a:effectLst>
                  <a:outerShdw blurRad="31750" dist="25400" dir="5400000" algn="tl" rotWithShape="0">
                    <a:srgbClr val="000000">
                      <a:alpha val="25000"/>
                    </a:srgbClr>
                  </a:outerShdw>
                </a:effectLst>
                <a:latin typeface="+mj-lt"/>
                <a:ea typeface="+mj-ea"/>
                <a:cs typeface="+mj-cs"/>
              </a:rPr>
              <a:t/>
            </a:r>
            <a:br>
              <a:rPr lang="en-US" altLang="ar-SA" sz="3200" b="1" kern="1200" dirty="0">
                <a:solidFill>
                  <a:srgbClr val="FF9933"/>
                </a:solidFill>
                <a:effectLst>
                  <a:outerShdw blurRad="31750" dist="25400" dir="5400000" algn="tl" rotWithShape="0">
                    <a:srgbClr val="000000">
                      <a:alpha val="25000"/>
                    </a:srgbClr>
                  </a:outerShdw>
                </a:effectLst>
                <a:latin typeface="+mj-lt"/>
                <a:ea typeface="+mj-ea"/>
                <a:cs typeface="+mj-cs"/>
              </a:rPr>
            </a:br>
            <a:endParaRPr lang="en-US" sz="3200" b="1" kern="1200" dirty="0">
              <a:solidFill>
                <a:srgbClr val="FF9933"/>
              </a:solidFill>
              <a:effectLst>
                <a:outerShdw blurRad="31750" dist="25400" dir="5400000" algn="tl" rotWithShape="0">
                  <a:srgbClr val="000000">
                    <a:alpha val="25000"/>
                  </a:srgbClr>
                </a:outerShdw>
              </a:effectLst>
              <a:latin typeface="+mj-lt"/>
              <a:ea typeface="+mj-ea"/>
              <a:cs typeface="+mj-cs"/>
            </a:endParaRPr>
          </a:p>
        </p:txBody>
      </p:sp>
      <p:sp>
        <p:nvSpPr>
          <p:cNvPr id="28674" name="Rectangle 3"/>
          <p:cNvSpPr>
            <a:spLocks noGrp="1" noChangeArrowheads="1"/>
          </p:cNvSpPr>
          <p:nvPr>
            <p:ph idx="4294967295"/>
          </p:nvPr>
        </p:nvSpPr>
        <p:spPr>
          <a:xfrm>
            <a:off x="685800" y="914400"/>
            <a:ext cx="7772400" cy="4114800"/>
          </a:xfrm>
        </p:spPr>
        <p:txBody>
          <a:bodyPr/>
          <a:lstStyle/>
          <a:p>
            <a:pPr>
              <a:buFontTx/>
              <a:buNone/>
            </a:pPr>
            <a:r>
              <a:rPr lang="en-US" altLang="ar-SA" sz="2500">
                <a:solidFill>
                  <a:schemeClr val="tx2"/>
                </a:solidFill>
                <a:latin typeface="Verdana" pitchFamily="34" charset="0"/>
              </a:rPr>
              <a:t>General principles:</a:t>
            </a:r>
          </a:p>
          <a:p>
            <a:pPr>
              <a:buFontTx/>
              <a:buChar char="-"/>
            </a:pPr>
            <a:r>
              <a:rPr lang="en-US" altLang="ar-SA" sz="2500">
                <a:solidFill>
                  <a:schemeClr val="tx2"/>
                </a:solidFill>
                <a:latin typeface="Verdana" pitchFamily="34" charset="0"/>
              </a:rPr>
              <a:t> The cellular response to injurious stimuli depends on  </a:t>
            </a:r>
          </a:p>
          <a:p>
            <a:pPr>
              <a:buFontTx/>
              <a:buNone/>
            </a:pPr>
            <a:r>
              <a:rPr lang="en-US" altLang="ar-SA" sz="2500">
                <a:solidFill>
                  <a:schemeClr val="tx2"/>
                </a:solidFill>
                <a:latin typeface="Verdana" pitchFamily="34" charset="0"/>
              </a:rPr>
              <a:t>                        1. type of injury</a:t>
            </a:r>
          </a:p>
          <a:p>
            <a:pPr marL="2112963" lvl="4">
              <a:buFontTx/>
              <a:buNone/>
            </a:pPr>
            <a:r>
              <a:rPr lang="en-US" altLang="ar-SA">
                <a:solidFill>
                  <a:schemeClr val="tx2"/>
                </a:solidFill>
                <a:latin typeface="Verdana" pitchFamily="34" charset="0"/>
              </a:rPr>
              <a:t>   2. Its duration</a:t>
            </a:r>
          </a:p>
          <a:p>
            <a:pPr marL="2112963" lvl="4">
              <a:buFontTx/>
              <a:buNone/>
            </a:pPr>
            <a:r>
              <a:rPr lang="en-US" altLang="ar-SA">
                <a:solidFill>
                  <a:schemeClr val="tx2"/>
                </a:solidFill>
                <a:latin typeface="Verdana" pitchFamily="34" charset="0"/>
              </a:rPr>
              <a:t>	3. Severity</a:t>
            </a:r>
          </a:p>
          <a:p>
            <a:pPr marL="2112963" lvl="4">
              <a:buFontTx/>
              <a:buNone/>
            </a:pPr>
            <a:endParaRPr lang="en-US" altLang="ar-SA" sz="2800">
              <a:solidFill>
                <a:schemeClr val="tx2"/>
              </a:solidFill>
              <a:latin typeface="Verdana" pitchFamily="34" charset="0"/>
            </a:endParaRPr>
          </a:p>
          <a:p>
            <a:pPr marL="2112963" lvl="4">
              <a:buFontTx/>
              <a:buNone/>
            </a:pPr>
            <a:endParaRPr lang="en-US" altLang="ar-SA" sz="2800">
              <a:solidFill>
                <a:schemeClr val="tx2"/>
              </a:solidFill>
              <a:latin typeface="Verdana" pitchFamily="34" charset="0"/>
            </a:endParaRPr>
          </a:p>
          <a:p>
            <a:pPr marL="2112963" lvl="4">
              <a:buFontTx/>
              <a:buNone/>
            </a:pPr>
            <a:endParaRPr lang="en-US" altLang="ar-SA" sz="2800">
              <a:solidFill>
                <a:schemeClr val="tx2"/>
              </a:solidFill>
              <a:latin typeface="Verdana" pitchFamily="34" charset="0"/>
            </a:endParaRPr>
          </a:p>
        </p:txBody>
      </p:sp>
      <p:sp>
        <p:nvSpPr>
          <p:cNvPr id="28675" name="Text Box 4"/>
          <p:cNvSpPr txBox="1">
            <a:spLocks noChangeArrowheads="1"/>
          </p:cNvSpPr>
          <p:nvPr/>
        </p:nvSpPr>
        <p:spPr bwMode="auto">
          <a:xfrm>
            <a:off x="685800" y="3352800"/>
            <a:ext cx="7467600" cy="3549650"/>
          </a:xfrm>
          <a:prstGeom prst="rect">
            <a:avLst/>
          </a:prstGeom>
          <a:noFill/>
          <a:ln w="9525">
            <a:noFill/>
            <a:miter lim="800000"/>
            <a:headEnd/>
            <a:tailEnd/>
          </a:ln>
        </p:spPr>
        <p:txBody>
          <a:bodyPr>
            <a:spAutoFit/>
          </a:bodyPr>
          <a:lstStyle/>
          <a:p>
            <a:pPr indent="403225">
              <a:spcBef>
                <a:spcPct val="20000"/>
              </a:spcBef>
              <a:buFontTx/>
              <a:buChar char="-"/>
            </a:pPr>
            <a:r>
              <a:rPr lang="en-US" altLang="ar-SA" sz="2000">
                <a:solidFill>
                  <a:schemeClr val="tx2"/>
                </a:solidFill>
                <a:latin typeface="Verdana" pitchFamily="34" charset="0"/>
              </a:rPr>
              <a:t>The consequences depend on</a:t>
            </a:r>
          </a:p>
          <a:p>
            <a:pPr lvl="1" indent="403225">
              <a:spcBef>
                <a:spcPct val="20000"/>
              </a:spcBef>
            </a:pPr>
            <a:r>
              <a:rPr lang="en-US" altLang="ar-SA" sz="2000">
                <a:solidFill>
                  <a:schemeClr val="tx2"/>
                </a:solidFill>
                <a:latin typeface="Verdana" pitchFamily="34" charset="0"/>
              </a:rPr>
              <a:t>the type, status, adaptability, and genetic 	makeup of the injured cell.</a:t>
            </a:r>
          </a:p>
          <a:p>
            <a:pPr lvl="1" indent="403225">
              <a:spcBef>
                <a:spcPct val="20000"/>
              </a:spcBef>
            </a:pPr>
            <a:endParaRPr lang="en-US" altLang="ar-SA" sz="2000">
              <a:solidFill>
                <a:schemeClr val="tx2"/>
              </a:solidFill>
              <a:latin typeface="Verdana" pitchFamily="34" charset="0"/>
            </a:endParaRPr>
          </a:p>
          <a:p>
            <a:pPr indent="403225">
              <a:spcBef>
                <a:spcPct val="20000"/>
              </a:spcBef>
              <a:buFontTx/>
              <a:buChar char="-"/>
            </a:pPr>
            <a:r>
              <a:rPr lang="en-US" altLang="ar-SA" sz="2000">
                <a:solidFill>
                  <a:schemeClr val="tx2"/>
                </a:solidFill>
                <a:latin typeface="Verdana" pitchFamily="34" charset="0"/>
              </a:rPr>
              <a:t>The structural and biochemical components of a cell 	are so integrally connected that multiple 	secondary effects rapidly occur</a:t>
            </a:r>
          </a:p>
          <a:p>
            <a:pPr indent="403225">
              <a:spcBef>
                <a:spcPct val="20000"/>
              </a:spcBef>
              <a:buFontTx/>
              <a:buChar char="-"/>
            </a:pPr>
            <a:endParaRPr lang="en-US" altLang="ar-SA" sz="2000">
              <a:solidFill>
                <a:schemeClr val="tx2"/>
              </a:solidFill>
              <a:latin typeface="Verdana" pitchFamily="34" charset="0"/>
            </a:endParaRPr>
          </a:p>
          <a:p>
            <a:pPr indent="403225">
              <a:spcBef>
                <a:spcPct val="20000"/>
              </a:spcBef>
              <a:buFontTx/>
              <a:buChar char="-"/>
            </a:pPr>
            <a:r>
              <a:rPr lang="en-US" altLang="ar-SA" sz="2000">
                <a:solidFill>
                  <a:schemeClr val="tx2"/>
                </a:solidFill>
                <a:latin typeface="Verdana" pitchFamily="34" charset="0"/>
              </a:rPr>
              <a:t>Cellular function is lost far before cell death occurs</a:t>
            </a:r>
          </a:p>
          <a:p>
            <a:pPr indent="403225">
              <a:spcBef>
                <a:spcPct val="50000"/>
              </a:spcBef>
              <a:buFontTx/>
              <a:buChar char="-"/>
            </a:pPr>
            <a:endParaRPr lang="en-US">
              <a:latin typeface="Lucida Sans Unicode"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2"/>
          </p:nvPr>
        </p:nvSpPr>
        <p:spPr/>
        <p:txBody>
          <a:bodyPr/>
          <a:lstStyle/>
          <a:p>
            <a:fld id="{336F8A60-C5E2-404C-A825-BD41C63D0281}" type="slidenum">
              <a:rPr lang="en-US"/>
              <a:pPr/>
              <a:t>15</a:t>
            </a:fld>
            <a:endParaRPr lang="en-US"/>
          </a:p>
        </p:txBody>
      </p:sp>
      <p:pic>
        <p:nvPicPr>
          <p:cNvPr id="29697" name="Picture 4" descr="C:\My Documents\CELL INJURY for lectures_files\Point.of.No.Return.gif"/>
          <p:cNvPicPr>
            <a:picLocks noChangeAspect="1" noChangeArrowheads="1"/>
          </p:cNvPicPr>
          <p:nvPr/>
        </p:nvPicPr>
        <p:blipFill>
          <a:blip r:embed="rId2"/>
          <a:srcRect/>
          <a:stretch>
            <a:fillRect/>
          </a:stretch>
        </p:blipFill>
        <p:spPr bwMode="auto">
          <a:xfrm>
            <a:off x="685800" y="1219200"/>
            <a:ext cx="7620000" cy="2362200"/>
          </a:xfrm>
          <a:prstGeom prst="rect">
            <a:avLst/>
          </a:prstGeom>
          <a:noFill/>
          <a:ln w="9525">
            <a:noFill/>
            <a:miter lim="800000"/>
            <a:headEnd/>
            <a:tailEnd/>
          </a:ln>
        </p:spPr>
      </p:pic>
      <p:sp>
        <p:nvSpPr>
          <p:cNvPr id="29698" name="Text Box 6"/>
          <p:cNvSpPr txBox="1">
            <a:spLocks noChangeArrowheads="1"/>
          </p:cNvSpPr>
          <p:nvPr/>
        </p:nvSpPr>
        <p:spPr bwMode="auto">
          <a:xfrm>
            <a:off x="609600" y="3756025"/>
            <a:ext cx="4281488" cy="1812925"/>
          </a:xfrm>
          <a:prstGeom prst="rect">
            <a:avLst/>
          </a:prstGeom>
          <a:noFill/>
          <a:ln w="9525">
            <a:solidFill>
              <a:schemeClr val="accent2"/>
            </a:solidFill>
            <a:miter lim="800000"/>
            <a:headEnd/>
            <a:tailEnd/>
          </a:ln>
        </p:spPr>
        <p:txBody>
          <a:bodyPr wrap="none">
            <a:spAutoFit/>
          </a:bodyPr>
          <a:lstStyle/>
          <a:p>
            <a:pPr marL="457200" indent="-457200">
              <a:buFontTx/>
              <a:buAutoNum type="arabicPeriod"/>
            </a:pPr>
            <a:r>
              <a:rPr lang="en-US" sz="1600" b="1"/>
              <a:t>EXCESS or DEFICIENCY OF OXYGEN</a:t>
            </a:r>
          </a:p>
          <a:p>
            <a:pPr marL="457200" indent="-457200">
              <a:buFontTx/>
              <a:buAutoNum type="arabicPeriod"/>
            </a:pPr>
            <a:r>
              <a:rPr lang="en-US" sz="1600" b="1"/>
              <a:t>PHYSICAL AGENTS</a:t>
            </a:r>
          </a:p>
          <a:p>
            <a:pPr marL="457200" indent="-457200">
              <a:buFontTx/>
              <a:buAutoNum type="arabicPeriod"/>
            </a:pPr>
            <a:r>
              <a:rPr lang="en-US" sz="1600" b="1"/>
              <a:t>CHEMICAL AGENTS</a:t>
            </a:r>
          </a:p>
          <a:p>
            <a:pPr marL="457200" indent="-457200">
              <a:buFontTx/>
              <a:buAutoNum type="arabicPeriod"/>
            </a:pPr>
            <a:r>
              <a:rPr lang="en-US" sz="1600" b="1"/>
              <a:t>INFECTION</a:t>
            </a:r>
          </a:p>
          <a:p>
            <a:pPr marL="457200" indent="-457200">
              <a:buFontTx/>
              <a:buAutoNum type="arabicPeriod"/>
            </a:pPr>
            <a:r>
              <a:rPr lang="en-US" sz="1600" b="1"/>
              <a:t>IMUNOLOGICAL REACTIONS</a:t>
            </a:r>
          </a:p>
          <a:p>
            <a:pPr marL="457200" indent="-457200">
              <a:buFontTx/>
              <a:buAutoNum type="arabicPeriod"/>
            </a:pPr>
            <a:r>
              <a:rPr lang="en-US" sz="1600" b="1"/>
              <a:t>GENETIC DERANGEMENTS</a:t>
            </a:r>
          </a:p>
          <a:p>
            <a:pPr marL="457200" indent="-457200">
              <a:buFontTx/>
              <a:buAutoNum type="arabicPeriod"/>
            </a:pPr>
            <a:r>
              <a:rPr lang="en-US" sz="1600" b="1"/>
              <a:t>NUTRITIONAL </a:t>
            </a:r>
            <a:r>
              <a:rPr lang="en-US" sz="1600" b="1">
                <a:solidFill>
                  <a:srgbClr val="000066"/>
                </a:solidFill>
              </a:rPr>
              <a:t>IMBALANCE</a:t>
            </a:r>
            <a:endParaRPr lang="en-US" sz="1600" b="1"/>
          </a:p>
        </p:txBody>
      </p:sp>
      <p:sp>
        <p:nvSpPr>
          <p:cNvPr id="29699" name="Text Box 7"/>
          <p:cNvSpPr txBox="1">
            <a:spLocks noChangeArrowheads="1"/>
          </p:cNvSpPr>
          <p:nvPr/>
        </p:nvSpPr>
        <p:spPr bwMode="auto">
          <a:xfrm>
            <a:off x="685800" y="3200400"/>
            <a:ext cx="1754188" cy="336550"/>
          </a:xfrm>
          <a:prstGeom prst="rect">
            <a:avLst/>
          </a:prstGeom>
          <a:solidFill>
            <a:srgbClr val="FFFFFF"/>
          </a:solidFill>
          <a:ln w="9525">
            <a:noFill/>
            <a:miter lim="800000"/>
            <a:headEnd/>
            <a:tailEnd/>
          </a:ln>
        </p:spPr>
        <p:txBody>
          <a:bodyPr wrap="none">
            <a:spAutoFit/>
          </a:bodyPr>
          <a:lstStyle/>
          <a:p>
            <a:r>
              <a:rPr lang="en-US" sz="1600" b="1">
                <a:solidFill>
                  <a:srgbClr val="000066"/>
                </a:solidFill>
              </a:rPr>
              <a:t>Etiologic agents</a:t>
            </a:r>
            <a:endParaRPr lang="en-US">
              <a:latin typeface="Lucida Sans Unicode"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3"/>
          <p:cNvSpPr>
            <a:spLocks noGrp="1"/>
          </p:cNvSpPr>
          <p:nvPr>
            <p:ph type="sldNum" sz="quarter" idx="12"/>
          </p:nvPr>
        </p:nvSpPr>
        <p:spPr/>
        <p:txBody>
          <a:bodyPr/>
          <a:lstStyle/>
          <a:p>
            <a:fld id="{2D9F628F-5EF1-4BD5-9EBE-AD2D0BE3BA30}" type="slidenum">
              <a:rPr lang="en-US"/>
              <a:pPr/>
              <a:t>16</a:t>
            </a:fld>
            <a:endParaRPr lang="en-US"/>
          </a:p>
        </p:txBody>
      </p:sp>
      <p:sp>
        <p:nvSpPr>
          <p:cNvPr id="30721" name="Text Box 2"/>
          <p:cNvSpPr txBox="1">
            <a:spLocks noChangeArrowheads="1"/>
          </p:cNvSpPr>
          <p:nvPr/>
        </p:nvSpPr>
        <p:spPr bwMode="auto">
          <a:xfrm>
            <a:off x="381000" y="990600"/>
            <a:ext cx="8382000" cy="4978400"/>
          </a:xfrm>
          <a:prstGeom prst="rect">
            <a:avLst/>
          </a:prstGeom>
          <a:noFill/>
          <a:ln w="9525">
            <a:solidFill>
              <a:srgbClr val="FFFFCC"/>
            </a:solidFill>
            <a:miter lim="800000"/>
            <a:headEnd/>
            <a:tailEnd/>
          </a:ln>
        </p:spPr>
        <p:txBody>
          <a:bodyPr>
            <a:spAutoFit/>
          </a:bodyPr>
          <a:lstStyle/>
          <a:p>
            <a:pPr marL="457200" indent="-457200" algn="ctr"/>
            <a:r>
              <a:rPr lang="en-US" sz="2000" b="1">
                <a:latin typeface="Verdana" pitchFamily="34" charset="0"/>
              </a:rPr>
              <a:t>CONCEPT OF INJURY AND</a:t>
            </a:r>
          </a:p>
          <a:p>
            <a:pPr marL="457200" indent="-457200" algn="ctr"/>
            <a:r>
              <a:rPr lang="en-US" sz="2000" b="1">
                <a:latin typeface="Verdana" pitchFamily="34" charset="0"/>
              </a:rPr>
              <a:t> CELLULAR RESPONSE TO INJURY </a:t>
            </a:r>
          </a:p>
          <a:p>
            <a:pPr marL="457200" indent="-457200"/>
            <a:endParaRPr lang="en-US" sz="2000" b="1">
              <a:latin typeface="Verdana" pitchFamily="34" charset="0"/>
            </a:endParaRPr>
          </a:p>
          <a:p>
            <a:pPr marL="457200" indent="-457200"/>
            <a:endParaRPr lang="en-US" sz="2000">
              <a:latin typeface="Verdana" pitchFamily="34" charset="0"/>
            </a:endParaRPr>
          </a:p>
          <a:p>
            <a:pPr marL="457200" indent="-457200"/>
            <a:endParaRPr lang="en-US" sz="2000">
              <a:latin typeface="Verdana" pitchFamily="34" charset="0"/>
            </a:endParaRPr>
          </a:p>
          <a:p>
            <a:pPr marL="457200" indent="-457200">
              <a:buFontTx/>
              <a:buChar char="•"/>
            </a:pPr>
            <a:r>
              <a:rPr lang="en-US" sz="2000">
                <a:latin typeface="Verdana" pitchFamily="34" charset="0"/>
              </a:rPr>
              <a:t> one of two things can happen to the cell: </a:t>
            </a:r>
          </a:p>
          <a:p>
            <a:pPr marL="457200" indent="-457200"/>
            <a:endParaRPr lang="en-US" sz="2000">
              <a:latin typeface="Verdana" pitchFamily="34" charset="0"/>
            </a:endParaRPr>
          </a:p>
          <a:p>
            <a:pPr marL="457200" indent="-457200">
              <a:buFontTx/>
              <a:buAutoNum type="arabicPeriod"/>
            </a:pPr>
            <a:r>
              <a:rPr lang="en-US" sz="2000">
                <a:latin typeface="Verdana" pitchFamily="34" charset="0"/>
              </a:rPr>
              <a:t>It can survive in a damaged state and adapt to the injury </a:t>
            </a:r>
            <a:r>
              <a:rPr lang="en-US" sz="2000">
                <a:solidFill>
                  <a:srgbClr val="FF9933"/>
                </a:solidFill>
                <a:latin typeface="Verdana" pitchFamily="34" charset="0"/>
              </a:rPr>
              <a:t>(</a:t>
            </a:r>
            <a:r>
              <a:rPr lang="en-US" sz="2000">
                <a:solidFill>
                  <a:srgbClr val="FFCC00"/>
                </a:solidFill>
                <a:latin typeface="Verdana" pitchFamily="34" charset="0"/>
              </a:rPr>
              <a:t>REVERSIBLE</a:t>
            </a:r>
            <a:r>
              <a:rPr lang="en-US" sz="2000">
                <a:solidFill>
                  <a:srgbClr val="FF9933"/>
                </a:solidFill>
                <a:latin typeface="Verdana" pitchFamily="34" charset="0"/>
              </a:rPr>
              <a:t> </a:t>
            </a:r>
            <a:r>
              <a:rPr lang="en-US" sz="2000">
                <a:solidFill>
                  <a:srgbClr val="FFCC00"/>
                </a:solidFill>
                <a:latin typeface="Verdana" pitchFamily="34" charset="0"/>
              </a:rPr>
              <a:t>INJURY</a:t>
            </a:r>
            <a:r>
              <a:rPr lang="en-US" sz="2000">
                <a:solidFill>
                  <a:srgbClr val="FF9933"/>
                </a:solidFill>
                <a:latin typeface="Verdana" pitchFamily="34" charset="0"/>
              </a:rPr>
              <a:t>)</a:t>
            </a:r>
            <a:r>
              <a:rPr lang="en-US" sz="2000">
                <a:latin typeface="Verdana" pitchFamily="34" charset="0"/>
              </a:rPr>
              <a:t> or </a:t>
            </a:r>
          </a:p>
          <a:p>
            <a:pPr marL="457200" indent="-457200">
              <a:buFontTx/>
              <a:buAutoNum type="arabicPeriod"/>
            </a:pPr>
            <a:r>
              <a:rPr lang="en-US" sz="2000">
                <a:latin typeface="Verdana" pitchFamily="34" charset="0"/>
              </a:rPr>
              <a:t>It can die </a:t>
            </a:r>
            <a:r>
              <a:rPr lang="en-US" sz="2000">
                <a:solidFill>
                  <a:srgbClr val="FFCC00"/>
                </a:solidFill>
                <a:latin typeface="Verdana" pitchFamily="34" charset="0"/>
              </a:rPr>
              <a:t>(IRREVERSIBLE INJURY)</a:t>
            </a:r>
            <a:r>
              <a:rPr lang="en-US" sz="2000">
                <a:latin typeface="Verdana" pitchFamily="34" charset="0"/>
              </a:rPr>
              <a:t> or cell death. </a:t>
            </a:r>
          </a:p>
          <a:p>
            <a:pPr marL="457200" indent="-457200">
              <a:buFontTx/>
              <a:buAutoNum type="arabicPeriod"/>
            </a:pPr>
            <a:endParaRPr lang="en-US" sz="2000">
              <a:latin typeface="Verdana" pitchFamily="34" charset="0"/>
            </a:endParaRPr>
          </a:p>
          <a:p>
            <a:pPr marL="457200" indent="-457200">
              <a:buFontTx/>
              <a:buAutoNum type="arabicPeriod"/>
            </a:pPr>
            <a:endParaRPr lang="en-US" sz="2000">
              <a:latin typeface="Verdana" pitchFamily="34" charset="0"/>
            </a:endParaRPr>
          </a:p>
          <a:p>
            <a:pPr marL="457200" indent="-457200" algn="ctr">
              <a:buFontTx/>
              <a:buChar char="•"/>
            </a:pPr>
            <a:r>
              <a:rPr lang="en-US" sz="2000">
                <a:latin typeface="Verdana" pitchFamily="34" charset="0"/>
              </a:rPr>
              <a:t>Injury of a </a:t>
            </a:r>
            <a:r>
              <a:rPr lang="en-US" sz="2000">
                <a:solidFill>
                  <a:srgbClr val="FFCC00"/>
                </a:solidFill>
                <a:latin typeface="Verdana" pitchFamily="34" charset="0"/>
              </a:rPr>
              <a:t>CHRONIC</a:t>
            </a:r>
            <a:r>
              <a:rPr lang="en-US" sz="2000">
                <a:solidFill>
                  <a:srgbClr val="FF9933"/>
                </a:solidFill>
                <a:latin typeface="Verdana" pitchFamily="34" charset="0"/>
              </a:rPr>
              <a:t> </a:t>
            </a:r>
            <a:r>
              <a:rPr lang="en-US" sz="2000">
                <a:latin typeface="Verdana" pitchFamily="34" charset="0"/>
              </a:rPr>
              <a:t>nature:  the cell may be able to adapt to it, resulting in a variety of cellular changes known as </a:t>
            </a:r>
            <a:r>
              <a:rPr lang="en-US" sz="2000">
                <a:solidFill>
                  <a:srgbClr val="FFCC00"/>
                </a:solidFill>
                <a:latin typeface="Verdana" pitchFamily="34" charset="0"/>
              </a:rPr>
              <a:t>ADAPTATIONS</a:t>
            </a:r>
            <a:endParaRPr lang="en-US" sz="2000">
              <a:latin typeface="Verdana" pitchFamily="34" charset="0"/>
            </a:endParaRPr>
          </a:p>
          <a:p>
            <a:pPr marL="457200" indent="-457200"/>
            <a:endParaRPr lang="en-US" sz="2000">
              <a:latin typeface="Verdana"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Slide Number Placeholder 3"/>
          <p:cNvSpPr>
            <a:spLocks noGrp="1"/>
          </p:cNvSpPr>
          <p:nvPr>
            <p:ph type="sldNum" sz="quarter" idx="12"/>
          </p:nvPr>
        </p:nvSpPr>
        <p:spPr/>
        <p:txBody>
          <a:bodyPr/>
          <a:lstStyle/>
          <a:p>
            <a:fld id="{3C040C86-A8E7-485A-8A31-F595474778D2}" type="slidenum">
              <a:rPr lang="en-US"/>
              <a:pPr/>
              <a:t>17</a:t>
            </a:fld>
            <a:endParaRPr lang="en-US"/>
          </a:p>
        </p:txBody>
      </p:sp>
      <p:grpSp>
        <p:nvGrpSpPr>
          <p:cNvPr id="31745" name="Group 45"/>
          <p:cNvGrpSpPr>
            <a:grpSpLocks/>
          </p:cNvGrpSpPr>
          <p:nvPr/>
        </p:nvGrpSpPr>
        <p:grpSpPr bwMode="auto">
          <a:xfrm>
            <a:off x="0" y="381000"/>
            <a:ext cx="9144000" cy="2895600"/>
            <a:chOff x="0" y="685800"/>
            <a:chExt cx="9144000" cy="2895600"/>
          </a:xfrm>
        </p:grpSpPr>
        <p:sp>
          <p:nvSpPr>
            <p:cNvPr id="31767" name="Oval 5"/>
            <p:cNvSpPr>
              <a:spLocks noChangeArrowheads="1"/>
            </p:cNvSpPr>
            <p:nvPr/>
          </p:nvSpPr>
          <p:spPr bwMode="auto">
            <a:xfrm>
              <a:off x="3124200" y="2438400"/>
              <a:ext cx="838200" cy="457200"/>
            </a:xfrm>
            <a:prstGeom prst="ellipse">
              <a:avLst/>
            </a:prstGeom>
            <a:gradFill rotWithShape="0">
              <a:gsLst>
                <a:gs pos="0">
                  <a:srgbClr val="000006"/>
                </a:gs>
                <a:gs pos="50000">
                  <a:srgbClr val="000066"/>
                </a:gs>
                <a:gs pos="100000">
                  <a:srgbClr val="000006"/>
                </a:gs>
              </a:gsLst>
              <a:lin ang="5400000" scaled="1"/>
            </a:gradFill>
            <a:ln w="9525">
              <a:solidFill>
                <a:srgbClr val="000066"/>
              </a:solidFill>
              <a:round/>
              <a:headEnd/>
              <a:tailEnd/>
            </a:ln>
          </p:spPr>
          <p:txBody>
            <a:bodyPr wrap="none" anchor="ctr"/>
            <a:lstStyle/>
            <a:p>
              <a:endParaRPr lang="en-US">
                <a:latin typeface="Lucida Sans Unicode" pitchFamily="34" charset="0"/>
              </a:endParaRPr>
            </a:p>
          </p:txBody>
        </p:sp>
        <p:sp>
          <p:nvSpPr>
            <p:cNvPr id="31768" name="Text Box 6"/>
            <p:cNvSpPr txBox="1">
              <a:spLocks noChangeArrowheads="1"/>
            </p:cNvSpPr>
            <p:nvPr/>
          </p:nvSpPr>
          <p:spPr bwMode="auto">
            <a:xfrm>
              <a:off x="2286000" y="685800"/>
              <a:ext cx="4191000" cy="406400"/>
            </a:xfrm>
            <a:prstGeom prst="rect">
              <a:avLst/>
            </a:prstGeom>
            <a:noFill/>
            <a:ln w="9525">
              <a:solidFill>
                <a:srgbClr val="FF9900"/>
              </a:solidFill>
              <a:miter lim="800000"/>
              <a:headEnd/>
              <a:tailEnd/>
            </a:ln>
          </p:spPr>
          <p:txBody>
            <a:bodyPr>
              <a:spAutoFit/>
            </a:bodyPr>
            <a:lstStyle/>
            <a:p>
              <a:r>
                <a:rPr lang="en-US" sz="2000">
                  <a:latin typeface="Lucida Sans Unicode" pitchFamily="34" charset="0"/>
                </a:rPr>
                <a:t>Environment – ECM – other cells</a:t>
              </a:r>
            </a:p>
          </p:txBody>
        </p:sp>
        <p:sp>
          <p:nvSpPr>
            <p:cNvPr id="31769" name="AutoShape 7"/>
            <p:cNvSpPr>
              <a:spLocks noChangeArrowheads="1"/>
            </p:cNvSpPr>
            <p:nvPr/>
          </p:nvSpPr>
          <p:spPr bwMode="auto">
            <a:xfrm rot="5400000">
              <a:off x="2590800" y="1524000"/>
              <a:ext cx="685800" cy="381000"/>
            </a:xfrm>
            <a:prstGeom prst="notchedRightArrow">
              <a:avLst>
                <a:gd name="adj1" fmla="val 50000"/>
                <a:gd name="adj2" fmla="val 45000"/>
              </a:avLst>
            </a:prstGeom>
            <a:solidFill>
              <a:srgbClr val="FF9900"/>
            </a:solidFill>
            <a:ln w="9525">
              <a:noFill/>
              <a:miter lim="800000"/>
              <a:headEnd/>
              <a:tailEnd/>
            </a:ln>
          </p:spPr>
          <p:txBody>
            <a:bodyPr wrap="none" anchor="ctr"/>
            <a:lstStyle/>
            <a:p>
              <a:endParaRPr lang="en-US">
                <a:latin typeface="Lucida Sans Unicode" pitchFamily="34" charset="0"/>
              </a:endParaRPr>
            </a:p>
          </p:txBody>
        </p:sp>
        <p:sp>
          <p:nvSpPr>
            <p:cNvPr id="31770" name="Text Box 8"/>
            <p:cNvSpPr txBox="1">
              <a:spLocks noChangeArrowheads="1"/>
            </p:cNvSpPr>
            <p:nvPr/>
          </p:nvSpPr>
          <p:spPr bwMode="auto">
            <a:xfrm>
              <a:off x="3276600" y="1524000"/>
              <a:ext cx="1936750" cy="396875"/>
            </a:xfrm>
            <a:prstGeom prst="rect">
              <a:avLst/>
            </a:prstGeom>
            <a:gradFill rotWithShape="0">
              <a:gsLst>
                <a:gs pos="0">
                  <a:srgbClr val="100A00"/>
                </a:gs>
                <a:gs pos="50000">
                  <a:srgbClr val="FF9900"/>
                </a:gs>
                <a:gs pos="100000">
                  <a:srgbClr val="100A00"/>
                </a:gs>
              </a:gsLst>
              <a:lin ang="5400000" scaled="1"/>
            </a:gradFill>
            <a:ln w="9525">
              <a:noFill/>
              <a:miter lim="800000"/>
              <a:headEnd/>
              <a:tailEnd/>
            </a:ln>
          </p:spPr>
          <p:txBody>
            <a:bodyPr>
              <a:spAutoFit/>
            </a:bodyPr>
            <a:lstStyle/>
            <a:p>
              <a:r>
                <a:rPr lang="en-US" sz="2000">
                  <a:solidFill>
                    <a:srgbClr val="000066"/>
                  </a:solidFill>
                  <a:latin typeface="Lucida Sans Unicode" pitchFamily="34" charset="0"/>
                </a:rPr>
                <a:t>Signals/injury</a:t>
              </a:r>
            </a:p>
          </p:txBody>
        </p:sp>
        <p:sp>
          <p:nvSpPr>
            <p:cNvPr id="31771" name="AutoShape 9"/>
            <p:cNvSpPr>
              <a:spLocks noChangeArrowheads="1"/>
            </p:cNvSpPr>
            <p:nvPr/>
          </p:nvSpPr>
          <p:spPr bwMode="auto">
            <a:xfrm rot="5400000">
              <a:off x="2209800" y="1524000"/>
              <a:ext cx="685800" cy="381000"/>
            </a:xfrm>
            <a:prstGeom prst="notchedRightArrow">
              <a:avLst>
                <a:gd name="adj1" fmla="val 50000"/>
                <a:gd name="adj2" fmla="val 45000"/>
              </a:avLst>
            </a:prstGeom>
            <a:gradFill rotWithShape="0">
              <a:gsLst>
                <a:gs pos="0">
                  <a:srgbClr val="FF9900"/>
                </a:gs>
                <a:gs pos="100000">
                  <a:srgbClr val="764700"/>
                </a:gs>
              </a:gsLst>
              <a:lin ang="5400000" scaled="1"/>
            </a:gradFill>
            <a:ln w="9525">
              <a:noFill/>
              <a:miter lim="800000"/>
              <a:headEnd/>
              <a:tailEnd/>
            </a:ln>
          </p:spPr>
          <p:txBody>
            <a:bodyPr wrap="none" anchor="ctr"/>
            <a:lstStyle/>
            <a:p>
              <a:endParaRPr lang="en-US">
                <a:latin typeface="Lucida Sans Unicode" pitchFamily="34" charset="0"/>
              </a:endParaRPr>
            </a:p>
          </p:txBody>
        </p:sp>
        <p:sp>
          <p:nvSpPr>
            <p:cNvPr id="31772" name="AutoShape 10"/>
            <p:cNvSpPr>
              <a:spLocks noChangeArrowheads="1"/>
            </p:cNvSpPr>
            <p:nvPr/>
          </p:nvSpPr>
          <p:spPr bwMode="auto">
            <a:xfrm rot="5400000">
              <a:off x="5486400" y="1524000"/>
              <a:ext cx="685800" cy="381000"/>
            </a:xfrm>
            <a:prstGeom prst="notchedRightArrow">
              <a:avLst>
                <a:gd name="adj1" fmla="val 50000"/>
                <a:gd name="adj2" fmla="val 45000"/>
              </a:avLst>
            </a:prstGeom>
            <a:solidFill>
              <a:srgbClr val="FF9900"/>
            </a:solidFill>
            <a:ln w="9525">
              <a:noFill/>
              <a:miter lim="800000"/>
              <a:headEnd/>
              <a:tailEnd/>
            </a:ln>
          </p:spPr>
          <p:txBody>
            <a:bodyPr wrap="none" anchor="ctr"/>
            <a:lstStyle/>
            <a:p>
              <a:endParaRPr lang="en-US">
                <a:latin typeface="Lucida Sans Unicode" pitchFamily="34" charset="0"/>
              </a:endParaRPr>
            </a:p>
          </p:txBody>
        </p:sp>
        <p:sp>
          <p:nvSpPr>
            <p:cNvPr id="31773" name="AutoShape 11"/>
            <p:cNvSpPr>
              <a:spLocks noChangeArrowheads="1"/>
            </p:cNvSpPr>
            <p:nvPr/>
          </p:nvSpPr>
          <p:spPr bwMode="auto">
            <a:xfrm rot="5400000">
              <a:off x="5943600" y="1524000"/>
              <a:ext cx="685800" cy="381000"/>
            </a:xfrm>
            <a:prstGeom prst="notchedRightArrow">
              <a:avLst>
                <a:gd name="adj1" fmla="val 50000"/>
                <a:gd name="adj2" fmla="val 45000"/>
              </a:avLst>
            </a:prstGeom>
            <a:solidFill>
              <a:srgbClr val="FF9900"/>
            </a:solidFill>
            <a:ln w="9525">
              <a:noFill/>
              <a:miter lim="800000"/>
              <a:headEnd/>
              <a:tailEnd/>
            </a:ln>
          </p:spPr>
          <p:txBody>
            <a:bodyPr wrap="none" anchor="ctr"/>
            <a:lstStyle/>
            <a:p>
              <a:endParaRPr lang="en-US">
                <a:latin typeface="Lucida Sans Unicode" pitchFamily="34" charset="0"/>
              </a:endParaRPr>
            </a:p>
          </p:txBody>
        </p:sp>
        <p:sp>
          <p:nvSpPr>
            <p:cNvPr id="31774" name="Text Box 12"/>
            <p:cNvSpPr txBox="1">
              <a:spLocks noChangeArrowheads="1"/>
            </p:cNvSpPr>
            <p:nvPr/>
          </p:nvSpPr>
          <p:spPr bwMode="auto">
            <a:xfrm>
              <a:off x="1066800" y="3124200"/>
              <a:ext cx="7620000" cy="396875"/>
            </a:xfrm>
            <a:prstGeom prst="rect">
              <a:avLst/>
            </a:prstGeom>
            <a:noFill/>
            <a:ln w="9525">
              <a:noFill/>
              <a:miter lim="800000"/>
              <a:headEnd/>
              <a:tailEnd/>
            </a:ln>
          </p:spPr>
          <p:txBody>
            <a:bodyPr>
              <a:spAutoFit/>
            </a:bodyPr>
            <a:lstStyle/>
            <a:p>
              <a:r>
                <a:rPr lang="en-US" sz="2000">
                  <a:latin typeface="Lucida Sans Unicode" pitchFamily="34" charset="0"/>
                </a:rPr>
                <a:t> </a:t>
              </a:r>
              <a:r>
                <a:rPr lang="en-US" sz="2000">
                  <a:solidFill>
                    <a:srgbClr val="FF9900"/>
                  </a:solidFill>
                  <a:latin typeface="Lucida Sans Unicode" pitchFamily="34" charset="0"/>
                </a:rPr>
                <a:t>No change      </a:t>
              </a:r>
              <a:r>
                <a:rPr lang="en-US" sz="2000">
                  <a:latin typeface="Lucida Sans Unicode" pitchFamily="34" charset="0"/>
                </a:rPr>
                <a:t>	Adjustment     	Adaptation        </a:t>
              </a:r>
            </a:p>
          </p:txBody>
        </p:sp>
        <p:sp>
          <p:nvSpPr>
            <p:cNvPr id="31775" name="Line 15"/>
            <p:cNvSpPr>
              <a:spLocks noChangeShapeType="1"/>
            </p:cNvSpPr>
            <p:nvPr/>
          </p:nvSpPr>
          <p:spPr bwMode="auto">
            <a:xfrm>
              <a:off x="2971800" y="3352800"/>
              <a:ext cx="533400" cy="0"/>
            </a:xfrm>
            <a:prstGeom prst="line">
              <a:avLst/>
            </a:prstGeom>
            <a:noFill/>
            <a:ln w="9525">
              <a:solidFill>
                <a:schemeClr val="tx1"/>
              </a:solidFill>
              <a:round/>
              <a:headEnd/>
              <a:tailEnd type="triangle" w="med" len="med"/>
            </a:ln>
          </p:spPr>
          <p:txBody>
            <a:bodyPr/>
            <a:lstStyle/>
            <a:p>
              <a:endParaRPr lang="en-US"/>
            </a:p>
          </p:txBody>
        </p:sp>
        <p:sp>
          <p:nvSpPr>
            <p:cNvPr id="31776" name="Line 16"/>
            <p:cNvSpPr>
              <a:spLocks noChangeShapeType="1"/>
            </p:cNvSpPr>
            <p:nvPr/>
          </p:nvSpPr>
          <p:spPr bwMode="auto">
            <a:xfrm>
              <a:off x="5791200" y="3352800"/>
              <a:ext cx="533400" cy="0"/>
            </a:xfrm>
            <a:prstGeom prst="line">
              <a:avLst/>
            </a:prstGeom>
            <a:noFill/>
            <a:ln w="9525">
              <a:solidFill>
                <a:schemeClr val="tx1"/>
              </a:solidFill>
              <a:round/>
              <a:headEnd/>
              <a:tailEnd type="triangle" w="med" len="med"/>
            </a:ln>
          </p:spPr>
          <p:txBody>
            <a:bodyPr/>
            <a:lstStyle/>
            <a:p>
              <a:endParaRPr lang="en-US"/>
            </a:p>
          </p:txBody>
        </p:sp>
        <p:sp>
          <p:nvSpPr>
            <p:cNvPr id="31777" name="Oval 20"/>
            <p:cNvSpPr>
              <a:spLocks noChangeArrowheads="1"/>
            </p:cNvSpPr>
            <p:nvPr/>
          </p:nvSpPr>
          <p:spPr bwMode="auto">
            <a:xfrm>
              <a:off x="3581400" y="2667000"/>
              <a:ext cx="152400" cy="152400"/>
            </a:xfrm>
            <a:prstGeom prst="ellipse">
              <a:avLst/>
            </a:prstGeom>
            <a:solidFill>
              <a:srgbClr val="FF9966"/>
            </a:solidFill>
            <a:ln w="9525">
              <a:solidFill>
                <a:schemeClr val="tx1"/>
              </a:solidFill>
              <a:round/>
              <a:headEnd/>
              <a:tailEnd/>
            </a:ln>
          </p:spPr>
          <p:txBody>
            <a:bodyPr wrap="none" anchor="ctr"/>
            <a:lstStyle/>
            <a:p>
              <a:endParaRPr lang="en-US">
                <a:latin typeface="Lucida Sans Unicode" pitchFamily="34" charset="0"/>
              </a:endParaRPr>
            </a:p>
          </p:txBody>
        </p:sp>
        <p:sp>
          <p:nvSpPr>
            <p:cNvPr id="31778" name="Line 21"/>
            <p:cNvSpPr>
              <a:spLocks noChangeShapeType="1"/>
            </p:cNvSpPr>
            <p:nvPr/>
          </p:nvSpPr>
          <p:spPr bwMode="auto">
            <a:xfrm>
              <a:off x="0" y="3581400"/>
              <a:ext cx="9144000" cy="0"/>
            </a:xfrm>
            <a:prstGeom prst="line">
              <a:avLst/>
            </a:prstGeom>
            <a:noFill/>
            <a:ln w="63500" cmpd="dbl">
              <a:solidFill>
                <a:schemeClr val="tx1"/>
              </a:solidFill>
              <a:round/>
              <a:headEnd/>
              <a:tailEnd/>
            </a:ln>
          </p:spPr>
          <p:txBody>
            <a:bodyPr/>
            <a:lstStyle/>
            <a:p>
              <a:endParaRPr lang="en-US"/>
            </a:p>
          </p:txBody>
        </p:sp>
        <p:sp>
          <p:nvSpPr>
            <p:cNvPr id="31779" name="Freeform 40"/>
            <p:cNvSpPr>
              <a:spLocks/>
            </p:cNvSpPr>
            <p:nvPr/>
          </p:nvSpPr>
          <p:spPr bwMode="auto">
            <a:xfrm>
              <a:off x="2814638" y="2111375"/>
              <a:ext cx="3486150" cy="1081088"/>
            </a:xfrm>
            <a:custGeom>
              <a:avLst/>
              <a:gdLst>
                <a:gd name="T0" fmla="*/ 688 w 2196"/>
                <a:gd name="T1" fmla="*/ 21 h 681"/>
                <a:gd name="T2" fmla="*/ 426 w 2196"/>
                <a:gd name="T3" fmla="*/ 42 h 681"/>
                <a:gd name="T4" fmla="*/ 290 w 2196"/>
                <a:gd name="T5" fmla="*/ 84 h 681"/>
                <a:gd name="T6" fmla="*/ 112 w 2196"/>
                <a:gd name="T7" fmla="*/ 136 h 681"/>
                <a:gd name="T8" fmla="*/ 60 w 2196"/>
                <a:gd name="T9" fmla="*/ 189 h 681"/>
                <a:gd name="T10" fmla="*/ 7 w 2196"/>
                <a:gd name="T11" fmla="*/ 325 h 681"/>
                <a:gd name="T12" fmla="*/ 49 w 2196"/>
                <a:gd name="T13" fmla="*/ 566 h 681"/>
                <a:gd name="T14" fmla="*/ 144 w 2196"/>
                <a:gd name="T15" fmla="*/ 597 h 681"/>
                <a:gd name="T16" fmla="*/ 238 w 2196"/>
                <a:gd name="T17" fmla="*/ 639 h 681"/>
                <a:gd name="T18" fmla="*/ 269 w 2196"/>
                <a:gd name="T19" fmla="*/ 649 h 681"/>
                <a:gd name="T20" fmla="*/ 939 w 2196"/>
                <a:gd name="T21" fmla="*/ 618 h 681"/>
                <a:gd name="T22" fmla="*/ 971 w 2196"/>
                <a:gd name="T23" fmla="*/ 597 h 681"/>
                <a:gd name="T24" fmla="*/ 1002 w 2196"/>
                <a:gd name="T25" fmla="*/ 587 h 681"/>
                <a:gd name="T26" fmla="*/ 1128 w 2196"/>
                <a:gd name="T27" fmla="*/ 503 h 681"/>
                <a:gd name="T28" fmla="*/ 1243 w 2196"/>
                <a:gd name="T29" fmla="*/ 471 h 681"/>
                <a:gd name="T30" fmla="*/ 1557 w 2196"/>
                <a:gd name="T31" fmla="*/ 482 h 681"/>
                <a:gd name="T32" fmla="*/ 1693 w 2196"/>
                <a:gd name="T33" fmla="*/ 524 h 681"/>
                <a:gd name="T34" fmla="*/ 1861 w 2196"/>
                <a:gd name="T35" fmla="*/ 576 h 681"/>
                <a:gd name="T36" fmla="*/ 1924 w 2196"/>
                <a:gd name="T37" fmla="*/ 607 h 681"/>
                <a:gd name="T38" fmla="*/ 2112 w 2196"/>
                <a:gd name="T39" fmla="*/ 660 h 681"/>
                <a:gd name="T40" fmla="*/ 2175 w 2196"/>
                <a:gd name="T41" fmla="*/ 649 h 681"/>
                <a:gd name="T42" fmla="*/ 2133 w 2196"/>
                <a:gd name="T43" fmla="*/ 576 h 681"/>
                <a:gd name="T44" fmla="*/ 1882 w 2196"/>
                <a:gd name="T45" fmla="*/ 524 h 681"/>
                <a:gd name="T46" fmla="*/ 1725 w 2196"/>
                <a:gd name="T47" fmla="*/ 471 h 681"/>
                <a:gd name="T48" fmla="*/ 1662 w 2196"/>
                <a:gd name="T49" fmla="*/ 440 h 681"/>
                <a:gd name="T50" fmla="*/ 1568 w 2196"/>
                <a:gd name="T51" fmla="*/ 398 h 681"/>
                <a:gd name="T52" fmla="*/ 1536 w 2196"/>
                <a:gd name="T53" fmla="*/ 388 h 681"/>
                <a:gd name="T54" fmla="*/ 1526 w 2196"/>
                <a:gd name="T55" fmla="*/ 356 h 681"/>
                <a:gd name="T56" fmla="*/ 1494 w 2196"/>
                <a:gd name="T57" fmla="*/ 325 h 681"/>
                <a:gd name="T58" fmla="*/ 1474 w 2196"/>
                <a:gd name="T59" fmla="*/ 220 h 681"/>
                <a:gd name="T60" fmla="*/ 1568 w 2196"/>
                <a:gd name="T61" fmla="*/ 136 h 681"/>
                <a:gd name="T62" fmla="*/ 1474 w 2196"/>
                <a:gd name="T63" fmla="*/ 21 h 681"/>
                <a:gd name="T64" fmla="*/ 1065 w 2196"/>
                <a:gd name="T65" fmla="*/ 52 h 681"/>
                <a:gd name="T66" fmla="*/ 971 w 2196"/>
                <a:gd name="T67" fmla="*/ 105 h 681"/>
                <a:gd name="T68" fmla="*/ 887 w 2196"/>
                <a:gd name="T69" fmla="*/ 94 h 681"/>
                <a:gd name="T70" fmla="*/ 824 w 2196"/>
                <a:gd name="T71" fmla="*/ 52 h 681"/>
                <a:gd name="T72" fmla="*/ 793 w 2196"/>
                <a:gd name="T73" fmla="*/ 42 h 681"/>
                <a:gd name="T74" fmla="*/ 740 w 2196"/>
                <a:gd name="T75" fmla="*/ 0 h 681"/>
                <a:gd name="T76" fmla="*/ 688 w 2196"/>
                <a:gd name="T77" fmla="*/ 21 h 68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196"/>
                <a:gd name="T118" fmla="*/ 0 h 681"/>
                <a:gd name="T119" fmla="*/ 2196 w 2196"/>
                <a:gd name="T120" fmla="*/ 681 h 681"/>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196" h="681">
                  <a:moveTo>
                    <a:pt x="688" y="21"/>
                  </a:moveTo>
                  <a:cubicBezTo>
                    <a:pt x="609" y="26"/>
                    <a:pt x="508" y="30"/>
                    <a:pt x="426" y="42"/>
                  </a:cubicBezTo>
                  <a:cubicBezTo>
                    <a:pt x="379" y="49"/>
                    <a:pt x="335" y="69"/>
                    <a:pt x="290" y="84"/>
                  </a:cubicBezTo>
                  <a:cubicBezTo>
                    <a:pt x="231" y="104"/>
                    <a:pt x="171" y="118"/>
                    <a:pt x="112" y="136"/>
                  </a:cubicBezTo>
                  <a:cubicBezTo>
                    <a:pt x="58" y="218"/>
                    <a:pt x="127" y="122"/>
                    <a:pt x="60" y="189"/>
                  </a:cubicBezTo>
                  <a:cubicBezTo>
                    <a:pt x="27" y="222"/>
                    <a:pt x="18" y="282"/>
                    <a:pt x="7" y="325"/>
                  </a:cubicBezTo>
                  <a:cubicBezTo>
                    <a:pt x="9" y="356"/>
                    <a:pt x="0" y="527"/>
                    <a:pt x="49" y="566"/>
                  </a:cubicBezTo>
                  <a:cubicBezTo>
                    <a:pt x="69" y="581"/>
                    <a:pt x="120" y="589"/>
                    <a:pt x="144" y="597"/>
                  </a:cubicBezTo>
                  <a:cubicBezTo>
                    <a:pt x="193" y="630"/>
                    <a:pt x="164" y="615"/>
                    <a:pt x="238" y="639"/>
                  </a:cubicBezTo>
                  <a:cubicBezTo>
                    <a:pt x="248" y="642"/>
                    <a:pt x="269" y="649"/>
                    <a:pt x="269" y="649"/>
                  </a:cubicBezTo>
                  <a:cubicBezTo>
                    <a:pt x="852" y="639"/>
                    <a:pt x="683" y="681"/>
                    <a:pt x="939" y="618"/>
                  </a:cubicBezTo>
                  <a:cubicBezTo>
                    <a:pt x="950" y="611"/>
                    <a:pt x="960" y="603"/>
                    <a:pt x="971" y="597"/>
                  </a:cubicBezTo>
                  <a:cubicBezTo>
                    <a:pt x="981" y="592"/>
                    <a:pt x="992" y="592"/>
                    <a:pt x="1002" y="587"/>
                  </a:cubicBezTo>
                  <a:cubicBezTo>
                    <a:pt x="1045" y="563"/>
                    <a:pt x="1087" y="531"/>
                    <a:pt x="1128" y="503"/>
                  </a:cubicBezTo>
                  <a:cubicBezTo>
                    <a:pt x="1156" y="484"/>
                    <a:pt x="1212" y="478"/>
                    <a:pt x="1243" y="471"/>
                  </a:cubicBezTo>
                  <a:cubicBezTo>
                    <a:pt x="1348" y="475"/>
                    <a:pt x="1452" y="476"/>
                    <a:pt x="1557" y="482"/>
                  </a:cubicBezTo>
                  <a:cubicBezTo>
                    <a:pt x="1603" y="485"/>
                    <a:pt x="1650" y="509"/>
                    <a:pt x="1693" y="524"/>
                  </a:cubicBezTo>
                  <a:cubicBezTo>
                    <a:pt x="1748" y="544"/>
                    <a:pt x="1805" y="560"/>
                    <a:pt x="1861" y="576"/>
                  </a:cubicBezTo>
                  <a:cubicBezTo>
                    <a:pt x="1913" y="591"/>
                    <a:pt x="1872" y="581"/>
                    <a:pt x="1924" y="607"/>
                  </a:cubicBezTo>
                  <a:cubicBezTo>
                    <a:pt x="1981" y="635"/>
                    <a:pt x="2051" y="647"/>
                    <a:pt x="2112" y="660"/>
                  </a:cubicBezTo>
                  <a:cubicBezTo>
                    <a:pt x="2133" y="656"/>
                    <a:pt x="2160" y="664"/>
                    <a:pt x="2175" y="649"/>
                  </a:cubicBezTo>
                  <a:cubicBezTo>
                    <a:pt x="2196" y="628"/>
                    <a:pt x="2140" y="580"/>
                    <a:pt x="2133" y="576"/>
                  </a:cubicBezTo>
                  <a:cubicBezTo>
                    <a:pt x="2062" y="537"/>
                    <a:pt x="1959" y="533"/>
                    <a:pt x="1882" y="524"/>
                  </a:cubicBezTo>
                  <a:cubicBezTo>
                    <a:pt x="1831" y="506"/>
                    <a:pt x="1773" y="495"/>
                    <a:pt x="1725" y="471"/>
                  </a:cubicBezTo>
                  <a:cubicBezTo>
                    <a:pt x="1651" y="433"/>
                    <a:pt x="1733" y="463"/>
                    <a:pt x="1662" y="440"/>
                  </a:cubicBezTo>
                  <a:cubicBezTo>
                    <a:pt x="1614" y="407"/>
                    <a:pt x="1641" y="422"/>
                    <a:pt x="1568" y="398"/>
                  </a:cubicBezTo>
                  <a:cubicBezTo>
                    <a:pt x="1557" y="395"/>
                    <a:pt x="1536" y="388"/>
                    <a:pt x="1536" y="388"/>
                  </a:cubicBezTo>
                  <a:cubicBezTo>
                    <a:pt x="1533" y="377"/>
                    <a:pt x="1532" y="365"/>
                    <a:pt x="1526" y="356"/>
                  </a:cubicBezTo>
                  <a:cubicBezTo>
                    <a:pt x="1518" y="344"/>
                    <a:pt x="1499" y="339"/>
                    <a:pt x="1494" y="325"/>
                  </a:cubicBezTo>
                  <a:cubicBezTo>
                    <a:pt x="1481" y="292"/>
                    <a:pt x="1474" y="220"/>
                    <a:pt x="1474" y="220"/>
                  </a:cubicBezTo>
                  <a:cubicBezTo>
                    <a:pt x="1489" y="143"/>
                    <a:pt x="1492" y="152"/>
                    <a:pt x="1568" y="136"/>
                  </a:cubicBezTo>
                  <a:cubicBezTo>
                    <a:pt x="1593" y="60"/>
                    <a:pt x="1537" y="41"/>
                    <a:pt x="1474" y="21"/>
                  </a:cubicBezTo>
                  <a:cubicBezTo>
                    <a:pt x="1189" y="29"/>
                    <a:pt x="1220" y="4"/>
                    <a:pt x="1065" y="52"/>
                  </a:cubicBezTo>
                  <a:cubicBezTo>
                    <a:pt x="1032" y="86"/>
                    <a:pt x="1014" y="90"/>
                    <a:pt x="971" y="105"/>
                  </a:cubicBezTo>
                  <a:cubicBezTo>
                    <a:pt x="943" y="101"/>
                    <a:pt x="914" y="104"/>
                    <a:pt x="887" y="94"/>
                  </a:cubicBezTo>
                  <a:cubicBezTo>
                    <a:pt x="863" y="85"/>
                    <a:pt x="848" y="60"/>
                    <a:pt x="824" y="52"/>
                  </a:cubicBezTo>
                  <a:cubicBezTo>
                    <a:pt x="814" y="49"/>
                    <a:pt x="803" y="45"/>
                    <a:pt x="793" y="42"/>
                  </a:cubicBezTo>
                  <a:cubicBezTo>
                    <a:pt x="777" y="18"/>
                    <a:pt x="774" y="0"/>
                    <a:pt x="740" y="0"/>
                  </a:cubicBezTo>
                  <a:cubicBezTo>
                    <a:pt x="728" y="0"/>
                    <a:pt x="658" y="51"/>
                    <a:pt x="688" y="21"/>
                  </a:cubicBezTo>
                  <a:close/>
                </a:path>
              </a:pathLst>
            </a:custGeom>
            <a:gradFill rotWithShape="0">
              <a:gsLst>
                <a:gs pos="0">
                  <a:srgbClr val="100A06"/>
                </a:gs>
                <a:gs pos="50000">
                  <a:srgbClr val="FF9966"/>
                </a:gs>
                <a:gs pos="100000">
                  <a:srgbClr val="100A06"/>
                </a:gs>
              </a:gsLst>
              <a:lin ang="5400000" scaled="1"/>
            </a:gradFill>
            <a:ln w="9525">
              <a:solidFill>
                <a:srgbClr val="FF9966"/>
              </a:solidFill>
              <a:round/>
              <a:headEnd/>
              <a:tailEnd/>
            </a:ln>
          </p:spPr>
          <p:txBody>
            <a:bodyPr/>
            <a:lstStyle/>
            <a:p>
              <a:endParaRPr lang="en-US">
                <a:latin typeface="Lucida Sans Unicode" pitchFamily="34" charset="0"/>
              </a:endParaRPr>
            </a:p>
          </p:txBody>
        </p:sp>
        <p:sp>
          <p:nvSpPr>
            <p:cNvPr id="31780" name="Oval 41"/>
            <p:cNvSpPr>
              <a:spLocks noChangeArrowheads="1"/>
            </p:cNvSpPr>
            <p:nvPr/>
          </p:nvSpPr>
          <p:spPr bwMode="auto">
            <a:xfrm>
              <a:off x="2971800" y="2438400"/>
              <a:ext cx="1143000" cy="609600"/>
            </a:xfrm>
            <a:prstGeom prst="ellipse">
              <a:avLst/>
            </a:prstGeom>
            <a:gradFill rotWithShape="0">
              <a:gsLst>
                <a:gs pos="0">
                  <a:srgbClr val="00002F"/>
                </a:gs>
                <a:gs pos="50000">
                  <a:srgbClr val="000066"/>
                </a:gs>
                <a:gs pos="100000">
                  <a:srgbClr val="00002F"/>
                </a:gs>
              </a:gsLst>
              <a:lin ang="5400000" scaled="1"/>
            </a:gradFill>
            <a:ln w="9525">
              <a:noFill/>
              <a:round/>
              <a:headEnd/>
              <a:tailEnd/>
            </a:ln>
          </p:spPr>
          <p:txBody>
            <a:bodyPr wrap="none" anchor="ctr"/>
            <a:lstStyle/>
            <a:p>
              <a:endParaRPr lang="en-US">
                <a:latin typeface="Lucida Sans Unicode" pitchFamily="34" charset="0"/>
              </a:endParaRPr>
            </a:p>
          </p:txBody>
        </p:sp>
        <p:sp>
          <p:nvSpPr>
            <p:cNvPr id="31781" name="Oval 42"/>
            <p:cNvSpPr>
              <a:spLocks noChangeArrowheads="1"/>
            </p:cNvSpPr>
            <p:nvPr/>
          </p:nvSpPr>
          <p:spPr bwMode="auto">
            <a:xfrm>
              <a:off x="3429000" y="2743200"/>
              <a:ext cx="152400" cy="152400"/>
            </a:xfrm>
            <a:prstGeom prst="ellipse">
              <a:avLst/>
            </a:prstGeom>
            <a:solidFill>
              <a:srgbClr val="FF9900"/>
            </a:solidFill>
            <a:ln w="9525">
              <a:solidFill>
                <a:schemeClr val="tx1"/>
              </a:solidFill>
              <a:round/>
              <a:headEnd/>
              <a:tailEnd/>
            </a:ln>
          </p:spPr>
          <p:txBody>
            <a:bodyPr wrap="none" anchor="ctr"/>
            <a:lstStyle/>
            <a:p>
              <a:endParaRPr lang="en-US">
                <a:latin typeface="Lucida Sans Unicode" pitchFamily="34" charset="0"/>
              </a:endParaRPr>
            </a:p>
          </p:txBody>
        </p:sp>
      </p:grpSp>
      <p:grpSp>
        <p:nvGrpSpPr>
          <p:cNvPr id="31746" name="Group 48"/>
          <p:cNvGrpSpPr>
            <a:grpSpLocks/>
          </p:cNvGrpSpPr>
          <p:nvPr/>
        </p:nvGrpSpPr>
        <p:grpSpPr bwMode="auto">
          <a:xfrm>
            <a:off x="381000" y="3429000"/>
            <a:ext cx="8388350" cy="2579688"/>
            <a:chOff x="381000" y="3429000"/>
            <a:chExt cx="8388835" cy="2579132"/>
          </a:xfrm>
        </p:grpSpPr>
        <p:sp>
          <p:nvSpPr>
            <p:cNvPr id="31747" name="Text Box 27"/>
            <p:cNvSpPr txBox="1">
              <a:spLocks noChangeArrowheads="1"/>
            </p:cNvSpPr>
            <p:nvPr/>
          </p:nvSpPr>
          <p:spPr bwMode="auto">
            <a:xfrm>
              <a:off x="381000" y="5638800"/>
              <a:ext cx="8388835" cy="369332"/>
            </a:xfrm>
            <a:prstGeom prst="rect">
              <a:avLst/>
            </a:prstGeom>
            <a:noFill/>
            <a:ln w="9525">
              <a:noFill/>
              <a:miter lim="800000"/>
              <a:headEnd/>
              <a:tailEnd/>
            </a:ln>
          </p:spPr>
          <p:txBody>
            <a:bodyPr wrap="none">
              <a:spAutoFit/>
            </a:bodyPr>
            <a:lstStyle/>
            <a:p>
              <a:r>
                <a:rPr lang="en-US">
                  <a:latin typeface="Lucida Sans Unicode" pitchFamily="34" charset="0"/>
                </a:rPr>
                <a:t>1. Atrophy   2. Metaplasia   3. Hypertrophy   4. Hyperplasia   5. Dysplasia</a:t>
              </a:r>
            </a:p>
          </p:txBody>
        </p:sp>
        <p:grpSp>
          <p:nvGrpSpPr>
            <p:cNvPr id="31748" name="Group 46"/>
            <p:cNvGrpSpPr>
              <a:grpSpLocks/>
            </p:cNvGrpSpPr>
            <p:nvPr/>
          </p:nvGrpSpPr>
          <p:grpSpPr bwMode="auto">
            <a:xfrm>
              <a:off x="838200" y="3429000"/>
              <a:ext cx="7315200" cy="2209800"/>
              <a:chOff x="838200" y="3733800"/>
              <a:chExt cx="7315200" cy="2209800"/>
            </a:xfrm>
          </p:grpSpPr>
          <p:sp>
            <p:nvSpPr>
              <p:cNvPr id="31749" name="Freeform 17"/>
              <p:cNvSpPr>
                <a:spLocks/>
              </p:cNvSpPr>
              <p:nvPr/>
            </p:nvSpPr>
            <p:spPr bwMode="auto">
              <a:xfrm>
                <a:off x="4724400" y="4648200"/>
                <a:ext cx="2209800" cy="636588"/>
              </a:xfrm>
              <a:custGeom>
                <a:avLst/>
                <a:gdLst>
                  <a:gd name="T0" fmla="*/ 870 w 1998"/>
                  <a:gd name="T1" fmla="*/ 63 h 545"/>
                  <a:gd name="T2" fmla="*/ 744 w 1998"/>
                  <a:gd name="T3" fmla="*/ 42 h 545"/>
                  <a:gd name="T4" fmla="*/ 712 w 1998"/>
                  <a:gd name="T5" fmla="*/ 21 h 545"/>
                  <a:gd name="T6" fmla="*/ 608 w 1998"/>
                  <a:gd name="T7" fmla="*/ 0 h 545"/>
                  <a:gd name="T8" fmla="*/ 199 w 1998"/>
                  <a:gd name="T9" fmla="*/ 11 h 545"/>
                  <a:gd name="T10" fmla="*/ 126 w 1998"/>
                  <a:gd name="T11" fmla="*/ 32 h 545"/>
                  <a:gd name="T12" fmla="*/ 63 w 1998"/>
                  <a:gd name="T13" fmla="*/ 74 h 545"/>
                  <a:gd name="T14" fmla="*/ 0 w 1998"/>
                  <a:gd name="T15" fmla="*/ 168 h 545"/>
                  <a:gd name="T16" fmla="*/ 11 w 1998"/>
                  <a:gd name="T17" fmla="*/ 377 h 545"/>
                  <a:gd name="T18" fmla="*/ 304 w 1998"/>
                  <a:gd name="T19" fmla="*/ 461 h 545"/>
                  <a:gd name="T20" fmla="*/ 335 w 1998"/>
                  <a:gd name="T21" fmla="*/ 472 h 545"/>
                  <a:gd name="T22" fmla="*/ 367 w 1998"/>
                  <a:gd name="T23" fmla="*/ 503 h 545"/>
                  <a:gd name="T24" fmla="*/ 430 w 1998"/>
                  <a:gd name="T25" fmla="*/ 524 h 545"/>
                  <a:gd name="T26" fmla="*/ 461 w 1998"/>
                  <a:gd name="T27" fmla="*/ 545 h 545"/>
                  <a:gd name="T28" fmla="*/ 807 w 1998"/>
                  <a:gd name="T29" fmla="*/ 493 h 545"/>
                  <a:gd name="T30" fmla="*/ 932 w 1998"/>
                  <a:gd name="T31" fmla="*/ 419 h 545"/>
                  <a:gd name="T32" fmla="*/ 1194 w 1998"/>
                  <a:gd name="T33" fmla="*/ 430 h 545"/>
                  <a:gd name="T34" fmla="*/ 1362 w 1998"/>
                  <a:gd name="T35" fmla="*/ 472 h 545"/>
                  <a:gd name="T36" fmla="*/ 1655 w 1998"/>
                  <a:gd name="T37" fmla="*/ 493 h 545"/>
                  <a:gd name="T38" fmla="*/ 1760 w 1998"/>
                  <a:gd name="T39" fmla="*/ 482 h 545"/>
                  <a:gd name="T40" fmla="*/ 1885 w 1998"/>
                  <a:gd name="T41" fmla="*/ 430 h 545"/>
                  <a:gd name="T42" fmla="*/ 1980 w 1998"/>
                  <a:gd name="T43" fmla="*/ 325 h 545"/>
                  <a:gd name="T44" fmla="*/ 1980 w 1998"/>
                  <a:gd name="T45" fmla="*/ 199 h 545"/>
                  <a:gd name="T46" fmla="*/ 1927 w 1998"/>
                  <a:gd name="T47" fmla="*/ 147 h 545"/>
                  <a:gd name="T48" fmla="*/ 1864 w 1998"/>
                  <a:gd name="T49" fmla="*/ 95 h 545"/>
                  <a:gd name="T50" fmla="*/ 1550 w 1998"/>
                  <a:gd name="T51" fmla="*/ 42 h 545"/>
                  <a:gd name="T52" fmla="*/ 1498 w 1998"/>
                  <a:gd name="T53" fmla="*/ 32 h 545"/>
                  <a:gd name="T54" fmla="*/ 1414 w 1998"/>
                  <a:gd name="T55" fmla="*/ 11 h 545"/>
                  <a:gd name="T56" fmla="*/ 1247 w 1998"/>
                  <a:gd name="T57" fmla="*/ 21 h 545"/>
                  <a:gd name="T58" fmla="*/ 1142 w 1998"/>
                  <a:gd name="T59" fmla="*/ 53 h 545"/>
                  <a:gd name="T60" fmla="*/ 870 w 1998"/>
                  <a:gd name="T61" fmla="*/ 63 h 545"/>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998"/>
                  <a:gd name="T94" fmla="*/ 0 h 545"/>
                  <a:gd name="T95" fmla="*/ 1998 w 1998"/>
                  <a:gd name="T96" fmla="*/ 545 h 545"/>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998" h="545">
                    <a:moveTo>
                      <a:pt x="870" y="63"/>
                    </a:moveTo>
                    <a:cubicBezTo>
                      <a:pt x="829" y="53"/>
                      <a:pt x="785" y="53"/>
                      <a:pt x="744" y="42"/>
                    </a:cubicBezTo>
                    <a:cubicBezTo>
                      <a:pt x="732" y="39"/>
                      <a:pt x="723" y="27"/>
                      <a:pt x="712" y="21"/>
                    </a:cubicBezTo>
                    <a:cubicBezTo>
                      <a:pt x="685" y="8"/>
                      <a:pt x="631" y="3"/>
                      <a:pt x="608" y="0"/>
                    </a:cubicBezTo>
                    <a:cubicBezTo>
                      <a:pt x="472" y="4"/>
                      <a:pt x="335" y="5"/>
                      <a:pt x="199" y="11"/>
                    </a:cubicBezTo>
                    <a:cubicBezTo>
                      <a:pt x="189" y="11"/>
                      <a:pt x="138" y="25"/>
                      <a:pt x="126" y="32"/>
                    </a:cubicBezTo>
                    <a:cubicBezTo>
                      <a:pt x="104" y="44"/>
                      <a:pt x="63" y="74"/>
                      <a:pt x="63" y="74"/>
                    </a:cubicBezTo>
                    <a:cubicBezTo>
                      <a:pt x="38" y="111"/>
                      <a:pt x="32" y="136"/>
                      <a:pt x="0" y="168"/>
                    </a:cubicBezTo>
                    <a:cubicBezTo>
                      <a:pt x="4" y="238"/>
                      <a:pt x="5" y="308"/>
                      <a:pt x="11" y="377"/>
                    </a:cubicBezTo>
                    <a:cubicBezTo>
                      <a:pt x="20" y="481"/>
                      <a:pt x="269" y="459"/>
                      <a:pt x="304" y="461"/>
                    </a:cubicBezTo>
                    <a:cubicBezTo>
                      <a:pt x="314" y="465"/>
                      <a:pt x="326" y="466"/>
                      <a:pt x="335" y="472"/>
                    </a:cubicBezTo>
                    <a:cubicBezTo>
                      <a:pt x="347" y="480"/>
                      <a:pt x="354" y="496"/>
                      <a:pt x="367" y="503"/>
                    </a:cubicBezTo>
                    <a:cubicBezTo>
                      <a:pt x="386" y="514"/>
                      <a:pt x="412" y="512"/>
                      <a:pt x="430" y="524"/>
                    </a:cubicBezTo>
                    <a:cubicBezTo>
                      <a:pt x="440" y="531"/>
                      <a:pt x="451" y="538"/>
                      <a:pt x="461" y="545"/>
                    </a:cubicBezTo>
                    <a:cubicBezTo>
                      <a:pt x="577" y="536"/>
                      <a:pt x="695" y="528"/>
                      <a:pt x="807" y="493"/>
                    </a:cubicBezTo>
                    <a:cubicBezTo>
                      <a:pt x="850" y="464"/>
                      <a:pt x="884" y="436"/>
                      <a:pt x="932" y="419"/>
                    </a:cubicBezTo>
                    <a:cubicBezTo>
                      <a:pt x="1019" y="423"/>
                      <a:pt x="1107" y="424"/>
                      <a:pt x="1194" y="430"/>
                    </a:cubicBezTo>
                    <a:cubicBezTo>
                      <a:pt x="1250" y="434"/>
                      <a:pt x="1307" y="463"/>
                      <a:pt x="1362" y="472"/>
                    </a:cubicBezTo>
                    <a:cubicBezTo>
                      <a:pt x="1435" y="484"/>
                      <a:pt x="1607" y="490"/>
                      <a:pt x="1655" y="493"/>
                    </a:cubicBezTo>
                    <a:cubicBezTo>
                      <a:pt x="1690" y="489"/>
                      <a:pt x="1725" y="489"/>
                      <a:pt x="1760" y="482"/>
                    </a:cubicBezTo>
                    <a:cubicBezTo>
                      <a:pt x="1811" y="472"/>
                      <a:pt x="1838" y="445"/>
                      <a:pt x="1885" y="430"/>
                    </a:cubicBezTo>
                    <a:cubicBezTo>
                      <a:pt x="1977" y="369"/>
                      <a:pt x="1927" y="403"/>
                      <a:pt x="1980" y="325"/>
                    </a:cubicBezTo>
                    <a:cubicBezTo>
                      <a:pt x="1991" y="270"/>
                      <a:pt x="1998" y="260"/>
                      <a:pt x="1980" y="199"/>
                    </a:cubicBezTo>
                    <a:cubicBezTo>
                      <a:pt x="1970" y="165"/>
                      <a:pt x="1951" y="167"/>
                      <a:pt x="1927" y="147"/>
                    </a:cubicBezTo>
                    <a:cubicBezTo>
                      <a:pt x="1889" y="115"/>
                      <a:pt x="1907" y="117"/>
                      <a:pt x="1864" y="95"/>
                    </a:cubicBezTo>
                    <a:cubicBezTo>
                      <a:pt x="1775" y="50"/>
                      <a:pt x="1641" y="59"/>
                      <a:pt x="1550" y="42"/>
                    </a:cubicBezTo>
                    <a:cubicBezTo>
                      <a:pt x="1533" y="39"/>
                      <a:pt x="1515" y="36"/>
                      <a:pt x="1498" y="32"/>
                    </a:cubicBezTo>
                    <a:cubicBezTo>
                      <a:pt x="1470" y="26"/>
                      <a:pt x="1414" y="11"/>
                      <a:pt x="1414" y="11"/>
                    </a:cubicBezTo>
                    <a:cubicBezTo>
                      <a:pt x="1358" y="14"/>
                      <a:pt x="1302" y="14"/>
                      <a:pt x="1247" y="21"/>
                    </a:cubicBezTo>
                    <a:cubicBezTo>
                      <a:pt x="1221" y="24"/>
                      <a:pt x="1172" y="51"/>
                      <a:pt x="1142" y="53"/>
                    </a:cubicBezTo>
                    <a:cubicBezTo>
                      <a:pt x="998" y="63"/>
                      <a:pt x="965" y="63"/>
                      <a:pt x="870" y="63"/>
                    </a:cubicBezTo>
                    <a:close/>
                  </a:path>
                </a:pathLst>
              </a:custGeom>
              <a:gradFill rotWithShape="0">
                <a:gsLst>
                  <a:gs pos="0">
                    <a:srgbClr val="100A00"/>
                  </a:gs>
                  <a:gs pos="50000">
                    <a:srgbClr val="FF9900"/>
                  </a:gs>
                  <a:gs pos="100000">
                    <a:srgbClr val="100A00"/>
                  </a:gs>
                </a:gsLst>
                <a:lin ang="5400000" scaled="1"/>
              </a:gradFill>
              <a:ln w="9525">
                <a:solidFill>
                  <a:schemeClr val="tx2"/>
                </a:solidFill>
                <a:round/>
                <a:headEnd/>
                <a:tailEnd/>
              </a:ln>
            </p:spPr>
            <p:txBody>
              <a:bodyPr/>
              <a:lstStyle/>
              <a:p>
                <a:endParaRPr lang="en-US">
                  <a:latin typeface="Lucida Sans Unicode" pitchFamily="34" charset="0"/>
                </a:endParaRPr>
              </a:p>
            </p:txBody>
          </p:sp>
          <p:sp>
            <p:nvSpPr>
              <p:cNvPr id="31750" name="Oval 18"/>
              <p:cNvSpPr>
                <a:spLocks noChangeArrowheads="1"/>
              </p:cNvSpPr>
              <p:nvPr/>
            </p:nvSpPr>
            <p:spPr bwMode="auto">
              <a:xfrm>
                <a:off x="4953000" y="4724400"/>
                <a:ext cx="1143000" cy="457200"/>
              </a:xfrm>
              <a:prstGeom prst="ellipse">
                <a:avLst/>
              </a:prstGeom>
              <a:gradFill rotWithShape="0">
                <a:gsLst>
                  <a:gs pos="0">
                    <a:srgbClr val="000006"/>
                  </a:gs>
                  <a:gs pos="50000">
                    <a:srgbClr val="000066"/>
                  </a:gs>
                  <a:gs pos="100000">
                    <a:srgbClr val="000006"/>
                  </a:gs>
                </a:gsLst>
                <a:lin ang="5400000" scaled="1"/>
              </a:gradFill>
              <a:ln w="9525">
                <a:solidFill>
                  <a:srgbClr val="000066"/>
                </a:solidFill>
                <a:round/>
                <a:headEnd/>
                <a:tailEnd/>
              </a:ln>
            </p:spPr>
            <p:txBody>
              <a:bodyPr wrap="none" anchor="ctr"/>
              <a:lstStyle/>
              <a:p>
                <a:endParaRPr lang="en-US">
                  <a:latin typeface="Lucida Sans Unicode" pitchFamily="34" charset="0"/>
                </a:endParaRPr>
              </a:p>
            </p:txBody>
          </p:sp>
          <p:sp>
            <p:nvSpPr>
              <p:cNvPr id="31751" name="Oval 19"/>
              <p:cNvSpPr>
                <a:spLocks noChangeArrowheads="1"/>
              </p:cNvSpPr>
              <p:nvPr/>
            </p:nvSpPr>
            <p:spPr bwMode="auto">
              <a:xfrm>
                <a:off x="5715000" y="4876800"/>
                <a:ext cx="228600" cy="228600"/>
              </a:xfrm>
              <a:prstGeom prst="ellipse">
                <a:avLst/>
              </a:prstGeom>
              <a:solidFill>
                <a:srgbClr val="FF9900"/>
              </a:solidFill>
              <a:ln w="9525">
                <a:solidFill>
                  <a:schemeClr val="tx1"/>
                </a:solidFill>
                <a:round/>
                <a:headEnd/>
                <a:tailEnd/>
              </a:ln>
            </p:spPr>
            <p:txBody>
              <a:bodyPr wrap="none" anchor="ctr"/>
              <a:lstStyle/>
              <a:p>
                <a:endParaRPr lang="en-US">
                  <a:latin typeface="Lucida Sans Unicode" pitchFamily="34" charset="0"/>
                </a:endParaRPr>
              </a:p>
            </p:txBody>
          </p:sp>
          <p:sp>
            <p:nvSpPr>
              <p:cNvPr id="31752" name="Text Box 22"/>
              <p:cNvSpPr txBox="1">
                <a:spLocks noChangeArrowheads="1"/>
              </p:cNvSpPr>
              <p:nvPr/>
            </p:nvSpPr>
            <p:spPr bwMode="auto">
              <a:xfrm>
                <a:off x="838200" y="3733800"/>
                <a:ext cx="7315200" cy="406400"/>
              </a:xfrm>
              <a:prstGeom prst="rect">
                <a:avLst/>
              </a:prstGeom>
              <a:noFill/>
              <a:ln w="9525">
                <a:solidFill>
                  <a:schemeClr val="tx2"/>
                </a:solidFill>
                <a:miter lim="800000"/>
                <a:headEnd/>
                <a:tailEnd/>
              </a:ln>
            </p:spPr>
            <p:txBody>
              <a:bodyPr>
                <a:spAutoFit/>
              </a:bodyPr>
              <a:lstStyle/>
              <a:p>
                <a:r>
                  <a:rPr lang="en-US" sz="2000">
                    <a:latin typeface="Lucida Sans Unicode" pitchFamily="34" charset="0"/>
                  </a:rPr>
                  <a:t> No adaptation		  No adjustment   	     Change                       </a:t>
                </a:r>
              </a:p>
            </p:txBody>
          </p:sp>
          <p:sp>
            <p:nvSpPr>
              <p:cNvPr id="31753" name="AutoShape 23"/>
              <p:cNvSpPr>
                <a:spLocks noChangeArrowheads="1"/>
              </p:cNvSpPr>
              <p:nvPr/>
            </p:nvSpPr>
            <p:spPr bwMode="auto">
              <a:xfrm>
                <a:off x="2667000" y="4038600"/>
                <a:ext cx="1214438" cy="304800"/>
              </a:xfrm>
              <a:prstGeom prst="curvedUpArrow">
                <a:avLst>
                  <a:gd name="adj1" fmla="val 60337"/>
                  <a:gd name="adj2" fmla="val 120693"/>
                  <a:gd name="adj3" fmla="val 33333"/>
                </a:avLst>
              </a:prstGeom>
              <a:solidFill>
                <a:srgbClr val="FF9900"/>
              </a:solidFill>
              <a:ln w="9525">
                <a:noFill/>
                <a:miter lim="800000"/>
                <a:headEnd/>
                <a:tailEnd/>
              </a:ln>
            </p:spPr>
            <p:txBody>
              <a:bodyPr wrap="none" anchor="ctr"/>
              <a:lstStyle/>
              <a:p>
                <a:endParaRPr lang="en-US">
                  <a:latin typeface="Lucida Sans Unicode" pitchFamily="34" charset="0"/>
                </a:endParaRPr>
              </a:p>
            </p:txBody>
          </p:sp>
          <p:sp>
            <p:nvSpPr>
              <p:cNvPr id="31754" name="AutoShape 25"/>
              <p:cNvSpPr>
                <a:spLocks noChangeArrowheads="1"/>
              </p:cNvSpPr>
              <p:nvPr/>
            </p:nvSpPr>
            <p:spPr bwMode="auto">
              <a:xfrm>
                <a:off x="5638800" y="4038600"/>
                <a:ext cx="1219200" cy="304800"/>
              </a:xfrm>
              <a:prstGeom prst="curvedUpArrow">
                <a:avLst>
                  <a:gd name="adj1" fmla="val 60352"/>
                  <a:gd name="adj2" fmla="val 120685"/>
                  <a:gd name="adj3" fmla="val 33333"/>
                </a:avLst>
              </a:prstGeom>
              <a:solidFill>
                <a:srgbClr val="FF9900"/>
              </a:solidFill>
              <a:ln w="9525">
                <a:noFill/>
                <a:miter lim="800000"/>
                <a:headEnd/>
                <a:tailEnd/>
              </a:ln>
            </p:spPr>
            <p:txBody>
              <a:bodyPr wrap="none" anchor="ctr"/>
              <a:lstStyle/>
              <a:p>
                <a:endParaRPr lang="en-US">
                  <a:latin typeface="Lucida Sans Unicode" pitchFamily="34" charset="0"/>
                </a:endParaRPr>
              </a:p>
            </p:txBody>
          </p:sp>
          <p:sp>
            <p:nvSpPr>
              <p:cNvPr id="2074" name="AutoShape 26"/>
              <p:cNvSpPr>
                <a:spLocks noChangeArrowheads="1"/>
              </p:cNvSpPr>
              <p:nvPr/>
            </p:nvSpPr>
            <p:spPr bwMode="auto">
              <a:xfrm>
                <a:off x="7086987" y="4038534"/>
                <a:ext cx="457226" cy="1218937"/>
              </a:xfrm>
              <a:prstGeom prst="curvedLeftArrow">
                <a:avLst>
                  <a:gd name="adj1" fmla="val 53333"/>
                  <a:gd name="adj2" fmla="val 106667"/>
                  <a:gd name="adj3" fmla="val 33333"/>
                </a:avLst>
              </a:prstGeom>
              <a:gradFill rotWithShape="0">
                <a:gsLst>
                  <a:gs pos="0">
                    <a:schemeClr val="folHlink">
                      <a:gamma/>
                      <a:shade val="6275"/>
                      <a:invGamma/>
                    </a:schemeClr>
                  </a:gs>
                  <a:gs pos="50000">
                    <a:schemeClr val="folHlink"/>
                  </a:gs>
                  <a:gs pos="100000">
                    <a:schemeClr val="folHlink">
                      <a:gamma/>
                      <a:shade val="6275"/>
                      <a:invGamma/>
                    </a:schemeClr>
                  </a:gs>
                </a:gsLst>
                <a:lin ang="5400000" scaled="1"/>
              </a:gradFill>
              <a:ln w="9525">
                <a:solidFill>
                  <a:schemeClr val="folHlink"/>
                </a:solidFill>
                <a:miter lim="800000"/>
                <a:headEnd/>
                <a:tailEnd/>
              </a:ln>
              <a:effectLst/>
            </p:spPr>
            <p:txBody>
              <a:bodyPr wrap="none" anchor="ctr"/>
              <a:lstStyle/>
              <a:p>
                <a:pPr fontAlgn="auto">
                  <a:spcBef>
                    <a:spcPts val="0"/>
                  </a:spcBef>
                  <a:spcAft>
                    <a:spcPts val="0"/>
                  </a:spcAft>
                  <a:defRPr/>
                </a:pPr>
                <a:endParaRPr lang="en-US">
                  <a:latin typeface="+mn-lt"/>
                  <a:cs typeface="+mn-cs"/>
                </a:endParaRPr>
              </a:p>
            </p:txBody>
          </p:sp>
          <p:sp>
            <p:nvSpPr>
              <p:cNvPr id="31756" name="Line 28"/>
              <p:cNvSpPr>
                <a:spLocks noChangeShapeType="1"/>
              </p:cNvSpPr>
              <p:nvPr/>
            </p:nvSpPr>
            <p:spPr bwMode="auto">
              <a:xfrm>
                <a:off x="838200" y="5486400"/>
                <a:ext cx="0" cy="381000"/>
              </a:xfrm>
              <a:prstGeom prst="line">
                <a:avLst/>
              </a:prstGeom>
              <a:noFill/>
              <a:ln w="9525">
                <a:solidFill>
                  <a:srgbClr val="FF9900"/>
                </a:solidFill>
                <a:round/>
                <a:headEnd/>
                <a:tailEnd type="triangle" w="med" len="med"/>
              </a:ln>
            </p:spPr>
            <p:txBody>
              <a:bodyPr/>
              <a:lstStyle/>
              <a:p>
                <a:endParaRPr lang="en-US"/>
              </a:p>
            </p:txBody>
          </p:sp>
          <p:sp>
            <p:nvSpPr>
              <p:cNvPr id="31757" name="Line 30"/>
              <p:cNvSpPr>
                <a:spLocks noChangeShapeType="1"/>
              </p:cNvSpPr>
              <p:nvPr/>
            </p:nvSpPr>
            <p:spPr bwMode="auto">
              <a:xfrm>
                <a:off x="2743200" y="5486400"/>
                <a:ext cx="0" cy="457200"/>
              </a:xfrm>
              <a:prstGeom prst="line">
                <a:avLst/>
              </a:prstGeom>
              <a:noFill/>
              <a:ln w="9525">
                <a:solidFill>
                  <a:srgbClr val="FF9900"/>
                </a:solidFill>
                <a:round/>
                <a:headEnd/>
                <a:tailEnd type="triangle" w="med" len="med"/>
              </a:ln>
            </p:spPr>
            <p:txBody>
              <a:bodyPr/>
              <a:lstStyle/>
              <a:p>
                <a:endParaRPr lang="en-US"/>
              </a:p>
            </p:txBody>
          </p:sp>
          <p:sp>
            <p:nvSpPr>
              <p:cNvPr id="31758" name="Line 31"/>
              <p:cNvSpPr>
                <a:spLocks noChangeShapeType="1"/>
              </p:cNvSpPr>
              <p:nvPr/>
            </p:nvSpPr>
            <p:spPr bwMode="auto">
              <a:xfrm>
                <a:off x="7772400" y="5486400"/>
                <a:ext cx="0" cy="381000"/>
              </a:xfrm>
              <a:prstGeom prst="line">
                <a:avLst/>
              </a:prstGeom>
              <a:noFill/>
              <a:ln w="9525">
                <a:solidFill>
                  <a:srgbClr val="FF9900"/>
                </a:solidFill>
                <a:round/>
                <a:headEnd/>
                <a:tailEnd type="triangle" w="med" len="med"/>
              </a:ln>
            </p:spPr>
            <p:txBody>
              <a:bodyPr/>
              <a:lstStyle/>
              <a:p>
                <a:endParaRPr lang="en-US"/>
              </a:p>
            </p:txBody>
          </p:sp>
          <p:sp>
            <p:nvSpPr>
              <p:cNvPr id="31759" name="Line 32"/>
              <p:cNvSpPr>
                <a:spLocks noChangeShapeType="1"/>
              </p:cNvSpPr>
              <p:nvPr/>
            </p:nvSpPr>
            <p:spPr bwMode="auto">
              <a:xfrm>
                <a:off x="4267200" y="5486400"/>
                <a:ext cx="0" cy="457200"/>
              </a:xfrm>
              <a:prstGeom prst="line">
                <a:avLst/>
              </a:prstGeom>
              <a:noFill/>
              <a:ln w="9525">
                <a:solidFill>
                  <a:srgbClr val="FF9900"/>
                </a:solidFill>
                <a:round/>
                <a:headEnd/>
                <a:tailEnd type="triangle" w="med" len="med"/>
              </a:ln>
            </p:spPr>
            <p:txBody>
              <a:bodyPr/>
              <a:lstStyle/>
              <a:p>
                <a:endParaRPr lang="en-US"/>
              </a:p>
            </p:txBody>
          </p:sp>
          <p:sp>
            <p:nvSpPr>
              <p:cNvPr id="31760" name="Line 33"/>
              <p:cNvSpPr>
                <a:spLocks noChangeShapeType="1"/>
              </p:cNvSpPr>
              <p:nvPr/>
            </p:nvSpPr>
            <p:spPr bwMode="auto">
              <a:xfrm>
                <a:off x="6172200" y="5486400"/>
                <a:ext cx="0" cy="457200"/>
              </a:xfrm>
              <a:prstGeom prst="line">
                <a:avLst/>
              </a:prstGeom>
              <a:noFill/>
              <a:ln w="9525">
                <a:solidFill>
                  <a:srgbClr val="FF9900"/>
                </a:solidFill>
                <a:round/>
                <a:headEnd/>
                <a:tailEnd type="triangle" w="med" len="med"/>
              </a:ln>
            </p:spPr>
            <p:txBody>
              <a:bodyPr/>
              <a:lstStyle/>
              <a:p>
                <a:endParaRPr lang="en-US"/>
              </a:p>
            </p:txBody>
          </p:sp>
          <p:sp>
            <p:nvSpPr>
              <p:cNvPr id="31761" name="Line 34"/>
              <p:cNvSpPr>
                <a:spLocks noChangeShapeType="1"/>
              </p:cNvSpPr>
              <p:nvPr/>
            </p:nvSpPr>
            <p:spPr bwMode="auto">
              <a:xfrm>
                <a:off x="838200" y="5486400"/>
                <a:ext cx="6934200" cy="0"/>
              </a:xfrm>
              <a:prstGeom prst="line">
                <a:avLst/>
              </a:prstGeom>
              <a:noFill/>
              <a:ln w="9525">
                <a:solidFill>
                  <a:srgbClr val="FF9900"/>
                </a:solidFill>
                <a:round/>
                <a:headEnd/>
                <a:tailEnd/>
              </a:ln>
            </p:spPr>
            <p:txBody>
              <a:bodyPr/>
              <a:lstStyle/>
              <a:p>
                <a:endParaRPr lang="en-US"/>
              </a:p>
            </p:txBody>
          </p:sp>
          <p:sp>
            <p:nvSpPr>
              <p:cNvPr id="2083" name="Freeform 35"/>
              <p:cNvSpPr>
                <a:spLocks/>
              </p:cNvSpPr>
              <p:nvPr/>
            </p:nvSpPr>
            <p:spPr bwMode="auto">
              <a:xfrm>
                <a:off x="1600270" y="4648003"/>
                <a:ext cx="2209928" cy="304734"/>
              </a:xfrm>
              <a:custGeom>
                <a:avLst/>
                <a:gdLst/>
                <a:ahLst/>
                <a:cxnLst>
                  <a:cxn ang="0">
                    <a:pos x="870" y="63"/>
                  </a:cxn>
                  <a:cxn ang="0">
                    <a:pos x="744" y="42"/>
                  </a:cxn>
                  <a:cxn ang="0">
                    <a:pos x="712" y="21"/>
                  </a:cxn>
                  <a:cxn ang="0">
                    <a:pos x="608" y="0"/>
                  </a:cxn>
                  <a:cxn ang="0">
                    <a:pos x="199" y="11"/>
                  </a:cxn>
                  <a:cxn ang="0">
                    <a:pos x="126" y="32"/>
                  </a:cxn>
                  <a:cxn ang="0">
                    <a:pos x="63" y="74"/>
                  </a:cxn>
                  <a:cxn ang="0">
                    <a:pos x="0" y="168"/>
                  </a:cxn>
                  <a:cxn ang="0">
                    <a:pos x="11" y="377"/>
                  </a:cxn>
                  <a:cxn ang="0">
                    <a:pos x="304" y="461"/>
                  </a:cxn>
                  <a:cxn ang="0">
                    <a:pos x="335" y="472"/>
                  </a:cxn>
                  <a:cxn ang="0">
                    <a:pos x="367" y="503"/>
                  </a:cxn>
                  <a:cxn ang="0">
                    <a:pos x="430" y="524"/>
                  </a:cxn>
                  <a:cxn ang="0">
                    <a:pos x="461" y="545"/>
                  </a:cxn>
                  <a:cxn ang="0">
                    <a:pos x="807" y="493"/>
                  </a:cxn>
                  <a:cxn ang="0">
                    <a:pos x="932" y="419"/>
                  </a:cxn>
                  <a:cxn ang="0">
                    <a:pos x="1194" y="430"/>
                  </a:cxn>
                  <a:cxn ang="0">
                    <a:pos x="1362" y="472"/>
                  </a:cxn>
                  <a:cxn ang="0">
                    <a:pos x="1655" y="493"/>
                  </a:cxn>
                  <a:cxn ang="0">
                    <a:pos x="1760" y="482"/>
                  </a:cxn>
                  <a:cxn ang="0">
                    <a:pos x="1885" y="430"/>
                  </a:cxn>
                  <a:cxn ang="0">
                    <a:pos x="1980" y="325"/>
                  </a:cxn>
                  <a:cxn ang="0">
                    <a:pos x="1980" y="199"/>
                  </a:cxn>
                  <a:cxn ang="0">
                    <a:pos x="1927" y="147"/>
                  </a:cxn>
                  <a:cxn ang="0">
                    <a:pos x="1864" y="95"/>
                  </a:cxn>
                  <a:cxn ang="0">
                    <a:pos x="1550" y="42"/>
                  </a:cxn>
                  <a:cxn ang="0">
                    <a:pos x="1498" y="32"/>
                  </a:cxn>
                  <a:cxn ang="0">
                    <a:pos x="1414" y="11"/>
                  </a:cxn>
                  <a:cxn ang="0">
                    <a:pos x="1247" y="21"/>
                  </a:cxn>
                  <a:cxn ang="0">
                    <a:pos x="1142" y="53"/>
                  </a:cxn>
                  <a:cxn ang="0">
                    <a:pos x="870" y="63"/>
                  </a:cxn>
                </a:cxnLst>
                <a:rect l="0" t="0" r="r" b="b"/>
                <a:pathLst>
                  <a:path w="1998" h="545">
                    <a:moveTo>
                      <a:pt x="870" y="63"/>
                    </a:moveTo>
                    <a:cubicBezTo>
                      <a:pt x="829" y="53"/>
                      <a:pt x="785" y="53"/>
                      <a:pt x="744" y="42"/>
                    </a:cubicBezTo>
                    <a:cubicBezTo>
                      <a:pt x="732" y="39"/>
                      <a:pt x="723" y="27"/>
                      <a:pt x="712" y="21"/>
                    </a:cubicBezTo>
                    <a:cubicBezTo>
                      <a:pt x="685" y="8"/>
                      <a:pt x="631" y="3"/>
                      <a:pt x="608" y="0"/>
                    </a:cubicBezTo>
                    <a:cubicBezTo>
                      <a:pt x="472" y="4"/>
                      <a:pt x="335" y="5"/>
                      <a:pt x="199" y="11"/>
                    </a:cubicBezTo>
                    <a:cubicBezTo>
                      <a:pt x="189" y="11"/>
                      <a:pt x="138" y="25"/>
                      <a:pt x="126" y="32"/>
                    </a:cubicBezTo>
                    <a:cubicBezTo>
                      <a:pt x="104" y="44"/>
                      <a:pt x="63" y="74"/>
                      <a:pt x="63" y="74"/>
                    </a:cubicBezTo>
                    <a:cubicBezTo>
                      <a:pt x="38" y="111"/>
                      <a:pt x="32" y="136"/>
                      <a:pt x="0" y="168"/>
                    </a:cubicBezTo>
                    <a:cubicBezTo>
                      <a:pt x="4" y="238"/>
                      <a:pt x="5" y="308"/>
                      <a:pt x="11" y="377"/>
                    </a:cubicBezTo>
                    <a:cubicBezTo>
                      <a:pt x="20" y="481"/>
                      <a:pt x="269" y="459"/>
                      <a:pt x="304" y="461"/>
                    </a:cubicBezTo>
                    <a:cubicBezTo>
                      <a:pt x="314" y="465"/>
                      <a:pt x="326" y="466"/>
                      <a:pt x="335" y="472"/>
                    </a:cubicBezTo>
                    <a:cubicBezTo>
                      <a:pt x="347" y="480"/>
                      <a:pt x="354" y="496"/>
                      <a:pt x="367" y="503"/>
                    </a:cubicBezTo>
                    <a:cubicBezTo>
                      <a:pt x="386" y="514"/>
                      <a:pt x="412" y="512"/>
                      <a:pt x="430" y="524"/>
                    </a:cubicBezTo>
                    <a:cubicBezTo>
                      <a:pt x="440" y="531"/>
                      <a:pt x="451" y="538"/>
                      <a:pt x="461" y="545"/>
                    </a:cubicBezTo>
                    <a:cubicBezTo>
                      <a:pt x="577" y="536"/>
                      <a:pt x="695" y="528"/>
                      <a:pt x="807" y="493"/>
                    </a:cubicBezTo>
                    <a:cubicBezTo>
                      <a:pt x="850" y="464"/>
                      <a:pt x="884" y="436"/>
                      <a:pt x="932" y="419"/>
                    </a:cubicBezTo>
                    <a:cubicBezTo>
                      <a:pt x="1019" y="423"/>
                      <a:pt x="1107" y="424"/>
                      <a:pt x="1194" y="430"/>
                    </a:cubicBezTo>
                    <a:cubicBezTo>
                      <a:pt x="1250" y="434"/>
                      <a:pt x="1307" y="463"/>
                      <a:pt x="1362" y="472"/>
                    </a:cubicBezTo>
                    <a:cubicBezTo>
                      <a:pt x="1435" y="484"/>
                      <a:pt x="1607" y="490"/>
                      <a:pt x="1655" y="493"/>
                    </a:cubicBezTo>
                    <a:cubicBezTo>
                      <a:pt x="1690" y="489"/>
                      <a:pt x="1725" y="489"/>
                      <a:pt x="1760" y="482"/>
                    </a:cubicBezTo>
                    <a:cubicBezTo>
                      <a:pt x="1811" y="472"/>
                      <a:pt x="1838" y="445"/>
                      <a:pt x="1885" y="430"/>
                    </a:cubicBezTo>
                    <a:cubicBezTo>
                      <a:pt x="1977" y="369"/>
                      <a:pt x="1927" y="403"/>
                      <a:pt x="1980" y="325"/>
                    </a:cubicBezTo>
                    <a:cubicBezTo>
                      <a:pt x="1991" y="270"/>
                      <a:pt x="1998" y="260"/>
                      <a:pt x="1980" y="199"/>
                    </a:cubicBezTo>
                    <a:cubicBezTo>
                      <a:pt x="1970" y="165"/>
                      <a:pt x="1951" y="167"/>
                      <a:pt x="1927" y="147"/>
                    </a:cubicBezTo>
                    <a:cubicBezTo>
                      <a:pt x="1889" y="115"/>
                      <a:pt x="1907" y="117"/>
                      <a:pt x="1864" y="95"/>
                    </a:cubicBezTo>
                    <a:cubicBezTo>
                      <a:pt x="1775" y="50"/>
                      <a:pt x="1641" y="59"/>
                      <a:pt x="1550" y="42"/>
                    </a:cubicBezTo>
                    <a:cubicBezTo>
                      <a:pt x="1533" y="39"/>
                      <a:pt x="1515" y="36"/>
                      <a:pt x="1498" y="32"/>
                    </a:cubicBezTo>
                    <a:cubicBezTo>
                      <a:pt x="1470" y="26"/>
                      <a:pt x="1414" y="11"/>
                      <a:pt x="1414" y="11"/>
                    </a:cubicBezTo>
                    <a:cubicBezTo>
                      <a:pt x="1358" y="14"/>
                      <a:pt x="1302" y="14"/>
                      <a:pt x="1247" y="21"/>
                    </a:cubicBezTo>
                    <a:cubicBezTo>
                      <a:pt x="1221" y="24"/>
                      <a:pt x="1172" y="51"/>
                      <a:pt x="1142" y="53"/>
                    </a:cubicBezTo>
                    <a:cubicBezTo>
                      <a:pt x="998" y="63"/>
                      <a:pt x="965" y="63"/>
                      <a:pt x="870" y="63"/>
                    </a:cubicBezTo>
                    <a:close/>
                  </a:path>
                </a:pathLst>
              </a:custGeom>
              <a:gradFill rotWithShape="0">
                <a:gsLst>
                  <a:gs pos="0">
                    <a:schemeClr val="bg2">
                      <a:gamma/>
                      <a:shade val="6275"/>
                      <a:invGamma/>
                    </a:schemeClr>
                  </a:gs>
                  <a:gs pos="50000">
                    <a:schemeClr val="bg2"/>
                  </a:gs>
                  <a:gs pos="100000">
                    <a:schemeClr val="bg2">
                      <a:gamma/>
                      <a:shade val="6275"/>
                      <a:invGamma/>
                    </a:schemeClr>
                  </a:gs>
                </a:gsLst>
                <a:lin ang="0" scaled="1"/>
              </a:gradFill>
              <a:ln w="9525">
                <a:solidFill>
                  <a:schemeClr val="tx2"/>
                </a:solidFill>
                <a:round/>
                <a:headEnd/>
                <a:tailEnd/>
              </a:ln>
              <a:effectLst/>
            </p:spPr>
            <p:txBody>
              <a:bodyPr/>
              <a:lstStyle/>
              <a:p>
                <a:pPr fontAlgn="auto">
                  <a:spcBef>
                    <a:spcPts val="0"/>
                  </a:spcBef>
                  <a:spcAft>
                    <a:spcPts val="0"/>
                  </a:spcAft>
                  <a:defRPr/>
                </a:pPr>
                <a:endParaRPr lang="en-US">
                  <a:latin typeface="+mn-lt"/>
                  <a:cs typeface="+mn-cs"/>
                </a:endParaRPr>
              </a:p>
            </p:txBody>
          </p:sp>
          <p:sp>
            <p:nvSpPr>
              <p:cNvPr id="2084" name="Freeform 36"/>
              <p:cNvSpPr>
                <a:spLocks/>
              </p:cNvSpPr>
              <p:nvPr/>
            </p:nvSpPr>
            <p:spPr bwMode="auto">
              <a:xfrm>
                <a:off x="1752679" y="4800370"/>
                <a:ext cx="2209928" cy="304734"/>
              </a:xfrm>
              <a:custGeom>
                <a:avLst/>
                <a:gdLst/>
                <a:ahLst/>
                <a:cxnLst>
                  <a:cxn ang="0">
                    <a:pos x="870" y="63"/>
                  </a:cxn>
                  <a:cxn ang="0">
                    <a:pos x="744" y="42"/>
                  </a:cxn>
                  <a:cxn ang="0">
                    <a:pos x="712" y="21"/>
                  </a:cxn>
                  <a:cxn ang="0">
                    <a:pos x="608" y="0"/>
                  </a:cxn>
                  <a:cxn ang="0">
                    <a:pos x="199" y="11"/>
                  </a:cxn>
                  <a:cxn ang="0">
                    <a:pos x="126" y="32"/>
                  </a:cxn>
                  <a:cxn ang="0">
                    <a:pos x="63" y="74"/>
                  </a:cxn>
                  <a:cxn ang="0">
                    <a:pos x="0" y="168"/>
                  </a:cxn>
                  <a:cxn ang="0">
                    <a:pos x="11" y="377"/>
                  </a:cxn>
                  <a:cxn ang="0">
                    <a:pos x="304" y="461"/>
                  </a:cxn>
                  <a:cxn ang="0">
                    <a:pos x="335" y="472"/>
                  </a:cxn>
                  <a:cxn ang="0">
                    <a:pos x="367" y="503"/>
                  </a:cxn>
                  <a:cxn ang="0">
                    <a:pos x="430" y="524"/>
                  </a:cxn>
                  <a:cxn ang="0">
                    <a:pos x="461" y="545"/>
                  </a:cxn>
                  <a:cxn ang="0">
                    <a:pos x="807" y="493"/>
                  </a:cxn>
                  <a:cxn ang="0">
                    <a:pos x="932" y="419"/>
                  </a:cxn>
                  <a:cxn ang="0">
                    <a:pos x="1194" y="430"/>
                  </a:cxn>
                  <a:cxn ang="0">
                    <a:pos x="1362" y="472"/>
                  </a:cxn>
                  <a:cxn ang="0">
                    <a:pos x="1655" y="493"/>
                  </a:cxn>
                  <a:cxn ang="0">
                    <a:pos x="1760" y="482"/>
                  </a:cxn>
                  <a:cxn ang="0">
                    <a:pos x="1885" y="430"/>
                  </a:cxn>
                  <a:cxn ang="0">
                    <a:pos x="1980" y="325"/>
                  </a:cxn>
                  <a:cxn ang="0">
                    <a:pos x="1980" y="199"/>
                  </a:cxn>
                  <a:cxn ang="0">
                    <a:pos x="1927" y="147"/>
                  </a:cxn>
                  <a:cxn ang="0">
                    <a:pos x="1864" y="95"/>
                  </a:cxn>
                  <a:cxn ang="0">
                    <a:pos x="1550" y="42"/>
                  </a:cxn>
                  <a:cxn ang="0">
                    <a:pos x="1498" y="32"/>
                  </a:cxn>
                  <a:cxn ang="0">
                    <a:pos x="1414" y="11"/>
                  </a:cxn>
                  <a:cxn ang="0">
                    <a:pos x="1247" y="21"/>
                  </a:cxn>
                  <a:cxn ang="0">
                    <a:pos x="1142" y="53"/>
                  </a:cxn>
                  <a:cxn ang="0">
                    <a:pos x="870" y="63"/>
                  </a:cxn>
                </a:cxnLst>
                <a:rect l="0" t="0" r="r" b="b"/>
                <a:pathLst>
                  <a:path w="1998" h="545">
                    <a:moveTo>
                      <a:pt x="870" y="63"/>
                    </a:moveTo>
                    <a:cubicBezTo>
                      <a:pt x="829" y="53"/>
                      <a:pt x="785" y="53"/>
                      <a:pt x="744" y="42"/>
                    </a:cubicBezTo>
                    <a:cubicBezTo>
                      <a:pt x="732" y="39"/>
                      <a:pt x="723" y="27"/>
                      <a:pt x="712" y="21"/>
                    </a:cubicBezTo>
                    <a:cubicBezTo>
                      <a:pt x="685" y="8"/>
                      <a:pt x="631" y="3"/>
                      <a:pt x="608" y="0"/>
                    </a:cubicBezTo>
                    <a:cubicBezTo>
                      <a:pt x="472" y="4"/>
                      <a:pt x="335" y="5"/>
                      <a:pt x="199" y="11"/>
                    </a:cubicBezTo>
                    <a:cubicBezTo>
                      <a:pt x="189" y="11"/>
                      <a:pt x="138" y="25"/>
                      <a:pt x="126" y="32"/>
                    </a:cubicBezTo>
                    <a:cubicBezTo>
                      <a:pt x="104" y="44"/>
                      <a:pt x="63" y="74"/>
                      <a:pt x="63" y="74"/>
                    </a:cubicBezTo>
                    <a:cubicBezTo>
                      <a:pt x="38" y="111"/>
                      <a:pt x="32" y="136"/>
                      <a:pt x="0" y="168"/>
                    </a:cubicBezTo>
                    <a:cubicBezTo>
                      <a:pt x="4" y="238"/>
                      <a:pt x="5" y="308"/>
                      <a:pt x="11" y="377"/>
                    </a:cubicBezTo>
                    <a:cubicBezTo>
                      <a:pt x="20" y="481"/>
                      <a:pt x="269" y="459"/>
                      <a:pt x="304" y="461"/>
                    </a:cubicBezTo>
                    <a:cubicBezTo>
                      <a:pt x="314" y="465"/>
                      <a:pt x="326" y="466"/>
                      <a:pt x="335" y="472"/>
                    </a:cubicBezTo>
                    <a:cubicBezTo>
                      <a:pt x="347" y="480"/>
                      <a:pt x="354" y="496"/>
                      <a:pt x="367" y="503"/>
                    </a:cubicBezTo>
                    <a:cubicBezTo>
                      <a:pt x="386" y="514"/>
                      <a:pt x="412" y="512"/>
                      <a:pt x="430" y="524"/>
                    </a:cubicBezTo>
                    <a:cubicBezTo>
                      <a:pt x="440" y="531"/>
                      <a:pt x="451" y="538"/>
                      <a:pt x="461" y="545"/>
                    </a:cubicBezTo>
                    <a:cubicBezTo>
                      <a:pt x="577" y="536"/>
                      <a:pt x="695" y="528"/>
                      <a:pt x="807" y="493"/>
                    </a:cubicBezTo>
                    <a:cubicBezTo>
                      <a:pt x="850" y="464"/>
                      <a:pt x="884" y="436"/>
                      <a:pt x="932" y="419"/>
                    </a:cubicBezTo>
                    <a:cubicBezTo>
                      <a:pt x="1019" y="423"/>
                      <a:pt x="1107" y="424"/>
                      <a:pt x="1194" y="430"/>
                    </a:cubicBezTo>
                    <a:cubicBezTo>
                      <a:pt x="1250" y="434"/>
                      <a:pt x="1307" y="463"/>
                      <a:pt x="1362" y="472"/>
                    </a:cubicBezTo>
                    <a:cubicBezTo>
                      <a:pt x="1435" y="484"/>
                      <a:pt x="1607" y="490"/>
                      <a:pt x="1655" y="493"/>
                    </a:cubicBezTo>
                    <a:cubicBezTo>
                      <a:pt x="1690" y="489"/>
                      <a:pt x="1725" y="489"/>
                      <a:pt x="1760" y="482"/>
                    </a:cubicBezTo>
                    <a:cubicBezTo>
                      <a:pt x="1811" y="472"/>
                      <a:pt x="1838" y="445"/>
                      <a:pt x="1885" y="430"/>
                    </a:cubicBezTo>
                    <a:cubicBezTo>
                      <a:pt x="1977" y="369"/>
                      <a:pt x="1927" y="403"/>
                      <a:pt x="1980" y="325"/>
                    </a:cubicBezTo>
                    <a:cubicBezTo>
                      <a:pt x="1991" y="270"/>
                      <a:pt x="1998" y="260"/>
                      <a:pt x="1980" y="199"/>
                    </a:cubicBezTo>
                    <a:cubicBezTo>
                      <a:pt x="1970" y="165"/>
                      <a:pt x="1951" y="167"/>
                      <a:pt x="1927" y="147"/>
                    </a:cubicBezTo>
                    <a:cubicBezTo>
                      <a:pt x="1889" y="115"/>
                      <a:pt x="1907" y="117"/>
                      <a:pt x="1864" y="95"/>
                    </a:cubicBezTo>
                    <a:cubicBezTo>
                      <a:pt x="1775" y="50"/>
                      <a:pt x="1641" y="59"/>
                      <a:pt x="1550" y="42"/>
                    </a:cubicBezTo>
                    <a:cubicBezTo>
                      <a:pt x="1533" y="39"/>
                      <a:pt x="1515" y="36"/>
                      <a:pt x="1498" y="32"/>
                    </a:cubicBezTo>
                    <a:cubicBezTo>
                      <a:pt x="1470" y="26"/>
                      <a:pt x="1414" y="11"/>
                      <a:pt x="1414" y="11"/>
                    </a:cubicBezTo>
                    <a:cubicBezTo>
                      <a:pt x="1358" y="14"/>
                      <a:pt x="1302" y="14"/>
                      <a:pt x="1247" y="21"/>
                    </a:cubicBezTo>
                    <a:cubicBezTo>
                      <a:pt x="1221" y="24"/>
                      <a:pt x="1172" y="51"/>
                      <a:pt x="1142" y="53"/>
                    </a:cubicBezTo>
                    <a:cubicBezTo>
                      <a:pt x="998" y="63"/>
                      <a:pt x="965" y="63"/>
                      <a:pt x="870" y="63"/>
                    </a:cubicBezTo>
                    <a:close/>
                  </a:path>
                </a:pathLst>
              </a:custGeom>
              <a:gradFill rotWithShape="0">
                <a:gsLst>
                  <a:gs pos="0">
                    <a:schemeClr val="bg2">
                      <a:gamma/>
                      <a:shade val="6275"/>
                      <a:invGamma/>
                    </a:schemeClr>
                  </a:gs>
                  <a:gs pos="50000">
                    <a:schemeClr val="bg2"/>
                  </a:gs>
                  <a:gs pos="100000">
                    <a:schemeClr val="bg2">
                      <a:gamma/>
                      <a:shade val="6275"/>
                      <a:invGamma/>
                    </a:schemeClr>
                  </a:gs>
                </a:gsLst>
                <a:lin ang="0" scaled="1"/>
              </a:gradFill>
              <a:ln w="9525">
                <a:solidFill>
                  <a:schemeClr val="tx2"/>
                </a:solidFill>
                <a:round/>
                <a:headEnd/>
                <a:tailEnd/>
              </a:ln>
              <a:effectLst/>
            </p:spPr>
            <p:txBody>
              <a:bodyPr/>
              <a:lstStyle/>
              <a:p>
                <a:pPr fontAlgn="auto">
                  <a:spcBef>
                    <a:spcPts val="0"/>
                  </a:spcBef>
                  <a:spcAft>
                    <a:spcPts val="0"/>
                  </a:spcAft>
                  <a:defRPr/>
                </a:pPr>
                <a:endParaRPr lang="en-US">
                  <a:latin typeface="+mn-lt"/>
                  <a:cs typeface="+mn-cs"/>
                </a:endParaRPr>
              </a:p>
            </p:txBody>
          </p:sp>
          <p:sp>
            <p:nvSpPr>
              <p:cNvPr id="31764" name="Oval 37"/>
              <p:cNvSpPr>
                <a:spLocks noChangeArrowheads="1"/>
              </p:cNvSpPr>
              <p:nvPr/>
            </p:nvSpPr>
            <p:spPr bwMode="auto">
              <a:xfrm>
                <a:off x="2133600" y="4876800"/>
                <a:ext cx="381000" cy="228600"/>
              </a:xfrm>
              <a:prstGeom prst="ellipse">
                <a:avLst/>
              </a:prstGeom>
              <a:gradFill rotWithShape="0">
                <a:gsLst>
                  <a:gs pos="0">
                    <a:srgbClr val="000006"/>
                  </a:gs>
                  <a:gs pos="50000">
                    <a:srgbClr val="000066"/>
                  </a:gs>
                  <a:gs pos="100000">
                    <a:srgbClr val="000006"/>
                  </a:gs>
                </a:gsLst>
                <a:lin ang="5400000" scaled="1"/>
              </a:gradFill>
              <a:ln w="9525">
                <a:solidFill>
                  <a:schemeClr val="folHlink"/>
                </a:solidFill>
                <a:round/>
                <a:headEnd/>
                <a:tailEnd/>
              </a:ln>
            </p:spPr>
            <p:txBody>
              <a:bodyPr wrap="none" anchor="ctr"/>
              <a:lstStyle/>
              <a:p>
                <a:pPr algn="ctr"/>
                <a:endParaRPr lang="en-US" sz="2000">
                  <a:solidFill>
                    <a:srgbClr val="FF9900"/>
                  </a:solidFill>
                  <a:latin typeface="Lucida Sans Unicode" pitchFamily="34" charset="0"/>
                </a:endParaRPr>
              </a:p>
            </p:txBody>
          </p:sp>
          <p:sp>
            <p:nvSpPr>
              <p:cNvPr id="31765" name="Oval 38"/>
              <p:cNvSpPr>
                <a:spLocks noChangeArrowheads="1"/>
              </p:cNvSpPr>
              <p:nvPr/>
            </p:nvSpPr>
            <p:spPr bwMode="auto">
              <a:xfrm>
                <a:off x="2209800" y="4953000"/>
                <a:ext cx="152400" cy="76200"/>
              </a:xfrm>
              <a:prstGeom prst="ellipse">
                <a:avLst/>
              </a:prstGeom>
              <a:solidFill>
                <a:srgbClr val="FF9900"/>
              </a:solidFill>
              <a:ln w="9525">
                <a:solidFill>
                  <a:schemeClr val="tx1"/>
                </a:solidFill>
                <a:round/>
                <a:headEnd/>
                <a:tailEnd/>
              </a:ln>
            </p:spPr>
            <p:txBody>
              <a:bodyPr wrap="none" anchor="ctr"/>
              <a:lstStyle/>
              <a:p>
                <a:endParaRPr lang="en-US">
                  <a:latin typeface="Lucida Sans Unicode" pitchFamily="34" charset="0"/>
                </a:endParaRPr>
              </a:p>
            </p:txBody>
          </p:sp>
          <p:sp>
            <p:nvSpPr>
              <p:cNvPr id="2091" name="AutoShape 43"/>
              <p:cNvSpPr>
                <a:spLocks noChangeArrowheads="1"/>
              </p:cNvSpPr>
              <p:nvPr/>
            </p:nvSpPr>
            <p:spPr bwMode="auto">
              <a:xfrm rot="-16308741">
                <a:off x="4116633" y="4722465"/>
                <a:ext cx="225376" cy="990657"/>
              </a:xfrm>
              <a:prstGeom prst="curvedLeftArrow">
                <a:avLst>
                  <a:gd name="adj1" fmla="val 87887"/>
                  <a:gd name="adj2" fmla="val 175775"/>
                  <a:gd name="adj3" fmla="val 33333"/>
                </a:avLst>
              </a:prstGeom>
              <a:solidFill>
                <a:schemeClr val="accent6"/>
              </a:solidFill>
              <a:ln w="9525">
                <a:noFill/>
                <a:miter lim="800000"/>
                <a:headEnd/>
                <a:tailEnd/>
              </a:ln>
              <a:effectLst/>
            </p:spPr>
            <p:txBody>
              <a:bodyPr wrap="none" anchor="ctr"/>
              <a:lstStyle/>
              <a:p>
                <a:pPr fontAlgn="auto">
                  <a:spcBef>
                    <a:spcPts val="0"/>
                  </a:spcBef>
                  <a:spcAft>
                    <a:spcPts val="0"/>
                  </a:spcAft>
                  <a:defRPr/>
                </a:pPr>
                <a:endParaRPr lang="en-US">
                  <a:latin typeface="+mn-lt"/>
                  <a:cs typeface="+mn-cs"/>
                </a:endParaRPr>
              </a:p>
            </p:txBody>
          </p:sp>
        </p:grpSp>
      </p:gr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2"/>
          </p:nvPr>
        </p:nvSpPr>
        <p:spPr/>
        <p:txBody>
          <a:bodyPr/>
          <a:lstStyle/>
          <a:p>
            <a:fld id="{A6CD4B89-3706-468D-8139-B2133A044DEC}" type="slidenum">
              <a:rPr lang="en-US"/>
              <a:pPr/>
              <a:t>18</a:t>
            </a:fld>
            <a:endParaRPr lang="en-US"/>
          </a:p>
        </p:txBody>
      </p:sp>
      <p:sp>
        <p:nvSpPr>
          <p:cNvPr id="32769" name="Rectangle 3"/>
          <p:cNvSpPr>
            <a:spLocks noChangeArrowheads="1"/>
          </p:cNvSpPr>
          <p:nvPr/>
        </p:nvSpPr>
        <p:spPr bwMode="auto">
          <a:xfrm>
            <a:off x="-3276600" y="811213"/>
            <a:ext cx="9144000" cy="0"/>
          </a:xfrm>
          <a:prstGeom prst="rect">
            <a:avLst/>
          </a:prstGeom>
          <a:noFill/>
          <a:ln w="9525">
            <a:noFill/>
            <a:miter lim="800000"/>
            <a:headEnd/>
            <a:tailEnd/>
          </a:ln>
        </p:spPr>
        <p:txBody>
          <a:bodyPr>
            <a:spAutoFit/>
          </a:bodyPr>
          <a:lstStyle/>
          <a:p>
            <a:endParaRPr lang="en-US">
              <a:latin typeface="Lucida Sans Unicode" pitchFamily="34" charset="0"/>
            </a:endParaRPr>
          </a:p>
        </p:txBody>
      </p:sp>
      <p:pic>
        <p:nvPicPr>
          <p:cNvPr id="32770" name="Picture 4" descr="http://classweb.gmu.edu/achriste/213-PP11/img007.jpg"/>
          <p:cNvPicPr>
            <a:picLocks noChangeAspect="1" noChangeArrowheads="1"/>
          </p:cNvPicPr>
          <p:nvPr/>
        </p:nvPicPr>
        <p:blipFill>
          <a:blip r:embed="rId2"/>
          <a:srcRect l="1001" t="14694" r="1001" b="21373"/>
          <a:stretch>
            <a:fillRect/>
          </a:stretch>
        </p:blipFill>
        <p:spPr bwMode="auto">
          <a:xfrm>
            <a:off x="539750" y="1371600"/>
            <a:ext cx="8064500" cy="4264025"/>
          </a:xfrm>
          <a:prstGeom prst="rect">
            <a:avLst/>
          </a:prstGeom>
          <a:noFill/>
          <a:ln w="9525">
            <a:noFill/>
            <a:miter lim="800000"/>
            <a:headEnd/>
            <a:tailEnd/>
          </a:ln>
        </p:spPr>
      </p:pic>
      <p:sp>
        <p:nvSpPr>
          <p:cNvPr id="8" name="Title 7"/>
          <p:cNvSpPr>
            <a:spLocks noGrp="1"/>
          </p:cNvSpPr>
          <p:nvPr>
            <p:ph type="title" idx="4294967295"/>
          </p:nvPr>
        </p:nvSpPr>
        <p:spPr>
          <a:xfrm>
            <a:off x="457200" y="228600"/>
            <a:ext cx="8229600" cy="914400"/>
          </a:xfrm>
          <a:noFill/>
          <a:ln/>
        </p:spPr>
        <p:txBody>
          <a:bodyPr rtlCol="0">
            <a:normAutofit fontScale="90000"/>
            <a:scene3d>
              <a:camera prst="orthographicFront"/>
              <a:lightRig rig="soft" dir="t"/>
            </a:scene3d>
            <a:sp3d prstMaterial="softEdge">
              <a:bevelT w="25400" h="25400"/>
            </a:sp3d>
          </a:bodyPr>
          <a:lstStyle/>
          <a:p>
            <a:pPr algn="l" fontAlgn="auto">
              <a:spcAft>
                <a:spcPts val="0"/>
              </a:spcAft>
              <a:defRPr/>
            </a:pPr>
            <a:r>
              <a:rPr lang="en-US" sz="4100" b="1" kern="1200" dirty="0">
                <a:effectLst>
                  <a:outerShdw blurRad="31750" dist="25400" dir="5400000" algn="tl" rotWithShape="0">
                    <a:srgbClr val="000000">
                      <a:alpha val="25000"/>
                    </a:srgbClr>
                  </a:outerShdw>
                </a:effectLst>
                <a:latin typeface="+mj-lt"/>
                <a:ea typeface="+mj-ea"/>
                <a:cs typeface="+mj-cs"/>
              </a:rPr>
              <a:t/>
            </a:r>
            <a:br>
              <a:rPr lang="en-US" sz="4100" b="1" kern="1200" dirty="0">
                <a:effectLst>
                  <a:outerShdw blurRad="31750" dist="25400" dir="5400000" algn="tl" rotWithShape="0">
                    <a:srgbClr val="000000">
                      <a:alpha val="25000"/>
                    </a:srgbClr>
                  </a:outerShdw>
                </a:effectLst>
                <a:latin typeface="+mj-lt"/>
                <a:ea typeface="+mj-ea"/>
                <a:cs typeface="+mj-cs"/>
              </a:rPr>
            </a:br>
            <a:r>
              <a:rPr lang="en-US" sz="4100" b="1" kern="1200" dirty="0">
                <a:effectLst>
                  <a:outerShdw blurRad="31750" dist="25400" dir="5400000" algn="tl" rotWithShape="0">
                    <a:srgbClr val="000000">
                      <a:alpha val="25000"/>
                    </a:srgbClr>
                  </a:outerShdw>
                </a:effectLst>
                <a:latin typeface="+mj-lt"/>
                <a:ea typeface="+mj-ea"/>
                <a:cs typeface="+mj-cs"/>
              </a:rPr>
              <a:t>Principle of signaling </a:t>
            </a:r>
            <a:br>
              <a:rPr lang="en-US" sz="4100" b="1" kern="1200" dirty="0">
                <a:effectLst>
                  <a:outerShdw blurRad="31750" dist="25400" dir="5400000" algn="tl" rotWithShape="0">
                    <a:srgbClr val="000000">
                      <a:alpha val="25000"/>
                    </a:srgbClr>
                  </a:outerShdw>
                </a:effectLst>
                <a:latin typeface="+mj-lt"/>
                <a:ea typeface="+mj-ea"/>
                <a:cs typeface="+mj-cs"/>
              </a:rPr>
            </a:br>
            <a:endParaRPr lang="en-US" sz="4100" b="1" kern="1200" dirty="0">
              <a:effectLst>
                <a:outerShdw blurRad="31750" dist="25400" dir="5400000" algn="tl" rotWithShape="0">
                  <a:srgbClr val="000000">
                    <a:alpha val="25000"/>
                  </a:srgbClr>
                </a:outerShdw>
              </a:effectLst>
              <a:latin typeface="+mj-lt"/>
              <a:ea typeface="+mj-ea"/>
              <a:cs typeface="+mj-cs"/>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2"/>
          </p:nvPr>
        </p:nvSpPr>
        <p:spPr/>
        <p:txBody>
          <a:bodyPr/>
          <a:lstStyle/>
          <a:p>
            <a:fld id="{99BF2048-C8EF-4015-BDBB-F57C18E0E183}" type="slidenum">
              <a:rPr lang="en-US"/>
              <a:pPr/>
              <a:t>19</a:t>
            </a:fld>
            <a:endParaRPr lang="en-US"/>
          </a:p>
        </p:txBody>
      </p:sp>
      <p:sp>
        <p:nvSpPr>
          <p:cNvPr id="33793" name="Slide Number Placeholder 4"/>
          <p:cNvSpPr txBox="1">
            <a:spLocks noGrp="1"/>
          </p:cNvSpPr>
          <p:nvPr/>
        </p:nvSpPr>
        <p:spPr bwMode="auto">
          <a:xfrm>
            <a:off x="8647113" y="6408738"/>
            <a:ext cx="366712" cy="365125"/>
          </a:xfrm>
          <a:prstGeom prst="rect">
            <a:avLst/>
          </a:prstGeom>
          <a:noFill/>
          <a:ln w="9525">
            <a:noFill/>
            <a:miter lim="800000"/>
            <a:headEnd/>
            <a:tailEnd/>
          </a:ln>
        </p:spPr>
        <p:txBody>
          <a:bodyPr anchor="b"/>
          <a:lstStyle/>
          <a:p>
            <a:pPr algn="r"/>
            <a:fld id="{F0F658CD-7FF0-4241-B048-46179069C5CE}" type="slidenum">
              <a:rPr lang="en-US" sz="1000">
                <a:latin typeface="Lucida Sans Unicode" pitchFamily="34" charset="0"/>
              </a:rPr>
              <a:pPr algn="r"/>
              <a:t>19</a:t>
            </a:fld>
            <a:endParaRPr lang="en-US" sz="1000">
              <a:latin typeface="Lucida Sans Unicode" pitchFamily="34" charset="0"/>
            </a:endParaRPr>
          </a:p>
        </p:txBody>
      </p:sp>
      <p:pic>
        <p:nvPicPr>
          <p:cNvPr id="33794" name="Picture 4" descr="http://classweb.gmu.edu/achriste/213-PP11/img004.jpg"/>
          <p:cNvPicPr>
            <a:picLocks noChangeAspect="1" noChangeArrowheads="1"/>
          </p:cNvPicPr>
          <p:nvPr/>
        </p:nvPicPr>
        <p:blipFill>
          <a:blip r:embed="rId2"/>
          <a:srcRect l="2003" t="25380" r="2003" b="18701"/>
          <a:stretch>
            <a:fillRect/>
          </a:stretch>
        </p:blipFill>
        <p:spPr bwMode="auto">
          <a:xfrm>
            <a:off x="554038" y="1066800"/>
            <a:ext cx="8056562" cy="4897438"/>
          </a:xfrm>
          <a:prstGeom prst="rect">
            <a:avLst/>
          </a:prstGeom>
          <a:noFill/>
          <a:ln w="9525">
            <a:noFill/>
            <a:miter lim="800000"/>
            <a:headEnd/>
            <a:tailEnd/>
          </a:ln>
        </p:spPr>
      </p:pic>
      <p:sp>
        <p:nvSpPr>
          <p:cNvPr id="33795" name="Rectangle 7"/>
          <p:cNvSpPr>
            <a:spLocks noChangeArrowheads="1"/>
          </p:cNvSpPr>
          <p:nvPr/>
        </p:nvSpPr>
        <p:spPr bwMode="auto">
          <a:xfrm>
            <a:off x="838200" y="5562600"/>
            <a:ext cx="1524000" cy="304800"/>
          </a:xfrm>
          <a:prstGeom prst="rect">
            <a:avLst/>
          </a:prstGeom>
          <a:solidFill>
            <a:srgbClr val="FFFFFF"/>
          </a:solidFill>
          <a:ln w="9525">
            <a:noFill/>
            <a:miter lim="800000"/>
            <a:headEnd/>
            <a:tailEnd/>
          </a:ln>
        </p:spPr>
        <p:txBody>
          <a:bodyPr wrap="none" anchor="ctr"/>
          <a:lstStyle/>
          <a:p>
            <a:endParaRPr lang="en-US">
              <a:latin typeface="Lucida Sans Unicode" pitchFamily="34" charset="0"/>
            </a:endParaRPr>
          </a:p>
        </p:txBody>
      </p:sp>
      <p:sp>
        <p:nvSpPr>
          <p:cNvPr id="7" name="Title 6"/>
          <p:cNvSpPr>
            <a:spLocks noGrp="1"/>
          </p:cNvSpPr>
          <p:nvPr>
            <p:ph type="title" idx="4294967295"/>
          </p:nvPr>
        </p:nvSpPr>
        <p:spPr>
          <a:xfrm>
            <a:off x="457200" y="274638"/>
            <a:ext cx="8229600" cy="868362"/>
          </a:xfrm>
          <a:noFill/>
          <a:ln/>
        </p:spPr>
        <p:txBody>
          <a:bodyPr rtlCol="0">
            <a:normAutofit/>
            <a:scene3d>
              <a:camera prst="orthographicFront"/>
              <a:lightRig rig="soft" dir="t"/>
            </a:scene3d>
            <a:sp3d prstMaterial="softEdge">
              <a:bevelT w="25400" h="25400"/>
            </a:sp3d>
          </a:bodyPr>
          <a:lstStyle/>
          <a:p>
            <a:pPr algn="l" fontAlgn="auto">
              <a:spcAft>
                <a:spcPts val="0"/>
              </a:spcAft>
              <a:defRPr/>
            </a:pPr>
            <a:r>
              <a:rPr lang="en-US" b="1" kern="1200" dirty="0">
                <a:effectLst>
                  <a:outerShdw blurRad="31750" dist="25400" dir="5400000" algn="tl" rotWithShape="0">
                    <a:srgbClr val="000000">
                      <a:alpha val="25000"/>
                    </a:srgbClr>
                  </a:outerShdw>
                </a:effectLst>
                <a:latin typeface="+mj-lt"/>
                <a:ea typeface="+mj-ea"/>
                <a:cs typeface="+mj-cs"/>
              </a:rPr>
              <a:t>Principle of signaling</a:t>
            </a:r>
            <a:endParaRPr lang="en-US" sz="4100" b="1" kern="1200" dirty="0">
              <a:effectLst>
                <a:outerShdw blurRad="31750" dist="25400" dir="5400000" algn="tl" rotWithShape="0">
                  <a:srgbClr val="000000">
                    <a:alpha val="25000"/>
                  </a:srgbClr>
                </a:outerShdw>
              </a:effectLst>
              <a:latin typeface="+mj-lt"/>
              <a:ea typeface="+mj-ea"/>
              <a:cs typeface="+mj-cs"/>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3"/>
          <p:cNvSpPr>
            <a:spLocks noGrp="1"/>
          </p:cNvSpPr>
          <p:nvPr>
            <p:ph type="sldNum" sz="quarter" idx="12"/>
          </p:nvPr>
        </p:nvSpPr>
        <p:spPr/>
        <p:txBody>
          <a:bodyPr/>
          <a:lstStyle/>
          <a:p>
            <a:fld id="{54857320-0707-4D06-980E-AF5B3F71A53A}" type="slidenum">
              <a:rPr lang="en-US"/>
              <a:pPr/>
              <a:t>2</a:t>
            </a:fld>
            <a:endParaRPr lang="en-US"/>
          </a:p>
        </p:txBody>
      </p:sp>
      <p:sp>
        <p:nvSpPr>
          <p:cNvPr id="15361" name="Text Box 3"/>
          <p:cNvSpPr txBox="1">
            <a:spLocks noChangeArrowheads="1"/>
          </p:cNvSpPr>
          <p:nvPr/>
        </p:nvSpPr>
        <p:spPr bwMode="auto">
          <a:xfrm>
            <a:off x="381000" y="1447800"/>
            <a:ext cx="8382000" cy="3149600"/>
          </a:xfrm>
          <a:prstGeom prst="rect">
            <a:avLst/>
          </a:prstGeom>
          <a:noFill/>
          <a:ln w="9525">
            <a:solidFill>
              <a:srgbClr val="FFFFCC"/>
            </a:solidFill>
            <a:miter lim="800000"/>
            <a:headEnd/>
            <a:tailEnd/>
          </a:ln>
        </p:spPr>
        <p:txBody>
          <a:bodyPr>
            <a:spAutoFit/>
          </a:bodyPr>
          <a:lstStyle/>
          <a:p>
            <a:pPr marL="457200" indent="-457200" algn="ctr"/>
            <a:r>
              <a:rPr lang="en-US" sz="2000" b="1">
                <a:latin typeface="Verdana" pitchFamily="34" charset="0"/>
              </a:rPr>
              <a:t>CONCEPT OF INJURY AND </a:t>
            </a:r>
          </a:p>
          <a:p>
            <a:pPr marL="457200" indent="-457200" algn="ctr"/>
            <a:r>
              <a:rPr lang="en-US" sz="2000" b="1">
                <a:latin typeface="Verdana" pitchFamily="34" charset="0"/>
              </a:rPr>
              <a:t>CELLULAR RESPONSE TO INJURY </a:t>
            </a:r>
          </a:p>
          <a:p>
            <a:pPr marL="457200" indent="-457200" algn="ctr"/>
            <a:endParaRPr lang="en-US" sz="2000" b="1">
              <a:latin typeface="Verdana" pitchFamily="34" charset="0"/>
            </a:endParaRPr>
          </a:p>
          <a:p>
            <a:pPr marL="457200" indent="-457200" algn="ctr"/>
            <a:endParaRPr lang="en-US" sz="2000" b="1">
              <a:latin typeface="Verdana" pitchFamily="34" charset="0"/>
            </a:endParaRPr>
          </a:p>
          <a:p>
            <a:pPr marL="457200" indent="-457200" algn="ctr"/>
            <a:r>
              <a:rPr lang="en-US" sz="2000">
                <a:latin typeface="Verdana" pitchFamily="34" charset="0"/>
              </a:rPr>
              <a:t>Cells are constantly exposed to a variety of stresses. </a:t>
            </a:r>
          </a:p>
          <a:p>
            <a:pPr marL="457200" indent="-457200" algn="ctr"/>
            <a:r>
              <a:rPr lang="en-US" sz="2000">
                <a:latin typeface="Verdana" pitchFamily="34" charset="0"/>
              </a:rPr>
              <a:t>When too severe, </a:t>
            </a:r>
            <a:r>
              <a:rPr lang="en-US" sz="2000">
                <a:solidFill>
                  <a:srgbClr val="FFCC00"/>
                </a:solidFill>
                <a:latin typeface="Verdana" pitchFamily="34" charset="0"/>
              </a:rPr>
              <a:t>INJURY</a:t>
            </a:r>
            <a:r>
              <a:rPr lang="en-US" sz="2000">
                <a:latin typeface="Verdana" pitchFamily="34" charset="0"/>
              </a:rPr>
              <a:t> results. </a:t>
            </a:r>
          </a:p>
          <a:p>
            <a:pPr marL="457200" indent="-457200" algn="ctr"/>
            <a:endParaRPr lang="en-US" sz="2000">
              <a:latin typeface="Verdana" pitchFamily="34" charset="0"/>
            </a:endParaRPr>
          </a:p>
          <a:p>
            <a:pPr marL="457200" indent="-457200" algn="ctr"/>
            <a:endParaRPr lang="en-US" sz="2000">
              <a:latin typeface="Verdana" pitchFamily="34" charset="0"/>
            </a:endParaRPr>
          </a:p>
          <a:p>
            <a:pPr marL="457200" indent="-457200" algn="ctr"/>
            <a:r>
              <a:rPr lang="en-US" sz="2000">
                <a:latin typeface="Verdana" pitchFamily="34" charset="0"/>
              </a:rPr>
              <a:t>Injury alters the preceding normal steady state of the cell. </a:t>
            </a:r>
          </a:p>
          <a:p>
            <a:pPr marL="457200" indent="-457200" algn="ctr"/>
            <a:endParaRPr lang="en-US" sz="2000">
              <a:latin typeface="Verdana"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3"/>
          <p:cNvSpPr>
            <a:spLocks noGrp="1"/>
          </p:cNvSpPr>
          <p:nvPr>
            <p:ph type="sldNum" sz="quarter" idx="12"/>
          </p:nvPr>
        </p:nvSpPr>
        <p:spPr/>
        <p:txBody>
          <a:bodyPr/>
          <a:lstStyle/>
          <a:p>
            <a:fld id="{0F2F8A5A-9ED1-4DE0-A8EA-C12E28693C38}" type="slidenum">
              <a:rPr lang="en-US"/>
              <a:pPr/>
              <a:t>20</a:t>
            </a:fld>
            <a:endParaRPr lang="en-US"/>
          </a:p>
        </p:txBody>
      </p:sp>
      <p:sp>
        <p:nvSpPr>
          <p:cNvPr id="34817" name="Text Box 3"/>
          <p:cNvSpPr txBox="1">
            <a:spLocks noChangeArrowheads="1"/>
          </p:cNvSpPr>
          <p:nvPr/>
        </p:nvSpPr>
        <p:spPr bwMode="auto">
          <a:xfrm>
            <a:off x="381000" y="1143000"/>
            <a:ext cx="8305800" cy="3122613"/>
          </a:xfrm>
          <a:prstGeom prst="rect">
            <a:avLst/>
          </a:prstGeom>
          <a:noFill/>
          <a:ln w="9525">
            <a:solidFill>
              <a:srgbClr val="FF9933"/>
            </a:solidFill>
            <a:miter lim="800000"/>
            <a:headEnd/>
            <a:tailEnd/>
          </a:ln>
        </p:spPr>
        <p:txBody>
          <a:bodyPr>
            <a:spAutoFit/>
          </a:bodyPr>
          <a:lstStyle/>
          <a:p>
            <a:pPr marL="457200" indent="-457200"/>
            <a:r>
              <a:rPr lang="en-US" b="1">
                <a:latin typeface="Verdana" pitchFamily="34" charset="0"/>
              </a:rPr>
              <a:t>Cellular adaptations include:</a:t>
            </a:r>
          </a:p>
          <a:p>
            <a:pPr marL="457200" indent="-457200"/>
            <a:endParaRPr lang="en-US" b="1">
              <a:latin typeface="Verdana" pitchFamily="34" charset="0"/>
            </a:endParaRPr>
          </a:p>
          <a:p>
            <a:pPr marL="457200" indent="-457200">
              <a:buFontTx/>
              <a:buAutoNum type="arabicPeriod"/>
            </a:pPr>
            <a:r>
              <a:rPr lang="en-US" b="1">
                <a:latin typeface="Verdana" pitchFamily="34" charset="0"/>
              </a:rPr>
              <a:t>Atrophy - </a:t>
            </a:r>
            <a:r>
              <a:rPr lang="en-US">
                <a:latin typeface="Verdana" pitchFamily="34" charset="0"/>
              </a:rPr>
              <a:t>shrinkage of cells </a:t>
            </a:r>
          </a:p>
          <a:p>
            <a:pPr marL="457200" indent="-457200">
              <a:buFontTx/>
              <a:buAutoNum type="arabicPeriod"/>
            </a:pPr>
            <a:endParaRPr lang="en-US">
              <a:latin typeface="Verdana" pitchFamily="34" charset="0"/>
            </a:endParaRPr>
          </a:p>
          <a:p>
            <a:pPr marL="457200" indent="-457200">
              <a:buFontTx/>
              <a:buAutoNum type="arabicPeriod"/>
            </a:pPr>
            <a:r>
              <a:rPr lang="en-US" b="1">
                <a:latin typeface="Verdana" pitchFamily="34" charset="0"/>
              </a:rPr>
              <a:t>Hypertrophy </a:t>
            </a:r>
            <a:r>
              <a:rPr lang="en-US">
                <a:latin typeface="Verdana" pitchFamily="34" charset="0"/>
              </a:rPr>
              <a:t>- increase in the size of cells which results in enlargement of the organs </a:t>
            </a:r>
          </a:p>
          <a:p>
            <a:pPr marL="457200" indent="-457200">
              <a:buFontTx/>
              <a:buAutoNum type="arabicPeriod"/>
            </a:pPr>
            <a:endParaRPr lang="en-US">
              <a:latin typeface="Verdana" pitchFamily="34" charset="0"/>
            </a:endParaRPr>
          </a:p>
          <a:p>
            <a:pPr marL="457200" indent="-457200">
              <a:buFontTx/>
              <a:buAutoNum type="arabicPeriod"/>
            </a:pPr>
            <a:r>
              <a:rPr lang="en-US" b="1">
                <a:latin typeface="Verdana" pitchFamily="34" charset="0"/>
              </a:rPr>
              <a:t>Hyperplasia - </a:t>
            </a:r>
            <a:r>
              <a:rPr lang="en-US">
                <a:latin typeface="Verdana" pitchFamily="34" charset="0"/>
              </a:rPr>
              <a:t>increased number of cells in an organ or tissue </a:t>
            </a:r>
          </a:p>
          <a:p>
            <a:pPr marL="457200" indent="-457200">
              <a:buFontTx/>
              <a:buAutoNum type="arabicPeriod"/>
            </a:pPr>
            <a:endParaRPr lang="en-US">
              <a:latin typeface="Verdana" pitchFamily="34" charset="0"/>
            </a:endParaRPr>
          </a:p>
          <a:p>
            <a:pPr marL="457200" indent="-457200">
              <a:buFontTx/>
              <a:buAutoNum type="arabicPeriod"/>
            </a:pPr>
            <a:r>
              <a:rPr lang="en-US" b="1">
                <a:latin typeface="Verdana" pitchFamily="34" charset="0"/>
              </a:rPr>
              <a:t>Metaplasia - </a:t>
            </a:r>
            <a:r>
              <a:rPr lang="en-US">
                <a:latin typeface="Verdana" pitchFamily="34" charset="0"/>
              </a:rPr>
              <a:t>transformation or replacement of one adult cell type with another </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Slide Number Placeholder 3"/>
          <p:cNvSpPr>
            <a:spLocks noGrp="1"/>
          </p:cNvSpPr>
          <p:nvPr>
            <p:ph type="sldNum" sz="quarter" idx="12"/>
          </p:nvPr>
        </p:nvSpPr>
        <p:spPr/>
        <p:txBody>
          <a:bodyPr/>
          <a:lstStyle/>
          <a:p>
            <a:fld id="{0E8556A9-0D4C-4A10-B90E-E8C2F07E3C31}" type="slidenum">
              <a:rPr lang="en-US"/>
              <a:pPr/>
              <a:t>21</a:t>
            </a:fld>
            <a:endParaRPr lang="en-US"/>
          </a:p>
        </p:txBody>
      </p:sp>
      <p:sp>
        <p:nvSpPr>
          <p:cNvPr id="35841" name="Text Box 3"/>
          <p:cNvSpPr txBox="1">
            <a:spLocks noChangeArrowheads="1"/>
          </p:cNvSpPr>
          <p:nvPr/>
        </p:nvSpPr>
        <p:spPr bwMode="auto">
          <a:xfrm>
            <a:off x="2438400" y="1143000"/>
            <a:ext cx="1295400" cy="466725"/>
          </a:xfrm>
          <a:prstGeom prst="rect">
            <a:avLst/>
          </a:prstGeom>
          <a:noFill/>
          <a:ln w="9525">
            <a:solidFill>
              <a:srgbClr val="FF9900"/>
            </a:solidFill>
            <a:miter lim="800000"/>
            <a:headEnd/>
            <a:tailEnd/>
          </a:ln>
        </p:spPr>
        <p:txBody>
          <a:bodyPr wrap="none">
            <a:spAutoFit/>
          </a:bodyPr>
          <a:lstStyle/>
          <a:p>
            <a:r>
              <a:rPr lang="en-US">
                <a:solidFill>
                  <a:srgbClr val="FFFF66"/>
                </a:solidFill>
                <a:latin typeface="Lucida Sans Unicode" pitchFamily="34" charset="0"/>
              </a:rPr>
              <a:t>Atrophy</a:t>
            </a:r>
          </a:p>
        </p:txBody>
      </p:sp>
      <p:sp>
        <p:nvSpPr>
          <p:cNvPr id="35842" name="AutoShape 4"/>
          <p:cNvSpPr>
            <a:spLocks noChangeArrowheads="1"/>
          </p:cNvSpPr>
          <p:nvPr/>
        </p:nvSpPr>
        <p:spPr bwMode="auto">
          <a:xfrm>
            <a:off x="3810000" y="762000"/>
            <a:ext cx="5029200" cy="1066800"/>
          </a:xfrm>
          <a:prstGeom prst="leftArrowCallout">
            <a:avLst>
              <a:gd name="adj1" fmla="val 25000"/>
              <a:gd name="adj2" fmla="val 25000"/>
              <a:gd name="adj3" fmla="val 119931"/>
              <a:gd name="adj4" fmla="val 66667"/>
            </a:avLst>
          </a:prstGeom>
          <a:solidFill>
            <a:srgbClr val="000066"/>
          </a:solidFill>
          <a:ln w="9525">
            <a:solidFill>
              <a:srgbClr val="FF9900"/>
            </a:solidFill>
            <a:miter lim="800000"/>
            <a:headEnd/>
            <a:tailEnd/>
          </a:ln>
        </p:spPr>
        <p:txBody>
          <a:bodyPr wrap="none" anchor="ctr"/>
          <a:lstStyle/>
          <a:p>
            <a:r>
              <a:rPr lang="en-US">
                <a:solidFill>
                  <a:srgbClr val="FFFF66"/>
                </a:solidFill>
                <a:latin typeface="Lucida Sans Unicode" pitchFamily="34" charset="0"/>
              </a:rPr>
              <a:t>     Hypoplasia:</a:t>
            </a:r>
          </a:p>
          <a:p>
            <a:pPr lvl="1">
              <a:lnSpc>
                <a:spcPct val="80000"/>
              </a:lnSpc>
              <a:buFontTx/>
              <a:buChar char="•"/>
            </a:pPr>
            <a:r>
              <a:rPr lang="en-US" sz="1600">
                <a:latin typeface="Lucida Sans Unicode" pitchFamily="34" charset="0"/>
              </a:rPr>
              <a:t>Developmental failure</a:t>
            </a:r>
          </a:p>
          <a:p>
            <a:pPr lvl="1">
              <a:lnSpc>
                <a:spcPct val="80000"/>
              </a:lnSpc>
              <a:buFontTx/>
              <a:buChar char="•"/>
            </a:pPr>
            <a:r>
              <a:rPr lang="en-US" sz="1600">
                <a:latin typeface="Lucida Sans Unicode" pitchFamily="34" charset="0"/>
              </a:rPr>
              <a:t>Atrophy of organ</a:t>
            </a:r>
          </a:p>
          <a:p>
            <a:pPr lvl="1">
              <a:lnSpc>
                <a:spcPct val="80000"/>
              </a:lnSpc>
              <a:buFontTx/>
              <a:buChar char="•"/>
            </a:pPr>
            <a:r>
              <a:rPr lang="en-US" sz="1600">
                <a:latin typeface="Lucida Sans Unicode" pitchFamily="34" charset="0"/>
              </a:rPr>
              <a:t>Failure in morphogenesis</a:t>
            </a:r>
          </a:p>
        </p:txBody>
      </p:sp>
      <p:sp>
        <p:nvSpPr>
          <p:cNvPr id="35843" name="Freeform 6"/>
          <p:cNvSpPr>
            <a:spLocks/>
          </p:cNvSpPr>
          <p:nvPr/>
        </p:nvSpPr>
        <p:spPr bwMode="auto">
          <a:xfrm>
            <a:off x="838200" y="1981200"/>
            <a:ext cx="3486150" cy="1081088"/>
          </a:xfrm>
          <a:custGeom>
            <a:avLst/>
            <a:gdLst>
              <a:gd name="T0" fmla="*/ 688 w 2196"/>
              <a:gd name="T1" fmla="*/ 21 h 681"/>
              <a:gd name="T2" fmla="*/ 426 w 2196"/>
              <a:gd name="T3" fmla="*/ 42 h 681"/>
              <a:gd name="T4" fmla="*/ 290 w 2196"/>
              <a:gd name="T5" fmla="*/ 84 h 681"/>
              <a:gd name="T6" fmla="*/ 112 w 2196"/>
              <a:gd name="T7" fmla="*/ 136 h 681"/>
              <a:gd name="T8" fmla="*/ 60 w 2196"/>
              <a:gd name="T9" fmla="*/ 189 h 681"/>
              <a:gd name="T10" fmla="*/ 7 w 2196"/>
              <a:gd name="T11" fmla="*/ 325 h 681"/>
              <a:gd name="T12" fmla="*/ 49 w 2196"/>
              <a:gd name="T13" fmla="*/ 566 h 681"/>
              <a:gd name="T14" fmla="*/ 144 w 2196"/>
              <a:gd name="T15" fmla="*/ 597 h 681"/>
              <a:gd name="T16" fmla="*/ 238 w 2196"/>
              <a:gd name="T17" fmla="*/ 639 h 681"/>
              <a:gd name="T18" fmla="*/ 269 w 2196"/>
              <a:gd name="T19" fmla="*/ 649 h 681"/>
              <a:gd name="T20" fmla="*/ 939 w 2196"/>
              <a:gd name="T21" fmla="*/ 618 h 681"/>
              <a:gd name="T22" fmla="*/ 971 w 2196"/>
              <a:gd name="T23" fmla="*/ 597 h 681"/>
              <a:gd name="T24" fmla="*/ 1002 w 2196"/>
              <a:gd name="T25" fmla="*/ 587 h 681"/>
              <a:gd name="T26" fmla="*/ 1128 w 2196"/>
              <a:gd name="T27" fmla="*/ 503 h 681"/>
              <a:gd name="T28" fmla="*/ 1243 w 2196"/>
              <a:gd name="T29" fmla="*/ 471 h 681"/>
              <a:gd name="T30" fmla="*/ 1557 w 2196"/>
              <a:gd name="T31" fmla="*/ 482 h 681"/>
              <a:gd name="T32" fmla="*/ 1693 w 2196"/>
              <a:gd name="T33" fmla="*/ 524 h 681"/>
              <a:gd name="T34" fmla="*/ 1861 w 2196"/>
              <a:gd name="T35" fmla="*/ 576 h 681"/>
              <a:gd name="T36" fmla="*/ 1924 w 2196"/>
              <a:gd name="T37" fmla="*/ 607 h 681"/>
              <a:gd name="T38" fmla="*/ 2112 w 2196"/>
              <a:gd name="T39" fmla="*/ 660 h 681"/>
              <a:gd name="T40" fmla="*/ 2175 w 2196"/>
              <a:gd name="T41" fmla="*/ 649 h 681"/>
              <a:gd name="T42" fmla="*/ 2133 w 2196"/>
              <a:gd name="T43" fmla="*/ 576 h 681"/>
              <a:gd name="T44" fmla="*/ 1882 w 2196"/>
              <a:gd name="T45" fmla="*/ 524 h 681"/>
              <a:gd name="T46" fmla="*/ 1725 w 2196"/>
              <a:gd name="T47" fmla="*/ 471 h 681"/>
              <a:gd name="T48" fmla="*/ 1662 w 2196"/>
              <a:gd name="T49" fmla="*/ 440 h 681"/>
              <a:gd name="T50" fmla="*/ 1568 w 2196"/>
              <a:gd name="T51" fmla="*/ 398 h 681"/>
              <a:gd name="T52" fmla="*/ 1536 w 2196"/>
              <a:gd name="T53" fmla="*/ 388 h 681"/>
              <a:gd name="T54" fmla="*/ 1526 w 2196"/>
              <a:gd name="T55" fmla="*/ 356 h 681"/>
              <a:gd name="T56" fmla="*/ 1494 w 2196"/>
              <a:gd name="T57" fmla="*/ 325 h 681"/>
              <a:gd name="T58" fmla="*/ 1474 w 2196"/>
              <a:gd name="T59" fmla="*/ 220 h 681"/>
              <a:gd name="T60" fmla="*/ 1568 w 2196"/>
              <a:gd name="T61" fmla="*/ 136 h 681"/>
              <a:gd name="T62" fmla="*/ 1474 w 2196"/>
              <a:gd name="T63" fmla="*/ 21 h 681"/>
              <a:gd name="T64" fmla="*/ 1065 w 2196"/>
              <a:gd name="T65" fmla="*/ 52 h 681"/>
              <a:gd name="T66" fmla="*/ 971 w 2196"/>
              <a:gd name="T67" fmla="*/ 105 h 681"/>
              <a:gd name="T68" fmla="*/ 887 w 2196"/>
              <a:gd name="T69" fmla="*/ 94 h 681"/>
              <a:gd name="T70" fmla="*/ 824 w 2196"/>
              <a:gd name="T71" fmla="*/ 52 h 681"/>
              <a:gd name="T72" fmla="*/ 793 w 2196"/>
              <a:gd name="T73" fmla="*/ 42 h 681"/>
              <a:gd name="T74" fmla="*/ 740 w 2196"/>
              <a:gd name="T75" fmla="*/ 0 h 681"/>
              <a:gd name="T76" fmla="*/ 688 w 2196"/>
              <a:gd name="T77" fmla="*/ 21 h 68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196"/>
              <a:gd name="T118" fmla="*/ 0 h 681"/>
              <a:gd name="T119" fmla="*/ 2196 w 2196"/>
              <a:gd name="T120" fmla="*/ 681 h 681"/>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196" h="681">
                <a:moveTo>
                  <a:pt x="688" y="21"/>
                </a:moveTo>
                <a:cubicBezTo>
                  <a:pt x="609" y="26"/>
                  <a:pt x="508" y="30"/>
                  <a:pt x="426" y="42"/>
                </a:cubicBezTo>
                <a:cubicBezTo>
                  <a:pt x="379" y="49"/>
                  <a:pt x="335" y="69"/>
                  <a:pt x="290" y="84"/>
                </a:cubicBezTo>
                <a:cubicBezTo>
                  <a:pt x="231" y="104"/>
                  <a:pt x="171" y="118"/>
                  <a:pt x="112" y="136"/>
                </a:cubicBezTo>
                <a:cubicBezTo>
                  <a:pt x="58" y="218"/>
                  <a:pt x="127" y="122"/>
                  <a:pt x="60" y="189"/>
                </a:cubicBezTo>
                <a:cubicBezTo>
                  <a:pt x="27" y="222"/>
                  <a:pt x="18" y="282"/>
                  <a:pt x="7" y="325"/>
                </a:cubicBezTo>
                <a:cubicBezTo>
                  <a:pt x="9" y="356"/>
                  <a:pt x="0" y="527"/>
                  <a:pt x="49" y="566"/>
                </a:cubicBezTo>
                <a:cubicBezTo>
                  <a:pt x="69" y="581"/>
                  <a:pt x="120" y="589"/>
                  <a:pt x="144" y="597"/>
                </a:cubicBezTo>
                <a:cubicBezTo>
                  <a:pt x="193" y="630"/>
                  <a:pt x="164" y="615"/>
                  <a:pt x="238" y="639"/>
                </a:cubicBezTo>
                <a:cubicBezTo>
                  <a:pt x="248" y="642"/>
                  <a:pt x="269" y="649"/>
                  <a:pt x="269" y="649"/>
                </a:cubicBezTo>
                <a:cubicBezTo>
                  <a:pt x="852" y="639"/>
                  <a:pt x="683" y="681"/>
                  <a:pt x="939" y="618"/>
                </a:cubicBezTo>
                <a:cubicBezTo>
                  <a:pt x="950" y="611"/>
                  <a:pt x="960" y="603"/>
                  <a:pt x="971" y="597"/>
                </a:cubicBezTo>
                <a:cubicBezTo>
                  <a:pt x="981" y="592"/>
                  <a:pt x="992" y="592"/>
                  <a:pt x="1002" y="587"/>
                </a:cubicBezTo>
                <a:cubicBezTo>
                  <a:pt x="1045" y="563"/>
                  <a:pt x="1087" y="531"/>
                  <a:pt x="1128" y="503"/>
                </a:cubicBezTo>
                <a:cubicBezTo>
                  <a:pt x="1156" y="484"/>
                  <a:pt x="1212" y="478"/>
                  <a:pt x="1243" y="471"/>
                </a:cubicBezTo>
                <a:cubicBezTo>
                  <a:pt x="1348" y="475"/>
                  <a:pt x="1452" y="476"/>
                  <a:pt x="1557" y="482"/>
                </a:cubicBezTo>
                <a:cubicBezTo>
                  <a:pt x="1603" y="485"/>
                  <a:pt x="1650" y="509"/>
                  <a:pt x="1693" y="524"/>
                </a:cubicBezTo>
                <a:cubicBezTo>
                  <a:pt x="1748" y="544"/>
                  <a:pt x="1805" y="560"/>
                  <a:pt x="1861" y="576"/>
                </a:cubicBezTo>
                <a:cubicBezTo>
                  <a:pt x="1913" y="591"/>
                  <a:pt x="1872" y="581"/>
                  <a:pt x="1924" y="607"/>
                </a:cubicBezTo>
                <a:cubicBezTo>
                  <a:pt x="1981" y="635"/>
                  <a:pt x="2051" y="647"/>
                  <a:pt x="2112" y="660"/>
                </a:cubicBezTo>
                <a:cubicBezTo>
                  <a:pt x="2133" y="656"/>
                  <a:pt x="2160" y="664"/>
                  <a:pt x="2175" y="649"/>
                </a:cubicBezTo>
                <a:cubicBezTo>
                  <a:pt x="2196" y="628"/>
                  <a:pt x="2140" y="580"/>
                  <a:pt x="2133" y="576"/>
                </a:cubicBezTo>
                <a:cubicBezTo>
                  <a:pt x="2062" y="537"/>
                  <a:pt x="1959" y="533"/>
                  <a:pt x="1882" y="524"/>
                </a:cubicBezTo>
                <a:cubicBezTo>
                  <a:pt x="1831" y="506"/>
                  <a:pt x="1773" y="495"/>
                  <a:pt x="1725" y="471"/>
                </a:cubicBezTo>
                <a:cubicBezTo>
                  <a:pt x="1651" y="433"/>
                  <a:pt x="1733" y="463"/>
                  <a:pt x="1662" y="440"/>
                </a:cubicBezTo>
                <a:cubicBezTo>
                  <a:pt x="1614" y="407"/>
                  <a:pt x="1641" y="422"/>
                  <a:pt x="1568" y="398"/>
                </a:cubicBezTo>
                <a:cubicBezTo>
                  <a:pt x="1557" y="395"/>
                  <a:pt x="1536" y="388"/>
                  <a:pt x="1536" y="388"/>
                </a:cubicBezTo>
                <a:cubicBezTo>
                  <a:pt x="1533" y="377"/>
                  <a:pt x="1532" y="365"/>
                  <a:pt x="1526" y="356"/>
                </a:cubicBezTo>
                <a:cubicBezTo>
                  <a:pt x="1518" y="344"/>
                  <a:pt x="1499" y="339"/>
                  <a:pt x="1494" y="325"/>
                </a:cubicBezTo>
                <a:cubicBezTo>
                  <a:pt x="1481" y="292"/>
                  <a:pt x="1474" y="220"/>
                  <a:pt x="1474" y="220"/>
                </a:cubicBezTo>
                <a:cubicBezTo>
                  <a:pt x="1489" y="143"/>
                  <a:pt x="1492" y="152"/>
                  <a:pt x="1568" y="136"/>
                </a:cubicBezTo>
                <a:cubicBezTo>
                  <a:pt x="1593" y="60"/>
                  <a:pt x="1537" y="41"/>
                  <a:pt x="1474" y="21"/>
                </a:cubicBezTo>
                <a:cubicBezTo>
                  <a:pt x="1189" y="29"/>
                  <a:pt x="1220" y="4"/>
                  <a:pt x="1065" y="52"/>
                </a:cubicBezTo>
                <a:cubicBezTo>
                  <a:pt x="1032" y="86"/>
                  <a:pt x="1014" y="90"/>
                  <a:pt x="971" y="105"/>
                </a:cubicBezTo>
                <a:cubicBezTo>
                  <a:pt x="943" y="101"/>
                  <a:pt x="914" y="104"/>
                  <a:pt x="887" y="94"/>
                </a:cubicBezTo>
                <a:cubicBezTo>
                  <a:pt x="863" y="85"/>
                  <a:pt x="848" y="60"/>
                  <a:pt x="824" y="52"/>
                </a:cubicBezTo>
                <a:cubicBezTo>
                  <a:pt x="814" y="49"/>
                  <a:pt x="803" y="45"/>
                  <a:pt x="793" y="42"/>
                </a:cubicBezTo>
                <a:cubicBezTo>
                  <a:pt x="777" y="18"/>
                  <a:pt x="774" y="0"/>
                  <a:pt x="740" y="0"/>
                </a:cubicBezTo>
                <a:cubicBezTo>
                  <a:pt x="728" y="0"/>
                  <a:pt x="658" y="51"/>
                  <a:pt x="688" y="21"/>
                </a:cubicBezTo>
                <a:close/>
              </a:path>
            </a:pathLst>
          </a:custGeom>
          <a:gradFill rotWithShape="0">
            <a:gsLst>
              <a:gs pos="0">
                <a:srgbClr val="100A06"/>
              </a:gs>
              <a:gs pos="50000">
                <a:srgbClr val="FF9966"/>
              </a:gs>
              <a:gs pos="100000">
                <a:srgbClr val="100A06"/>
              </a:gs>
            </a:gsLst>
            <a:lin ang="5400000" scaled="1"/>
          </a:gradFill>
          <a:ln w="9525">
            <a:solidFill>
              <a:srgbClr val="FF9966"/>
            </a:solidFill>
            <a:round/>
            <a:headEnd/>
            <a:tailEnd/>
          </a:ln>
        </p:spPr>
        <p:txBody>
          <a:bodyPr/>
          <a:lstStyle/>
          <a:p>
            <a:endParaRPr lang="en-US">
              <a:latin typeface="Lucida Sans Unicode" pitchFamily="34" charset="0"/>
            </a:endParaRPr>
          </a:p>
        </p:txBody>
      </p:sp>
      <p:sp>
        <p:nvSpPr>
          <p:cNvPr id="35844" name="Oval 7"/>
          <p:cNvSpPr>
            <a:spLocks noChangeArrowheads="1"/>
          </p:cNvSpPr>
          <p:nvPr/>
        </p:nvSpPr>
        <p:spPr bwMode="auto">
          <a:xfrm>
            <a:off x="1066800" y="2209800"/>
            <a:ext cx="1143000" cy="609600"/>
          </a:xfrm>
          <a:prstGeom prst="ellipse">
            <a:avLst/>
          </a:prstGeom>
          <a:gradFill rotWithShape="0">
            <a:gsLst>
              <a:gs pos="0">
                <a:srgbClr val="00002F"/>
              </a:gs>
              <a:gs pos="50000">
                <a:srgbClr val="000066"/>
              </a:gs>
              <a:gs pos="100000">
                <a:srgbClr val="00002F"/>
              </a:gs>
            </a:gsLst>
            <a:lin ang="5400000" scaled="1"/>
          </a:gradFill>
          <a:ln w="9525">
            <a:noFill/>
            <a:round/>
            <a:headEnd/>
            <a:tailEnd/>
          </a:ln>
        </p:spPr>
        <p:txBody>
          <a:bodyPr wrap="none" anchor="ctr"/>
          <a:lstStyle/>
          <a:p>
            <a:endParaRPr lang="en-US">
              <a:latin typeface="Lucida Sans Unicode" pitchFamily="34" charset="0"/>
            </a:endParaRPr>
          </a:p>
        </p:txBody>
      </p:sp>
      <p:sp>
        <p:nvSpPr>
          <p:cNvPr id="35845" name="Oval 8"/>
          <p:cNvSpPr>
            <a:spLocks noChangeArrowheads="1"/>
          </p:cNvSpPr>
          <p:nvPr/>
        </p:nvSpPr>
        <p:spPr bwMode="auto">
          <a:xfrm>
            <a:off x="1600200" y="2514600"/>
            <a:ext cx="76200" cy="152400"/>
          </a:xfrm>
          <a:prstGeom prst="ellipse">
            <a:avLst/>
          </a:prstGeom>
          <a:solidFill>
            <a:srgbClr val="FF9900"/>
          </a:solidFill>
          <a:ln w="9525">
            <a:solidFill>
              <a:schemeClr val="tx1"/>
            </a:solidFill>
            <a:round/>
            <a:headEnd/>
            <a:tailEnd/>
          </a:ln>
        </p:spPr>
        <p:txBody>
          <a:bodyPr wrap="none" anchor="ctr"/>
          <a:lstStyle/>
          <a:p>
            <a:endParaRPr lang="en-US">
              <a:latin typeface="Lucida Sans Unicode" pitchFamily="34" charset="0"/>
            </a:endParaRPr>
          </a:p>
        </p:txBody>
      </p:sp>
      <p:sp>
        <p:nvSpPr>
          <p:cNvPr id="4105" name="AutoShape 9"/>
          <p:cNvSpPr>
            <a:spLocks noChangeArrowheads="1"/>
          </p:cNvSpPr>
          <p:nvPr/>
        </p:nvSpPr>
        <p:spPr bwMode="auto">
          <a:xfrm>
            <a:off x="5105400" y="2667000"/>
            <a:ext cx="1524000" cy="3810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gradFill rotWithShape="0">
            <a:gsLst>
              <a:gs pos="0">
                <a:schemeClr val="bg2"/>
              </a:gs>
              <a:gs pos="50000">
                <a:schemeClr val="bg2">
                  <a:gamma/>
                  <a:shade val="6275"/>
                  <a:invGamma/>
                </a:schemeClr>
              </a:gs>
              <a:gs pos="100000">
                <a:schemeClr val="bg2"/>
              </a:gs>
            </a:gsLst>
            <a:lin ang="5400000" scaled="1"/>
          </a:gradFill>
          <a:ln w="9525">
            <a:solidFill>
              <a:schemeClr val="tx1"/>
            </a:solidFill>
            <a:miter lim="800000"/>
            <a:headEnd/>
            <a:tailEnd/>
          </a:ln>
          <a:effectLst/>
        </p:spPr>
        <p:txBody>
          <a:bodyPr wrap="none" anchor="ctr"/>
          <a:lstStyle/>
          <a:p>
            <a:pPr algn="ctr" fontAlgn="auto">
              <a:spcBef>
                <a:spcPts val="0"/>
              </a:spcBef>
              <a:spcAft>
                <a:spcPts val="0"/>
              </a:spcAft>
              <a:defRPr/>
            </a:pPr>
            <a:r>
              <a:rPr lang="en-US" sz="1400">
                <a:latin typeface="+mn-lt"/>
                <a:cs typeface="+mn-cs"/>
              </a:rPr>
              <a:t>Reversible</a:t>
            </a:r>
          </a:p>
        </p:txBody>
      </p:sp>
      <p:sp>
        <p:nvSpPr>
          <p:cNvPr id="35847" name="Freeform 12"/>
          <p:cNvSpPr>
            <a:spLocks/>
          </p:cNvSpPr>
          <p:nvPr/>
        </p:nvSpPr>
        <p:spPr bwMode="auto">
          <a:xfrm>
            <a:off x="6781800" y="2209800"/>
            <a:ext cx="1524000" cy="838200"/>
          </a:xfrm>
          <a:custGeom>
            <a:avLst/>
            <a:gdLst>
              <a:gd name="T0" fmla="*/ 688 w 2196"/>
              <a:gd name="T1" fmla="*/ 21 h 681"/>
              <a:gd name="T2" fmla="*/ 426 w 2196"/>
              <a:gd name="T3" fmla="*/ 42 h 681"/>
              <a:gd name="T4" fmla="*/ 290 w 2196"/>
              <a:gd name="T5" fmla="*/ 84 h 681"/>
              <a:gd name="T6" fmla="*/ 112 w 2196"/>
              <a:gd name="T7" fmla="*/ 136 h 681"/>
              <a:gd name="T8" fmla="*/ 60 w 2196"/>
              <a:gd name="T9" fmla="*/ 189 h 681"/>
              <a:gd name="T10" fmla="*/ 7 w 2196"/>
              <a:gd name="T11" fmla="*/ 325 h 681"/>
              <a:gd name="T12" fmla="*/ 49 w 2196"/>
              <a:gd name="T13" fmla="*/ 566 h 681"/>
              <a:gd name="T14" fmla="*/ 144 w 2196"/>
              <a:gd name="T15" fmla="*/ 597 h 681"/>
              <a:gd name="T16" fmla="*/ 238 w 2196"/>
              <a:gd name="T17" fmla="*/ 639 h 681"/>
              <a:gd name="T18" fmla="*/ 269 w 2196"/>
              <a:gd name="T19" fmla="*/ 649 h 681"/>
              <a:gd name="T20" fmla="*/ 939 w 2196"/>
              <a:gd name="T21" fmla="*/ 618 h 681"/>
              <a:gd name="T22" fmla="*/ 971 w 2196"/>
              <a:gd name="T23" fmla="*/ 597 h 681"/>
              <a:gd name="T24" fmla="*/ 1002 w 2196"/>
              <a:gd name="T25" fmla="*/ 587 h 681"/>
              <a:gd name="T26" fmla="*/ 1128 w 2196"/>
              <a:gd name="T27" fmla="*/ 503 h 681"/>
              <a:gd name="T28" fmla="*/ 1243 w 2196"/>
              <a:gd name="T29" fmla="*/ 471 h 681"/>
              <a:gd name="T30" fmla="*/ 1557 w 2196"/>
              <a:gd name="T31" fmla="*/ 482 h 681"/>
              <a:gd name="T32" fmla="*/ 1693 w 2196"/>
              <a:gd name="T33" fmla="*/ 524 h 681"/>
              <a:gd name="T34" fmla="*/ 1861 w 2196"/>
              <a:gd name="T35" fmla="*/ 576 h 681"/>
              <a:gd name="T36" fmla="*/ 1924 w 2196"/>
              <a:gd name="T37" fmla="*/ 607 h 681"/>
              <a:gd name="T38" fmla="*/ 2112 w 2196"/>
              <a:gd name="T39" fmla="*/ 660 h 681"/>
              <a:gd name="T40" fmla="*/ 2175 w 2196"/>
              <a:gd name="T41" fmla="*/ 649 h 681"/>
              <a:gd name="T42" fmla="*/ 2133 w 2196"/>
              <a:gd name="T43" fmla="*/ 576 h 681"/>
              <a:gd name="T44" fmla="*/ 1882 w 2196"/>
              <a:gd name="T45" fmla="*/ 524 h 681"/>
              <a:gd name="T46" fmla="*/ 1725 w 2196"/>
              <a:gd name="T47" fmla="*/ 471 h 681"/>
              <a:gd name="T48" fmla="*/ 1662 w 2196"/>
              <a:gd name="T49" fmla="*/ 440 h 681"/>
              <a:gd name="T50" fmla="*/ 1568 w 2196"/>
              <a:gd name="T51" fmla="*/ 398 h 681"/>
              <a:gd name="T52" fmla="*/ 1536 w 2196"/>
              <a:gd name="T53" fmla="*/ 388 h 681"/>
              <a:gd name="T54" fmla="*/ 1526 w 2196"/>
              <a:gd name="T55" fmla="*/ 356 h 681"/>
              <a:gd name="T56" fmla="*/ 1494 w 2196"/>
              <a:gd name="T57" fmla="*/ 325 h 681"/>
              <a:gd name="T58" fmla="*/ 1474 w 2196"/>
              <a:gd name="T59" fmla="*/ 220 h 681"/>
              <a:gd name="T60" fmla="*/ 1568 w 2196"/>
              <a:gd name="T61" fmla="*/ 136 h 681"/>
              <a:gd name="T62" fmla="*/ 1474 w 2196"/>
              <a:gd name="T63" fmla="*/ 21 h 681"/>
              <a:gd name="T64" fmla="*/ 1065 w 2196"/>
              <a:gd name="T65" fmla="*/ 52 h 681"/>
              <a:gd name="T66" fmla="*/ 971 w 2196"/>
              <a:gd name="T67" fmla="*/ 105 h 681"/>
              <a:gd name="T68" fmla="*/ 887 w 2196"/>
              <a:gd name="T69" fmla="*/ 94 h 681"/>
              <a:gd name="T70" fmla="*/ 824 w 2196"/>
              <a:gd name="T71" fmla="*/ 52 h 681"/>
              <a:gd name="T72" fmla="*/ 793 w 2196"/>
              <a:gd name="T73" fmla="*/ 42 h 681"/>
              <a:gd name="T74" fmla="*/ 740 w 2196"/>
              <a:gd name="T75" fmla="*/ 0 h 681"/>
              <a:gd name="T76" fmla="*/ 688 w 2196"/>
              <a:gd name="T77" fmla="*/ 21 h 68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196"/>
              <a:gd name="T118" fmla="*/ 0 h 681"/>
              <a:gd name="T119" fmla="*/ 2196 w 2196"/>
              <a:gd name="T120" fmla="*/ 681 h 681"/>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196" h="681">
                <a:moveTo>
                  <a:pt x="688" y="21"/>
                </a:moveTo>
                <a:cubicBezTo>
                  <a:pt x="609" y="26"/>
                  <a:pt x="508" y="30"/>
                  <a:pt x="426" y="42"/>
                </a:cubicBezTo>
                <a:cubicBezTo>
                  <a:pt x="379" y="49"/>
                  <a:pt x="335" y="69"/>
                  <a:pt x="290" y="84"/>
                </a:cubicBezTo>
                <a:cubicBezTo>
                  <a:pt x="231" y="104"/>
                  <a:pt x="171" y="118"/>
                  <a:pt x="112" y="136"/>
                </a:cubicBezTo>
                <a:cubicBezTo>
                  <a:pt x="58" y="218"/>
                  <a:pt x="127" y="122"/>
                  <a:pt x="60" y="189"/>
                </a:cubicBezTo>
                <a:cubicBezTo>
                  <a:pt x="27" y="222"/>
                  <a:pt x="18" y="282"/>
                  <a:pt x="7" y="325"/>
                </a:cubicBezTo>
                <a:cubicBezTo>
                  <a:pt x="9" y="356"/>
                  <a:pt x="0" y="527"/>
                  <a:pt x="49" y="566"/>
                </a:cubicBezTo>
                <a:cubicBezTo>
                  <a:pt x="69" y="581"/>
                  <a:pt x="120" y="589"/>
                  <a:pt x="144" y="597"/>
                </a:cubicBezTo>
                <a:cubicBezTo>
                  <a:pt x="193" y="630"/>
                  <a:pt x="164" y="615"/>
                  <a:pt x="238" y="639"/>
                </a:cubicBezTo>
                <a:cubicBezTo>
                  <a:pt x="248" y="642"/>
                  <a:pt x="269" y="649"/>
                  <a:pt x="269" y="649"/>
                </a:cubicBezTo>
                <a:cubicBezTo>
                  <a:pt x="852" y="639"/>
                  <a:pt x="683" y="681"/>
                  <a:pt x="939" y="618"/>
                </a:cubicBezTo>
                <a:cubicBezTo>
                  <a:pt x="950" y="611"/>
                  <a:pt x="960" y="603"/>
                  <a:pt x="971" y="597"/>
                </a:cubicBezTo>
                <a:cubicBezTo>
                  <a:pt x="981" y="592"/>
                  <a:pt x="992" y="592"/>
                  <a:pt x="1002" y="587"/>
                </a:cubicBezTo>
                <a:cubicBezTo>
                  <a:pt x="1045" y="563"/>
                  <a:pt x="1087" y="531"/>
                  <a:pt x="1128" y="503"/>
                </a:cubicBezTo>
                <a:cubicBezTo>
                  <a:pt x="1156" y="484"/>
                  <a:pt x="1212" y="478"/>
                  <a:pt x="1243" y="471"/>
                </a:cubicBezTo>
                <a:cubicBezTo>
                  <a:pt x="1348" y="475"/>
                  <a:pt x="1452" y="476"/>
                  <a:pt x="1557" y="482"/>
                </a:cubicBezTo>
                <a:cubicBezTo>
                  <a:pt x="1603" y="485"/>
                  <a:pt x="1650" y="509"/>
                  <a:pt x="1693" y="524"/>
                </a:cubicBezTo>
                <a:cubicBezTo>
                  <a:pt x="1748" y="544"/>
                  <a:pt x="1805" y="560"/>
                  <a:pt x="1861" y="576"/>
                </a:cubicBezTo>
                <a:cubicBezTo>
                  <a:pt x="1913" y="591"/>
                  <a:pt x="1872" y="581"/>
                  <a:pt x="1924" y="607"/>
                </a:cubicBezTo>
                <a:cubicBezTo>
                  <a:pt x="1981" y="635"/>
                  <a:pt x="2051" y="647"/>
                  <a:pt x="2112" y="660"/>
                </a:cubicBezTo>
                <a:cubicBezTo>
                  <a:pt x="2133" y="656"/>
                  <a:pt x="2160" y="664"/>
                  <a:pt x="2175" y="649"/>
                </a:cubicBezTo>
                <a:cubicBezTo>
                  <a:pt x="2196" y="628"/>
                  <a:pt x="2140" y="580"/>
                  <a:pt x="2133" y="576"/>
                </a:cubicBezTo>
                <a:cubicBezTo>
                  <a:pt x="2062" y="537"/>
                  <a:pt x="1959" y="533"/>
                  <a:pt x="1882" y="524"/>
                </a:cubicBezTo>
                <a:cubicBezTo>
                  <a:pt x="1831" y="506"/>
                  <a:pt x="1773" y="495"/>
                  <a:pt x="1725" y="471"/>
                </a:cubicBezTo>
                <a:cubicBezTo>
                  <a:pt x="1651" y="433"/>
                  <a:pt x="1733" y="463"/>
                  <a:pt x="1662" y="440"/>
                </a:cubicBezTo>
                <a:cubicBezTo>
                  <a:pt x="1614" y="407"/>
                  <a:pt x="1641" y="422"/>
                  <a:pt x="1568" y="398"/>
                </a:cubicBezTo>
                <a:cubicBezTo>
                  <a:pt x="1557" y="395"/>
                  <a:pt x="1536" y="388"/>
                  <a:pt x="1536" y="388"/>
                </a:cubicBezTo>
                <a:cubicBezTo>
                  <a:pt x="1533" y="377"/>
                  <a:pt x="1532" y="365"/>
                  <a:pt x="1526" y="356"/>
                </a:cubicBezTo>
                <a:cubicBezTo>
                  <a:pt x="1518" y="344"/>
                  <a:pt x="1499" y="339"/>
                  <a:pt x="1494" y="325"/>
                </a:cubicBezTo>
                <a:cubicBezTo>
                  <a:pt x="1481" y="292"/>
                  <a:pt x="1474" y="220"/>
                  <a:pt x="1474" y="220"/>
                </a:cubicBezTo>
                <a:cubicBezTo>
                  <a:pt x="1489" y="143"/>
                  <a:pt x="1492" y="152"/>
                  <a:pt x="1568" y="136"/>
                </a:cubicBezTo>
                <a:cubicBezTo>
                  <a:pt x="1593" y="60"/>
                  <a:pt x="1537" y="41"/>
                  <a:pt x="1474" y="21"/>
                </a:cubicBezTo>
                <a:cubicBezTo>
                  <a:pt x="1189" y="29"/>
                  <a:pt x="1220" y="4"/>
                  <a:pt x="1065" y="52"/>
                </a:cubicBezTo>
                <a:cubicBezTo>
                  <a:pt x="1032" y="86"/>
                  <a:pt x="1014" y="90"/>
                  <a:pt x="971" y="105"/>
                </a:cubicBezTo>
                <a:cubicBezTo>
                  <a:pt x="943" y="101"/>
                  <a:pt x="914" y="104"/>
                  <a:pt x="887" y="94"/>
                </a:cubicBezTo>
                <a:cubicBezTo>
                  <a:pt x="863" y="85"/>
                  <a:pt x="848" y="60"/>
                  <a:pt x="824" y="52"/>
                </a:cubicBezTo>
                <a:cubicBezTo>
                  <a:pt x="814" y="49"/>
                  <a:pt x="803" y="45"/>
                  <a:pt x="793" y="42"/>
                </a:cubicBezTo>
                <a:cubicBezTo>
                  <a:pt x="777" y="18"/>
                  <a:pt x="774" y="0"/>
                  <a:pt x="740" y="0"/>
                </a:cubicBezTo>
                <a:cubicBezTo>
                  <a:pt x="728" y="0"/>
                  <a:pt x="658" y="51"/>
                  <a:pt x="688" y="21"/>
                </a:cubicBezTo>
                <a:close/>
              </a:path>
            </a:pathLst>
          </a:custGeom>
          <a:gradFill rotWithShape="0">
            <a:gsLst>
              <a:gs pos="0">
                <a:srgbClr val="100A06"/>
              </a:gs>
              <a:gs pos="50000">
                <a:srgbClr val="FF9966"/>
              </a:gs>
              <a:gs pos="100000">
                <a:srgbClr val="100A06"/>
              </a:gs>
            </a:gsLst>
            <a:lin ang="5400000" scaled="1"/>
          </a:gradFill>
          <a:ln w="9525">
            <a:solidFill>
              <a:srgbClr val="FF9966"/>
            </a:solidFill>
            <a:round/>
            <a:headEnd/>
            <a:tailEnd/>
          </a:ln>
        </p:spPr>
        <p:txBody>
          <a:bodyPr/>
          <a:lstStyle/>
          <a:p>
            <a:endParaRPr lang="en-US">
              <a:latin typeface="Lucida Sans Unicode" pitchFamily="34" charset="0"/>
            </a:endParaRPr>
          </a:p>
        </p:txBody>
      </p:sp>
      <p:sp>
        <p:nvSpPr>
          <p:cNvPr id="35848" name="Oval 13"/>
          <p:cNvSpPr>
            <a:spLocks noChangeArrowheads="1"/>
          </p:cNvSpPr>
          <p:nvPr/>
        </p:nvSpPr>
        <p:spPr bwMode="auto">
          <a:xfrm>
            <a:off x="7086600" y="2514600"/>
            <a:ext cx="304800" cy="381000"/>
          </a:xfrm>
          <a:prstGeom prst="ellipse">
            <a:avLst/>
          </a:prstGeom>
          <a:solidFill>
            <a:srgbClr val="000066"/>
          </a:solidFill>
          <a:ln w="9525">
            <a:noFill/>
            <a:round/>
            <a:headEnd/>
            <a:tailEnd/>
          </a:ln>
        </p:spPr>
        <p:txBody>
          <a:bodyPr wrap="none" anchor="ctr"/>
          <a:lstStyle/>
          <a:p>
            <a:pPr algn="ctr"/>
            <a:endParaRPr lang="en-US">
              <a:solidFill>
                <a:schemeClr val="hlink"/>
              </a:solidFill>
              <a:latin typeface="Lucida Sans Unicode" pitchFamily="34" charset="0"/>
            </a:endParaRPr>
          </a:p>
        </p:txBody>
      </p:sp>
      <p:sp>
        <p:nvSpPr>
          <p:cNvPr id="35849" name="Text Box 14"/>
          <p:cNvSpPr txBox="1">
            <a:spLocks noChangeArrowheads="1"/>
          </p:cNvSpPr>
          <p:nvPr/>
        </p:nvSpPr>
        <p:spPr bwMode="auto">
          <a:xfrm>
            <a:off x="381000" y="3200400"/>
            <a:ext cx="7467600" cy="436563"/>
          </a:xfrm>
          <a:prstGeom prst="rect">
            <a:avLst/>
          </a:prstGeom>
          <a:noFill/>
          <a:ln w="9525">
            <a:solidFill>
              <a:srgbClr val="FF9900"/>
            </a:solidFill>
            <a:miter lim="800000"/>
            <a:headEnd/>
            <a:tailEnd/>
          </a:ln>
        </p:spPr>
        <p:txBody>
          <a:bodyPr>
            <a:spAutoFit/>
          </a:bodyPr>
          <a:lstStyle/>
          <a:p>
            <a:r>
              <a:rPr lang="en-US" sz="2200">
                <a:latin typeface="Lucida Sans Unicode" pitchFamily="34" charset="0"/>
              </a:rPr>
              <a:t>Decrease in size of cell (-s) previously of normal size</a:t>
            </a:r>
          </a:p>
        </p:txBody>
      </p:sp>
      <p:sp>
        <p:nvSpPr>
          <p:cNvPr id="4111" name="AutoShape 15"/>
          <p:cNvSpPr>
            <a:spLocks noChangeArrowheads="1"/>
          </p:cNvSpPr>
          <p:nvPr/>
        </p:nvSpPr>
        <p:spPr bwMode="auto">
          <a:xfrm rot="10800000">
            <a:off x="3657600" y="2362200"/>
            <a:ext cx="1524000" cy="2286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gradFill rotWithShape="0">
            <a:gsLst>
              <a:gs pos="0">
                <a:schemeClr val="bg2"/>
              </a:gs>
              <a:gs pos="50000">
                <a:schemeClr val="bg2">
                  <a:gamma/>
                  <a:shade val="6275"/>
                  <a:invGamma/>
                </a:schemeClr>
              </a:gs>
              <a:gs pos="100000">
                <a:schemeClr val="bg2"/>
              </a:gs>
            </a:gsLst>
            <a:lin ang="5400000" scaled="1"/>
          </a:gradFill>
          <a:ln w="9525">
            <a:solidFill>
              <a:schemeClr val="tx1"/>
            </a:solidFill>
            <a:miter lim="800000"/>
            <a:headEnd/>
            <a:tailEnd/>
          </a:ln>
          <a:effectLst/>
        </p:spPr>
        <p:txBody>
          <a:bodyPr rot="10800000" wrap="none" anchor="ctr"/>
          <a:lstStyle/>
          <a:p>
            <a:pPr algn="ctr" fontAlgn="auto">
              <a:spcBef>
                <a:spcPts val="0"/>
              </a:spcBef>
              <a:spcAft>
                <a:spcPts val="0"/>
              </a:spcAft>
              <a:defRPr/>
            </a:pPr>
            <a:endParaRPr lang="en-US">
              <a:latin typeface="+mn-lt"/>
              <a:cs typeface="+mn-cs"/>
            </a:endParaRPr>
          </a:p>
        </p:txBody>
      </p:sp>
      <p:sp>
        <p:nvSpPr>
          <p:cNvPr id="35851" name="Text Box 19"/>
          <p:cNvSpPr txBox="1">
            <a:spLocks noChangeArrowheads="1"/>
          </p:cNvSpPr>
          <p:nvPr/>
        </p:nvSpPr>
        <p:spPr bwMode="auto">
          <a:xfrm>
            <a:off x="609600" y="3733800"/>
            <a:ext cx="4419600" cy="1970088"/>
          </a:xfrm>
          <a:prstGeom prst="rect">
            <a:avLst/>
          </a:prstGeom>
          <a:noFill/>
          <a:ln w="9525">
            <a:solidFill>
              <a:srgbClr val="FFFF66"/>
            </a:solidFill>
            <a:miter lim="800000"/>
            <a:headEnd/>
            <a:tailEnd/>
          </a:ln>
        </p:spPr>
        <p:txBody>
          <a:bodyPr>
            <a:spAutoFit/>
          </a:bodyPr>
          <a:lstStyle/>
          <a:p>
            <a:pPr algn="ctr">
              <a:lnSpc>
                <a:spcPct val="70000"/>
              </a:lnSpc>
            </a:pPr>
            <a:endParaRPr lang="en-US" sz="2000">
              <a:solidFill>
                <a:srgbClr val="FF9966"/>
              </a:solidFill>
              <a:latin typeface="Lucida Sans Unicode" pitchFamily="34" charset="0"/>
            </a:endParaRPr>
          </a:p>
          <a:p>
            <a:pPr algn="ctr">
              <a:lnSpc>
                <a:spcPct val="70000"/>
              </a:lnSpc>
            </a:pPr>
            <a:r>
              <a:rPr lang="en-US" sz="2000">
                <a:solidFill>
                  <a:srgbClr val="FF9966"/>
                </a:solidFill>
                <a:latin typeface="Lucida Sans Unicode" pitchFamily="34" charset="0"/>
              </a:rPr>
              <a:t>Physiologic</a:t>
            </a:r>
          </a:p>
          <a:p>
            <a:pPr algn="ctr">
              <a:lnSpc>
                <a:spcPct val="70000"/>
              </a:lnSpc>
            </a:pPr>
            <a:r>
              <a:rPr lang="en-US" sz="2000">
                <a:solidFill>
                  <a:srgbClr val="FF9966"/>
                </a:solidFill>
                <a:latin typeface="Lucida Sans Unicode" pitchFamily="34" charset="0"/>
              </a:rPr>
              <a:t> </a:t>
            </a:r>
            <a:endParaRPr lang="en-US" sz="1200">
              <a:latin typeface="Lucida Sans Unicode" pitchFamily="34" charset="0"/>
            </a:endParaRPr>
          </a:p>
          <a:p>
            <a:pPr lvl="1">
              <a:buFontTx/>
              <a:buChar char="•"/>
            </a:pPr>
            <a:r>
              <a:rPr lang="en-US" sz="1600">
                <a:latin typeface="Lucida Sans Unicode" pitchFamily="34" charset="0"/>
              </a:rPr>
              <a:t>Morphogenetic (apoptosis)</a:t>
            </a:r>
          </a:p>
          <a:p>
            <a:pPr lvl="1">
              <a:buFontTx/>
              <a:buChar char="•"/>
            </a:pPr>
            <a:r>
              <a:rPr lang="en-US" sz="1600">
                <a:latin typeface="Lucida Sans Unicode" pitchFamily="34" charset="0"/>
              </a:rPr>
              <a:t>Thymus</a:t>
            </a:r>
          </a:p>
          <a:p>
            <a:pPr lvl="1">
              <a:buFontTx/>
              <a:buChar char="•"/>
            </a:pPr>
            <a:r>
              <a:rPr lang="en-US" sz="1600">
                <a:latin typeface="Lucida Sans Unicode" pitchFamily="34" charset="0"/>
              </a:rPr>
              <a:t>Ductus arteriosus</a:t>
            </a:r>
          </a:p>
          <a:p>
            <a:pPr lvl="1">
              <a:buFontTx/>
              <a:buChar char="•"/>
            </a:pPr>
            <a:r>
              <a:rPr lang="en-US" sz="1600">
                <a:latin typeface="Lucida Sans Unicode" pitchFamily="34" charset="0"/>
              </a:rPr>
              <a:t>Uterus</a:t>
            </a:r>
          </a:p>
          <a:p>
            <a:pPr lvl="1">
              <a:buFontTx/>
              <a:buChar char="•"/>
            </a:pPr>
            <a:r>
              <a:rPr lang="en-US" sz="1600">
                <a:latin typeface="Lucida Sans Unicode" pitchFamily="34" charset="0"/>
              </a:rPr>
              <a:t>Bones</a:t>
            </a:r>
          </a:p>
        </p:txBody>
      </p:sp>
      <p:sp>
        <p:nvSpPr>
          <p:cNvPr id="35852" name="Text Box 21"/>
          <p:cNvSpPr txBox="1">
            <a:spLocks noChangeArrowheads="1"/>
          </p:cNvSpPr>
          <p:nvPr/>
        </p:nvSpPr>
        <p:spPr bwMode="auto">
          <a:xfrm>
            <a:off x="5105400" y="3657600"/>
            <a:ext cx="3810000" cy="2246313"/>
          </a:xfrm>
          <a:prstGeom prst="rect">
            <a:avLst/>
          </a:prstGeom>
          <a:noFill/>
          <a:ln w="9525">
            <a:solidFill>
              <a:srgbClr val="FFFF66"/>
            </a:solidFill>
            <a:miter lim="800000"/>
            <a:headEnd/>
            <a:tailEnd/>
          </a:ln>
        </p:spPr>
        <p:txBody>
          <a:bodyPr>
            <a:spAutoFit/>
          </a:bodyPr>
          <a:lstStyle/>
          <a:p>
            <a:pPr algn="ctr">
              <a:lnSpc>
                <a:spcPct val="70000"/>
              </a:lnSpc>
            </a:pPr>
            <a:endParaRPr lang="en-US" sz="2000">
              <a:solidFill>
                <a:srgbClr val="FF9966"/>
              </a:solidFill>
              <a:latin typeface="Lucida Sans Unicode" pitchFamily="34" charset="0"/>
            </a:endParaRPr>
          </a:p>
          <a:p>
            <a:pPr algn="ctr">
              <a:lnSpc>
                <a:spcPct val="70000"/>
              </a:lnSpc>
            </a:pPr>
            <a:r>
              <a:rPr lang="en-US" sz="2000">
                <a:solidFill>
                  <a:srgbClr val="FF9966"/>
                </a:solidFill>
                <a:latin typeface="Lucida Sans Unicode" pitchFamily="34" charset="0"/>
              </a:rPr>
              <a:t>Pathologic </a:t>
            </a:r>
          </a:p>
          <a:p>
            <a:pPr lvl="1">
              <a:buFontTx/>
              <a:buChar char="•"/>
            </a:pPr>
            <a:r>
              <a:rPr lang="en-US" sz="1600">
                <a:latin typeface="Lucida Sans Unicode" pitchFamily="34" charset="0"/>
              </a:rPr>
              <a:t>Decreased function</a:t>
            </a:r>
          </a:p>
          <a:p>
            <a:pPr lvl="1">
              <a:buFontTx/>
              <a:buChar char="•"/>
            </a:pPr>
            <a:r>
              <a:rPr lang="en-US" sz="1600">
                <a:latin typeface="Lucida Sans Unicode" pitchFamily="34" charset="0"/>
              </a:rPr>
              <a:t>Loss of innervation</a:t>
            </a:r>
          </a:p>
          <a:p>
            <a:pPr lvl="1">
              <a:buFontTx/>
              <a:buChar char="•"/>
            </a:pPr>
            <a:r>
              <a:rPr lang="en-US" sz="1600">
                <a:latin typeface="Lucida Sans Unicode" pitchFamily="34" charset="0"/>
              </a:rPr>
              <a:t>Pressure (“bed soars”)</a:t>
            </a:r>
          </a:p>
          <a:p>
            <a:pPr lvl="1">
              <a:buFontTx/>
              <a:buChar char="•"/>
            </a:pPr>
            <a:r>
              <a:rPr lang="en-US" sz="1600">
                <a:latin typeface="Lucida Sans Unicode" pitchFamily="34" charset="0"/>
              </a:rPr>
              <a:t>Malnutrition/cahexia/cancer-TNF</a:t>
            </a:r>
          </a:p>
          <a:p>
            <a:pPr lvl="1">
              <a:buFontTx/>
              <a:buChar char="•"/>
            </a:pPr>
            <a:r>
              <a:rPr lang="en-US" sz="1600">
                <a:latin typeface="Lucida Sans Unicode" pitchFamily="34" charset="0"/>
              </a:rPr>
              <a:t>Loss of endocrine stimulation</a:t>
            </a:r>
          </a:p>
          <a:p>
            <a:pPr lvl="1">
              <a:buFontTx/>
              <a:buChar char="•"/>
            </a:pPr>
            <a:r>
              <a:rPr lang="en-US" sz="1600">
                <a:latin typeface="Lucida Sans Unicode" pitchFamily="34" charset="0"/>
              </a:rPr>
              <a:t>Aging</a:t>
            </a:r>
            <a:endParaRPr lang="en-US">
              <a:latin typeface="Lucida Sans Unicode" pitchFamily="34" charset="0"/>
            </a:endParaRPr>
          </a:p>
        </p:txBody>
      </p:sp>
      <p:sp>
        <p:nvSpPr>
          <p:cNvPr id="35853" name="Text Box 22"/>
          <p:cNvSpPr txBox="1">
            <a:spLocks noChangeArrowheads="1"/>
          </p:cNvSpPr>
          <p:nvPr/>
        </p:nvSpPr>
        <p:spPr bwMode="auto">
          <a:xfrm>
            <a:off x="3505200" y="4724400"/>
            <a:ext cx="1403350" cy="952500"/>
          </a:xfrm>
          <a:prstGeom prst="rect">
            <a:avLst/>
          </a:prstGeom>
          <a:noFill/>
          <a:ln w="9525">
            <a:solidFill>
              <a:schemeClr val="tx1"/>
            </a:solidFill>
            <a:miter lim="800000"/>
            <a:headEnd/>
            <a:tailEnd/>
          </a:ln>
        </p:spPr>
        <p:txBody>
          <a:bodyPr wrap="none">
            <a:spAutoFit/>
          </a:bodyPr>
          <a:lstStyle/>
          <a:p>
            <a:r>
              <a:rPr lang="en-US" sz="1400">
                <a:latin typeface="Lucida Sans Unicode" pitchFamily="34" charset="0"/>
              </a:rPr>
              <a:t>Branchial clefts</a:t>
            </a:r>
          </a:p>
          <a:p>
            <a:r>
              <a:rPr lang="en-US" sz="1400">
                <a:latin typeface="Lucida Sans Unicode" pitchFamily="34" charset="0"/>
              </a:rPr>
              <a:t>Notochord</a:t>
            </a:r>
          </a:p>
          <a:p>
            <a:r>
              <a:rPr lang="en-US" sz="1400">
                <a:latin typeface="Lucida Sans Unicode" pitchFamily="34" charset="0"/>
              </a:rPr>
              <a:t>Mullerian ducts</a:t>
            </a:r>
          </a:p>
          <a:p>
            <a:r>
              <a:rPr lang="en-US" sz="1400">
                <a:latin typeface="Lucida Sans Unicode" pitchFamily="34" charset="0"/>
              </a:rPr>
              <a:t>Wolffian ducts</a:t>
            </a:r>
          </a:p>
        </p:txBody>
      </p:sp>
      <p:sp>
        <p:nvSpPr>
          <p:cNvPr id="35854" name="Text Box 23"/>
          <p:cNvSpPr txBox="1">
            <a:spLocks noChangeArrowheads="1"/>
          </p:cNvSpPr>
          <p:nvPr/>
        </p:nvSpPr>
        <p:spPr bwMode="auto">
          <a:xfrm>
            <a:off x="1752600" y="6096000"/>
            <a:ext cx="7010400" cy="436563"/>
          </a:xfrm>
          <a:prstGeom prst="rect">
            <a:avLst/>
          </a:prstGeom>
          <a:noFill/>
          <a:ln w="9525">
            <a:solidFill>
              <a:srgbClr val="FF9900"/>
            </a:solidFill>
            <a:miter lim="800000"/>
            <a:headEnd/>
            <a:tailEnd/>
          </a:ln>
        </p:spPr>
        <p:txBody>
          <a:bodyPr>
            <a:spAutoFit/>
          </a:bodyPr>
          <a:lstStyle/>
          <a:p>
            <a:r>
              <a:rPr lang="en-US" sz="2200">
                <a:latin typeface="Lucida Sans Unicode" pitchFamily="34" charset="0"/>
              </a:rPr>
              <a:t>Net results: tissue /organ smaller than normal         </a:t>
            </a:r>
          </a:p>
        </p:txBody>
      </p:sp>
      <p:sp>
        <p:nvSpPr>
          <p:cNvPr id="35855" name="Line 24"/>
          <p:cNvSpPr>
            <a:spLocks noChangeShapeType="1"/>
          </p:cNvSpPr>
          <p:nvPr/>
        </p:nvSpPr>
        <p:spPr bwMode="auto">
          <a:xfrm>
            <a:off x="3962400" y="4495800"/>
            <a:ext cx="533400" cy="0"/>
          </a:xfrm>
          <a:prstGeom prst="line">
            <a:avLst/>
          </a:prstGeom>
          <a:noFill/>
          <a:ln w="9525">
            <a:solidFill>
              <a:schemeClr val="tx1"/>
            </a:solidFill>
            <a:round/>
            <a:headEnd/>
            <a:tailEnd/>
          </a:ln>
        </p:spPr>
        <p:txBody>
          <a:bodyPr/>
          <a:lstStyle/>
          <a:p>
            <a:endParaRPr lang="en-US"/>
          </a:p>
        </p:txBody>
      </p:sp>
      <p:sp>
        <p:nvSpPr>
          <p:cNvPr id="35856" name="Line 25"/>
          <p:cNvSpPr>
            <a:spLocks noChangeShapeType="1"/>
          </p:cNvSpPr>
          <p:nvPr/>
        </p:nvSpPr>
        <p:spPr bwMode="auto">
          <a:xfrm>
            <a:off x="4495800" y="4495800"/>
            <a:ext cx="0" cy="152400"/>
          </a:xfrm>
          <a:prstGeom prst="line">
            <a:avLst/>
          </a:prstGeom>
          <a:noFill/>
          <a:ln w="9525">
            <a:solidFill>
              <a:schemeClr val="tx1"/>
            </a:solidFill>
            <a:round/>
            <a:headEnd/>
            <a:tailEnd type="triangle" w="med" len="med"/>
          </a:ln>
        </p:spPr>
        <p:txBody>
          <a:bodyPr/>
          <a:lstStyle/>
          <a:p>
            <a:endParaRPr lang="en-US"/>
          </a:p>
        </p:txBody>
      </p:sp>
      <p:sp>
        <p:nvSpPr>
          <p:cNvPr id="35857" name="AutoShape 26"/>
          <p:cNvSpPr>
            <a:spLocks noChangeArrowheads="1"/>
          </p:cNvSpPr>
          <p:nvPr/>
        </p:nvSpPr>
        <p:spPr bwMode="auto">
          <a:xfrm rot="5400000">
            <a:off x="1295400" y="1752600"/>
            <a:ext cx="685800" cy="228600"/>
          </a:xfrm>
          <a:prstGeom prst="notchedRightArrow">
            <a:avLst>
              <a:gd name="adj1" fmla="val 50000"/>
              <a:gd name="adj2" fmla="val 75000"/>
            </a:avLst>
          </a:prstGeom>
          <a:solidFill>
            <a:srgbClr val="FF9900"/>
          </a:solidFill>
          <a:ln w="9525">
            <a:solidFill>
              <a:schemeClr val="tx1"/>
            </a:solidFill>
            <a:miter lim="800000"/>
            <a:headEnd/>
            <a:tailEnd/>
          </a:ln>
        </p:spPr>
        <p:txBody>
          <a:bodyPr wrap="none" anchor="ctr"/>
          <a:lstStyle/>
          <a:p>
            <a:endParaRPr lang="en-US">
              <a:latin typeface="Lucida Sans Unicode" pitchFamily="34" charset="0"/>
            </a:endParaRPr>
          </a:p>
        </p:txBody>
      </p:sp>
      <p:sp>
        <p:nvSpPr>
          <p:cNvPr id="35858" name="AutoShape 27"/>
          <p:cNvSpPr>
            <a:spLocks noChangeArrowheads="1"/>
          </p:cNvSpPr>
          <p:nvPr/>
        </p:nvSpPr>
        <p:spPr bwMode="auto">
          <a:xfrm rot="5400000">
            <a:off x="1066800" y="1600200"/>
            <a:ext cx="685800" cy="228600"/>
          </a:xfrm>
          <a:prstGeom prst="notchedRightArrow">
            <a:avLst>
              <a:gd name="adj1" fmla="val 50000"/>
              <a:gd name="adj2" fmla="val 75000"/>
            </a:avLst>
          </a:prstGeom>
          <a:solidFill>
            <a:srgbClr val="FF9900"/>
          </a:solidFill>
          <a:ln w="9525">
            <a:solidFill>
              <a:schemeClr val="tx1"/>
            </a:solidFill>
            <a:miter lim="800000"/>
            <a:headEnd/>
            <a:tailEnd/>
          </a:ln>
        </p:spPr>
        <p:txBody>
          <a:bodyPr wrap="none" anchor="ctr"/>
          <a:lstStyle/>
          <a:p>
            <a:endParaRPr lang="en-US">
              <a:latin typeface="Lucida Sans Unicode" pitchFamily="34" charset="0"/>
            </a:endParaRPr>
          </a:p>
        </p:txBody>
      </p:sp>
      <p:sp>
        <p:nvSpPr>
          <p:cNvPr id="35859" name="Text Box 28"/>
          <p:cNvSpPr txBox="1">
            <a:spLocks noChangeArrowheads="1"/>
          </p:cNvSpPr>
          <p:nvPr/>
        </p:nvSpPr>
        <p:spPr bwMode="auto">
          <a:xfrm>
            <a:off x="542925" y="914400"/>
            <a:ext cx="1704975" cy="396875"/>
          </a:xfrm>
          <a:prstGeom prst="rect">
            <a:avLst/>
          </a:prstGeom>
          <a:gradFill rotWithShape="0">
            <a:gsLst>
              <a:gs pos="0">
                <a:srgbClr val="100A00"/>
              </a:gs>
              <a:gs pos="50000">
                <a:srgbClr val="FF9900"/>
              </a:gs>
              <a:gs pos="100000">
                <a:srgbClr val="100A00"/>
              </a:gs>
            </a:gsLst>
            <a:lin ang="5400000" scaled="1"/>
          </a:gradFill>
          <a:ln w="9525">
            <a:noFill/>
            <a:miter lim="800000"/>
            <a:headEnd/>
            <a:tailEnd/>
          </a:ln>
        </p:spPr>
        <p:txBody>
          <a:bodyPr wrap="none">
            <a:spAutoFit/>
          </a:bodyPr>
          <a:lstStyle/>
          <a:p>
            <a:r>
              <a:rPr lang="en-US" sz="2000">
                <a:solidFill>
                  <a:srgbClr val="000066"/>
                </a:solidFill>
                <a:latin typeface="Lucida Sans Unicode" pitchFamily="34" charset="0"/>
              </a:rPr>
              <a:t>Signals/injury</a:t>
            </a:r>
          </a:p>
        </p:txBody>
      </p:sp>
      <p:sp>
        <p:nvSpPr>
          <p:cNvPr id="24" name="Title 23"/>
          <p:cNvSpPr>
            <a:spLocks noGrp="1"/>
          </p:cNvSpPr>
          <p:nvPr>
            <p:ph type="title" idx="4294967295"/>
          </p:nvPr>
        </p:nvSpPr>
        <p:spPr>
          <a:xfrm>
            <a:off x="457200" y="0"/>
            <a:ext cx="8229600" cy="1143000"/>
          </a:xfrm>
          <a:noFill/>
          <a:ln/>
        </p:spPr>
        <p:txBody>
          <a:bodyPr rtlCol="0">
            <a:normAutofit/>
            <a:scene3d>
              <a:camera prst="orthographicFront"/>
              <a:lightRig rig="soft" dir="t"/>
            </a:scene3d>
            <a:sp3d prstMaterial="softEdge">
              <a:bevelT w="25400" h="25400"/>
            </a:sp3d>
          </a:bodyPr>
          <a:lstStyle/>
          <a:p>
            <a:pPr algn="l" fontAlgn="auto">
              <a:spcAft>
                <a:spcPts val="0"/>
              </a:spcAft>
              <a:defRPr/>
            </a:pPr>
            <a:r>
              <a:rPr lang="en-US" sz="4100" b="1" kern="1200" dirty="0">
                <a:effectLst>
                  <a:outerShdw blurRad="31750" dist="25400" dir="5400000" algn="tl" rotWithShape="0">
                    <a:srgbClr val="000000">
                      <a:alpha val="25000"/>
                    </a:srgbClr>
                  </a:outerShdw>
                </a:effectLst>
                <a:latin typeface="+mj-lt"/>
                <a:ea typeface="+mj-ea"/>
                <a:cs typeface="+mj-cs"/>
              </a:rPr>
              <a:t>Atrophy</a:t>
            </a:r>
            <a:endParaRPr lang="en-US" sz="4100" b="1" kern="1200" dirty="0">
              <a:effectLst>
                <a:outerShdw blurRad="31750" dist="25400" dir="5400000" algn="tl" rotWithShape="0">
                  <a:srgbClr val="000000">
                    <a:alpha val="25000"/>
                  </a:srgbClr>
                </a:outerShdw>
              </a:effectLst>
              <a:latin typeface="+mj-lt"/>
              <a:ea typeface="+mj-ea"/>
              <a:cs typeface="+mj-cs"/>
            </a:endParaRPr>
          </a:p>
        </p:txBody>
      </p:sp>
      <p:sp>
        <p:nvSpPr>
          <p:cNvPr id="25" name="AutoShape 20"/>
          <p:cNvSpPr>
            <a:spLocks noChangeArrowheads="1"/>
          </p:cNvSpPr>
          <p:nvPr/>
        </p:nvSpPr>
        <p:spPr bwMode="auto">
          <a:xfrm>
            <a:off x="4800600" y="5638800"/>
            <a:ext cx="485775" cy="381000"/>
          </a:xfrm>
          <a:prstGeom prst="downArrow">
            <a:avLst>
              <a:gd name="adj1" fmla="val 50000"/>
              <a:gd name="adj2" fmla="val 25000"/>
            </a:avLst>
          </a:prstGeom>
          <a:solidFill>
            <a:schemeClr val="accent1"/>
          </a:solidFill>
          <a:ln w="9525">
            <a:noFill/>
            <a:miter lim="800000"/>
            <a:headEnd/>
            <a:tailEnd/>
          </a:ln>
          <a:effectLst>
            <a:outerShdw dist="107763" dir="8100000" algn="ctr" rotWithShape="0">
              <a:schemeClr val="bg2"/>
            </a:outerShdw>
          </a:effectLst>
        </p:spPr>
        <p:txBody>
          <a:bodyPr wrap="none" anchor="ctr"/>
          <a:lstStyle/>
          <a:p>
            <a:pPr fontAlgn="auto">
              <a:spcBef>
                <a:spcPts val="0"/>
              </a:spcBef>
              <a:spcAft>
                <a:spcPts val="0"/>
              </a:spcAft>
              <a:defRPr/>
            </a:pPr>
            <a:endParaRPr lang="en-US">
              <a:latin typeface="+mn-lt"/>
              <a:cs typeface="+mn-cs"/>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2"/>
          </p:nvPr>
        </p:nvSpPr>
        <p:spPr/>
        <p:txBody>
          <a:bodyPr/>
          <a:lstStyle/>
          <a:p>
            <a:fld id="{1252ADD1-B3B1-4B1A-8DE6-B98C2C7FA88A}" type="slidenum">
              <a:rPr lang="en-US"/>
              <a:pPr/>
              <a:t>22</a:t>
            </a:fld>
            <a:endParaRPr lang="en-US"/>
          </a:p>
        </p:txBody>
      </p:sp>
      <p:pic>
        <p:nvPicPr>
          <p:cNvPr id="37889" name="Picture 4" descr="http://www-medlib.med.utah.edu/WebPath/jpeg1/MALE082.jpg"/>
          <p:cNvPicPr>
            <a:picLocks noChangeAspect="1" noChangeArrowheads="1"/>
          </p:cNvPicPr>
          <p:nvPr/>
        </p:nvPicPr>
        <p:blipFill>
          <a:blip r:embed="rId2"/>
          <a:srcRect/>
          <a:stretch>
            <a:fillRect/>
          </a:stretch>
        </p:blipFill>
        <p:spPr bwMode="auto">
          <a:xfrm>
            <a:off x="685800" y="838200"/>
            <a:ext cx="7772400" cy="5089525"/>
          </a:xfrm>
          <a:prstGeom prst="rect">
            <a:avLst/>
          </a:prstGeom>
          <a:noFill/>
          <a:ln w="9525">
            <a:solidFill>
              <a:srgbClr val="FF6600"/>
            </a:solidFill>
            <a:miter lim="800000"/>
            <a:headEnd/>
            <a:tailEnd/>
          </a:ln>
        </p:spPr>
      </p:pic>
      <p:sp>
        <p:nvSpPr>
          <p:cNvPr id="37890" name="Text Box 5"/>
          <p:cNvSpPr txBox="1">
            <a:spLocks noChangeArrowheads="1"/>
          </p:cNvSpPr>
          <p:nvPr/>
        </p:nvSpPr>
        <p:spPr bwMode="auto">
          <a:xfrm>
            <a:off x="5943600" y="2057400"/>
            <a:ext cx="2155825" cy="457200"/>
          </a:xfrm>
          <a:prstGeom prst="rect">
            <a:avLst/>
          </a:prstGeom>
          <a:noFill/>
          <a:ln w="9525">
            <a:noFill/>
            <a:miter lim="800000"/>
            <a:headEnd/>
            <a:tailEnd/>
          </a:ln>
        </p:spPr>
        <p:txBody>
          <a:bodyPr wrap="none">
            <a:spAutoFit/>
          </a:bodyPr>
          <a:lstStyle/>
          <a:p>
            <a:r>
              <a:rPr lang="en-US">
                <a:latin typeface="Lucida Sans Unicode" pitchFamily="34" charset="0"/>
              </a:rPr>
              <a:t>Atrophy - testis </a:t>
            </a:r>
          </a:p>
        </p:txBody>
      </p:sp>
      <p:sp>
        <p:nvSpPr>
          <p:cNvPr id="37891" name="Line 6"/>
          <p:cNvSpPr>
            <a:spLocks noChangeShapeType="1"/>
          </p:cNvSpPr>
          <p:nvPr/>
        </p:nvSpPr>
        <p:spPr bwMode="auto">
          <a:xfrm>
            <a:off x="1066800" y="2133600"/>
            <a:ext cx="1676400" cy="1066800"/>
          </a:xfrm>
          <a:prstGeom prst="line">
            <a:avLst/>
          </a:prstGeom>
          <a:noFill/>
          <a:ln w="9525">
            <a:solidFill>
              <a:schemeClr val="tx1"/>
            </a:solidFill>
            <a:round/>
            <a:headEnd/>
            <a:tailEnd type="triangle" w="med" len="med"/>
          </a:ln>
        </p:spPr>
        <p:txBody>
          <a:bodyPr/>
          <a:lstStyle/>
          <a:p>
            <a:endParaRPr lang="en-US"/>
          </a:p>
        </p:txBody>
      </p:sp>
      <p:sp>
        <p:nvSpPr>
          <p:cNvPr id="37892" name="Text Box 7"/>
          <p:cNvSpPr txBox="1">
            <a:spLocks noChangeArrowheads="1"/>
          </p:cNvSpPr>
          <p:nvPr/>
        </p:nvSpPr>
        <p:spPr bwMode="auto">
          <a:xfrm>
            <a:off x="609600" y="1676400"/>
            <a:ext cx="1114425" cy="457200"/>
          </a:xfrm>
          <a:prstGeom prst="rect">
            <a:avLst/>
          </a:prstGeom>
          <a:noFill/>
          <a:ln w="9525">
            <a:noFill/>
            <a:miter lim="800000"/>
            <a:headEnd/>
            <a:tailEnd/>
          </a:ln>
        </p:spPr>
        <p:txBody>
          <a:bodyPr wrap="none">
            <a:spAutoFit/>
          </a:bodyPr>
          <a:lstStyle/>
          <a:p>
            <a:r>
              <a:rPr lang="en-US">
                <a:latin typeface="Lucida Sans Unicode" pitchFamily="34" charset="0"/>
              </a:rPr>
              <a:t>Normal</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2"/>
          </p:nvPr>
        </p:nvSpPr>
        <p:spPr/>
        <p:txBody>
          <a:bodyPr/>
          <a:lstStyle/>
          <a:p>
            <a:fld id="{9CD6FA58-D6EA-45B0-B728-686534A8B3FB}" type="slidenum">
              <a:rPr lang="en-US"/>
              <a:pPr/>
              <a:t>23</a:t>
            </a:fld>
            <a:endParaRPr lang="en-US"/>
          </a:p>
        </p:txBody>
      </p:sp>
      <p:pic>
        <p:nvPicPr>
          <p:cNvPr id="38913" name="Picture 4" descr="http://www-medlib.med.utah.edu/WebPath/jpeg4/GI152.jpg"/>
          <p:cNvPicPr>
            <a:picLocks noChangeAspect="1" noChangeArrowheads="1"/>
          </p:cNvPicPr>
          <p:nvPr/>
        </p:nvPicPr>
        <p:blipFill>
          <a:blip r:embed="rId2"/>
          <a:srcRect/>
          <a:stretch>
            <a:fillRect/>
          </a:stretch>
        </p:blipFill>
        <p:spPr bwMode="auto">
          <a:xfrm>
            <a:off x="762000" y="1219200"/>
            <a:ext cx="7391400" cy="4724400"/>
          </a:xfrm>
          <a:prstGeom prst="rect">
            <a:avLst/>
          </a:prstGeom>
          <a:noFill/>
          <a:ln w="9525">
            <a:solidFill>
              <a:srgbClr val="FF6600"/>
            </a:solidFill>
            <a:miter lim="800000"/>
            <a:headEnd/>
            <a:tailEnd/>
          </a:ln>
        </p:spPr>
      </p:pic>
      <p:sp>
        <p:nvSpPr>
          <p:cNvPr id="38914" name="Text Box 6"/>
          <p:cNvSpPr txBox="1">
            <a:spLocks noChangeArrowheads="1"/>
          </p:cNvSpPr>
          <p:nvPr/>
        </p:nvSpPr>
        <p:spPr bwMode="auto">
          <a:xfrm>
            <a:off x="3124200" y="685800"/>
            <a:ext cx="2076450" cy="457200"/>
          </a:xfrm>
          <a:prstGeom prst="rect">
            <a:avLst/>
          </a:prstGeom>
          <a:noFill/>
          <a:ln w="9525">
            <a:noFill/>
            <a:miter lim="800000"/>
            <a:headEnd/>
            <a:tailEnd/>
          </a:ln>
        </p:spPr>
        <p:txBody>
          <a:bodyPr wrap="none">
            <a:spAutoFit/>
          </a:bodyPr>
          <a:lstStyle/>
          <a:p>
            <a:r>
              <a:rPr lang="en-US">
                <a:latin typeface="Lucida Sans Unicode" pitchFamily="34" charset="0"/>
              </a:rPr>
              <a:t>Small intestine </a:t>
            </a:r>
          </a:p>
        </p:txBody>
      </p:sp>
      <p:sp>
        <p:nvSpPr>
          <p:cNvPr id="38915" name="Text Box 7"/>
          <p:cNvSpPr txBox="1">
            <a:spLocks noChangeArrowheads="1"/>
          </p:cNvSpPr>
          <p:nvPr/>
        </p:nvSpPr>
        <p:spPr bwMode="auto">
          <a:xfrm>
            <a:off x="769938" y="1447800"/>
            <a:ext cx="1182687" cy="457200"/>
          </a:xfrm>
          <a:prstGeom prst="rect">
            <a:avLst/>
          </a:prstGeom>
          <a:noFill/>
          <a:ln w="9525">
            <a:noFill/>
            <a:miter lim="800000"/>
            <a:headEnd/>
            <a:tailEnd/>
          </a:ln>
        </p:spPr>
        <p:txBody>
          <a:bodyPr wrap="none">
            <a:spAutoFit/>
          </a:bodyPr>
          <a:lstStyle/>
          <a:p>
            <a:r>
              <a:rPr lang="en-US">
                <a:solidFill>
                  <a:schemeClr val="bg1"/>
                </a:solidFill>
                <a:latin typeface="Lucida Sans Unicode" pitchFamily="34" charset="0"/>
              </a:rPr>
              <a:t>Normal</a:t>
            </a:r>
          </a:p>
        </p:txBody>
      </p:sp>
      <p:sp>
        <p:nvSpPr>
          <p:cNvPr id="38916" name="Text Box 8"/>
          <p:cNvSpPr txBox="1">
            <a:spLocks noChangeArrowheads="1"/>
          </p:cNvSpPr>
          <p:nvPr/>
        </p:nvSpPr>
        <p:spPr bwMode="auto">
          <a:xfrm>
            <a:off x="6391275" y="1524000"/>
            <a:ext cx="1285875" cy="457200"/>
          </a:xfrm>
          <a:prstGeom prst="rect">
            <a:avLst/>
          </a:prstGeom>
          <a:noFill/>
          <a:ln w="9525">
            <a:noFill/>
            <a:miter lim="800000"/>
            <a:headEnd/>
            <a:tailEnd/>
          </a:ln>
        </p:spPr>
        <p:txBody>
          <a:bodyPr wrap="none">
            <a:spAutoFit/>
          </a:bodyPr>
          <a:lstStyle/>
          <a:p>
            <a:r>
              <a:rPr lang="en-US">
                <a:latin typeface="Lucida Sans Unicode" pitchFamily="34" charset="0"/>
              </a:rPr>
              <a:t>Atrophy</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DF89F02-B447-4456-9958-5B96CC85EB98}" type="slidenum">
              <a:rPr lang="en-US"/>
              <a:pPr/>
              <a:t>24</a:t>
            </a:fld>
            <a:endParaRPr lang="en-US"/>
          </a:p>
        </p:txBody>
      </p:sp>
      <p:pic>
        <p:nvPicPr>
          <p:cNvPr id="39937" name="Picture 4" descr="http://www-medlib.med.utah.edu/WebPath/jpeg5/CNS088.jpg"/>
          <p:cNvPicPr>
            <a:picLocks noChangeAspect="1" noChangeArrowheads="1"/>
          </p:cNvPicPr>
          <p:nvPr/>
        </p:nvPicPr>
        <p:blipFill>
          <a:blip r:embed="rId2"/>
          <a:srcRect/>
          <a:stretch>
            <a:fillRect/>
          </a:stretch>
        </p:blipFill>
        <p:spPr bwMode="auto">
          <a:xfrm>
            <a:off x="457200" y="1219200"/>
            <a:ext cx="7924800" cy="4648200"/>
          </a:xfrm>
          <a:prstGeom prst="rect">
            <a:avLst/>
          </a:prstGeom>
          <a:noFill/>
          <a:ln w="9525">
            <a:solidFill>
              <a:srgbClr val="FF9900"/>
            </a:solidFill>
            <a:miter lim="800000"/>
            <a:headEnd/>
            <a:tailEnd/>
          </a:ln>
        </p:spPr>
      </p:pic>
      <p:sp>
        <p:nvSpPr>
          <p:cNvPr id="39938" name="Text Box 5"/>
          <p:cNvSpPr txBox="1">
            <a:spLocks noChangeArrowheads="1"/>
          </p:cNvSpPr>
          <p:nvPr/>
        </p:nvSpPr>
        <p:spPr bwMode="auto">
          <a:xfrm>
            <a:off x="2438400" y="457200"/>
            <a:ext cx="4360863" cy="457200"/>
          </a:xfrm>
          <a:prstGeom prst="rect">
            <a:avLst/>
          </a:prstGeom>
          <a:noFill/>
          <a:ln w="9525">
            <a:noFill/>
            <a:miter lim="800000"/>
            <a:headEnd/>
            <a:tailEnd/>
          </a:ln>
        </p:spPr>
        <p:txBody>
          <a:bodyPr wrap="none">
            <a:spAutoFit/>
          </a:bodyPr>
          <a:lstStyle/>
          <a:p>
            <a:r>
              <a:rPr lang="en-US">
                <a:latin typeface="Lucida Sans Unicode" pitchFamily="34" charset="0"/>
              </a:rPr>
              <a:t>Alzheimer disease – brain atrophy</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Slide Number Placeholder 3"/>
          <p:cNvSpPr>
            <a:spLocks noGrp="1"/>
          </p:cNvSpPr>
          <p:nvPr>
            <p:ph type="sldNum" sz="quarter" idx="12"/>
          </p:nvPr>
        </p:nvSpPr>
        <p:spPr/>
        <p:txBody>
          <a:bodyPr/>
          <a:lstStyle/>
          <a:p>
            <a:fld id="{9F11C9E7-244F-4470-9BF2-DF7822FB99CE}" type="slidenum">
              <a:rPr lang="en-US"/>
              <a:pPr/>
              <a:t>25</a:t>
            </a:fld>
            <a:endParaRPr lang="en-US"/>
          </a:p>
        </p:txBody>
      </p:sp>
      <p:sp>
        <p:nvSpPr>
          <p:cNvPr id="40961" name="Text Box 3"/>
          <p:cNvSpPr txBox="1">
            <a:spLocks noChangeArrowheads="1"/>
          </p:cNvSpPr>
          <p:nvPr/>
        </p:nvSpPr>
        <p:spPr bwMode="auto">
          <a:xfrm>
            <a:off x="1981200" y="228600"/>
            <a:ext cx="4440238" cy="466725"/>
          </a:xfrm>
          <a:prstGeom prst="rect">
            <a:avLst/>
          </a:prstGeom>
          <a:noFill/>
          <a:ln w="9525">
            <a:solidFill>
              <a:srgbClr val="FF9900"/>
            </a:solidFill>
            <a:miter lim="800000"/>
            <a:headEnd/>
            <a:tailEnd/>
          </a:ln>
        </p:spPr>
        <p:txBody>
          <a:bodyPr>
            <a:spAutoFit/>
          </a:bodyPr>
          <a:lstStyle/>
          <a:p>
            <a:r>
              <a:rPr lang="en-US">
                <a:solidFill>
                  <a:srgbClr val="FFFF66"/>
                </a:solidFill>
                <a:latin typeface="Lucida Sans Unicode" pitchFamily="34" charset="0"/>
              </a:rPr>
              <a:t>Hypertrophy – cell or organ</a:t>
            </a:r>
          </a:p>
        </p:txBody>
      </p:sp>
      <p:sp>
        <p:nvSpPr>
          <p:cNvPr id="40962" name="Freeform 5"/>
          <p:cNvSpPr>
            <a:spLocks/>
          </p:cNvSpPr>
          <p:nvPr/>
        </p:nvSpPr>
        <p:spPr bwMode="auto">
          <a:xfrm>
            <a:off x="533400" y="1524000"/>
            <a:ext cx="3028950" cy="1081088"/>
          </a:xfrm>
          <a:custGeom>
            <a:avLst/>
            <a:gdLst>
              <a:gd name="T0" fmla="*/ 688 w 2196"/>
              <a:gd name="T1" fmla="*/ 21 h 681"/>
              <a:gd name="T2" fmla="*/ 426 w 2196"/>
              <a:gd name="T3" fmla="*/ 42 h 681"/>
              <a:gd name="T4" fmla="*/ 290 w 2196"/>
              <a:gd name="T5" fmla="*/ 84 h 681"/>
              <a:gd name="T6" fmla="*/ 112 w 2196"/>
              <a:gd name="T7" fmla="*/ 136 h 681"/>
              <a:gd name="T8" fmla="*/ 60 w 2196"/>
              <a:gd name="T9" fmla="*/ 189 h 681"/>
              <a:gd name="T10" fmla="*/ 7 w 2196"/>
              <a:gd name="T11" fmla="*/ 325 h 681"/>
              <a:gd name="T12" fmla="*/ 49 w 2196"/>
              <a:gd name="T13" fmla="*/ 566 h 681"/>
              <a:gd name="T14" fmla="*/ 144 w 2196"/>
              <a:gd name="T15" fmla="*/ 597 h 681"/>
              <a:gd name="T16" fmla="*/ 238 w 2196"/>
              <a:gd name="T17" fmla="*/ 639 h 681"/>
              <a:gd name="T18" fmla="*/ 269 w 2196"/>
              <a:gd name="T19" fmla="*/ 649 h 681"/>
              <a:gd name="T20" fmla="*/ 939 w 2196"/>
              <a:gd name="T21" fmla="*/ 618 h 681"/>
              <a:gd name="T22" fmla="*/ 971 w 2196"/>
              <a:gd name="T23" fmla="*/ 597 h 681"/>
              <a:gd name="T24" fmla="*/ 1002 w 2196"/>
              <a:gd name="T25" fmla="*/ 587 h 681"/>
              <a:gd name="T26" fmla="*/ 1128 w 2196"/>
              <a:gd name="T27" fmla="*/ 503 h 681"/>
              <a:gd name="T28" fmla="*/ 1243 w 2196"/>
              <a:gd name="T29" fmla="*/ 471 h 681"/>
              <a:gd name="T30" fmla="*/ 1557 w 2196"/>
              <a:gd name="T31" fmla="*/ 482 h 681"/>
              <a:gd name="T32" fmla="*/ 1693 w 2196"/>
              <a:gd name="T33" fmla="*/ 524 h 681"/>
              <a:gd name="T34" fmla="*/ 1861 w 2196"/>
              <a:gd name="T35" fmla="*/ 576 h 681"/>
              <a:gd name="T36" fmla="*/ 1924 w 2196"/>
              <a:gd name="T37" fmla="*/ 607 h 681"/>
              <a:gd name="T38" fmla="*/ 2112 w 2196"/>
              <a:gd name="T39" fmla="*/ 660 h 681"/>
              <a:gd name="T40" fmla="*/ 2175 w 2196"/>
              <a:gd name="T41" fmla="*/ 649 h 681"/>
              <a:gd name="T42" fmla="*/ 2133 w 2196"/>
              <a:gd name="T43" fmla="*/ 576 h 681"/>
              <a:gd name="T44" fmla="*/ 1882 w 2196"/>
              <a:gd name="T45" fmla="*/ 524 h 681"/>
              <a:gd name="T46" fmla="*/ 1725 w 2196"/>
              <a:gd name="T47" fmla="*/ 471 h 681"/>
              <a:gd name="T48" fmla="*/ 1662 w 2196"/>
              <a:gd name="T49" fmla="*/ 440 h 681"/>
              <a:gd name="T50" fmla="*/ 1568 w 2196"/>
              <a:gd name="T51" fmla="*/ 398 h 681"/>
              <a:gd name="T52" fmla="*/ 1536 w 2196"/>
              <a:gd name="T53" fmla="*/ 388 h 681"/>
              <a:gd name="T54" fmla="*/ 1526 w 2196"/>
              <a:gd name="T55" fmla="*/ 356 h 681"/>
              <a:gd name="T56" fmla="*/ 1494 w 2196"/>
              <a:gd name="T57" fmla="*/ 325 h 681"/>
              <a:gd name="T58" fmla="*/ 1474 w 2196"/>
              <a:gd name="T59" fmla="*/ 220 h 681"/>
              <a:gd name="T60" fmla="*/ 1568 w 2196"/>
              <a:gd name="T61" fmla="*/ 136 h 681"/>
              <a:gd name="T62" fmla="*/ 1474 w 2196"/>
              <a:gd name="T63" fmla="*/ 21 h 681"/>
              <a:gd name="T64" fmla="*/ 1065 w 2196"/>
              <a:gd name="T65" fmla="*/ 52 h 681"/>
              <a:gd name="T66" fmla="*/ 971 w 2196"/>
              <a:gd name="T67" fmla="*/ 105 h 681"/>
              <a:gd name="T68" fmla="*/ 887 w 2196"/>
              <a:gd name="T69" fmla="*/ 94 h 681"/>
              <a:gd name="T70" fmla="*/ 824 w 2196"/>
              <a:gd name="T71" fmla="*/ 52 h 681"/>
              <a:gd name="T72" fmla="*/ 793 w 2196"/>
              <a:gd name="T73" fmla="*/ 42 h 681"/>
              <a:gd name="T74" fmla="*/ 740 w 2196"/>
              <a:gd name="T75" fmla="*/ 0 h 681"/>
              <a:gd name="T76" fmla="*/ 688 w 2196"/>
              <a:gd name="T77" fmla="*/ 21 h 68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196"/>
              <a:gd name="T118" fmla="*/ 0 h 681"/>
              <a:gd name="T119" fmla="*/ 2196 w 2196"/>
              <a:gd name="T120" fmla="*/ 681 h 681"/>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196" h="681">
                <a:moveTo>
                  <a:pt x="688" y="21"/>
                </a:moveTo>
                <a:cubicBezTo>
                  <a:pt x="609" y="26"/>
                  <a:pt x="508" y="30"/>
                  <a:pt x="426" y="42"/>
                </a:cubicBezTo>
                <a:cubicBezTo>
                  <a:pt x="379" y="49"/>
                  <a:pt x="335" y="69"/>
                  <a:pt x="290" y="84"/>
                </a:cubicBezTo>
                <a:cubicBezTo>
                  <a:pt x="231" y="104"/>
                  <a:pt x="171" y="118"/>
                  <a:pt x="112" y="136"/>
                </a:cubicBezTo>
                <a:cubicBezTo>
                  <a:pt x="58" y="218"/>
                  <a:pt x="127" y="122"/>
                  <a:pt x="60" y="189"/>
                </a:cubicBezTo>
                <a:cubicBezTo>
                  <a:pt x="27" y="222"/>
                  <a:pt x="18" y="282"/>
                  <a:pt x="7" y="325"/>
                </a:cubicBezTo>
                <a:cubicBezTo>
                  <a:pt x="9" y="356"/>
                  <a:pt x="0" y="527"/>
                  <a:pt x="49" y="566"/>
                </a:cubicBezTo>
                <a:cubicBezTo>
                  <a:pt x="69" y="581"/>
                  <a:pt x="120" y="589"/>
                  <a:pt x="144" y="597"/>
                </a:cubicBezTo>
                <a:cubicBezTo>
                  <a:pt x="193" y="630"/>
                  <a:pt x="164" y="615"/>
                  <a:pt x="238" y="639"/>
                </a:cubicBezTo>
                <a:cubicBezTo>
                  <a:pt x="248" y="642"/>
                  <a:pt x="269" y="649"/>
                  <a:pt x="269" y="649"/>
                </a:cubicBezTo>
                <a:cubicBezTo>
                  <a:pt x="852" y="639"/>
                  <a:pt x="683" y="681"/>
                  <a:pt x="939" y="618"/>
                </a:cubicBezTo>
                <a:cubicBezTo>
                  <a:pt x="950" y="611"/>
                  <a:pt x="960" y="603"/>
                  <a:pt x="971" y="597"/>
                </a:cubicBezTo>
                <a:cubicBezTo>
                  <a:pt x="981" y="592"/>
                  <a:pt x="992" y="592"/>
                  <a:pt x="1002" y="587"/>
                </a:cubicBezTo>
                <a:cubicBezTo>
                  <a:pt x="1045" y="563"/>
                  <a:pt x="1087" y="531"/>
                  <a:pt x="1128" y="503"/>
                </a:cubicBezTo>
                <a:cubicBezTo>
                  <a:pt x="1156" y="484"/>
                  <a:pt x="1212" y="478"/>
                  <a:pt x="1243" y="471"/>
                </a:cubicBezTo>
                <a:cubicBezTo>
                  <a:pt x="1348" y="475"/>
                  <a:pt x="1452" y="476"/>
                  <a:pt x="1557" y="482"/>
                </a:cubicBezTo>
                <a:cubicBezTo>
                  <a:pt x="1603" y="485"/>
                  <a:pt x="1650" y="509"/>
                  <a:pt x="1693" y="524"/>
                </a:cubicBezTo>
                <a:cubicBezTo>
                  <a:pt x="1748" y="544"/>
                  <a:pt x="1805" y="560"/>
                  <a:pt x="1861" y="576"/>
                </a:cubicBezTo>
                <a:cubicBezTo>
                  <a:pt x="1913" y="591"/>
                  <a:pt x="1872" y="581"/>
                  <a:pt x="1924" y="607"/>
                </a:cubicBezTo>
                <a:cubicBezTo>
                  <a:pt x="1981" y="635"/>
                  <a:pt x="2051" y="647"/>
                  <a:pt x="2112" y="660"/>
                </a:cubicBezTo>
                <a:cubicBezTo>
                  <a:pt x="2133" y="656"/>
                  <a:pt x="2160" y="664"/>
                  <a:pt x="2175" y="649"/>
                </a:cubicBezTo>
                <a:cubicBezTo>
                  <a:pt x="2196" y="628"/>
                  <a:pt x="2140" y="580"/>
                  <a:pt x="2133" y="576"/>
                </a:cubicBezTo>
                <a:cubicBezTo>
                  <a:pt x="2062" y="537"/>
                  <a:pt x="1959" y="533"/>
                  <a:pt x="1882" y="524"/>
                </a:cubicBezTo>
                <a:cubicBezTo>
                  <a:pt x="1831" y="506"/>
                  <a:pt x="1773" y="495"/>
                  <a:pt x="1725" y="471"/>
                </a:cubicBezTo>
                <a:cubicBezTo>
                  <a:pt x="1651" y="433"/>
                  <a:pt x="1733" y="463"/>
                  <a:pt x="1662" y="440"/>
                </a:cubicBezTo>
                <a:cubicBezTo>
                  <a:pt x="1614" y="407"/>
                  <a:pt x="1641" y="422"/>
                  <a:pt x="1568" y="398"/>
                </a:cubicBezTo>
                <a:cubicBezTo>
                  <a:pt x="1557" y="395"/>
                  <a:pt x="1536" y="388"/>
                  <a:pt x="1536" y="388"/>
                </a:cubicBezTo>
                <a:cubicBezTo>
                  <a:pt x="1533" y="377"/>
                  <a:pt x="1532" y="365"/>
                  <a:pt x="1526" y="356"/>
                </a:cubicBezTo>
                <a:cubicBezTo>
                  <a:pt x="1518" y="344"/>
                  <a:pt x="1499" y="339"/>
                  <a:pt x="1494" y="325"/>
                </a:cubicBezTo>
                <a:cubicBezTo>
                  <a:pt x="1481" y="292"/>
                  <a:pt x="1474" y="220"/>
                  <a:pt x="1474" y="220"/>
                </a:cubicBezTo>
                <a:cubicBezTo>
                  <a:pt x="1489" y="143"/>
                  <a:pt x="1492" y="152"/>
                  <a:pt x="1568" y="136"/>
                </a:cubicBezTo>
                <a:cubicBezTo>
                  <a:pt x="1593" y="60"/>
                  <a:pt x="1537" y="41"/>
                  <a:pt x="1474" y="21"/>
                </a:cubicBezTo>
                <a:cubicBezTo>
                  <a:pt x="1189" y="29"/>
                  <a:pt x="1220" y="4"/>
                  <a:pt x="1065" y="52"/>
                </a:cubicBezTo>
                <a:cubicBezTo>
                  <a:pt x="1032" y="86"/>
                  <a:pt x="1014" y="90"/>
                  <a:pt x="971" y="105"/>
                </a:cubicBezTo>
                <a:cubicBezTo>
                  <a:pt x="943" y="101"/>
                  <a:pt x="914" y="104"/>
                  <a:pt x="887" y="94"/>
                </a:cubicBezTo>
                <a:cubicBezTo>
                  <a:pt x="863" y="85"/>
                  <a:pt x="848" y="60"/>
                  <a:pt x="824" y="52"/>
                </a:cubicBezTo>
                <a:cubicBezTo>
                  <a:pt x="814" y="49"/>
                  <a:pt x="803" y="45"/>
                  <a:pt x="793" y="42"/>
                </a:cubicBezTo>
                <a:cubicBezTo>
                  <a:pt x="777" y="18"/>
                  <a:pt x="774" y="0"/>
                  <a:pt x="740" y="0"/>
                </a:cubicBezTo>
                <a:cubicBezTo>
                  <a:pt x="728" y="0"/>
                  <a:pt x="658" y="51"/>
                  <a:pt x="688" y="21"/>
                </a:cubicBezTo>
                <a:close/>
              </a:path>
            </a:pathLst>
          </a:custGeom>
          <a:gradFill rotWithShape="0">
            <a:gsLst>
              <a:gs pos="0">
                <a:srgbClr val="100A06"/>
              </a:gs>
              <a:gs pos="50000">
                <a:srgbClr val="FF9966"/>
              </a:gs>
              <a:gs pos="100000">
                <a:srgbClr val="100A06"/>
              </a:gs>
            </a:gsLst>
            <a:lin ang="5400000" scaled="1"/>
          </a:gradFill>
          <a:ln w="9525">
            <a:noFill/>
            <a:round/>
            <a:headEnd/>
            <a:tailEnd/>
          </a:ln>
          <a:effectLst>
            <a:prstShdw prst="shdw17" dist="17961" dir="2700000">
              <a:srgbClr val="995C3D"/>
            </a:prstShdw>
          </a:effectLst>
        </p:spPr>
        <p:txBody>
          <a:bodyPr/>
          <a:lstStyle/>
          <a:p>
            <a:endParaRPr lang="en-US">
              <a:latin typeface="Lucida Sans Unicode" pitchFamily="34" charset="0"/>
            </a:endParaRPr>
          </a:p>
        </p:txBody>
      </p:sp>
      <p:sp>
        <p:nvSpPr>
          <p:cNvPr id="40963" name="Oval 6"/>
          <p:cNvSpPr>
            <a:spLocks noChangeArrowheads="1"/>
          </p:cNvSpPr>
          <p:nvPr/>
        </p:nvSpPr>
        <p:spPr bwMode="auto">
          <a:xfrm>
            <a:off x="1066800" y="1752600"/>
            <a:ext cx="914400" cy="533400"/>
          </a:xfrm>
          <a:prstGeom prst="ellipse">
            <a:avLst/>
          </a:prstGeom>
          <a:gradFill rotWithShape="0">
            <a:gsLst>
              <a:gs pos="0">
                <a:srgbClr val="00002F"/>
              </a:gs>
              <a:gs pos="50000">
                <a:srgbClr val="000066"/>
              </a:gs>
              <a:gs pos="100000">
                <a:srgbClr val="00002F"/>
              </a:gs>
            </a:gsLst>
            <a:lin ang="5400000" scaled="1"/>
          </a:gradFill>
          <a:ln w="9525">
            <a:solidFill>
              <a:srgbClr val="000066"/>
            </a:solidFill>
            <a:round/>
            <a:headEnd/>
            <a:tailEnd/>
          </a:ln>
        </p:spPr>
        <p:txBody>
          <a:bodyPr wrap="none" anchor="ctr"/>
          <a:lstStyle/>
          <a:p>
            <a:endParaRPr lang="en-US">
              <a:latin typeface="Lucida Sans Unicode" pitchFamily="34" charset="0"/>
            </a:endParaRPr>
          </a:p>
        </p:txBody>
      </p:sp>
      <p:sp>
        <p:nvSpPr>
          <p:cNvPr id="40964" name="Oval 7"/>
          <p:cNvSpPr>
            <a:spLocks noChangeArrowheads="1"/>
          </p:cNvSpPr>
          <p:nvPr/>
        </p:nvSpPr>
        <p:spPr bwMode="auto">
          <a:xfrm>
            <a:off x="1600200" y="1905000"/>
            <a:ext cx="76200" cy="152400"/>
          </a:xfrm>
          <a:prstGeom prst="ellipse">
            <a:avLst/>
          </a:prstGeom>
          <a:solidFill>
            <a:srgbClr val="FF9900"/>
          </a:solidFill>
          <a:ln w="9525">
            <a:solidFill>
              <a:schemeClr val="tx1"/>
            </a:solidFill>
            <a:round/>
            <a:headEnd/>
            <a:tailEnd/>
          </a:ln>
        </p:spPr>
        <p:txBody>
          <a:bodyPr wrap="none" anchor="ctr"/>
          <a:lstStyle/>
          <a:p>
            <a:endParaRPr lang="en-US">
              <a:latin typeface="Lucida Sans Unicode" pitchFamily="34" charset="0"/>
            </a:endParaRPr>
          </a:p>
        </p:txBody>
      </p:sp>
      <p:sp>
        <p:nvSpPr>
          <p:cNvPr id="11272" name="AutoShape 8"/>
          <p:cNvSpPr>
            <a:spLocks noChangeArrowheads="1"/>
          </p:cNvSpPr>
          <p:nvPr/>
        </p:nvSpPr>
        <p:spPr bwMode="auto">
          <a:xfrm>
            <a:off x="2819400" y="2133600"/>
            <a:ext cx="1295400" cy="4572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gradFill rotWithShape="0">
            <a:gsLst>
              <a:gs pos="0">
                <a:schemeClr val="bg2"/>
              </a:gs>
              <a:gs pos="50000">
                <a:schemeClr val="bg2">
                  <a:gamma/>
                  <a:shade val="6275"/>
                  <a:invGamma/>
                </a:schemeClr>
              </a:gs>
              <a:gs pos="100000">
                <a:schemeClr val="bg2"/>
              </a:gs>
            </a:gsLst>
            <a:lin ang="5400000" scaled="1"/>
          </a:gradFill>
          <a:ln w="9525">
            <a:solidFill>
              <a:schemeClr val="tx1"/>
            </a:solidFill>
            <a:miter lim="800000"/>
            <a:headEnd/>
            <a:tailEnd/>
          </a:ln>
          <a:effectLst/>
        </p:spPr>
        <p:txBody>
          <a:bodyPr wrap="none" anchor="ctr"/>
          <a:lstStyle/>
          <a:p>
            <a:pPr algn="ctr" fontAlgn="auto">
              <a:spcBef>
                <a:spcPts val="0"/>
              </a:spcBef>
              <a:spcAft>
                <a:spcPts val="0"/>
              </a:spcAft>
              <a:defRPr/>
            </a:pPr>
            <a:r>
              <a:rPr lang="en-US" sz="1400">
                <a:latin typeface="+mn-lt"/>
                <a:cs typeface="+mn-cs"/>
              </a:rPr>
              <a:t>Reversible</a:t>
            </a:r>
          </a:p>
        </p:txBody>
      </p:sp>
      <p:sp>
        <p:nvSpPr>
          <p:cNvPr id="40966" name="Oval 10"/>
          <p:cNvSpPr>
            <a:spLocks noChangeArrowheads="1"/>
          </p:cNvSpPr>
          <p:nvPr/>
        </p:nvSpPr>
        <p:spPr bwMode="auto">
          <a:xfrm>
            <a:off x="6096000" y="2133600"/>
            <a:ext cx="304800" cy="381000"/>
          </a:xfrm>
          <a:prstGeom prst="ellipse">
            <a:avLst/>
          </a:prstGeom>
          <a:solidFill>
            <a:srgbClr val="000066"/>
          </a:solidFill>
          <a:ln w="9525">
            <a:solidFill>
              <a:schemeClr val="tx1"/>
            </a:solidFill>
            <a:round/>
            <a:headEnd/>
            <a:tailEnd/>
          </a:ln>
        </p:spPr>
        <p:txBody>
          <a:bodyPr wrap="none" anchor="ctr"/>
          <a:lstStyle/>
          <a:p>
            <a:endParaRPr lang="en-US">
              <a:latin typeface="Lucida Sans Unicode" pitchFamily="34" charset="0"/>
            </a:endParaRPr>
          </a:p>
        </p:txBody>
      </p:sp>
      <p:sp>
        <p:nvSpPr>
          <p:cNvPr id="40967" name="Text Box 11"/>
          <p:cNvSpPr txBox="1">
            <a:spLocks noChangeArrowheads="1"/>
          </p:cNvSpPr>
          <p:nvPr/>
        </p:nvSpPr>
        <p:spPr bwMode="auto">
          <a:xfrm>
            <a:off x="228600" y="2895600"/>
            <a:ext cx="8305800" cy="711200"/>
          </a:xfrm>
          <a:prstGeom prst="rect">
            <a:avLst/>
          </a:prstGeom>
          <a:noFill/>
          <a:ln w="9525">
            <a:solidFill>
              <a:srgbClr val="FF9900"/>
            </a:solidFill>
            <a:miter lim="800000"/>
            <a:headEnd/>
            <a:tailEnd/>
          </a:ln>
        </p:spPr>
        <p:txBody>
          <a:bodyPr>
            <a:spAutoFit/>
          </a:bodyPr>
          <a:lstStyle/>
          <a:p>
            <a:pPr algn="ctr"/>
            <a:r>
              <a:rPr lang="en-US" sz="2000">
                <a:latin typeface="Lucida Sans Unicode" pitchFamily="34" charset="0"/>
              </a:rPr>
              <a:t>Increase in size of cell (-s)  in response to increased functional demand (-s) and/or in response to  H/GF stimulation</a:t>
            </a:r>
          </a:p>
        </p:txBody>
      </p:sp>
      <p:sp>
        <p:nvSpPr>
          <p:cNvPr id="11276" name="AutoShape 12"/>
          <p:cNvSpPr>
            <a:spLocks noChangeArrowheads="1"/>
          </p:cNvSpPr>
          <p:nvPr/>
        </p:nvSpPr>
        <p:spPr bwMode="auto">
          <a:xfrm rot="10800000">
            <a:off x="3581400" y="1752600"/>
            <a:ext cx="1371600" cy="2286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gradFill rotWithShape="0">
            <a:gsLst>
              <a:gs pos="0">
                <a:schemeClr val="bg2"/>
              </a:gs>
              <a:gs pos="50000">
                <a:schemeClr val="bg2">
                  <a:gamma/>
                  <a:shade val="6275"/>
                  <a:invGamma/>
                </a:schemeClr>
              </a:gs>
              <a:gs pos="100000">
                <a:schemeClr val="bg2"/>
              </a:gs>
            </a:gsLst>
            <a:lin ang="5400000" scaled="1"/>
          </a:gradFill>
          <a:ln w="9525">
            <a:solidFill>
              <a:schemeClr val="tx1"/>
            </a:solidFill>
            <a:miter lim="800000"/>
            <a:headEnd/>
            <a:tailEnd/>
          </a:ln>
          <a:effectLst/>
        </p:spPr>
        <p:txBody>
          <a:bodyPr rot="10800000" wrap="none" anchor="ctr"/>
          <a:lstStyle/>
          <a:p>
            <a:pPr algn="ctr" fontAlgn="auto">
              <a:spcBef>
                <a:spcPts val="0"/>
              </a:spcBef>
              <a:spcAft>
                <a:spcPts val="0"/>
              </a:spcAft>
              <a:defRPr/>
            </a:pPr>
            <a:endParaRPr lang="en-US">
              <a:latin typeface="+mn-lt"/>
              <a:cs typeface="+mn-cs"/>
            </a:endParaRPr>
          </a:p>
        </p:txBody>
      </p:sp>
      <p:sp>
        <p:nvSpPr>
          <p:cNvPr id="40969" name="Text Box 13"/>
          <p:cNvSpPr txBox="1">
            <a:spLocks noChangeArrowheads="1"/>
          </p:cNvSpPr>
          <p:nvPr/>
        </p:nvSpPr>
        <p:spPr bwMode="auto">
          <a:xfrm>
            <a:off x="457200" y="3810000"/>
            <a:ext cx="3962400" cy="1643063"/>
          </a:xfrm>
          <a:prstGeom prst="rect">
            <a:avLst/>
          </a:prstGeom>
          <a:noFill/>
          <a:ln w="9525">
            <a:solidFill>
              <a:srgbClr val="FFFF66"/>
            </a:solidFill>
            <a:miter lim="800000"/>
            <a:headEnd/>
            <a:tailEnd/>
          </a:ln>
        </p:spPr>
        <p:txBody>
          <a:bodyPr>
            <a:spAutoFit/>
          </a:bodyPr>
          <a:lstStyle/>
          <a:p>
            <a:pPr algn="ctr">
              <a:lnSpc>
                <a:spcPct val="70000"/>
              </a:lnSpc>
            </a:pPr>
            <a:endParaRPr lang="en-US">
              <a:solidFill>
                <a:srgbClr val="FF9966"/>
              </a:solidFill>
              <a:latin typeface="Lucida Sans Unicode" pitchFamily="34" charset="0"/>
            </a:endParaRPr>
          </a:p>
          <a:p>
            <a:pPr algn="ctr">
              <a:lnSpc>
                <a:spcPct val="70000"/>
              </a:lnSpc>
            </a:pPr>
            <a:r>
              <a:rPr lang="en-US">
                <a:solidFill>
                  <a:srgbClr val="FF9966"/>
                </a:solidFill>
                <a:latin typeface="Lucida Sans Unicode" pitchFamily="34" charset="0"/>
              </a:rPr>
              <a:t>Physiologic </a:t>
            </a:r>
          </a:p>
          <a:p>
            <a:pPr algn="ctr">
              <a:lnSpc>
                <a:spcPct val="70000"/>
              </a:lnSpc>
            </a:pPr>
            <a:endParaRPr lang="en-US">
              <a:latin typeface="Lucida Sans Unicode" pitchFamily="34" charset="0"/>
            </a:endParaRPr>
          </a:p>
          <a:p>
            <a:pPr lvl="2">
              <a:lnSpc>
                <a:spcPct val="70000"/>
              </a:lnSpc>
              <a:buFontTx/>
              <a:buChar char="•"/>
            </a:pPr>
            <a:r>
              <a:rPr lang="en-US">
                <a:latin typeface="Lucida Sans Unicode" pitchFamily="34" charset="0"/>
              </a:rPr>
              <a:t>Cardiac muscle</a:t>
            </a:r>
          </a:p>
          <a:p>
            <a:pPr lvl="2">
              <a:lnSpc>
                <a:spcPct val="70000"/>
              </a:lnSpc>
              <a:buFontTx/>
              <a:buChar char="•"/>
            </a:pPr>
            <a:r>
              <a:rPr lang="en-US">
                <a:latin typeface="Lucida Sans Unicode" pitchFamily="34" charset="0"/>
              </a:rPr>
              <a:t>Athletes muscle</a:t>
            </a:r>
          </a:p>
          <a:p>
            <a:pPr lvl="2">
              <a:lnSpc>
                <a:spcPct val="70000"/>
              </a:lnSpc>
              <a:buFontTx/>
              <a:buChar char="•"/>
            </a:pPr>
            <a:r>
              <a:rPr lang="en-US">
                <a:latin typeface="Lucida Sans Unicode" pitchFamily="34" charset="0"/>
              </a:rPr>
              <a:t>Uterine muscle</a:t>
            </a:r>
          </a:p>
          <a:p>
            <a:pPr lvl="2">
              <a:lnSpc>
                <a:spcPct val="70000"/>
              </a:lnSpc>
              <a:buFontTx/>
              <a:buChar char="•"/>
            </a:pPr>
            <a:r>
              <a:rPr lang="en-US">
                <a:latin typeface="Lucida Sans Unicode" pitchFamily="34" charset="0"/>
              </a:rPr>
              <a:t>Prostatic tissue (elderly)</a:t>
            </a:r>
          </a:p>
          <a:p>
            <a:pPr lvl="2">
              <a:lnSpc>
                <a:spcPct val="70000"/>
              </a:lnSpc>
              <a:buFontTx/>
              <a:buChar char="•"/>
            </a:pPr>
            <a:endParaRPr lang="en-US">
              <a:latin typeface="Lucida Sans Unicode" pitchFamily="34" charset="0"/>
            </a:endParaRPr>
          </a:p>
        </p:txBody>
      </p:sp>
      <p:sp>
        <p:nvSpPr>
          <p:cNvPr id="40970" name="Text Box 14"/>
          <p:cNvSpPr txBox="1">
            <a:spLocks noChangeArrowheads="1"/>
          </p:cNvSpPr>
          <p:nvPr/>
        </p:nvSpPr>
        <p:spPr bwMode="auto">
          <a:xfrm>
            <a:off x="4572000" y="3810000"/>
            <a:ext cx="4419600" cy="1662113"/>
          </a:xfrm>
          <a:prstGeom prst="rect">
            <a:avLst/>
          </a:prstGeom>
          <a:noFill/>
          <a:ln w="9525">
            <a:solidFill>
              <a:srgbClr val="FFFF66"/>
            </a:solidFill>
            <a:miter lim="800000"/>
            <a:headEnd/>
            <a:tailEnd/>
          </a:ln>
        </p:spPr>
        <p:txBody>
          <a:bodyPr>
            <a:spAutoFit/>
          </a:bodyPr>
          <a:lstStyle/>
          <a:p>
            <a:pPr algn="ctr">
              <a:lnSpc>
                <a:spcPct val="70000"/>
              </a:lnSpc>
            </a:pPr>
            <a:endParaRPr lang="en-US">
              <a:solidFill>
                <a:srgbClr val="FF9966"/>
              </a:solidFill>
              <a:latin typeface="Lucida Sans Unicode" pitchFamily="34" charset="0"/>
            </a:endParaRPr>
          </a:p>
          <a:p>
            <a:pPr algn="ctr">
              <a:lnSpc>
                <a:spcPct val="70000"/>
              </a:lnSpc>
            </a:pPr>
            <a:r>
              <a:rPr lang="en-US">
                <a:solidFill>
                  <a:srgbClr val="FF9966"/>
                </a:solidFill>
                <a:latin typeface="Lucida Sans Unicode" pitchFamily="34" charset="0"/>
              </a:rPr>
              <a:t>Pathologic </a:t>
            </a:r>
          </a:p>
          <a:p>
            <a:pPr>
              <a:lnSpc>
                <a:spcPct val="80000"/>
              </a:lnSpc>
              <a:buFontTx/>
              <a:buChar char="•"/>
            </a:pPr>
            <a:endParaRPr lang="en-US" sz="1600">
              <a:latin typeface="Lucida Sans Unicode" pitchFamily="34" charset="0"/>
            </a:endParaRPr>
          </a:p>
          <a:p>
            <a:pPr lvl="1">
              <a:lnSpc>
                <a:spcPct val="80000"/>
              </a:lnSpc>
              <a:buFontTx/>
              <a:buChar char="•"/>
            </a:pPr>
            <a:r>
              <a:rPr lang="en-US" sz="1600">
                <a:latin typeface="Lucida Sans Unicode" pitchFamily="34" charset="0"/>
              </a:rPr>
              <a:t>Cardiac muscle</a:t>
            </a:r>
          </a:p>
          <a:p>
            <a:pPr lvl="1">
              <a:lnSpc>
                <a:spcPct val="80000"/>
              </a:lnSpc>
              <a:buFontTx/>
              <a:buChar char="•"/>
            </a:pPr>
            <a:r>
              <a:rPr lang="en-US" sz="1600">
                <a:latin typeface="Lucida Sans Unicode" pitchFamily="34" charset="0"/>
              </a:rPr>
              <a:t>Thyroid</a:t>
            </a:r>
          </a:p>
          <a:p>
            <a:pPr lvl="1">
              <a:lnSpc>
                <a:spcPct val="80000"/>
              </a:lnSpc>
              <a:buFontTx/>
              <a:buChar char="•"/>
            </a:pPr>
            <a:r>
              <a:rPr lang="en-US" sz="1600">
                <a:latin typeface="Lucida Sans Unicode" pitchFamily="34" charset="0"/>
              </a:rPr>
              <a:t>Arterial smooth muscle</a:t>
            </a:r>
          </a:p>
          <a:p>
            <a:pPr lvl="1">
              <a:lnSpc>
                <a:spcPct val="80000"/>
              </a:lnSpc>
              <a:buFontTx/>
              <a:buChar char="•"/>
            </a:pPr>
            <a:r>
              <a:rPr lang="en-US" sz="1600">
                <a:latin typeface="Lucida Sans Unicode" pitchFamily="34" charset="0"/>
              </a:rPr>
              <a:t>Cushing syndrome</a:t>
            </a:r>
          </a:p>
          <a:p>
            <a:pPr lvl="1">
              <a:lnSpc>
                <a:spcPct val="80000"/>
              </a:lnSpc>
              <a:buFontTx/>
              <a:buChar char="•"/>
            </a:pPr>
            <a:endParaRPr lang="en-US" sz="1600">
              <a:latin typeface="Lucida Sans Unicode" pitchFamily="34" charset="0"/>
            </a:endParaRPr>
          </a:p>
        </p:txBody>
      </p:sp>
      <p:sp>
        <p:nvSpPr>
          <p:cNvPr id="40971" name="Text Box 16"/>
          <p:cNvSpPr txBox="1">
            <a:spLocks noChangeArrowheads="1"/>
          </p:cNvSpPr>
          <p:nvPr/>
        </p:nvSpPr>
        <p:spPr bwMode="auto">
          <a:xfrm>
            <a:off x="1066800" y="6019800"/>
            <a:ext cx="7772400" cy="400050"/>
          </a:xfrm>
          <a:prstGeom prst="rect">
            <a:avLst/>
          </a:prstGeom>
          <a:noFill/>
          <a:ln w="9525">
            <a:solidFill>
              <a:srgbClr val="FF9900"/>
            </a:solidFill>
            <a:miter lim="800000"/>
            <a:headEnd/>
            <a:tailEnd/>
          </a:ln>
        </p:spPr>
        <p:txBody>
          <a:bodyPr>
            <a:spAutoFit/>
          </a:bodyPr>
          <a:lstStyle/>
          <a:p>
            <a:r>
              <a:rPr lang="en-US" sz="2000">
                <a:latin typeface="Lucida Sans Unicode" pitchFamily="34" charset="0"/>
              </a:rPr>
              <a:t>Net effect: increase in size/volume/weight of  tissue / organ</a:t>
            </a:r>
          </a:p>
        </p:txBody>
      </p:sp>
      <p:sp>
        <p:nvSpPr>
          <p:cNvPr id="40972" name="Freeform 19"/>
          <p:cNvSpPr>
            <a:spLocks/>
          </p:cNvSpPr>
          <p:nvPr/>
        </p:nvSpPr>
        <p:spPr bwMode="auto">
          <a:xfrm>
            <a:off x="5105400" y="990600"/>
            <a:ext cx="3276600" cy="1752600"/>
          </a:xfrm>
          <a:custGeom>
            <a:avLst/>
            <a:gdLst>
              <a:gd name="T0" fmla="*/ 688 w 2196"/>
              <a:gd name="T1" fmla="*/ 21 h 681"/>
              <a:gd name="T2" fmla="*/ 426 w 2196"/>
              <a:gd name="T3" fmla="*/ 42 h 681"/>
              <a:gd name="T4" fmla="*/ 290 w 2196"/>
              <a:gd name="T5" fmla="*/ 84 h 681"/>
              <a:gd name="T6" fmla="*/ 112 w 2196"/>
              <a:gd name="T7" fmla="*/ 136 h 681"/>
              <a:gd name="T8" fmla="*/ 60 w 2196"/>
              <a:gd name="T9" fmla="*/ 189 h 681"/>
              <a:gd name="T10" fmla="*/ 7 w 2196"/>
              <a:gd name="T11" fmla="*/ 325 h 681"/>
              <a:gd name="T12" fmla="*/ 49 w 2196"/>
              <a:gd name="T13" fmla="*/ 566 h 681"/>
              <a:gd name="T14" fmla="*/ 144 w 2196"/>
              <a:gd name="T15" fmla="*/ 597 h 681"/>
              <a:gd name="T16" fmla="*/ 238 w 2196"/>
              <a:gd name="T17" fmla="*/ 639 h 681"/>
              <a:gd name="T18" fmla="*/ 269 w 2196"/>
              <a:gd name="T19" fmla="*/ 649 h 681"/>
              <a:gd name="T20" fmla="*/ 939 w 2196"/>
              <a:gd name="T21" fmla="*/ 618 h 681"/>
              <a:gd name="T22" fmla="*/ 971 w 2196"/>
              <a:gd name="T23" fmla="*/ 597 h 681"/>
              <a:gd name="T24" fmla="*/ 1002 w 2196"/>
              <a:gd name="T25" fmla="*/ 587 h 681"/>
              <a:gd name="T26" fmla="*/ 1128 w 2196"/>
              <a:gd name="T27" fmla="*/ 503 h 681"/>
              <a:gd name="T28" fmla="*/ 1243 w 2196"/>
              <a:gd name="T29" fmla="*/ 471 h 681"/>
              <a:gd name="T30" fmla="*/ 1557 w 2196"/>
              <a:gd name="T31" fmla="*/ 482 h 681"/>
              <a:gd name="T32" fmla="*/ 1693 w 2196"/>
              <a:gd name="T33" fmla="*/ 524 h 681"/>
              <a:gd name="T34" fmla="*/ 1861 w 2196"/>
              <a:gd name="T35" fmla="*/ 576 h 681"/>
              <a:gd name="T36" fmla="*/ 1924 w 2196"/>
              <a:gd name="T37" fmla="*/ 607 h 681"/>
              <a:gd name="T38" fmla="*/ 2112 w 2196"/>
              <a:gd name="T39" fmla="*/ 660 h 681"/>
              <a:gd name="T40" fmla="*/ 2175 w 2196"/>
              <a:gd name="T41" fmla="*/ 649 h 681"/>
              <a:gd name="T42" fmla="*/ 2133 w 2196"/>
              <a:gd name="T43" fmla="*/ 576 h 681"/>
              <a:gd name="T44" fmla="*/ 1882 w 2196"/>
              <a:gd name="T45" fmla="*/ 524 h 681"/>
              <a:gd name="T46" fmla="*/ 1725 w 2196"/>
              <a:gd name="T47" fmla="*/ 471 h 681"/>
              <a:gd name="T48" fmla="*/ 1662 w 2196"/>
              <a:gd name="T49" fmla="*/ 440 h 681"/>
              <a:gd name="T50" fmla="*/ 1568 w 2196"/>
              <a:gd name="T51" fmla="*/ 398 h 681"/>
              <a:gd name="T52" fmla="*/ 1536 w 2196"/>
              <a:gd name="T53" fmla="*/ 388 h 681"/>
              <a:gd name="T54" fmla="*/ 1526 w 2196"/>
              <a:gd name="T55" fmla="*/ 356 h 681"/>
              <a:gd name="T56" fmla="*/ 1494 w 2196"/>
              <a:gd name="T57" fmla="*/ 325 h 681"/>
              <a:gd name="T58" fmla="*/ 1474 w 2196"/>
              <a:gd name="T59" fmla="*/ 220 h 681"/>
              <a:gd name="T60" fmla="*/ 1568 w 2196"/>
              <a:gd name="T61" fmla="*/ 136 h 681"/>
              <a:gd name="T62" fmla="*/ 1474 w 2196"/>
              <a:gd name="T63" fmla="*/ 21 h 681"/>
              <a:gd name="T64" fmla="*/ 1065 w 2196"/>
              <a:gd name="T65" fmla="*/ 52 h 681"/>
              <a:gd name="T66" fmla="*/ 971 w 2196"/>
              <a:gd name="T67" fmla="*/ 105 h 681"/>
              <a:gd name="T68" fmla="*/ 887 w 2196"/>
              <a:gd name="T69" fmla="*/ 94 h 681"/>
              <a:gd name="T70" fmla="*/ 824 w 2196"/>
              <a:gd name="T71" fmla="*/ 52 h 681"/>
              <a:gd name="T72" fmla="*/ 793 w 2196"/>
              <a:gd name="T73" fmla="*/ 42 h 681"/>
              <a:gd name="T74" fmla="*/ 740 w 2196"/>
              <a:gd name="T75" fmla="*/ 0 h 681"/>
              <a:gd name="T76" fmla="*/ 688 w 2196"/>
              <a:gd name="T77" fmla="*/ 21 h 68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196"/>
              <a:gd name="T118" fmla="*/ 0 h 681"/>
              <a:gd name="T119" fmla="*/ 2196 w 2196"/>
              <a:gd name="T120" fmla="*/ 681 h 681"/>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196" h="681">
                <a:moveTo>
                  <a:pt x="688" y="21"/>
                </a:moveTo>
                <a:cubicBezTo>
                  <a:pt x="609" y="26"/>
                  <a:pt x="508" y="30"/>
                  <a:pt x="426" y="42"/>
                </a:cubicBezTo>
                <a:cubicBezTo>
                  <a:pt x="379" y="49"/>
                  <a:pt x="335" y="69"/>
                  <a:pt x="290" y="84"/>
                </a:cubicBezTo>
                <a:cubicBezTo>
                  <a:pt x="231" y="104"/>
                  <a:pt x="171" y="118"/>
                  <a:pt x="112" y="136"/>
                </a:cubicBezTo>
                <a:cubicBezTo>
                  <a:pt x="58" y="218"/>
                  <a:pt x="127" y="122"/>
                  <a:pt x="60" y="189"/>
                </a:cubicBezTo>
                <a:cubicBezTo>
                  <a:pt x="27" y="222"/>
                  <a:pt x="18" y="282"/>
                  <a:pt x="7" y="325"/>
                </a:cubicBezTo>
                <a:cubicBezTo>
                  <a:pt x="9" y="356"/>
                  <a:pt x="0" y="527"/>
                  <a:pt x="49" y="566"/>
                </a:cubicBezTo>
                <a:cubicBezTo>
                  <a:pt x="69" y="581"/>
                  <a:pt x="120" y="589"/>
                  <a:pt x="144" y="597"/>
                </a:cubicBezTo>
                <a:cubicBezTo>
                  <a:pt x="193" y="630"/>
                  <a:pt x="164" y="615"/>
                  <a:pt x="238" y="639"/>
                </a:cubicBezTo>
                <a:cubicBezTo>
                  <a:pt x="248" y="642"/>
                  <a:pt x="269" y="649"/>
                  <a:pt x="269" y="649"/>
                </a:cubicBezTo>
                <a:cubicBezTo>
                  <a:pt x="852" y="639"/>
                  <a:pt x="683" y="681"/>
                  <a:pt x="939" y="618"/>
                </a:cubicBezTo>
                <a:cubicBezTo>
                  <a:pt x="950" y="611"/>
                  <a:pt x="960" y="603"/>
                  <a:pt x="971" y="597"/>
                </a:cubicBezTo>
                <a:cubicBezTo>
                  <a:pt x="981" y="592"/>
                  <a:pt x="992" y="592"/>
                  <a:pt x="1002" y="587"/>
                </a:cubicBezTo>
                <a:cubicBezTo>
                  <a:pt x="1045" y="563"/>
                  <a:pt x="1087" y="531"/>
                  <a:pt x="1128" y="503"/>
                </a:cubicBezTo>
                <a:cubicBezTo>
                  <a:pt x="1156" y="484"/>
                  <a:pt x="1212" y="478"/>
                  <a:pt x="1243" y="471"/>
                </a:cubicBezTo>
                <a:cubicBezTo>
                  <a:pt x="1348" y="475"/>
                  <a:pt x="1452" y="476"/>
                  <a:pt x="1557" y="482"/>
                </a:cubicBezTo>
                <a:cubicBezTo>
                  <a:pt x="1603" y="485"/>
                  <a:pt x="1650" y="509"/>
                  <a:pt x="1693" y="524"/>
                </a:cubicBezTo>
                <a:cubicBezTo>
                  <a:pt x="1748" y="544"/>
                  <a:pt x="1805" y="560"/>
                  <a:pt x="1861" y="576"/>
                </a:cubicBezTo>
                <a:cubicBezTo>
                  <a:pt x="1913" y="591"/>
                  <a:pt x="1872" y="581"/>
                  <a:pt x="1924" y="607"/>
                </a:cubicBezTo>
                <a:cubicBezTo>
                  <a:pt x="1981" y="635"/>
                  <a:pt x="2051" y="647"/>
                  <a:pt x="2112" y="660"/>
                </a:cubicBezTo>
                <a:cubicBezTo>
                  <a:pt x="2133" y="656"/>
                  <a:pt x="2160" y="664"/>
                  <a:pt x="2175" y="649"/>
                </a:cubicBezTo>
                <a:cubicBezTo>
                  <a:pt x="2196" y="628"/>
                  <a:pt x="2140" y="580"/>
                  <a:pt x="2133" y="576"/>
                </a:cubicBezTo>
                <a:cubicBezTo>
                  <a:pt x="2062" y="537"/>
                  <a:pt x="1959" y="533"/>
                  <a:pt x="1882" y="524"/>
                </a:cubicBezTo>
                <a:cubicBezTo>
                  <a:pt x="1831" y="506"/>
                  <a:pt x="1773" y="495"/>
                  <a:pt x="1725" y="471"/>
                </a:cubicBezTo>
                <a:cubicBezTo>
                  <a:pt x="1651" y="433"/>
                  <a:pt x="1733" y="463"/>
                  <a:pt x="1662" y="440"/>
                </a:cubicBezTo>
                <a:cubicBezTo>
                  <a:pt x="1614" y="407"/>
                  <a:pt x="1641" y="422"/>
                  <a:pt x="1568" y="398"/>
                </a:cubicBezTo>
                <a:cubicBezTo>
                  <a:pt x="1557" y="395"/>
                  <a:pt x="1536" y="388"/>
                  <a:pt x="1536" y="388"/>
                </a:cubicBezTo>
                <a:cubicBezTo>
                  <a:pt x="1533" y="377"/>
                  <a:pt x="1532" y="365"/>
                  <a:pt x="1526" y="356"/>
                </a:cubicBezTo>
                <a:cubicBezTo>
                  <a:pt x="1518" y="344"/>
                  <a:pt x="1499" y="339"/>
                  <a:pt x="1494" y="325"/>
                </a:cubicBezTo>
                <a:cubicBezTo>
                  <a:pt x="1481" y="292"/>
                  <a:pt x="1474" y="220"/>
                  <a:pt x="1474" y="220"/>
                </a:cubicBezTo>
                <a:cubicBezTo>
                  <a:pt x="1489" y="143"/>
                  <a:pt x="1492" y="152"/>
                  <a:pt x="1568" y="136"/>
                </a:cubicBezTo>
                <a:cubicBezTo>
                  <a:pt x="1593" y="60"/>
                  <a:pt x="1537" y="41"/>
                  <a:pt x="1474" y="21"/>
                </a:cubicBezTo>
                <a:cubicBezTo>
                  <a:pt x="1189" y="29"/>
                  <a:pt x="1220" y="4"/>
                  <a:pt x="1065" y="52"/>
                </a:cubicBezTo>
                <a:cubicBezTo>
                  <a:pt x="1032" y="86"/>
                  <a:pt x="1014" y="90"/>
                  <a:pt x="971" y="105"/>
                </a:cubicBezTo>
                <a:cubicBezTo>
                  <a:pt x="943" y="101"/>
                  <a:pt x="914" y="104"/>
                  <a:pt x="887" y="94"/>
                </a:cubicBezTo>
                <a:cubicBezTo>
                  <a:pt x="863" y="85"/>
                  <a:pt x="848" y="60"/>
                  <a:pt x="824" y="52"/>
                </a:cubicBezTo>
                <a:cubicBezTo>
                  <a:pt x="814" y="49"/>
                  <a:pt x="803" y="45"/>
                  <a:pt x="793" y="42"/>
                </a:cubicBezTo>
                <a:cubicBezTo>
                  <a:pt x="777" y="18"/>
                  <a:pt x="774" y="0"/>
                  <a:pt x="740" y="0"/>
                </a:cubicBezTo>
                <a:cubicBezTo>
                  <a:pt x="728" y="0"/>
                  <a:pt x="658" y="51"/>
                  <a:pt x="688" y="21"/>
                </a:cubicBezTo>
                <a:close/>
              </a:path>
            </a:pathLst>
          </a:custGeom>
          <a:gradFill rotWithShape="0">
            <a:gsLst>
              <a:gs pos="0">
                <a:srgbClr val="100A06"/>
              </a:gs>
              <a:gs pos="50000">
                <a:srgbClr val="FF9966"/>
              </a:gs>
              <a:gs pos="100000">
                <a:srgbClr val="100A06"/>
              </a:gs>
            </a:gsLst>
            <a:lin ang="5400000" scaled="1"/>
          </a:gradFill>
          <a:ln w="9525">
            <a:noFill/>
            <a:round/>
            <a:headEnd/>
            <a:tailEnd/>
          </a:ln>
          <a:effectLst>
            <a:prstShdw prst="shdw13" dist="53882" dir="13500000">
              <a:srgbClr val="808080"/>
            </a:prstShdw>
          </a:effectLst>
        </p:spPr>
        <p:txBody>
          <a:bodyPr/>
          <a:lstStyle/>
          <a:p>
            <a:endParaRPr lang="en-US">
              <a:latin typeface="Lucida Sans Unicode" pitchFamily="34" charset="0"/>
            </a:endParaRPr>
          </a:p>
        </p:txBody>
      </p:sp>
      <p:sp>
        <p:nvSpPr>
          <p:cNvPr id="40973" name="Oval 20"/>
          <p:cNvSpPr>
            <a:spLocks noChangeArrowheads="1"/>
          </p:cNvSpPr>
          <p:nvPr/>
        </p:nvSpPr>
        <p:spPr bwMode="auto">
          <a:xfrm>
            <a:off x="5562600" y="1676400"/>
            <a:ext cx="1143000" cy="609600"/>
          </a:xfrm>
          <a:prstGeom prst="ellipse">
            <a:avLst/>
          </a:prstGeom>
          <a:gradFill rotWithShape="0">
            <a:gsLst>
              <a:gs pos="0">
                <a:srgbClr val="00002F"/>
              </a:gs>
              <a:gs pos="50000">
                <a:srgbClr val="000066"/>
              </a:gs>
              <a:gs pos="100000">
                <a:srgbClr val="00002F"/>
              </a:gs>
            </a:gsLst>
            <a:lin ang="5400000" scaled="1"/>
          </a:gradFill>
          <a:ln w="9525">
            <a:solidFill>
              <a:srgbClr val="000066"/>
            </a:solidFill>
            <a:round/>
            <a:headEnd/>
            <a:tailEnd/>
          </a:ln>
        </p:spPr>
        <p:txBody>
          <a:bodyPr wrap="none" anchor="ctr"/>
          <a:lstStyle/>
          <a:p>
            <a:endParaRPr lang="en-US">
              <a:latin typeface="Lucida Sans Unicode" pitchFamily="34" charset="0"/>
            </a:endParaRPr>
          </a:p>
        </p:txBody>
      </p:sp>
      <p:sp>
        <p:nvSpPr>
          <p:cNvPr id="40974" name="Oval 21"/>
          <p:cNvSpPr>
            <a:spLocks noChangeArrowheads="1"/>
          </p:cNvSpPr>
          <p:nvPr/>
        </p:nvSpPr>
        <p:spPr bwMode="auto">
          <a:xfrm>
            <a:off x="5943600" y="1905000"/>
            <a:ext cx="76200" cy="152400"/>
          </a:xfrm>
          <a:prstGeom prst="ellipse">
            <a:avLst/>
          </a:prstGeom>
          <a:solidFill>
            <a:srgbClr val="FF9900"/>
          </a:solidFill>
          <a:ln w="9525">
            <a:solidFill>
              <a:schemeClr val="tx1"/>
            </a:solidFill>
            <a:round/>
            <a:headEnd/>
            <a:tailEnd/>
          </a:ln>
        </p:spPr>
        <p:txBody>
          <a:bodyPr wrap="none" anchor="ctr"/>
          <a:lstStyle/>
          <a:p>
            <a:endParaRPr lang="en-US">
              <a:latin typeface="Lucida Sans Unicode" pitchFamily="34" charset="0"/>
            </a:endParaRPr>
          </a:p>
        </p:txBody>
      </p:sp>
      <p:sp>
        <p:nvSpPr>
          <p:cNvPr id="40975" name="Text Box 22"/>
          <p:cNvSpPr txBox="1">
            <a:spLocks noChangeArrowheads="1"/>
          </p:cNvSpPr>
          <p:nvPr/>
        </p:nvSpPr>
        <p:spPr bwMode="auto">
          <a:xfrm>
            <a:off x="381000" y="762000"/>
            <a:ext cx="1828800" cy="369888"/>
          </a:xfrm>
          <a:prstGeom prst="rect">
            <a:avLst/>
          </a:prstGeom>
          <a:gradFill rotWithShape="0">
            <a:gsLst>
              <a:gs pos="0">
                <a:srgbClr val="000000"/>
              </a:gs>
              <a:gs pos="50000">
                <a:srgbClr val="FF9900"/>
              </a:gs>
              <a:gs pos="100000">
                <a:srgbClr val="000000"/>
              </a:gs>
            </a:gsLst>
            <a:lin ang="5400000" scaled="1"/>
          </a:gradFill>
          <a:ln w="9525">
            <a:noFill/>
            <a:miter lim="800000"/>
            <a:headEnd/>
            <a:tailEnd/>
          </a:ln>
        </p:spPr>
        <p:txBody>
          <a:bodyPr>
            <a:spAutoFit/>
          </a:bodyPr>
          <a:lstStyle/>
          <a:p>
            <a:r>
              <a:rPr lang="en-US">
                <a:solidFill>
                  <a:srgbClr val="000066"/>
                </a:solidFill>
                <a:latin typeface="Lucida Sans Unicode" pitchFamily="34" charset="0"/>
              </a:rPr>
              <a:t>Signals/injury</a:t>
            </a:r>
          </a:p>
        </p:txBody>
      </p:sp>
      <p:sp>
        <p:nvSpPr>
          <p:cNvPr id="40976" name="AutoShape 23"/>
          <p:cNvSpPr>
            <a:spLocks noChangeArrowheads="1"/>
          </p:cNvSpPr>
          <p:nvPr/>
        </p:nvSpPr>
        <p:spPr bwMode="auto">
          <a:xfrm rot="5400000">
            <a:off x="457200" y="1371600"/>
            <a:ext cx="685800" cy="228600"/>
          </a:xfrm>
          <a:prstGeom prst="notchedRightArrow">
            <a:avLst>
              <a:gd name="adj1" fmla="val 50000"/>
              <a:gd name="adj2" fmla="val 75000"/>
            </a:avLst>
          </a:prstGeom>
          <a:solidFill>
            <a:srgbClr val="FF9900"/>
          </a:solidFill>
          <a:ln w="9525">
            <a:solidFill>
              <a:schemeClr val="tx1"/>
            </a:solidFill>
            <a:miter lim="800000"/>
            <a:headEnd/>
            <a:tailEnd/>
          </a:ln>
        </p:spPr>
        <p:txBody>
          <a:bodyPr wrap="none" anchor="ctr"/>
          <a:lstStyle/>
          <a:p>
            <a:endParaRPr lang="en-US">
              <a:latin typeface="Lucida Sans Unicode" pitchFamily="34" charset="0"/>
            </a:endParaRPr>
          </a:p>
        </p:txBody>
      </p:sp>
      <p:sp>
        <p:nvSpPr>
          <p:cNvPr id="40977" name="AutoShape 24"/>
          <p:cNvSpPr>
            <a:spLocks noChangeArrowheads="1"/>
          </p:cNvSpPr>
          <p:nvPr/>
        </p:nvSpPr>
        <p:spPr bwMode="auto">
          <a:xfrm rot="5400000">
            <a:off x="762000" y="1371600"/>
            <a:ext cx="685800" cy="228600"/>
          </a:xfrm>
          <a:prstGeom prst="notchedRightArrow">
            <a:avLst>
              <a:gd name="adj1" fmla="val 50000"/>
              <a:gd name="adj2" fmla="val 75000"/>
            </a:avLst>
          </a:prstGeom>
          <a:solidFill>
            <a:srgbClr val="FF9900"/>
          </a:solidFill>
          <a:ln w="9525">
            <a:solidFill>
              <a:schemeClr val="tx1"/>
            </a:solidFill>
            <a:miter lim="800000"/>
            <a:headEnd/>
            <a:tailEnd/>
          </a:ln>
        </p:spPr>
        <p:txBody>
          <a:bodyPr wrap="none" anchor="ctr"/>
          <a:lstStyle/>
          <a:p>
            <a:endParaRPr lang="en-US">
              <a:latin typeface="Lucida Sans Unicode" pitchFamily="34" charset="0"/>
            </a:endParaRPr>
          </a:p>
        </p:txBody>
      </p:sp>
      <p:sp>
        <p:nvSpPr>
          <p:cNvPr id="23" name="AutoShape 20"/>
          <p:cNvSpPr>
            <a:spLocks noChangeArrowheads="1"/>
          </p:cNvSpPr>
          <p:nvPr/>
        </p:nvSpPr>
        <p:spPr bwMode="auto">
          <a:xfrm>
            <a:off x="4267200" y="5562600"/>
            <a:ext cx="485775" cy="381000"/>
          </a:xfrm>
          <a:prstGeom prst="downArrow">
            <a:avLst>
              <a:gd name="adj1" fmla="val 50000"/>
              <a:gd name="adj2" fmla="val 25000"/>
            </a:avLst>
          </a:prstGeom>
          <a:solidFill>
            <a:schemeClr val="accent1"/>
          </a:solidFill>
          <a:ln w="9525">
            <a:noFill/>
            <a:miter lim="800000"/>
            <a:headEnd/>
            <a:tailEnd/>
          </a:ln>
          <a:effectLst>
            <a:outerShdw dist="107763" dir="8100000" algn="ctr" rotWithShape="0">
              <a:schemeClr val="bg2"/>
            </a:outerShdw>
          </a:effectLst>
        </p:spPr>
        <p:txBody>
          <a:bodyPr wrap="none" anchor="ctr"/>
          <a:lstStyle/>
          <a:p>
            <a:pPr fontAlgn="auto">
              <a:spcBef>
                <a:spcPts val="0"/>
              </a:spcBef>
              <a:spcAft>
                <a:spcPts val="0"/>
              </a:spcAft>
              <a:defRPr/>
            </a:pPr>
            <a:endParaRPr lang="en-US">
              <a:latin typeface="+mn-lt"/>
              <a:cs typeface="+mn-cs"/>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2"/>
          </p:nvPr>
        </p:nvSpPr>
        <p:spPr/>
        <p:txBody>
          <a:bodyPr/>
          <a:lstStyle/>
          <a:p>
            <a:fld id="{0F7DC469-9DF9-424B-AECA-8B4CA382126A}" type="slidenum">
              <a:rPr lang="en-US"/>
              <a:pPr/>
              <a:t>26</a:t>
            </a:fld>
            <a:endParaRPr lang="en-US"/>
          </a:p>
        </p:txBody>
      </p:sp>
      <p:sp>
        <p:nvSpPr>
          <p:cNvPr id="41985" name="Slide Number Placeholder 4"/>
          <p:cNvSpPr txBox="1">
            <a:spLocks noGrp="1"/>
          </p:cNvSpPr>
          <p:nvPr/>
        </p:nvSpPr>
        <p:spPr bwMode="auto">
          <a:xfrm>
            <a:off x="8647113" y="6408738"/>
            <a:ext cx="366712" cy="365125"/>
          </a:xfrm>
          <a:prstGeom prst="rect">
            <a:avLst/>
          </a:prstGeom>
          <a:noFill/>
          <a:ln w="9525">
            <a:noFill/>
            <a:miter lim="800000"/>
            <a:headEnd/>
            <a:tailEnd/>
          </a:ln>
        </p:spPr>
        <p:txBody>
          <a:bodyPr anchor="b"/>
          <a:lstStyle/>
          <a:p>
            <a:pPr algn="r"/>
            <a:fld id="{E3DB5E56-988A-40F5-AA68-A9898EBD07FD}" type="slidenum">
              <a:rPr lang="en-US" sz="1000">
                <a:latin typeface="Lucida Sans Unicode" pitchFamily="34" charset="0"/>
              </a:rPr>
              <a:pPr algn="r"/>
              <a:t>26</a:t>
            </a:fld>
            <a:endParaRPr lang="en-US" sz="1000">
              <a:latin typeface="Lucida Sans Unicode" pitchFamily="34" charset="0"/>
            </a:endParaRPr>
          </a:p>
        </p:txBody>
      </p:sp>
      <p:pic>
        <p:nvPicPr>
          <p:cNvPr id="41986" name="Picture 4" descr="http://www.lrc.arizona.edu/courses/webpath2/JPEG1/CV101.JPG"/>
          <p:cNvPicPr>
            <a:picLocks noChangeAspect="1" noChangeArrowheads="1"/>
          </p:cNvPicPr>
          <p:nvPr/>
        </p:nvPicPr>
        <p:blipFill>
          <a:blip r:embed="rId2"/>
          <a:srcRect/>
          <a:stretch>
            <a:fillRect/>
          </a:stretch>
        </p:blipFill>
        <p:spPr bwMode="auto">
          <a:xfrm>
            <a:off x="1066800" y="1066800"/>
            <a:ext cx="7162800" cy="4675188"/>
          </a:xfrm>
          <a:prstGeom prst="rect">
            <a:avLst/>
          </a:prstGeom>
          <a:noFill/>
          <a:ln w="9525">
            <a:solidFill>
              <a:srgbClr val="FF9900"/>
            </a:solidFill>
            <a:miter lim="800000"/>
            <a:headEnd/>
            <a:tailEnd/>
          </a:ln>
        </p:spPr>
      </p:pic>
      <p:sp>
        <p:nvSpPr>
          <p:cNvPr id="6" name="Title 5"/>
          <p:cNvSpPr>
            <a:spLocks noGrp="1"/>
          </p:cNvSpPr>
          <p:nvPr>
            <p:ph type="title" idx="4294967295"/>
          </p:nvPr>
        </p:nvSpPr>
        <p:spPr>
          <a:xfrm>
            <a:off x="381000" y="381000"/>
            <a:ext cx="8229600" cy="1143000"/>
          </a:xfrm>
          <a:noFill/>
          <a:ln/>
        </p:spPr>
        <p:txBody>
          <a:bodyPr rtlCol="0">
            <a:normAutofit fontScale="90000"/>
            <a:scene3d>
              <a:camera prst="orthographicFront"/>
              <a:lightRig rig="soft" dir="t"/>
            </a:scene3d>
            <a:sp3d prstMaterial="softEdge">
              <a:bevelT w="25400" h="25400"/>
            </a:sp3d>
          </a:bodyPr>
          <a:lstStyle/>
          <a:p>
            <a:pPr algn="l" fontAlgn="auto">
              <a:spcAft>
                <a:spcPts val="0"/>
              </a:spcAft>
              <a:defRPr/>
            </a:pPr>
            <a:r>
              <a:rPr lang="en-US" sz="4100" kern="1200" dirty="0">
                <a:effectLst>
                  <a:outerShdw blurRad="31750" dist="25400" dir="5400000" algn="tl" rotWithShape="0">
                    <a:srgbClr val="000000">
                      <a:alpha val="25000"/>
                    </a:srgbClr>
                  </a:outerShdw>
                </a:effectLst>
                <a:latin typeface="+mj-lt"/>
                <a:ea typeface="+mj-ea"/>
                <a:cs typeface="+mj-cs"/>
              </a:rPr>
              <a:t>Left ventricular hypertrophy</a:t>
            </a:r>
            <a:br>
              <a:rPr lang="en-US" sz="4100" kern="1200" dirty="0">
                <a:effectLst>
                  <a:outerShdw blurRad="31750" dist="25400" dir="5400000" algn="tl" rotWithShape="0">
                    <a:srgbClr val="000000">
                      <a:alpha val="25000"/>
                    </a:srgbClr>
                  </a:outerShdw>
                </a:effectLst>
                <a:latin typeface="+mj-lt"/>
                <a:ea typeface="+mj-ea"/>
                <a:cs typeface="+mj-cs"/>
              </a:rPr>
            </a:br>
            <a:endParaRPr lang="en-US" sz="4100" b="1" kern="1200" dirty="0">
              <a:effectLst>
                <a:outerShdw blurRad="31750" dist="25400" dir="5400000" algn="tl" rotWithShape="0">
                  <a:srgbClr val="000000">
                    <a:alpha val="25000"/>
                  </a:srgbClr>
                </a:outerShdw>
              </a:effectLst>
              <a:latin typeface="+mj-lt"/>
              <a:ea typeface="+mj-ea"/>
              <a:cs typeface="+mj-cs"/>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Slide Number Placeholder 3"/>
          <p:cNvSpPr>
            <a:spLocks noGrp="1"/>
          </p:cNvSpPr>
          <p:nvPr>
            <p:ph type="sldNum" sz="quarter" idx="12"/>
          </p:nvPr>
        </p:nvSpPr>
        <p:spPr/>
        <p:txBody>
          <a:bodyPr/>
          <a:lstStyle/>
          <a:p>
            <a:fld id="{BA051A14-DEDF-4F2A-B89F-C6E75E1111D5}" type="slidenum">
              <a:rPr lang="en-US"/>
              <a:pPr/>
              <a:t>27</a:t>
            </a:fld>
            <a:endParaRPr lang="en-US"/>
          </a:p>
        </p:txBody>
      </p:sp>
      <p:sp>
        <p:nvSpPr>
          <p:cNvPr id="43009" name="Text Box 3"/>
          <p:cNvSpPr txBox="1">
            <a:spLocks noChangeArrowheads="1"/>
          </p:cNvSpPr>
          <p:nvPr/>
        </p:nvSpPr>
        <p:spPr bwMode="auto">
          <a:xfrm>
            <a:off x="2057400" y="228600"/>
            <a:ext cx="4440238" cy="369888"/>
          </a:xfrm>
          <a:prstGeom prst="rect">
            <a:avLst/>
          </a:prstGeom>
          <a:noFill/>
          <a:ln w="9525">
            <a:solidFill>
              <a:srgbClr val="FF9900"/>
            </a:solidFill>
            <a:miter lim="800000"/>
            <a:headEnd/>
            <a:tailEnd/>
          </a:ln>
        </p:spPr>
        <p:txBody>
          <a:bodyPr>
            <a:spAutoFit/>
          </a:bodyPr>
          <a:lstStyle/>
          <a:p>
            <a:r>
              <a:rPr lang="en-US">
                <a:solidFill>
                  <a:srgbClr val="FFFF66"/>
                </a:solidFill>
                <a:latin typeface="Lucida Sans Unicode" pitchFamily="34" charset="0"/>
              </a:rPr>
              <a:t>     Hyperplasia – cell or organ</a:t>
            </a:r>
          </a:p>
        </p:txBody>
      </p:sp>
      <p:sp>
        <p:nvSpPr>
          <p:cNvPr id="43010" name="Freeform 4"/>
          <p:cNvSpPr>
            <a:spLocks/>
          </p:cNvSpPr>
          <p:nvPr/>
        </p:nvSpPr>
        <p:spPr bwMode="auto">
          <a:xfrm>
            <a:off x="381000" y="1600200"/>
            <a:ext cx="3028950" cy="1081088"/>
          </a:xfrm>
          <a:custGeom>
            <a:avLst/>
            <a:gdLst>
              <a:gd name="T0" fmla="*/ 688 w 2196"/>
              <a:gd name="T1" fmla="*/ 21 h 681"/>
              <a:gd name="T2" fmla="*/ 426 w 2196"/>
              <a:gd name="T3" fmla="*/ 42 h 681"/>
              <a:gd name="T4" fmla="*/ 290 w 2196"/>
              <a:gd name="T5" fmla="*/ 84 h 681"/>
              <a:gd name="T6" fmla="*/ 112 w 2196"/>
              <a:gd name="T7" fmla="*/ 136 h 681"/>
              <a:gd name="T8" fmla="*/ 60 w 2196"/>
              <a:gd name="T9" fmla="*/ 189 h 681"/>
              <a:gd name="T10" fmla="*/ 7 w 2196"/>
              <a:gd name="T11" fmla="*/ 325 h 681"/>
              <a:gd name="T12" fmla="*/ 49 w 2196"/>
              <a:gd name="T13" fmla="*/ 566 h 681"/>
              <a:gd name="T14" fmla="*/ 144 w 2196"/>
              <a:gd name="T15" fmla="*/ 597 h 681"/>
              <a:gd name="T16" fmla="*/ 238 w 2196"/>
              <a:gd name="T17" fmla="*/ 639 h 681"/>
              <a:gd name="T18" fmla="*/ 269 w 2196"/>
              <a:gd name="T19" fmla="*/ 649 h 681"/>
              <a:gd name="T20" fmla="*/ 939 w 2196"/>
              <a:gd name="T21" fmla="*/ 618 h 681"/>
              <a:gd name="T22" fmla="*/ 971 w 2196"/>
              <a:gd name="T23" fmla="*/ 597 h 681"/>
              <a:gd name="T24" fmla="*/ 1002 w 2196"/>
              <a:gd name="T25" fmla="*/ 587 h 681"/>
              <a:gd name="T26" fmla="*/ 1128 w 2196"/>
              <a:gd name="T27" fmla="*/ 503 h 681"/>
              <a:gd name="T28" fmla="*/ 1243 w 2196"/>
              <a:gd name="T29" fmla="*/ 471 h 681"/>
              <a:gd name="T30" fmla="*/ 1557 w 2196"/>
              <a:gd name="T31" fmla="*/ 482 h 681"/>
              <a:gd name="T32" fmla="*/ 1693 w 2196"/>
              <a:gd name="T33" fmla="*/ 524 h 681"/>
              <a:gd name="T34" fmla="*/ 1861 w 2196"/>
              <a:gd name="T35" fmla="*/ 576 h 681"/>
              <a:gd name="T36" fmla="*/ 1924 w 2196"/>
              <a:gd name="T37" fmla="*/ 607 h 681"/>
              <a:gd name="T38" fmla="*/ 2112 w 2196"/>
              <a:gd name="T39" fmla="*/ 660 h 681"/>
              <a:gd name="T40" fmla="*/ 2175 w 2196"/>
              <a:gd name="T41" fmla="*/ 649 h 681"/>
              <a:gd name="T42" fmla="*/ 2133 w 2196"/>
              <a:gd name="T43" fmla="*/ 576 h 681"/>
              <a:gd name="T44" fmla="*/ 1882 w 2196"/>
              <a:gd name="T45" fmla="*/ 524 h 681"/>
              <a:gd name="T46" fmla="*/ 1725 w 2196"/>
              <a:gd name="T47" fmla="*/ 471 h 681"/>
              <a:gd name="T48" fmla="*/ 1662 w 2196"/>
              <a:gd name="T49" fmla="*/ 440 h 681"/>
              <a:gd name="T50" fmla="*/ 1568 w 2196"/>
              <a:gd name="T51" fmla="*/ 398 h 681"/>
              <a:gd name="T52" fmla="*/ 1536 w 2196"/>
              <a:gd name="T53" fmla="*/ 388 h 681"/>
              <a:gd name="T54" fmla="*/ 1526 w 2196"/>
              <a:gd name="T55" fmla="*/ 356 h 681"/>
              <a:gd name="T56" fmla="*/ 1494 w 2196"/>
              <a:gd name="T57" fmla="*/ 325 h 681"/>
              <a:gd name="T58" fmla="*/ 1474 w 2196"/>
              <a:gd name="T59" fmla="*/ 220 h 681"/>
              <a:gd name="T60" fmla="*/ 1568 w 2196"/>
              <a:gd name="T61" fmla="*/ 136 h 681"/>
              <a:gd name="T62" fmla="*/ 1474 w 2196"/>
              <a:gd name="T63" fmla="*/ 21 h 681"/>
              <a:gd name="T64" fmla="*/ 1065 w 2196"/>
              <a:gd name="T65" fmla="*/ 52 h 681"/>
              <a:gd name="T66" fmla="*/ 971 w 2196"/>
              <a:gd name="T67" fmla="*/ 105 h 681"/>
              <a:gd name="T68" fmla="*/ 887 w 2196"/>
              <a:gd name="T69" fmla="*/ 94 h 681"/>
              <a:gd name="T70" fmla="*/ 824 w 2196"/>
              <a:gd name="T71" fmla="*/ 52 h 681"/>
              <a:gd name="T72" fmla="*/ 793 w 2196"/>
              <a:gd name="T73" fmla="*/ 42 h 681"/>
              <a:gd name="T74" fmla="*/ 740 w 2196"/>
              <a:gd name="T75" fmla="*/ 0 h 681"/>
              <a:gd name="T76" fmla="*/ 688 w 2196"/>
              <a:gd name="T77" fmla="*/ 21 h 68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196"/>
              <a:gd name="T118" fmla="*/ 0 h 681"/>
              <a:gd name="T119" fmla="*/ 2196 w 2196"/>
              <a:gd name="T120" fmla="*/ 681 h 681"/>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196" h="681">
                <a:moveTo>
                  <a:pt x="688" y="21"/>
                </a:moveTo>
                <a:cubicBezTo>
                  <a:pt x="609" y="26"/>
                  <a:pt x="508" y="30"/>
                  <a:pt x="426" y="42"/>
                </a:cubicBezTo>
                <a:cubicBezTo>
                  <a:pt x="379" y="49"/>
                  <a:pt x="335" y="69"/>
                  <a:pt x="290" y="84"/>
                </a:cubicBezTo>
                <a:cubicBezTo>
                  <a:pt x="231" y="104"/>
                  <a:pt x="171" y="118"/>
                  <a:pt x="112" y="136"/>
                </a:cubicBezTo>
                <a:cubicBezTo>
                  <a:pt x="58" y="218"/>
                  <a:pt x="127" y="122"/>
                  <a:pt x="60" y="189"/>
                </a:cubicBezTo>
                <a:cubicBezTo>
                  <a:pt x="27" y="222"/>
                  <a:pt x="18" y="282"/>
                  <a:pt x="7" y="325"/>
                </a:cubicBezTo>
                <a:cubicBezTo>
                  <a:pt x="9" y="356"/>
                  <a:pt x="0" y="527"/>
                  <a:pt x="49" y="566"/>
                </a:cubicBezTo>
                <a:cubicBezTo>
                  <a:pt x="69" y="581"/>
                  <a:pt x="120" y="589"/>
                  <a:pt x="144" y="597"/>
                </a:cubicBezTo>
                <a:cubicBezTo>
                  <a:pt x="193" y="630"/>
                  <a:pt x="164" y="615"/>
                  <a:pt x="238" y="639"/>
                </a:cubicBezTo>
                <a:cubicBezTo>
                  <a:pt x="248" y="642"/>
                  <a:pt x="269" y="649"/>
                  <a:pt x="269" y="649"/>
                </a:cubicBezTo>
                <a:cubicBezTo>
                  <a:pt x="852" y="639"/>
                  <a:pt x="683" y="681"/>
                  <a:pt x="939" y="618"/>
                </a:cubicBezTo>
                <a:cubicBezTo>
                  <a:pt x="950" y="611"/>
                  <a:pt x="960" y="603"/>
                  <a:pt x="971" y="597"/>
                </a:cubicBezTo>
                <a:cubicBezTo>
                  <a:pt x="981" y="592"/>
                  <a:pt x="992" y="592"/>
                  <a:pt x="1002" y="587"/>
                </a:cubicBezTo>
                <a:cubicBezTo>
                  <a:pt x="1045" y="563"/>
                  <a:pt x="1087" y="531"/>
                  <a:pt x="1128" y="503"/>
                </a:cubicBezTo>
                <a:cubicBezTo>
                  <a:pt x="1156" y="484"/>
                  <a:pt x="1212" y="478"/>
                  <a:pt x="1243" y="471"/>
                </a:cubicBezTo>
                <a:cubicBezTo>
                  <a:pt x="1348" y="475"/>
                  <a:pt x="1452" y="476"/>
                  <a:pt x="1557" y="482"/>
                </a:cubicBezTo>
                <a:cubicBezTo>
                  <a:pt x="1603" y="485"/>
                  <a:pt x="1650" y="509"/>
                  <a:pt x="1693" y="524"/>
                </a:cubicBezTo>
                <a:cubicBezTo>
                  <a:pt x="1748" y="544"/>
                  <a:pt x="1805" y="560"/>
                  <a:pt x="1861" y="576"/>
                </a:cubicBezTo>
                <a:cubicBezTo>
                  <a:pt x="1913" y="591"/>
                  <a:pt x="1872" y="581"/>
                  <a:pt x="1924" y="607"/>
                </a:cubicBezTo>
                <a:cubicBezTo>
                  <a:pt x="1981" y="635"/>
                  <a:pt x="2051" y="647"/>
                  <a:pt x="2112" y="660"/>
                </a:cubicBezTo>
                <a:cubicBezTo>
                  <a:pt x="2133" y="656"/>
                  <a:pt x="2160" y="664"/>
                  <a:pt x="2175" y="649"/>
                </a:cubicBezTo>
                <a:cubicBezTo>
                  <a:pt x="2196" y="628"/>
                  <a:pt x="2140" y="580"/>
                  <a:pt x="2133" y="576"/>
                </a:cubicBezTo>
                <a:cubicBezTo>
                  <a:pt x="2062" y="537"/>
                  <a:pt x="1959" y="533"/>
                  <a:pt x="1882" y="524"/>
                </a:cubicBezTo>
                <a:cubicBezTo>
                  <a:pt x="1831" y="506"/>
                  <a:pt x="1773" y="495"/>
                  <a:pt x="1725" y="471"/>
                </a:cubicBezTo>
                <a:cubicBezTo>
                  <a:pt x="1651" y="433"/>
                  <a:pt x="1733" y="463"/>
                  <a:pt x="1662" y="440"/>
                </a:cubicBezTo>
                <a:cubicBezTo>
                  <a:pt x="1614" y="407"/>
                  <a:pt x="1641" y="422"/>
                  <a:pt x="1568" y="398"/>
                </a:cubicBezTo>
                <a:cubicBezTo>
                  <a:pt x="1557" y="395"/>
                  <a:pt x="1536" y="388"/>
                  <a:pt x="1536" y="388"/>
                </a:cubicBezTo>
                <a:cubicBezTo>
                  <a:pt x="1533" y="377"/>
                  <a:pt x="1532" y="365"/>
                  <a:pt x="1526" y="356"/>
                </a:cubicBezTo>
                <a:cubicBezTo>
                  <a:pt x="1518" y="344"/>
                  <a:pt x="1499" y="339"/>
                  <a:pt x="1494" y="325"/>
                </a:cubicBezTo>
                <a:cubicBezTo>
                  <a:pt x="1481" y="292"/>
                  <a:pt x="1474" y="220"/>
                  <a:pt x="1474" y="220"/>
                </a:cubicBezTo>
                <a:cubicBezTo>
                  <a:pt x="1489" y="143"/>
                  <a:pt x="1492" y="152"/>
                  <a:pt x="1568" y="136"/>
                </a:cubicBezTo>
                <a:cubicBezTo>
                  <a:pt x="1593" y="60"/>
                  <a:pt x="1537" y="41"/>
                  <a:pt x="1474" y="21"/>
                </a:cubicBezTo>
                <a:cubicBezTo>
                  <a:pt x="1189" y="29"/>
                  <a:pt x="1220" y="4"/>
                  <a:pt x="1065" y="52"/>
                </a:cubicBezTo>
                <a:cubicBezTo>
                  <a:pt x="1032" y="86"/>
                  <a:pt x="1014" y="90"/>
                  <a:pt x="971" y="105"/>
                </a:cubicBezTo>
                <a:cubicBezTo>
                  <a:pt x="943" y="101"/>
                  <a:pt x="914" y="104"/>
                  <a:pt x="887" y="94"/>
                </a:cubicBezTo>
                <a:cubicBezTo>
                  <a:pt x="863" y="85"/>
                  <a:pt x="848" y="60"/>
                  <a:pt x="824" y="52"/>
                </a:cubicBezTo>
                <a:cubicBezTo>
                  <a:pt x="814" y="49"/>
                  <a:pt x="803" y="45"/>
                  <a:pt x="793" y="42"/>
                </a:cubicBezTo>
                <a:cubicBezTo>
                  <a:pt x="777" y="18"/>
                  <a:pt x="774" y="0"/>
                  <a:pt x="740" y="0"/>
                </a:cubicBezTo>
                <a:cubicBezTo>
                  <a:pt x="728" y="0"/>
                  <a:pt x="658" y="51"/>
                  <a:pt x="688" y="21"/>
                </a:cubicBezTo>
                <a:close/>
              </a:path>
            </a:pathLst>
          </a:custGeom>
          <a:gradFill rotWithShape="0">
            <a:gsLst>
              <a:gs pos="0">
                <a:srgbClr val="100A06"/>
              </a:gs>
              <a:gs pos="50000">
                <a:srgbClr val="FF9966"/>
              </a:gs>
              <a:gs pos="100000">
                <a:srgbClr val="100A06"/>
              </a:gs>
            </a:gsLst>
            <a:lin ang="5400000" scaled="1"/>
          </a:gradFill>
          <a:ln w="9525">
            <a:noFill/>
            <a:round/>
            <a:headEnd/>
            <a:tailEnd/>
          </a:ln>
          <a:effectLst>
            <a:prstShdw prst="shdw17" dist="17961" dir="2700000">
              <a:srgbClr val="995C3D"/>
            </a:prstShdw>
          </a:effectLst>
        </p:spPr>
        <p:txBody>
          <a:bodyPr/>
          <a:lstStyle/>
          <a:p>
            <a:endParaRPr lang="en-US">
              <a:latin typeface="Lucida Sans Unicode" pitchFamily="34" charset="0"/>
            </a:endParaRPr>
          </a:p>
        </p:txBody>
      </p:sp>
      <p:sp>
        <p:nvSpPr>
          <p:cNvPr id="43011" name="Oval 5"/>
          <p:cNvSpPr>
            <a:spLocks noChangeArrowheads="1"/>
          </p:cNvSpPr>
          <p:nvPr/>
        </p:nvSpPr>
        <p:spPr bwMode="auto">
          <a:xfrm>
            <a:off x="762000" y="1828800"/>
            <a:ext cx="1143000" cy="609600"/>
          </a:xfrm>
          <a:prstGeom prst="ellipse">
            <a:avLst/>
          </a:prstGeom>
          <a:gradFill rotWithShape="0">
            <a:gsLst>
              <a:gs pos="0">
                <a:srgbClr val="00002F"/>
              </a:gs>
              <a:gs pos="50000">
                <a:srgbClr val="000066"/>
              </a:gs>
              <a:gs pos="100000">
                <a:srgbClr val="00002F"/>
              </a:gs>
            </a:gsLst>
            <a:lin ang="5400000" scaled="1"/>
          </a:gradFill>
          <a:ln w="9525">
            <a:solidFill>
              <a:srgbClr val="000066"/>
            </a:solidFill>
            <a:round/>
            <a:headEnd/>
            <a:tailEnd/>
          </a:ln>
        </p:spPr>
        <p:txBody>
          <a:bodyPr wrap="none" anchor="ctr"/>
          <a:lstStyle/>
          <a:p>
            <a:endParaRPr lang="en-US">
              <a:latin typeface="Lucida Sans Unicode" pitchFamily="34" charset="0"/>
            </a:endParaRPr>
          </a:p>
        </p:txBody>
      </p:sp>
      <p:sp>
        <p:nvSpPr>
          <p:cNvPr id="43012" name="Oval 6"/>
          <p:cNvSpPr>
            <a:spLocks noChangeArrowheads="1"/>
          </p:cNvSpPr>
          <p:nvPr/>
        </p:nvSpPr>
        <p:spPr bwMode="auto">
          <a:xfrm>
            <a:off x="1219200" y="2057400"/>
            <a:ext cx="76200" cy="152400"/>
          </a:xfrm>
          <a:prstGeom prst="ellipse">
            <a:avLst/>
          </a:prstGeom>
          <a:solidFill>
            <a:srgbClr val="FF9900"/>
          </a:solidFill>
          <a:ln w="9525">
            <a:solidFill>
              <a:schemeClr val="tx1"/>
            </a:solidFill>
            <a:round/>
            <a:headEnd/>
            <a:tailEnd/>
          </a:ln>
        </p:spPr>
        <p:txBody>
          <a:bodyPr wrap="none" anchor="ctr"/>
          <a:lstStyle/>
          <a:p>
            <a:endParaRPr lang="en-US">
              <a:latin typeface="Lucida Sans Unicode" pitchFamily="34" charset="0"/>
            </a:endParaRPr>
          </a:p>
        </p:txBody>
      </p:sp>
      <p:sp>
        <p:nvSpPr>
          <p:cNvPr id="12295" name="AutoShape 7"/>
          <p:cNvSpPr>
            <a:spLocks noChangeArrowheads="1"/>
          </p:cNvSpPr>
          <p:nvPr/>
        </p:nvSpPr>
        <p:spPr bwMode="auto">
          <a:xfrm>
            <a:off x="3581400" y="2133600"/>
            <a:ext cx="1752600" cy="5334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gradFill rotWithShape="0">
            <a:gsLst>
              <a:gs pos="0">
                <a:schemeClr val="bg2"/>
              </a:gs>
              <a:gs pos="50000">
                <a:schemeClr val="bg2">
                  <a:gamma/>
                  <a:shade val="6275"/>
                  <a:invGamma/>
                </a:schemeClr>
              </a:gs>
              <a:gs pos="100000">
                <a:schemeClr val="bg2"/>
              </a:gs>
            </a:gsLst>
            <a:lin ang="5400000" scaled="1"/>
          </a:gradFill>
          <a:ln w="9525">
            <a:solidFill>
              <a:schemeClr val="tx1"/>
            </a:solidFill>
            <a:miter lim="800000"/>
            <a:headEnd/>
            <a:tailEnd/>
          </a:ln>
          <a:effectLst/>
        </p:spPr>
        <p:txBody>
          <a:bodyPr wrap="none" anchor="ctr"/>
          <a:lstStyle/>
          <a:p>
            <a:pPr algn="ctr" fontAlgn="auto">
              <a:spcBef>
                <a:spcPts val="0"/>
              </a:spcBef>
              <a:spcAft>
                <a:spcPts val="0"/>
              </a:spcAft>
              <a:defRPr/>
            </a:pPr>
            <a:r>
              <a:rPr lang="en-US" sz="1400">
                <a:latin typeface="+mn-lt"/>
                <a:cs typeface="+mn-cs"/>
              </a:rPr>
              <a:t>Reversible</a:t>
            </a:r>
          </a:p>
        </p:txBody>
      </p:sp>
      <p:sp>
        <p:nvSpPr>
          <p:cNvPr id="43014" name="Text Box 9"/>
          <p:cNvSpPr txBox="1">
            <a:spLocks noChangeArrowheads="1"/>
          </p:cNvSpPr>
          <p:nvPr/>
        </p:nvSpPr>
        <p:spPr bwMode="auto">
          <a:xfrm>
            <a:off x="533400" y="2895600"/>
            <a:ext cx="8229600" cy="711200"/>
          </a:xfrm>
          <a:prstGeom prst="rect">
            <a:avLst/>
          </a:prstGeom>
          <a:noFill/>
          <a:ln w="9525">
            <a:solidFill>
              <a:srgbClr val="FF9900"/>
            </a:solidFill>
            <a:miter lim="800000"/>
            <a:headEnd/>
            <a:tailEnd/>
          </a:ln>
        </p:spPr>
        <p:txBody>
          <a:bodyPr>
            <a:spAutoFit/>
          </a:bodyPr>
          <a:lstStyle/>
          <a:p>
            <a:r>
              <a:rPr lang="en-US" sz="2000">
                <a:latin typeface="Lucida Sans Unicode" pitchFamily="34" charset="0"/>
              </a:rPr>
              <a:t>Increase in number of cell (-s)  in response to increased functional demand (-s) and/or in response to  H/GF stimulation</a:t>
            </a:r>
          </a:p>
        </p:txBody>
      </p:sp>
      <p:sp>
        <p:nvSpPr>
          <p:cNvPr id="12298" name="AutoShape 10"/>
          <p:cNvSpPr>
            <a:spLocks noChangeArrowheads="1"/>
          </p:cNvSpPr>
          <p:nvPr/>
        </p:nvSpPr>
        <p:spPr bwMode="auto">
          <a:xfrm rot="10800000">
            <a:off x="3505200" y="1905000"/>
            <a:ext cx="1600200" cy="1524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gradFill rotWithShape="0">
            <a:gsLst>
              <a:gs pos="0">
                <a:schemeClr val="bg2"/>
              </a:gs>
              <a:gs pos="50000">
                <a:schemeClr val="bg2">
                  <a:gamma/>
                  <a:shade val="6275"/>
                  <a:invGamma/>
                </a:schemeClr>
              </a:gs>
              <a:gs pos="100000">
                <a:schemeClr val="bg2"/>
              </a:gs>
            </a:gsLst>
            <a:lin ang="5400000" scaled="1"/>
          </a:gradFill>
          <a:ln w="9525">
            <a:solidFill>
              <a:schemeClr val="tx1"/>
            </a:solidFill>
            <a:miter lim="800000"/>
            <a:headEnd/>
            <a:tailEnd/>
          </a:ln>
          <a:effectLst/>
        </p:spPr>
        <p:txBody>
          <a:bodyPr rot="10800000" wrap="none" anchor="ctr"/>
          <a:lstStyle/>
          <a:p>
            <a:pPr algn="ctr" fontAlgn="auto">
              <a:spcBef>
                <a:spcPts val="0"/>
              </a:spcBef>
              <a:spcAft>
                <a:spcPts val="0"/>
              </a:spcAft>
              <a:defRPr/>
            </a:pPr>
            <a:endParaRPr lang="en-US">
              <a:latin typeface="+mn-lt"/>
              <a:cs typeface="+mn-cs"/>
            </a:endParaRPr>
          </a:p>
        </p:txBody>
      </p:sp>
      <p:sp>
        <p:nvSpPr>
          <p:cNvPr id="43016" name="Text Box 11"/>
          <p:cNvSpPr txBox="1">
            <a:spLocks noChangeArrowheads="1"/>
          </p:cNvSpPr>
          <p:nvPr/>
        </p:nvSpPr>
        <p:spPr bwMode="auto">
          <a:xfrm>
            <a:off x="533400" y="3962400"/>
            <a:ext cx="3962400" cy="1643063"/>
          </a:xfrm>
          <a:prstGeom prst="rect">
            <a:avLst/>
          </a:prstGeom>
          <a:noFill/>
          <a:ln w="9525">
            <a:solidFill>
              <a:srgbClr val="FFFF66"/>
            </a:solidFill>
            <a:miter lim="800000"/>
            <a:headEnd/>
            <a:tailEnd/>
          </a:ln>
        </p:spPr>
        <p:txBody>
          <a:bodyPr>
            <a:spAutoFit/>
          </a:bodyPr>
          <a:lstStyle/>
          <a:p>
            <a:pPr algn="ctr">
              <a:lnSpc>
                <a:spcPct val="70000"/>
              </a:lnSpc>
            </a:pPr>
            <a:endParaRPr lang="en-US">
              <a:solidFill>
                <a:srgbClr val="FF9966"/>
              </a:solidFill>
              <a:latin typeface="Lucida Sans Unicode" pitchFamily="34" charset="0"/>
            </a:endParaRPr>
          </a:p>
          <a:p>
            <a:pPr algn="ctr">
              <a:lnSpc>
                <a:spcPct val="70000"/>
              </a:lnSpc>
            </a:pPr>
            <a:r>
              <a:rPr lang="en-US">
                <a:solidFill>
                  <a:srgbClr val="FF9966"/>
                </a:solidFill>
                <a:latin typeface="Lucida Sans Unicode" pitchFamily="34" charset="0"/>
              </a:rPr>
              <a:t>Physiologic </a:t>
            </a:r>
          </a:p>
          <a:p>
            <a:pPr lvl="2">
              <a:lnSpc>
                <a:spcPct val="70000"/>
              </a:lnSpc>
              <a:buFontTx/>
              <a:buChar char="•"/>
            </a:pPr>
            <a:endParaRPr lang="en-US">
              <a:latin typeface="Lucida Sans Unicode" pitchFamily="34" charset="0"/>
            </a:endParaRPr>
          </a:p>
          <a:p>
            <a:pPr lvl="2">
              <a:lnSpc>
                <a:spcPct val="70000"/>
              </a:lnSpc>
              <a:buFontTx/>
              <a:buChar char="•"/>
            </a:pPr>
            <a:r>
              <a:rPr lang="en-US">
                <a:latin typeface="Lucida Sans Unicode" pitchFamily="34" charset="0"/>
              </a:rPr>
              <a:t>Lactating breast</a:t>
            </a:r>
          </a:p>
          <a:p>
            <a:pPr lvl="2">
              <a:lnSpc>
                <a:spcPct val="70000"/>
              </a:lnSpc>
              <a:buFontTx/>
              <a:buChar char="•"/>
            </a:pPr>
            <a:r>
              <a:rPr lang="en-US">
                <a:latin typeface="Lucida Sans Unicode" pitchFamily="34" charset="0"/>
              </a:rPr>
              <a:t>Uterine muscle</a:t>
            </a:r>
          </a:p>
          <a:p>
            <a:pPr lvl="2">
              <a:lnSpc>
                <a:spcPct val="70000"/>
              </a:lnSpc>
              <a:buFontTx/>
              <a:buChar char="•"/>
            </a:pPr>
            <a:r>
              <a:rPr lang="en-US">
                <a:latin typeface="Lucida Sans Unicode" pitchFamily="34" charset="0"/>
              </a:rPr>
              <a:t>Prostatic tissue (elderly)</a:t>
            </a:r>
          </a:p>
          <a:p>
            <a:pPr lvl="2">
              <a:lnSpc>
                <a:spcPct val="70000"/>
              </a:lnSpc>
              <a:buFontTx/>
              <a:buChar char="•"/>
            </a:pPr>
            <a:endParaRPr lang="en-US">
              <a:latin typeface="Lucida Sans Unicode" pitchFamily="34" charset="0"/>
            </a:endParaRPr>
          </a:p>
          <a:p>
            <a:pPr lvl="2">
              <a:lnSpc>
                <a:spcPct val="70000"/>
              </a:lnSpc>
              <a:buFontTx/>
              <a:buChar char="•"/>
            </a:pPr>
            <a:endParaRPr lang="en-US">
              <a:latin typeface="Lucida Sans Unicode" pitchFamily="34" charset="0"/>
            </a:endParaRPr>
          </a:p>
        </p:txBody>
      </p:sp>
      <p:sp>
        <p:nvSpPr>
          <p:cNvPr id="43017" name="Text Box 12"/>
          <p:cNvSpPr txBox="1">
            <a:spLocks noChangeArrowheads="1"/>
          </p:cNvSpPr>
          <p:nvPr/>
        </p:nvSpPr>
        <p:spPr bwMode="auto">
          <a:xfrm>
            <a:off x="4648200" y="3810000"/>
            <a:ext cx="4267200" cy="1636713"/>
          </a:xfrm>
          <a:prstGeom prst="rect">
            <a:avLst/>
          </a:prstGeom>
          <a:noFill/>
          <a:ln w="9525">
            <a:solidFill>
              <a:srgbClr val="FFFF66"/>
            </a:solidFill>
            <a:miter lim="800000"/>
            <a:headEnd/>
            <a:tailEnd/>
          </a:ln>
        </p:spPr>
        <p:txBody>
          <a:bodyPr>
            <a:spAutoFit/>
          </a:bodyPr>
          <a:lstStyle/>
          <a:p>
            <a:pPr algn="ctr">
              <a:lnSpc>
                <a:spcPct val="70000"/>
              </a:lnSpc>
            </a:pPr>
            <a:endParaRPr lang="en-US">
              <a:solidFill>
                <a:srgbClr val="FF9966"/>
              </a:solidFill>
              <a:latin typeface="Lucida Sans Unicode" pitchFamily="34" charset="0"/>
            </a:endParaRPr>
          </a:p>
          <a:p>
            <a:pPr algn="ctr">
              <a:lnSpc>
                <a:spcPct val="70000"/>
              </a:lnSpc>
            </a:pPr>
            <a:r>
              <a:rPr lang="en-US">
                <a:solidFill>
                  <a:srgbClr val="FF9966"/>
                </a:solidFill>
                <a:latin typeface="Lucida Sans Unicode" pitchFamily="34" charset="0"/>
              </a:rPr>
              <a:t>Pathologic </a:t>
            </a:r>
          </a:p>
          <a:p>
            <a:pPr algn="ctr">
              <a:lnSpc>
                <a:spcPct val="70000"/>
              </a:lnSpc>
            </a:pPr>
            <a:endParaRPr lang="en-US" sz="1600">
              <a:latin typeface="Lucida Sans Unicode" pitchFamily="34" charset="0"/>
            </a:endParaRPr>
          </a:p>
          <a:p>
            <a:pPr lvl="1">
              <a:lnSpc>
                <a:spcPct val="80000"/>
              </a:lnSpc>
              <a:buFontTx/>
              <a:buChar char="•"/>
            </a:pPr>
            <a:r>
              <a:rPr lang="en-US" sz="1600">
                <a:latin typeface="Lucida Sans Unicode" pitchFamily="34" charset="0"/>
              </a:rPr>
              <a:t>Thyroid</a:t>
            </a:r>
          </a:p>
          <a:p>
            <a:pPr lvl="1">
              <a:lnSpc>
                <a:spcPct val="80000"/>
              </a:lnSpc>
              <a:buFontTx/>
              <a:buChar char="•"/>
            </a:pPr>
            <a:r>
              <a:rPr lang="en-US" sz="1600">
                <a:latin typeface="Lucida Sans Unicode" pitchFamily="34" charset="0"/>
              </a:rPr>
              <a:t>Arterial smooth muscle</a:t>
            </a:r>
          </a:p>
          <a:p>
            <a:pPr lvl="1">
              <a:lnSpc>
                <a:spcPct val="80000"/>
              </a:lnSpc>
              <a:buFontTx/>
              <a:buChar char="•"/>
            </a:pPr>
            <a:r>
              <a:rPr lang="en-US" sz="1600">
                <a:latin typeface="Lucida Sans Unicode" pitchFamily="34" charset="0"/>
              </a:rPr>
              <a:t>Breast , fibrocystic disease </a:t>
            </a:r>
          </a:p>
          <a:p>
            <a:pPr lvl="1">
              <a:lnSpc>
                <a:spcPct val="80000"/>
              </a:lnSpc>
              <a:buFontTx/>
              <a:buChar char="•"/>
            </a:pPr>
            <a:r>
              <a:rPr lang="en-US" sz="1600">
                <a:latin typeface="Lucida Sans Unicode" pitchFamily="34" charset="0"/>
              </a:rPr>
              <a:t>Focal nodular hyperplasia (liver)</a:t>
            </a:r>
          </a:p>
          <a:p>
            <a:pPr lvl="1">
              <a:lnSpc>
                <a:spcPct val="80000"/>
              </a:lnSpc>
            </a:pPr>
            <a:endParaRPr lang="en-US" sz="1600">
              <a:latin typeface="Lucida Sans Unicode" pitchFamily="34" charset="0"/>
            </a:endParaRPr>
          </a:p>
        </p:txBody>
      </p:sp>
      <p:sp>
        <p:nvSpPr>
          <p:cNvPr id="43018" name="Text Box 13"/>
          <p:cNvSpPr txBox="1">
            <a:spLocks noChangeArrowheads="1"/>
          </p:cNvSpPr>
          <p:nvPr/>
        </p:nvSpPr>
        <p:spPr bwMode="auto">
          <a:xfrm>
            <a:off x="990600" y="6019800"/>
            <a:ext cx="7772400" cy="400050"/>
          </a:xfrm>
          <a:prstGeom prst="rect">
            <a:avLst/>
          </a:prstGeom>
          <a:noFill/>
          <a:ln w="9525">
            <a:solidFill>
              <a:srgbClr val="FF9900"/>
            </a:solidFill>
            <a:miter lim="800000"/>
            <a:headEnd/>
            <a:tailEnd/>
          </a:ln>
        </p:spPr>
        <p:txBody>
          <a:bodyPr>
            <a:spAutoFit/>
          </a:bodyPr>
          <a:lstStyle/>
          <a:p>
            <a:r>
              <a:rPr lang="en-US" sz="2000">
                <a:latin typeface="Lucida Sans Unicode" pitchFamily="34" charset="0"/>
              </a:rPr>
              <a:t>Net effect :increase in size/volume/weight of  tissue / organ</a:t>
            </a:r>
          </a:p>
        </p:txBody>
      </p:sp>
      <p:sp>
        <p:nvSpPr>
          <p:cNvPr id="43019" name="Text Box 17"/>
          <p:cNvSpPr txBox="1">
            <a:spLocks noChangeArrowheads="1"/>
          </p:cNvSpPr>
          <p:nvPr/>
        </p:nvSpPr>
        <p:spPr bwMode="auto">
          <a:xfrm>
            <a:off x="381000" y="914400"/>
            <a:ext cx="1971675" cy="396875"/>
          </a:xfrm>
          <a:prstGeom prst="rect">
            <a:avLst/>
          </a:prstGeom>
          <a:gradFill rotWithShape="0">
            <a:gsLst>
              <a:gs pos="0">
                <a:srgbClr val="100A00"/>
              </a:gs>
              <a:gs pos="50000">
                <a:srgbClr val="FF9900"/>
              </a:gs>
              <a:gs pos="100000">
                <a:srgbClr val="100A00"/>
              </a:gs>
            </a:gsLst>
            <a:lin ang="5400000" scaled="1"/>
          </a:gradFill>
          <a:ln w="9525">
            <a:noFill/>
            <a:miter lim="800000"/>
            <a:headEnd/>
            <a:tailEnd/>
          </a:ln>
        </p:spPr>
        <p:txBody>
          <a:bodyPr>
            <a:spAutoFit/>
          </a:bodyPr>
          <a:lstStyle/>
          <a:p>
            <a:r>
              <a:rPr lang="en-US" sz="2000">
                <a:solidFill>
                  <a:srgbClr val="000066"/>
                </a:solidFill>
                <a:latin typeface="Lucida Sans Unicode" pitchFamily="34" charset="0"/>
              </a:rPr>
              <a:t>Signals/injury</a:t>
            </a:r>
          </a:p>
        </p:txBody>
      </p:sp>
      <p:sp>
        <p:nvSpPr>
          <p:cNvPr id="43020" name="AutoShape 18"/>
          <p:cNvSpPr>
            <a:spLocks noChangeArrowheads="1"/>
          </p:cNvSpPr>
          <p:nvPr/>
        </p:nvSpPr>
        <p:spPr bwMode="auto">
          <a:xfrm rot="5400000">
            <a:off x="533400" y="1600200"/>
            <a:ext cx="685800" cy="228600"/>
          </a:xfrm>
          <a:prstGeom prst="notchedRightArrow">
            <a:avLst>
              <a:gd name="adj1" fmla="val 50000"/>
              <a:gd name="adj2" fmla="val 75000"/>
            </a:avLst>
          </a:prstGeom>
          <a:solidFill>
            <a:srgbClr val="FF9900"/>
          </a:solidFill>
          <a:ln w="9525">
            <a:solidFill>
              <a:schemeClr val="tx1"/>
            </a:solidFill>
            <a:miter lim="800000"/>
            <a:headEnd/>
            <a:tailEnd/>
          </a:ln>
        </p:spPr>
        <p:txBody>
          <a:bodyPr wrap="none" anchor="ctr"/>
          <a:lstStyle/>
          <a:p>
            <a:endParaRPr lang="en-US">
              <a:latin typeface="Lucida Sans Unicode" pitchFamily="34" charset="0"/>
            </a:endParaRPr>
          </a:p>
        </p:txBody>
      </p:sp>
      <p:sp>
        <p:nvSpPr>
          <p:cNvPr id="43021" name="AutoShape 19"/>
          <p:cNvSpPr>
            <a:spLocks noChangeArrowheads="1"/>
          </p:cNvSpPr>
          <p:nvPr/>
        </p:nvSpPr>
        <p:spPr bwMode="auto">
          <a:xfrm rot="5400000">
            <a:off x="762000" y="1600200"/>
            <a:ext cx="685800" cy="228600"/>
          </a:xfrm>
          <a:prstGeom prst="notchedRightArrow">
            <a:avLst>
              <a:gd name="adj1" fmla="val 50000"/>
              <a:gd name="adj2" fmla="val 75000"/>
            </a:avLst>
          </a:prstGeom>
          <a:solidFill>
            <a:srgbClr val="FF9900"/>
          </a:solidFill>
          <a:ln w="9525">
            <a:solidFill>
              <a:schemeClr val="tx1"/>
            </a:solidFill>
            <a:miter lim="800000"/>
            <a:headEnd/>
            <a:tailEnd/>
          </a:ln>
        </p:spPr>
        <p:txBody>
          <a:bodyPr wrap="none" anchor="ctr"/>
          <a:lstStyle/>
          <a:p>
            <a:endParaRPr lang="en-US">
              <a:latin typeface="Lucida Sans Unicode" pitchFamily="34" charset="0"/>
            </a:endParaRPr>
          </a:p>
        </p:txBody>
      </p:sp>
      <p:sp>
        <p:nvSpPr>
          <p:cNvPr id="12308" name="AutoShape 20"/>
          <p:cNvSpPr>
            <a:spLocks noChangeArrowheads="1"/>
          </p:cNvSpPr>
          <p:nvPr/>
        </p:nvSpPr>
        <p:spPr bwMode="auto">
          <a:xfrm>
            <a:off x="4267200" y="5638800"/>
            <a:ext cx="485775" cy="381000"/>
          </a:xfrm>
          <a:prstGeom prst="downArrow">
            <a:avLst>
              <a:gd name="adj1" fmla="val 50000"/>
              <a:gd name="adj2" fmla="val 25000"/>
            </a:avLst>
          </a:prstGeom>
          <a:solidFill>
            <a:schemeClr val="accent1"/>
          </a:solidFill>
          <a:ln w="9525">
            <a:noFill/>
            <a:miter lim="800000"/>
            <a:headEnd/>
            <a:tailEnd/>
          </a:ln>
          <a:effectLst>
            <a:outerShdw dist="107763" dir="8100000" algn="ctr" rotWithShape="0">
              <a:schemeClr val="bg2"/>
            </a:outerShdw>
          </a:effectLst>
        </p:spPr>
        <p:txBody>
          <a:bodyPr wrap="none" anchor="ctr"/>
          <a:lstStyle/>
          <a:p>
            <a:pPr fontAlgn="auto">
              <a:spcBef>
                <a:spcPts val="0"/>
              </a:spcBef>
              <a:spcAft>
                <a:spcPts val="0"/>
              </a:spcAft>
              <a:defRPr/>
            </a:pPr>
            <a:endParaRPr lang="en-US">
              <a:latin typeface="+mn-lt"/>
              <a:cs typeface="+mn-cs"/>
            </a:endParaRPr>
          </a:p>
        </p:txBody>
      </p:sp>
      <p:sp>
        <p:nvSpPr>
          <p:cNvPr id="43023" name="Freeform 21"/>
          <p:cNvSpPr>
            <a:spLocks/>
          </p:cNvSpPr>
          <p:nvPr/>
        </p:nvSpPr>
        <p:spPr bwMode="auto">
          <a:xfrm>
            <a:off x="5181600" y="1447800"/>
            <a:ext cx="3028950" cy="533400"/>
          </a:xfrm>
          <a:custGeom>
            <a:avLst/>
            <a:gdLst>
              <a:gd name="T0" fmla="*/ 688 w 2196"/>
              <a:gd name="T1" fmla="*/ 21 h 681"/>
              <a:gd name="T2" fmla="*/ 426 w 2196"/>
              <a:gd name="T3" fmla="*/ 42 h 681"/>
              <a:gd name="T4" fmla="*/ 290 w 2196"/>
              <a:gd name="T5" fmla="*/ 84 h 681"/>
              <a:gd name="T6" fmla="*/ 112 w 2196"/>
              <a:gd name="T7" fmla="*/ 136 h 681"/>
              <a:gd name="T8" fmla="*/ 60 w 2196"/>
              <a:gd name="T9" fmla="*/ 189 h 681"/>
              <a:gd name="T10" fmla="*/ 7 w 2196"/>
              <a:gd name="T11" fmla="*/ 325 h 681"/>
              <a:gd name="T12" fmla="*/ 49 w 2196"/>
              <a:gd name="T13" fmla="*/ 566 h 681"/>
              <a:gd name="T14" fmla="*/ 144 w 2196"/>
              <a:gd name="T15" fmla="*/ 597 h 681"/>
              <a:gd name="T16" fmla="*/ 238 w 2196"/>
              <a:gd name="T17" fmla="*/ 639 h 681"/>
              <a:gd name="T18" fmla="*/ 269 w 2196"/>
              <a:gd name="T19" fmla="*/ 649 h 681"/>
              <a:gd name="T20" fmla="*/ 939 w 2196"/>
              <a:gd name="T21" fmla="*/ 618 h 681"/>
              <a:gd name="T22" fmla="*/ 971 w 2196"/>
              <a:gd name="T23" fmla="*/ 597 h 681"/>
              <a:gd name="T24" fmla="*/ 1002 w 2196"/>
              <a:gd name="T25" fmla="*/ 587 h 681"/>
              <a:gd name="T26" fmla="*/ 1128 w 2196"/>
              <a:gd name="T27" fmla="*/ 503 h 681"/>
              <a:gd name="T28" fmla="*/ 1243 w 2196"/>
              <a:gd name="T29" fmla="*/ 471 h 681"/>
              <a:gd name="T30" fmla="*/ 1557 w 2196"/>
              <a:gd name="T31" fmla="*/ 482 h 681"/>
              <a:gd name="T32" fmla="*/ 1693 w 2196"/>
              <a:gd name="T33" fmla="*/ 524 h 681"/>
              <a:gd name="T34" fmla="*/ 1861 w 2196"/>
              <a:gd name="T35" fmla="*/ 576 h 681"/>
              <a:gd name="T36" fmla="*/ 1924 w 2196"/>
              <a:gd name="T37" fmla="*/ 607 h 681"/>
              <a:gd name="T38" fmla="*/ 2112 w 2196"/>
              <a:gd name="T39" fmla="*/ 660 h 681"/>
              <a:gd name="T40" fmla="*/ 2175 w 2196"/>
              <a:gd name="T41" fmla="*/ 649 h 681"/>
              <a:gd name="T42" fmla="*/ 2133 w 2196"/>
              <a:gd name="T43" fmla="*/ 576 h 681"/>
              <a:gd name="T44" fmla="*/ 1882 w 2196"/>
              <a:gd name="T45" fmla="*/ 524 h 681"/>
              <a:gd name="T46" fmla="*/ 1725 w 2196"/>
              <a:gd name="T47" fmla="*/ 471 h 681"/>
              <a:gd name="T48" fmla="*/ 1662 w 2196"/>
              <a:gd name="T49" fmla="*/ 440 h 681"/>
              <a:gd name="T50" fmla="*/ 1568 w 2196"/>
              <a:gd name="T51" fmla="*/ 398 h 681"/>
              <a:gd name="T52" fmla="*/ 1536 w 2196"/>
              <a:gd name="T53" fmla="*/ 388 h 681"/>
              <a:gd name="T54" fmla="*/ 1526 w 2196"/>
              <a:gd name="T55" fmla="*/ 356 h 681"/>
              <a:gd name="T56" fmla="*/ 1494 w 2196"/>
              <a:gd name="T57" fmla="*/ 325 h 681"/>
              <a:gd name="T58" fmla="*/ 1474 w 2196"/>
              <a:gd name="T59" fmla="*/ 220 h 681"/>
              <a:gd name="T60" fmla="*/ 1568 w 2196"/>
              <a:gd name="T61" fmla="*/ 136 h 681"/>
              <a:gd name="T62" fmla="*/ 1474 w 2196"/>
              <a:gd name="T63" fmla="*/ 21 h 681"/>
              <a:gd name="T64" fmla="*/ 1065 w 2196"/>
              <a:gd name="T65" fmla="*/ 52 h 681"/>
              <a:gd name="T66" fmla="*/ 971 w 2196"/>
              <a:gd name="T67" fmla="*/ 105 h 681"/>
              <a:gd name="T68" fmla="*/ 887 w 2196"/>
              <a:gd name="T69" fmla="*/ 94 h 681"/>
              <a:gd name="T70" fmla="*/ 824 w 2196"/>
              <a:gd name="T71" fmla="*/ 52 h 681"/>
              <a:gd name="T72" fmla="*/ 793 w 2196"/>
              <a:gd name="T73" fmla="*/ 42 h 681"/>
              <a:gd name="T74" fmla="*/ 740 w 2196"/>
              <a:gd name="T75" fmla="*/ 0 h 681"/>
              <a:gd name="T76" fmla="*/ 688 w 2196"/>
              <a:gd name="T77" fmla="*/ 21 h 68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196"/>
              <a:gd name="T118" fmla="*/ 0 h 681"/>
              <a:gd name="T119" fmla="*/ 2196 w 2196"/>
              <a:gd name="T120" fmla="*/ 681 h 681"/>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196" h="681">
                <a:moveTo>
                  <a:pt x="688" y="21"/>
                </a:moveTo>
                <a:cubicBezTo>
                  <a:pt x="609" y="26"/>
                  <a:pt x="508" y="30"/>
                  <a:pt x="426" y="42"/>
                </a:cubicBezTo>
                <a:cubicBezTo>
                  <a:pt x="379" y="49"/>
                  <a:pt x="335" y="69"/>
                  <a:pt x="290" y="84"/>
                </a:cubicBezTo>
                <a:cubicBezTo>
                  <a:pt x="231" y="104"/>
                  <a:pt x="171" y="118"/>
                  <a:pt x="112" y="136"/>
                </a:cubicBezTo>
                <a:cubicBezTo>
                  <a:pt x="58" y="218"/>
                  <a:pt x="127" y="122"/>
                  <a:pt x="60" y="189"/>
                </a:cubicBezTo>
                <a:cubicBezTo>
                  <a:pt x="27" y="222"/>
                  <a:pt x="18" y="282"/>
                  <a:pt x="7" y="325"/>
                </a:cubicBezTo>
                <a:cubicBezTo>
                  <a:pt x="9" y="356"/>
                  <a:pt x="0" y="527"/>
                  <a:pt x="49" y="566"/>
                </a:cubicBezTo>
                <a:cubicBezTo>
                  <a:pt x="69" y="581"/>
                  <a:pt x="120" y="589"/>
                  <a:pt x="144" y="597"/>
                </a:cubicBezTo>
                <a:cubicBezTo>
                  <a:pt x="193" y="630"/>
                  <a:pt x="164" y="615"/>
                  <a:pt x="238" y="639"/>
                </a:cubicBezTo>
                <a:cubicBezTo>
                  <a:pt x="248" y="642"/>
                  <a:pt x="269" y="649"/>
                  <a:pt x="269" y="649"/>
                </a:cubicBezTo>
                <a:cubicBezTo>
                  <a:pt x="852" y="639"/>
                  <a:pt x="683" y="681"/>
                  <a:pt x="939" y="618"/>
                </a:cubicBezTo>
                <a:cubicBezTo>
                  <a:pt x="950" y="611"/>
                  <a:pt x="960" y="603"/>
                  <a:pt x="971" y="597"/>
                </a:cubicBezTo>
                <a:cubicBezTo>
                  <a:pt x="981" y="592"/>
                  <a:pt x="992" y="592"/>
                  <a:pt x="1002" y="587"/>
                </a:cubicBezTo>
                <a:cubicBezTo>
                  <a:pt x="1045" y="563"/>
                  <a:pt x="1087" y="531"/>
                  <a:pt x="1128" y="503"/>
                </a:cubicBezTo>
                <a:cubicBezTo>
                  <a:pt x="1156" y="484"/>
                  <a:pt x="1212" y="478"/>
                  <a:pt x="1243" y="471"/>
                </a:cubicBezTo>
                <a:cubicBezTo>
                  <a:pt x="1348" y="475"/>
                  <a:pt x="1452" y="476"/>
                  <a:pt x="1557" y="482"/>
                </a:cubicBezTo>
                <a:cubicBezTo>
                  <a:pt x="1603" y="485"/>
                  <a:pt x="1650" y="509"/>
                  <a:pt x="1693" y="524"/>
                </a:cubicBezTo>
                <a:cubicBezTo>
                  <a:pt x="1748" y="544"/>
                  <a:pt x="1805" y="560"/>
                  <a:pt x="1861" y="576"/>
                </a:cubicBezTo>
                <a:cubicBezTo>
                  <a:pt x="1913" y="591"/>
                  <a:pt x="1872" y="581"/>
                  <a:pt x="1924" y="607"/>
                </a:cubicBezTo>
                <a:cubicBezTo>
                  <a:pt x="1981" y="635"/>
                  <a:pt x="2051" y="647"/>
                  <a:pt x="2112" y="660"/>
                </a:cubicBezTo>
                <a:cubicBezTo>
                  <a:pt x="2133" y="656"/>
                  <a:pt x="2160" y="664"/>
                  <a:pt x="2175" y="649"/>
                </a:cubicBezTo>
                <a:cubicBezTo>
                  <a:pt x="2196" y="628"/>
                  <a:pt x="2140" y="580"/>
                  <a:pt x="2133" y="576"/>
                </a:cubicBezTo>
                <a:cubicBezTo>
                  <a:pt x="2062" y="537"/>
                  <a:pt x="1959" y="533"/>
                  <a:pt x="1882" y="524"/>
                </a:cubicBezTo>
                <a:cubicBezTo>
                  <a:pt x="1831" y="506"/>
                  <a:pt x="1773" y="495"/>
                  <a:pt x="1725" y="471"/>
                </a:cubicBezTo>
                <a:cubicBezTo>
                  <a:pt x="1651" y="433"/>
                  <a:pt x="1733" y="463"/>
                  <a:pt x="1662" y="440"/>
                </a:cubicBezTo>
                <a:cubicBezTo>
                  <a:pt x="1614" y="407"/>
                  <a:pt x="1641" y="422"/>
                  <a:pt x="1568" y="398"/>
                </a:cubicBezTo>
                <a:cubicBezTo>
                  <a:pt x="1557" y="395"/>
                  <a:pt x="1536" y="388"/>
                  <a:pt x="1536" y="388"/>
                </a:cubicBezTo>
                <a:cubicBezTo>
                  <a:pt x="1533" y="377"/>
                  <a:pt x="1532" y="365"/>
                  <a:pt x="1526" y="356"/>
                </a:cubicBezTo>
                <a:cubicBezTo>
                  <a:pt x="1518" y="344"/>
                  <a:pt x="1499" y="339"/>
                  <a:pt x="1494" y="325"/>
                </a:cubicBezTo>
                <a:cubicBezTo>
                  <a:pt x="1481" y="292"/>
                  <a:pt x="1474" y="220"/>
                  <a:pt x="1474" y="220"/>
                </a:cubicBezTo>
                <a:cubicBezTo>
                  <a:pt x="1489" y="143"/>
                  <a:pt x="1492" y="152"/>
                  <a:pt x="1568" y="136"/>
                </a:cubicBezTo>
                <a:cubicBezTo>
                  <a:pt x="1593" y="60"/>
                  <a:pt x="1537" y="41"/>
                  <a:pt x="1474" y="21"/>
                </a:cubicBezTo>
                <a:cubicBezTo>
                  <a:pt x="1189" y="29"/>
                  <a:pt x="1220" y="4"/>
                  <a:pt x="1065" y="52"/>
                </a:cubicBezTo>
                <a:cubicBezTo>
                  <a:pt x="1032" y="86"/>
                  <a:pt x="1014" y="90"/>
                  <a:pt x="971" y="105"/>
                </a:cubicBezTo>
                <a:cubicBezTo>
                  <a:pt x="943" y="101"/>
                  <a:pt x="914" y="104"/>
                  <a:pt x="887" y="94"/>
                </a:cubicBezTo>
                <a:cubicBezTo>
                  <a:pt x="863" y="85"/>
                  <a:pt x="848" y="60"/>
                  <a:pt x="824" y="52"/>
                </a:cubicBezTo>
                <a:cubicBezTo>
                  <a:pt x="814" y="49"/>
                  <a:pt x="803" y="45"/>
                  <a:pt x="793" y="42"/>
                </a:cubicBezTo>
                <a:cubicBezTo>
                  <a:pt x="777" y="18"/>
                  <a:pt x="774" y="0"/>
                  <a:pt x="740" y="0"/>
                </a:cubicBezTo>
                <a:cubicBezTo>
                  <a:pt x="728" y="0"/>
                  <a:pt x="658" y="51"/>
                  <a:pt x="688" y="21"/>
                </a:cubicBezTo>
                <a:close/>
              </a:path>
            </a:pathLst>
          </a:custGeom>
          <a:gradFill rotWithShape="0">
            <a:gsLst>
              <a:gs pos="0">
                <a:srgbClr val="100A06"/>
              </a:gs>
              <a:gs pos="50000">
                <a:srgbClr val="FF9966"/>
              </a:gs>
              <a:gs pos="100000">
                <a:srgbClr val="100A06"/>
              </a:gs>
            </a:gsLst>
            <a:lin ang="5400000" scaled="1"/>
          </a:gradFill>
          <a:ln w="9525">
            <a:noFill/>
            <a:round/>
            <a:headEnd/>
            <a:tailEnd/>
          </a:ln>
          <a:effectLst>
            <a:prstShdw prst="shdw17" dist="17961" dir="2700000">
              <a:srgbClr val="995C3D"/>
            </a:prstShdw>
          </a:effectLst>
        </p:spPr>
        <p:txBody>
          <a:bodyPr/>
          <a:lstStyle/>
          <a:p>
            <a:endParaRPr lang="en-US">
              <a:latin typeface="Lucida Sans Unicode" pitchFamily="34" charset="0"/>
            </a:endParaRPr>
          </a:p>
        </p:txBody>
      </p:sp>
      <p:sp>
        <p:nvSpPr>
          <p:cNvPr id="43024" name="Freeform 24"/>
          <p:cNvSpPr>
            <a:spLocks/>
          </p:cNvSpPr>
          <p:nvPr/>
        </p:nvSpPr>
        <p:spPr bwMode="auto">
          <a:xfrm>
            <a:off x="5334000" y="1600200"/>
            <a:ext cx="3028950" cy="533400"/>
          </a:xfrm>
          <a:custGeom>
            <a:avLst/>
            <a:gdLst>
              <a:gd name="T0" fmla="*/ 688 w 2196"/>
              <a:gd name="T1" fmla="*/ 21 h 681"/>
              <a:gd name="T2" fmla="*/ 426 w 2196"/>
              <a:gd name="T3" fmla="*/ 42 h 681"/>
              <a:gd name="T4" fmla="*/ 290 w 2196"/>
              <a:gd name="T5" fmla="*/ 84 h 681"/>
              <a:gd name="T6" fmla="*/ 112 w 2196"/>
              <a:gd name="T7" fmla="*/ 136 h 681"/>
              <a:gd name="T8" fmla="*/ 60 w 2196"/>
              <a:gd name="T9" fmla="*/ 189 h 681"/>
              <a:gd name="T10" fmla="*/ 7 w 2196"/>
              <a:gd name="T11" fmla="*/ 325 h 681"/>
              <a:gd name="T12" fmla="*/ 49 w 2196"/>
              <a:gd name="T13" fmla="*/ 566 h 681"/>
              <a:gd name="T14" fmla="*/ 144 w 2196"/>
              <a:gd name="T15" fmla="*/ 597 h 681"/>
              <a:gd name="T16" fmla="*/ 238 w 2196"/>
              <a:gd name="T17" fmla="*/ 639 h 681"/>
              <a:gd name="T18" fmla="*/ 269 w 2196"/>
              <a:gd name="T19" fmla="*/ 649 h 681"/>
              <a:gd name="T20" fmla="*/ 939 w 2196"/>
              <a:gd name="T21" fmla="*/ 618 h 681"/>
              <a:gd name="T22" fmla="*/ 971 w 2196"/>
              <a:gd name="T23" fmla="*/ 597 h 681"/>
              <a:gd name="T24" fmla="*/ 1002 w 2196"/>
              <a:gd name="T25" fmla="*/ 587 h 681"/>
              <a:gd name="T26" fmla="*/ 1128 w 2196"/>
              <a:gd name="T27" fmla="*/ 503 h 681"/>
              <a:gd name="T28" fmla="*/ 1243 w 2196"/>
              <a:gd name="T29" fmla="*/ 471 h 681"/>
              <a:gd name="T30" fmla="*/ 1557 w 2196"/>
              <a:gd name="T31" fmla="*/ 482 h 681"/>
              <a:gd name="T32" fmla="*/ 1693 w 2196"/>
              <a:gd name="T33" fmla="*/ 524 h 681"/>
              <a:gd name="T34" fmla="*/ 1861 w 2196"/>
              <a:gd name="T35" fmla="*/ 576 h 681"/>
              <a:gd name="T36" fmla="*/ 1924 w 2196"/>
              <a:gd name="T37" fmla="*/ 607 h 681"/>
              <a:gd name="T38" fmla="*/ 2112 w 2196"/>
              <a:gd name="T39" fmla="*/ 660 h 681"/>
              <a:gd name="T40" fmla="*/ 2175 w 2196"/>
              <a:gd name="T41" fmla="*/ 649 h 681"/>
              <a:gd name="T42" fmla="*/ 2133 w 2196"/>
              <a:gd name="T43" fmla="*/ 576 h 681"/>
              <a:gd name="T44" fmla="*/ 1882 w 2196"/>
              <a:gd name="T45" fmla="*/ 524 h 681"/>
              <a:gd name="T46" fmla="*/ 1725 w 2196"/>
              <a:gd name="T47" fmla="*/ 471 h 681"/>
              <a:gd name="T48" fmla="*/ 1662 w 2196"/>
              <a:gd name="T49" fmla="*/ 440 h 681"/>
              <a:gd name="T50" fmla="*/ 1568 w 2196"/>
              <a:gd name="T51" fmla="*/ 398 h 681"/>
              <a:gd name="T52" fmla="*/ 1536 w 2196"/>
              <a:gd name="T53" fmla="*/ 388 h 681"/>
              <a:gd name="T54" fmla="*/ 1526 w 2196"/>
              <a:gd name="T55" fmla="*/ 356 h 681"/>
              <a:gd name="T56" fmla="*/ 1494 w 2196"/>
              <a:gd name="T57" fmla="*/ 325 h 681"/>
              <a:gd name="T58" fmla="*/ 1474 w 2196"/>
              <a:gd name="T59" fmla="*/ 220 h 681"/>
              <a:gd name="T60" fmla="*/ 1568 w 2196"/>
              <a:gd name="T61" fmla="*/ 136 h 681"/>
              <a:gd name="T62" fmla="*/ 1474 w 2196"/>
              <a:gd name="T63" fmla="*/ 21 h 681"/>
              <a:gd name="T64" fmla="*/ 1065 w 2196"/>
              <a:gd name="T65" fmla="*/ 52 h 681"/>
              <a:gd name="T66" fmla="*/ 971 w 2196"/>
              <a:gd name="T67" fmla="*/ 105 h 681"/>
              <a:gd name="T68" fmla="*/ 887 w 2196"/>
              <a:gd name="T69" fmla="*/ 94 h 681"/>
              <a:gd name="T70" fmla="*/ 824 w 2196"/>
              <a:gd name="T71" fmla="*/ 52 h 681"/>
              <a:gd name="T72" fmla="*/ 793 w 2196"/>
              <a:gd name="T73" fmla="*/ 42 h 681"/>
              <a:gd name="T74" fmla="*/ 740 w 2196"/>
              <a:gd name="T75" fmla="*/ 0 h 681"/>
              <a:gd name="T76" fmla="*/ 688 w 2196"/>
              <a:gd name="T77" fmla="*/ 21 h 68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196"/>
              <a:gd name="T118" fmla="*/ 0 h 681"/>
              <a:gd name="T119" fmla="*/ 2196 w 2196"/>
              <a:gd name="T120" fmla="*/ 681 h 681"/>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196" h="681">
                <a:moveTo>
                  <a:pt x="688" y="21"/>
                </a:moveTo>
                <a:cubicBezTo>
                  <a:pt x="609" y="26"/>
                  <a:pt x="508" y="30"/>
                  <a:pt x="426" y="42"/>
                </a:cubicBezTo>
                <a:cubicBezTo>
                  <a:pt x="379" y="49"/>
                  <a:pt x="335" y="69"/>
                  <a:pt x="290" y="84"/>
                </a:cubicBezTo>
                <a:cubicBezTo>
                  <a:pt x="231" y="104"/>
                  <a:pt x="171" y="118"/>
                  <a:pt x="112" y="136"/>
                </a:cubicBezTo>
                <a:cubicBezTo>
                  <a:pt x="58" y="218"/>
                  <a:pt x="127" y="122"/>
                  <a:pt x="60" y="189"/>
                </a:cubicBezTo>
                <a:cubicBezTo>
                  <a:pt x="27" y="222"/>
                  <a:pt x="18" y="282"/>
                  <a:pt x="7" y="325"/>
                </a:cubicBezTo>
                <a:cubicBezTo>
                  <a:pt x="9" y="356"/>
                  <a:pt x="0" y="527"/>
                  <a:pt x="49" y="566"/>
                </a:cubicBezTo>
                <a:cubicBezTo>
                  <a:pt x="69" y="581"/>
                  <a:pt x="120" y="589"/>
                  <a:pt x="144" y="597"/>
                </a:cubicBezTo>
                <a:cubicBezTo>
                  <a:pt x="193" y="630"/>
                  <a:pt x="164" y="615"/>
                  <a:pt x="238" y="639"/>
                </a:cubicBezTo>
                <a:cubicBezTo>
                  <a:pt x="248" y="642"/>
                  <a:pt x="269" y="649"/>
                  <a:pt x="269" y="649"/>
                </a:cubicBezTo>
                <a:cubicBezTo>
                  <a:pt x="852" y="639"/>
                  <a:pt x="683" y="681"/>
                  <a:pt x="939" y="618"/>
                </a:cubicBezTo>
                <a:cubicBezTo>
                  <a:pt x="950" y="611"/>
                  <a:pt x="960" y="603"/>
                  <a:pt x="971" y="597"/>
                </a:cubicBezTo>
                <a:cubicBezTo>
                  <a:pt x="981" y="592"/>
                  <a:pt x="992" y="592"/>
                  <a:pt x="1002" y="587"/>
                </a:cubicBezTo>
                <a:cubicBezTo>
                  <a:pt x="1045" y="563"/>
                  <a:pt x="1087" y="531"/>
                  <a:pt x="1128" y="503"/>
                </a:cubicBezTo>
                <a:cubicBezTo>
                  <a:pt x="1156" y="484"/>
                  <a:pt x="1212" y="478"/>
                  <a:pt x="1243" y="471"/>
                </a:cubicBezTo>
                <a:cubicBezTo>
                  <a:pt x="1348" y="475"/>
                  <a:pt x="1452" y="476"/>
                  <a:pt x="1557" y="482"/>
                </a:cubicBezTo>
                <a:cubicBezTo>
                  <a:pt x="1603" y="485"/>
                  <a:pt x="1650" y="509"/>
                  <a:pt x="1693" y="524"/>
                </a:cubicBezTo>
                <a:cubicBezTo>
                  <a:pt x="1748" y="544"/>
                  <a:pt x="1805" y="560"/>
                  <a:pt x="1861" y="576"/>
                </a:cubicBezTo>
                <a:cubicBezTo>
                  <a:pt x="1913" y="591"/>
                  <a:pt x="1872" y="581"/>
                  <a:pt x="1924" y="607"/>
                </a:cubicBezTo>
                <a:cubicBezTo>
                  <a:pt x="1981" y="635"/>
                  <a:pt x="2051" y="647"/>
                  <a:pt x="2112" y="660"/>
                </a:cubicBezTo>
                <a:cubicBezTo>
                  <a:pt x="2133" y="656"/>
                  <a:pt x="2160" y="664"/>
                  <a:pt x="2175" y="649"/>
                </a:cubicBezTo>
                <a:cubicBezTo>
                  <a:pt x="2196" y="628"/>
                  <a:pt x="2140" y="580"/>
                  <a:pt x="2133" y="576"/>
                </a:cubicBezTo>
                <a:cubicBezTo>
                  <a:pt x="2062" y="537"/>
                  <a:pt x="1959" y="533"/>
                  <a:pt x="1882" y="524"/>
                </a:cubicBezTo>
                <a:cubicBezTo>
                  <a:pt x="1831" y="506"/>
                  <a:pt x="1773" y="495"/>
                  <a:pt x="1725" y="471"/>
                </a:cubicBezTo>
                <a:cubicBezTo>
                  <a:pt x="1651" y="433"/>
                  <a:pt x="1733" y="463"/>
                  <a:pt x="1662" y="440"/>
                </a:cubicBezTo>
                <a:cubicBezTo>
                  <a:pt x="1614" y="407"/>
                  <a:pt x="1641" y="422"/>
                  <a:pt x="1568" y="398"/>
                </a:cubicBezTo>
                <a:cubicBezTo>
                  <a:pt x="1557" y="395"/>
                  <a:pt x="1536" y="388"/>
                  <a:pt x="1536" y="388"/>
                </a:cubicBezTo>
                <a:cubicBezTo>
                  <a:pt x="1533" y="377"/>
                  <a:pt x="1532" y="365"/>
                  <a:pt x="1526" y="356"/>
                </a:cubicBezTo>
                <a:cubicBezTo>
                  <a:pt x="1518" y="344"/>
                  <a:pt x="1499" y="339"/>
                  <a:pt x="1494" y="325"/>
                </a:cubicBezTo>
                <a:cubicBezTo>
                  <a:pt x="1481" y="292"/>
                  <a:pt x="1474" y="220"/>
                  <a:pt x="1474" y="220"/>
                </a:cubicBezTo>
                <a:cubicBezTo>
                  <a:pt x="1489" y="143"/>
                  <a:pt x="1492" y="152"/>
                  <a:pt x="1568" y="136"/>
                </a:cubicBezTo>
                <a:cubicBezTo>
                  <a:pt x="1593" y="60"/>
                  <a:pt x="1537" y="41"/>
                  <a:pt x="1474" y="21"/>
                </a:cubicBezTo>
                <a:cubicBezTo>
                  <a:pt x="1189" y="29"/>
                  <a:pt x="1220" y="4"/>
                  <a:pt x="1065" y="52"/>
                </a:cubicBezTo>
                <a:cubicBezTo>
                  <a:pt x="1032" y="86"/>
                  <a:pt x="1014" y="90"/>
                  <a:pt x="971" y="105"/>
                </a:cubicBezTo>
                <a:cubicBezTo>
                  <a:pt x="943" y="101"/>
                  <a:pt x="914" y="104"/>
                  <a:pt x="887" y="94"/>
                </a:cubicBezTo>
                <a:cubicBezTo>
                  <a:pt x="863" y="85"/>
                  <a:pt x="848" y="60"/>
                  <a:pt x="824" y="52"/>
                </a:cubicBezTo>
                <a:cubicBezTo>
                  <a:pt x="814" y="49"/>
                  <a:pt x="803" y="45"/>
                  <a:pt x="793" y="42"/>
                </a:cubicBezTo>
                <a:cubicBezTo>
                  <a:pt x="777" y="18"/>
                  <a:pt x="774" y="0"/>
                  <a:pt x="740" y="0"/>
                </a:cubicBezTo>
                <a:cubicBezTo>
                  <a:pt x="728" y="0"/>
                  <a:pt x="658" y="51"/>
                  <a:pt x="688" y="21"/>
                </a:cubicBezTo>
                <a:close/>
              </a:path>
            </a:pathLst>
          </a:custGeom>
          <a:gradFill rotWithShape="0">
            <a:gsLst>
              <a:gs pos="0">
                <a:srgbClr val="100A06"/>
              </a:gs>
              <a:gs pos="50000">
                <a:srgbClr val="FF9966"/>
              </a:gs>
              <a:gs pos="100000">
                <a:srgbClr val="100A06"/>
              </a:gs>
            </a:gsLst>
            <a:lin ang="5400000" scaled="1"/>
          </a:gradFill>
          <a:ln w="9525">
            <a:noFill/>
            <a:round/>
            <a:headEnd/>
            <a:tailEnd/>
          </a:ln>
          <a:effectLst>
            <a:prstShdw prst="shdw17" dist="17961" dir="2700000">
              <a:srgbClr val="995C3D"/>
            </a:prstShdw>
          </a:effectLst>
        </p:spPr>
        <p:txBody>
          <a:bodyPr/>
          <a:lstStyle/>
          <a:p>
            <a:endParaRPr lang="en-US">
              <a:latin typeface="Lucida Sans Unicode" pitchFamily="34" charset="0"/>
            </a:endParaRPr>
          </a:p>
        </p:txBody>
      </p:sp>
      <p:sp>
        <p:nvSpPr>
          <p:cNvPr id="43025" name="Freeform 25"/>
          <p:cNvSpPr>
            <a:spLocks/>
          </p:cNvSpPr>
          <p:nvPr/>
        </p:nvSpPr>
        <p:spPr bwMode="auto">
          <a:xfrm>
            <a:off x="5486400" y="1752600"/>
            <a:ext cx="3028950" cy="533400"/>
          </a:xfrm>
          <a:custGeom>
            <a:avLst/>
            <a:gdLst>
              <a:gd name="T0" fmla="*/ 688 w 2196"/>
              <a:gd name="T1" fmla="*/ 21 h 681"/>
              <a:gd name="T2" fmla="*/ 426 w 2196"/>
              <a:gd name="T3" fmla="*/ 42 h 681"/>
              <a:gd name="T4" fmla="*/ 290 w 2196"/>
              <a:gd name="T5" fmla="*/ 84 h 681"/>
              <a:gd name="T6" fmla="*/ 112 w 2196"/>
              <a:gd name="T7" fmla="*/ 136 h 681"/>
              <a:gd name="T8" fmla="*/ 60 w 2196"/>
              <a:gd name="T9" fmla="*/ 189 h 681"/>
              <a:gd name="T10" fmla="*/ 7 w 2196"/>
              <a:gd name="T11" fmla="*/ 325 h 681"/>
              <a:gd name="T12" fmla="*/ 49 w 2196"/>
              <a:gd name="T13" fmla="*/ 566 h 681"/>
              <a:gd name="T14" fmla="*/ 144 w 2196"/>
              <a:gd name="T15" fmla="*/ 597 h 681"/>
              <a:gd name="T16" fmla="*/ 238 w 2196"/>
              <a:gd name="T17" fmla="*/ 639 h 681"/>
              <a:gd name="T18" fmla="*/ 269 w 2196"/>
              <a:gd name="T19" fmla="*/ 649 h 681"/>
              <a:gd name="T20" fmla="*/ 939 w 2196"/>
              <a:gd name="T21" fmla="*/ 618 h 681"/>
              <a:gd name="T22" fmla="*/ 971 w 2196"/>
              <a:gd name="T23" fmla="*/ 597 h 681"/>
              <a:gd name="T24" fmla="*/ 1002 w 2196"/>
              <a:gd name="T25" fmla="*/ 587 h 681"/>
              <a:gd name="T26" fmla="*/ 1128 w 2196"/>
              <a:gd name="T27" fmla="*/ 503 h 681"/>
              <a:gd name="T28" fmla="*/ 1243 w 2196"/>
              <a:gd name="T29" fmla="*/ 471 h 681"/>
              <a:gd name="T30" fmla="*/ 1557 w 2196"/>
              <a:gd name="T31" fmla="*/ 482 h 681"/>
              <a:gd name="T32" fmla="*/ 1693 w 2196"/>
              <a:gd name="T33" fmla="*/ 524 h 681"/>
              <a:gd name="T34" fmla="*/ 1861 w 2196"/>
              <a:gd name="T35" fmla="*/ 576 h 681"/>
              <a:gd name="T36" fmla="*/ 1924 w 2196"/>
              <a:gd name="T37" fmla="*/ 607 h 681"/>
              <a:gd name="T38" fmla="*/ 2112 w 2196"/>
              <a:gd name="T39" fmla="*/ 660 h 681"/>
              <a:gd name="T40" fmla="*/ 2175 w 2196"/>
              <a:gd name="T41" fmla="*/ 649 h 681"/>
              <a:gd name="T42" fmla="*/ 2133 w 2196"/>
              <a:gd name="T43" fmla="*/ 576 h 681"/>
              <a:gd name="T44" fmla="*/ 1882 w 2196"/>
              <a:gd name="T45" fmla="*/ 524 h 681"/>
              <a:gd name="T46" fmla="*/ 1725 w 2196"/>
              <a:gd name="T47" fmla="*/ 471 h 681"/>
              <a:gd name="T48" fmla="*/ 1662 w 2196"/>
              <a:gd name="T49" fmla="*/ 440 h 681"/>
              <a:gd name="T50" fmla="*/ 1568 w 2196"/>
              <a:gd name="T51" fmla="*/ 398 h 681"/>
              <a:gd name="T52" fmla="*/ 1536 w 2196"/>
              <a:gd name="T53" fmla="*/ 388 h 681"/>
              <a:gd name="T54" fmla="*/ 1526 w 2196"/>
              <a:gd name="T55" fmla="*/ 356 h 681"/>
              <a:gd name="T56" fmla="*/ 1494 w 2196"/>
              <a:gd name="T57" fmla="*/ 325 h 681"/>
              <a:gd name="T58" fmla="*/ 1474 w 2196"/>
              <a:gd name="T59" fmla="*/ 220 h 681"/>
              <a:gd name="T60" fmla="*/ 1568 w 2196"/>
              <a:gd name="T61" fmla="*/ 136 h 681"/>
              <a:gd name="T62" fmla="*/ 1474 w 2196"/>
              <a:gd name="T63" fmla="*/ 21 h 681"/>
              <a:gd name="T64" fmla="*/ 1065 w 2196"/>
              <a:gd name="T65" fmla="*/ 52 h 681"/>
              <a:gd name="T66" fmla="*/ 971 w 2196"/>
              <a:gd name="T67" fmla="*/ 105 h 681"/>
              <a:gd name="T68" fmla="*/ 887 w 2196"/>
              <a:gd name="T69" fmla="*/ 94 h 681"/>
              <a:gd name="T70" fmla="*/ 824 w 2196"/>
              <a:gd name="T71" fmla="*/ 52 h 681"/>
              <a:gd name="T72" fmla="*/ 793 w 2196"/>
              <a:gd name="T73" fmla="*/ 42 h 681"/>
              <a:gd name="T74" fmla="*/ 740 w 2196"/>
              <a:gd name="T75" fmla="*/ 0 h 681"/>
              <a:gd name="T76" fmla="*/ 688 w 2196"/>
              <a:gd name="T77" fmla="*/ 21 h 68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196"/>
              <a:gd name="T118" fmla="*/ 0 h 681"/>
              <a:gd name="T119" fmla="*/ 2196 w 2196"/>
              <a:gd name="T120" fmla="*/ 681 h 681"/>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196" h="681">
                <a:moveTo>
                  <a:pt x="688" y="21"/>
                </a:moveTo>
                <a:cubicBezTo>
                  <a:pt x="609" y="26"/>
                  <a:pt x="508" y="30"/>
                  <a:pt x="426" y="42"/>
                </a:cubicBezTo>
                <a:cubicBezTo>
                  <a:pt x="379" y="49"/>
                  <a:pt x="335" y="69"/>
                  <a:pt x="290" y="84"/>
                </a:cubicBezTo>
                <a:cubicBezTo>
                  <a:pt x="231" y="104"/>
                  <a:pt x="171" y="118"/>
                  <a:pt x="112" y="136"/>
                </a:cubicBezTo>
                <a:cubicBezTo>
                  <a:pt x="58" y="218"/>
                  <a:pt x="127" y="122"/>
                  <a:pt x="60" y="189"/>
                </a:cubicBezTo>
                <a:cubicBezTo>
                  <a:pt x="27" y="222"/>
                  <a:pt x="18" y="282"/>
                  <a:pt x="7" y="325"/>
                </a:cubicBezTo>
                <a:cubicBezTo>
                  <a:pt x="9" y="356"/>
                  <a:pt x="0" y="527"/>
                  <a:pt x="49" y="566"/>
                </a:cubicBezTo>
                <a:cubicBezTo>
                  <a:pt x="69" y="581"/>
                  <a:pt x="120" y="589"/>
                  <a:pt x="144" y="597"/>
                </a:cubicBezTo>
                <a:cubicBezTo>
                  <a:pt x="193" y="630"/>
                  <a:pt x="164" y="615"/>
                  <a:pt x="238" y="639"/>
                </a:cubicBezTo>
                <a:cubicBezTo>
                  <a:pt x="248" y="642"/>
                  <a:pt x="269" y="649"/>
                  <a:pt x="269" y="649"/>
                </a:cubicBezTo>
                <a:cubicBezTo>
                  <a:pt x="852" y="639"/>
                  <a:pt x="683" y="681"/>
                  <a:pt x="939" y="618"/>
                </a:cubicBezTo>
                <a:cubicBezTo>
                  <a:pt x="950" y="611"/>
                  <a:pt x="960" y="603"/>
                  <a:pt x="971" y="597"/>
                </a:cubicBezTo>
                <a:cubicBezTo>
                  <a:pt x="981" y="592"/>
                  <a:pt x="992" y="592"/>
                  <a:pt x="1002" y="587"/>
                </a:cubicBezTo>
                <a:cubicBezTo>
                  <a:pt x="1045" y="563"/>
                  <a:pt x="1087" y="531"/>
                  <a:pt x="1128" y="503"/>
                </a:cubicBezTo>
                <a:cubicBezTo>
                  <a:pt x="1156" y="484"/>
                  <a:pt x="1212" y="478"/>
                  <a:pt x="1243" y="471"/>
                </a:cubicBezTo>
                <a:cubicBezTo>
                  <a:pt x="1348" y="475"/>
                  <a:pt x="1452" y="476"/>
                  <a:pt x="1557" y="482"/>
                </a:cubicBezTo>
                <a:cubicBezTo>
                  <a:pt x="1603" y="485"/>
                  <a:pt x="1650" y="509"/>
                  <a:pt x="1693" y="524"/>
                </a:cubicBezTo>
                <a:cubicBezTo>
                  <a:pt x="1748" y="544"/>
                  <a:pt x="1805" y="560"/>
                  <a:pt x="1861" y="576"/>
                </a:cubicBezTo>
                <a:cubicBezTo>
                  <a:pt x="1913" y="591"/>
                  <a:pt x="1872" y="581"/>
                  <a:pt x="1924" y="607"/>
                </a:cubicBezTo>
                <a:cubicBezTo>
                  <a:pt x="1981" y="635"/>
                  <a:pt x="2051" y="647"/>
                  <a:pt x="2112" y="660"/>
                </a:cubicBezTo>
                <a:cubicBezTo>
                  <a:pt x="2133" y="656"/>
                  <a:pt x="2160" y="664"/>
                  <a:pt x="2175" y="649"/>
                </a:cubicBezTo>
                <a:cubicBezTo>
                  <a:pt x="2196" y="628"/>
                  <a:pt x="2140" y="580"/>
                  <a:pt x="2133" y="576"/>
                </a:cubicBezTo>
                <a:cubicBezTo>
                  <a:pt x="2062" y="537"/>
                  <a:pt x="1959" y="533"/>
                  <a:pt x="1882" y="524"/>
                </a:cubicBezTo>
                <a:cubicBezTo>
                  <a:pt x="1831" y="506"/>
                  <a:pt x="1773" y="495"/>
                  <a:pt x="1725" y="471"/>
                </a:cubicBezTo>
                <a:cubicBezTo>
                  <a:pt x="1651" y="433"/>
                  <a:pt x="1733" y="463"/>
                  <a:pt x="1662" y="440"/>
                </a:cubicBezTo>
                <a:cubicBezTo>
                  <a:pt x="1614" y="407"/>
                  <a:pt x="1641" y="422"/>
                  <a:pt x="1568" y="398"/>
                </a:cubicBezTo>
                <a:cubicBezTo>
                  <a:pt x="1557" y="395"/>
                  <a:pt x="1536" y="388"/>
                  <a:pt x="1536" y="388"/>
                </a:cubicBezTo>
                <a:cubicBezTo>
                  <a:pt x="1533" y="377"/>
                  <a:pt x="1532" y="365"/>
                  <a:pt x="1526" y="356"/>
                </a:cubicBezTo>
                <a:cubicBezTo>
                  <a:pt x="1518" y="344"/>
                  <a:pt x="1499" y="339"/>
                  <a:pt x="1494" y="325"/>
                </a:cubicBezTo>
                <a:cubicBezTo>
                  <a:pt x="1481" y="292"/>
                  <a:pt x="1474" y="220"/>
                  <a:pt x="1474" y="220"/>
                </a:cubicBezTo>
                <a:cubicBezTo>
                  <a:pt x="1489" y="143"/>
                  <a:pt x="1492" y="152"/>
                  <a:pt x="1568" y="136"/>
                </a:cubicBezTo>
                <a:cubicBezTo>
                  <a:pt x="1593" y="60"/>
                  <a:pt x="1537" y="41"/>
                  <a:pt x="1474" y="21"/>
                </a:cubicBezTo>
                <a:cubicBezTo>
                  <a:pt x="1189" y="29"/>
                  <a:pt x="1220" y="4"/>
                  <a:pt x="1065" y="52"/>
                </a:cubicBezTo>
                <a:cubicBezTo>
                  <a:pt x="1032" y="86"/>
                  <a:pt x="1014" y="90"/>
                  <a:pt x="971" y="105"/>
                </a:cubicBezTo>
                <a:cubicBezTo>
                  <a:pt x="943" y="101"/>
                  <a:pt x="914" y="104"/>
                  <a:pt x="887" y="94"/>
                </a:cubicBezTo>
                <a:cubicBezTo>
                  <a:pt x="863" y="85"/>
                  <a:pt x="848" y="60"/>
                  <a:pt x="824" y="52"/>
                </a:cubicBezTo>
                <a:cubicBezTo>
                  <a:pt x="814" y="49"/>
                  <a:pt x="803" y="45"/>
                  <a:pt x="793" y="42"/>
                </a:cubicBezTo>
                <a:cubicBezTo>
                  <a:pt x="777" y="18"/>
                  <a:pt x="774" y="0"/>
                  <a:pt x="740" y="0"/>
                </a:cubicBezTo>
                <a:cubicBezTo>
                  <a:pt x="728" y="0"/>
                  <a:pt x="658" y="51"/>
                  <a:pt x="688" y="21"/>
                </a:cubicBezTo>
                <a:close/>
              </a:path>
            </a:pathLst>
          </a:custGeom>
          <a:gradFill rotWithShape="0">
            <a:gsLst>
              <a:gs pos="0">
                <a:srgbClr val="100A06"/>
              </a:gs>
              <a:gs pos="50000">
                <a:srgbClr val="FF9966"/>
              </a:gs>
              <a:gs pos="100000">
                <a:srgbClr val="100A06"/>
              </a:gs>
            </a:gsLst>
            <a:lin ang="5400000" scaled="1"/>
          </a:gradFill>
          <a:ln w="9525">
            <a:noFill/>
            <a:round/>
            <a:headEnd/>
            <a:tailEnd/>
          </a:ln>
          <a:effectLst>
            <a:prstShdw prst="shdw17" dist="17961" dir="2700000">
              <a:srgbClr val="995C3D"/>
            </a:prstShdw>
          </a:effectLst>
        </p:spPr>
        <p:txBody>
          <a:bodyPr/>
          <a:lstStyle/>
          <a:p>
            <a:endParaRPr lang="en-US">
              <a:latin typeface="Lucida Sans Unicode" pitchFamily="34" charset="0"/>
            </a:endParaRPr>
          </a:p>
        </p:txBody>
      </p:sp>
      <p:sp>
        <p:nvSpPr>
          <p:cNvPr id="43026" name="Freeform 26"/>
          <p:cNvSpPr>
            <a:spLocks/>
          </p:cNvSpPr>
          <p:nvPr/>
        </p:nvSpPr>
        <p:spPr bwMode="auto">
          <a:xfrm>
            <a:off x="5638800" y="1905000"/>
            <a:ext cx="3028950" cy="533400"/>
          </a:xfrm>
          <a:custGeom>
            <a:avLst/>
            <a:gdLst>
              <a:gd name="T0" fmla="*/ 688 w 2196"/>
              <a:gd name="T1" fmla="*/ 21 h 681"/>
              <a:gd name="T2" fmla="*/ 426 w 2196"/>
              <a:gd name="T3" fmla="*/ 42 h 681"/>
              <a:gd name="T4" fmla="*/ 290 w 2196"/>
              <a:gd name="T5" fmla="*/ 84 h 681"/>
              <a:gd name="T6" fmla="*/ 112 w 2196"/>
              <a:gd name="T7" fmla="*/ 136 h 681"/>
              <a:gd name="T8" fmla="*/ 60 w 2196"/>
              <a:gd name="T9" fmla="*/ 189 h 681"/>
              <a:gd name="T10" fmla="*/ 7 w 2196"/>
              <a:gd name="T11" fmla="*/ 325 h 681"/>
              <a:gd name="T12" fmla="*/ 49 w 2196"/>
              <a:gd name="T13" fmla="*/ 566 h 681"/>
              <a:gd name="T14" fmla="*/ 144 w 2196"/>
              <a:gd name="T15" fmla="*/ 597 h 681"/>
              <a:gd name="T16" fmla="*/ 238 w 2196"/>
              <a:gd name="T17" fmla="*/ 639 h 681"/>
              <a:gd name="T18" fmla="*/ 269 w 2196"/>
              <a:gd name="T19" fmla="*/ 649 h 681"/>
              <a:gd name="T20" fmla="*/ 939 w 2196"/>
              <a:gd name="T21" fmla="*/ 618 h 681"/>
              <a:gd name="T22" fmla="*/ 971 w 2196"/>
              <a:gd name="T23" fmla="*/ 597 h 681"/>
              <a:gd name="T24" fmla="*/ 1002 w 2196"/>
              <a:gd name="T25" fmla="*/ 587 h 681"/>
              <a:gd name="T26" fmla="*/ 1128 w 2196"/>
              <a:gd name="T27" fmla="*/ 503 h 681"/>
              <a:gd name="T28" fmla="*/ 1243 w 2196"/>
              <a:gd name="T29" fmla="*/ 471 h 681"/>
              <a:gd name="T30" fmla="*/ 1557 w 2196"/>
              <a:gd name="T31" fmla="*/ 482 h 681"/>
              <a:gd name="T32" fmla="*/ 1693 w 2196"/>
              <a:gd name="T33" fmla="*/ 524 h 681"/>
              <a:gd name="T34" fmla="*/ 1861 w 2196"/>
              <a:gd name="T35" fmla="*/ 576 h 681"/>
              <a:gd name="T36" fmla="*/ 1924 w 2196"/>
              <a:gd name="T37" fmla="*/ 607 h 681"/>
              <a:gd name="T38" fmla="*/ 2112 w 2196"/>
              <a:gd name="T39" fmla="*/ 660 h 681"/>
              <a:gd name="T40" fmla="*/ 2175 w 2196"/>
              <a:gd name="T41" fmla="*/ 649 h 681"/>
              <a:gd name="T42" fmla="*/ 2133 w 2196"/>
              <a:gd name="T43" fmla="*/ 576 h 681"/>
              <a:gd name="T44" fmla="*/ 1882 w 2196"/>
              <a:gd name="T45" fmla="*/ 524 h 681"/>
              <a:gd name="T46" fmla="*/ 1725 w 2196"/>
              <a:gd name="T47" fmla="*/ 471 h 681"/>
              <a:gd name="T48" fmla="*/ 1662 w 2196"/>
              <a:gd name="T49" fmla="*/ 440 h 681"/>
              <a:gd name="T50" fmla="*/ 1568 w 2196"/>
              <a:gd name="T51" fmla="*/ 398 h 681"/>
              <a:gd name="T52" fmla="*/ 1536 w 2196"/>
              <a:gd name="T53" fmla="*/ 388 h 681"/>
              <a:gd name="T54" fmla="*/ 1526 w 2196"/>
              <a:gd name="T55" fmla="*/ 356 h 681"/>
              <a:gd name="T56" fmla="*/ 1494 w 2196"/>
              <a:gd name="T57" fmla="*/ 325 h 681"/>
              <a:gd name="T58" fmla="*/ 1474 w 2196"/>
              <a:gd name="T59" fmla="*/ 220 h 681"/>
              <a:gd name="T60" fmla="*/ 1568 w 2196"/>
              <a:gd name="T61" fmla="*/ 136 h 681"/>
              <a:gd name="T62" fmla="*/ 1474 w 2196"/>
              <a:gd name="T63" fmla="*/ 21 h 681"/>
              <a:gd name="T64" fmla="*/ 1065 w 2196"/>
              <a:gd name="T65" fmla="*/ 52 h 681"/>
              <a:gd name="T66" fmla="*/ 971 w 2196"/>
              <a:gd name="T67" fmla="*/ 105 h 681"/>
              <a:gd name="T68" fmla="*/ 887 w 2196"/>
              <a:gd name="T69" fmla="*/ 94 h 681"/>
              <a:gd name="T70" fmla="*/ 824 w 2196"/>
              <a:gd name="T71" fmla="*/ 52 h 681"/>
              <a:gd name="T72" fmla="*/ 793 w 2196"/>
              <a:gd name="T73" fmla="*/ 42 h 681"/>
              <a:gd name="T74" fmla="*/ 740 w 2196"/>
              <a:gd name="T75" fmla="*/ 0 h 681"/>
              <a:gd name="T76" fmla="*/ 688 w 2196"/>
              <a:gd name="T77" fmla="*/ 21 h 68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196"/>
              <a:gd name="T118" fmla="*/ 0 h 681"/>
              <a:gd name="T119" fmla="*/ 2196 w 2196"/>
              <a:gd name="T120" fmla="*/ 681 h 681"/>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196" h="681">
                <a:moveTo>
                  <a:pt x="688" y="21"/>
                </a:moveTo>
                <a:cubicBezTo>
                  <a:pt x="609" y="26"/>
                  <a:pt x="508" y="30"/>
                  <a:pt x="426" y="42"/>
                </a:cubicBezTo>
                <a:cubicBezTo>
                  <a:pt x="379" y="49"/>
                  <a:pt x="335" y="69"/>
                  <a:pt x="290" y="84"/>
                </a:cubicBezTo>
                <a:cubicBezTo>
                  <a:pt x="231" y="104"/>
                  <a:pt x="171" y="118"/>
                  <a:pt x="112" y="136"/>
                </a:cubicBezTo>
                <a:cubicBezTo>
                  <a:pt x="58" y="218"/>
                  <a:pt x="127" y="122"/>
                  <a:pt x="60" y="189"/>
                </a:cubicBezTo>
                <a:cubicBezTo>
                  <a:pt x="27" y="222"/>
                  <a:pt x="18" y="282"/>
                  <a:pt x="7" y="325"/>
                </a:cubicBezTo>
                <a:cubicBezTo>
                  <a:pt x="9" y="356"/>
                  <a:pt x="0" y="527"/>
                  <a:pt x="49" y="566"/>
                </a:cubicBezTo>
                <a:cubicBezTo>
                  <a:pt x="69" y="581"/>
                  <a:pt x="120" y="589"/>
                  <a:pt x="144" y="597"/>
                </a:cubicBezTo>
                <a:cubicBezTo>
                  <a:pt x="193" y="630"/>
                  <a:pt x="164" y="615"/>
                  <a:pt x="238" y="639"/>
                </a:cubicBezTo>
                <a:cubicBezTo>
                  <a:pt x="248" y="642"/>
                  <a:pt x="269" y="649"/>
                  <a:pt x="269" y="649"/>
                </a:cubicBezTo>
                <a:cubicBezTo>
                  <a:pt x="852" y="639"/>
                  <a:pt x="683" y="681"/>
                  <a:pt x="939" y="618"/>
                </a:cubicBezTo>
                <a:cubicBezTo>
                  <a:pt x="950" y="611"/>
                  <a:pt x="960" y="603"/>
                  <a:pt x="971" y="597"/>
                </a:cubicBezTo>
                <a:cubicBezTo>
                  <a:pt x="981" y="592"/>
                  <a:pt x="992" y="592"/>
                  <a:pt x="1002" y="587"/>
                </a:cubicBezTo>
                <a:cubicBezTo>
                  <a:pt x="1045" y="563"/>
                  <a:pt x="1087" y="531"/>
                  <a:pt x="1128" y="503"/>
                </a:cubicBezTo>
                <a:cubicBezTo>
                  <a:pt x="1156" y="484"/>
                  <a:pt x="1212" y="478"/>
                  <a:pt x="1243" y="471"/>
                </a:cubicBezTo>
                <a:cubicBezTo>
                  <a:pt x="1348" y="475"/>
                  <a:pt x="1452" y="476"/>
                  <a:pt x="1557" y="482"/>
                </a:cubicBezTo>
                <a:cubicBezTo>
                  <a:pt x="1603" y="485"/>
                  <a:pt x="1650" y="509"/>
                  <a:pt x="1693" y="524"/>
                </a:cubicBezTo>
                <a:cubicBezTo>
                  <a:pt x="1748" y="544"/>
                  <a:pt x="1805" y="560"/>
                  <a:pt x="1861" y="576"/>
                </a:cubicBezTo>
                <a:cubicBezTo>
                  <a:pt x="1913" y="591"/>
                  <a:pt x="1872" y="581"/>
                  <a:pt x="1924" y="607"/>
                </a:cubicBezTo>
                <a:cubicBezTo>
                  <a:pt x="1981" y="635"/>
                  <a:pt x="2051" y="647"/>
                  <a:pt x="2112" y="660"/>
                </a:cubicBezTo>
                <a:cubicBezTo>
                  <a:pt x="2133" y="656"/>
                  <a:pt x="2160" y="664"/>
                  <a:pt x="2175" y="649"/>
                </a:cubicBezTo>
                <a:cubicBezTo>
                  <a:pt x="2196" y="628"/>
                  <a:pt x="2140" y="580"/>
                  <a:pt x="2133" y="576"/>
                </a:cubicBezTo>
                <a:cubicBezTo>
                  <a:pt x="2062" y="537"/>
                  <a:pt x="1959" y="533"/>
                  <a:pt x="1882" y="524"/>
                </a:cubicBezTo>
                <a:cubicBezTo>
                  <a:pt x="1831" y="506"/>
                  <a:pt x="1773" y="495"/>
                  <a:pt x="1725" y="471"/>
                </a:cubicBezTo>
                <a:cubicBezTo>
                  <a:pt x="1651" y="433"/>
                  <a:pt x="1733" y="463"/>
                  <a:pt x="1662" y="440"/>
                </a:cubicBezTo>
                <a:cubicBezTo>
                  <a:pt x="1614" y="407"/>
                  <a:pt x="1641" y="422"/>
                  <a:pt x="1568" y="398"/>
                </a:cubicBezTo>
                <a:cubicBezTo>
                  <a:pt x="1557" y="395"/>
                  <a:pt x="1536" y="388"/>
                  <a:pt x="1536" y="388"/>
                </a:cubicBezTo>
                <a:cubicBezTo>
                  <a:pt x="1533" y="377"/>
                  <a:pt x="1532" y="365"/>
                  <a:pt x="1526" y="356"/>
                </a:cubicBezTo>
                <a:cubicBezTo>
                  <a:pt x="1518" y="344"/>
                  <a:pt x="1499" y="339"/>
                  <a:pt x="1494" y="325"/>
                </a:cubicBezTo>
                <a:cubicBezTo>
                  <a:pt x="1481" y="292"/>
                  <a:pt x="1474" y="220"/>
                  <a:pt x="1474" y="220"/>
                </a:cubicBezTo>
                <a:cubicBezTo>
                  <a:pt x="1489" y="143"/>
                  <a:pt x="1492" y="152"/>
                  <a:pt x="1568" y="136"/>
                </a:cubicBezTo>
                <a:cubicBezTo>
                  <a:pt x="1593" y="60"/>
                  <a:pt x="1537" y="41"/>
                  <a:pt x="1474" y="21"/>
                </a:cubicBezTo>
                <a:cubicBezTo>
                  <a:pt x="1189" y="29"/>
                  <a:pt x="1220" y="4"/>
                  <a:pt x="1065" y="52"/>
                </a:cubicBezTo>
                <a:cubicBezTo>
                  <a:pt x="1032" y="86"/>
                  <a:pt x="1014" y="90"/>
                  <a:pt x="971" y="105"/>
                </a:cubicBezTo>
                <a:cubicBezTo>
                  <a:pt x="943" y="101"/>
                  <a:pt x="914" y="104"/>
                  <a:pt x="887" y="94"/>
                </a:cubicBezTo>
                <a:cubicBezTo>
                  <a:pt x="863" y="85"/>
                  <a:pt x="848" y="60"/>
                  <a:pt x="824" y="52"/>
                </a:cubicBezTo>
                <a:cubicBezTo>
                  <a:pt x="814" y="49"/>
                  <a:pt x="803" y="45"/>
                  <a:pt x="793" y="42"/>
                </a:cubicBezTo>
                <a:cubicBezTo>
                  <a:pt x="777" y="18"/>
                  <a:pt x="774" y="0"/>
                  <a:pt x="740" y="0"/>
                </a:cubicBezTo>
                <a:cubicBezTo>
                  <a:pt x="728" y="0"/>
                  <a:pt x="658" y="51"/>
                  <a:pt x="688" y="21"/>
                </a:cubicBezTo>
                <a:close/>
              </a:path>
            </a:pathLst>
          </a:custGeom>
          <a:gradFill rotWithShape="0">
            <a:gsLst>
              <a:gs pos="0">
                <a:srgbClr val="100A06"/>
              </a:gs>
              <a:gs pos="50000">
                <a:srgbClr val="FF9966"/>
              </a:gs>
              <a:gs pos="100000">
                <a:srgbClr val="100A06"/>
              </a:gs>
            </a:gsLst>
            <a:lin ang="5400000" scaled="1"/>
          </a:gradFill>
          <a:ln w="9525">
            <a:noFill/>
            <a:round/>
            <a:headEnd/>
            <a:tailEnd/>
          </a:ln>
          <a:effectLst>
            <a:prstShdw prst="shdw17" dist="17961" dir="2700000">
              <a:srgbClr val="995C3D"/>
            </a:prstShdw>
          </a:effectLst>
        </p:spPr>
        <p:txBody>
          <a:bodyPr/>
          <a:lstStyle/>
          <a:p>
            <a:endParaRPr lang="en-US">
              <a:latin typeface="Lucida Sans Unicode" pitchFamily="34" charset="0"/>
            </a:endParaRPr>
          </a:p>
        </p:txBody>
      </p:sp>
      <p:sp>
        <p:nvSpPr>
          <p:cNvPr id="43027" name="Freeform 27"/>
          <p:cNvSpPr>
            <a:spLocks/>
          </p:cNvSpPr>
          <p:nvPr/>
        </p:nvSpPr>
        <p:spPr bwMode="auto">
          <a:xfrm>
            <a:off x="5791200" y="2057400"/>
            <a:ext cx="3028950" cy="533400"/>
          </a:xfrm>
          <a:custGeom>
            <a:avLst/>
            <a:gdLst>
              <a:gd name="T0" fmla="*/ 688 w 2196"/>
              <a:gd name="T1" fmla="*/ 21 h 681"/>
              <a:gd name="T2" fmla="*/ 426 w 2196"/>
              <a:gd name="T3" fmla="*/ 42 h 681"/>
              <a:gd name="T4" fmla="*/ 290 w 2196"/>
              <a:gd name="T5" fmla="*/ 84 h 681"/>
              <a:gd name="T6" fmla="*/ 112 w 2196"/>
              <a:gd name="T7" fmla="*/ 136 h 681"/>
              <a:gd name="T8" fmla="*/ 60 w 2196"/>
              <a:gd name="T9" fmla="*/ 189 h 681"/>
              <a:gd name="T10" fmla="*/ 7 w 2196"/>
              <a:gd name="T11" fmla="*/ 325 h 681"/>
              <a:gd name="T12" fmla="*/ 49 w 2196"/>
              <a:gd name="T13" fmla="*/ 566 h 681"/>
              <a:gd name="T14" fmla="*/ 144 w 2196"/>
              <a:gd name="T15" fmla="*/ 597 h 681"/>
              <a:gd name="T16" fmla="*/ 238 w 2196"/>
              <a:gd name="T17" fmla="*/ 639 h 681"/>
              <a:gd name="T18" fmla="*/ 269 w 2196"/>
              <a:gd name="T19" fmla="*/ 649 h 681"/>
              <a:gd name="T20" fmla="*/ 939 w 2196"/>
              <a:gd name="T21" fmla="*/ 618 h 681"/>
              <a:gd name="T22" fmla="*/ 971 w 2196"/>
              <a:gd name="T23" fmla="*/ 597 h 681"/>
              <a:gd name="T24" fmla="*/ 1002 w 2196"/>
              <a:gd name="T25" fmla="*/ 587 h 681"/>
              <a:gd name="T26" fmla="*/ 1128 w 2196"/>
              <a:gd name="T27" fmla="*/ 503 h 681"/>
              <a:gd name="T28" fmla="*/ 1243 w 2196"/>
              <a:gd name="T29" fmla="*/ 471 h 681"/>
              <a:gd name="T30" fmla="*/ 1557 w 2196"/>
              <a:gd name="T31" fmla="*/ 482 h 681"/>
              <a:gd name="T32" fmla="*/ 1693 w 2196"/>
              <a:gd name="T33" fmla="*/ 524 h 681"/>
              <a:gd name="T34" fmla="*/ 1861 w 2196"/>
              <a:gd name="T35" fmla="*/ 576 h 681"/>
              <a:gd name="T36" fmla="*/ 1924 w 2196"/>
              <a:gd name="T37" fmla="*/ 607 h 681"/>
              <a:gd name="T38" fmla="*/ 2112 w 2196"/>
              <a:gd name="T39" fmla="*/ 660 h 681"/>
              <a:gd name="T40" fmla="*/ 2175 w 2196"/>
              <a:gd name="T41" fmla="*/ 649 h 681"/>
              <a:gd name="T42" fmla="*/ 2133 w 2196"/>
              <a:gd name="T43" fmla="*/ 576 h 681"/>
              <a:gd name="T44" fmla="*/ 1882 w 2196"/>
              <a:gd name="T45" fmla="*/ 524 h 681"/>
              <a:gd name="T46" fmla="*/ 1725 w 2196"/>
              <a:gd name="T47" fmla="*/ 471 h 681"/>
              <a:gd name="T48" fmla="*/ 1662 w 2196"/>
              <a:gd name="T49" fmla="*/ 440 h 681"/>
              <a:gd name="T50" fmla="*/ 1568 w 2196"/>
              <a:gd name="T51" fmla="*/ 398 h 681"/>
              <a:gd name="T52" fmla="*/ 1536 w 2196"/>
              <a:gd name="T53" fmla="*/ 388 h 681"/>
              <a:gd name="T54" fmla="*/ 1526 w 2196"/>
              <a:gd name="T55" fmla="*/ 356 h 681"/>
              <a:gd name="T56" fmla="*/ 1494 w 2196"/>
              <a:gd name="T57" fmla="*/ 325 h 681"/>
              <a:gd name="T58" fmla="*/ 1474 w 2196"/>
              <a:gd name="T59" fmla="*/ 220 h 681"/>
              <a:gd name="T60" fmla="*/ 1568 w 2196"/>
              <a:gd name="T61" fmla="*/ 136 h 681"/>
              <a:gd name="T62" fmla="*/ 1474 w 2196"/>
              <a:gd name="T63" fmla="*/ 21 h 681"/>
              <a:gd name="T64" fmla="*/ 1065 w 2196"/>
              <a:gd name="T65" fmla="*/ 52 h 681"/>
              <a:gd name="T66" fmla="*/ 971 w 2196"/>
              <a:gd name="T67" fmla="*/ 105 h 681"/>
              <a:gd name="T68" fmla="*/ 887 w 2196"/>
              <a:gd name="T69" fmla="*/ 94 h 681"/>
              <a:gd name="T70" fmla="*/ 824 w 2196"/>
              <a:gd name="T71" fmla="*/ 52 h 681"/>
              <a:gd name="T72" fmla="*/ 793 w 2196"/>
              <a:gd name="T73" fmla="*/ 42 h 681"/>
              <a:gd name="T74" fmla="*/ 740 w 2196"/>
              <a:gd name="T75" fmla="*/ 0 h 681"/>
              <a:gd name="T76" fmla="*/ 688 w 2196"/>
              <a:gd name="T77" fmla="*/ 21 h 68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196"/>
              <a:gd name="T118" fmla="*/ 0 h 681"/>
              <a:gd name="T119" fmla="*/ 2196 w 2196"/>
              <a:gd name="T120" fmla="*/ 681 h 681"/>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196" h="681">
                <a:moveTo>
                  <a:pt x="688" y="21"/>
                </a:moveTo>
                <a:cubicBezTo>
                  <a:pt x="609" y="26"/>
                  <a:pt x="508" y="30"/>
                  <a:pt x="426" y="42"/>
                </a:cubicBezTo>
                <a:cubicBezTo>
                  <a:pt x="379" y="49"/>
                  <a:pt x="335" y="69"/>
                  <a:pt x="290" y="84"/>
                </a:cubicBezTo>
                <a:cubicBezTo>
                  <a:pt x="231" y="104"/>
                  <a:pt x="171" y="118"/>
                  <a:pt x="112" y="136"/>
                </a:cubicBezTo>
                <a:cubicBezTo>
                  <a:pt x="58" y="218"/>
                  <a:pt x="127" y="122"/>
                  <a:pt x="60" y="189"/>
                </a:cubicBezTo>
                <a:cubicBezTo>
                  <a:pt x="27" y="222"/>
                  <a:pt x="18" y="282"/>
                  <a:pt x="7" y="325"/>
                </a:cubicBezTo>
                <a:cubicBezTo>
                  <a:pt x="9" y="356"/>
                  <a:pt x="0" y="527"/>
                  <a:pt x="49" y="566"/>
                </a:cubicBezTo>
                <a:cubicBezTo>
                  <a:pt x="69" y="581"/>
                  <a:pt x="120" y="589"/>
                  <a:pt x="144" y="597"/>
                </a:cubicBezTo>
                <a:cubicBezTo>
                  <a:pt x="193" y="630"/>
                  <a:pt x="164" y="615"/>
                  <a:pt x="238" y="639"/>
                </a:cubicBezTo>
                <a:cubicBezTo>
                  <a:pt x="248" y="642"/>
                  <a:pt x="269" y="649"/>
                  <a:pt x="269" y="649"/>
                </a:cubicBezTo>
                <a:cubicBezTo>
                  <a:pt x="852" y="639"/>
                  <a:pt x="683" y="681"/>
                  <a:pt x="939" y="618"/>
                </a:cubicBezTo>
                <a:cubicBezTo>
                  <a:pt x="950" y="611"/>
                  <a:pt x="960" y="603"/>
                  <a:pt x="971" y="597"/>
                </a:cubicBezTo>
                <a:cubicBezTo>
                  <a:pt x="981" y="592"/>
                  <a:pt x="992" y="592"/>
                  <a:pt x="1002" y="587"/>
                </a:cubicBezTo>
                <a:cubicBezTo>
                  <a:pt x="1045" y="563"/>
                  <a:pt x="1087" y="531"/>
                  <a:pt x="1128" y="503"/>
                </a:cubicBezTo>
                <a:cubicBezTo>
                  <a:pt x="1156" y="484"/>
                  <a:pt x="1212" y="478"/>
                  <a:pt x="1243" y="471"/>
                </a:cubicBezTo>
                <a:cubicBezTo>
                  <a:pt x="1348" y="475"/>
                  <a:pt x="1452" y="476"/>
                  <a:pt x="1557" y="482"/>
                </a:cubicBezTo>
                <a:cubicBezTo>
                  <a:pt x="1603" y="485"/>
                  <a:pt x="1650" y="509"/>
                  <a:pt x="1693" y="524"/>
                </a:cubicBezTo>
                <a:cubicBezTo>
                  <a:pt x="1748" y="544"/>
                  <a:pt x="1805" y="560"/>
                  <a:pt x="1861" y="576"/>
                </a:cubicBezTo>
                <a:cubicBezTo>
                  <a:pt x="1913" y="591"/>
                  <a:pt x="1872" y="581"/>
                  <a:pt x="1924" y="607"/>
                </a:cubicBezTo>
                <a:cubicBezTo>
                  <a:pt x="1981" y="635"/>
                  <a:pt x="2051" y="647"/>
                  <a:pt x="2112" y="660"/>
                </a:cubicBezTo>
                <a:cubicBezTo>
                  <a:pt x="2133" y="656"/>
                  <a:pt x="2160" y="664"/>
                  <a:pt x="2175" y="649"/>
                </a:cubicBezTo>
                <a:cubicBezTo>
                  <a:pt x="2196" y="628"/>
                  <a:pt x="2140" y="580"/>
                  <a:pt x="2133" y="576"/>
                </a:cubicBezTo>
                <a:cubicBezTo>
                  <a:pt x="2062" y="537"/>
                  <a:pt x="1959" y="533"/>
                  <a:pt x="1882" y="524"/>
                </a:cubicBezTo>
                <a:cubicBezTo>
                  <a:pt x="1831" y="506"/>
                  <a:pt x="1773" y="495"/>
                  <a:pt x="1725" y="471"/>
                </a:cubicBezTo>
                <a:cubicBezTo>
                  <a:pt x="1651" y="433"/>
                  <a:pt x="1733" y="463"/>
                  <a:pt x="1662" y="440"/>
                </a:cubicBezTo>
                <a:cubicBezTo>
                  <a:pt x="1614" y="407"/>
                  <a:pt x="1641" y="422"/>
                  <a:pt x="1568" y="398"/>
                </a:cubicBezTo>
                <a:cubicBezTo>
                  <a:pt x="1557" y="395"/>
                  <a:pt x="1536" y="388"/>
                  <a:pt x="1536" y="388"/>
                </a:cubicBezTo>
                <a:cubicBezTo>
                  <a:pt x="1533" y="377"/>
                  <a:pt x="1532" y="365"/>
                  <a:pt x="1526" y="356"/>
                </a:cubicBezTo>
                <a:cubicBezTo>
                  <a:pt x="1518" y="344"/>
                  <a:pt x="1499" y="339"/>
                  <a:pt x="1494" y="325"/>
                </a:cubicBezTo>
                <a:cubicBezTo>
                  <a:pt x="1481" y="292"/>
                  <a:pt x="1474" y="220"/>
                  <a:pt x="1474" y="220"/>
                </a:cubicBezTo>
                <a:cubicBezTo>
                  <a:pt x="1489" y="143"/>
                  <a:pt x="1492" y="152"/>
                  <a:pt x="1568" y="136"/>
                </a:cubicBezTo>
                <a:cubicBezTo>
                  <a:pt x="1593" y="60"/>
                  <a:pt x="1537" y="41"/>
                  <a:pt x="1474" y="21"/>
                </a:cubicBezTo>
                <a:cubicBezTo>
                  <a:pt x="1189" y="29"/>
                  <a:pt x="1220" y="4"/>
                  <a:pt x="1065" y="52"/>
                </a:cubicBezTo>
                <a:cubicBezTo>
                  <a:pt x="1032" y="86"/>
                  <a:pt x="1014" y="90"/>
                  <a:pt x="971" y="105"/>
                </a:cubicBezTo>
                <a:cubicBezTo>
                  <a:pt x="943" y="101"/>
                  <a:pt x="914" y="104"/>
                  <a:pt x="887" y="94"/>
                </a:cubicBezTo>
                <a:cubicBezTo>
                  <a:pt x="863" y="85"/>
                  <a:pt x="848" y="60"/>
                  <a:pt x="824" y="52"/>
                </a:cubicBezTo>
                <a:cubicBezTo>
                  <a:pt x="814" y="49"/>
                  <a:pt x="803" y="45"/>
                  <a:pt x="793" y="42"/>
                </a:cubicBezTo>
                <a:cubicBezTo>
                  <a:pt x="777" y="18"/>
                  <a:pt x="774" y="0"/>
                  <a:pt x="740" y="0"/>
                </a:cubicBezTo>
                <a:cubicBezTo>
                  <a:pt x="728" y="0"/>
                  <a:pt x="658" y="51"/>
                  <a:pt x="688" y="21"/>
                </a:cubicBezTo>
                <a:close/>
              </a:path>
            </a:pathLst>
          </a:custGeom>
          <a:gradFill rotWithShape="0">
            <a:gsLst>
              <a:gs pos="0">
                <a:srgbClr val="100A06"/>
              </a:gs>
              <a:gs pos="50000">
                <a:srgbClr val="FF9966"/>
              </a:gs>
              <a:gs pos="100000">
                <a:srgbClr val="100A06"/>
              </a:gs>
            </a:gsLst>
            <a:lin ang="5400000" scaled="1"/>
          </a:gradFill>
          <a:ln w="9525">
            <a:noFill/>
            <a:round/>
            <a:headEnd/>
            <a:tailEnd/>
          </a:ln>
          <a:effectLst>
            <a:prstShdw prst="shdw17" dist="17961" dir="2700000">
              <a:srgbClr val="995C3D"/>
            </a:prstShdw>
          </a:effectLst>
        </p:spPr>
        <p:txBody>
          <a:bodyPr/>
          <a:lstStyle/>
          <a:p>
            <a:endParaRPr lang="en-US">
              <a:latin typeface="Lucida Sans Unicode" pitchFamily="34" charset="0"/>
            </a:endParaRPr>
          </a:p>
        </p:txBody>
      </p:sp>
      <p:sp>
        <p:nvSpPr>
          <p:cNvPr id="43028" name="Freeform 28"/>
          <p:cNvSpPr>
            <a:spLocks/>
          </p:cNvSpPr>
          <p:nvPr/>
        </p:nvSpPr>
        <p:spPr bwMode="auto">
          <a:xfrm>
            <a:off x="5943600" y="2209800"/>
            <a:ext cx="3028950" cy="533400"/>
          </a:xfrm>
          <a:custGeom>
            <a:avLst/>
            <a:gdLst>
              <a:gd name="T0" fmla="*/ 688 w 2196"/>
              <a:gd name="T1" fmla="*/ 21 h 681"/>
              <a:gd name="T2" fmla="*/ 426 w 2196"/>
              <a:gd name="T3" fmla="*/ 42 h 681"/>
              <a:gd name="T4" fmla="*/ 290 w 2196"/>
              <a:gd name="T5" fmla="*/ 84 h 681"/>
              <a:gd name="T6" fmla="*/ 112 w 2196"/>
              <a:gd name="T7" fmla="*/ 136 h 681"/>
              <a:gd name="T8" fmla="*/ 60 w 2196"/>
              <a:gd name="T9" fmla="*/ 189 h 681"/>
              <a:gd name="T10" fmla="*/ 7 w 2196"/>
              <a:gd name="T11" fmla="*/ 325 h 681"/>
              <a:gd name="T12" fmla="*/ 49 w 2196"/>
              <a:gd name="T13" fmla="*/ 566 h 681"/>
              <a:gd name="T14" fmla="*/ 144 w 2196"/>
              <a:gd name="T15" fmla="*/ 597 h 681"/>
              <a:gd name="T16" fmla="*/ 238 w 2196"/>
              <a:gd name="T17" fmla="*/ 639 h 681"/>
              <a:gd name="T18" fmla="*/ 269 w 2196"/>
              <a:gd name="T19" fmla="*/ 649 h 681"/>
              <a:gd name="T20" fmla="*/ 939 w 2196"/>
              <a:gd name="T21" fmla="*/ 618 h 681"/>
              <a:gd name="T22" fmla="*/ 971 w 2196"/>
              <a:gd name="T23" fmla="*/ 597 h 681"/>
              <a:gd name="T24" fmla="*/ 1002 w 2196"/>
              <a:gd name="T25" fmla="*/ 587 h 681"/>
              <a:gd name="T26" fmla="*/ 1128 w 2196"/>
              <a:gd name="T27" fmla="*/ 503 h 681"/>
              <a:gd name="T28" fmla="*/ 1243 w 2196"/>
              <a:gd name="T29" fmla="*/ 471 h 681"/>
              <a:gd name="T30" fmla="*/ 1557 w 2196"/>
              <a:gd name="T31" fmla="*/ 482 h 681"/>
              <a:gd name="T32" fmla="*/ 1693 w 2196"/>
              <a:gd name="T33" fmla="*/ 524 h 681"/>
              <a:gd name="T34" fmla="*/ 1861 w 2196"/>
              <a:gd name="T35" fmla="*/ 576 h 681"/>
              <a:gd name="T36" fmla="*/ 1924 w 2196"/>
              <a:gd name="T37" fmla="*/ 607 h 681"/>
              <a:gd name="T38" fmla="*/ 2112 w 2196"/>
              <a:gd name="T39" fmla="*/ 660 h 681"/>
              <a:gd name="T40" fmla="*/ 2175 w 2196"/>
              <a:gd name="T41" fmla="*/ 649 h 681"/>
              <a:gd name="T42" fmla="*/ 2133 w 2196"/>
              <a:gd name="T43" fmla="*/ 576 h 681"/>
              <a:gd name="T44" fmla="*/ 1882 w 2196"/>
              <a:gd name="T45" fmla="*/ 524 h 681"/>
              <a:gd name="T46" fmla="*/ 1725 w 2196"/>
              <a:gd name="T47" fmla="*/ 471 h 681"/>
              <a:gd name="T48" fmla="*/ 1662 w 2196"/>
              <a:gd name="T49" fmla="*/ 440 h 681"/>
              <a:gd name="T50" fmla="*/ 1568 w 2196"/>
              <a:gd name="T51" fmla="*/ 398 h 681"/>
              <a:gd name="T52" fmla="*/ 1536 w 2196"/>
              <a:gd name="T53" fmla="*/ 388 h 681"/>
              <a:gd name="T54" fmla="*/ 1526 w 2196"/>
              <a:gd name="T55" fmla="*/ 356 h 681"/>
              <a:gd name="T56" fmla="*/ 1494 w 2196"/>
              <a:gd name="T57" fmla="*/ 325 h 681"/>
              <a:gd name="T58" fmla="*/ 1474 w 2196"/>
              <a:gd name="T59" fmla="*/ 220 h 681"/>
              <a:gd name="T60" fmla="*/ 1568 w 2196"/>
              <a:gd name="T61" fmla="*/ 136 h 681"/>
              <a:gd name="T62" fmla="*/ 1474 w 2196"/>
              <a:gd name="T63" fmla="*/ 21 h 681"/>
              <a:gd name="T64" fmla="*/ 1065 w 2196"/>
              <a:gd name="T65" fmla="*/ 52 h 681"/>
              <a:gd name="T66" fmla="*/ 971 w 2196"/>
              <a:gd name="T67" fmla="*/ 105 h 681"/>
              <a:gd name="T68" fmla="*/ 887 w 2196"/>
              <a:gd name="T69" fmla="*/ 94 h 681"/>
              <a:gd name="T70" fmla="*/ 824 w 2196"/>
              <a:gd name="T71" fmla="*/ 52 h 681"/>
              <a:gd name="T72" fmla="*/ 793 w 2196"/>
              <a:gd name="T73" fmla="*/ 42 h 681"/>
              <a:gd name="T74" fmla="*/ 740 w 2196"/>
              <a:gd name="T75" fmla="*/ 0 h 681"/>
              <a:gd name="T76" fmla="*/ 688 w 2196"/>
              <a:gd name="T77" fmla="*/ 21 h 68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196"/>
              <a:gd name="T118" fmla="*/ 0 h 681"/>
              <a:gd name="T119" fmla="*/ 2196 w 2196"/>
              <a:gd name="T120" fmla="*/ 681 h 681"/>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196" h="681">
                <a:moveTo>
                  <a:pt x="688" y="21"/>
                </a:moveTo>
                <a:cubicBezTo>
                  <a:pt x="609" y="26"/>
                  <a:pt x="508" y="30"/>
                  <a:pt x="426" y="42"/>
                </a:cubicBezTo>
                <a:cubicBezTo>
                  <a:pt x="379" y="49"/>
                  <a:pt x="335" y="69"/>
                  <a:pt x="290" y="84"/>
                </a:cubicBezTo>
                <a:cubicBezTo>
                  <a:pt x="231" y="104"/>
                  <a:pt x="171" y="118"/>
                  <a:pt x="112" y="136"/>
                </a:cubicBezTo>
                <a:cubicBezTo>
                  <a:pt x="58" y="218"/>
                  <a:pt x="127" y="122"/>
                  <a:pt x="60" y="189"/>
                </a:cubicBezTo>
                <a:cubicBezTo>
                  <a:pt x="27" y="222"/>
                  <a:pt x="18" y="282"/>
                  <a:pt x="7" y="325"/>
                </a:cubicBezTo>
                <a:cubicBezTo>
                  <a:pt x="9" y="356"/>
                  <a:pt x="0" y="527"/>
                  <a:pt x="49" y="566"/>
                </a:cubicBezTo>
                <a:cubicBezTo>
                  <a:pt x="69" y="581"/>
                  <a:pt x="120" y="589"/>
                  <a:pt x="144" y="597"/>
                </a:cubicBezTo>
                <a:cubicBezTo>
                  <a:pt x="193" y="630"/>
                  <a:pt x="164" y="615"/>
                  <a:pt x="238" y="639"/>
                </a:cubicBezTo>
                <a:cubicBezTo>
                  <a:pt x="248" y="642"/>
                  <a:pt x="269" y="649"/>
                  <a:pt x="269" y="649"/>
                </a:cubicBezTo>
                <a:cubicBezTo>
                  <a:pt x="852" y="639"/>
                  <a:pt x="683" y="681"/>
                  <a:pt x="939" y="618"/>
                </a:cubicBezTo>
                <a:cubicBezTo>
                  <a:pt x="950" y="611"/>
                  <a:pt x="960" y="603"/>
                  <a:pt x="971" y="597"/>
                </a:cubicBezTo>
                <a:cubicBezTo>
                  <a:pt x="981" y="592"/>
                  <a:pt x="992" y="592"/>
                  <a:pt x="1002" y="587"/>
                </a:cubicBezTo>
                <a:cubicBezTo>
                  <a:pt x="1045" y="563"/>
                  <a:pt x="1087" y="531"/>
                  <a:pt x="1128" y="503"/>
                </a:cubicBezTo>
                <a:cubicBezTo>
                  <a:pt x="1156" y="484"/>
                  <a:pt x="1212" y="478"/>
                  <a:pt x="1243" y="471"/>
                </a:cubicBezTo>
                <a:cubicBezTo>
                  <a:pt x="1348" y="475"/>
                  <a:pt x="1452" y="476"/>
                  <a:pt x="1557" y="482"/>
                </a:cubicBezTo>
                <a:cubicBezTo>
                  <a:pt x="1603" y="485"/>
                  <a:pt x="1650" y="509"/>
                  <a:pt x="1693" y="524"/>
                </a:cubicBezTo>
                <a:cubicBezTo>
                  <a:pt x="1748" y="544"/>
                  <a:pt x="1805" y="560"/>
                  <a:pt x="1861" y="576"/>
                </a:cubicBezTo>
                <a:cubicBezTo>
                  <a:pt x="1913" y="591"/>
                  <a:pt x="1872" y="581"/>
                  <a:pt x="1924" y="607"/>
                </a:cubicBezTo>
                <a:cubicBezTo>
                  <a:pt x="1981" y="635"/>
                  <a:pt x="2051" y="647"/>
                  <a:pt x="2112" y="660"/>
                </a:cubicBezTo>
                <a:cubicBezTo>
                  <a:pt x="2133" y="656"/>
                  <a:pt x="2160" y="664"/>
                  <a:pt x="2175" y="649"/>
                </a:cubicBezTo>
                <a:cubicBezTo>
                  <a:pt x="2196" y="628"/>
                  <a:pt x="2140" y="580"/>
                  <a:pt x="2133" y="576"/>
                </a:cubicBezTo>
                <a:cubicBezTo>
                  <a:pt x="2062" y="537"/>
                  <a:pt x="1959" y="533"/>
                  <a:pt x="1882" y="524"/>
                </a:cubicBezTo>
                <a:cubicBezTo>
                  <a:pt x="1831" y="506"/>
                  <a:pt x="1773" y="495"/>
                  <a:pt x="1725" y="471"/>
                </a:cubicBezTo>
                <a:cubicBezTo>
                  <a:pt x="1651" y="433"/>
                  <a:pt x="1733" y="463"/>
                  <a:pt x="1662" y="440"/>
                </a:cubicBezTo>
                <a:cubicBezTo>
                  <a:pt x="1614" y="407"/>
                  <a:pt x="1641" y="422"/>
                  <a:pt x="1568" y="398"/>
                </a:cubicBezTo>
                <a:cubicBezTo>
                  <a:pt x="1557" y="395"/>
                  <a:pt x="1536" y="388"/>
                  <a:pt x="1536" y="388"/>
                </a:cubicBezTo>
                <a:cubicBezTo>
                  <a:pt x="1533" y="377"/>
                  <a:pt x="1532" y="365"/>
                  <a:pt x="1526" y="356"/>
                </a:cubicBezTo>
                <a:cubicBezTo>
                  <a:pt x="1518" y="344"/>
                  <a:pt x="1499" y="339"/>
                  <a:pt x="1494" y="325"/>
                </a:cubicBezTo>
                <a:cubicBezTo>
                  <a:pt x="1481" y="292"/>
                  <a:pt x="1474" y="220"/>
                  <a:pt x="1474" y="220"/>
                </a:cubicBezTo>
                <a:cubicBezTo>
                  <a:pt x="1489" y="143"/>
                  <a:pt x="1492" y="152"/>
                  <a:pt x="1568" y="136"/>
                </a:cubicBezTo>
                <a:cubicBezTo>
                  <a:pt x="1593" y="60"/>
                  <a:pt x="1537" y="41"/>
                  <a:pt x="1474" y="21"/>
                </a:cubicBezTo>
                <a:cubicBezTo>
                  <a:pt x="1189" y="29"/>
                  <a:pt x="1220" y="4"/>
                  <a:pt x="1065" y="52"/>
                </a:cubicBezTo>
                <a:cubicBezTo>
                  <a:pt x="1032" y="86"/>
                  <a:pt x="1014" y="90"/>
                  <a:pt x="971" y="105"/>
                </a:cubicBezTo>
                <a:cubicBezTo>
                  <a:pt x="943" y="101"/>
                  <a:pt x="914" y="104"/>
                  <a:pt x="887" y="94"/>
                </a:cubicBezTo>
                <a:cubicBezTo>
                  <a:pt x="863" y="85"/>
                  <a:pt x="848" y="60"/>
                  <a:pt x="824" y="52"/>
                </a:cubicBezTo>
                <a:cubicBezTo>
                  <a:pt x="814" y="49"/>
                  <a:pt x="803" y="45"/>
                  <a:pt x="793" y="42"/>
                </a:cubicBezTo>
                <a:cubicBezTo>
                  <a:pt x="777" y="18"/>
                  <a:pt x="774" y="0"/>
                  <a:pt x="740" y="0"/>
                </a:cubicBezTo>
                <a:cubicBezTo>
                  <a:pt x="728" y="0"/>
                  <a:pt x="658" y="51"/>
                  <a:pt x="688" y="21"/>
                </a:cubicBezTo>
                <a:close/>
              </a:path>
            </a:pathLst>
          </a:custGeom>
          <a:gradFill rotWithShape="0">
            <a:gsLst>
              <a:gs pos="0">
                <a:srgbClr val="100A06"/>
              </a:gs>
              <a:gs pos="50000">
                <a:srgbClr val="FF9966"/>
              </a:gs>
              <a:gs pos="100000">
                <a:srgbClr val="100A06"/>
              </a:gs>
            </a:gsLst>
            <a:lin ang="5400000" scaled="1"/>
          </a:gradFill>
          <a:ln w="9525">
            <a:noFill/>
            <a:round/>
            <a:headEnd/>
            <a:tailEnd/>
          </a:ln>
          <a:effectLst>
            <a:prstShdw prst="shdw17" dist="17961" dir="2700000">
              <a:srgbClr val="995C3D"/>
            </a:prstShdw>
          </a:effectLst>
        </p:spPr>
        <p:txBody>
          <a:bodyPr/>
          <a:lstStyle/>
          <a:p>
            <a:endParaRPr lang="en-US">
              <a:latin typeface="Lucida Sans Unicode" pitchFamily="34" charset="0"/>
            </a:endParaRPr>
          </a:p>
        </p:txBody>
      </p:sp>
      <p:sp>
        <p:nvSpPr>
          <p:cNvPr id="43029" name="Oval 29"/>
          <p:cNvSpPr>
            <a:spLocks noChangeArrowheads="1"/>
          </p:cNvSpPr>
          <p:nvPr/>
        </p:nvSpPr>
        <p:spPr bwMode="auto">
          <a:xfrm>
            <a:off x="6172200" y="2362200"/>
            <a:ext cx="1143000" cy="304800"/>
          </a:xfrm>
          <a:prstGeom prst="ellipse">
            <a:avLst/>
          </a:prstGeom>
          <a:gradFill rotWithShape="0">
            <a:gsLst>
              <a:gs pos="0">
                <a:srgbClr val="00002F"/>
              </a:gs>
              <a:gs pos="50000">
                <a:srgbClr val="000066"/>
              </a:gs>
              <a:gs pos="100000">
                <a:srgbClr val="00002F"/>
              </a:gs>
            </a:gsLst>
            <a:lin ang="5400000" scaled="1"/>
          </a:gradFill>
          <a:ln w="9525">
            <a:solidFill>
              <a:srgbClr val="000066"/>
            </a:solidFill>
            <a:round/>
            <a:headEnd/>
            <a:tailEnd/>
          </a:ln>
        </p:spPr>
        <p:txBody>
          <a:bodyPr wrap="none" anchor="ctr"/>
          <a:lstStyle/>
          <a:p>
            <a:endParaRPr lang="en-US">
              <a:latin typeface="Lucida Sans Unicode" pitchFamily="34" charset="0"/>
            </a:endParaRPr>
          </a:p>
        </p:txBody>
      </p:sp>
      <p:sp>
        <p:nvSpPr>
          <p:cNvPr id="43030" name="Oval 30"/>
          <p:cNvSpPr>
            <a:spLocks noChangeArrowheads="1"/>
          </p:cNvSpPr>
          <p:nvPr/>
        </p:nvSpPr>
        <p:spPr bwMode="auto">
          <a:xfrm>
            <a:off x="6858000" y="2438400"/>
            <a:ext cx="76200" cy="152400"/>
          </a:xfrm>
          <a:prstGeom prst="ellipse">
            <a:avLst/>
          </a:prstGeom>
          <a:solidFill>
            <a:srgbClr val="FF9900"/>
          </a:solidFill>
          <a:ln w="9525">
            <a:solidFill>
              <a:schemeClr val="tx1"/>
            </a:solidFill>
            <a:round/>
            <a:headEnd/>
            <a:tailEnd/>
          </a:ln>
        </p:spPr>
        <p:txBody>
          <a:bodyPr wrap="none" anchor="ctr"/>
          <a:lstStyle/>
          <a:p>
            <a:endParaRPr lang="en-US">
              <a:latin typeface="Lucida Sans Unicode" pitchFamily="34"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p:cNvSpPr>
            <a:spLocks noGrp="1"/>
          </p:cNvSpPr>
          <p:nvPr>
            <p:ph type="sldNum" sz="quarter" idx="12"/>
          </p:nvPr>
        </p:nvSpPr>
        <p:spPr/>
        <p:txBody>
          <a:bodyPr/>
          <a:lstStyle/>
          <a:p>
            <a:fld id="{71B751B9-7F2A-4B37-85B7-A0BDFFCE6AD4}" type="slidenum">
              <a:rPr lang="en-US"/>
              <a:pPr/>
              <a:t>28</a:t>
            </a:fld>
            <a:endParaRPr lang="en-US"/>
          </a:p>
        </p:txBody>
      </p:sp>
      <p:pic>
        <p:nvPicPr>
          <p:cNvPr id="44033" name="Picture 4" descr="http://www.lrc.arizona.edu/courses/webpath2/JPEG4/FEM019.JPG"/>
          <p:cNvPicPr>
            <a:picLocks noChangeAspect="1" noChangeArrowheads="1"/>
          </p:cNvPicPr>
          <p:nvPr/>
        </p:nvPicPr>
        <p:blipFill>
          <a:blip r:embed="rId2"/>
          <a:srcRect/>
          <a:stretch>
            <a:fillRect/>
          </a:stretch>
        </p:blipFill>
        <p:spPr bwMode="auto">
          <a:xfrm>
            <a:off x="685800" y="838200"/>
            <a:ext cx="8001000" cy="5105400"/>
          </a:xfrm>
          <a:prstGeom prst="rect">
            <a:avLst/>
          </a:prstGeom>
          <a:noFill/>
          <a:ln w="9525">
            <a:solidFill>
              <a:srgbClr val="FF9900"/>
            </a:solidFill>
            <a:miter lim="800000"/>
            <a:headEnd/>
            <a:tailEnd/>
          </a:ln>
        </p:spPr>
      </p:pic>
      <p:sp>
        <p:nvSpPr>
          <p:cNvPr id="44034" name="Text Box 7"/>
          <p:cNvSpPr txBox="1">
            <a:spLocks noChangeArrowheads="1"/>
          </p:cNvSpPr>
          <p:nvPr/>
        </p:nvSpPr>
        <p:spPr bwMode="auto">
          <a:xfrm>
            <a:off x="1092200" y="4645025"/>
            <a:ext cx="2432050" cy="366713"/>
          </a:xfrm>
          <a:prstGeom prst="rect">
            <a:avLst/>
          </a:prstGeom>
          <a:noFill/>
          <a:ln w="9525">
            <a:noFill/>
            <a:miter lim="800000"/>
            <a:headEnd/>
            <a:tailEnd/>
          </a:ln>
        </p:spPr>
        <p:txBody>
          <a:bodyPr wrap="none">
            <a:spAutoFit/>
          </a:bodyPr>
          <a:lstStyle/>
          <a:p>
            <a:r>
              <a:rPr lang="en-US">
                <a:latin typeface="Lucida Sans Unicode" pitchFamily="34" charset="0"/>
              </a:rPr>
              <a:t>Polipoid endometrium </a:t>
            </a:r>
          </a:p>
        </p:txBody>
      </p:sp>
      <p:sp>
        <p:nvSpPr>
          <p:cNvPr id="44035" name="Line 8"/>
          <p:cNvSpPr>
            <a:spLocks noChangeShapeType="1"/>
          </p:cNvSpPr>
          <p:nvPr/>
        </p:nvSpPr>
        <p:spPr bwMode="auto">
          <a:xfrm flipV="1">
            <a:off x="2286000" y="2819400"/>
            <a:ext cx="1524000" cy="1828800"/>
          </a:xfrm>
          <a:prstGeom prst="line">
            <a:avLst/>
          </a:prstGeom>
          <a:noFill/>
          <a:ln w="9525">
            <a:solidFill>
              <a:schemeClr val="tx1"/>
            </a:solidFill>
            <a:round/>
            <a:headEnd/>
            <a:tailEnd type="triangle" w="med" len="med"/>
          </a:ln>
        </p:spPr>
        <p:txBody>
          <a:bodyPr/>
          <a:lstStyle/>
          <a:p>
            <a:endParaRPr lang="en-US"/>
          </a:p>
        </p:txBody>
      </p:sp>
      <p:sp>
        <p:nvSpPr>
          <p:cNvPr id="44036" name="Line 9"/>
          <p:cNvSpPr>
            <a:spLocks noChangeShapeType="1"/>
          </p:cNvSpPr>
          <p:nvPr/>
        </p:nvSpPr>
        <p:spPr bwMode="auto">
          <a:xfrm flipV="1">
            <a:off x="2286000" y="3276600"/>
            <a:ext cx="1981200" cy="1371600"/>
          </a:xfrm>
          <a:prstGeom prst="line">
            <a:avLst/>
          </a:prstGeom>
          <a:noFill/>
          <a:ln w="9525">
            <a:solidFill>
              <a:schemeClr val="tx1"/>
            </a:solidFill>
            <a:round/>
            <a:headEnd/>
            <a:tailEnd type="triangle" w="med" len="med"/>
          </a:ln>
        </p:spPr>
        <p:txBody>
          <a:bodyPr/>
          <a:lstStyle/>
          <a:p>
            <a:endParaRPr lang="en-US"/>
          </a:p>
        </p:txBody>
      </p:sp>
      <p:sp>
        <p:nvSpPr>
          <p:cNvPr id="9" name="Title 8"/>
          <p:cNvSpPr>
            <a:spLocks noGrp="1"/>
          </p:cNvSpPr>
          <p:nvPr>
            <p:ph type="title" idx="4294967295"/>
          </p:nvPr>
        </p:nvSpPr>
        <p:spPr>
          <a:xfrm>
            <a:off x="304800" y="228600"/>
            <a:ext cx="8229600" cy="1143000"/>
          </a:xfrm>
          <a:noFill/>
          <a:ln/>
        </p:spPr>
        <p:txBody>
          <a:bodyPr rtlCol="0">
            <a:normAutofit fontScale="90000"/>
            <a:scene3d>
              <a:camera prst="orthographicFront"/>
              <a:lightRig rig="soft" dir="t"/>
            </a:scene3d>
            <a:sp3d prstMaterial="softEdge">
              <a:bevelT w="25400" h="25400"/>
            </a:sp3d>
          </a:bodyPr>
          <a:lstStyle/>
          <a:p>
            <a:pPr algn="l" fontAlgn="auto">
              <a:spcAft>
                <a:spcPts val="0"/>
              </a:spcAft>
              <a:defRPr/>
            </a:pPr>
            <a:r>
              <a:rPr lang="en-US" sz="3600" kern="1200" dirty="0" err="1">
                <a:effectLst>
                  <a:outerShdw blurRad="31750" dist="25400" dir="5400000" algn="tl" rotWithShape="0">
                    <a:srgbClr val="000000">
                      <a:alpha val="25000"/>
                    </a:srgbClr>
                  </a:outerShdw>
                </a:effectLst>
                <a:latin typeface="+mj-lt"/>
                <a:ea typeface="+mj-ea"/>
                <a:cs typeface="+mj-cs"/>
              </a:rPr>
              <a:t>Polypoid</a:t>
            </a:r>
            <a:r>
              <a:rPr lang="en-US" sz="3600" kern="1200" dirty="0">
                <a:effectLst>
                  <a:outerShdw blurRad="31750" dist="25400" dir="5400000" algn="tl" rotWithShape="0">
                    <a:srgbClr val="000000">
                      <a:alpha val="25000"/>
                    </a:srgbClr>
                  </a:outerShdw>
                </a:effectLst>
                <a:latin typeface="+mj-lt"/>
                <a:ea typeface="+mj-ea"/>
                <a:cs typeface="+mj-cs"/>
              </a:rPr>
              <a:t> hyperplasia of </a:t>
            </a:r>
            <a:r>
              <a:rPr lang="en-US" sz="3600" kern="1200" dirty="0" err="1">
                <a:effectLst>
                  <a:outerShdw blurRad="31750" dist="25400" dir="5400000" algn="tl" rotWithShape="0">
                    <a:srgbClr val="000000">
                      <a:alpha val="25000"/>
                    </a:srgbClr>
                  </a:outerShdw>
                </a:effectLst>
                <a:latin typeface="+mj-lt"/>
                <a:ea typeface="+mj-ea"/>
                <a:cs typeface="+mj-cs"/>
              </a:rPr>
              <a:t>endometrium</a:t>
            </a:r>
            <a:r>
              <a:rPr lang="en-US" sz="4100" kern="1200" dirty="0">
                <a:effectLst>
                  <a:outerShdw blurRad="31750" dist="25400" dir="5400000" algn="tl" rotWithShape="0">
                    <a:srgbClr val="000000">
                      <a:alpha val="25000"/>
                    </a:srgbClr>
                  </a:outerShdw>
                </a:effectLst>
                <a:latin typeface="+mj-lt"/>
                <a:ea typeface="+mj-ea"/>
                <a:cs typeface="+mj-cs"/>
              </a:rPr>
              <a:t/>
            </a:r>
            <a:br>
              <a:rPr lang="en-US" sz="4100" kern="1200" dirty="0">
                <a:effectLst>
                  <a:outerShdw blurRad="31750" dist="25400" dir="5400000" algn="tl" rotWithShape="0">
                    <a:srgbClr val="000000">
                      <a:alpha val="25000"/>
                    </a:srgbClr>
                  </a:outerShdw>
                </a:effectLst>
                <a:latin typeface="+mj-lt"/>
                <a:ea typeface="+mj-ea"/>
                <a:cs typeface="+mj-cs"/>
              </a:rPr>
            </a:br>
            <a:endParaRPr lang="en-US" sz="4100" b="1" kern="1200" dirty="0">
              <a:effectLst>
                <a:outerShdw blurRad="31750" dist="25400" dir="5400000" algn="tl" rotWithShape="0">
                  <a:srgbClr val="000000">
                    <a:alpha val="25000"/>
                  </a:srgbClr>
                </a:outerShdw>
              </a:effectLst>
              <a:latin typeface="+mj-lt"/>
              <a:ea typeface="+mj-ea"/>
              <a:cs typeface="+mj-cs"/>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2"/>
          </p:nvPr>
        </p:nvSpPr>
        <p:spPr/>
        <p:txBody>
          <a:bodyPr/>
          <a:lstStyle/>
          <a:p>
            <a:fld id="{B564147E-65CD-40C5-BABA-E0ACA3AF55F9}" type="slidenum">
              <a:rPr lang="en-US"/>
              <a:pPr/>
              <a:t>29</a:t>
            </a:fld>
            <a:endParaRPr lang="en-US"/>
          </a:p>
        </p:txBody>
      </p:sp>
      <p:pic>
        <p:nvPicPr>
          <p:cNvPr id="45057" name="Picture 4" descr="http://www-medlib.med.utah.edu/WebPath/jpeg4/FEM021.jpg"/>
          <p:cNvPicPr>
            <a:picLocks noChangeAspect="1" noChangeArrowheads="1"/>
          </p:cNvPicPr>
          <p:nvPr/>
        </p:nvPicPr>
        <p:blipFill>
          <a:blip r:embed="rId2"/>
          <a:srcRect/>
          <a:stretch>
            <a:fillRect/>
          </a:stretch>
        </p:blipFill>
        <p:spPr bwMode="auto">
          <a:xfrm>
            <a:off x="838200" y="990600"/>
            <a:ext cx="7772400" cy="4792663"/>
          </a:xfrm>
          <a:prstGeom prst="rect">
            <a:avLst/>
          </a:prstGeom>
          <a:noFill/>
          <a:ln w="9525">
            <a:solidFill>
              <a:srgbClr val="FF9900"/>
            </a:solidFill>
            <a:miter lim="800000"/>
            <a:headEnd/>
            <a:tailEnd/>
          </a:ln>
        </p:spPr>
      </p:pic>
      <p:sp>
        <p:nvSpPr>
          <p:cNvPr id="39942" name="Text Box 6"/>
          <p:cNvSpPr txBox="1">
            <a:spLocks noGrp="1" noChangeArrowheads="1"/>
          </p:cNvSpPr>
          <p:nvPr>
            <p:ph type="title" idx="4294967295"/>
          </p:nvPr>
        </p:nvSpPr>
        <p:spPr>
          <a:xfrm>
            <a:off x="1066800" y="152400"/>
            <a:ext cx="6858000" cy="609600"/>
          </a:xfrm>
          <a:noFill/>
          <a:ln/>
        </p:spPr>
        <p:txBody>
          <a:bodyPr rtlCol="0">
            <a:noAutofit/>
            <a:scene3d>
              <a:camera prst="orthographicFront"/>
              <a:lightRig rig="soft" dir="t"/>
            </a:scene3d>
            <a:sp3d prstMaterial="softEdge">
              <a:bevelT w="25400" h="25400"/>
            </a:sp3d>
          </a:bodyPr>
          <a:lstStyle/>
          <a:p>
            <a:pPr algn="l" fontAlgn="auto">
              <a:spcAft>
                <a:spcPts val="0"/>
              </a:spcAft>
              <a:defRPr/>
            </a:pPr>
            <a:r>
              <a:rPr lang="en-US" sz="3200" kern="1200" dirty="0">
                <a:effectLst>
                  <a:outerShdw blurRad="31750" dist="25400" dir="5400000" algn="tl" rotWithShape="0">
                    <a:srgbClr val="000000">
                      <a:alpha val="25000"/>
                    </a:srgbClr>
                  </a:outerShdw>
                </a:effectLst>
                <a:latin typeface="+mj-lt"/>
                <a:ea typeface="+mj-ea"/>
                <a:cs typeface="+mj-cs"/>
              </a:rPr>
              <a:t>Cystic endometrial hyperplasia</a:t>
            </a:r>
          </a:p>
        </p:txBody>
      </p:sp>
      <p:sp>
        <p:nvSpPr>
          <p:cNvPr id="45059" name="Text Box 8"/>
          <p:cNvSpPr txBox="1">
            <a:spLocks noChangeArrowheads="1"/>
          </p:cNvSpPr>
          <p:nvPr/>
        </p:nvSpPr>
        <p:spPr bwMode="auto">
          <a:xfrm>
            <a:off x="3032125" y="41275"/>
            <a:ext cx="184150" cy="457200"/>
          </a:xfrm>
          <a:prstGeom prst="rect">
            <a:avLst/>
          </a:prstGeom>
          <a:noFill/>
          <a:ln w="9525">
            <a:noFill/>
            <a:miter lim="800000"/>
            <a:headEnd/>
            <a:tailEnd/>
          </a:ln>
        </p:spPr>
        <p:txBody>
          <a:bodyPr wrap="none">
            <a:spAutoFit/>
          </a:bodyPr>
          <a:lstStyle/>
          <a:p>
            <a:endParaRPr lang="en-US">
              <a:latin typeface="Lucida Sans Unicode"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9D926DF-A0BC-4BAD-B97A-110C68F5B1A1}" type="slidenum">
              <a:rPr lang="en-US"/>
              <a:pPr/>
              <a:t>3</a:t>
            </a:fld>
            <a:endParaRPr lang="en-US"/>
          </a:p>
        </p:txBody>
      </p:sp>
      <p:sp>
        <p:nvSpPr>
          <p:cNvPr id="16385" name="Content Placeholder 1"/>
          <p:cNvSpPr>
            <a:spLocks noGrp="1"/>
          </p:cNvSpPr>
          <p:nvPr>
            <p:ph idx="4294967295"/>
          </p:nvPr>
        </p:nvSpPr>
        <p:spPr/>
        <p:txBody>
          <a:bodyPr/>
          <a:lstStyle/>
          <a:p>
            <a:pPr>
              <a:buFont typeface="Wingdings" pitchFamily="2" charset="2"/>
              <a:buChar char="Ø"/>
            </a:pPr>
            <a:r>
              <a:rPr lang="en-US"/>
              <a:t>Overview of Cell Injury and Cell Death</a:t>
            </a:r>
          </a:p>
          <a:p>
            <a:pPr lvl="1"/>
            <a:r>
              <a:rPr lang="en-US"/>
              <a:t>Reversible cell injury ( nonlethal hit)</a:t>
            </a:r>
          </a:p>
          <a:p>
            <a:pPr lvl="1"/>
            <a:r>
              <a:rPr lang="en-US"/>
              <a:t>Irreversible injury and cell death ( lethal hit)</a:t>
            </a:r>
          </a:p>
          <a:p>
            <a:pPr lvl="1">
              <a:buFontTx/>
              <a:buNone/>
            </a:pPr>
            <a:endParaRPr lang="en-US"/>
          </a:p>
          <a:p>
            <a:pPr>
              <a:buFont typeface="Wingdings" pitchFamily="2" charset="2"/>
              <a:buChar char="Ø"/>
            </a:pPr>
            <a:r>
              <a:rPr lang="en-US"/>
              <a:t>Mechanisms of Cell Injury</a:t>
            </a:r>
          </a:p>
          <a:p>
            <a:pPr>
              <a:buFont typeface="Wingdings" pitchFamily="2" charset="2"/>
              <a:buChar char="Ø"/>
            </a:pPr>
            <a:r>
              <a:rPr lang="en-US"/>
              <a:t>Free radical injury</a:t>
            </a:r>
          </a:p>
          <a:p>
            <a:pPr>
              <a:buFont typeface="Wingdings" pitchFamily="2" charset="2"/>
              <a:buChar char="Ø"/>
            </a:pPr>
            <a:r>
              <a:rPr lang="en-US"/>
              <a:t>Necrosis</a:t>
            </a:r>
          </a:p>
          <a:p>
            <a:pPr>
              <a:buFont typeface="Wingdings" pitchFamily="2" charset="2"/>
              <a:buChar char="Ø"/>
            </a:pPr>
            <a:r>
              <a:rPr lang="en-US"/>
              <a:t>Apoptosis</a:t>
            </a:r>
          </a:p>
        </p:txBody>
      </p:sp>
      <p:sp>
        <p:nvSpPr>
          <p:cNvPr id="3" name="Title 2"/>
          <p:cNvSpPr>
            <a:spLocks noGrp="1"/>
          </p:cNvSpPr>
          <p:nvPr>
            <p:ph type="title" idx="4294967295"/>
          </p:nvPr>
        </p:nvSpPr>
        <p:spPr>
          <a:noFill/>
          <a:ln/>
        </p:spPr>
        <p:txBody>
          <a:bodyPr rtlCol="0">
            <a:normAutofit/>
            <a:scene3d>
              <a:camera prst="orthographicFront"/>
              <a:lightRig rig="soft" dir="t"/>
            </a:scene3d>
            <a:sp3d prstMaterial="softEdge">
              <a:bevelT w="25400" h="25400"/>
            </a:sp3d>
          </a:bodyPr>
          <a:lstStyle/>
          <a:p>
            <a:pPr algn="l" fontAlgn="auto">
              <a:spcAft>
                <a:spcPts val="0"/>
              </a:spcAft>
              <a:defRPr/>
            </a:pPr>
            <a:r>
              <a:rPr lang="en-US" sz="4100" b="1" kern="1200" dirty="0">
                <a:effectLst>
                  <a:outerShdw blurRad="31750" dist="25400" dir="5400000" algn="tl" rotWithShape="0">
                    <a:srgbClr val="000000">
                      <a:alpha val="25000"/>
                    </a:srgbClr>
                  </a:outerShdw>
                </a:effectLst>
                <a:latin typeface="+mj-lt"/>
                <a:ea typeface="+mj-ea"/>
                <a:cs typeface="+mj-cs"/>
              </a:rPr>
              <a:t>Objectives</a:t>
            </a:r>
            <a:endParaRPr lang="en-US" sz="4100" b="1" kern="1200" dirty="0">
              <a:effectLst>
                <a:outerShdw blurRad="31750" dist="25400" dir="5400000" algn="tl" rotWithShape="0">
                  <a:srgbClr val="000000">
                    <a:alpha val="25000"/>
                  </a:srgbClr>
                </a:outerShdw>
              </a:effectLst>
              <a:latin typeface="+mj-lt"/>
              <a:ea typeface="+mj-ea"/>
              <a:cs typeface="+mj-cs"/>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p:cNvSpPr>
            <a:spLocks noGrp="1"/>
          </p:cNvSpPr>
          <p:nvPr>
            <p:ph type="sldNum" sz="quarter" idx="12"/>
          </p:nvPr>
        </p:nvSpPr>
        <p:spPr/>
        <p:txBody>
          <a:bodyPr/>
          <a:lstStyle/>
          <a:p>
            <a:fld id="{976A69C6-967D-4C6A-A9C2-0787FCA83E86}" type="slidenum">
              <a:rPr lang="en-US"/>
              <a:pPr/>
              <a:t>30</a:t>
            </a:fld>
            <a:endParaRPr lang="en-US"/>
          </a:p>
        </p:txBody>
      </p:sp>
      <p:pic>
        <p:nvPicPr>
          <p:cNvPr id="46081" name="Picture 4" descr="http://www-medlib.med.utah.edu/WebPath/jpeg4/FEM076.jpg"/>
          <p:cNvPicPr>
            <a:picLocks noChangeAspect="1" noChangeArrowheads="1"/>
          </p:cNvPicPr>
          <p:nvPr/>
        </p:nvPicPr>
        <p:blipFill>
          <a:blip r:embed="rId2"/>
          <a:srcRect/>
          <a:stretch>
            <a:fillRect/>
          </a:stretch>
        </p:blipFill>
        <p:spPr bwMode="auto">
          <a:xfrm>
            <a:off x="914400" y="1600200"/>
            <a:ext cx="7772400" cy="4343400"/>
          </a:xfrm>
          <a:prstGeom prst="rect">
            <a:avLst/>
          </a:prstGeom>
          <a:noFill/>
          <a:ln w="9525">
            <a:solidFill>
              <a:srgbClr val="FF9900"/>
            </a:solidFill>
            <a:miter lim="800000"/>
            <a:headEnd/>
            <a:tailEnd/>
          </a:ln>
        </p:spPr>
      </p:pic>
      <p:sp>
        <p:nvSpPr>
          <p:cNvPr id="46082" name="Text Box 5"/>
          <p:cNvSpPr txBox="1">
            <a:spLocks noChangeArrowheads="1"/>
          </p:cNvSpPr>
          <p:nvPr/>
        </p:nvSpPr>
        <p:spPr bwMode="auto">
          <a:xfrm>
            <a:off x="1143000" y="838200"/>
            <a:ext cx="7089775" cy="457200"/>
          </a:xfrm>
          <a:prstGeom prst="rect">
            <a:avLst/>
          </a:prstGeom>
          <a:noFill/>
          <a:ln w="9525">
            <a:noFill/>
            <a:miter lim="800000"/>
            <a:headEnd/>
            <a:tailEnd/>
          </a:ln>
        </p:spPr>
        <p:txBody>
          <a:bodyPr wrap="none">
            <a:spAutoFit/>
          </a:bodyPr>
          <a:lstStyle/>
          <a:p>
            <a:r>
              <a:rPr lang="en-US">
                <a:latin typeface="Lucida Sans Unicode" pitchFamily="34" charset="0"/>
              </a:rPr>
              <a:t>Endometrial carcinoma and endometrial hyperplasia</a:t>
            </a:r>
          </a:p>
        </p:txBody>
      </p:sp>
      <p:sp>
        <p:nvSpPr>
          <p:cNvPr id="46083" name="Text Box 6"/>
          <p:cNvSpPr txBox="1">
            <a:spLocks noChangeArrowheads="1"/>
          </p:cNvSpPr>
          <p:nvPr/>
        </p:nvSpPr>
        <p:spPr bwMode="auto">
          <a:xfrm>
            <a:off x="3413125" y="-34925"/>
            <a:ext cx="184150" cy="457200"/>
          </a:xfrm>
          <a:prstGeom prst="rect">
            <a:avLst/>
          </a:prstGeom>
          <a:noFill/>
          <a:ln w="9525">
            <a:noFill/>
            <a:miter lim="800000"/>
            <a:headEnd/>
            <a:tailEnd/>
          </a:ln>
        </p:spPr>
        <p:txBody>
          <a:bodyPr wrap="none">
            <a:spAutoFit/>
          </a:bodyPr>
          <a:lstStyle/>
          <a:p>
            <a:endParaRPr lang="en-US">
              <a:latin typeface="Lucida Sans Unicode" pitchFamily="34" charset="0"/>
            </a:endParaRPr>
          </a:p>
        </p:txBody>
      </p:sp>
      <p:sp>
        <p:nvSpPr>
          <p:cNvPr id="46084" name="Line 8"/>
          <p:cNvSpPr>
            <a:spLocks noChangeShapeType="1"/>
          </p:cNvSpPr>
          <p:nvPr/>
        </p:nvSpPr>
        <p:spPr bwMode="auto">
          <a:xfrm flipH="1">
            <a:off x="2895600" y="1143000"/>
            <a:ext cx="762000" cy="2133600"/>
          </a:xfrm>
          <a:prstGeom prst="line">
            <a:avLst/>
          </a:prstGeom>
          <a:noFill/>
          <a:ln w="9525">
            <a:solidFill>
              <a:schemeClr val="tx1"/>
            </a:solidFill>
            <a:round/>
            <a:headEnd/>
            <a:tailEnd type="triangle" w="med" len="med"/>
          </a:ln>
        </p:spPr>
        <p:txBody>
          <a:bodyPr/>
          <a:lstStyle/>
          <a:p>
            <a:endParaRPr lang="en-US"/>
          </a:p>
        </p:txBody>
      </p:sp>
      <p:sp>
        <p:nvSpPr>
          <p:cNvPr id="46085" name="Line 9"/>
          <p:cNvSpPr>
            <a:spLocks noChangeShapeType="1"/>
          </p:cNvSpPr>
          <p:nvPr/>
        </p:nvSpPr>
        <p:spPr bwMode="auto">
          <a:xfrm flipH="1">
            <a:off x="6324600" y="1219200"/>
            <a:ext cx="609600" cy="2286000"/>
          </a:xfrm>
          <a:prstGeom prst="line">
            <a:avLst/>
          </a:prstGeom>
          <a:noFill/>
          <a:ln w="9525">
            <a:solidFill>
              <a:schemeClr val="tx1"/>
            </a:solidFill>
            <a:round/>
            <a:headEnd/>
            <a:tailEnd type="triangle" w="med" len="med"/>
          </a:ln>
        </p:spPr>
        <p:txBody>
          <a:bodyPr/>
          <a:lstStyle/>
          <a:p>
            <a:endParaRPr 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Slide Number Placeholder 3"/>
          <p:cNvSpPr>
            <a:spLocks noGrp="1"/>
          </p:cNvSpPr>
          <p:nvPr>
            <p:ph type="sldNum" sz="quarter" idx="12"/>
          </p:nvPr>
        </p:nvSpPr>
        <p:spPr/>
        <p:txBody>
          <a:bodyPr/>
          <a:lstStyle/>
          <a:p>
            <a:fld id="{DEADC5B2-B593-4C66-AD98-7EB3BED6CEF0}" type="slidenum">
              <a:rPr lang="en-US"/>
              <a:pPr/>
              <a:t>31</a:t>
            </a:fld>
            <a:endParaRPr lang="en-US"/>
          </a:p>
        </p:txBody>
      </p:sp>
      <p:sp>
        <p:nvSpPr>
          <p:cNvPr id="47105" name="AutoShape 3"/>
          <p:cNvSpPr>
            <a:spLocks noChangeArrowheads="1"/>
          </p:cNvSpPr>
          <p:nvPr/>
        </p:nvSpPr>
        <p:spPr bwMode="auto">
          <a:xfrm>
            <a:off x="1219200" y="1219200"/>
            <a:ext cx="1143000" cy="762000"/>
          </a:xfrm>
          <a:prstGeom prst="roundRect">
            <a:avLst>
              <a:gd name="adj" fmla="val 16667"/>
            </a:avLst>
          </a:prstGeom>
          <a:solidFill>
            <a:srgbClr val="FF9900"/>
          </a:solidFill>
          <a:ln w="9525">
            <a:solidFill>
              <a:schemeClr val="tx1"/>
            </a:solidFill>
            <a:round/>
            <a:headEnd/>
            <a:tailEnd/>
          </a:ln>
          <a:effectLst>
            <a:prstShdw prst="shdw13" dist="53882" dir="13500000">
              <a:schemeClr val="bg2"/>
            </a:prstShdw>
          </a:effectLst>
        </p:spPr>
        <p:txBody>
          <a:bodyPr wrap="none" anchor="ctr"/>
          <a:lstStyle/>
          <a:p>
            <a:endParaRPr lang="en-US">
              <a:latin typeface="Lucida Sans Unicode" pitchFamily="34" charset="0"/>
            </a:endParaRPr>
          </a:p>
        </p:txBody>
      </p:sp>
      <p:sp>
        <p:nvSpPr>
          <p:cNvPr id="47106" name="Freeform 6"/>
          <p:cNvSpPr>
            <a:spLocks/>
          </p:cNvSpPr>
          <p:nvPr/>
        </p:nvSpPr>
        <p:spPr bwMode="auto">
          <a:xfrm>
            <a:off x="2057400" y="1219200"/>
            <a:ext cx="515938" cy="671513"/>
          </a:xfrm>
          <a:custGeom>
            <a:avLst/>
            <a:gdLst>
              <a:gd name="T0" fmla="*/ 168 w 325"/>
              <a:gd name="T1" fmla="*/ 402 h 423"/>
              <a:gd name="T2" fmla="*/ 210 w 325"/>
              <a:gd name="T3" fmla="*/ 392 h 423"/>
              <a:gd name="T4" fmla="*/ 147 w 325"/>
              <a:gd name="T5" fmla="*/ 402 h 423"/>
              <a:gd name="T6" fmla="*/ 189 w 325"/>
              <a:gd name="T7" fmla="*/ 412 h 423"/>
              <a:gd name="T8" fmla="*/ 272 w 325"/>
              <a:gd name="T9" fmla="*/ 423 h 423"/>
              <a:gd name="T10" fmla="*/ 241 w 325"/>
              <a:gd name="T11" fmla="*/ 412 h 423"/>
              <a:gd name="T12" fmla="*/ 272 w 325"/>
              <a:gd name="T13" fmla="*/ 392 h 423"/>
              <a:gd name="T14" fmla="*/ 178 w 325"/>
              <a:gd name="T15" fmla="*/ 381 h 423"/>
              <a:gd name="T16" fmla="*/ 231 w 325"/>
              <a:gd name="T17" fmla="*/ 371 h 423"/>
              <a:gd name="T18" fmla="*/ 199 w 325"/>
              <a:gd name="T19" fmla="*/ 360 h 423"/>
              <a:gd name="T20" fmla="*/ 231 w 325"/>
              <a:gd name="T21" fmla="*/ 350 h 423"/>
              <a:gd name="T22" fmla="*/ 199 w 325"/>
              <a:gd name="T23" fmla="*/ 339 h 423"/>
              <a:gd name="T24" fmla="*/ 251 w 325"/>
              <a:gd name="T25" fmla="*/ 329 h 423"/>
              <a:gd name="T26" fmla="*/ 178 w 325"/>
              <a:gd name="T27" fmla="*/ 318 h 423"/>
              <a:gd name="T28" fmla="*/ 210 w 325"/>
              <a:gd name="T29" fmla="*/ 297 h 423"/>
              <a:gd name="T30" fmla="*/ 210 w 325"/>
              <a:gd name="T31" fmla="*/ 276 h 423"/>
              <a:gd name="T32" fmla="*/ 210 w 325"/>
              <a:gd name="T33" fmla="*/ 255 h 423"/>
              <a:gd name="T34" fmla="*/ 178 w 325"/>
              <a:gd name="T35" fmla="*/ 234 h 423"/>
              <a:gd name="T36" fmla="*/ 210 w 325"/>
              <a:gd name="T37" fmla="*/ 224 h 423"/>
              <a:gd name="T38" fmla="*/ 178 w 325"/>
              <a:gd name="T39" fmla="*/ 213 h 423"/>
              <a:gd name="T40" fmla="*/ 251 w 325"/>
              <a:gd name="T41" fmla="*/ 203 h 423"/>
              <a:gd name="T42" fmla="*/ 241 w 325"/>
              <a:gd name="T43" fmla="*/ 182 h 423"/>
              <a:gd name="T44" fmla="*/ 272 w 325"/>
              <a:gd name="T45" fmla="*/ 161 h 423"/>
              <a:gd name="T46" fmla="*/ 231 w 325"/>
              <a:gd name="T47" fmla="*/ 151 h 423"/>
              <a:gd name="T48" fmla="*/ 272 w 325"/>
              <a:gd name="T49" fmla="*/ 140 h 423"/>
              <a:gd name="T50" fmla="*/ 189 w 325"/>
              <a:gd name="T51" fmla="*/ 130 h 423"/>
              <a:gd name="T52" fmla="*/ 0 w 325"/>
              <a:gd name="T53" fmla="*/ 119 h 423"/>
              <a:gd name="T54" fmla="*/ 325 w 325"/>
              <a:gd name="T55" fmla="*/ 140 h 423"/>
              <a:gd name="T56" fmla="*/ 241 w 325"/>
              <a:gd name="T57" fmla="*/ 109 h 423"/>
              <a:gd name="T58" fmla="*/ 241 w 325"/>
              <a:gd name="T59" fmla="*/ 77 h 423"/>
              <a:gd name="T60" fmla="*/ 231 w 325"/>
              <a:gd name="T61" fmla="*/ 46 h 423"/>
              <a:gd name="T62" fmla="*/ 241 w 325"/>
              <a:gd name="T63" fmla="*/ 4 h 423"/>
              <a:gd name="T64" fmla="*/ 231 w 325"/>
              <a:gd name="T65" fmla="*/ 4 h 42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25"/>
              <a:gd name="T100" fmla="*/ 0 h 423"/>
              <a:gd name="T101" fmla="*/ 325 w 325"/>
              <a:gd name="T102" fmla="*/ 423 h 42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25" h="423">
                <a:moveTo>
                  <a:pt x="168" y="402"/>
                </a:moveTo>
                <a:cubicBezTo>
                  <a:pt x="182" y="399"/>
                  <a:pt x="224" y="392"/>
                  <a:pt x="210" y="392"/>
                </a:cubicBezTo>
                <a:cubicBezTo>
                  <a:pt x="189" y="392"/>
                  <a:pt x="162" y="387"/>
                  <a:pt x="147" y="402"/>
                </a:cubicBezTo>
                <a:cubicBezTo>
                  <a:pt x="137" y="412"/>
                  <a:pt x="175" y="410"/>
                  <a:pt x="189" y="412"/>
                </a:cubicBezTo>
                <a:cubicBezTo>
                  <a:pt x="217" y="417"/>
                  <a:pt x="244" y="419"/>
                  <a:pt x="272" y="423"/>
                </a:cubicBezTo>
                <a:cubicBezTo>
                  <a:pt x="262" y="419"/>
                  <a:pt x="241" y="423"/>
                  <a:pt x="241" y="412"/>
                </a:cubicBezTo>
                <a:cubicBezTo>
                  <a:pt x="241" y="400"/>
                  <a:pt x="283" y="397"/>
                  <a:pt x="272" y="392"/>
                </a:cubicBezTo>
                <a:cubicBezTo>
                  <a:pt x="244" y="378"/>
                  <a:pt x="209" y="385"/>
                  <a:pt x="178" y="381"/>
                </a:cubicBezTo>
                <a:cubicBezTo>
                  <a:pt x="196" y="378"/>
                  <a:pt x="218" y="384"/>
                  <a:pt x="231" y="371"/>
                </a:cubicBezTo>
                <a:cubicBezTo>
                  <a:pt x="239" y="363"/>
                  <a:pt x="199" y="371"/>
                  <a:pt x="199" y="360"/>
                </a:cubicBezTo>
                <a:cubicBezTo>
                  <a:pt x="199" y="349"/>
                  <a:pt x="220" y="353"/>
                  <a:pt x="231" y="350"/>
                </a:cubicBezTo>
                <a:cubicBezTo>
                  <a:pt x="220" y="346"/>
                  <a:pt x="191" y="347"/>
                  <a:pt x="199" y="339"/>
                </a:cubicBezTo>
                <a:cubicBezTo>
                  <a:pt x="211" y="326"/>
                  <a:pt x="263" y="341"/>
                  <a:pt x="251" y="329"/>
                </a:cubicBezTo>
                <a:cubicBezTo>
                  <a:pt x="234" y="312"/>
                  <a:pt x="202" y="322"/>
                  <a:pt x="178" y="318"/>
                </a:cubicBezTo>
                <a:cubicBezTo>
                  <a:pt x="189" y="311"/>
                  <a:pt x="199" y="303"/>
                  <a:pt x="210" y="297"/>
                </a:cubicBezTo>
                <a:cubicBezTo>
                  <a:pt x="243" y="281"/>
                  <a:pt x="260" y="294"/>
                  <a:pt x="210" y="276"/>
                </a:cubicBezTo>
                <a:cubicBezTo>
                  <a:pt x="259" y="260"/>
                  <a:pt x="244" y="272"/>
                  <a:pt x="210" y="255"/>
                </a:cubicBezTo>
                <a:cubicBezTo>
                  <a:pt x="199" y="249"/>
                  <a:pt x="189" y="241"/>
                  <a:pt x="178" y="234"/>
                </a:cubicBezTo>
                <a:cubicBezTo>
                  <a:pt x="189" y="231"/>
                  <a:pt x="210" y="235"/>
                  <a:pt x="210" y="224"/>
                </a:cubicBezTo>
                <a:cubicBezTo>
                  <a:pt x="210" y="213"/>
                  <a:pt x="168" y="218"/>
                  <a:pt x="178" y="213"/>
                </a:cubicBezTo>
                <a:cubicBezTo>
                  <a:pt x="200" y="202"/>
                  <a:pt x="227" y="206"/>
                  <a:pt x="251" y="203"/>
                </a:cubicBezTo>
                <a:cubicBezTo>
                  <a:pt x="187" y="187"/>
                  <a:pt x="206" y="200"/>
                  <a:pt x="241" y="182"/>
                </a:cubicBezTo>
                <a:cubicBezTo>
                  <a:pt x="252" y="176"/>
                  <a:pt x="262" y="168"/>
                  <a:pt x="272" y="161"/>
                </a:cubicBezTo>
                <a:cubicBezTo>
                  <a:pt x="258" y="158"/>
                  <a:pt x="231" y="165"/>
                  <a:pt x="231" y="151"/>
                </a:cubicBezTo>
                <a:cubicBezTo>
                  <a:pt x="231" y="137"/>
                  <a:pt x="285" y="146"/>
                  <a:pt x="272" y="140"/>
                </a:cubicBezTo>
                <a:cubicBezTo>
                  <a:pt x="247" y="128"/>
                  <a:pt x="217" y="132"/>
                  <a:pt x="189" y="130"/>
                </a:cubicBezTo>
                <a:cubicBezTo>
                  <a:pt x="126" y="125"/>
                  <a:pt x="63" y="123"/>
                  <a:pt x="0" y="119"/>
                </a:cubicBezTo>
                <a:cubicBezTo>
                  <a:pt x="100" y="95"/>
                  <a:pt x="224" y="132"/>
                  <a:pt x="325" y="140"/>
                </a:cubicBezTo>
                <a:cubicBezTo>
                  <a:pt x="199" y="117"/>
                  <a:pt x="173" y="131"/>
                  <a:pt x="241" y="109"/>
                </a:cubicBezTo>
                <a:cubicBezTo>
                  <a:pt x="187" y="90"/>
                  <a:pt x="135" y="96"/>
                  <a:pt x="241" y="77"/>
                </a:cubicBezTo>
                <a:cubicBezTo>
                  <a:pt x="184" y="59"/>
                  <a:pt x="62" y="66"/>
                  <a:pt x="231" y="46"/>
                </a:cubicBezTo>
                <a:cubicBezTo>
                  <a:pt x="200" y="0"/>
                  <a:pt x="202" y="25"/>
                  <a:pt x="241" y="4"/>
                </a:cubicBezTo>
                <a:cubicBezTo>
                  <a:pt x="244" y="2"/>
                  <a:pt x="234" y="4"/>
                  <a:pt x="231" y="4"/>
                </a:cubicBezTo>
              </a:path>
            </a:pathLst>
          </a:custGeom>
          <a:noFill/>
          <a:ln w="9525">
            <a:solidFill>
              <a:schemeClr val="tx1"/>
            </a:solidFill>
            <a:round/>
            <a:headEnd/>
            <a:tailEnd/>
          </a:ln>
        </p:spPr>
        <p:txBody>
          <a:bodyPr/>
          <a:lstStyle/>
          <a:p>
            <a:endParaRPr lang="en-US">
              <a:latin typeface="Lucida Sans Unicode" pitchFamily="34" charset="0"/>
            </a:endParaRPr>
          </a:p>
        </p:txBody>
      </p:sp>
      <p:sp>
        <p:nvSpPr>
          <p:cNvPr id="47107" name="AutoShape 7"/>
          <p:cNvSpPr>
            <a:spLocks noChangeArrowheads="1"/>
          </p:cNvSpPr>
          <p:nvPr/>
        </p:nvSpPr>
        <p:spPr bwMode="auto">
          <a:xfrm>
            <a:off x="1143000" y="1371600"/>
            <a:ext cx="1143000" cy="762000"/>
          </a:xfrm>
          <a:prstGeom prst="roundRect">
            <a:avLst>
              <a:gd name="adj" fmla="val 16667"/>
            </a:avLst>
          </a:prstGeom>
          <a:gradFill rotWithShape="0">
            <a:gsLst>
              <a:gs pos="0">
                <a:srgbClr val="100A00"/>
              </a:gs>
              <a:gs pos="50000">
                <a:srgbClr val="FF9900"/>
              </a:gs>
              <a:gs pos="100000">
                <a:srgbClr val="100A00"/>
              </a:gs>
            </a:gsLst>
            <a:lin ang="5400000" scaled="1"/>
          </a:gradFill>
          <a:ln w="9525">
            <a:solidFill>
              <a:schemeClr val="tx1"/>
            </a:solidFill>
            <a:round/>
            <a:headEnd/>
            <a:tailEnd/>
          </a:ln>
          <a:effectLst>
            <a:prstShdw prst="shdw13" dist="53882" dir="13500000">
              <a:schemeClr val="bg2"/>
            </a:prstShdw>
          </a:effectLst>
        </p:spPr>
        <p:txBody>
          <a:bodyPr wrap="none" anchor="ctr"/>
          <a:lstStyle/>
          <a:p>
            <a:endParaRPr lang="en-US">
              <a:latin typeface="Lucida Sans Unicode" pitchFamily="34" charset="0"/>
            </a:endParaRPr>
          </a:p>
        </p:txBody>
      </p:sp>
      <p:sp>
        <p:nvSpPr>
          <p:cNvPr id="47108" name="Freeform 9"/>
          <p:cNvSpPr>
            <a:spLocks/>
          </p:cNvSpPr>
          <p:nvPr/>
        </p:nvSpPr>
        <p:spPr bwMode="auto">
          <a:xfrm>
            <a:off x="1981200" y="1371600"/>
            <a:ext cx="515938" cy="671513"/>
          </a:xfrm>
          <a:custGeom>
            <a:avLst/>
            <a:gdLst>
              <a:gd name="T0" fmla="*/ 168 w 325"/>
              <a:gd name="T1" fmla="*/ 402 h 423"/>
              <a:gd name="T2" fmla="*/ 210 w 325"/>
              <a:gd name="T3" fmla="*/ 392 h 423"/>
              <a:gd name="T4" fmla="*/ 147 w 325"/>
              <a:gd name="T5" fmla="*/ 402 h 423"/>
              <a:gd name="T6" fmla="*/ 189 w 325"/>
              <a:gd name="T7" fmla="*/ 412 h 423"/>
              <a:gd name="T8" fmla="*/ 272 w 325"/>
              <a:gd name="T9" fmla="*/ 423 h 423"/>
              <a:gd name="T10" fmla="*/ 241 w 325"/>
              <a:gd name="T11" fmla="*/ 412 h 423"/>
              <a:gd name="T12" fmla="*/ 272 w 325"/>
              <a:gd name="T13" fmla="*/ 392 h 423"/>
              <a:gd name="T14" fmla="*/ 178 w 325"/>
              <a:gd name="T15" fmla="*/ 381 h 423"/>
              <a:gd name="T16" fmla="*/ 231 w 325"/>
              <a:gd name="T17" fmla="*/ 371 h 423"/>
              <a:gd name="T18" fmla="*/ 199 w 325"/>
              <a:gd name="T19" fmla="*/ 360 h 423"/>
              <a:gd name="T20" fmla="*/ 231 w 325"/>
              <a:gd name="T21" fmla="*/ 350 h 423"/>
              <a:gd name="T22" fmla="*/ 199 w 325"/>
              <a:gd name="T23" fmla="*/ 339 h 423"/>
              <a:gd name="T24" fmla="*/ 251 w 325"/>
              <a:gd name="T25" fmla="*/ 329 h 423"/>
              <a:gd name="T26" fmla="*/ 178 w 325"/>
              <a:gd name="T27" fmla="*/ 318 h 423"/>
              <a:gd name="T28" fmla="*/ 210 w 325"/>
              <a:gd name="T29" fmla="*/ 297 h 423"/>
              <a:gd name="T30" fmla="*/ 210 w 325"/>
              <a:gd name="T31" fmla="*/ 276 h 423"/>
              <a:gd name="T32" fmla="*/ 210 w 325"/>
              <a:gd name="T33" fmla="*/ 255 h 423"/>
              <a:gd name="T34" fmla="*/ 178 w 325"/>
              <a:gd name="T35" fmla="*/ 234 h 423"/>
              <a:gd name="T36" fmla="*/ 210 w 325"/>
              <a:gd name="T37" fmla="*/ 224 h 423"/>
              <a:gd name="T38" fmla="*/ 178 w 325"/>
              <a:gd name="T39" fmla="*/ 213 h 423"/>
              <a:gd name="T40" fmla="*/ 251 w 325"/>
              <a:gd name="T41" fmla="*/ 203 h 423"/>
              <a:gd name="T42" fmla="*/ 241 w 325"/>
              <a:gd name="T43" fmla="*/ 182 h 423"/>
              <a:gd name="T44" fmla="*/ 272 w 325"/>
              <a:gd name="T45" fmla="*/ 161 h 423"/>
              <a:gd name="T46" fmla="*/ 231 w 325"/>
              <a:gd name="T47" fmla="*/ 151 h 423"/>
              <a:gd name="T48" fmla="*/ 272 w 325"/>
              <a:gd name="T49" fmla="*/ 140 h 423"/>
              <a:gd name="T50" fmla="*/ 189 w 325"/>
              <a:gd name="T51" fmla="*/ 130 h 423"/>
              <a:gd name="T52" fmla="*/ 0 w 325"/>
              <a:gd name="T53" fmla="*/ 119 h 423"/>
              <a:gd name="T54" fmla="*/ 325 w 325"/>
              <a:gd name="T55" fmla="*/ 140 h 423"/>
              <a:gd name="T56" fmla="*/ 241 w 325"/>
              <a:gd name="T57" fmla="*/ 109 h 423"/>
              <a:gd name="T58" fmla="*/ 241 w 325"/>
              <a:gd name="T59" fmla="*/ 77 h 423"/>
              <a:gd name="T60" fmla="*/ 231 w 325"/>
              <a:gd name="T61" fmla="*/ 46 h 423"/>
              <a:gd name="T62" fmla="*/ 241 w 325"/>
              <a:gd name="T63" fmla="*/ 4 h 423"/>
              <a:gd name="T64" fmla="*/ 231 w 325"/>
              <a:gd name="T65" fmla="*/ 4 h 42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25"/>
              <a:gd name="T100" fmla="*/ 0 h 423"/>
              <a:gd name="T101" fmla="*/ 325 w 325"/>
              <a:gd name="T102" fmla="*/ 423 h 42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25" h="423">
                <a:moveTo>
                  <a:pt x="168" y="402"/>
                </a:moveTo>
                <a:cubicBezTo>
                  <a:pt x="182" y="399"/>
                  <a:pt x="224" y="392"/>
                  <a:pt x="210" y="392"/>
                </a:cubicBezTo>
                <a:cubicBezTo>
                  <a:pt x="189" y="392"/>
                  <a:pt x="162" y="387"/>
                  <a:pt x="147" y="402"/>
                </a:cubicBezTo>
                <a:cubicBezTo>
                  <a:pt x="137" y="412"/>
                  <a:pt x="175" y="410"/>
                  <a:pt x="189" y="412"/>
                </a:cubicBezTo>
                <a:cubicBezTo>
                  <a:pt x="217" y="417"/>
                  <a:pt x="244" y="419"/>
                  <a:pt x="272" y="423"/>
                </a:cubicBezTo>
                <a:cubicBezTo>
                  <a:pt x="262" y="419"/>
                  <a:pt x="241" y="423"/>
                  <a:pt x="241" y="412"/>
                </a:cubicBezTo>
                <a:cubicBezTo>
                  <a:pt x="241" y="400"/>
                  <a:pt x="283" y="397"/>
                  <a:pt x="272" y="392"/>
                </a:cubicBezTo>
                <a:cubicBezTo>
                  <a:pt x="244" y="378"/>
                  <a:pt x="209" y="385"/>
                  <a:pt x="178" y="381"/>
                </a:cubicBezTo>
                <a:cubicBezTo>
                  <a:pt x="196" y="378"/>
                  <a:pt x="218" y="384"/>
                  <a:pt x="231" y="371"/>
                </a:cubicBezTo>
                <a:cubicBezTo>
                  <a:pt x="239" y="363"/>
                  <a:pt x="199" y="371"/>
                  <a:pt x="199" y="360"/>
                </a:cubicBezTo>
                <a:cubicBezTo>
                  <a:pt x="199" y="349"/>
                  <a:pt x="220" y="353"/>
                  <a:pt x="231" y="350"/>
                </a:cubicBezTo>
                <a:cubicBezTo>
                  <a:pt x="220" y="346"/>
                  <a:pt x="191" y="347"/>
                  <a:pt x="199" y="339"/>
                </a:cubicBezTo>
                <a:cubicBezTo>
                  <a:pt x="211" y="326"/>
                  <a:pt x="263" y="341"/>
                  <a:pt x="251" y="329"/>
                </a:cubicBezTo>
                <a:cubicBezTo>
                  <a:pt x="234" y="312"/>
                  <a:pt x="202" y="322"/>
                  <a:pt x="178" y="318"/>
                </a:cubicBezTo>
                <a:cubicBezTo>
                  <a:pt x="189" y="311"/>
                  <a:pt x="199" y="303"/>
                  <a:pt x="210" y="297"/>
                </a:cubicBezTo>
                <a:cubicBezTo>
                  <a:pt x="243" y="281"/>
                  <a:pt x="260" y="294"/>
                  <a:pt x="210" y="276"/>
                </a:cubicBezTo>
                <a:cubicBezTo>
                  <a:pt x="259" y="260"/>
                  <a:pt x="244" y="272"/>
                  <a:pt x="210" y="255"/>
                </a:cubicBezTo>
                <a:cubicBezTo>
                  <a:pt x="199" y="249"/>
                  <a:pt x="189" y="241"/>
                  <a:pt x="178" y="234"/>
                </a:cubicBezTo>
                <a:cubicBezTo>
                  <a:pt x="189" y="231"/>
                  <a:pt x="210" y="235"/>
                  <a:pt x="210" y="224"/>
                </a:cubicBezTo>
                <a:cubicBezTo>
                  <a:pt x="210" y="213"/>
                  <a:pt x="168" y="218"/>
                  <a:pt x="178" y="213"/>
                </a:cubicBezTo>
                <a:cubicBezTo>
                  <a:pt x="200" y="202"/>
                  <a:pt x="227" y="206"/>
                  <a:pt x="251" y="203"/>
                </a:cubicBezTo>
                <a:cubicBezTo>
                  <a:pt x="187" y="187"/>
                  <a:pt x="206" y="200"/>
                  <a:pt x="241" y="182"/>
                </a:cubicBezTo>
                <a:cubicBezTo>
                  <a:pt x="252" y="176"/>
                  <a:pt x="262" y="168"/>
                  <a:pt x="272" y="161"/>
                </a:cubicBezTo>
                <a:cubicBezTo>
                  <a:pt x="258" y="158"/>
                  <a:pt x="231" y="165"/>
                  <a:pt x="231" y="151"/>
                </a:cubicBezTo>
                <a:cubicBezTo>
                  <a:pt x="231" y="137"/>
                  <a:pt x="285" y="146"/>
                  <a:pt x="272" y="140"/>
                </a:cubicBezTo>
                <a:cubicBezTo>
                  <a:pt x="247" y="128"/>
                  <a:pt x="217" y="132"/>
                  <a:pt x="189" y="130"/>
                </a:cubicBezTo>
                <a:cubicBezTo>
                  <a:pt x="126" y="125"/>
                  <a:pt x="63" y="123"/>
                  <a:pt x="0" y="119"/>
                </a:cubicBezTo>
                <a:cubicBezTo>
                  <a:pt x="100" y="95"/>
                  <a:pt x="224" y="132"/>
                  <a:pt x="325" y="140"/>
                </a:cubicBezTo>
                <a:cubicBezTo>
                  <a:pt x="199" y="117"/>
                  <a:pt x="173" y="131"/>
                  <a:pt x="241" y="109"/>
                </a:cubicBezTo>
                <a:cubicBezTo>
                  <a:pt x="187" y="90"/>
                  <a:pt x="135" y="96"/>
                  <a:pt x="241" y="77"/>
                </a:cubicBezTo>
                <a:cubicBezTo>
                  <a:pt x="184" y="59"/>
                  <a:pt x="62" y="66"/>
                  <a:pt x="231" y="46"/>
                </a:cubicBezTo>
                <a:cubicBezTo>
                  <a:pt x="200" y="0"/>
                  <a:pt x="202" y="25"/>
                  <a:pt x="241" y="4"/>
                </a:cubicBezTo>
                <a:cubicBezTo>
                  <a:pt x="244" y="2"/>
                  <a:pt x="234" y="4"/>
                  <a:pt x="231" y="4"/>
                </a:cubicBezTo>
              </a:path>
            </a:pathLst>
          </a:custGeom>
          <a:noFill/>
          <a:ln w="9525">
            <a:solidFill>
              <a:schemeClr val="tx1"/>
            </a:solidFill>
            <a:round/>
            <a:headEnd/>
            <a:tailEnd/>
          </a:ln>
        </p:spPr>
        <p:txBody>
          <a:bodyPr/>
          <a:lstStyle/>
          <a:p>
            <a:endParaRPr lang="en-US">
              <a:latin typeface="Lucida Sans Unicode" pitchFamily="34" charset="0"/>
            </a:endParaRPr>
          </a:p>
        </p:txBody>
      </p:sp>
      <p:sp>
        <p:nvSpPr>
          <p:cNvPr id="47109" name="Oval 10"/>
          <p:cNvSpPr>
            <a:spLocks noChangeArrowheads="1"/>
          </p:cNvSpPr>
          <p:nvPr/>
        </p:nvSpPr>
        <p:spPr bwMode="auto">
          <a:xfrm>
            <a:off x="1219200" y="1524000"/>
            <a:ext cx="533400" cy="457200"/>
          </a:xfrm>
          <a:prstGeom prst="ellipse">
            <a:avLst/>
          </a:prstGeom>
          <a:solidFill>
            <a:srgbClr val="000066"/>
          </a:solidFill>
          <a:ln w="9525">
            <a:solidFill>
              <a:schemeClr val="tx1"/>
            </a:solidFill>
            <a:round/>
            <a:headEnd/>
            <a:tailEnd/>
          </a:ln>
        </p:spPr>
        <p:txBody>
          <a:bodyPr wrap="none" anchor="ctr"/>
          <a:lstStyle/>
          <a:p>
            <a:endParaRPr lang="en-US">
              <a:latin typeface="Lucida Sans Unicode" pitchFamily="34" charset="0"/>
            </a:endParaRPr>
          </a:p>
        </p:txBody>
      </p:sp>
      <p:sp>
        <p:nvSpPr>
          <p:cNvPr id="47110" name="Text Box 11"/>
          <p:cNvSpPr txBox="1">
            <a:spLocks noChangeArrowheads="1"/>
          </p:cNvSpPr>
          <p:nvPr/>
        </p:nvSpPr>
        <p:spPr bwMode="auto">
          <a:xfrm>
            <a:off x="771525" y="533400"/>
            <a:ext cx="1704975" cy="396875"/>
          </a:xfrm>
          <a:prstGeom prst="rect">
            <a:avLst/>
          </a:prstGeom>
          <a:gradFill rotWithShape="0">
            <a:gsLst>
              <a:gs pos="0">
                <a:srgbClr val="100A00"/>
              </a:gs>
              <a:gs pos="50000">
                <a:srgbClr val="FF9900"/>
              </a:gs>
              <a:gs pos="100000">
                <a:srgbClr val="100A00"/>
              </a:gs>
            </a:gsLst>
            <a:lin ang="5400000" scaled="1"/>
          </a:gradFill>
          <a:ln w="9525">
            <a:noFill/>
            <a:miter lim="800000"/>
            <a:headEnd/>
            <a:tailEnd/>
          </a:ln>
          <a:effectLst>
            <a:prstShdw prst="shdw17" dist="17961" dir="2700000">
              <a:srgbClr val="995C00"/>
            </a:prstShdw>
          </a:effectLst>
        </p:spPr>
        <p:txBody>
          <a:bodyPr wrap="none">
            <a:spAutoFit/>
          </a:bodyPr>
          <a:lstStyle/>
          <a:p>
            <a:r>
              <a:rPr lang="en-US" sz="2000">
                <a:solidFill>
                  <a:srgbClr val="000066"/>
                </a:solidFill>
                <a:latin typeface="Lucida Sans Unicode" pitchFamily="34" charset="0"/>
              </a:rPr>
              <a:t>Signals/injury</a:t>
            </a:r>
          </a:p>
        </p:txBody>
      </p:sp>
      <p:sp>
        <p:nvSpPr>
          <p:cNvPr id="47111" name="AutoShape 12"/>
          <p:cNvSpPr>
            <a:spLocks noChangeArrowheads="1"/>
          </p:cNvSpPr>
          <p:nvPr/>
        </p:nvSpPr>
        <p:spPr bwMode="auto">
          <a:xfrm rot="5400000">
            <a:off x="609600" y="1143000"/>
            <a:ext cx="685800" cy="228600"/>
          </a:xfrm>
          <a:prstGeom prst="notchedRightArrow">
            <a:avLst>
              <a:gd name="adj1" fmla="val 50000"/>
              <a:gd name="adj2" fmla="val 75000"/>
            </a:avLst>
          </a:prstGeom>
          <a:solidFill>
            <a:srgbClr val="FF9900"/>
          </a:solidFill>
          <a:ln w="9525">
            <a:solidFill>
              <a:schemeClr val="tx1"/>
            </a:solidFill>
            <a:miter lim="800000"/>
            <a:headEnd/>
            <a:tailEnd/>
          </a:ln>
        </p:spPr>
        <p:txBody>
          <a:bodyPr wrap="none" anchor="ctr"/>
          <a:lstStyle/>
          <a:p>
            <a:endParaRPr lang="en-US">
              <a:latin typeface="Lucida Sans Unicode" pitchFamily="34" charset="0"/>
            </a:endParaRPr>
          </a:p>
        </p:txBody>
      </p:sp>
      <p:sp>
        <p:nvSpPr>
          <p:cNvPr id="47112" name="AutoShape 13"/>
          <p:cNvSpPr>
            <a:spLocks noChangeArrowheads="1"/>
          </p:cNvSpPr>
          <p:nvPr/>
        </p:nvSpPr>
        <p:spPr bwMode="auto">
          <a:xfrm rot="5400000">
            <a:off x="304800" y="1143000"/>
            <a:ext cx="685800" cy="228600"/>
          </a:xfrm>
          <a:prstGeom prst="notchedRightArrow">
            <a:avLst>
              <a:gd name="adj1" fmla="val 50000"/>
              <a:gd name="adj2" fmla="val 75000"/>
            </a:avLst>
          </a:prstGeom>
          <a:solidFill>
            <a:srgbClr val="FF9900"/>
          </a:solidFill>
          <a:ln w="9525">
            <a:solidFill>
              <a:schemeClr val="tx1"/>
            </a:solidFill>
            <a:miter lim="800000"/>
            <a:headEnd/>
            <a:tailEnd/>
          </a:ln>
        </p:spPr>
        <p:txBody>
          <a:bodyPr wrap="none" anchor="ctr"/>
          <a:lstStyle/>
          <a:p>
            <a:endParaRPr lang="en-US">
              <a:latin typeface="Lucida Sans Unicode" pitchFamily="34" charset="0"/>
            </a:endParaRPr>
          </a:p>
        </p:txBody>
      </p:sp>
      <p:sp>
        <p:nvSpPr>
          <p:cNvPr id="47113" name="AutoShape 14"/>
          <p:cNvSpPr>
            <a:spLocks noChangeArrowheads="1"/>
          </p:cNvSpPr>
          <p:nvPr/>
        </p:nvSpPr>
        <p:spPr bwMode="auto">
          <a:xfrm>
            <a:off x="3733800" y="1524000"/>
            <a:ext cx="1752600" cy="533400"/>
          </a:xfrm>
          <a:custGeom>
            <a:avLst/>
            <a:gdLst>
              <a:gd name="T0" fmla="*/ 1314450 w 21600"/>
              <a:gd name="T1" fmla="*/ 0 h 21600"/>
              <a:gd name="T2" fmla="*/ 0 w 21600"/>
              <a:gd name="T3" fmla="*/ 266700 h 21600"/>
              <a:gd name="T4" fmla="*/ 1314450 w 21600"/>
              <a:gd name="T5" fmla="*/ 533400 h 21600"/>
              <a:gd name="T6" fmla="*/ 1752600 w 21600"/>
              <a:gd name="T7" fmla="*/ 266700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folHlink"/>
          </a:solidFill>
          <a:ln w="9525">
            <a:solidFill>
              <a:schemeClr val="tx1"/>
            </a:solidFill>
            <a:miter lim="800000"/>
            <a:headEnd/>
            <a:tailEnd/>
          </a:ln>
        </p:spPr>
        <p:txBody>
          <a:bodyPr wrap="none" anchor="ctr"/>
          <a:lstStyle/>
          <a:p>
            <a:pPr algn="ctr"/>
            <a:r>
              <a:rPr lang="en-US" sz="1400">
                <a:solidFill>
                  <a:srgbClr val="000066"/>
                </a:solidFill>
                <a:latin typeface="Lucida Sans Unicode" pitchFamily="34" charset="0"/>
              </a:rPr>
              <a:t>Reversible</a:t>
            </a:r>
          </a:p>
        </p:txBody>
      </p:sp>
      <p:sp>
        <p:nvSpPr>
          <p:cNvPr id="47114" name="Freeform 15"/>
          <p:cNvSpPr>
            <a:spLocks/>
          </p:cNvSpPr>
          <p:nvPr/>
        </p:nvSpPr>
        <p:spPr bwMode="auto">
          <a:xfrm>
            <a:off x="5791200" y="990600"/>
            <a:ext cx="1971675" cy="1114425"/>
          </a:xfrm>
          <a:custGeom>
            <a:avLst/>
            <a:gdLst>
              <a:gd name="T0" fmla="*/ 1094 w 1242"/>
              <a:gd name="T1" fmla="*/ 136 h 702"/>
              <a:gd name="T2" fmla="*/ 884 w 1242"/>
              <a:gd name="T3" fmla="*/ 84 h 702"/>
              <a:gd name="T4" fmla="*/ 361 w 1242"/>
              <a:gd name="T5" fmla="*/ 0 h 702"/>
              <a:gd name="T6" fmla="*/ 266 w 1242"/>
              <a:gd name="T7" fmla="*/ 21 h 702"/>
              <a:gd name="T8" fmla="*/ 245 w 1242"/>
              <a:gd name="T9" fmla="*/ 52 h 702"/>
              <a:gd name="T10" fmla="*/ 183 w 1242"/>
              <a:gd name="T11" fmla="*/ 94 h 702"/>
              <a:gd name="T12" fmla="*/ 151 w 1242"/>
              <a:gd name="T13" fmla="*/ 105 h 702"/>
              <a:gd name="T14" fmla="*/ 88 w 1242"/>
              <a:gd name="T15" fmla="*/ 147 h 702"/>
              <a:gd name="T16" fmla="*/ 46 w 1242"/>
              <a:gd name="T17" fmla="*/ 241 h 702"/>
              <a:gd name="T18" fmla="*/ 36 w 1242"/>
              <a:gd name="T19" fmla="*/ 272 h 702"/>
              <a:gd name="T20" fmla="*/ 26 w 1242"/>
              <a:gd name="T21" fmla="*/ 545 h 702"/>
              <a:gd name="T22" fmla="*/ 266 w 1242"/>
              <a:gd name="T23" fmla="*/ 702 h 702"/>
              <a:gd name="T24" fmla="*/ 361 w 1242"/>
              <a:gd name="T25" fmla="*/ 691 h 702"/>
              <a:gd name="T26" fmla="*/ 382 w 1242"/>
              <a:gd name="T27" fmla="*/ 660 h 702"/>
              <a:gd name="T28" fmla="*/ 444 w 1242"/>
              <a:gd name="T29" fmla="*/ 639 h 702"/>
              <a:gd name="T30" fmla="*/ 476 w 1242"/>
              <a:gd name="T31" fmla="*/ 628 h 702"/>
              <a:gd name="T32" fmla="*/ 1073 w 1242"/>
              <a:gd name="T33" fmla="*/ 660 h 702"/>
              <a:gd name="T34" fmla="*/ 1146 w 1242"/>
              <a:gd name="T35" fmla="*/ 649 h 702"/>
              <a:gd name="T36" fmla="*/ 1157 w 1242"/>
              <a:gd name="T37" fmla="*/ 597 h 702"/>
              <a:gd name="T38" fmla="*/ 1209 w 1242"/>
              <a:gd name="T39" fmla="*/ 471 h 702"/>
              <a:gd name="T40" fmla="*/ 1115 w 1242"/>
              <a:gd name="T41" fmla="*/ 168 h 702"/>
              <a:gd name="T42" fmla="*/ 1094 w 1242"/>
              <a:gd name="T43" fmla="*/ 136 h 70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242"/>
              <a:gd name="T67" fmla="*/ 0 h 702"/>
              <a:gd name="T68" fmla="*/ 1242 w 1242"/>
              <a:gd name="T69" fmla="*/ 702 h 70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242" h="702">
                <a:moveTo>
                  <a:pt x="1094" y="136"/>
                </a:moveTo>
                <a:cubicBezTo>
                  <a:pt x="1026" y="102"/>
                  <a:pt x="959" y="93"/>
                  <a:pt x="884" y="84"/>
                </a:cubicBezTo>
                <a:cubicBezTo>
                  <a:pt x="714" y="41"/>
                  <a:pt x="535" y="28"/>
                  <a:pt x="361" y="0"/>
                </a:cubicBezTo>
                <a:cubicBezTo>
                  <a:pt x="356" y="1"/>
                  <a:pt x="281" y="9"/>
                  <a:pt x="266" y="21"/>
                </a:cubicBezTo>
                <a:cubicBezTo>
                  <a:pt x="256" y="29"/>
                  <a:pt x="254" y="44"/>
                  <a:pt x="245" y="52"/>
                </a:cubicBezTo>
                <a:cubicBezTo>
                  <a:pt x="226" y="68"/>
                  <a:pt x="204" y="80"/>
                  <a:pt x="183" y="94"/>
                </a:cubicBezTo>
                <a:cubicBezTo>
                  <a:pt x="174" y="100"/>
                  <a:pt x="161" y="100"/>
                  <a:pt x="151" y="105"/>
                </a:cubicBezTo>
                <a:cubicBezTo>
                  <a:pt x="129" y="117"/>
                  <a:pt x="88" y="147"/>
                  <a:pt x="88" y="147"/>
                </a:cubicBezTo>
                <a:cubicBezTo>
                  <a:pt x="55" y="196"/>
                  <a:pt x="70" y="167"/>
                  <a:pt x="46" y="241"/>
                </a:cubicBezTo>
                <a:cubicBezTo>
                  <a:pt x="43" y="251"/>
                  <a:pt x="36" y="272"/>
                  <a:pt x="36" y="272"/>
                </a:cubicBezTo>
                <a:cubicBezTo>
                  <a:pt x="26" y="367"/>
                  <a:pt x="0" y="447"/>
                  <a:pt x="26" y="545"/>
                </a:cubicBezTo>
                <a:cubicBezTo>
                  <a:pt x="53" y="649"/>
                  <a:pt x="176" y="688"/>
                  <a:pt x="266" y="702"/>
                </a:cubicBezTo>
                <a:cubicBezTo>
                  <a:pt x="298" y="698"/>
                  <a:pt x="331" y="702"/>
                  <a:pt x="361" y="691"/>
                </a:cubicBezTo>
                <a:cubicBezTo>
                  <a:pt x="373" y="687"/>
                  <a:pt x="371" y="667"/>
                  <a:pt x="382" y="660"/>
                </a:cubicBezTo>
                <a:cubicBezTo>
                  <a:pt x="400" y="648"/>
                  <a:pt x="423" y="646"/>
                  <a:pt x="444" y="639"/>
                </a:cubicBezTo>
                <a:cubicBezTo>
                  <a:pt x="455" y="635"/>
                  <a:pt x="476" y="628"/>
                  <a:pt x="476" y="628"/>
                </a:cubicBezTo>
                <a:cubicBezTo>
                  <a:pt x="683" y="633"/>
                  <a:pt x="877" y="609"/>
                  <a:pt x="1073" y="660"/>
                </a:cubicBezTo>
                <a:cubicBezTo>
                  <a:pt x="1097" y="656"/>
                  <a:pt x="1126" y="664"/>
                  <a:pt x="1146" y="649"/>
                </a:cubicBezTo>
                <a:cubicBezTo>
                  <a:pt x="1160" y="638"/>
                  <a:pt x="1152" y="614"/>
                  <a:pt x="1157" y="597"/>
                </a:cubicBezTo>
                <a:cubicBezTo>
                  <a:pt x="1170" y="549"/>
                  <a:pt x="1182" y="512"/>
                  <a:pt x="1209" y="471"/>
                </a:cubicBezTo>
                <a:cubicBezTo>
                  <a:pt x="1203" y="370"/>
                  <a:pt x="1242" y="198"/>
                  <a:pt x="1115" y="168"/>
                </a:cubicBezTo>
                <a:cubicBezTo>
                  <a:pt x="1092" y="150"/>
                  <a:pt x="971" y="87"/>
                  <a:pt x="1094" y="136"/>
                </a:cubicBezTo>
                <a:close/>
              </a:path>
            </a:pathLst>
          </a:custGeom>
          <a:gradFill rotWithShape="0">
            <a:gsLst>
              <a:gs pos="0">
                <a:srgbClr val="FF9966"/>
              </a:gs>
              <a:gs pos="100000">
                <a:srgbClr val="100A06"/>
              </a:gs>
            </a:gsLst>
            <a:lin ang="5400000" scaled="1"/>
          </a:gradFill>
          <a:ln w="9525">
            <a:noFill/>
            <a:round/>
            <a:headEnd/>
            <a:tailEnd/>
          </a:ln>
          <a:effectLst>
            <a:prstShdw prst="shdw17" dist="17961" dir="13500000">
              <a:srgbClr val="995C3D"/>
            </a:prstShdw>
          </a:effectLst>
        </p:spPr>
        <p:txBody>
          <a:bodyPr/>
          <a:lstStyle/>
          <a:p>
            <a:endParaRPr lang="en-US">
              <a:latin typeface="Lucida Sans Unicode" pitchFamily="34" charset="0"/>
            </a:endParaRPr>
          </a:p>
        </p:txBody>
      </p:sp>
      <p:sp>
        <p:nvSpPr>
          <p:cNvPr id="5136" name="Freeform 16"/>
          <p:cNvSpPr>
            <a:spLocks/>
          </p:cNvSpPr>
          <p:nvPr/>
        </p:nvSpPr>
        <p:spPr bwMode="auto">
          <a:xfrm>
            <a:off x="6400800" y="1371600"/>
            <a:ext cx="1971675" cy="1114425"/>
          </a:xfrm>
          <a:custGeom>
            <a:avLst/>
            <a:gdLst/>
            <a:ahLst/>
            <a:cxnLst>
              <a:cxn ang="0">
                <a:pos x="1094" y="136"/>
              </a:cxn>
              <a:cxn ang="0">
                <a:pos x="884" y="84"/>
              </a:cxn>
              <a:cxn ang="0">
                <a:pos x="361" y="0"/>
              </a:cxn>
              <a:cxn ang="0">
                <a:pos x="266" y="21"/>
              </a:cxn>
              <a:cxn ang="0">
                <a:pos x="245" y="52"/>
              </a:cxn>
              <a:cxn ang="0">
                <a:pos x="183" y="94"/>
              </a:cxn>
              <a:cxn ang="0">
                <a:pos x="151" y="105"/>
              </a:cxn>
              <a:cxn ang="0">
                <a:pos x="88" y="147"/>
              </a:cxn>
              <a:cxn ang="0">
                <a:pos x="46" y="241"/>
              </a:cxn>
              <a:cxn ang="0">
                <a:pos x="36" y="272"/>
              </a:cxn>
              <a:cxn ang="0">
                <a:pos x="26" y="545"/>
              </a:cxn>
              <a:cxn ang="0">
                <a:pos x="266" y="702"/>
              </a:cxn>
              <a:cxn ang="0">
                <a:pos x="361" y="691"/>
              </a:cxn>
              <a:cxn ang="0">
                <a:pos x="382" y="660"/>
              </a:cxn>
              <a:cxn ang="0">
                <a:pos x="444" y="639"/>
              </a:cxn>
              <a:cxn ang="0">
                <a:pos x="476" y="628"/>
              </a:cxn>
              <a:cxn ang="0">
                <a:pos x="1073" y="660"/>
              </a:cxn>
              <a:cxn ang="0">
                <a:pos x="1146" y="649"/>
              </a:cxn>
              <a:cxn ang="0">
                <a:pos x="1157" y="597"/>
              </a:cxn>
              <a:cxn ang="0">
                <a:pos x="1209" y="471"/>
              </a:cxn>
              <a:cxn ang="0">
                <a:pos x="1115" y="168"/>
              </a:cxn>
              <a:cxn ang="0">
                <a:pos x="1094" y="136"/>
              </a:cxn>
            </a:cxnLst>
            <a:rect l="0" t="0" r="r" b="b"/>
            <a:pathLst>
              <a:path w="1242" h="702">
                <a:moveTo>
                  <a:pt x="1094" y="136"/>
                </a:moveTo>
                <a:cubicBezTo>
                  <a:pt x="1026" y="102"/>
                  <a:pt x="959" y="93"/>
                  <a:pt x="884" y="84"/>
                </a:cubicBezTo>
                <a:cubicBezTo>
                  <a:pt x="714" y="41"/>
                  <a:pt x="535" y="28"/>
                  <a:pt x="361" y="0"/>
                </a:cubicBezTo>
                <a:cubicBezTo>
                  <a:pt x="356" y="1"/>
                  <a:pt x="281" y="9"/>
                  <a:pt x="266" y="21"/>
                </a:cubicBezTo>
                <a:cubicBezTo>
                  <a:pt x="256" y="29"/>
                  <a:pt x="254" y="44"/>
                  <a:pt x="245" y="52"/>
                </a:cubicBezTo>
                <a:cubicBezTo>
                  <a:pt x="226" y="68"/>
                  <a:pt x="204" y="80"/>
                  <a:pt x="183" y="94"/>
                </a:cubicBezTo>
                <a:cubicBezTo>
                  <a:pt x="174" y="100"/>
                  <a:pt x="161" y="100"/>
                  <a:pt x="151" y="105"/>
                </a:cubicBezTo>
                <a:cubicBezTo>
                  <a:pt x="129" y="117"/>
                  <a:pt x="88" y="147"/>
                  <a:pt x="88" y="147"/>
                </a:cubicBezTo>
                <a:cubicBezTo>
                  <a:pt x="55" y="196"/>
                  <a:pt x="70" y="167"/>
                  <a:pt x="46" y="241"/>
                </a:cubicBezTo>
                <a:cubicBezTo>
                  <a:pt x="43" y="251"/>
                  <a:pt x="36" y="272"/>
                  <a:pt x="36" y="272"/>
                </a:cubicBezTo>
                <a:cubicBezTo>
                  <a:pt x="26" y="367"/>
                  <a:pt x="0" y="447"/>
                  <a:pt x="26" y="545"/>
                </a:cubicBezTo>
                <a:cubicBezTo>
                  <a:pt x="53" y="649"/>
                  <a:pt x="176" y="688"/>
                  <a:pt x="266" y="702"/>
                </a:cubicBezTo>
                <a:cubicBezTo>
                  <a:pt x="298" y="698"/>
                  <a:pt x="331" y="702"/>
                  <a:pt x="361" y="691"/>
                </a:cubicBezTo>
                <a:cubicBezTo>
                  <a:pt x="373" y="687"/>
                  <a:pt x="371" y="667"/>
                  <a:pt x="382" y="660"/>
                </a:cubicBezTo>
                <a:cubicBezTo>
                  <a:pt x="400" y="648"/>
                  <a:pt x="423" y="646"/>
                  <a:pt x="444" y="639"/>
                </a:cubicBezTo>
                <a:cubicBezTo>
                  <a:pt x="455" y="635"/>
                  <a:pt x="476" y="628"/>
                  <a:pt x="476" y="628"/>
                </a:cubicBezTo>
                <a:cubicBezTo>
                  <a:pt x="683" y="633"/>
                  <a:pt x="877" y="609"/>
                  <a:pt x="1073" y="660"/>
                </a:cubicBezTo>
                <a:cubicBezTo>
                  <a:pt x="1097" y="656"/>
                  <a:pt x="1126" y="664"/>
                  <a:pt x="1146" y="649"/>
                </a:cubicBezTo>
                <a:cubicBezTo>
                  <a:pt x="1160" y="638"/>
                  <a:pt x="1152" y="614"/>
                  <a:pt x="1157" y="597"/>
                </a:cubicBezTo>
                <a:cubicBezTo>
                  <a:pt x="1170" y="549"/>
                  <a:pt x="1182" y="512"/>
                  <a:pt x="1209" y="471"/>
                </a:cubicBezTo>
                <a:cubicBezTo>
                  <a:pt x="1203" y="370"/>
                  <a:pt x="1242" y="198"/>
                  <a:pt x="1115" y="168"/>
                </a:cubicBezTo>
                <a:cubicBezTo>
                  <a:pt x="1092" y="150"/>
                  <a:pt x="971" y="87"/>
                  <a:pt x="1094" y="136"/>
                </a:cubicBezTo>
                <a:close/>
              </a:path>
            </a:pathLst>
          </a:custGeom>
          <a:gradFill rotWithShape="0">
            <a:gsLst>
              <a:gs pos="0">
                <a:schemeClr val="accent1">
                  <a:gamma/>
                  <a:shade val="6275"/>
                  <a:invGamma/>
                </a:schemeClr>
              </a:gs>
              <a:gs pos="100000">
                <a:schemeClr val="accent1"/>
              </a:gs>
            </a:gsLst>
            <a:lin ang="5400000" scaled="1"/>
          </a:gradFill>
          <a:ln w="9525">
            <a:noFill/>
            <a:round/>
            <a:headEnd/>
            <a:tailEnd/>
          </a:ln>
          <a:effectLst>
            <a:prstShdw prst="shdw18" dist="17961" dir="13500000">
              <a:schemeClr val="accent1">
                <a:gamma/>
                <a:shade val="60000"/>
                <a:invGamma/>
              </a:schemeClr>
            </a:prstShdw>
          </a:effectLst>
        </p:spPr>
        <p:txBody>
          <a:bodyPr/>
          <a:lstStyle/>
          <a:p>
            <a:pPr fontAlgn="auto">
              <a:spcBef>
                <a:spcPts val="0"/>
              </a:spcBef>
              <a:spcAft>
                <a:spcPts val="0"/>
              </a:spcAft>
              <a:defRPr/>
            </a:pPr>
            <a:endParaRPr lang="en-US">
              <a:latin typeface="+mn-lt"/>
              <a:cs typeface="+mn-cs"/>
            </a:endParaRPr>
          </a:p>
        </p:txBody>
      </p:sp>
      <p:sp>
        <p:nvSpPr>
          <p:cNvPr id="47116" name="Freeform 17"/>
          <p:cNvSpPr>
            <a:spLocks/>
          </p:cNvSpPr>
          <p:nvPr/>
        </p:nvSpPr>
        <p:spPr bwMode="auto">
          <a:xfrm>
            <a:off x="6858000" y="1828800"/>
            <a:ext cx="1524000" cy="1114425"/>
          </a:xfrm>
          <a:custGeom>
            <a:avLst/>
            <a:gdLst>
              <a:gd name="T0" fmla="*/ 1094 w 1242"/>
              <a:gd name="T1" fmla="*/ 136 h 702"/>
              <a:gd name="T2" fmla="*/ 884 w 1242"/>
              <a:gd name="T3" fmla="*/ 84 h 702"/>
              <a:gd name="T4" fmla="*/ 361 w 1242"/>
              <a:gd name="T5" fmla="*/ 0 h 702"/>
              <a:gd name="T6" fmla="*/ 266 w 1242"/>
              <a:gd name="T7" fmla="*/ 21 h 702"/>
              <a:gd name="T8" fmla="*/ 245 w 1242"/>
              <a:gd name="T9" fmla="*/ 52 h 702"/>
              <a:gd name="T10" fmla="*/ 183 w 1242"/>
              <a:gd name="T11" fmla="*/ 94 h 702"/>
              <a:gd name="T12" fmla="*/ 151 w 1242"/>
              <a:gd name="T13" fmla="*/ 105 h 702"/>
              <a:gd name="T14" fmla="*/ 88 w 1242"/>
              <a:gd name="T15" fmla="*/ 147 h 702"/>
              <a:gd name="T16" fmla="*/ 46 w 1242"/>
              <a:gd name="T17" fmla="*/ 241 h 702"/>
              <a:gd name="T18" fmla="*/ 36 w 1242"/>
              <a:gd name="T19" fmla="*/ 272 h 702"/>
              <a:gd name="T20" fmla="*/ 26 w 1242"/>
              <a:gd name="T21" fmla="*/ 545 h 702"/>
              <a:gd name="T22" fmla="*/ 266 w 1242"/>
              <a:gd name="T23" fmla="*/ 702 h 702"/>
              <a:gd name="T24" fmla="*/ 361 w 1242"/>
              <a:gd name="T25" fmla="*/ 691 h 702"/>
              <a:gd name="T26" fmla="*/ 382 w 1242"/>
              <a:gd name="T27" fmla="*/ 660 h 702"/>
              <a:gd name="T28" fmla="*/ 444 w 1242"/>
              <a:gd name="T29" fmla="*/ 639 h 702"/>
              <a:gd name="T30" fmla="*/ 476 w 1242"/>
              <a:gd name="T31" fmla="*/ 628 h 702"/>
              <a:gd name="T32" fmla="*/ 1073 w 1242"/>
              <a:gd name="T33" fmla="*/ 660 h 702"/>
              <a:gd name="T34" fmla="*/ 1146 w 1242"/>
              <a:gd name="T35" fmla="*/ 649 h 702"/>
              <a:gd name="T36" fmla="*/ 1157 w 1242"/>
              <a:gd name="T37" fmla="*/ 597 h 702"/>
              <a:gd name="T38" fmla="*/ 1209 w 1242"/>
              <a:gd name="T39" fmla="*/ 471 h 702"/>
              <a:gd name="T40" fmla="*/ 1115 w 1242"/>
              <a:gd name="T41" fmla="*/ 168 h 702"/>
              <a:gd name="T42" fmla="*/ 1094 w 1242"/>
              <a:gd name="T43" fmla="*/ 136 h 70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242"/>
              <a:gd name="T67" fmla="*/ 0 h 702"/>
              <a:gd name="T68" fmla="*/ 1242 w 1242"/>
              <a:gd name="T69" fmla="*/ 702 h 70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242" h="702">
                <a:moveTo>
                  <a:pt x="1094" y="136"/>
                </a:moveTo>
                <a:cubicBezTo>
                  <a:pt x="1026" y="102"/>
                  <a:pt x="959" y="93"/>
                  <a:pt x="884" y="84"/>
                </a:cubicBezTo>
                <a:cubicBezTo>
                  <a:pt x="714" y="41"/>
                  <a:pt x="535" y="28"/>
                  <a:pt x="361" y="0"/>
                </a:cubicBezTo>
                <a:cubicBezTo>
                  <a:pt x="356" y="1"/>
                  <a:pt x="281" y="9"/>
                  <a:pt x="266" y="21"/>
                </a:cubicBezTo>
                <a:cubicBezTo>
                  <a:pt x="256" y="29"/>
                  <a:pt x="254" y="44"/>
                  <a:pt x="245" y="52"/>
                </a:cubicBezTo>
                <a:cubicBezTo>
                  <a:pt x="226" y="68"/>
                  <a:pt x="204" y="80"/>
                  <a:pt x="183" y="94"/>
                </a:cubicBezTo>
                <a:cubicBezTo>
                  <a:pt x="174" y="100"/>
                  <a:pt x="161" y="100"/>
                  <a:pt x="151" y="105"/>
                </a:cubicBezTo>
                <a:cubicBezTo>
                  <a:pt x="129" y="117"/>
                  <a:pt x="88" y="147"/>
                  <a:pt x="88" y="147"/>
                </a:cubicBezTo>
                <a:cubicBezTo>
                  <a:pt x="55" y="196"/>
                  <a:pt x="70" y="167"/>
                  <a:pt x="46" y="241"/>
                </a:cubicBezTo>
                <a:cubicBezTo>
                  <a:pt x="43" y="251"/>
                  <a:pt x="36" y="272"/>
                  <a:pt x="36" y="272"/>
                </a:cubicBezTo>
                <a:cubicBezTo>
                  <a:pt x="26" y="367"/>
                  <a:pt x="0" y="447"/>
                  <a:pt x="26" y="545"/>
                </a:cubicBezTo>
                <a:cubicBezTo>
                  <a:pt x="53" y="649"/>
                  <a:pt x="176" y="688"/>
                  <a:pt x="266" y="702"/>
                </a:cubicBezTo>
                <a:cubicBezTo>
                  <a:pt x="298" y="698"/>
                  <a:pt x="331" y="702"/>
                  <a:pt x="361" y="691"/>
                </a:cubicBezTo>
                <a:cubicBezTo>
                  <a:pt x="373" y="687"/>
                  <a:pt x="371" y="667"/>
                  <a:pt x="382" y="660"/>
                </a:cubicBezTo>
                <a:cubicBezTo>
                  <a:pt x="400" y="648"/>
                  <a:pt x="423" y="646"/>
                  <a:pt x="444" y="639"/>
                </a:cubicBezTo>
                <a:cubicBezTo>
                  <a:pt x="455" y="635"/>
                  <a:pt x="476" y="628"/>
                  <a:pt x="476" y="628"/>
                </a:cubicBezTo>
                <a:cubicBezTo>
                  <a:pt x="683" y="633"/>
                  <a:pt x="877" y="609"/>
                  <a:pt x="1073" y="660"/>
                </a:cubicBezTo>
                <a:cubicBezTo>
                  <a:pt x="1097" y="656"/>
                  <a:pt x="1126" y="664"/>
                  <a:pt x="1146" y="649"/>
                </a:cubicBezTo>
                <a:cubicBezTo>
                  <a:pt x="1160" y="638"/>
                  <a:pt x="1152" y="614"/>
                  <a:pt x="1157" y="597"/>
                </a:cubicBezTo>
                <a:cubicBezTo>
                  <a:pt x="1170" y="549"/>
                  <a:pt x="1182" y="512"/>
                  <a:pt x="1209" y="471"/>
                </a:cubicBezTo>
                <a:cubicBezTo>
                  <a:pt x="1203" y="370"/>
                  <a:pt x="1242" y="198"/>
                  <a:pt x="1115" y="168"/>
                </a:cubicBezTo>
                <a:cubicBezTo>
                  <a:pt x="1092" y="150"/>
                  <a:pt x="971" y="87"/>
                  <a:pt x="1094" y="136"/>
                </a:cubicBezTo>
                <a:close/>
              </a:path>
            </a:pathLst>
          </a:custGeom>
          <a:gradFill rotWithShape="0">
            <a:gsLst>
              <a:gs pos="0">
                <a:srgbClr val="FF9966"/>
              </a:gs>
              <a:gs pos="100000">
                <a:srgbClr val="100A06"/>
              </a:gs>
            </a:gsLst>
            <a:lin ang="5400000" scaled="1"/>
          </a:gradFill>
          <a:ln w="9525">
            <a:noFill/>
            <a:round/>
            <a:headEnd/>
            <a:tailEnd/>
          </a:ln>
          <a:effectLst>
            <a:prstShdw prst="shdw17" dist="17961" dir="13500000">
              <a:srgbClr val="995C3D"/>
            </a:prstShdw>
          </a:effectLst>
        </p:spPr>
        <p:txBody>
          <a:bodyPr/>
          <a:lstStyle/>
          <a:p>
            <a:endParaRPr lang="en-US">
              <a:latin typeface="Lucida Sans Unicode" pitchFamily="34" charset="0"/>
            </a:endParaRPr>
          </a:p>
        </p:txBody>
      </p:sp>
      <p:sp>
        <p:nvSpPr>
          <p:cNvPr id="47117" name="Freeform 18"/>
          <p:cNvSpPr>
            <a:spLocks/>
          </p:cNvSpPr>
          <p:nvPr/>
        </p:nvSpPr>
        <p:spPr bwMode="auto">
          <a:xfrm>
            <a:off x="5791200" y="1752600"/>
            <a:ext cx="1524000" cy="1114425"/>
          </a:xfrm>
          <a:custGeom>
            <a:avLst/>
            <a:gdLst>
              <a:gd name="T0" fmla="*/ 1094 w 1242"/>
              <a:gd name="T1" fmla="*/ 136 h 702"/>
              <a:gd name="T2" fmla="*/ 884 w 1242"/>
              <a:gd name="T3" fmla="*/ 84 h 702"/>
              <a:gd name="T4" fmla="*/ 361 w 1242"/>
              <a:gd name="T5" fmla="*/ 0 h 702"/>
              <a:gd name="T6" fmla="*/ 266 w 1242"/>
              <a:gd name="T7" fmla="*/ 21 h 702"/>
              <a:gd name="T8" fmla="*/ 245 w 1242"/>
              <a:gd name="T9" fmla="*/ 52 h 702"/>
              <a:gd name="T10" fmla="*/ 183 w 1242"/>
              <a:gd name="T11" fmla="*/ 94 h 702"/>
              <a:gd name="T12" fmla="*/ 151 w 1242"/>
              <a:gd name="T13" fmla="*/ 105 h 702"/>
              <a:gd name="T14" fmla="*/ 88 w 1242"/>
              <a:gd name="T15" fmla="*/ 147 h 702"/>
              <a:gd name="T16" fmla="*/ 46 w 1242"/>
              <a:gd name="T17" fmla="*/ 241 h 702"/>
              <a:gd name="T18" fmla="*/ 36 w 1242"/>
              <a:gd name="T19" fmla="*/ 272 h 702"/>
              <a:gd name="T20" fmla="*/ 26 w 1242"/>
              <a:gd name="T21" fmla="*/ 545 h 702"/>
              <a:gd name="T22" fmla="*/ 266 w 1242"/>
              <a:gd name="T23" fmla="*/ 702 h 702"/>
              <a:gd name="T24" fmla="*/ 361 w 1242"/>
              <a:gd name="T25" fmla="*/ 691 h 702"/>
              <a:gd name="T26" fmla="*/ 382 w 1242"/>
              <a:gd name="T27" fmla="*/ 660 h 702"/>
              <a:gd name="T28" fmla="*/ 444 w 1242"/>
              <a:gd name="T29" fmla="*/ 639 h 702"/>
              <a:gd name="T30" fmla="*/ 476 w 1242"/>
              <a:gd name="T31" fmla="*/ 628 h 702"/>
              <a:gd name="T32" fmla="*/ 1073 w 1242"/>
              <a:gd name="T33" fmla="*/ 660 h 702"/>
              <a:gd name="T34" fmla="*/ 1146 w 1242"/>
              <a:gd name="T35" fmla="*/ 649 h 702"/>
              <a:gd name="T36" fmla="*/ 1157 w 1242"/>
              <a:gd name="T37" fmla="*/ 597 h 702"/>
              <a:gd name="T38" fmla="*/ 1209 w 1242"/>
              <a:gd name="T39" fmla="*/ 471 h 702"/>
              <a:gd name="T40" fmla="*/ 1115 w 1242"/>
              <a:gd name="T41" fmla="*/ 168 h 702"/>
              <a:gd name="T42" fmla="*/ 1094 w 1242"/>
              <a:gd name="T43" fmla="*/ 136 h 70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242"/>
              <a:gd name="T67" fmla="*/ 0 h 702"/>
              <a:gd name="T68" fmla="*/ 1242 w 1242"/>
              <a:gd name="T69" fmla="*/ 702 h 70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242" h="702">
                <a:moveTo>
                  <a:pt x="1094" y="136"/>
                </a:moveTo>
                <a:cubicBezTo>
                  <a:pt x="1026" y="102"/>
                  <a:pt x="959" y="93"/>
                  <a:pt x="884" y="84"/>
                </a:cubicBezTo>
                <a:cubicBezTo>
                  <a:pt x="714" y="41"/>
                  <a:pt x="535" y="28"/>
                  <a:pt x="361" y="0"/>
                </a:cubicBezTo>
                <a:cubicBezTo>
                  <a:pt x="356" y="1"/>
                  <a:pt x="281" y="9"/>
                  <a:pt x="266" y="21"/>
                </a:cubicBezTo>
                <a:cubicBezTo>
                  <a:pt x="256" y="29"/>
                  <a:pt x="254" y="44"/>
                  <a:pt x="245" y="52"/>
                </a:cubicBezTo>
                <a:cubicBezTo>
                  <a:pt x="226" y="68"/>
                  <a:pt x="204" y="80"/>
                  <a:pt x="183" y="94"/>
                </a:cubicBezTo>
                <a:cubicBezTo>
                  <a:pt x="174" y="100"/>
                  <a:pt x="161" y="100"/>
                  <a:pt x="151" y="105"/>
                </a:cubicBezTo>
                <a:cubicBezTo>
                  <a:pt x="129" y="117"/>
                  <a:pt x="88" y="147"/>
                  <a:pt x="88" y="147"/>
                </a:cubicBezTo>
                <a:cubicBezTo>
                  <a:pt x="55" y="196"/>
                  <a:pt x="70" y="167"/>
                  <a:pt x="46" y="241"/>
                </a:cubicBezTo>
                <a:cubicBezTo>
                  <a:pt x="43" y="251"/>
                  <a:pt x="36" y="272"/>
                  <a:pt x="36" y="272"/>
                </a:cubicBezTo>
                <a:cubicBezTo>
                  <a:pt x="26" y="367"/>
                  <a:pt x="0" y="447"/>
                  <a:pt x="26" y="545"/>
                </a:cubicBezTo>
                <a:cubicBezTo>
                  <a:pt x="53" y="649"/>
                  <a:pt x="176" y="688"/>
                  <a:pt x="266" y="702"/>
                </a:cubicBezTo>
                <a:cubicBezTo>
                  <a:pt x="298" y="698"/>
                  <a:pt x="331" y="702"/>
                  <a:pt x="361" y="691"/>
                </a:cubicBezTo>
                <a:cubicBezTo>
                  <a:pt x="373" y="687"/>
                  <a:pt x="371" y="667"/>
                  <a:pt x="382" y="660"/>
                </a:cubicBezTo>
                <a:cubicBezTo>
                  <a:pt x="400" y="648"/>
                  <a:pt x="423" y="646"/>
                  <a:pt x="444" y="639"/>
                </a:cubicBezTo>
                <a:cubicBezTo>
                  <a:pt x="455" y="635"/>
                  <a:pt x="476" y="628"/>
                  <a:pt x="476" y="628"/>
                </a:cubicBezTo>
                <a:cubicBezTo>
                  <a:pt x="683" y="633"/>
                  <a:pt x="877" y="609"/>
                  <a:pt x="1073" y="660"/>
                </a:cubicBezTo>
                <a:cubicBezTo>
                  <a:pt x="1097" y="656"/>
                  <a:pt x="1126" y="664"/>
                  <a:pt x="1146" y="649"/>
                </a:cubicBezTo>
                <a:cubicBezTo>
                  <a:pt x="1160" y="638"/>
                  <a:pt x="1152" y="614"/>
                  <a:pt x="1157" y="597"/>
                </a:cubicBezTo>
                <a:cubicBezTo>
                  <a:pt x="1170" y="549"/>
                  <a:pt x="1182" y="512"/>
                  <a:pt x="1209" y="471"/>
                </a:cubicBezTo>
                <a:cubicBezTo>
                  <a:pt x="1203" y="370"/>
                  <a:pt x="1242" y="198"/>
                  <a:pt x="1115" y="168"/>
                </a:cubicBezTo>
                <a:cubicBezTo>
                  <a:pt x="1092" y="150"/>
                  <a:pt x="971" y="87"/>
                  <a:pt x="1094" y="136"/>
                </a:cubicBezTo>
                <a:close/>
              </a:path>
            </a:pathLst>
          </a:custGeom>
          <a:gradFill rotWithShape="0">
            <a:gsLst>
              <a:gs pos="0">
                <a:srgbClr val="100A06"/>
              </a:gs>
              <a:gs pos="50000">
                <a:srgbClr val="FF9966"/>
              </a:gs>
              <a:gs pos="100000">
                <a:srgbClr val="100A06"/>
              </a:gs>
            </a:gsLst>
            <a:lin ang="5400000" scaled="1"/>
          </a:gradFill>
          <a:ln w="9525">
            <a:noFill/>
            <a:round/>
            <a:headEnd/>
            <a:tailEnd/>
          </a:ln>
          <a:effectLst>
            <a:prstShdw prst="shdw17" dist="17961" dir="13500000">
              <a:srgbClr val="995C3D"/>
            </a:prstShdw>
          </a:effectLst>
        </p:spPr>
        <p:txBody>
          <a:bodyPr/>
          <a:lstStyle/>
          <a:p>
            <a:endParaRPr lang="en-US">
              <a:latin typeface="Lucida Sans Unicode" pitchFamily="34" charset="0"/>
            </a:endParaRPr>
          </a:p>
        </p:txBody>
      </p:sp>
      <p:sp>
        <p:nvSpPr>
          <p:cNvPr id="47118" name="Oval 23"/>
          <p:cNvSpPr>
            <a:spLocks noChangeArrowheads="1"/>
          </p:cNvSpPr>
          <p:nvPr/>
        </p:nvSpPr>
        <p:spPr bwMode="auto">
          <a:xfrm>
            <a:off x="6172200" y="2057400"/>
            <a:ext cx="152400" cy="152400"/>
          </a:xfrm>
          <a:prstGeom prst="ellipse">
            <a:avLst/>
          </a:prstGeom>
          <a:solidFill>
            <a:srgbClr val="000066"/>
          </a:solidFill>
          <a:ln w="9525">
            <a:solidFill>
              <a:srgbClr val="FF9900"/>
            </a:solidFill>
            <a:round/>
            <a:headEnd/>
            <a:tailEnd/>
          </a:ln>
        </p:spPr>
        <p:txBody>
          <a:bodyPr wrap="none" anchor="ctr"/>
          <a:lstStyle/>
          <a:p>
            <a:endParaRPr lang="en-US">
              <a:latin typeface="Lucida Sans Unicode" pitchFamily="34" charset="0"/>
            </a:endParaRPr>
          </a:p>
        </p:txBody>
      </p:sp>
      <p:sp>
        <p:nvSpPr>
          <p:cNvPr id="47119" name="Oval 24"/>
          <p:cNvSpPr>
            <a:spLocks noChangeArrowheads="1"/>
          </p:cNvSpPr>
          <p:nvPr/>
        </p:nvSpPr>
        <p:spPr bwMode="auto">
          <a:xfrm>
            <a:off x="6934200" y="1524000"/>
            <a:ext cx="152400" cy="152400"/>
          </a:xfrm>
          <a:prstGeom prst="ellipse">
            <a:avLst/>
          </a:prstGeom>
          <a:solidFill>
            <a:srgbClr val="000066"/>
          </a:solidFill>
          <a:ln w="9525">
            <a:solidFill>
              <a:srgbClr val="FF9900"/>
            </a:solidFill>
            <a:round/>
            <a:headEnd/>
            <a:tailEnd/>
          </a:ln>
        </p:spPr>
        <p:txBody>
          <a:bodyPr wrap="none" anchor="ctr"/>
          <a:lstStyle/>
          <a:p>
            <a:endParaRPr lang="en-US">
              <a:latin typeface="Lucida Sans Unicode" pitchFamily="34" charset="0"/>
            </a:endParaRPr>
          </a:p>
        </p:txBody>
      </p:sp>
      <p:sp>
        <p:nvSpPr>
          <p:cNvPr id="47120" name="Oval 25"/>
          <p:cNvSpPr>
            <a:spLocks noChangeArrowheads="1"/>
          </p:cNvSpPr>
          <p:nvPr/>
        </p:nvSpPr>
        <p:spPr bwMode="auto">
          <a:xfrm>
            <a:off x="7620000" y="2438400"/>
            <a:ext cx="152400" cy="152400"/>
          </a:xfrm>
          <a:prstGeom prst="ellipse">
            <a:avLst/>
          </a:prstGeom>
          <a:solidFill>
            <a:srgbClr val="000066"/>
          </a:solidFill>
          <a:ln w="9525">
            <a:solidFill>
              <a:srgbClr val="FF9900"/>
            </a:solidFill>
            <a:round/>
            <a:headEnd/>
            <a:tailEnd/>
          </a:ln>
        </p:spPr>
        <p:txBody>
          <a:bodyPr wrap="none" anchor="ctr"/>
          <a:lstStyle/>
          <a:p>
            <a:endParaRPr lang="en-US">
              <a:latin typeface="Lucida Sans Unicode" pitchFamily="34" charset="0"/>
            </a:endParaRPr>
          </a:p>
        </p:txBody>
      </p:sp>
      <p:sp>
        <p:nvSpPr>
          <p:cNvPr id="47121" name="Oval 26"/>
          <p:cNvSpPr>
            <a:spLocks noChangeArrowheads="1"/>
          </p:cNvSpPr>
          <p:nvPr/>
        </p:nvSpPr>
        <p:spPr bwMode="auto">
          <a:xfrm>
            <a:off x="6324600" y="1295400"/>
            <a:ext cx="152400" cy="152400"/>
          </a:xfrm>
          <a:prstGeom prst="ellipse">
            <a:avLst/>
          </a:prstGeom>
          <a:solidFill>
            <a:srgbClr val="000066"/>
          </a:solidFill>
          <a:ln w="9525">
            <a:solidFill>
              <a:srgbClr val="FF9900"/>
            </a:solidFill>
            <a:round/>
            <a:headEnd/>
            <a:tailEnd/>
          </a:ln>
        </p:spPr>
        <p:txBody>
          <a:bodyPr wrap="none" anchor="ctr"/>
          <a:lstStyle/>
          <a:p>
            <a:endParaRPr lang="en-US">
              <a:latin typeface="Lucida Sans Unicode" pitchFamily="34" charset="0"/>
            </a:endParaRPr>
          </a:p>
        </p:txBody>
      </p:sp>
      <p:sp>
        <p:nvSpPr>
          <p:cNvPr id="47122" name="AutoShape 28"/>
          <p:cNvSpPr>
            <a:spLocks noChangeArrowheads="1"/>
          </p:cNvSpPr>
          <p:nvPr/>
        </p:nvSpPr>
        <p:spPr bwMode="auto">
          <a:xfrm>
            <a:off x="1066800" y="2209800"/>
            <a:ext cx="1143000" cy="762000"/>
          </a:xfrm>
          <a:prstGeom prst="roundRect">
            <a:avLst>
              <a:gd name="adj" fmla="val 16667"/>
            </a:avLst>
          </a:prstGeom>
          <a:solidFill>
            <a:srgbClr val="FF9900"/>
          </a:solidFill>
          <a:ln w="9525">
            <a:solidFill>
              <a:schemeClr val="tx1"/>
            </a:solidFill>
            <a:round/>
            <a:headEnd/>
            <a:tailEnd/>
          </a:ln>
          <a:effectLst>
            <a:prstShdw prst="shdw13" dist="53882" dir="13500000">
              <a:schemeClr val="bg2"/>
            </a:prstShdw>
          </a:effectLst>
        </p:spPr>
        <p:txBody>
          <a:bodyPr wrap="none" anchor="ctr"/>
          <a:lstStyle/>
          <a:p>
            <a:endParaRPr lang="en-US">
              <a:latin typeface="Lucida Sans Unicode" pitchFamily="34" charset="0"/>
            </a:endParaRPr>
          </a:p>
        </p:txBody>
      </p:sp>
      <p:sp>
        <p:nvSpPr>
          <p:cNvPr id="47123" name="AutoShape 29"/>
          <p:cNvSpPr>
            <a:spLocks noChangeArrowheads="1"/>
          </p:cNvSpPr>
          <p:nvPr/>
        </p:nvSpPr>
        <p:spPr bwMode="auto">
          <a:xfrm>
            <a:off x="1066800" y="2438400"/>
            <a:ext cx="1143000" cy="762000"/>
          </a:xfrm>
          <a:prstGeom prst="roundRect">
            <a:avLst>
              <a:gd name="adj" fmla="val 16667"/>
            </a:avLst>
          </a:prstGeom>
          <a:gradFill rotWithShape="0">
            <a:gsLst>
              <a:gs pos="0">
                <a:srgbClr val="FF9900"/>
              </a:gs>
              <a:gs pos="100000">
                <a:srgbClr val="100A00"/>
              </a:gs>
            </a:gsLst>
            <a:lin ang="5400000" scaled="1"/>
          </a:gradFill>
          <a:ln w="9525">
            <a:solidFill>
              <a:schemeClr val="tx1"/>
            </a:solidFill>
            <a:round/>
            <a:headEnd/>
            <a:tailEnd/>
          </a:ln>
          <a:effectLst>
            <a:prstShdw prst="shdw13" dist="53882" dir="13500000">
              <a:schemeClr val="bg2"/>
            </a:prstShdw>
          </a:effectLst>
        </p:spPr>
        <p:txBody>
          <a:bodyPr wrap="none" anchor="ctr"/>
          <a:lstStyle/>
          <a:p>
            <a:endParaRPr lang="en-US">
              <a:latin typeface="Lucida Sans Unicode" pitchFamily="34" charset="0"/>
            </a:endParaRPr>
          </a:p>
        </p:txBody>
      </p:sp>
      <p:sp>
        <p:nvSpPr>
          <p:cNvPr id="47124" name="Freeform 30"/>
          <p:cNvSpPr>
            <a:spLocks/>
          </p:cNvSpPr>
          <p:nvPr/>
        </p:nvSpPr>
        <p:spPr bwMode="auto">
          <a:xfrm>
            <a:off x="2057400" y="1524000"/>
            <a:ext cx="515938" cy="671513"/>
          </a:xfrm>
          <a:custGeom>
            <a:avLst/>
            <a:gdLst>
              <a:gd name="T0" fmla="*/ 168 w 325"/>
              <a:gd name="T1" fmla="*/ 402 h 423"/>
              <a:gd name="T2" fmla="*/ 210 w 325"/>
              <a:gd name="T3" fmla="*/ 392 h 423"/>
              <a:gd name="T4" fmla="*/ 147 w 325"/>
              <a:gd name="T5" fmla="*/ 402 h 423"/>
              <a:gd name="T6" fmla="*/ 189 w 325"/>
              <a:gd name="T7" fmla="*/ 412 h 423"/>
              <a:gd name="T8" fmla="*/ 272 w 325"/>
              <a:gd name="T9" fmla="*/ 423 h 423"/>
              <a:gd name="T10" fmla="*/ 241 w 325"/>
              <a:gd name="T11" fmla="*/ 412 h 423"/>
              <a:gd name="T12" fmla="*/ 272 w 325"/>
              <a:gd name="T13" fmla="*/ 392 h 423"/>
              <a:gd name="T14" fmla="*/ 178 w 325"/>
              <a:gd name="T15" fmla="*/ 381 h 423"/>
              <a:gd name="T16" fmla="*/ 231 w 325"/>
              <a:gd name="T17" fmla="*/ 371 h 423"/>
              <a:gd name="T18" fmla="*/ 199 w 325"/>
              <a:gd name="T19" fmla="*/ 360 h 423"/>
              <a:gd name="T20" fmla="*/ 231 w 325"/>
              <a:gd name="T21" fmla="*/ 350 h 423"/>
              <a:gd name="T22" fmla="*/ 199 w 325"/>
              <a:gd name="T23" fmla="*/ 339 h 423"/>
              <a:gd name="T24" fmla="*/ 251 w 325"/>
              <a:gd name="T25" fmla="*/ 329 h 423"/>
              <a:gd name="T26" fmla="*/ 178 w 325"/>
              <a:gd name="T27" fmla="*/ 318 h 423"/>
              <a:gd name="T28" fmla="*/ 210 w 325"/>
              <a:gd name="T29" fmla="*/ 297 h 423"/>
              <a:gd name="T30" fmla="*/ 210 w 325"/>
              <a:gd name="T31" fmla="*/ 276 h 423"/>
              <a:gd name="T32" fmla="*/ 210 w 325"/>
              <a:gd name="T33" fmla="*/ 255 h 423"/>
              <a:gd name="T34" fmla="*/ 178 w 325"/>
              <a:gd name="T35" fmla="*/ 234 h 423"/>
              <a:gd name="T36" fmla="*/ 210 w 325"/>
              <a:gd name="T37" fmla="*/ 224 h 423"/>
              <a:gd name="T38" fmla="*/ 178 w 325"/>
              <a:gd name="T39" fmla="*/ 213 h 423"/>
              <a:gd name="T40" fmla="*/ 251 w 325"/>
              <a:gd name="T41" fmla="*/ 203 h 423"/>
              <a:gd name="T42" fmla="*/ 241 w 325"/>
              <a:gd name="T43" fmla="*/ 182 h 423"/>
              <a:gd name="T44" fmla="*/ 272 w 325"/>
              <a:gd name="T45" fmla="*/ 161 h 423"/>
              <a:gd name="T46" fmla="*/ 231 w 325"/>
              <a:gd name="T47" fmla="*/ 151 h 423"/>
              <a:gd name="T48" fmla="*/ 272 w 325"/>
              <a:gd name="T49" fmla="*/ 140 h 423"/>
              <a:gd name="T50" fmla="*/ 189 w 325"/>
              <a:gd name="T51" fmla="*/ 130 h 423"/>
              <a:gd name="T52" fmla="*/ 0 w 325"/>
              <a:gd name="T53" fmla="*/ 119 h 423"/>
              <a:gd name="T54" fmla="*/ 325 w 325"/>
              <a:gd name="T55" fmla="*/ 140 h 423"/>
              <a:gd name="T56" fmla="*/ 241 w 325"/>
              <a:gd name="T57" fmla="*/ 109 h 423"/>
              <a:gd name="T58" fmla="*/ 241 w 325"/>
              <a:gd name="T59" fmla="*/ 77 h 423"/>
              <a:gd name="T60" fmla="*/ 231 w 325"/>
              <a:gd name="T61" fmla="*/ 46 h 423"/>
              <a:gd name="T62" fmla="*/ 241 w 325"/>
              <a:gd name="T63" fmla="*/ 4 h 423"/>
              <a:gd name="T64" fmla="*/ 231 w 325"/>
              <a:gd name="T65" fmla="*/ 4 h 42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25"/>
              <a:gd name="T100" fmla="*/ 0 h 423"/>
              <a:gd name="T101" fmla="*/ 325 w 325"/>
              <a:gd name="T102" fmla="*/ 423 h 42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25" h="423">
                <a:moveTo>
                  <a:pt x="168" y="402"/>
                </a:moveTo>
                <a:cubicBezTo>
                  <a:pt x="182" y="399"/>
                  <a:pt x="224" y="392"/>
                  <a:pt x="210" y="392"/>
                </a:cubicBezTo>
                <a:cubicBezTo>
                  <a:pt x="189" y="392"/>
                  <a:pt x="162" y="387"/>
                  <a:pt x="147" y="402"/>
                </a:cubicBezTo>
                <a:cubicBezTo>
                  <a:pt x="137" y="412"/>
                  <a:pt x="175" y="410"/>
                  <a:pt x="189" y="412"/>
                </a:cubicBezTo>
                <a:cubicBezTo>
                  <a:pt x="217" y="417"/>
                  <a:pt x="244" y="419"/>
                  <a:pt x="272" y="423"/>
                </a:cubicBezTo>
                <a:cubicBezTo>
                  <a:pt x="262" y="419"/>
                  <a:pt x="241" y="423"/>
                  <a:pt x="241" y="412"/>
                </a:cubicBezTo>
                <a:cubicBezTo>
                  <a:pt x="241" y="400"/>
                  <a:pt x="283" y="397"/>
                  <a:pt x="272" y="392"/>
                </a:cubicBezTo>
                <a:cubicBezTo>
                  <a:pt x="244" y="378"/>
                  <a:pt x="209" y="385"/>
                  <a:pt x="178" y="381"/>
                </a:cubicBezTo>
                <a:cubicBezTo>
                  <a:pt x="196" y="378"/>
                  <a:pt x="218" y="384"/>
                  <a:pt x="231" y="371"/>
                </a:cubicBezTo>
                <a:cubicBezTo>
                  <a:pt x="239" y="363"/>
                  <a:pt x="199" y="371"/>
                  <a:pt x="199" y="360"/>
                </a:cubicBezTo>
                <a:cubicBezTo>
                  <a:pt x="199" y="349"/>
                  <a:pt x="220" y="353"/>
                  <a:pt x="231" y="350"/>
                </a:cubicBezTo>
                <a:cubicBezTo>
                  <a:pt x="220" y="346"/>
                  <a:pt x="191" y="347"/>
                  <a:pt x="199" y="339"/>
                </a:cubicBezTo>
                <a:cubicBezTo>
                  <a:pt x="211" y="326"/>
                  <a:pt x="263" y="341"/>
                  <a:pt x="251" y="329"/>
                </a:cubicBezTo>
                <a:cubicBezTo>
                  <a:pt x="234" y="312"/>
                  <a:pt x="202" y="322"/>
                  <a:pt x="178" y="318"/>
                </a:cubicBezTo>
                <a:cubicBezTo>
                  <a:pt x="189" y="311"/>
                  <a:pt x="199" y="303"/>
                  <a:pt x="210" y="297"/>
                </a:cubicBezTo>
                <a:cubicBezTo>
                  <a:pt x="243" y="281"/>
                  <a:pt x="260" y="294"/>
                  <a:pt x="210" y="276"/>
                </a:cubicBezTo>
                <a:cubicBezTo>
                  <a:pt x="259" y="260"/>
                  <a:pt x="244" y="272"/>
                  <a:pt x="210" y="255"/>
                </a:cubicBezTo>
                <a:cubicBezTo>
                  <a:pt x="199" y="249"/>
                  <a:pt x="189" y="241"/>
                  <a:pt x="178" y="234"/>
                </a:cubicBezTo>
                <a:cubicBezTo>
                  <a:pt x="189" y="231"/>
                  <a:pt x="210" y="235"/>
                  <a:pt x="210" y="224"/>
                </a:cubicBezTo>
                <a:cubicBezTo>
                  <a:pt x="210" y="213"/>
                  <a:pt x="168" y="218"/>
                  <a:pt x="178" y="213"/>
                </a:cubicBezTo>
                <a:cubicBezTo>
                  <a:pt x="200" y="202"/>
                  <a:pt x="227" y="206"/>
                  <a:pt x="251" y="203"/>
                </a:cubicBezTo>
                <a:cubicBezTo>
                  <a:pt x="187" y="187"/>
                  <a:pt x="206" y="200"/>
                  <a:pt x="241" y="182"/>
                </a:cubicBezTo>
                <a:cubicBezTo>
                  <a:pt x="252" y="176"/>
                  <a:pt x="262" y="168"/>
                  <a:pt x="272" y="161"/>
                </a:cubicBezTo>
                <a:cubicBezTo>
                  <a:pt x="258" y="158"/>
                  <a:pt x="231" y="165"/>
                  <a:pt x="231" y="151"/>
                </a:cubicBezTo>
                <a:cubicBezTo>
                  <a:pt x="231" y="137"/>
                  <a:pt x="285" y="146"/>
                  <a:pt x="272" y="140"/>
                </a:cubicBezTo>
                <a:cubicBezTo>
                  <a:pt x="247" y="128"/>
                  <a:pt x="217" y="132"/>
                  <a:pt x="189" y="130"/>
                </a:cubicBezTo>
                <a:cubicBezTo>
                  <a:pt x="126" y="125"/>
                  <a:pt x="63" y="123"/>
                  <a:pt x="0" y="119"/>
                </a:cubicBezTo>
                <a:cubicBezTo>
                  <a:pt x="100" y="95"/>
                  <a:pt x="224" y="132"/>
                  <a:pt x="325" y="140"/>
                </a:cubicBezTo>
                <a:cubicBezTo>
                  <a:pt x="199" y="117"/>
                  <a:pt x="173" y="131"/>
                  <a:pt x="241" y="109"/>
                </a:cubicBezTo>
                <a:cubicBezTo>
                  <a:pt x="187" y="90"/>
                  <a:pt x="135" y="96"/>
                  <a:pt x="241" y="77"/>
                </a:cubicBezTo>
                <a:cubicBezTo>
                  <a:pt x="184" y="59"/>
                  <a:pt x="62" y="66"/>
                  <a:pt x="231" y="46"/>
                </a:cubicBezTo>
                <a:cubicBezTo>
                  <a:pt x="200" y="0"/>
                  <a:pt x="202" y="25"/>
                  <a:pt x="241" y="4"/>
                </a:cubicBezTo>
                <a:cubicBezTo>
                  <a:pt x="244" y="2"/>
                  <a:pt x="234" y="4"/>
                  <a:pt x="231" y="4"/>
                </a:cubicBezTo>
              </a:path>
            </a:pathLst>
          </a:custGeom>
          <a:noFill/>
          <a:ln w="9525">
            <a:solidFill>
              <a:schemeClr val="tx1"/>
            </a:solidFill>
            <a:round/>
            <a:headEnd/>
            <a:tailEnd/>
          </a:ln>
        </p:spPr>
        <p:txBody>
          <a:bodyPr/>
          <a:lstStyle/>
          <a:p>
            <a:endParaRPr lang="en-US">
              <a:latin typeface="Lucida Sans Unicode" pitchFamily="34" charset="0"/>
            </a:endParaRPr>
          </a:p>
        </p:txBody>
      </p:sp>
      <p:sp>
        <p:nvSpPr>
          <p:cNvPr id="47125" name="Freeform 31"/>
          <p:cNvSpPr>
            <a:spLocks/>
          </p:cNvSpPr>
          <p:nvPr/>
        </p:nvSpPr>
        <p:spPr bwMode="auto">
          <a:xfrm>
            <a:off x="1905000" y="2438400"/>
            <a:ext cx="515938" cy="671513"/>
          </a:xfrm>
          <a:custGeom>
            <a:avLst/>
            <a:gdLst>
              <a:gd name="T0" fmla="*/ 168 w 325"/>
              <a:gd name="T1" fmla="*/ 402 h 423"/>
              <a:gd name="T2" fmla="*/ 210 w 325"/>
              <a:gd name="T3" fmla="*/ 392 h 423"/>
              <a:gd name="T4" fmla="*/ 147 w 325"/>
              <a:gd name="T5" fmla="*/ 402 h 423"/>
              <a:gd name="T6" fmla="*/ 189 w 325"/>
              <a:gd name="T7" fmla="*/ 412 h 423"/>
              <a:gd name="T8" fmla="*/ 272 w 325"/>
              <a:gd name="T9" fmla="*/ 423 h 423"/>
              <a:gd name="T10" fmla="*/ 241 w 325"/>
              <a:gd name="T11" fmla="*/ 412 h 423"/>
              <a:gd name="T12" fmla="*/ 272 w 325"/>
              <a:gd name="T13" fmla="*/ 392 h 423"/>
              <a:gd name="T14" fmla="*/ 178 w 325"/>
              <a:gd name="T15" fmla="*/ 381 h 423"/>
              <a:gd name="T16" fmla="*/ 231 w 325"/>
              <a:gd name="T17" fmla="*/ 371 h 423"/>
              <a:gd name="T18" fmla="*/ 199 w 325"/>
              <a:gd name="T19" fmla="*/ 360 h 423"/>
              <a:gd name="T20" fmla="*/ 231 w 325"/>
              <a:gd name="T21" fmla="*/ 350 h 423"/>
              <a:gd name="T22" fmla="*/ 199 w 325"/>
              <a:gd name="T23" fmla="*/ 339 h 423"/>
              <a:gd name="T24" fmla="*/ 251 w 325"/>
              <a:gd name="T25" fmla="*/ 329 h 423"/>
              <a:gd name="T26" fmla="*/ 178 w 325"/>
              <a:gd name="T27" fmla="*/ 318 h 423"/>
              <a:gd name="T28" fmla="*/ 210 w 325"/>
              <a:gd name="T29" fmla="*/ 297 h 423"/>
              <a:gd name="T30" fmla="*/ 210 w 325"/>
              <a:gd name="T31" fmla="*/ 276 h 423"/>
              <a:gd name="T32" fmla="*/ 210 w 325"/>
              <a:gd name="T33" fmla="*/ 255 h 423"/>
              <a:gd name="T34" fmla="*/ 178 w 325"/>
              <a:gd name="T35" fmla="*/ 234 h 423"/>
              <a:gd name="T36" fmla="*/ 210 w 325"/>
              <a:gd name="T37" fmla="*/ 224 h 423"/>
              <a:gd name="T38" fmla="*/ 178 w 325"/>
              <a:gd name="T39" fmla="*/ 213 h 423"/>
              <a:gd name="T40" fmla="*/ 251 w 325"/>
              <a:gd name="T41" fmla="*/ 203 h 423"/>
              <a:gd name="T42" fmla="*/ 241 w 325"/>
              <a:gd name="T43" fmla="*/ 182 h 423"/>
              <a:gd name="T44" fmla="*/ 272 w 325"/>
              <a:gd name="T45" fmla="*/ 161 h 423"/>
              <a:gd name="T46" fmla="*/ 231 w 325"/>
              <a:gd name="T47" fmla="*/ 151 h 423"/>
              <a:gd name="T48" fmla="*/ 272 w 325"/>
              <a:gd name="T49" fmla="*/ 140 h 423"/>
              <a:gd name="T50" fmla="*/ 189 w 325"/>
              <a:gd name="T51" fmla="*/ 130 h 423"/>
              <a:gd name="T52" fmla="*/ 0 w 325"/>
              <a:gd name="T53" fmla="*/ 119 h 423"/>
              <a:gd name="T54" fmla="*/ 325 w 325"/>
              <a:gd name="T55" fmla="*/ 140 h 423"/>
              <a:gd name="T56" fmla="*/ 241 w 325"/>
              <a:gd name="T57" fmla="*/ 109 h 423"/>
              <a:gd name="T58" fmla="*/ 241 w 325"/>
              <a:gd name="T59" fmla="*/ 77 h 423"/>
              <a:gd name="T60" fmla="*/ 231 w 325"/>
              <a:gd name="T61" fmla="*/ 46 h 423"/>
              <a:gd name="T62" fmla="*/ 241 w 325"/>
              <a:gd name="T63" fmla="*/ 4 h 423"/>
              <a:gd name="T64" fmla="*/ 231 w 325"/>
              <a:gd name="T65" fmla="*/ 4 h 42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25"/>
              <a:gd name="T100" fmla="*/ 0 h 423"/>
              <a:gd name="T101" fmla="*/ 325 w 325"/>
              <a:gd name="T102" fmla="*/ 423 h 42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25" h="423">
                <a:moveTo>
                  <a:pt x="168" y="402"/>
                </a:moveTo>
                <a:cubicBezTo>
                  <a:pt x="182" y="399"/>
                  <a:pt x="224" y="392"/>
                  <a:pt x="210" y="392"/>
                </a:cubicBezTo>
                <a:cubicBezTo>
                  <a:pt x="189" y="392"/>
                  <a:pt x="162" y="387"/>
                  <a:pt x="147" y="402"/>
                </a:cubicBezTo>
                <a:cubicBezTo>
                  <a:pt x="137" y="412"/>
                  <a:pt x="175" y="410"/>
                  <a:pt x="189" y="412"/>
                </a:cubicBezTo>
                <a:cubicBezTo>
                  <a:pt x="217" y="417"/>
                  <a:pt x="244" y="419"/>
                  <a:pt x="272" y="423"/>
                </a:cubicBezTo>
                <a:cubicBezTo>
                  <a:pt x="262" y="419"/>
                  <a:pt x="241" y="423"/>
                  <a:pt x="241" y="412"/>
                </a:cubicBezTo>
                <a:cubicBezTo>
                  <a:pt x="241" y="400"/>
                  <a:pt x="283" y="397"/>
                  <a:pt x="272" y="392"/>
                </a:cubicBezTo>
                <a:cubicBezTo>
                  <a:pt x="244" y="378"/>
                  <a:pt x="209" y="385"/>
                  <a:pt x="178" y="381"/>
                </a:cubicBezTo>
                <a:cubicBezTo>
                  <a:pt x="196" y="378"/>
                  <a:pt x="218" y="384"/>
                  <a:pt x="231" y="371"/>
                </a:cubicBezTo>
                <a:cubicBezTo>
                  <a:pt x="239" y="363"/>
                  <a:pt x="199" y="371"/>
                  <a:pt x="199" y="360"/>
                </a:cubicBezTo>
                <a:cubicBezTo>
                  <a:pt x="199" y="349"/>
                  <a:pt x="220" y="353"/>
                  <a:pt x="231" y="350"/>
                </a:cubicBezTo>
                <a:cubicBezTo>
                  <a:pt x="220" y="346"/>
                  <a:pt x="191" y="347"/>
                  <a:pt x="199" y="339"/>
                </a:cubicBezTo>
                <a:cubicBezTo>
                  <a:pt x="211" y="326"/>
                  <a:pt x="263" y="341"/>
                  <a:pt x="251" y="329"/>
                </a:cubicBezTo>
                <a:cubicBezTo>
                  <a:pt x="234" y="312"/>
                  <a:pt x="202" y="322"/>
                  <a:pt x="178" y="318"/>
                </a:cubicBezTo>
                <a:cubicBezTo>
                  <a:pt x="189" y="311"/>
                  <a:pt x="199" y="303"/>
                  <a:pt x="210" y="297"/>
                </a:cubicBezTo>
                <a:cubicBezTo>
                  <a:pt x="243" y="281"/>
                  <a:pt x="260" y="294"/>
                  <a:pt x="210" y="276"/>
                </a:cubicBezTo>
                <a:cubicBezTo>
                  <a:pt x="259" y="260"/>
                  <a:pt x="244" y="272"/>
                  <a:pt x="210" y="255"/>
                </a:cubicBezTo>
                <a:cubicBezTo>
                  <a:pt x="199" y="249"/>
                  <a:pt x="189" y="241"/>
                  <a:pt x="178" y="234"/>
                </a:cubicBezTo>
                <a:cubicBezTo>
                  <a:pt x="189" y="231"/>
                  <a:pt x="210" y="235"/>
                  <a:pt x="210" y="224"/>
                </a:cubicBezTo>
                <a:cubicBezTo>
                  <a:pt x="210" y="213"/>
                  <a:pt x="168" y="218"/>
                  <a:pt x="178" y="213"/>
                </a:cubicBezTo>
                <a:cubicBezTo>
                  <a:pt x="200" y="202"/>
                  <a:pt x="227" y="206"/>
                  <a:pt x="251" y="203"/>
                </a:cubicBezTo>
                <a:cubicBezTo>
                  <a:pt x="187" y="187"/>
                  <a:pt x="206" y="200"/>
                  <a:pt x="241" y="182"/>
                </a:cubicBezTo>
                <a:cubicBezTo>
                  <a:pt x="252" y="176"/>
                  <a:pt x="262" y="168"/>
                  <a:pt x="272" y="161"/>
                </a:cubicBezTo>
                <a:cubicBezTo>
                  <a:pt x="258" y="158"/>
                  <a:pt x="231" y="165"/>
                  <a:pt x="231" y="151"/>
                </a:cubicBezTo>
                <a:cubicBezTo>
                  <a:pt x="231" y="137"/>
                  <a:pt x="285" y="146"/>
                  <a:pt x="272" y="140"/>
                </a:cubicBezTo>
                <a:cubicBezTo>
                  <a:pt x="247" y="128"/>
                  <a:pt x="217" y="132"/>
                  <a:pt x="189" y="130"/>
                </a:cubicBezTo>
                <a:cubicBezTo>
                  <a:pt x="126" y="125"/>
                  <a:pt x="63" y="123"/>
                  <a:pt x="0" y="119"/>
                </a:cubicBezTo>
                <a:cubicBezTo>
                  <a:pt x="100" y="95"/>
                  <a:pt x="224" y="132"/>
                  <a:pt x="325" y="140"/>
                </a:cubicBezTo>
                <a:cubicBezTo>
                  <a:pt x="199" y="117"/>
                  <a:pt x="173" y="131"/>
                  <a:pt x="241" y="109"/>
                </a:cubicBezTo>
                <a:cubicBezTo>
                  <a:pt x="187" y="90"/>
                  <a:pt x="135" y="96"/>
                  <a:pt x="241" y="77"/>
                </a:cubicBezTo>
                <a:cubicBezTo>
                  <a:pt x="184" y="59"/>
                  <a:pt x="62" y="66"/>
                  <a:pt x="231" y="46"/>
                </a:cubicBezTo>
                <a:cubicBezTo>
                  <a:pt x="200" y="0"/>
                  <a:pt x="202" y="25"/>
                  <a:pt x="241" y="4"/>
                </a:cubicBezTo>
                <a:cubicBezTo>
                  <a:pt x="244" y="2"/>
                  <a:pt x="234" y="4"/>
                  <a:pt x="231" y="4"/>
                </a:cubicBezTo>
              </a:path>
            </a:pathLst>
          </a:custGeom>
          <a:noFill/>
          <a:ln w="9525">
            <a:solidFill>
              <a:schemeClr val="tx1"/>
            </a:solidFill>
            <a:round/>
            <a:headEnd/>
            <a:tailEnd/>
          </a:ln>
        </p:spPr>
        <p:txBody>
          <a:bodyPr/>
          <a:lstStyle/>
          <a:p>
            <a:endParaRPr lang="en-US">
              <a:latin typeface="Lucida Sans Unicode" pitchFamily="34" charset="0"/>
            </a:endParaRPr>
          </a:p>
        </p:txBody>
      </p:sp>
      <p:sp>
        <p:nvSpPr>
          <p:cNvPr id="47126" name="Freeform 32"/>
          <p:cNvSpPr>
            <a:spLocks/>
          </p:cNvSpPr>
          <p:nvPr/>
        </p:nvSpPr>
        <p:spPr bwMode="auto">
          <a:xfrm>
            <a:off x="1905000" y="2133600"/>
            <a:ext cx="515938" cy="671513"/>
          </a:xfrm>
          <a:custGeom>
            <a:avLst/>
            <a:gdLst>
              <a:gd name="T0" fmla="*/ 168 w 325"/>
              <a:gd name="T1" fmla="*/ 402 h 423"/>
              <a:gd name="T2" fmla="*/ 210 w 325"/>
              <a:gd name="T3" fmla="*/ 392 h 423"/>
              <a:gd name="T4" fmla="*/ 147 w 325"/>
              <a:gd name="T5" fmla="*/ 402 h 423"/>
              <a:gd name="T6" fmla="*/ 189 w 325"/>
              <a:gd name="T7" fmla="*/ 412 h 423"/>
              <a:gd name="T8" fmla="*/ 272 w 325"/>
              <a:gd name="T9" fmla="*/ 423 h 423"/>
              <a:gd name="T10" fmla="*/ 241 w 325"/>
              <a:gd name="T11" fmla="*/ 412 h 423"/>
              <a:gd name="T12" fmla="*/ 272 w 325"/>
              <a:gd name="T13" fmla="*/ 392 h 423"/>
              <a:gd name="T14" fmla="*/ 178 w 325"/>
              <a:gd name="T15" fmla="*/ 381 h 423"/>
              <a:gd name="T16" fmla="*/ 231 w 325"/>
              <a:gd name="T17" fmla="*/ 371 h 423"/>
              <a:gd name="T18" fmla="*/ 199 w 325"/>
              <a:gd name="T19" fmla="*/ 360 h 423"/>
              <a:gd name="T20" fmla="*/ 231 w 325"/>
              <a:gd name="T21" fmla="*/ 350 h 423"/>
              <a:gd name="T22" fmla="*/ 199 w 325"/>
              <a:gd name="T23" fmla="*/ 339 h 423"/>
              <a:gd name="T24" fmla="*/ 251 w 325"/>
              <a:gd name="T25" fmla="*/ 329 h 423"/>
              <a:gd name="T26" fmla="*/ 178 w 325"/>
              <a:gd name="T27" fmla="*/ 318 h 423"/>
              <a:gd name="T28" fmla="*/ 210 w 325"/>
              <a:gd name="T29" fmla="*/ 297 h 423"/>
              <a:gd name="T30" fmla="*/ 210 w 325"/>
              <a:gd name="T31" fmla="*/ 276 h 423"/>
              <a:gd name="T32" fmla="*/ 210 w 325"/>
              <a:gd name="T33" fmla="*/ 255 h 423"/>
              <a:gd name="T34" fmla="*/ 178 w 325"/>
              <a:gd name="T35" fmla="*/ 234 h 423"/>
              <a:gd name="T36" fmla="*/ 210 w 325"/>
              <a:gd name="T37" fmla="*/ 224 h 423"/>
              <a:gd name="T38" fmla="*/ 178 w 325"/>
              <a:gd name="T39" fmla="*/ 213 h 423"/>
              <a:gd name="T40" fmla="*/ 251 w 325"/>
              <a:gd name="T41" fmla="*/ 203 h 423"/>
              <a:gd name="T42" fmla="*/ 241 w 325"/>
              <a:gd name="T43" fmla="*/ 182 h 423"/>
              <a:gd name="T44" fmla="*/ 272 w 325"/>
              <a:gd name="T45" fmla="*/ 161 h 423"/>
              <a:gd name="T46" fmla="*/ 231 w 325"/>
              <a:gd name="T47" fmla="*/ 151 h 423"/>
              <a:gd name="T48" fmla="*/ 272 w 325"/>
              <a:gd name="T49" fmla="*/ 140 h 423"/>
              <a:gd name="T50" fmla="*/ 189 w 325"/>
              <a:gd name="T51" fmla="*/ 130 h 423"/>
              <a:gd name="T52" fmla="*/ 0 w 325"/>
              <a:gd name="T53" fmla="*/ 119 h 423"/>
              <a:gd name="T54" fmla="*/ 325 w 325"/>
              <a:gd name="T55" fmla="*/ 140 h 423"/>
              <a:gd name="T56" fmla="*/ 241 w 325"/>
              <a:gd name="T57" fmla="*/ 109 h 423"/>
              <a:gd name="T58" fmla="*/ 241 w 325"/>
              <a:gd name="T59" fmla="*/ 77 h 423"/>
              <a:gd name="T60" fmla="*/ 231 w 325"/>
              <a:gd name="T61" fmla="*/ 46 h 423"/>
              <a:gd name="T62" fmla="*/ 241 w 325"/>
              <a:gd name="T63" fmla="*/ 4 h 423"/>
              <a:gd name="T64" fmla="*/ 231 w 325"/>
              <a:gd name="T65" fmla="*/ 4 h 42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25"/>
              <a:gd name="T100" fmla="*/ 0 h 423"/>
              <a:gd name="T101" fmla="*/ 325 w 325"/>
              <a:gd name="T102" fmla="*/ 423 h 42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25" h="423">
                <a:moveTo>
                  <a:pt x="168" y="402"/>
                </a:moveTo>
                <a:cubicBezTo>
                  <a:pt x="182" y="399"/>
                  <a:pt x="224" y="392"/>
                  <a:pt x="210" y="392"/>
                </a:cubicBezTo>
                <a:cubicBezTo>
                  <a:pt x="189" y="392"/>
                  <a:pt x="162" y="387"/>
                  <a:pt x="147" y="402"/>
                </a:cubicBezTo>
                <a:cubicBezTo>
                  <a:pt x="137" y="412"/>
                  <a:pt x="175" y="410"/>
                  <a:pt x="189" y="412"/>
                </a:cubicBezTo>
                <a:cubicBezTo>
                  <a:pt x="217" y="417"/>
                  <a:pt x="244" y="419"/>
                  <a:pt x="272" y="423"/>
                </a:cubicBezTo>
                <a:cubicBezTo>
                  <a:pt x="262" y="419"/>
                  <a:pt x="241" y="423"/>
                  <a:pt x="241" y="412"/>
                </a:cubicBezTo>
                <a:cubicBezTo>
                  <a:pt x="241" y="400"/>
                  <a:pt x="283" y="397"/>
                  <a:pt x="272" y="392"/>
                </a:cubicBezTo>
                <a:cubicBezTo>
                  <a:pt x="244" y="378"/>
                  <a:pt x="209" y="385"/>
                  <a:pt x="178" y="381"/>
                </a:cubicBezTo>
                <a:cubicBezTo>
                  <a:pt x="196" y="378"/>
                  <a:pt x="218" y="384"/>
                  <a:pt x="231" y="371"/>
                </a:cubicBezTo>
                <a:cubicBezTo>
                  <a:pt x="239" y="363"/>
                  <a:pt x="199" y="371"/>
                  <a:pt x="199" y="360"/>
                </a:cubicBezTo>
                <a:cubicBezTo>
                  <a:pt x="199" y="349"/>
                  <a:pt x="220" y="353"/>
                  <a:pt x="231" y="350"/>
                </a:cubicBezTo>
                <a:cubicBezTo>
                  <a:pt x="220" y="346"/>
                  <a:pt x="191" y="347"/>
                  <a:pt x="199" y="339"/>
                </a:cubicBezTo>
                <a:cubicBezTo>
                  <a:pt x="211" y="326"/>
                  <a:pt x="263" y="341"/>
                  <a:pt x="251" y="329"/>
                </a:cubicBezTo>
                <a:cubicBezTo>
                  <a:pt x="234" y="312"/>
                  <a:pt x="202" y="322"/>
                  <a:pt x="178" y="318"/>
                </a:cubicBezTo>
                <a:cubicBezTo>
                  <a:pt x="189" y="311"/>
                  <a:pt x="199" y="303"/>
                  <a:pt x="210" y="297"/>
                </a:cubicBezTo>
                <a:cubicBezTo>
                  <a:pt x="243" y="281"/>
                  <a:pt x="260" y="294"/>
                  <a:pt x="210" y="276"/>
                </a:cubicBezTo>
                <a:cubicBezTo>
                  <a:pt x="259" y="260"/>
                  <a:pt x="244" y="272"/>
                  <a:pt x="210" y="255"/>
                </a:cubicBezTo>
                <a:cubicBezTo>
                  <a:pt x="199" y="249"/>
                  <a:pt x="189" y="241"/>
                  <a:pt x="178" y="234"/>
                </a:cubicBezTo>
                <a:cubicBezTo>
                  <a:pt x="189" y="231"/>
                  <a:pt x="210" y="235"/>
                  <a:pt x="210" y="224"/>
                </a:cubicBezTo>
                <a:cubicBezTo>
                  <a:pt x="210" y="213"/>
                  <a:pt x="168" y="218"/>
                  <a:pt x="178" y="213"/>
                </a:cubicBezTo>
                <a:cubicBezTo>
                  <a:pt x="200" y="202"/>
                  <a:pt x="227" y="206"/>
                  <a:pt x="251" y="203"/>
                </a:cubicBezTo>
                <a:cubicBezTo>
                  <a:pt x="187" y="187"/>
                  <a:pt x="206" y="200"/>
                  <a:pt x="241" y="182"/>
                </a:cubicBezTo>
                <a:cubicBezTo>
                  <a:pt x="252" y="176"/>
                  <a:pt x="262" y="168"/>
                  <a:pt x="272" y="161"/>
                </a:cubicBezTo>
                <a:cubicBezTo>
                  <a:pt x="258" y="158"/>
                  <a:pt x="231" y="165"/>
                  <a:pt x="231" y="151"/>
                </a:cubicBezTo>
                <a:cubicBezTo>
                  <a:pt x="231" y="137"/>
                  <a:pt x="285" y="146"/>
                  <a:pt x="272" y="140"/>
                </a:cubicBezTo>
                <a:cubicBezTo>
                  <a:pt x="247" y="128"/>
                  <a:pt x="217" y="132"/>
                  <a:pt x="189" y="130"/>
                </a:cubicBezTo>
                <a:cubicBezTo>
                  <a:pt x="126" y="125"/>
                  <a:pt x="63" y="123"/>
                  <a:pt x="0" y="119"/>
                </a:cubicBezTo>
                <a:cubicBezTo>
                  <a:pt x="100" y="95"/>
                  <a:pt x="224" y="132"/>
                  <a:pt x="325" y="140"/>
                </a:cubicBezTo>
                <a:cubicBezTo>
                  <a:pt x="199" y="117"/>
                  <a:pt x="173" y="131"/>
                  <a:pt x="241" y="109"/>
                </a:cubicBezTo>
                <a:cubicBezTo>
                  <a:pt x="187" y="90"/>
                  <a:pt x="135" y="96"/>
                  <a:pt x="241" y="77"/>
                </a:cubicBezTo>
                <a:cubicBezTo>
                  <a:pt x="184" y="59"/>
                  <a:pt x="62" y="66"/>
                  <a:pt x="231" y="46"/>
                </a:cubicBezTo>
                <a:cubicBezTo>
                  <a:pt x="200" y="0"/>
                  <a:pt x="202" y="25"/>
                  <a:pt x="241" y="4"/>
                </a:cubicBezTo>
                <a:cubicBezTo>
                  <a:pt x="244" y="2"/>
                  <a:pt x="234" y="4"/>
                  <a:pt x="231" y="4"/>
                </a:cubicBezTo>
              </a:path>
            </a:pathLst>
          </a:custGeom>
          <a:noFill/>
          <a:ln w="9525">
            <a:solidFill>
              <a:schemeClr val="tx1"/>
            </a:solidFill>
            <a:round/>
            <a:headEnd/>
            <a:tailEnd/>
          </a:ln>
        </p:spPr>
        <p:txBody>
          <a:bodyPr/>
          <a:lstStyle/>
          <a:p>
            <a:endParaRPr lang="en-US">
              <a:latin typeface="Lucida Sans Unicode" pitchFamily="34" charset="0"/>
            </a:endParaRPr>
          </a:p>
        </p:txBody>
      </p:sp>
      <p:sp>
        <p:nvSpPr>
          <p:cNvPr id="47127" name="Oval 34"/>
          <p:cNvSpPr>
            <a:spLocks noChangeArrowheads="1"/>
          </p:cNvSpPr>
          <p:nvPr/>
        </p:nvSpPr>
        <p:spPr bwMode="auto">
          <a:xfrm>
            <a:off x="1143000" y="2590800"/>
            <a:ext cx="533400" cy="457200"/>
          </a:xfrm>
          <a:prstGeom prst="ellipse">
            <a:avLst/>
          </a:prstGeom>
          <a:solidFill>
            <a:srgbClr val="000066"/>
          </a:solidFill>
          <a:ln w="9525">
            <a:solidFill>
              <a:schemeClr val="tx1"/>
            </a:solidFill>
            <a:round/>
            <a:headEnd/>
            <a:tailEnd/>
          </a:ln>
        </p:spPr>
        <p:txBody>
          <a:bodyPr wrap="none" anchor="ctr"/>
          <a:lstStyle/>
          <a:p>
            <a:endParaRPr lang="en-US">
              <a:latin typeface="Lucida Sans Unicode" pitchFamily="34" charset="0"/>
            </a:endParaRPr>
          </a:p>
        </p:txBody>
      </p:sp>
      <p:sp>
        <p:nvSpPr>
          <p:cNvPr id="47128" name="Oval 35"/>
          <p:cNvSpPr>
            <a:spLocks noChangeArrowheads="1"/>
          </p:cNvSpPr>
          <p:nvPr/>
        </p:nvSpPr>
        <p:spPr bwMode="auto">
          <a:xfrm>
            <a:off x="1295400" y="1676400"/>
            <a:ext cx="228600" cy="152400"/>
          </a:xfrm>
          <a:prstGeom prst="ellipse">
            <a:avLst/>
          </a:prstGeom>
          <a:solidFill>
            <a:srgbClr val="FF9900"/>
          </a:solidFill>
          <a:ln w="9525">
            <a:solidFill>
              <a:schemeClr val="tx1"/>
            </a:solidFill>
            <a:round/>
            <a:headEnd/>
            <a:tailEnd/>
          </a:ln>
        </p:spPr>
        <p:txBody>
          <a:bodyPr wrap="none" anchor="ctr"/>
          <a:lstStyle/>
          <a:p>
            <a:endParaRPr lang="en-US">
              <a:latin typeface="Lucida Sans Unicode" pitchFamily="34" charset="0"/>
            </a:endParaRPr>
          </a:p>
        </p:txBody>
      </p:sp>
      <p:sp>
        <p:nvSpPr>
          <p:cNvPr id="47129" name="Oval 36"/>
          <p:cNvSpPr>
            <a:spLocks noChangeArrowheads="1"/>
          </p:cNvSpPr>
          <p:nvPr/>
        </p:nvSpPr>
        <p:spPr bwMode="auto">
          <a:xfrm>
            <a:off x="1371600" y="2743200"/>
            <a:ext cx="228600" cy="152400"/>
          </a:xfrm>
          <a:prstGeom prst="ellipse">
            <a:avLst/>
          </a:prstGeom>
          <a:solidFill>
            <a:srgbClr val="FF9900"/>
          </a:solidFill>
          <a:ln w="9525">
            <a:solidFill>
              <a:schemeClr val="tx1"/>
            </a:solidFill>
            <a:round/>
            <a:headEnd/>
            <a:tailEnd/>
          </a:ln>
        </p:spPr>
        <p:txBody>
          <a:bodyPr wrap="none" anchor="ctr"/>
          <a:lstStyle/>
          <a:p>
            <a:endParaRPr lang="en-US">
              <a:latin typeface="Lucida Sans Unicode" pitchFamily="34" charset="0"/>
            </a:endParaRPr>
          </a:p>
        </p:txBody>
      </p:sp>
      <p:sp>
        <p:nvSpPr>
          <p:cNvPr id="47130" name="Text Box 37"/>
          <p:cNvSpPr txBox="1">
            <a:spLocks noChangeArrowheads="1"/>
          </p:cNvSpPr>
          <p:nvPr/>
        </p:nvSpPr>
        <p:spPr bwMode="auto">
          <a:xfrm>
            <a:off x="3581400" y="2133600"/>
            <a:ext cx="1792288" cy="396875"/>
          </a:xfrm>
          <a:prstGeom prst="rect">
            <a:avLst/>
          </a:prstGeom>
          <a:solidFill>
            <a:srgbClr val="FF9900"/>
          </a:solidFill>
          <a:ln w="9525">
            <a:noFill/>
            <a:miter lim="800000"/>
            <a:headEnd/>
            <a:tailEnd/>
          </a:ln>
        </p:spPr>
        <p:txBody>
          <a:bodyPr wrap="none">
            <a:spAutoFit/>
          </a:bodyPr>
          <a:lstStyle/>
          <a:p>
            <a:r>
              <a:rPr lang="en-US" sz="2000">
                <a:latin typeface="Lucida Sans Unicode" pitchFamily="34" charset="0"/>
              </a:rPr>
              <a:t>But not always</a:t>
            </a:r>
          </a:p>
        </p:txBody>
      </p:sp>
      <p:sp>
        <p:nvSpPr>
          <p:cNvPr id="47131" name="Text Box 38"/>
          <p:cNvSpPr txBox="1">
            <a:spLocks noChangeArrowheads="1"/>
          </p:cNvSpPr>
          <p:nvPr/>
        </p:nvSpPr>
        <p:spPr bwMode="auto">
          <a:xfrm>
            <a:off x="3200400" y="609600"/>
            <a:ext cx="2366963" cy="466725"/>
          </a:xfrm>
          <a:prstGeom prst="rect">
            <a:avLst/>
          </a:prstGeom>
          <a:noFill/>
          <a:ln w="9525">
            <a:solidFill>
              <a:srgbClr val="FF9900"/>
            </a:solidFill>
            <a:miter lim="800000"/>
            <a:headEnd/>
            <a:tailEnd/>
          </a:ln>
        </p:spPr>
        <p:txBody>
          <a:bodyPr>
            <a:spAutoFit/>
          </a:bodyPr>
          <a:lstStyle/>
          <a:p>
            <a:pPr algn="ctr"/>
            <a:r>
              <a:rPr lang="en-US">
                <a:latin typeface="Lucida Sans Unicode" pitchFamily="34" charset="0"/>
              </a:rPr>
              <a:t>Metaplasia </a:t>
            </a:r>
          </a:p>
        </p:txBody>
      </p:sp>
      <p:sp>
        <p:nvSpPr>
          <p:cNvPr id="47132" name="Text Box 39"/>
          <p:cNvSpPr txBox="1">
            <a:spLocks noChangeArrowheads="1"/>
          </p:cNvSpPr>
          <p:nvPr/>
        </p:nvSpPr>
        <p:spPr bwMode="auto">
          <a:xfrm>
            <a:off x="381000" y="3352800"/>
            <a:ext cx="8305800" cy="400050"/>
          </a:xfrm>
          <a:prstGeom prst="rect">
            <a:avLst/>
          </a:prstGeom>
          <a:noFill/>
          <a:ln w="9525">
            <a:solidFill>
              <a:srgbClr val="FF9900"/>
            </a:solidFill>
            <a:miter lim="800000"/>
            <a:headEnd/>
            <a:tailEnd/>
          </a:ln>
        </p:spPr>
        <p:txBody>
          <a:bodyPr>
            <a:spAutoFit/>
          </a:bodyPr>
          <a:lstStyle/>
          <a:p>
            <a:pPr algn="ctr"/>
            <a:r>
              <a:rPr lang="en-US" sz="2000">
                <a:latin typeface="Lucida Sans Unicode" pitchFamily="34" charset="0"/>
              </a:rPr>
              <a:t>Substitution of mature (differentiated) cell for another mature cell</a:t>
            </a:r>
          </a:p>
        </p:txBody>
      </p:sp>
      <p:sp>
        <p:nvSpPr>
          <p:cNvPr id="47133" name="Text Box 40"/>
          <p:cNvSpPr txBox="1">
            <a:spLocks noChangeArrowheads="1"/>
          </p:cNvSpPr>
          <p:nvPr/>
        </p:nvSpPr>
        <p:spPr bwMode="auto">
          <a:xfrm>
            <a:off x="381000" y="3962400"/>
            <a:ext cx="4114800" cy="1944688"/>
          </a:xfrm>
          <a:prstGeom prst="rect">
            <a:avLst/>
          </a:prstGeom>
          <a:noFill/>
          <a:ln w="9525">
            <a:solidFill>
              <a:srgbClr val="FFFF66"/>
            </a:solidFill>
            <a:miter lim="800000"/>
            <a:headEnd/>
            <a:tailEnd/>
          </a:ln>
        </p:spPr>
        <p:txBody>
          <a:bodyPr>
            <a:spAutoFit/>
          </a:bodyPr>
          <a:lstStyle/>
          <a:p>
            <a:pPr algn="ctr">
              <a:lnSpc>
                <a:spcPct val="70000"/>
              </a:lnSpc>
            </a:pPr>
            <a:endParaRPr lang="en-US">
              <a:solidFill>
                <a:srgbClr val="FF9966"/>
              </a:solidFill>
              <a:latin typeface="Lucida Sans Unicode" pitchFamily="34" charset="0"/>
            </a:endParaRPr>
          </a:p>
          <a:p>
            <a:pPr algn="ctr">
              <a:lnSpc>
                <a:spcPct val="70000"/>
              </a:lnSpc>
            </a:pPr>
            <a:r>
              <a:rPr lang="en-US">
                <a:solidFill>
                  <a:srgbClr val="FF9966"/>
                </a:solidFill>
                <a:latin typeface="Lucida Sans Unicode" pitchFamily="34" charset="0"/>
              </a:rPr>
              <a:t>Physiologic </a:t>
            </a:r>
          </a:p>
          <a:p>
            <a:pPr algn="ctr">
              <a:lnSpc>
                <a:spcPct val="80000"/>
              </a:lnSpc>
            </a:pPr>
            <a:r>
              <a:rPr lang="en-US">
                <a:latin typeface="Lucida Sans Unicode" pitchFamily="34" charset="0"/>
              </a:rPr>
              <a:t>(metaplastic tissue/organs)</a:t>
            </a:r>
          </a:p>
          <a:p>
            <a:pPr algn="ctr">
              <a:lnSpc>
                <a:spcPct val="80000"/>
              </a:lnSpc>
            </a:pPr>
            <a:endParaRPr lang="en-US">
              <a:latin typeface="Lucida Sans Unicode" pitchFamily="34" charset="0"/>
            </a:endParaRPr>
          </a:p>
          <a:p>
            <a:pPr lvl="2">
              <a:lnSpc>
                <a:spcPct val="80000"/>
              </a:lnSpc>
              <a:buFontTx/>
              <a:buChar char="•"/>
            </a:pPr>
            <a:r>
              <a:rPr lang="en-US" sz="1600">
                <a:latin typeface="Lucida Sans Unicode" pitchFamily="34" charset="0"/>
              </a:rPr>
              <a:t>cervical canal</a:t>
            </a:r>
          </a:p>
          <a:p>
            <a:pPr lvl="2">
              <a:lnSpc>
                <a:spcPct val="80000"/>
              </a:lnSpc>
            </a:pPr>
            <a:endParaRPr lang="en-US">
              <a:latin typeface="Lucida Sans Unicode" pitchFamily="34" charset="0"/>
            </a:endParaRPr>
          </a:p>
          <a:p>
            <a:pPr lvl="2">
              <a:lnSpc>
                <a:spcPct val="70000"/>
              </a:lnSpc>
            </a:pPr>
            <a:endParaRPr lang="en-US">
              <a:latin typeface="Lucida Sans Unicode" pitchFamily="34" charset="0"/>
            </a:endParaRPr>
          </a:p>
          <a:p>
            <a:pPr lvl="2">
              <a:lnSpc>
                <a:spcPct val="70000"/>
              </a:lnSpc>
            </a:pPr>
            <a:endParaRPr lang="en-US">
              <a:latin typeface="Lucida Sans Unicode" pitchFamily="34" charset="0"/>
            </a:endParaRPr>
          </a:p>
          <a:p>
            <a:pPr lvl="2">
              <a:lnSpc>
                <a:spcPct val="70000"/>
              </a:lnSpc>
            </a:pPr>
            <a:endParaRPr lang="en-US">
              <a:latin typeface="Lucida Sans Unicode" pitchFamily="34" charset="0"/>
            </a:endParaRPr>
          </a:p>
        </p:txBody>
      </p:sp>
      <p:sp>
        <p:nvSpPr>
          <p:cNvPr id="47134" name="Text Box 41"/>
          <p:cNvSpPr txBox="1">
            <a:spLocks noChangeArrowheads="1"/>
          </p:cNvSpPr>
          <p:nvPr/>
        </p:nvSpPr>
        <p:spPr bwMode="auto">
          <a:xfrm>
            <a:off x="4648200" y="3962400"/>
            <a:ext cx="4267200" cy="2055813"/>
          </a:xfrm>
          <a:prstGeom prst="rect">
            <a:avLst/>
          </a:prstGeom>
          <a:noFill/>
          <a:ln w="9525">
            <a:solidFill>
              <a:srgbClr val="FFFF66"/>
            </a:solidFill>
            <a:miter lim="800000"/>
            <a:headEnd/>
            <a:tailEnd/>
          </a:ln>
        </p:spPr>
        <p:txBody>
          <a:bodyPr>
            <a:spAutoFit/>
          </a:bodyPr>
          <a:lstStyle/>
          <a:p>
            <a:pPr algn="ctr">
              <a:lnSpc>
                <a:spcPct val="70000"/>
              </a:lnSpc>
            </a:pPr>
            <a:endParaRPr lang="en-US">
              <a:solidFill>
                <a:srgbClr val="FF9966"/>
              </a:solidFill>
              <a:latin typeface="Lucida Sans Unicode" pitchFamily="34" charset="0"/>
            </a:endParaRPr>
          </a:p>
          <a:p>
            <a:pPr algn="ctr">
              <a:lnSpc>
                <a:spcPct val="70000"/>
              </a:lnSpc>
            </a:pPr>
            <a:r>
              <a:rPr lang="en-US">
                <a:solidFill>
                  <a:srgbClr val="FF9966"/>
                </a:solidFill>
                <a:latin typeface="Lucida Sans Unicode" pitchFamily="34" charset="0"/>
              </a:rPr>
              <a:t>Pathologic </a:t>
            </a:r>
          </a:p>
          <a:p>
            <a:pPr algn="ctr">
              <a:lnSpc>
                <a:spcPct val="80000"/>
              </a:lnSpc>
            </a:pPr>
            <a:r>
              <a:rPr lang="en-US">
                <a:latin typeface="Lucida Sans Unicode" pitchFamily="34" charset="0"/>
              </a:rPr>
              <a:t>(metaplastic tissue/organs)</a:t>
            </a:r>
          </a:p>
          <a:p>
            <a:pPr lvl="1">
              <a:lnSpc>
                <a:spcPct val="80000"/>
              </a:lnSpc>
              <a:buFontTx/>
              <a:buChar char="•"/>
            </a:pPr>
            <a:r>
              <a:rPr lang="en-US" sz="1600">
                <a:latin typeface="Lucida Sans Unicode" pitchFamily="34" charset="0"/>
              </a:rPr>
              <a:t>Gastric/duodenal metaplasia</a:t>
            </a:r>
          </a:p>
          <a:p>
            <a:pPr lvl="1">
              <a:lnSpc>
                <a:spcPct val="80000"/>
              </a:lnSpc>
              <a:buFontTx/>
              <a:buChar char="•"/>
            </a:pPr>
            <a:r>
              <a:rPr lang="en-US" sz="1600">
                <a:latin typeface="Lucida Sans Unicode" pitchFamily="34" charset="0"/>
              </a:rPr>
              <a:t>Squamous metaplasia-cervix</a:t>
            </a:r>
          </a:p>
          <a:p>
            <a:pPr lvl="1">
              <a:lnSpc>
                <a:spcPct val="80000"/>
              </a:lnSpc>
              <a:buFontTx/>
              <a:buChar char="•"/>
            </a:pPr>
            <a:r>
              <a:rPr lang="en-US" sz="1600">
                <a:latin typeface="Lucida Sans Unicode" pitchFamily="34" charset="0"/>
              </a:rPr>
              <a:t>Ciliated to squamous</a:t>
            </a:r>
          </a:p>
          <a:p>
            <a:pPr lvl="1">
              <a:lnSpc>
                <a:spcPct val="80000"/>
              </a:lnSpc>
              <a:buFontTx/>
              <a:buChar char="•"/>
            </a:pPr>
            <a:r>
              <a:rPr lang="en-US" sz="1600">
                <a:latin typeface="Lucida Sans Unicode" pitchFamily="34" charset="0"/>
              </a:rPr>
              <a:t>Osseous metaplasia</a:t>
            </a:r>
          </a:p>
          <a:p>
            <a:pPr lvl="1">
              <a:lnSpc>
                <a:spcPct val="80000"/>
              </a:lnSpc>
              <a:buFontTx/>
              <a:buChar char="•"/>
            </a:pPr>
            <a:r>
              <a:rPr lang="en-US" sz="1600">
                <a:latin typeface="Lucida Sans Unicode" pitchFamily="34" charset="0"/>
              </a:rPr>
              <a:t>Barret’s oesophagus</a:t>
            </a:r>
          </a:p>
          <a:p>
            <a:pPr lvl="1">
              <a:lnSpc>
                <a:spcPct val="80000"/>
              </a:lnSpc>
              <a:buFontTx/>
              <a:buChar char="•"/>
            </a:pPr>
            <a:r>
              <a:rPr lang="en-US" sz="1600">
                <a:latin typeface="Lucida Sans Unicode" pitchFamily="34" charset="0"/>
              </a:rPr>
              <a:t>Myeloid metaplasia </a:t>
            </a:r>
          </a:p>
          <a:p>
            <a:pPr algn="ctr">
              <a:lnSpc>
                <a:spcPct val="70000"/>
              </a:lnSpc>
            </a:pPr>
            <a:endParaRPr lang="en-US" sz="1600">
              <a:latin typeface="Lucida Sans Unicode" pitchFamily="34" charset="0"/>
            </a:endParaRPr>
          </a:p>
        </p:txBody>
      </p:sp>
      <p:sp>
        <p:nvSpPr>
          <p:cNvPr id="5162" name="AutoShape 42"/>
          <p:cNvSpPr>
            <a:spLocks noChangeArrowheads="1"/>
          </p:cNvSpPr>
          <p:nvPr/>
        </p:nvSpPr>
        <p:spPr bwMode="auto">
          <a:xfrm rot="10800000">
            <a:off x="3657600" y="1371600"/>
            <a:ext cx="1600200" cy="1524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gradFill rotWithShape="0">
            <a:gsLst>
              <a:gs pos="0">
                <a:schemeClr val="bg2"/>
              </a:gs>
              <a:gs pos="50000">
                <a:schemeClr val="bg2">
                  <a:gamma/>
                  <a:shade val="6275"/>
                  <a:invGamma/>
                </a:schemeClr>
              </a:gs>
              <a:gs pos="100000">
                <a:schemeClr val="bg2"/>
              </a:gs>
            </a:gsLst>
            <a:lin ang="5400000" scaled="1"/>
          </a:gradFill>
          <a:ln w="9525">
            <a:solidFill>
              <a:schemeClr val="tx1"/>
            </a:solidFill>
            <a:miter lim="800000"/>
            <a:headEnd/>
            <a:tailEnd/>
          </a:ln>
          <a:effectLst/>
        </p:spPr>
        <p:txBody>
          <a:bodyPr rot="10800000" wrap="none" anchor="ctr"/>
          <a:lstStyle/>
          <a:p>
            <a:pPr algn="ctr" fontAlgn="auto">
              <a:spcBef>
                <a:spcPts val="0"/>
              </a:spcBef>
              <a:spcAft>
                <a:spcPts val="0"/>
              </a:spcAft>
              <a:defRPr/>
            </a:pPr>
            <a:endParaRPr lang="en-US">
              <a:latin typeface="+mn-lt"/>
              <a:cs typeface="+mn-cs"/>
            </a:endParaRPr>
          </a:p>
        </p:txBody>
      </p:sp>
      <p:sp>
        <p:nvSpPr>
          <p:cNvPr id="47136" name="Text Box 44"/>
          <p:cNvSpPr txBox="1">
            <a:spLocks noChangeArrowheads="1"/>
          </p:cNvSpPr>
          <p:nvPr/>
        </p:nvSpPr>
        <p:spPr bwMode="auto">
          <a:xfrm>
            <a:off x="1295400" y="6172200"/>
            <a:ext cx="7388225" cy="369888"/>
          </a:xfrm>
          <a:prstGeom prst="rect">
            <a:avLst/>
          </a:prstGeom>
          <a:noFill/>
          <a:ln w="9525">
            <a:solidFill>
              <a:srgbClr val="FF9900"/>
            </a:solidFill>
            <a:miter lim="800000"/>
            <a:headEnd/>
            <a:tailEnd/>
          </a:ln>
        </p:spPr>
        <p:txBody>
          <a:bodyPr wrap="none">
            <a:spAutoFit/>
          </a:bodyPr>
          <a:lstStyle/>
          <a:p>
            <a:r>
              <a:rPr lang="en-US">
                <a:latin typeface="Lucida Sans Unicode" pitchFamily="34" charset="0"/>
              </a:rPr>
              <a:t>Net effect: another cell/tissue - protective – changes in function</a:t>
            </a:r>
          </a:p>
        </p:txBody>
      </p:sp>
      <p:sp>
        <p:nvSpPr>
          <p:cNvPr id="5165" name="AutoShape 45"/>
          <p:cNvSpPr>
            <a:spLocks noChangeArrowheads="1"/>
          </p:cNvSpPr>
          <p:nvPr/>
        </p:nvSpPr>
        <p:spPr bwMode="auto">
          <a:xfrm>
            <a:off x="4267200" y="5715000"/>
            <a:ext cx="609600" cy="457200"/>
          </a:xfrm>
          <a:prstGeom prst="downArrow">
            <a:avLst>
              <a:gd name="adj1" fmla="val 50000"/>
              <a:gd name="adj2" fmla="val 25000"/>
            </a:avLst>
          </a:prstGeom>
          <a:solidFill>
            <a:schemeClr val="accent1"/>
          </a:solidFill>
          <a:ln w="9525">
            <a:noFill/>
            <a:miter lim="800000"/>
            <a:headEnd/>
            <a:tailEnd/>
          </a:ln>
          <a:effectLst>
            <a:outerShdw sy="50000" rotWithShape="0">
              <a:srgbClr val="808080"/>
            </a:outerShdw>
          </a:effectLst>
        </p:spPr>
        <p:txBody>
          <a:bodyPr wrap="none" anchor="ctr"/>
          <a:lstStyle/>
          <a:p>
            <a:pPr fontAlgn="auto">
              <a:spcBef>
                <a:spcPts val="0"/>
              </a:spcBef>
              <a:spcAft>
                <a:spcPts val="0"/>
              </a:spcAft>
              <a:defRPr/>
            </a:pPr>
            <a:endParaRPr lang="en-US">
              <a:latin typeface="+mn-lt"/>
              <a:cs typeface="+mn-cs"/>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C6CFC70-8817-4411-81FE-8DFEFFD99E27}" type="slidenum">
              <a:rPr lang="en-US"/>
              <a:pPr/>
              <a:t>32</a:t>
            </a:fld>
            <a:endParaRPr lang="en-US"/>
          </a:p>
        </p:txBody>
      </p:sp>
      <p:pic>
        <p:nvPicPr>
          <p:cNvPr id="49153" name="Picture 2" descr="G:\Cotran\Images\CH02\f002006.jpg"/>
          <p:cNvPicPr>
            <a:picLocks noChangeAspect="1" noChangeArrowheads="1"/>
          </p:cNvPicPr>
          <p:nvPr/>
        </p:nvPicPr>
        <p:blipFill>
          <a:blip r:embed="rId2"/>
          <a:srcRect r="49557" b="58972"/>
          <a:stretch>
            <a:fillRect/>
          </a:stretch>
        </p:blipFill>
        <p:spPr bwMode="auto">
          <a:xfrm>
            <a:off x="1143000" y="2286000"/>
            <a:ext cx="7086600" cy="3286125"/>
          </a:xfrm>
          <a:prstGeom prst="rect">
            <a:avLst/>
          </a:prstGeom>
          <a:noFill/>
          <a:ln w="9525">
            <a:noFill/>
            <a:miter lim="800000"/>
            <a:headEnd/>
            <a:tailEnd/>
          </a:ln>
        </p:spPr>
      </p:pic>
      <p:sp>
        <p:nvSpPr>
          <p:cNvPr id="49154" name="Text Box 5"/>
          <p:cNvSpPr txBox="1">
            <a:spLocks noChangeArrowheads="1"/>
          </p:cNvSpPr>
          <p:nvPr/>
        </p:nvSpPr>
        <p:spPr bwMode="auto">
          <a:xfrm>
            <a:off x="3352800" y="1447800"/>
            <a:ext cx="2366963" cy="466725"/>
          </a:xfrm>
          <a:prstGeom prst="rect">
            <a:avLst/>
          </a:prstGeom>
          <a:noFill/>
          <a:ln w="9525">
            <a:solidFill>
              <a:srgbClr val="FF9900"/>
            </a:solidFill>
            <a:miter lim="800000"/>
            <a:headEnd/>
            <a:tailEnd/>
          </a:ln>
        </p:spPr>
        <p:txBody>
          <a:bodyPr>
            <a:spAutoFit/>
          </a:bodyPr>
          <a:lstStyle/>
          <a:p>
            <a:pPr algn="ctr"/>
            <a:r>
              <a:rPr lang="en-US">
                <a:latin typeface="Lucida Sans Unicode" pitchFamily="34" charset="0"/>
              </a:rPr>
              <a:t>Metaplasia </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3"/>
          <p:cNvSpPr>
            <a:spLocks noGrp="1"/>
          </p:cNvSpPr>
          <p:nvPr>
            <p:ph type="sldNum" sz="quarter" idx="12"/>
          </p:nvPr>
        </p:nvSpPr>
        <p:spPr/>
        <p:txBody>
          <a:bodyPr/>
          <a:lstStyle/>
          <a:p>
            <a:fld id="{7436DB29-7F78-4696-B750-2181C4E64F98}" type="slidenum">
              <a:rPr lang="en-US"/>
              <a:pPr/>
              <a:t>33</a:t>
            </a:fld>
            <a:endParaRPr lang="en-US"/>
          </a:p>
        </p:txBody>
      </p:sp>
      <p:pic>
        <p:nvPicPr>
          <p:cNvPr id="50177" name="Picture 2" descr="http://www.lrc.arizona.edu/courses/webpath2/JPEG1/NEO022.JPG"/>
          <p:cNvPicPr>
            <a:picLocks noChangeAspect="1" noChangeArrowheads="1"/>
          </p:cNvPicPr>
          <p:nvPr/>
        </p:nvPicPr>
        <p:blipFill>
          <a:blip r:embed="rId2"/>
          <a:srcRect/>
          <a:stretch>
            <a:fillRect/>
          </a:stretch>
        </p:blipFill>
        <p:spPr bwMode="auto">
          <a:xfrm>
            <a:off x="685800" y="2743200"/>
            <a:ext cx="7848600" cy="3890963"/>
          </a:xfrm>
          <a:prstGeom prst="rect">
            <a:avLst/>
          </a:prstGeom>
          <a:noFill/>
          <a:ln w="9525">
            <a:solidFill>
              <a:schemeClr val="accent2"/>
            </a:solidFill>
            <a:miter lim="800000"/>
            <a:headEnd/>
            <a:tailEnd/>
          </a:ln>
        </p:spPr>
      </p:pic>
      <p:sp>
        <p:nvSpPr>
          <p:cNvPr id="50178" name="Text Box 4"/>
          <p:cNvSpPr txBox="1">
            <a:spLocks noChangeArrowheads="1"/>
          </p:cNvSpPr>
          <p:nvPr/>
        </p:nvSpPr>
        <p:spPr bwMode="auto">
          <a:xfrm>
            <a:off x="3657600" y="609600"/>
            <a:ext cx="1622425" cy="457200"/>
          </a:xfrm>
          <a:prstGeom prst="rect">
            <a:avLst/>
          </a:prstGeom>
          <a:noFill/>
          <a:ln w="9525">
            <a:noFill/>
            <a:miter lim="800000"/>
            <a:headEnd/>
            <a:tailEnd/>
          </a:ln>
        </p:spPr>
        <p:txBody>
          <a:bodyPr wrap="none">
            <a:spAutoFit/>
          </a:bodyPr>
          <a:lstStyle/>
          <a:p>
            <a:r>
              <a:rPr lang="en-US">
                <a:latin typeface="Lucida Sans Unicode" pitchFamily="34" charset="0"/>
              </a:rPr>
              <a:t>Metaplasia</a:t>
            </a:r>
          </a:p>
        </p:txBody>
      </p:sp>
      <p:sp>
        <p:nvSpPr>
          <p:cNvPr id="50179" name="Text Box 5"/>
          <p:cNvSpPr txBox="1">
            <a:spLocks noChangeArrowheads="1"/>
          </p:cNvSpPr>
          <p:nvPr/>
        </p:nvSpPr>
        <p:spPr bwMode="auto">
          <a:xfrm>
            <a:off x="6172200" y="3124200"/>
            <a:ext cx="958850" cy="366713"/>
          </a:xfrm>
          <a:prstGeom prst="rect">
            <a:avLst/>
          </a:prstGeom>
          <a:noFill/>
          <a:ln w="9525">
            <a:noFill/>
            <a:miter lim="800000"/>
            <a:headEnd/>
            <a:tailEnd/>
          </a:ln>
        </p:spPr>
        <p:txBody>
          <a:bodyPr wrap="none">
            <a:spAutoFit/>
          </a:bodyPr>
          <a:lstStyle/>
          <a:p>
            <a:r>
              <a:rPr lang="en-US">
                <a:solidFill>
                  <a:schemeClr val="bg1"/>
                </a:solidFill>
                <a:latin typeface="Lucida Sans Unicode" pitchFamily="34" charset="0"/>
              </a:rPr>
              <a:t>Ciliated</a:t>
            </a:r>
          </a:p>
        </p:txBody>
      </p:sp>
      <p:sp>
        <p:nvSpPr>
          <p:cNvPr id="50180" name="Line 6"/>
          <p:cNvSpPr>
            <a:spLocks noChangeShapeType="1"/>
          </p:cNvSpPr>
          <p:nvPr/>
        </p:nvSpPr>
        <p:spPr bwMode="auto">
          <a:xfrm flipH="1">
            <a:off x="2590800" y="2362200"/>
            <a:ext cx="457200" cy="304800"/>
          </a:xfrm>
          <a:prstGeom prst="line">
            <a:avLst/>
          </a:prstGeom>
          <a:noFill/>
          <a:ln w="9525">
            <a:solidFill>
              <a:srgbClr val="000066"/>
            </a:solidFill>
            <a:round/>
            <a:headEnd/>
            <a:tailEnd type="triangle" w="med" len="med"/>
          </a:ln>
        </p:spPr>
        <p:txBody>
          <a:bodyPr/>
          <a:lstStyle/>
          <a:p>
            <a:endParaRPr lang="en-US"/>
          </a:p>
        </p:txBody>
      </p:sp>
      <p:pic>
        <p:nvPicPr>
          <p:cNvPr id="50181" name="Picture 7" descr="G:\Cotran\Images\CH02\f002006.jpg"/>
          <p:cNvPicPr>
            <a:picLocks noChangeAspect="1" noChangeArrowheads="1"/>
          </p:cNvPicPr>
          <p:nvPr/>
        </p:nvPicPr>
        <p:blipFill>
          <a:blip r:embed="rId3"/>
          <a:srcRect r="49557" b="58972"/>
          <a:stretch>
            <a:fillRect/>
          </a:stretch>
        </p:blipFill>
        <p:spPr bwMode="auto">
          <a:xfrm>
            <a:off x="1676400" y="1143000"/>
            <a:ext cx="5715000" cy="1735138"/>
          </a:xfrm>
          <a:prstGeom prst="rect">
            <a:avLst/>
          </a:prstGeom>
          <a:noFill/>
          <a:ln w="9525">
            <a:solidFill>
              <a:schemeClr val="tx2"/>
            </a:solidFill>
            <a:miter lim="800000"/>
            <a:headEnd/>
            <a:tailEnd/>
          </a:ln>
        </p:spPr>
      </p:pic>
      <p:sp>
        <p:nvSpPr>
          <p:cNvPr id="50182" name="Line 8"/>
          <p:cNvSpPr>
            <a:spLocks noChangeShapeType="1"/>
          </p:cNvSpPr>
          <p:nvPr/>
        </p:nvSpPr>
        <p:spPr bwMode="auto">
          <a:xfrm flipH="1">
            <a:off x="6858000" y="3505200"/>
            <a:ext cx="76200" cy="457200"/>
          </a:xfrm>
          <a:prstGeom prst="line">
            <a:avLst/>
          </a:prstGeom>
          <a:noFill/>
          <a:ln w="9525">
            <a:solidFill>
              <a:schemeClr val="accent2"/>
            </a:solidFill>
            <a:round/>
            <a:headEnd/>
            <a:tailEnd type="triangle" w="med" len="med"/>
          </a:ln>
        </p:spPr>
        <p:txBody>
          <a:bodyPr/>
          <a:lstStyle/>
          <a:p>
            <a:endParaRPr lang="en-US"/>
          </a:p>
        </p:txBody>
      </p:sp>
      <p:sp>
        <p:nvSpPr>
          <p:cNvPr id="50183" name="Text Box 9"/>
          <p:cNvSpPr txBox="1">
            <a:spLocks noChangeArrowheads="1"/>
          </p:cNvSpPr>
          <p:nvPr/>
        </p:nvSpPr>
        <p:spPr bwMode="auto">
          <a:xfrm>
            <a:off x="2133600" y="4267200"/>
            <a:ext cx="1087438" cy="336550"/>
          </a:xfrm>
          <a:prstGeom prst="rect">
            <a:avLst/>
          </a:prstGeom>
          <a:noFill/>
          <a:ln w="9525">
            <a:noFill/>
            <a:miter lim="800000"/>
            <a:headEnd/>
            <a:tailEnd/>
          </a:ln>
        </p:spPr>
        <p:txBody>
          <a:bodyPr wrap="none">
            <a:spAutoFit/>
          </a:bodyPr>
          <a:lstStyle/>
          <a:p>
            <a:r>
              <a:rPr lang="en-US" sz="1600">
                <a:solidFill>
                  <a:schemeClr val="bg1"/>
                </a:solidFill>
                <a:latin typeface="Lucida Sans Unicode" pitchFamily="34" charset="0"/>
              </a:rPr>
              <a:t>Squamous</a:t>
            </a:r>
          </a:p>
        </p:txBody>
      </p:sp>
      <p:sp>
        <p:nvSpPr>
          <p:cNvPr id="50184" name="Line 10"/>
          <p:cNvSpPr>
            <a:spLocks noChangeShapeType="1"/>
          </p:cNvSpPr>
          <p:nvPr/>
        </p:nvSpPr>
        <p:spPr bwMode="auto">
          <a:xfrm flipH="1" flipV="1">
            <a:off x="1981200" y="3429000"/>
            <a:ext cx="685800" cy="762000"/>
          </a:xfrm>
          <a:prstGeom prst="line">
            <a:avLst/>
          </a:prstGeom>
          <a:noFill/>
          <a:ln w="9525">
            <a:solidFill>
              <a:schemeClr val="accent2"/>
            </a:solidFill>
            <a:round/>
            <a:headEnd/>
            <a:tailEnd type="triangle" w="med" len="med"/>
          </a:ln>
        </p:spPr>
        <p:txBody>
          <a:bodyPr/>
          <a:lstStyle/>
          <a:p>
            <a:endParaRPr 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FD8C01D-8BC1-4472-96E4-57CD01AFC785}" type="slidenum">
              <a:rPr lang="en-US"/>
              <a:pPr/>
              <a:t>34</a:t>
            </a:fld>
            <a:endParaRPr lang="en-US"/>
          </a:p>
        </p:txBody>
      </p:sp>
      <p:pic>
        <p:nvPicPr>
          <p:cNvPr id="51201" name="Picture 4" descr="http://www.lrc.arizona.edu/courses/webpath2/JPEG4/GI171.JPG"/>
          <p:cNvPicPr>
            <a:picLocks noChangeAspect="1" noChangeArrowheads="1"/>
          </p:cNvPicPr>
          <p:nvPr/>
        </p:nvPicPr>
        <p:blipFill>
          <a:blip r:embed="rId2"/>
          <a:srcRect/>
          <a:stretch>
            <a:fillRect/>
          </a:stretch>
        </p:blipFill>
        <p:spPr bwMode="auto">
          <a:xfrm>
            <a:off x="838200" y="1219200"/>
            <a:ext cx="7620000" cy="4713288"/>
          </a:xfrm>
          <a:prstGeom prst="rect">
            <a:avLst/>
          </a:prstGeom>
          <a:noFill/>
          <a:ln w="9525">
            <a:solidFill>
              <a:srgbClr val="FF9900"/>
            </a:solidFill>
            <a:miter lim="800000"/>
            <a:headEnd/>
            <a:tailEnd/>
          </a:ln>
        </p:spPr>
      </p:pic>
      <p:sp>
        <p:nvSpPr>
          <p:cNvPr id="51202" name="Text Box 6"/>
          <p:cNvSpPr txBox="1">
            <a:spLocks noChangeArrowheads="1"/>
          </p:cNvSpPr>
          <p:nvPr/>
        </p:nvSpPr>
        <p:spPr bwMode="auto">
          <a:xfrm>
            <a:off x="3886200" y="533400"/>
            <a:ext cx="1698625" cy="457200"/>
          </a:xfrm>
          <a:prstGeom prst="rect">
            <a:avLst/>
          </a:prstGeom>
          <a:noFill/>
          <a:ln w="9525">
            <a:noFill/>
            <a:miter lim="800000"/>
            <a:headEnd/>
            <a:tailEnd/>
          </a:ln>
        </p:spPr>
        <p:txBody>
          <a:bodyPr wrap="none">
            <a:spAutoFit/>
          </a:bodyPr>
          <a:lstStyle/>
          <a:p>
            <a:r>
              <a:rPr lang="en-US">
                <a:latin typeface="Lucida Sans Unicode" pitchFamily="34" charset="0"/>
              </a:rPr>
              <a:t>Metaplasia </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5EB0DD5-022F-4BDE-932B-077D5BED72FF}" type="slidenum">
              <a:rPr lang="en-US"/>
              <a:pPr/>
              <a:t>35</a:t>
            </a:fld>
            <a:endParaRPr lang="en-US"/>
          </a:p>
        </p:txBody>
      </p:sp>
      <p:sp>
        <p:nvSpPr>
          <p:cNvPr id="2" name="Content Placeholder 1"/>
          <p:cNvSpPr>
            <a:spLocks noGrp="1"/>
          </p:cNvSpPr>
          <p:nvPr>
            <p:ph idx="4294967295"/>
          </p:nvPr>
        </p:nvSpPr>
        <p:spPr/>
        <p:txBody>
          <a:bodyPr>
            <a:normAutofit/>
          </a:bodyPr>
          <a:lstStyle/>
          <a:p>
            <a:pPr>
              <a:buFont typeface="Wingdings" pitchFamily="2" charset="2"/>
              <a:buChar char="Ø"/>
            </a:pPr>
            <a:r>
              <a:rPr lang="en-US"/>
              <a:t>Overview of Cell Injury and Cell Death</a:t>
            </a:r>
          </a:p>
          <a:p>
            <a:pPr lvl="1"/>
            <a:r>
              <a:rPr lang="en-US"/>
              <a:t>Reversible cell injury (nonlethal hit)</a:t>
            </a:r>
          </a:p>
          <a:p>
            <a:pPr lvl="1"/>
            <a:r>
              <a:rPr lang="en-US"/>
              <a:t>Irreversible injury and cell death ( lethal hit)</a:t>
            </a:r>
          </a:p>
          <a:p>
            <a:pPr lvl="1">
              <a:buFontTx/>
              <a:buNone/>
            </a:pPr>
            <a:endParaRPr lang="en-US"/>
          </a:p>
          <a:p>
            <a:pPr>
              <a:buFont typeface="Wingdings" pitchFamily="2" charset="2"/>
              <a:buChar char="Ø"/>
            </a:pPr>
            <a:r>
              <a:rPr lang="en-US">
                <a:solidFill>
                  <a:srgbClr val="7F7F7F"/>
                </a:solidFill>
              </a:rPr>
              <a:t>Mechanisms of Cell Injury</a:t>
            </a:r>
          </a:p>
          <a:p>
            <a:pPr>
              <a:buFont typeface="Wingdings" pitchFamily="2" charset="2"/>
              <a:buChar char="Ø"/>
            </a:pPr>
            <a:r>
              <a:rPr lang="en-US">
                <a:solidFill>
                  <a:srgbClr val="7F7F7F"/>
                </a:solidFill>
              </a:rPr>
              <a:t>Free radical injury</a:t>
            </a:r>
          </a:p>
          <a:p>
            <a:pPr>
              <a:buFont typeface="Wingdings" pitchFamily="2" charset="2"/>
              <a:buChar char="Ø"/>
            </a:pPr>
            <a:r>
              <a:rPr lang="en-US">
                <a:solidFill>
                  <a:srgbClr val="7F7F7F"/>
                </a:solidFill>
              </a:rPr>
              <a:t>Necrosis</a:t>
            </a:r>
          </a:p>
          <a:p>
            <a:pPr>
              <a:buFont typeface="Wingdings" pitchFamily="2" charset="2"/>
              <a:buChar char="Ø"/>
            </a:pPr>
            <a:r>
              <a:rPr lang="en-US">
                <a:solidFill>
                  <a:srgbClr val="7F7F7F"/>
                </a:solidFill>
              </a:rPr>
              <a:t>Apoptosis</a:t>
            </a:r>
          </a:p>
        </p:txBody>
      </p:sp>
      <p:sp>
        <p:nvSpPr>
          <p:cNvPr id="3" name="Title 2"/>
          <p:cNvSpPr>
            <a:spLocks noGrp="1"/>
          </p:cNvSpPr>
          <p:nvPr>
            <p:ph type="title" idx="4294967295"/>
          </p:nvPr>
        </p:nvSpPr>
        <p:spPr>
          <a:noFill/>
          <a:ln/>
        </p:spPr>
        <p:txBody>
          <a:bodyPr rtlCol="0">
            <a:normAutofit/>
            <a:scene3d>
              <a:camera prst="orthographicFront"/>
              <a:lightRig rig="soft" dir="t"/>
            </a:scene3d>
            <a:sp3d prstMaterial="softEdge">
              <a:bevelT w="25400" h="25400"/>
            </a:sp3d>
          </a:bodyPr>
          <a:lstStyle/>
          <a:p>
            <a:pPr algn="l" fontAlgn="auto">
              <a:spcAft>
                <a:spcPts val="0"/>
              </a:spcAft>
              <a:defRPr/>
            </a:pPr>
            <a:r>
              <a:rPr lang="en-US" sz="4100" b="1" kern="1200" dirty="0">
                <a:effectLst>
                  <a:outerShdw blurRad="31750" dist="25400" dir="5400000" algn="tl" rotWithShape="0">
                    <a:srgbClr val="000000">
                      <a:alpha val="25000"/>
                    </a:srgbClr>
                  </a:outerShdw>
                </a:effectLst>
                <a:latin typeface="+mj-lt"/>
                <a:ea typeface="+mj-ea"/>
                <a:cs typeface="+mj-cs"/>
              </a:rPr>
              <a:t>Objectives</a:t>
            </a:r>
            <a:endParaRPr lang="en-US" sz="4100" b="1" kern="1200" dirty="0">
              <a:effectLst>
                <a:outerShdw blurRad="31750" dist="25400" dir="5400000" algn="tl" rotWithShape="0">
                  <a:srgbClr val="000000">
                    <a:alpha val="25000"/>
                  </a:srgbClr>
                </a:outerShdw>
              </a:effectLst>
              <a:latin typeface="+mj-lt"/>
              <a:ea typeface="+mj-ea"/>
              <a:cs typeface="+mj-cs"/>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306DAF3-6B95-4C47-AF32-BFA469916C56}" type="slidenum">
              <a:rPr lang="en-US"/>
              <a:pPr/>
              <a:t>36</a:t>
            </a:fld>
            <a:endParaRPr lang="en-US"/>
          </a:p>
        </p:txBody>
      </p:sp>
      <p:sp>
        <p:nvSpPr>
          <p:cNvPr id="2" name="Title 1"/>
          <p:cNvSpPr>
            <a:spLocks noGrp="1"/>
          </p:cNvSpPr>
          <p:nvPr>
            <p:ph type="title" idx="4294967295"/>
          </p:nvPr>
        </p:nvSpPr>
        <p:spPr>
          <a:noFill/>
          <a:ln/>
        </p:spPr>
        <p:txBody>
          <a:bodyPr rtlCol="0">
            <a:normAutofit/>
            <a:scene3d>
              <a:camera prst="orthographicFront"/>
              <a:lightRig rig="soft" dir="t"/>
            </a:scene3d>
            <a:sp3d prstMaterial="softEdge">
              <a:bevelT w="25400" h="25400"/>
            </a:sp3d>
          </a:bodyPr>
          <a:lstStyle/>
          <a:p>
            <a:pPr algn="l" fontAlgn="auto">
              <a:spcAft>
                <a:spcPts val="0"/>
              </a:spcAft>
              <a:defRPr/>
            </a:pPr>
            <a:r>
              <a:rPr lang="en-US" sz="4100" b="1" kern="1200" dirty="0">
                <a:effectLst>
                  <a:outerShdw blurRad="31750" dist="25400" dir="5400000" algn="tl" rotWithShape="0">
                    <a:srgbClr val="000000">
                      <a:alpha val="25000"/>
                    </a:srgbClr>
                  </a:outerShdw>
                </a:effectLst>
                <a:latin typeface="+mj-lt"/>
                <a:ea typeface="+mj-ea"/>
                <a:cs typeface="+mj-cs"/>
              </a:rPr>
              <a:t>Cellular Responses to Injury</a:t>
            </a:r>
            <a:endParaRPr lang="en-US" sz="4100" b="1" kern="1200" dirty="0">
              <a:effectLst>
                <a:outerShdw blurRad="31750" dist="25400" dir="5400000" algn="tl" rotWithShape="0">
                  <a:srgbClr val="000000">
                    <a:alpha val="25000"/>
                  </a:srgbClr>
                </a:outerShdw>
              </a:effectLst>
              <a:latin typeface="+mj-lt"/>
              <a:ea typeface="+mj-ea"/>
              <a:cs typeface="+mj-cs"/>
            </a:endParaRPr>
          </a:p>
        </p:txBody>
      </p:sp>
      <p:graphicFrame>
        <p:nvGraphicFramePr>
          <p:cNvPr id="53271" name="Group 23"/>
          <p:cNvGraphicFramePr>
            <a:graphicFrameLocks noGrp="1"/>
          </p:cNvGraphicFramePr>
          <p:nvPr/>
        </p:nvGraphicFramePr>
        <p:xfrm>
          <a:off x="838200" y="1828800"/>
          <a:ext cx="7620000" cy="3338513"/>
        </p:xfrm>
        <a:graphic>
          <a:graphicData uri="http://schemas.openxmlformats.org/drawingml/2006/table">
            <a:tbl>
              <a:tblPr/>
              <a:tblGrid>
                <a:gridCol w="4267200"/>
                <a:gridCol w="3352800"/>
              </a:tblGrid>
              <a:tr h="1524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100" b="1" i="0" u="none" strike="noStrike" cap="none" normalizeH="0" baseline="0" smtClean="0">
                          <a:ln>
                            <a:noFill/>
                          </a:ln>
                          <a:solidFill>
                            <a:srgbClr val="FFFFFF"/>
                          </a:solidFill>
                          <a:effectLst/>
                          <a:latin typeface="Arial" charset="0"/>
                          <a:cs typeface="Arial" charset="0"/>
                        </a:rPr>
                        <a:t>Nature and Severity of Injurious Stimulus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100" b="1" i="0" u="none" strike="noStrike" cap="none" normalizeH="0" baseline="0" smtClean="0">
                          <a:ln>
                            <a:noFill/>
                          </a:ln>
                          <a:solidFill>
                            <a:srgbClr val="FFFFFF"/>
                          </a:solidFill>
                          <a:effectLst/>
                          <a:latin typeface="Arial" charset="0"/>
                          <a:cs typeface="Arial" charset="0"/>
                        </a:rPr>
                        <a:t>Cellular Response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r>
              <a:tr h="3175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100" b="1" i="0" u="none" strike="noStrike" cap="none" normalizeH="0" baseline="0" smtClean="0">
                          <a:ln>
                            <a:noFill/>
                          </a:ln>
                          <a:solidFill>
                            <a:srgbClr val="000000"/>
                          </a:solidFill>
                          <a:effectLst/>
                          <a:latin typeface="Arial" charset="0"/>
                          <a:cs typeface="Arial" charset="0"/>
                        </a:rPr>
                        <a:t>Altered physiologic stimuli:</a:t>
                      </a:r>
                      <a:endParaRPr kumimoji="0" lang="en-US" sz="2100" b="0" i="0" u="none" strike="noStrike" cap="none" normalizeH="0" baseline="0" smtClean="0">
                        <a:ln>
                          <a:noFill/>
                        </a:ln>
                        <a:solidFill>
                          <a:srgbClr val="000000"/>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9E0C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100" b="1" i="0" u="none" strike="noStrike" cap="none" normalizeH="0" baseline="0" smtClean="0">
                          <a:ln>
                            <a:noFill/>
                          </a:ln>
                          <a:solidFill>
                            <a:srgbClr val="000000"/>
                          </a:solidFill>
                          <a:effectLst/>
                          <a:latin typeface="Arial" charset="0"/>
                          <a:cs typeface="Arial" charset="0"/>
                        </a:rPr>
                        <a:t>Cellular adaptations:</a:t>
                      </a:r>
                      <a:endParaRPr kumimoji="0" lang="en-US" sz="2100" b="0" i="0" u="none" strike="noStrike" cap="none" normalizeH="0" baseline="0" smtClean="0">
                        <a:ln>
                          <a:noFill/>
                        </a:ln>
                        <a:solidFill>
                          <a:srgbClr val="000000"/>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9E0CD"/>
                    </a:solidFill>
                  </a:tcPr>
                </a:tc>
              </a:tr>
              <a:tr h="792163">
                <a:tc>
                  <a:txBody>
                    <a:bodyPr/>
                    <a:lstStyle/>
                    <a:p>
                      <a:pPr marL="0" marR="0" lvl="0" indent="0" algn="l" defTabSz="914400" rtl="0" eaLnBrk="1" fontAlgn="base" latinLnBrk="0" hangingPunct="1">
                        <a:lnSpc>
                          <a:spcPct val="100000"/>
                        </a:lnSpc>
                        <a:spcBef>
                          <a:spcPct val="0"/>
                        </a:spcBef>
                        <a:spcAft>
                          <a:spcPct val="0"/>
                        </a:spcAft>
                        <a:buClrTx/>
                        <a:buSzTx/>
                        <a:buFontTx/>
                        <a:buBlip>
                          <a:blip r:embed="rId2"/>
                        </a:buBlip>
                        <a:tabLst/>
                      </a:pPr>
                      <a:r>
                        <a:rPr kumimoji="0" lang="en-US" sz="2100" b="0" i="0" u="none" strike="noStrike" cap="none" normalizeH="0" baseline="0" smtClean="0">
                          <a:ln>
                            <a:noFill/>
                          </a:ln>
                          <a:solidFill>
                            <a:srgbClr val="000000"/>
                          </a:solidFill>
                          <a:effectLst/>
                          <a:latin typeface="Arial" charset="0"/>
                          <a:cs typeface="Arial" charset="0"/>
                        </a:rPr>
                        <a:t>Increased demand, increased trophic stimulation (e.g. growth factors, hormones)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0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Blip>
                          <a:blip r:embed="rId2"/>
                        </a:buBlip>
                        <a:tabLst/>
                      </a:pPr>
                      <a:r>
                        <a:rPr kumimoji="0" lang="en-US" sz="2100" b="0" i="0" u="none" strike="noStrike" cap="none" normalizeH="0" baseline="0" smtClean="0">
                          <a:ln>
                            <a:noFill/>
                          </a:ln>
                          <a:solidFill>
                            <a:srgbClr val="000000"/>
                          </a:solidFill>
                          <a:effectLst/>
                          <a:latin typeface="Arial" charset="0"/>
                          <a:cs typeface="Arial" charset="0"/>
                        </a:rPr>
                        <a:t>Hyperplasia, hypertrophy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0E8"/>
                    </a:solidFill>
                  </a:tcPr>
                </a:tc>
              </a:tr>
              <a:tr h="317500">
                <a:tc>
                  <a:txBody>
                    <a:bodyPr/>
                    <a:lstStyle/>
                    <a:p>
                      <a:pPr marL="0" marR="0" lvl="0" indent="0" algn="l" defTabSz="914400" rtl="0" eaLnBrk="1" fontAlgn="base" latinLnBrk="0" hangingPunct="1">
                        <a:lnSpc>
                          <a:spcPct val="100000"/>
                        </a:lnSpc>
                        <a:spcBef>
                          <a:spcPct val="0"/>
                        </a:spcBef>
                        <a:spcAft>
                          <a:spcPct val="0"/>
                        </a:spcAft>
                        <a:buClrTx/>
                        <a:buSzTx/>
                        <a:buFontTx/>
                        <a:buBlip>
                          <a:blip r:embed="rId2"/>
                        </a:buBlip>
                        <a:tabLst/>
                      </a:pPr>
                      <a:r>
                        <a:rPr kumimoji="0" lang="en-US" sz="2100" b="0" i="0" u="none" strike="noStrike" cap="none" normalizeH="0" baseline="0" smtClean="0">
                          <a:ln>
                            <a:noFill/>
                          </a:ln>
                          <a:solidFill>
                            <a:srgbClr val="000000"/>
                          </a:solidFill>
                          <a:effectLst/>
                          <a:latin typeface="Arial" charset="0"/>
                          <a:cs typeface="Arial" charset="0"/>
                        </a:rPr>
                        <a:t>Decreased nutrients, stimulation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9E0C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Blip>
                          <a:blip r:embed="rId2"/>
                        </a:buBlip>
                        <a:tabLst/>
                      </a:pPr>
                      <a:r>
                        <a:rPr kumimoji="0" lang="en-US" sz="2100" b="0" i="0" u="none" strike="noStrike" cap="none" normalizeH="0" baseline="0" smtClean="0">
                          <a:ln>
                            <a:noFill/>
                          </a:ln>
                          <a:solidFill>
                            <a:srgbClr val="000000"/>
                          </a:solidFill>
                          <a:effectLst/>
                          <a:latin typeface="Arial" charset="0"/>
                          <a:cs typeface="Arial" charset="0"/>
                        </a:rPr>
                        <a:t>Atrophy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9E0CD"/>
                    </a:solidFill>
                  </a:tcPr>
                </a:tc>
              </a:tr>
              <a:tr h="609600">
                <a:tc>
                  <a:txBody>
                    <a:bodyPr/>
                    <a:lstStyle/>
                    <a:p>
                      <a:pPr marL="0" marR="0" lvl="0" indent="0" algn="l" defTabSz="914400" rtl="0" eaLnBrk="1" fontAlgn="base" latinLnBrk="0" hangingPunct="1">
                        <a:lnSpc>
                          <a:spcPct val="100000"/>
                        </a:lnSpc>
                        <a:spcBef>
                          <a:spcPct val="0"/>
                        </a:spcBef>
                        <a:spcAft>
                          <a:spcPct val="0"/>
                        </a:spcAft>
                        <a:buClrTx/>
                        <a:buSzTx/>
                        <a:buFontTx/>
                        <a:buBlip>
                          <a:blip r:embed="rId2"/>
                        </a:buBlip>
                        <a:tabLst/>
                      </a:pPr>
                      <a:r>
                        <a:rPr kumimoji="0" lang="en-US" sz="2100" b="0" i="0" u="none" strike="noStrike" cap="none" normalizeH="0" baseline="0" smtClean="0">
                          <a:ln>
                            <a:noFill/>
                          </a:ln>
                          <a:solidFill>
                            <a:srgbClr val="000000"/>
                          </a:solidFill>
                          <a:effectLst/>
                          <a:latin typeface="Arial" charset="0"/>
                          <a:cs typeface="Arial" charset="0"/>
                        </a:rPr>
                        <a:t>Chronic irritation (chemical or physical)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0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Blip>
                          <a:blip r:embed="rId2"/>
                        </a:buBlip>
                        <a:tabLst/>
                      </a:pPr>
                      <a:r>
                        <a:rPr kumimoji="0" lang="en-US" sz="2100" b="0" i="0" u="none" strike="noStrike" cap="none" normalizeH="0" baseline="0" smtClean="0">
                          <a:ln>
                            <a:noFill/>
                          </a:ln>
                          <a:solidFill>
                            <a:srgbClr val="000000"/>
                          </a:solidFill>
                          <a:effectLst/>
                          <a:latin typeface="Arial" charset="0"/>
                          <a:cs typeface="Arial" charset="0"/>
                        </a:rPr>
                        <a:t> Metaplasia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0E8"/>
                    </a:solidFill>
                  </a:tcPr>
                </a:tc>
              </a:tr>
            </a:tbl>
          </a:graphicData>
        </a:graphic>
      </p:graphicFrame>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01E1B08-AAE2-4BA2-AE54-1AE5723CF219}" type="slidenum">
              <a:rPr lang="en-US"/>
              <a:pPr/>
              <a:t>37</a:t>
            </a:fld>
            <a:endParaRPr lang="en-US"/>
          </a:p>
        </p:txBody>
      </p:sp>
      <p:graphicFrame>
        <p:nvGraphicFramePr>
          <p:cNvPr id="6" name="Table 5"/>
          <p:cNvGraphicFramePr>
            <a:graphicFrameLocks noGrp="1"/>
          </p:cNvGraphicFramePr>
          <p:nvPr/>
        </p:nvGraphicFramePr>
        <p:xfrm>
          <a:off x="1600200" y="1143000"/>
          <a:ext cx="6720994" cy="4801524"/>
        </p:xfrm>
        <a:graphic>
          <a:graphicData uri="http://schemas.openxmlformats.org/drawingml/2006/table">
            <a:tbl>
              <a:tblPr>
                <a:tableStyleId>{3C2FFA5D-87B4-456A-9821-1D502468CF0F}</a:tableStyleId>
              </a:tblPr>
              <a:tblGrid>
                <a:gridCol w="3360497"/>
                <a:gridCol w="3360497"/>
              </a:tblGrid>
              <a:tr h="804780">
                <a:tc>
                  <a:txBody>
                    <a:bodyPr/>
                    <a:lstStyle/>
                    <a:p>
                      <a:pPr algn="ctr">
                        <a:buFont typeface="Arial" pitchFamily="34" charset="0"/>
                        <a:buNone/>
                      </a:pPr>
                      <a:r>
                        <a:rPr lang="en-US" sz="1800" b="1" dirty="0">
                          <a:solidFill>
                            <a:schemeClr val="tx1"/>
                          </a:solidFill>
                        </a:rPr>
                        <a:t>Reduced oxygen supply; chemical injury; microbial infection</a:t>
                      </a:r>
                    </a:p>
                  </a:txBody>
                  <a:tcPr marL="46182" marR="46182" marT="23091" marB="23091">
                    <a:solidFill>
                      <a:schemeClr val="accent6"/>
                    </a:solidFill>
                  </a:tcPr>
                </a:tc>
                <a:tc>
                  <a:txBody>
                    <a:bodyPr/>
                    <a:lstStyle/>
                    <a:p>
                      <a:pPr algn="ctr">
                        <a:buFont typeface="Arial" pitchFamily="34" charset="0"/>
                        <a:buNone/>
                      </a:pPr>
                      <a:endParaRPr lang="en-US" sz="1800" b="1" dirty="0" smtClean="0">
                        <a:solidFill>
                          <a:schemeClr val="tx1"/>
                        </a:solidFill>
                      </a:endParaRPr>
                    </a:p>
                    <a:p>
                      <a:pPr algn="ctr">
                        <a:buFont typeface="Arial" pitchFamily="34" charset="0"/>
                        <a:buNone/>
                      </a:pPr>
                      <a:r>
                        <a:rPr lang="en-US" sz="1800" b="1" dirty="0" smtClean="0">
                          <a:solidFill>
                            <a:schemeClr val="tx1"/>
                          </a:solidFill>
                        </a:rPr>
                        <a:t>Cell </a:t>
                      </a:r>
                      <a:r>
                        <a:rPr lang="en-US" sz="1800" b="1" dirty="0">
                          <a:solidFill>
                            <a:schemeClr val="tx1"/>
                          </a:solidFill>
                        </a:rPr>
                        <a:t>injury:</a:t>
                      </a:r>
                    </a:p>
                  </a:txBody>
                  <a:tcPr marL="46182" marR="46182" marT="23091" marB="23091">
                    <a:solidFill>
                      <a:schemeClr val="accent6"/>
                    </a:solidFill>
                  </a:tcPr>
                </a:tc>
              </a:tr>
              <a:tr h="300120">
                <a:tc>
                  <a:txBody>
                    <a:bodyPr/>
                    <a:lstStyle/>
                    <a:p>
                      <a:pPr lvl="1" algn="l">
                        <a:buFontTx/>
                        <a:buBlip>
                          <a:blip r:embed="rId2"/>
                        </a:buBlip>
                      </a:pPr>
                      <a:r>
                        <a:rPr lang="en-US" sz="1600" dirty="0" smtClean="0"/>
                        <a:t> </a:t>
                      </a:r>
                      <a:r>
                        <a:rPr lang="en-US" sz="1600" dirty="0"/>
                        <a:t>Acute and self-limited</a:t>
                      </a:r>
                    </a:p>
                  </a:txBody>
                  <a:tcPr marL="46182" marR="46182" marT="23091" marB="23091"/>
                </a:tc>
                <a:tc>
                  <a:txBody>
                    <a:bodyPr/>
                    <a:lstStyle/>
                    <a:p>
                      <a:pPr lvl="1" algn="l">
                        <a:buFontTx/>
                        <a:buBlip>
                          <a:blip r:embed="rId2"/>
                        </a:buBlip>
                      </a:pPr>
                      <a:r>
                        <a:rPr lang="en-US" sz="1600" dirty="0" smtClean="0"/>
                        <a:t> </a:t>
                      </a:r>
                      <a:r>
                        <a:rPr lang="en-US" sz="1600" dirty="0"/>
                        <a:t>Acute reversible injury</a:t>
                      </a:r>
                    </a:p>
                  </a:txBody>
                  <a:tcPr marL="46182" marR="46182" marT="23091" marB="23091"/>
                </a:tc>
              </a:tr>
              <a:tr h="552450">
                <a:tc>
                  <a:txBody>
                    <a:bodyPr/>
                    <a:lstStyle/>
                    <a:p>
                      <a:pPr lvl="1" algn="l">
                        <a:buFontTx/>
                        <a:buBlip>
                          <a:blip r:embed="rId2"/>
                        </a:buBlip>
                      </a:pPr>
                      <a:r>
                        <a:rPr lang="en-US" sz="1600" dirty="0" smtClean="0"/>
                        <a:t> </a:t>
                      </a:r>
                      <a:r>
                        <a:rPr lang="en-US" sz="1600" dirty="0" err="1"/>
                        <a:t>Progessive</a:t>
                      </a:r>
                      <a:r>
                        <a:rPr lang="en-US" sz="1600" dirty="0"/>
                        <a:t> and severe (including DNA damage)</a:t>
                      </a:r>
                    </a:p>
                  </a:txBody>
                  <a:tcPr marL="46182" marR="46182" marT="23091" marB="23091"/>
                </a:tc>
                <a:tc>
                  <a:txBody>
                    <a:bodyPr/>
                    <a:lstStyle/>
                    <a:p>
                      <a:pPr lvl="1" algn="l">
                        <a:buFontTx/>
                        <a:buBlip>
                          <a:blip r:embed="rId2"/>
                        </a:buBlip>
                      </a:pPr>
                      <a:r>
                        <a:rPr lang="en-US" sz="1600" dirty="0" smtClean="0"/>
                        <a:t> Irreversible </a:t>
                      </a:r>
                      <a:r>
                        <a:rPr lang="en-US" sz="1600" dirty="0"/>
                        <a:t>injury → cell </a:t>
                      </a:r>
                      <a:r>
                        <a:rPr lang="en-US" sz="1600" dirty="0" smtClean="0"/>
                        <a:t>death</a:t>
                      </a:r>
                    </a:p>
                    <a:p>
                      <a:pPr lvl="2" algn="l">
                        <a:buFontTx/>
                        <a:buBlip>
                          <a:blip r:embed="rId2"/>
                        </a:buBlip>
                      </a:pPr>
                      <a:r>
                        <a:rPr lang="en-US" sz="1600" dirty="0" smtClean="0"/>
                        <a:t>Necrosis</a:t>
                      </a:r>
                    </a:p>
                    <a:p>
                      <a:pPr lvl="2" algn="l">
                        <a:buFontTx/>
                        <a:buBlip>
                          <a:blip r:embed="rId2"/>
                        </a:buBlip>
                      </a:pPr>
                      <a:r>
                        <a:rPr lang="en-US" sz="1600" dirty="0" smtClean="0"/>
                        <a:t>Apoptosis</a:t>
                      </a:r>
                      <a:endParaRPr lang="en-US" sz="1600" dirty="0"/>
                    </a:p>
                  </a:txBody>
                  <a:tcPr marL="46182" marR="46182" marT="23091" marB="23091"/>
                </a:tc>
              </a:tr>
              <a:tr h="784398">
                <a:tc>
                  <a:txBody>
                    <a:bodyPr/>
                    <a:lstStyle/>
                    <a:p>
                      <a:pPr lvl="1" algn="l">
                        <a:buFontTx/>
                        <a:buBlip>
                          <a:blip r:embed="rId2"/>
                        </a:buBlip>
                      </a:pPr>
                      <a:r>
                        <a:rPr lang="en-US" sz="1600" dirty="0" smtClean="0"/>
                        <a:t> </a:t>
                      </a:r>
                      <a:r>
                        <a:rPr lang="en-US" sz="1600" dirty="0"/>
                        <a:t>Mild chronic injury</a:t>
                      </a:r>
                    </a:p>
                  </a:txBody>
                  <a:tcPr marL="46182" marR="46182" marT="23091" marB="23091"/>
                </a:tc>
                <a:tc>
                  <a:txBody>
                    <a:bodyPr/>
                    <a:lstStyle/>
                    <a:p>
                      <a:pPr lvl="1" algn="l">
                        <a:buFontTx/>
                        <a:buBlip>
                          <a:blip r:embed="rId2"/>
                        </a:buBlip>
                      </a:pPr>
                      <a:r>
                        <a:rPr lang="en-US" sz="1600" dirty="0" smtClean="0"/>
                        <a:t> </a:t>
                      </a:r>
                      <a:r>
                        <a:rPr lang="en-US" sz="1600" dirty="0" err="1"/>
                        <a:t>Subcellular</a:t>
                      </a:r>
                      <a:r>
                        <a:rPr lang="en-US" sz="1600" dirty="0"/>
                        <a:t> alterations in various organelles</a:t>
                      </a:r>
                    </a:p>
                  </a:txBody>
                  <a:tcPr marL="46182" marR="46182" marT="23091" marB="23091"/>
                </a:tc>
              </a:tr>
              <a:tr h="225198">
                <a:tc>
                  <a:txBody>
                    <a:bodyPr/>
                    <a:lstStyle/>
                    <a:p>
                      <a:pPr algn="l">
                        <a:buFont typeface="Arial" pitchFamily="34" charset="0"/>
                        <a:buChar char="•"/>
                      </a:pPr>
                      <a:endParaRPr lang="en-US" sz="1600" dirty="0"/>
                    </a:p>
                  </a:txBody>
                  <a:tcPr marL="46182" marR="46182" marT="23091" marB="23091"/>
                </a:tc>
                <a:tc>
                  <a:txBody>
                    <a:bodyPr/>
                    <a:lstStyle/>
                    <a:p>
                      <a:pPr algn="l">
                        <a:buFont typeface="Arial" pitchFamily="34" charset="0"/>
                        <a:buChar char="•"/>
                      </a:pPr>
                      <a:endParaRPr lang="en-US" sz="1600" dirty="0"/>
                    </a:p>
                  </a:txBody>
                  <a:tcPr marL="46182" marR="46182" marT="23091" marB="23091"/>
                </a:tc>
              </a:tr>
              <a:tr h="685338">
                <a:tc>
                  <a:txBody>
                    <a:bodyPr/>
                    <a:lstStyle/>
                    <a:p>
                      <a:pPr algn="ctr">
                        <a:buFont typeface="Arial" pitchFamily="34" charset="0"/>
                        <a:buNone/>
                      </a:pPr>
                      <a:r>
                        <a:rPr lang="en-US" sz="1800" b="1" dirty="0">
                          <a:solidFill>
                            <a:schemeClr val="tx1"/>
                          </a:solidFill>
                        </a:rPr>
                        <a:t>Metabolic alterations, genetic or acquired</a:t>
                      </a:r>
                    </a:p>
                  </a:txBody>
                  <a:tcPr marL="46182" marR="46182" marT="23091" marB="23091">
                    <a:solidFill>
                      <a:schemeClr val="accent6"/>
                    </a:solidFill>
                  </a:tcPr>
                </a:tc>
                <a:tc>
                  <a:txBody>
                    <a:bodyPr/>
                    <a:lstStyle/>
                    <a:p>
                      <a:pPr algn="ctr">
                        <a:buFont typeface="Arial" pitchFamily="34" charset="0"/>
                        <a:buNone/>
                      </a:pPr>
                      <a:r>
                        <a:rPr lang="en-US" sz="1800" b="1" dirty="0">
                          <a:solidFill>
                            <a:schemeClr val="tx1"/>
                          </a:solidFill>
                        </a:rPr>
                        <a:t>Intracellular accumulations; calcifications</a:t>
                      </a:r>
                    </a:p>
                  </a:txBody>
                  <a:tcPr marL="46182" marR="46182" marT="23091" marB="23091">
                    <a:solidFill>
                      <a:schemeClr val="accent6"/>
                    </a:solidFill>
                  </a:tcPr>
                </a:tc>
              </a:tr>
              <a:tr h="124398">
                <a:tc>
                  <a:txBody>
                    <a:bodyPr/>
                    <a:lstStyle/>
                    <a:p>
                      <a:pPr algn="l">
                        <a:buFont typeface="Arial" pitchFamily="34" charset="0"/>
                        <a:buChar char="•"/>
                      </a:pPr>
                      <a:endParaRPr lang="en-US" sz="1600" dirty="0"/>
                    </a:p>
                  </a:txBody>
                  <a:tcPr marL="46182" marR="46182" marT="23091" marB="23091"/>
                </a:tc>
                <a:tc>
                  <a:txBody>
                    <a:bodyPr/>
                    <a:lstStyle/>
                    <a:p>
                      <a:pPr algn="l">
                        <a:buFont typeface="Arial" pitchFamily="34" charset="0"/>
                        <a:buChar char="•"/>
                      </a:pPr>
                      <a:endParaRPr lang="en-US" sz="1600" dirty="0"/>
                    </a:p>
                  </a:txBody>
                  <a:tcPr marL="46182" marR="46182" marT="23091" marB="23091"/>
                </a:tc>
              </a:tr>
              <a:tr h="804780">
                <a:tc>
                  <a:txBody>
                    <a:bodyPr/>
                    <a:lstStyle/>
                    <a:p>
                      <a:pPr algn="ctr">
                        <a:buFont typeface="Arial" pitchFamily="34" charset="0"/>
                        <a:buNone/>
                      </a:pPr>
                      <a:r>
                        <a:rPr lang="en-US" sz="1800" b="1" dirty="0">
                          <a:solidFill>
                            <a:schemeClr val="tx1"/>
                          </a:solidFill>
                        </a:rPr>
                        <a:t>Prolonged life span with cumulative </a:t>
                      </a:r>
                      <a:r>
                        <a:rPr lang="en-US" sz="1800" b="1" dirty="0" err="1">
                          <a:solidFill>
                            <a:schemeClr val="tx1"/>
                          </a:solidFill>
                        </a:rPr>
                        <a:t>sublethal</a:t>
                      </a:r>
                      <a:r>
                        <a:rPr lang="en-US" sz="1800" b="1" dirty="0">
                          <a:solidFill>
                            <a:schemeClr val="tx1"/>
                          </a:solidFill>
                        </a:rPr>
                        <a:t> injury</a:t>
                      </a:r>
                    </a:p>
                  </a:txBody>
                  <a:tcPr marL="46182" marR="46182" marT="23091" marB="23091">
                    <a:solidFill>
                      <a:schemeClr val="accent6"/>
                    </a:solidFill>
                  </a:tcPr>
                </a:tc>
                <a:tc>
                  <a:txBody>
                    <a:bodyPr/>
                    <a:lstStyle/>
                    <a:p>
                      <a:pPr algn="ctr">
                        <a:buFont typeface="Arial" pitchFamily="34" charset="0"/>
                        <a:buNone/>
                      </a:pPr>
                      <a:endParaRPr lang="en-US" sz="1600" b="1" dirty="0" smtClean="0">
                        <a:solidFill>
                          <a:schemeClr val="tx1"/>
                        </a:solidFill>
                      </a:endParaRPr>
                    </a:p>
                    <a:p>
                      <a:pPr algn="ctr">
                        <a:buFont typeface="Arial" pitchFamily="34" charset="0"/>
                        <a:buNone/>
                      </a:pPr>
                      <a:r>
                        <a:rPr lang="en-US" sz="1800" b="1" dirty="0" smtClean="0">
                          <a:solidFill>
                            <a:schemeClr val="tx1"/>
                          </a:solidFill>
                        </a:rPr>
                        <a:t>Cellular </a:t>
                      </a:r>
                      <a:r>
                        <a:rPr lang="en-US" sz="1800" b="1" dirty="0">
                          <a:solidFill>
                            <a:schemeClr val="tx1"/>
                          </a:solidFill>
                        </a:rPr>
                        <a:t>aging</a:t>
                      </a:r>
                    </a:p>
                  </a:txBody>
                  <a:tcPr marL="46182" marR="46182" marT="23091" marB="23091">
                    <a:solidFill>
                      <a:schemeClr val="accent6"/>
                    </a:solidFill>
                  </a:tcPr>
                </a:tc>
              </a:tr>
            </a:tbl>
          </a:graphicData>
        </a:graphic>
      </p:graphicFrame>
      <p:graphicFrame>
        <p:nvGraphicFramePr>
          <p:cNvPr id="54283" name="Group 11"/>
          <p:cNvGraphicFramePr>
            <a:graphicFrameLocks noGrp="1"/>
          </p:cNvGraphicFramePr>
          <p:nvPr/>
        </p:nvGraphicFramePr>
        <p:xfrm>
          <a:off x="1219200" y="381000"/>
          <a:ext cx="7620000" cy="731838"/>
        </p:xfrm>
        <a:graphic>
          <a:graphicData uri="http://schemas.openxmlformats.org/drawingml/2006/table">
            <a:tbl>
              <a:tblPr/>
              <a:tblGrid>
                <a:gridCol w="3733800"/>
                <a:gridCol w="3886200"/>
              </a:tblGrid>
              <a:tr h="1524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100" b="1" i="0" u="none" strike="noStrike" cap="none" normalizeH="0" baseline="0" smtClean="0">
                          <a:ln>
                            <a:noFill/>
                          </a:ln>
                          <a:solidFill>
                            <a:srgbClr val="FFFFFF"/>
                          </a:solidFill>
                          <a:effectLst/>
                          <a:latin typeface="Arial" charset="0"/>
                          <a:cs typeface="Arial" charset="0"/>
                        </a:rPr>
                        <a:t>Nature and Severity of Injurious Stimulus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100" b="1" i="0" u="none" strike="noStrike" cap="none" normalizeH="0" baseline="0" smtClean="0">
                          <a:ln>
                            <a:noFill/>
                          </a:ln>
                          <a:solidFill>
                            <a:srgbClr val="FFFFFF"/>
                          </a:solidFill>
                          <a:effectLst/>
                          <a:latin typeface="Arial" charset="0"/>
                          <a:cs typeface="Arial" charset="0"/>
                        </a:rPr>
                        <a:t>Cellular Response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r>
            </a:tbl>
          </a:graphicData>
        </a:graphic>
      </p:graphicFrame>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2"/>
          </p:nvPr>
        </p:nvSpPr>
        <p:spPr/>
        <p:txBody>
          <a:bodyPr/>
          <a:lstStyle/>
          <a:p>
            <a:fld id="{15662E24-5B56-4B17-85D9-57D7A4B8F4C3}" type="slidenum">
              <a:rPr lang="en-US"/>
              <a:pPr/>
              <a:t>38</a:t>
            </a:fld>
            <a:endParaRPr lang="en-US"/>
          </a:p>
        </p:txBody>
      </p:sp>
      <p:sp>
        <p:nvSpPr>
          <p:cNvPr id="258051" name="Rectangle 3"/>
          <p:cNvSpPr>
            <a:spLocks noGrp="1" noChangeArrowheads="1"/>
          </p:cNvSpPr>
          <p:nvPr>
            <p:ph idx="4294967295"/>
          </p:nvPr>
        </p:nvSpPr>
        <p:spPr>
          <a:xfrm>
            <a:off x="609600" y="1371600"/>
            <a:ext cx="8077200" cy="4114800"/>
          </a:xfrm>
        </p:spPr>
        <p:txBody>
          <a:bodyPr>
            <a:normAutofit/>
          </a:bodyPr>
          <a:lstStyle/>
          <a:p>
            <a:pPr>
              <a:lnSpc>
                <a:spcPct val="90000"/>
              </a:lnSpc>
            </a:pPr>
            <a:r>
              <a:rPr lang="en-US" sz="2700">
                <a:latin typeface="Tahoma" pitchFamily="34" charset="0"/>
                <a:cs typeface="Tahoma" pitchFamily="34" charset="0"/>
              </a:rPr>
              <a:t>The most important targets of injurious stimuli are:</a:t>
            </a:r>
          </a:p>
          <a:p>
            <a:pPr>
              <a:lnSpc>
                <a:spcPct val="90000"/>
              </a:lnSpc>
            </a:pPr>
            <a:endParaRPr lang="en-US" sz="2700">
              <a:latin typeface="Tahoma" pitchFamily="34" charset="0"/>
              <a:cs typeface="Tahoma" pitchFamily="34" charset="0"/>
            </a:endParaRPr>
          </a:p>
          <a:p>
            <a:pPr lvl="1">
              <a:lnSpc>
                <a:spcPct val="90000"/>
              </a:lnSpc>
              <a:buFontTx/>
              <a:buNone/>
            </a:pPr>
            <a:r>
              <a:rPr lang="en-US" sz="2200">
                <a:latin typeface="Tahoma" pitchFamily="34" charset="0"/>
                <a:cs typeface="Tahoma" pitchFamily="34" charset="0"/>
              </a:rPr>
              <a:t> (1) aerobic respiration involving mitochondrial oxidative      phosphorylation and production of ATP</a:t>
            </a:r>
          </a:p>
          <a:p>
            <a:pPr lvl="1">
              <a:lnSpc>
                <a:spcPct val="90000"/>
              </a:lnSpc>
              <a:buFontTx/>
              <a:buNone/>
            </a:pPr>
            <a:r>
              <a:rPr lang="en-US" sz="2200">
                <a:latin typeface="Tahoma" pitchFamily="34" charset="0"/>
                <a:cs typeface="Tahoma" pitchFamily="34" charset="0"/>
              </a:rPr>
              <a:t> Result:  1- ATP depletoion</a:t>
            </a:r>
          </a:p>
          <a:p>
            <a:pPr lvl="1">
              <a:lnSpc>
                <a:spcPct val="90000"/>
              </a:lnSpc>
              <a:buFontTx/>
              <a:buNone/>
            </a:pPr>
            <a:r>
              <a:rPr lang="en-US" sz="2200">
                <a:latin typeface="Tahoma" pitchFamily="34" charset="0"/>
                <a:cs typeface="Tahoma" pitchFamily="34" charset="0"/>
              </a:rPr>
              <a:t> 		       2- </a:t>
            </a:r>
            <a:r>
              <a:rPr lang="en-US" sz="2200"/>
              <a:t>Mitochondrial damage</a:t>
            </a:r>
            <a:endParaRPr lang="en-US" sz="2200">
              <a:latin typeface="Tahoma" pitchFamily="34" charset="0"/>
              <a:cs typeface="Tahoma" pitchFamily="34" charset="0"/>
            </a:endParaRPr>
          </a:p>
          <a:p>
            <a:pPr lvl="1">
              <a:lnSpc>
                <a:spcPct val="90000"/>
              </a:lnSpc>
              <a:buFontTx/>
              <a:buNone/>
            </a:pPr>
            <a:r>
              <a:rPr lang="en-US" sz="2200">
                <a:latin typeface="Tahoma" pitchFamily="34" charset="0"/>
                <a:cs typeface="Tahoma" pitchFamily="34" charset="0"/>
              </a:rPr>
              <a:t>		       3- loss of Calcium homeostasis</a:t>
            </a:r>
          </a:p>
          <a:p>
            <a:pPr lvl="1">
              <a:lnSpc>
                <a:spcPct val="90000"/>
              </a:lnSpc>
              <a:buFontTx/>
              <a:buNone/>
            </a:pPr>
            <a:r>
              <a:rPr lang="en-US" sz="2200">
                <a:latin typeface="Tahoma" pitchFamily="34" charset="0"/>
                <a:cs typeface="Tahoma" pitchFamily="34" charset="0"/>
              </a:rPr>
              <a:t>		       4- Generation of reactive oxygen species</a:t>
            </a:r>
          </a:p>
          <a:p>
            <a:pPr lvl="1">
              <a:lnSpc>
                <a:spcPct val="90000"/>
              </a:lnSpc>
              <a:buFontTx/>
              <a:buNone/>
            </a:pPr>
            <a:r>
              <a:rPr lang="en-US" sz="2200">
                <a:latin typeface="Tahoma" pitchFamily="34" charset="0"/>
                <a:cs typeface="Tahoma" pitchFamily="34" charset="0"/>
              </a:rPr>
              <a:t> (2) the integrity of cell membranes, on which the ionic and   osmotic homeostasis of the cell and its organelles depends</a:t>
            </a:r>
          </a:p>
          <a:p>
            <a:pPr lvl="1">
              <a:lnSpc>
                <a:spcPct val="90000"/>
              </a:lnSpc>
              <a:buFontTx/>
              <a:buNone/>
            </a:pPr>
            <a:r>
              <a:rPr lang="en-US" sz="2200">
                <a:latin typeface="Tahoma" pitchFamily="34" charset="0"/>
                <a:cs typeface="Tahoma" pitchFamily="34" charset="0"/>
              </a:rPr>
              <a:t> (3) the cytoskeleton</a:t>
            </a:r>
          </a:p>
          <a:p>
            <a:pPr lvl="1">
              <a:lnSpc>
                <a:spcPct val="90000"/>
              </a:lnSpc>
              <a:buFontTx/>
              <a:buNone/>
            </a:pPr>
            <a:r>
              <a:rPr lang="en-US" sz="2200">
                <a:latin typeface="Tahoma" pitchFamily="34" charset="0"/>
                <a:cs typeface="Tahoma" pitchFamily="34" charset="0"/>
              </a:rPr>
              <a:t> (4) the integrity of the genetic apparatus of the cell</a:t>
            </a:r>
          </a:p>
          <a:p>
            <a:pPr lvl="1">
              <a:lnSpc>
                <a:spcPct val="90000"/>
              </a:lnSpc>
              <a:buFontTx/>
              <a:buNone/>
            </a:pPr>
            <a:r>
              <a:rPr lang="en-US" sz="2200">
                <a:latin typeface="Tahoma" pitchFamily="34" charset="0"/>
                <a:cs typeface="Tahoma" pitchFamily="34" charset="0"/>
              </a:rPr>
              <a:t> (5) protein synthesis</a:t>
            </a:r>
          </a:p>
          <a:p>
            <a:pPr lvl="1">
              <a:lnSpc>
                <a:spcPct val="90000"/>
              </a:lnSpc>
              <a:buFontTx/>
              <a:buNone/>
            </a:pPr>
            <a:endParaRPr lang="en-US" altLang="ar-SA" sz="2200">
              <a:latin typeface="Tahoma" pitchFamily="34" charset="0"/>
              <a:cs typeface="Tahoma" pitchFamily="34" charset="0"/>
            </a:endParaRPr>
          </a:p>
        </p:txBody>
      </p:sp>
      <p:sp>
        <p:nvSpPr>
          <p:cNvPr id="4" name="Rectangle 2"/>
          <p:cNvSpPr txBox="1">
            <a:spLocks noChangeArrowheads="1"/>
          </p:cNvSpPr>
          <p:nvPr/>
        </p:nvSpPr>
        <p:spPr bwMode="auto">
          <a:xfrm>
            <a:off x="685800" y="533400"/>
            <a:ext cx="7772400" cy="1143000"/>
          </a:xfrm>
          <a:prstGeom prst="rect">
            <a:avLst/>
          </a:prstGeom>
          <a:noFill/>
          <a:ln w="9525">
            <a:noFill/>
            <a:miter lim="800000"/>
            <a:headEnd/>
            <a:tailEnd/>
          </a:ln>
          <a:effectLst/>
        </p:spPr>
        <p:txBody>
          <a:bodyPr anchor="ctr"/>
          <a:lstStyle/>
          <a:p>
            <a:pPr algn="ctr">
              <a:defRPr/>
            </a:pPr>
            <a:r>
              <a:rPr lang="en-US" altLang="ar-SA" sz="2400" b="1" dirty="0">
                <a:solidFill>
                  <a:schemeClr val="accent1"/>
                </a:solidFill>
                <a:latin typeface="Verdana" pitchFamily="34" charset="0"/>
                <a:cs typeface="+mn-cs"/>
              </a:rPr>
              <a:t>MECHANISMS OF CELL INJURY </a:t>
            </a:r>
            <a:r>
              <a:rPr lang="en-US" altLang="ar-SA" sz="3200" kern="0" dirty="0">
                <a:solidFill>
                  <a:srgbClr val="FF9933"/>
                </a:solidFill>
                <a:latin typeface="+mj-lt"/>
                <a:ea typeface="+mj-ea"/>
                <a:cs typeface="+mj-cs"/>
              </a:rPr>
              <a:t/>
            </a:r>
            <a:br>
              <a:rPr lang="en-US" altLang="ar-SA" sz="3200" kern="0" dirty="0">
                <a:solidFill>
                  <a:srgbClr val="FF9933"/>
                </a:solidFill>
                <a:latin typeface="+mj-lt"/>
                <a:ea typeface="+mj-ea"/>
                <a:cs typeface="+mj-cs"/>
              </a:rPr>
            </a:br>
            <a:endParaRPr lang="en-US" sz="3200" kern="0" dirty="0">
              <a:solidFill>
                <a:srgbClr val="FF9933"/>
              </a:solidFill>
              <a:latin typeface="+mj-lt"/>
              <a:ea typeface="+mj-ea"/>
              <a:cs typeface="+mj-cs"/>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A97B55B-3069-46C0-B8D6-A856A3015C41}" type="slidenum">
              <a:rPr lang="en-US"/>
              <a:pPr/>
              <a:t>39</a:t>
            </a:fld>
            <a:endParaRPr lang="en-US"/>
          </a:p>
        </p:txBody>
      </p:sp>
      <p:pic>
        <p:nvPicPr>
          <p:cNvPr id="56321" name="Picture 1" descr="d:\eDitionsContent\0721601871\graphics\fullsize\S01871-001-f010.jpg"/>
          <p:cNvPicPr>
            <a:picLocks noChangeAspect="1" noChangeArrowheads="1"/>
          </p:cNvPicPr>
          <p:nvPr/>
        </p:nvPicPr>
        <p:blipFill>
          <a:blip r:embed="rId3"/>
          <a:srcRect b="5560"/>
          <a:stretch>
            <a:fillRect/>
          </a:stretch>
        </p:blipFill>
        <p:spPr bwMode="auto">
          <a:xfrm>
            <a:off x="0" y="609600"/>
            <a:ext cx="9144000" cy="4572000"/>
          </a:xfrm>
          <a:prstGeom prst="rect">
            <a:avLst/>
          </a:prstGeom>
          <a:noFill/>
          <a:ln w="9525">
            <a:solidFill>
              <a:schemeClr val="tx1"/>
            </a:solidFill>
            <a:miter lim="800000"/>
            <a:headEnd/>
            <a:tailEnd/>
          </a:ln>
        </p:spPr>
      </p:pic>
      <p:sp>
        <p:nvSpPr>
          <p:cNvPr id="56322" name="Picture 5" descr="admintitle"/>
          <p:cNvSpPr>
            <a:spLocks noChangeAspect="1" noChangeArrowheads="1"/>
          </p:cNvSpPr>
          <p:nvPr/>
        </p:nvSpPr>
        <p:spPr bwMode="auto">
          <a:xfrm>
            <a:off x="107950" y="115888"/>
            <a:ext cx="990600" cy="314325"/>
          </a:xfrm>
          <a:prstGeom prst="rect">
            <a:avLst/>
          </a:prstGeom>
          <a:noFill/>
          <a:ln w="9525">
            <a:noFill/>
            <a:miter lim="800000"/>
            <a:headEnd/>
            <a:tailEnd/>
          </a:ln>
        </p:spPr>
        <p:txBody>
          <a:bodyPr/>
          <a:lstStyle/>
          <a:p>
            <a:endParaRPr lang="en-US">
              <a:latin typeface="Lucida Sans Unicode"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3A9C7A6-EB6E-4866-BEB2-C56971197514}" type="slidenum">
              <a:rPr lang="en-US"/>
              <a:pPr/>
              <a:t>4</a:t>
            </a:fld>
            <a:endParaRPr lang="en-US"/>
          </a:p>
        </p:txBody>
      </p:sp>
      <p:sp>
        <p:nvSpPr>
          <p:cNvPr id="2" name="Title 1"/>
          <p:cNvSpPr>
            <a:spLocks noGrp="1"/>
          </p:cNvSpPr>
          <p:nvPr>
            <p:ph type="title" idx="4294967295"/>
          </p:nvPr>
        </p:nvSpPr>
        <p:spPr>
          <a:noFill/>
          <a:ln/>
        </p:spPr>
        <p:txBody>
          <a:bodyPr rtlCol="0">
            <a:normAutofit/>
            <a:scene3d>
              <a:camera prst="orthographicFront"/>
              <a:lightRig rig="soft" dir="t"/>
            </a:scene3d>
            <a:sp3d prstMaterial="softEdge">
              <a:bevelT w="25400" h="25400"/>
            </a:sp3d>
          </a:bodyPr>
          <a:lstStyle/>
          <a:p>
            <a:pPr algn="l" fontAlgn="auto">
              <a:spcAft>
                <a:spcPts val="0"/>
              </a:spcAft>
              <a:defRPr/>
            </a:pPr>
            <a:r>
              <a:rPr lang="en-US" sz="4100" b="1" kern="1200" dirty="0">
                <a:effectLst>
                  <a:outerShdw blurRad="31750" dist="25400" dir="5400000" algn="tl" rotWithShape="0">
                    <a:srgbClr val="000000">
                      <a:alpha val="25000"/>
                    </a:srgbClr>
                  </a:outerShdw>
                </a:effectLst>
                <a:latin typeface="+mj-lt"/>
                <a:ea typeface="+mj-ea"/>
                <a:cs typeface="+mj-cs"/>
              </a:rPr>
              <a:t>Cell Injury</a:t>
            </a:r>
            <a:endParaRPr lang="en-US" sz="4100" b="1" kern="1200" dirty="0">
              <a:effectLst>
                <a:outerShdw blurRad="31750" dist="25400" dir="5400000" algn="tl" rotWithShape="0">
                  <a:srgbClr val="000000">
                    <a:alpha val="25000"/>
                  </a:srgbClr>
                </a:outerShdw>
              </a:effectLst>
              <a:latin typeface="+mj-lt"/>
              <a:ea typeface="+mj-ea"/>
              <a:cs typeface="+mj-cs"/>
            </a:endParaRPr>
          </a:p>
        </p:txBody>
      </p:sp>
      <p:sp>
        <p:nvSpPr>
          <p:cNvPr id="17410" name="Rectangle 2"/>
          <p:cNvSpPr>
            <a:spLocks noChangeArrowheads="1"/>
          </p:cNvSpPr>
          <p:nvPr/>
        </p:nvSpPr>
        <p:spPr bwMode="auto">
          <a:xfrm>
            <a:off x="1219200" y="1858963"/>
            <a:ext cx="5638800" cy="3416300"/>
          </a:xfrm>
          <a:prstGeom prst="rect">
            <a:avLst/>
          </a:prstGeom>
          <a:noFill/>
          <a:ln w="9525">
            <a:noFill/>
            <a:miter lim="800000"/>
            <a:headEnd/>
            <a:tailEnd/>
          </a:ln>
        </p:spPr>
        <p:txBody>
          <a:bodyPr>
            <a:spAutoFit/>
          </a:bodyPr>
          <a:lstStyle/>
          <a:p>
            <a:pPr marL="457200" indent="-457200"/>
            <a:r>
              <a:rPr lang="en-US">
                <a:solidFill>
                  <a:srgbClr val="FF9933"/>
                </a:solidFill>
                <a:latin typeface="Verdana" pitchFamily="34" charset="0"/>
              </a:rPr>
              <a:t>What hurts cells?</a:t>
            </a:r>
          </a:p>
          <a:p>
            <a:pPr marL="457200" indent="-457200"/>
            <a:r>
              <a:rPr lang="en-US" b="1">
                <a:solidFill>
                  <a:schemeClr val="tx2"/>
                </a:solidFill>
                <a:latin typeface="Verdana" pitchFamily="34" charset="0"/>
              </a:rPr>
              <a:t> </a:t>
            </a:r>
          </a:p>
          <a:p>
            <a:pPr marL="457200" indent="-457200"/>
            <a:r>
              <a:rPr lang="en-US" b="1">
                <a:solidFill>
                  <a:schemeClr val="tx2"/>
                </a:solidFill>
                <a:latin typeface="Verdana" pitchFamily="34" charset="0"/>
              </a:rPr>
              <a:t>Causes of Cell Injury/Lesions</a:t>
            </a:r>
          </a:p>
          <a:p>
            <a:pPr marL="457200" indent="-457200"/>
            <a:endParaRPr lang="en-US">
              <a:solidFill>
                <a:schemeClr val="tx2"/>
              </a:solidFill>
              <a:latin typeface="Verdana" pitchFamily="34" charset="0"/>
            </a:endParaRPr>
          </a:p>
          <a:p>
            <a:pPr marL="457200" indent="-457200">
              <a:buFontTx/>
              <a:buAutoNum type="arabicPeriod"/>
            </a:pPr>
            <a:r>
              <a:rPr lang="en-US">
                <a:solidFill>
                  <a:schemeClr val="tx2"/>
                </a:solidFill>
                <a:latin typeface="Verdana" pitchFamily="34" charset="0"/>
              </a:rPr>
              <a:t>oxygen deprivation (anoxia, hypoxia) </a:t>
            </a:r>
          </a:p>
          <a:p>
            <a:pPr marL="457200" indent="-457200">
              <a:buFontTx/>
              <a:buAutoNum type="arabicPeriod"/>
            </a:pPr>
            <a:r>
              <a:rPr lang="en-US">
                <a:solidFill>
                  <a:schemeClr val="tx2"/>
                </a:solidFill>
                <a:latin typeface="Verdana" pitchFamily="34" charset="0"/>
              </a:rPr>
              <a:t>physical agents </a:t>
            </a:r>
          </a:p>
          <a:p>
            <a:pPr marL="457200" indent="-457200">
              <a:buFontTx/>
              <a:buAutoNum type="arabicPeriod"/>
            </a:pPr>
            <a:r>
              <a:rPr lang="en-US">
                <a:solidFill>
                  <a:schemeClr val="tx2"/>
                </a:solidFill>
                <a:latin typeface="Verdana" pitchFamily="34" charset="0"/>
              </a:rPr>
              <a:t>chemical agents </a:t>
            </a:r>
          </a:p>
          <a:p>
            <a:pPr marL="457200" indent="-457200">
              <a:buFontTx/>
              <a:buAutoNum type="arabicPeriod"/>
            </a:pPr>
            <a:r>
              <a:rPr lang="en-US">
                <a:solidFill>
                  <a:schemeClr val="tx2"/>
                </a:solidFill>
                <a:latin typeface="Verdana" pitchFamily="34" charset="0"/>
              </a:rPr>
              <a:t>infections agents </a:t>
            </a:r>
          </a:p>
          <a:p>
            <a:pPr marL="457200" indent="-457200">
              <a:buFontTx/>
              <a:buAutoNum type="arabicPeriod"/>
            </a:pPr>
            <a:r>
              <a:rPr lang="en-US">
                <a:solidFill>
                  <a:schemeClr val="tx2"/>
                </a:solidFill>
                <a:latin typeface="Verdana" pitchFamily="34" charset="0"/>
              </a:rPr>
              <a:t>immunologic reactions </a:t>
            </a:r>
          </a:p>
          <a:p>
            <a:pPr marL="457200" indent="-457200">
              <a:buFontTx/>
              <a:buAutoNum type="arabicPeriod"/>
            </a:pPr>
            <a:r>
              <a:rPr lang="en-US">
                <a:solidFill>
                  <a:schemeClr val="tx2"/>
                </a:solidFill>
                <a:latin typeface="Verdana" pitchFamily="34" charset="0"/>
              </a:rPr>
              <a:t>genetic defects</a:t>
            </a:r>
          </a:p>
          <a:p>
            <a:pPr marL="457200" indent="-457200">
              <a:buFontTx/>
              <a:buAutoNum type="arabicPeriod"/>
            </a:pPr>
            <a:r>
              <a:rPr lang="en-US">
                <a:solidFill>
                  <a:schemeClr val="tx2"/>
                </a:solidFill>
                <a:latin typeface="Verdana" pitchFamily="34" charset="0"/>
              </a:rPr>
              <a:t>Nutritional imbalances</a:t>
            </a:r>
          </a:p>
          <a:p>
            <a:pPr marL="457200" indent="-457200">
              <a:buFontTx/>
              <a:buAutoNum type="arabicPeriod"/>
            </a:pPr>
            <a:r>
              <a:rPr lang="en-US">
                <a:solidFill>
                  <a:schemeClr val="tx2"/>
                </a:solidFill>
                <a:latin typeface="Verdana" pitchFamily="34" charset="0"/>
              </a:rPr>
              <a:t>Aging </a:t>
            </a:r>
            <a:endParaRPr lang="en-US">
              <a:latin typeface="Lucida Sans Unicode" pitchFamily="34"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2"/>
          </p:nvPr>
        </p:nvSpPr>
        <p:spPr/>
        <p:txBody>
          <a:bodyPr/>
          <a:lstStyle/>
          <a:p>
            <a:fld id="{BA37C639-C7F1-4FA2-A88B-095025D71D0C}" type="slidenum">
              <a:rPr lang="en-US"/>
              <a:pPr/>
              <a:t>40</a:t>
            </a:fld>
            <a:endParaRPr lang="en-US"/>
          </a:p>
        </p:txBody>
      </p:sp>
      <p:sp>
        <p:nvSpPr>
          <p:cNvPr id="258051" name="Rectangle 3"/>
          <p:cNvSpPr>
            <a:spLocks noGrp="1" noChangeArrowheads="1"/>
          </p:cNvSpPr>
          <p:nvPr>
            <p:ph idx="4294967295"/>
          </p:nvPr>
        </p:nvSpPr>
        <p:spPr>
          <a:xfrm>
            <a:off x="609600" y="990600"/>
            <a:ext cx="8077200" cy="4114800"/>
          </a:xfrm>
        </p:spPr>
        <p:txBody>
          <a:bodyPr>
            <a:normAutofit/>
          </a:bodyPr>
          <a:lstStyle/>
          <a:p>
            <a:pPr>
              <a:lnSpc>
                <a:spcPct val="80000"/>
              </a:lnSpc>
            </a:pPr>
            <a:r>
              <a:rPr lang="en-US" sz="2700">
                <a:latin typeface="Tahoma" pitchFamily="34" charset="0"/>
                <a:cs typeface="Tahoma" pitchFamily="34" charset="0"/>
              </a:rPr>
              <a:t>The most important targets of injurious stimuli are:</a:t>
            </a:r>
          </a:p>
          <a:p>
            <a:pPr>
              <a:lnSpc>
                <a:spcPct val="80000"/>
              </a:lnSpc>
            </a:pPr>
            <a:endParaRPr lang="en-US" sz="2700">
              <a:latin typeface="Tahoma" pitchFamily="34" charset="0"/>
              <a:cs typeface="Tahoma" pitchFamily="34" charset="0"/>
            </a:endParaRPr>
          </a:p>
          <a:p>
            <a:pPr lvl="1">
              <a:lnSpc>
                <a:spcPct val="80000"/>
              </a:lnSpc>
              <a:buFontTx/>
              <a:buNone/>
            </a:pPr>
            <a:r>
              <a:rPr lang="en-US" sz="2700">
                <a:latin typeface="Tahoma" pitchFamily="34" charset="0"/>
                <a:cs typeface="Tahoma" pitchFamily="34" charset="0"/>
              </a:rPr>
              <a:t> (1) aerobic respiration involving mitochondrial oxidative phosphorylation and production of ATP</a:t>
            </a:r>
          </a:p>
          <a:p>
            <a:pPr lvl="1">
              <a:lnSpc>
                <a:spcPct val="80000"/>
              </a:lnSpc>
              <a:buFontTx/>
              <a:buNone/>
            </a:pPr>
            <a:r>
              <a:rPr lang="en-US" sz="2700">
                <a:latin typeface="Tahoma" pitchFamily="34" charset="0"/>
                <a:cs typeface="Tahoma" pitchFamily="34" charset="0"/>
              </a:rPr>
              <a:t> Result:  1- ATP depletoion</a:t>
            </a:r>
          </a:p>
          <a:p>
            <a:pPr lvl="1">
              <a:lnSpc>
                <a:spcPct val="80000"/>
              </a:lnSpc>
              <a:buFontTx/>
              <a:buNone/>
            </a:pPr>
            <a:r>
              <a:rPr lang="en-US" sz="2700">
                <a:latin typeface="Tahoma" pitchFamily="34" charset="0"/>
                <a:cs typeface="Tahoma" pitchFamily="34" charset="0"/>
              </a:rPr>
              <a:t> 		       2- </a:t>
            </a:r>
            <a:r>
              <a:rPr lang="en-US" sz="2700"/>
              <a:t>Mitochondrial damage</a:t>
            </a:r>
            <a:endParaRPr lang="en-US" sz="2700">
              <a:latin typeface="Tahoma" pitchFamily="34" charset="0"/>
              <a:cs typeface="Tahoma" pitchFamily="34" charset="0"/>
            </a:endParaRPr>
          </a:p>
          <a:p>
            <a:pPr lvl="1">
              <a:lnSpc>
                <a:spcPct val="80000"/>
              </a:lnSpc>
              <a:buFontTx/>
              <a:buNone/>
            </a:pPr>
            <a:r>
              <a:rPr lang="en-US" sz="2700">
                <a:latin typeface="Tahoma" pitchFamily="34" charset="0"/>
                <a:cs typeface="Tahoma" pitchFamily="34" charset="0"/>
              </a:rPr>
              <a:t>		       3- loss of Calcium homeostasis</a:t>
            </a:r>
          </a:p>
          <a:p>
            <a:pPr lvl="1">
              <a:lnSpc>
                <a:spcPct val="80000"/>
              </a:lnSpc>
              <a:buFontTx/>
              <a:buNone/>
            </a:pPr>
            <a:r>
              <a:rPr lang="en-US" sz="2700">
                <a:latin typeface="Tahoma" pitchFamily="34" charset="0"/>
                <a:cs typeface="Tahoma" pitchFamily="34" charset="0"/>
              </a:rPr>
              <a:t>		       4- Generation of reactive oxygen species</a:t>
            </a:r>
          </a:p>
          <a:p>
            <a:pPr lvl="1">
              <a:lnSpc>
                <a:spcPct val="80000"/>
              </a:lnSpc>
              <a:buFontTx/>
              <a:buNone/>
            </a:pPr>
            <a:r>
              <a:rPr lang="en-US" sz="2200">
                <a:solidFill>
                  <a:srgbClr val="7F7F7F"/>
                </a:solidFill>
                <a:latin typeface="Tahoma" pitchFamily="34" charset="0"/>
                <a:cs typeface="Tahoma" pitchFamily="34" charset="0"/>
              </a:rPr>
              <a:t> (2) the integrity of cell membranes, on which the ionic and   osmotic homeostasis of the cell and its organelles depends</a:t>
            </a:r>
          </a:p>
          <a:p>
            <a:pPr lvl="1">
              <a:lnSpc>
                <a:spcPct val="80000"/>
              </a:lnSpc>
              <a:buFontTx/>
              <a:buNone/>
            </a:pPr>
            <a:r>
              <a:rPr lang="en-US" sz="2200">
                <a:solidFill>
                  <a:srgbClr val="7F7F7F"/>
                </a:solidFill>
                <a:latin typeface="Tahoma" pitchFamily="34" charset="0"/>
                <a:cs typeface="Tahoma" pitchFamily="34" charset="0"/>
              </a:rPr>
              <a:t> (3) the cytoskeleton</a:t>
            </a:r>
          </a:p>
          <a:p>
            <a:pPr lvl="1">
              <a:lnSpc>
                <a:spcPct val="80000"/>
              </a:lnSpc>
              <a:buFontTx/>
              <a:buNone/>
            </a:pPr>
            <a:r>
              <a:rPr lang="en-US" sz="2200">
                <a:solidFill>
                  <a:srgbClr val="7F7F7F"/>
                </a:solidFill>
                <a:latin typeface="Tahoma" pitchFamily="34" charset="0"/>
                <a:cs typeface="Tahoma" pitchFamily="34" charset="0"/>
              </a:rPr>
              <a:t> (4) the integrity of the genetic apparatus of the cell</a:t>
            </a:r>
          </a:p>
          <a:p>
            <a:pPr lvl="1">
              <a:lnSpc>
                <a:spcPct val="80000"/>
              </a:lnSpc>
              <a:buFontTx/>
              <a:buNone/>
            </a:pPr>
            <a:r>
              <a:rPr lang="en-US" sz="2200">
                <a:solidFill>
                  <a:srgbClr val="7F7F7F"/>
                </a:solidFill>
                <a:latin typeface="Tahoma" pitchFamily="34" charset="0"/>
                <a:cs typeface="Tahoma" pitchFamily="34" charset="0"/>
              </a:rPr>
              <a:t> (5) protein synthesis</a:t>
            </a:r>
          </a:p>
          <a:p>
            <a:pPr lvl="1">
              <a:lnSpc>
                <a:spcPct val="80000"/>
              </a:lnSpc>
              <a:buFontTx/>
              <a:buNone/>
            </a:pPr>
            <a:endParaRPr lang="en-US" altLang="ar-SA" sz="1700">
              <a:solidFill>
                <a:srgbClr val="7F7F7F"/>
              </a:solidFill>
              <a:latin typeface="Tahoma" pitchFamily="34" charset="0"/>
              <a:cs typeface="Tahoma" pitchFamily="34" charset="0"/>
            </a:endParaRPr>
          </a:p>
        </p:txBody>
      </p:sp>
      <p:sp>
        <p:nvSpPr>
          <p:cNvPr id="4" name="Rectangle 2"/>
          <p:cNvSpPr txBox="1">
            <a:spLocks noChangeArrowheads="1"/>
          </p:cNvSpPr>
          <p:nvPr/>
        </p:nvSpPr>
        <p:spPr bwMode="auto">
          <a:xfrm>
            <a:off x="685800" y="533400"/>
            <a:ext cx="7772400" cy="1143000"/>
          </a:xfrm>
          <a:prstGeom prst="rect">
            <a:avLst/>
          </a:prstGeom>
          <a:noFill/>
          <a:ln w="9525">
            <a:noFill/>
            <a:miter lim="800000"/>
            <a:headEnd/>
            <a:tailEnd/>
          </a:ln>
          <a:effectLst/>
        </p:spPr>
        <p:txBody>
          <a:bodyPr anchor="ctr"/>
          <a:lstStyle/>
          <a:p>
            <a:pPr algn="ctr">
              <a:defRPr/>
            </a:pPr>
            <a:r>
              <a:rPr lang="en-US" altLang="ar-SA" sz="2400" b="1" dirty="0">
                <a:solidFill>
                  <a:schemeClr val="accent1"/>
                </a:solidFill>
                <a:latin typeface="Verdana" pitchFamily="34" charset="0"/>
                <a:cs typeface="+mn-cs"/>
              </a:rPr>
              <a:t>MECHANISMS OF CELL INJURY </a:t>
            </a:r>
            <a:r>
              <a:rPr lang="en-US" altLang="ar-SA" sz="3200" kern="0" dirty="0">
                <a:solidFill>
                  <a:srgbClr val="FF9933"/>
                </a:solidFill>
                <a:latin typeface="+mj-lt"/>
                <a:ea typeface="+mj-ea"/>
                <a:cs typeface="+mj-cs"/>
              </a:rPr>
              <a:t/>
            </a:r>
            <a:br>
              <a:rPr lang="en-US" altLang="ar-SA" sz="3200" kern="0" dirty="0">
                <a:solidFill>
                  <a:srgbClr val="FF9933"/>
                </a:solidFill>
                <a:latin typeface="+mj-lt"/>
                <a:ea typeface="+mj-ea"/>
                <a:cs typeface="+mj-cs"/>
              </a:rPr>
            </a:br>
            <a:endParaRPr lang="en-US" sz="3200" kern="0" dirty="0">
              <a:solidFill>
                <a:srgbClr val="FF9933"/>
              </a:solidFill>
              <a:latin typeface="+mj-lt"/>
              <a:ea typeface="+mj-ea"/>
              <a:cs typeface="+mj-cs"/>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F2D8E88-9A62-400A-8551-2B5CE454E8C6}" type="slidenum">
              <a:rPr lang="en-US"/>
              <a:pPr/>
              <a:t>41</a:t>
            </a:fld>
            <a:endParaRPr lang="en-US"/>
          </a:p>
        </p:txBody>
      </p:sp>
      <p:sp>
        <p:nvSpPr>
          <p:cNvPr id="59393" name="Content Placeholder 1"/>
          <p:cNvSpPr>
            <a:spLocks noGrp="1"/>
          </p:cNvSpPr>
          <p:nvPr>
            <p:ph idx="4294967295"/>
          </p:nvPr>
        </p:nvSpPr>
        <p:spPr>
          <a:xfrm>
            <a:off x="533400" y="1219200"/>
            <a:ext cx="8229600" cy="5148263"/>
          </a:xfrm>
        </p:spPr>
        <p:txBody>
          <a:bodyPr/>
          <a:lstStyle/>
          <a:p>
            <a:pPr algn="ctr">
              <a:buFontTx/>
              <a:buNone/>
            </a:pPr>
            <a:r>
              <a:rPr lang="en-US">
                <a:latin typeface="Tahoma" pitchFamily="34" charset="0"/>
                <a:cs typeface="Tahoma" pitchFamily="34" charset="0"/>
              </a:rPr>
              <a:t> (1) </a:t>
            </a:r>
            <a:r>
              <a:rPr lang="en-US"/>
              <a:t>DEPLETION OF ATP</a:t>
            </a:r>
          </a:p>
          <a:p>
            <a:r>
              <a:rPr lang="en-US" altLang="ar-SA" sz="2100">
                <a:latin typeface="Tahoma" pitchFamily="34" charset="0"/>
                <a:cs typeface="Tahoma" pitchFamily="34" charset="0"/>
              </a:rPr>
              <a:t>ATP depletion and decreased ATP synthesis are frequently associated with both hypoxic and chemical (toxic) injury</a:t>
            </a:r>
          </a:p>
          <a:p>
            <a:r>
              <a:rPr lang="en-US" altLang="ar-SA" sz="2100">
                <a:latin typeface="Tahoma" pitchFamily="34" charset="0"/>
                <a:cs typeface="Tahoma" pitchFamily="34" charset="0"/>
              </a:rPr>
              <a:t>Depletion of ATP to &lt;5% to 10% of normal levels has widespread effects on many critical cellular systems:</a:t>
            </a:r>
          </a:p>
          <a:p>
            <a:endParaRPr lang="en-US" altLang="ar-SA" sz="2100">
              <a:latin typeface="Tahoma" pitchFamily="34" charset="0"/>
              <a:cs typeface="Tahoma" pitchFamily="34" charset="0"/>
            </a:endParaRPr>
          </a:p>
          <a:p>
            <a:pPr lvl="1"/>
            <a:r>
              <a:rPr lang="en-US" altLang="ar-SA" sz="2100">
                <a:latin typeface="Tahoma" pitchFamily="34" charset="0"/>
                <a:cs typeface="Tahoma" pitchFamily="34" charset="0"/>
              </a:rPr>
              <a:t>Plasma membrane energy-dependent sodium pump is reduced, resulting in cell swelling</a:t>
            </a:r>
          </a:p>
          <a:p>
            <a:pPr lvl="1"/>
            <a:r>
              <a:rPr lang="en-US" altLang="ar-SA" sz="2100">
                <a:latin typeface="Tahoma" pitchFamily="34" charset="0"/>
                <a:cs typeface="Tahoma" pitchFamily="34" charset="0"/>
              </a:rPr>
              <a:t>increased rate of anaerobic glycolysis,  glycogen stores are rapidly depleted. Glycolysis results in the accumulation of lactic acid. This reduces the intracellular pH, resulting in decreased activity of many cellular enzymes. </a:t>
            </a:r>
          </a:p>
          <a:p>
            <a:pPr lvl="1"/>
            <a:r>
              <a:rPr lang="en-US" altLang="ar-SA" sz="2100">
                <a:latin typeface="Tahoma" pitchFamily="34" charset="0"/>
                <a:cs typeface="Tahoma" pitchFamily="34" charset="0"/>
              </a:rPr>
              <a:t>Failure of the Ca2+ pump leads to influx of Ca2+ </a:t>
            </a:r>
          </a:p>
          <a:p>
            <a:pPr lvl="1"/>
            <a:r>
              <a:rPr lang="en-US" altLang="ar-SA" sz="2100">
                <a:latin typeface="Tahoma" pitchFamily="34" charset="0"/>
                <a:cs typeface="Tahoma" pitchFamily="34" charset="0"/>
              </a:rPr>
              <a:t>In cells deprived of oxygen or glucose, unfolded protein formed,  that may lead to cell injury and even death</a:t>
            </a:r>
            <a:r>
              <a:rPr lang="en-US" sz="1700"/>
              <a:t>. </a:t>
            </a:r>
            <a:endParaRPr lang="en-US" sz="1700">
              <a:latin typeface="Tahoma" pitchFamily="34" charset="0"/>
              <a:cs typeface="Tahoma" pitchFamily="34" charset="0"/>
            </a:endParaRPr>
          </a:p>
        </p:txBody>
      </p:sp>
      <p:sp>
        <p:nvSpPr>
          <p:cNvPr id="3" name="Title 2"/>
          <p:cNvSpPr>
            <a:spLocks noGrp="1"/>
          </p:cNvSpPr>
          <p:nvPr>
            <p:ph type="title" idx="4294967295"/>
          </p:nvPr>
        </p:nvSpPr>
        <p:spPr>
          <a:xfrm>
            <a:off x="454025" y="6350"/>
            <a:ext cx="8229600" cy="1143000"/>
          </a:xfrm>
          <a:noFill/>
          <a:ln/>
        </p:spPr>
        <p:txBody>
          <a:bodyPr rtlCol="0">
            <a:normAutofit/>
            <a:scene3d>
              <a:camera prst="orthographicFront"/>
              <a:lightRig rig="soft" dir="t"/>
            </a:scene3d>
            <a:sp3d prstMaterial="softEdge">
              <a:bevelT w="25400" h="25400"/>
            </a:sp3d>
          </a:bodyPr>
          <a:lstStyle/>
          <a:p>
            <a:pPr algn="l" fontAlgn="auto">
              <a:spcAft>
                <a:spcPts val="0"/>
              </a:spcAft>
              <a:defRPr/>
            </a:pPr>
            <a:r>
              <a:rPr lang="en-US" altLang="ar-SA" sz="3600" b="1" kern="1200" dirty="0">
                <a:solidFill>
                  <a:schemeClr val="accent1"/>
                </a:solidFill>
                <a:effectLst>
                  <a:outerShdw blurRad="31750" dist="25400" dir="5400000" algn="tl" rotWithShape="0">
                    <a:srgbClr val="000000">
                      <a:alpha val="25000"/>
                    </a:srgbClr>
                  </a:outerShdw>
                </a:effectLst>
                <a:latin typeface="Verdana" pitchFamily="34" charset="0"/>
                <a:ea typeface="+mj-ea"/>
                <a:cs typeface="+mj-cs"/>
              </a:rPr>
              <a:t>MECHANISMS OF CELL INJURY</a:t>
            </a:r>
            <a:endParaRPr lang="en-US" sz="3600" b="1" kern="1200" dirty="0">
              <a:effectLst>
                <a:outerShdw blurRad="31750" dist="25400" dir="5400000" algn="tl" rotWithShape="0">
                  <a:srgbClr val="000000">
                    <a:alpha val="25000"/>
                  </a:srgbClr>
                </a:outerShdw>
              </a:effectLst>
              <a:latin typeface="+mj-lt"/>
              <a:ea typeface="+mj-ea"/>
              <a:cs typeface="+mj-cs"/>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2"/>
          </p:nvPr>
        </p:nvSpPr>
        <p:spPr/>
        <p:txBody>
          <a:bodyPr/>
          <a:lstStyle/>
          <a:p>
            <a:fld id="{147C1236-7CBB-479E-9312-A09FA3BEA25B}" type="slidenum">
              <a:rPr lang="en-US"/>
              <a:pPr/>
              <a:t>42</a:t>
            </a:fld>
            <a:endParaRPr lang="en-US"/>
          </a:p>
        </p:txBody>
      </p:sp>
      <p:sp>
        <p:nvSpPr>
          <p:cNvPr id="60417" name="Content Placeholder 1"/>
          <p:cNvSpPr>
            <a:spLocks noGrp="1"/>
          </p:cNvSpPr>
          <p:nvPr>
            <p:ph idx="4294967295"/>
          </p:nvPr>
        </p:nvSpPr>
        <p:spPr/>
        <p:txBody>
          <a:bodyPr/>
          <a:lstStyle/>
          <a:p>
            <a:pPr algn="ctr">
              <a:buFontTx/>
              <a:buNone/>
            </a:pPr>
            <a:r>
              <a:rPr lang="en-US"/>
              <a:t>MITOCHONDRIAL DAMAGE</a:t>
            </a:r>
          </a:p>
          <a:p>
            <a:pPr lvl="1"/>
            <a:r>
              <a:rPr lang="en-US"/>
              <a:t> Mitochondria are important targets for virtually all types of injurious stimuli, including hypoxia and toxins.</a:t>
            </a:r>
          </a:p>
          <a:p>
            <a:pPr lvl="1"/>
            <a:r>
              <a:rPr lang="en-US"/>
              <a:t>Cell injury is frequently accompanied by morphologic changes in mitochondria. </a:t>
            </a:r>
          </a:p>
        </p:txBody>
      </p:sp>
      <p:sp>
        <p:nvSpPr>
          <p:cNvPr id="4" name="Title 2"/>
          <p:cNvSpPr>
            <a:spLocks noGrp="1"/>
          </p:cNvSpPr>
          <p:nvPr>
            <p:ph type="title" idx="4294967295"/>
          </p:nvPr>
        </p:nvSpPr>
        <p:spPr>
          <a:noFill/>
          <a:ln/>
        </p:spPr>
        <p:txBody>
          <a:bodyPr rtlCol="0">
            <a:normAutofit/>
            <a:scene3d>
              <a:camera prst="orthographicFront"/>
              <a:lightRig rig="soft" dir="t"/>
            </a:scene3d>
            <a:sp3d prstMaterial="softEdge">
              <a:bevelT w="25400" h="25400"/>
            </a:sp3d>
          </a:bodyPr>
          <a:lstStyle/>
          <a:p>
            <a:pPr algn="l" fontAlgn="auto">
              <a:spcAft>
                <a:spcPts val="0"/>
              </a:spcAft>
              <a:defRPr/>
            </a:pPr>
            <a:r>
              <a:rPr lang="en-US" altLang="ar-SA" sz="3600" b="1" kern="1200" dirty="0">
                <a:solidFill>
                  <a:schemeClr val="accent1"/>
                </a:solidFill>
                <a:effectLst>
                  <a:outerShdw blurRad="31750" dist="25400" dir="5400000" algn="tl" rotWithShape="0">
                    <a:srgbClr val="000000">
                      <a:alpha val="25000"/>
                    </a:srgbClr>
                  </a:outerShdw>
                </a:effectLst>
                <a:latin typeface="Verdana" pitchFamily="34" charset="0"/>
                <a:ea typeface="+mj-ea"/>
                <a:cs typeface="+mj-cs"/>
              </a:rPr>
              <a:t>MECHANISMS OF CELL INJURY</a:t>
            </a:r>
            <a:endParaRPr lang="en-US" sz="3600" b="1" kern="1200" dirty="0">
              <a:effectLst>
                <a:outerShdw blurRad="31750" dist="25400" dir="5400000" algn="tl" rotWithShape="0">
                  <a:srgbClr val="000000">
                    <a:alpha val="25000"/>
                  </a:srgbClr>
                </a:outerShdw>
              </a:effectLst>
              <a:latin typeface="+mj-lt"/>
              <a:ea typeface="+mj-ea"/>
              <a:cs typeface="+mj-cs"/>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2"/>
          </p:nvPr>
        </p:nvSpPr>
        <p:spPr/>
        <p:txBody>
          <a:bodyPr/>
          <a:lstStyle/>
          <a:p>
            <a:fld id="{66865095-405F-4E1A-A397-26B09E4E291A}" type="slidenum">
              <a:rPr lang="en-US"/>
              <a:pPr/>
              <a:t>43</a:t>
            </a:fld>
            <a:endParaRPr lang="en-US"/>
          </a:p>
        </p:txBody>
      </p:sp>
      <p:pic>
        <p:nvPicPr>
          <p:cNvPr id="61441" name="Picture 2" descr="G:\Cotran\Images\CH01\f001004.JPG"/>
          <p:cNvPicPr>
            <a:picLocks noChangeAspect="1" noChangeArrowheads="1"/>
          </p:cNvPicPr>
          <p:nvPr/>
        </p:nvPicPr>
        <p:blipFill>
          <a:blip r:embed="rId2"/>
          <a:srcRect/>
          <a:stretch>
            <a:fillRect/>
          </a:stretch>
        </p:blipFill>
        <p:spPr bwMode="auto">
          <a:xfrm>
            <a:off x="1676400" y="1143000"/>
            <a:ext cx="6934200" cy="4570413"/>
          </a:xfrm>
          <a:prstGeom prst="rect">
            <a:avLst/>
          </a:prstGeom>
          <a:noFill/>
          <a:ln w="9525">
            <a:noFill/>
            <a:miter lim="800000"/>
            <a:headEnd/>
            <a:tailEnd/>
          </a:ln>
        </p:spPr>
      </p:pic>
      <p:sp>
        <p:nvSpPr>
          <p:cNvPr id="264195" name="Rectangle 3"/>
          <p:cNvSpPr>
            <a:spLocks noGrp="1" noChangeArrowheads="1"/>
          </p:cNvSpPr>
          <p:nvPr>
            <p:ph type="title" idx="4294967295"/>
          </p:nvPr>
        </p:nvSpPr>
        <p:spPr>
          <a:xfrm>
            <a:off x="685800" y="228600"/>
            <a:ext cx="7772400" cy="228600"/>
          </a:xfrm>
          <a:noFill/>
          <a:ln/>
        </p:spPr>
        <p:txBody>
          <a:bodyPr rtlCol="0">
            <a:normAutofit fontScale="90000"/>
            <a:scene3d>
              <a:camera prst="orthographicFront"/>
              <a:lightRig rig="soft" dir="t"/>
            </a:scene3d>
            <a:sp3d prstMaterial="softEdge">
              <a:bevelT w="25400" h="25400"/>
            </a:sp3d>
          </a:bodyPr>
          <a:lstStyle/>
          <a:p>
            <a:pPr algn="l" fontAlgn="auto">
              <a:spcAft>
                <a:spcPts val="0"/>
              </a:spcAft>
              <a:defRPr/>
            </a:pPr>
            <a:r>
              <a:rPr lang="en-US" sz="2000" b="1" kern="1200" dirty="0">
                <a:solidFill>
                  <a:schemeClr val="accent1"/>
                </a:solidFill>
                <a:effectLst>
                  <a:outerShdw blurRad="31750" dist="25400" dir="5400000" algn="tl" rotWithShape="0">
                    <a:srgbClr val="000000">
                      <a:alpha val="25000"/>
                    </a:srgbClr>
                  </a:outerShdw>
                </a:effectLst>
                <a:latin typeface="Verdana" pitchFamily="34" charset="0"/>
                <a:ea typeface="+mj-ea"/>
                <a:cs typeface="+mj-cs"/>
              </a:rPr>
              <a:t>GENERAL MECHANISMS OF INJURY</a:t>
            </a:r>
          </a:p>
        </p:txBody>
      </p:sp>
      <p:sp>
        <p:nvSpPr>
          <p:cNvPr id="61443" name="TextBox 3"/>
          <p:cNvSpPr txBox="1">
            <a:spLocks noChangeArrowheads="1"/>
          </p:cNvSpPr>
          <p:nvPr/>
        </p:nvSpPr>
        <p:spPr bwMode="auto">
          <a:xfrm>
            <a:off x="5638800" y="5791200"/>
            <a:ext cx="2319338" cy="369888"/>
          </a:xfrm>
          <a:prstGeom prst="rect">
            <a:avLst/>
          </a:prstGeom>
          <a:solidFill>
            <a:srgbClr val="B889DB"/>
          </a:solidFill>
          <a:ln w="9525">
            <a:noFill/>
            <a:miter lim="800000"/>
            <a:headEnd/>
            <a:tailEnd/>
          </a:ln>
        </p:spPr>
        <p:txBody>
          <a:bodyPr wrap="none">
            <a:spAutoFit/>
          </a:bodyPr>
          <a:lstStyle/>
          <a:p>
            <a:r>
              <a:rPr lang="en-US">
                <a:solidFill>
                  <a:schemeClr val="bg1"/>
                </a:solidFill>
                <a:latin typeface="Lucida Sans Unicode" pitchFamily="34" charset="0"/>
              </a:rPr>
              <a:t>Result in apoptosis</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2"/>
          </p:nvPr>
        </p:nvSpPr>
        <p:spPr/>
        <p:txBody>
          <a:bodyPr/>
          <a:lstStyle/>
          <a:p>
            <a:fld id="{7841EA88-F4D6-4FD7-8C53-972A2C62D0C7}" type="slidenum">
              <a:rPr lang="en-US"/>
              <a:pPr/>
              <a:t>44</a:t>
            </a:fld>
            <a:endParaRPr lang="en-US"/>
          </a:p>
        </p:txBody>
      </p:sp>
      <p:sp>
        <p:nvSpPr>
          <p:cNvPr id="2" name="Content Placeholder 1"/>
          <p:cNvSpPr>
            <a:spLocks noGrp="1"/>
          </p:cNvSpPr>
          <p:nvPr>
            <p:ph idx="4294967295"/>
          </p:nvPr>
        </p:nvSpPr>
        <p:spPr/>
        <p:txBody>
          <a:bodyPr>
            <a:normAutofit/>
          </a:bodyPr>
          <a:lstStyle/>
          <a:p>
            <a:pPr algn="ctr">
              <a:lnSpc>
                <a:spcPct val="90000"/>
              </a:lnSpc>
              <a:buFontTx/>
              <a:buNone/>
            </a:pPr>
            <a:r>
              <a:rPr lang="en-US" sz="2400"/>
              <a:t>INFLUX OF INTRACELLULAR CALCIUM AND LOSS OF CALCIUM HOMEOSTASIS</a:t>
            </a:r>
          </a:p>
          <a:p>
            <a:pPr>
              <a:lnSpc>
                <a:spcPct val="90000"/>
              </a:lnSpc>
            </a:pPr>
            <a:r>
              <a:rPr lang="en-US" sz="2400">
                <a:latin typeface="Tahoma" pitchFamily="34" charset="0"/>
                <a:cs typeface="Tahoma" pitchFamily="34" charset="0"/>
              </a:rPr>
              <a:t>Calcium ions are important mediators of cell injury.</a:t>
            </a:r>
          </a:p>
          <a:p>
            <a:pPr>
              <a:lnSpc>
                <a:spcPct val="90000"/>
              </a:lnSpc>
            </a:pPr>
            <a:r>
              <a:rPr lang="en-US" sz="2400">
                <a:latin typeface="Tahoma" pitchFamily="34" charset="0"/>
                <a:cs typeface="Tahoma" pitchFamily="34" charset="0"/>
              </a:rPr>
              <a:t> Cytosolic free calcium is maintained at extremely low concentrations (&lt;0.1 μmol) compared with extracellular levels of 1.3 mmol, and most intracellular calcium is sequestered in mitochondria and endoplasmic reticulum.</a:t>
            </a:r>
          </a:p>
          <a:p>
            <a:pPr>
              <a:lnSpc>
                <a:spcPct val="90000"/>
              </a:lnSpc>
            </a:pPr>
            <a:r>
              <a:rPr lang="en-US" sz="2400">
                <a:latin typeface="Tahoma" pitchFamily="34" charset="0"/>
                <a:cs typeface="Tahoma" pitchFamily="34" charset="0"/>
              </a:rPr>
              <a:t> Such gradients are modulated by membrane-associated, energy-dependent Ca</a:t>
            </a:r>
            <a:r>
              <a:rPr lang="en-US" sz="2400" baseline="30000">
                <a:latin typeface="Tahoma" pitchFamily="34" charset="0"/>
                <a:cs typeface="Tahoma" pitchFamily="34" charset="0"/>
              </a:rPr>
              <a:t>2+</a:t>
            </a:r>
            <a:r>
              <a:rPr lang="en-US" sz="2400">
                <a:latin typeface="Tahoma" pitchFamily="34" charset="0"/>
                <a:cs typeface="Tahoma" pitchFamily="34" charset="0"/>
              </a:rPr>
              <a:t>, Mg</a:t>
            </a:r>
            <a:r>
              <a:rPr lang="en-US" sz="2400" baseline="30000">
                <a:latin typeface="Tahoma" pitchFamily="34" charset="0"/>
                <a:cs typeface="Tahoma" pitchFamily="34" charset="0"/>
              </a:rPr>
              <a:t>2+</a:t>
            </a:r>
            <a:r>
              <a:rPr lang="en-US" sz="2400">
                <a:latin typeface="Tahoma" pitchFamily="34" charset="0"/>
                <a:cs typeface="Tahoma" pitchFamily="34" charset="0"/>
              </a:rPr>
              <a:t>-ATPases. </a:t>
            </a:r>
          </a:p>
          <a:p>
            <a:pPr>
              <a:lnSpc>
                <a:spcPct val="90000"/>
              </a:lnSpc>
            </a:pPr>
            <a:r>
              <a:rPr lang="en-US" sz="2400">
                <a:latin typeface="Tahoma" pitchFamily="34" charset="0"/>
                <a:cs typeface="Tahoma" pitchFamily="34" charset="0"/>
              </a:rPr>
              <a:t>Ischemia and certain toxins cause an early increase in cytosolic calcium concentration, owing to the net influx of Ca</a:t>
            </a:r>
            <a:r>
              <a:rPr lang="en-US" sz="2400" baseline="30000">
                <a:latin typeface="Tahoma" pitchFamily="34" charset="0"/>
                <a:cs typeface="Tahoma" pitchFamily="34" charset="0"/>
              </a:rPr>
              <a:t>2+</a:t>
            </a:r>
            <a:r>
              <a:rPr lang="en-US" sz="2400">
                <a:latin typeface="Tahoma" pitchFamily="34" charset="0"/>
                <a:cs typeface="Tahoma" pitchFamily="34" charset="0"/>
              </a:rPr>
              <a:t> across the plasma membrane and the release of Ca</a:t>
            </a:r>
            <a:r>
              <a:rPr lang="en-US" sz="2400" baseline="30000">
                <a:latin typeface="Tahoma" pitchFamily="34" charset="0"/>
                <a:cs typeface="Tahoma" pitchFamily="34" charset="0"/>
              </a:rPr>
              <a:t>2+</a:t>
            </a:r>
            <a:r>
              <a:rPr lang="en-US" sz="2400">
                <a:latin typeface="Tahoma" pitchFamily="34" charset="0"/>
                <a:cs typeface="Tahoma" pitchFamily="34" charset="0"/>
              </a:rPr>
              <a:t> from mitochondria and endoplasmic reticulum  </a:t>
            </a:r>
          </a:p>
        </p:txBody>
      </p:sp>
      <p:sp>
        <p:nvSpPr>
          <p:cNvPr id="4" name="Rectangle 3"/>
          <p:cNvSpPr>
            <a:spLocks noGrp="1" noChangeArrowheads="1"/>
          </p:cNvSpPr>
          <p:nvPr>
            <p:ph type="title" idx="4294967295"/>
          </p:nvPr>
        </p:nvSpPr>
        <p:spPr>
          <a:noFill/>
          <a:ln/>
        </p:spPr>
        <p:txBody>
          <a:bodyPr rtlCol="0">
            <a:normAutofit/>
            <a:scene3d>
              <a:camera prst="orthographicFront"/>
              <a:lightRig rig="soft" dir="t"/>
            </a:scene3d>
            <a:sp3d prstMaterial="softEdge">
              <a:bevelT w="25400" h="25400"/>
            </a:sp3d>
          </a:bodyPr>
          <a:lstStyle/>
          <a:p>
            <a:pPr algn="l" fontAlgn="auto">
              <a:spcAft>
                <a:spcPts val="0"/>
              </a:spcAft>
              <a:defRPr/>
            </a:pPr>
            <a:r>
              <a:rPr lang="en-US" sz="2000" b="1" kern="1200" dirty="0">
                <a:solidFill>
                  <a:schemeClr val="accent1"/>
                </a:solidFill>
                <a:effectLst>
                  <a:outerShdw blurRad="31750" dist="25400" dir="5400000" algn="tl" rotWithShape="0">
                    <a:srgbClr val="000000">
                      <a:alpha val="25000"/>
                    </a:srgbClr>
                  </a:outerShdw>
                </a:effectLst>
                <a:latin typeface="Verdana" pitchFamily="34" charset="0"/>
                <a:ea typeface="+mj-ea"/>
                <a:cs typeface="+mj-cs"/>
              </a:rPr>
              <a:t>GENERAL MECHANISMS OF INJURY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20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fade">
                                      <p:cBhvr>
                                        <p:cTn id="12" dur="2000"/>
                                        <p:tgtEl>
                                          <p:spTgt spid="2">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fade">
                                      <p:cBhvr>
                                        <p:cTn id="17" dur="20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2"/>
          </p:nvPr>
        </p:nvSpPr>
        <p:spPr/>
        <p:txBody>
          <a:bodyPr/>
          <a:lstStyle/>
          <a:p>
            <a:fld id="{D61F76A1-F5F8-400F-AAAA-877AB46E8FD9}" type="slidenum">
              <a:rPr lang="en-US"/>
              <a:pPr/>
              <a:t>45</a:t>
            </a:fld>
            <a:endParaRPr lang="en-US"/>
          </a:p>
        </p:txBody>
      </p:sp>
      <p:sp>
        <p:nvSpPr>
          <p:cNvPr id="263170" name="Rectangle 2"/>
          <p:cNvSpPr>
            <a:spLocks noGrp="1" noChangeArrowheads="1"/>
          </p:cNvSpPr>
          <p:nvPr>
            <p:ph type="title" idx="4294967295"/>
          </p:nvPr>
        </p:nvSpPr>
        <p:spPr>
          <a:xfrm>
            <a:off x="533400" y="228600"/>
            <a:ext cx="7772400" cy="533400"/>
          </a:xfrm>
          <a:noFill/>
          <a:ln/>
        </p:spPr>
        <p:txBody>
          <a:bodyPr rtlCol="0">
            <a:normAutofit fontScale="90000"/>
            <a:scene3d>
              <a:camera prst="orthographicFront"/>
              <a:lightRig rig="soft" dir="t"/>
            </a:scene3d>
            <a:sp3d prstMaterial="softEdge">
              <a:bevelT w="25400" h="25400"/>
            </a:sp3d>
          </a:bodyPr>
          <a:lstStyle/>
          <a:p>
            <a:pPr algn="l" fontAlgn="auto">
              <a:spcAft>
                <a:spcPts val="0"/>
              </a:spcAft>
              <a:defRPr/>
            </a:pPr>
            <a:r>
              <a:rPr lang="en-US" sz="2000" b="1" kern="1200" dirty="0">
                <a:solidFill>
                  <a:schemeClr val="accent1"/>
                </a:solidFill>
                <a:effectLst>
                  <a:outerShdw blurRad="31750" dist="25400" dir="5400000" algn="tl" rotWithShape="0">
                    <a:srgbClr val="000000">
                      <a:alpha val="25000"/>
                    </a:srgbClr>
                  </a:outerShdw>
                </a:effectLst>
                <a:latin typeface="Verdana" pitchFamily="34" charset="0"/>
                <a:ea typeface="+mj-ea"/>
                <a:cs typeface="+mj-cs"/>
              </a:rPr>
              <a:t>GENERAL MECHANISMS OF INJURY</a:t>
            </a:r>
            <a:br>
              <a:rPr lang="en-US" sz="2000" b="1" kern="1200" dirty="0">
                <a:solidFill>
                  <a:schemeClr val="accent1"/>
                </a:solidFill>
                <a:effectLst>
                  <a:outerShdw blurRad="31750" dist="25400" dir="5400000" algn="tl" rotWithShape="0">
                    <a:srgbClr val="000000">
                      <a:alpha val="25000"/>
                    </a:srgbClr>
                  </a:outerShdw>
                </a:effectLst>
                <a:latin typeface="Verdana" pitchFamily="34" charset="0"/>
                <a:ea typeface="+mj-ea"/>
                <a:cs typeface="+mj-cs"/>
              </a:rPr>
            </a:br>
            <a:endParaRPr lang="en-US" sz="2000" b="1" kern="1200" dirty="0">
              <a:solidFill>
                <a:schemeClr val="accent1"/>
              </a:solidFill>
              <a:effectLst>
                <a:outerShdw blurRad="31750" dist="25400" dir="5400000" algn="tl" rotWithShape="0">
                  <a:srgbClr val="000000">
                    <a:alpha val="25000"/>
                  </a:srgbClr>
                </a:outerShdw>
              </a:effectLst>
              <a:latin typeface="Verdana" pitchFamily="34" charset="0"/>
              <a:ea typeface="+mj-ea"/>
              <a:cs typeface="+mj-cs"/>
            </a:endParaRPr>
          </a:p>
        </p:txBody>
      </p:sp>
      <p:pic>
        <p:nvPicPr>
          <p:cNvPr id="63490" name="Picture 3" descr="G:\Cotran\Images\CH01\f001003.JPG"/>
          <p:cNvPicPr>
            <a:picLocks noChangeAspect="1" noChangeArrowheads="1"/>
          </p:cNvPicPr>
          <p:nvPr/>
        </p:nvPicPr>
        <p:blipFill>
          <a:blip r:embed="rId2"/>
          <a:srcRect/>
          <a:stretch>
            <a:fillRect/>
          </a:stretch>
        </p:blipFill>
        <p:spPr bwMode="auto">
          <a:xfrm>
            <a:off x="2057400" y="1219200"/>
            <a:ext cx="6645275" cy="4849813"/>
          </a:xfrm>
          <a:prstGeom prst="rect">
            <a:avLst/>
          </a:prstGeom>
          <a:noFill/>
          <a:ln w="9525">
            <a:noFill/>
            <a:miter lim="800000"/>
            <a:headEnd/>
            <a:tailEnd/>
          </a:ln>
        </p:spPr>
      </p:pic>
      <p:sp>
        <p:nvSpPr>
          <p:cNvPr id="63491" name="Rectangle 4"/>
          <p:cNvSpPr>
            <a:spLocks noChangeArrowheads="1"/>
          </p:cNvSpPr>
          <p:nvPr/>
        </p:nvSpPr>
        <p:spPr bwMode="auto">
          <a:xfrm>
            <a:off x="762000" y="533400"/>
            <a:ext cx="7756525" cy="523875"/>
          </a:xfrm>
          <a:prstGeom prst="rect">
            <a:avLst/>
          </a:prstGeom>
          <a:noFill/>
          <a:ln w="9525">
            <a:noFill/>
            <a:miter lim="800000"/>
            <a:headEnd/>
            <a:tailEnd/>
          </a:ln>
        </p:spPr>
        <p:txBody>
          <a:bodyPr wrap="none">
            <a:spAutoFit/>
          </a:bodyPr>
          <a:lstStyle/>
          <a:p>
            <a:r>
              <a:rPr lang="en-US" altLang="ar-SA" sz="2800">
                <a:solidFill>
                  <a:schemeClr val="tx2"/>
                </a:solidFill>
                <a:latin typeface="Lucida Sans Unicode" pitchFamily="34" charset="0"/>
              </a:rPr>
              <a:t>Failure of intracellular calcium homeostasis</a:t>
            </a:r>
            <a:endParaRPr lang="en-US" sz="2800">
              <a:solidFill>
                <a:schemeClr val="tx2"/>
              </a:solidFill>
              <a:latin typeface="Lucida Sans Unicode" pitchFamily="34" charset="0"/>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B3D938D-B7F4-44DF-BA4E-FB781B01E249}" type="slidenum">
              <a:rPr lang="en-US"/>
              <a:pPr/>
              <a:t>46</a:t>
            </a:fld>
            <a:endParaRPr lang="en-US"/>
          </a:p>
        </p:txBody>
      </p:sp>
      <p:sp>
        <p:nvSpPr>
          <p:cNvPr id="304130" name="Rectangle 2050"/>
          <p:cNvSpPr>
            <a:spLocks noGrp="1" noChangeArrowheads="1"/>
          </p:cNvSpPr>
          <p:nvPr>
            <p:ph type="title" idx="4294967295"/>
          </p:nvPr>
        </p:nvSpPr>
        <p:spPr>
          <a:noFill/>
          <a:ln/>
        </p:spPr>
        <p:txBody>
          <a:bodyPr rtlCol="0">
            <a:normAutofit/>
            <a:scene3d>
              <a:camera prst="orthographicFront"/>
              <a:lightRig rig="soft" dir="t"/>
            </a:scene3d>
            <a:sp3d prstMaterial="softEdge">
              <a:bevelT w="25400" h="25400"/>
            </a:sp3d>
          </a:bodyPr>
          <a:lstStyle/>
          <a:p>
            <a:pPr fontAlgn="auto">
              <a:spcAft>
                <a:spcPts val="0"/>
              </a:spcAft>
              <a:defRPr/>
            </a:pPr>
            <a:r>
              <a:rPr lang="en-US" altLang="ar-SA" sz="2400" b="1" kern="1200" dirty="0">
                <a:solidFill>
                  <a:schemeClr val="accent1"/>
                </a:solidFill>
                <a:effectLst>
                  <a:outerShdw blurRad="31750" dist="25400" dir="5400000" algn="tl" rotWithShape="0">
                    <a:srgbClr val="000000">
                      <a:alpha val="25000"/>
                    </a:srgbClr>
                  </a:outerShdw>
                </a:effectLst>
                <a:latin typeface="Verdana" pitchFamily="34" charset="0"/>
                <a:ea typeface="+mn-ea"/>
                <a:cs typeface="+mn-cs"/>
              </a:rPr>
              <a:t>FREE RADICAL MEDIATION OF CELL </a:t>
            </a:r>
            <a:r>
              <a:rPr lang="en-US" altLang="ar-SA" sz="2400" b="1" kern="1200" dirty="0">
                <a:solidFill>
                  <a:schemeClr val="accent1"/>
                </a:solidFill>
                <a:effectLst>
                  <a:outerShdw blurRad="31750" dist="25400" dir="5400000" algn="tl" rotWithShape="0">
                    <a:srgbClr val="000000">
                      <a:alpha val="25000"/>
                    </a:srgbClr>
                  </a:outerShdw>
                </a:effectLst>
                <a:latin typeface="Verdana" pitchFamily="34" charset="0"/>
                <a:ea typeface="+mn-ea"/>
                <a:cs typeface="+mn-cs"/>
              </a:rPr>
              <a:t>INJURY</a:t>
            </a:r>
            <a:br>
              <a:rPr lang="en-US" altLang="ar-SA" sz="2400" b="1" kern="1200" dirty="0">
                <a:solidFill>
                  <a:schemeClr val="accent1"/>
                </a:solidFill>
                <a:effectLst>
                  <a:outerShdw blurRad="31750" dist="25400" dir="5400000" algn="tl" rotWithShape="0">
                    <a:srgbClr val="000000">
                      <a:alpha val="25000"/>
                    </a:srgbClr>
                  </a:outerShdw>
                </a:effectLst>
                <a:latin typeface="Verdana" pitchFamily="34" charset="0"/>
                <a:ea typeface="+mn-ea"/>
                <a:cs typeface="+mn-cs"/>
              </a:rPr>
            </a:br>
            <a:r>
              <a:rPr lang="en-US" sz="2400" b="1" kern="1200" dirty="0">
                <a:effectLst>
                  <a:outerShdw blurRad="31750" dist="25400" dir="5400000" algn="tl" rotWithShape="0">
                    <a:srgbClr val="000000">
                      <a:alpha val="25000"/>
                    </a:srgbClr>
                  </a:outerShdw>
                </a:effectLst>
                <a:latin typeface="Tahoma" pitchFamily="34" charset="0"/>
                <a:ea typeface="Tahoma" pitchFamily="34" charset="0"/>
                <a:cs typeface="Tahoma" pitchFamily="34" charset="0"/>
              </a:rPr>
              <a:t> Generation of reactive oxygen species</a:t>
            </a:r>
            <a:endParaRPr lang="en-US" altLang="ar-SA" sz="2400" b="1" kern="1200" dirty="0">
              <a:solidFill>
                <a:schemeClr val="accent1"/>
              </a:solidFill>
              <a:effectLst>
                <a:outerShdw blurRad="31750" dist="25400" dir="5400000" algn="tl" rotWithShape="0">
                  <a:srgbClr val="000000">
                    <a:alpha val="25000"/>
                  </a:srgbClr>
                </a:outerShdw>
              </a:effectLst>
              <a:latin typeface="Verdana" pitchFamily="34" charset="0"/>
              <a:ea typeface="+mn-ea"/>
              <a:cs typeface="+mn-cs"/>
            </a:endParaRPr>
          </a:p>
        </p:txBody>
      </p:sp>
      <p:sp>
        <p:nvSpPr>
          <p:cNvPr id="64514" name="Rectangle 2051"/>
          <p:cNvSpPr>
            <a:spLocks noGrp="1" noChangeArrowheads="1"/>
          </p:cNvSpPr>
          <p:nvPr>
            <p:ph idx="4294967295"/>
          </p:nvPr>
        </p:nvSpPr>
        <p:spPr>
          <a:xfrm>
            <a:off x="685800" y="1795463"/>
            <a:ext cx="7772400" cy="3962400"/>
          </a:xfrm>
        </p:spPr>
        <p:txBody>
          <a:bodyPr/>
          <a:lstStyle/>
          <a:p>
            <a:pPr lvl="1">
              <a:buFontTx/>
              <a:buNone/>
            </a:pPr>
            <a:r>
              <a:rPr lang="en-US" altLang="ar-SA">
                <a:latin typeface="Tahoma" pitchFamily="34" charset="0"/>
                <a:cs typeface="Tahoma" pitchFamily="34" charset="0"/>
              </a:rPr>
              <a:t>Important mechanism of cell damage.</a:t>
            </a:r>
          </a:p>
          <a:p>
            <a:pPr lvl="1">
              <a:buFontTx/>
              <a:buNone/>
            </a:pPr>
            <a:r>
              <a:rPr lang="en-US" altLang="ar-SA">
                <a:latin typeface="Tahoma" pitchFamily="34" charset="0"/>
                <a:cs typeface="Tahoma" pitchFamily="34" charset="0"/>
              </a:rPr>
              <a:t>Free radical are chemical species with a single unpaired electron in an outer orbital.</a:t>
            </a:r>
          </a:p>
          <a:p>
            <a:pPr lvl="1">
              <a:buFontTx/>
              <a:buNone/>
            </a:pPr>
            <a:r>
              <a:rPr lang="en-US" altLang="ar-SA">
                <a:latin typeface="Tahoma" pitchFamily="34" charset="0"/>
                <a:cs typeface="Tahoma" pitchFamily="34" charset="0"/>
              </a:rPr>
              <a:t>This state is unstable and react with organic and inorganic chemical</a:t>
            </a:r>
            <a:r>
              <a:rPr lang="en-US" altLang="ar-SA" sz="3100"/>
              <a:t>.</a:t>
            </a:r>
          </a:p>
          <a:p>
            <a:endParaRPr lang="en-US" altLang="ar-SA"/>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54D4B9A-7B7A-4EDD-B73B-C640B2D7A098}" type="slidenum">
              <a:rPr lang="en-US"/>
              <a:pPr/>
              <a:t>47</a:t>
            </a:fld>
            <a:endParaRPr lang="en-US"/>
          </a:p>
        </p:txBody>
      </p:sp>
      <p:sp>
        <p:nvSpPr>
          <p:cNvPr id="65537" name="Text Box 4098"/>
          <p:cNvSpPr txBox="1">
            <a:spLocks noChangeArrowheads="1"/>
          </p:cNvSpPr>
          <p:nvPr/>
        </p:nvSpPr>
        <p:spPr bwMode="auto">
          <a:xfrm>
            <a:off x="685800" y="1905000"/>
            <a:ext cx="8016875" cy="2032000"/>
          </a:xfrm>
          <a:prstGeom prst="rect">
            <a:avLst/>
          </a:prstGeom>
          <a:noFill/>
          <a:ln w="9525">
            <a:noFill/>
            <a:miter lim="800000"/>
            <a:headEnd/>
            <a:tailEnd/>
          </a:ln>
        </p:spPr>
        <p:txBody>
          <a:bodyPr>
            <a:spAutoFit/>
          </a:bodyPr>
          <a:lstStyle/>
          <a:p>
            <a:pPr marL="457200" indent="-457200"/>
            <a:r>
              <a:rPr lang="en-US" b="1">
                <a:latin typeface="Verdana" pitchFamily="34" charset="0"/>
              </a:rPr>
              <a:t>Cell injury</a:t>
            </a:r>
            <a:r>
              <a:rPr lang="en-US">
                <a:latin typeface="Verdana" pitchFamily="34" charset="0"/>
              </a:rPr>
              <a:t> by oxygen radicals </a:t>
            </a:r>
          </a:p>
          <a:p>
            <a:pPr marL="457200" indent="-457200"/>
            <a:endParaRPr lang="en-US">
              <a:latin typeface="Verdana" pitchFamily="34" charset="0"/>
            </a:endParaRPr>
          </a:p>
          <a:p>
            <a:pPr marL="457200" indent="-457200">
              <a:buFontTx/>
              <a:buAutoNum type="arabicPeriod"/>
            </a:pPr>
            <a:r>
              <a:rPr lang="en-US">
                <a:latin typeface="Verdana" pitchFamily="34" charset="0"/>
              </a:rPr>
              <a:t>Superoxide</a:t>
            </a:r>
          </a:p>
          <a:p>
            <a:pPr marL="457200" indent="-457200">
              <a:buFontTx/>
              <a:buAutoNum type="arabicPeriod"/>
            </a:pPr>
            <a:r>
              <a:rPr lang="en-US">
                <a:latin typeface="Verdana" pitchFamily="34" charset="0"/>
              </a:rPr>
              <a:t>Hydrogen peroxide</a:t>
            </a:r>
          </a:p>
          <a:p>
            <a:pPr marL="457200" indent="-457200">
              <a:buFontTx/>
              <a:buAutoNum type="arabicPeriod"/>
            </a:pPr>
            <a:r>
              <a:rPr lang="en-US">
                <a:latin typeface="Verdana" pitchFamily="34" charset="0"/>
              </a:rPr>
              <a:t>Hydroxy radical </a:t>
            </a:r>
          </a:p>
          <a:p>
            <a:pPr marL="457200" indent="-457200"/>
            <a:r>
              <a:rPr lang="en-US">
                <a:latin typeface="Verdana" pitchFamily="34" charset="0"/>
              </a:rPr>
              <a:t>      </a:t>
            </a:r>
          </a:p>
          <a:p>
            <a:pPr marL="457200" indent="-457200"/>
            <a:endParaRPr lang="en-US">
              <a:latin typeface="Verdana" pitchFamily="34" charset="0"/>
            </a:endParaRPr>
          </a:p>
        </p:txBody>
      </p:sp>
      <p:sp>
        <p:nvSpPr>
          <p:cNvPr id="65538" name="Rectangle 4099"/>
          <p:cNvSpPr>
            <a:spLocks noChangeArrowheads="1"/>
          </p:cNvSpPr>
          <p:nvPr/>
        </p:nvSpPr>
        <p:spPr bwMode="auto">
          <a:xfrm>
            <a:off x="381000" y="685800"/>
            <a:ext cx="8305800" cy="381000"/>
          </a:xfrm>
          <a:prstGeom prst="rect">
            <a:avLst/>
          </a:prstGeom>
          <a:noFill/>
          <a:ln w="9525">
            <a:noFill/>
            <a:miter lim="800000"/>
            <a:headEnd/>
            <a:tailEnd/>
          </a:ln>
        </p:spPr>
        <p:txBody>
          <a:bodyPr anchor="ctr"/>
          <a:lstStyle/>
          <a:p>
            <a:pPr algn="ctr"/>
            <a:r>
              <a:rPr lang="en-US" altLang="ar-SA" sz="2400" b="1">
                <a:solidFill>
                  <a:schemeClr val="accent1"/>
                </a:solidFill>
                <a:latin typeface="Verdana" pitchFamily="34" charset="0"/>
              </a:rPr>
              <a:t>MECHANISMS OF INJURY BY FREE RADICALS</a:t>
            </a:r>
            <a:endParaRPr lang="en-US" sz="2400" b="1">
              <a:solidFill>
                <a:schemeClr val="accent1"/>
              </a:solidFill>
              <a:latin typeface="Verdana" pitchFamily="34" charset="0"/>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0FA8D7B-D145-43CC-8350-9C356FBF8B46}" type="slidenum">
              <a:rPr lang="en-US"/>
              <a:pPr/>
              <a:t>48</a:t>
            </a:fld>
            <a:endParaRPr lang="en-US"/>
          </a:p>
        </p:txBody>
      </p:sp>
      <p:sp>
        <p:nvSpPr>
          <p:cNvPr id="43010" name="Rectangle 2"/>
          <p:cNvSpPr>
            <a:spLocks noGrp="1" noChangeArrowheads="1"/>
          </p:cNvSpPr>
          <p:nvPr>
            <p:ph type="title" idx="4294967295"/>
          </p:nvPr>
        </p:nvSpPr>
        <p:spPr>
          <a:xfrm>
            <a:off x="609600" y="533400"/>
            <a:ext cx="8153400" cy="685800"/>
          </a:xfrm>
          <a:noFill/>
          <a:ln/>
        </p:spPr>
        <p:txBody>
          <a:bodyPr rtlCol="0">
            <a:normAutofit fontScale="90000"/>
            <a:scene3d>
              <a:camera prst="orthographicFront"/>
              <a:lightRig rig="soft" dir="t"/>
            </a:scene3d>
            <a:sp3d prstMaterial="softEdge">
              <a:bevelT w="25400" h="25400"/>
            </a:sp3d>
          </a:bodyPr>
          <a:lstStyle/>
          <a:p>
            <a:pPr lvl="1" algn="l" fontAlgn="auto">
              <a:spcAft>
                <a:spcPts val="0"/>
              </a:spcAft>
              <a:defRPr/>
            </a:pPr>
            <a:r>
              <a:rPr lang="en-US" sz="2400" b="1" dirty="0">
                <a:solidFill>
                  <a:schemeClr val="accent1"/>
                </a:solidFill>
                <a:latin typeface="Verdana" pitchFamily="34" charset="0"/>
              </a:rPr>
              <a:t>Causes of Cell </a:t>
            </a:r>
            <a:r>
              <a:rPr lang="en-US" sz="2400" b="1" dirty="0">
                <a:solidFill>
                  <a:schemeClr val="accent1"/>
                </a:solidFill>
                <a:latin typeface="Verdana" pitchFamily="34" charset="0"/>
              </a:rPr>
              <a:t>Injury/Lesions</a:t>
            </a:r>
            <a:br>
              <a:rPr lang="en-US" sz="2400" b="1" dirty="0">
                <a:solidFill>
                  <a:schemeClr val="accent1"/>
                </a:solidFill>
                <a:latin typeface="Verdana" pitchFamily="34" charset="0"/>
              </a:rPr>
            </a:br>
            <a:r>
              <a:rPr lang="en-US" altLang="ar-SA" sz="2700" dirty="0">
                <a:solidFill>
                  <a:schemeClr val="tx1"/>
                </a:solidFill>
                <a:latin typeface="Tahoma" pitchFamily="34" charset="0"/>
                <a:ea typeface="Tahoma" pitchFamily="34" charset="0"/>
                <a:cs typeface="Tahoma" pitchFamily="34" charset="0"/>
              </a:rPr>
              <a:t>Several injurious processes produce injury by free radical.</a:t>
            </a:r>
            <a:br>
              <a:rPr lang="en-US" altLang="ar-SA" sz="2700" dirty="0">
                <a:solidFill>
                  <a:schemeClr val="tx1"/>
                </a:solidFill>
                <a:latin typeface="Tahoma" pitchFamily="34" charset="0"/>
                <a:ea typeface="Tahoma" pitchFamily="34" charset="0"/>
                <a:cs typeface="Tahoma" pitchFamily="34" charset="0"/>
              </a:rPr>
            </a:br>
            <a:r>
              <a:rPr lang="en-US" sz="2400" b="1" dirty="0">
                <a:solidFill>
                  <a:schemeClr val="accent2"/>
                </a:solidFill>
                <a:latin typeface="Verdana" pitchFamily="34" charset="0"/>
              </a:rPr>
              <a:t/>
            </a:r>
            <a:br>
              <a:rPr lang="en-US" sz="2400" b="1" dirty="0">
                <a:solidFill>
                  <a:schemeClr val="accent2"/>
                </a:solidFill>
                <a:latin typeface="Verdana" pitchFamily="34" charset="0"/>
              </a:rPr>
            </a:br>
            <a:endParaRPr lang="en-US" sz="2400" b="1" dirty="0">
              <a:solidFill>
                <a:schemeClr val="accent2"/>
              </a:solidFill>
              <a:latin typeface="Verdana" pitchFamily="34" charset="0"/>
            </a:endParaRPr>
          </a:p>
        </p:txBody>
      </p:sp>
      <p:pic>
        <p:nvPicPr>
          <p:cNvPr id="66562" name="Picture 3" descr="G:\Cotran\Images\CH01\f001002.JPG"/>
          <p:cNvPicPr>
            <a:picLocks noChangeAspect="1" noChangeArrowheads="1"/>
          </p:cNvPicPr>
          <p:nvPr/>
        </p:nvPicPr>
        <p:blipFill>
          <a:blip r:embed="rId2"/>
          <a:srcRect/>
          <a:stretch>
            <a:fillRect/>
          </a:stretch>
        </p:blipFill>
        <p:spPr bwMode="auto">
          <a:xfrm>
            <a:off x="1066800" y="1143000"/>
            <a:ext cx="6832600" cy="48085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74730C8-6CED-4269-AE71-3621E91D3825}" type="slidenum">
              <a:rPr lang="en-US"/>
              <a:pPr/>
              <a:t>49</a:t>
            </a:fld>
            <a:endParaRPr lang="en-US"/>
          </a:p>
        </p:txBody>
      </p:sp>
      <p:sp>
        <p:nvSpPr>
          <p:cNvPr id="67585" name="Text Box 4098"/>
          <p:cNvSpPr txBox="1">
            <a:spLocks noChangeArrowheads="1"/>
          </p:cNvSpPr>
          <p:nvPr/>
        </p:nvSpPr>
        <p:spPr bwMode="auto">
          <a:xfrm>
            <a:off x="685800" y="1905000"/>
            <a:ext cx="8016875" cy="3416300"/>
          </a:xfrm>
          <a:prstGeom prst="rect">
            <a:avLst/>
          </a:prstGeom>
          <a:noFill/>
          <a:ln w="9525">
            <a:noFill/>
            <a:miter lim="800000"/>
            <a:headEnd/>
            <a:tailEnd/>
          </a:ln>
        </p:spPr>
        <p:txBody>
          <a:bodyPr>
            <a:spAutoFit/>
          </a:bodyPr>
          <a:lstStyle/>
          <a:p>
            <a:pPr marL="457200" indent="-457200"/>
            <a:r>
              <a:rPr lang="en-US" b="1">
                <a:latin typeface="Verdana" pitchFamily="34" charset="0"/>
              </a:rPr>
              <a:t>Cell injury</a:t>
            </a:r>
            <a:r>
              <a:rPr lang="en-US">
                <a:latin typeface="Verdana" pitchFamily="34" charset="0"/>
              </a:rPr>
              <a:t> by oxygen radicals </a:t>
            </a:r>
          </a:p>
          <a:p>
            <a:pPr marL="457200" indent="-457200"/>
            <a:endParaRPr lang="en-US">
              <a:latin typeface="Verdana" pitchFamily="34" charset="0"/>
            </a:endParaRPr>
          </a:p>
          <a:p>
            <a:pPr marL="457200" indent="-457200">
              <a:buFontTx/>
              <a:buAutoNum type="arabicPeriod"/>
            </a:pPr>
            <a:r>
              <a:rPr lang="en-US">
                <a:latin typeface="Verdana" pitchFamily="34" charset="0"/>
              </a:rPr>
              <a:t>Superoxide</a:t>
            </a:r>
          </a:p>
          <a:p>
            <a:pPr marL="457200" indent="-457200">
              <a:buFontTx/>
              <a:buAutoNum type="arabicPeriod"/>
            </a:pPr>
            <a:r>
              <a:rPr lang="en-US">
                <a:latin typeface="Verdana" pitchFamily="34" charset="0"/>
              </a:rPr>
              <a:t>Hydrogen peroxide</a:t>
            </a:r>
          </a:p>
          <a:p>
            <a:pPr marL="457200" indent="-457200">
              <a:buFontTx/>
              <a:buAutoNum type="arabicPeriod"/>
            </a:pPr>
            <a:r>
              <a:rPr lang="en-US">
                <a:latin typeface="Verdana" pitchFamily="34" charset="0"/>
              </a:rPr>
              <a:t>Hydroxy radical </a:t>
            </a:r>
          </a:p>
          <a:p>
            <a:pPr marL="457200" indent="-457200"/>
            <a:r>
              <a:rPr lang="en-US">
                <a:latin typeface="Verdana" pitchFamily="34" charset="0"/>
              </a:rPr>
              <a:t>      </a:t>
            </a:r>
          </a:p>
          <a:p>
            <a:pPr marL="457200" indent="-457200"/>
            <a:r>
              <a:rPr lang="en-US">
                <a:latin typeface="Verdana" pitchFamily="34" charset="0"/>
              </a:rPr>
              <a:t>What happen when the </a:t>
            </a:r>
            <a:r>
              <a:rPr lang="en-US" b="1">
                <a:latin typeface="Verdana" pitchFamily="34" charset="0"/>
              </a:rPr>
              <a:t>cell</a:t>
            </a:r>
            <a:r>
              <a:rPr lang="en-US">
                <a:latin typeface="Verdana" pitchFamily="34" charset="0"/>
              </a:rPr>
              <a:t> is injured by free radicals?</a:t>
            </a:r>
          </a:p>
          <a:p>
            <a:pPr marL="457200" indent="-457200"/>
            <a:endParaRPr lang="en-US">
              <a:latin typeface="Verdana" pitchFamily="34" charset="0"/>
            </a:endParaRPr>
          </a:p>
          <a:p>
            <a:pPr marL="457200" indent="-457200">
              <a:buFontTx/>
              <a:buAutoNum type="arabicPeriod"/>
            </a:pPr>
            <a:r>
              <a:rPr lang="en-US">
                <a:latin typeface="Verdana" pitchFamily="34" charset="0"/>
              </a:rPr>
              <a:t>Lipid peroxidation </a:t>
            </a:r>
          </a:p>
          <a:p>
            <a:pPr marL="457200" indent="-457200">
              <a:buFontTx/>
              <a:buAutoNum type="arabicPeriod"/>
            </a:pPr>
            <a:r>
              <a:rPr lang="en-US">
                <a:latin typeface="Verdana" pitchFamily="34" charset="0"/>
              </a:rPr>
              <a:t>Protein damage</a:t>
            </a:r>
          </a:p>
          <a:p>
            <a:pPr marL="457200" indent="-457200">
              <a:buFontTx/>
              <a:buAutoNum type="arabicPeriod"/>
            </a:pPr>
            <a:r>
              <a:rPr lang="en-US">
                <a:latin typeface="Verdana" pitchFamily="34" charset="0"/>
              </a:rPr>
              <a:t>DNA damage </a:t>
            </a:r>
          </a:p>
          <a:p>
            <a:pPr marL="457200" indent="-457200"/>
            <a:endParaRPr lang="en-US">
              <a:latin typeface="Verdana" pitchFamily="34" charset="0"/>
            </a:endParaRPr>
          </a:p>
        </p:txBody>
      </p:sp>
      <p:sp>
        <p:nvSpPr>
          <p:cNvPr id="67586" name="Rectangle 4099"/>
          <p:cNvSpPr>
            <a:spLocks noChangeArrowheads="1"/>
          </p:cNvSpPr>
          <p:nvPr/>
        </p:nvSpPr>
        <p:spPr bwMode="auto">
          <a:xfrm>
            <a:off x="381000" y="685800"/>
            <a:ext cx="8305800" cy="381000"/>
          </a:xfrm>
          <a:prstGeom prst="rect">
            <a:avLst/>
          </a:prstGeom>
          <a:noFill/>
          <a:ln w="9525">
            <a:noFill/>
            <a:miter lim="800000"/>
            <a:headEnd/>
            <a:tailEnd/>
          </a:ln>
        </p:spPr>
        <p:txBody>
          <a:bodyPr anchor="ctr"/>
          <a:lstStyle/>
          <a:p>
            <a:pPr algn="ctr"/>
            <a:r>
              <a:rPr lang="en-US" altLang="ar-SA" sz="2400" b="1">
                <a:solidFill>
                  <a:schemeClr val="accent1"/>
                </a:solidFill>
                <a:latin typeface="Verdana" pitchFamily="34" charset="0"/>
              </a:rPr>
              <a:t>MECHANISMS OF INJURY BY FREE RADICALS</a:t>
            </a:r>
            <a:endParaRPr lang="en-US" sz="2400" b="1">
              <a:solidFill>
                <a:schemeClr val="accent1"/>
              </a:solidFill>
              <a:latin typeface="Verdana"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3"/>
          <p:cNvSpPr>
            <a:spLocks noGrp="1"/>
          </p:cNvSpPr>
          <p:nvPr>
            <p:ph type="sldNum" sz="quarter" idx="12"/>
          </p:nvPr>
        </p:nvSpPr>
        <p:spPr/>
        <p:txBody>
          <a:bodyPr/>
          <a:lstStyle/>
          <a:p>
            <a:fld id="{FB00D294-6CA4-43C3-92F8-2D1560FB6ACB}" type="slidenum">
              <a:rPr lang="en-US"/>
              <a:pPr/>
              <a:t>5</a:t>
            </a:fld>
            <a:endParaRPr lang="en-US"/>
          </a:p>
        </p:txBody>
      </p:sp>
      <p:sp>
        <p:nvSpPr>
          <p:cNvPr id="81922" name="Rectangle 2"/>
          <p:cNvSpPr>
            <a:spLocks noGrp="1" noChangeArrowheads="1"/>
          </p:cNvSpPr>
          <p:nvPr>
            <p:ph type="title" idx="4294967295"/>
          </p:nvPr>
        </p:nvSpPr>
        <p:spPr>
          <a:xfrm>
            <a:off x="457200" y="152400"/>
            <a:ext cx="8229600" cy="1143000"/>
          </a:xfrm>
          <a:noFill/>
          <a:ln/>
        </p:spPr>
        <p:txBody>
          <a:bodyPr rtlCol="0">
            <a:normAutofit/>
            <a:scene3d>
              <a:camera prst="orthographicFront"/>
              <a:lightRig rig="soft" dir="t"/>
            </a:scene3d>
            <a:sp3d prstMaterial="softEdge">
              <a:bevelT w="25400" h="25400"/>
            </a:sp3d>
          </a:bodyPr>
          <a:lstStyle/>
          <a:p>
            <a:pPr algn="l" fontAlgn="auto">
              <a:spcAft>
                <a:spcPts val="0"/>
              </a:spcAft>
              <a:defRPr/>
            </a:pPr>
            <a:r>
              <a:rPr lang="en-US" altLang="ar-SA" sz="2400" b="1" kern="1200" dirty="0">
                <a:solidFill>
                  <a:schemeClr val="accent1"/>
                </a:solidFill>
                <a:effectLst>
                  <a:outerShdw blurRad="31750" dist="25400" dir="5400000" algn="tl" rotWithShape="0">
                    <a:srgbClr val="000000">
                      <a:alpha val="25000"/>
                    </a:srgbClr>
                  </a:outerShdw>
                </a:effectLst>
                <a:latin typeface="Verdana" pitchFamily="34" charset="0"/>
                <a:ea typeface="+mn-ea"/>
                <a:cs typeface="+mn-cs"/>
              </a:rPr>
              <a:t>Brain </a:t>
            </a:r>
            <a:r>
              <a:rPr lang="en-US" sz="2400" b="1" kern="1200" dirty="0">
                <a:effectLst>
                  <a:outerShdw blurRad="31750" dist="25400" dir="5400000" algn="tl" rotWithShape="0">
                    <a:srgbClr val="000000">
                      <a:alpha val="25000"/>
                    </a:srgbClr>
                  </a:outerShdw>
                </a:effectLst>
                <a:latin typeface="Verdana" pitchFamily="34" charset="0"/>
                <a:ea typeface="+mj-ea"/>
                <a:cs typeface="+mj-cs"/>
              </a:rPr>
              <a:t>– massive </a:t>
            </a:r>
            <a:r>
              <a:rPr lang="en-US" sz="2400" b="1" kern="1200" dirty="0" err="1">
                <a:effectLst>
                  <a:outerShdw blurRad="31750" dist="25400" dir="5400000" algn="tl" rotWithShape="0">
                    <a:srgbClr val="000000">
                      <a:alpha val="25000"/>
                    </a:srgbClr>
                  </a:outerShdw>
                </a:effectLst>
                <a:latin typeface="Verdana" pitchFamily="34" charset="0"/>
                <a:ea typeface="+mj-ea"/>
                <a:cs typeface="+mj-cs"/>
              </a:rPr>
              <a:t>haemorrhagic</a:t>
            </a:r>
            <a:r>
              <a:rPr lang="en-US" sz="2400" b="1" kern="1200" dirty="0">
                <a:effectLst>
                  <a:outerShdw blurRad="31750" dist="25400" dir="5400000" algn="tl" rotWithShape="0">
                    <a:srgbClr val="000000">
                      <a:alpha val="25000"/>
                    </a:srgbClr>
                  </a:outerShdw>
                </a:effectLst>
                <a:latin typeface="Verdana" pitchFamily="34" charset="0"/>
                <a:ea typeface="+mj-ea"/>
                <a:cs typeface="+mj-cs"/>
              </a:rPr>
              <a:t> focus (ischemia) in the cortex</a:t>
            </a:r>
          </a:p>
        </p:txBody>
      </p:sp>
      <p:pic>
        <p:nvPicPr>
          <p:cNvPr id="18434" name="Picture 4" descr="http://edcenter.med.cornell.edu/CUMC_PathNotes/Neuropathology/Neuropath_I/images/4558.jpg"/>
          <p:cNvPicPr>
            <a:picLocks noChangeAspect="1" noChangeArrowheads="1"/>
          </p:cNvPicPr>
          <p:nvPr/>
        </p:nvPicPr>
        <p:blipFill>
          <a:blip r:embed="rId2"/>
          <a:srcRect/>
          <a:stretch>
            <a:fillRect/>
          </a:stretch>
        </p:blipFill>
        <p:spPr bwMode="auto">
          <a:xfrm>
            <a:off x="838200" y="1219200"/>
            <a:ext cx="7696200" cy="5105400"/>
          </a:xfrm>
          <a:prstGeom prst="rect">
            <a:avLst/>
          </a:prstGeom>
          <a:noFill/>
          <a:ln w="9525">
            <a:noFill/>
            <a:miter lim="800000"/>
            <a:headEnd/>
            <a:tailEnd/>
          </a:ln>
        </p:spPr>
      </p:pic>
      <p:sp>
        <p:nvSpPr>
          <p:cNvPr id="18435" name="Text Box 5"/>
          <p:cNvSpPr txBox="1">
            <a:spLocks noChangeArrowheads="1"/>
          </p:cNvSpPr>
          <p:nvPr/>
        </p:nvSpPr>
        <p:spPr bwMode="auto">
          <a:xfrm>
            <a:off x="5105400" y="5562600"/>
            <a:ext cx="3429000" cy="1016000"/>
          </a:xfrm>
          <a:prstGeom prst="rect">
            <a:avLst/>
          </a:prstGeom>
          <a:solidFill>
            <a:schemeClr val="bg1"/>
          </a:solidFill>
          <a:ln w="9525">
            <a:solidFill>
              <a:schemeClr val="tx1"/>
            </a:solidFill>
            <a:miter lim="800000"/>
            <a:headEnd/>
            <a:tailEnd/>
          </a:ln>
        </p:spPr>
        <p:txBody>
          <a:bodyPr>
            <a:spAutoFit/>
          </a:bodyPr>
          <a:lstStyle/>
          <a:p>
            <a:pPr algn="ctr"/>
            <a:r>
              <a:rPr lang="en-US" sz="2000">
                <a:latin typeface="Verdana" pitchFamily="34" charset="0"/>
              </a:rPr>
              <a:t>This is a </a:t>
            </a:r>
            <a:r>
              <a:rPr lang="en-US" sz="2000" b="1">
                <a:solidFill>
                  <a:schemeClr val="tx2"/>
                </a:solidFill>
                <a:latin typeface="Verdana" pitchFamily="34" charset="0"/>
              </a:rPr>
              <a:t>lesion </a:t>
            </a:r>
          </a:p>
          <a:p>
            <a:pPr algn="ctr"/>
            <a:r>
              <a:rPr lang="en-US" sz="2000">
                <a:latin typeface="Verdana" pitchFamily="34" charset="0"/>
              </a:rPr>
              <a:t>caused by </a:t>
            </a:r>
          </a:p>
          <a:p>
            <a:pPr algn="ctr"/>
            <a:r>
              <a:rPr lang="en-US" sz="2000">
                <a:latin typeface="Verdana" pitchFamily="34" charset="0"/>
              </a:rPr>
              <a:t>oxygen deprivation</a:t>
            </a:r>
          </a:p>
        </p:txBody>
      </p:sp>
      <p:sp>
        <p:nvSpPr>
          <p:cNvPr id="18436" name="Line 6"/>
          <p:cNvSpPr>
            <a:spLocks noChangeShapeType="1"/>
          </p:cNvSpPr>
          <p:nvPr/>
        </p:nvSpPr>
        <p:spPr bwMode="auto">
          <a:xfrm>
            <a:off x="5867400" y="2743200"/>
            <a:ext cx="609600" cy="76200"/>
          </a:xfrm>
          <a:prstGeom prst="line">
            <a:avLst/>
          </a:prstGeom>
          <a:noFill/>
          <a:ln w="38100">
            <a:solidFill>
              <a:schemeClr val="tx1"/>
            </a:solidFill>
            <a:round/>
            <a:headEnd/>
            <a:tailEnd type="triangle" w="med" len="med"/>
          </a:ln>
        </p:spPr>
        <p:txBody>
          <a:bodyPr/>
          <a:lstStyle/>
          <a:p>
            <a:endParaRPr lang="en-US"/>
          </a:p>
        </p:txBody>
      </p:sp>
      <p:sp>
        <p:nvSpPr>
          <p:cNvPr id="18437" name="Line 7"/>
          <p:cNvSpPr>
            <a:spLocks noChangeShapeType="1"/>
          </p:cNvSpPr>
          <p:nvPr/>
        </p:nvSpPr>
        <p:spPr bwMode="auto">
          <a:xfrm flipV="1">
            <a:off x="6477000" y="4038600"/>
            <a:ext cx="457200" cy="609600"/>
          </a:xfrm>
          <a:prstGeom prst="line">
            <a:avLst/>
          </a:prstGeom>
          <a:noFill/>
          <a:ln w="9525">
            <a:solidFill>
              <a:schemeClr val="tx1"/>
            </a:solidFill>
            <a:round/>
            <a:headEnd/>
            <a:tailEnd type="triangle" w="med" len="med"/>
          </a:ln>
        </p:spPr>
        <p:txBody>
          <a:bodyPr/>
          <a:lstStyle/>
          <a:p>
            <a:endParaRPr lang="en-US"/>
          </a:p>
        </p:txBody>
      </p:sp>
      <p:sp>
        <p:nvSpPr>
          <p:cNvPr id="18438" name="Line 9"/>
          <p:cNvSpPr>
            <a:spLocks noChangeShapeType="1"/>
          </p:cNvSpPr>
          <p:nvPr/>
        </p:nvSpPr>
        <p:spPr bwMode="auto">
          <a:xfrm flipV="1">
            <a:off x="6172200" y="3581400"/>
            <a:ext cx="457200" cy="76200"/>
          </a:xfrm>
          <a:prstGeom prst="line">
            <a:avLst/>
          </a:prstGeom>
          <a:noFill/>
          <a:ln w="9525">
            <a:solidFill>
              <a:schemeClr val="tx1"/>
            </a:solidFill>
            <a:round/>
            <a:headEnd/>
            <a:tailEnd type="triangle" w="med" len="med"/>
          </a:ln>
        </p:spPr>
        <p:txBody>
          <a:bodyPr/>
          <a:lstStyle/>
          <a:p>
            <a:endParaRPr lang="en-US"/>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A4CAF9A-039C-4610-AC08-7FF0323B9AD9}" type="slidenum">
              <a:rPr lang="en-US"/>
              <a:pPr/>
              <a:t>50</a:t>
            </a:fld>
            <a:endParaRPr lang="en-US"/>
          </a:p>
        </p:txBody>
      </p:sp>
      <p:sp>
        <p:nvSpPr>
          <p:cNvPr id="68609" name="Rectangle 1027"/>
          <p:cNvSpPr>
            <a:spLocks noChangeArrowheads="1"/>
          </p:cNvSpPr>
          <p:nvPr/>
        </p:nvSpPr>
        <p:spPr bwMode="auto">
          <a:xfrm>
            <a:off x="685800" y="304800"/>
            <a:ext cx="7772400" cy="304800"/>
          </a:xfrm>
          <a:prstGeom prst="rect">
            <a:avLst/>
          </a:prstGeom>
          <a:noFill/>
          <a:ln w="9525">
            <a:noFill/>
            <a:miter lim="800000"/>
            <a:headEnd/>
            <a:tailEnd/>
          </a:ln>
        </p:spPr>
        <p:txBody>
          <a:bodyPr anchor="ctr"/>
          <a:lstStyle/>
          <a:p>
            <a:pPr algn="ctr"/>
            <a:r>
              <a:rPr lang="en-US" sz="2000" b="1">
                <a:solidFill>
                  <a:schemeClr val="accent1"/>
                </a:solidFill>
                <a:latin typeface="Verdana" pitchFamily="34" charset="0"/>
              </a:rPr>
              <a:t>GENERAL MECHANISMS OF INJURY –FREE RADICALS</a:t>
            </a:r>
          </a:p>
        </p:txBody>
      </p:sp>
      <p:sp>
        <p:nvSpPr>
          <p:cNvPr id="68610" name="Rectangle 1031"/>
          <p:cNvSpPr>
            <a:spLocks noChangeArrowheads="1"/>
          </p:cNvSpPr>
          <p:nvPr/>
        </p:nvSpPr>
        <p:spPr bwMode="auto">
          <a:xfrm>
            <a:off x="838200" y="914400"/>
            <a:ext cx="6705600" cy="5257800"/>
          </a:xfrm>
          <a:prstGeom prst="rect">
            <a:avLst/>
          </a:prstGeom>
          <a:solidFill>
            <a:schemeClr val="bg1"/>
          </a:solidFill>
          <a:ln w="9525">
            <a:solidFill>
              <a:srgbClr val="00B0F0"/>
            </a:solidFill>
            <a:miter lim="800000"/>
            <a:headEnd/>
            <a:tailEnd/>
          </a:ln>
        </p:spPr>
        <p:txBody>
          <a:bodyPr/>
          <a:lstStyle/>
          <a:p>
            <a:pPr marL="342900" indent="-342900">
              <a:spcBef>
                <a:spcPct val="20000"/>
              </a:spcBef>
            </a:pPr>
            <a:r>
              <a:rPr lang="en-US" altLang="en-US">
                <a:latin typeface="Lucida Sans Unicode" pitchFamily="34" charset="0"/>
              </a:rPr>
              <a:t>Normal mechanism to protect against free radical injury</a:t>
            </a:r>
          </a:p>
          <a:p>
            <a:pPr marL="342900" indent="-342900">
              <a:spcBef>
                <a:spcPct val="20000"/>
              </a:spcBef>
            </a:pPr>
            <a:endParaRPr lang="en-US" altLang="en-US">
              <a:latin typeface="Lucida Sans Unicode" pitchFamily="34" charset="0"/>
            </a:endParaRPr>
          </a:p>
          <a:p>
            <a:pPr marL="342900" indent="-342900">
              <a:spcBef>
                <a:spcPct val="20000"/>
              </a:spcBef>
            </a:pPr>
            <a:r>
              <a:rPr lang="en-US" altLang="en-US">
                <a:latin typeface="Lucida Sans Unicode" pitchFamily="34" charset="0"/>
              </a:rPr>
              <a:t>1. </a:t>
            </a:r>
            <a:r>
              <a:rPr lang="en-US" altLang="ar-SA">
                <a:latin typeface="Lucida Sans Unicode" pitchFamily="34" charset="0"/>
              </a:rPr>
              <a:t>Enzyme</a:t>
            </a:r>
          </a:p>
          <a:p>
            <a:pPr marL="342900" indent="-342900">
              <a:spcBef>
                <a:spcPct val="20000"/>
              </a:spcBef>
            </a:pPr>
            <a:r>
              <a:rPr lang="en-US" altLang="ar-SA">
                <a:latin typeface="Lucida Sans Unicode" pitchFamily="34" charset="0"/>
              </a:rPr>
              <a:t>    A. Superoxide dismutase.</a:t>
            </a:r>
          </a:p>
          <a:p>
            <a:pPr marL="342900" indent="-342900">
              <a:spcBef>
                <a:spcPct val="20000"/>
              </a:spcBef>
            </a:pPr>
            <a:r>
              <a:rPr lang="en-US" altLang="ar-SA">
                <a:latin typeface="Lucida Sans Unicode" pitchFamily="34" charset="0"/>
              </a:rPr>
              <a:t>   2O</a:t>
            </a:r>
            <a:r>
              <a:rPr lang="en-US" altLang="ar-SA" baseline="-25000">
                <a:latin typeface="Lucida Sans Unicode" pitchFamily="34" charset="0"/>
              </a:rPr>
              <a:t>2</a:t>
            </a:r>
            <a:r>
              <a:rPr lang="en-US" altLang="ar-SA" baseline="30000">
                <a:latin typeface="Lucida Sans Unicode" pitchFamily="34" charset="0"/>
                <a:sym typeface="Symbol" pitchFamily="18" charset="2"/>
              </a:rPr>
              <a:t>- </a:t>
            </a:r>
            <a:r>
              <a:rPr lang="en-US" altLang="ar-SA">
                <a:latin typeface="Lucida Sans Unicode" pitchFamily="34" charset="0"/>
                <a:sym typeface="Symbol" pitchFamily="18" charset="2"/>
              </a:rPr>
              <a:t>+ 2H ---&gt; H</a:t>
            </a:r>
            <a:r>
              <a:rPr lang="en-US" altLang="ar-SA" baseline="-25000">
                <a:latin typeface="Lucida Sans Unicode" pitchFamily="34" charset="0"/>
                <a:sym typeface="Symbol" pitchFamily="18" charset="2"/>
              </a:rPr>
              <a:t>2</a:t>
            </a:r>
            <a:r>
              <a:rPr lang="en-US" altLang="ar-SA">
                <a:latin typeface="Lucida Sans Unicode" pitchFamily="34" charset="0"/>
                <a:sym typeface="Symbol" pitchFamily="18" charset="2"/>
              </a:rPr>
              <a:t>O</a:t>
            </a:r>
            <a:r>
              <a:rPr lang="en-US" altLang="ar-SA" baseline="-25000">
                <a:latin typeface="Lucida Sans Unicode" pitchFamily="34" charset="0"/>
                <a:sym typeface="Symbol" pitchFamily="18" charset="2"/>
              </a:rPr>
              <a:t>2</a:t>
            </a:r>
            <a:r>
              <a:rPr lang="en-US" altLang="ar-SA">
                <a:latin typeface="Lucida Sans Unicode" pitchFamily="34" charset="0"/>
                <a:sym typeface="Symbol" pitchFamily="18" charset="2"/>
              </a:rPr>
              <a:t> + O</a:t>
            </a:r>
            <a:r>
              <a:rPr lang="en-US" altLang="ar-SA" baseline="-25000">
                <a:latin typeface="Lucida Sans Unicode" pitchFamily="34" charset="0"/>
                <a:sym typeface="Symbol" pitchFamily="18" charset="2"/>
              </a:rPr>
              <a:t>2</a:t>
            </a:r>
          </a:p>
          <a:p>
            <a:pPr marL="342900" indent="-342900">
              <a:spcBef>
                <a:spcPct val="20000"/>
              </a:spcBef>
            </a:pPr>
            <a:endParaRPr lang="en-US" altLang="ar-SA" baseline="-25000">
              <a:latin typeface="Lucida Sans Unicode" pitchFamily="34" charset="0"/>
              <a:sym typeface="Symbol" pitchFamily="18" charset="2"/>
            </a:endParaRPr>
          </a:p>
          <a:p>
            <a:pPr marL="342900" indent="-342900">
              <a:spcBef>
                <a:spcPct val="20000"/>
              </a:spcBef>
            </a:pPr>
            <a:r>
              <a:rPr lang="en-US" altLang="ar-SA" baseline="-25000">
                <a:latin typeface="Lucida Sans Unicode" pitchFamily="34" charset="0"/>
                <a:sym typeface="Symbol" pitchFamily="18" charset="2"/>
              </a:rPr>
              <a:t>       </a:t>
            </a:r>
            <a:r>
              <a:rPr lang="en-US" altLang="ar-SA">
                <a:latin typeface="Lucida Sans Unicode" pitchFamily="34" charset="0"/>
                <a:sym typeface="Symbol" pitchFamily="18" charset="2"/>
              </a:rPr>
              <a:t>B. Glutathione peroxidase.</a:t>
            </a:r>
          </a:p>
          <a:p>
            <a:pPr marL="342900" indent="-342900">
              <a:spcBef>
                <a:spcPct val="20000"/>
              </a:spcBef>
            </a:pPr>
            <a:r>
              <a:rPr lang="en-US" altLang="ar-SA" sz="1600">
                <a:latin typeface="Lucida Sans Unicode" pitchFamily="34" charset="0"/>
                <a:sym typeface="Symbol" pitchFamily="18" charset="2"/>
              </a:rPr>
              <a:t>  </a:t>
            </a:r>
            <a:r>
              <a:rPr lang="en-US" altLang="ar-SA" sz="2000">
                <a:latin typeface="Lucida Sans Unicode" pitchFamily="34" charset="0"/>
                <a:sym typeface="Symbol" pitchFamily="18" charset="2"/>
              </a:rPr>
              <a:t>H</a:t>
            </a:r>
            <a:r>
              <a:rPr lang="en-US" altLang="ar-SA" sz="2000" baseline="-25000">
                <a:latin typeface="Lucida Sans Unicode" pitchFamily="34" charset="0"/>
                <a:sym typeface="Symbol" pitchFamily="18" charset="2"/>
              </a:rPr>
              <a:t>2</a:t>
            </a:r>
            <a:r>
              <a:rPr lang="en-US" altLang="ar-SA" sz="2000">
                <a:latin typeface="Lucida Sans Unicode" pitchFamily="34" charset="0"/>
                <a:sym typeface="Symbol" pitchFamily="18" charset="2"/>
              </a:rPr>
              <a:t>O</a:t>
            </a:r>
            <a:r>
              <a:rPr lang="en-US" altLang="ar-SA" sz="2000" baseline="-25000">
                <a:latin typeface="Lucida Sans Unicode" pitchFamily="34" charset="0"/>
                <a:sym typeface="Symbol" pitchFamily="18" charset="2"/>
              </a:rPr>
              <a:t>2</a:t>
            </a:r>
            <a:r>
              <a:rPr lang="en-US" altLang="ar-SA" sz="2000">
                <a:latin typeface="Lucida Sans Unicode" pitchFamily="34" charset="0"/>
                <a:sym typeface="Symbol" pitchFamily="18" charset="2"/>
              </a:rPr>
              <a:t> + 2 GSH ---&gt; 2H</a:t>
            </a:r>
            <a:r>
              <a:rPr lang="en-US" altLang="ar-SA" sz="2000" baseline="-25000">
                <a:latin typeface="Lucida Sans Unicode" pitchFamily="34" charset="0"/>
                <a:sym typeface="Symbol" pitchFamily="18" charset="2"/>
              </a:rPr>
              <a:t>2</a:t>
            </a:r>
            <a:r>
              <a:rPr lang="en-US" altLang="ar-SA" sz="2000">
                <a:latin typeface="Lucida Sans Unicode" pitchFamily="34" charset="0"/>
                <a:sym typeface="Symbol" pitchFamily="18" charset="2"/>
              </a:rPr>
              <a:t>O + GSSG</a:t>
            </a:r>
          </a:p>
          <a:p>
            <a:pPr marL="342900" indent="-342900">
              <a:spcBef>
                <a:spcPct val="20000"/>
              </a:spcBef>
            </a:pPr>
            <a:r>
              <a:rPr lang="en-US" altLang="ar-SA">
                <a:latin typeface="Lucida Sans Unicode" pitchFamily="34" charset="0"/>
                <a:sym typeface="Symbol" pitchFamily="18" charset="2"/>
              </a:rPr>
              <a:t>     </a:t>
            </a:r>
          </a:p>
          <a:p>
            <a:pPr marL="342900" indent="-342900">
              <a:spcBef>
                <a:spcPct val="20000"/>
              </a:spcBef>
            </a:pPr>
            <a:r>
              <a:rPr lang="en-US" altLang="ar-SA">
                <a:latin typeface="Lucida Sans Unicode" pitchFamily="34" charset="0"/>
                <a:sym typeface="Symbol" pitchFamily="18" charset="2"/>
              </a:rPr>
              <a:t>	C. Catalase.</a:t>
            </a:r>
          </a:p>
          <a:p>
            <a:pPr marL="342900" indent="-342900">
              <a:spcBef>
                <a:spcPct val="20000"/>
              </a:spcBef>
            </a:pPr>
            <a:r>
              <a:rPr lang="en-US" altLang="ar-SA">
                <a:latin typeface="Lucida Sans Unicode" pitchFamily="34" charset="0"/>
                <a:sym typeface="Symbol" pitchFamily="18" charset="2"/>
              </a:rPr>
              <a:t>  2H</a:t>
            </a:r>
            <a:r>
              <a:rPr lang="en-US" altLang="ar-SA" baseline="-25000">
                <a:latin typeface="Lucida Sans Unicode" pitchFamily="34" charset="0"/>
                <a:sym typeface="Symbol" pitchFamily="18" charset="2"/>
              </a:rPr>
              <a:t>2</a:t>
            </a:r>
            <a:r>
              <a:rPr lang="en-US" altLang="ar-SA">
                <a:latin typeface="Lucida Sans Unicode" pitchFamily="34" charset="0"/>
                <a:sym typeface="Symbol" pitchFamily="18" charset="2"/>
              </a:rPr>
              <a:t>O</a:t>
            </a:r>
            <a:r>
              <a:rPr lang="en-US" altLang="ar-SA" baseline="-25000">
                <a:latin typeface="Lucida Sans Unicode" pitchFamily="34" charset="0"/>
                <a:sym typeface="Symbol" pitchFamily="18" charset="2"/>
              </a:rPr>
              <a:t>2</a:t>
            </a:r>
            <a:r>
              <a:rPr lang="en-US" altLang="ar-SA">
                <a:latin typeface="Lucida Sans Unicode" pitchFamily="34" charset="0"/>
                <a:sym typeface="Symbol" pitchFamily="18" charset="2"/>
              </a:rPr>
              <a:t> ----&gt; O</a:t>
            </a:r>
            <a:r>
              <a:rPr lang="en-US" altLang="ar-SA" baseline="-25000">
                <a:latin typeface="Lucida Sans Unicode" pitchFamily="34" charset="0"/>
                <a:sym typeface="Symbol" pitchFamily="18" charset="2"/>
              </a:rPr>
              <a:t>2</a:t>
            </a:r>
            <a:r>
              <a:rPr lang="en-US" altLang="ar-SA">
                <a:latin typeface="Lucida Sans Unicode" pitchFamily="34" charset="0"/>
                <a:sym typeface="Symbol" pitchFamily="18" charset="2"/>
              </a:rPr>
              <a:t> + 2 H</a:t>
            </a:r>
            <a:r>
              <a:rPr lang="en-US" altLang="ar-SA" baseline="-25000">
                <a:latin typeface="Lucida Sans Unicode" pitchFamily="34" charset="0"/>
                <a:sym typeface="Symbol" pitchFamily="18" charset="2"/>
              </a:rPr>
              <a:t>2</a:t>
            </a:r>
            <a:r>
              <a:rPr lang="en-US" altLang="ar-SA">
                <a:latin typeface="Lucida Sans Unicode" pitchFamily="34" charset="0"/>
                <a:sym typeface="Symbol" pitchFamily="18" charset="2"/>
              </a:rPr>
              <a:t>O</a:t>
            </a:r>
          </a:p>
          <a:p>
            <a:pPr marL="342900" indent="-342900">
              <a:spcBef>
                <a:spcPct val="20000"/>
              </a:spcBef>
            </a:pPr>
            <a:endParaRPr lang="en-US" altLang="ar-SA">
              <a:latin typeface="Lucida Sans Unicode" pitchFamily="34" charset="0"/>
              <a:sym typeface="Symbol" pitchFamily="18" charset="2"/>
            </a:endParaRPr>
          </a:p>
          <a:p>
            <a:pPr marL="342900" indent="-342900">
              <a:spcBef>
                <a:spcPct val="20000"/>
              </a:spcBef>
            </a:pPr>
            <a:r>
              <a:rPr lang="en-US" altLang="ar-SA">
                <a:latin typeface="Lucida Sans Unicode" pitchFamily="34" charset="0"/>
                <a:sym typeface="Symbol" pitchFamily="18" charset="2"/>
              </a:rPr>
              <a:t>2. Antioxidant:</a:t>
            </a:r>
          </a:p>
          <a:p>
            <a:pPr marL="342900" indent="-342900">
              <a:spcBef>
                <a:spcPct val="20000"/>
              </a:spcBef>
              <a:buFont typeface="Arial" charset="0"/>
              <a:buChar char="•"/>
            </a:pPr>
            <a:r>
              <a:rPr lang="en-US" altLang="ar-SA">
                <a:latin typeface="Lucida Sans Unicode" pitchFamily="34" charset="0"/>
                <a:sym typeface="Symbol" pitchFamily="18" charset="2"/>
              </a:rPr>
              <a:t>vit. E, vit. C</a:t>
            </a:r>
          </a:p>
          <a:p>
            <a:pPr marL="342900" indent="-342900">
              <a:spcBef>
                <a:spcPct val="20000"/>
              </a:spcBef>
              <a:buFont typeface="Arial" charset="0"/>
              <a:buChar char="•"/>
            </a:pPr>
            <a:r>
              <a:rPr lang="en-US" altLang="ar-SA">
                <a:latin typeface="Lucida Sans Unicode" pitchFamily="34" charset="0"/>
                <a:sym typeface="Symbol" pitchFamily="18" charset="2"/>
              </a:rPr>
              <a:t>Sulfhydryl containing compounds e.g. cysteine </a:t>
            </a:r>
          </a:p>
          <a:p>
            <a:pPr marL="342900" indent="-342900">
              <a:spcBef>
                <a:spcPct val="20000"/>
              </a:spcBef>
              <a:buFont typeface="Arial" charset="0"/>
              <a:buChar char="•"/>
            </a:pPr>
            <a:r>
              <a:rPr lang="en-US" altLang="ar-SA">
                <a:latin typeface="Lucida Sans Unicode" pitchFamily="34" charset="0"/>
                <a:sym typeface="Symbol" pitchFamily="18" charset="2"/>
              </a:rPr>
              <a:t>Proteins e.g., transferrin and albumin</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D3F81D9-B532-458F-830B-73CC6570FA35}" type="slidenum">
              <a:rPr lang="en-US"/>
              <a:pPr/>
              <a:t>51</a:t>
            </a:fld>
            <a:endParaRPr lang="en-US"/>
          </a:p>
        </p:txBody>
      </p:sp>
      <p:pic>
        <p:nvPicPr>
          <p:cNvPr id="69633" name="Picture 1" descr="d:\eDitionsContent\0721601871\graphics\fullsize\S01871-001-f014.jpg"/>
          <p:cNvPicPr>
            <a:picLocks noChangeAspect="1" noChangeArrowheads="1"/>
          </p:cNvPicPr>
          <p:nvPr/>
        </p:nvPicPr>
        <p:blipFill>
          <a:blip r:embed="rId3"/>
          <a:srcRect b="2562"/>
          <a:stretch>
            <a:fillRect/>
          </a:stretch>
        </p:blipFill>
        <p:spPr bwMode="auto">
          <a:xfrm>
            <a:off x="457200" y="304800"/>
            <a:ext cx="8305800" cy="5648325"/>
          </a:xfrm>
          <a:prstGeom prst="rect">
            <a:avLst/>
          </a:prstGeom>
          <a:noFill/>
          <a:ln w="9525">
            <a:solidFill>
              <a:schemeClr val="tx1"/>
            </a:solidFill>
            <a:miter lim="800000"/>
            <a:headEnd/>
            <a:tailEnd/>
          </a:ln>
        </p:spPr>
      </p:pic>
      <p:sp>
        <p:nvSpPr>
          <p:cNvPr id="69634" name="Picture 5" descr="admintitle"/>
          <p:cNvSpPr>
            <a:spLocks noChangeAspect="1" noChangeArrowheads="1"/>
          </p:cNvSpPr>
          <p:nvPr/>
        </p:nvSpPr>
        <p:spPr bwMode="auto">
          <a:xfrm>
            <a:off x="107950" y="115888"/>
            <a:ext cx="990600" cy="314325"/>
          </a:xfrm>
          <a:prstGeom prst="rect">
            <a:avLst/>
          </a:prstGeom>
          <a:noFill/>
          <a:ln w="9525">
            <a:noFill/>
            <a:miter lim="800000"/>
            <a:headEnd/>
            <a:tailEnd/>
          </a:ln>
        </p:spPr>
        <p:txBody>
          <a:bodyPr/>
          <a:lstStyle/>
          <a:p>
            <a:endParaRPr lang="en-US">
              <a:latin typeface="Lucida Sans Unicode" pitchFamily="34" charset="0"/>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2"/>
          </p:nvPr>
        </p:nvSpPr>
        <p:spPr/>
        <p:txBody>
          <a:bodyPr/>
          <a:lstStyle/>
          <a:p>
            <a:fld id="{1533AD67-699F-4F73-9CC6-39D9268F8C74}" type="slidenum">
              <a:rPr lang="en-US"/>
              <a:pPr/>
              <a:t>52</a:t>
            </a:fld>
            <a:endParaRPr lang="en-US"/>
          </a:p>
        </p:txBody>
      </p:sp>
      <p:sp>
        <p:nvSpPr>
          <p:cNvPr id="258051" name="Rectangle 3"/>
          <p:cNvSpPr>
            <a:spLocks noGrp="1" noChangeArrowheads="1"/>
          </p:cNvSpPr>
          <p:nvPr>
            <p:ph idx="4294967295"/>
          </p:nvPr>
        </p:nvSpPr>
        <p:spPr>
          <a:xfrm>
            <a:off x="609600" y="1371600"/>
            <a:ext cx="8077200" cy="4114800"/>
          </a:xfrm>
        </p:spPr>
        <p:txBody>
          <a:bodyPr>
            <a:normAutofit/>
          </a:bodyPr>
          <a:lstStyle/>
          <a:p>
            <a:r>
              <a:rPr lang="en-US" sz="2800">
                <a:latin typeface="Tahoma" pitchFamily="34" charset="0"/>
                <a:cs typeface="Tahoma" pitchFamily="34" charset="0"/>
              </a:rPr>
              <a:t>The most important targets of injurious stimuli are:</a:t>
            </a:r>
          </a:p>
          <a:p>
            <a:endParaRPr lang="en-US" sz="2800">
              <a:latin typeface="Tahoma" pitchFamily="34" charset="0"/>
              <a:cs typeface="Tahoma" pitchFamily="34" charset="0"/>
            </a:endParaRPr>
          </a:p>
          <a:p>
            <a:pPr lvl="1">
              <a:buFontTx/>
              <a:buNone/>
            </a:pPr>
            <a:r>
              <a:rPr lang="en-US" sz="2400">
                <a:latin typeface="Tahoma" pitchFamily="34" charset="0"/>
                <a:cs typeface="Tahoma" pitchFamily="34" charset="0"/>
              </a:rPr>
              <a:t> </a:t>
            </a:r>
            <a:r>
              <a:rPr lang="en-US" sz="2400">
                <a:solidFill>
                  <a:srgbClr val="7F7F7F"/>
                </a:solidFill>
                <a:latin typeface="Tahoma" pitchFamily="34" charset="0"/>
                <a:cs typeface="Tahoma" pitchFamily="34" charset="0"/>
              </a:rPr>
              <a:t>(1) aerobic respiration involving mitochondrial oxidative      phosphorylation and production of ATP</a:t>
            </a:r>
          </a:p>
          <a:p>
            <a:pPr lvl="1">
              <a:buFontTx/>
              <a:buNone/>
            </a:pPr>
            <a:r>
              <a:rPr lang="en-US" sz="2400">
                <a:latin typeface="Tahoma" pitchFamily="34" charset="0"/>
                <a:cs typeface="Tahoma" pitchFamily="34" charset="0"/>
              </a:rPr>
              <a:t> </a:t>
            </a:r>
            <a:r>
              <a:rPr lang="en-US">
                <a:latin typeface="Tahoma" pitchFamily="34" charset="0"/>
                <a:cs typeface="Tahoma" pitchFamily="34" charset="0"/>
              </a:rPr>
              <a:t>(2) the integrity of cell membranes, on which the ionic and osmotic homeostasis of the cell and its organelles depends</a:t>
            </a:r>
          </a:p>
          <a:p>
            <a:pPr lvl="1">
              <a:buFontTx/>
              <a:buNone/>
            </a:pPr>
            <a:r>
              <a:rPr lang="en-US" sz="2400">
                <a:solidFill>
                  <a:srgbClr val="7F7F7F"/>
                </a:solidFill>
                <a:latin typeface="Tahoma" pitchFamily="34" charset="0"/>
                <a:cs typeface="Tahoma" pitchFamily="34" charset="0"/>
              </a:rPr>
              <a:t> (3) the cytoskeleton</a:t>
            </a:r>
          </a:p>
          <a:p>
            <a:pPr lvl="1">
              <a:buFontTx/>
              <a:buNone/>
            </a:pPr>
            <a:r>
              <a:rPr lang="en-US" sz="2400">
                <a:solidFill>
                  <a:srgbClr val="7F7F7F"/>
                </a:solidFill>
                <a:latin typeface="Tahoma" pitchFamily="34" charset="0"/>
                <a:cs typeface="Tahoma" pitchFamily="34" charset="0"/>
              </a:rPr>
              <a:t> (4) the integrity of the genetic apparatus of the cell</a:t>
            </a:r>
          </a:p>
          <a:p>
            <a:pPr lvl="1">
              <a:buFontTx/>
              <a:buNone/>
            </a:pPr>
            <a:r>
              <a:rPr lang="en-US" sz="2400">
                <a:solidFill>
                  <a:srgbClr val="7F7F7F"/>
                </a:solidFill>
                <a:latin typeface="Tahoma" pitchFamily="34" charset="0"/>
                <a:cs typeface="Tahoma" pitchFamily="34" charset="0"/>
              </a:rPr>
              <a:t> (5) protein synthesis</a:t>
            </a:r>
          </a:p>
          <a:p>
            <a:pPr lvl="1">
              <a:buFontTx/>
              <a:buNone/>
            </a:pPr>
            <a:endParaRPr lang="en-US" altLang="ar-SA" sz="1700">
              <a:solidFill>
                <a:srgbClr val="7F7F7F"/>
              </a:solidFill>
              <a:latin typeface="Tahoma" pitchFamily="34" charset="0"/>
              <a:cs typeface="Tahoma" pitchFamily="34" charset="0"/>
            </a:endParaRPr>
          </a:p>
        </p:txBody>
      </p:sp>
      <p:sp>
        <p:nvSpPr>
          <p:cNvPr id="4" name="Rectangle 2"/>
          <p:cNvSpPr txBox="1">
            <a:spLocks noChangeArrowheads="1"/>
          </p:cNvSpPr>
          <p:nvPr/>
        </p:nvSpPr>
        <p:spPr bwMode="auto">
          <a:xfrm>
            <a:off x="685800" y="533400"/>
            <a:ext cx="7772400" cy="1143000"/>
          </a:xfrm>
          <a:prstGeom prst="rect">
            <a:avLst/>
          </a:prstGeom>
          <a:noFill/>
          <a:ln w="9525">
            <a:noFill/>
            <a:miter lim="800000"/>
            <a:headEnd/>
            <a:tailEnd/>
          </a:ln>
          <a:effectLst/>
        </p:spPr>
        <p:txBody>
          <a:bodyPr anchor="ctr"/>
          <a:lstStyle/>
          <a:p>
            <a:pPr algn="ctr">
              <a:defRPr/>
            </a:pPr>
            <a:r>
              <a:rPr lang="en-US" altLang="ar-SA" sz="2400" b="1" dirty="0">
                <a:solidFill>
                  <a:schemeClr val="accent1"/>
                </a:solidFill>
                <a:latin typeface="Verdana" pitchFamily="34" charset="0"/>
                <a:cs typeface="+mn-cs"/>
              </a:rPr>
              <a:t>MECHANISMS OF CELL INJURY </a:t>
            </a:r>
            <a:r>
              <a:rPr lang="en-US" altLang="ar-SA" sz="3200" kern="0" dirty="0">
                <a:solidFill>
                  <a:srgbClr val="FF9933"/>
                </a:solidFill>
                <a:latin typeface="+mj-lt"/>
                <a:ea typeface="+mj-ea"/>
                <a:cs typeface="+mj-cs"/>
              </a:rPr>
              <a:t/>
            </a:r>
            <a:br>
              <a:rPr lang="en-US" altLang="ar-SA" sz="3200" kern="0" dirty="0">
                <a:solidFill>
                  <a:srgbClr val="FF9933"/>
                </a:solidFill>
                <a:latin typeface="+mj-lt"/>
                <a:ea typeface="+mj-ea"/>
                <a:cs typeface="+mj-cs"/>
              </a:rPr>
            </a:br>
            <a:endParaRPr lang="en-US" sz="3200" kern="0" dirty="0">
              <a:solidFill>
                <a:srgbClr val="FF9933"/>
              </a:solidFill>
              <a:latin typeface="+mj-lt"/>
              <a:ea typeface="+mj-ea"/>
              <a:cs typeface="+mj-cs"/>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2"/>
          </p:nvPr>
        </p:nvSpPr>
        <p:spPr/>
        <p:txBody>
          <a:bodyPr/>
          <a:lstStyle/>
          <a:p>
            <a:fld id="{57B3E6EC-9706-40D8-BD7D-BE80EEC5968E}" type="slidenum">
              <a:rPr lang="en-US"/>
              <a:pPr/>
              <a:t>53</a:t>
            </a:fld>
            <a:endParaRPr lang="en-US"/>
          </a:p>
        </p:txBody>
      </p:sp>
      <p:sp>
        <p:nvSpPr>
          <p:cNvPr id="72705" name="Content Placeholder 1"/>
          <p:cNvSpPr>
            <a:spLocks noGrp="1"/>
          </p:cNvSpPr>
          <p:nvPr>
            <p:ph idx="4294967295"/>
          </p:nvPr>
        </p:nvSpPr>
        <p:spPr/>
        <p:txBody>
          <a:bodyPr/>
          <a:lstStyle/>
          <a:p>
            <a:pPr marL="623888" indent="-623888" algn="ctr">
              <a:buFontTx/>
              <a:buNone/>
            </a:pPr>
            <a:r>
              <a:rPr lang="en-US" sz="2800">
                <a:latin typeface="Tahoma" pitchFamily="34" charset="0"/>
                <a:cs typeface="Tahoma" pitchFamily="34" charset="0"/>
              </a:rPr>
              <a:t>Integrity of Cell Membranes</a:t>
            </a:r>
          </a:p>
          <a:p>
            <a:pPr marL="623888" indent="-623888" algn="ctr">
              <a:buFontTx/>
              <a:buNone/>
            </a:pPr>
            <a:endParaRPr lang="en-US" sz="2800">
              <a:latin typeface="Tahoma" pitchFamily="34" charset="0"/>
              <a:cs typeface="Tahoma" pitchFamily="34" charset="0"/>
            </a:endParaRPr>
          </a:p>
          <a:p>
            <a:pPr marL="623888" indent="-623888">
              <a:buFontTx/>
              <a:buNone/>
            </a:pPr>
            <a:r>
              <a:rPr lang="en-US" sz="2800">
                <a:latin typeface="Tahoma" pitchFamily="34" charset="0"/>
                <a:cs typeface="Tahoma" pitchFamily="34" charset="0"/>
              </a:rPr>
              <a:t>Mechanisms of membrane damage in cell injury:</a:t>
            </a:r>
          </a:p>
          <a:p>
            <a:pPr marL="623888" indent="-623888">
              <a:buFont typeface="Wingdings" pitchFamily="2" charset="2"/>
              <a:buChar char="q"/>
            </a:pPr>
            <a:r>
              <a:rPr lang="en-US" sz="2800">
                <a:latin typeface="Tahoma" pitchFamily="34" charset="0"/>
                <a:cs typeface="Tahoma" pitchFamily="34" charset="0"/>
              </a:rPr>
              <a:t>Decreased O</a:t>
            </a:r>
            <a:r>
              <a:rPr lang="en-US" sz="2800" baseline="-25000">
                <a:latin typeface="Tahoma" pitchFamily="34" charset="0"/>
                <a:cs typeface="Tahoma" pitchFamily="34" charset="0"/>
              </a:rPr>
              <a:t>2</a:t>
            </a:r>
            <a:r>
              <a:rPr lang="en-US" sz="2800">
                <a:latin typeface="Tahoma" pitchFamily="34" charset="0"/>
                <a:cs typeface="Tahoma" pitchFamily="34" charset="0"/>
              </a:rPr>
              <a:t> and increased cytosolic Ca</a:t>
            </a:r>
            <a:r>
              <a:rPr lang="en-US" sz="2800" baseline="30000">
                <a:latin typeface="Tahoma" pitchFamily="34" charset="0"/>
                <a:cs typeface="Tahoma" pitchFamily="34" charset="0"/>
              </a:rPr>
              <a:t>2+</a:t>
            </a:r>
            <a:r>
              <a:rPr lang="en-US" sz="2800">
                <a:latin typeface="Tahoma" pitchFamily="34" charset="0"/>
                <a:cs typeface="Tahoma" pitchFamily="34" charset="0"/>
              </a:rPr>
              <a:t> are typically seen in ischemia but may accompany other forms of cell injury.</a:t>
            </a:r>
          </a:p>
          <a:p>
            <a:pPr marL="623888" indent="-623888">
              <a:buFont typeface="Wingdings" pitchFamily="2" charset="2"/>
              <a:buChar char="q"/>
            </a:pPr>
            <a:r>
              <a:rPr lang="en-US" sz="2800">
                <a:latin typeface="Tahoma" pitchFamily="34" charset="0"/>
                <a:cs typeface="Tahoma" pitchFamily="34" charset="0"/>
              </a:rPr>
              <a:t> Production of reactive oxygen species</a:t>
            </a:r>
          </a:p>
          <a:p>
            <a:pPr marL="623888" indent="-623888">
              <a:buFont typeface="Wingdings" pitchFamily="2" charset="2"/>
              <a:buChar char="q"/>
            </a:pPr>
            <a:r>
              <a:rPr lang="en-US" sz="2800">
                <a:latin typeface="Tahoma" pitchFamily="34" charset="0"/>
                <a:cs typeface="Tahoma" pitchFamily="34" charset="0"/>
              </a:rPr>
              <a:t>Lysis of enzymes</a:t>
            </a:r>
          </a:p>
          <a:p>
            <a:pPr marL="623888" indent="-623888">
              <a:buFont typeface="Wingdings" pitchFamily="2" charset="2"/>
              <a:buChar char="q"/>
            </a:pPr>
            <a:r>
              <a:rPr lang="en-US" sz="2800">
                <a:latin typeface="Tahoma" pitchFamily="34" charset="0"/>
                <a:cs typeface="Tahoma" pitchFamily="34" charset="0"/>
              </a:rPr>
              <a:t>Activation of complement system</a:t>
            </a:r>
          </a:p>
          <a:p>
            <a:pPr marL="623888" indent="-623888">
              <a:buFont typeface="Wingdings" pitchFamily="2" charset="2"/>
              <a:buChar char="q"/>
            </a:pPr>
            <a:r>
              <a:rPr lang="en-US" sz="2800">
                <a:latin typeface="Tahoma" pitchFamily="34" charset="0"/>
                <a:cs typeface="Tahoma" pitchFamily="34" charset="0"/>
              </a:rPr>
              <a:t>Lysis by viruses</a:t>
            </a:r>
          </a:p>
        </p:txBody>
      </p:sp>
      <p:sp>
        <p:nvSpPr>
          <p:cNvPr id="4" name="Title 2"/>
          <p:cNvSpPr>
            <a:spLocks noGrp="1"/>
          </p:cNvSpPr>
          <p:nvPr>
            <p:ph type="title" idx="4294967295"/>
          </p:nvPr>
        </p:nvSpPr>
        <p:spPr>
          <a:noFill/>
          <a:ln/>
        </p:spPr>
        <p:txBody>
          <a:bodyPr rtlCol="0">
            <a:normAutofit/>
            <a:scene3d>
              <a:camera prst="orthographicFront"/>
              <a:lightRig rig="soft" dir="t"/>
            </a:scene3d>
            <a:sp3d prstMaterial="softEdge">
              <a:bevelT w="25400" h="25400"/>
            </a:sp3d>
          </a:bodyPr>
          <a:lstStyle/>
          <a:p>
            <a:pPr algn="l" fontAlgn="auto">
              <a:spcAft>
                <a:spcPts val="0"/>
              </a:spcAft>
              <a:defRPr/>
            </a:pPr>
            <a:r>
              <a:rPr lang="en-US" altLang="ar-SA" sz="3600" b="1" kern="1200" dirty="0">
                <a:solidFill>
                  <a:schemeClr val="accent1"/>
                </a:solidFill>
                <a:effectLst>
                  <a:outerShdw blurRad="31750" dist="25400" dir="5400000" algn="tl" rotWithShape="0">
                    <a:srgbClr val="000000">
                      <a:alpha val="25000"/>
                    </a:srgbClr>
                  </a:outerShdw>
                </a:effectLst>
                <a:latin typeface="Verdana" pitchFamily="34" charset="0"/>
                <a:ea typeface="+mj-ea"/>
                <a:cs typeface="+mj-cs"/>
              </a:rPr>
              <a:t>MECHANISMS OF CELL INJURY</a:t>
            </a:r>
            <a:endParaRPr lang="en-US" sz="3600" b="1" kern="1200" dirty="0">
              <a:effectLst>
                <a:outerShdw blurRad="31750" dist="25400" dir="5400000" algn="tl" rotWithShape="0">
                  <a:srgbClr val="000000">
                    <a:alpha val="25000"/>
                  </a:srgbClr>
                </a:outerShdw>
              </a:effectLst>
              <a:latin typeface="+mj-lt"/>
              <a:ea typeface="+mj-ea"/>
              <a:cs typeface="+mj-cs"/>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E8B69B-37EB-4EC3-AB41-78470941AE7E}" type="slidenum">
              <a:rPr lang="en-US"/>
              <a:pPr/>
              <a:t>54</a:t>
            </a:fld>
            <a:endParaRPr lang="en-US"/>
          </a:p>
        </p:txBody>
      </p:sp>
      <p:pic>
        <p:nvPicPr>
          <p:cNvPr id="73729" name="Picture 2" descr="H:\Cotran\SlideFix\7335.01.08.jpg"/>
          <p:cNvPicPr>
            <a:picLocks noChangeAspect="1" noChangeArrowheads="1"/>
          </p:cNvPicPr>
          <p:nvPr/>
        </p:nvPicPr>
        <p:blipFill>
          <a:blip r:embed="rId2"/>
          <a:srcRect/>
          <a:stretch>
            <a:fillRect/>
          </a:stretch>
        </p:blipFill>
        <p:spPr bwMode="auto">
          <a:xfrm>
            <a:off x="762000" y="990600"/>
            <a:ext cx="7467600" cy="5413375"/>
          </a:xfrm>
          <a:prstGeom prst="rect">
            <a:avLst/>
          </a:prstGeom>
          <a:noFill/>
          <a:ln w="9525">
            <a:noFill/>
            <a:miter lim="800000"/>
            <a:headEnd/>
            <a:tailEnd/>
          </a:ln>
        </p:spPr>
      </p:pic>
      <p:sp>
        <p:nvSpPr>
          <p:cNvPr id="266243" name="Rectangle 3"/>
          <p:cNvSpPr>
            <a:spLocks noGrp="1" noChangeArrowheads="1"/>
          </p:cNvSpPr>
          <p:nvPr>
            <p:ph type="title" idx="4294967295"/>
          </p:nvPr>
        </p:nvSpPr>
        <p:spPr>
          <a:xfrm>
            <a:off x="685800" y="304800"/>
            <a:ext cx="7772400" cy="304800"/>
          </a:xfrm>
          <a:noFill/>
          <a:ln/>
        </p:spPr>
        <p:txBody>
          <a:bodyPr rtlCol="0">
            <a:normAutofit fontScale="90000"/>
            <a:scene3d>
              <a:camera prst="orthographicFront"/>
              <a:lightRig rig="soft" dir="t"/>
            </a:scene3d>
            <a:sp3d prstMaterial="softEdge">
              <a:bevelT w="25400" h="25400"/>
            </a:sp3d>
          </a:bodyPr>
          <a:lstStyle/>
          <a:p>
            <a:pPr algn="l" fontAlgn="auto">
              <a:spcAft>
                <a:spcPts val="0"/>
              </a:spcAft>
              <a:defRPr/>
            </a:pPr>
            <a:r>
              <a:rPr lang="en-US" sz="2000" b="1" kern="1200" dirty="0">
                <a:solidFill>
                  <a:schemeClr val="accent1"/>
                </a:solidFill>
                <a:effectLst>
                  <a:outerShdw blurRad="31750" dist="25400" dir="5400000" algn="tl" rotWithShape="0">
                    <a:srgbClr val="000000">
                      <a:alpha val="25000"/>
                    </a:srgbClr>
                  </a:outerShdw>
                </a:effectLst>
                <a:latin typeface="Verdana" pitchFamily="34" charset="0"/>
                <a:ea typeface="+mj-ea"/>
                <a:cs typeface="+mj-cs"/>
              </a:rPr>
              <a:t>GENERAL MECHANISMS OF INJURY</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99DCF61-96B2-4E65-AFFA-76226B8BB8B8}" type="slidenum">
              <a:rPr lang="en-US"/>
              <a:pPr/>
              <a:t>55</a:t>
            </a:fld>
            <a:endParaRPr lang="en-US"/>
          </a:p>
        </p:txBody>
      </p:sp>
      <p:sp>
        <p:nvSpPr>
          <p:cNvPr id="3" name="Title 2"/>
          <p:cNvSpPr>
            <a:spLocks noGrp="1"/>
          </p:cNvSpPr>
          <p:nvPr>
            <p:ph type="title" idx="4294967295"/>
          </p:nvPr>
        </p:nvSpPr>
        <p:spPr/>
        <p:txBody>
          <a:bodyPr>
            <a:normAutofit/>
          </a:bodyPr>
          <a:lstStyle/>
          <a:p>
            <a:endParaRPr lang="en-US">
              <a:effectLst>
                <a:outerShdw blurRad="38100" dist="38100" dir="2700000" algn="tl">
                  <a:srgbClr val="C0C0C0"/>
                </a:outerShdw>
              </a:effectLst>
            </a:endParaRPr>
          </a:p>
        </p:txBody>
      </p:sp>
      <p:pic>
        <p:nvPicPr>
          <p:cNvPr id="74754" name="Picture 1" descr="d:\eDitionsContent\0721601871\graphics\fullsize\S01871-001-f015.jpg"/>
          <p:cNvPicPr>
            <a:picLocks noGrp="1" noChangeAspect="1" noChangeArrowheads="1"/>
          </p:cNvPicPr>
          <p:nvPr>
            <p:ph idx="4294967295"/>
          </p:nvPr>
        </p:nvPicPr>
        <p:blipFill>
          <a:blip r:embed="rId2"/>
          <a:srcRect b="3627"/>
          <a:stretch>
            <a:fillRect/>
          </a:stretch>
        </p:blipFill>
        <p:spPr>
          <a:xfrm>
            <a:off x="1857375" y="1600200"/>
            <a:ext cx="5429250" cy="4525963"/>
          </a:xfrm>
          <a:ln>
            <a:solidFill>
              <a:schemeClr val="tx1"/>
            </a:solidFill>
          </a:ln>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2"/>
          </p:nvPr>
        </p:nvSpPr>
        <p:spPr/>
        <p:txBody>
          <a:bodyPr/>
          <a:lstStyle/>
          <a:p>
            <a:fld id="{EC26D306-C5C4-4E18-8846-F1BA6507402C}" type="slidenum">
              <a:rPr lang="en-US"/>
              <a:pPr/>
              <a:t>56</a:t>
            </a:fld>
            <a:endParaRPr lang="en-US"/>
          </a:p>
        </p:txBody>
      </p:sp>
      <p:sp>
        <p:nvSpPr>
          <p:cNvPr id="75777" name="Content Placeholder 1"/>
          <p:cNvSpPr>
            <a:spLocks noGrp="1"/>
          </p:cNvSpPr>
          <p:nvPr>
            <p:ph idx="4294967295"/>
          </p:nvPr>
        </p:nvSpPr>
        <p:spPr/>
        <p:txBody>
          <a:bodyPr/>
          <a:lstStyle/>
          <a:p>
            <a:pPr marL="623888" indent="-623888" algn="ctr">
              <a:buFontTx/>
              <a:buNone/>
            </a:pPr>
            <a:r>
              <a:rPr lang="en-US" sz="2800">
                <a:latin typeface="Tahoma" pitchFamily="34" charset="0"/>
                <a:cs typeface="Tahoma" pitchFamily="34" charset="0"/>
              </a:rPr>
              <a:t>Effect of plasma membrane damage</a:t>
            </a:r>
          </a:p>
          <a:p>
            <a:pPr marL="623888" indent="-623888" algn="ctr">
              <a:buFontTx/>
              <a:buNone/>
            </a:pPr>
            <a:endParaRPr lang="en-US" sz="2800">
              <a:latin typeface="Tahoma" pitchFamily="34" charset="0"/>
              <a:cs typeface="Tahoma" pitchFamily="34" charset="0"/>
            </a:endParaRPr>
          </a:p>
          <a:p>
            <a:pPr marL="623888" indent="-623888">
              <a:buFont typeface="Lucida Sans Unicode" pitchFamily="34" charset="0"/>
              <a:buAutoNum type="arabicPeriod"/>
            </a:pPr>
            <a:r>
              <a:rPr lang="en-US" sz="2800">
                <a:latin typeface="Tahoma" pitchFamily="34" charset="0"/>
                <a:cs typeface="Tahoma" pitchFamily="34" charset="0"/>
              </a:rPr>
              <a:t>Loss of structural integrity</a:t>
            </a:r>
          </a:p>
          <a:p>
            <a:pPr marL="623888" indent="-623888">
              <a:buFont typeface="Lucida Sans Unicode" pitchFamily="34" charset="0"/>
              <a:buAutoNum type="arabicPeriod"/>
            </a:pPr>
            <a:r>
              <a:rPr lang="en-US" sz="2800">
                <a:latin typeface="Tahoma" pitchFamily="34" charset="0"/>
                <a:cs typeface="Tahoma" pitchFamily="34" charset="0"/>
              </a:rPr>
              <a:t>Loss of function</a:t>
            </a:r>
          </a:p>
          <a:p>
            <a:pPr marL="623888" indent="-623888">
              <a:buFontTx/>
              <a:buNone/>
            </a:pPr>
            <a:endParaRPr lang="en-US" sz="2800">
              <a:latin typeface="Tahoma" pitchFamily="34" charset="0"/>
              <a:cs typeface="Tahoma" pitchFamily="34" charset="0"/>
            </a:endParaRPr>
          </a:p>
          <a:p>
            <a:pPr marL="623888" indent="-623888">
              <a:buFontTx/>
              <a:buNone/>
            </a:pPr>
            <a:endParaRPr lang="en-US" sz="2800">
              <a:latin typeface="Tahoma" pitchFamily="34" charset="0"/>
              <a:cs typeface="Tahoma" pitchFamily="34" charset="0"/>
            </a:endParaRPr>
          </a:p>
        </p:txBody>
      </p:sp>
      <p:sp>
        <p:nvSpPr>
          <p:cNvPr id="4" name="Title 2"/>
          <p:cNvSpPr>
            <a:spLocks noGrp="1"/>
          </p:cNvSpPr>
          <p:nvPr>
            <p:ph type="title" idx="4294967295"/>
          </p:nvPr>
        </p:nvSpPr>
        <p:spPr>
          <a:noFill/>
          <a:ln/>
        </p:spPr>
        <p:txBody>
          <a:bodyPr rtlCol="0">
            <a:normAutofit/>
            <a:scene3d>
              <a:camera prst="orthographicFront"/>
              <a:lightRig rig="soft" dir="t"/>
            </a:scene3d>
            <a:sp3d prstMaterial="softEdge">
              <a:bevelT w="25400" h="25400"/>
            </a:sp3d>
          </a:bodyPr>
          <a:lstStyle/>
          <a:p>
            <a:pPr algn="l" fontAlgn="auto">
              <a:spcAft>
                <a:spcPts val="0"/>
              </a:spcAft>
              <a:defRPr/>
            </a:pPr>
            <a:r>
              <a:rPr lang="en-US" altLang="ar-SA" sz="3600" b="1" kern="1200" dirty="0">
                <a:solidFill>
                  <a:schemeClr val="accent1"/>
                </a:solidFill>
                <a:effectLst>
                  <a:outerShdw blurRad="31750" dist="25400" dir="5400000" algn="tl" rotWithShape="0">
                    <a:srgbClr val="000000">
                      <a:alpha val="25000"/>
                    </a:srgbClr>
                  </a:outerShdw>
                </a:effectLst>
                <a:latin typeface="Verdana" pitchFamily="34" charset="0"/>
                <a:ea typeface="+mj-ea"/>
                <a:cs typeface="+mj-cs"/>
              </a:rPr>
              <a:t>MECHANISMS OF CELL INJURY</a:t>
            </a:r>
            <a:endParaRPr lang="en-US" sz="3600" b="1" kern="1200" dirty="0">
              <a:effectLst>
                <a:outerShdw blurRad="31750" dist="25400" dir="5400000" algn="tl" rotWithShape="0">
                  <a:srgbClr val="000000">
                    <a:alpha val="25000"/>
                  </a:srgbClr>
                </a:outerShdw>
              </a:effectLst>
              <a:latin typeface="+mj-lt"/>
              <a:ea typeface="+mj-ea"/>
              <a:cs typeface="+mj-cs"/>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2"/>
          </p:nvPr>
        </p:nvSpPr>
        <p:spPr/>
        <p:txBody>
          <a:bodyPr/>
          <a:lstStyle/>
          <a:p>
            <a:fld id="{8B2DA7C0-B3BA-49BB-BE67-9A6A35FF22D9}" type="slidenum">
              <a:rPr lang="en-US"/>
              <a:pPr/>
              <a:t>57</a:t>
            </a:fld>
            <a:endParaRPr lang="en-US"/>
          </a:p>
        </p:txBody>
      </p:sp>
      <p:sp>
        <p:nvSpPr>
          <p:cNvPr id="258051" name="Rectangle 3"/>
          <p:cNvSpPr>
            <a:spLocks noGrp="1" noChangeArrowheads="1"/>
          </p:cNvSpPr>
          <p:nvPr>
            <p:ph idx="4294967295"/>
          </p:nvPr>
        </p:nvSpPr>
        <p:spPr>
          <a:xfrm>
            <a:off x="609600" y="1371600"/>
            <a:ext cx="8077200" cy="4114800"/>
          </a:xfrm>
        </p:spPr>
        <p:txBody>
          <a:bodyPr>
            <a:normAutofit/>
          </a:bodyPr>
          <a:lstStyle/>
          <a:p>
            <a:r>
              <a:rPr lang="en-US" sz="2800">
                <a:latin typeface="Tahoma" pitchFamily="34" charset="0"/>
                <a:cs typeface="Tahoma" pitchFamily="34" charset="0"/>
              </a:rPr>
              <a:t>The most important targets of injurious stimuli are:</a:t>
            </a:r>
          </a:p>
          <a:p>
            <a:endParaRPr lang="en-US" sz="2800">
              <a:latin typeface="Tahoma" pitchFamily="34" charset="0"/>
              <a:cs typeface="Tahoma" pitchFamily="34" charset="0"/>
            </a:endParaRPr>
          </a:p>
          <a:p>
            <a:pPr lvl="1">
              <a:buFontTx/>
              <a:buNone/>
            </a:pPr>
            <a:r>
              <a:rPr lang="en-US" sz="2400">
                <a:latin typeface="Tahoma" pitchFamily="34" charset="0"/>
                <a:cs typeface="Tahoma" pitchFamily="34" charset="0"/>
              </a:rPr>
              <a:t> </a:t>
            </a:r>
            <a:r>
              <a:rPr lang="en-US" sz="2400">
                <a:solidFill>
                  <a:srgbClr val="7F7F7F"/>
                </a:solidFill>
                <a:latin typeface="Tahoma" pitchFamily="34" charset="0"/>
                <a:cs typeface="Tahoma" pitchFamily="34" charset="0"/>
              </a:rPr>
              <a:t>(1) aerobic respiration involving mitochondrial oxidative      phosphorylation and production of ATP</a:t>
            </a:r>
          </a:p>
          <a:p>
            <a:pPr lvl="1">
              <a:buFontTx/>
              <a:buNone/>
            </a:pPr>
            <a:r>
              <a:rPr lang="en-US" sz="2400">
                <a:solidFill>
                  <a:srgbClr val="7F7F7F"/>
                </a:solidFill>
                <a:latin typeface="Tahoma" pitchFamily="34" charset="0"/>
                <a:cs typeface="Tahoma" pitchFamily="34" charset="0"/>
              </a:rPr>
              <a:t> (2) the integrity of cell membranes, on which the ionic and   osmotic homeostasis of the cell and its organelles depends</a:t>
            </a:r>
          </a:p>
          <a:p>
            <a:pPr lvl="1">
              <a:buFontTx/>
              <a:buNone/>
            </a:pPr>
            <a:r>
              <a:rPr lang="en-US" sz="2400">
                <a:latin typeface="Tahoma" pitchFamily="34" charset="0"/>
                <a:cs typeface="Tahoma" pitchFamily="34" charset="0"/>
              </a:rPr>
              <a:t> (3) </a:t>
            </a:r>
            <a:r>
              <a:rPr lang="en-US">
                <a:latin typeface="Tahoma" pitchFamily="34" charset="0"/>
                <a:cs typeface="Tahoma" pitchFamily="34" charset="0"/>
              </a:rPr>
              <a:t>the cytoskeleton</a:t>
            </a:r>
            <a:endParaRPr lang="en-US" sz="2400">
              <a:latin typeface="Tahoma" pitchFamily="34" charset="0"/>
              <a:cs typeface="Tahoma" pitchFamily="34" charset="0"/>
            </a:endParaRPr>
          </a:p>
          <a:p>
            <a:pPr lvl="1">
              <a:buFontTx/>
              <a:buNone/>
            </a:pPr>
            <a:r>
              <a:rPr lang="en-US" sz="2400">
                <a:solidFill>
                  <a:srgbClr val="7F7F7F"/>
                </a:solidFill>
                <a:latin typeface="Tahoma" pitchFamily="34" charset="0"/>
                <a:cs typeface="Tahoma" pitchFamily="34" charset="0"/>
              </a:rPr>
              <a:t> (4) the integrity of the genetic apparatus of the cell</a:t>
            </a:r>
          </a:p>
          <a:p>
            <a:pPr lvl="1">
              <a:buFontTx/>
              <a:buNone/>
            </a:pPr>
            <a:r>
              <a:rPr lang="en-US" sz="2400">
                <a:solidFill>
                  <a:srgbClr val="7F7F7F"/>
                </a:solidFill>
                <a:latin typeface="Tahoma" pitchFamily="34" charset="0"/>
                <a:cs typeface="Tahoma" pitchFamily="34" charset="0"/>
              </a:rPr>
              <a:t> (5) protein synthesis</a:t>
            </a:r>
            <a:endParaRPr lang="en-US" altLang="ar-SA" sz="2400">
              <a:solidFill>
                <a:srgbClr val="7F7F7F"/>
              </a:solidFill>
              <a:latin typeface="Tahoma" pitchFamily="34" charset="0"/>
              <a:cs typeface="Tahoma" pitchFamily="34" charset="0"/>
            </a:endParaRPr>
          </a:p>
        </p:txBody>
      </p:sp>
      <p:sp>
        <p:nvSpPr>
          <p:cNvPr id="4" name="Rectangle 2"/>
          <p:cNvSpPr txBox="1">
            <a:spLocks noChangeArrowheads="1"/>
          </p:cNvSpPr>
          <p:nvPr/>
        </p:nvSpPr>
        <p:spPr bwMode="auto">
          <a:xfrm>
            <a:off x="685800" y="533400"/>
            <a:ext cx="7772400" cy="1143000"/>
          </a:xfrm>
          <a:prstGeom prst="rect">
            <a:avLst/>
          </a:prstGeom>
          <a:noFill/>
          <a:ln w="9525">
            <a:noFill/>
            <a:miter lim="800000"/>
            <a:headEnd/>
            <a:tailEnd/>
          </a:ln>
          <a:effectLst/>
        </p:spPr>
        <p:txBody>
          <a:bodyPr anchor="ctr"/>
          <a:lstStyle/>
          <a:p>
            <a:pPr algn="ctr">
              <a:defRPr/>
            </a:pPr>
            <a:r>
              <a:rPr lang="en-US" altLang="ar-SA" sz="2400" b="1" dirty="0">
                <a:solidFill>
                  <a:schemeClr val="accent1"/>
                </a:solidFill>
                <a:latin typeface="Verdana" pitchFamily="34" charset="0"/>
                <a:cs typeface="+mn-cs"/>
              </a:rPr>
              <a:t>MECHANISMS OF CELL INJURY </a:t>
            </a:r>
            <a:r>
              <a:rPr lang="en-US" altLang="ar-SA" sz="3200" kern="0" dirty="0">
                <a:solidFill>
                  <a:srgbClr val="FF9933"/>
                </a:solidFill>
                <a:latin typeface="+mj-lt"/>
                <a:ea typeface="+mj-ea"/>
                <a:cs typeface="+mj-cs"/>
              </a:rPr>
              <a:t/>
            </a:r>
            <a:br>
              <a:rPr lang="en-US" altLang="ar-SA" sz="3200" kern="0" dirty="0">
                <a:solidFill>
                  <a:srgbClr val="FF9933"/>
                </a:solidFill>
                <a:latin typeface="+mj-lt"/>
                <a:ea typeface="+mj-ea"/>
                <a:cs typeface="+mj-cs"/>
              </a:rPr>
            </a:br>
            <a:endParaRPr lang="en-US" sz="3200" kern="0" dirty="0">
              <a:solidFill>
                <a:srgbClr val="FF9933"/>
              </a:solidFill>
              <a:latin typeface="+mj-lt"/>
              <a:ea typeface="+mj-ea"/>
              <a:cs typeface="+mj-cs"/>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2"/>
          </p:nvPr>
        </p:nvSpPr>
        <p:spPr/>
        <p:txBody>
          <a:bodyPr/>
          <a:lstStyle/>
          <a:p>
            <a:fld id="{A22719FB-0A90-44A5-A927-48DF750A9524}" type="slidenum">
              <a:rPr lang="en-US"/>
              <a:pPr/>
              <a:t>58</a:t>
            </a:fld>
            <a:endParaRPr lang="en-US"/>
          </a:p>
        </p:txBody>
      </p:sp>
      <p:sp>
        <p:nvSpPr>
          <p:cNvPr id="77825" name="Content Placeholder 1"/>
          <p:cNvSpPr>
            <a:spLocks noGrp="1"/>
          </p:cNvSpPr>
          <p:nvPr>
            <p:ph idx="4294967295"/>
          </p:nvPr>
        </p:nvSpPr>
        <p:spPr/>
        <p:txBody>
          <a:bodyPr/>
          <a:lstStyle/>
          <a:p>
            <a:pPr algn="ctr">
              <a:buFontTx/>
              <a:buNone/>
            </a:pPr>
            <a:r>
              <a:rPr lang="en-US" sz="2000">
                <a:latin typeface="Tahoma" pitchFamily="34" charset="0"/>
                <a:cs typeface="Tahoma" pitchFamily="34" charset="0"/>
              </a:rPr>
              <a:t>Cytoskeletal abnormalities</a:t>
            </a:r>
          </a:p>
          <a:p>
            <a:pPr algn="ctr">
              <a:buFontTx/>
              <a:buNone/>
            </a:pPr>
            <a:endParaRPr lang="en-US" sz="2000">
              <a:latin typeface="Tahoma" pitchFamily="34" charset="0"/>
              <a:cs typeface="Tahoma" pitchFamily="34" charset="0"/>
            </a:endParaRPr>
          </a:p>
          <a:p>
            <a:r>
              <a:rPr lang="en-US" sz="2000">
                <a:latin typeface="Tahoma" pitchFamily="34" charset="0"/>
                <a:cs typeface="Tahoma" pitchFamily="34" charset="0"/>
              </a:rPr>
              <a:t> Cytoskeletal filaments serve as anchors connecting the plasma membrane to the cell interior.</a:t>
            </a:r>
          </a:p>
          <a:p>
            <a:r>
              <a:rPr lang="en-US" sz="2000">
                <a:latin typeface="Tahoma" pitchFamily="34" charset="0"/>
                <a:cs typeface="Tahoma" pitchFamily="34" charset="0"/>
              </a:rPr>
              <a:t> Activation of proteases by increased cytosolic calcium may cause damage to elements of the cytoskeleton. </a:t>
            </a:r>
          </a:p>
          <a:p>
            <a:r>
              <a:rPr lang="en-US" sz="2000">
                <a:latin typeface="Tahoma" pitchFamily="34" charset="0"/>
                <a:cs typeface="Tahoma" pitchFamily="34" charset="0"/>
              </a:rPr>
              <a:t>This damage results, particularly in myocardial cells, in detachment of the cell membrane from the cytoskeleton, rendering it susceptible to stretching and rupture. </a:t>
            </a:r>
          </a:p>
          <a:p>
            <a:endParaRPr lang="en-US" sz="2000"/>
          </a:p>
        </p:txBody>
      </p:sp>
      <p:sp>
        <p:nvSpPr>
          <p:cNvPr id="4" name="Rectangle 2"/>
          <p:cNvSpPr txBox="1">
            <a:spLocks noGrp="1" noChangeArrowheads="1"/>
          </p:cNvSpPr>
          <p:nvPr>
            <p:ph type="title" idx="4294967295"/>
          </p:nvPr>
        </p:nvSpPr>
        <p:spPr>
          <a:noFill/>
        </p:spPr>
        <p:txBody>
          <a:bodyPr rtlCol="0">
            <a:normAutofit/>
            <a:scene3d>
              <a:camera prst="orthographicFront"/>
              <a:lightRig rig="soft" dir="t"/>
            </a:scene3d>
            <a:sp3d prstMaterial="softEdge">
              <a:bevelT w="25400" h="25400"/>
            </a:sp3d>
          </a:bodyPr>
          <a:lstStyle/>
          <a:p>
            <a:pPr>
              <a:defRPr/>
            </a:pPr>
            <a:r>
              <a:rPr lang="en-US" altLang="ar-SA" sz="2400" b="1" kern="1200" dirty="0">
                <a:solidFill>
                  <a:schemeClr val="accent1"/>
                </a:solidFill>
                <a:effectLst>
                  <a:outerShdw blurRad="31750" dist="25400" dir="5400000" algn="tl" rotWithShape="0">
                    <a:srgbClr val="000000">
                      <a:alpha val="25000"/>
                    </a:srgbClr>
                  </a:outerShdw>
                </a:effectLst>
                <a:latin typeface="Verdana" pitchFamily="34" charset="0"/>
                <a:ea typeface="+mj-ea"/>
                <a:cs typeface="+mj-cs"/>
              </a:rPr>
              <a:t>MECHANISMS OF CELL INJURY </a:t>
            </a:r>
            <a:r>
              <a:rPr lang="en-US" altLang="ar-SA" sz="3200" dirty="0">
                <a:solidFill>
                  <a:srgbClr val="FF9933"/>
                </a:solidFill>
                <a:latin typeface="+mj-lt"/>
                <a:ea typeface="+mj-ea"/>
                <a:cs typeface="+mj-cs"/>
              </a:rPr>
              <a:t/>
            </a:r>
            <a:br>
              <a:rPr lang="en-US" altLang="ar-SA" sz="3200" dirty="0">
                <a:solidFill>
                  <a:srgbClr val="FF9933"/>
                </a:solidFill>
                <a:latin typeface="+mj-lt"/>
                <a:ea typeface="+mj-ea"/>
                <a:cs typeface="+mj-cs"/>
              </a:rPr>
            </a:br>
            <a:endParaRPr lang="en-US" sz="3200" dirty="0">
              <a:solidFill>
                <a:srgbClr val="FF9933"/>
              </a:solidFill>
              <a:latin typeface="+mj-lt"/>
              <a:ea typeface="+mj-ea"/>
              <a:cs typeface="+mj-cs"/>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2"/>
          </p:nvPr>
        </p:nvSpPr>
        <p:spPr/>
        <p:txBody>
          <a:bodyPr/>
          <a:lstStyle/>
          <a:p>
            <a:fld id="{6A94D358-2A93-4656-A1CD-66876E11A978}" type="slidenum">
              <a:rPr lang="en-US"/>
              <a:pPr/>
              <a:t>59</a:t>
            </a:fld>
            <a:endParaRPr lang="en-US"/>
          </a:p>
        </p:txBody>
      </p:sp>
      <p:sp>
        <p:nvSpPr>
          <p:cNvPr id="258051" name="Rectangle 3"/>
          <p:cNvSpPr>
            <a:spLocks noGrp="1" noChangeArrowheads="1"/>
          </p:cNvSpPr>
          <p:nvPr>
            <p:ph idx="4294967295"/>
          </p:nvPr>
        </p:nvSpPr>
        <p:spPr>
          <a:xfrm>
            <a:off x="609600" y="1371600"/>
            <a:ext cx="8077200" cy="4114800"/>
          </a:xfrm>
        </p:spPr>
        <p:txBody>
          <a:bodyPr>
            <a:normAutofit/>
          </a:bodyPr>
          <a:lstStyle/>
          <a:p>
            <a:r>
              <a:rPr lang="en-US" sz="2800">
                <a:latin typeface="Tahoma" pitchFamily="34" charset="0"/>
                <a:cs typeface="Tahoma" pitchFamily="34" charset="0"/>
              </a:rPr>
              <a:t>The most important targets of injurious stimuli are:</a:t>
            </a:r>
          </a:p>
          <a:p>
            <a:endParaRPr lang="en-US" sz="2800">
              <a:latin typeface="Tahoma" pitchFamily="34" charset="0"/>
              <a:cs typeface="Tahoma" pitchFamily="34" charset="0"/>
            </a:endParaRPr>
          </a:p>
          <a:p>
            <a:pPr lvl="1">
              <a:buFontTx/>
              <a:buNone/>
            </a:pPr>
            <a:r>
              <a:rPr lang="en-US" sz="2400">
                <a:latin typeface="Tahoma" pitchFamily="34" charset="0"/>
                <a:cs typeface="Tahoma" pitchFamily="34" charset="0"/>
              </a:rPr>
              <a:t> </a:t>
            </a:r>
            <a:r>
              <a:rPr lang="en-US" sz="2400">
                <a:solidFill>
                  <a:srgbClr val="7F7F7F"/>
                </a:solidFill>
                <a:latin typeface="Tahoma" pitchFamily="34" charset="0"/>
                <a:cs typeface="Tahoma" pitchFamily="34" charset="0"/>
              </a:rPr>
              <a:t>(1) aerobic respiration involving mitochondrial oxidative      phosphorylation and production of ATP</a:t>
            </a:r>
          </a:p>
          <a:p>
            <a:pPr lvl="1">
              <a:buFontTx/>
              <a:buNone/>
            </a:pPr>
            <a:r>
              <a:rPr lang="en-US" sz="2400">
                <a:solidFill>
                  <a:srgbClr val="7F7F7F"/>
                </a:solidFill>
                <a:latin typeface="Tahoma" pitchFamily="34" charset="0"/>
                <a:cs typeface="Tahoma" pitchFamily="34" charset="0"/>
              </a:rPr>
              <a:t> (2) the integrity of cell membranes, on which the ionic and   osmotic homeostasis of the cell and its organelles depends</a:t>
            </a:r>
          </a:p>
          <a:p>
            <a:pPr lvl="1">
              <a:buFontTx/>
              <a:buNone/>
            </a:pPr>
            <a:r>
              <a:rPr lang="en-US" sz="2400">
                <a:solidFill>
                  <a:srgbClr val="7F7F7F"/>
                </a:solidFill>
                <a:latin typeface="Tahoma" pitchFamily="34" charset="0"/>
                <a:cs typeface="Tahoma" pitchFamily="34" charset="0"/>
              </a:rPr>
              <a:t> (3) the cytoskeleton</a:t>
            </a:r>
          </a:p>
          <a:p>
            <a:pPr lvl="1">
              <a:buFontTx/>
              <a:buNone/>
            </a:pPr>
            <a:r>
              <a:rPr lang="en-US" sz="2400">
                <a:latin typeface="Tahoma" pitchFamily="34" charset="0"/>
                <a:cs typeface="Tahoma" pitchFamily="34" charset="0"/>
              </a:rPr>
              <a:t> (4) the integrity of the genetic apparatus of the cell</a:t>
            </a:r>
          </a:p>
          <a:p>
            <a:pPr lvl="1">
              <a:buFontTx/>
              <a:buNone/>
            </a:pPr>
            <a:r>
              <a:rPr lang="en-US" sz="2400">
                <a:latin typeface="Tahoma" pitchFamily="34" charset="0"/>
                <a:cs typeface="Tahoma" pitchFamily="34" charset="0"/>
              </a:rPr>
              <a:t> </a:t>
            </a:r>
            <a:r>
              <a:rPr lang="en-US" sz="2400">
                <a:solidFill>
                  <a:srgbClr val="7F7F7F"/>
                </a:solidFill>
                <a:latin typeface="Tahoma" pitchFamily="34" charset="0"/>
                <a:cs typeface="Tahoma" pitchFamily="34" charset="0"/>
              </a:rPr>
              <a:t>(5) protein synthesis</a:t>
            </a:r>
          </a:p>
          <a:p>
            <a:pPr lvl="1">
              <a:buFontTx/>
              <a:buNone/>
            </a:pPr>
            <a:endParaRPr lang="en-US" altLang="ar-SA" sz="2400">
              <a:latin typeface="Tahoma" pitchFamily="34" charset="0"/>
              <a:cs typeface="Tahoma" pitchFamily="34" charset="0"/>
            </a:endParaRPr>
          </a:p>
        </p:txBody>
      </p:sp>
      <p:sp>
        <p:nvSpPr>
          <p:cNvPr id="4" name="Rectangle 2"/>
          <p:cNvSpPr txBox="1">
            <a:spLocks noChangeArrowheads="1"/>
          </p:cNvSpPr>
          <p:nvPr/>
        </p:nvSpPr>
        <p:spPr bwMode="auto">
          <a:xfrm>
            <a:off x="685800" y="533400"/>
            <a:ext cx="7772400" cy="1143000"/>
          </a:xfrm>
          <a:prstGeom prst="rect">
            <a:avLst/>
          </a:prstGeom>
          <a:noFill/>
          <a:ln w="9525">
            <a:noFill/>
            <a:miter lim="800000"/>
            <a:headEnd/>
            <a:tailEnd/>
          </a:ln>
          <a:effectLst/>
        </p:spPr>
        <p:txBody>
          <a:bodyPr anchor="ctr"/>
          <a:lstStyle/>
          <a:p>
            <a:pPr algn="ctr">
              <a:defRPr/>
            </a:pPr>
            <a:r>
              <a:rPr lang="en-US" altLang="ar-SA" sz="2400" b="1" dirty="0">
                <a:solidFill>
                  <a:schemeClr val="accent1"/>
                </a:solidFill>
                <a:latin typeface="Verdana" pitchFamily="34" charset="0"/>
                <a:cs typeface="+mn-cs"/>
              </a:rPr>
              <a:t>MECHANISMS OF CELL INJURY </a:t>
            </a:r>
            <a:r>
              <a:rPr lang="en-US" altLang="ar-SA" sz="3200" kern="0" dirty="0">
                <a:solidFill>
                  <a:srgbClr val="FF9933"/>
                </a:solidFill>
                <a:latin typeface="+mj-lt"/>
                <a:ea typeface="+mj-ea"/>
                <a:cs typeface="+mj-cs"/>
              </a:rPr>
              <a:t/>
            </a:r>
            <a:br>
              <a:rPr lang="en-US" altLang="ar-SA" sz="3200" kern="0" dirty="0">
                <a:solidFill>
                  <a:srgbClr val="FF9933"/>
                </a:solidFill>
                <a:latin typeface="+mj-lt"/>
                <a:ea typeface="+mj-ea"/>
                <a:cs typeface="+mj-cs"/>
              </a:rPr>
            </a:br>
            <a:endParaRPr lang="en-US" sz="3200" kern="0" dirty="0">
              <a:solidFill>
                <a:srgbClr val="FF9933"/>
              </a:solidFill>
              <a:latin typeface="+mj-lt"/>
              <a:ea typeface="+mj-ea"/>
              <a:cs typeface="+mj-cs"/>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p:cNvSpPr>
            <a:spLocks noGrp="1"/>
          </p:cNvSpPr>
          <p:nvPr>
            <p:ph type="sldNum" sz="quarter" idx="12"/>
          </p:nvPr>
        </p:nvSpPr>
        <p:spPr/>
        <p:txBody>
          <a:bodyPr/>
          <a:lstStyle/>
          <a:p>
            <a:fld id="{781B6733-4FC0-47D5-83D6-AD82207BD88B}" type="slidenum">
              <a:rPr lang="en-US"/>
              <a:pPr/>
              <a:t>6</a:t>
            </a:fld>
            <a:endParaRPr lang="en-US"/>
          </a:p>
        </p:txBody>
      </p:sp>
      <p:sp>
        <p:nvSpPr>
          <p:cNvPr id="23554" name="Rectangle 2"/>
          <p:cNvSpPr>
            <a:spLocks noGrp="1" noChangeArrowheads="1"/>
          </p:cNvSpPr>
          <p:nvPr>
            <p:ph type="title" idx="4294967295"/>
          </p:nvPr>
        </p:nvSpPr>
        <p:spPr>
          <a:xfrm>
            <a:off x="685800" y="609600"/>
            <a:ext cx="7772400" cy="457200"/>
          </a:xfrm>
          <a:noFill/>
          <a:ln/>
        </p:spPr>
        <p:txBody>
          <a:bodyPr rtlCol="0">
            <a:normAutofit/>
            <a:scene3d>
              <a:camera prst="orthographicFront"/>
              <a:lightRig rig="soft" dir="t"/>
            </a:scene3d>
            <a:sp3d prstMaterial="softEdge">
              <a:bevelT w="25400" h="25400"/>
            </a:sp3d>
          </a:bodyPr>
          <a:lstStyle/>
          <a:p>
            <a:pPr algn="l" fontAlgn="auto">
              <a:spcAft>
                <a:spcPts val="0"/>
              </a:spcAft>
              <a:defRPr/>
            </a:pPr>
            <a:r>
              <a:rPr lang="en-US" altLang="ar-SA" sz="2400" b="1" kern="1200" dirty="0">
                <a:solidFill>
                  <a:schemeClr val="accent1"/>
                </a:solidFill>
                <a:effectLst>
                  <a:outerShdw blurRad="31750" dist="25400" dir="5400000" algn="tl" rotWithShape="0">
                    <a:srgbClr val="000000">
                      <a:alpha val="25000"/>
                    </a:srgbClr>
                  </a:outerShdw>
                </a:effectLst>
                <a:latin typeface="Verdana" pitchFamily="34" charset="0"/>
                <a:ea typeface="+mn-ea"/>
                <a:cs typeface="+mn-cs"/>
              </a:rPr>
              <a:t>Abscess of the brain (bacterial)</a:t>
            </a:r>
          </a:p>
        </p:txBody>
      </p:sp>
      <p:pic>
        <p:nvPicPr>
          <p:cNvPr id="19458" name="Picture 4" descr="http://www.vetmed.wsu.edu/medsci520/images/ci27.jpg"/>
          <p:cNvPicPr>
            <a:picLocks noChangeAspect="1" noChangeArrowheads="1"/>
          </p:cNvPicPr>
          <p:nvPr/>
        </p:nvPicPr>
        <p:blipFill>
          <a:blip r:embed="rId2"/>
          <a:srcRect/>
          <a:stretch>
            <a:fillRect/>
          </a:stretch>
        </p:blipFill>
        <p:spPr bwMode="auto">
          <a:xfrm>
            <a:off x="914400" y="1371600"/>
            <a:ext cx="5722938" cy="4554538"/>
          </a:xfrm>
          <a:prstGeom prst="rect">
            <a:avLst/>
          </a:prstGeom>
          <a:noFill/>
          <a:ln w="9525">
            <a:noFill/>
            <a:miter lim="800000"/>
            <a:headEnd/>
            <a:tailEnd/>
          </a:ln>
        </p:spPr>
      </p:pic>
      <p:sp>
        <p:nvSpPr>
          <p:cNvPr id="19459" name="Text Box 7"/>
          <p:cNvSpPr txBox="1">
            <a:spLocks noChangeArrowheads="1"/>
          </p:cNvSpPr>
          <p:nvPr/>
        </p:nvSpPr>
        <p:spPr bwMode="auto">
          <a:xfrm>
            <a:off x="6324600" y="1752600"/>
            <a:ext cx="2270125" cy="1016000"/>
          </a:xfrm>
          <a:prstGeom prst="rect">
            <a:avLst/>
          </a:prstGeom>
          <a:noFill/>
          <a:ln w="9525">
            <a:solidFill>
              <a:schemeClr val="tx1"/>
            </a:solidFill>
            <a:miter lim="800000"/>
            <a:headEnd/>
            <a:tailEnd/>
          </a:ln>
        </p:spPr>
        <p:txBody>
          <a:bodyPr wrap="none">
            <a:spAutoFit/>
          </a:bodyPr>
          <a:lstStyle/>
          <a:p>
            <a:pPr algn="ctr"/>
            <a:r>
              <a:rPr lang="en-US" sz="2000">
                <a:latin typeface="Verdana" pitchFamily="34" charset="0"/>
              </a:rPr>
              <a:t>This is a </a:t>
            </a:r>
            <a:r>
              <a:rPr lang="en-US" sz="2000" b="1">
                <a:solidFill>
                  <a:schemeClr val="tx2"/>
                </a:solidFill>
                <a:latin typeface="Verdana" pitchFamily="34" charset="0"/>
              </a:rPr>
              <a:t>lesion </a:t>
            </a:r>
          </a:p>
          <a:p>
            <a:pPr algn="ctr"/>
            <a:r>
              <a:rPr lang="en-US" sz="2000">
                <a:latin typeface="Verdana" pitchFamily="34" charset="0"/>
              </a:rPr>
              <a:t>caused by </a:t>
            </a:r>
          </a:p>
          <a:p>
            <a:pPr algn="ctr"/>
            <a:r>
              <a:rPr lang="en-US" sz="2000">
                <a:latin typeface="Verdana" pitchFamily="34" charset="0"/>
              </a:rPr>
              <a:t>infectious agent</a:t>
            </a:r>
          </a:p>
        </p:txBody>
      </p:sp>
      <p:sp>
        <p:nvSpPr>
          <p:cNvPr id="19460" name="Line 10"/>
          <p:cNvSpPr>
            <a:spLocks noChangeShapeType="1"/>
          </p:cNvSpPr>
          <p:nvPr/>
        </p:nvSpPr>
        <p:spPr bwMode="auto">
          <a:xfrm flipV="1">
            <a:off x="3657600" y="4495800"/>
            <a:ext cx="0" cy="457200"/>
          </a:xfrm>
          <a:prstGeom prst="line">
            <a:avLst/>
          </a:prstGeom>
          <a:noFill/>
          <a:ln w="9525">
            <a:solidFill>
              <a:schemeClr val="tx1"/>
            </a:solidFill>
            <a:round/>
            <a:headEnd/>
            <a:tailEnd type="triangle" w="med" len="med"/>
          </a:ln>
        </p:spPr>
        <p:txBody>
          <a:bodyPr/>
          <a:lstStyle/>
          <a:p>
            <a:endParaRPr lang="en-US"/>
          </a:p>
        </p:txBody>
      </p:sp>
      <p:sp>
        <p:nvSpPr>
          <p:cNvPr id="19461" name="Line 13"/>
          <p:cNvSpPr>
            <a:spLocks noChangeShapeType="1"/>
          </p:cNvSpPr>
          <p:nvPr/>
        </p:nvSpPr>
        <p:spPr bwMode="auto">
          <a:xfrm flipH="1">
            <a:off x="4724400" y="2590800"/>
            <a:ext cx="228600" cy="304800"/>
          </a:xfrm>
          <a:prstGeom prst="line">
            <a:avLst/>
          </a:prstGeom>
          <a:noFill/>
          <a:ln w="9525">
            <a:solidFill>
              <a:schemeClr val="tx1"/>
            </a:solidFill>
            <a:round/>
            <a:headEnd/>
            <a:tailEnd type="triangle" w="med" len="med"/>
          </a:ln>
        </p:spPr>
        <p:txBody>
          <a:bodyPr/>
          <a:lstStyle/>
          <a:p>
            <a:endParaRPr lang="en-US"/>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2"/>
          </p:nvPr>
        </p:nvSpPr>
        <p:spPr/>
        <p:txBody>
          <a:bodyPr/>
          <a:lstStyle/>
          <a:p>
            <a:fld id="{F4401AEC-8A7B-4E83-8F3C-D03209E2911B}" type="slidenum">
              <a:rPr lang="en-US"/>
              <a:pPr/>
              <a:t>60</a:t>
            </a:fld>
            <a:endParaRPr lang="en-US"/>
          </a:p>
        </p:txBody>
      </p:sp>
      <p:sp>
        <p:nvSpPr>
          <p:cNvPr id="79873" name="Content Placeholder 1"/>
          <p:cNvSpPr>
            <a:spLocks noGrp="1"/>
          </p:cNvSpPr>
          <p:nvPr>
            <p:ph idx="4294967295"/>
          </p:nvPr>
        </p:nvSpPr>
        <p:spPr>
          <a:xfrm>
            <a:off x="381000" y="1066800"/>
            <a:ext cx="8229600" cy="4525963"/>
          </a:xfrm>
        </p:spPr>
        <p:txBody>
          <a:bodyPr/>
          <a:lstStyle/>
          <a:p>
            <a:pPr marL="365125" lvl="1" indent="-255588">
              <a:spcBef>
                <a:spcPts val="400"/>
              </a:spcBef>
              <a:buSzPct val="68000"/>
              <a:buFontTx/>
              <a:buNone/>
            </a:pPr>
            <a:r>
              <a:rPr lang="en-US" sz="2400">
                <a:latin typeface="Tahoma" pitchFamily="34" charset="0"/>
                <a:cs typeface="Tahoma" pitchFamily="34" charset="0"/>
              </a:rPr>
              <a:t>		</a:t>
            </a:r>
            <a:r>
              <a:rPr lang="en-US">
                <a:latin typeface="Tahoma" pitchFamily="34" charset="0"/>
                <a:cs typeface="Tahoma" pitchFamily="34" charset="0"/>
              </a:rPr>
              <a:t>(4) the integrity of the genetic apparatus of the cell</a:t>
            </a:r>
          </a:p>
          <a:p>
            <a:endParaRPr lang="en-US" sz="2800"/>
          </a:p>
          <a:p>
            <a:r>
              <a:rPr lang="en-US" sz="2800"/>
              <a:t>Caused by:</a:t>
            </a:r>
          </a:p>
          <a:p>
            <a:pPr marL="1087438" lvl="2" indent="-173038">
              <a:buClr>
                <a:schemeClr val="accent1"/>
              </a:buClr>
              <a:buFont typeface="Lucida Sans Unicode" pitchFamily="34" charset="0"/>
              <a:buAutoNum type="arabicPeriod"/>
            </a:pPr>
            <a:r>
              <a:rPr lang="en-US" sz="2700"/>
              <a:t>Ionizing radiation </a:t>
            </a:r>
          </a:p>
          <a:p>
            <a:pPr marL="1087438" lvl="2" indent="-173038">
              <a:buClr>
                <a:schemeClr val="accent1"/>
              </a:buClr>
              <a:buFont typeface="Lucida Sans Unicode" pitchFamily="34" charset="0"/>
              <a:buAutoNum type="arabicPeriod"/>
            </a:pPr>
            <a:r>
              <a:rPr lang="en-US" sz="2700"/>
              <a:t>Viruses</a:t>
            </a:r>
          </a:p>
          <a:p>
            <a:pPr marL="1087438" lvl="2" indent="-173038">
              <a:buClr>
                <a:schemeClr val="accent1"/>
              </a:buClr>
              <a:buFont typeface="Lucida Sans Unicode" pitchFamily="34" charset="0"/>
              <a:buAutoNum type="arabicPeriod"/>
            </a:pPr>
            <a:r>
              <a:rPr lang="en-US" sz="2700"/>
              <a:t>Mutagenic chemicals</a:t>
            </a:r>
          </a:p>
        </p:txBody>
      </p:sp>
      <p:sp>
        <p:nvSpPr>
          <p:cNvPr id="4" name="Rectangle 2"/>
          <p:cNvSpPr txBox="1">
            <a:spLocks noGrp="1" noChangeArrowheads="1"/>
          </p:cNvSpPr>
          <p:nvPr>
            <p:ph type="title" idx="4294967295"/>
          </p:nvPr>
        </p:nvSpPr>
        <p:spPr>
          <a:noFill/>
        </p:spPr>
        <p:txBody>
          <a:bodyPr rtlCol="0">
            <a:normAutofit/>
            <a:scene3d>
              <a:camera prst="orthographicFront"/>
              <a:lightRig rig="soft" dir="t"/>
            </a:scene3d>
            <a:sp3d prstMaterial="softEdge">
              <a:bevelT w="25400" h="25400"/>
            </a:sp3d>
          </a:bodyPr>
          <a:lstStyle/>
          <a:p>
            <a:pPr>
              <a:defRPr/>
            </a:pPr>
            <a:r>
              <a:rPr lang="en-US" altLang="ar-SA" sz="2400" b="1" kern="1200" dirty="0">
                <a:solidFill>
                  <a:schemeClr val="accent1"/>
                </a:solidFill>
                <a:effectLst>
                  <a:outerShdw blurRad="31750" dist="25400" dir="5400000" algn="tl" rotWithShape="0">
                    <a:srgbClr val="000000">
                      <a:alpha val="25000"/>
                    </a:srgbClr>
                  </a:outerShdw>
                </a:effectLst>
                <a:latin typeface="Verdana" pitchFamily="34" charset="0"/>
                <a:ea typeface="+mj-ea"/>
                <a:cs typeface="+mj-cs"/>
              </a:rPr>
              <a:t>MECHANISMS OF CELL INJURY </a:t>
            </a:r>
            <a:r>
              <a:rPr lang="en-US" altLang="ar-SA" sz="3200" dirty="0">
                <a:solidFill>
                  <a:srgbClr val="FF9933"/>
                </a:solidFill>
                <a:latin typeface="+mj-lt"/>
                <a:ea typeface="+mj-ea"/>
                <a:cs typeface="+mj-cs"/>
              </a:rPr>
              <a:t/>
            </a:r>
            <a:br>
              <a:rPr lang="en-US" altLang="ar-SA" sz="3200" dirty="0">
                <a:solidFill>
                  <a:srgbClr val="FF9933"/>
                </a:solidFill>
                <a:latin typeface="+mj-lt"/>
                <a:ea typeface="+mj-ea"/>
                <a:cs typeface="+mj-cs"/>
              </a:rPr>
            </a:br>
            <a:endParaRPr lang="en-US" sz="3200" dirty="0">
              <a:solidFill>
                <a:srgbClr val="FF9933"/>
              </a:solidFill>
              <a:latin typeface="+mj-lt"/>
              <a:ea typeface="+mj-ea"/>
              <a:cs typeface="+mj-cs"/>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2"/>
          </p:nvPr>
        </p:nvSpPr>
        <p:spPr/>
        <p:txBody>
          <a:bodyPr/>
          <a:lstStyle/>
          <a:p>
            <a:fld id="{EFE9EE44-32A0-4074-8537-522F10781F4D}" type="slidenum">
              <a:rPr lang="en-US"/>
              <a:pPr/>
              <a:t>61</a:t>
            </a:fld>
            <a:endParaRPr lang="en-US"/>
          </a:p>
        </p:txBody>
      </p:sp>
      <p:sp>
        <p:nvSpPr>
          <p:cNvPr id="80897" name="Content Placeholder 1"/>
          <p:cNvSpPr>
            <a:spLocks noGrp="1"/>
          </p:cNvSpPr>
          <p:nvPr>
            <p:ph idx="4294967295"/>
          </p:nvPr>
        </p:nvSpPr>
        <p:spPr>
          <a:xfrm>
            <a:off x="381000" y="1066800"/>
            <a:ext cx="8229600" cy="4525963"/>
          </a:xfrm>
        </p:spPr>
        <p:txBody>
          <a:bodyPr/>
          <a:lstStyle/>
          <a:p>
            <a:pPr marL="365125" lvl="1" indent="-255588">
              <a:spcBef>
                <a:spcPts val="400"/>
              </a:spcBef>
              <a:buSzPct val="68000"/>
              <a:buFontTx/>
              <a:buNone/>
            </a:pPr>
            <a:r>
              <a:rPr lang="en-US" sz="2400">
                <a:latin typeface="Tahoma" pitchFamily="34" charset="0"/>
                <a:cs typeface="Tahoma" pitchFamily="34" charset="0"/>
              </a:rPr>
              <a:t>		</a:t>
            </a:r>
            <a:r>
              <a:rPr lang="en-US">
                <a:latin typeface="Tahoma" pitchFamily="34" charset="0"/>
                <a:cs typeface="Tahoma" pitchFamily="34" charset="0"/>
              </a:rPr>
              <a:t>(4) the integrity of the genetic apparatus of the cell</a:t>
            </a:r>
          </a:p>
          <a:p>
            <a:endParaRPr lang="en-US" sz="2800"/>
          </a:p>
          <a:p>
            <a:r>
              <a:rPr lang="en-US" sz="2800"/>
              <a:t>Effect of DNA abnormalities:</a:t>
            </a:r>
          </a:p>
          <a:p>
            <a:pPr>
              <a:buFontTx/>
              <a:buNone/>
            </a:pPr>
            <a:r>
              <a:rPr lang="en-US" sz="2800"/>
              <a:t>    1. Failure of synthesis of proteins and enzyme</a:t>
            </a:r>
          </a:p>
          <a:p>
            <a:pPr>
              <a:buFontTx/>
              <a:buNone/>
            </a:pPr>
            <a:r>
              <a:rPr lang="en-US" sz="2800"/>
              <a:t>	 2. Failure of mitosis</a:t>
            </a:r>
          </a:p>
          <a:p>
            <a:pPr>
              <a:buFontTx/>
              <a:buNone/>
            </a:pPr>
            <a:r>
              <a:rPr lang="en-US" sz="2800"/>
              <a:t>	 3. Progression to cancer </a:t>
            </a:r>
          </a:p>
          <a:p>
            <a:pPr>
              <a:buFontTx/>
              <a:buNone/>
            </a:pPr>
            <a:r>
              <a:rPr lang="en-US" sz="2800"/>
              <a:t>	</a:t>
            </a:r>
          </a:p>
        </p:txBody>
      </p:sp>
      <p:sp>
        <p:nvSpPr>
          <p:cNvPr id="4" name="Rectangle 2"/>
          <p:cNvSpPr txBox="1">
            <a:spLocks noGrp="1" noChangeArrowheads="1"/>
          </p:cNvSpPr>
          <p:nvPr>
            <p:ph type="title" idx="4294967295"/>
          </p:nvPr>
        </p:nvSpPr>
        <p:spPr>
          <a:noFill/>
        </p:spPr>
        <p:txBody>
          <a:bodyPr rtlCol="0">
            <a:normAutofit/>
            <a:scene3d>
              <a:camera prst="orthographicFront"/>
              <a:lightRig rig="soft" dir="t"/>
            </a:scene3d>
            <a:sp3d prstMaterial="softEdge">
              <a:bevelT w="25400" h="25400"/>
            </a:sp3d>
          </a:bodyPr>
          <a:lstStyle/>
          <a:p>
            <a:pPr>
              <a:defRPr/>
            </a:pPr>
            <a:r>
              <a:rPr lang="en-US" altLang="ar-SA" sz="2400" b="1" kern="1200" dirty="0">
                <a:solidFill>
                  <a:schemeClr val="accent1"/>
                </a:solidFill>
                <a:effectLst>
                  <a:outerShdw blurRad="31750" dist="25400" dir="5400000" algn="tl" rotWithShape="0">
                    <a:srgbClr val="000000">
                      <a:alpha val="25000"/>
                    </a:srgbClr>
                  </a:outerShdw>
                </a:effectLst>
                <a:latin typeface="Verdana" pitchFamily="34" charset="0"/>
                <a:ea typeface="+mj-ea"/>
                <a:cs typeface="+mj-cs"/>
              </a:rPr>
              <a:t>MECHANISMS OF CELL INJURY </a:t>
            </a:r>
            <a:r>
              <a:rPr lang="en-US" altLang="ar-SA" sz="3200" dirty="0">
                <a:solidFill>
                  <a:srgbClr val="FF9933"/>
                </a:solidFill>
                <a:latin typeface="+mj-lt"/>
                <a:ea typeface="+mj-ea"/>
                <a:cs typeface="+mj-cs"/>
              </a:rPr>
              <a:t/>
            </a:r>
            <a:br>
              <a:rPr lang="en-US" altLang="ar-SA" sz="3200" dirty="0">
                <a:solidFill>
                  <a:srgbClr val="FF9933"/>
                </a:solidFill>
                <a:latin typeface="+mj-lt"/>
                <a:ea typeface="+mj-ea"/>
                <a:cs typeface="+mj-cs"/>
              </a:rPr>
            </a:br>
            <a:endParaRPr lang="en-US" sz="3200" dirty="0">
              <a:solidFill>
                <a:srgbClr val="FF9933"/>
              </a:solidFill>
              <a:latin typeface="+mj-lt"/>
              <a:ea typeface="+mj-ea"/>
              <a:cs typeface="+mj-cs"/>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2"/>
          </p:nvPr>
        </p:nvSpPr>
        <p:spPr/>
        <p:txBody>
          <a:bodyPr/>
          <a:lstStyle/>
          <a:p>
            <a:fld id="{988D36AC-7A20-464A-A831-AFF4222443B9}" type="slidenum">
              <a:rPr lang="en-US"/>
              <a:pPr/>
              <a:t>62</a:t>
            </a:fld>
            <a:endParaRPr lang="en-US"/>
          </a:p>
        </p:txBody>
      </p:sp>
      <p:sp>
        <p:nvSpPr>
          <p:cNvPr id="258051" name="Rectangle 3"/>
          <p:cNvSpPr>
            <a:spLocks noGrp="1" noChangeArrowheads="1"/>
          </p:cNvSpPr>
          <p:nvPr>
            <p:ph idx="4294967295"/>
          </p:nvPr>
        </p:nvSpPr>
        <p:spPr>
          <a:xfrm>
            <a:off x="609600" y="1371600"/>
            <a:ext cx="8077200" cy="4114800"/>
          </a:xfrm>
        </p:spPr>
        <p:txBody>
          <a:bodyPr>
            <a:normAutofit/>
          </a:bodyPr>
          <a:lstStyle/>
          <a:p>
            <a:r>
              <a:rPr lang="en-US" sz="2800">
                <a:latin typeface="Tahoma" pitchFamily="34" charset="0"/>
                <a:cs typeface="Tahoma" pitchFamily="34" charset="0"/>
              </a:rPr>
              <a:t>The most important targets of injurious stimuli are:</a:t>
            </a:r>
          </a:p>
          <a:p>
            <a:endParaRPr lang="en-US" sz="2800">
              <a:latin typeface="Tahoma" pitchFamily="34" charset="0"/>
              <a:cs typeface="Tahoma" pitchFamily="34" charset="0"/>
            </a:endParaRPr>
          </a:p>
          <a:p>
            <a:pPr lvl="1">
              <a:buFontTx/>
              <a:buNone/>
            </a:pPr>
            <a:r>
              <a:rPr lang="en-US" sz="2400">
                <a:solidFill>
                  <a:srgbClr val="7F7F7F"/>
                </a:solidFill>
                <a:latin typeface="Tahoma" pitchFamily="34" charset="0"/>
                <a:cs typeface="Tahoma" pitchFamily="34" charset="0"/>
              </a:rPr>
              <a:t> (1) aerobic respiration involving mitochondrial oxidative      phosphorylation and production of ATP</a:t>
            </a:r>
          </a:p>
          <a:p>
            <a:pPr lvl="1">
              <a:buFontTx/>
              <a:buNone/>
            </a:pPr>
            <a:r>
              <a:rPr lang="en-US" sz="2400">
                <a:solidFill>
                  <a:srgbClr val="7F7F7F"/>
                </a:solidFill>
                <a:latin typeface="Tahoma" pitchFamily="34" charset="0"/>
                <a:cs typeface="Tahoma" pitchFamily="34" charset="0"/>
              </a:rPr>
              <a:t> (2) the integrity of cell membranes, on which the ionic and   osmotic homeostasis of the cell and its organelles depends</a:t>
            </a:r>
          </a:p>
          <a:p>
            <a:pPr lvl="1">
              <a:buFontTx/>
              <a:buNone/>
            </a:pPr>
            <a:r>
              <a:rPr lang="en-US" sz="2400">
                <a:solidFill>
                  <a:srgbClr val="7F7F7F"/>
                </a:solidFill>
                <a:latin typeface="Tahoma" pitchFamily="34" charset="0"/>
                <a:cs typeface="Tahoma" pitchFamily="34" charset="0"/>
              </a:rPr>
              <a:t> (3) the cytoskeleton</a:t>
            </a:r>
          </a:p>
          <a:p>
            <a:pPr lvl="1">
              <a:buFontTx/>
              <a:buNone/>
            </a:pPr>
            <a:r>
              <a:rPr lang="en-US" sz="2400">
                <a:solidFill>
                  <a:srgbClr val="7F7F7F"/>
                </a:solidFill>
                <a:latin typeface="Tahoma" pitchFamily="34" charset="0"/>
                <a:cs typeface="Tahoma" pitchFamily="34" charset="0"/>
              </a:rPr>
              <a:t> (4) the integrity of the genetic apparatus of the cell</a:t>
            </a:r>
          </a:p>
          <a:p>
            <a:pPr lvl="1">
              <a:buFontTx/>
              <a:buNone/>
            </a:pPr>
            <a:r>
              <a:rPr lang="en-US" sz="2400">
                <a:latin typeface="Tahoma" pitchFamily="34" charset="0"/>
                <a:cs typeface="Tahoma" pitchFamily="34" charset="0"/>
              </a:rPr>
              <a:t> (5) protein synthesis</a:t>
            </a:r>
          </a:p>
          <a:p>
            <a:pPr lvl="1">
              <a:buFontTx/>
              <a:buNone/>
            </a:pPr>
            <a:endParaRPr lang="en-US" altLang="ar-SA" sz="2400">
              <a:latin typeface="Tahoma" pitchFamily="34" charset="0"/>
              <a:cs typeface="Tahoma" pitchFamily="34" charset="0"/>
            </a:endParaRPr>
          </a:p>
        </p:txBody>
      </p:sp>
      <p:sp>
        <p:nvSpPr>
          <p:cNvPr id="4" name="Rectangle 2"/>
          <p:cNvSpPr txBox="1">
            <a:spLocks noChangeArrowheads="1"/>
          </p:cNvSpPr>
          <p:nvPr/>
        </p:nvSpPr>
        <p:spPr bwMode="auto">
          <a:xfrm>
            <a:off x="685800" y="533400"/>
            <a:ext cx="7772400" cy="1143000"/>
          </a:xfrm>
          <a:prstGeom prst="rect">
            <a:avLst/>
          </a:prstGeom>
          <a:noFill/>
          <a:ln w="9525">
            <a:noFill/>
            <a:miter lim="800000"/>
            <a:headEnd/>
            <a:tailEnd/>
          </a:ln>
          <a:effectLst/>
        </p:spPr>
        <p:txBody>
          <a:bodyPr anchor="ctr"/>
          <a:lstStyle/>
          <a:p>
            <a:pPr algn="ctr">
              <a:defRPr/>
            </a:pPr>
            <a:r>
              <a:rPr lang="en-US" altLang="ar-SA" sz="2400" b="1" dirty="0">
                <a:solidFill>
                  <a:schemeClr val="accent1"/>
                </a:solidFill>
                <a:latin typeface="Verdana" pitchFamily="34" charset="0"/>
                <a:cs typeface="+mn-cs"/>
              </a:rPr>
              <a:t>MECHANISMS OF CELL INJURY </a:t>
            </a:r>
            <a:r>
              <a:rPr lang="en-US" altLang="ar-SA" sz="3200" kern="0" dirty="0">
                <a:solidFill>
                  <a:srgbClr val="FF9933"/>
                </a:solidFill>
                <a:latin typeface="+mj-lt"/>
                <a:ea typeface="+mj-ea"/>
                <a:cs typeface="+mj-cs"/>
              </a:rPr>
              <a:t/>
            </a:r>
            <a:br>
              <a:rPr lang="en-US" altLang="ar-SA" sz="3200" kern="0" dirty="0">
                <a:solidFill>
                  <a:srgbClr val="FF9933"/>
                </a:solidFill>
                <a:latin typeface="+mj-lt"/>
                <a:ea typeface="+mj-ea"/>
                <a:cs typeface="+mj-cs"/>
              </a:rPr>
            </a:br>
            <a:endParaRPr lang="en-US" sz="3200" kern="0" dirty="0">
              <a:solidFill>
                <a:srgbClr val="FF9933"/>
              </a:solidFill>
              <a:latin typeface="+mj-lt"/>
              <a:ea typeface="+mj-ea"/>
              <a:cs typeface="+mj-cs"/>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B9CDED3-0310-4D71-B393-D2D3EEEE0620}" type="slidenum">
              <a:rPr lang="en-US"/>
              <a:pPr/>
              <a:t>63</a:t>
            </a:fld>
            <a:endParaRPr lang="en-US"/>
          </a:p>
        </p:txBody>
      </p:sp>
      <p:sp>
        <p:nvSpPr>
          <p:cNvPr id="82945" name="Rectangle 3"/>
          <p:cNvSpPr>
            <a:spLocks noGrp="1" noChangeArrowheads="1"/>
          </p:cNvSpPr>
          <p:nvPr>
            <p:ph idx="4294967295"/>
          </p:nvPr>
        </p:nvSpPr>
        <p:spPr>
          <a:xfrm>
            <a:off x="685800" y="1219200"/>
            <a:ext cx="7772400" cy="4876800"/>
          </a:xfrm>
        </p:spPr>
        <p:txBody>
          <a:bodyPr/>
          <a:lstStyle/>
          <a:p>
            <a:r>
              <a:rPr lang="en-US" altLang="ar-SA" sz="2500"/>
              <a:t>Oxygen is required for oxidative phosphorylation.</a:t>
            </a:r>
          </a:p>
          <a:p>
            <a:r>
              <a:rPr lang="en-US" altLang="ar-SA" sz="2500"/>
              <a:t>Defective ATP production occur in:</a:t>
            </a:r>
          </a:p>
          <a:p>
            <a:pPr>
              <a:buFontTx/>
              <a:buNone/>
            </a:pPr>
            <a:r>
              <a:rPr lang="en-US" altLang="ar-SA" sz="2500"/>
              <a:t>    a] Hypoglycaemia.</a:t>
            </a:r>
          </a:p>
          <a:p>
            <a:pPr>
              <a:buFontTx/>
              <a:buNone/>
            </a:pPr>
            <a:r>
              <a:rPr lang="en-US" altLang="ar-SA" sz="2500"/>
              <a:t>    b] Hypoxia due to :</a:t>
            </a:r>
          </a:p>
          <a:p>
            <a:pPr>
              <a:buFontTx/>
              <a:buNone/>
            </a:pPr>
            <a:r>
              <a:rPr lang="en-US" altLang="ar-SA" sz="2500"/>
              <a:t>        1. Respiratory obstruction or disease.</a:t>
            </a:r>
          </a:p>
          <a:p>
            <a:pPr>
              <a:buFontTx/>
              <a:buNone/>
            </a:pPr>
            <a:r>
              <a:rPr lang="en-US" altLang="ar-SA" sz="2500"/>
              <a:t>        2. Ischemia.</a:t>
            </a:r>
          </a:p>
          <a:p>
            <a:pPr>
              <a:buFontTx/>
              <a:buNone/>
            </a:pPr>
            <a:r>
              <a:rPr lang="en-US" altLang="ar-SA" sz="2500"/>
              <a:t>        3. Anaemia.</a:t>
            </a:r>
          </a:p>
          <a:p>
            <a:pPr>
              <a:buFontTx/>
              <a:buNone/>
            </a:pPr>
            <a:r>
              <a:rPr lang="en-US" altLang="ar-SA" sz="2500"/>
              <a:t>        4. Alteration of hemoglobin.</a:t>
            </a:r>
          </a:p>
          <a:p>
            <a:pPr>
              <a:buFontTx/>
              <a:buNone/>
            </a:pPr>
            <a:r>
              <a:rPr lang="en-US" altLang="ar-SA" sz="2500"/>
              <a:t>    c] Enzyme inhibition by cyanide.</a:t>
            </a:r>
          </a:p>
          <a:p>
            <a:pPr>
              <a:buFontTx/>
              <a:buNone/>
            </a:pPr>
            <a:r>
              <a:rPr lang="en-US" altLang="ar-SA" sz="2500"/>
              <a:t>    d] Uncoupling of oxidative phosphorylation.</a:t>
            </a:r>
          </a:p>
          <a:p>
            <a:r>
              <a:rPr lang="en-US" altLang="ar-SA" sz="2500"/>
              <a:t>First cells affected are those with highest demand of oxygen.</a:t>
            </a:r>
          </a:p>
        </p:txBody>
      </p:sp>
      <p:sp>
        <p:nvSpPr>
          <p:cNvPr id="300034" name="Rectangle 2"/>
          <p:cNvSpPr>
            <a:spLocks noGrp="1" noChangeArrowheads="1"/>
          </p:cNvSpPr>
          <p:nvPr>
            <p:ph type="title" idx="4294967295"/>
          </p:nvPr>
        </p:nvSpPr>
        <p:spPr>
          <a:xfrm>
            <a:off x="762000" y="609600"/>
            <a:ext cx="7696200" cy="457200"/>
          </a:xfrm>
          <a:noFill/>
          <a:ln/>
        </p:spPr>
        <p:txBody>
          <a:bodyPr rtlCol="0">
            <a:normAutofit fontScale="90000"/>
            <a:scene3d>
              <a:camera prst="orthographicFront"/>
              <a:lightRig rig="soft" dir="t"/>
            </a:scene3d>
            <a:sp3d prstMaterial="softEdge">
              <a:bevelT w="25400" h="25400"/>
            </a:sp3d>
          </a:bodyPr>
          <a:lstStyle/>
          <a:p>
            <a:pPr algn="l" fontAlgn="auto">
              <a:spcAft>
                <a:spcPts val="0"/>
              </a:spcAft>
              <a:defRPr/>
            </a:pPr>
            <a:r>
              <a:rPr lang="en-US" altLang="en-US" sz="2800" b="1" kern="1200">
                <a:effectLst>
                  <a:outerShdw blurRad="31750" dist="25400" dir="5400000" algn="tl" rotWithShape="0">
                    <a:srgbClr val="000000">
                      <a:alpha val="25000"/>
                    </a:srgbClr>
                  </a:outerShdw>
                </a:effectLst>
                <a:latin typeface="+mj-lt"/>
                <a:ea typeface="+mj-ea"/>
                <a:cs typeface="+mj-cs"/>
              </a:rPr>
              <a:t>ISCHEMIC AND HYPOXIC INJURY</a:t>
            </a:r>
            <a:endParaRPr lang="en-US" altLang="ar-SA" sz="4100" b="1" kern="1200">
              <a:effectLst>
                <a:outerShdw blurRad="31750" dist="25400" dir="5400000" algn="tl" rotWithShape="0">
                  <a:srgbClr val="000000">
                    <a:alpha val="25000"/>
                  </a:srgbClr>
                </a:outerShdw>
              </a:effectLst>
              <a:latin typeface="+mj-lt"/>
              <a:ea typeface="+mj-ea"/>
              <a:cs typeface="+mj-cs"/>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F270218-BF28-4E81-8208-73ADAA8B7295}" type="slidenum">
              <a:rPr lang="en-US"/>
              <a:pPr/>
              <a:t>64</a:t>
            </a:fld>
            <a:endParaRPr lang="en-US"/>
          </a:p>
        </p:txBody>
      </p:sp>
      <p:pic>
        <p:nvPicPr>
          <p:cNvPr id="83969" name="Picture 1" descr="d:\eDitionsContent\0721601871\graphics\fullsize\S01871-001-f011.jpg"/>
          <p:cNvPicPr>
            <a:picLocks noChangeAspect="1" noChangeArrowheads="1"/>
          </p:cNvPicPr>
          <p:nvPr/>
        </p:nvPicPr>
        <p:blipFill>
          <a:blip r:embed="rId3"/>
          <a:srcRect b="3342"/>
          <a:stretch>
            <a:fillRect/>
          </a:stretch>
        </p:blipFill>
        <p:spPr bwMode="auto">
          <a:xfrm>
            <a:off x="1649413" y="152400"/>
            <a:ext cx="5513387" cy="5943600"/>
          </a:xfrm>
          <a:prstGeom prst="rect">
            <a:avLst/>
          </a:prstGeom>
          <a:noFill/>
          <a:ln w="9525">
            <a:solidFill>
              <a:schemeClr val="tx1"/>
            </a:solidFill>
            <a:miter lim="800000"/>
            <a:headEnd/>
            <a:tailEnd/>
          </a:ln>
        </p:spPr>
      </p:pic>
      <p:sp>
        <p:nvSpPr>
          <p:cNvPr id="83970" name="Picture 5" descr="admintitle"/>
          <p:cNvSpPr>
            <a:spLocks noChangeAspect="1" noChangeArrowheads="1"/>
          </p:cNvSpPr>
          <p:nvPr/>
        </p:nvSpPr>
        <p:spPr bwMode="auto">
          <a:xfrm>
            <a:off x="107950" y="115888"/>
            <a:ext cx="990600" cy="314325"/>
          </a:xfrm>
          <a:prstGeom prst="rect">
            <a:avLst/>
          </a:prstGeom>
          <a:noFill/>
          <a:ln w="9525">
            <a:noFill/>
            <a:miter lim="800000"/>
            <a:headEnd/>
            <a:tailEnd/>
          </a:ln>
        </p:spPr>
        <p:txBody>
          <a:bodyPr/>
          <a:lstStyle/>
          <a:p>
            <a:endParaRPr lang="en-US">
              <a:latin typeface="Lucida Sans Unicode" pitchFamily="34" charset="0"/>
            </a:endParaRP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6DB1D5D-0EDE-4BCC-8FC1-D2F1D09737B8}" type="slidenum">
              <a:rPr lang="en-US"/>
              <a:pPr/>
              <a:t>65</a:t>
            </a:fld>
            <a:endParaRPr lang="en-US"/>
          </a:p>
        </p:txBody>
      </p:sp>
      <p:pic>
        <p:nvPicPr>
          <p:cNvPr id="86017" name="Picture 2" descr="H:\Cotran\SlideFix\7335.01.05.jpg"/>
          <p:cNvPicPr>
            <a:picLocks noChangeAspect="1" noChangeArrowheads="1"/>
          </p:cNvPicPr>
          <p:nvPr/>
        </p:nvPicPr>
        <p:blipFill>
          <a:blip r:embed="rId2"/>
          <a:srcRect/>
          <a:stretch>
            <a:fillRect/>
          </a:stretch>
        </p:blipFill>
        <p:spPr bwMode="auto">
          <a:xfrm>
            <a:off x="228600" y="1289050"/>
            <a:ext cx="8686800" cy="4349750"/>
          </a:xfrm>
          <a:prstGeom prst="rect">
            <a:avLst/>
          </a:prstGeom>
          <a:noFill/>
          <a:ln w="9525">
            <a:noFill/>
            <a:miter lim="800000"/>
            <a:headEnd/>
            <a:tailEnd/>
          </a:ln>
        </p:spPr>
      </p:pic>
      <p:sp>
        <p:nvSpPr>
          <p:cNvPr id="265219" name="Rectangle 3"/>
          <p:cNvSpPr>
            <a:spLocks noGrp="1" noChangeArrowheads="1"/>
          </p:cNvSpPr>
          <p:nvPr>
            <p:ph type="title" idx="4294967295"/>
          </p:nvPr>
        </p:nvSpPr>
        <p:spPr>
          <a:xfrm>
            <a:off x="685800" y="381000"/>
            <a:ext cx="7772400" cy="304800"/>
          </a:xfrm>
          <a:noFill/>
          <a:ln/>
        </p:spPr>
        <p:txBody>
          <a:bodyPr rtlCol="0">
            <a:normAutofit fontScale="90000"/>
            <a:scene3d>
              <a:camera prst="orthographicFront"/>
              <a:lightRig rig="soft" dir="t"/>
            </a:scene3d>
            <a:sp3d prstMaterial="softEdge">
              <a:bevelT w="25400" h="25400"/>
            </a:sp3d>
          </a:bodyPr>
          <a:lstStyle/>
          <a:p>
            <a:pPr algn="l" fontAlgn="auto">
              <a:spcAft>
                <a:spcPts val="0"/>
              </a:spcAft>
              <a:defRPr/>
            </a:pPr>
            <a:r>
              <a:rPr lang="en-US" sz="2000" b="1" kern="1200" dirty="0">
                <a:solidFill>
                  <a:schemeClr val="accent1"/>
                </a:solidFill>
                <a:effectLst>
                  <a:outerShdw blurRad="31750" dist="25400" dir="5400000" algn="tl" rotWithShape="0">
                    <a:srgbClr val="000000">
                      <a:alpha val="25000"/>
                    </a:srgbClr>
                  </a:outerShdw>
                </a:effectLst>
                <a:latin typeface="Verdana" pitchFamily="34" charset="0"/>
                <a:ea typeface="+mj-ea"/>
                <a:cs typeface="+mj-cs"/>
              </a:rPr>
              <a:t>MECHANISMS </a:t>
            </a:r>
            <a:r>
              <a:rPr lang="en-US" sz="2000" b="1" kern="1200" dirty="0">
                <a:solidFill>
                  <a:schemeClr val="accent1"/>
                </a:solidFill>
                <a:effectLst>
                  <a:outerShdw blurRad="31750" dist="25400" dir="5400000" algn="tl" rotWithShape="0">
                    <a:srgbClr val="000000">
                      <a:alpha val="25000"/>
                    </a:srgbClr>
                  </a:outerShdw>
                </a:effectLst>
                <a:latin typeface="Verdana" pitchFamily="34" charset="0"/>
                <a:ea typeface="+mj-ea"/>
                <a:cs typeface="+mj-cs"/>
              </a:rPr>
              <a:t>OF </a:t>
            </a:r>
            <a:r>
              <a:rPr lang="en-US" sz="2000" b="1" kern="1200" dirty="0">
                <a:solidFill>
                  <a:schemeClr val="accent1"/>
                </a:solidFill>
                <a:effectLst>
                  <a:outerShdw blurRad="31750" dist="25400" dir="5400000" algn="tl" rotWithShape="0">
                    <a:srgbClr val="000000">
                      <a:alpha val="25000"/>
                    </a:srgbClr>
                  </a:outerShdw>
                </a:effectLst>
                <a:latin typeface="Verdana" pitchFamily="34" charset="0"/>
                <a:ea typeface="+mj-ea"/>
                <a:cs typeface="+mj-cs"/>
              </a:rPr>
              <a:t>INJURY: Ischemia</a:t>
            </a:r>
            <a:endParaRPr lang="en-US" sz="2000" b="1" kern="1200" dirty="0">
              <a:solidFill>
                <a:schemeClr val="accent1"/>
              </a:solidFill>
              <a:effectLst>
                <a:outerShdw blurRad="31750" dist="25400" dir="5400000" algn="tl" rotWithShape="0">
                  <a:srgbClr val="000000">
                    <a:alpha val="25000"/>
                  </a:srgbClr>
                </a:outerShdw>
              </a:effectLst>
              <a:latin typeface="Verdana" pitchFamily="34" charset="0"/>
              <a:ea typeface="+mj-ea"/>
              <a:cs typeface="+mj-cs"/>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2"/>
          </p:nvPr>
        </p:nvSpPr>
        <p:spPr/>
        <p:txBody>
          <a:bodyPr/>
          <a:lstStyle/>
          <a:p>
            <a:fld id="{D0772322-5EF1-443B-A841-1450A722C416}" type="slidenum">
              <a:rPr lang="en-US"/>
              <a:pPr/>
              <a:t>66</a:t>
            </a:fld>
            <a:endParaRPr lang="en-US"/>
          </a:p>
        </p:txBody>
      </p:sp>
      <p:sp>
        <p:nvSpPr>
          <p:cNvPr id="87041" name="Rectangle 3"/>
          <p:cNvSpPr>
            <a:spLocks noGrp="1" noChangeArrowheads="1"/>
          </p:cNvSpPr>
          <p:nvPr>
            <p:ph idx="4294967295"/>
          </p:nvPr>
        </p:nvSpPr>
        <p:spPr>
          <a:xfrm>
            <a:off x="0" y="609600"/>
            <a:ext cx="8610600" cy="5715000"/>
          </a:xfrm>
        </p:spPr>
        <p:txBody>
          <a:bodyPr/>
          <a:lstStyle/>
          <a:p>
            <a:r>
              <a:rPr lang="en-US" altLang="ar-SA" sz="2500">
                <a:latin typeface="Tahoma" pitchFamily="34" charset="0"/>
                <a:cs typeface="Tahoma" pitchFamily="34" charset="0"/>
              </a:rPr>
              <a:t>Effect of defective energy production:</a:t>
            </a:r>
          </a:p>
          <a:p>
            <a:r>
              <a:rPr lang="en-US" altLang="ar-SA" sz="2500" u="sng">
                <a:latin typeface="Tahoma" pitchFamily="34" charset="0"/>
                <a:cs typeface="Tahoma" pitchFamily="34" charset="0"/>
              </a:rPr>
              <a:t>Morphologic changes in reversible injury</a:t>
            </a:r>
            <a:r>
              <a:rPr lang="en-US" altLang="ar-SA" sz="2500">
                <a:latin typeface="Tahoma" pitchFamily="34" charset="0"/>
                <a:cs typeface="Tahoma" pitchFamily="34" charset="0"/>
              </a:rPr>
              <a:t>:</a:t>
            </a:r>
          </a:p>
          <a:p>
            <a:pPr>
              <a:buFontTx/>
              <a:buNone/>
            </a:pPr>
            <a:r>
              <a:rPr lang="en-US" altLang="ar-SA" sz="2500">
                <a:latin typeface="Tahoma" pitchFamily="34" charset="0"/>
                <a:cs typeface="Tahoma" pitchFamily="34" charset="0"/>
              </a:rPr>
              <a:t>   </a:t>
            </a:r>
          </a:p>
          <a:p>
            <a:pPr>
              <a:buFontTx/>
              <a:buNone/>
            </a:pPr>
            <a:r>
              <a:rPr lang="en-US" altLang="ar-SA" sz="2500">
                <a:latin typeface="Tahoma" pitchFamily="34" charset="0"/>
                <a:cs typeface="Tahoma" pitchFamily="34" charset="0"/>
              </a:rPr>
              <a:t>A] Intracellular accumulation of water and electrolytes due to failure of energy-dependent sodium pump</a:t>
            </a:r>
          </a:p>
          <a:p>
            <a:pPr>
              <a:buFontTx/>
              <a:buNone/>
            </a:pPr>
            <a:r>
              <a:rPr lang="en-US" altLang="ar-SA" sz="2500">
                <a:latin typeface="Tahoma" pitchFamily="34" charset="0"/>
                <a:cs typeface="Tahoma" pitchFamily="34" charset="0"/>
              </a:rPr>
              <a:t> (cloudy swelling or hydropic changes)</a:t>
            </a:r>
          </a:p>
          <a:p>
            <a:pPr>
              <a:buFontTx/>
              <a:buNone/>
            </a:pPr>
            <a:r>
              <a:rPr lang="en-US" altLang="ar-SA" sz="2500">
                <a:latin typeface="Tahoma" pitchFamily="34" charset="0"/>
                <a:cs typeface="Tahoma" pitchFamily="34" charset="0"/>
              </a:rPr>
              <a:t>   </a:t>
            </a:r>
          </a:p>
          <a:p>
            <a:pPr>
              <a:buFontTx/>
              <a:buNone/>
            </a:pPr>
            <a:endParaRPr lang="en-US" altLang="ar-SA" sz="2500">
              <a:latin typeface="Tahoma" pitchFamily="34" charset="0"/>
              <a:cs typeface="Tahoma" pitchFamily="34" charset="0"/>
            </a:endParaRPr>
          </a:p>
        </p:txBody>
      </p:sp>
      <p:sp>
        <p:nvSpPr>
          <p:cNvPr id="301058" name="Rectangle 2"/>
          <p:cNvSpPr>
            <a:spLocks noGrp="1" noChangeArrowheads="1"/>
          </p:cNvSpPr>
          <p:nvPr>
            <p:ph type="title" idx="4294967295"/>
          </p:nvPr>
        </p:nvSpPr>
        <p:spPr>
          <a:xfrm>
            <a:off x="838200" y="0"/>
            <a:ext cx="7620000" cy="838200"/>
          </a:xfrm>
          <a:noFill/>
          <a:ln/>
        </p:spPr>
        <p:txBody>
          <a:bodyPr rtlCol="0">
            <a:normAutofit/>
            <a:scene3d>
              <a:camera prst="orthographicFront"/>
              <a:lightRig rig="soft" dir="t"/>
            </a:scene3d>
            <a:sp3d prstMaterial="softEdge">
              <a:bevelT w="25400" h="25400"/>
            </a:sp3d>
          </a:bodyPr>
          <a:lstStyle/>
          <a:p>
            <a:pPr algn="l" fontAlgn="auto">
              <a:spcAft>
                <a:spcPts val="0"/>
              </a:spcAft>
              <a:defRPr/>
            </a:pPr>
            <a:r>
              <a:rPr lang="en-US" altLang="ar-SA" sz="2800" b="1" u="sng" kern="1200">
                <a:effectLst>
                  <a:outerShdw blurRad="31750" dist="25400" dir="5400000" algn="tl" rotWithShape="0">
                    <a:srgbClr val="000000">
                      <a:alpha val="25000"/>
                    </a:srgbClr>
                  </a:outerShdw>
                </a:effectLst>
                <a:latin typeface="+mj-lt"/>
                <a:ea typeface="+mj-ea"/>
                <a:cs typeface="+mj-cs"/>
              </a:rPr>
              <a:t>HYPOXIC INJURY(Reversible)</a:t>
            </a:r>
            <a:endParaRPr lang="en-US" altLang="ar-SA" sz="2800" b="1" kern="1200">
              <a:effectLst>
                <a:outerShdw blurRad="31750" dist="25400" dir="5400000" algn="tl" rotWithShape="0">
                  <a:srgbClr val="000000">
                    <a:alpha val="25000"/>
                  </a:srgbClr>
                </a:outerShdw>
              </a:effectLst>
              <a:latin typeface="+mj-lt"/>
              <a:ea typeface="+mj-ea"/>
              <a:cs typeface="+mj-cs"/>
            </a:endParaRPr>
          </a:p>
        </p:txBody>
      </p:sp>
      <p:pic>
        <p:nvPicPr>
          <p:cNvPr id="87043" name="Picture 4" descr="G:\Cotran\Images\CH01\f001006.JPG"/>
          <p:cNvPicPr>
            <a:picLocks noChangeAspect="1" noChangeArrowheads="1"/>
          </p:cNvPicPr>
          <p:nvPr/>
        </p:nvPicPr>
        <p:blipFill>
          <a:blip r:embed="rId2"/>
          <a:srcRect t="29378" b="35245"/>
          <a:stretch>
            <a:fillRect/>
          </a:stretch>
        </p:blipFill>
        <p:spPr bwMode="auto">
          <a:xfrm>
            <a:off x="5334000" y="3276600"/>
            <a:ext cx="3810000" cy="3429000"/>
          </a:xfrm>
          <a:prstGeom prst="rect">
            <a:avLst/>
          </a:prstGeom>
          <a:noFill/>
          <a:ln w="9525">
            <a:noFill/>
            <a:miter lim="800000"/>
            <a:headEnd/>
            <a:tailEnd/>
          </a:ln>
        </p:spPr>
      </p:pic>
      <p:sp>
        <p:nvSpPr>
          <p:cNvPr id="87044" name="TextBox 5"/>
          <p:cNvSpPr txBox="1">
            <a:spLocks noChangeArrowheads="1"/>
          </p:cNvSpPr>
          <p:nvPr/>
        </p:nvSpPr>
        <p:spPr bwMode="auto">
          <a:xfrm>
            <a:off x="152400" y="3441700"/>
            <a:ext cx="5257800" cy="3387725"/>
          </a:xfrm>
          <a:prstGeom prst="rect">
            <a:avLst/>
          </a:prstGeom>
          <a:noFill/>
          <a:ln w="9525">
            <a:noFill/>
            <a:miter lim="800000"/>
            <a:headEnd/>
            <a:tailEnd/>
          </a:ln>
        </p:spPr>
        <p:txBody>
          <a:bodyPr>
            <a:spAutoFit/>
          </a:bodyPr>
          <a:lstStyle/>
          <a:p>
            <a:r>
              <a:rPr lang="en-US" altLang="ar-SA">
                <a:latin typeface="Tahoma" pitchFamily="34" charset="0"/>
                <a:cs typeface="Tahoma" pitchFamily="34" charset="0"/>
              </a:rPr>
              <a:t>B]  Changes in organelles, swollen due to loss of osmotic regulation.</a:t>
            </a:r>
          </a:p>
          <a:p>
            <a:r>
              <a:rPr lang="en-US" altLang="ar-SA">
                <a:latin typeface="Tahoma" pitchFamily="34" charset="0"/>
                <a:cs typeface="Tahoma" pitchFamily="34" charset="0"/>
              </a:rPr>
              <a:t>  </a:t>
            </a:r>
          </a:p>
          <a:p>
            <a:r>
              <a:rPr lang="en-US" altLang="ar-SA">
                <a:latin typeface="Tahoma" pitchFamily="34" charset="0"/>
                <a:cs typeface="Tahoma" pitchFamily="34" charset="0"/>
              </a:rPr>
              <a:t> C]  Switch to anaerobic metabolism with production of lactic acid, reduction in intracellular pH and detachment of ribosomes from RER.</a:t>
            </a:r>
          </a:p>
          <a:p>
            <a:r>
              <a:rPr lang="en-US" altLang="ar-SA">
                <a:latin typeface="Tahoma" pitchFamily="34" charset="0"/>
                <a:cs typeface="Tahoma" pitchFamily="34" charset="0"/>
              </a:rPr>
              <a:t>  </a:t>
            </a:r>
          </a:p>
          <a:p>
            <a:r>
              <a:rPr lang="en-US" altLang="ar-SA">
                <a:latin typeface="Tahoma" pitchFamily="34" charset="0"/>
                <a:cs typeface="Tahoma" pitchFamily="34" charset="0"/>
              </a:rPr>
              <a:t> D]  Clumping of nuclear chromatin.</a:t>
            </a:r>
          </a:p>
          <a:p>
            <a:r>
              <a:rPr lang="en-US" altLang="ar-SA">
                <a:latin typeface="Tahoma" pitchFamily="34" charset="0"/>
                <a:cs typeface="Tahoma" pitchFamily="34" charset="0"/>
              </a:rPr>
              <a:t>     These changes are reversible if oxygenation     	is restored.</a:t>
            </a:r>
          </a:p>
          <a:p>
            <a:r>
              <a:rPr lang="en-US" altLang="ar-SA">
                <a:latin typeface="Tahoma" pitchFamily="34" charset="0"/>
                <a:cs typeface="Tahoma" pitchFamily="34" charset="0"/>
              </a:rPr>
              <a:t>         </a:t>
            </a:r>
          </a:p>
          <a:p>
            <a:endParaRPr lang="en-US">
              <a:latin typeface="Lucida Sans Unicode" pitchFamily="34" charset="0"/>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2"/>
          </p:nvPr>
        </p:nvSpPr>
        <p:spPr/>
        <p:txBody>
          <a:bodyPr/>
          <a:lstStyle/>
          <a:p>
            <a:fld id="{3070A603-CF77-4E0B-9E6B-5CE3FC09FBDB}" type="slidenum">
              <a:rPr lang="en-US"/>
              <a:pPr/>
              <a:t>67</a:t>
            </a:fld>
            <a:endParaRPr lang="en-US"/>
          </a:p>
        </p:txBody>
      </p:sp>
      <p:pic>
        <p:nvPicPr>
          <p:cNvPr id="88065" name="Picture 3" descr="http://dbs.kumc.edu/dmd/?MIvalObj=1157"/>
          <p:cNvPicPr>
            <a:picLocks noChangeAspect="1" noChangeArrowheads="1"/>
          </p:cNvPicPr>
          <p:nvPr/>
        </p:nvPicPr>
        <p:blipFill>
          <a:blip r:embed="rId2"/>
          <a:srcRect/>
          <a:stretch>
            <a:fillRect/>
          </a:stretch>
        </p:blipFill>
        <p:spPr bwMode="auto">
          <a:xfrm>
            <a:off x="609600" y="1295400"/>
            <a:ext cx="7772400" cy="5021263"/>
          </a:xfrm>
          <a:prstGeom prst="rect">
            <a:avLst/>
          </a:prstGeom>
          <a:noFill/>
          <a:ln w="9525">
            <a:noFill/>
            <a:miter lim="800000"/>
            <a:headEnd/>
            <a:tailEnd/>
          </a:ln>
        </p:spPr>
      </p:pic>
      <p:sp>
        <p:nvSpPr>
          <p:cNvPr id="88066" name="Text Box 4"/>
          <p:cNvSpPr txBox="1">
            <a:spLocks noChangeArrowheads="1"/>
          </p:cNvSpPr>
          <p:nvPr/>
        </p:nvSpPr>
        <p:spPr bwMode="auto">
          <a:xfrm>
            <a:off x="93663" y="685800"/>
            <a:ext cx="9050337" cy="366713"/>
          </a:xfrm>
          <a:prstGeom prst="rect">
            <a:avLst/>
          </a:prstGeom>
          <a:noFill/>
          <a:ln w="9525">
            <a:noFill/>
            <a:miter lim="800000"/>
            <a:headEnd/>
            <a:tailEnd/>
          </a:ln>
        </p:spPr>
        <p:txBody>
          <a:bodyPr wrap="none">
            <a:spAutoFit/>
          </a:bodyPr>
          <a:lstStyle/>
          <a:p>
            <a:r>
              <a:rPr lang="en-US">
                <a:latin typeface="Verdana" pitchFamily="34" charset="0"/>
              </a:rPr>
              <a:t>Vacuolar (hydropic) change in cells lining the proximal tubules of the kidney </a:t>
            </a:r>
          </a:p>
        </p:txBody>
      </p:sp>
      <p:sp>
        <p:nvSpPr>
          <p:cNvPr id="88067" name="Text Box 6"/>
          <p:cNvSpPr txBox="1">
            <a:spLocks noChangeArrowheads="1"/>
          </p:cNvSpPr>
          <p:nvPr/>
        </p:nvSpPr>
        <p:spPr bwMode="auto">
          <a:xfrm>
            <a:off x="6553200" y="1676400"/>
            <a:ext cx="1676400" cy="646113"/>
          </a:xfrm>
          <a:prstGeom prst="rect">
            <a:avLst/>
          </a:prstGeom>
          <a:solidFill>
            <a:srgbClr val="002060">
              <a:alpha val="61960"/>
            </a:srgbClr>
          </a:solidFill>
          <a:ln w="9525">
            <a:solidFill>
              <a:schemeClr val="tx1"/>
            </a:solidFill>
            <a:miter lim="800000"/>
            <a:headEnd/>
            <a:tailEnd/>
          </a:ln>
        </p:spPr>
        <p:txBody>
          <a:bodyPr>
            <a:spAutoFit/>
          </a:bodyPr>
          <a:lstStyle/>
          <a:p>
            <a:pPr algn="ctr" eaLnBrk="0" hangingPunct="0"/>
            <a:r>
              <a:rPr lang="en-US">
                <a:latin typeface="Verdana" pitchFamily="34" charset="0"/>
              </a:rPr>
              <a:t>Reversible </a:t>
            </a:r>
          </a:p>
          <a:p>
            <a:pPr algn="ctr" eaLnBrk="0" hangingPunct="0"/>
            <a:r>
              <a:rPr lang="en-US">
                <a:latin typeface="Verdana" pitchFamily="34" charset="0"/>
              </a:rPr>
              <a:t>changes</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2"/>
          </p:nvPr>
        </p:nvSpPr>
        <p:spPr/>
        <p:txBody>
          <a:bodyPr/>
          <a:lstStyle/>
          <a:p>
            <a:fld id="{84FDD8C1-ECA6-451C-859F-86056967DFE0}" type="slidenum">
              <a:rPr lang="en-US"/>
              <a:pPr/>
              <a:t>68</a:t>
            </a:fld>
            <a:endParaRPr lang="en-US"/>
          </a:p>
        </p:txBody>
      </p:sp>
      <p:pic>
        <p:nvPicPr>
          <p:cNvPr id="89089" name="Picture 3" descr="http://www.vetmed.wsu.edu/medsci520/images/ci18.jpg"/>
          <p:cNvPicPr>
            <a:picLocks noChangeAspect="1" noChangeArrowheads="1"/>
          </p:cNvPicPr>
          <p:nvPr/>
        </p:nvPicPr>
        <p:blipFill>
          <a:blip r:embed="rId2"/>
          <a:srcRect/>
          <a:stretch>
            <a:fillRect/>
          </a:stretch>
        </p:blipFill>
        <p:spPr bwMode="auto">
          <a:xfrm>
            <a:off x="609600" y="762000"/>
            <a:ext cx="8229600" cy="5240338"/>
          </a:xfrm>
          <a:prstGeom prst="rect">
            <a:avLst/>
          </a:prstGeom>
          <a:noFill/>
          <a:ln w="9525">
            <a:solidFill>
              <a:schemeClr val="accent2"/>
            </a:solidFill>
            <a:miter lim="800000"/>
            <a:headEnd/>
            <a:tailEnd/>
          </a:ln>
        </p:spPr>
      </p:pic>
      <p:sp>
        <p:nvSpPr>
          <p:cNvPr id="89090" name="Text Box 4"/>
          <p:cNvSpPr txBox="1">
            <a:spLocks noChangeArrowheads="1"/>
          </p:cNvSpPr>
          <p:nvPr/>
        </p:nvSpPr>
        <p:spPr bwMode="auto">
          <a:xfrm>
            <a:off x="152400" y="152400"/>
            <a:ext cx="8628063" cy="457200"/>
          </a:xfrm>
          <a:prstGeom prst="rect">
            <a:avLst/>
          </a:prstGeom>
          <a:noFill/>
          <a:ln w="9525">
            <a:noFill/>
            <a:miter lim="800000"/>
            <a:headEnd/>
            <a:tailEnd/>
          </a:ln>
        </p:spPr>
        <p:txBody>
          <a:bodyPr wrap="none">
            <a:spAutoFit/>
          </a:bodyPr>
          <a:lstStyle/>
          <a:p>
            <a:r>
              <a:rPr lang="en-US"/>
              <a:t>Hydropic vacuoles in the endoplasmic reticulum of hepatocyte </a:t>
            </a:r>
            <a:endParaRPr lang="en-US">
              <a:latin typeface="Lucida Sans Unicode" pitchFamily="34" charset="0"/>
            </a:endParaRPr>
          </a:p>
        </p:txBody>
      </p:sp>
      <p:sp>
        <p:nvSpPr>
          <p:cNvPr id="89091" name="Text Box 6"/>
          <p:cNvSpPr txBox="1">
            <a:spLocks noChangeArrowheads="1"/>
          </p:cNvSpPr>
          <p:nvPr/>
        </p:nvSpPr>
        <p:spPr bwMode="auto">
          <a:xfrm>
            <a:off x="5486400" y="6035675"/>
            <a:ext cx="3124200" cy="369888"/>
          </a:xfrm>
          <a:prstGeom prst="rect">
            <a:avLst/>
          </a:prstGeom>
          <a:noFill/>
          <a:ln w="9525">
            <a:noFill/>
            <a:miter lim="800000"/>
            <a:headEnd/>
            <a:tailEnd/>
          </a:ln>
        </p:spPr>
        <p:txBody>
          <a:bodyPr>
            <a:spAutoFit/>
          </a:bodyPr>
          <a:lstStyle/>
          <a:p>
            <a:pPr algn="ctr"/>
            <a:r>
              <a:rPr lang="en-US">
                <a:solidFill>
                  <a:schemeClr val="tx2"/>
                </a:solidFill>
                <a:latin typeface="Verdana" pitchFamily="34" charset="0"/>
              </a:rPr>
              <a:t>Reversible changes</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3"/>
          <p:cNvSpPr>
            <a:spLocks noGrp="1"/>
          </p:cNvSpPr>
          <p:nvPr>
            <p:ph type="sldNum" sz="quarter" idx="12"/>
          </p:nvPr>
        </p:nvSpPr>
        <p:spPr/>
        <p:txBody>
          <a:bodyPr/>
          <a:lstStyle/>
          <a:p>
            <a:fld id="{AF16B718-198B-4082-ACF1-FA9EDF3B801B}" type="slidenum">
              <a:rPr lang="en-US"/>
              <a:pPr/>
              <a:t>69</a:t>
            </a:fld>
            <a:endParaRPr lang="en-US"/>
          </a:p>
        </p:txBody>
      </p:sp>
      <p:grpSp>
        <p:nvGrpSpPr>
          <p:cNvPr id="90113" name="Group 10"/>
          <p:cNvGrpSpPr>
            <a:grpSpLocks/>
          </p:cNvGrpSpPr>
          <p:nvPr/>
        </p:nvGrpSpPr>
        <p:grpSpPr bwMode="auto">
          <a:xfrm>
            <a:off x="1066800" y="914400"/>
            <a:ext cx="7391400" cy="4978400"/>
            <a:chOff x="1371600" y="990600"/>
            <a:chExt cx="7391400" cy="4978020"/>
          </a:xfrm>
        </p:grpSpPr>
        <p:pic>
          <p:nvPicPr>
            <p:cNvPr id="90118" name="Picture 2" descr="G:\Cotran\Images\CH01\f001010.JPG"/>
            <p:cNvPicPr>
              <a:picLocks noChangeAspect="1" noChangeArrowheads="1"/>
            </p:cNvPicPr>
            <p:nvPr/>
          </p:nvPicPr>
          <p:blipFill>
            <a:blip r:embed="rId2"/>
            <a:srcRect/>
            <a:stretch>
              <a:fillRect/>
            </a:stretch>
          </p:blipFill>
          <p:spPr bwMode="auto">
            <a:xfrm>
              <a:off x="1371600" y="990600"/>
              <a:ext cx="7391400" cy="4978020"/>
            </a:xfrm>
            <a:prstGeom prst="rect">
              <a:avLst/>
            </a:prstGeom>
            <a:noFill/>
            <a:ln w="9525">
              <a:noFill/>
              <a:miter lim="800000"/>
              <a:headEnd/>
              <a:tailEnd/>
            </a:ln>
          </p:spPr>
        </p:pic>
        <p:sp>
          <p:nvSpPr>
            <p:cNvPr id="90119" name="Text Box 8"/>
            <p:cNvSpPr txBox="1">
              <a:spLocks noChangeArrowheads="1"/>
            </p:cNvSpPr>
            <p:nvPr/>
          </p:nvSpPr>
          <p:spPr bwMode="auto">
            <a:xfrm>
              <a:off x="6705600" y="1219200"/>
              <a:ext cx="1716088" cy="457200"/>
            </a:xfrm>
            <a:prstGeom prst="rect">
              <a:avLst/>
            </a:prstGeom>
            <a:solidFill>
              <a:schemeClr val="bg1"/>
            </a:solidFill>
            <a:ln w="9525">
              <a:noFill/>
              <a:miter lim="800000"/>
              <a:headEnd/>
              <a:tailEnd/>
            </a:ln>
          </p:spPr>
          <p:txBody>
            <a:bodyPr wrap="none">
              <a:spAutoFit/>
            </a:bodyPr>
            <a:lstStyle/>
            <a:p>
              <a:r>
                <a:rPr lang="en-US" b="1">
                  <a:latin typeface="Verdana" pitchFamily="34" charset="0"/>
                </a:rPr>
                <a:t>Vacuoles</a:t>
              </a:r>
            </a:p>
          </p:txBody>
        </p:sp>
        <p:sp>
          <p:nvSpPr>
            <p:cNvPr id="90120" name="Line 9"/>
            <p:cNvSpPr>
              <a:spLocks noChangeShapeType="1"/>
            </p:cNvSpPr>
            <p:nvPr/>
          </p:nvSpPr>
          <p:spPr bwMode="auto">
            <a:xfrm flipH="1">
              <a:off x="7162800" y="1600200"/>
              <a:ext cx="228600" cy="1066800"/>
            </a:xfrm>
            <a:prstGeom prst="line">
              <a:avLst/>
            </a:prstGeom>
            <a:noFill/>
            <a:ln w="47625">
              <a:solidFill>
                <a:srgbClr val="FFCC00"/>
              </a:solidFill>
              <a:round/>
              <a:headEnd/>
              <a:tailEnd type="stealth" w="lg" len="lg"/>
            </a:ln>
          </p:spPr>
          <p:txBody>
            <a:bodyPr/>
            <a:lstStyle/>
            <a:p>
              <a:endParaRPr lang="en-US"/>
            </a:p>
          </p:txBody>
        </p:sp>
        <p:sp>
          <p:nvSpPr>
            <p:cNvPr id="90121" name="Line 10"/>
            <p:cNvSpPr>
              <a:spLocks noChangeShapeType="1"/>
            </p:cNvSpPr>
            <p:nvPr/>
          </p:nvSpPr>
          <p:spPr bwMode="auto">
            <a:xfrm flipH="1">
              <a:off x="5791200" y="1600200"/>
              <a:ext cx="1600200" cy="990600"/>
            </a:xfrm>
            <a:prstGeom prst="line">
              <a:avLst/>
            </a:prstGeom>
            <a:noFill/>
            <a:ln w="47625">
              <a:solidFill>
                <a:srgbClr val="FFCC00"/>
              </a:solidFill>
              <a:round/>
              <a:headEnd/>
              <a:tailEnd type="stealth" w="lg" len="lg"/>
            </a:ln>
          </p:spPr>
          <p:txBody>
            <a:bodyPr/>
            <a:lstStyle/>
            <a:p>
              <a:endParaRPr lang="en-US"/>
            </a:p>
          </p:txBody>
        </p:sp>
        <p:sp>
          <p:nvSpPr>
            <p:cNvPr id="90122" name="Line 11"/>
            <p:cNvSpPr>
              <a:spLocks noChangeShapeType="1"/>
            </p:cNvSpPr>
            <p:nvPr/>
          </p:nvSpPr>
          <p:spPr bwMode="auto">
            <a:xfrm>
              <a:off x="7391400" y="1600200"/>
              <a:ext cx="228600" cy="1828800"/>
            </a:xfrm>
            <a:prstGeom prst="line">
              <a:avLst/>
            </a:prstGeom>
            <a:noFill/>
            <a:ln w="47625">
              <a:solidFill>
                <a:srgbClr val="FFCC00"/>
              </a:solidFill>
              <a:round/>
              <a:headEnd/>
              <a:tailEnd type="stealth" w="lg" len="lg"/>
            </a:ln>
          </p:spPr>
          <p:txBody>
            <a:bodyPr/>
            <a:lstStyle/>
            <a:p>
              <a:endParaRPr lang="en-US"/>
            </a:p>
          </p:txBody>
        </p:sp>
      </p:grpSp>
      <p:sp>
        <p:nvSpPr>
          <p:cNvPr id="90114" name="Text Box 3"/>
          <p:cNvSpPr txBox="1">
            <a:spLocks noChangeArrowheads="1"/>
          </p:cNvSpPr>
          <p:nvPr/>
        </p:nvSpPr>
        <p:spPr bwMode="auto">
          <a:xfrm>
            <a:off x="1431925" y="117475"/>
            <a:ext cx="184150" cy="457200"/>
          </a:xfrm>
          <a:prstGeom prst="rect">
            <a:avLst/>
          </a:prstGeom>
          <a:noFill/>
          <a:ln w="9525">
            <a:noFill/>
            <a:miter lim="800000"/>
            <a:headEnd/>
            <a:tailEnd/>
          </a:ln>
        </p:spPr>
        <p:txBody>
          <a:bodyPr wrap="none">
            <a:spAutoFit/>
          </a:bodyPr>
          <a:lstStyle/>
          <a:p>
            <a:endParaRPr lang="en-US">
              <a:latin typeface="Lucida Sans Unicode" pitchFamily="34" charset="0"/>
            </a:endParaRPr>
          </a:p>
        </p:txBody>
      </p:sp>
      <p:sp>
        <p:nvSpPr>
          <p:cNvPr id="90115" name="Text Box 4"/>
          <p:cNvSpPr txBox="1">
            <a:spLocks noChangeArrowheads="1"/>
          </p:cNvSpPr>
          <p:nvPr/>
        </p:nvSpPr>
        <p:spPr bwMode="auto">
          <a:xfrm>
            <a:off x="762000" y="228600"/>
            <a:ext cx="7210425" cy="396875"/>
          </a:xfrm>
          <a:prstGeom prst="rect">
            <a:avLst/>
          </a:prstGeom>
          <a:noFill/>
          <a:ln w="9525">
            <a:noFill/>
            <a:miter lim="800000"/>
            <a:headEnd/>
            <a:tailEnd/>
          </a:ln>
        </p:spPr>
        <p:txBody>
          <a:bodyPr wrap="none">
            <a:spAutoFit/>
          </a:bodyPr>
          <a:lstStyle/>
          <a:p>
            <a:r>
              <a:rPr lang="en-US" sz="2000"/>
              <a:t>Hydropic vacuoles in the endoplasmic reticulum of hepatocyte </a:t>
            </a:r>
            <a:endParaRPr lang="en-US" sz="2000">
              <a:latin typeface="Lucida Sans Unicode" pitchFamily="34" charset="0"/>
            </a:endParaRPr>
          </a:p>
        </p:txBody>
      </p:sp>
      <p:sp>
        <p:nvSpPr>
          <p:cNvPr id="90116" name="Text Box 7"/>
          <p:cNvSpPr txBox="1">
            <a:spLocks noChangeArrowheads="1"/>
          </p:cNvSpPr>
          <p:nvPr/>
        </p:nvSpPr>
        <p:spPr bwMode="auto">
          <a:xfrm>
            <a:off x="1812925" y="3079750"/>
            <a:ext cx="473075" cy="457200"/>
          </a:xfrm>
          <a:prstGeom prst="rect">
            <a:avLst/>
          </a:prstGeom>
          <a:noFill/>
          <a:ln w="9525">
            <a:noFill/>
            <a:miter lim="800000"/>
            <a:headEnd/>
            <a:tailEnd/>
          </a:ln>
        </p:spPr>
        <p:txBody>
          <a:bodyPr wrap="none">
            <a:spAutoFit/>
          </a:bodyPr>
          <a:lstStyle/>
          <a:p>
            <a:r>
              <a:rPr lang="en-US" b="1">
                <a:latin typeface="Verdana" pitchFamily="34" charset="0"/>
              </a:rPr>
              <a:t>M</a:t>
            </a:r>
          </a:p>
        </p:txBody>
      </p:sp>
      <p:sp>
        <p:nvSpPr>
          <p:cNvPr id="90117" name="Text Box 6"/>
          <p:cNvSpPr txBox="1">
            <a:spLocks noChangeArrowheads="1"/>
          </p:cNvSpPr>
          <p:nvPr/>
        </p:nvSpPr>
        <p:spPr bwMode="auto">
          <a:xfrm>
            <a:off x="2590800" y="5181600"/>
            <a:ext cx="1773238" cy="519113"/>
          </a:xfrm>
          <a:prstGeom prst="rect">
            <a:avLst/>
          </a:prstGeom>
          <a:solidFill>
            <a:schemeClr val="tx1">
              <a:alpha val="58038"/>
            </a:schemeClr>
          </a:solidFill>
          <a:ln w="9525">
            <a:noFill/>
            <a:miter lim="800000"/>
            <a:headEnd/>
            <a:tailEnd/>
          </a:ln>
        </p:spPr>
        <p:txBody>
          <a:bodyPr wrap="none">
            <a:spAutoFit/>
          </a:bodyPr>
          <a:lstStyle/>
          <a:p>
            <a:r>
              <a:rPr lang="en-US" sz="2800" b="1">
                <a:solidFill>
                  <a:schemeClr val="bg1"/>
                </a:solidFill>
                <a:latin typeface="Verdana" pitchFamily="34" charset="0"/>
              </a:rPr>
              <a:t>Nucleus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2"/>
          </p:nvPr>
        </p:nvSpPr>
        <p:spPr/>
        <p:txBody>
          <a:bodyPr/>
          <a:lstStyle/>
          <a:p>
            <a:fld id="{DC220850-20A4-489D-B189-EB2F73D39B7F}" type="slidenum">
              <a:rPr lang="en-US"/>
              <a:pPr/>
              <a:t>7</a:t>
            </a:fld>
            <a:endParaRPr lang="en-US"/>
          </a:p>
        </p:txBody>
      </p:sp>
      <p:pic>
        <p:nvPicPr>
          <p:cNvPr id="20481" name="Picture 4" descr="http://www.vetmed.wsu.edu/medsci520/images/ci/CI25.jpg"/>
          <p:cNvPicPr>
            <a:picLocks noChangeAspect="1" noChangeArrowheads="1"/>
          </p:cNvPicPr>
          <p:nvPr/>
        </p:nvPicPr>
        <p:blipFill>
          <a:blip r:embed="rId2"/>
          <a:srcRect/>
          <a:stretch>
            <a:fillRect/>
          </a:stretch>
        </p:blipFill>
        <p:spPr bwMode="auto">
          <a:xfrm>
            <a:off x="1371600" y="1066800"/>
            <a:ext cx="7239000" cy="4973638"/>
          </a:xfrm>
          <a:prstGeom prst="rect">
            <a:avLst/>
          </a:prstGeom>
          <a:noFill/>
          <a:ln w="9525">
            <a:noFill/>
            <a:miter lim="800000"/>
            <a:headEnd/>
            <a:tailEnd/>
          </a:ln>
        </p:spPr>
      </p:pic>
      <p:sp>
        <p:nvSpPr>
          <p:cNvPr id="20482" name="Text Box 6"/>
          <p:cNvSpPr txBox="1">
            <a:spLocks noChangeArrowheads="1"/>
          </p:cNvSpPr>
          <p:nvPr/>
        </p:nvSpPr>
        <p:spPr bwMode="auto">
          <a:xfrm>
            <a:off x="6324600" y="4953000"/>
            <a:ext cx="2270125" cy="1016000"/>
          </a:xfrm>
          <a:prstGeom prst="rect">
            <a:avLst/>
          </a:prstGeom>
          <a:solidFill>
            <a:srgbClr val="000000">
              <a:alpha val="50195"/>
            </a:srgbClr>
          </a:solidFill>
          <a:ln w="9525">
            <a:solidFill>
              <a:schemeClr val="tx1"/>
            </a:solidFill>
            <a:miter lim="800000"/>
            <a:headEnd/>
            <a:tailEnd/>
          </a:ln>
        </p:spPr>
        <p:txBody>
          <a:bodyPr wrap="none">
            <a:spAutoFit/>
          </a:bodyPr>
          <a:lstStyle/>
          <a:p>
            <a:pPr algn="ctr"/>
            <a:r>
              <a:rPr lang="en-US" sz="2000">
                <a:latin typeface="Verdana" pitchFamily="34" charset="0"/>
              </a:rPr>
              <a:t>This is a </a:t>
            </a:r>
            <a:r>
              <a:rPr lang="en-US" sz="2000" b="1">
                <a:solidFill>
                  <a:schemeClr val="tx2"/>
                </a:solidFill>
                <a:latin typeface="Verdana" pitchFamily="34" charset="0"/>
              </a:rPr>
              <a:t>lesion </a:t>
            </a:r>
          </a:p>
          <a:p>
            <a:pPr algn="ctr"/>
            <a:r>
              <a:rPr lang="en-US" sz="2000">
                <a:latin typeface="Verdana" pitchFamily="34" charset="0"/>
              </a:rPr>
              <a:t>caused by </a:t>
            </a:r>
          </a:p>
          <a:p>
            <a:pPr algn="ctr"/>
            <a:r>
              <a:rPr lang="en-US" sz="2000">
                <a:latin typeface="Verdana" pitchFamily="34" charset="0"/>
              </a:rPr>
              <a:t>chemical agent</a:t>
            </a:r>
          </a:p>
        </p:txBody>
      </p:sp>
      <p:sp>
        <p:nvSpPr>
          <p:cNvPr id="22535" name="Text Box 7"/>
          <p:cNvSpPr txBox="1">
            <a:spLocks noChangeArrowheads="1"/>
          </p:cNvSpPr>
          <p:nvPr/>
        </p:nvSpPr>
        <p:spPr bwMode="auto">
          <a:xfrm>
            <a:off x="685800" y="381000"/>
            <a:ext cx="7912100" cy="461963"/>
          </a:xfrm>
          <a:prstGeom prst="rect">
            <a:avLst/>
          </a:prstGeom>
          <a:noFill/>
          <a:ln w="9525">
            <a:noFill/>
            <a:miter lim="800000"/>
            <a:headEnd/>
            <a:tailEnd/>
          </a:ln>
          <a:effectLst/>
        </p:spPr>
        <p:txBody>
          <a:bodyPr wrap="none">
            <a:spAutoFit/>
          </a:bodyPr>
          <a:lstStyle/>
          <a:p>
            <a:pPr fontAlgn="auto">
              <a:spcBef>
                <a:spcPts val="0"/>
              </a:spcBef>
              <a:spcAft>
                <a:spcPts val="0"/>
              </a:spcAft>
              <a:defRPr/>
            </a:pPr>
            <a:r>
              <a:rPr lang="en-US" altLang="ar-SA" sz="2400" b="1" dirty="0">
                <a:solidFill>
                  <a:schemeClr val="accent1"/>
                </a:solidFill>
                <a:effectLst>
                  <a:outerShdw blurRad="31750" dist="25400" dir="5400000" algn="tl" rotWithShape="0">
                    <a:srgbClr val="000000">
                      <a:alpha val="25000"/>
                    </a:srgbClr>
                  </a:outerShdw>
                </a:effectLst>
                <a:latin typeface="Verdana" pitchFamily="34" charset="0"/>
                <a:cs typeface="+mn-cs"/>
              </a:rPr>
              <a:t>Hepatic necrosis</a:t>
            </a:r>
            <a:r>
              <a:rPr lang="en-US" sz="2000" b="1" dirty="0">
                <a:latin typeface="Verdana" pitchFamily="34" charset="0"/>
                <a:cs typeface="+mn-cs"/>
              </a:rPr>
              <a:t> (</a:t>
            </a:r>
            <a:r>
              <a:rPr lang="en-US" sz="2000" dirty="0"/>
              <a:t>patient poisoned by carbon tetrachloride)</a:t>
            </a:r>
          </a:p>
        </p:txBody>
      </p:sp>
      <p:sp>
        <p:nvSpPr>
          <p:cNvPr id="20484" name="Freeform 11"/>
          <p:cNvSpPr>
            <a:spLocks/>
          </p:cNvSpPr>
          <p:nvPr/>
        </p:nvSpPr>
        <p:spPr bwMode="auto">
          <a:xfrm>
            <a:off x="2286000" y="1143000"/>
            <a:ext cx="5626100" cy="3630613"/>
          </a:xfrm>
          <a:custGeom>
            <a:avLst/>
            <a:gdLst>
              <a:gd name="T0" fmla="*/ 277 w 3544"/>
              <a:gd name="T1" fmla="*/ 70 h 2287"/>
              <a:gd name="T2" fmla="*/ 254 w 3544"/>
              <a:gd name="T3" fmla="*/ 104 h 2287"/>
              <a:gd name="T4" fmla="*/ 243 w 3544"/>
              <a:gd name="T5" fmla="*/ 138 h 2287"/>
              <a:gd name="T6" fmla="*/ 153 w 3544"/>
              <a:gd name="T7" fmla="*/ 228 h 2287"/>
              <a:gd name="T8" fmla="*/ 96 w 3544"/>
              <a:gd name="T9" fmla="*/ 330 h 2287"/>
              <a:gd name="T10" fmla="*/ 29 w 3544"/>
              <a:gd name="T11" fmla="*/ 397 h 2287"/>
              <a:gd name="T12" fmla="*/ 6 w 3544"/>
              <a:gd name="T13" fmla="*/ 465 h 2287"/>
              <a:gd name="T14" fmla="*/ 17 w 3544"/>
              <a:gd name="T15" fmla="*/ 522 h 2287"/>
              <a:gd name="T16" fmla="*/ 96 w 3544"/>
              <a:gd name="T17" fmla="*/ 657 h 2287"/>
              <a:gd name="T18" fmla="*/ 243 w 3544"/>
              <a:gd name="T19" fmla="*/ 962 h 2287"/>
              <a:gd name="T20" fmla="*/ 334 w 3544"/>
              <a:gd name="T21" fmla="*/ 1052 h 2287"/>
              <a:gd name="T22" fmla="*/ 379 w 3544"/>
              <a:gd name="T23" fmla="*/ 1120 h 2287"/>
              <a:gd name="T24" fmla="*/ 458 w 3544"/>
              <a:gd name="T25" fmla="*/ 1290 h 2287"/>
              <a:gd name="T26" fmla="*/ 480 w 3544"/>
              <a:gd name="T27" fmla="*/ 1324 h 2287"/>
              <a:gd name="T28" fmla="*/ 503 w 3544"/>
              <a:gd name="T29" fmla="*/ 1357 h 2287"/>
              <a:gd name="T30" fmla="*/ 537 w 3544"/>
              <a:gd name="T31" fmla="*/ 1425 h 2287"/>
              <a:gd name="T32" fmla="*/ 582 w 3544"/>
              <a:gd name="T33" fmla="*/ 1572 h 2287"/>
              <a:gd name="T34" fmla="*/ 751 w 3544"/>
              <a:gd name="T35" fmla="*/ 1753 h 2287"/>
              <a:gd name="T36" fmla="*/ 876 w 3544"/>
              <a:gd name="T37" fmla="*/ 1775 h 2287"/>
              <a:gd name="T38" fmla="*/ 977 w 3544"/>
              <a:gd name="T39" fmla="*/ 1832 h 2287"/>
              <a:gd name="T40" fmla="*/ 1045 w 3544"/>
              <a:gd name="T41" fmla="*/ 1854 h 2287"/>
              <a:gd name="T42" fmla="*/ 1079 w 3544"/>
              <a:gd name="T43" fmla="*/ 1877 h 2287"/>
              <a:gd name="T44" fmla="*/ 1147 w 3544"/>
              <a:gd name="T45" fmla="*/ 1900 h 2287"/>
              <a:gd name="T46" fmla="*/ 1305 w 3544"/>
              <a:gd name="T47" fmla="*/ 2137 h 2287"/>
              <a:gd name="T48" fmla="*/ 1406 w 3544"/>
              <a:gd name="T49" fmla="*/ 2216 h 2287"/>
              <a:gd name="T50" fmla="*/ 1474 w 3544"/>
              <a:gd name="T51" fmla="*/ 2261 h 2287"/>
              <a:gd name="T52" fmla="*/ 1508 w 3544"/>
              <a:gd name="T53" fmla="*/ 2284 h 2287"/>
              <a:gd name="T54" fmla="*/ 1655 w 3544"/>
              <a:gd name="T55" fmla="*/ 2272 h 2287"/>
              <a:gd name="T56" fmla="*/ 1824 w 3544"/>
              <a:gd name="T57" fmla="*/ 2159 h 2287"/>
              <a:gd name="T58" fmla="*/ 1892 w 3544"/>
              <a:gd name="T59" fmla="*/ 2114 h 2287"/>
              <a:gd name="T60" fmla="*/ 1960 w 3544"/>
              <a:gd name="T61" fmla="*/ 2069 h 2287"/>
              <a:gd name="T62" fmla="*/ 2084 w 3544"/>
              <a:gd name="T63" fmla="*/ 2035 h 2287"/>
              <a:gd name="T64" fmla="*/ 2400 w 3544"/>
              <a:gd name="T65" fmla="*/ 1945 h 2287"/>
              <a:gd name="T66" fmla="*/ 3044 w 3544"/>
              <a:gd name="T67" fmla="*/ 1843 h 2287"/>
              <a:gd name="T68" fmla="*/ 3225 w 3544"/>
              <a:gd name="T69" fmla="*/ 1741 h 2287"/>
              <a:gd name="T70" fmla="*/ 3259 w 3544"/>
              <a:gd name="T71" fmla="*/ 1708 h 2287"/>
              <a:gd name="T72" fmla="*/ 3326 w 3544"/>
              <a:gd name="T73" fmla="*/ 1662 h 2287"/>
              <a:gd name="T74" fmla="*/ 3439 w 3544"/>
              <a:gd name="T75" fmla="*/ 1538 h 2287"/>
              <a:gd name="T76" fmla="*/ 3451 w 3544"/>
              <a:gd name="T77" fmla="*/ 1504 h 2287"/>
              <a:gd name="T78" fmla="*/ 3485 w 3544"/>
              <a:gd name="T79" fmla="*/ 1482 h 2287"/>
              <a:gd name="T80" fmla="*/ 3541 w 3544"/>
              <a:gd name="T81" fmla="*/ 1290 h 2287"/>
              <a:gd name="T82" fmla="*/ 3462 w 3544"/>
              <a:gd name="T83" fmla="*/ 973 h 2287"/>
              <a:gd name="T84" fmla="*/ 3406 w 3544"/>
              <a:gd name="T85" fmla="*/ 906 h 2287"/>
              <a:gd name="T86" fmla="*/ 3360 w 3544"/>
              <a:gd name="T87" fmla="*/ 838 h 2287"/>
              <a:gd name="T88" fmla="*/ 3326 w 3544"/>
              <a:gd name="T89" fmla="*/ 770 h 2287"/>
              <a:gd name="T90" fmla="*/ 3134 w 3544"/>
              <a:gd name="T91" fmla="*/ 409 h 2287"/>
              <a:gd name="T92" fmla="*/ 2954 w 3544"/>
              <a:gd name="T93" fmla="*/ 262 h 2287"/>
              <a:gd name="T94" fmla="*/ 2694 w 3544"/>
              <a:gd name="T95" fmla="*/ 205 h 2287"/>
              <a:gd name="T96" fmla="*/ 2479 w 3544"/>
              <a:gd name="T97" fmla="*/ 149 h 2287"/>
              <a:gd name="T98" fmla="*/ 2366 w 3544"/>
              <a:gd name="T99" fmla="*/ 115 h 2287"/>
              <a:gd name="T100" fmla="*/ 2242 w 3544"/>
              <a:gd name="T101" fmla="*/ 81 h 2287"/>
              <a:gd name="T102" fmla="*/ 1937 w 3544"/>
              <a:gd name="T103" fmla="*/ 36 h 2287"/>
              <a:gd name="T104" fmla="*/ 1587 w 3544"/>
              <a:gd name="T105" fmla="*/ 36 h 2287"/>
              <a:gd name="T106" fmla="*/ 729 w 3544"/>
              <a:gd name="T107" fmla="*/ 47 h 2287"/>
              <a:gd name="T108" fmla="*/ 458 w 3544"/>
              <a:gd name="T109" fmla="*/ 104 h 2287"/>
              <a:gd name="T110" fmla="*/ 356 w 3544"/>
              <a:gd name="T111" fmla="*/ 138 h 2287"/>
              <a:gd name="T112" fmla="*/ 288 w 3544"/>
              <a:gd name="T113" fmla="*/ 183 h 2287"/>
              <a:gd name="T114" fmla="*/ 198 w 3544"/>
              <a:gd name="T115" fmla="*/ 262 h 2287"/>
              <a:gd name="T116" fmla="*/ 74 w 3544"/>
              <a:gd name="T117" fmla="*/ 307 h 2287"/>
              <a:gd name="T118" fmla="*/ 150 w 3544"/>
              <a:gd name="T119" fmla="*/ 276 h 228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3544"/>
              <a:gd name="T181" fmla="*/ 0 h 2287"/>
              <a:gd name="T182" fmla="*/ 3544 w 3544"/>
              <a:gd name="T183" fmla="*/ 2287 h 2287"/>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3544" h="2287">
                <a:moveTo>
                  <a:pt x="277" y="70"/>
                </a:moveTo>
                <a:cubicBezTo>
                  <a:pt x="269" y="81"/>
                  <a:pt x="260" y="92"/>
                  <a:pt x="254" y="104"/>
                </a:cubicBezTo>
                <a:cubicBezTo>
                  <a:pt x="249" y="115"/>
                  <a:pt x="250" y="128"/>
                  <a:pt x="243" y="138"/>
                </a:cubicBezTo>
                <a:cubicBezTo>
                  <a:pt x="221" y="171"/>
                  <a:pt x="185" y="206"/>
                  <a:pt x="153" y="228"/>
                </a:cubicBezTo>
                <a:cubicBezTo>
                  <a:pt x="139" y="272"/>
                  <a:pt x="137" y="289"/>
                  <a:pt x="96" y="330"/>
                </a:cubicBezTo>
                <a:cubicBezTo>
                  <a:pt x="74" y="352"/>
                  <a:pt x="29" y="397"/>
                  <a:pt x="29" y="397"/>
                </a:cubicBezTo>
                <a:cubicBezTo>
                  <a:pt x="21" y="420"/>
                  <a:pt x="14" y="442"/>
                  <a:pt x="6" y="465"/>
                </a:cubicBezTo>
                <a:cubicBezTo>
                  <a:pt x="0" y="483"/>
                  <a:pt x="13" y="503"/>
                  <a:pt x="17" y="522"/>
                </a:cubicBezTo>
                <a:cubicBezTo>
                  <a:pt x="31" y="582"/>
                  <a:pt x="43" y="623"/>
                  <a:pt x="96" y="657"/>
                </a:cubicBezTo>
                <a:cubicBezTo>
                  <a:pt x="129" y="754"/>
                  <a:pt x="154" y="905"/>
                  <a:pt x="243" y="962"/>
                </a:cubicBezTo>
                <a:cubicBezTo>
                  <a:pt x="269" y="1001"/>
                  <a:pt x="305" y="1015"/>
                  <a:pt x="334" y="1052"/>
                </a:cubicBezTo>
                <a:cubicBezTo>
                  <a:pt x="351" y="1073"/>
                  <a:pt x="379" y="1120"/>
                  <a:pt x="379" y="1120"/>
                </a:cubicBezTo>
                <a:cubicBezTo>
                  <a:pt x="404" y="1198"/>
                  <a:pt x="414" y="1222"/>
                  <a:pt x="458" y="1290"/>
                </a:cubicBezTo>
                <a:cubicBezTo>
                  <a:pt x="465" y="1301"/>
                  <a:pt x="472" y="1313"/>
                  <a:pt x="480" y="1324"/>
                </a:cubicBezTo>
                <a:cubicBezTo>
                  <a:pt x="487" y="1335"/>
                  <a:pt x="503" y="1357"/>
                  <a:pt x="503" y="1357"/>
                </a:cubicBezTo>
                <a:cubicBezTo>
                  <a:pt x="543" y="1480"/>
                  <a:pt x="479" y="1293"/>
                  <a:pt x="537" y="1425"/>
                </a:cubicBezTo>
                <a:cubicBezTo>
                  <a:pt x="557" y="1470"/>
                  <a:pt x="559" y="1529"/>
                  <a:pt x="582" y="1572"/>
                </a:cubicBezTo>
                <a:cubicBezTo>
                  <a:pt x="628" y="1657"/>
                  <a:pt x="672" y="1700"/>
                  <a:pt x="751" y="1753"/>
                </a:cubicBezTo>
                <a:cubicBezTo>
                  <a:pt x="774" y="1769"/>
                  <a:pt x="875" y="1775"/>
                  <a:pt x="876" y="1775"/>
                </a:cubicBezTo>
                <a:cubicBezTo>
                  <a:pt x="935" y="1796"/>
                  <a:pt x="900" y="1780"/>
                  <a:pt x="977" y="1832"/>
                </a:cubicBezTo>
                <a:cubicBezTo>
                  <a:pt x="997" y="1845"/>
                  <a:pt x="1045" y="1854"/>
                  <a:pt x="1045" y="1854"/>
                </a:cubicBezTo>
                <a:cubicBezTo>
                  <a:pt x="1056" y="1862"/>
                  <a:pt x="1067" y="1871"/>
                  <a:pt x="1079" y="1877"/>
                </a:cubicBezTo>
                <a:cubicBezTo>
                  <a:pt x="1101" y="1887"/>
                  <a:pt x="1147" y="1900"/>
                  <a:pt x="1147" y="1900"/>
                </a:cubicBezTo>
                <a:cubicBezTo>
                  <a:pt x="1200" y="1979"/>
                  <a:pt x="1252" y="2058"/>
                  <a:pt x="1305" y="2137"/>
                </a:cubicBezTo>
                <a:cubicBezTo>
                  <a:pt x="1313" y="2148"/>
                  <a:pt x="1390" y="2203"/>
                  <a:pt x="1406" y="2216"/>
                </a:cubicBezTo>
                <a:cubicBezTo>
                  <a:pt x="1460" y="2262"/>
                  <a:pt x="1416" y="2242"/>
                  <a:pt x="1474" y="2261"/>
                </a:cubicBezTo>
                <a:cubicBezTo>
                  <a:pt x="1485" y="2269"/>
                  <a:pt x="1494" y="2283"/>
                  <a:pt x="1508" y="2284"/>
                </a:cubicBezTo>
                <a:cubicBezTo>
                  <a:pt x="1557" y="2287"/>
                  <a:pt x="1607" y="2285"/>
                  <a:pt x="1655" y="2272"/>
                </a:cubicBezTo>
                <a:cubicBezTo>
                  <a:pt x="1722" y="2254"/>
                  <a:pt x="1761" y="2181"/>
                  <a:pt x="1824" y="2159"/>
                </a:cubicBezTo>
                <a:cubicBezTo>
                  <a:pt x="1900" y="2083"/>
                  <a:pt x="1818" y="2155"/>
                  <a:pt x="1892" y="2114"/>
                </a:cubicBezTo>
                <a:cubicBezTo>
                  <a:pt x="1916" y="2101"/>
                  <a:pt x="1934" y="2078"/>
                  <a:pt x="1960" y="2069"/>
                </a:cubicBezTo>
                <a:cubicBezTo>
                  <a:pt x="2097" y="2023"/>
                  <a:pt x="1964" y="2064"/>
                  <a:pt x="2084" y="2035"/>
                </a:cubicBezTo>
                <a:cubicBezTo>
                  <a:pt x="2189" y="2009"/>
                  <a:pt x="2297" y="1978"/>
                  <a:pt x="2400" y="1945"/>
                </a:cubicBezTo>
                <a:cubicBezTo>
                  <a:pt x="2607" y="1808"/>
                  <a:pt x="2775" y="1850"/>
                  <a:pt x="3044" y="1843"/>
                </a:cubicBezTo>
                <a:cubicBezTo>
                  <a:pt x="3127" y="1823"/>
                  <a:pt x="3156" y="1765"/>
                  <a:pt x="3225" y="1741"/>
                </a:cubicBezTo>
                <a:cubicBezTo>
                  <a:pt x="3236" y="1730"/>
                  <a:pt x="3247" y="1718"/>
                  <a:pt x="3259" y="1708"/>
                </a:cubicBezTo>
                <a:cubicBezTo>
                  <a:pt x="3280" y="1691"/>
                  <a:pt x="3326" y="1662"/>
                  <a:pt x="3326" y="1662"/>
                </a:cubicBezTo>
                <a:cubicBezTo>
                  <a:pt x="3357" y="1617"/>
                  <a:pt x="3394" y="1569"/>
                  <a:pt x="3439" y="1538"/>
                </a:cubicBezTo>
                <a:cubicBezTo>
                  <a:pt x="3443" y="1527"/>
                  <a:pt x="3443" y="1513"/>
                  <a:pt x="3451" y="1504"/>
                </a:cubicBezTo>
                <a:cubicBezTo>
                  <a:pt x="3460" y="1494"/>
                  <a:pt x="3478" y="1493"/>
                  <a:pt x="3485" y="1482"/>
                </a:cubicBezTo>
                <a:cubicBezTo>
                  <a:pt x="3510" y="1442"/>
                  <a:pt x="3531" y="1341"/>
                  <a:pt x="3541" y="1290"/>
                </a:cubicBezTo>
                <a:cubicBezTo>
                  <a:pt x="3531" y="1119"/>
                  <a:pt x="3544" y="1095"/>
                  <a:pt x="3462" y="973"/>
                </a:cubicBezTo>
                <a:cubicBezTo>
                  <a:pt x="3390" y="866"/>
                  <a:pt x="3495" y="1021"/>
                  <a:pt x="3406" y="906"/>
                </a:cubicBezTo>
                <a:cubicBezTo>
                  <a:pt x="3389" y="884"/>
                  <a:pt x="3360" y="838"/>
                  <a:pt x="3360" y="838"/>
                </a:cubicBezTo>
                <a:cubicBezTo>
                  <a:pt x="3320" y="715"/>
                  <a:pt x="3384" y="902"/>
                  <a:pt x="3326" y="770"/>
                </a:cubicBezTo>
                <a:cubicBezTo>
                  <a:pt x="3271" y="645"/>
                  <a:pt x="3260" y="490"/>
                  <a:pt x="3134" y="409"/>
                </a:cubicBezTo>
                <a:cubicBezTo>
                  <a:pt x="3098" y="353"/>
                  <a:pt x="3018" y="283"/>
                  <a:pt x="2954" y="262"/>
                </a:cubicBezTo>
                <a:cubicBezTo>
                  <a:pt x="2887" y="217"/>
                  <a:pt x="2771" y="218"/>
                  <a:pt x="2694" y="205"/>
                </a:cubicBezTo>
                <a:cubicBezTo>
                  <a:pt x="2622" y="193"/>
                  <a:pt x="2550" y="166"/>
                  <a:pt x="2479" y="149"/>
                </a:cubicBezTo>
                <a:cubicBezTo>
                  <a:pt x="2418" y="107"/>
                  <a:pt x="2471" y="136"/>
                  <a:pt x="2366" y="115"/>
                </a:cubicBezTo>
                <a:cubicBezTo>
                  <a:pt x="2324" y="107"/>
                  <a:pt x="2284" y="88"/>
                  <a:pt x="2242" y="81"/>
                </a:cubicBezTo>
                <a:cubicBezTo>
                  <a:pt x="2141" y="65"/>
                  <a:pt x="2038" y="48"/>
                  <a:pt x="1937" y="36"/>
                </a:cubicBezTo>
                <a:cubicBezTo>
                  <a:pt x="1790" y="0"/>
                  <a:pt x="1928" y="30"/>
                  <a:pt x="1587" y="36"/>
                </a:cubicBezTo>
                <a:cubicBezTo>
                  <a:pt x="1301" y="41"/>
                  <a:pt x="1015" y="43"/>
                  <a:pt x="729" y="47"/>
                </a:cubicBezTo>
                <a:cubicBezTo>
                  <a:pt x="644" y="77"/>
                  <a:pt x="546" y="81"/>
                  <a:pt x="458" y="104"/>
                </a:cubicBezTo>
                <a:cubicBezTo>
                  <a:pt x="423" y="113"/>
                  <a:pt x="386" y="118"/>
                  <a:pt x="356" y="138"/>
                </a:cubicBezTo>
                <a:cubicBezTo>
                  <a:pt x="333" y="153"/>
                  <a:pt x="288" y="183"/>
                  <a:pt x="288" y="183"/>
                </a:cubicBezTo>
                <a:cubicBezTo>
                  <a:pt x="264" y="220"/>
                  <a:pt x="252" y="249"/>
                  <a:pt x="198" y="262"/>
                </a:cubicBezTo>
                <a:cubicBezTo>
                  <a:pt x="156" y="272"/>
                  <a:pt x="105" y="276"/>
                  <a:pt x="74" y="307"/>
                </a:cubicBezTo>
                <a:lnTo>
                  <a:pt x="150" y="276"/>
                </a:lnTo>
              </a:path>
            </a:pathLst>
          </a:custGeom>
          <a:noFill/>
          <a:ln w="38100">
            <a:solidFill>
              <a:srgbClr val="FFFF00"/>
            </a:solidFill>
            <a:round/>
            <a:headEnd/>
            <a:tailEnd/>
          </a:ln>
        </p:spPr>
        <p:txBody>
          <a:bodyPr/>
          <a:lstStyle/>
          <a:p>
            <a:endParaRPr lang="en-US">
              <a:latin typeface="Lucida Sans Unicode" pitchFamily="34" charset="0"/>
            </a:endParaRP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2"/>
          </p:nvPr>
        </p:nvSpPr>
        <p:spPr/>
        <p:txBody>
          <a:bodyPr/>
          <a:lstStyle/>
          <a:p>
            <a:fld id="{6C0FE435-0033-4AEB-A414-8F5E8D6009AD}" type="slidenum">
              <a:rPr lang="en-US"/>
              <a:pPr/>
              <a:t>70</a:t>
            </a:fld>
            <a:endParaRPr lang="en-US"/>
          </a:p>
        </p:txBody>
      </p:sp>
      <p:sp>
        <p:nvSpPr>
          <p:cNvPr id="91137" name="Rectangle 2051"/>
          <p:cNvSpPr>
            <a:spLocks noGrp="1" noChangeArrowheads="1"/>
          </p:cNvSpPr>
          <p:nvPr>
            <p:ph idx="4294967295"/>
          </p:nvPr>
        </p:nvSpPr>
        <p:spPr>
          <a:xfrm>
            <a:off x="685800" y="838200"/>
            <a:ext cx="7772400" cy="5410200"/>
          </a:xfrm>
        </p:spPr>
        <p:txBody>
          <a:bodyPr/>
          <a:lstStyle/>
          <a:p>
            <a:r>
              <a:rPr lang="en-US" altLang="ar-SA" sz="2500">
                <a:latin typeface="Tahoma" pitchFamily="34" charset="0"/>
                <a:cs typeface="Tahoma" pitchFamily="34" charset="0"/>
              </a:rPr>
              <a:t>Morphologic changes in irreversible injury:</a:t>
            </a:r>
          </a:p>
          <a:p>
            <a:pPr>
              <a:buFontTx/>
              <a:buNone/>
            </a:pPr>
            <a:r>
              <a:rPr lang="en-US" altLang="ar-SA" sz="2500">
                <a:latin typeface="Tahoma" pitchFamily="34" charset="0"/>
                <a:cs typeface="Tahoma" pitchFamily="34" charset="0"/>
              </a:rPr>
              <a:t>  </a:t>
            </a:r>
          </a:p>
          <a:p>
            <a:pPr lvl="1">
              <a:buFontTx/>
              <a:buNone/>
            </a:pPr>
            <a:r>
              <a:rPr lang="en-US" altLang="ar-SA" sz="1700">
                <a:latin typeface="Tahoma" pitchFamily="34" charset="0"/>
                <a:cs typeface="Tahoma" pitchFamily="34" charset="0"/>
              </a:rPr>
              <a:t> 1. Severe vacuolization of the mitochondria, with</a:t>
            </a:r>
          </a:p>
          <a:p>
            <a:pPr lvl="1">
              <a:buFontTx/>
              <a:buNone/>
            </a:pPr>
            <a:r>
              <a:rPr lang="en-US" altLang="ar-SA" sz="1700">
                <a:latin typeface="Tahoma" pitchFamily="34" charset="0"/>
                <a:cs typeface="Tahoma" pitchFamily="34" charset="0"/>
              </a:rPr>
              <a:t>       accumulation of  calcium-rich densities.</a:t>
            </a:r>
          </a:p>
          <a:p>
            <a:pPr lvl="1">
              <a:buFontTx/>
              <a:buNone/>
            </a:pPr>
            <a:endParaRPr lang="en-US" altLang="ar-SA" sz="1700">
              <a:latin typeface="Tahoma" pitchFamily="34" charset="0"/>
              <a:cs typeface="Tahoma" pitchFamily="34" charset="0"/>
            </a:endParaRPr>
          </a:p>
          <a:p>
            <a:pPr lvl="1">
              <a:buFontTx/>
              <a:buNone/>
            </a:pPr>
            <a:r>
              <a:rPr lang="en-US" altLang="ar-SA" sz="1700">
                <a:latin typeface="Tahoma" pitchFamily="34" charset="0"/>
                <a:cs typeface="Tahoma" pitchFamily="34" charset="0"/>
              </a:rPr>
              <a:t>   2. Extensive damage to plasma membranes. </a:t>
            </a:r>
          </a:p>
          <a:p>
            <a:pPr lvl="1">
              <a:buFontTx/>
              <a:buNone/>
            </a:pPr>
            <a:endParaRPr lang="en-US" altLang="ar-SA" sz="1700">
              <a:latin typeface="Tahoma" pitchFamily="34" charset="0"/>
              <a:cs typeface="Tahoma" pitchFamily="34" charset="0"/>
            </a:endParaRPr>
          </a:p>
          <a:p>
            <a:pPr lvl="1">
              <a:buFontTx/>
              <a:buNone/>
            </a:pPr>
            <a:r>
              <a:rPr lang="en-US" altLang="ar-SA" sz="1700">
                <a:latin typeface="Tahoma" pitchFamily="34" charset="0"/>
                <a:cs typeface="Tahoma" pitchFamily="34" charset="0"/>
              </a:rPr>
              <a:t>   3. Massive calcium influx activate phospholipase, proteases, ATPase and endonucleases with break down  of cell component.</a:t>
            </a:r>
          </a:p>
          <a:p>
            <a:pPr lvl="1">
              <a:buFontTx/>
              <a:buNone/>
            </a:pPr>
            <a:endParaRPr lang="en-US" altLang="ar-SA" sz="1700">
              <a:latin typeface="Tahoma" pitchFamily="34" charset="0"/>
              <a:cs typeface="Tahoma" pitchFamily="34" charset="0"/>
            </a:endParaRPr>
          </a:p>
          <a:p>
            <a:pPr lvl="1">
              <a:buFontTx/>
              <a:buNone/>
            </a:pPr>
            <a:r>
              <a:rPr lang="en-US" altLang="ar-SA" sz="1700">
                <a:latin typeface="Tahoma" pitchFamily="34" charset="0"/>
                <a:cs typeface="Tahoma" pitchFamily="34" charset="0"/>
              </a:rPr>
              <a:t>   4. Leak of proteins, ribonucleic acid and metabolite.</a:t>
            </a:r>
          </a:p>
          <a:p>
            <a:pPr lvl="1">
              <a:buFontTx/>
              <a:buNone/>
            </a:pPr>
            <a:endParaRPr lang="en-US" altLang="ar-SA" sz="1700">
              <a:latin typeface="Tahoma" pitchFamily="34" charset="0"/>
              <a:cs typeface="Tahoma" pitchFamily="34" charset="0"/>
            </a:endParaRPr>
          </a:p>
          <a:p>
            <a:pPr lvl="1">
              <a:buFontTx/>
              <a:buNone/>
            </a:pPr>
            <a:r>
              <a:rPr lang="en-US" altLang="ar-SA" sz="1700">
                <a:latin typeface="Tahoma" pitchFamily="34" charset="0"/>
                <a:cs typeface="Tahoma" pitchFamily="34" charset="0"/>
              </a:rPr>
              <a:t>   5. Breakdown of lysosomes with autolysis.</a:t>
            </a:r>
          </a:p>
          <a:p>
            <a:pPr lvl="1">
              <a:buFontTx/>
              <a:buNone/>
            </a:pPr>
            <a:endParaRPr lang="en-US" altLang="ar-SA" sz="1700">
              <a:latin typeface="Tahoma" pitchFamily="34" charset="0"/>
              <a:cs typeface="Tahoma" pitchFamily="34" charset="0"/>
            </a:endParaRPr>
          </a:p>
          <a:p>
            <a:pPr lvl="1">
              <a:buFontTx/>
              <a:buNone/>
            </a:pPr>
            <a:r>
              <a:rPr lang="en-US" altLang="ar-SA" sz="1700">
                <a:latin typeface="Tahoma" pitchFamily="34" charset="0"/>
                <a:cs typeface="Tahoma" pitchFamily="34" charset="0"/>
              </a:rPr>
              <a:t>   6. Nuclear changes: Pyknosis, karyolysis, karyorrhexis.</a:t>
            </a:r>
          </a:p>
        </p:txBody>
      </p:sp>
      <p:sp>
        <p:nvSpPr>
          <p:cNvPr id="305154" name="Rectangle 2050"/>
          <p:cNvSpPr>
            <a:spLocks noGrp="1" noChangeArrowheads="1"/>
          </p:cNvSpPr>
          <p:nvPr>
            <p:ph type="title" idx="4294967295"/>
          </p:nvPr>
        </p:nvSpPr>
        <p:spPr>
          <a:xfrm>
            <a:off x="685800" y="228600"/>
            <a:ext cx="7772400" cy="838200"/>
          </a:xfrm>
          <a:noFill/>
          <a:ln/>
        </p:spPr>
        <p:txBody>
          <a:bodyPr rtlCol="0">
            <a:normAutofit/>
            <a:scene3d>
              <a:camera prst="orthographicFront"/>
              <a:lightRig rig="soft" dir="t"/>
            </a:scene3d>
            <a:sp3d prstMaterial="softEdge">
              <a:bevelT w="25400" h="25400"/>
            </a:sp3d>
          </a:bodyPr>
          <a:lstStyle/>
          <a:p>
            <a:pPr algn="l" fontAlgn="auto">
              <a:spcAft>
                <a:spcPts val="0"/>
              </a:spcAft>
              <a:defRPr/>
            </a:pPr>
            <a:r>
              <a:rPr lang="en-US" altLang="ar-SA" sz="3200" b="1" u="sng" kern="1200" dirty="0">
                <a:solidFill>
                  <a:srgbClr val="FF9933"/>
                </a:solidFill>
                <a:effectLst>
                  <a:outerShdw blurRad="31750" dist="25400" dir="5400000" algn="tl" rotWithShape="0">
                    <a:srgbClr val="000000">
                      <a:alpha val="25000"/>
                    </a:srgbClr>
                  </a:outerShdw>
                </a:effectLst>
                <a:latin typeface="+mj-lt"/>
                <a:ea typeface="+mj-ea"/>
                <a:cs typeface="+mj-cs"/>
              </a:rPr>
              <a:t>HYPOXIC </a:t>
            </a:r>
            <a:r>
              <a:rPr lang="en-US" altLang="ar-SA" sz="3200" b="1" u="sng" kern="1200" dirty="0">
                <a:solidFill>
                  <a:srgbClr val="FF9933"/>
                </a:solidFill>
                <a:effectLst>
                  <a:outerShdw blurRad="31750" dist="25400" dir="5400000" algn="tl" rotWithShape="0">
                    <a:srgbClr val="000000">
                      <a:alpha val="25000"/>
                    </a:srgbClr>
                  </a:outerShdw>
                </a:effectLst>
                <a:latin typeface="+mj-lt"/>
                <a:ea typeface="+mj-ea"/>
                <a:cs typeface="+mj-cs"/>
              </a:rPr>
              <a:t>IRREVERSIBLE INJURY</a:t>
            </a:r>
            <a:endParaRPr lang="en-US" altLang="ar-SA" sz="4100" b="1" kern="1200" dirty="0">
              <a:solidFill>
                <a:srgbClr val="FF9933"/>
              </a:solidFill>
              <a:effectLst>
                <a:outerShdw blurRad="31750" dist="25400" dir="5400000" algn="tl" rotWithShape="0">
                  <a:srgbClr val="000000">
                    <a:alpha val="25000"/>
                  </a:srgbClr>
                </a:outerShdw>
              </a:effectLst>
              <a:latin typeface="+mj-lt"/>
              <a:ea typeface="+mj-ea"/>
              <a:cs typeface="+mj-cs"/>
            </a:endParaRPr>
          </a:p>
        </p:txBody>
      </p:sp>
      <p:sp>
        <p:nvSpPr>
          <p:cNvPr id="9" name="Rectangle 8"/>
          <p:cNvSpPr/>
          <p:nvPr/>
        </p:nvSpPr>
        <p:spPr>
          <a:xfrm>
            <a:off x="533400" y="228600"/>
            <a:ext cx="8077200" cy="609600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2"/>
          </p:nvPr>
        </p:nvSpPr>
        <p:spPr/>
        <p:txBody>
          <a:bodyPr/>
          <a:lstStyle/>
          <a:p>
            <a:fld id="{182795D1-6E13-4CBF-8588-D7E4E8BF38FB}" type="slidenum">
              <a:rPr lang="en-US"/>
              <a:pPr/>
              <a:t>71</a:t>
            </a:fld>
            <a:endParaRPr lang="en-US"/>
          </a:p>
        </p:txBody>
      </p:sp>
      <p:pic>
        <p:nvPicPr>
          <p:cNvPr id="92161" name="Picture 1" descr="d:\eDitionsContent\0721601871\graphics\fullsize\S01871-001-f008.jpg"/>
          <p:cNvPicPr>
            <a:picLocks noChangeAspect="1" noChangeArrowheads="1"/>
          </p:cNvPicPr>
          <p:nvPr/>
        </p:nvPicPr>
        <p:blipFill>
          <a:blip r:embed="rId3"/>
          <a:srcRect t="63426" b="2348"/>
          <a:stretch>
            <a:fillRect/>
          </a:stretch>
        </p:blipFill>
        <p:spPr bwMode="auto">
          <a:xfrm>
            <a:off x="0" y="1981200"/>
            <a:ext cx="9144000" cy="2505075"/>
          </a:xfrm>
          <a:prstGeom prst="rect">
            <a:avLst/>
          </a:prstGeom>
          <a:noFill/>
          <a:ln w="9525">
            <a:solidFill>
              <a:schemeClr val="tx1"/>
            </a:solidFill>
            <a:miter lim="800000"/>
            <a:headEnd/>
            <a:tailEnd/>
          </a:ln>
        </p:spPr>
      </p:pic>
      <p:sp>
        <p:nvSpPr>
          <p:cNvPr id="92162" name="Picture 5" descr="admintitle"/>
          <p:cNvSpPr>
            <a:spLocks noChangeAspect="1" noChangeArrowheads="1"/>
          </p:cNvSpPr>
          <p:nvPr/>
        </p:nvSpPr>
        <p:spPr bwMode="auto">
          <a:xfrm>
            <a:off x="107950" y="115888"/>
            <a:ext cx="990600" cy="314325"/>
          </a:xfrm>
          <a:prstGeom prst="rect">
            <a:avLst/>
          </a:prstGeom>
          <a:noFill/>
          <a:ln w="9525">
            <a:noFill/>
            <a:miter lim="800000"/>
            <a:headEnd/>
            <a:tailEnd/>
          </a:ln>
        </p:spPr>
        <p:txBody>
          <a:bodyPr/>
          <a:lstStyle/>
          <a:p>
            <a:endParaRPr lang="en-US">
              <a:latin typeface="Lucida Sans Unicode" pitchFamily="34" charset="0"/>
            </a:endParaRPr>
          </a:p>
        </p:txBody>
      </p:sp>
      <p:sp>
        <p:nvSpPr>
          <p:cNvPr id="92163" name="TextBox 6"/>
          <p:cNvSpPr txBox="1">
            <a:spLocks noChangeArrowheads="1"/>
          </p:cNvSpPr>
          <p:nvPr/>
        </p:nvSpPr>
        <p:spPr bwMode="auto">
          <a:xfrm>
            <a:off x="1828800" y="1447800"/>
            <a:ext cx="4402138" cy="369888"/>
          </a:xfrm>
          <a:prstGeom prst="rect">
            <a:avLst/>
          </a:prstGeom>
          <a:noFill/>
          <a:ln w="9525">
            <a:noFill/>
            <a:miter lim="800000"/>
            <a:headEnd/>
            <a:tailEnd/>
          </a:ln>
        </p:spPr>
        <p:txBody>
          <a:bodyPr wrap="none">
            <a:spAutoFit/>
          </a:bodyPr>
          <a:lstStyle/>
          <a:p>
            <a:r>
              <a:rPr lang="en-US">
                <a:latin typeface="Lucida Sans Unicode" pitchFamily="34" charset="0"/>
              </a:rPr>
              <a:t>IRREVERSIBLE CELL INJURY- NECROSIS</a:t>
            </a: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3"/>
          <p:cNvSpPr>
            <a:spLocks noGrp="1"/>
          </p:cNvSpPr>
          <p:nvPr>
            <p:ph type="sldNum" sz="quarter" idx="12"/>
          </p:nvPr>
        </p:nvSpPr>
        <p:spPr/>
        <p:txBody>
          <a:bodyPr/>
          <a:lstStyle/>
          <a:p>
            <a:fld id="{1CEE9B1C-2F40-4A7E-A4CE-3B9ED862591F}" type="slidenum">
              <a:rPr lang="en-US"/>
              <a:pPr/>
              <a:t>72</a:t>
            </a:fld>
            <a:endParaRPr lang="en-US"/>
          </a:p>
        </p:txBody>
      </p:sp>
      <p:pic>
        <p:nvPicPr>
          <p:cNvPr id="94209" name="Picture 2" descr="http://www.vetmed.wsu.edu/medsci520/images/ci/CI22b.jpg"/>
          <p:cNvPicPr>
            <a:picLocks noChangeAspect="1" noChangeArrowheads="1"/>
          </p:cNvPicPr>
          <p:nvPr/>
        </p:nvPicPr>
        <p:blipFill>
          <a:blip r:embed="rId2"/>
          <a:srcRect/>
          <a:stretch>
            <a:fillRect/>
          </a:stretch>
        </p:blipFill>
        <p:spPr bwMode="auto">
          <a:xfrm>
            <a:off x="1676400" y="533400"/>
            <a:ext cx="5588000" cy="5510213"/>
          </a:xfrm>
          <a:prstGeom prst="rect">
            <a:avLst/>
          </a:prstGeom>
          <a:noFill/>
          <a:ln w="9525">
            <a:solidFill>
              <a:srgbClr val="FFFFCC"/>
            </a:solidFill>
            <a:miter lim="800000"/>
            <a:headEnd/>
            <a:tailEnd/>
          </a:ln>
        </p:spPr>
      </p:pic>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8FEB8EC-1AF4-469D-9838-B1752037C9AE}" type="slidenum">
              <a:rPr lang="en-US"/>
              <a:pPr/>
              <a:t>73</a:t>
            </a:fld>
            <a:endParaRPr lang="en-US"/>
          </a:p>
        </p:txBody>
      </p:sp>
      <p:pic>
        <p:nvPicPr>
          <p:cNvPr id="95233" name="Picture 1" descr="d:\eDitionsContent\0721601871\graphics\fullsize\S01871-001-f008.jpg"/>
          <p:cNvPicPr>
            <a:picLocks noChangeAspect="1" noChangeArrowheads="1"/>
          </p:cNvPicPr>
          <p:nvPr/>
        </p:nvPicPr>
        <p:blipFill>
          <a:blip r:embed="rId3"/>
          <a:srcRect b="2348"/>
          <a:stretch>
            <a:fillRect/>
          </a:stretch>
        </p:blipFill>
        <p:spPr bwMode="auto">
          <a:xfrm>
            <a:off x="0" y="0"/>
            <a:ext cx="9144000" cy="6858000"/>
          </a:xfrm>
          <a:prstGeom prst="rect">
            <a:avLst/>
          </a:prstGeom>
          <a:noFill/>
          <a:ln w="9525">
            <a:solidFill>
              <a:schemeClr val="tx1"/>
            </a:solidFill>
            <a:miter lim="800000"/>
            <a:headEnd/>
            <a:tailEnd/>
          </a:ln>
        </p:spPr>
      </p:pic>
      <p:sp>
        <p:nvSpPr>
          <p:cNvPr id="95234" name="Picture 5" descr="admintitle"/>
          <p:cNvSpPr>
            <a:spLocks noChangeAspect="1" noChangeArrowheads="1"/>
          </p:cNvSpPr>
          <p:nvPr/>
        </p:nvSpPr>
        <p:spPr bwMode="auto">
          <a:xfrm>
            <a:off x="107950" y="115888"/>
            <a:ext cx="990600" cy="314325"/>
          </a:xfrm>
          <a:prstGeom prst="rect">
            <a:avLst/>
          </a:prstGeom>
          <a:noFill/>
          <a:ln w="9525">
            <a:noFill/>
            <a:miter lim="800000"/>
            <a:headEnd/>
            <a:tailEnd/>
          </a:ln>
        </p:spPr>
        <p:txBody>
          <a:bodyPr/>
          <a:lstStyle/>
          <a:p>
            <a:endParaRPr lang="en-US">
              <a:latin typeface="Lucida Sans Unicode" pitchFamily="34" charset="0"/>
            </a:endParaRP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2"/>
          </p:nvPr>
        </p:nvSpPr>
        <p:spPr/>
        <p:txBody>
          <a:bodyPr/>
          <a:lstStyle/>
          <a:p>
            <a:fld id="{36BB8111-2770-42E4-97CF-9222217D68DC}" type="slidenum">
              <a:rPr lang="en-US"/>
              <a:pPr/>
              <a:t>74</a:t>
            </a:fld>
            <a:endParaRPr lang="en-US"/>
          </a:p>
        </p:txBody>
      </p:sp>
      <p:sp>
        <p:nvSpPr>
          <p:cNvPr id="97281" name="Rectangle 2052"/>
          <p:cNvSpPr>
            <a:spLocks noChangeArrowheads="1"/>
          </p:cNvSpPr>
          <p:nvPr/>
        </p:nvSpPr>
        <p:spPr bwMode="auto">
          <a:xfrm>
            <a:off x="685800" y="381000"/>
            <a:ext cx="7772400" cy="4953000"/>
          </a:xfrm>
          <a:prstGeom prst="rect">
            <a:avLst/>
          </a:prstGeom>
          <a:solidFill>
            <a:schemeClr val="bg1"/>
          </a:solidFill>
          <a:ln w="9525">
            <a:solidFill>
              <a:srgbClr val="FF9933"/>
            </a:solidFill>
            <a:miter lim="800000"/>
            <a:headEnd/>
            <a:tailEnd/>
          </a:ln>
        </p:spPr>
        <p:txBody>
          <a:bodyPr wrap="none" anchor="ctr"/>
          <a:lstStyle/>
          <a:p>
            <a:endParaRPr lang="en-US">
              <a:latin typeface="Lucida Sans Unicode" pitchFamily="34" charset="0"/>
            </a:endParaRPr>
          </a:p>
        </p:txBody>
      </p:sp>
      <p:sp>
        <p:nvSpPr>
          <p:cNvPr id="97282" name="Rectangle 2051"/>
          <p:cNvSpPr>
            <a:spLocks noGrp="1" noChangeArrowheads="1"/>
          </p:cNvSpPr>
          <p:nvPr>
            <p:ph idx="4294967295"/>
          </p:nvPr>
        </p:nvSpPr>
        <p:spPr>
          <a:xfrm>
            <a:off x="609600" y="1219200"/>
            <a:ext cx="8001000" cy="4876800"/>
          </a:xfrm>
        </p:spPr>
        <p:txBody>
          <a:bodyPr/>
          <a:lstStyle/>
          <a:p>
            <a:pPr algn="ctr">
              <a:buFontTx/>
              <a:buNone/>
            </a:pPr>
            <a:endParaRPr lang="en-US" altLang="ar-SA" u="sng"/>
          </a:p>
          <a:p>
            <a:pPr>
              <a:buFontTx/>
              <a:buNone/>
            </a:pPr>
            <a:r>
              <a:rPr lang="en-US" altLang="ar-SA"/>
              <a:t>- Dead cell are either collapsed and form a </a:t>
            </a:r>
          </a:p>
          <a:p>
            <a:pPr>
              <a:buFontTx/>
              <a:buNone/>
            </a:pPr>
            <a:r>
              <a:rPr lang="en-US" altLang="ar-SA"/>
              <a:t>  whorled phospholipid masses or degraded</a:t>
            </a:r>
          </a:p>
          <a:p>
            <a:pPr>
              <a:buFontTx/>
              <a:buNone/>
            </a:pPr>
            <a:r>
              <a:rPr lang="en-US" altLang="ar-SA"/>
              <a:t>  into fatty acid with calcification.</a:t>
            </a:r>
          </a:p>
          <a:p>
            <a:pPr>
              <a:buFontTx/>
              <a:buNone/>
            </a:pPr>
            <a:r>
              <a:rPr lang="en-US" altLang="ar-SA"/>
              <a:t>- Cellular enzymes are released into circula-</a:t>
            </a:r>
          </a:p>
          <a:p>
            <a:pPr>
              <a:buFontTx/>
              <a:buNone/>
            </a:pPr>
            <a:r>
              <a:rPr lang="en-US" altLang="ar-SA"/>
              <a:t>  tion.  This provides important clinical</a:t>
            </a:r>
          </a:p>
          <a:p>
            <a:pPr>
              <a:buFontTx/>
              <a:buNone/>
            </a:pPr>
            <a:r>
              <a:rPr lang="en-US" altLang="ar-SA"/>
              <a:t>  parameter of cell death.</a:t>
            </a:r>
          </a:p>
        </p:txBody>
      </p:sp>
      <p:sp>
        <p:nvSpPr>
          <p:cNvPr id="306178" name="Rectangle 2050"/>
          <p:cNvSpPr>
            <a:spLocks noGrp="1" noChangeArrowheads="1"/>
          </p:cNvSpPr>
          <p:nvPr>
            <p:ph type="title" idx="4294967295"/>
          </p:nvPr>
        </p:nvSpPr>
        <p:spPr>
          <a:xfrm>
            <a:off x="685800" y="304800"/>
            <a:ext cx="7772400" cy="762000"/>
          </a:xfrm>
          <a:noFill/>
          <a:ln/>
        </p:spPr>
        <p:txBody>
          <a:bodyPr rtlCol="0">
            <a:normAutofit/>
            <a:scene3d>
              <a:camera prst="orthographicFront"/>
              <a:lightRig rig="soft" dir="t"/>
            </a:scene3d>
            <a:sp3d prstMaterial="softEdge">
              <a:bevelT w="25400" h="25400"/>
            </a:sp3d>
          </a:bodyPr>
          <a:lstStyle/>
          <a:p>
            <a:pPr algn="l" fontAlgn="auto">
              <a:spcAft>
                <a:spcPts val="0"/>
              </a:spcAft>
              <a:defRPr/>
            </a:pPr>
            <a:r>
              <a:rPr lang="en-US" altLang="ar-SA" sz="2800" b="1" kern="1200">
                <a:solidFill>
                  <a:srgbClr val="FF9933"/>
                </a:solidFill>
                <a:effectLst>
                  <a:outerShdw blurRad="31750" dist="25400" dir="5400000" algn="tl" rotWithShape="0">
                    <a:srgbClr val="000000">
                      <a:alpha val="25000"/>
                    </a:srgbClr>
                  </a:outerShdw>
                </a:effectLst>
                <a:latin typeface="+mj-lt"/>
                <a:ea typeface="+mj-ea"/>
                <a:cs typeface="+mj-cs"/>
              </a:rPr>
              <a:t>HYPOXIC INJURY</a:t>
            </a:r>
            <a:endParaRPr lang="en-US" altLang="ar-SA" sz="4100" b="1" kern="1200">
              <a:solidFill>
                <a:srgbClr val="FF9933"/>
              </a:solidFill>
              <a:effectLst>
                <a:outerShdw blurRad="31750" dist="25400" dir="5400000" algn="tl" rotWithShape="0">
                  <a:srgbClr val="000000">
                    <a:alpha val="25000"/>
                  </a:srgbClr>
                </a:outerShdw>
              </a:effectLst>
              <a:latin typeface="+mj-lt"/>
              <a:ea typeface="+mj-ea"/>
              <a:cs typeface="+mj-cs"/>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9DFA770-90D8-488C-976C-3F06ACA74F80}" type="slidenum">
              <a:rPr lang="en-US"/>
              <a:pPr/>
              <a:t>75</a:t>
            </a:fld>
            <a:endParaRPr lang="en-US"/>
          </a:p>
        </p:txBody>
      </p:sp>
      <p:pic>
        <p:nvPicPr>
          <p:cNvPr id="98305" name="Picture 1" descr="d:\eDitionsContent\0721601871\graphics\fullsize\S01871-001-f002.jpg"/>
          <p:cNvPicPr>
            <a:picLocks noChangeAspect="1" noChangeArrowheads="1"/>
          </p:cNvPicPr>
          <p:nvPr/>
        </p:nvPicPr>
        <p:blipFill>
          <a:blip r:embed="rId3"/>
          <a:srcRect b="3200"/>
          <a:stretch>
            <a:fillRect/>
          </a:stretch>
        </p:blipFill>
        <p:spPr bwMode="auto">
          <a:xfrm>
            <a:off x="190500" y="304800"/>
            <a:ext cx="8758238" cy="5486400"/>
          </a:xfrm>
          <a:prstGeom prst="rect">
            <a:avLst/>
          </a:prstGeom>
          <a:noFill/>
          <a:ln w="9525">
            <a:solidFill>
              <a:schemeClr val="tx1"/>
            </a:solidFill>
            <a:miter lim="800000"/>
            <a:headEnd/>
            <a:tailEnd/>
          </a:ln>
        </p:spPr>
      </p:pic>
      <p:sp>
        <p:nvSpPr>
          <p:cNvPr id="98306" name="Picture 5" descr="admintitle"/>
          <p:cNvSpPr>
            <a:spLocks noChangeAspect="1" noChangeArrowheads="1"/>
          </p:cNvSpPr>
          <p:nvPr/>
        </p:nvSpPr>
        <p:spPr bwMode="auto">
          <a:xfrm>
            <a:off x="107950" y="115888"/>
            <a:ext cx="990600" cy="314325"/>
          </a:xfrm>
          <a:prstGeom prst="rect">
            <a:avLst/>
          </a:prstGeom>
          <a:noFill/>
          <a:ln w="9525">
            <a:noFill/>
            <a:miter lim="800000"/>
            <a:headEnd/>
            <a:tailEnd/>
          </a:ln>
        </p:spPr>
        <p:txBody>
          <a:bodyPr/>
          <a:lstStyle/>
          <a:p>
            <a:endParaRPr lang="en-US">
              <a:latin typeface="Lucida Sans Unicode" pitchFamily="34" charset="0"/>
            </a:endParaRP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3"/>
          <p:cNvSpPr>
            <a:spLocks noGrp="1"/>
          </p:cNvSpPr>
          <p:nvPr>
            <p:ph type="sldNum" sz="quarter" idx="12"/>
          </p:nvPr>
        </p:nvSpPr>
        <p:spPr/>
        <p:txBody>
          <a:bodyPr/>
          <a:lstStyle/>
          <a:p>
            <a:fld id="{577A099D-1482-4675-9B8B-16B7001A8F42}" type="slidenum">
              <a:rPr lang="en-US"/>
              <a:pPr/>
              <a:t>76</a:t>
            </a:fld>
            <a:endParaRPr lang="en-US"/>
          </a:p>
        </p:txBody>
      </p:sp>
      <p:sp>
        <p:nvSpPr>
          <p:cNvPr id="28674" name="Rectangle 2"/>
          <p:cNvSpPr>
            <a:spLocks noGrp="1" noChangeArrowheads="1"/>
          </p:cNvSpPr>
          <p:nvPr>
            <p:ph type="title" idx="4294967295"/>
          </p:nvPr>
        </p:nvSpPr>
        <p:spPr>
          <a:xfrm>
            <a:off x="381000" y="914400"/>
            <a:ext cx="7772400" cy="381000"/>
          </a:xfrm>
          <a:noFill/>
          <a:ln/>
        </p:spPr>
        <p:txBody>
          <a:bodyPr rtlCol="0">
            <a:normAutofit fontScale="90000"/>
            <a:scene3d>
              <a:camera prst="orthographicFront"/>
              <a:lightRig rig="soft" dir="t"/>
            </a:scene3d>
            <a:sp3d prstMaterial="softEdge">
              <a:bevelT w="25400" h="25400"/>
            </a:sp3d>
          </a:bodyPr>
          <a:lstStyle/>
          <a:p>
            <a:pPr algn="l" fontAlgn="auto">
              <a:spcAft>
                <a:spcPts val="0"/>
              </a:spcAft>
              <a:defRPr/>
            </a:pPr>
            <a:r>
              <a:rPr lang="en-US" sz="3200" b="1" kern="1200">
                <a:effectLst>
                  <a:outerShdw blurRad="31750" dist="25400" dir="5400000" algn="tl" rotWithShape="0">
                    <a:srgbClr val="000000">
                      <a:alpha val="25000"/>
                    </a:srgbClr>
                  </a:outerShdw>
                </a:effectLst>
                <a:ea typeface="+mj-ea"/>
              </a:rPr>
              <a:t>Myocardial infarct </a:t>
            </a:r>
          </a:p>
        </p:txBody>
      </p:sp>
      <p:pic>
        <p:nvPicPr>
          <p:cNvPr id="100354" name="Picture 4" descr="http://www.vetmed.wsu.edu/medsci520/images/ci/CI26.jpg"/>
          <p:cNvPicPr>
            <a:picLocks noChangeAspect="1" noChangeArrowheads="1"/>
          </p:cNvPicPr>
          <p:nvPr/>
        </p:nvPicPr>
        <p:blipFill>
          <a:blip r:embed="rId2"/>
          <a:srcRect/>
          <a:stretch>
            <a:fillRect/>
          </a:stretch>
        </p:blipFill>
        <p:spPr bwMode="auto">
          <a:xfrm>
            <a:off x="457200" y="1447800"/>
            <a:ext cx="8001000" cy="5321300"/>
          </a:xfrm>
          <a:prstGeom prst="rect">
            <a:avLst/>
          </a:prstGeom>
          <a:noFill/>
          <a:ln w="9525">
            <a:noFill/>
            <a:miter lim="800000"/>
            <a:headEnd/>
            <a:tailEnd/>
          </a:ln>
        </p:spPr>
      </p:pic>
      <p:sp>
        <p:nvSpPr>
          <p:cNvPr id="100355" name="Text Box 6"/>
          <p:cNvSpPr txBox="1">
            <a:spLocks noChangeArrowheads="1"/>
          </p:cNvSpPr>
          <p:nvPr/>
        </p:nvSpPr>
        <p:spPr bwMode="auto">
          <a:xfrm>
            <a:off x="6477000" y="838200"/>
            <a:ext cx="2270125" cy="1320800"/>
          </a:xfrm>
          <a:prstGeom prst="rect">
            <a:avLst/>
          </a:prstGeom>
          <a:solidFill>
            <a:schemeClr val="hlink"/>
          </a:solidFill>
          <a:ln w="9525">
            <a:solidFill>
              <a:schemeClr val="tx1"/>
            </a:solidFill>
            <a:miter lim="800000"/>
            <a:headEnd/>
            <a:tailEnd/>
          </a:ln>
        </p:spPr>
        <p:txBody>
          <a:bodyPr wrap="none">
            <a:spAutoFit/>
          </a:bodyPr>
          <a:lstStyle/>
          <a:p>
            <a:pPr algn="ctr"/>
            <a:r>
              <a:rPr lang="en-US" sz="2000">
                <a:latin typeface="Verdana" pitchFamily="34" charset="0"/>
              </a:rPr>
              <a:t>This is a </a:t>
            </a:r>
            <a:r>
              <a:rPr lang="en-US" sz="2000" b="1">
                <a:latin typeface="Verdana" pitchFamily="34" charset="0"/>
              </a:rPr>
              <a:t>lesion </a:t>
            </a:r>
          </a:p>
          <a:p>
            <a:pPr algn="ctr"/>
            <a:r>
              <a:rPr lang="en-US" sz="2000">
                <a:latin typeface="Verdana" pitchFamily="34" charset="0"/>
              </a:rPr>
              <a:t>caused by </a:t>
            </a:r>
          </a:p>
          <a:p>
            <a:pPr algn="ctr"/>
            <a:r>
              <a:rPr lang="en-US" sz="2000">
                <a:latin typeface="Verdana" pitchFamily="34" charset="0"/>
              </a:rPr>
              <a:t>oxygen </a:t>
            </a:r>
          </a:p>
          <a:p>
            <a:pPr algn="ctr"/>
            <a:r>
              <a:rPr lang="en-US" sz="2000">
                <a:latin typeface="Verdana" pitchFamily="34" charset="0"/>
              </a:rPr>
              <a:t>deprivation</a:t>
            </a:r>
          </a:p>
        </p:txBody>
      </p:sp>
      <p:sp>
        <p:nvSpPr>
          <p:cNvPr id="100356" name="AutoShape 9"/>
          <p:cNvSpPr>
            <a:spLocks/>
          </p:cNvSpPr>
          <p:nvPr/>
        </p:nvSpPr>
        <p:spPr bwMode="auto">
          <a:xfrm rot="-1334324">
            <a:off x="4141788" y="1350963"/>
            <a:ext cx="361950" cy="5257800"/>
          </a:xfrm>
          <a:prstGeom prst="rightBracket">
            <a:avLst>
              <a:gd name="adj" fmla="val 121053"/>
            </a:avLst>
          </a:prstGeom>
          <a:noFill/>
          <a:ln w="38100">
            <a:solidFill>
              <a:schemeClr val="accent2"/>
            </a:solidFill>
            <a:round/>
            <a:headEnd/>
            <a:tailEnd/>
          </a:ln>
        </p:spPr>
        <p:txBody>
          <a:bodyPr wrap="none" anchor="ctr"/>
          <a:lstStyle/>
          <a:p>
            <a:endParaRPr lang="en-US">
              <a:latin typeface="Lucida Sans Unicode" pitchFamily="34" charset="0"/>
            </a:endParaRPr>
          </a:p>
        </p:txBody>
      </p:sp>
      <p:sp>
        <p:nvSpPr>
          <p:cNvPr id="100357" name="Line 11"/>
          <p:cNvSpPr>
            <a:spLocks noChangeShapeType="1"/>
          </p:cNvSpPr>
          <p:nvPr/>
        </p:nvSpPr>
        <p:spPr bwMode="auto">
          <a:xfrm flipH="1">
            <a:off x="3048000" y="1600200"/>
            <a:ext cx="152400" cy="0"/>
          </a:xfrm>
          <a:prstGeom prst="line">
            <a:avLst/>
          </a:prstGeom>
          <a:noFill/>
          <a:ln w="38100">
            <a:solidFill>
              <a:schemeClr val="accent2"/>
            </a:solidFill>
            <a:round/>
            <a:headEnd/>
            <a:tailEnd type="triangle" w="med" len="med"/>
          </a:ln>
        </p:spPr>
        <p:txBody>
          <a:bodyPr/>
          <a:lstStyle/>
          <a:p>
            <a:endParaRPr lang="en-US"/>
          </a:p>
        </p:txBody>
      </p:sp>
      <p:sp>
        <p:nvSpPr>
          <p:cNvPr id="100358" name="Line 12"/>
          <p:cNvSpPr>
            <a:spLocks noChangeShapeType="1"/>
          </p:cNvSpPr>
          <p:nvPr/>
        </p:nvSpPr>
        <p:spPr bwMode="auto">
          <a:xfrm rot="3673212" flipH="1">
            <a:off x="4991100" y="6438900"/>
            <a:ext cx="76200" cy="304800"/>
          </a:xfrm>
          <a:prstGeom prst="line">
            <a:avLst/>
          </a:prstGeom>
          <a:noFill/>
          <a:ln w="57150">
            <a:solidFill>
              <a:schemeClr val="accent2"/>
            </a:solidFill>
            <a:round/>
            <a:headEnd/>
            <a:tailEnd type="triangle" w="med" len="med"/>
          </a:ln>
        </p:spPr>
        <p:txBody>
          <a:bodyPr/>
          <a:lstStyle/>
          <a:p>
            <a:endParaRPr lang="en-US"/>
          </a:p>
        </p:txBody>
      </p:sp>
      <p:sp>
        <p:nvSpPr>
          <p:cNvPr id="100359" name="Rectangle 13"/>
          <p:cNvSpPr>
            <a:spLocks noChangeArrowheads="1"/>
          </p:cNvSpPr>
          <p:nvPr/>
        </p:nvSpPr>
        <p:spPr bwMode="auto">
          <a:xfrm>
            <a:off x="685800" y="381000"/>
            <a:ext cx="7772400" cy="304800"/>
          </a:xfrm>
          <a:prstGeom prst="rect">
            <a:avLst/>
          </a:prstGeom>
          <a:noFill/>
          <a:ln w="9525">
            <a:noFill/>
            <a:miter lim="800000"/>
            <a:headEnd/>
            <a:tailEnd/>
          </a:ln>
        </p:spPr>
        <p:txBody>
          <a:bodyPr anchor="ctr"/>
          <a:lstStyle/>
          <a:p>
            <a:r>
              <a:rPr lang="en-US" sz="1600" b="1">
                <a:solidFill>
                  <a:schemeClr val="accent1"/>
                </a:solidFill>
                <a:latin typeface="Verdana" pitchFamily="34" charset="0"/>
              </a:rPr>
              <a:t>Cell Pathology</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750D3EC-F956-401B-94F6-666EA797A69D}" type="slidenum">
              <a:rPr lang="en-US"/>
              <a:pPr/>
              <a:t>77</a:t>
            </a:fld>
            <a:endParaRPr lang="en-US"/>
          </a:p>
        </p:txBody>
      </p:sp>
      <p:pic>
        <p:nvPicPr>
          <p:cNvPr id="101377" name="Picture 1" descr="d:\eDitionsContent\0721601871\graphics\fullsize\S01871-001-f016.jpg"/>
          <p:cNvPicPr>
            <a:picLocks noChangeAspect="1" noChangeArrowheads="1"/>
          </p:cNvPicPr>
          <p:nvPr/>
        </p:nvPicPr>
        <p:blipFill>
          <a:blip r:embed="rId3"/>
          <a:srcRect b="4630"/>
          <a:stretch>
            <a:fillRect/>
          </a:stretch>
        </p:blipFill>
        <p:spPr bwMode="auto">
          <a:xfrm>
            <a:off x="1143000" y="381000"/>
            <a:ext cx="6918325" cy="5789613"/>
          </a:xfrm>
          <a:prstGeom prst="rect">
            <a:avLst/>
          </a:prstGeom>
          <a:noFill/>
          <a:ln w="9525">
            <a:solidFill>
              <a:schemeClr val="tx1"/>
            </a:solidFill>
            <a:miter lim="800000"/>
            <a:headEnd/>
            <a:tailEnd/>
          </a:ln>
        </p:spPr>
      </p:pic>
      <p:sp>
        <p:nvSpPr>
          <p:cNvPr id="101378" name="Picture 5" descr="admintitle"/>
          <p:cNvSpPr>
            <a:spLocks noChangeAspect="1" noChangeArrowheads="1"/>
          </p:cNvSpPr>
          <p:nvPr/>
        </p:nvSpPr>
        <p:spPr bwMode="auto">
          <a:xfrm>
            <a:off x="107950" y="115888"/>
            <a:ext cx="990600" cy="314325"/>
          </a:xfrm>
          <a:prstGeom prst="rect">
            <a:avLst/>
          </a:prstGeom>
          <a:noFill/>
          <a:ln w="9525">
            <a:noFill/>
            <a:miter lim="800000"/>
            <a:headEnd/>
            <a:tailEnd/>
          </a:ln>
        </p:spPr>
        <p:txBody>
          <a:bodyPr/>
          <a:lstStyle/>
          <a:p>
            <a:endParaRPr lang="en-US">
              <a:latin typeface="Lucida Sans Unicode" pitchFamily="34" charset="0"/>
            </a:endParaRP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2"/>
          </p:nvPr>
        </p:nvSpPr>
        <p:spPr/>
        <p:txBody>
          <a:bodyPr/>
          <a:lstStyle/>
          <a:p>
            <a:fld id="{F02D7B3A-8455-42FC-8F98-BC7B9724165F}" type="slidenum">
              <a:rPr lang="en-US"/>
              <a:pPr/>
              <a:t>78</a:t>
            </a:fld>
            <a:endParaRPr lang="en-US"/>
          </a:p>
        </p:txBody>
      </p:sp>
      <p:pic>
        <p:nvPicPr>
          <p:cNvPr id="103425" name="Picture 5" descr="C:\My Documents\CELL INJURY for lectures_files\Cell.death.gif"/>
          <p:cNvPicPr>
            <a:picLocks noChangeAspect="1" noChangeArrowheads="1"/>
          </p:cNvPicPr>
          <p:nvPr/>
        </p:nvPicPr>
        <p:blipFill>
          <a:blip r:embed="rId2"/>
          <a:srcRect/>
          <a:stretch>
            <a:fillRect/>
          </a:stretch>
        </p:blipFill>
        <p:spPr bwMode="auto">
          <a:xfrm>
            <a:off x="1066800" y="3048000"/>
            <a:ext cx="6934200" cy="3276600"/>
          </a:xfrm>
          <a:prstGeom prst="rect">
            <a:avLst/>
          </a:prstGeom>
          <a:noFill/>
          <a:ln w="9525">
            <a:solidFill>
              <a:schemeClr val="accent2"/>
            </a:solidFill>
            <a:miter lim="800000"/>
            <a:headEnd/>
            <a:tailEnd/>
          </a:ln>
        </p:spPr>
      </p:pic>
      <p:sp>
        <p:nvSpPr>
          <p:cNvPr id="103426" name="Oval 6"/>
          <p:cNvSpPr>
            <a:spLocks noChangeArrowheads="1"/>
          </p:cNvSpPr>
          <p:nvPr/>
        </p:nvSpPr>
        <p:spPr bwMode="auto">
          <a:xfrm>
            <a:off x="6096000" y="3733800"/>
            <a:ext cx="1676400" cy="1600200"/>
          </a:xfrm>
          <a:prstGeom prst="ellipse">
            <a:avLst/>
          </a:prstGeom>
          <a:noFill/>
          <a:ln w="9525">
            <a:solidFill>
              <a:schemeClr val="accent2"/>
            </a:solidFill>
            <a:round/>
            <a:headEnd/>
            <a:tailEnd/>
          </a:ln>
        </p:spPr>
        <p:txBody>
          <a:bodyPr wrap="none" anchor="ctr"/>
          <a:lstStyle/>
          <a:p>
            <a:endParaRPr lang="en-US">
              <a:latin typeface="Lucida Sans Unicode" pitchFamily="34" charset="0"/>
            </a:endParaRPr>
          </a:p>
        </p:txBody>
      </p:sp>
      <p:sp>
        <p:nvSpPr>
          <p:cNvPr id="103427" name="Text Box 7"/>
          <p:cNvSpPr txBox="1">
            <a:spLocks noChangeArrowheads="1"/>
          </p:cNvSpPr>
          <p:nvPr/>
        </p:nvSpPr>
        <p:spPr bwMode="auto">
          <a:xfrm>
            <a:off x="381000" y="762000"/>
            <a:ext cx="8169275" cy="1930400"/>
          </a:xfrm>
          <a:prstGeom prst="rect">
            <a:avLst/>
          </a:prstGeom>
          <a:noFill/>
          <a:ln w="9525">
            <a:solidFill>
              <a:schemeClr val="accent2"/>
            </a:solidFill>
            <a:miter lim="800000"/>
            <a:headEnd/>
            <a:tailEnd/>
          </a:ln>
        </p:spPr>
        <p:txBody>
          <a:bodyPr>
            <a:spAutoFit/>
          </a:bodyPr>
          <a:lstStyle/>
          <a:p>
            <a:r>
              <a:rPr lang="en-US" sz="2000"/>
              <a:t>Following ischemic heart  injury, the following sequence is observed:</a:t>
            </a:r>
          </a:p>
          <a:p>
            <a:r>
              <a:rPr lang="en-US" sz="2000"/>
              <a:t> </a:t>
            </a:r>
          </a:p>
          <a:p>
            <a:pPr>
              <a:buFontTx/>
              <a:buChar char="-"/>
            </a:pPr>
            <a:r>
              <a:rPr lang="en-US" sz="2000"/>
              <a:t>rapid biochemical and ultrastructural responses</a:t>
            </a:r>
          </a:p>
          <a:p>
            <a:pPr>
              <a:buFontTx/>
              <a:buChar char="-"/>
            </a:pPr>
            <a:r>
              <a:rPr lang="en-US" sz="2000"/>
              <a:t>light microscopic evidence of reversible injury after several minutes </a:t>
            </a:r>
          </a:p>
          <a:p>
            <a:pPr>
              <a:buFontTx/>
              <a:buChar char="-"/>
            </a:pPr>
            <a:r>
              <a:rPr lang="en-US" sz="2000"/>
              <a:t>ultrastructural evidence of irreversible injury in 20-60 minutes </a:t>
            </a:r>
          </a:p>
          <a:p>
            <a:pPr>
              <a:buFontTx/>
              <a:buChar char="-"/>
            </a:pPr>
            <a:r>
              <a:rPr lang="en-US" sz="2000"/>
              <a:t>unequivocal light microscopic evidence of cell death after 11-12 hours </a:t>
            </a: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AC9579A-2EB4-49FF-885A-D1AE75A15111}" type="slidenum">
              <a:rPr lang="en-US"/>
              <a:pPr/>
              <a:t>79</a:t>
            </a:fld>
            <a:endParaRPr lang="en-US"/>
          </a:p>
        </p:txBody>
      </p:sp>
      <p:sp>
        <p:nvSpPr>
          <p:cNvPr id="104449" name="Rectangle 1028"/>
          <p:cNvSpPr>
            <a:spLocks noChangeArrowheads="1"/>
          </p:cNvSpPr>
          <p:nvPr/>
        </p:nvSpPr>
        <p:spPr bwMode="auto">
          <a:xfrm>
            <a:off x="609600" y="1219200"/>
            <a:ext cx="7772400" cy="3886200"/>
          </a:xfrm>
          <a:prstGeom prst="rect">
            <a:avLst/>
          </a:prstGeom>
          <a:solidFill>
            <a:schemeClr val="bg1"/>
          </a:solidFill>
          <a:ln w="9525">
            <a:solidFill>
              <a:srgbClr val="FF9933"/>
            </a:solidFill>
            <a:miter lim="800000"/>
            <a:headEnd/>
            <a:tailEnd/>
          </a:ln>
        </p:spPr>
        <p:txBody>
          <a:bodyPr wrap="none" anchor="ctr"/>
          <a:lstStyle/>
          <a:p>
            <a:endParaRPr lang="en-US">
              <a:latin typeface="Lucida Sans Unicode" pitchFamily="34" charset="0"/>
            </a:endParaRPr>
          </a:p>
        </p:txBody>
      </p:sp>
      <p:sp>
        <p:nvSpPr>
          <p:cNvPr id="104450" name="Text Box 1026"/>
          <p:cNvSpPr txBox="1">
            <a:spLocks noChangeArrowheads="1"/>
          </p:cNvSpPr>
          <p:nvPr/>
        </p:nvSpPr>
        <p:spPr bwMode="auto">
          <a:xfrm>
            <a:off x="762000" y="1828800"/>
            <a:ext cx="7543800" cy="3013075"/>
          </a:xfrm>
          <a:prstGeom prst="rect">
            <a:avLst/>
          </a:prstGeom>
          <a:noFill/>
          <a:ln w="9525">
            <a:noFill/>
            <a:miter lim="800000"/>
            <a:headEnd/>
            <a:tailEnd/>
          </a:ln>
        </p:spPr>
        <p:txBody>
          <a:bodyPr wrap="none">
            <a:spAutoFit/>
          </a:bodyPr>
          <a:lstStyle/>
          <a:p>
            <a:r>
              <a:rPr lang="en-US" b="1">
                <a:solidFill>
                  <a:srgbClr val="FFCC00"/>
                </a:solidFill>
                <a:latin typeface="Verdana" pitchFamily="34" charset="0"/>
              </a:rPr>
              <a:t>How Ionizing Radiation Kills Cells</a:t>
            </a:r>
            <a:r>
              <a:rPr lang="en-US" b="1">
                <a:latin typeface="Verdana" pitchFamily="34" charset="0"/>
              </a:rPr>
              <a:t> </a:t>
            </a:r>
          </a:p>
          <a:p>
            <a:endParaRPr lang="en-US" b="1">
              <a:latin typeface="Verdana" pitchFamily="34" charset="0"/>
            </a:endParaRPr>
          </a:p>
          <a:p>
            <a:pPr lvl="1">
              <a:buFontTx/>
              <a:buChar char="•"/>
            </a:pPr>
            <a:r>
              <a:rPr lang="en-US">
                <a:latin typeface="Verdana" pitchFamily="34" charset="0"/>
              </a:rPr>
              <a:t>Proliferating Cells - by DNA damage. </a:t>
            </a:r>
          </a:p>
          <a:p>
            <a:r>
              <a:rPr lang="en-US">
                <a:latin typeface="Verdana" pitchFamily="34" charset="0"/>
              </a:rPr>
              <a:t>	Leads to apoptosis. </a:t>
            </a:r>
          </a:p>
          <a:p>
            <a:endParaRPr lang="en-US">
              <a:latin typeface="Verdana" pitchFamily="34" charset="0"/>
            </a:endParaRPr>
          </a:p>
          <a:p>
            <a:endParaRPr lang="en-US">
              <a:latin typeface="Verdana" pitchFamily="34" charset="0"/>
            </a:endParaRPr>
          </a:p>
          <a:p>
            <a:pPr lvl="1">
              <a:buFontTx/>
              <a:buChar char="•"/>
            </a:pPr>
            <a:r>
              <a:rPr lang="en-US">
                <a:latin typeface="Verdana" pitchFamily="34" charset="0"/>
              </a:rPr>
              <a:t>Nonproliferating cells- by lipid peroxidation.</a:t>
            </a:r>
          </a:p>
          <a:p>
            <a:endParaRPr lang="en-US">
              <a:latin typeface="Verdana"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p:cNvSpPr>
            <a:spLocks noGrp="1"/>
          </p:cNvSpPr>
          <p:nvPr>
            <p:ph type="sldNum" sz="quarter" idx="12"/>
          </p:nvPr>
        </p:nvSpPr>
        <p:spPr/>
        <p:txBody>
          <a:bodyPr/>
          <a:lstStyle/>
          <a:p>
            <a:fld id="{D309BD9B-4F64-4FC6-B3D6-BEF453EE1137}" type="slidenum">
              <a:rPr lang="en-US"/>
              <a:pPr/>
              <a:t>8</a:t>
            </a:fld>
            <a:endParaRPr lang="en-US"/>
          </a:p>
        </p:txBody>
      </p:sp>
      <p:sp>
        <p:nvSpPr>
          <p:cNvPr id="25602" name="Rectangle 2"/>
          <p:cNvSpPr>
            <a:spLocks noGrp="1" noChangeArrowheads="1"/>
          </p:cNvSpPr>
          <p:nvPr>
            <p:ph type="title" idx="4294967295"/>
          </p:nvPr>
        </p:nvSpPr>
        <p:spPr>
          <a:xfrm>
            <a:off x="685800" y="228600"/>
            <a:ext cx="7772400" cy="685800"/>
          </a:xfrm>
          <a:noFill/>
          <a:ln/>
        </p:spPr>
        <p:txBody>
          <a:bodyPr rtlCol="0">
            <a:normAutofit fontScale="90000"/>
            <a:scene3d>
              <a:camera prst="orthographicFront"/>
              <a:lightRig rig="soft" dir="t"/>
            </a:scene3d>
            <a:sp3d prstMaterial="softEdge">
              <a:bevelT w="25400" h="25400"/>
            </a:sp3d>
          </a:bodyPr>
          <a:lstStyle/>
          <a:p>
            <a:pPr algn="l" fontAlgn="auto">
              <a:spcAft>
                <a:spcPts val="0"/>
              </a:spcAft>
              <a:defRPr/>
            </a:pPr>
            <a:r>
              <a:rPr lang="en-US" altLang="ar-SA" sz="2400" b="1" kern="1200" dirty="0">
                <a:solidFill>
                  <a:schemeClr val="accent1"/>
                </a:solidFill>
                <a:effectLst>
                  <a:outerShdw blurRad="31750" dist="25400" dir="5400000" algn="tl" rotWithShape="0">
                    <a:srgbClr val="000000">
                      <a:alpha val="25000"/>
                    </a:srgbClr>
                  </a:outerShdw>
                </a:effectLst>
                <a:latin typeface="Verdana" pitchFamily="34" charset="0"/>
                <a:ea typeface="+mn-ea"/>
                <a:cs typeface="+mn-cs"/>
              </a:rPr>
              <a:t>Pulmonary </a:t>
            </a:r>
            <a:r>
              <a:rPr lang="en-US" altLang="ar-SA" sz="2400" b="1" kern="1200" dirty="0" err="1">
                <a:solidFill>
                  <a:schemeClr val="accent1"/>
                </a:solidFill>
                <a:effectLst>
                  <a:outerShdw blurRad="31750" dist="25400" dir="5400000" algn="tl" rotWithShape="0">
                    <a:srgbClr val="000000">
                      <a:alpha val="25000"/>
                    </a:srgbClr>
                  </a:outerShdw>
                </a:effectLst>
                <a:latin typeface="Verdana" pitchFamily="34" charset="0"/>
                <a:ea typeface="+mn-ea"/>
                <a:cs typeface="+mn-cs"/>
              </a:rPr>
              <a:t>caseous</a:t>
            </a:r>
            <a:r>
              <a:rPr lang="en-US" altLang="ar-SA" sz="2400" b="1" kern="1200" dirty="0">
                <a:solidFill>
                  <a:schemeClr val="accent1"/>
                </a:solidFill>
                <a:effectLst>
                  <a:outerShdw blurRad="31750" dist="25400" dir="5400000" algn="tl" rotWithShape="0">
                    <a:srgbClr val="000000">
                      <a:alpha val="25000"/>
                    </a:srgbClr>
                  </a:outerShdw>
                </a:effectLst>
                <a:latin typeface="Verdana" pitchFamily="34" charset="0"/>
                <a:ea typeface="+mn-ea"/>
                <a:cs typeface="+mn-cs"/>
              </a:rPr>
              <a:t> necrosis </a:t>
            </a:r>
            <a:r>
              <a:rPr lang="en-US" sz="2400" b="1" kern="1200" dirty="0">
                <a:effectLst>
                  <a:outerShdw blurRad="31750" dist="25400" dir="5400000" algn="tl" rotWithShape="0">
                    <a:srgbClr val="000000">
                      <a:alpha val="25000"/>
                    </a:srgbClr>
                  </a:outerShdw>
                </a:effectLst>
                <a:ea typeface="+mj-ea"/>
              </a:rPr>
              <a:t>(</a:t>
            </a:r>
            <a:r>
              <a:rPr lang="en-US" sz="2400" b="1" kern="1200" dirty="0" err="1">
                <a:effectLst>
                  <a:outerShdw blurRad="31750" dist="25400" dir="5400000" algn="tl" rotWithShape="0">
                    <a:srgbClr val="000000">
                      <a:alpha val="25000"/>
                    </a:srgbClr>
                  </a:outerShdw>
                </a:effectLst>
                <a:ea typeface="+mj-ea"/>
              </a:rPr>
              <a:t>coccidioidomycosis</a:t>
            </a:r>
            <a:r>
              <a:rPr lang="en-US" sz="2400" b="1" kern="1200" dirty="0">
                <a:effectLst>
                  <a:outerShdw blurRad="31750" dist="25400" dir="5400000" algn="tl" rotWithShape="0">
                    <a:srgbClr val="000000">
                      <a:alpha val="25000"/>
                    </a:srgbClr>
                  </a:outerShdw>
                </a:effectLst>
                <a:ea typeface="+mj-ea"/>
              </a:rPr>
              <a:t>) </a:t>
            </a:r>
          </a:p>
        </p:txBody>
      </p:sp>
      <p:pic>
        <p:nvPicPr>
          <p:cNvPr id="21506" name="Picture 4" descr="http://www.vetmed.wsu.edu/medsci520/images/ci29.jpg"/>
          <p:cNvPicPr>
            <a:picLocks noChangeAspect="1" noChangeArrowheads="1"/>
          </p:cNvPicPr>
          <p:nvPr/>
        </p:nvPicPr>
        <p:blipFill>
          <a:blip r:embed="rId2"/>
          <a:srcRect/>
          <a:stretch>
            <a:fillRect/>
          </a:stretch>
        </p:blipFill>
        <p:spPr bwMode="auto">
          <a:xfrm>
            <a:off x="838200" y="914400"/>
            <a:ext cx="8077200" cy="5360988"/>
          </a:xfrm>
          <a:prstGeom prst="rect">
            <a:avLst/>
          </a:prstGeom>
          <a:noFill/>
          <a:ln w="9525">
            <a:noFill/>
            <a:miter lim="800000"/>
            <a:headEnd/>
            <a:tailEnd/>
          </a:ln>
        </p:spPr>
      </p:pic>
      <p:sp>
        <p:nvSpPr>
          <p:cNvPr id="21507" name="Text Box 6"/>
          <p:cNvSpPr txBox="1">
            <a:spLocks noChangeArrowheads="1"/>
          </p:cNvSpPr>
          <p:nvPr/>
        </p:nvSpPr>
        <p:spPr bwMode="auto">
          <a:xfrm>
            <a:off x="6553200" y="1143000"/>
            <a:ext cx="2270125" cy="1016000"/>
          </a:xfrm>
          <a:prstGeom prst="rect">
            <a:avLst/>
          </a:prstGeom>
          <a:solidFill>
            <a:schemeClr val="tx1"/>
          </a:solidFill>
          <a:ln w="9525">
            <a:solidFill>
              <a:schemeClr val="tx1"/>
            </a:solidFill>
            <a:miter lim="800000"/>
            <a:headEnd/>
            <a:tailEnd/>
          </a:ln>
        </p:spPr>
        <p:txBody>
          <a:bodyPr wrap="none">
            <a:spAutoFit/>
          </a:bodyPr>
          <a:lstStyle/>
          <a:p>
            <a:pPr algn="ctr"/>
            <a:r>
              <a:rPr lang="en-US" sz="2000">
                <a:solidFill>
                  <a:schemeClr val="bg1"/>
                </a:solidFill>
                <a:latin typeface="Verdana" pitchFamily="34" charset="0"/>
              </a:rPr>
              <a:t>This is a </a:t>
            </a:r>
            <a:r>
              <a:rPr lang="en-US" sz="2000" b="1">
                <a:solidFill>
                  <a:srgbClr val="003300"/>
                </a:solidFill>
                <a:latin typeface="Verdana" pitchFamily="34" charset="0"/>
              </a:rPr>
              <a:t>lesion </a:t>
            </a:r>
          </a:p>
          <a:p>
            <a:pPr algn="ctr"/>
            <a:r>
              <a:rPr lang="en-US" sz="2000">
                <a:solidFill>
                  <a:schemeClr val="bg1"/>
                </a:solidFill>
                <a:latin typeface="Verdana" pitchFamily="34" charset="0"/>
              </a:rPr>
              <a:t>caused by </a:t>
            </a:r>
          </a:p>
          <a:p>
            <a:pPr algn="ctr"/>
            <a:r>
              <a:rPr lang="en-US" sz="2000">
                <a:solidFill>
                  <a:schemeClr val="bg1"/>
                </a:solidFill>
                <a:latin typeface="Verdana" pitchFamily="34" charset="0"/>
              </a:rPr>
              <a:t>infectious agent</a:t>
            </a:r>
          </a:p>
        </p:txBody>
      </p:sp>
      <p:sp>
        <p:nvSpPr>
          <p:cNvPr id="21508" name="Line 8"/>
          <p:cNvSpPr>
            <a:spLocks noChangeShapeType="1"/>
          </p:cNvSpPr>
          <p:nvPr/>
        </p:nvSpPr>
        <p:spPr bwMode="auto">
          <a:xfrm flipH="1">
            <a:off x="4495800" y="3886200"/>
            <a:ext cx="152400" cy="228600"/>
          </a:xfrm>
          <a:prstGeom prst="line">
            <a:avLst/>
          </a:prstGeom>
          <a:noFill/>
          <a:ln w="9525">
            <a:solidFill>
              <a:schemeClr val="tx1"/>
            </a:solidFill>
            <a:round/>
            <a:headEnd/>
            <a:tailEnd type="triangle" w="med" len="med"/>
          </a:ln>
        </p:spPr>
        <p:txBody>
          <a:bodyPr/>
          <a:lstStyle/>
          <a:p>
            <a:endParaRPr lang="en-US"/>
          </a:p>
        </p:txBody>
      </p:sp>
      <p:sp>
        <p:nvSpPr>
          <p:cNvPr id="21509" name="Line 9"/>
          <p:cNvSpPr>
            <a:spLocks noChangeShapeType="1"/>
          </p:cNvSpPr>
          <p:nvPr/>
        </p:nvSpPr>
        <p:spPr bwMode="auto">
          <a:xfrm flipV="1">
            <a:off x="3886200" y="4267200"/>
            <a:ext cx="152400" cy="152400"/>
          </a:xfrm>
          <a:prstGeom prst="line">
            <a:avLst/>
          </a:prstGeom>
          <a:noFill/>
          <a:ln w="9525">
            <a:solidFill>
              <a:schemeClr val="tx1"/>
            </a:solidFill>
            <a:round/>
            <a:headEnd/>
            <a:tailEnd type="triangle" w="med" len="med"/>
          </a:ln>
        </p:spPr>
        <p:txBody>
          <a:bodyPr/>
          <a:lstStyle/>
          <a:p>
            <a:endParaRPr lang="en-US"/>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2"/>
          </p:nvPr>
        </p:nvSpPr>
        <p:spPr/>
        <p:txBody>
          <a:bodyPr/>
          <a:lstStyle/>
          <a:p>
            <a:fld id="{DCB931D5-F929-4689-8624-9D1171F6C39B}" type="slidenum">
              <a:rPr lang="en-US"/>
              <a:pPr/>
              <a:t>80</a:t>
            </a:fld>
            <a:endParaRPr lang="en-US"/>
          </a:p>
        </p:txBody>
      </p:sp>
      <p:sp>
        <p:nvSpPr>
          <p:cNvPr id="105473" name="Rectangle 3077"/>
          <p:cNvSpPr>
            <a:spLocks noChangeArrowheads="1"/>
          </p:cNvSpPr>
          <p:nvPr/>
        </p:nvSpPr>
        <p:spPr bwMode="auto">
          <a:xfrm>
            <a:off x="304800" y="381000"/>
            <a:ext cx="8458200" cy="5029200"/>
          </a:xfrm>
          <a:prstGeom prst="rect">
            <a:avLst/>
          </a:prstGeom>
          <a:solidFill>
            <a:schemeClr val="bg1"/>
          </a:solidFill>
          <a:ln w="9525">
            <a:solidFill>
              <a:srgbClr val="FF9933"/>
            </a:solidFill>
            <a:miter lim="800000"/>
            <a:headEnd/>
            <a:tailEnd/>
          </a:ln>
        </p:spPr>
        <p:txBody>
          <a:bodyPr wrap="none" anchor="ctr"/>
          <a:lstStyle/>
          <a:p>
            <a:endParaRPr lang="en-US">
              <a:latin typeface="Lucida Sans Unicode" pitchFamily="34" charset="0"/>
            </a:endParaRPr>
          </a:p>
        </p:txBody>
      </p:sp>
      <p:sp>
        <p:nvSpPr>
          <p:cNvPr id="105474" name="Text Box 3074"/>
          <p:cNvSpPr txBox="1">
            <a:spLocks noChangeArrowheads="1"/>
          </p:cNvSpPr>
          <p:nvPr/>
        </p:nvSpPr>
        <p:spPr bwMode="auto">
          <a:xfrm>
            <a:off x="457200" y="1219200"/>
            <a:ext cx="8382000" cy="5203825"/>
          </a:xfrm>
          <a:prstGeom prst="rect">
            <a:avLst/>
          </a:prstGeom>
          <a:noFill/>
          <a:ln w="9525">
            <a:noFill/>
            <a:miter lim="800000"/>
            <a:headEnd/>
            <a:tailEnd/>
          </a:ln>
        </p:spPr>
        <p:txBody>
          <a:bodyPr>
            <a:spAutoFit/>
          </a:bodyPr>
          <a:lstStyle/>
          <a:p>
            <a:r>
              <a:rPr lang="en-US" b="1">
                <a:solidFill>
                  <a:srgbClr val="FFCC00"/>
                </a:solidFill>
                <a:latin typeface="Verdana" pitchFamily="34" charset="0"/>
              </a:rPr>
              <a:t>How Viruses Kill Cells</a:t>
            </a:r>
            <a:r>
              <a:rPr lang="en-US" b="1">
                <a:latin typeface="Verdana" pitchFamily="34" charset="0"/>
              </a:rPr>
              <a:t> </a:t>
            </a:r>
          </a:p>
          <a:p>
            <a:endParaRPr lang="en-US" b="1">
              <a:latin typeface="Verdana" pitchFamily="34" charset="0"/>
            </a:endParaRPr>
          </a:p>
          <a:p>
            <a:pPr>
              <a:buFontTx/>
              <a:buChar char="•"/>
            </a:pPr>
            <a:r>
              <a:rPr lang="en-US">
                <a:latin typeface="Verdana" pitchFamily="34" charset="0"/>
              </a:rPr>
              <a:t>Directly Cytopathic Viruses – e.g. Poliovirus </a:t>
            </a:r>
          </a:p>
          <a:p>
            <a:pPr>
              <a:buFontTx/>
              <a:buChar char="•"/>
            </a:pPr>
            <a:r>
              <a:rPr lang="en-US">
                <a:latin typeface="Verdana" pitchFamily="34" charset="0"/>
              </a:rPr>
              <a:t>Indirectly cytopathic Viruses -  e.g. hepatitis B</a:t>
            </a:r>
          </a:p>
          <a:p>
            <a:r>
              <a:rPr lang="en-US">
                <a:latin typeface="Verdana" pitchFamily="34" charset="0"/>
              </a:rPr>
              <a:t> </a:t>
            </a:r>
          </a:p>
          <a:p>
            <a:r>
              <a:rPr lang="en-US">
                <a:solidFill>
                  <a:srgbClr val="FFCC00"/>
                </a:solidFill>
                <a:latin typeface="Verdana" pitchFamily="34" charset="0"/>
              </a:rPr>
              <a:t>Summary of Cytopathic Viruses </a:t>
            </a:r>
          </a:p>
          <a:p>
            <a:endParaRPr lang="en-US">
              <a:solidFill>
                <a:srgbClr val="FFCC00"/>
              </a:solidFill>
              <a:latin typeface="Verdana" pitchFamily="34" charset="0"/>
            </a:endParaRPr>
          </a:p>
          <a:p>
            <a:pPr>
              <a:buFontTx/>
              <a:buChar char="•"/>
            </a:pPr>
            <a:r>
              <a:rPr lang="en-US">
                <a:latin typeface="Verdana" pitchFamily="34" charset="0"/>
              </a:rPr>
              <a:t>Direct cytopathic viruses insert their proteins into the plasma membranes, disrupting the cells permeability (membrane damage)</a:t>
            </a:r>
          </a:p>
          <a:p>
            <a:pPr>
              <a:buFontTx/>
              <a:buChar char="•"/>
            </a:pPr>
            <a:endParaRPr lang="en-US">
              <a:latin typeface="Verdana" pitchFamily="34" charset="0"/>
            </a:endParaRPr>
          </a:p>
          <a:p>
            <a:pPr>
              <a:buFontTx/>
              <a:buChar char="•"/>
            </a:pPr>
            <a:r>
              <a:rPr lang="en-US">
                <a:latin typeface="Verdana" pitchFamily="34" charset="0"/>
              </a:rPr>
              <a:t>Indirect cytopathic viruses also in insert their proteins into the plasma membrane, but to create an antigenic target for cytotoxic T lymphocytes. </a:t>
            </a:r>
          </a:p>
        </p:txBody>
      </p:sp>
      <p:sp>
        <p:nvSpPr>
          <p:cNvPr id="105475" name="Line 3076"/>
          <p:cNvSpPr>
            <a:spLocks noChangeShapeType="1"/>
          </p:cNvSpPr>
          <p:nvPr/>
        </p:nvSpPr>
        <p:spPr bwMode="auto">
          <a:xfrm>
            <a:off x="838200" y="2895600"/>
            <a:ext cx="7239000" cy="0"/>
          </a:xfrm>
          <a:prstGeom prst="line">
            <a:avLst/>
          </a:prstGeom>
          <a:noFill/>
          <a:ln w="9525">
            <a:solidFill>
              <a:schemeClr val="tx1"/>
            </a:solidFill>
            <a:round/>
            <a:headEnd/>
            <a:tailEnd/>
          </a:ln>
        </p:spPr>
        <p:txBody>
          <a:bodyPr/>
          <a:lstStyle/>
          <a:p>
            <a:endParaRPr lang="en-US"/>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3"/>
          <p:cNvSpPr>
            <a:spLocks noGrp="1"/>
          </p:cNvSpPr>
          <p:nvPr>
            <p:ph type="sldNum" sz="quarter" idx="12"/>
          </p:nvPr>
        </p:nvSpPr>
        <p:spPr/>
        <p:txBody>
          <a:bodyPr/>
          <a:lstStyle/>
          <a:p>
            <a:fld id="{A7F67540-F1D6-4CA0-A895-EDFA3611E245}" type="slidenum">
              <a:rPr lang="en-US"/>
              <a:pPr/>
              <a:t>81</a:t>
            </a:fld>
            <a:endParaRPr lang="en-US"/>
          </a:p>
        </p:txBody>
      </p:sp>
      <p:pic>
        <p:nvPicPr>
          <p:cNvPr id="106497" name="Picture 277" descr="d:\eDitionsContent\0721601871\graphics\fullsize\S01871-008-f005.jpg"/>
          <p:cNvPicPr>
            <a:picLocks noChangeAspect="1" noChangeArrowheads="1"/>
          </p:cNvPicPr>
          <p:nvPr/>
        </p:nvPicPr>
        <p:blipFill>
          <a:blip r:embed="rId3"/>
          <a:srcRect b="3200"/>
          <a:stretch>
            <a:fillRect/>
          </a:stretch>
        </p:blipFill>
        <p:spPr bwMode="auto">
          <a:xfrm>
            <a:off x="1017588" y="228600"/>
            <a:ext cx="6602412" cy="5867400"/>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2"/>
          </p:nvPr>
        </p:nvSpPr>
        <p:spPr/>
        <p:txBody>
          <a:bodyPr/>
          <a:lstStyle/>
          <a:p>
            <a:fld id="{DD372315-575C-4E3C-BF81-DFAC03C3FDAF}" type="slidenum">
              <a:rPr lang="en-US"/>
              <a:pPr/>
              <a:t>82</a:t>
            </a:fld>
            <a:endParaRPr lang="en-US"/>
          </a:p>
        </p:txBody>
      </p:sp>
      <p:sp>
        <p:nvSpPr>
          <p:cNvPr id="108545" name="Rectangle 2053"/>
          <p:cNvSpPr>
            <a:spLocks noChangeArrowheads="1"/>
          </p:cNvSpPr>
          <p:nvPr/>
        </p:nvSpPr>
        <p:spPr bwMode="auto">
          <a:xfrm>
            <a:off x="304800" y="457200"/>
            <a:ext cx="8610600" cy="5410200"/>
          </a:xfrm>
          <a:prstGeom prst="rect">
            <a:avLst/>
          </a:prstGeom>
          <a:solidFill>
            <a:schemeClr val="bg1"/>
          </a:solidFill>
          <a:ln w="9525">
            <a:solidFill>
              <a:srgbClr val="FF9933"/>
            </a:solidFill>
            <a:miter lim="800000"/>
            <a:headEnd/>
            <a:tailEnd/>
          </a:ln>
        </p:spPr>
        <p:txBody>
          <a:bodyPr wrap="none" anchor="ctr"/>
          <a:lstStyle/>
          <a:p>
            <a:endParaRPr lang="en-US">
              <a:latin typeface="Lucida Sans Unicode" pitchFamily="34" charset="0"/>
            </a:endParaRPr>
          </a:p>
        </p:txBody>
      </p:sp>
      <p:sp>
        <p:nvSpPr>
          <p:cNvPr id="108546" name="Text Box 2050"/>
          <p:cNvSpPr txBox="1">
            <a:spLocks noChangeArrowheads="1"/>
          </p:cNvSpPr>
          <p:nvPr/>
        </p:nvSpPr>
        <p:spPr bwMode="auto">
          <a:xfrm>
            <a:off x="304800" y="923925"/>
            <a:ext cx="8458200" cy="4968875"/>
          </a:xfrm>
          <a:prstGeom prst="rect">
            <a:avLst/>
          </a:prstGeom>
          <a:noFill/>
          <a:ln w="9525">
            <a:noFill/>
            <a:miter lim="800000"/>
            <a:headEnd/>
            <a:tailEnd/>
          </a:ln>
        </p:spPr>
        <p:txBody>
          <a:bodyPr>
            <a:spAutoFit/>
          </a:bodyPr>
          <a:lstStyle/>
          <a:p>
            <a:r>
              <a:rPr lang="en-US" sz="2000" b="1">
                <a:solidFill>
                  <a:srgbClr val="FFCC00"/>
                </a:solidFill>
                <a:latin typeface="Verdana" pitchFamily="34" charset="0"/>
              </a:rPr>
              <a:t>How Chemicals Kill Cells :</a:t>
            </a:r>
          </a:p>
          <a:p>
            <a:endParaRPr lang="en-US" sz="2000" b="1">
              <a:latin typeface="Verdana" pitchFamily="34" charset="0"/>
            </a:endParaRPr>
          </a:p>
          <a:p>
            <a:r>
              <a:rPr lang="en-US" sz="2000">
                <a:latin typeface="Verdana" pitchFamily="34" charset="0"/>
              </a:rPr>
              <a:t>Group I : interact directly with cellular contents to cause 	damage (mercury, lead and iron (toxic heavy metals) </a:t>
            </a:r>
          </a:p>
          <a:p>
            <a:r>
              <a:rPr lang="en-US" sz="2000">
                <a:latin typeface="Verdana" pitchFamily="34" charset="0"/>
              </a:rPr>
              <a:t>Group II: whose metabolite is toxic e.g. hepatotoxins: (Carbon 	tetrachloride(CCl</a:t>
            </a:r>
            <a:r>
              <a:rPr lang="en-US" sz="2000" baseline="-25000">
                <a:latin typeface="Verdana" pitchFamily="34" charset="0"/>
              </a:rPr>
              <a:t>4</a:t>
            </a:r>
            <a:r>
              <a:rPr lang="en-US" sz="2000">
                <a:latin typeface="Verdana" pitchFamily="34" charset="0"/>
              </a:rPr>
              <a:t>), acetominophen, bromobenzene)</a:t>
            </a:r>
          </a:p>
          <a:p>
            <a:r>
              <a:rPr lang="en-US" sz="2000">
                <a:latin typeface="Verdana" pitchFamily="34" charset="0"/>
              </a:rPr>
              <a:t>Group III: bind cytochrome P450 (the mixed function 	oxygenase involved in drug metabolism) </a:t>
            </a:r>
            <a:br>
              <a:rPr lang="en-US" sz="2000">
                <a:latin typeface="Verdana" pitchFamily="34" charset="0"/>
              </a:rPr>
            </a:br>
            <a:r>
              <a:rPr lang="en-US" sz="2000">
                <a:latin typeface="Verdana" pitchFamily="34" charset="0"/>
              </a:rPr>
              <a:t> </a:t>
            </a:r>
          </a:p>
          <a:p>
            <a:r>
              <a:rPr lang="en-US" sz="2000">
                <a:latin typeface="Verdana" pitchFamily="34" charset="0"/>
              </a:rPr>
              <a:t> </a:t>
            </a:r>
          </a:p>
          <a:p>
            <a:r>
              <a:rPr lang="en-US" sz="2000" b="1">
                <a:solidFill>
                  <a:srgbClr val="FFCC00"/>
                </a:solidFill>
                <a:latin typeface="Verdana" pitchFamily="34" charset="0"/>
              </a:rPr>
              <a:t>Summary of Liver Necrosis by Cytotoxic Chemicals </a:t>
            </a:r>
          </a:p>
          <a:p>
            <a:endParaRPr lang="en-US" sz="2000" b="1">
              <a:solidFill>
                <a:srgbClr val="FFCC00"/>
              </a:solidFill>
              <a:latin typeface="Verdana" pitchFamily="34" charset="0"/>
            </a:endParaRPr>
          </a:p>
          <a:p>
            <a:r>
              <a:rPr lang="en-US" sz="2000">
                <a:latin typeface="Verdana" pitchFamily="34" charset="0"/>
              </a:rPr>
              <a:t>The metabolism of hepatotoxic chemicals by mixed function oxidation (cytochrome P450) leads to irreversible </a:t>
            </a:r>
            <a:r>
              <a:rPr lang="en-US" sz="2000" b="1">
                <a:latin typeface="Verdana" pitchFamily="34" charset="0"/>
              </a:rPr>
              <a:t>cell injury</a:t>
            </a:r>
            <a:r>
              <a:rPr lang="en-US" sz="2000">
                <a:latin typeface="Verdana" pitchFamily="34" charset="0"/>
              </a:rPr>
              <a:t>. This is caused by membrane damage to the </a:t>
            </a:r>
            <a:r>
              <a:rPr lang="en-US" sz="2000" b="1">
                <a:latin typeface="Verdana" pitchFamily="34" charset="0"/>
              </a:rPr>
              <a:t>cell</a:t>
            </a:r>
            <a:r>
              <a:rPr lang="en-US" sz="2000">
                <a:latin typeface="Verdana" pitchFamily="34" charset="0"/>
              </a:rPr>
              <a:t> as a result of lipid peroxidation.</a:t>
            </a:r>
          </a:p>
        </p:txBody>
      </p:sp>
      <p:sp>
        <p:nvSpPr>
          <p:cNvPr id="108547" name="Line 2052"/>
          <p:cNvSpPr>
            <a:spLocks noChangeShapeType="1"/>
          </p:cNvSpPr>
          <p:nvPr/>
        </p:nvSpPr>
        <p:spPr bwMode="auto">
          <a:xfrm>
            <a:off x="1905000" y="3581400"/>
            <a:ext cx="4114800" cy="0"/>
          </a:xfrm>
          <a:prstGeom prst="line">
            <a:avLst/>
          </a:prstGeom>
          <a:noFill/>
          <a:ln w="9525">
            <a:solidFill>
              <a:schemeClr val="tx1"/>
            </a:solidFill>
            <a:round/>
            <a:headEnd/>
            <a:tailEnd/>
          </a:ln>
        </p:spPr>
        <p:txBody>
          <a:bodyPr/>
          <a:lstStyle/>
          <a:p>
            <a:endParaRPr lang="en-US"/>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662157F-4050-4EE4-843D-DB8847C574ED}" type="slidenum">
              <a:rPr lang="en-US"/>
              <a:pPr/>
              <a:t>83</a:t>
            </a:fld>
            <a:endParaRPr lang="en-US"/>
          </a:p>
        </p:txBody>
      </p:sp>
      <p:sp>
        <p:nvSpPr>
          <p:cNvPr id="52226" name="Rectangle 2"/>
          <p:cNvSpPr>
            <a:spLocks noGrp="1" noChangeArrowheads="1"/>
          </p:cNvSpPr>
          <p:nvPr>
            <p:ph type="title" idx="4294967295"/>
          </p:nvPr>
        </p:nvSpPr>
        <p:spPr>
          <a:xfrm>
            <a:off x="317500" y="1079500"/>
            <a:ext cx="2819400" cy="1981200"/>
          </a:xfrm>
          <a:noFill/>
          <a:ln>
            <a:solidFill>
              <a:schemeClr val="accent2"/>
            </a:solidFill>
          </a:ln>
        </p:spPr>
        <p:txBody>
          <a:bodyPr rtlCol="0">
            <a:noAutofit/>
            <a:scene3d>
              <a:camera prst="orthographicFront"/>
              <a:lightRig rig="soft" dir="t"/>
            </a:scene3d>
            <a:sp3d prstMaterial="softEdge">
              <a:bevelT w="25400" h="25400"/>
            </a:sp3d>
          </a:bodyPr>
          <a:lstStyle/>
          <a:p>
            <a:pPr fontAlgn="auto">
              <a:spcAft>
                <a:spcPts val="0"/>
              </a:spcAft>
              <a:defRPr/>
            </a:pPr>
            <a:r>
              <a:rPr lang="en-US" sz="2000" b="1" kern="1200" dirty="0">
                <a:solidFill>
                  <a:srgbClr val="FFFFFF"/>
                </a:solidFill>
                <a:latin typeface="Verdana" pitchFamily="34" charset="0"/>
                <a:ea typeface="+mj-ea"/>
                <a:cs typeface="+mj-cs"/>
              </a:rPr>
              <a:t>Reversible and irreversible cell injury </a:t>
            </a:r>
            <a:r>
              <a:rPr lang="en-US" sz="2000" b="1" kern="1200" dirty="0">
                <a:solidFill>
                  <a:srgbClr val="FFFFFF"/>
                </a:solidFill>
                <a:latin typeface="Verdana" pitchFamily="34" charset="0"/>
                <a:ea typeface="+mj-ea"/>
                <a:cs typeface="+mj-cs"/>
              </a:rPr>
              <a:t>:</a:t>
            </a:r>
            <a:br>
              <a:rPr lang="en-US" sz="2000" b="1" kern="1200" dirty="0">
                <a:solidFill>
                  <a:srgbClr val="FFFFFF"/>
                </a:solidFill>
                <a:latin typeface="Verdana" pitchFamily="34" charset="0"/>
                <a:ea typeface="+mj-ea"/>
                <a:cs typeface="+mj-cs"/>
              </a:rPr>
            </a:br>
            <a:r>
              <a:rPr lang="en-US" sz="2000" b="1" kern="1200" dirty="0">
                <a:solidFill>
                  <a:srgbClr val="FFFFFF"/>
                </a:solidFill>
                <a:latin typeface="Verdana" pitchFamily="34" charset="0"/>
                <a:ea typeface="+mj-ea"/>
                <a:cs typeface="+mj-cs"/>
              </a:rPr>
              <a:t> </a:t>
            </a:r>
            <a:r>
              <a:rPr lang="en-US" sz="2000" b="1" kern="1200" dirty="0">
                <a:solidFill>
                  <a:srgbClr val="FFFFFF"/>
                </a:solidFill>
                <a:latin typeface="Verdana" pitchFamily="34" charset="0"/>
                <a:ea typeface="+mj-ea"/>
                <a:cs typeface="+mj-cs"/>
              </a:rPr>
              <a:t>time and exposure factors</a:t>
            </a:r>
          </a:p>
        </p:txBody>
      </p:sp>
      <p:pic>
        <p:nvPicPr>
          <p:cNvPr id="109570" name="Picture 3" descr="H:\Cotran\SlideFix\7335.01.11.jpg"/>
          <p:cNvPicPr>
            <a:picLocks noChangeAspect="1" noChangeArrowheads="1"/>
          </p:cNvPicPr>
          <p:nvPr/>
        </p:nvPicPr>
        <p:blipFill>
          <a:blip r:embed="rId2"/>
          <a:srcRect/>
          <a:stretch>
            <a:fillRect/>
          </a:stretch>
        </p:blipFill>
        <p:spPr bwMode="auto">
          <a:xfrm>
            <a:off x="3276600" y="152400"/>
            <a:ext cx="5638800" cy="6505575"/>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2"/>
          </p:nvPr>
        </p:nvSpPr>
        <p:spPr/>
        <p:txBody>
          <a:bodyPr/>
          <a:lstStyle/>
          <a:p>
            <a:fld id="{A61E3D14-B8FE-41BF-8DC5-04D17756D991}" type="slidenum">
              <a:rPr lang="en-US"/>
              <a:pPr/>
              <a:t>9</a:t>
            </a:fld>
            <a:endParaRPr lang="en-US"/>
          </a:p>
        </p:txBody>
      </p:sp>
      <p:sp>
        <p:nvSpPr>
          <p:cNvPr id="24578" name="Rectangle 2"/>
          <p:cNvSpPr>
            <a:spLocks noGrp="1" noChangeArrowheads="1"/>
          </p:cNvSpPr>
          <p:nvPr>
            <p:ph type="title" idx="4294967295"/>
          </p:nvPr>
        </p:nvSpPr>
        <p:spPr>
          <a:xfrm>
            <a:off x="533400" y="457200"/>
            <a:ext cx="7772400" cy="381000"/>
          </a:xfrm>
          <a:noFill/>
          <a:ln/>
        </p:spPr>
        <p:txBody>
          <a:bodyPr rtlCol="0">
            <a:noAutofit/>
            <a:scene3d>
              <a:camera prst="orthographicFront"/>
              <a:lightRig rig="soft" dir="t"/>
            </a:scene3d>
            <a:sp3d prstMaterial="softEdge">
              <a:bevelT w="25400" h="25400"/>
            </a:sp3d>
          </a:bodyPr>
          <a:lstStyle/>
          <a:p>
            <a:pPr algn="l" fontAlgn="auto">
              <a:spcAft>
                <a:spcPts val="0"/>
              </a:spcAft>
              <a:defRPr/>
            </a:pPr>
            <a:r>
              <a:rPr lang="en-US" altLang="ar-SA" sz="2400" b="1" kern="1200" dirty="0">
                <a:solidFill>
                  <a:schemeClr val="accent1"/>
                </a:solidFill>
                <a:effectLst>
                  <a:outerShdw blurRad="31750" dist="25400" dir="5400000" algn="tl" rotWithShape="0">
                    <a:srgbClr val="000000">
                      <a:alpha val="25000"/>
                    </a:srgbClr>
                  </a:outerShdw>
                </a:effectLst>
                <a:latin typeface="Verdana" pitchFamily="34" charset="0"/>
                <a:ea typeface="+mn-ea"/>
                <a:cs typeface="+mn-cs"/>
              </a:rPr>
              <a:t>Gangrenous necrosis of fingers secondary to freezing </a:t>
            </a:r>
          </a:p>
        </p:txBody>
      </p:sp>
      <p:pic>
        <p:nvPicPr>
          <p:cNvPr id="22530" name="Picture 4" descr="http://www.vetmed.wsu.edu/medsci520/images/ci/ci32.jpg"/>
          <p:cNvPicPr>
            <a:picLocks noChangeAspect="1" noChangeArrowheads="1"/>
          </p:cNvPicPr>
          <p:nvPr/>
        </p:nvPicPr>
        <p:blipFill>
          <a:blip r:embed="rId2"/>
          <a:srcRect/>
          <a:stretch>
            <a:fillRect/>
          </a:stretch>
        </p:blipFill>
        <p:spPr bwMode="auto">
          <a:xfrm>
            <a:off x="990600" y="1279525"/>
            <a:ext cx="7543800" cy="5113338"/>
          </a:xfrm>
          <a:prstGeom prst="rect">
            <a:avLst/>
          </a:prstGeom>
          <a:noFill/>
          <a:ln w="9525">
            <a:noFill/>
            <a:miter lim="800000"/>
            <a:headEnd/>
            <a:tailEnd/>
          </a:ln>
        </p:spPr>
      </p:pic>
      <p:sp>
        <p:nvSpPr>
          <p:cNvPr id="22531" name="Text Box 6"/>
          <p:cNvSpPr txBox="1">
            <a:spLocks noChangeArrowheads="1"/>
          </p:cNvSpPr>
          <p:nvPr/>
        </p:nvSpPr>
        <p:spPr bwMode="auto">
          <a:xfrm>
            <a:off x="3276600" y="5257800"/>
            <a:ext cx="2270125" cy="1016000"/>
          </a:xfrm>
          <a:prstGeom prst="rect">
            <a:avLst/>
          </a:prstGeom>
          <a:noFill/>
          <a:ln w="9525">
            <a:solidFill>
              <a:schemeClr val="tx1"/>
            </a:solidFill>
            <a:miter lim="800000"/>
            <a:headEnd/>
            <a:tailEnd/>
          </a:ln>
        </p:spPr>
        <p:txBody>
          <a:bodyPr wrap="none">
            <a:spAutoFit/>
          </a:bodyPr>
          <a:lstStyle/>
          <a:p>
            <a:pPr algn="ctr"/>
            <a:r>
              <a:rPr lang="en-US" sz="2000">
                <a:latin typeface="Verdana" pitchFamily="34" charset="0"/>
              </a:rPr>
              <a:t>This is a </a:t>
            </a:r>
            <a:r>
              <a:rPr lang="en-US" sz="2000" b="1">
                <a:solidFill>
                  <a:schemeClr val="tx2"/>
                </a:solidFill>
                <a:latin typeface="Verdana" pitchFamily="34" charset="0"/>
              </a:rPr>
              <a:t>lesion </a:t>
            </a:r>
          </a:p>
          <a:p>
            <a:pPr algn="ctr"/>
            <a:r>
              <a:rPr lang="en-US" sz="2000">
                <a:latin typeface="Verdana" pitchFamily="34" charset="0"/>
              </a:rPr>
              <a:t>caused by </a:t>
            </a:r>
          </a:p>
          <a:p>
            <a:pPr algn="ctr"/>
            <a:r>
              <a:rPr lang="en-US" sz="2000">
                <a:latin typeface="Verdana" pitchFamily="34" charset="0"/>
              </a:rPr>
              <a:t>physical agent</a:t>
            </a:r>
          </a:p>
        </p:txBody>
      </p:sp>
    </p:spTree>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oncourse">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Concourse">
      <a:majorFont>
        <a:latin typeface=""/>
        <a:ea typeface=""/>
        <a:cs typeface=""/>
      </a:majorFont>
      <a:minorFont>
        <a:latin typeface=""/>
        <a:ea typeface=""/>
        <a:cs typeface=""/>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1418</TotalTime>
  <Words>2073</Words>
  <Application>Microsoft Office PowerPoint</Application>
  <PresentationFormat>On-screen Show (4:3)</PresentationFormat>
  <Paragraphs>476</Paragraphs>
  <Slides>83</Slides>
  <Notes>12</Notes>
  <HiddenSlides>0</HiddenSlides>
  <MMClips>0</MMClips>
  <ScaleCrop>false</ScaleCrop>
  <HeadingPairs>
    <vt:vector size="6" baseType="variant">
      <vt:variant>
        <vt:lpstr>Fonts Used</vt:lpstr>
      </vt:variant>
      <vt:variant>
        <vt:i4>9</vt:i4>
      </vt:variant>
      <vt:variant>
        <vt:lpstr>Design Template</vt:lpstr>
      </vt:variant>
      <vt:variant>
        <vt:i4>5</vt:i4>
      </vt:variant>
      <vt:variant>
        <vt:lpstr>Slide Titles</vt:lpstr>
      </vt:variant>
      <vt:variant>
        <vt:i4>83</vt:i4>
      </vt:variant>
    </vt:vector>
  </HeadingPairs>
  <TitlesOfParts>
    <vt:vector size="97" baseType="lpstr">
      <vt:lpstr>Lucida Sans Unicode</vt:lpstr>
      <vt:lpstr>Arial</vt:lpstr>
      <vt:lpstr>Wingdings 3</vt:lpstr>
      <vt:lpstr>Verdana</vt:lpstr>
      <vt:lpstr>Wingdings 2</vt:lpstr>
      <vt:lpstr>Calibri</vt:lpstr>
      <vt:lpstr>Wingdings</vt:lpstr>
      <vt:lpstr>Symbol</vt:lpstr>
      <vt:lpstr>Tahoma</vt:lpstr>
      <vt:lpstr>Concourse</vt:lpstr>
      <vt:lpstr>Concourse</vt:lpstr>
      <vt:lpstr>Concourse</vt:lpstr>
      <vt:lpstr>Concourse</vt:lpstr>
      <vt:lpstr>Default Design</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lpstr>Slide 59</vt:lpstr>
      <vt:lpstr>Slide 60</vt:lpstr>
      <vt:lpstr>Slide 61</vt:lpstr>
      <vt:lpstr>Slide 62</vt:lpstr>
      <vt:lpstr>Slide 63</vt:lpstr>
      <vt:lpstr>Slide 64</vt:lpstr>
      <vt:lpstr>Slide 65</vt:lpstr>
      <vt:lpstr>Slide 66</vt:lpstr>
      <vt:lpstr>Slide 67</vt:lpstr>
      <vt:lpstr>Slide 68</vt:lpstr>
      <vt:lpstr>Slide 69</vt:lpstr>
      <vt:lpstr>Slide 70</vt:lpstr>
      <vt:lpstr>Slide 71</vt:lpstr>
      <vt:lpstr>Slide 72</vt:lpstr>
      <vt:lpstr>Slide 73</vt:lpstr>
      <vt:lpstr>Slide 74</vt:lpstr>
      <vt:lpstr>Slide 75</vt:lpstr>
      <vt:lpstr>Slide 76</vt:lpstr>
      <vt:lpstr>Slide 77</vt:lpstr>
      <vt:lpstr>Slide 78</vt:lpstr>
      <vt:lpstr>Slide 79</vt:lpstr>
      <vt:lpstr>Slide 80</vt:lpstr>
      <vt:lpstr>Slide 81</vt:lpstr>
      <vt:lpstr>Slide 82</vt:lpstr>
      <vt:lpstr>Slide 83</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Cell Injury, Adaptation, Free Radicals</dc:title>
  <dc:creator>Dr.Maha</dc:creator>
  <cp:lastModifiedBy>admin</cp:lastModifiedBy>
  <cp:revision>105</cp:revision>
  <dcterms:created xsi:type="dcterms:W3CDTF">2008-10-09T20:03:14Z</dcterms:created>
  <dcterms:modified xsi:type="dcterms:W3CDTF">2009-10-05T13:29:44Z</dcterms:modified>
</cp:coreProperties>
</file>