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0"/>
  </p:notesMasterIdLst>
  <p:sldIdLst>
    <p:sldId id="256" r:id="rId2"/>
    <p:sldId id="309" r:id="rId3"/>
    <p:sldId id="310" r:id="rId4"/>
    <p:sldId id="257" r:id="rId5"/>
    <p:sldId id="311" r:id="rId6"/>
    <p:sldId id="258" r:id="rId7"/>
    <p:sldId id="259" r:id="rId8"/>
    <p:sldId id="314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315" r:id="rId28"/>
    <p:sldId id="278" r:id="rId29"/>
    <p:sldId id="308" r:id="rId30"/>
    <p:sldId id="280" r:id="rId31"/>
    <p:sldId id="279" r:id="rId32"/>
    <p:sldId id="281" r:id="rId33"/>
    <p:sldId id="319" r:id="rId34"/>
    <p:sldId id="284" r:id="rId35"/>
    <p:sldId id="320" r:id="rId36"/>
    <p:sldId id="316" r:id="rId37"/>
    <p:sldId id="317" r:id="rId38"/>
    <p:sldId id="285" r:id="rId39"/>
    <p:sldId id="312" r:id="rId40"/>
    <p:sldId id="286" r:id="rId41"/>
    <p:sldId id="288" r:id="rId42"/>
    <p:sldId id="324" r:id="rId43"/>
    <p:sldId id="289" r:id="rId44"/>
    <p:sldId id="290" r:id="rId45"/>
    <p:sldId id="291" r:id="rId46"/>
    <p:sldId id="292" r:id="rId47"/>
    <p:sldId id="325" r:id="rId48"/>
    <p:sldId id="294" r:id="rId49"/>
    <p:sldId id="295" r:id="rId50"/>
    <p:sldId id="296" r:id="rId51"/>
    <p:sldId id="297" r:id="rId52"/>
    <p:sldId id="298" r:id="rId53"/>
    <p:sldId id="299" r:id="rId54"/>
    <p:sldId id="313" r:id="rId55"/>
    <p:sldId id="321" r:id="rId56"/>
    <p:sldId id="287" r:id="rId57"/>
    <p:sldId id="322" r:id="rId58"/>
    <p:sldId id="323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313D0-8CE6-4289-96FA-6197CD9D3C95}" type="datetimeFigureOut">
              <a:rPr lang="en-US" smtClean="0"/>
              <a:pPr/>
              <a:t>3/10/2009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6B697-B839-46B6-A91C-BE2BDA0DA0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80678-885A-4C4A-A6F7-6292DC225C13}" type="slidenum">
              <a:rPr lang="en-US"/>
              <a:pPr/>
              <a:t>29</a:t>
            </a:fld>
            <a:endParaRPr lang="en-US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B53293-074B-44EA-AB38-FB886D1CA1FC}" type="slidenum">
              <a:rPr lang="en-US"/>
              <a:pPr/>
              <a:t>47</a:t>
            </a:fld>
            <a:endParaRPr lang="en-US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102832" y="6346571"/>
            <a:ext cx="2133600" cy="365125"/>
          </a:xfrm>
        </p:spPr>
        <p:txBody>
          <a:bodyPr/>
          <a:lstStyle>
            <a:extLst/>
          </a:lstStyle>
          <a:p>
            <a:fld id="{02BF3B02-FCAD-41E8-8F15-34A9D2AE18FE}" type="datetimeFigureOut">
              <a:rPr lang="en-US" smtClean="0"/>
              <a:pPr/>
              <a:t>3/10/2009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0232" y="6346571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236432" y="6346571"/>
            <a:ext cx="457200" cy="365125"/>
          </a:xfrm>
        </p:spPr>
        <p:txBody>
          <a:bodyPr/>
          <a:lstStyle>
            <a:extLst/>
          </a:lstStyle>
          <a:p>
            <a:fld id="{21C17F7D-23A2-45CF-BADE-78ED4FB6C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62000" y="432816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62000" y="281940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F3B02-FCAD-41E8-8F15-34A9D2AE18FE}" type="datetimeFigureOut">
              <a:rPr lang="en-US" smtClean="0"/>
              <a:pPr/>
              <a:t>3/10/2009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17F7D-23A2-45CF-BADE-78ED4FB6CD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F3B02-FCAD-41E8-8F15-34A9D2AE18FE}" type="datetimeFigureOut">
              <a:rPr lang="en-US" smtClean="0"/>
              <a:pPr/>
              <a:t>3/10/2009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17F7D-23A2-45CF-BADE-78ED4FB6CD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F3B02-FCAD-41E8-8F15-34A9D2AE18FE}" type="datetimeFigureOut">
              <a:rPr lang="en-US" smtClean="0"/>
              <a:pPr/>
              <a:t>3/10/2009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17F7D-23A2-45CF-BADE-78ED4FB6CD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F3B02-FCAD-41E8-8F15-34A9D2AE18FE}" type="datetimeFigureOut">
              <a:rPr lang="en-US" smtClean="0"/>
              <a:pPr/>
              <a:t>3/10/2009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17F7D-23A2-45CF-BADE-78ED4FB6C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F3B02-FCAD-41E8-8F15-34A9D2AE18FE}" type="datetimeFigureOut">
              <a:rPr lang="en-US" smtClean="0"/>
              <a:pPr/>
              <a:t>3/10/2009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17F7D-23A2-45CF-BADE-78ED4FB6CD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F3B02-FCAD-41E8-8F15-34A9D2AE18FE}" type="datetimeFigureOut">
              <a:rPr lang="en-US" smtClean="0"/>
              <a:pPr/>
              <a:t>3/10/2009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17F7D-23A2-45CF-BADE-78ED4FB6C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F3B02-FCAD-41E8-8F15-34A9D2AE18FE}" type="datetimeFigureOut">
              <a:rPr lang="en-US" smtClean="0"/>
              <a:pPr/>
              <a:t>3/10/2009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17F7D-23A2-45CF-BADE-78ED4FB6CD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F3B02-FCAD-41E8-8F15-34A9D2AE18FE}" type="datetimeFigureOut">
              <a:rPr lang="en-US" smtClean="0"/>
              <a:pPr/>
              <a:t>3/10/2009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17F7D-23A2-45CF-BADE-78ED4FB6CD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92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" y="15113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76600" y="15113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24600" y="6492875"/>
            <a:ext cx="2133600" cy="365125"/>
          </a:xfrm>
        </p:spPr>
        <p:txBody>
          <a:bodyPr/>
          <a:lstStyle>
            <a:extLst/>
          </a:lstStyle>
          <a:p>
            <a:fld id="{02BF3B02-FCAD-41E8-8F15-34A9D2AE18FE}" type="datetimeFigureOut">
              <a:rPr lang="en-US" smtClean="0"/>
              <a:pPr/>
              <a:t>3/10/2009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" y="6492875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457200" cy="365125"/>
          </a:xfrm>
        </p:spPr>
        <p:txBody>
          <a:bodyPr/>
          <a:lstStyle>
            <a:extLst/>
          </a:lstStyle>
          <a:p>
            <a:fld id="{21C17F7D-23A2-45CF-BADE-78ED4FB6CD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2BF3B02-FCAD-41E8-8F15-34A9D2AE18FE}" type="datetimeFigureOut">
              <a:rPr lang="en-US" smtClean="0"/>
              <a:pPr/>
              <a:t>3/10/2009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1C17F7D-23A2-45CF-BADE-78ED4FB6CD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92632" y="4572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92632" y="1728696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255232" y="6361811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2BF3B02-FCAD-41E8-8F15-34A9D2AE18FE}" type="datetimeFigureOut">
              <a:rPr lang="en-US" smtClean="0"/>
              <a:pPr/>
              <a:t>3/10/2009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2632" y="6361811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388832" y="6361811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1C17F7D-23A2-45CF-BADE-78ED4FB6CD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Necrosis and apoptosis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1027" descr="http://www.vetmed.wsu.edu/medsci520/images/ci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372475" cy="5351463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119812" name="Text Box 1028"/>
          <p:cNvSpPr txBox="1">
            <a:spLocks noChangeArrowheads="1"/>
          </p:cNvSpPr>
          <p:nvPr/>
        </p:nvSpPr>
        <p:spPr bwMode="auto">
          <a:xfrm>
            <a:off x="304800" y="838200"/>
            <a:ext cx="3352800" cy="14414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Arial" charset="0"/>
                <a:cs typeface="Arial" charset="0"/>
              </a:rPr>
              <a:t>Coagulative Necrosis</a:t>
            </a:r>
          </a:p>
          <a:p>
            <a:pPr algn="ctr"/>
            <a:r>
              <a:rPr lang="en-US">
                <a:latin typeface="Times New Roman"/>
                <a:cs typeface="Arial" charset="0"/>
              </a:rPr>
              <a:t> </a:t>
            </a:r>
            <a:endParaRPr lang="en-US"/>
          </a:p>
          <a:p>
            <a:pPr algn="ctr"/>
            <a:r>
              <a:rPr lang="en-US" sz="2000">
                <a:latin typeface="Arial" charset="0"/>
                <a:cs typeface="Arial" charset="0"/>
              </a:rPr>
              <a:t>Changes in the cytoplasm and the nucleus</a:t>
            </a:r>
            <a:r>
              <a:rPr lang="en-US" sz="2000">
                <a:latin typeface="Times New Roman"/>
                <a:cs typeface="Arial" charset="0"/>
              </a:rPr>
              <a:t>  </a:t>
            </a:r>
            <a:endParaRPr lang="en-US" sz="2000"/>
          </a:p>
        </p:txBody>
      </p:sp>
      <p:sp>
        <p:nvSpPr>
          <p:cNvPr id="119813" name="Text Box 1029"/>
          <p:cNvSpPr txBox="1">
            <a:spLocks noChangeArrowheads="1"/>
          </p:cNvSpPr>
          <p:nvPr/>
        </p:nvSpPr>
        <p:spPr bwMode="auto">
          <a:xfrm>
            <a:off x="50895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9815" name="Text Box 1031"/>
          <p:cNvSpPr txBox="1">
            <a:spLocks noChangeArrowheads="1"/>
          </p:cNvSpPr>
          <p:nvPr/>
        </p:nvSpPr>
        <p:spPr bwMode="auto">
          <a:xfrm>
            <a:off x="4495800" y="55626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/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Karyolysis</a:t>
            </a:r>
            <a:r>
              <a:rPr lang="en-US" sz="2000">
                <a:solidFill>
                  <a:schemeClr val="accent2"/>
                </a:solidFill>
                <a:latin typeface="Times New Roman"/>
                <a:cs typeface="Arial" charset="0"/>
              </a:rPr>
              <a:t> 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119816" name="Text Box 1032"/>
          <p:cNvSpPr txBox="1">
            <a:spLocks noChangeArrowheads="1"/>
          </p:cNvSpPr>
          <p:nvPr/>
        </p:nvSpPr>
        <p:spPr bwMode="auto">
          <a:xfrm>
            <a:off x="1524000" y="56388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/>
            <a:r>
              <a:rPr lang="en-US" sz="2000">
                <a:latin typeface="Arial" charset="0"/>
                <a:cs typeface="Arial" charset="0"/>
              </a:rPr>
              <a:t>Pyknosis</a:t>
            </a:r>
            <a:endParaRPr lang="en-US" sz="2000"/>
          </a:p>
        </p:txBody>
      </p:sp>
      <p:sp>
        <p:nvSpPr>
          <p:cNvPr id="119817" name="Text Box 1033"/>
          <p:cNvSpPr txBox="1">
            <a:spLocks noChangeArrowheads="1"/>
          </p:cNvSpPr>
          <p:nvPr/>
        </p:nvSpPr>
        <p:spPr bwMode="auto">
          <a:xfrm>
            <a:off x="4419600" y="25146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/>
            <a:r>
              <a:rPr lang="en-US" sz="2000">
                <a:solidFill>
                  <a:srgbClr val="FFFFCC"/>
                </a:solidFill>
                <a:latin typeface="Arial" charset="0"/>
                <a:cs typeface="Arial" charset="0"/>
              </a:rPr>
              <a:t>Karyorrhexis</a:t>
            </a:r>
            <a:endParaRPr lang="en-US" sz="2000">
              <a:solidFill>
                <a:srgbClr val="FFFFCC"/>
              </a:solidFill>
            </a:endParaRPr>
          </a:p>
        </p:txBody>
      </p:sp>
      <p:sp>
        <p:nvSpPr>
          <p:cNvPr id="119818" name="Line 1034"/>
          <p:cNvSpPr>
            <a:spLocks noChangeShapeType="1"/>
          </p:cNvSpPr>
          <p:nvPr/>
        </p:nvSpPr>
        <p:spPr bwMode="auto">
          <a:xfrm flipH="1" flipV="1">
            <a:off x="2057400" y="4953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19" name="Line 1035"/>
          <p:cNvSpPr>
            <a:spLocks noChangeShapeType="1"/>
          </p:cNvSpPr>
          <p:nvPr/>
        </p:nvSpPr>
        <p:spPr bwMode="auto">
          <a:xfrm flipH="1">
            <a:off x="4953000" y="2895600"/>
            <a:ext cx="381000" cy="5334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20" name="Line 1036"/>
          <p:cNvSpPr>
            <a:spLocks noChangeShapeType="1"/>
          </p:cNvSpPr>
          <p:nvPr/>
        </p:nvSpPr>
        <p:spPr bwMode="auto">
          <a:xfrm flipH="1">
            <a:off x="4267200" y="5791200"/>
            <a:ext cx="10668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21" name="Line 1037"/>
          <p:cNvSpPr>
            <a:spLocks noChangeShapeType="1"/>
          </p:cNvSpPr>
          <p:nvPr/>
        </p:nvSpPr>
        <p:spPr bwMode="auto">
          <a:xfrm flipV="1">
            <a:off x="2514600" y="4495800"/>
            <a:ext cx="914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22" name="Line 1038"/>
          <p:cNvSpPr>
            <a:spLocks noChangeShapeType="1"/>
          </p:cNvSpPr>
          <p:nvPr/>
        </p:nvSpPr>
        <p:spPr bwMode="auto">
          <a:xfrm flipH="1">
            <a:off x="4953000" y="2971800"/>
            <a:ext cx="381000" cy="1676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3" descr="http://dbs.kumc.edu/dmd/?MIvalObj=11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30338"/>
            <a:ext cx="8229600" cy="5427662"/>
          </a:xfrm>
          <a:prstGeom prst="rect">
            <a:avLst/>
          </a:prstGeom>
          <a:noFill/>
        </p:spPr>
      </p:pic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839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Verdana" pitchFamily="34" charset="0"/>
              </a:rPr>
              <a:t>Necrosis of the liver induced by herpesvirus. </a:t>
            </a:r>
          </a:p>
          <a:p>
            <a:pPr algn="ctr"/>
            <a:r>
              <a:rPr lang="en-US" sz="2000">
                <a:latin typeface="Verdana" pitchFamily="34" charset="0"/>
              </a:rPr>
              <a:t>Herpesvirus invades liver cell nuclei producing nuclear ('ground glass') mildly basophilic inclusions.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3" descr="http://www.vetmed.wsu.edu/medsci520/images/ci/CI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8207375" cy="5467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822450" y="352425"/>
            <a:ext cx="6059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  <a:cs typeface="Arial" charset="0"/>
              </a:rPr>
              <a:t>Acute renal tubular necrosis (ischemia) :</a:t>
            </a:r>
          </a:p>
          <a:p>
            <a:pPr algn="ctr"/>
            <a:r>
              <a:rPr lang="en-US" sz="2000">
                <a:latin typeface="Arial" charset="0"/>
                <a:cs typeface="Arial" charset="0"/>
              </a:rPr>
              <a:t>increased eosinophilia and pyknosis in necrotic cells</a:t>
            </a:r>
          </a:p>
        </p:txBody>
      </p:sp>
      <p:sp>
        <p:nvSpPr>
          <p:cNvPr id="120837" name="Line 5"/>
          <p:cNvSpPr>
            <a:spLocks noChangeShapeType="1"/>
          </p:cNvSpPr>
          <p:nvPr/>
        </p:nvSpPr>
        <p:spPr bwMode="auto">
          <a:xfrm>
            <a:off x="3429000" y="2286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3108325" y="1708150"/>
            <a:ext cx="143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Verdana" pitchFamily="34" charset="0"/>
              </a:rPr>
              <a:t>Normal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5715000" y="4648200"/>
            <a:ext cx="160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00"/>
                </a:solidFill>
                <a:latin typeface="Verdana" pitchFamily="34" charset="0"/>
              </a:rPr>
              <a:t>Necrotic</a:t>
            </a:r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 flipV="1">
            <a:off x="5943600" y="3276600"/>
            <a:ext cx="0" cy="12954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841" name="Line 9"/>
          <p:cNvSpPr>
            <a:spLocks noChangeShapeType="1"/>
          </p:cNvSpPr>
          <p:nvPr/>
        </p:nvSpPr>
        <p:spPr bwMode="auto">
          <a:xfrm flipH="1" flipV="1">
            <a:off x="5334000" y="4038600"/>
            <a:ext cx="533400" cy="5334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http://edcenter.med.cornell.edu/CUMC_PathNotes/Neuropathology/Neuropath_I/images/4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382000" cy="5683250"/>
          </a:xfrm>
          <a:prstGeom prst="rect">
            <a:avLst/>
          </a:prstGeom>
          <a:noFill/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868680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Verdana" pitchFamily="34" charset="0"/>
              </a:rPr>
              <a:t>Ischemic neuronal injury:acidophilic cytoplasm &amp; nuclear pyknosis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9" name="Picture 2051" descr="http://www-medlib.med.utah.edu/WebPath/jpeg1/INFL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5588"/>
            <a:ext cx="7681913" cy="5045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98660" name="Text Box 2052"/>
          <p:cNvSpPr txBox="1">
            <a:spLocks noChangeArrowheads="1"/>
          </p:cNvSpPr>
          <p:nvPr/>
        </p:nvSpPr>
        <p:spPr bwMode="auto">
          <a:xfrm>
            <a:off x="5715000" y="304800"/>
            <a:ext cx="3200400" cy="28448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Verdana" pitchFamily="34" charset="0"/>
              </a:rPr>
              <a:t>… a mess - so many cells have died - the tissue is not recognizable. Nuclei have become pyknotic (shrunken and dark), undergone karorrhexis (fragmentation) and karyolysis(dissolution)</a:t>
            </a:r>
          </a:p>
        </p:txBody>
      </p:sp>
      <p:sp>
        <p:nvSpPr>
          <p:cNvPr id="198661" name="Text Box 2053"/>
          <p:cNvSpPr txBox="1">
            <a:spLocks noChangeArrowheads="1"/>
          </p:cNvSpPr>
          <p:nvPr/>
        </p:nvSpPr>
        <p:spPr bwMode="auto">
          <a:xfrm>
            <a:off x="441325" y="641350"/>
            <a:ext cx="3440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Verdana" pitchFamily="34" charset="0"/>
              </a:rPr>
              <a:t>Necrotic myocardium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2133600" y="762000"/>
          <a:ext cx="3994150" cy="5867400"/>
        </p:xfrm>
        <a:graphic>
          <a:graphicData uri="http://schemas.openxmlformats.org/presentationml/2006/ole">
            <p:oleObj spid="_x0000_s1026" name="Photo Editor Photo" r:id="rId3" imgW="3142857" imgH="4800000" progId="">
              <p:embed/>
            </p:oleObj>
          </a:graphicData>
        </a:graphic>
      </p:graphicFrame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973638" y="1143000"/>
            <a:ext cx="41703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Verdana" pitchFamily="34" charset="0"/>
              </a:rPr>
              <a:t>Kidney: ischemia and infarction </a:t>
            </a:r>
          </a:p>
          <a:p>
            <a:pPr algn="ctr"/>
            <a:r>
              <a:rPr lang="en-US" sz="1800" i="1">
                <a:solidFill>
                  <a:srgbClr val="FFCC00"/>
                </a:solidFill>
                <a:latin typeface="Verdana" pitchFamily="34" charset="0"/>
              </a:rPr>
              <a:t>(loss of blood supply and resultant</a:t>
            </a:r>
          </a:p>
          <a:p>
            <a:pPr algn="ctr"/>
            <a:r>
              <a:rPr lang="en-US" sz="1800" i="1">
                <a:solidFill>
                  <a:srgbClr val="FFCC00"/>
                </a:solidFill>
                <a:latin typeface="Verdana" pitchFamily="34" charset="0"/>
              </a:rPr>
              <a:t> tissue anoxia). 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1965325" y="-44450"/>
            <a:ext cx="3341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Coagulative necrosis</a:t>
            </a: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7467600" y="4927600"/>
            <a:ext cx="1676400" cy="1930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FFCC00"/>
                </a:solidFill>
                <a:latin typeface="Verdana" pitchFamily="34" charset="0"/>
              </a:rPr>
              <a:t>Removal of the dead tissue leaves behind a scar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3" name="Picture 3" descr="http://medstat.med.utah.edu/WebPath/jpeg5/HEME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78025"/>
            <a:ext cx="8458200" cy="4879975"/>
          </a:xfrm>
          <a:prstGeom prst="rect">
            <a:avLst/>
          </a:prstGeom>
          <a:noFill/>
        </p:spPr>
      </p:pic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1447800" y="1219200"/>
            <a:ext cx="6605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CC00"/>
                </a:solidFill>
                <a:latin typeface="Verdana" pitchFamily="34" charset="0"/>
              </a:rPr>
              <a:t>Infarcts (vascular distribution) are wedge-shaped </a:t>
            </a:r>
          </a:p>
          <a:p>
            <a:pPr algn="ctr"/>
            <a:r>
              <a:rPr lang="en-US" sz="2000">
                <a:solidFill>
                  <a:srgbClr val="FFCC00"/>
                </a:solidFill>
                <a:latin typeface="Verdana" pitchFamily="34" charset="0"/>
              </a:rPr>
              <a:t>with a base on the organ capsule. 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457200" y="685800"/>
            <a:ext cx="8174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Coagulative necrosis: is due to loss of blood supply 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898525" y="2241550"/>
            <a:ext cx="122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Spleen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Text Box 2"/>
          <p:cNvSpPr txBox="1">
            <a:spLocks noChangeArrowheads="1"/>
          </p:cNvSpPr>
          <p:nvPr/>
        </p:nvSpPr>
        <p:spPr bwMode="auto">
          <a:xfrm>
            <a:off x="593725" y="1230313"/>
            <a:ext cx="801687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000">
                <a:latin typeface="Arial" charset="0"/>
                <a:cs typeface="Arial" charset="0"/>
              </a:rPr>
              <a:t>Depending on circumstances: </a:t>
            </a:r>
          </a:p>
          <a:p>
            <a:pPr marL="1371600" lvl="2" indent="-457200">
              <a:buFontTx/>
              <a:buAutoNum type="arabicPeriod"/>
            </a:pPr>
            <a:r>
              <a:rPr lang="en-US" sz="2000">
                <a:latin typeface="Arial" charset="0"/>
                <a:cs typeface="Arial" charset="0"/>
              </a:rPr>
              <a:t>necrotic tissue may be walled off by scar tissue, </a:t>
            </a:r>
          </a:p>
          <a:p>
            <a:pPr marL="1371600" lvl="2" indent="-457200">
              <a:buFontTx/>
              <a:buAutoNum type="arabicPeriod"/>
            </a:pPr>
            <a:r>
              <a:rPr lang="en-US" sz="2000">
                <a:latin typeface="Arial" charset="0"/>
                <a:cs typeface="Arial" charset="0"/>
              </a:rPr>
              <a:t>totally converted to scar tissue, </a:t>
            </a:r>
          </a:p>
          <a:p>
            <a:pPr marL="1371600" lvl="2" indent="-457200">
              <a:buFontTx/>
              <a:buAutoNum type="arabicPeriod"/>
            </a:pPr>
            <a:r>
              <a:rPr lang="en-US" sz="2000">
                <a:latin typeface="Arial" charset="0"/>
                <a:cs typeface="Arial" charset="0"/>
              </a:rPr>
              <a:t>get destroyed (producing a cavity or cyst), </a:t>
            </a:r>
          </a:p>
          <a:p>
            <a:pPr marL="1371600" lvl="2" indent="-457200">
              <a:buFontTx/>
              <a:buAutoNum type="arabicPeriod"/>
            </a:pPr>
            <a:r>
              <a:rPr lang="en-US" sz="2000">
                <a:latin typeface="Arial" charset="0"/>
                <a:cs typeface="Arial" charset="0"/>
              </a:rPr>
              <a:t>get infected (producing an abscess or "wet gangrene"), </a:t>
            </a:r>
          </a:p>
          <a:p>
            <a:pPr marL="1371600" lvl="2" indent="-457200">
              <a:buFontTx/>
              <a:buAutoNum type="arabicPeriod"/>
            </a:pPr>
            <a:r>
              <a:rPr lang="en-US" sz="2000">
                <a:latin typeface="Arial" charset="0"/>
                <a:cs typeface="Arial" charset="0"/>
              </a:rPr>
              <a:t>or calcify. </a:t>
            </a:r>
          </a:p>
          <a:p>
            <a:pPr marL="457200" indent="-457200"/>
            <a:endParaRPr lang="en-US" sz="2000">
              <a:latin typeface="Arial" charset="0"/>
              <a:cs typeface="Arial" charset="0"/>
            </a:endParaRPr>
          </a:p>
          <a:p>
            <a:pPr marL="457200" indent="-457200"/>
            <a:r>
              <a:rPr lang="en-US" sz="2000">
                <a:latin typeface="Arial" charset="0"/>
                <a:cs typeface="Arial" charset="0"/>
              </a:rPr>
              <a:t>	If the supporting tissue framework does not die, and the dead cells are of a type capable of regeneration, you may have complete healing. </a:t>
            </a:r>
          </a:p>
          <a:p>
            <a:pPr marL="457200" indent="-457200"/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914400" y="4648200"/>
            <a:ext cx="7696200" cy="1196975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FF9933"/>
                </a:solidFill>
                <a:latin typeface="Arial" charset="0"/>
                <a:cs typeface="Arial" charset="0"/>
              </a:rPr>
              <a:t>Remember: True coagulation necrosis involves groups of cells, and is almost always accompanied, by acute inflammation (infiltrate)</a:t>
            </a:r>
            <a:endParaRPr lang="en-US" sz="2800" i="1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026"/>
          <p:cNvSpPr txBox="1">
            <a:spLocks noChangeArrowheads="1"/>
          </p:cNvSpPr>
          <p:nvPr/>
        </p:nvSpPr>
        <p:spPr bwMode="auto">
          <a:xfrm>
            <a:off x="533400" y="1143000"/>
            <a:ext cx="8077200" cy="132343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rgbClr val="FFCC00"/>
                </a:solidFill>
                <a:latin typeface="Arial" charset="0"/>
                <a:cs typeface="Arial" charset="0"/>
              </a:rPr>
              <a:t>Liquefactive</a:t>
            </a:r>
            <a:r>
              <a:rPr lang="en-US" sz="2000" dirty="0">
                <a:solidFill>
                  <a:srgbClr val="FFCC00"/>
                </a:solidFill>
                <a:latin typeface="Arial" charset="0"/>
                <a:cs typeface="Arial" charset="0"/>
              </a:rPr>
              <a:t> Necrosis</a:t>
            </a:r>
            <a:r>
              <a:rPr lang="en-US" sz="2000" dirty="0">
                <a:solidFill>
                  <a:srgbClr val="FFCC00"/>
                </a:solidFill>
                <a:latin typeface="Times New Roman"/>
                <a:cs typeface="Arial" charset="0"/>
              </a:rPr>
              <a:t> </a:t>
            </a:r>
            <a:endParaRPr lang="en-US" sz="2000" dirty="0">
              <a:solidFill>
                <a:srgbClr val="FFCC00"/>
              </a:solidFill>
            </a:endParaRPr>
          </a:p>
          <a:p>
            <a:r>
              <a:rPr lang="en-US" sz="2000" dirty="0">
                <a:latin typeface="Arial" charset="0"/>
                <a:cs typeface="Arial" charset="0"/>
              </a:rPr>
              <a:t>Rate of dissolution of the necrotic cells is faster than the rate of repair.</a:t>
            </a:r>
            <a:r>
              <a:rPr lang="en-US" sz="2000" dirty="0">
                <a:latin typeface="Times New Roman"/>
                <a:cs typeface="Arial" charset="0"/>
              </a:rPr>
              <a:t> </a:t>
            </a:r>
            <a:r>
              <a:rPr lang="en-US" sz="2000" dirty="0">
                <a:latin typeface="Arial" charset="0"/>
                <a:cs typeface="Arial" charset="0"/>
              </a:rPr>
              <a:t>Usually results in an </a:t>
            </a:r>
            <a:r>
              <a:rPr lang="en-US" sz="2000" i="1" dirty="0">
                <a:solidFill>
                  <a:srgbClr val="FFCC00"/>
                </a:solidFill>
                <a:latin typeface="Arial" charset="0"/>
                <a:cs typeface="Arial" charset="0"/>
              </a:rPr>
              <a:t>abscess </a:t>
            </a:r>
            <a:r>
              <a:rPr lang="en-US" sz="2000" dirty="0">
                <a:latin typeface="Arial" charset="0"/>
                <a:cs typeface="Arial" charset="0"/>
              </a:rPr>
              <a:t>secondary to bacterial infection.</a:t>
            </a:r>
            <a:endParaRPr lang="en-US" sz="2000" dirty="0"/>
          </a:p>
          <a:p>
            <a:r>
              <a:rPr lang="en-US" sz="2000" dirty="0">
                <a:latin typeface="Times New Roman"/>
                <a:cs typeface="Arial" charset="0"/>
              </a:rPr>
              <a:t> </a:t>
            </a:r>
            <a:endParaRPr lang="en-US" sz="2000" dirty="0"/>
          </a:p>
        </p:txBody>
      </p:sp>
      <p:sp>
        <p:nvSpPr>
          <p:cNvPr id="67589" name="Text Box 1029"/>
          <p:cNvSpPr txBox="1">
            <a:spLocks noChangeArrowheads="1"/>
          </p:cNvSpPr>
          <p:nvPr/>
        </p:nvSpPr>
        <p:spPr bwMode="auto">
          <a:xfrm>
            <a:off x="533400" y="2743200"/>
            <a:ext cx="8077200" cy="10156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u="sng" dirty="0" err="1">
                <a:solidFill>
                  <a:srgbClr val="FF9933"/>
                </a:solidFill>
                <a:latin typeface="Arial" charset="0"/>
                <a:cs typeface="Arial" charset="0"/>
              </a:rPr>
              <a:t>Liquefactive</a:t>
            </a:r>
            <a:r>
              <a:rPr lang="en-US" sz="2000" u="sng" dirty="0">
                <a:solidFill>
                  <a:srgbClr val="FF9933"/>
                </a:solidFill>
                <a:latin typeface="Arial" charset="0"/>
                <a:cs typeface="Arial" charset="0"/>
              </a:rPr>
              <a:t> necrosis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: </a:t>
            </a:r>
            <a:r>
              <a:rPr lang="en-US" sz="2000" dirty="0">
                <a:latin typeface="Arial" charset="0"/>
                <a:cs typeface="Arial" charset="0"/>
              </a:rPr>
              <a:t>hydrolysis of dead tissues  or cells (rapidly destroyed by </a:t>
            </a:r>
            <a:r>
              <a:rPr lang="en-US" sz="2000" dirty="0" err="1">
                <a:latin typeface="Arial" charset="0"/>
                <a:cs typeface="Arial" charset="0"/>
              </a:rPr>
              <a:t>lysosomal</a:t>
            </a:r>
            <a:r>
              <a:rPr lang="en-US" sz="2000" dirty="0">
                <a:latin typeface="Arial" charset="0"/>
                <a:cs typeface="Arial" charset="0"/>
              </a:rPr>
              <a:t> enzymes from </a:t>
            </a:r>
            <a:r>
              <a:rPr lang="en-US" sz="2000" dirty="0" err="1">
                <a:latin typeface="Arial" charset="0"/>
                <a:cs typeface="Arial" charset="0"/>
              </a:rPr>
              <a:t>neutrophilic</a:t>
            </a:r>
            <a:r>
              <a:rPr lang="en-US" sz="2000" dirty="0">
                <a:latin typeface="Arial" charset="0"/>
                <a:cs typeface="Arial" charset="0"/>
              </a:rPr>
              <a:t> leukocytes (i.e., bacterial infections), or clostridia or snake poison. </a:t>
            </a:r>
            <a:endParaRPr lang="en-US" sz="2000" dirty="0"/>
          </a:p>
        </p:txBody>
      </p:sp>
      <p:sp>
        <p:nvSpPr>
          <p:cNvPr id="67592" name="Text Box 1032"/>
          <p:cNvSpPr txBox="1">
            <a:spLocks noChangeArrowheads="1"/>
          </p:cNvSpPr>
          <p:nvPr/>
        </p:nvSpPr>
        <p:spPr bwMode="auto">
          <a:xfrm>
            <a:off x="533400" y="4038600"/>
            <a:ext cx="8077200" cy="70788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rgbClr val="FF9933"/>
                </a:solidFill>
                <a:latin typeface="Arial" charset="0"/>
                <a:cs typeface="Arial" charset="0"/>
              </a:rPr>
              <a:t>Liquefactive</a:t>
            </a:r>
            <a:r>
              <a:rPr lang="en-US" sz="2000" dirty="0">
                <a:solidFill>
                  <a:srgbClr val="FF9933"/>
                </a:solidFill>
                <a:latin typeface="Arial" charset="0"/>
                <a:cs typeface="Arial" charset="0"/>
              </a:rPr>
              <a:t> necrosis</a:t>
            </a:r>
            <a:r>
              <a:rPr lang="en-US" sz="2000" dirty="0">
                <a:latin typeface="Arial" charset="0"/>
                <a:cs typeface="Arial" charset="0"/>
              </a:rPr>
              <a:t> that is caused by </a:t>
            </a:r>
            <a:r>
              <a:rPr lang="en-US" sz="2000" dirty="0" err="1">
                <a:latin typeface="Arial" charset="0"/>
                <a:cs typeface="Arial" charset="0"/>
              </a:rPr>
              <a:t>neurophilic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r>
              <a:rPr lang="en-US" sz="2000" dirty="0">
                <a:latin typeface="Arial" charset="0"/>
                <a:cs typeface="Arial" charset="0"/>
              </a:rPr>
              <a:t>leukocytes is called </a:t>
            </a:r>
            <a:r>
              <a:rPr lang="en-US" sz="2000" u="sng" dirty="0">
                <a:solidFill>
                  <a:srgbClr val="FF9933"/>
                </a:solidFill>
                <a:latin typeface="Arial" charset="0"/>
                <a:cs typeface="Arial" charset="0"/>
              </a:rPr>
              <a:t>pus</a:t>
            </a:r>
            <a:r>
              <a:rPr lang="en-US" sz="2000" dirty="0">
                <a:solidFill>
                  <a:srgbClr val="FF9933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1027" descr="http://medstat.med.utah.edu/WebPath/jpeg1/LUNG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6638" y="696913"/>
            <a:ext cx="4246562" cy="6161087"/>
          </a:xfrm>
          <a:prstGeom prst="rect">
            <a:avLst/>
          </a:prstGeom>
          <a:noFill/>
        </p:spPr>
      </p:pic>
      <p:sp>
        <p:nvSpPr>
          <p:cNvPr id="149508" name="Text Box 1028"/>
          <p:cNvSpPr txBox="1">
            <a:spLocks noChangeArrowheads="1"/>
          </p:cNvSpPr>
          <p:nvPr/>
        </p:nvSpPr>
        <p:spPr bwMode="auto">
          <a:xfrm>
            <a:off x="974725" y="336550"/>
            <a:ext cx="658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Liquefactive necrosis: two lung abscesses</a:t>
            </a:r>
          </a:p>
        </p:txBody>
      </p:sp>
      <p:sp>
        <p:nvSpPr>
          <p:cNvPr id="149509" name="Line 1029"/>
          <p:cNvSpPr>
            <a:spLocks noChangeShapeType="1"/>
          </p:cNvSpPr>
          <p:nvPr/>
        </p:nvSpPr>
        <p:spPr bwMode="auto">
          <a:xfrm flipH="1">
            <a:off x="3886200" y="1600200"/>
            <a:ext cx="304800" cy="45720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10" name="Line 1030"/>
          <p:cNvSpPr>
            <a:spLocks noChangeShapeType="1"/>
          </p:cNvSpPr>
          <p:nvPr/>
        </p:nvSpPr>
        <p:spPr bwMode="auto">
          <a:xfrm flipH="1">
            <a:off x="4876800" y="3276600"/>
            <a:ext cx="304800" cy="60960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11" name="Text Box 1031"/>
          <p:cNvSpPr txBox="1">
            <a:spLocks noChangeArrowheads="1"/>
          </p:cNvSpPr>
          <p:nvPr/>
        </p:nvSpPr>
        <p:spPr bwMode="auto">
          <a:xfrm>
            <a:off x="457200" y="4114800"/>
            <a:ext cx="1676400" cy="2540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Verdana" pitchFamily="34" charset="0"/>
              </a:rPr>
              <a:t>Removal of the dead tissue leaves behind a cavity or scar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57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Define necrosis and apoptosis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List  the different types of necrosis, examples of each and its features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List the different conditions associated with apoptosis, its morphology and its mechanism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Know the difference between apoptosis and necrosis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 descr="http://medstat.med.utah.edu/WebPath/jpeg4/LIVER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229600" cy="5791200"/>
          </a:xfrm>
          <a:prstGeom prst="rect">
            <a:avLst/>
          </a:prstGeom>
          <a:noFill/>
        </p:spPr>
      </p:pic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1203325" y="488950"/>
            <a:ext cx="6862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Localized liquefactive necrosis liver abscess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0" y="5334000"/>
            <a:ext cx="2438400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latin typeface="Verdana" pitchFamily="34" charset="0"/>
              </a:rPr>
              <a:t>Removal of the dead tissue leaves behind a scar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3" name="Picture 3" descr="http://www-medlib.med.utah.edu/WebPath/jpeg5/CNS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7072313" cy="4630738"/>
          </a:xfrm>
          <a:prstGeom prst="rect">
            <a:avLst/>
          </a:prstGeom>
          <a:noFill/>
        </p:spPr>
      </p:pic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1143000" y="533400"/>
            <a:ext cx="728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Verdana" pitchFamily="34" charset="0"/>
              </a:rPr>
              <a:t>Cerebral infarction - this will liquefy eventualy</a:t>
            </a:r>
          </a:p>
        </p:txBody>
      </p:sp>
      <p:sp>
        <p:nvSpPr>
          <p:cNvPr id="204805" name="Line 5"/>
          <p:cNvSpPr>
            <a:spLocks noChangeShapeType="1"/>
          </p:cNvSpPr>
          <p:nvPr/>
        </p:nvSpPr>
        <p:spPr bwMode="auto">
          <a:xfrm flipV="1">
            <a:off x="1219200" y="3962400"/>
            <a:ext cx="609600" cy="3810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06" name="Line 6"/>
          <p:cNvSpPr>
            <a:spLocks noChangeShapeType="1"/>
          </p:cNvSpPr>
          <p:nvPr/>
        </p:nvSpPr>
        <p:spPr bwMode="auto">
          <a:xfrm>
            <a:off x="2514600" y="1752600"/>
            <a:ext cx="152400" cy="6858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07" name="Line 7"/>
          <p:cNvSpPr>
            <a:spLocks noChangeShapeType="1"/>
          </p:cNvSpPr>
          <p:nvPr/>
        </p:nvSpPr>
        <p:spPr bwMode="auto">
          <a:xfrm flipH="1" flipV="1">
            <a:off x="3352800" y="3657600"/>
            <a:ext cx="457200" cy="5334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5" name="Picture 3" descr="http://medstat.med.utah.edu/WebPath/jpeg5/CNS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458200" cy="58674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430213" y="457200"/>
            <a:ext cx="8624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Liquefactive necrosis in the brain: in a patient suffered a "stroke" </a:t>
            </a:r>
          </a:p>
        </p:txBody>
      </p:sp>
      <p:sp>
        <p:nvSpPr>
          <p:cNvPr id="151557" name="Line 5"/>
          <p:cNvSpPr>
            <a:spLocks noChangeShapeType="1"/>
          </p:cNvSpPr>
          <p:nvPr/>
        </p:nvSpPr>
        <p:spPr bwMode="auto">
          <a:xfrm>
            <a:off x="1600200" y="1752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2438400" y="1828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559" name="Line 7"/>
          <p:cNvSpPr>
            <a:spLocks noChangeShapeType="1"/>
          </p:cNvSpPr>
          <p:nvPr/>
        </p:nvSpPr>
        <p:spPr bwMode="auto">
          <a:xfrm>
            <a:off x="5943600" y="3505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4724400" y="2743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561" name="Line 9"/>
          <p:cNvSpPr>
            <a:spLocks noChangeShapeType="1"/>
          </p:cNvSpPr>
          <p:nvPr/>
        </p:nvSpPr>
        <p:spPr bwMode="auto">
          <a:xfrm>
            <a:off x="3276600" y="2286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562" name="Line 10"/>
          <p:cNvSpPr>
            <a:spLocks noChangeShapeType="1"/>
          </p:cNvSpPr>
          <p:nvPr/>
        </p:nvSpPr>
        <p:spPr bwMode="auto">
          <a:xfrm flipV="1">
            <a:off x="1447800" y="5715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563" name="Line 11"/>
          <p:cNvSpPr>
            <a:spLocks noChangeShapeType="1"/>
          </p:cNvSpPr>
          <p:nvPr/>
        </p:nvSpPr>
        <p:spPr bwMode="auto">
          <a:xfrm flipV="1">
            <a:off x="2514600" y="5334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564" name="Line 12"/>
          <p:cNvSpPr>
            <a:spLocks noChangeShapeType="1"/>
          </p:cNvSpPr>
          <p:nvPr/>
        </p:nvSpPr>
        <p:spPr bwMode="auto">
          <a:xfrm flipV="1">
            <a:off x="5791200" y="4724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 flipV="1">
            <a:off x="4724400" y="5105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566" name="Line 14"/>
          <p:cNvSpPr>
            <a:spLocks noChangeShapeType="1"/>
          </p:cNvSpPr>
          <p:nvPr/>
        </p:nvSpPr>
        <p:spPr bwMode="auto">
          <a:xfrm flipV="1">
            <a:off x="3505200" y="5181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9" name="Picture 3" descr="http://medstat.med.utah.edu/WebPath/jpeg5/CNS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534400" cy="5791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914400" y="304800"/>
            <a:ext cx="7461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Verdana" pitchFamily="34" charset="0"/>
              </a:rPr>
              <a:t>Liquefactive necrosis of the brain: macrophages cleaning</a:t>
            </a:r>
          </a:p>
          <a:p>
            <a:pPr algn="ctr"/>
            <a:r>
              <a:rPr lang="en-US" sz="2000">
                <a:latin typeface="Verdana" pitchFamily="34" charset="0"/>
              </a:rPr>
              <a:t> up the necrotic cellular debris</a:t>
            </a: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0" y="5334000"/>
            <a:ext cx="2590800" cy="1323439"/>
          </a:xfrm>
          <a:prstGeom prst="rect">
            <a:avLst/>
          </a:prstGeom>
          <a:solidFill>
            <a:srgbClr val="7030A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latin typeface="Verdana" pitchFamily="34" charset="0"/>
              </a:rPr>
              <a:t>Removal of the dead tissue leaves behind a cavity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2051" descr="http://medstat.med.utah.edu/WebPath/jpeg5/CNS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458200" cy="5537200"/>
          </a:xfrm>
          <a:prstGeom prst="rect">
            <a:avLst/>
          </a:prstGeom>
          <a:noFill/>
        </p:spPr>
      </p:pic>
      <p:sp>
        <p:nvSpPr>
          <p:cNvPr id="154628" name="Text Box 2052"/>
          <p:cNvSpPr txBox="1">
            <a:spLocks noChangeArrowheads="1"/>
          </p:cNvSpPr>
          <p:nvPr/>
        </p:nvSpPr>
        <p:spPr bwMode="auto">
          <a:xfrm>
            <a:off x="247650" y="762000"/>
            <a:ext cx="889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Liquefactive necrosis in brain leads to resolution with cystic spaces. </a:t>
            </a:r>
          </a:p>
        </p:txBody>
      </p:sp>
      <p:sp>
        <p:nvSpPr>
          <p:cNvPr id="154630" name="Line 2054"/>
          <p:cNvSpPr>
            <a:spLocks noChangeShapeType="1"/>
          </p:cNvSpPr>
          <p:nvPr/>
        </p:nvSpPr>
        <p:spPr bwMode="auto">
          <a:xfrm>
            <a:off x="3200400" y="18288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631" name="Line 2055"/>
          <p:cNvSpPr>
            <a:spLocks noChangeShapeType="1"/>
          </p:cNvSpPr>
          <p:nvPr/>
        </p:nvSpPr>
        <p:spPr bwMode="auto">
          <a:xfrm>
            <a:off x="3124200" y="23622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2" name="Text Box 2054"/>
          <p:cNvSpPr txBox="1">
            <a:spLocks noChangeArrowheads="1"/>
          </p:cNvSpPr>
          <p:nvPr/>
        </p:nvSpPr>
        <p:spPr bwMode="auto">
          <a:xfrm>
            <a:off x="304800" y="685800"/>
            <a:ext cx="8305800" cy="3387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CC00"/>
                </a:solidFill>
                <a:latin typeface="Arial" charset="0"/>
                <a:cs typeface="Arial" charset="0"/>
              </a:rPr>
              <a:t>Fat Necrosis</a:t>
            </a:r>
            <a:r>
              <a:rPr lang="en-US" sz="2400" dirty="0">
                <a:solidFill>
                  <a:srgbClr val="FFCC00"/>
                </a:solidFill>
                <a:latin typeface="Times New Roman"/>
                <a:cs typeface="Arial" charset="0"/>
              </a:rPr>
              <a:t> </a:t>
            </a:r>
            <a:endParaRPr lang="en-US" sz="2400" dirty="0">
              <a:solidFill>
                <a:srgbClr val="FFCC00"/>
              </a:solidFill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Specific to adipose tissue with triglycerides.</a:t>
            </a:r>
            <a:endParaRPr lang="en-US" sz="2400" dirty="0"/>
          </a:p>
          <a:p>
            <a:r>
              <a:rPr lang="en-US" sz="2400" dirty="0">
                <a:latin typeface="Arial" charset="0"/>
                <a:cs typeface="Arial" charset="0"/>
              </a:rPr>
              <a:t>With enzymatic destruction(lipases) of cells, fatty</a:t>
            </a:r>
            <a:r>
              <a:rPr lang="en-US" sz="2400" dirty="0">
                <a:latin typeface="Times New Roman"/>
                <a:cs typeface="Arial" charset="0"/>
              </a:rPr>
              <a:t> </a:t>
            </a:r>
            <a:r>
              <a:rPr lang="en-US" sz="2400" dirty="0">
                <a:latin typeface="Arial" charset="0"/>
                <a:cs typeface="Arial" charset="0"/>
              </a:rPr>
              <a:t> acids are precipitated as calcium soaps. </a:t>
            </a:r>
          </a:p>
          <a:p>
            <a:endParaRPr lang="en-US" sz="2400" dirty="0"/>
          </a:p>
          <a:p>
            <a:r>
              <a:rPr lang="en-US" sz="2400" dirty="0">
                <a:latin typeface="Arial" charset="0"/>
                <a:cs typeface="Arial" charset="0"/>
              </a:rPr>
              <a:t>Grossly- chalky white deposits in the tissue.</a:t>
            </a:r>
            <a:endParaRPr lang="en-US" sz="2400" dirty="0"/>
          </a:p>
          <a:p>
            <a:r>
              <a:rPr lang="en-US" sz="2400" dirty="0">
                <a:latin typeface="Arial" charset="0"/>
                <a:cs typeface="Arial" charset="0"/>
              </a:rPr>
              <a:t>Microscopically </a:t>
            </a:r>
            <a:r>
              <a:rPr lang="en-US" sz="2400" dirty="0">
                <a:latin typeface="Times New Roman"/>
                <a:cs typeface="Arial" charset="0"/>
              </a:rPr>
              <a:t>–</a:t>
            </a:r>
            <a:r>
              <a:rPr lang="en-US" sz="2400" dirty="0">
                <a:latin typeface="Arial" charset="0"/>
                <a:cs typeface="Arial" charset="0"/>
              </a:rPr>
              <a:t> amorphous, </a:t>
            </a:r>
            <a:r>
              <a:rPr lang="en-US" sz="2400" dirty="0" err="1" smtClean="0">
                <a:latin typeface="Arial" charset="0"/>
                <a:cs typeface="Arial" charset="0"/>
              </a:rPr>
              <a:t>basohilic</a:t>
            </a:r>
            <a:r>
              <a:rPr lang="en-US" sz="2400" dirty="0" smtClean="0">
                <a:latin typeface="Arial" charset="0"/>
                <a:cs typeface="Arial" charset="0"/>
              </a:rPr>
              <a:t> /</a:t>
            </a:r>
            <a:r>
              <a:rPr lang="en-US" sz="2400" dirty="0">
                <a:latin typeface="Arial" charset="0"/>
                <a:cs typeface="Arial" charset="0"/>
              </a:rPr>
              <a:t>purple deposits at the periphery of necrotic </a:t>
            </a:r>
            <a:r>
              <a:rPr lang="en-US" sz="2400" dirty="0" err="1">
                <a:latin typeface="Arial" charset="0"/>
                <a:cs typeface="Arial" charset="0"/>
              </a:rPr>
              <a:t>adipocytes</a:t>
            </a:r>
            <a:r>
              <a:rPr lang="en-US" sz="2400" dirty="0">
                <a:latin typeface="Arial" charset="0"/>
                <a:cs typeface="Arial" charset="0"/>
              </a:rPr>
              <a:t>.</a:t>
            </a:r>
            <a:r>
              <a:rPr lang="en-US" sz="2400" dirty="0">
                <a:latin typeface="Times New Roman"/>
                <a:cs typeface="Arial" charset="0"/>
              </a:rPr>
              <a:t> </a:t>
            </a: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1026"/>
          <p:cNvSpPr txBox="1">
            <a:spLocks noChangeArrowheads="1"/>
          </p:cNvSpPr>
          <p:nvPr/>
        </p:nvSpPr>
        <p:spPr bwMode="auto">
          <a:xfrm>
            <a:off x="1143000" y="609600"/>
            <a:ext cx="6234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Fat necrosis secondary to acute pancreatitis </a:t>
            </a:r>
          </a:p>
        </p:txBody>
      </p:sp>
      <p:graphicFrame>
        <p:nvGraphicFramePr>
          <p:cNvPr id="121864" name="Object 1032"/>
          <p:cNvGraphicFramePr>
            <a:graphicFrameLocks noChangeAspect="1"/>
          </p:cNvGraphicFramePr>
          <p:nvPr/>
        </p:nvGraphicFramePr>
        <p:xfrm>
          <a:off x="4800600" y="1143000"/>
          <a:ext cx="4038600" cy="5715000"/>
        </p:xfrm>
        <a:graphic>
          <a:graphicData uri="http://schemas.openxmlformats.org/presentationml/2006/ole">
            <p:oleObj spid="_x0000_s2050" name="Photo Editor Photo" r:id="rId3" imgW="3809524" imgH="5714286" progId="">
              <p:embed/>
            </p:oleObj>
          </a:graphicData>
        </a:graphic>
      </p:graphicFrame>
      <p:graphicFrame>
        <p:nvGraphicFramePr>
          <p:cNvPr id="121865" name="Object 1033"/>
          <p:cNvGraphicFramePr>
            <a:graphicFrameLocks noChangeAspect="1"/>
          </p:cNvGraphicFramePr>
          <p:nvPr/>
        </p:nvGraphicFramePr>
        <p:xfrm>
          <a:off x="381000" y="1143000"/>
          <a:ext cx="4370388" cy="5715000"/>
        </p:xfrm>
        <a:graphic>
          <a:graphicData uri="http://schemas.openxmlformats.org/presentationml/2006/ole">
            <p:oleObj spid="_x0000_s2051" name="Photo Editor Photo" r:id="rId4" imgW="5830114" imgH="762106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lvl="1" indent="-457200"/>
            <a:r>
              <a:rPr lang="en-US" sz="2400" b="1" dirty="0" err="1" smtClean="0">
                <a:solidFill>
                  <a:srgbClr val="FFCC00"/>
                </a:solidFill>
                <a:latin typeface="Verdana" pitchFamily="34" charset="0"/>
              </a:rPr>
              <a:t>Caseous</a:t>
            </a:r>
            <a:r>
              <a:rPr lang="en-US" sz="2400" b="1" dirty="0" smtClean="0">
                <a:solidFill>
                  <a:srgbClr val="FFCC00"/>
                </a:solidFill>
                <a:latin typeface="Verdana" pitchFamily="34" charset="0"/>
              </a:rPr>
              <a:t> necrosis</a:t>
            </a:r>
            <a:r>
              <a:rPr lang="en-US" sz="2400" dirty="0" smtClean="0">
                <a:latin typeface="Verdana" pitchFamily="34" charset="0"/>
              </a:rPr>
              <a:t>:</a:t>
            </a:r>
            <a:br>
              <a:rPr lang="en-US" sz="2400" dirty="0" smtClean="0">
                <a:latin typeface="Verdana" pitchFamily="34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572000"/>
          </a:xfrm>
        </p:spPr>
        <p:txBody>
          <a:bodyPr/>
          <a:lstStyle/>
          <a:p>
            <a:r>
              <a:rPr lang="en-US" sz="3200" dirty="0" smtClean="0">
                <a:latin typeface="Verdana" pitchFamily="34" charset="0"/>
              </a:rPr>
              <a:t> A form of </a:t>
            </a:r>
            <a:r>
              <a:rPr lang="en-US" sz="3200" dirty="0" err="1" smtClean="0">
                <a:latin typeface="Verdana" pitchFamily="34" charset="0"/>
              </a:rPr>
              <a:t>coagulative</a:t>
            </a:r>
            <a:r>
              <a:rPr lang="en-US" sz="3200" dirty="0" smtClean="0">
                <a:latin typeface="Verdana" pitchFamily="34" charset="0"/>
              </a:rPr>
              <a:t> necrosis but appear cheese-like</a:t>
            </a:r>
          </a:p>
          <a:p>
            <a:r>
              <a:rPr lang="en-US" sz="3200" dirty="0" smtClean="0">
                <a:latin typeface="Verdana" pitchFamily="34" charset="0"/>
              </a:rPr>
              <a:t>Example: </a:t>
            </a:r>
          </a:p>
          <a:p>
            <a:pPr lvl="1"/>
            <a:r>
              <a:rPr lang="en-US" sz="2800" dirty="0" smtClean="0">
                <a:latin typeface="Verdana" pitchFamily="34" charset="0"/>
              </a:rPr>
              <a:t>tuberculosis lesions</a:t>
            </a:r>
          </a:p>
          <a:p>
            <a:pPr lvl="1"/>
            <a:r>
              <a:rPr lang="en-US" sz="2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fungal infections	</a:t>
            </a:r>
          </a:p>
          <a:p>
            <a:pPr lvl="2"/>
            <a:r>
              <a:rPr lang="en-US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Coccidioidomycosis</a:t>
            </a:r>
            <a:endParaRPr lang="en-US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2"/>
            <a:r>
              <a:rPr lang="en-US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blastomycosis</a:t>
            </a:r>
            <a:r>
              <a:rPr 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</a:p>
          <a:p>
            <a:pPr lvl="2"/>
            <a:r>
              <a:rPr lang="en-US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histoplasmosis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2050" descr="http://www-medlib.med.utah.edu/WebPath/jpeg1/LUNG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65663" cy="6858000"/>
          </a:xfrm>
          <a:prstGeom prst="rect">
            <a:avLst/>
          </a:prstGeom>
          <a:noFill/>
        </p:spPr>
      </p:pic>
      <p:sp>
        <p:nvSpPr>
          <p:cNvPr id="279555" name="Text Box 2051"/>
          <p:cNvSpPr txBox="1">
            <a:spLocks noChangeArrowheads="1"/>
          </p:cNvSpPr>
          <p:nvPr/>
        </p:nvSpPr>
        <p:spPr bwMode="auto">
          <a:xfrm>
            <a:off x="5105400" y="1143000"/>
            <a:ext cx="34290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Verdana" pitchFamily="34" charset="0"/>
              </a:rPr>
              <a:t>Caseous necrosis in a hilar pulmonary lymp node infected with tuberculosis. </a:t>
            </a:r>
          </a:p>
        </p:txBody>
      </p:sp>
      <p:sp>
        <p:nvSpPr>
          <p:cNvPr id="279556" name="Line 2052"/>
          <p:cNvSpPr>
            <a:spLocks noChangeShapeType="1"/>
          </p:cNvSpPr>
          <p:nvPr/>
        </p:nvSpPr>
        <p:spPr bwMode="auto">
          <a:xfrm flipH="1">
            <a:off x="2819400" y="2819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57" name="Line 2053"/>
          <p:cNvSpPr>
            <a:spLocks noChangeShapeType="1"/>
          </p:cNvSpPr>
          <p:nvPr/>
        </p:nvSpPr>
        <p:spPr bwMode="auto">
          <a:xfrm flipH="1" flipV="1">
            <a:off x="2819400" y="3505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d:\eDitionsContent\0721601871\graphics\fullsize\S01871-001-f020.jpg"/>
          <p:cNvPicPr>
            <a:picLocks noChangeAspect="1" noChangeArrowheads="1"/>
          </p:cNvPicPr>
          <p:nvPr/>
        </p:nvPicPr>
        <p:blipFill>
          <a:blip r:embed="rId3"/>
          <a:srcRect b="7434"/>
          <a:stretch>
            <a:fillRect/>
          </a:stretch>
        </p:blipFill>
        <p:spPr bwMode="auto">
          <a:xfrm>
            <a:off x="914400" y="1405679"/>
            <a:ext cx="6324600" cy="54523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342" name="Picture 5" descr="admintitle"/>
          <p:cNvSpPr>
            <a:spLocks noChangeAspect="1" noChangeArrowheads="1"/>
          </p:cNvSpPr>
          <p:nvPr/>
        </p:nvSpPr>
        <p:spPr bwMode="auto">
          <a:xfrm>
            <a:off x="107950" y="115888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erdana" pitchFamily="34" charset="0"/>
              </a:rPr>
              <a:t>Caseous</a:t>
            </a:r>
            <a:r>
              <a:rPr lang="en-US" sz="2400" dirty="0" smtClean="0">
                <a:latin typeface="Verdana" pitchFamily="34" charset="0"/>
              </a:rPr>
              <a:t> necrosis:</a:t>
            </a:r>
          </a:p>
          <a:p>
            <a:r>
              <a:rPr lang="en-US" sz="2400" dirty="0" smtClean="0">
                <a:latin typeface="Verdana" pitchFamily="34" charset="0"/>
              </a:rPr>
              <a:t>confluent cheesy tan </a:t>
            </a:r>
            <a:r>
              <a:rPr lang="en-US" sz="2400" dirty="0" err="1" smtClean="0">
                <a:latin typeface="Verdana" pitchFamily="34" charset="0"/>
              </a:rPr>
              <a:t>granulomas</a:t>
            </a:r>
            <a:r>
              <a:rPr lang="en-US" sz="2400" dirty="0" smtClean="0">
                <a:latin typeface="Verdana" pitchFamily="34" charset="0"/>
              </a:rPr>
              <a:t> in the lung in a patient with tuberculosis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57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Define necrosis and apoptosis</a:t>
            </a:r>
          </a:p>
          <a:p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List  the different types of necrosis, examples of each and its features</a:t>
            </a:r>
          </a:p>
          <a:p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List the different conditions associated with apoptosis, its morphology and its mechanism</a:t>
            </a:r>
          </a:p>
          <a:p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Know the difference between apoptosis and necrosis </a:t>
            </a:r>
          </a:p>
          <a:p>
            <a:endParaRPr lang="en-US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 descr="http://www-medlib.med.utah.edu/WebPath/jpeg1/LUNG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3611563" cy="5486400"/>
          </a:xfrm>
          <a:prstGeom prst="rect">
            <a:avLst/>
          </a:prstGeom>
          <a:noFill/>
        </p:spPr>
      </p:pic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61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 err="1">
                <a:latin typeface="Verdana" pitchFamily="34" charset="0"/>
              </a:rPr>
              <a:t>Caseous</a:t>
            </a:r>
            <a:r>
              <a:rPr lang="en-US" dirty="0">
                <a:latin typeface="Verdana" pitchFamily="34" charset="0"/>
              </a:rPr>
              <a:t> necrosis: confluent cheesy tan </a:t>
            </a:r>
            <a:r>
              <a:rPr lang="en-US" dirty="0" err="1">
                <a:latin typeface="Verdana" pitchFamily="34" charset="0"/>
              </a:rPr>
              <a:t>granulomas</a:t>
            </a:r>
            <a:r>
              <a:rPr lang="en-US" dirty="0">
                <a:latin typeface="Verdana" pitchFamily="34" charset="0"/>
              </a:rPr>
              <a:t> in the lung in a patient with tuberculosis. </a:t>
            </a:r>
          </a:p>
        </p:txBody>
      </p:sp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4267200" y="1600200"/>
            <a:ext cx="4572000" cy="1930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Arial" charset="0"/>
                <a:cs typeface="Arial" charset="0"/>
              </a:rPr>
              <a:t>This is characteristic of a poorly -understood subtype of immune injury, seen in certain </a:t>
            </a:r>
            <a:r>
              <a:rPr lang="en-US" sz="2000" dirty="0" err="1">
                <a:solidFill>
                  <a:schemeClr val="tx2"/>
                </a:solidFill>
                <a:latin typeface="Arial" charset="0"/>
                <a:cs typeface="Arial" charset="0"/>
              </a:rPr>
              <a:t>granulomatous</a:t>
            </a:r>
            <a:r>
              <a:rPr lang="en-US" sz="2000" dirty="0">
                <a:solidFill>
                  <a:schemeClr val="tx2"/>
                </a:solidFill>
                <a:latin typeface="Arial" charset="0"/>
                <a:cs typeface="Arial" charset="0"/>
              </a:rPr>
              <a:t> diseases (tuberculosis and certain fungal infections (</a:t>
            </a:r>
            <a:r>
              <a:rPr lang="en-US" sz="2000" dirty="0" err="1">
                <a:solidFill>
                  <a:schemeClr val="tx2"/>
                </a:solidFill>
                <a:latin typeface="Arial" charset="0"/>
                <a:cs typeface="Arial" charset="0"/>
              </a:rPr>
              <a:t>coccidioidomycosis</a:t>
            </a:r>
            <a:r>
              <a:rPr lang="en-US" sz="2000" dirty="0">
                <a:solidFill>
                  <a:schemeClr val="tx2"/>
                </a:solidFill>
                <a:latin typeface="Arial" charset="0"/>
                <a:cs typeface="Arial" charset="0"/>
              </a:rPr>
              <a:t>,  </a:t>
            </a:r>
            <a:r>
              <a:rPr lang="en-US" sz="2000" dirty="0" err="1">
                <a:solidFill>
                  <a:schemeClr val="tx2"/>
                </a:solidFill>
                <a:latin typeface="Arial" charset="0"/>
                <a:cs typeface="Arial" charset="0"/>
              </a:rPr>
              <a:t>blastomycosis</a:t>
            </a:r>
            <a:r>
              <a:rPr lang="en-US" sz="2000" dirty="0">
                <a:solidFill>
                  <a:schemeClr val="tx2"/>
                </a:solidFill>
                <a:latin typeface="Arial" charset="0"/>
                <a:cs typeface="Arial" charset="0"/>
              </a:rPr>
              <a:t> and </a:t>
            </a:r>
            <a:r>
              <a:rPr lang="en-US" sz="2000" dirty="0" err="1">
                <a:solidFill>
                  <a:schemeClr val="tx2"/>
                </a:solidFill>
                <a:latin typeface="Arial" charset="0"/>
                <a:cs typeface="Arial" charset="0"/>
              </a:rPr>
              <a:t>histoplasmosis</a:t>
            </a:r>
            <a:r>
              <a:rPr lang="en-US" sz="2000" dirty="0">
                <a:solidFill>
                  <a:schemeClr val="tx2"/>
                </a:solidFill>
                <a:latin typeface="Arial" charset="0"/>
                <a:cs typeface="Arial" charset="0"/>
              </a:rPr>
              <a:t>)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4267200" y="3581400"/>
            <a:ext cx="4572000" cy="1625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  <a:latin typeface="Verdana" pitchFamily="34" charset="0"/>
                <a:cs typeface="Arial" charset="0"/>
              </a:rPr>
              <a:t>The macrophage-derived protein tumor-necrosis factor alpha </a:t>
            </a:r>
            <a:r>
              <a:rPr lang="en-US" sz="2000" i="1">
                <a:solidFill>
                  <a:schemeClr val="tx2"/>
                </a:solidFill>
                <a:latin typeface="Verdana" pitchFamily="34" charset="0"/>
                <a:cs typeface="Arial" charset="0"/>
              </a:rPr>
              <a:t>("cachectin")</a:t>
            </a:r>
            <a:r>
              <a:rPr lang="en-US" sz="2000">
                <a:solidFill>
                  <a:schemeClr val="tx2"/>
                </a:solidFill>
                <a:latin typeface="Verdana" pitchFamily="34" charset="0"/>
                <a:cs typeface="Arial" charset="0"/>
              </a:rPr>
              <a:t> is the principal toxin that causes cells to undergo caseous necrosis</a:t>
            </a:r>
            <a:endParaRPr lang="en-US" sz="200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2051" descr="http://dbs.kumc.edu/dmd/?MIvalObj=11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73163"/>
            <a:ext cx="8839200" cy="5684837"/>
          </a:xfrm>
          <a:prstGeom prst="rect">
            <a:avLst/>
          </a:prstGeom>
          <a:noFill/>
        </p:spPr>
      </p:pic>
      <p:sp>
        <p:nvSpPr>
          <p:cNvPr id="142340" name="Text Box 2052"/>
          <p:cNvSpPr txBox="1">
            <a:spLocks noChangeArrowheads="1"/>
          </p:cNvSpPr>
          <p:nvPr/>
        </p:nvSpPr>
        <p:spPr bwMode="auto">
          <a:xfrm>
            <a:off x="304800" y="381000"/>
            <a:ext cx="883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Verdana" pitchFamily="34" charset="0"/>
              </a:rPr>
              <a:t>Pulmonary tuberculosis:tubercle contains amorphous finely granular, caseous ('cheesy') material typical of caseous necrosis. </a:t>
            </a:r>
          </a:p>
        </p:txBody>
      </p:sp>
      <p:sp>
        <p:nvSpPr>
          <p:cNvPr id="142341" name="Text Box 2053"/>
          <p:cNvSpPr txBox="1">
            <a:spLocks noChangeArrowheads="1"/>
          </p:cNvSpPr>
          <p:nvPr/>
        </p:nvSpPr>
        <p:spPr bwMode="auto">
          <a:xfrm>
            <a:off x="7239000" y="4343400"/>
            <a:ext cx="1676400" cy="2235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Verdana" pitchFamily="34" charset="0"/>
              </a:rPr>
              <a:t>Removal of the dead tissue leaves behind  </a:t>
            </a:r>
          </a:p>
          <a:p>
            <a:r>
              <a:rPr lang="en-US" sz="2000" b="1">
                <a:latin typeface="Verdana" pitchFamily="34" charset="0"/>
              </a:rPr>
              <a:t>a scar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2" descr="http://www-medlib.med.utah.edu/WebPath/jpeg1/LUNG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0013"/>
            <a:ext cx="8382000" cy="5487987"/>
          </a:xfrm>
          <a:prstGeom prst="rect">
            <a:avLst/>
          </a:prstGeom>
          <a:noFill/>
        </p:spPr>
      </p:pic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839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Verdana" pitchFamily="34" charset="0"/>
              </a:rPr>
              <a:t>Caseous necrosis is characterized by acellular pink areas of necrosis, surrounded by a granulomatous inflammatory process. </a:t>
            </a:r>
          </a:p>
          <a:p>
            <a:pPr algn="ctr"/>
            <a:endParaRPr lang="en-US" sz="2000">
              <a:solidFill>
                <a:srgbClr val="FF9933"/>
              </a:solidFill>
              <a:latin typeface="Verdana" pitchFamily="34" charset="0"/>
            </a:endParaRPr>
          </a:p>
        </p:txBody>
      </p:sp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6842125" y="1912938"/>
            <a:ext cx="528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Verdana" pitchFamily="34" charset="0"/>
              </a:rPr>
              <a:t>N</a:t>
            </a:r>
          </a:p>
        </p:txBody>
      </p:sp>
      <p:sp>
        <p:nvSpPr>
          <p:cNvPr id="281605" name="Line 5"/>
          <p:cNvSpPr>
            <a:spLocks noChangeShapeType="1"/>
          </p:cNvSpPr>
          <p:nvPr/>
        </p:nvSpPr>
        <p:spPr bwMode="auto">
          <a:xfrm flipH="1">
            <a:off x="3429000" y="18288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606" name="Line 6"/>
          <p:cNvSpPr>
            <a:spLocks noChangeShapeType="1"/>
          </p:cNvSpPr>
          <p:nvPr/>
        </p:nvSpPr>
        <p:spPr bwMode="auto">
          <a:xfrm flipH="1">
            <a:off x="4191000" y="2971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607" name="Line 7"/>
          <p:cNvSpPr>
            <a:spLocks noChangeShapeType="1"/>
          </p:cNvSpPr>
          <p:nvPr/>
        </p:nvSpPr>
        <p:spPr bwMode="auto">
          <a:xfrm flipH="1">
            <a:off x="5943600" y="3810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608" name="Line 8"/>
          <p:cNvSpPr>
            <a:spLocks noChangeShapeType="1"/>
          </p:cNvSpPr>
          <p:nvPr/>
        </p:nvSpPr>
        <p:spPr bwMode="auto">
          <a:xfrm>
            <a:off x="8001000" y="37338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2" name="Text Box 2054"/>
          <p:cNvSpPr txBox="1">
            <a:spLocks noChangeArrowheads="1"/>
          </p:cNvSpPr>
          <p:nvPr/>
        </p:nvSpPr>
        <p:spPr bwMode="auto">
          <a:xfrm>
            <a:off x="304800" y="685800"/>
            <a:ext cx="8305800" cy="280076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lvl="1" indent="-457200"/>
            <a:r>
              <a:rPr lang="en-US" sz="3200" b="1" dirty="0" smtClean="0">
                <a:solidFill>
                  <a:srgbClr val="FFCC00"/>
                </a:solidFill>
                <a:latin typeface="Verdana" pitchFamily="34" charset="0"/>
              </a:rPr>
              <a:t>Gangrenous necrosis</a:t>
            </a:r>
          </a:p>
          <a:p>
            <a:pPr marL="914400" lvl="1" indent="-457200"/>
            <a:endParaRPr lang="en-US" sz="3200" dirty="0" smtClean="0">
              <a:latin typeface="Verdana" pitchFamily="34" charset="0"/>
            </a:endParaRPr>
          </a:p>
          <a:p>
            <a:pPr marL="914400" lvl="1" indent="-457200"/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800" dirty="0" smtClean="0">
                <a:latin typeface="Verdana" pitchFamily="34" charset="0"/>
              </a:rPr>
              <a:t>Necrosis (secondary to ischemia) usually with superimposed infection. </a:t>
            </a:r>
          </a:p>
          <a:p>
            <a:pPr marL="914400" lvl="1" indent="-457200"/>
            <a:r>
              <a:rPr lang="en-US" sz="2800" dirty="0" smtClean="0">
                <a:latin typeface="Verdana" pitchFamily="34" charset="0"/>
              </a:rPr>
              <a:t>Example: necrosis of distal limbs, usually foot and toes in diabetes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1752600" y="1066800"/>
            <a:ext cx="5410200" cy="2308324"/>
          </a:xfrm>
          <a:prstGeom prst="rect">
            <a:avLst/>
          </a:prstGeom>
          <a:solidFill>
            <a:srgbClr val="00006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en-US" i="1">
                <a:solidFill>
                  <a:schemeClr val="tx2"/>
                </a:solidFill>
                <a:latin typeface="Verdana" pitchFamily="34" charset="0"/>
              </a:rPr>
              <a:t>“Wet" gangrene “</a:t>
            </a:r>
            <a:r>
              <a:rPr lang="en-US">
                <a:latin typeface="Verdana" pitchFamily="34" charset="0"/>
              </a:rPr>
              <a:t> of the lower extremity  in  patient with diabetes mellitus: </a:t>
            </a:r>
          </a:p>
          <a:p>
            <a:pPr marL="457200" indent="-457200"/>
            <a:endParaRPr lang="en-US">
              <a:latin typeface="Verdan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>
                <a:latin typeface="Verdana" pitchFamily="34" charset="0"/>
              </a:rPr>
              <a:t>liquefactive component from superimposed infection on</a:t>
            </a:r>
          </a:p>
          <a:p>
            <a:pPr marL="457200" indent="-457200">
              <a:buFontTx/>
              <a:buAutoNum type="arabicPeriod"/>
            </a:pPr>
            <a:endParaRPr lang="en-US">
              <a:latin typeface="Verdan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>
                <a:latin typeface="Verdana" pitchFamily="34" charset="0"/>
              </a:rPr>
              <a:t>coagulative necrosis from loss of blood supply. </a:t>
            </a: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1295400" y="1143000"/>
            <a:ext cx="207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1203325" y="117475"/>
            <a:ext cx="9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1524000" y="1143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9930" name="Text Box 10"/>
          <p:cNvSpPr txBox="1">
            <a:spLocks noChangeArrowheads="1"/>
          </p:cNvSpPr>
          <p:nvPr/>
        </p:nvSpPr>
        <p:spPr bwMode="auto">
          <a:xfrm>
            <a:off x="1241425" y="677863"/>
            <a:ext cx="2111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2" name="Text Box 2054"/>
          <p:cNvSpPr txBox="1">
            <a:spLocks noChangeArrowheads="1"/>
          </p:cNvSpPr>
          <p:nvPr/>
        </p:nvSpPr>
        <p:spPr bwMode="auto">
          <a:xfrm>
            <a:off x="304800" y="685800"/>
            <a:ext cx="8305800" cy="224676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chemeClr val="accent3"/>
                </a:solidFill>
                <a:latin typeface="Verdana" pitchFamily="34" charset="0"/>
              </a:rPr>
              <a:t>Fibrinoid</a:t>
            </a:r>
            <a:r>
              <a:rPr lang="en-US" sz="2800" dirty="0" smtClean="0">
                <a:solidFill>
                  <a:schemeClr val="accent3"/>
                </a:solidFill>
                <a:latin typeface="Verdana" pitchFamily="34" charset="0"/>
              </a:rPr>
              <a:t> necrosis: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Verdana" pitchFamily="34" charset="0"/>
              </a:rPr>
              <a:t> fibrin appear bright red amorphous    material</a:t>
            </a:r>
            <a:endParaRPr lang="en-US" sz="2800" dirty="0" smtClean="0">
              <a:solidFill>
                <a:schemeClr val="accent3"/>
              </a:solidFill>
              <a:latin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Verdana" pitchFamily="34" charset="0"/>
              </a:rPr>
              <a:t> affect blood vessels and the </a:t>
            </a:r>
            <a:r>
              <a:rPr lang="en-US" sz="2800" dirty="0" err="1" smtClean="0">
                <a:latin typeface="Verdana" pitchFamily="34" charset="0"/>
              </a:rPr>
              <a:t>glomerulus</a:t>
            </a:r>
            <a:r>
              <a:rPr lang="en-US" sz="2800" dirty="0" smtClean="0">
                <a:latin typeface="Verdana" pitchFamily="34" charset="0"/>
              </a:rPr>
              <a:t> , infiltrated with fibrin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3075" descr="http://dbs.kumc.edu/dmd/?MIvalObj=11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41400"/>
            <a:ext cx="9144000" cy="5816600"/>
          </a:xfrm>
          <a:prstGeom prst="rect">
            <a:avLst/>
          </a:prstGeom>
          <a:noFill/>
        </p:spPr>
      </p:pic>
      <p:sp>
        <p:nvSpPr>
          <p:cNvPr id="143364" name="Text Box 3076"/>
          <p:cNvSpPr txBox="1">
            <a:spLocks noChangeArrowheads="1"/>
          </p:cNvSpPr>
          <p:nvPr/>
        </p:nvSpPr>
        <p:spPr bwMode="auto">
          <a:xfrm>
            <a:off x="533400" y="304800"/>
            <a:ext cx="8353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latin typeface="Verdana" pitchFamily="34" charset="0"/>
              </a:rPr>
              <a:t>Fibrinoid</a:t>
            </a:r>
            <a:r>
              <a:rPr lang="en-US" sz="2000" dirty="0">
                <a:latin typeface="Verdana" pitchFamily="34" charset="0"/>
              </a:rPr>
              <a:t> necrosis: afferent arteriole and part of the </a:t>
            </a:r>
            <a:r>
              <a:rPr lang="en-US" sz="2000" dirty="0" err="1">
                <a:latin typeface="Verdana" pitchFamily="34" charset="0"/>
              </a:rPr>
              <a:t>glomerulus</a:t>
            </a:r>
            <a:r>
              <a:rPr lang="en-US" sz="2000" dirty="0">
                <a:latin typeface="Verdana" pitchFamily="34" charset="0"/>
              </a:rPr>
              <a:t> </a:t>
            </a:r>
          </a:p>
          <a:p>
            <a:pPr algn="ctr"/>
            <a:r>
              <a:rPr lang="en-US" sz="2000" dirty="0">
                <a:latin typeface="Verdana" pitchFamily="34" charset="0"/>
              </a:rPr>
              <a:t>are infiltrated with fibrin, (bright red amorphous material)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7" name="Picture 3" descr="http://140.251.5.102/Pathology_Images/03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077200" cy="5132388"/>
          </a:xfrm>
          <a:prstGeom prst="rect">
            <a:avLst/>
          </a:prstGeom>
          <a:noFill/>
        </p:spPr>
      </p:pic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1981200" y="533400"/>
            <a:ext cx="429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Fibrinoid necrosis of artery</a:t>
            </a: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457200" y="6172200"/>
            <a:ext cx="822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986" name="Object 2"/>
          <p:cNvGraphicFramePr>
            <a:graphicFrameLocks noChangeAspect="1"/>
          </p:cNvGraphicFramePr>
          <p:nvPr/>
        </p:nvGraphicFramePr>
        <p:xfrm>
          <a:off x="1676400" y="609600"/>
          <a:ext cx="5738813" cy="5948363"/>
        </p:xfrm>
        <a:graphic>
          <a:graphicData uri="http://schemas.openxmlformats.org/presentationml/2006/ole">
            <p:oleObj spid="_x0000_s3074" name="Photo Editor Photo" r:id="rId3" imgW="3390476" imgH="351428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57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Define necrosis and apoptosis</a:t>
            </a:r>
          </a:p>
          <a:p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List  the different types of necrosis, examples of each and its features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List the different conditions associated with apoptosis, its morphology and its mechanism</a:t>
            </a:r>
          </a:p>
          <a:p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Know the difference between apoptosis and necrosis </a:t>
            </a:r>
          </a:p>
          <a:p>
            <a:endParaRPr lang="en-US" sz="2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22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400" b="1" dirty="0">
                <a:latin typeface="Arial" charset="0"/>
              </a:rPr>
              <a:t>Cell Death</a:t>
            </a:r>
          </a:p>
          <a:p>
            <a:pPr marL="457200" indent="-457200"/>
            <a:endParaRPr lang="en-US" sz="2400" dirty="0"/>
          </a:p>
          <a:p>
            <a:pPr marL="457200" indent="-457200"/>
            <a:r>
              <a:rPr lang="en-US" sz="2400" dirty="0">
                <a:latin typeface="Arial" charset="0"/>
              </a:rPr>
              <a:t>Death of cells occurs in two ways:</a:t>
            </a:r>
          </a:p>
          <a:p>
            <a:pPr marL="457200" indent="-457200"/>
            <a:endParaRPr lang="en-US" sz="2400" dirty="0"/>
          </a:p>
          <a:p>
            <a:pPr marL="457200" indent="-457200">
              <a:buFontTx/>
              <a:buAutoNum type="arabicPeriod"/>
            </a:pPr>
            <a:r>
              <a:rPr lang="en-US" sz="2400" b="1" dirty="0">
                <a:solidFill>
                  <a:srgbClr val="FFCC00"/>
                </a:solidFill>
                <a:latin typeface="Arial" charset="0"/>
              </a:rPr>
              <a:t>Necrosis</a:t>
            </a:r>
            <a:r>
              <a:rPr lang="en-US" sz="2400" dirty="0">
                <a:latin typeface="Arial" charset="0"/>
              </a:rPr>
              <a:t>--(irreversible injury) changes produced by enzymatic digestion of dead cellular elements</a:t>
            </a:r>
            <a:r>
              <a:rPr lang="en-US" sz="2400" dirty="0"/>
              <a:t> </a:t>
            </a:r>
          </a:p>
          <a:p>
            <a:pPr marL="457200" indent="-457200">
              <a:buFontTx/>
              <a:buAutoNum type="arabicPeriod"/>
            </a:pPr>
            <a:r>
              <a:rPr lang="en-US" sz="2400" b="1" dirty="0">
                <a:solidFill>
                  <a:srgbClr val="FFCC00"/>
                </a:solidFill>
                <a:latin typeface="Arial" charset="0"/>
              </a:rPr>
              <a:t>Apoptosis</a:t>
            </a:r>
            <a:r>
              <a:rPr lang="en-US" sz="2400" dirty="0">
                <a:latin typeface="Arial" charset="0"/>
              </a:rPr>
              <a:t>--vital process that helps eliminate unwanted cells--an internally programmed series of events effected by dedicated gene products</a:t>
            </a:r>
            <a:r>
              <a:rPr lang="en-US" sz="2400" dirty="0"/>
              <a:t> </a:t>
            </a:r>
          </a:p>
          <a:p>
            <a:pPr marL="457200" indent="-457200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685800" y="1752600"/>
            <a:ext cx="82296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b="1" dirty="0">
                <a:latin typeface="Arial" charset="0"/>
              </a:rPr>
              <a:t>Cell Death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sz="2800" b="1" dirty="0" smtClean="0">
                <a:solidFill>
                  <a:srgbClr val="FFCC00"/>
                </a:solidFill>
                <a:latin typeface="Arial" charset="0"/>
              </a:rPr>
              <a:t>Apoptosis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Arial" charset="0"/>
              </a:rPr>
              <a:t>vital </a:t>
            </a:r>
            <a:r>
              <a:rPr lang="en-US" sz="2800" dirty="0">
                <a:latin typeface="Arial" charset="0"/>
              </a:rPr>
              <a:t>process that helps eliminate unwanted </a:t>
            </a:r>
            <a:r>
              <a:rPr lang="en-US" sz="2800" dirty="0" smtClean="0">
                <a:latin typeface="Arial" charset="0"/>
              </a:rPr>
              <a:t>cells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Arial" charset="0"/>
              </a:rPr>
              <a:t>an </a:t>
            </a:r>
            <a:r>
              <a:rPr lang="en-US" sz="2800" dirty="0">
                <a:latin typeface="Arial" charset="0"/>
              </a:rPr>
              <a:t>internally programmed series of events </a:t>
            </a:r>
            <a:r>
              <a:rPr lang="en-US" sz="2800" dirty="0" smtClean="0">
                <a:latin typeface="Arial" charset="0"/>
              </a:rPr>
              <a:t>effected by </a:t>
            </a:r>
            <a:r>
              <a:rPr lang="en-US" sz="2800" dirty="0">
                <a:latin typeface="Arial" charset="0"/>
              </a:rPr>
              <a:t>dedicated gene products</a:t>
            </a:r>
            <a:r>
              <a:rPr lang="en-US" sz="2800" dirty="0"/>
              <a:t> </a:t>
            </a:r>
          </a:p>
          <a:p>
            <a:pPr marL="457200" indent="-4572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81000" y="1447800"/>
            <a:ext cx="8534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Apoptosis</a:t>
            </a:r>
            <a:br>
              <a:rPr lang="en-US" b="1">
                <a:latin typeface="Verdana" pitchFamily="34" charset="0"/>
              </a:rPr>
            </a:br>
            <a:endParaRPr lang="en-US" b="1">
              <a:latin typeface="Verdana" pitchFamily="34" charset="0"/>
            </a:endParaRPr>
          </a:p>
          <a:p>
            <a:pPr algn="ctr"/>
            <a:r>
              <a:rPr lang="en-US" b="1" i="1">
                <a:solidFill>
                  <a:srgbClr val="FF9933"/>
                </a:solidFill>
                <a:latin typeface="Verdana" pitchFamily="34" charset="0"/>
              </a:rPr>
              <a:t>Physiologic process to die </a:t>
            </a:r>
          </a:p>
          <a:p>
            <a:pPr algn="ctr"/>
            <a:endParaRPr lang="en-US" b="1" i="1">
              <a:solidFill>
                <a:srgbClr val="FF9933"/>
              </a:solidFill>
              <a:latin typeface="Verdana" pitchFamily="34" charset="0"/>
            </a:endParaRPr>
          </a:p>
          <a:p>
            <a:pPr algn="ctr"/>
            <a:r>
              <a:rPr lang="en-US">
                <a:latin typeface="Verdana" pitchFamily="34" charset="0"/>
              </a:rPr>
              <a:t>This process helps to eliminate unwanted cells by an internally programmed series of events effected by dedicated gene products. It serves several vital functions and is seen under various settings.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066800" y="3962400"/>
            <a:ext cx="7013575" cy="466725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9933"/>
                </a:solidFill>
                <a:latin typeface="Verdana" pitchFamily="34" charset="0"/>
              </a:rPr>
              <a:t>Remember:  apoptosis require energy to die</a:t>
            </a:r>
          </a:p>
        </p:txBody>
      </p:sp>
      <p:pic>
        <p:nvPicPr>
          <p:cNvPr id="58375" name="Picture 7" descr="http://www.pathguy.com/lectures/apotos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533400"/>
            <a:ext cx="2819400" cy="1371600"/>
          </a:xfrm>
          <a:prstGeom prst="rect">
            <a:avLst/>
          </a:prstGeom>
          <a:noFill/>
        </p:spPr>
      </p:pic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5562600" y="1752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flipV="1">
            <a:off x="7848600" y="152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304800" y="0"/>
            <a:ext cx="8534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FFCC00"/>
                </a:solidFill>
                <a:latin typeface="Verdana" pitchFamily="34" charset="0"/>
              </a:rPr>
              <a:t>Apoptosis </a:t>
            </a:r>
            <a:endParaRPr lang="en-US" sz="2000" b="1" dirty="0" smtClean="0">
              <a:solidFill>
                <a:srgbClr val="FFCC00"/>
              </a:solidFill>
              <a:latin typeface="Verdana" pitchFamily="34" charset="0"/>
            </a:endParaRPr>
          </a:p>
          <a:p>
            <a:pPr marL="457200" indent="-457200" algn="ctr"/>
            <a:endParaRPr lang="en-US" sz="2000" b="1" dirty="0" smtClean="0">
              <a:solidFill>
                <a:srgbClr val="FFCC00"/>
              </a:solidFill>
              <a:latin typeface="Verdana" pitchFamily="34" charset="0"/>
            </a:endParaRPr>
          </a:p>
          <a:p>
            <a:pPr marL="457200" indent="-457200"/>
            <a:r>
              <a:rPr lang="en-US" sz="2000" b="1" dirty="0" smtClean="0">
                <a:solidFill>
                  <a:srgbClr val="FFCC00"/>
                </a:solidFill>
                <a:latin typeface="Verdana" pitchFamily="34" charset="0"/>
              </a:rPr>
              <a:t> SEEN IN THE FOLLOWING CONDITIONS:</a:t>
            </a:r>
          </a:p>
          <a:p>
            <a:pPr marL="457200" indent="-457200"/>
            <a:r>
              <a:rPr lang="en-US" sz="2000" b="1" dirty="0" smtClean="0">
                <a:solidFill>
                  <a:srgbClr val="FFCC00"/>
                </a:solidFill>
                <a:latin typeface="Verdana" pitchFamily="34" charset="0"/>
              </a:rPr>
              <a:t>	A. Physiologic</a:t>
            </a:r>
            <a:r>
              <a:rPr lang="en-US" sz="2000" b="1" dirty="0">
                <a:solidFill>
                  <a:srgbClr val="FFCC00"/>
                </a:solidFill>
                <a:latin typeface="Verdana" pitchFamily="34" charset="0"/>
              </a:rPr>
              <a:t/>
            </a:r>
            <a:br>
              <a:rPr lang="en-US" sz="2000" b="1" dirty="0">
                <a:solidFill>
                  <a:srgbClr val="FFCC00"/>
                </a:solidFill>
                <a:latin typeface="Verdana" pitchFamily="34" charset="0"/>
              </a:rPr>
            </a:br>
            <a:endParaRPr lang="en-US" sz="2000" b="1" dirty="0">
              <a:solidFill>
                <a:srgbClr val="FFCC00"/>
              </a:solidFill>
              <a:latin typeface="Verdana" pitchFamily="34" charset="0"/>
            </a:endParaRPr>
          </a:p>
          <a:p>
            <a:pPr marL="1371600" lvl="2" indent="-457200">
              <a:buFontTx/>
              <a:buAutoNum type="arabicPeriod"/>
            </a:pPr>
            <a:r>
              <a:rPr lang="en-US" sz="2000" dirty="0">
                <a:latin typeface="Verdana" pitchFamily="34" charset="0"/>
              </a:rPr>
              <a:t>During development for removal of excess cells during embryogenesis </a:t>
            </a:r>
          </a:p>
          <a:p>
            <a:pPr marL="1371600" lvl="2" indent="-457200">
              <a:buFontTx/>
              <a:buAutoNum type="arabicPeriod"/>
            </a:pPr>
            <a:endParaRPr lang="en-US" sz="2000" dirty="0">
              <a:latin typeface="Verdana" pitchFamily="34" charset="0"/>
            </a:endParaRPr>
          </a:p>
          <a:p>
            <a:pPr marL="1371600" lvl="2" indent="-457200">
              <a:buFontTx/>
              <a:buAutoNum type="arabicPeriod"/>
            </a:pPr>
            <a:r>
              <a:rPr lang="en-US" sz="2000" dirty="0">
                <a:latin typeface="Verdana" pitchFamily="34" charset="0"/>
              </a:rPr>
              <a:t>To maintain cell population in tissues with high turnover of cells, such as skin, bowels. </a:t>
            </a:r>
          </a:p>
          <a:p>
            <a:pPr marL="1371600" lvl="2" indent="-457200">
              <a:buFontTx/>
              <a:buAutoNum type="arabicPeriod"/>
            </a:pPr>
            <a:endParaRPr lang="en-US" sz="2000" dirty="0">
              <a:latin typeface="Verdana" pitchFamily="34" charset="0"/>
            </a:endParaRPr>
          </a:p>
          <a:p>
            <a:pPr marL="1371600" lvl="2" indent="-457200">
              <a:buFontTx/>
              <a:buAutoNum type="arabicPeriod"/>
            </a:pPr>
            <a:r>
              <a:rPr lang="en-US" sz="2000" dirty="0">
                <a:latin typeface="Verdana" pitchFamily="34" charset="0"/>
              </a:rPr>
              <a:t>To eliminate immune cells after cytokine depletion, and </a:t>
            </a:r>
            <a:r>
              <a:rPr lang="en-US" sz="2000" dirty="0" err="1">
                <a:latin typeface="Verdana" pitchFamily="34" charset="0"/>
              </a:rPr>
              <a:t>autoreactive</a:t>
            </a:r>
            <a:r>
              <a:rPr lang="en-US" sz="2000" dirty="0">
                <a:latin typeface="Verdana" pitchFamily="34" charset="0"/>
              </a:rPr>
              <a:t> T-cells in developing thymus. </a:t>
            </a:r>
            <a:endParaRPr lang="en-US" sz="2000" dirty="0" smtClean="0">
              <a:latin typeface="Verdana" pitchFamily="34" charset="0"/>
            </a:endParaRPr>
          </a:p>
          <a:p>
            <a:pPr marL="1371600" lvl="2" indent="-457200">
              <a:buFontTx/>
              <a:buAutoNum type="arabicPeriod"/>
            </a:pPr>
            <a:endParaRPr lang="en-US" sz="2000" dirty="0" smtClean="0">
              <a:latin typeface="Verdana" pitchFamily="34" charset="0"/>
            </a:endParaRPr>
          </a:p>
          <a:p>
            <a:pPr marL="1371600" lvl="2" indent="-457200">
              <a:buFontTx/>
              <a:buAutoNum type="arabicPeriod"/>
            </a:pPr>
            <a:r>
              <a:rPr lang="en-US" sz="2000" dirty="0" smtClean="0">
                <a:latin typeface="Verdana" pitchFamily="34" charset="0"/>
              </a:rPr>
              <a:t>Hormone-dependent involution - </a:t>
            </a:r>
            <a:r>
              <a:rPr lang="en-US" sz="2000" dirty="0" err="1" smtClean="0">
                <a:latin typeface="Verdana" pitchFamily="34" charset="0"/>
              </a:rPr>
              <a:t>Endometrium</a:t>
            </a:r>
            <a:r>
              <a:rPr lang="en-US" sz="2000" dirty="0" smtClean="0">
                <a:latin typeface="Verdana" pitchFamily="34" charset="0"/>
              </a:rPr>
              <a:t>, ovary, breasts etc. </a:t>
            </a:r>
          </a:p>
          <a:p>
            <a:pPr marL="457200" indent="-457200">
              <a:buFontTx/>
              <a:buAutoNum type="arabicPeriod"/>
            </a:pPr>
            <a:endParaRPr lang="en-US" sz="2000" dirty="0">
              <a:latin typeface="Verdana" pitchFamily="34" charset="0"/>
            </a:endParaRPr>
          </a:p>
          <a:p>
            <a:pPr marL="457200" indent="-457200">
              <a:buFontTx/>
              <a:buAutoNum type="arabicPeriod"/>
            </a:pPr>
            <a:endParaRPr lang="en-US" sz="20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304800" y="0"/>
            <a:ext cx="8534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FFCC00"/>
                </a:solidFill>
                <a:latin typeface="Verdana" pitchFamily="34" charset="0"/>
              </a:rPr>
              <a:t>Apoptosis </a:t>
            </a:r>
            <a:endParaRPr lang="en-US" sz="2000" b="1" dirty="0" smtClean="0">
              <a:solidFill>
                <a:srgbClr val="FFCC00"/>
              </a:solidFill>
              <a:latin typeface="Verdana" pitchFamily="34" charset="0"/>
            </a:endParaRPr>
          </a:p>
          <a:p>
            <a:pPr marL="457200" indent="-457200" algn="ctr"/>
            <a:endParaRPr lang="en-US" sz="2000" b="1" dirty="0" smtClean="0">
              <a:solidFill>
                <a:srgbClr val="FFCC00"/>
              </a:solidFill>
              <a:latin typeface="Verdana" pitchFamily="34" charset="0"/>
            </a:endParaRPr>
          </a:p>
          <a:p>
            <a:pPr marL="457200" indent="-457200"/>
            <a:r>
              <a:rPr lang="en-US" sz="2000" b="1" dirty="0" smtClean="0">
                <a:solidFill>
                  <a:srgbClr val="FFCC00"/>
                </a:solidFill>
                <a:latin typeface="Verdana" pitchFamily="34" charset="0"/>
              </a:rPr>
              <a:t> SEEN IN THE FOLLOWING CONDITIONS:</a:t>
            </a:r>
            <a:br>
              <a:rPr lang="en-US" sz="2000" b="1" dirty="0" smtClean="0">
                <a:solidFill>
                  <a:srgbClr val="FFCC00"/>
                </a:solidFill>
                <a:latin typeface="Verdana" pitchFamily="34" charset="0"/>
              </a:rPr>
            </a:br>
            <a:r>
              <a:rPr lang="en-US" sz="2000" b="1" dirty="0" smtClean="0">
                <a:solidFill>
                  <a:srgbClr val="FFCC00"/>
                </a:solidFill>
                <a:latin typeface="Verdana" pitchFamily="34" charset="0"/>
              </a:rPr>
              <a:t>B. Pathologic</a:t>
            </a:r>
          </a:p>
          <a:p>
            <a:pPr marL="457200" indent="-457200"/>
            <a:endParaRPr lang="en-US" sz="2000" b="1" dirty="0" smtClean="0">
              <a:solidFill>
                <a:srgbClr val="FFCC00"/>
              </a:solidFill>
              <a:latin typeface="Verdana" pitchFamily="34" charset="0"/>
            </a:endParaRPr>
          </a:p>
          <a:p>
            <a:pPr marL="1371600" lvl="2" indent="-457200">
              <a:buFontTx/>
              <a:buAutoNum type="arabicPeriod"/>
            </a:pPr>
            <a:r>
              <a:rPr lang="en-US" sz="2000" dirty="0" smtClean="0">
                <a:latin typeface="Verdana" pitchFamily="34" charset="0"/>
              </a:rPr>
              <a:t>To remove damaged cells by virus </a:t>
            </a:r>
          </a:p>
          <a:p>
            <a:pPr marL="1371600" lvl="2" indent="-457200">
              <a:buFontTx/>
              <a:buAutoNum type="arabicPeriod"/>
            </a:pPr>
            <a:endParaRPr lang="en-US" sz="2000" dirty="0" smtClean="0">
              <a:latin typeface="Verdana" pitchFamily="34" charset="0"/>
            </a:endParaRPr>
          </a:p>
          <a:p>
            <a:pPr marL="1371600" lvl="2" indent="-457200">
              <a:buFontTx/>
              <a:buAutoNum type="arabicPeriod"/>
            </a:pPr>
            <a:r>
              <a:rPr lang="en-US" sz="2000" dirty="0" smtClean="0">
                <a:latin typeface="Verdana" pitchFamily="34" charset="0"/>
              </a:rPr>
              <a:t>To eliminate cells after DNA damage by radiation, </a:t>
            </a:r>
            <a:r>
              <a:rPr lang="en-US" sz="2000" dirty="0" err="1" smtClean="0">
                <a:latin typeface="Verdana" pitchFamily="34" charset="0"/>
              </a:rPr>
              <a:t>cytotoxic</a:t>
            </a:r>
            <a:r>
              <a:rPr lang="en-US" sz="2000" dirty="0" smtClean="0">
                <a:latin typeface="Verdana" pitchFamily="34" charset="0"/>
              </a:rPr>
              <a:t> agents etc. </a:t>
            </a:r>
          </a:p>
          <a:p>
            <a:pPr marL="1371600" lvl="2" indent="-457200">
              <a:buFontTx/>
              <a:buAutoNum type="arabicPeriod"/>
            </a:pPr>
            <a:endParaRPr lang="en-US" sz="2000" dirty="0" smtClean="0">
              <a:latin typeface="Verdana" pitchFamily="34" charset="0"/>
            </a:endParaRPr>
          </a:p>
          <a:p>
            <a:pPr marL="1371600" lvl="2" indent="-457200">
              <a:buFontTx/>
              <a:buAutoNum type="arabicPeriod"/>
            </a:pPr>
            <a:r>
              <a:rPr lang="en-US" sz="2000" dirty="0" smtClean="0">
                <a:latin typeface="Verdana" pitchFamily="34" charset="0"/>
              </a:rPr>
              <a:t>Cell death in tumors. </a:t>
            </a:r>
          </a:p>
          <a:p>
            <a:pPr marL="457200" indent="-457200">
              <a:buFontTx/>
              <a:buAutoNum type="arabicPeriod"/>
            </a:pPr>
            <a:endParaRPr lang="en-US" sz="2000" dirty="0">
              <a:latin typeface="Verdana" pitchFamily="34" charset="0"/>
            </a:endParaRPr>
          </a:p>
          <a:p>
            <a:pPr marL="457200" indent="-457200">
              <a:buFontTx/>
              <a:buAutoNum type="arabicPeriod"/>
            </a:pPr>
            <a:endParaRPr lang="en-US" sz="2000" dirty="0">
              <a:latin typeface="Verdana" pitchFamily="34" charset="0"/>
            </a:endParaRPr>
          </a:p>
          <a:p>
            <a:pPr marL="457200" indent="-457200"/>
            <a:endParaRPr lang="en-US" sz="20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458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400" i="1" dirty="0">
                <a:solidFill>
                  <a:srgbClr val="FFCC00"/>
                </a:solidFill>
                <a:latin typeface="Arial" charset="0"/>
              </a:rPr>
              <a:t>Morphology of Apoptosis</a:t>
            </a:r>
          </a:p>
          <a:p>
            <a:pPr marL="457200" indent="-457200"/>
            <a:endParaRPr lang="en-US" dirty="0">
              <a:solidFill>
                <a:srgbClr val="FFCC0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2000" dirty="0">
                <a:latin typeface="Arial" charset="0"/>
              </a:rPr>
              <a:t>Shrinkage of cells</a:t>
            </a:r>
            <a:r>
              <a:rPr lang="en-US" sz="2000" dirty="0"/>
              <a:t> </a:t>
            </a:r>
            <a:endParaRPr lang="en-US" sz="2000" dirty="0" smtClean="0"/>
          </a:p>
          <a:p>
            <a:pPr marL="457200" indent="-457200">
              <a:buFontTx/>
              <a:buAutoNum type="arabicPeriod"/>
            </a:pPr>
            <a:endParaRPr lang="en-US" sz="2000" dirty="0"/>
          </a:p>
          <a:p>
            <a:pPr marL="457200" indent="-457200">
              <a:buFontTx/>
              <a:buAutoNum type="arabicPeriod"/>
            </a:pPr>
            <a:r>
              <a:rPr lang="en-US" sz="2000" dirty="0">
                <a:latin typeface="Arial" charset="0"/>
              </a:rPr>
              <a:t>Condensation of nuclear </a:t>
            </a:r>
            <a:r>
              <a:rPr lang="en-US" sz="2000" dirty="0" err="1">
                <a:latin typeface="Arial" charset="0"/>
              </a:rPr>
              <a:t>chormatin</a:t>
            </a:r>
            <a:r>
              <a:rPr lang="en-US" sz="2000" dirty="0">
                <a:latin typeface="Arial" charset="0"/>
              </a:rPr>
              <a:t> peripherally under nuclear </a:t>
            </a:r>
            <a:r>
              <a:rPr lang="en-US" sz="2000" dirty="0" smtClean="0">
                <a:latin typeface="Arial" charset="0"/>
              </a:rPr>
              <a:t>membrane</a:t>
            </a:r>
          </a:p>
          <a:p>
            <a:pPr marL="457200" indent="-457200">
              <a:buFontTx/>
              <a:buAutoNum type="arabicPeriod"/>
            </a:pPr>
            <a:r>
              <a:rPr lang="en-US" sz="2000" dirty="0" smtClean="0"/>
              <a:t> </a:t>
            </a:r>
            <a:endParaRPr lang="en-US" sz="2000" dirty="0"/>
          </a:p>
          <a:p>
            <a:pPr marL="457200" indent="-457200">
              <a:buFontTx/>
              <a:buAutoNum type="arabicPeriod"/>
            </a:pPr>
            <a:r>
              <a:rPr lang="en-US" sz="2000" dirty="0">
                <a:latin typeface="Arial" charset="0"/>
              </a:rPr>
              <a:t>Formation of apoptotic bodies by fragmentation of the cells and nuclei. The fragments remain membrane-bound and contain cell organelles with or without nuclear fragments.</a:t>
            </a:r>
            <a:r>
              <a:rPr lang="en-US" sz="2000" dirty="0"/>
              <a:t> </a:t>
            </a:r>
            <a:endParaRPr lang="en-US" sz="2000" dirty="0" smtClean="0"/>
          </a:p>
          <a:p>
            <a:pPr marL="457200" indent="-457200">
              <a:buFontTx/>
              <a:buAutoNum type="arabicPeriod"/>
            </a:pPr>
            <a:endParaRPr lang="en-US" sz="2000" dirty="0"/>
          </a:p>
          <a:p>
            <a:pPr marL="457200" indent="-457200">
              <a:buFontTx/>
              <a:buAutoNum type="arabicPeriod"/>
            </a:pPr>
            <a:r>
              <a:rPr lang="en-US" sz="2000" dirty="0" err="1">
                <a:latin typeface="Arial" charset="0"/>
              </a:rPr>
              <a:t>Phagocytosis</a:t>
            </a:r>
            <a:r>
              <a:rPr lang="en-US" sz="2000" dirty="0">
                <a:latin typeface="Arial" charset="0"/>
              </a:rPr>
              <a:t> of apoptotic</a:t>
            </a:r>
            <a:r>
              <a:rPr lang="en-US" sz="2000" dirty="0">
                <a:latin typeface="Times New Roman"/>
              </a:rPr>
              <a:t> </a:t>
            </a:r>
            <a:r>
              <a:rPr lang="en-US" sz="2000" dirty="0">
                <a:latin typeface="Arial" charset="0"/>
              </a:rPr>
              <a:t> bodies by adjacent healthy cells or phagocytes.</a:t>
            </a:r>
            <a:r>
              <a:rPr lang="en-US" sz="2000" dirty="0"/>
              <a:t> </a:t>
            </a:r>
            <a:endParaRPr lang="en-US" sz="2000" dirty="0" smtClean="0"/>
          </a:p>
          <a:p>
            <a:pPr marL="457200" indent="-457200">
              <a:buFontTx/>
              <a:buAutoNum type="arabicPeriod"/>
            </a:pPr>
            <a:endParaRPr lang="en-US" sz="2000" dirty="0"/>
          </a:p>
          <a:p>
            <a:pPr marL="457200" indent="-457200">
              <a:buFontTx/>
              <a:buAutoNum type="arabicPeriod"/>
            </a:pPr>
            <a:r>
              <a:rPr lang="en-US" sz="2000" dirty="0">
                <a:latin typeface="Arial" charset="0"/>
              </a:rPr>
              <a:t>Unlike necrosis, apoptosis is not accompanied by inflammatory reaction</a:t>
            </a:r>
            <a:r>
              <a:rPr lang="en-US" sz="2000" dirty="0"/>
              <a:t> </a:t>
            </a:r>
          </a:p>
          <a:p>
            <a:pPr marL="457200" indent="-4572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7" name="Picture 3" descr="http://medstat.med.utah.edu/WebPath/jpeg4/LIVER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8610600" cy="5715000"/>
          </a:xfrm>
          <a:prstGeom prst="rect">
            <a:avLst/>
          </a:prstGeom>
          <a:noFill/>
        </p:spPr>
      </p:pic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762000" y="304800"/>
            <a:ext cx="792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Verdana" pitchFamily="34" charset="0"/>
              </a:rPr>
              <a:t>Apoptosis: liver cells are dying individually from injury by viral hepatitis.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3" descr="http://dbs.kumc.edu/dmd/?MIvalObj=11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8534400" cy="5181600"/>
          </a:xfrm>
          <a:prstGeom prst="rect">
            <a:avLst/>
          </a:prstGeom>
          <a:noFill/>
        </p:spPr>
      </p:pic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5502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Verdana" pitchFamily="34" charset="0"/>
              </a:rPr>
              <a:t>Liver biopsy - viral hepatitis: acidophilic </a:t>
            </a:r>
            <a:r>
              <a:rPr lang="en-US" sz="2000" dirty="0" smtClean="0">
                <a:latin typeface="Verdana" pitchFamily="34" charset="0"/>
              </a:rPr>
              <a:t>body</a:t>
            </a:r>
          </a:p>
          <a:p>
            <a:pPr algn="ctr"/>
            <a:r>
              <a:rPr lang="en-US" sz="2000" dirty="0" smtClean="0">
                <a:latin typeface="Verdana" pitchFamily="34" charset="0"/>
              </a:rPr>
              <a:t>(councilman body)</a:t>
            </a:r>
          </a:p>
          <a:p>
            <a:pPr algn="ctr"/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>
                <a:latin typeface="Verdana" pitchFamily="34" charset="0"/>
              </a:rPr>
              <a:t>(apoptosis, i.e., induced, or programmed, individual cell death). </a:t>
            </a:r>
          </a:p>
          <a:p>
            <a:pPr algn="ctr"/>
            <a:r>
              <a:rPr lang="en-US" sz="2000" dirty="0">
                <a:latin typeface="Verdana" pitchFamily="34" charset="0"/>
              </a:rPr>
              <a:t>Vacuolar change is reversible. </a:t>
            </a:r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>
            <a:off x="2743200" y="29718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294" name="Line 6"/>
          <p:cNvSpPr>
            <a:spLocks noChangeShapeType="1"/>
          </p:cNvSpPr>
          <p:nvPr/>
        </p:nvSpPr>
        <p:spPr bwMode="auto">
          <a:xfrm>
            <a:off x="6019800" y="32766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d:\eDitionsContent\0721601871\graphics\fullsize\S01871-001-f026.jpg"/>
          <p:cNvPicPr>
            <a:picLocks noChangeAspect="1" noChangeArrowheads="1"/>
          </p:cNvPicPr>
          <p:nvPr/>
        </p:nvPicPr>
        <p:blipFill>
          <a:blip r:embed="rId3"/>
          <a:srcRect b="3945"/>
          <a:stretch>
            <a:fillRect/>
          </a:stretch>
        </p:blipFill>
        <p:spPr bwMode="auto">
          <a:xfrm>
            <a:off x="381000" y="1828800"/>
            <a:ext cx="8342179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70" name="Picture 5" descr="admintitle"/>
          <p:cNvSpPr>
            <a:spLocks noChangeAspect="1" noChangeArrowheads="1"/>
          </p:cNvSpPr>
          <p:nvPr/>
        </p:nvSpPr>
        <p:spPr bwMode="auto">
          <a:xfrm>
            <a:off x="107950" y="115888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990600"/>
            <a:ext cx="2943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Skin, apoptotic  </a:t>
            </a:r>
            <a:r>
              <a:rPr lang="en-US" dirty="0" err="1" smtClean="0"/>
              <a:t>Keratinocyte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altLang="ar-SA" sz="2800" b="1" u="sng"/>
              <a:t>MECHANISMS OF APOPTOSIS</a:t>
            </a:r>
            <a:endParaRPr lang="en-US" altLang="ar-SA"/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458200" cy="4953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800" dirty="0"/>
              <a:t>1. </a:t>
            </a:r>
            <a:r>
              <a:rPr lang="en-US" altLang="ar-SA" sz="2800" dirty="0"/>
              <a:t>Cause of chromatin condensation is </a:t>
            </a:r>
            <a:r>
              <a:rPr lang="en-US" altLang="ar-SA" sz="2800" dirty="0" err="1"/>
              <a:t>internucleosomal</a:t>
            </a:r>
            <a:r>
              <a:rPr lang="en-US" altLang="ar-SA" sz="2800" dirty="0"/>
              <a:t> DNA fragmentation mediated by calcium-sensitive </a:t>
            </a:r>
            <a:r>
              <a:rPr lang="en-US" altLang="ar-SA" sz="2800" dirty="0" err="1"/>
              <a:t>endonuclease</a:t>
            </a:r>
            <a:r>
              <a:rPr lang="en-US" altLang="ar-SA" sz="2800" dirty="0"/>
              <a:t>.</a:t>
            </a:r>
          </a:p>
          <a:p>
            <a:pPr>
              <a:buFontTx/>
              <a:buNone/>
            </a:pPr>
            <a:r>
              <a:rPr lang="en-US" altLang="ar-SA" sz="2800" dirty="0"/>
              <a:t>2.  Alteration in cell volume due to action of </a:t>
            </a:r>
          </a:p>
          <a:p>
            <a:pPr>
              <a:buFontTx/>
              <a:buNone/>
            </a:pPr>
            <a:r>
              <a:rPr lang="en-US" altLang="ar-SA" sz="2800" dirty="0"/>
              <a:t>     </a:t>
            </a:r>
            <a:r>
              <a:rPr lang="en-US" altLang="ar-SA" sz="2800" dirty="0" err="1"/>
              <a:t>transglutaminase</a:t>
            </a:r>
            <a:r>
              <a:rPr lang="en-US" altLang="ar-SA" sz="2800" dirty="0"/>
              <a:t>.</a:t>
            </a:r>
          </a:p>
          <a:p>
            <a:pPr>
              <a:buFontTx/>
              <a:buNone/>
            </a:pPr>
            <a:r>
              <a:rPr lang="en-US" altLang="ar-SA" sz="2800" dirty="0"/>
              <a:t>3.  </a:t>
            </a:r>
            <a:r>
              <a:rPr lang="en-US" altLang="ar-SA" sz="2800" dirty="0" err="1"/>
              <a:t>Phagocytosis</a:t>
            </a:r>
            <a:r>
              <a:rPr lang="en-US" altLang="ar-SA" sz="2800" dirty="0"/>
              <a:t> of apoptotic bodies is mediated by</a:t>
            </a:r>
          </a:p>
          <a:p>
            <a:pPr>
              <a:buFontTx/>
              <a:buNone/>
            </a:pPr>
            <a:r>
              <a:rPr lang="en-US" altLang="ar-SA" sz="2800" dirty="0"/>
              <a:t>     </a:t>
            </a:r>
            <a:r>
              <a:rPr lang="en-US" altLang="ar-SA" sz="2800" dirty="0" smtClean="0"/>
              <a:t>receptors on </a:t>
            </a:r>
            <a:r>
              <a:rPr lang="en-US" altLang="ar-SA" sz="2800" dirty="0"/>
              <a:t>the macrophages.</a:t>
            </a:r>
          </a:p>
          <a:p>
            <a:pPr>
              <a:buFontTx/>
              <a:buNone/>
            </a:pPr>
            <a:r>
              <a:rPr lang="en-US" altLang="ar-SA" sz="2800" dirty="0"/>
              <a:t>4.  Apoptosis is dependent on gene activation and new </a:t>
            </a:r>
          </a:p>
          <a:p>
            <a:pPr>
              <a:buFontTx/>
              <a:buNone/>
            </a:pPr>
            <a:r>
              <a:rPr lang="en-US" altLang="ar-SA" sz="2800" dirty="0"/>
              <a:t>     protein synthesis, e.g. bcl-2, c-</a:t>
            </a:r>
            <a:r>
              <a:rPr lang="en-US" altLang="ar-SA" sz="2800" dirty="0" err="1"/>
              <a:t>myc</a:t>
            </a:r>
            <a:r>
              <a:rPr lang="en-US" altLang="ar-SA" sz="2800" dirty="0"/>
              <a:t> </a:t>
            </a:r>
            <a:r>
              <a:rPr lang="en-US" altLang="ar-SA" sz="2800" dirty="0" err="1"/>
              <a:t>oncogene</a:t>
            </a:r>
            <a:r>
              <a:rPr lang="en-US" altLang="ar-SA" sz="2800" dirty="0"/>
              <a:t> and p53.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7" name="Picture 3" descr="G:\Cotran\Images\CH08\f008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29000"/>
            <a:ext cx="8382000" cy="32004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2667000" y="685800"/>
            <a:ext cx="357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/>
            <a:r>
              <a:rPr lang="en-US">
                <a:cs typeface="Times New Roman (Arabic)" charset="0"/>
              </a:rPr>
              <a:t>Apoptosis regulating genes </a:t>
            </a:r>
          </a:p>
        </p:txBody>
      </p:sp>
      <p:pic>
        <p:nvPicPr>
          <p:cNvPr id="308229" name="Picture 5" descr="http://www.borg.labmed.umn.edu/PathClass/6101/molec.neoplasia/img0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533400"/>
            <a:ext cx="4953000" cy="27844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308230" name="Line 6"/>
          <p:cNvSpPr>
            <a:spLocks noChangeShapeType="1"/>
          </p:cNvSpPr>
          <p:nvPr/>
        </p:nvSpPr>
        <p:spPr bwMode="auto">
          <a:xfrm flipV="1">
            <a:off x="4800600" y="2971800"/>
            <a:ext cx="0" cy="16002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57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Define necrosis and apoptosis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List  the different types of necrosis, examples of each and its features</a:t>
            </a:r>
          </a:p>
          <a:p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List the different conditions associated with apoptosis, its morphology and its mechanism</a:t>
            </a:r>
          </a:p>
          <a:p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Know the difference between apoptosis and necrosis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7772400" cy="411480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/>
              <a:t>Genes that regulate apoptosis: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err="1">
                <a:solidFill>
                  <a:schemeClr val="hlink"/>
                </a:solidFill>
              </a:rPr>
              <a:t>Oncogene</a:t>
            </a:r>
            <a:r>
              <a:rPr lang="en-US" sz="2800" b="1" dirty="0">
                <a:solidFill>
                  <a:schemeClr val="hlink"/>
                </a:solidFill>
              </a:rPr>
              <a:t> Bcl-2</a:t>
            </a:r>
          </a:p>
          <a:p>
            <a:pPr>
              <a:lnSpc>
                <a:spcPct val="90000"/>
              </a:lnSpc>
            </a:pPr>
            <a:r>
              <a:rPr lang="en-US" sz="2600" b="1" dirty="0">
                <a:solidFill>
                  <a:schemeClr val="tx2"/>
                </a:solidFill>
              </a:rPr>
              <a:t>Bcl-2 </a:t>
            </a:r>
            <a:r>
              <a:rPr lang="en-US" sz="2600" b="1" dirty="0" err="1">
                <a:solidFill>
                  <a:schemeClr val="tx2"/>
                </a:solidFill>
              </a:rPr>
              <a:t>overexpression</a:t>
            </a:r>
            <a:r>
              <a:rPr lang="en-US" sz="2600" b="1" dirty="0">
                <a:solidFill>
                  <a:schemeClr val="tx2"/>
                </a:solidFill>
              </a:rPr>
              <a:t> prevents apoptosis</a:t>
            </a:r>
          </a:p>
          <a:p>
            <a:pPr>
              <a:lnSpc>
                <a:spcPct val="90000"/>
              </a:lnSpc>
            </a:pPr>
            <a:r>
              <a:rPr lang="en-US" sz="2600" b="1" dirty="0">
                <a:solidFill>
                  <a:schemeClr val="tx2"/>
                </a:solidFill>
              </a:rPr>
              <a:t>Antagonized by cell death </a:t>
            </a:r>
            <a:r>
              <a:rPr lang="en-US" sz="2600" b="1" dirty="0">
                <a:solidFill>
                  <a:schemeClr val="hlink"/>
                </a:solidFill>
              </a:rPr>
              <a:t>(</a:t>
            </a:r>
            <a:r>
              <a:rPr lang="en-US" sz="2600" b="1" dirty="0" err="1">
                <a:solidFill>
                  <a:schemeClr val="hlink"/>
                </a:solidFill>
              </a:rPr>
              <a:t>ced</a:t>
            </a:r>
            <a:r>
              <a:rPr lang="en-US" sz="2600" b="1" dirty="0">
                <a:solidFill>
                  <a:schemeClr val="hlink"/>
                </a:solidFill>
              </a:rPr>
              <a:t>)</a:t>
            </a:r>
            <a:r>
              <a:rPr lang="en-US" sz="2600" b="1" dirty="0">
                <a:solidFill>
                  <a:schemeClr val="tx2"/>
                </a:solidFill>
              </a:rPr>
              <a:t> genes &amp; others </a:t>
            </a:r>
            <a:r>
              <a:rPr lang="en-US" sz="2600" b="1" dirty="0">
                <a:solidFill>
                  <a:schemeClr val="hlink"/>
                </a:solidFill>
              </a:rPr>
              <a:t>(</a:t>
            </a:r>
            <a:r>
              <a:rPr lang="en-US" sz="2600" b="1" dirty="0" err="1">
                <a:solidFill>
                  <a:schemeClr val="hlink"/>
                </a:solidFill>
              </a:rPr>
              <a:t>bax,bad</a:t>
            </a:r>
            <a:r>
              <a:rPr lang="en-US" sz="2600" b="1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600" b="1" dirty="0">
                <a:solidFill>
                  <a:schemeClr val="tx2"/>
                </a:solidFill>
              </a:rPr>
              <a:t>Localized to mitochondria, nuclear envelope and ER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chemeClr val="hlink"/>
                </a:solidFill>
              </a:rPr>
              <a:t>Tumor </a:t>
            </a:r>
            <a:r>
              <a:rPr lang="en-US" sz="2800" b="1" dirty="0" err="1">
                <a:solidFill>
                  <a:schemeClr val="hlink"/>
                </a:solidFill>
              </a:rPr>
              <a:t>suppresor</a:t>
            </a:r>
            <a:r>
              <a:rPr lang="en-US" sz="2800" b="1" dirty="0">
                <a:solidFill>
                  <a:schemeClr val="hlink"/>
                </a:solidFill>
              </a:rPr>
              <a:t> gene p-53</a:t>
            </a:r>
          </a:p>
          <a:p>
            <a:pPr>
              <a:lnSpc>
                <a:spcPct val="90000"/>
              </a:lnSpc>
            </a:pPr>
            <a:r>
              <a:rPr lang="en-US" sz="2600" b="1" dirty="0">
                <a:solidFill>
                  <a:schemeClr val="tx2"/>
                </a:solidFill>
              </a:rPr>
              <a:t>Will cause cells with DNA damage (</a:t>
            </a:r>
            <a:r>
              <a:rPr lang="en-US" sz="2600" b="1" dirty="0" err="1">
                <a:solidFill>
                  <a:schemeClr val="tx2"/>
                </a:solidFill>
              </a:rPr>
              <a:t>eg</a:t>
            </a:r>
            <a:r>
              <a:rPr lang="en-US" sz="2600" b="1" dirty="0">
                <a:solidFill>
                  <a:schemeClr val="tx2"/>
                </a:solidFill>
              </a:rPr>
              <a:t> amplified </a:t>
            </a:r>
            <a:r>
              <a:rPr lang="en-US" sz="2600" b="1" dirty="0" err="1">
                <a:solidFill>
                  <a:schemeClr val="hlink"/>
                </a:solidFill>
              </a:rPr>
              <a:t>myc</a:t>
            </a:r>
            <a:r>
              <a:rPr lang="en-US" sz="2600" b="1" dirty="0">
                <a:solidFill>
                  <a:schemeClr val="hlink"/>
                </a:solidFill>
              </a:rPr>
              <a:t>)</a:t>
            </a:r>
            <a:r>
              <a:rPr lang="en-US" sz="2600" b="1" dirty="0">
                <a:solidFill>
                  <a:schemeClr val="tx2"/>
                </a:solidFill>
              </a:rPr>
              <a:t>  to go apoptosis</a:t>
            </a:r>
          </a:p>
          <a:p>
            <a:pPr>
              <a:lnSpc>
                <a:spcPct val="90000"/>
              </a:lnSpc>
            </a:pPr>
            <a:r>
              <a:rPr lang="en-US" sz="2600" b="1" dirty="0">
                <a:solidFill>
                  <a:schemeClr val="tx2"/>
                </a:solidFill>
              </a:rPr>
              <a:t>Induce </a:t>
            </a:r>
            <a:r>
              <a:rPr lang="en-US" sz="2600" b="1" dirty="0" err="1">
                <a:solidFill>
                  <a:schemeClr val="hlink"/>
                </a:solidFill>
              </a:rPr>
              <a:t>bax</a:t>
            </a:r>
            <a:r>
              <a:rPr lang="en-US" sz="2600" b="1" dirty="0">
                <a:solidFill>
                  <a:schemeClr val="tx2"/>
                </a:solidFill>
              </a:rPr>
              <a:t> expression</a:t>
            </a:r>
          </a:p>
          <a:p>
            <a:pPr>
              <a:lnSpc>
                <a:spcPct val="90000"/>
              </a:lnSpc>
            </a:pPr>
            <a:r>
              <a:rPr lang="en-US" sz="2600" b="1" dirty="0">
                <a:solidFill>
                  <a:schemeClr val="tx2"/>
                </a:solidFill>
              </a:rPr>
              <a:t>Reversed by </a:t>
            </a:r>
            <a:r>
              <a:rPr lang="en-US" sz="2600" b="1" dirty="0" err="1">
                <a:solidFill>
                  <a:schemeClr val="tx2"/>
                </a:solidFill>
              </a:rPr>
              <a:t>overexpression</a:t>
            </a:r>
            <a:r>
              <a:rPr lang="en-US" sz="2600" b="1" dirty="0">
                <a:solidFill>
                  <a:schemeClr val="tx2"/>
                </a:solidFill>
              </a:rPr>
              <a:t> of bcl-2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-327660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11300" name="Picture 4" descr="http://tecn.rutgers.edu/bio356/pp/cancer2/img029.gif"/>
          <p:cNvPicPr>
            <a:picLocks noChangeAspect="1" noChangeArrowheads="1"/>
          </p:cNvPicPr>
          <p:nvPr/>
        </p:nvPicPr>
        <p:blipFill>
          <a:blip r:embed="rId2"/>
          <a:srcRect b="23467"/>
          <a:stretch>
            <a:fillRect/>
          </a:stretch>
        </p:blipFill>
        <p:spPr bwMode="auto">
          <a:xfrm>
            <a:off x="533400" y="914400"/>
            <a:ext cx="8001000" cy="45924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3" name="Picture 3" descr="http://www.nature.com/nrc/journal/v2/n4/images/nrc776-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5794375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 descr="H:\Cotran\SlideFix\7335.01.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458200" cy="536416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3124200" y="609600"/>
            <a:ext cx="262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en-US" sz="2000" b="1">
                <a:latin typeface="Arial" charset="0"/>
                <a:cs typeface="Arial" charset="0"/>
              </a:rPr>
              <a:t>Apoptosis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57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Define necrosis and apoptosis</a:t>
            </a:r>
          </a:p>
          <a:p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List  the different types of necrosis, examples of each and its features</a:t>
            </a:r>
          </a:p>
          <a:p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List the different conditions associated with apoptosis, its morphology and its mechanism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Know the difference between apoptosis and necrosis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914400"/>
          </a:xfrm>
        </p:spPr>
        <p:txBody>
          <a:bodyPr/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Difference between apoptosis and necrosis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399" y="1295400"/>
          <a:ext cx="8763001" cy="3931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76401"/>
                <a:gridCol w="3429000"/>
                <a:gridCol w="3657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Coagulation Necrosis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Apoptosis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Stimuli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Hypoxia, Toxins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Physiologic and pathologic conditions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Histologic</a:t>
                      </a:r>
                      <a:r>
                        <a:rPr lang="en-US" dirty="0" smtClean="0"/>
                        <a:t> appearance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 swelling,</a:t>
                      </a:r>
                      <a:r>
                        <a:rPr lang="en-US" baseline="0" dirty="0" smtClean="0"/>
                        <a:t> coagulation necrosis disruption of organelles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cell, chromatin condensation, apoptotic bodies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DNA breakdown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kern="1200" baseline="0" dirty="0" smtClean="0"/>
                        <a:t>Random and diffuse</a:t>
                      </a:r>
                      <a:endParaRPr kumimoji="0" lang="en-US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internucleosomal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ATP depletion</a:t>
                      </a:r>
                      <a:r>
                        <a:rPr lang="en-US" baseline="0" dirty="0" smtClean="0"/>
                        <a:t> membrane injury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 activation, </a:t>
                      </a:r>
                      <a:r>
                        <a:rPr lang="en-US" dirty="0" err="1" smtClean="0"/>
                        <a:t>endonucleases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proteases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Tissue</a:t>
                      </a:r>
                      <a:r>
                        <a:rPr lang="en-US" baseline="0" dirty="0" smtClean="0"/>
                        <a:t> reaction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Inflammation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inflammation, </a:t>
                      </a:r>
                      <a:r>
                        <a:rPr lang="en-US" dirty="0" err="1" smtClean="0"/>
                        <a:t>phagocytosis</a:t>
                      </a:r>
                      <a:r>
                        <a:rPr lang="en-US" dirty="0" smtClean="0"/>
                        <a:t> of  apoptotic bodies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 descr="G:\Cotran\Images\CH01\f001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38200"/>
            <a:ext cx="5943600" cy="580231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914400" y="1557338"/>
            <a:ext cx="69342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b="1" dirty="0">
                <a:solidFill>
                  <a:srgbClr val="FFCC00"/>
                </a:solidFill>
                <a:latin typeface="Verdana" pitchFamily="34" charset="0"/>
                <a:cs typeface="Arial" charset="0"/>
              </a:rPr>
              <a:t>Morphology of necrosis : </a:t>
            </a:r>
          </a:p>
          <a:p>
            <a:pPr marL="457200" indent="-457200">
              <a:spcBef>
                <a:spcPct val="50000"/>
              </a:spcBef>
            </a:pPr>
            <a:endParaRPr lang="en-US" sz="2400" b="1" dirty="0">
              <a:solidFill>
                <a:srgbClr val="FFCC00"/>
              </a:solidFill>
              <a:latin typeface="Verdana" pitchFamily="34" charset="0"/>
            </a:endParaRPr>
          </a:p>
          <a:p>
            <a:pPr marL="914400" lvl="1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Verdana" pitchFamily="34" charset="0"/>
                <a:cs typeface="Arial" charset="0"/>
              </a:rPr>
              <a:t>Cellular swelling or rupture</a:t>
            </a:r>
            <a:endParaRPr lang="en-US" sz="2400" dirty="0">
              <a:latin typeface="Verdana" pitchFamily="34" charset="0"/>
            </a:endParaRPr>
          </a:p>
          <a:p>
            <a:pPr marL="914400" lvl="1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 err="1">
                <a:latin typeface="Verdana" pitchFamily="34" charset="0"/>
                <a:cs typeface="Arial" charset="0"/>
              </a:rPr>
              <a:t>Denaturation</a:t>
            </a:r>
            <a:r>
              <a:rPr lang="en-US" sz="2400" dirty="0">
                <a:latin typeface="Verdana" pitchFamily="34" charset="0"/>
                <a:cs typeface="Arial" charset="0"/>
              </a:rPr>
              <a:t>  and coagulation of </a:t>
            </a:r>
            <a:r>
              <a:rPr lang="en-US" sz="2400" dirty="0" err="1">
                <a:latin typeface="Verdana" pitchFamily="34" charset="0"/>
                <a:cs typeface="Arial" charset="0"/>
              </a:rPr>
              <a:t>cytoplasmic</a:t>
            </a:r>
            <a:r>
              <a:rPr lang="en-US" sz="2400" dirty="0">
                <a:latin typeface="Verdana" pitchFamily="34" charset="0"/>
                <a:cs typeface="Arial" charset="0"/>
              </a:rPr>
              <a:t> proteins</a:t>
            </a:r>
            <a:endParaRPr lang="en-US" sz="2400" dirty="0">
              <a:latin typeface="Verdana" pitchFamily="34" charset="0"/>
            </a:endParaRPr>
          </a:p>
          <a:p>
            <a:pPr marL="914400" lvl="1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Verdana" pitchFamily="34" charset="0"/>
                <a:cs typeface="Arial" charset="0"/>
              </a:rPr>
              <a:t>Breakdown of </a:t>
            </a:r>
            <a:r>
              <a:rPr lang="en-US" sz="2400" b="1" dirty="0">
                <a:latin typeface="Verdana" pitchFamily="34" charset="0"/>
                <a:cs typeface="Arial" charset="0"/>
              </a:rPr>
              <a:t>cell</a:t>
            </a:r>
            <a:r>
              <a:rPr lang="en-US" sz="2400" dirty="0">
                <a:latin typeface="Verdana" pitchFamily="34" charset="0"/>
                <a:cs typeface="Arial" charset="0"/>
              </a:rPr>
              <a:t> organelles</a:t>
            </a:r>
          </a:p>
          <a:p>
            <a:pPr marL="914400" lvl="1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Verdana" pitchFamily="34" charset="0"/>
                <a:cs typeface="Arial" charset="0"/>
              </a:rPr>
              <a:t>Breakdown of nuclear 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38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400" b="1" dirty="0">
                <a:solidFill>
                  <a:srgbClr val="FFCC00"/>
                </a:solidFill>
                <a:latin typeface="Verdana" pitchFamily="34" charset="0"/>
              </a:rPr>
              <a:t>Patterns of Necrosis In Tissues or Organs</a:t>
            </a:r>
            <a:br>
              <a:rPr lang="en-US" sz="2400" b="1" dirty="0">
                <a:solidFill>
                  <a:srgbClr val="FFCC00"/>
                </a:solidFill>
                <a:latin typeface="Verdana" pitchFamily="34" charset="0"/>
              </a:rPr>
            </a:br>
            <a:endParaRPr lang="en-US" sz="2400" b="1" dirty="0">
              <a:solidFill>
                <a:srgbClr val="FFCC00"/>
              </a:solidFill>
              <a:latin typeface="Verdana" pitchFamily="34" charset="0"/>
            </a:endParaRPr>
          </a:p>
          <a:p>
            <a:pPr marL="457200" indent="-457200"/>
            <a:r>
              <a:rPr lang="en-US" sz="2400" dirty="0">
                <a:latin typeface="Verdana" pitchFamily="34" charset="0"/>
              </a:rPr>
              <a:t>As a result of cell death the tissues or organs display </a:t>
            </a:r>
            <a:r>
              <a:rPr lang="en-US" sz="2400" dirty="0" smtClean="0">
                <a:latin typeface="Verdana" pitchFamily="34" charset="0"/>
              </a:rPr>
              <a:t>one of these six </a:t>
            </a:r>
            <a:r>
              <a:rPr lang="en-US" sz="2400" dirty="0">
                <a:latin typeface="Verdana" pitchFamily="34" charset="0"/>
              </a:rPr>
              <a:t>macroscopic changes:</a:t>
            </a:r>
          </a:p>
          <a:p>
            <a:pPr marL="457200" indent="-457200"/>
            <a:endParaRPr lang="en-US" sz="2400" dirty="0">
              <a:latin typeface="Verdan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b="1" dirty="0" err="1">
                <a:solidFill>
                  <a:srgbClr val="CCFFFF"/>
                </a:solidFill>
                <a:latin typeface="Verdana" pitchFamily="34" charset="0"/>
              </a:rPr>
              <a:t>Coagulative</a:t>
            </a:r>
            <a:r>
              <a:rPr lang="en-US" sz="2400" b="1" dirty="0">
                <a:solidFill>
                  <a:srgbClr val="CCFFFF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rgbClr val="CCFFFF"/>
                </a:solidFill>
                <a:latin typeface="Verdana" pitchFamily="34" charset="0"/>
              </a:rPr>
              <a:t>necrosis</a:t>
            </a:r>
            <a:endParaRPr lang="en-US" sz="2400" dirty="0">
              <a:solidFill>
                <a:srgbClr val="CCFFFF"/>
              </a:solidFill>
              <a:latin typeface="Verdan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b="1" dirty="0" err="1">
                <a:solidFill>
                  <a:srgbClr val="CCFFFF"/>
                </a:solidFill>
                <a:latin typeface="Verdana" pitchFamily="34" charset="0"/>
              </a:rPr>
              <a:t>Liquifactive</a:t>
            </a:r>
            <a:r>
              <a:rPr lang="en-US" sz="2400" b="1" dirty="0">
                <a:solidFill>
                  <a:srgbClr val="CCFFFF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rgbClr val="CCFFFF"/>
                </a:solidFill>
                <a:latin typeface="Verdana" pitchFamily="34" charset="0"/>
              </a:rPr>
              <a:t>necrosis</a:t>
            </a:r>
          </a:p>
          <a:p>
            <a:pPr marL="457200" indent="-457200">
              <a:buFontTx/>
              <a:buAutoNum type="arabicPeriod"/>
            </a:pPr>
            <a:r>
              <a:rPr lang="en-US" sz="2400" b="1" dirty="0" err="1" smtClean="0">
                <a:solidFill>
                  <a:srgbClr val="CCFFFF"/>
                </a:solidFill>
                <a:latin typeface="Verdana" pitchFamily="34" charset="0"/>
              </a:rPr>
              <a:t>Caseous</a:t>
            </a:r>
            <a:r>
              <a:rPr lang="en-US" sz="2400" b="1" dirty="0" smtClean="0">
                <a:solidFill>
                  <a:srgbClr val="CCFFFF"/>
                </a:solidFill>
                <a:latin typeface="Verdana" pitchFamily="34" charset="0"/>
              </a:rPr>
              <a:t> necrosis</a:t>
            </a:r>
          </a:p>
          <a:p>
            <a:pPr marL="457200" indent="-457200">
              <a:buFontTx/>
              <a:buAutoNum type="arabicPeriod"/>
            </a:pPr>
            <a:r>
              <a:rPr lang="en-US" sz="2400" b="1" dirty="0" smtClean="0">
                <a:solidFill>
                  <a:srgbClr val="CCFFFF"/>
                </a:solidFill>
                <a:latin typeface="Verdana" pitchFamily="34" charset="0"/>
              </a:rPr>
              <a:t>Fat necrosis</a:t>
            </a:r>
          </a:p>
          <a:p>
            <a:pPr marL="457200" indent="-457200">
              <a:buFontTx/>
              <a:buAutoNum type="arabicPeriod"/>
            </a:pPr>
            <a:r>
              <a:rPr lang="en-US" sz="2400" b="1" dirty="0" smtClean="0">
                <a:solidFill>
                  <a:srgbClr val="CCFFFF"/>
                </a:solidFill>
                <a:latin typeface="Verdana" pitchFamily="34" charset="0"/>
              </a:rPr>
              <a:t>Gangrenous necrosis</a:t>
            </a:r>
          </a:p>
          <a:p>
            <a:pPr marL="457200" indent="-457200">
              <a:buFontTx/>
              <a:buAutoNum type="arabicPeriod"/>
            </a:pPr>
            <a:r>
              <a:rPr lang="en-US" sz="2400" b="1" dirty="0" err="1" smtClean="0">
                <a:solidFill>
                  <a:srgbClr val="CCFFFF"/>
                </a:solidFill>
                <a:latin typeface="Verdana" pitchFamily="34" charset="0"/>
              </a:rPr>
              <a:t>Fibrinoid</a:t>
            </a:r>
            <a:r>
              <a:rPr lang="en-US" sz="2400" b="1" dirty="0" smtClean="0">
                <a:solidFill>
                  <a:srgbClr val="CCFFFF"/>
                </a:solidFill>
                <a:latin typeface="Verdana" pitchFamily="34" charset="0"/>
              </a:rPr>
              <a:t> necrosis</a:t>
            </a:r>
            <a:endParaRPr lang="en-US" sz="2400" b="1" dirty="0">
              <a:solidFill>
                <a:srgbClr val="CC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382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400" b="1" dirty="0">
                <a:solidFill>
                  <a:srgbClr val="FFCC00"/>
                </a:solidFill>
                <a:latin typeface="Verdana" pitchFamily="34" charset="0"/>
              </a:rPr>
              <a:t>Patterns of Necrosis In Tissues or Organs</a:t>
            </a:r>
            <a:br>
              <a:rPr lang="en-US" sz="2400" b="1" dirty="0">
                <a:solidFill>
                  <a:srgbClr val="FFCC00"/>
                </a:solidFill>
                <a:latin typeface="Verdana" pitchFamily="34" charset="0"/>
              </a:rPr>
            </a:br>
            <a:endParaRPr lang="en-US" sz="2400" b="1" dirty="0">
              <a:solidFill>
                <a:srgbClr val="FFCC00"/>
              </a:solidFill>
              <a:latin typeface="Verdana" pitchFamily="34" charset="0"/>
            </a:endParaRPr>
          </a:p>
          <a:p>
            <a:pPr marL="457200" indent="-457200"/>
            <a:endParaRPr lang="en-US" sz="2400" dirty="0">
              <a:latin typeface="Verdan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b="1" dirty="0" err="1">
                <a:solidFill>
                  <a:srgbClr val="FFCC00"/>
                </a:solidFill>
                <a:latin typeface="Verdana" pitchFamily="34" charset="0"/>
              </a:rPr>
              <a:t>Coagulative</a:t>
            </a:r>
            <a:r>
              <a:rPr lang="en-US" sz="2400" b="1" dirty="0">
                <a:solidFill>
                  <a:srgbClr val="FFCC00"/>
                </a:solidFill>
                <a:latin typeface="Verdana" pitchFamily="34" charset="0"/>
              </a:rPr>
              <a:t> necrosis</a:t>
            </a:r>
            <a:r>
              <a:rPr lang="en-US" sz="2400" dirty="0" smtClean="0">
                <a:latin typeface="Verdana" pitchFamily="34" charset="0"/>
              </a:rPr>
              <a:t>:</a:t>
            </a:r>
          </a:p>
          <a:p>
            <a:pPr marL="457200" indent="-457200"/>
            <a:r>
              <a:rPr lang="en-US" sz="2400" dirty="0" smtClean="0">
                <a:latin typeface="Verdana" pitchFamily="34" charset="0"/>
              </a:rPr>
              <a:t>		 </a:t>
            </a:r>
            <a:r>
              <a:rPr lang="en-US" sz="2400" dirty="0">
                <a:latin typeface="Verdana" pitchFamily="34" charset="0"/>
              </a:rPr>
              <a:t>the outline of the dead cells are maintained and the tissue is somewhat firm. </a:t>
            </a:r>
            <a:endParaRPr lang="en-US" sz="2400" dirty="0" smtClean="0">
              <a:latin typeface="Verdana" pitchFamily="34" charset="0"/>
            </a:endParaRPr>
          </a:p>
          <a:p>
            <a:pPr marL="457200" indent="-457200"/>
            <a:r>
              <a:rPr lang="en-US" sz="2400" dirty="0" smtClean="0">
                <a:latin typeface="Verdana" pitchFamily="34" charset="0"/>
              </a:rPr>
              <a:t>		Example</a:t>
            </a:r>
            <a:r>
              <a:rPr lang="en-US" sz="2400" dirty="0">
                <a:latin typeface="Verdana" pitchFamily="34" charset="0"/>
              </a:rPr>
              <a:t>: myocardial infarction  </a:t>
            </a:r>
          </a:p>
          <a:p>
            <a:pPr marL="457200" indent="-457200">
              <a:buFontTx/>
              <a:buAutoNum type="arabicPeriod"/>
            </a:pPr>
            <a:endParaRPr lang="en-US" sz="2400" dirty="0">
              <a:latin typeface="Verdan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b="1" dirty="0" err="1" smtClean="0">
                <a:solidFill>
                  <a:srgbClr val="FFCC00"/>
                </a:solidFill>
                <a:latin typeface="Verdana" pitchFamily="34" charset="0"/>
              </a:rPr>
              <a:t>Liquefactive</a:t>
            </a:r>
            <a:r>
              <a:rPr lang="en-US" sz="2400" b="1" dirty="0" smtClean="0">
                <a:solidFill>
                  <a:srgbClr val="FFCC00"/>
                </a:solidFill>
                <a:latin typeface="Verdana" pitchFamily="34" charset="0"/>
              </a:rPr>
              <a:t> </a:t>
            </a:r>
            <a:r>
              <a:rPr lang="en-US" sz="2400" b="1" dirty="0">
                <a:solidFill>
                  <a:srgbClr val="FFCC00"/>
                </a:solidFill>
                <a:latin typeface="Verdana" pitchFamily="34" charset="0"/>
              </a:rPr>
              <a:t>necrosis</a:t>
            </a:r>
            <a:r>
              <a:rPr lang="en-US" sz="2400" dirty="0" smtClean="0">
                <a:solidFill>
                  <a:srgbClr val="FFCC00"/>
                </a:solidFill>
                <a:latin typeface="Verdana" pitchFamily="34" charset="0"/>
              </a:rPr>
              <a:t>:</a:t>
            </a:r>
          </a:p>
          <a:p>
            <a:pPr marL="457200" indent="-457200"/>
            <a:r>
              <a:rPr lang="en-US" sz="2400" dirty="0" smtClean="0">
                <a:solidFill>
                  <a:srgbClr val="FFCC00"/>
                </a:solidFill>
                <a:latin typeface="Verdana" pitchFamily="34" charset="0"/>
              </a:rPr>
              <a:t>		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>
                <a:latin typeface="Verdana" pitchFamily="34" charset="0"/>
              </a:rPr>
              <a:t>the dead cells undergo disintegration and affected tissue is </a:t>
            </a:r>
            <a:r>
              <a:rPr lang="en-US" sz="2400" dirty="0" smtClean="0">
                <a:latin typeface="Verdana" pitchFamily="34" charset="0"/>
              </a:rPr>
              <a:t>liquefied. </a:t>
            </a:r>
          </a:p>
          <a:p>
            <a:pPr marL="457200" indent="-457200"/>
            <a:r>
              <a:rPr lang="en-US" sz="2400" dirty="0" smtClean="0">
                <a:latin typeface="Verdana" pitchFamily="34" charset="0"/>
              </a:rPr>
              <a:t>		Example</a:t>
            </a:r>
            <a:r>
              <a:rPr lang="en-US" sz="2400" dirty="0">
                <a:latin typeface="Verdana" pitchFamily="34" charset="0"/>
              </a:rPr>
              <a:t>: cerebral infarction. </a:t>
            </a:r>
          </a:p>
          <a:p>
            <a:pPr marL="457200" indent="-457200">
              <a:buFontTx/>
              <a:buAutoNum type="arabicPeriod"/>
            </a:pPr>
            <a:endParaRPr lang="en-US" sz="24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0" y="228600"/>
            <a:ext cx="88392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>
                <a:solidFill>
                  <a:srgbClr val="FFCC00"/>
                </a:solidFill>
                <a:latin typeface="Verdana" pitchFamily="34" charset="0"/>
              </a:rPr>
              <a:t>Patterns of Necrosis In Tissues or Organs</a:t>
            </a:r>
            <a:r>
              <a:rPr lang="en-US" sz="2400" b="1" dirty="0">
                <a:latin typeface="Verdana" pitchFamily="34" charset="0"/>
              </a:rPr>
              <a:t/>
            </a:r>
            <a:br>
              <a:rPr lang="en-US" sz="2400" b="1" dirty="0">
                <a:latin typeface="Verdana" pitchFamily="34" charset="0"/>
              </a:rPr>
            </a:br>
            <a:endParaRPr lang="en-US" sz="2400" b="1" dirty="0">
              <a:latin typeface="Verdana" pitchFamily="34" charset="0"/>
            </a:endParaRPr>
          </a:p>
          <a:p>
            <a:pPr marL="914400" lvl="1" indent="-457200"/>
            <a:r>
              <a:rPr lang="en-US" sz="2400" b="1" dirty="0">
                <a:latin typeface="Verdana" pitchFamily="34" charset="0"/>
              </a:rPr>
              <a:t>3. </a:t>
            </a:r>
            <a:r>
              <a:rPr lang="en-US" sz="2400" b="1" dirty="0" err="1">
                <a:solidFill>
                  <a:srgbClr val="FFCC00"/>
                </a:solidFill>
                <a:latin typeface="Verdana" pitchFamily="34" charset="0"/>
              </a:rPr>
              <a:t>Caseous</a:t>
            </a:r>
            <a:r>
              <a:rPr lang="en-US" sz="2400" b="1" dirty="0">
                <a:solidFill>
                  <a:srgbClr val="FFCC00"/>
                </a:solidFill>
                <a:latin typeface="Verdana" pitchFamily="34" charset="0"/>
              </a:rPr>
              <a:t> necrosis</a:t>
            </a:r>
            <a:r>
              <a:rPr lang="en-US" sz="2400" dirty="0" smtClean="0">
                <a:latin typeface="Verdana" pitchFamily="34" charset="0"/>
              </a:rPr>
              <a:t>:</a:t>
            </a:r>
          </a:p>
          <a:p>
            <a:pPr marL="914400" lvl="1" indent="-457200"/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>
                <a:latin typeface="Verdana" pitchFamily="34" charset="0"/>
              </a:rPr>
              <a:t>a form of </a:t>
            </a:r>
            <a:r>
              <a:rPr lang="en-US" sz="2400" dirty="0" err="1">
                <a:latin typeface="Verdana" pitchFamily="34" charset="0"/>
              </a:rPr>
              <a:t>coagulative</a:t>
            </a:r>
            <a:r>
              <a:rPr lang="en-US" sz="2400" dirty="0">
                <a:latin typeface="Verdana" pitchFamily="34" charset="0"/>
              </a:rPr>
              <a:t> necrosis (cheese-like). Example: tuberculosis lesions. </a:t>
            </a:r>
            <a:endParaRPr lang="en-US" sz="2400" dirty="0" smtClean="0">
              <a:latin typeface="Verdana" pitchFamily="34" charset="0"/>
            </a:endParaRPr>
          </a:p>
          <a:p>
            <a:pPr marL="914400" lvl="1" indent="-457200"/>
            <a:endParaRPr lang="en-US" sz="2400" dirty="0">
              <a:latin typeface="Verdana" pitchFamily="34" charset="0"/>
            </a:endParaRPr>
          </a:p>
          <a:p>
            <a:pPr marL="914400" lvl="1" indent="-457200"/>
            <a:r>
              <a:rPr lang="en-US" sz="2400" b="1" dirty="0">
                <a:latin typeface="Verdana" pitchFamily="34" charset="0"/>
              </a:rPr>
              <a:t>4. </a:t>
            </a:r>
            <a:r>
              <a:rPr lang="en-US" sz="2400" b="1" dirty="0">
                <a:solidFill>
                  <a:srgbClr val="FFCC00"/>
                </a:solidFill>
                <a:latin typeface="Verdana" pitchFamily="34" charset="0"/>
              </a:rPr>
              <a:t>Fat necrosis</a:t>
            </a:r>
            <a:r>
              <a:rPr lang="en-US" sz="2400" dirty="0">
                <a:latin typeface="Verdana" pitchFamily="34" charset="0"/>
              </a:rPr>
              <a:t>: </a:t>
            </a:r>
            <a:endParaRPr lang="en-US" sz="2400" dirty="0" smtClean="0">
              <a:latin typeface="Verdana" pitchFamily="34" charset="0"/>
            </a:endParaRPr>
          </a:p>
          <a:p>
            <a:pPr marL="914400" lvl="1" indent="-457200"/>
            <a:r>
              <a:rPr lang="en-US" sz="2400" dirty="0" smtClean="0">
                <a:latin typeface="Verdana" pitchFamily="34" charset="0"/>
              </a:rPr>
              <a:t>enzymatic </a:t>
            </a:r>
            <a:r>
              <a:rPr lang="en-US" sz="2400" dirty="0">
                <a:latin typeface="Verdana" pitchFamily="34" charset="0"/>
              </a:rPr>
              <a:t>digestion of fat</a:t>
            </a:r>
            <a:r>
              <a:rPr lang="en-US" sz="2400" dirty="0" smtClean="0">
                <a:latin typeface="Verdana" pitchFamily="34" charset="0"/>
              </a:rPr>
              <a:t>.</a:t>
            </a:r>
          </a:p>
          <a:p>
            <a:pPr marL="914400" lvl="1" indent="-457200"/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>
                <a:latin typeface="Verdana" pitchFamily="34" charset="0"/>
              </a:rPr>
              <a:t>Example: necrosis of fat by pancreatic enzymes</a:t>
            </a:r>
            <a:r>
              <a:rPr lang="en-US" sz="2400" dirty="0" smtClean="0">
                <a:latin typeface="Verdana" pitchFamily="34" charset="0"/>
              </a:rPr>
              <a:t>.</a:t>
            </a:r>
          </a:p>
          <a:p>
            <a:pPr marL="914400" lvl="1" indent="-457200"/>
            <a:r>
              <a:rPr lang="en-US" sz="2400" dirty="0" smtClean="0">
                <a:latin typeface="Verdana" pitchFamily="34" charset="0"/>
              </a:rPr>
              <a:t> </a:t>
            </a:r>
            <a:endParaRPr lang="en-US" sz="2400" dirty="0">
              <a:latin typeface="Verdana" pitchFamily="34" charset="0"/>
            </a:endParaRPr>
          </a:p>
          <a:p>
            <a:pPr marL="914400" lvl="1" indent="-457200"/>
            <a:r>
              <a:rPr lang="en-US" sz="2400" b="1" dirty="0">
                <a:latin typeface="Verdana" pitchFamily="34" charset="0"/>
              </a:rPr>
              <a:t>5. </a:t>
            </a:r>
            <a:r>
              <a:rPr lang="en-US" sz="2400" b="1" dirty="0">
                <a:solidFill>
                  <a:srgbClr val="FFCC00"/>
                </a:solidFill>
                <a:latin typeface="Verdana" pitchFamily="34" charset="0"/>
              </a:rPr>
              <a:t>Gangrenous necrosis</a:t>
            </a:r>
            <a:r>
              <a:rPr lang="en-US" sz="2400" dirty="0" smtClean="0">
                <a:latin typeface="Verdana" pitchFamily="34" charset="0"/>
              </a:rPr>
              <a:t>:</a:t>
            </a:r>
          </a:p>
          <a:p>
            <a:pPr marL="914400" lvl="1" indent="-457200"/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000" dirty="0">
                <a:latin typeface="Verdana" pitchFamily="34" charset="0"/>
              </a:rPr>
              <a:t>Necrosis (secondary to ischemia) usually with superimposed infection. </a:t>
            </a:r>
            <a:endParaRPr lang="en-US" sz="2000" dirty="0" smtClean="0">
              <a:latin typeface="Verdana" pitchFamily="34" charset="0"/>
            </a:endParaRPr>
          </a:p>
          <a:p>
            <a:pPr marL="914400" lvl="1" indent="-457200"/>
            <a:r>
              <a:rPr lang="en-US" dirty="0" smtClean="0">
                <a:latin typeface="Verdana" pitchFamily="34" charset="0"/>
              </a:rPr>
              <a:t>Example</a:t>
            </a:r>
            <a:r>
              <a:rPr lang="en-US" dirty="0">
                <a:latin typeface="Verdana" pitchFamily="34" charset="0"/>
              </a:rPr>
              <a:t>: necrosis of distal limbs, usually foot and toes in diabetes</a:t>
            </a:r>
            <a:r>
              <a:rPr lang="en-US" sz="2000" dirty="0">
                <a:latin typeface="Verdana" pitchFamily="34" charset="0"/>
              </a:rPr>
              <a:t>.</a:t>
            </a:r>
            <a:r>
              <a:rPr lang="en-US" sz="2400" dirty="0">
                <a:latin typeface="Verdana" pitchFamily="34" charset="0"/>
              </a:rPr>
              <a:t> </a:t>
            </a:r>
          </a:p>
          <a:p>
            <a:pPr marL="914400" lvl="1" indent="-457200"/>
            <a:endParaRPr lang="en-US" sz="2400" b="1" dirty="0" smtClean="0">
              <a:latin typeface="Verdana" pitchFamily="34" charset="0"/>
            </a:endParaRPr>
          </a:p>
          <a:p>
            <a:pPr marL="914400" lvl="1" indent="-457200"/>
            <a:r>
              <a:rPr lang="en-US" sz="2400" b="1" dirty="0" smtClean="0">
                <a:latin typeface="Verdana" pitchFamily="34" charset="0"/>
              </a:rPr>
              <a:t>6</a:t>
            </a:r>
            <a:r>
              <a:rPr lang="en-US" sz="2400" b="1" dirty="0">
                <a:latin typeface="Verdana" pitchFamily="34" charset="0"/>
              </a:rPr>
              <a:t>. </a:t>
            </a:r>
            <a:r>
              <a:rPr lang="en-US" sz="2400" b="1" dirty="0" err="1" smtClean="0">
                <a:solidFill>
                  <a:srgbClr val="FFCC00"/>
                </a:solidFill>
                <a:latin typeface="Verdana" pitchFamily="34" charset="0"/>
              </a:rPr>
              <a:t>Fibrinoid</a:t>
            </a:r>
            <a:r>
              <a:rPr lang="en-US" sz="2400" b="1" dirty="0" smtClean="0">
                <a:solidFill>
                  <a:srgbClr val="FFCC00"/>
                </a:solidFill>
                <a:latin typeface="Verdana" pitchFamily="34" charset="0"/>
              </a:rPr>
              <a:t> necrosis: </a:t>
            </a:r>
            <a:r>
              <a:rPr lang="en-US" sz="2400" dirty="0" smtClean="0">
                <a:latin typeface="Verdana" pitchFamily="34" charset="0"/>
              </a:rPr>
              <a:t>typically seen in </a:t>
            </a:r>
            <a:r>
              <a:rPr lang="en-US" sz="2400" dirty="0" err="1" smtClean="0">
                <a:latin typeface="Verdana" pitchFamily="34" charset="0"/>
              </a:rPr>
              <a:t>vasculitis</a:t>
            </a:r>
            <a:r>
              <a:rPr lang="en-US" sz="2400" dirty="0" smtClean="0">
                <a:latin typeface="Verdana" pitchFamily="34" charset="0"/>
              </a:rPr>
              <a:t> and </a:t>
            </a:r>
            <a:r>
              <a:rPr lang="en-US" sz="2400" dirty="0" err="1" smtClean="0">
                <a:latin typeface="Verdana" pitchFamily="34" charset="0"/>
              </a:rPr>
              <a:t>glomerular</a:t>
            </a:r>
            <a:r>
              <a:rPr lang="en-US" sz="2400" dirty="0" smtClean="0">
                <a:latin typeface="Verdana" pitchFamily="34" charset="0"/>
              </a:rPr>
              <a:t> autoimmune diseases</a:t>
            </a:r>
          </a:p>
          <a:p>
            <a:pPr marL="914400" lvl="1" indent="-457200"/>
            <a:endParaRPr lang="en-US" sz="2400" b="1" dirty="0">
              <a:solidFill>
                <a:srgbClr val="FFCC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308</TotalTime>
  <Words>1197</Words>
  <Application>Microsoft Office PowerPoint</Application>
  <PresentationFormat>On-screen Show (4:3)</PresentationFormat>
  <Paragraphs>251</Paragraphs>
  <Slides>58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Metro</vt:lpstr>
      <vt:lpstr>Photo Editor Photo</vt:lpstr>
      <vt:lpstr>Necrosis and apoptosis</vt:lpstr>
      <vt:lpstr>Objectives</vt:lpstr>
      <vt:lpstr>Objectives</vt:lpstr>
      <vt:lpstr>Slide 4</vt:lpstr>
      <vt:lpstr>Objectives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Caseous necrosis: 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Objectives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MECHANISMS OF APOPTOSIS</vt:lpstr>
      <vt:lpstr>Slide 49</vt:lpstr>
      <vt:lpstr>Slide 50</vt:lpstr>
      <vt:lpstr>Slide 51</vt:lpstr>
      <vt:lpstr>Slide 52</vt:lpstr>
      <vt:lpstr>Slide 53</vt:lpstr>
      <vt:lpstr>Objectives</vt:lpstr>
      <vt:lpstr>Difference between apoptosis and necrosis   </vt:lpstr>
      <vt:lpstr>Slide 56</vt:lpstr>
      <vt:lpstr>Slide 57</vt:lpstr>
      <vt:lpstr>Slide 58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Necrosis and apoptosis</dc:title>
  <dc:creator>Dr.Maha</dc:creator>
  <cp:lastModifiedBy>Dr.Maha</cp:lastModifiedBy>
  <cp:revision>27</cp:revision>
  <dcterms:created xsi:type="dcterms:W3CDTF">2008-10-13T22:34:25Z</dcterms:created>
  <dcterms:modified xsi:type="dcterms:W3CDTF">2009-10-03T11:15:50Z</dcterms:modified>
</cp:coreProperties>
</file>