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82"/>
  </p:notesMasterIdLst>
  <p:sldIdLst>
    <p:sldId id="256" r:id="rId2"/>
    <p:sldId id="313" r:id="rId3"/>
    <p:sldId id="394" r:id="rId4"/>
    <p:sldId id="397" r:id="rId5"/>
    <p:sldId id="399" r:id="rId6"/>
    <p:sldId id="440" r:id="rId7"/>
    <p:sldId id="451" r:id="rId8"/>
    <p:sldId id="327" r:id="rId9"/>
    <p:sldId id="322" r:id="rId10"/>
    <p:sldId id="452" r:id="rId11"/>
    <p:sldId id="410" r:id="rId12"/>
    <p:sldId id="407" r:id="rId13"/>
    <p:sldId id="409" r:id="rId14"/>
    <p:sldId id="415" r:id="rId15"/>
    <p:sldId id="416" r:id="rId16"/>
    <p:sldId id="408" r:id="rId17"/>
    <p:sldId id="301" r:id="rId18"/>
    <p:sldId id="412" r:id="rId19"/>
    <p:sldId id="302" r:id="rId20"/>
    <p:sldId id="294" r:id="rId21"/>
    <p:sldId id="387" r:id="rId22"/>
    <p:sldId id="374" r:id="rId23"/>
    <p:sldId id="379" r:id="rId24"/>
    <p:sldId id="334" r:id="rId25"/>
    <p:sldId id="329" r:id="rId26"/>
    <p:sldId id="404" r:id="rId27"/>
    <p:sldId id="405" r:id="rId28"/>
    <p:sldId id="333" r:id="rId29"/>
    <p:sldId id="419" r:id="rId30"/>
    <p:sldId id="353" r:id="rId31"/>
    <p:sldId id="354" r:id="rId32"/>
    <p:sldId id="420" r:id="rId33"/>
    <p:sldId id="448" r:id="rId34"/>
    <p:sldId id="382" r:id="rId35"/>
    <p:sldId id="413" r:id="rId36"/>
    <p:sldId id="403" r:id="rId37"/>
    <p:sldId id="330" r:id="rId38"/>
    <p:sldId id="331" r:id="rId39"/>
    <p:sldId id="421" r:id="rId40"/>
    <p:sldId id="422" r:id="rId41"/>
    <p:sldId id="423" r:id="rId42"/>
    <p:sldId id="332" r:id="rId43"/>
    <p:sldId id="424" r:id="rId44"/>
    <p:sldId id="454" r:id="rId45"/>
    <p:sldId id="455" r:id="rId46"/>
    <p:sldId id="456" r:id="rId47"/>
    <p:sldId id="457" r:id="rId48"/>
    <p:sldId id="458" r:id="rId49"/>
    <p:sldId id="459" r:id="rId50"/>
    <p:sldId id="460" r:id="rId51"/>
    <p:sldId id="461" r:id="rId52"/>
    <p:sldId id="427" r:id="rId53"/>
    <p:sldId id="428" r:id="rId54"/>
    <p:sldId id="462" r:id="rId55"/>
    <p:sldId id="463" r:id="rId56"/>
    <p:sldId id="464" r:id="rId57"/>
    <p:sldId id="465" r:id="rId58"/>
    <p:sldId id="466" r:id="rId59"/>
    <p:sldId id="467" r:id="rId60"/>
    <p:sldId id="468" r:id="rId61"/>
    <p:sldId id="469" r:id="rId62"/>
    <p:sldId id="470" r:id="rId63"/>
    <p:sldId id="471" r:id="rId64"/>
    <p:sldId id="472" r:id="rId65"/>
    <p:sldId id="473" r:id="rId66"/>
    <p:sldId id="474" r:id="rId67"/>
    <p:sldId id="475" r:id="rId68"/>
    <p:sldId id="476" r:id="rId69"/>
    <p:sldId id="477" r:id="rId70"/>
    <p:sldId id="478" r:id="rId71"/>
    <p:sldId id="479" r:id="rId72"/>
    <p:sldId id="480" r:id="rId73"/>
    <p:sldId id="481" r:id="rId74"/>
    <p:sldId id="482" r:id="rId75"/>
    <p:sldId id="483" r:id="rId76"/>
    <p:sldId id="484" r:id="rId77"/>
    <p:sldId id="485" r:id="rId78"/>
    <p:sldId id="486" r:id="rId79"/>
    <p:sldId id="487" r:id="rId80"/>
    <p:sldId id="48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3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B9393C-45E1-4501-8203-DC6012DFDEE0}" type="datetimeFigureOut">
              <a:rPr lang="en-US" smtClean="0"/>
              <a:pPr/>
              <a:t>10/11/2009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E415E-9460-4104-AC65-67EE583B10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tissues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omic Sans MS" pitchFamily="66" charset="0"/>
              </a:rPr>
              <a:t>Red Arrow – </a:t>
            </a:r>
            <a:r>
              <a:rPr lang="en-US" sz="1200" dirty="0" err="1" smtClean="0">
                <a:latin typeface="Comic Sans MS" pitchFamily="66" charset="0"/>
              </a:rPr>
              <a:t>atropic</a:t>
            </a:r>
            <a:r>
              <a:rPr lang="en-US" sz="1200" dirty="0" smtClean="0">
                <a:latin typeface="Comic Sans MS" pitchFamily="66" charset="0"/>
              </a:rPr>
              <a:t> </a:t>
            </a:r>
            <a:r>
              <a:rPr lang="en-US" sz="1200" dirty="0" err="1" smtClean="0">
                <a:latin typeface="Comic Sans MS" pitchFamily="66" charset="0"/>
              </a:rPr>
              <a:t>hepatocytes</a:t>
            </a:r>
            <a:r>
              <a:rPr lang="en-US" sz="1200" dirty="0" smtClean="0">
                <a:latin typeface="Comic Sans MS" pitchFamily="66" charset="0"/>
              </a:rPr>
              <a:t/>
            </a:r>
            <a:br>
              <a:rPr lang="en-US" sz="1200" dirty="0" smtClean="0">
                <a:latin typeface="Comic Sans MS" pitchFamily="66" charset="0"/>
              </a:rPr>
            </a:br>
            <a:r>
              <a:rPr lang="en-US" sz="1200" dirty="0" smtClean="0">
                <a:latin typeface="Comic Sans MS" pitchFamily="66" charset="0"/>
              </a:rPr>
              <a:t>Black Arrow – </a:t>
            </a:r>
            <a:r>
              <a:rPr lang="en-US" sz="1200" dirty="0" err="1" smtClean="0">
                <a:latin typeface="Comic Sans MS" pitchFamily="66" charset="0"/>
              </a:rPr>
              <a:t>amyloid</a:t>
            </a:r>
            <a:r>
              <a:rPr lang="en-US" sz="1200" dirty="0" smtClean="0">
                <a:latin typeface="Comic Sans MS" pitchFamily="66" charset="0"/>
              </a:rPr>
              <a:t> deposition </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pitchFamily="34" charset="0"/>
              </a:rPr>
              <a:t>Liver biopsy. Hyaline material within the sinusoids is compressing the hepatocytes (hematoxylin and eosin).</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pitchFamily="34" charset="0"/>
              </a:rPr>
              <a:t>Liver biopsy. Immunohistochemical stain for amyloid P component shows a brown label in the same sinusoidal location as the hyaline matrix material. Amyloid P component is present in all form of amyloid.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sldNum" sz="quarter" idx="5"/>
          </p:nvPr>
        </p:nvSpPr>
        <p:spPr>
          <a:ln/>
        </p:spPr>
        <p:txBody>
          <a:bodyPr/>
          <a:lstStyle/>
          <a:p>
            <a:fld id="{97DE7A3B-9C16-4ECC-A5FC-6368C3EB4E5F}" type="slidenum">
              <a:rPr lang="en-US"/>
              <a:pPr/>
              <a:t>34</a:t>
            </a:fld>
            <a:endParaRPr lang="en-US"/>
          </a:p>
        </p:txBody>
      </p:sp>
      <p:sp>
        <p:nvSpPr>
          <p:cNvPr id="437250" name="Rectangle 2"/>
          <p:cNvSpPr>
            <a:spLocks noGrp="1" noRot="1" noChangeAspect="1" noChangeArrowheads="1" noTextEdit="1"/>
          </p:cNvSpPr>
          <p:nvPr>
            <p:ph type="sldImg"/>
          </p:nvPr>
        </p:nvSpPr>
        <p:spPr>
          <a:xfrm>
            <a:off x="1143000" y="685800"/>
            <a:ext cx="4572000" cy="3429000"/>
          </a:xfrm>
          <a:ln/>
        </p:spPr>
      </p:sp>
      <p:sp>
        <p:nvSpPr>
          <p:cNvPr id="437251" name="Rectangle 3"/>
          <p:cNvSpPr>
            <a:spLocks noGrp="1" noChangeArrowheads="1"/>
          </p:cNvSpPr>
          <p:nvPr>
            <p:ph type="body" idx="1"/>
          </p:nvPr>
        </p:nvSpPr>
        <p:spPr>
          <a:xfrm>
            <a:off x="685486" y="4342785"/>
            <a:ext cx="5487030" cy="4115107"/>
          </a:xfrm>
        </p:spPr>
        <p:txBody>
          <a:bodyPr lIns="91006" tIns="45503" rIns="91006" bIns="45503"/>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Amyloidosis</a:t>
            </a:r>
            <a:r>
              <a:rPr lang="en-US" dirty="0" smtClean="0"/>
              <a:t> is a collection of disease entities that produce</a:t>
            </a:r>
            <a:r>
              <a:rPr lang="en-US" baseline="30000" dirty="0" smtClean="0"/>
              <a:t> </a:t>
            </a:r>
            <a:r>
              <a:rPr lang="en-US" dirty="0" smtClean="0"/>
              <a:t>considerable morbidity and mortality and are increasing in prevalence.</a:t>
            </a:r>
            <a:r>
              <a:rPr lang="en-US" baseline="30000" dirty="0" smtClean="0"/>
              <a:t> </a:t>
            </a:r>
            <a:r>
              <a:rPr lang="en-US" dirty="0" smtClean="0"/>
              <a:t>The imaging findings are problematically nonspecific and diverse.</a:t>
            </a:r>
            <a:r>
              <a:rPr lang="en-US" baseline="30000" dirty="0" smtClean="0"/>
              <a:t> </a:t>
            </a:r>
            <a:r>
              <a:rPr lang="en-US" dirty="0" smtClean="0"/>
              <a:t>This lack of specificity is compounded by the fact that </a:t>
            </a:r>
            <a:r>
              <a:rPr lang="en-US" dirty="0" err="1" smtClean="0"/>
              <a:t>amyloidosis</a:t>
            </a:r>
            <a:r>
              <a:rPr lang="en-US" baseline="30000" dirty="0" smtClean="0"/>
              <a:t> </a:t>
            </a:r>
            <a:r>
              <a:rPr lang="en-US" dirty="0" smtClean="0"/>
              <a:t>is strongly associated with and frequently coexists with many</a:t>
            </a:r>
            <a:r>
              <a:rPr lang="en-US" baseline="30000" dirty="0" smtClean="0"/>
              <a:t> </a:t>
            </a:r>
            <a:r>
              <a:rPr lang="en-US" dirty="0" smtClean="0"/>
              <a:t>other chronic disease states that have their own imaging findings.</a:t>
            </a:r>
            <a:r>
              <a:rPr lang="en-US" baseline="30000" dirty="0" smtClean="0"/>
              <a:t> </a:t>
            </a:r>
            <a:r>
              <a:rPr lang="en-US" dirty="0" err="1" smtClean="0"/>
              <a:t>Amyloidosis</a:t>
            </a:r>
            <a:r>
              <a:rPr lang="en-US" dirty="0" smtClean="0"/>
              <a:t> can involve any organ singly or in conjunction with</a:t>
            </a:r>
            <a:r>
              <a:rPr lang="en-US" baseline="30000" dirty="0" smtClean="0"/>
              <a:t> </a:t>
            </a:r>
            <a:r>
              <a:rPr lang="en-US" dirty="0" smtClean="0"/>
              <a:t>other organs and can do so in the form of a focal, </a:t>
            </a:r>
            <a:r>
              <a:rPr lang="en-US" dirty="0" err="1" smtClean="0"/>
              <a:t>tumorlike</a:t>
            </a:r>
            <a:r>
              <a:rPr lang="en-US" baseline="30000" dirty="0" smtClean="0"/>
              <a:t> </a:t>
            </a:r>
            <a:r>
              <a:rPr lang="en-US" dirty="0" smtClean="0"/>
              <a:t>lesion or an infiltrative process. In the proper clinical setting,</a:t>
            </a:r>
            <a:r>
              <a:rPr lang="en-US" baseline="30000" dirty="0" smtClean="0"/>
              <a:t> </a:t>
            </a:r>
            <a:r>
              <a:rPr lang="en-US" dirty="0" smtClean="0"/>
              <a:t>that is, in a patient with chronic inflammatory disease and</a:t>
            </a:r>
            <a:r>
              <a:rPr lang="en-US" baseline="30000" dirty="0" smtClean="0"/>
              <a:t> </a:t>
            </a:r>
            <a:r>
              <a:rPr lang="en-US" dirty="0" smtClean="0"/>
              <a:t>especially in a patient with multiple myeloma, </a:t>
            </a:r>
            <a:r>
              <a:rPr lang="en-US" dirty="0" err="1" smtClean="0"/>
              <a:t>amyloidosis</a:t>
            </a:r>
            <a:r>
              <a:rPr lang="en-US" dirty="0" smtClean="0"/>
              <a:t> should</a:t>
            </a:r>
            <a:r>
              <a:rPr lang="en-US" baseline="30000" dirty="0" smtClean="0"/>
              <a:t> </a:t>
            </a:r>
            <a:r>
              <a:rPr lang="en-US" dirty="0" smtClean="0"/>
              <a:t>be considered as a possible cause of worsening or new symptoms</a:t>
            </a:r>
            <a:r>
              <a:rPr lang="en-US" baseline="30000" dirty="0" smtClean="0"/>
              <a:t> </a:t>
            </a:r>
            <a:r>
              <a:rPr lang="en-US" dirty="0" smtClean="0"/>
              <a:t>or imaging findings. Occasionally, the radiologic findings may</a:t>
            </a:r>
            <a:r>
              <a:rPr lang="en-US" baseline="30000" dirty="0" smtClean="0"/>
              <a:t> </a:t>
            </a:r>
            <a:r>
              <a:rPr lang="en-US" dirty="0" smtClean="0"/>
              <a:t>precede the clinical findings, thus providing the radiologist</a:t>
            </a:r>
            <a:r>
              <a:rPr lang="en-US" baseline="30000" dirty="0" smtClean="0"/>
              <a:t> </a:t>
            </a:r>
            <a:r>
              <a:rPr lang="en-US" dirty="0" smtClean="0"/>
              <a:t>with the opportunity to contribute to the patient’s care.</a:t>
            </a:r>
            <a:r>
              <a:rPr lang="en-US" baseline="30000" dirty="0" smtClean="0"/>
              <a:t> </a:t>
            </a:r>
            <a:r>
              <a:rPr lang="en-US" dirty="0" smtClean="0"/>
              <a:t>However, to make a difference in patient care, the radiologist</a:t>
            </a:r>
            <a:r>
              <a:rPr lang="en-US" baseline="30000" dirty="0" smtClean="0"/>
              <a:t> </a:t>
            </a:r>
            <a:r>
              <a:rPr lang="en-US" dirty="0" smtClean="0"/>
              <a:t>must be familiar with the diverse imaging findings of </a:t>
            </a:r>
            <a:r>
              <a:rPr lang="en-US" dirty="0" err="1" smtClean="0"/>
              <a:t>amyloidosis</a:t>
            </a:r>
            <a:r>
              <a:rPr lang="en-US" baseline="30000" dirty="0" smtClean="0"/>
              <a:t> </a:t>
            </a:r>
            <a:r>
              <a:rPr lang="en-US" dirty="0" smtClean="0"/>
              <a:t>as well as the patient’s clinical history, which could</a:t>
            </a:r>
            <a:r>
              <a:rPr lang="en-US" baseline="30000" dirty="0" smtClean="0"/>
              <a:t> </a:t>
            </a:r>
            <a:r>
              <a:rPr lang="en-US" dirty="0" smtClean="0"/>
              <a:t>raise the suspicion of </a:t>
            </a:r>
            <a:r>
              <a:rPr lang="en-US" dirty="0" err="1" smtClean="0"/>
              <a:t>amyloidosis</a:t>
            </a:r>
            <a:r>
              <a:rPr lang="en-US" dirty="0" smtClean="0"/>
              <a:t>.</a:t>
            </a:r>
            <a:r>
              <a:rPr lang="en-US" baseline="30000" dirty="0" smtClean="0"/>
              <a:t> </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dirty="0" smtClean="0">
                <a:latin typeface="Arial" pitchFamily="34" charset="0"/>
              </a:rPr>
              <a:t>This heart from a patient with primary amyloidosis is enlarged to more than five times the size of the normal organ as a result of extensive amyloid deposition</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pitchFamily="34" charset="0"/>
              </a:rPr>
              <a:t>Amyloidosis is characterized by slow deposition over years of increasing amounts of an amorphous proteinaceous material in one or more tissues. Seen here in the heart between the darker red myofibers are pale pink amyloid deposits.</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pitchFamily="34" charset="0"/>
              </a:rPr>
              <a:t>When stained with Congo red and observed under polarized light, the amyloid has a characteristic "apple green" birefringence as seen here in a deposit around an artery in the heart.</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pitchFamily="34" charset="0"/>
              </a:rPr>
              <a:t>Amyloidosis, a chronic renal disease that  may actually increase the size of the kidney. Pale deposits of amyloid are present in the cortex, most prominently at the upper center.</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r>
              <a:rPr lang="en-US">
                <a:solidFill>
                  <a:srgbClr val="000000"/>
                </a:solidFill>
                <a:latin typeface="Arial" pitchFamily="34" charset="0"/>
                <a:cs typeface="Arial" pitchFamily="34" charset="0"/>
              </a:rPr>
              <a:t> </a:t>
            </a:r>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Notice expansion of the mesangium by amorphous, acellular material. Several capillaries have been occluded by the infiltrating material  PAS.  Amyloid is not a unique protein, immunohistochemical stains are essential to elucidate the nature and composition of the amyloid deposits.</a:t>
            </a:r>
            <a:endParaRPr lang="en-US">
              <a:solidFill>
                <a:srgbClr val="000000"/>
              </a:solidFill>
              <a:latin typeface="TimesNewRomanPS"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5E6F3-B357-4C89-8A41-B82012F63E9A}" type="slidenum">
              <a:rPr lang="en-US"/>
              <a:pPr/>
              <a:t>3</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sz="1200" dirty="0" smtClean="0">
                <a:latin typeface="Arial" pitchFamily="34" charset="0"/>
              </a:rPr>
              <a:t>Regulation of protein folding in the ER. Many newly synthesized proteins are </a:t>
            </a:r>
            <a:r>
              <a:rPr lang="en-US" sz="1200" dirty="0" err="1" smtClean="0">
                <a:latin typeface="Arial" pitchFamily="34" charset="0"/>
              </a:rPr>
              <a:t>translocated</a:t>
            </a:r>
            <a:r>
              <a:rPr lang="en-US" sz="1200" dirty="0" smtClean="0">
                <a:latin typeface="Arial" pitchFamily="34" charset="0"/>
              </a:rPr>
              <a:t> into the ER, where they fold into their three-dimensional structures with the help of a series of molecular chaperones and folding catalysts (not shown). Correctly folded proteins are then transported to the Golgi complex and then delivered to the extracellular environment. However, incorrectly folded proteins are detected by a quality-control mechanism and sent along another pathway (the unfolded protein response) in which they are </a:t>
            </a:r>
            <a:r>
              <a:rPr lang="en-US" sz="1200" dirty="0" err="1" smtClean="0">
                <a:latin typeface="Arial" pitchFamily="34" charset="0"/>
              </a:rPr>
              <a:t>ubiquitinated</a:t>
            </a:r>
            <a:r>
              <a:rPr lang="en-US" sz="1200" dirty="0" smtClean="0">
                <a:latin typeface="Arial" pitchFamily="34" charset="0"/>
              </a:rPr>
              <a:t> and then degraded in the cytoplasm by </a:t>
            </a:r>
            <a:r>
              <a:rPr lang="en-US" sz="1200" dirty="0" err="1" smtClean="0">
                <a:latin typeface="Arial" pitchFamily="34" charset="0"/>
              </a:rPr>
              <a:t>proteasomes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The material is </a:t>
            </a:r>
            <a:r>
              <a:rPr lang="en-US" b="1">
                <a:solidFill>
                  <a:srgbClr val="000000"/>
                </a:solidFill>
                <a:latin typeface="Arial" pitchFamily="34" charset="0"/>
                <a:cs typeface="Arial" pitchFamily="34" charset="0"/>
              </a:rPr>
              <a:t>Congo Red positive</a:t>
            </a:r>
            <a:r>
              <a:rPr lang="en-US">
                <a:solidFill>
                  <a:srgbClr val="000000"/>
                </a:solidFill>
                <a:latin typeface="Arial" pitchFamily="34" charset="0"/>
                <a:cs typeface="Arial" pitchFamily="34" charset="0"/>
              </a:rPr>
              <a:t>, as illustrated on this slide (Congo Red stain).  Examination of this and the control slide under polarized light is essential (see next image)</a:t>
            </a:r>
            <a:endParaRPr lang="en-US">
              <a:solidFill>
                <a:srgbClr val="000000"/>
              </a:solidFill>
              <a:latin typeface="TimesNewRomanPS"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Characteristic green dicroism (birefringence) of the amyloid stained with Congo red and viewed under polarized light (right panel) and conventional light microscopy on the left.  (Congo red stain, polarized light on the right panel).  Examination of the Con red-stained slides is absolutely essential in the evaluation of the biopsy for amyloidosis.</a:t>
            </a:r>
            <a:endParaRPr lang="en-US">
              <a:solidFill>
                <a:srgbClr val="000000"/>
              </a:solidFill>
              <a:latin typeface="TimesNewRomanPS" charset="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Predominantly interstitial amyloid deposits.  Some patients with amyloidosis can have symptoms attributable to tubulo-interstitial involvement.  Notice amyloid deposits between the tubular basement membranes and the epithelium (arrows). (PAS)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Predominantly vascular involvement.  These patients tend to present with mild proteinuria only, however, renal failure and other organ involvement (heart disease) is often the main clinical feature.  (PAS)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The immunofluorescence microscopy in patients with AL amyloid (light chain-derived amyloid) shows a positive reactivity for only one of the light chains.  About 85% of AL amyloidosis is lambda light chain-reactive, 15% are composed of kappa light chains.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Characteristic infiltration of the capillary wall (subendothelial and subepithelial spaces) and of the mesangium by amorphous material.  Notice the extensive degenerative changes and effacement of foot processes.  On higher magnification this material is fibrillary in nature.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US" b="1">
                <a:solidFill>
                  <a:srgbClr val="000000"/>
                </a:solidFill>
                <a:latin typeface="Arial" pitchFamily="34" charset="0"/>
                <a:cs typeface="Arial" pitchFamily="34" charset="0"/>
              </a:rPr>
              <a:t>Renal amyloidosis</a:t>
            </a:r>
            <a:r>
              <a:rPr lang="en-US">
                <a:solidFill>
                  <a:srgbClr val="000000"/>
                </a:solidFill>
                <a:latin typeface="Arial" pitchFamily="34" charset="0"/>
                <a:cs typeface="Arial" pitchFamily="34" charset="0"/>
              </a:rPr>
              <a:t>. Characteristic amyloid fibrils (10-12 nanometer in diameter) are seen on this EM. The material is located in the mesangium.</a:t>
            </a:r>
            <a:endParaRPr lang="en-US">
              <a:solidFill>
                <a:srgbClr val="000000"/>
              </a:solidFill>
              <a:latin typeface="TimesNewRomanPS" charset="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pitchFamily="34" charset="0"/>
              </a:rPr>
              <a:t>Extracellular amorphous eosinophilic masses in the papillary dermis and thinning and obliteration of the rete ridges. There are diffuse deposits in the reticular dermis and subcutis with infiltration into blood vessel walls and pilosebaceous units. There is a marked infiltration of plasma cells.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pitchFamily="34" charset="0"/>
              </a:rPr>
              <a:t>By electron microscopy, amyloid is composed of fibrils, seen here as irregular grey material.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31BA8-B197-4116-AF35-FC7EEA84C205}" type="slidenum">
              <a:rPr lang="en-US"/>
              <a:pPr/>
              <a:t>54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ADCEA-B970-41CF-9BAC-AB403DFBE671}" type="slidenum">
              <a:rPr lang="en-US"/>
              <a:pPr/>
              <a:t>4</a:t>
            </a:fld>
            <a:endParaRPr lang="en-US"/>
          </a:p>
        </p:txBody>
      </p:sp>
      <p:sp>
        <p:nvSpPr>
          <p:cNvPr id="537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7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CBE4A-1A23-4B44-BBD4-ECC082ADE4D6}" type="slidenum">
              <a:rPr lang="en-US"/>
              <a:pPr/>
              <a:t>56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82858ED-D438-4E64-AAA9-0FB0C0B6BD0E}" type="slidenum">
              <a:rPr lang="en-US" smtClean="0"/>
              <a:pPr/>
              <a:t>58</a:t>
            </a:fld>
            <a:endParaRPr lang="en-US"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C1B3C24-A2F5-43E5-95BA-D481C063150D}" type="slidenum">
              <a:rPr lang="en-US" smtClean="0"/>
              <a:pPr/>
              <a:t>59</a:t>
            </a:fld>
            <a:endParaRPr lang="en-US"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12E8AFB-BF82-4BEF-9EC0-F762E8F80B63}" type="slidenum">
              <a:rPr lang="en-US" smtClean="0"/>
              <a:pPr/>
              <a:t>60</a:t>
            </a:fld>
            <a:endParaRPr 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89C90FF-011B-4A01-9393-3A4318925331}" type="slidenum">
              <a:rPr lang="en-US" smtClean="0"/>
              <a:pPr/>
              <a:t>61</a:t>
            </a:fld>
            <a:endParaRPr lang="en-US"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E68B925-8991-48BE-8507-5C9C2D9B1F8D}" type="slidenum">
              <a:rPr lang="en-US" smtClean="0"/>
              <a:pPr/>
              <a:t>62</a:t>
            </a:fld>
            <a:endParaRPr lang="en-US"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1191535-0027-4368-90F1-CAB48427D544}" type="slidenum">
              <a:rPr lang="en-US" smtClean="0"/>
              <a:pPr/>
              <a:t>63</a:t>
            </a:fld>
            <a:endParaRPr lang="en-US"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A743256-F163-4A74-B80F-69588CA5379C}" type="slidenum">
              <a:rPr lang="en-US" smtClean="0"/>
              <a:pPr/>
              <a:t>64</a:t>
            </a:fld>
            <a:endParaRPr lang="en-US"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1E6D65B-A2E6-4BC2-AC28-C16AE6CACFF3}" type="slidenum">
              <a:rPr lang="en-US" smtClean="0"/>
              <a:pPr/>
              <a:t>65</a:t>
            </a:fld>
            <a:endParaRPr lang="en-US"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ED4EBCD-B575-41E1-9AA1-990834DC80CE}" type="slidenum">
              <a:rPr lang="en-US" smtClean="0"/>
              <a:pPr/>
              <a:t>66</a:t>
            </a:fld>
            <a:endParaRPr lang="en-US"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5981C-FFB7-42E5-85A2-6EE656701472}" type="slidenum">
              <a:rPr lang="en-US"/>
              <a:pPr/>
              <a:t>5</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Unfolded or partially unfolded proteins associate with each other to form small, soluble aggregates that undergo further assembly into </a:t>
            </a:r>
            <a:r>
              <a:rPr lang="en-US" sz="1200" dirty="0" err="1" smtClean="0">
                <a:latin typeface="Arial" pitchFamily="34" charset="0"/>
              </a:rPr>
              <a:t>protofibrils</a:t>
            </a:r>
            <a:r>
              <a:rPr lang="en-US" sz="1200" dirty="0" smtClean="0">
                <a:latin typeface="Arial" pitchFamily="34" charset="0"/>
              </a:rPr>
              <a:t> or </a:t>
            </a:r>
            <a:r>
              <a:rPr lang="en-US" sz="1200" dirty="0" err="1" smtClean="0">
                <a:latin typeface="Arial" pitchFamily="34" charset="0"/>
              </a:rPr>
              <a:t>protofilaments</a:t>
            </a:r>
            <a:r>
              <a:rPr lang="en-US" sz="1200" dirty="0" smtClean="0">
                <a:latin typeface="Arial" pitchFamily="34" charset="0"/>
              </a:rPr>
              <a:t> (a) and then mature fibrils (b). The fibrils often accumulate in plaques or other structures such as the </a:t>
            </a:r>
            <a:r>
              <a:rPr lang="en-US" sz="1200" dirty="0" err="1" smtClean="0">
                <a:latin typeface="Arial" pitchFamily="34" charset="0"/>
              </a:rPr>
              <a:t>Lewy</a:t>
            </a:r>
            <a:r>
              <a:rPr lang="en-US" sz="1200" dirty="0" smtClean="0">
                <a:latin typeface="Arial" pitchFamily="34" charset="0"/>
              </a:rPr>
              <a:t> bodies associated with Parkinson’s disease (c). Some of the early aggregates seem to be amorphous or </a:t>
            </a:r>
            <a:r>
              <a:rPr lang="en-US" sz="1200" dirty="0" err="1" smtClean="0">
                <a:latin typeface="Arial" pitchFamily="34" charset="0"/>
              </a:rPr>
              <a:t>micellar</a:t>
            </a:r>
            <a:r>
              <a:rPr lang="en-US" sz="1200" dirty="0" smtClean="0">
                <a:latin typeface="Arial" pitchFamily="34" charset="0"/>
              </a:rPr>
              <a:t> in nature, although others form ring-shaped species with diameters of approximately 10 nm (d). </a:t>
            </a:r>
            <a:endParaRPr lang="en-US" sz="1200" dirty="0" smtClean="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788A58C-8D9F-4BDE-84A5-8AE8F49B6AF7}" type="slidenum">
              <a:rPr lang="en-US" smtClean="0"/>
              <a:pPr/>
              <a:t>67</a:t>
            </a:fld>
            <a:endParaRPr lang="en-US"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DA791F7-ADC1-44A0-8B39-65D2DC5989F4}" type="slidenum">
              <a:rPr lang="en-US" smtClean="0"/>
              <a:pPr/>
              <a:t>68</a:t>
            </a:fld>
            <a:endParaRPr lang="en-US"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F8E006E-2A19-4CC0-8A98-837356C5B386}" type="slidenum">
              <a:rPr lang="en-US" smtClean="0"/>
              <a:pPr/>
              <a:t>69</a:t>
            </a:fld>
            <a:endParaRPr 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FADCA2BA-5CF3-4DC4-BD1E-74A31A50DDD5}" type="slidenum">
              <a:rPr lang="en-US" smtClean="0"/>
              <a:pPr/>
              <a:t>70</a:t>
            </a:fld>
            <a:endParaRPr 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260574E-FA77-4EFD-AC04-D06728E63F7C}" type="slidenum">
              <a:rPr lang="en-US" smtClean="0"/>
              <a:pPr/>
              <a:t>71</a:t>
            </a:fld>
            <a:endParaRPr lang="en-US"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DD40017-B3DA-4CAC-9146-59EDC91F4763}" type="slidenum">
              <a:rPr lang="en-US" smtClean="0"/>
              <a:pPr/>
              <a:t>72</a:t>
            </a:fld>
            <a:endParaRPr lang="en-US"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C18D37D-317A-4026-B27F-D68AE9E90834}" type="slidenum">
              <a:rPr lang="en-US" smtClean="0"/>
              <a:pPr/>
              <a:t>73</a:t>
            </a:fld>
            <a:endParaRPr lang="en-US"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45CEF2C-83F7-4FFF-A5CE-F88189E25B76}" type="slidenum">
              <a:rPr lang="en-US" smtClean="0"/>
              <a:pPr/>
              <a:t>74</a:t>
            </a:fld>
            <a:endParaRPr 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A42208D-89D1-4015-93E8-D859AC113E0A}" type="slidenum">
              <a:rPr lang="en-US" smtClean="0"/>
              <a:pPr/>
              <a:t>75</a:t>
            </a:fld>
            <a:endParaRPr lang="en-US"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62F695F-D4A8-4ABD-8143-D9E2D8756BF0}" type="slidenum">
              <a:rPr lang="en-US" smtClean="0"/>
              <a:pPr/>
              <a:t>76</a:t>
            </a:fld>
            <a:endParaRPr lang="en-US"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100DA-2EDD-4E45-BF5E-724697EF56C5}" type="slidenum">
              <a:rPr lang="it-IT"/>
              <a:pPr/>
              <a:t>6</a:t>
            </a:fld>
            <a:endParaRPr lang="it-IT"/>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algn="ctr"/>
            <a:r>
              <a:rPr lang="it-IT">
                <a:solidFill>
                  <a:srgbClr val="000000"/>
                </a:solidFill>
                <a:latin typeface="Arial" pitchFamily="34" charset="0"/>
                <a:cs typeface="Arial" pitchFamily="34" charset="0"/>
              </a:rPr>
              <a:t>Figure 6-54 Proposed schema of the pathogenesis of the major forms of amyloid fibrils.</a:t>
            </a:r>
          </a:p>
          <a:p>
            <a:r>
              <a:rPr lang="it-IT"/>
              <a:t>Robbins-Cotran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6BC97A5-8581-4750-8ED7-8F5AAC0422C1}" type="slidenum">
              <a:rPr lang="en-US" smtClean="0"/>
              <a:pPr/>
              <a:t>77</a:t>
            </a:fld>
            <a:endParaRPr lang="en-US"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998E8BE-E828-465B-AD15-A85E40C95112}" type="slidenum">
              <a:rPr lang="en-US" smtClean="0"/>
              <a:pPr/>
              <a:t>78</a:t>
            </a:fld>
            <a:endParaRPr lang="en-US" smtClean="0"/>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5E3AAF4-470C-4F66-8FB5-392D4CF384AF}" type="slidenum">
              <a:rPr lang="en-US" smtClean="0"/>
              <a:pPr/>
              <a:t>79</a:t>
            </a:fld>
            <a:endParaRPr lang="en-US" smtClean="0"/>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288065E-395A-4AE8-BB16-6FE474372C83}" type="slidenum">
              <a:rPr lang="en-US" smtClean="0"/>
              <a:pPr/>
              <a:t>80</a:t>
            </a:fld>
            <a:endParaRPr lang="en-US" smtClean="0"/>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i="1" dirty="0" smtClean="0">
                <a:solidFill>
                  <a:srgbClr val="99FFCC"/>
                </a:solidFill>
                <a:latin typeface="Helvetica" charset="0"/>
              </a:rPr>
              <a:t>Tongue</a:t>
            </a:r>
          </a:p>
          <a:p>
            <a:pPr algn="l"/>
            <a:r>
              <a:rPr lang="en-US" sz="1200" i="1" dirty="0" smtClean="0">
                <a:solidFill>
                  <a:srgbClr val="99FFCC"/>
                </a:solidFill>
                <a:latin typeface="Helvetica" charset="0"/>
              </a:rPr>
              <a:t>(</a:t>
            </a:r>
            <a:r>
              <a:rPr lang="en-US" sz="1200" i="1" dirty="0" err="1" smtClean="0">
                <a:solidFill>
                  <a:srgbClr val="99FFCC"/>
                </a:solidFill>
                <a:latin typeface="Helvetica" charset="0"/>
              </a:rPr>
              <a:t>Macroglossia</a:t>
            </a:r>
            <a:r>
              <a:rPr lang="en-US" sz="1200" i="1" dirty="0" smtClean="0">
                <a:solidFill>
                  <a:srgbClr val="99FFCC"/>
                </a:solidFill>
                <a:latin typeface="Helvetica" charset="0"/>
              </a:rPr>
              <a:t>)</a:t>
            </a:r>
            <a:endParaRPr lang="en-US" sz="1200" b="1" dirty="0" smtClean="0">
              <a:solidFill>
                <a:srgbClr val="99FFCC"/>
              </a:solidFill>
              <a:latin typeface="Helvetica" charset="0"/>
            </a:endParaRPr>
          </a:p>
          <a:p>
            <a:pPr algn="r"/>
            <a:r>
              <a:rPr lang="en-US" sz="1200" i="1" dirty="0" smtClean="0">
                <a:solidFill>
                  <a:srgbClr val="99FFCC"/>
                </a:solidFill>
                <a:latin typeface="Helvetica" charset="0"/>
              </a:rPr>
              <a:t>Tongue</a:t>
            </a:r>
          </a:p>
          <a:p>
            <a:pPr algn="r"/>
            <a:r>
              <a:rPr lang="en-US" sz="1200" i="1" dirty="0" smtClean="0">
                <a:solidFill>
                  <a:srgbClr val="99FFCC"/>
                </a:solidFill>
                <a:latin typeface="Helvetica" charset="0"/>
              </a:rPr>
              <a:t>(</a:t>
            </a:r>
            <a:r>
              <a:rPr lang="en-US" sz="1200" i="1" dirty="0" err="1" smtClean="0">
                <a:solidFill>
                  <a:srgbClr val="99FFCC"/>
                </a:solidFill>
                <a:latin typeface="Helvetica" charset="0"/>
              </a:rPr>
              <a:t>Macroglossia</a:t>
            </a:r>
            <a:r>
              <a:rPr lang="en-US" sz="1200" i="1" dirty="0" smtClean="0">
                <a:solidFill>
                  <a:srgbClr val="99FFCC"/>
                </a:solidFill>
                <a:latin typeface="Helvetica" charset="0"/>
              </a:rPr>
              <a:t>)</a:t>
            </a:r>
            <a:endParaRPr lang="en-US" sz="1200" b="1" dirty="0" smtClean="0">
              <a:solidFill>
                <a:srgbClr val="99FFCC"/>
              </a:solidFill>
              <a:latin typeface="Helvetica" charset="0"/>
            </a:endParaRP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sldNum" sz="quarter" idx="5"/>
          </p:nvPr>
        </p:nvSpPr>
        <p:spPr>
          <a:ln/>
        </p:spPr>
        <p:txBody>
          <a:bodyPr/>
          <a:lstStyle/>
          <a:p>
            <a:fld id="{651DCE75-58D1-47DC-97F9-DF75A0AE2DAB}" type="slidenum">
              <a:rPr lang="en-US"/>
              <a:pPr/>
              <a:t>21</a:t>
            </a:fld>
            <a:endParaRPr lang="en-US"/>
          </a:p>
        </p:txBody>
      </p:sp>
      <p:sp>
        <p:nvSpPr>
          <p:cNvPr id="450562" name="Rectangle 2"/>
          <p:cNvSpPr>
            <a:spLocks noGrp="1" noRot="1" noChangeAspect="1" noChangeArrowheads="1" noTextEdit="1"/>
          </p:cNvSpPr>
          <p:nvPr>
            <p:ph type="sldImg"/>
          </p:nvPr>
        </p:nvSpPr>
        <p:spPr>
          <a:xfrm>
            <a:off x="1143000" y="685800"/>
            <a:ext cx="4572000" cy="3429000"/>
          </a:xfrm>
          <a:ln/>
        </p:spPr>
      </p:sp>
      <p:sp>
        <p:nvSpPr>
          <p:cNvPr id="450563" name="Rectangle 3"/>
          <p:cNvSpPr>
            <a:spLocks noGrp="1" noChangeArrowheads="1"/>
          </p:cNvSpPr>
          <p:nvPr>
            <p:ph type="body" idx="1"/>
          </p:nvPr>
        </p:nvSpPr>
        <p:spPr>
          <a:xfrm>
            <a:off x="915556" y="4342785"/>
            <a:ext cx="5026889" cy="4115107"/>
          </a:xfrm>
        </p:spPr>
        <p:txBody>
          <a:bodyPr lIns="91006" tIns="45503" rIns="91006" bIns="45503"/>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sldNum" sz="quarter" idx="5"/>
          </p:nvPr>
        </p:nvSpPr>
        <p:spPr>
          <a:ln/>
        </p:spPr>
        <p:txBody>
          <a:bodyPr/>
          <a:lstStyle/>
          <a:p>
            <a:fld id="{1DA2270A-CB8D-460E-A647-7ACE343FAB21}" type="slidenum">
              <a:rPr lang="en-US"/>
              <a:pPr/>
              <a:t>22</a:t>
            </a:fld>
            <a:endParaRPr lang="en-US"/>
          </a:p>
        </p:txBody>
      </p:sp>
      <p:sp>
        <p:nvSpPr>
          <p:cNvPr id="430082" name="Rectangle 2"/>
          <p:cNvSpPr>
            <a:spLocks noGrp="1" noRot="1" noChangeAspect="1" noChangeArrowheads="1" noTextEdit="1"/>
          </p:cNvSpPr>
          <p:nvPr>
            <p:ph type="sldImg"/>
          </p:nvPr>
        </p:nvSpPr>
        <p:spPr>
          <a:xfrm>
            <a:off x="1143000" y="685800"/>
            <a:ext cx="4572000" cy="3429000"/>
          </a:xfrm>
          <a:ln/>
        </p:spPr>
      </p:sp>
      <p:sp>
        <p:nvSpPr>
          <p:cNvPr id="430083" name="Rectangle 3"/>
          <p:cNvSpPr>
            <a:spLocks noGrp="1" noChangeArrowheads="1"/>
          </p:cNvSpPr>
          <p:nvPr>
            <p:ph type="body" idx="1"/>
          </p:nvPr>
        </p:nvSpPr>
        <p:spPr>
          <a:xfrm>
            <a:off x="915556" y="4342785"/>
            <a:ext cx="5026889" cy="4115107"/>
          </a:xfrm>
        </p:spPr>
        <p:txBody>
          <a:bodyPr lIns="91006" tIns="45503" rIns="91006" bIns="45503"/>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it-IT" b="1" dirty="0" smtClean="0">
                <a:latin typeface="Arial" pitchFamily="34" charset="0"/>
              </a:rPr>
              <a:t>Amyloidosis</a:t>
            </a:r>
          </a:p>
          <a:p>
            <a:pPr algn="ctr"/>
            <a:r>
              <a:rPr lang="it-IT" b="1" dirty="0" smtClean="0">
                <a:latin typeface="Arial" pitchFamily="34" charset="0"/>
              </a:rPr>
              <a:t>of the liver</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280E83D-12FC-4236-8FFD-3CEDDCC91A6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80E83D-12FC-4236-8FFD-3CEDDCC91A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80E83D-12FC-4236-8FFD-3CEDDCC91A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079" y="73025"/>
            <a:ext cx="8226778" cy="977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94079" y="1206500"/>
            <a:ext cx="8226778" cy="4584700"/>
          </a:xfrm>
        </p:spPr>
        <p:txBody>
          <a:bodyPr/>
          <a:lstStyle/>
          <a:p>
            <a:endParaRPr lang="en-US"/>
          </a:p>
        </p:txBody>
      </p:sp>
      <p:sp>
        <p:nvSpPr>
          <p:cNvPr id="4" name="Footer Placeholder 3"/>
          <p:cNvSpPr>
            <a:spLocks noGrp="1"/>
          </p:cNvSpPr>
          <p:nvPr>
            <p:ph type="ftr" sz="quarter" idx="10"/>
          </p:nvPr>
        </p:nvSpPr>
        <p:spPr>
          <a:xfrm>
            <a:off x="152400" y="6400800"/>
            <a:ext cx="2895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DDAA7D2-C203-4A9F-82D6-B0BB833CCCD7}"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80E83D-12FC-4236-8FFD-3CEDDCC91A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80E83D-12FC-4236-8FFD-3CEDDCC91A6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80E83D-12FC-4236-8FFD-3CEDDCC91A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80E83D-12FC-4236-8FFD-3CEDDCC91A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80E83D-12FC-4236-8FFD-3CEDDCC91A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80E83D-12FC-4236-8FFD-3CEDDCC91A6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80E83D-12FC-4236-8FFD-3CEDDCC91A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3F2CFCD-1FA3-4E2A-BAC1-254323700CBF}" type="datetimeFigureOut">
              <a:rPr lang="en-US" smtClean="0"/>
              <a:pPr/>
              <a:t>10/11/2009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80E83D-12FC-4236-8FFD-3CEDDCC91A6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3F2CFCD-1FA3-4E2A-BAC1-254323700CBF}" type="datetimeFigureOut">
              <a:rPr lang="en-US" smtClean="0"/>
              <a:pPr/>
              <a:t>10/11/2009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80E83D-12FC-4236-8FFD-3CEDDCC91A6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Insoluble" TargetMode="External"/><Relationship Id="rId3" Type="http://schemas.openxmlformats.org/officeDocument/2006/relationships/hyperlink" Target="http://en.wikipedia.org/wiki/Medicine" TargetMode="External"/><Relationship Id="rId7" Type="http://schemas.openxmlformats.org/officeDocument/2006/relationships/hyperlink" Target="http://en.wikipedia.org/wiki/Secondary_structu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n.wikipedia.org/wiki/Organ_(anatomy)" TargetMode="External"/><Relationship Id="rId5" Type="http://schemas.openxmlformats.org/officeDocument/2006/relationships/hyperlink" Target="http://en.wikipedia.org/wiki/Protein" TargetMode="External"/><Relationship Id="rId4" Type="http://schemas.openxmlformats.org/officeDocument/2006/relationships/hyperlink" Target="http://en.wikipedia.org/wiki/Amyloid" TargetMode="External"/><Relationship Id="rId9" Type="http://schemas.openxmlformats.org/officeDocument/2006/relationships/hyperlink" Target="http://en.wikipedia.org/wiki/Beta-pleated_sheet"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Haemodialysis-associated_amyloidosis" TargetMode="External"/><Relationship Id="rId3" Type="http://schemas.openxmlformats.org/officeDocument/2006/relationships/hyperlink" Target="http://en.wikipedia.org/wiki/Bence_Jones_protein" TargetMode="External"/><Relationship Id="rId7" Type="http://schemas.openxmlformats.org/officeDocument/2006/relationships/hyperlink" Target="http://en.wikipedia.org/wiki/Beta-2_microglobulin" TargetMode="External"/><Relationship Id="rId12" Type="http://schemas.openxmlformats.org/officeDocument/2006/relationships/hyperlink" Target="http://en.wikipedia.org/wiki/Systemic_senile_amyloidosis" TargetMode="External"/><Relationship Id="rId2" Type="http://schemas.openxmlformats.org/officeDocument/2006/relationships/hyperlink" Target="http://en.wikipedia.org/wiki/Immunoglobin_light_chain" TargetMode="External"/><Relationship Id="rId1" Type="http://schemas.openxmlformats.org/officeDocument/2006/relationships/slideLayout" Target="../slideLayouts/slideLayout2.xml"/><Relationship Id="rId6" Type="http://schemas.openxmlformats.org/officeDocument/2006/relationships/hyperlink" Target="http://en.wikipedia.org/wiki/AA_amyloidosis" TargetMode="External"/><Relationship Id="rId11" Type="http://schemas.openxmlformats.org/officeDocument/2006/relationships/hyperlink" Target="http://en.wikipedia.org/wiki/Familial_amyloidotic_polyneuropathies" TargetMode="External"/><Relationship Id="rId5" Type="http://schemas.openxmlformats.org/officeDocument/2006/relationships/hyperlink" Target="http://en.wikipedia.org/wiki/Serum_amyloid_A" TargetMode="External"/><Relationship Id="rId10" Type="http://schemas.openxmlformats.org/officeDocument/2006/relationships/hyperlink" Target="http://en.wikipedia.org/wiki/Transthyretin" TargetMode="External"/><Relationship Id="rId4" Type="http://schemas.openxmlformats.org/officeDocument/2006/relationships/hyperlink" Target="http://en.wikipedia.org/wiki/AL_amyloidosis" TargetMode="External"/><Relationship Id="rId9" Type="http://schemas.openxmlformats.org/officeDocument/2006/relationships/hyperlink" Target="http://en.wikipedia.org/wiki/Familial_mediterranean_feve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hyperlink" Target="http://www.scvir.org/members/caseclub/0298/0298_08/0298_082.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Multiple_myeloma"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43025"/>
            <a:ext cx="7772400" cy="2686050"/>
          </a:xfrm>
        </p:spPr>
        <p:txBody>
          <a:bodyPr/>
          <a:lstStyle/>
          <a:p>
            <a:r>
              <a:rPr lang="en-US" dirty="0" err="1" smtClean="0"/>
              <a:t>Amyloidosis</a:t>
            </a:r>
            <a:r>
              <a:rPr lang="en-US" dirty="0" smtClean="0"/>
              <a:t> </a:t>
            </a:r>
            <a:endParaRPr lang="en-US" dirty="0"/>
          </a:p>
        </p:txBody>
      </p:sp>
      <p:sp>
        <p:nvSpPr>
          <p:cNvPr id="3" name="Subtitle 2"/>
          <p:cNvSpPr>
            <a:spLocks noGrp="1"/>
          </p:cNvSpPr>
          <p:nvPr>
            <p:ph type="subTitle" idx="1"/>
          </p:nvPr>
        </p:nvSpPr>
        <p:spPr>
          <a:xfrm>
            <a:off x="990600" y="1828800"/>
            <a:ext cx="8153400" cy="50292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smtClean="0"/>
              <a:t>Definition : In </a:t>
            </a:r>
            <a:r>
              <a:rPr lang="en-US" dirty="0" smtClean="0">
                <a:hlinkClick r:id="rId3" action="ppaction://hlinkfile" tooltip="Medicine"/>
              </a:rPr>
              <a:t>medicine</a:t>
            </a:r>
            <a:r>
              <a:rPr lang="en-US" dirty="0" smtClean="0"/>
              <a:t>, </a:t>
            </a:r>
            <a:r>
              <a:rPr lang="en-US" b="1" dirty="0" err="1" smtClean="0"/>
              <a:t>amyloidosis</a:t>
            </a:r>
            <a:r>
              <a:rPr lang="en-US" dirty="0" smtClean="0"/>
              <a:t> refers to a variety of conditions in which </a:t>
            </a:r>
            <a:r>
              <a:rPr lang="en-US" dirty="0" err="1" smtClean="0">
                <a:hlinkClick r:id="rId4" action="ppaction://hlinkfile" tooltip="Amyloid"/>
              </a:rPr>
              <a:t>amyloid</a:t>
            </a:r>
            <a:r>
              <a:rPr lang="en-US" dirty="0" smtClean="0"/>
              <a:t> </a:t>
            </a:r>
            <a:r>
              <a:rPr lang="en-US" dirty="0" smtClean="0">
                <a:hlinkClick r:id="rId5" action="ppaction://hlinkfile" tooltip="Protein"/>
              </a:rPr>
              <a:t>proteins</a:t>
            </a:r>
            <a:r>
              <a:rPr lang="en-US" dirty="0" smtClean="0"/>
              <a:t> are abnormally deposited in </a:t>
            </a:r>
            <a:r>
              <a:rPr lang="en-US" dirty="0" smtClean="0">
                <a:hlinkClick r:id="rId6" action="ppaction://hlinkfile" tooltip="Organ (anatomy)"/>
              </a:rPr>
              <a:t>organs</a:t>
            </a:r>
            <a:r>
              <a:rPr lang="en-US" dirty="0" smtClean="0"/>
              <a:t> causing disease. A protein is </a:t>
            </a:r>
            <a:r>
              <a:rPr lang="en-US" dirty="0" err="1" smtClean="0"/>
              <a:t>amyloid</a:t>
            </a:r>
            <a:r>
              <a:rPr lang="en-US" dirty="0" smtClean="0"/>
              <a:t> if, due to an alteration in its </a:t>
            </a:r>
            <a:r>
              <a:rPr lang="en-US" dirty="0" smtClean="0">
                <a:hlinkClick r:id="rId7" action="ppaction://hlinkfile" tooltip="Secondary structure"/>
              </a:rPr>
              <a:t>secondary structure</a:t>
            </a:r>
            <a:r>
              <a:rPr lang="en-US" dirty="0" smtClean="0"/>
              <a:t>, it takes on a particular </a:t>
            </a:r>
            <a:r>
              <a:rPr lang="en-US" dirty="0" smtClean="0">
                <a:hlinkClick r:id="rId8" action="ppaction://hlinkfile" tooltip="Insoluble"/>
              </a:rPr>
              <a:t>insoluble</a:t>
            </a:r>
            <a:r>
              <a:rPr lang="en-US" dirty="0" smtClean="0"/>
              <a:t> form, called the </a:t>
            </a:r>
            <a:r>
              <a:rPr lang="en-US" dirty="0" smtClean="0">
                <a:hlinkClick r:id="rId9" action="ppaction://hlinkfile" tooltip="Beta-pleated sheet"/>
              </a:rPr>
              <a:t>beta-pleated sheet</a:t>
            </a:r>
            <a:r>
              <a:rPr lang="en-US" dirty="0" smtClean="0"/>
              <a:t>.</a:t>
            </a:r>
          </a:p>
          <a:p>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0" y="0"/>
          <a:ext cx="9144000" cy="6857998"/>
        </p:xfrm>
        <a:graphic>
          <a:graphicData uri="http://schemas.openxmlformats.org/drawingml/2006/table">
            <a:tbl>
              <a:tblPr firstRow="1" bandRow="1">
                <a:tableStyleId>{5C22544A-7EE6-4342-B048-85BDC9FD1C3A}</a:tableStyleId>
              </a:tblPr>
              <a:tblGrid>
                <a:gridCol w="2286000"/>
                <a:gridCol w="2286000"/>
                <a:gridCol w="2286000"/>
                <a:gridCol w="2286000"/>
              </a:tblGrid>
              <a:tr h="979714">
                <a:tc>
                  <a:txBody>
                    <a:bodyPr/>
                    <a:lstStyle/>
                    <a:p>
                      <a:r>
                        <a:rPr lang="en-US" dirty="0"/>
                        <a:t>Category</a:t>
                      </a:r>
                    </a:p>
                  </a:txBody>
                  <a:tcPr anchor="ctr"/>
                </a:tc>
                <a:tc>
                  <a:txBody>
                    <a:bodyPr/>
                    <a:lstStyle/>
                    <a:p>
                      <a:r>
                        <a:rPr lang="en-US"/>
                        <a:t>Amyloid type</a:t>
                      </a:r>
                    </a:p>
                  </a:txBody>
                  <a:tcPr anchor="ctr"/>
                </a:tc>
                <a:tc>
                  <a:txBody>
                    <a:bodyPr/>
                    <a:lstStyle/>
                    <a:p>
                      <a:r>
                        <a:rPr lang="en-US"/>
                        <a:t>Precursor protein</a:t>
                      </a:r>
                    </a:p>
                  </a:txBody>
                  <a:tcPr anchor="ctr"/>
                </a:tc>
                <a:tc>
                  <a:txBody>
                    <a:bodyPr/>
                    <a:lstStyle/>
                    <a:p>
                      <a:r>
                        <a:rPr lang="en-US"/>
                        <a:t>Amyloidosis</a:t>
                      </a:r>
                    </a:p>
                  </a:txBody>
                  <a:tcPr anchor="ctr"/>
                </a:tc>
              </a:tr>
              <a:tr h="979714">
                <a:tc>
                  <a:txBody>
                    <a:bodyPr/>
                    <a:lstStyle/>
                    <a:p>
                      <a:r>
                        <a:rPr lang="en-US" dirty="0"/>
                        <a:t>Systemic acquired</a:t>
                      </a:r>
                    </a:p>
                  </a:txBody>
                  <a:tcPr anchor="ctr">
                    <a:solidFill>
                      <a:schemeClr val="bg2">
                        <a:lumMod val="50000"/>
                      </a:schemeClr>
                    </a:solidFill>
                  </a:tcPr>
                </a:tc>
                <a:tc>
                  <a:txBody>
                    <a:bodyPr/>
                    <a:lstStyle/>
                    <a:p>
                      <a:r>
                        <a:rPr lang="en-US" dirty="0"/>
                        <a:t>AL</a:t>
                      </a:r>
                    </a:p>
                  </a:txBody>
                  <a:tcPr anchor="ctr">
                    <a:solidFill>
                      <a:schemeClr val="bg2">
                        <a:lumMod val="50000"/>
                      </a:schemeClr>
                    </a:solidFill>
                  </a:tcPr>
                </a:tc>
                <a:tc>
                  <a:txBody>
                    <a:bodyPr/>
                    <a:lstStyle/>
                    <a:p>
                      <a:r>
                        <a:rPr lang="fr-FR" dirty="0" err="1">
                          <a:hlinkClick r:id="rId2" action="ppaction://hlinkfile" tooltip="Immunoglobin light chain"/>
                        </a:rPr>
                        <a:t>Immunoglobin</a:t>
                      </a:r>
                      <a:r>
                        <a:rPr lang="fr-FR" dirty="0">
                          <a:hlinkClick r:id="rId2" action="ppaction://hlinkfile" tooltip="Immunoglobin light chain"/>
                        </a:rPr>
                        <a:t> light </a:t>
                      </a:r>
                      <a:r>
                        <a:rPr lang="fr-FR" dirty="0" err="1">
                          <a:hlinkClick r:id="rId2" action="ppaction://hlinkfile" tooltip="Immunoglobin light chain"/>
                        </a:rPr>
                        <a:t>chains</a:t>
                      </a:r>
                      <a:r>
                        <a:rPr lang="fr-FR" dirty="0"/>
                        <a:t> (</a:t>
                      </a:r>
                      <a:r>
                        <a:rPr lang="fr-FR" dirty="0" err="1">
                          <a:hlinkClick r:id="rId3" action="ppaction://hlinkfile" tooltip="Bence Jones protein"/>
                        </a:rPr>
                        <a:t>Bence</a:t>
                      </a:r>
                      <a:r>
                        <a:rPr lang="fr-FR" dirty="0">
                          <a:hlinkClick r:id="rId3" action="ppaction://hlinkfile" tooltip="Bence Jones protein"/>
                        </a:rPr>
                        <a:t> Jones </a:t>
                      </a:r>
                      <a:r>
                        <a:rPr lang="fr-FR" dirty="0" err="1">
                          <a:hlinkClick r:id="rId3" action="ppaction://hlinkfile" tooltip="Bence Jones protein"/>
                        </a:rPr>
                        <a:t>protein</a:t>
                      </a:r>
                      <a:r>
                        <a:rPr lang="fr-FR" dirty="0"/>
                        <a:t>)</a:t>
                      </a:r>
                    </a:p>
                  </a:txBody>
                  <a:tcPr anchor="ctr">
                    <a:solidFill>
                      <a:schemeClr val="bg2">
                        <a:lumMod val="50000"/>
                      </a:schemeClr>
                    </a:solidFill>
                  </a:tcPr>
                </a:tc>
                <a:tc>
                  <a:txBody>
                    <a:bodyPr/>
                    <a:lstStyle/>
                    <a:p>
                      <a:r>
                        <a:rPr lang="en-US" dirty="0">
                          <a:hlinkClick r:id="rId4" action="ppaction://hlinkfile" tooltip="AL amyloidosis"/>
                        </a:rPr>
                        <a:t>AL </a:t>
                      </a:r>
                      <a:r>
                        <a:rPr lang="en-US" dirty="0" err="1">
                          <a:hlinkClick r:id="rId4" action="ppaction://hlinkfile" tooltip="AL amyloidosis"/>
                        </a:rPr>
                        <a:t>amyloidosis</a:t>
                      </a:r>
                      <a:r>
                        <a:rPr lang="en-US" dirty="0"/>
                        <a:t> (primary </a:t>
                      </a:r>
                      <a:r>
                        <a:rPr lang="en-US" dirty="0" err="1"/>
                        <a:t>amyloidosis</a:t>
                      </a:r>
                      <a:r>
                        <a:rPr lang="en-US" dirty="0"/>
                        <a:t>)</a:t>
                      </a:r>
                    </a:p>
                  </a:txBody>
                  <a:tcPr anchor="ctr">
                    <a:solidFill>
                      <a:schemeClr val="bg2">
                        <a:lumMod val="50000"/>
                      </a:schemeClr>
                    </a:solidFill>
                  </a:tcPr>
                </a:tc>
              </a:tr>
              <a:tr h="979714">
                <a:tc>
                  <a:txBody>
                    <a:bodyPr/>
                    <a:lstStyle/>
                    <a:p>
                      <a:r>
                        <a:rPr lang="en-US" dirty="0"/>
                        <a:t>Systemic </a:t>
                      </a:r>
                      <a:r>
                        <a:rPr lang="en-US" dirty="0" smtClean="0"/>
                        <a:t>acquired</a:t>
                      </a:r>
                      <a:endParaRPr lang="en-US" dirty="0"/>
                    </a:p>
                  </a:txBody>
                  <a:tcPr anchor="ctr">
                    <a:solidFill>
                      <a:schemeClr val="bg2">
                        <a:lumMod val="50000"/>
                      </a:schemeClr>
                    </a:solidFill>
                  </a:tcPr>
                </a:tc>
                <a:tc>
                  <a:txBody>
                    <a:bodyPr/>
                    <a:lstStyle/>
                    <a:p>
                      <a:r>
                        <a:rPr lang="en-US" dirty="0"/>
                        <a:t>AA</a:t>
                      </a:r>
                    </a:p>
                  </a:txBody>
                  <a:tcPr anchor="ctr">
                    <a:solidFill>
                      <a:schemeClr val="bg2">
                        <a:lumMod val="50000"/>
                      </a:schemeClr>
                    </a:solidFill>
                  </a:tcPr>
                </a:tc>
                <a:tc>
                  <a:txBody>
                    <a:bodyPr/>
                    <a:lstStyle/>
                    <a:p>
                      <a:r>
                        <a:rPr lang="en-US" dirty="0">
                          <a:hlinkClick r:id="rId5" action="ppaction://hlinkfile" tooltip="Serum amyloid A"/>
                        </a:rPr>
                        <a:t>SAA</a:t>
                      </a:r>
                      <a:endParaRPr lang="en-US" dirty="0"/>
                    </a:p>
                  </a:txBody>
                  <a:tcPr anchor="ctr">
                    <a:solidFill>
                      <a:schemeClr val="bg2">
                        <a:lumMod val="50000"/>
                      </a:schemeClr>
                    </a:solidFill>
                  </a:tcPr>
                </a:tc>
                <a:tc>
                  <a:txBody>
                    <a:bodyPr/>
                    <a:lstStyle/>
                    <a:p>
                      <a:r>
                        <a:rPr lang="en-US" dirty="0">
                          <a:hlinkClick r:id="rId6" action="ppaction://hlinkfile" tooltip="AA amyloidosis"/>
                        </a:rPr>
                        <a:t>AA </a:t>
                      </a:r>
                      <a:r>
                        <a:rPr lang="en-US" dirty="0" err="1">
                          <a:hlinkClick r:id="rId6" action="ppaction://hlinkfile" tooltip="AA amyloidosis"/>
                        </a:rPr>
                        <a:t>amyloidosis</a:t>
                      </a:r>
                      <a:r>
                        <a:rPr lang="en-US" dirty="0"/>
                        <a:t> (secondary </a:t>
                      </a:r>
                      <a:r>
                        <a:rPr lang="en-US" dirty="0" err="1"/>
                        <a:t>amyloidosis</a:t>
                      </a:r>
                      <a:r>
                        <a:rPr lang="en-US" dirty="0"/>
                        <a:t>)</a:t>
                      </a:r>
                    </a:p>
                  </a:txBody>
                  <a:tcPr anchor="ctr">
                    <a:solidFill>
                      <a:schemeClr val="bg2">
                        <a:lumMod val="50000"/>
                      </a:schemeClr>
                    </a:solidFill>
                  </a:tcPr>
                </a:tc>
              </a:tr>
              <a:tr h="979714">
                <a:tc>
                  <a:txBody>
                    <a:bodyPr/>
                    <a:lstStyle/>
                    <a:p>
                      <a:r>
                        <a:rPr lang="en-US" dirty="0"/>
                        <a:t>Systemic </a:t>
                      </a:r>
                      <a:r>
                        <a:rPr lang="en-US" baseline="0" dirty="0" smtClean="0"/>
                        <a:t> acquired</a:t>
                      </a:r>
                      <a:endParaRPr lang="en-US" dirty="0"/>
                    </a:p>
                  </a:txBody>
                  <a:tcPr anchor="ctr">
                    <a:solidFill>
                      <a:schemeClr val="bg2">
                        <a:lumMod val="50000"/>
                      </a:schemeClr>
                    </a:solidFill>
                  </a:tcPr>
                </a:tc>
                <a:tc>
                  <a:txBody>
                    <a:bodyPr/>
                    <a:lstStyle/>
                    <a:p>
                      <a:r>
                        <a:rPr lang="en-US" dirty="0"/>
                        <a:t>A</a:t>
                      </a:r>
                      <a:r>
                        <a:rPr lang="el-GR" dirty="0"/>
                        <a:t>β</a:t>
                      </a:r>
                      <a:r>
                        <a:rPr lang="el-GR" baseline="-25000" dirty="0"/>
                        <a:t>2</a:t>
                      </a:r>
                      <a:r>
                        <a:rPr lang="el-GR" dirty="0"/>
                        <a:t> </a:t>
                      </a:r>
                      <a:r>
                        <a:rPr lang="en-US" dirty="0"/>
                        <a:t>m</a:t>
                      </a:r>
                    </a:p>
                  </a:txBody>
                  <a:tcPr anchor="ctr">
                    <a:solidFill>
                      <a:schemeClr val="bg2">
                        <a:lumMod val="50000"/>
                      </a:schemeClr>
                    </a:solidFill>
                  </a:tcPr>
                </a:tc>
                <a:tc>
                  <a:txBody>
                    <a:bodyPr/>
                    <a:lstStyle/>
                    <a:p>
                      <a:r>
                        <a:rPr lang="el-GR">
                          <a:hlinkClick r:id="rId7" action="ppaction://hlinkfile" tooltip="Beta-2 microglobulin"/>
                        </a:rPr>
                        <a:t>β</a:t>
                      </a:r>
                      <a:r>
                        <a:rPr lang="el-GR" baseline="-25000">
                          <a:hlinkClick r:id="rId7" action="ppaction://hlinkfile" tooltip="Beta-2 microglobulin"/>
                        </a:rPr>
                        <a:t>2</a:t>
                      </a:r>
                      <a:r>
                        <a:rPr lang="el-GR">
                          <a:hlinkClick r:id="rId7" action="ppaction://hlinkfile" tooltip="Beta-2 microglobulin"/>
                        </a:rPr>
                        <a:t> </a:t>
                      </a:r>
                      <a:r>
                        <a:rPr lang="en-US">
                          <a:hlinkClick r:id="rId7" action="ppaction://hlinkfile" tooltip="Beta-2 microglobulin"/>
                        </a:rPr>
                        <a:t>microglobulin</a:t>
                      </a:r>
                      <a:endParaRPr lang="en-US"/>
                    </a:p>
                  </a:txBody>
                  <a:tcPr anchor="ctr">
                    <a:solidFill>
                      <a:schemeClr val="bg2">
                        <a:lumMod val="50000"/>
                      </a:schemeClr>
                    </a:solidFill>
                  </a:tcPr>
                </a:tc>
                <a:tc>
                  <a:txBody>
                    <a:bodyPr/>
                    <a:lstStyle/>
                    <a:p>
                      <a:r>
                        <a:rPr lang="en-US" dirty="0" err="1">
                          <a:hlinkClick r:id="rId8" action="ppaction://hlinkfile" tooltip="Haemodialysis-associated amyloidosis"/>
                        </a:rPr>
                        <a:t>Haemodialysis</a:t>
                      </a:r>
                      <a:r>
                        <a:rPr lang="en-US" dirty="0">
                          <a:hlinkClick r:id="rId8" action="ppaction://hlinkfile" tooltip="Haemodialysis-associated amyloidosis"/>
                        </a:rPr>
                        <a:t> associated</a:t>
                      </a:r>
                      <a:endParaRPr lang="en-US" dirty="0"/>
                    </a:p>
                  </a:txBody>
                  <a:tcPr anchor="ctr">
                    <a:solidFill>
                      <a:schemeClr val="bg2">
                        <a:lumMod val="50000"/>
                      </a:schemeClr>
                    </a:solidFill>
                  </a:tcPr>
                </a:tc>
              </a:tr>
              <a:tr h="979714">
                <a:tc>
                  <a:txBody>
                    <a:bodyPr/>
                    <a:lstStyle/>
                    <a:p>
                      <a:r>
                        <a:rPr lang="en-US"/>
                        <a:t>Systemic hereditary</a:t>
                      </a:r>
                    </a:p>
                  </a:txBody>
                  <a:tcPr anchor="ctr">
                    <a:solidFill>
                      <a:schemeClr val="bg2">
                        <a:lumMod val="50000"/>
                      </a:schemeClr>
                    </a:solidFill>
                  </a:tcPr>
                </a:tc>
                <a:tc>
                  <a:txBody>
                    <a:bodyPr/>
                    <a:lstStyle/>
                    <a:p>
                      <a:r>
                        <a:rPr lang="en-US" dirty="0"/>
                        <a:t>AA</a:t>
                      </a:r>
                    </a:p>
                  </a:txBody>
                  <a:tcPr anchor="ctr">
                    <a:solidFill>
                      <a:schemeClr val="bg2">
                        <a:lumMod val="50000"/>
                      </a:schemeClr>
                    </a:solidFill>
                  </a:tcPr>
                </a:tc>
                <a:tc>
                  <a:txBody>
                    <a:bodyPr/>
                    <a:lstStyle/>
                    <a:p>
                      <a:r>
                        <a:rPr lang="en-US">
                          <a:hlinkClick r:id="rId5" action="ppaction://hlinkfile" tooltip="Serum amyloid A"/>
                        </a:rPr>
                        <a:t>SAA</a:t>
                      </a:r>
                      <a:endParaRPr lang="en-US"/>
                    </a:p>
                  </a:txBody>
                  <a:tcPr anchor="ctr">
                    <a:solidFill>
                      <a:schemeClr val="bg2">
                        <a:lumMod val="50000"/>
                      </a:schemeClr>
                    </a:solidFill>
                  </a:tcPr>
                </a:tc>
                <a:tc>
                  <a:txBody>
                    <a:bodyPr/>
                    <a:lstStyle/>
                    <a:p>
                      <a:r>
                        <a:rPr lang="en-US" dirty="0">
                          <a:hlinkClick r:id="rId9" action="ppaction://hlinkfile" tooltip="Familial mediterranean fever"/>
                        </a:rPr>
                        <a:t>Familial </a:t>
                      </a:r>
                      <a:r>
                        <a:rPr lang="en-US" dirty="0" err="1">
                          <a:hlinkClick r:id="rId9" action="ppaction://hlinkfile" tooltip="Familial mediterranean fever"/>
                        </a:rPr>
                        <a:t>mediterranean</a:t>
                      </a:r>
                      <a:r>
                        <a:rPr lang="en-US" dirty="0">
                          <a:hlinkClick r:id="rId9" action="ppaction://hlinkfile" tooltip="Familial mediterranean fever"/>
                        </a:rPr>
                        <a:t> fever</a:t>
                      </a:r>
                      <a:endParaRPr lang="en-US" dirty="0"/>
                    </a:p>
                  </a:txBody>
                  <a:tcPr anchor="ctr">
                    <a:solidFill>
                      <a:schemeClr val="bg2">
                        <a:lumMod val="50000"/>
                      </a:schemeClr>
                    </a:solidFill>
                  </a:tcPr>
                </a:tc>
              </a:tr>
              <a:tr h="979714">
                <a:tc>
                  <a:txBody>
                    <a:bodyPr/>
                    <a:lstStyle/>
                    <a:p>
                      <a:r>
                        <a:rPr lang="en-US"/>
                        <a:t>Systemic hereditary</a:t>
                      </a:r>
                    </a:p>
                  </a:txBody>
                  <a:tcPr anchor="ctr">
                    <a:solidFill>
                      <a:schemeClr val="bg2">
                        <a:lumMod val="50000"/>
                      </a:schemeClr>
                    </a:solidFill>
                  </a:tcPr>
                </a:tc>
                <a:tc>
                  <a:txBody>
                    <a:bodyPr/>
                    <a:lstStyle/>
                    <a:p>
                      <a:r>
                        <a:rPr lang="en-US" dirty="0"/>
                        <a:t>ATTR</a:t>
                      </a:r>
                    </a:p>
                  </a:txBody>
                  <a:tcPr anchor="ctr">
                    <a:solidFill>
                      <a:schemeClr val="bg2">
                        <a:lumMod val="50000"/>
                      </a:schemeClr>
                    </a:solidFill>
                  </a:tcPr>
                </a:tc>
                <a:tc>
                  <a:txBody>
                    <a:bodyPr/>
                    <a:lstStyle/>
                    <a:p>
                      <a:r>
                        <a:rPr lang="en-US">
                          <a:hlinkClick r:id="rId10" action="ppaction://hlinkfile" tooltip="Transthyretin"/>
                        </a:rPr>
                        <a:t>transthyretin</a:t>
                      </a:r>
                      <a:endParaRPr lang="en-US"/>
                    </a:p>
                  </a:txBody>
                  <a:tcPr anchor="ctr">
                    <a:solidFill>
                      <a:schemeClr val="bg2">
                        <a:lumMod val="50000"/>
                      </a:schemeClr>
                    </a:solidFill>
                  </a:tcPr>
                </a:tc>
                <a:tc>
                  <a:txBody>
                    <a:bodyPr/>
                    <a:lstStyle/>
                    <a:p>
                      <a:r>
                        <a:rPr lang="en-US" dirty="0">
                          <a:hlinkClick r:id="rId11" action="ppaction://hlinkfile" tooltip="Familial amyloidotic polyneuropathies"/>
                        </a:rPr>
                        <a:t>Familial </a:t>
                      </a:r>
                      <a:r>
                        <a:rPr lang="en-US" dirty="0" err="1">
                          <a:hlinkClick r:id="rId11" action="ppaction://hlinkfile" tooltip="Familial amyloidotic polyneuropathies"/>
                        </a:rPr>
                        <a:t>amyloidotic</a:t>
                      </a:r>
                      <a:r>
                        <a:rPr lang="en-US" dirty="0">
                          <a:hlinkClick r:id="rId11" action="ppaction://hlinkfile" tooltip="Familial amyloidotic polyneuropathies"/>
                        </a:rPr>
                        <a:t> </a:t>
                      </a:r>
                      <a:r>
                        <a:rPr lang="en-US" dirty="0" err="1">
                          <a:hlinkClick r:id="rId11" action="ppaction://hlinkfile" tooltip="Familial amyloidotic polyneuropathies"/>
                        </a:rPr>
                        <a:t>polyneuropathies</a:t>
                      </a:r>
                      <a:endParaRPr lang="en-US" dirty="0"/>
                    </a:p>
                  </a:txBody>
                  <a:tcPr anchor="ctr">
                    <a:solidFill>
                      <a:schemeClr val="bg2">
                        <a:lumMod val="50000"/>
                      </a:schemeClr>
                    </a:solidFill>
                  </a:tcPr>
                </a:tc>
              </a:tr>
              <a:tr h="979714">
                <a:tc>
                  <a:txBody>
                    <a:bodyPr/>
                    <a:lstStyle/>
                    <a:p>
                      <a:r>
                        <a:rPr lang="en-US"/>
                        <a:t>Systemic hereditary</a:t>
                      </a:r>
                    </a:p>
                  </a:txBody>
                  <a:tcPr anchor="ctr">
                    <a:solidFill>
                      <a:schemeClr val="bg2">
                        <a:lumMod val="50000"/>
                      </a:schemeClr>
                    </a:solidFill>
                  </a:tcPr>
                </a:tc>
                <a:tc>
                  <a:txBody>
                    <a:bodyPr/>
                    <a:lstStyle/>
                    <a:p>
                      <a:r>
                        <a:rPr lang="en-US" dirty="0"/>
                        <a:t>ATTR</a:t>
                      </a:r>
                    </a:p>
                  </a:txBody>
                  <a:tcPr anchor="ctr">
                    <a:solidFill>
                      <a:schemeClr val="bg2">
                        <a:lumMod val="50000"/>
                      </a:schemeClr>
                    </a:solidFill>
                  </a:tcPr>
                </a:tc>
                <a:tc>
                  <a:txBody>
                    <a:bodyPr/>
                    <a:lstStyle/>
                    <a:p>
                      <a:r>
                        <a:rPr lang="en-US">
                          <a:hlinkClick r:id="rId10" action="ppaction://hlinkfile" tooltip="Transthyretin"/>
                        </a:rPr>
                        <a:t>transthyretin</a:t>
                      </a:r>
                      <a:endParaRPr lang="en-US"/>
                    </a:p>
                  </a:txBody>
                  <a:tcPr anchor="ctr">
                    <a:solidFill>
                      <a:schemeClr val="bg2">
                        <a:lumMod val="50000"/>
                      </a:schemeClr>
                    </a:solidFill>
                  </a:tcPr>
                </a:tc>
                <a:tc>
                  <a:txBody>
                    <a:bodyPr/>
                    <a:lstStyle/>
                    <a:p>
                      <a:r>
                        <a:rPr lang="en-US" dirty="0">
                          <a:hlinkClick r:id="rId12" action="ppaction://hlinkfile" tooltip="Systemic senile amyloidosis"/>
                        </a:rPr>
                        <a:t>Systemic senile </a:t>
                      </a:r>
                      <a:r>
                        <a:rPr lang="en-US" dirty="0" err="1">
                          <a:hlinkClick r:id="rId12" action="ppaction://hlinkfile" tooltip="Systemic senile amyloidosis"/>
                        </a:rPr>
                        <a:t>amyloidosis</a:t>
                      </a:r>
                      <a:endParaRPr lang="en-US" dirty="0"/>
                    </a:p>
                  </a:txBody>
                  <a:tcPr anchor="ctr">
                    <a:solidFill>
                      <a:schemeClr val="bg2">
                        <a:lumMod val="5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228600" y="0"/>
            <a:ext cx="9372599"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normAutofit fontScale="90000"/>
          </a:bodyPr>
          <a:lstStyle/>
          <a:p>
            <a:r>
              <a:rPr lang="en-US"/>
              <a:t>Primary Amyloidosis: Histopathology</a:t>
            </a:r>
          </a:p>
        </p:txBody>
      </p:sp>
      <p:pic>
        <p:nvPicPr>
          <p:cNvPr id="608262" name="Picture 6" descr="G:\CME\Slide Presentations &amp; Handouts\Blinder\IM Review\009.jpg"/>
          <p:cNvPicPr>
            <a:picLocks noChangeAspect="1" noChangeArrowheads="1"/>
          </p:cNvPicPr>
          <p:nvPr/>
        </p:nvPicPr>
        <p:blipFill>
          <a:blip r:embed="rId3"/>
          <a:srcRect/>
          <a:stretch>
            <a:fillRect/>
          </a:stretch>
        </p:blipFill>
        <p:spPr bwMode="auto">
          <a:xfrm>
            <a:off x="990600" y="1524000"/>
            <a:ext cx="8153400" cy="5334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0" y="0"/>
            <a:ext cx="9372600" cy="685799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4" name="Rectangle 6"/>
          <p:cNvSpPr>
            <a:spLocks noGrp="1" noChangeArrowheads="1"/>
          </p:cNvSpPr>
          <p:nvPr>
            <p:ph type="title"/>
          </p:nvPr>
        </p:nvSpPr>
        <p:spPr>
          <a:xfrm>
            <a:off x="990600" y="0"/>
            <a:ext cx="8549922" cy="977900"/>
          </a:xfrm>
        </p:spPr>
        <p:txBody>
          <a:bodyPr>
            <a:normAutofit/>
          </a:bodyPr>
          <a:lstStyle/>
          <a:p>
            <a:r>
              <a:rPr lang="en-US" sz="3500" dirty="0"/>
              <a:t>Primary </a:t>
            </a:r>
            <a:r>
              <a:rPr lang="en-US" sz="3500" dirty="0" err="1"/>
              <a:t>Amyloidosis</a:t>
            </a:r>
            <a:r>
              <a:rPr lang="en-US" sz="3500" dirty="0"/>
              <a:t>: Conventional Therapy</a:t>
            </a:r>
            <a:endParaRPr lang="en-US" dirty="0"/>
          </a:p>
        </p:txBody>
      </p:sp>
      <p:sp>
        <p:nvSpPr>
          <p:cNvPr id="181255" name="Rectangle 7"/>
          <p:cNvSpPr>
            <a:spLocks noGrp="1" noChangeArrowheads="1"/>
          </p:cNvSpPr>
          <p:nvPr>
            <p:ph idx="1"/>
          </p:nvPr>
        </p:nvSpPr>
        <p:spPr>
          <a:xfrm>
            <a:off x="990600" y="1447800"/>
            <a:ext cx="8153400" cy="54102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a:t>General measures</a:t>
            </a:r>
          </a:p>
          <a:p>
            <a:pPr lvl="1"/>
            <a:r>
              <a:rPr lang="en-US"/>
              <a:t>Delay target organ failure</a:t>
            </a:r>
          </a:p>
          <a:p>
            <a:pPr lvl="1"/>
            <a:r>
              <a:rPr lang="en-US"/>
              <a:t>Improve quality of life</a:t>
            </a:r>
          </a:p>
          <a:p>
            <a:endParaRPr lang="en-US" sz="1800"/>
          </a:p>
          <a:p>
            <a:r>
              <a:rPr lang="en-US"/>
              <a:t>Specific interventions</a:t>
            </a:r>
          </a:p>
          <a:p>
            <a:pPr lvl="1"/>
            <a:r>
              <a:rPr lang="en-US"/>
              <a:t>Melphalan and Prednisone</a:t>
            </a:r>
          </a:p>
          <a:p>
            <a:pPr lvl="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0"/>
            <a:ext cx="81534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sz="3600" b="1" i="1" dirty="0" smtClean="0">
                <a:solidFill>
                  <a:srgbClr val="FFFF00"/>
                </a:solidFill>
              </a:rPr>
              <a:t>AMYLOIDOSIS</a:t>
            </a:r>
            <a:endParaRPr lang="en-US" sz="3600" b="1" i="1" dirty="0">
              <a:solidFill>
                <a:srgbClr val="FFFF00"/>
              </a:solidFill>
            </a:endParaRPr>
          </a:p>
        </p:txBody>
      </p:sp>
      <p:sp>
        <p:nvSpPr>
          <p:cNvPr id="22531" name="Rectangle 3"/>
          <p:cNvSpPr>
            <a:spLocks noGrp="1" noChangeArrowheads="1"/>
          </p:cNvSpPr>
          <p:nvPr>
            <p:ph idx="1"/>
          </p:nvPr>
        </p:nvSpPr>
        <p:spPr>
          <a:xfrm>
            <a:off x="990600" y="1143000"/>
            <a:ext cx="8153400" cy="5715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a:t>Disease characterized by extracellular deposition of pathologic insoluble fibrillar proteins in organs and tissues.</a:t>
            </a:r>
          </a:p>
          <a:p>
            <a:r>
              <a:rPr lang="en-US" sz="2800"/>
              <a:t>Term amyloid first coined by Virchow in mid 19</a:t>
            </a:r>
            <a:r>
              <a:rPr lang="en-US" sz="2800" baseline="30000"/>
              <a:t>th</a:t>
            </a:r>
            <a:r>
              <a:rPr lang="en-US" sz="2800"/>
              <a:t> century (meaning starch or cellulose).</a:t>
            </a:r>
          </a:p>
          <a:p>
            <a:r>
              <a:rPr lang="en-US" sz="2800"/>
              <a:t>Amyloid found to stain with congo red, appearing red microscopically in normal light but apple green when viewed in polarized light.</a:t>
            </a:r>
          </a:p>
          <a:p>
            <a:r>
              <a:rPr lang="en-US" sz="2800"/>
              <a:t>Fibrillar nature and beta pleated sheet configuration described by electron microscopy in 1959.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1371600" y="304800"/>
            <a:ext cx="8226778" cy="977900"/>
          </a:xfrm>
        </p:spPr>
        <p:txBody>
          <a:bodyPr>
            <a:normAutofit fontScale="90000"/>
          </a:bodyPr>
          <a:lstStyle/>
          <a:p>
            <a:r>
              <a:rPr lang="en-US" dirty="0"/>
              <a:t>Experimental approaches for the treatment of Multiple Myeloma</a:t>
            </a:r>
          </a:p>
        </p:txBody>
      </p:sp>
      <p:sp>
        <p:nvSpPr>
          <p:cNvPr id="614403" name="Rectangle 3"/>
          <p:cNvSpPr>
            <a:spLocks noGrp="1" noChangeArrowheads="1"/>
          </p:cNvSpPr>
          <p:nvPr>
            <p:ph idx="1"/>
          </p:nvPr>
        </p:nvSpPr>
        <p:spPr>
          <a:xfrm>
            <a:off x="990600" y="1600200"/>
            <a:ext cx="8153400" cy="52578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err="1"/>
              <a:t>Allogeneic</a:t>
            </a:r>
            <a:r>
              <a:rPr lang="en-US" dirty="0"/>
              <a:t> transplantation (8 studies)</a:t>
            </a:r>
          </a:p>
          <a:p>
            <a:pPr lvl="1"/>
            <a:r>
              <a:rPr lang="en-US" dirty="0"/>
              <a:t>Complete response rate	26-51%</a:t>
            </a:r>
          </a:p>
          <a:p>
            <a:pPr lvl="1"/>
            <a:r>
              <a:rPr lang="en-US" dirty="0"/>
              <a:t>Median event free survival	12-36 months	</a:t>
            </a:r>
          </a:p>
          <a:p>
            <a:r>
              <a:rPr lang="en-US" dirty="0" err="1"/>
              <a:t>Revimid</a:t>
            </a:r>
            <a:r>
              <a:rPr lang="en-US" dirty="0"/>
              <a:t> (CC-5013) Thalidomide derivative</a:t>
            </a:r>
          </a:p>
          <a:p>
            <a:pPr lvl="1"/>
            <a:r>
              <a:rPr lang="en-US" dirty="0"/>
              <a:t>Phase II study</a:t>
            </a:r>
          </a:p>
          <a:p>
            <a:r>
              <a:rPr lang="en-US" dirty="0"/>
              <a:t>PS-341 </a:t>
            </a:r>
            <a:r>
              <a:rPr lang="en-US" dirty="0" err="1"/>
              <a:t>Proteosome</a:t>
            </a:r>
            <a:r>
              <a:rPr lang="en-US" dirty="0"/>
              <a:t> inhibitor - </a:t>
            </a:r>
            <a:r>
              <a:rPr lang="en-US" dirty="0" err="1"/>
              <a:t>Cytotoxic</a:t>
            </a:r>
            <a:r>
              <a:rPr lang="en-US" dirty="0"/>
              <a:t> to plasma cells</a:t>
            </a:r>
          </a:p>
          <a:p>
            <a:pPr lvl="1"/>
            <a:r>
              <a:rPr lang="en-US" dirty="0"/>
              <a:t>Phase II study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447800" y="0"/>
            <a:ext cx="7498080" cy="1143000"/>
          </a:xfrm>
        </p:spPr>
        <p:txBody>
          <a:bodyPr/>
          <a:lstStyle/>
          <a:p>
            <a:r>
              <a:rPr lang="it-IT" dirty="0"/>
              <a:t>AA Amyloidogenesis</a:t>
            </a:r>
            <a:endParaRPr lang="en-GB" dirty="0"/>
          </a:p>
        </p:txBody>
      </p:sp>
      <p:sp>
        <p:nvSpPr>
          <p:cNvPr id="449539" name="AutoShape 3"/>
          <p:cNvSpPr>
            <a:spLocks noChangeAspect="1" noChangeArrowheads="1"/>
          </p:cNvSpPr>
          <p:nvPr/>
        </p:nvSpPr>
        <p:spPr bwMode="auto">
          <a:xfrm>
            <a:off x="3646488" y="2193925"/>
            <a:ext cx="250825" cy="373062"/>
          </a:xfrm>
          <a:prstGeom prst="downArrow">
            <a:avLst>
              <a:gd name="adj1" fmla="val 50000"/>
              <a:gd name="adj2" fmla="val 37183"/>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sp>
        <p:nvSpPr>
          <p:cNvPr id="449540" name="Rectangle 4"/>
          <p:cNvSpPr>
            <a:spLocks noChangeArrowheads="1"/>
          </p:cNvSpPr>
          <p:nvPr/>
        </p:nvSpPr>
        <p:spPr bwMode="auto">
          <a:xfrm>
            <a:off x="2133600" y="2492375"/>
            <a:ext cx="3276600" cy="64928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r>
              <a:rPr lang="it-IT"/>
              <a:t>IL-1, IL-6, TNF-</a:t>
            </a:r>
            <a:r>
              <a:rPr lang="it-IT">
                <a:sym typeface="Symbol" pitchFamily="18" charset="2"/>
              </a:rPr>
              <a:t></a:t>
            </a:r>
            <a:r>
              <a:rPr lang="it-IT" sz="3600" b="1">
                <a:solidFill>
                  <a:srgbClr val="FF0000"/>
                </a:solidFill>
              </a:rPr>
              <a:t>  </a:t>
            </a:r>
            <a:endParaRPr lang="en-GB" sz="3600" b="1">
              <a:solidFill>
                <a:srgbClr val="FF0000"/>
              </a:solidFill>
            </a:endParaRPr>
          </a:p>
        </p:txBody>
      </p:sp>
      <p:sp>
        <p:nvSpPr>
          <p:cNvPr id="449541" name="AutoShape 5"/>
          <p:cNvSpPr>
            <a:spLocks noChangeAspect="1" noChangeArrowheads="1"/>
          </p:cNvSpPr>
          <p:nvPr/>
        </p:nvSpPr>
        <p:spPr bwMode="auto">
          <a:xfrm>
            <a:off x="3646488" y="3221037"/>
            <a:ext cx="250825" cy="376238"/>
          </a:xfrm>
          <a:prstGeom prst="downArrow">
            <a:avLst>
              <a:gd name="adj1" fmla="val 50000"/>
              <a:gd name="adj2" fmla="val 375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sp>
        <p:nvSpPr>
          <p:cNvPr id="449542" name="Rectangle 6"/>
          <p:cNvSpPr>
            <a:spLocks noChangeArrowheads="1"/>
          </p:cNvSpPr>
          <p:nvPr/>
        </p:nvSpPr>
        <p:spPr bwMode="auto">
          <a:xfrm>
            <a:off x="1828800" y="3573462"/>
            <a:ext cx="3886200" cy="6477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r>
              <a:rPr lang="it-IT" b="1"/>
              <a:t>SAA1 (&gt;70%)</a:t>
            </a:r>
            <a:r>
              <a:rPr lang="it-IT"/>
              <a:t> and SAA2</a:t>
            </a:r>
            <a:r>
              <a:rPr lang="it-IT" sz="3600" b="1">
                <a:solidFill>
                  <a:srgbClr val="FF0000"/>
                </a:solidFill>
              </a:rPr>
              <a:t>  </a:t>
            </a:r>
            <a:endParaRPr lang="en-GB" sz="3600" b="1">
              <a:solidFill>
                <a:srgbClr val="FF0000"/>
              </a:solidFill>
            </a:endParaRPr>
          </a:p>
        </p:txBody>
      </p:sp>
      <p:sp>
        <p:nvSpPr>
          <p:cNvPr id="449543" name="AutoShape 7"/>
          <p:cNvSpPr>
            <a:spLocks noChangeAspect="1" noChangeArrowheads="1"/>
          </p:cNvSpPr>
          <p:nvPr/>
        </p:nvSpPr>
        <p:spPr bwMode="auto">
          <a:xfrm>
            <a:off x="3646488" y="4373562"/>
            <a:ext cx="250825" cy="373063"/>
          </a:xfrm>
          <a:prstGeom prst="downArrow">
            <a:avLst>
              <a:gd name="adj1" fmla="val 50000"/>
              <a:gd name="adj2" fmla="val 3718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sp>
        <p:nvSpPr>
          <p:cNvPr id="449544" name="Rectangle 8"/>
          <p:cNvSpPr>
            <a:spLocks noChangeArrowheads="1"/>
          </p:cNvSpPr>
          <p:nvPr/>
        </p:nvSpPr>
        <p:spPr bwMode="auto">
          <a:xfrm>
            <a:off x="2133600" y="4724400"/>
            <a:ext cx="3276600" cy="64928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r>
              <a:rPr lang="it-IT"/>
              <a:t>HDL-SAA</a:t>
            </a:r>
            <a:r>
              <a:rPr lang="it-IT" sz="3600" b="1">
                <a:solidFill>
                  <a:srgbClr val="FF0000"/>
                </a:solidFill>
              </a:rPr>
              <a:t>  </a:t>
            </a:r>
            <a:endParaRPr lang="en-GB" sz="3600" b="1">
              <a:solidFill>
                <a:srgbClr val="FF0000"/>
              </a:solidFill>
            </a:endParaRPr>
          </a:p>
        </p:txBody>
      </p:sp>
      <p:sp>
        <p:nvSpPr>
          <p:cNvPr id="449545" name="AutoShape 9"/>
          <p:cNvSpPr>
            <a:spLocks noChangeAspect="1" noChangeArrowheads="1"/>
          </p:cNvSpPr>
          <p:nvPr/>
        </p:nvSpPr>
        <p:spPr bwMode="auto">
          <a:xfrm>
            <a:off x="3646488" y="5453062"/>
            <a:ext cx="250825" cy="376238"/>
          </a:xfrm>
          <a:prstGeom prst="downArrow">
            <a:avLst>
              <a:gd name="adj1" fmla="val 50000"/>
              <a:gd name="adj2" fmla="val 375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sp>
        <p:nvSpPr>
          <p:cNvPr id="449546" name="Rectangle 10"/>
          <p:cNvSpPr>
            <a:spLocks noChangeArrowheads="1"/>
          </p:cNvSpPr>
          <p:nvPr/>
        </p:nvSpPr>
        <p:spPr bwMode="auto">
          <a:xfrm>
            <a:off x="1219200" y="5859462"/>
            <a:ext cx="5257800" cy="6477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r>
              <a:rPr lang="it-IT" dirty="0"/>
              <a:t>Specific receptors on macrophages (spleen, liver, kidney</a:t>
            </a:r>
            <a:r>
              <a:rPr lang="it-IT" sz="2000" dirty="0"/>
              <a:t>)</a:t>
            </a:r>
            <a:r>
              <a:rPr lang="it-IT" sz="2000" b="1" dirty="0">
                <a:solidFill>
                  <a:srgbClr val="FF0000"/>
                </a:solidFill>
              </a:rPr>
              <a:t> </a:t>
            </a:r>
            <a:endParaRPr lang="en-GB" sz="2000" b="1" dirty="0">
              <a:solidFill>
                <a:srgbClr val="FF0000"/>
              </a:solidFill>
            </a:endParaRPr>
          </a:p>
        </p:txBody>
      </p:sp>
      <p:sp>
        <p:nvSpPr>
          <p:cNvPr id="449547" name="Text Box 11"/>
          <p:cNvSpPr txBox="1">
            <a:spLocks noChangeArrowheads="1"/>
          </p:cNvSpPr>
          <p:nvPr/>
        </p:nvSpPr>
        <p:spPr bwMode="auto">
          <a:xfrm>
            <a:off x="5486400" y="4648200"/>
            <a:ext cx="3657600" cy="116955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l" eaLnBrk="1" hangingPunct="1">
              <a:spcBef>
                <a:spcPct val="50000"/>
              </a:spcBef>
            </a:pPr>
            <a:r>
              <a:rPr lang="it-IT" sz="2000" dirty="0">
                <a:solidFill>
                  <a:schemeClr val="tx2"/>
                </a:solidFill>
              </a:rPr>
              <a:t>Plasma concentration changes from</a:t>
            </a:r>
          </a:p>
          <a:p>
            <a:pPr algn="l" eaLnBrk="1" hangingPunct="1">
              <a:spcBef>
                <a:spcPct val="50000"/>
              </a:spcBef>
            </a:pPr>
            <a:r>
              <a:rPr lang="it-IT" sz="2000" dirty="0">
                <a:solidFill>
                  <a:schemeClr val="tx2"/>
                </a:solidFill>
              </a:rPr>
              <a:t>3</a:t>
            </a:r>
            <a:r>
              <a:rPr lang="it-IT" sz="2000" dirty="0">
                <a:solidFill>
                  <a:schemeClr val="tx2"/>
                </a:solidFill>
                <a:cs typeface="Arial" charset="0"/>
              </a:rPr>
              <a:t>–</a:t>
            </a:r>
            <a:r>
              <a:rPr lang="it-IT" sz="2000" dirty="0">
                <a:solidFill>
                  <a:schemeClr val="tx2"/>
                </a:solidFill>
              </a:rPr>
              <a:t>10 mg/L  </a:t>
            </a:r>
            <a:r>
              <a:rPr lang="it-IT" sz="2000" dirty="0">
                <a:solidFill>
                  <a:schemeClr val="tx2"/>
                </a:solidFill>
                <a:sym typeface="Symbol" pitchFamily="18" charset="2"/>
              </a:rPr>
              <a:t> 100</a:t>
            </a:r>
            <a:r>
              <a:rPr lang="it-IT" sz="2000" dirty="0">
                <a:solidFill>
                  <a:schemeClr val="tx2"/>
                </a:solidFill>
                <a:cs typeface="Arial" charset="0"/>
                <a:sym typeface="Symbol" pitchFamily="18" charset="2"/>
              </a:rPr>
              <a:t>–</a:t>
            </a:r>
            <a:r>
              <a:rPr lang="it-IT" sz="2000" dirty="0">
                <a:solidFill>
                  <a:schemeClr val="tx2"/>
                </a:solidFill>
                <a:sym typeface="Symbol" pitchFamily="18" charset="2"/>
              </a:rPr>
              <a:t>1000 mg/L</a:t>
            </a:r>
            <a:endParaRPr lang="en-GB" sz="2000" dirty="0">
              <a:solidFill>
                <a:schemeClr val="tx2"/>
              </a:solidFill>
            </a:endParaRPr>
          </a:p>
        </p:txBody>
      </p:sp>
      <p:sp>
        <p:nvSpPr>
          <p:cNvPr id="449548" name="Rectangle 12"/>
          <p:cNvSpPr>
            <a:spLocks noChangeArrowheads="1"/>
          </p:cNvSpPr>
          <p:nvPr/>
        </p:nvSpPr>
        <p:spPr bwMode="auto">
          <a:xfrm>
            <a:off x="1295400" y="1287462"/>
            <a:ext cx="3886200" cy="6858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b"/>
          <a:lstStyle/>
          <a:p>
            <a:r>
              <a:rPr lang="en-GB" b="1" dirty="0">
                <a:effectLst>
                  <a:outerShdw blurRad="38100" dist="38100" dir="2700000" algn="tl">
                    <a:srgbClr val="000000"/>
                  </a:outerShdw>
                </a:effectLst>
              </a:rPr>
              <a:t>Tissue injury, infection</a:t>
            </a:r>
            <a:r>
              <a:rPr lang="it-IT" b="1" dirty="0">
                <a:effectLst>
                  <a:outerShdw blurRad="38100" dist="38100" dir="2700000" algn="tl">
                    <a:srgbClr val="000000"/>
                  </a:outerShdw>
                </a:effectLst>
              </a:rPr>
              <a:t>s</a:t>
            </a:r>
            <a:r>
              <a:rPr lang="it-IT" sz="3600" dirty="0">
                <a:solidFill>
                  <a:schemeClr val="tx2"/>
                </a:solidFill>
                <a:effectLst>
                  <a:outerShdw blurRad="38100" dist="38100" dir="2700000" algn="tl">
                    <a:srgbClr val="000000"/>
                  </a:outerShdw>
                </a:effectLst>
              </a:rPr>
              <a:t>  </a:t>
            </a:r>
            <a:endParaRPr lang="en-GB" sz="3600"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073" name="Group 17"/>
          <p:cNvGraphicFramePr>
            <a:graphicFrameLocks noGrp="1"/>
          </p:cNvGraphicFramePr>
          <p:nvPr/>
        </p:nvGraphicFramePr>
        <p:xfrm>
          <a:off x="1073150" y="1524000"/>
          <a:ext cx="8070850" cy="5334000"/>
        </p:xfrm>
        <a:graphic>
          <a:graphicData uri="http://schemas.openxmlformats.org/drawingml/2006/table">
            <a:tbl>
              <a:tblPr/>
              <a:tblGrid>
                <a:gridCol w="2881313"/>
                <a:gridCol w="2811462"/>
                <a:gridCol w="2378075"/>
              </a:tblGrid>
              <a:tr h="817265">
                <a:tc>
                  <a:txBody>
                    <a:bodyPr/>
                    <a:lstStyle/>
                    <a:p>
                      <a:pPr marL="0" marR="0" lvl="0" indent="0" algn="ctr" defTabSz="914400" rtl="0" eaLnBrk="0" fontAlgn="base" latinLnBrk="0" hangingPunct="0">
                        <a:lnSpc>
                          <a:spcPct val="100000"/>
                        </a:lnSpc>
                        <a:spcBef>
                          <a:spcPct val="30000"/>
                        </a:spcBef>
                        <a:spcAft>
                          <a:spcPct val="0"/>
                        </a:spcAft>
                        <a:buClr>
                          <a:srgbClr val="FFCC00"/>
                        </a:buClr>
                        <a:buSzTx/>
                        <a:buFontTx/>
                        <a:buNone/>
                        <a:tabLst/>
                      </a:pPr>
                      <a:r>
                        <a:rPr kumimoji="0" lang="it-IT" sz="2000" b="1" i="0" u="none" strike="noStrike" cap="none" normalizeH="0" baseline="0" dirty="0" smtClean="0">
                          <a:ln>
                            <a:noFill/>
                          </a:ln>
                          <a:solidFill>
                            <a:schemeClr val="tx1"/>
                          </a:solidFill>
                          <a:effectLst/>
                          <a:latin typeface="Arial" charset="0"/>
                        </a:rPr>
                        <a:t>Chronic Inflammatory Diseases</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FCC00"/>
                        </a:buClr>
                        <a:buSzTx/>
                        <a:buFontTx/>
                        <a:buNone/>
                        <a:tabLst/>
                      </a:pPr>
                      <a:r>
                        <a:rPr kumimoji="0" lang="it-IT" sz="2000" b="1" i="0" u="none" strike="noStrike" cap="none" normalizeH="0" baseline="0" dirty="0" smtClean="0">
                          <a:ln>
                            <a:noFill/>
                          </a:ln>
                          <a:solidFill>
                            <a:schemeClr val="tx1"/>
                          </a:solidFill>
                          <a:effectLst/>
                          <a:latin typeface="Arial" charset="0"/>
                        </a:rPr>
                        <a:t>Chronic Infections</a:t>
                      </a:r>
                      <a:endParaRPr kumimoji="0" lang="en-US" sz="2000" b="1" i="0" u="none" strike="noStrike" cap="none" normalizeH="0" baseline="0" dirty="0" smtClean="0">
                        <a:ln>
                          <a:noFill/>
                        </a:ln>
                        <a:solidFill>
                          <a:schemeClr val="tx1"/>
                        </a:solidFill>
                        <a:effectLst/>
                        <a:latin typeface="Arial"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FCC00"/>
                        </a:buClr>
                        <a:buSzTx/>
                        <a:buFontTx/>
                        <a:buNone/>
                        <a:tabLst/>
                      </a:pPr>
                      <a:r>
                        <a:rPr kumimoji="0" lang="it-IT" sz="2000" b="1" i="0" u="none" strike="noStrike" cap="none" normalizeH="0" baseline="0" smtClean="0">
                          <a:ln>
                            <a:noFill/>
                          </a:ln>
                          <a:solidFill>
                            <a:schemeClr val="tx1"/>
                          </a:solidFill>
                          <a:effectLst/>
                          <a:latin typeface="Arial" charset="0"/>
                        </a:rPr>
                        <a:t>Neoplasia</a:t>
                      </a:r>
                      <a:endParaRPr kumimoji="0" lang="en-US" sz="2000" b="0" i="0" u="none" strike="noStrike" cap="none" normalizeH="0" baseline="0" smtClean="0">
                        <a:ln>
                          <a:noFill/>
                        </a:ln>
                        <a:solidFill>
                          <a:schemeClr val="tx1"/>
                        </a:solidFill>
                        <a:effectLst/>
                        <a:latin typeface="Arial"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16735">
                <a:tc>
                  <a:txBody>
                    <a:bodyPr/>
                    <a:lstStyle/>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Rheumatoid arthritis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Psoriatic arthritis</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Chronic juvenile arthritis</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Ankylosing</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spondylitis</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Behcet’s</a:t>
                      </a:r>
                      <a:r>
                        <a:rPr kumimoji="0" lang="en-US" sz="1600" b="0" i="0" u="none" strike="noStrike" cap="none" normalizeH="0" baseline="0" dirty="0" smtClean="0">
                          <a:ln>
                            <a:noFill/>
                          </a:ln>
                          <a:solidFill>
                            <a:schemeClr val="tx1"/>
                          </a:solidFill>
                          <a:effectLst/>
                          <a:latin typeface="Arial" charset="0"/>
                        </a:rPr>
                        <a:t> syndrome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Reiter’s syndrome</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Adult Still's disease</a:t>
                      </a:r>
                    </a:p>
                    <a:p>
                      <a:pPr marL="0" marR="0" lvl="0" indent="0" algn="l" defTabSz="914400" rtl="0" eaLnBrk="0" fontAlgn="base" latinLnBrk="0" hangingPunct="0">
                        <a:lnSpc>
                          <a:spcPct val="110000"/>
                        </a:lnSpc>
                        <a:spcBef>
                          <a:spcPct val="0"/>
                        </a:spcBef>
                        <a:spcAft>
                          <a:spcPct val="0"/>
                        </a:spcAft>
                        <a:buClr>
                          <a:srgbClr val="FFCC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Inflammatory bowel disease</a:t>
                      </a:r>
                    </a:p>
                    <a:p>
                      <a:pPr marL="0" marR="0" lvl="0" indent="0" algn="l" defTabSz="914400" rtl="0" eaLnBrk="0" fontAlgn="base" latinLnBrk="0" hangingPunct="0">
                        <a:lnSpc>
                          <a:spcPct val="110000"/>
                        </a:lnSpc>
                        <a:spcBef>
                          <a:spcPct val="0"/>
                        </a:spcBef>
                        <a:spcAft>
                          <a:spcPct val="0"/>
                        </a:spcAft>
                        <a:buClr>
                          <a:srgbClr val="FFCC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1" i="0" u="none" strike="noStrike" cap="none" normalizeH="0" baseline="0" dirty="0" smtClean="0">
                          <a:ln>
                            <a:noFill/>
                          </a:ln>
                          <a:solidFill>
                            <a:schemeClr val="tx2"/>
                          </a:solidFill>
                          <a:effectLst/>
                          <a:latin typeface="Arial" charset="0"/>
                        </a:rPr>
                        <a:t>Hereditary periodic fevers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Tuberculosis</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it-IT" sz="1600" b="0" i="0" u="none" strike="noStrike" cap="none" normalizeH="0" baseline="0" dirty="0" smtClean="0">
                          <a:ln>
                            <a:noFill/>
                          </a:ln>
                          <a:solidFill>
                            <a:schemeClr val="tx1"/>
                          </a:solidFill>
                          <a:effectLst/>
                          <a:latin typeface="Arial" charset="0"/>
                        </a:rPr>
                        <a:t>Osteomyelitis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Bronchiectasis</a:t>
                      </a:r>
                      <a:r>
                        <a:rPr kumimoji="0" lang="en-US" sz="16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Leprosy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Pyelonephritis</a:t>
                      </a:r>
                      <a:r>
                        <a:rPr kumimoji="0" lang="en-US" sz="16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Decubitus</a:t>
                      </a:r>
                      <a:r>
                        <a:rPr kumimoji="0" lang="en-US" sz="1600" b="0" i="0" u="none" strike="noStrike" cap="none" normalizeH="0" baseline="0" dirty="0" smtClean="0">
                          <a:ln>
                            <a:noFill/>
                          </a:ln>
                          <a:solidFill>
                            <a:schemeClr val="tx1"/>
                          </a:solidFill>
                          <a:effectLst/>
                          <a:latin typeface="Arial" charset="0"/>
                        </a:rPr>
                        <a:t> ulcers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Whipple’s disease</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Acne </a:t>
                      </a:r>
                      <a:r>
                        <a:rPr kumimoji="0" lang="en-US" sz="1600" b="0" i="0" u="none" strike="noStrike" cap="none" normalizeH="0" baseline="0" dirty="0" err="1" smtClean="0">
                          <a:ln>
                            <a:noFill/>
                          </a:ln>
                          <a:solidFill>
                            <a:schemeClr val="tx1"/>
                          </a:solidFill>
                          <a:effectLst/>
                          <a:latin typeface="Arial" charset="0"/>
                        </a:rPr>
                        <a:t>conglobata</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Common variable </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immunodeficiency</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Hypo/</a:t>
                      </a:r>
                      <a:r>
                        <a:rPr kumimoji="0" lang="en-US" sz="1600" b="0" i="0" u="none" strike="noStrike" cap="none" normalizeH="0" baseline="0" dirty="0" err="1" smtClean="0">
                          <a:ln>
                            <a:noFill/>
                          </a:ln>
                          <a:solidFill>
                            <a:schemeClr val="tx1"/>
                          </a:solidFill>
                          <a:effectLst/>
                          <a:latin typeface="Arial" charset="0"/>
                        </a:rPr>
                        <a:t>agammaglobulinemia</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Cystic fibrosis</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Hepatoma</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Renal carcinoma</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Castleman's</a:t>
                      </a:r>
                      <a:r>
                        <a:rPr kumimoji="0" lang="en-US" sz="1600" b="0" i="0" u="none" strike="noStrike" cap="none" normalizeH="0" baseline="0" dirty="0" smtClean="0">
                          <a:ln>
                            <a:noFill/>
                          </a:ln>
                          <a:solidFill>
                            <a:schemeClr val="tx1"/>
                          </a:solidFill>
                          <a:effectLst/>
                          <a:latin typeface="Arial" charset="0"/>
                        </a:rPr>
                        <a:t> disease</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Hodgkin's disease</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Adult hairy cell leukemia</a:t>
                      </a: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err="1" smtClean="0">
                          <a:ln>
                            <a:noFill/>
                          </a:ln>
                          <a:solidFill>
                            <a:schemeClr val="tx1"/>
                          </a:solidFill>
                          <a:effectLst/>
                          <a:latin typeface="Arial" charset="0"/>
                        </a:rPr>
                        <a:t>Waldenström's</a:t>
                      </a:r>
                      <a:r>
                        <a:rPr kumimoji="0" lang="en-US" sz="1600" b="0" i="0" u="none" strike="noStrike" cap="none" normalizeH="0" baseline="0" dirty="0" smtClean="0">
                          <a:ln>
                            <a:noFill/>
                          </a:ln>
                          <a:solidFill>
                            <a:schemeClr val="tx1"/>
                          </a:solidFill>
                          <a:effectLst/>
                          <a:latin typeface="Arial" charset="0"/>
                        </a:rPr>
                        <a:t> disease</a:t>
                      </a:r>
                    </a:p>
                    <a:p>
                      <a:pPr marL="0" marR="0" lvl="0" indent="0" algn="l" defTabSz="914400" rtl="0" eaLnBrk="0" fontAlgn="base" latinLnBrk="0" hangingPunct="0">
                        <a:lnSpc>
                          <a:spcPct val="110000"/>
                        </a:lnSpc>
                        <a:spcBef>
                          <a:spcPct val="0"/>
                        </a:spcBef>
                        <a:spcAft>
                          <a:spcPct val="0"/>
                        </a:spcAft>
                        <a:buClr>
                          <a:srgbClr val="FFCC00"/>
                        </a:buClr>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1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9072" name="Rectangle 16"/>
          <p:cNvSpPr>
            <a:spLocks noGrp="1" noChangeArrowheads="1"/>
          </p:cNvSpPr>
          <p:nvPr>
            <p:ph type="title"/>
          </p:nvPr>
        </p:nvSpPr>
        <p:spPr>
          <a:xfrm>
            <a:off x="1066800" y="228600"/>
            <a:ext cx="8077200" cy="1143000"/>
          </a:xfrm>
        </p:spPr>
        <p:txBody>
          <a:bodyPr>
            <a:normAutofit fontScale="90000"/>
          </a:bodyPr>
          <a:lstStyle/>
          <a:p>
            <a:r>
              <a:rPr lang="it-IT" dirty="0"/>
              <a:t>Conditions Associated With </a:t>
            </a:r>
            <a:br>
              <a:rPr lang="it-IT" dirty="0"/>
            </a:br>
            <a:r>
              <a:rPr lang="it-IT" dirty="0"/>
              <a:t>AA Amyloidosis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5927725" y="1858963"/>
            <a:ext cx="6350" cy="6350"/>
          </a:xfrm>
          <a:prstGeom prst="rect">
            <a:avLst/>
          </a:prstGeom>
          <a:solidFill>
            <a:srgbClr val="FFFFFF"/>
          </a:solidFill>
          <a:ln w="9525">
            <a:noFill/>
            <a:miter lim="800000"/>
            <a:headEnd/>
            <a:tailEnd/>
          </a:ln>
        </p:spPr>
        <p:txBody>
          <a:bodyPr/>
          <a:lstStyle/>
          <a:p>
            <a:endParaRPr lang="en-US"/>
          </a:p>
        </p:txBody>
      </p:sp>
      <p:sp>
        <p:nvSpPr>
          <p:cNvPr id="432131" name="Rectangle 3"/>
          <p:cNvSpPr>
            <a:spLocks noChangeArrowheads="1"/>
          </p:cNvSpPr>
          <p:nvPr/>
        </p:nvSpPr>
        <p:spPr bwMode="auto">
          <a:xfrm>
            <a:off x="1117600" y="5718175"/>
            <a:ext cx="3175" cy="15875"/>
          </a:xfrm>
          <a:prstGeom prst="rect">
            <a:avLst/>
          </a:prstGeom>
          <a:noFill/>
          <a:ln w="9525">
            <a:noFill/>
            <a:miter lim="800000"/>
            <a:headEnd/>
            <a:tailEnd/>
          </a:ln>
        </p:spPr>
        <p:txBody>
          <a:bodyPr wrap="none" lIns="0" tIns="0" rIns="0" bIns="0">
            <a:spAutoFit/>
          </a:bodyPr>
          <a:lstStyle/>
          <a:p>
            <a:pPr algn="l" eaLnBrk="1" hangingPunct="1"/>
            <a:r>
              <a:rPr lang="it-IT" sz="100">
                <a:solidFill>
                  <a:srgbClr val="000000"/>
                </a:solidFill>
              </a:rPr>
              <a:t> </a:t>
            </a:r>
            <a:endParaRPr lang="it-IT" sz="1800"/>
          </a:p>
        </p:txBody>
      </p:sp>
      <p:sp>
        <p:nvSpPr>
          <p:cNvPr id="432132" name="Rectangle 4"/>
          <p:cNvSpPr>
            <a:spLocks noGrp="1" noChangeArrowheads="1"/>
          </p:cNvSpPr>
          <p:nvPr>
            <p:ph type="title"/>
          </p:nvPr>
        </p:nvSpPr>
        <p:spPr/>
        <p:txBody>
          <a:bodyPr>
            <a:normAutofit fontScale="90000"/>
          </a:bodyPr>
          <a:lstStyle/>
          <a:p>
            <a:r>
              <a:rPr lang="en-GB"/>
              <a:t>Presenting Clinical Features </a:t>
            </a:r>
            <a:br>
              <a:rPr lang="en-GB"/>
            </a:br>
            <a:r>
              <a:rPr lang="en-GB"/>
              <a:t>in AA Amyloidosis</a:t>
            </a:r>
            <a:endParaRPr lang="en-US"/>
          </a:p>
        </p:txBody>
      </p:sp>
      <p:grpSp>
        <p:nvGrpSpPr>
          <p:cNvPr id="2" name="Group 5"/>
          <p:cNvGrpSpPr>
            <a:grpSpLocks/>
          </p:cNvGrpSpPr>
          <p:nvPr/>
        </p:nvGrpSpPr>
        <p:grpSpPr bwMode="auto">
          <a:xfrm>
            <a:off x="914400" y="2133600"/>
            <a:ext cx="8229600" cy="4511675"/>
            <a:chOff x="667" y="1286"/>
            <a:chExt cx="3776" cy="2424"/>
          </a:xfrm>
        </p:grpSpPr>
        <p:sp>
          <p:nvSpPr>
            <p:cNvPr id="432134" name="Rectangle 6"/>
            <p:cNvSpPr>
              <a:spLocks noChangeArrowheads="1"/>
            </p:cNvSpPr>
            <p:nvPr/>
          </p:nvSpPr>
          <p:spPr bwMode="auto">
            <a:xfrm>
              <a:off x="1647" y="1363"/>
              <a:ext cx="578" cy="192"/>
            </a:xfrm>
            <a:prstGeom prst="rect">
              <a:avLst/>
            </a:prstGeom>
            <a:noFill/>
            <a:ln w="9525">
              <a:noFill/>
              <a:miter lim="800000"/>
              <a:headEnd/>
              <a:tailEnd/>
            </a:ln>
          </p:spPr>
          <p:txBody>
            <a:bodyPr wrap="none" lIns="0" tIns="0" rIns="0" bIns="0">
              <a:spAutoFit/>
            </a:bodyPr>
            <a:lstStyle/>
            <a:p>
              <a:pPr algn="l" eaLnBrk="1" hangingPunct="1"/>
              <a:r>
                <a:rPr lang="it-IT" sz="2000" b="1"/>
                <a:t>Feature</a:t>
              </a:r>
            </a:p>
          </p:txBody>
        </p:sp>
        <p:sp>
          <p:nvSpPr>
            <p:cNvPr id="432135" name="Rectangle 7"/>
            <p:cNvSpPr>
              <a:spLocks noChangeArrowheads="1"/>
            </p:cNvSpPr>
            <p:nvPr/>
          </p:nvSpPr>
          <p:spPr bwMode="auto">
            <a:xfrm>
              <a:off x="3921" y="1363"/>
              <a:ext cx="142" cy="192"/>
            </a:xfrm>
            <a:prstGeom prst="rect">
              <a:avLst/>
            </a:prstGeom>
            <a:noFill/>
            <a:ln w="9525">
              <a:noFill/>
              <a:miter lim="800000"/>
              <a:headEnd/>
              <a:tailEnd/>
            </a:ln>
          </p:spPr>
          <p:txBody>
            <a:bodyPr wrap="none" lIns="0" tIns="0" rIns="0" bIns="0">
              <a:spAutoFit/>
            </a:bodyPr>
            <a:lstStyle/>
            <a:p>
              <a:pPr algn="l" eaLnBrk="1" hangingPunct="1"/>
              <a:r>
                <a:rPr lang="it-IT" sz="2000" b="1"/>
                <a:t>%</a:t>
              </a:r>
            </a:p>
          </p:txBody>
        </p:sp>
        <p:sp>
          <p:nvSpPr>
            <p:cNvPr id="432136" name="Rectangle 8"/>
            <p:cNvSpPr>
              <a:spLocks noChangeArrowheads="1"/>
            </p:cNvSpPr>
            <p:nvPr/>
          </p:nvSpPr>
          <p:spPr bwMode="auto">
            <a:xfrm>
              <a:off x="960" y="1860"/>
              <a:ext cx="1880" cy="173"/>
            </a:xfrm>
            <a:prstGeom prst="rect">
              <a:avLst/>
            </a:prstGeom>
            <a:noFill/>
            <a:ln w="9525">
              <a:noFill/>
              <a:miter lim="800000"/>
              <a:headEnd/>
              <a:tailEnd/>
            </a:ln>
          </p:spPr>
          <p:txBody>
            <a:bodyPr wrap="none" lIns="0" tIns="0" rIns="0" bIns="0">
              <a:spAutoFit/>
            </a:bodyPr>
            <a:lstStyle/>
            <a:p>
              <a:pPr algn="l" eaLnBrk="1" hangingPunct="1"/>
              <a:r>
                <a:rPr lang="it-IT" sz="1800">
                  <a:solidFill>
                    <a:schemeClr val="tx2"/>
                  </a:solidFill>
                </a:rPr>
                <a:t>Proteinuria/renal insufficiency</a:t>
              </a:r>
            </a:p>
          </p:txBody>
        </p:sp>
        <p:sp>
          <p:nvSpPr>
            <p:cNvPr id="432137" name="Rectangle 9"/>
            <p:cNvSpPr>
              <a:spLocks noChangeArrowheads="1"/>
            </p:cNvSpPr>
            <p:nvPr/>
          </p:nvSpPr>
          <p:spPr bwMode="auto">
            <a:xfrm>
              <a:off x="2847" y="1860"/>
              <a:ext cx="40" cy="173"/>
            </a:xfrm>
            <a:prstGeom prst="rect">
              <a:avLst/>
            </a:prstGeom>
            <a:noFill/>
            <a:ln w="9525">
              <a:noFill/>
              <a:miter lim="800000"/>
              <a:headEnd/>
              <a:tailEnd/>
            </a:ln>
          </p:spPr>
          <p:txBody>
            <a:bodyPr wrap="none" lIns="0" tIns="0" rIns="0" bIns="0">
              <a:spAutoFit/>
            </a:bodyPr>
            <a:lstStyle/>
            <a:p>
              <a:pPr algn="l" eaLnBrk="1" hangingPunct="1"/>
              <a:r>
                <a:rPr lang="it-IT" sz="1800">
                  <a:solidFill>
                    <a:srgbClr val="FF0000"/>
                  </a:solidFill>
                </a:rPr>
                <a:t> </a:t>
              </a:r>
              <a:endParaRPr lang="it-IT" sz="1800"/>
            </a:p>
          </p:txBody>
        </p:sp>
        <p:sp>
          <p:nvSpPr>
            <p:cNvPr id="432138" name="Rectangle 10"/>
            <p:cNvSpPr>
              <a:spLocks noChangeArrowheads="1"/>
            </p:cNvSpPr>
            <p:nvPr/>
          </p:nvSpPr>
          <p:spPr bwMode="auto">
            <a:xfrm>
              <a:off x="960" y="2109"/>
              <a:ext cx="1429" cy="174"/>
            </a:xfrm>
            <a:prstGeom prst="rect">
              <a:avLst/>
            </a:prstGeom>
            <a:noFill/>
            <a:ln w="9525">
              <a:noFill/>
              <a:miter lim="800000"/>
              <a:headEnd/>
              <a:tailEnd/>
            </a:ln>
          </p:spPr>
          <p:txBody>
            <a:bodyPr wrap="none" lIns="0" tIns="0" rIns="0" bIns="0">
              <a:spAutoFit/>
            </a:bodyPr>
            <a:lstStyle/>
            <a:p>
              <a:pPr algn="l" eaLnBrk="1" hangingPunct="1"/>
              <a:r>
                <a:rPr lang="it-IT" sz="1800" dirty="0" smtClean="0"/>
                <a:t>Diarrhea/malabsorption</a:t>
              </a:r>
              <a:endParaRPr lang="it-IT" sz="1800" dirty="0"/>
            </a:p>
          </p:txBody>
        </p:sp>
        <p:sp>
          <p:nvSpPr>
            <p:cNvPr id="432139" name="Rectangle 11"/>
            <p:cNvSpPr>
              <a:spLocks noChangeArrowheads="1"/>
            </p:cNvSpPr>
            <p:nvPr/>
          </p:nvSpPr>
          <p:spPr bwMode="auto">
            <a:xfrm>
              <a:off x="3201" y="2109"/>
              <a:ext cx="40" cy="173"/>
            </a:xfrm>
            <a:prstGeom prst="rect">
              <a:avLst/>
            </a:prstGeom>
            <a:noFill/>
            <a:ln w="9525">
              <a:noFill/>
              <a:miter lim="800000"/>
              <a:headEnd/>
              <a:tailEnd/>
            </a:ln>
          </p:spPr>
          <p:txBody>
            <a:bodyPr wrap="none" lIns="0" tIns="0" rIns="0" bIns="0">
              <a:spAutoFit/>
            </a:bodyPr>
            <a:lstStyle/>
            <a:p>
              <a:pPr algn="l" eaLnBrk="1" hangingPunct="1"/>
              <a:r>
                <a:rPr lang="it-IT" sz="1800"/>
                <a:t> </a:t>
              </a:r>
            </a:p>
          </p:txBody>
        </p:sp>
        <p:sp>
          <p:nvSpPr>
            <p:cNvPr id="432140" name="Rectangle 12"/>
            <p:cNvSpPr>
              <a:spLocks noChangeArrowheads="1"/>
            </p:cNvSpPr>
            <p:nvPr/>
          </p:nvSpPr>
          <p:spPr bwMode="auto">
            <a:xfrm>
              <a:off x="960" y="2358"/>
              <a:ext cx="392" cy="173"/>
            </a:xfrm>
            <a:prstGeom prst="rect">
              <a:avLst/>
            </a:prstGeom>
            <a:noFill/>
            <a:ln w="9525">
              <a:noFill/>
              <a:miter lim="800000"/>
              <a:headEnd/>
              <a:tailEnd/>
            </a:ln>
          </p:spPr>
          <p:txBody>
            <a:bodyPr wrap="none" lIns="0" tIns="0" rIns="0" bIns="0">
              <a:spAutoFit/>
            </a:bodyPr>
            <a:lstStyle/>
            <a:p>
              <a:pPr algn="l" eaLnBrk="1" hangingPunct="1"/>
              <a:r>
                <a:rPr lang="it-IT" sz="1800"/>
                <a:t>Goiter</a:t>
              </a:r>
            </a:p>
          </p:txBody>
        </p:sp>
        <p:sp>
          <p:nvSpPr>
            <p:cNvPr id="432141" name="Rectangle 13"/>
            <p:cNvSpPr>
              <a:spLocks noChangeArrowheads="1"/>
            </p:cNvSpPr>
            <p:nvPr/>
          </p:nvSpPr>
          <p:spPr bwMode="auto">
            <a:xfrm>
              <a:off x="1354" y="2358"/>
              <a:ext cx="40" cy="173"/>
            </a:xfrm>
            <a:prstGeom prst="rect">
              <a:avLst/>
            </a:prstGeom>
            <a:noFill/>
            <a:ln w="9525">
              <a:noFill/>
              <a:miter lim="800000"/>
              <a:headEnd/>
              <a:tailEnd/>
            </a:ln>
          </p:spPr>
          <p:txBody>
            <a:bodyPr wrap="none" lIns="0" tIns="0" rIns="0" bIns="0">
              <a:spAutoFit/>
            </a:bodyPr>
            <a:lstStyle/>
            <a:p>
              <a:pPr algn="l" eaLnBrk="1" hangingPunct="1"/>
              <a:r>
                <a:rPr lang="it-IT" sz="1800"/>
                <a:t> </a:t>
              </a:r>
            </a:p>
          </p:txBody>
        </p:sp>
        <p:sp>
          <p:nvSpPr>
            <p:cNvPr id="432142" name="Rectangle 14"/>
            <p:cNvSpPr>
              <a:spLocks noChangeArrowheads="1"/>
            </p:cNvSpPr>
            <p:nvPr/>
          </p:nvSpPr>
          <p:spPr bwMode="auto">
            <a:xfrm>
              <a:off x="960" y="2607"/>
              <a:ext cx="2280" cy="173"/>
            </a:xfrm>
            <a:prstGeom prst="rect">
              <a:avLst/>
            </a:prstGeom>
            <a:noFill/>
            <a:ln w="9525">
              <a:noFill/>
              <a:miter lim="800000"/>
              <a:headEnd/>
              <a:tailEnd/>
            </a:ln>
          </p:spPr>
          <p:txBody>
            <a:bodyPr wrap="none" lIns="0" tIns="0" rIns="0" bIns="0">
              <a:spAutoFit/>
            </a:bodyPr>
            <a:lstStyle/>
            <a:p>
              <a:pPr algn="l" eaLnBrk="1" hangingPunct="1"/>
              <a:r>
                <a:rPr lang="it-IT" sz="1800"/>
                <a:t>Neuropathy/carpal tunnel syndrome</a:t>
              </a:r>
            </a:p>
          </p:txBody>
        </p:sp>
        <p:sp>
          <p:nvSpPr>
            <p:cNvPr id="432143" name="Rectangle 15"/>
            <p:cNvSpPr>
              <a:spLocks noChangeArrowheads="1"/>
            </p:cNvSpPr>
            <p:nvPr/>
          </p:nvSpPr>
          <p:spPr bwMode="auto">
            <a:xfrm>
              <a:off x="3250" y="2607"/>
              <a:ext cx="40" cy="173"/>
            </a:xfrm>
            <a:prstGeom prst="rect">
              <a:avLst/>
            </a:prstGeom>
            <a:noFill/>
            <a:ln w="9525">
              <a:noFill/>
              <a:miter lim="800000"/>
              <a:headEnd/>
              <a:tailEnd/>
            </a:ln>
          </p:spPr>
          <p:txBody>
            <a:bodyPr wrap="none" lIns="0" tIns="0" rIns="0" bIns="0">
              <a:spAutoFit/>
            </a:bodyPr>
            <a:lstStyle/>
            <a:p>
              <a:pPr algn="l" eaLnBrk="1" hangingPunct="1"/>
              <a:r>
                <a:rPr lang="it-IT" sz="1800"/>
                <a:t> </a:t>
              </a:r>
            </a:p>
          </p:txBody>
        </p:sp>
        <p:sp>
          <p:nvSpPr>
            <p:cNvPr id="432144" name="Rectangle 16"/>
            <p:cNvSpPr>
              <a:spLocks noChangeArrowheads="1"/>
            </p:cNvSpPr>
            <p:nvPr/>
          </p:nvSpPr>
          <p:spPr bwMode="auto">
            <a:xfrm>
              <a:off x="960" y="2856"/>
              <a:ext cx="928" cy="173"/>
            </a:xfrm>
            <a:prstGeom prst="rect">
              <a:avLst/>
            </a:prstGeom>
            <a:noFill/>
            <a:ln w="9525">
              <a:noFill/>
              <a:miter lim="800000"/>
              <a:headEnd/>
              <a:tailEnd/>
            </a:ln>
          </p:spPr>
          <p:txBody>
            <a:bodyPr wrap="none" lIns="0" tIns="0" rIns="0" bIns="0">
              <a:spAutoFit/>
            </a:bodyPr>
            <a:lstStyle/>
            <a:p>
              <a:pPr algn="l" eaLnBrk="1" hangingPunct="1"/>
              <a:r>
                <a:rPr lang="it-IT" sz="1800"/>
                <a:t>Hepatomegaly</a:t>
              </a:r>
            </a:p>
          </p:txBody>
        </p:sp>
        <p:sp>
          <p:nvSpPr>
            <p:cNvPr id="432145" name="Rectangle 17"/>
            <p:cNvSpPr>
              <a:spLocks noChangeArrowheads="1"/>
            </p:cNvSpPr>
            <p:nvPr/>
          </p:nvSpPr>
          <p:spPr bwMode="auto">
            <a:xfrm>
              <a:off x="1892" y="2856"/>
              <a:ext cx="40" cy="173"/>
            </a:xfrm>
            <a:prstGeom prst="rect">
              <a:avLst/>
            </a:prstGeom>
            <a:noFill/>
            <a:ln w="9525">
              <a:noFill/>
              <a:miter lim="800000"/>
              <a:headEnd/>
              <a:tailEnd/>
            </a:ln>
          </p:spPr>
          <p:txBody>
            <a:bodyPr wrap="none" lIns="0" tIns="0" rIns="0" bIns="0">
              <a:spAutoFit/>
            </a:bodyPr>
            <a:lstStyle/>
            <a:p>
              <a:pPr algn="l" eaLnBrk="1" hangingPunct="1"/>
              <a:r>
                <a:rPr lang="it-IT" sz="1800"/>
                <a:t> </a:t>
              </a:r>
            </a:p>
          </p:txBody>
        </p:sp>
        <p:sp>
          <p:nvSpPr>
            <p:cNvPr id="432146" name="Rectangle 18"/>
            <p:cNvSpPr>
              <a:spLocks noChangeArrowheads="1"/>
            </p:cNvSpPr>
            <p:nvPr/>
          </p:nvSpPr>
          <p:spPr bwMode="auto">
            <a:xfrm>
              <a:off x="960" y="3105"/>
              <a:ext cx="1184" cy="173"/>
            </a:xfrm>
            <a:prstGeom prst="rect">
              <a:avLst/>
            </a:prstGeom>
            <a:noFill/>
            <a:ln w="9525">
              <a:noFill/>
              <a:miter lim="800000"/>
              <a:headEnd/>
              <a:tailEnd/>
            </a:ln>
          </p:spPr>
          <p:txBody>
            <a:bodyPr wrap="none" lIns="0" tIns="0" rIns="0" bIns="0">
              <a:spAutoFit/>
            </a:bodyPr>
            <a:lstStyle/>
            <a:p>
              <a:pPr algn="l" eaLnBrk="1" hangingPunct="1"/>
              <a:r>
                <a:rPr lang="it-IT" sz="1800"/>
                <a:t>Lymphadenopathy</a:t>
              </a:r>
            </a:p>
          </p:txBody>
        </p:sp>
        <p:sp>
          <p:nvSpPr>
            <p:cNvPr id="432147" name="Rectangle 19"/>
            <p:cNvSpPr>
              <a:spLocks noChangeArrowheads="1"/>
            </p:cNvSpPr>
            <p:nvPr/>
          </p:nvSpPr>
          <p:spPr bwMode="auto">
            <a:xfrm>
              <a:off x="2149" y="3105"/>
              <a:ext cx="40" cy="173"/>
            </a:xfrm>
            <a:prstGeom prst="rect">
              <a:avLst/>
            </a:prstGeom>
            <a:noFill/>
            <a:ln w="9525">
              <a:noFill/>
              <a:miter lim="800000"/>
              <a:headEnd/>
              <a:tailEnd/>
            </a:ln>
          </p:spPr>
          <p:txBody>
            <a:bodyPr wrap="none" lIns="0" tIns="0" rIns="0" bIns="0">
              <a:spAutoFit/>
            </a:bodyPr>
            <a:lstStyle/>
            <a:p>
              <a:pPr algn="l" eaLnBrk="1" hangingPunct="1"/>
              <a:r>
                <a:rPr lang="it-IT" sz="1800"/>
                <a:t> </a:t>
              </a:r>
            </a:p>
          </p:txBody>
        </p:sp>
        <p:sp>
          <p:nvSpPr>
            <p:cNvPr id="432148" name="Rectangle 20"/>
            <p:cNvSpPr>
              <a:spLocks noChangeArrowheads="1"/>
            </p:cNvSpPr>
            <p:nvPr/>
          </p:nvSpPr>
          <p:spPr bwMode="auto">
            <a:xfrm>
              <a:off x="960" y="3353"/>
              <a:ext cx="496" cy="173"/>
            </a:xfrm>
            <a:prstGeom prst="rect">
              <a:avLst/>
            </a:prstGeom>
            <a:noFill/>
            <a:ln w="9525">
              <a:noFill/>
              <a:miter lim="800000"/>
              <a:headEnd/>
              <a:tailEnd/>
            </a:ln>
          </p:spPr>
          <p:txBody>
            <a:bodyPr wrap="none" lIns="0" tIns="0" rIns="0" bIns="0">
              <a:spAutoFit/>
            </a:bodyPr>
            <a:lstStyle/>
            <a:p>
              <a:pPr algn="l" eaLnBrk="1" hangingPunct="1"/>
              <a:r>
                <a:rPr lang="it-IT" sz="1800">
                  <a:solidFill>
                    <a:schemeClr val="tx2"/>
                  </a:solidFill>
                </a:rPr>
                <a:t>Cardiac</a:t>
              </a:r>
            </a:p>
          </p:txBody>
        </p:sp>
        <p:sp>
          <p:nvSpPr>
            <p:cNvPr id="432149" name="Rectangle 21"/>
            <p:cNvSpPr>
              <a:spLocks noChangeArrowheads="1"/>
            </p:cNvSpPr>
            <p:nvPr/>
          </p:nvSpPr>
          <p:spPr bwMode="auto">
            <a:xfrm>
              <a:off x="1458" y="3353"/>
              <a:ext cx="40" cy="173"/>
            </a:xfrm>
            <a:prstGeom prst="rect">
              <a:avLst/>
            </a:prstGeom>
            <a:noFill/>
            <a:ln w="9525">
              <a:noFill/>
              <a:miter lim="800000"/>
              <a:headEnd/>
              <a:tailEnd/>
            </a:ln>
          </p:spPr>
          <p:txBody>
            <a:bodyPr wrap="none" lIns="0" tIns="0" rIns="0" bIns="0">
              <a:spAutoFit/>
            </a:bodyPr>
            <a:lstStyle/>
            <a:p>
              <a:pPr algn="l" eaLnBrk="1" hangingPunct="1"/>
              <a:r>
                <a:rPr lang="it-IT" sz="1800">
                  <a:solidFill>
                    <a:schemeClr val="tx2"/>
                  </a:solidFill>
                </a:rPr>
                <a:t> </a:t>
              </a:r>
            </a:p>
          </p:txBody>
        </p:sp>
        <p:sp>
          <p:nvSpPr>
            <p:cNvPr id="432150" name="Rectangle 22"/>
            <p:cNvSpPr>
              <a:spLocks noChangeArrowheads="1"/>
            </p:cNvSpPr>
            <p:nvPr/>
          </p:nvSpPr>
          <p:spPr bwMode="auto">
            <a:xfrm>
              <a:off x="3916" y="1860"/>
              <a:ext cx="160" cy="173"/>
            </a:xfrm>
            <a:prstGeom prst="rect">
              <a:avLst/>
            </a:prstGeom>
            <a:noFill/>
            <a:ln w="9525">
              <a:noFill/>
              <a:miter lim="800000"/>
              <a:headEnd/>
              <a:tailEnd/>
            </a:ln>
          </p:spPr>
          <p:txBody>
            <a:bodyPr wrap="none" lIns="0" tIns="0" rIns="0" bIns="0">
              <a:spAutoFit/>
            </a:bodyPr>
            <a:lstStyle/>
            <a:p>
              <a:pPr algn="l" eaLnBrk="1" hangingPunct="1"/>
              <a:r>
                <a:rPr lang="it-IT" sz="1800">
                  <a:solidFill>
                    <a:schemeClr val="tx2"/>
                  </a:solidFill>
                </a:rPr>
                <a:t>91</a:t>
              </a:r>
            </a:p>
          </p:txBody>
        </p:sp>
        <p:sp>
          <p:nvSpPr>
            <p:cNvPr id="432151" name="Rectangle 23"/>
            <p:cNvSpPr>
              <a:spLocks noChangeArrowheads="1"/>
            </p:cNvSpPr>
            <p:nvPr/>
          </p:nvSpPr>
          <p:spPr bwMode="auto">
            <a:xfrm>
              <a:off x="3916" y="2109"/>
              <a:ext cx="160" cy="173"/>
            </a:xfrm>
            <a:prstGeom prst="rect">
              <a:avLst/>
            </a:prstGeom>
            <a:noFill/>
            <a:ln w="9525">
              <a:noFill/>
              <a:miter lim="800000"/>
              <a:headEnd/>
              <a:tailEnd/>
            </a:ln>
          </p:spPr>
          <p:txBody>
            <a:bodyPr wrap="none" lIns="0" tIns="0" rIns="0" bIns="0">
              <a:spAutoFit/>
            </a:bodyPr>
            <a:lstStyle/>
            <a:p>
              <a:pPr algn="l" eaLnBrk="1" hangingPunct="1"/>
              <a:r>
                <a:rPr lang="it-IT" sz="1800"/>
                <a:t>22</a:t>
              </a:r>
            </a:p>
          </p:txBody>
        </p:sp>
        <p:sp>
          <p:nvSpPr>
            <p:cNvPr id="432152" name="Rectangle 24"/>
            <p:cNvSpPr>
              <a:spLocks noChangeArrowheads="1"/>
            </p:cNvSpPr>
            <p:nvPr/>
          </p:nvSpPr>
          <p:spPr bwMode="auto">
            <a:xfrm>
              <a:off x="3996" y="2358"/>
              <a:ext cx="80" cy="173"/>
            </a:xfrm>
            <a:prstGeom prst="rect">
              <a:avLst/>
            </a:prstGeom>
            <a:noFill/>
            <a:ln w="9525">
              <a:noFill/>
              <a:miter lim="800000"/>
              <a:headEnd/>
              <a:tailEnd/>
            </a:ln>
          </p:spPr>
          <p:txBody>
            <a:bodyPr wrap="none" lIns="0" tIns="0" rIns="0" bIns="0">
              <a:spAutoFit/>
            </a:bodyPr>
            <a:lstStyle/>
            <a:p>
              <a:pPr algn="l" eaLnBrk="1" hangingPunct="1"/>
              <a:r>
                <a:rPr lang="it-IT" sz="1800"/>
                <a:t>9</a:t>
              </a:r>
            </a:p>
          </p:txBody>
        </p:sp>
        <p:sp>
          <p:nvSpPr>
            <p:cNvPr id="432153" name="Rectangle 25"/>
            <p:cNvSpPr>
              <a:spLocks noChangeArrowheads="1"/>
            </p:cNvSpPr>
            <p:nvPr/>
          </p:nvSpPr>
          <p:spPr bwMode="auto">
            <a:xfrm>
              <a:off x="3996" y="2607"/>
              <a:ext cx="80" cy="173"/>
            </a:xfrm>
            <a:prstGeom prst="rect">
              <a:avLst/>
            </a:prstGeom>
            <a:noFill/>
            <a:ln w="9525">
              <a:noFill/>
              <a:miter lim="800000"/>
              <a:headEnd/>
              <a:tailEnd/>
            </a:ln>
          </p:spPr>
          <p:txBody>
            <a:bodyPr wrap="none" lIns="0" tIns="0" rIns="0" bIns="0">
              <a:spAutoFit/>
            </a:bodyPr>
            <a:lstStyle/>
            <a:p>
              <a:pPr algn="l" eaLnBrk="1" hangingPunct="1"/>
              <a:r>
                <a:rPr lang="it-IT" sz="1800"/>
                <a:t>3</a:t>
              </a:r>
            </a:p>
          </p:txBody>
        </p:sp>
        <p:sp>
          <p:nvSpPr>
            <p:cNvPr id="432154" name="Rectangle 26"/>
            <p:cNvSpPr>
              <a:spLocks noChangeArrowheads="1"/>
            </p:cNvSpPr>
            <p:nvPr/>
          </p:nvSpPr>
          <p:spPr bwMode="auto">
            <a:xfrm>
              <a:off x="3996" y="2856"/>
              <a:ext cx="80" cy="173"/>
            </a:xfrm>
            <a:prstGeom prst="rect">
              <a:avLst/>
            </a:prstGeom>
            <a:noFill/>
            <a:ln w="9525">
              <a:noFill/>
              <a:miter lim="800000"/>
              <a:headEnd/>
              <a:tailEnd/>
            </a:ln>
          </p:spPr>
          <p:txBody>
            <a:bodyPr wrap="none" lIns="0" tIns="0" rIns="0" bIns="0">
              <a:spAutoFit/>
            </a:bodyPr>
            <a:lstStyle/>
            <a:p>
              <a:pPr algn="l" eaLnBrk="1" hangingPunct="1"/>
              <a:r>
                <a:rPr lang="it-IT" sz="1800"/>
                <a:t>5</a:t>
              </a:r>
            </a:p>
          </p:txBody>
        </p:sp>
        <p:sp>
          <p:nvSpPr>
            <p:cNvPr id="432155" name="Rectangle 27"/>
            <p:cNvSpPr>
              <a:spLocks noChangeArrowheads="1"/>
            </p:cNvSpPr>
            <p:nvPr/>
          </p:nvSpPr>
          <p:spPr bwMode="auto">
            <a:xfrm>
              <a:off x="3996" y="3105"/>
              <a:ext cx="80" cy="173"/>
            </a:xfrm>
            <a:prstGeom prst="rect">
              <a:avLst/>
            </a:prstGeom>
            <a:noFill/>
            <a:ln w="9525">
              <a:noFill/>
              <a:miter lim="800000"/>
              <a:headEnd/>
              <a:tailEnd/>
            </a:ln>
          </p:spPr>
          <p:txBody>
            <a:bodyPr wrap="none" lIns="0" tIns="0" rIns="0" bIns="0">
              <a:spAutoFit/>
            </a:bodyPr>
            <a:lstStyle/>
            <a:p>
              <a:pPr algn="l" eaLnBrk="1" hangingPunct="1"/>
              <a:r>
                <a:rPr lang="it-IT" sz="1800"/>
                <a:t>2</a:t>
              </a:r>
            </a:p>
          </p:txBody>
        </p:sp>
        <p:sp>
          <p:nvSpPr>
            <p:cNvPr id="432156" name="Rectangle 28"/>
            <p:cNvSpPr>
              <a:spLocks noChangeArrowheads="1"/>
            </p:cNvSpPr>
            <p:nvPr/>
          </p:nvSpPr>
          <p:spPr bwMode="auto">
            <a:xfrm>
              <a:off x="3869" y="3353"/>
              <a:ext cx="80" cy="173"/>
            </a:xfrm>
            <a:prstGeom prst="rect">
              <a:avLst/>
            </a:prstGeom>
            <a:noFill/>
            <a:ln w="9525">
              <a:noFill/>
              <a:miter lim="800000"/>
              <a:headEnd/>
              <a:tailEnd/>
            </a:ln>
          </p:spPr>
          <p:txBody>
            <a:bodyPr wrap="none" lIns="0" tIns="0" rIns="0" bIns="0">
              <a:spAutoFit/>
            </a:bodyPr>
            <a:lstStyle/>
            <a:p>
              <a:pPr algn="l" eaLnBrk="1" hangingPunct="1"/>
              <a:r>
                <a:rPr lang="it-IT" sz="1800">
                  <a:solidFill>
                    <a:schemeClr val="tx2"/>
                  </a:solidFill>
                </a:rPr>
                <a:t>1</a:t>
              </a:r>
            </a:p>
          </p:txBody>
        </p:sp>
        <p:sp>
          <p:nvSpPr>
            <p:cNvPr id="432157" name="Rectangle 29"/>
            <p:cNvSpPr>
              <a:spLocks noChangeArrowheads="1"/>
            </p:cNvSpPr>
            <p:nvPr/>
          </p:nvSpPr>
          <p:spPr bwMode="auto">
            <a:xfrm>
              <a:off x="3949" y="3353"/>
              <a:ext cx="48" cy="173"/>
            </a:xfrm>
            <a:prstGeom prst="rect">
              <a:avLst/>
            </a:prstGeom>
            <a:noFill/>
            <a:ln w="9525">
              <a:noFill/>
              <a:miter lim="800000"/>
              <a:headEnd/>
              <a:tailEnd/>
            </a:ln>
          </p:spPr>
          <p:txBody>
            <a:bodyPr wrap="none" lIns="0" tIns="0" rIns="0" bIns="0">
              <a:spAutoFit/>
            </a:bodyPr>
            <a:lstStyle/>
            <a:p>
              <a:pPr algn="l" eaLnBrk="1" hangingPunct="1"/>
              <a:r>
                <a:rPr lang="it-IT" sz="1800">
                  <a:solidFill>
                    <a:schemeClr val="tx2"/>
                  </a:solidFill>
                </a:rPr>
                <a:t>-</a:t>
              </a:r>
            </a:p>
          </p:txBody>
        </p:sp>
        <p:sp>
          <p:nvSpPr>
            <p:cNvPr id="432158" name="Rectangle 30"/>
            <p:cNvSpPr>
              <a:spLocks noChangeArrowheads="1"/>
            </p:cNvSpPr>
            <p:nvPr/>
          </p:nvSpPr>
          <p:spPr bwMode="auto">
            <a:xfrm>
              <a:off x="3997" y="3353"/>
              <a:ext cx="80" cy="173"/>
            </a:xfrm>
            <a:prstGeom prst="rect">
              <a:avLst/>
            </a:prstGeom>
            <a:noFill/>
            <a:ln w="9525">
              <a:noFill/>
              <a:miter lim="800000"/>
              <a:headEnd/>
              <a:tailEnd/>
            </a:ln>
          </p:spPr>
          <p:txBody>
            <a:bodyPr wrap="none" lIns="0" tIns="0" rIns="0" bIns="0">
              <a:spAutoFit/>
            </a:bodyPr>
            <a:lstStyle/>
            <a:p>
              <a:pPr algn="l" eaLnBrk="1" hangingPunct="1"/>
              <a:r>
                <a:rPr lang="it-IT" sz="1800">
                  <a:solidFill>
                    <a:schemeClr val="tx2"/>
                  </a:solidFill>
                </a:rPr>
                <a:t>2</a:t>
              </a:r>
            </a:p>
          </p:txBody>
        </p:sp>
        <p:sp>
          <p:nvSpPr>
            <p:cNvPr id="432159" name="Rectangle 31"/>
            <p:cNvSpPr>
              <a:spLocks noChangeArrowheads="1"/>
            </p:cNvSpPr>
            <p:nvPr/>
          </p:nvSpPr>
          <p:spPr bwMode="auto">
            <a:xfrm>
              <a:off x="667" y="1286"/>
              <a:ext cx="3776" cy="2424"/>
            </a:xfrm>
            <a:prstGeom prst="rect">
              <a:avLst/>
            </a:prstGeom>
            <a:noFill/>
            <a:ln w="28575">
              <a:solidFill>
                <a:schemeClr val="tx1"/>
              </a:solidFill>
              <a:miter lim="800000"/>
              <a:headEnd/>
              <a:tailEnd/>
            </a:ln>
            <a:effectLst/>
          </p:spPr>
          <p:txBody>
            <a:bodyPr wrap="none" anchor="ctr"/>
            <a:lstStyle/>
            <a:p>
              <a:endParaRPr lang="en-US"/>
            </a:p>
          </p:txBody>
        </p:sp>
        <p:sp>
          <p:nvSpPr>
            <p:cNvPr id="432160" name="Rectangle 32"/>
            <p:cNvSpPr>
              <a:spLocks noChangeArrowheads="1"/>
            </p:cNvSpPr>
            <p:nvPr/>
          </p:nvSpPr>
          <p:spPr bwMode="auto">
            <a:xfrm>
              <a:off x="667" y="1631"/>
              <a:ext cx="3776" cy="2079"/>
            </a:xfrm>
            <a:prstGeom prst="rect">
              <a:avLst/>
            </a:prstGeom>
            <a:noFill/>
            <a:ln w="2857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914400" y="0"/>
            <a:ext cx="8229600" cy="6858000"/>
          </a:xfrm>
        </p:spPr>
        <p:style>
          <a:lnRef idx="2">
            <a:schemeClr val="accent6">
              <a:shade val="50000"/>
            </a:schemeClr>
          </a:lnRef>
          <a:fillRef idx="1">
            <a:schemeClr val="accent6"/>
          </a:fillRef>
          <a:effectRef idx="0">
            <a:schemeClr val="accent6"/>
          </a:effectRef>
          <a:fontRef idx="minor">
            <a:schemeClr val="lt1"/>
          </a:fontRef>
        </p:style>
        <p:txBody>
          <a:bodyPr/>
          <a:lstStyle/>
          <a:p>
            <a:pPr>
              <a:lnSpc>
                <a:spcPct val="90000"/>
              </a:lnSpc>
            </a:pPr>
            <a:r>
              <a:rPr lang="en-US" dirty="0" err="1"/>
              <a:t>Macroglossia</a:t>
            </a:r>
            <a:r>
              <a:rPr lang="en-US" dirty="0"/>
              <a:t> – occurs in 10-20 %</a:t>
            </a:r>
          </a:p>
          <a:p>
            <a:pPr>
              <a:lnSpc>
                <a:spcPct val="90000"/>
              </a:lnSpc>
            </a:pPr>
            <a:r>
              <a:rPr lang="en-US" dirty="0" err="1"/>
              <a:t>Amyloid</a:t>
            </a:r>
            <a:r>
              <a:rPr lang="en-US" dirty="0"/>
              <a:t> can be found within any part of the GI tact and may infiltrate parenchyma, organs and nerves.</a:t>
            </a:r>
          </a:p>
          <a:p>
            <a:pPr>
              <a:lnSpc>
                <a:spcPct val="90000"/>
              </a:lnSpc>
            </a:pPr>
            <a:r>
              <a:rPr lang="en-US" dirty="0"/>
              <a:t>Peripheral neuropathy may be presenting manifestation or develop subsequently during the course of the illness (history of carpal tunnel frequently elicited).</a:t>
            </a:r>
          </a:p>
          <a:p>
            <a:pPr>
              <a:lnSpc>
                <a:spcPct val="90000"/>
              </a:lnSpc>
            </a:pPr>
            <a:r>
              <a:rPr lang="en-US" dirty="0"/>
              <a:t>Neuropathy usually distal, symmetric and progressive. Cranial nerve and autonomic nerve involvement also well described.</a:t>
            </a:r>
          </a:p>
          <a:p>
            <a:pPr>
              <a:lnSpc>
                <a:spcPct val="90000"/>
              </a:lnSpc>
            </a:pPr>
            <a:r>
              <a:rPr lang="en-US" dirty="0"/>
              <a:t>Motor neuropathy rare.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http://content.nejm.org/content/vol349/issue6/images/large/12f6.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ChangeArrowheads="1"/>
          </p:cNvSpPr>
          <p:nvPr>
            <p:ph type="title"/>
          </p:nvPr>
        </p:nvSpPr>
        <p:spPr/>
        <p:txBody>
          <a:bodyPr/>
          <a:lstStyle/>
          <a:p>
            <a:r>
              <a:rPr lang="en-US"/>
              <a:t>Macroglossia</a:t>
            </a:r>
          </a:p>
        </p:txBody>
      </p:sp>
      <p:pic>
        <p:nvPicPr>
          <p:cNvPr id="80902" name="Picture 6" descr="Photograph showing enlarged tongue, a sign of amyloidosis"/>
          <p:cNvPicPr>
            <a:picLocks noGrp="1" noChangeAspect="1" noChangeArrowheads="1"/>
          </p:cNvPicPr>
          <p:nvPr>
            <p:ph idx="1"/>
          </p:nvPr>
        </p:nvPicPr>
        <p:blipFill>
          <a:blip r:embed="rId2"/>
          <a:srcRect/>
          <a:stretch>
            <a:fillRect/>
          </a:stretch>
        </p:blipFill>
        <p:spPr>
          <a:xfrm>
            <a:off x="1828800" y="1219200"/>
            <a:ext cx="6858000" cy="5638800"/>
          </a:xfrm>
          <a:noFill/>
          <a:ln/>
        </p:spPr>
      </p:pic>
      <p:sp>
        <p:nvSpPr>
          <p:cNvPr id="5" name="Rounded Rectangle 4"/>
          <p:cNvSpPr/>
          <p:nvPr/>
        </p:nvSpPr>
        <p:spPr>
          <a:xfrm>
            <a:off x="1828800" y="6553200"/>
            <a:ext cx="6858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Rectangle 7"/>
          <p:cNvSpPr>
            <a:spLocks noGrp="1" noChangeArrowheads="1"/>
          </p:cNvSpPr>
          <p:nvPr>
            <p:ph type="title"/>
          </p:nvPr>
        </p:nvSpPr>
        <p:spPr/>
        <p:txBody>
          <a:bodyPr/>
          <a:lstStyle/>
          <a:p>
            <a:r>
              <a:rPr lang="en-US"/>
              <a:t>Purpura</a:t>
            </a:r>
          </a:p>
        </p:txBody>
      </p:sp>
      <p:pic>
        <p:nvPicPr>
          <p:cNvPr id="77830" name="Picture 6" descr="Photograph showing purpura around the eyes, a sign of amyloidosis"/>
          <p:cNvPicPr>
            <a:picLocks noGrp="1" noChangeAspect="1" noChangeArrowheads="1"/>
          </p:cNvPicPr>
          <p:nvPr>
            <p:ph idx="1"/>
          </p:nvPr>
        </p:nvPicPr>
        <p:blipFill>
          <a:blip r:embed="rId2"/>
          <a:srcRect/>
          <a:stretch>
            <a:fillRect/>
          </a:stretch>
        </p:blipFill>
        <p:spPr>
          <a:xfrm>
            <a:off x="990600" y="1828800"/>
            <a:ext cx="8153400" cy="5029200"/>
          </a:xfrm>
          <a:noFill/>
          <a:ln/>
        </p:spPr>
      </p:pic>
      <p:sp>
        <p:nvSpPr>
          <p:cNvPr id="5" name="Rectangle 4"/>
          <p:cNvSpPr/>
          <p:nvPr/>
        </p:nvSpPr>
        <p:spPr>
          <a:xfrm>
            <a:off x="990600" y="6400800"/>
            <a:ext cx="815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0"/>
            <a:ext cx="82296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b="1" i="1" dirty="0">
                <a:solidFill>
                  <a:srgbClr val="FFFF00"/>
                </a:solidFill>
              </a:rPr>
              <a:t>HEPATIC/SPLENIC</a:t>
            </a:r>
          </a:p>
        </p:txBody>
      </p:sp>
      <p:sp>
        <p:nvSpPr>
          <p:cNvPr id="40963" name="Rectangle 3"/>
          <p:cNvSpPr>
            <a:spLocks noGrp="1" noChangeArrowheads="1"/>
          </p:cNvSpPr>
          <p:nvPr>
            <p:ph idx="1"/>
          </p:nvPr>
        </p:nvSpPr>
        <p:spPr>
          <a:xfrm>
            <a:off x="914400" y="1143000"/>
            <a:ext cx="8229600" cy="5715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dirty="0"/>
              <a:t>Involvement of liver common.</a:t>
            </a:r>
          </a:p>
          <a:p>
            <a:r>
              <a:rPr lang="en-US" sz="2800" dirty="0" err="1"/>
              <a:t>Hepatomegaly</a:t>
            </a:r>
            <a:r>
              <a:rPr lang="en-US" sz="2800" dirty="0"/>
              <a:t> may be striking at presentation and usually disproportionate to extent of liver enzyme abnormalities (except alkaline </a:t>
            </a:r>
            <a:r>
              <a:rPr lang="en-US" sz="2800" dirty="0" err="1"/>
              <a:t>phosphatase</a:t>
            </a:r>
            <a:r>
              <a:rPr lang="en-US" sz="2800" dirty="0"/>
              <a:t> which is frequently elevated).</a:t>
            </a:r>
          </a:p>
          <a:p>
            <a:r>
              <a:rPr lang="en-US" sz="2800" dirty="0"/>
              <a:t>Presence of jaundice is an adverse prognostic factor and MST from onset of jaundice is only 3 months.</a:t>
            </a:r>
          </a:p>
          <a:p>
            <a:r>
              <a:rPr lang="en-US" sz="2800" dirty="0"/>
              <a:t>Patients may present with severe </a:t>
            </a:r>
            <a:r>
              <a:rPr lang="en-US" sz="2800" dirty="0" err="1"/>
              <a:t>intrahepatic</a:t>
            </a:r>
            <a:r>
              <a:rPr lang="en-US" sz="2800" dirty="0"/>
              <a:t> </a:t>
            </a:r>
            <a:r>
              <a:rPr lang="en-US" sz="2800" dirty="0" err="1"/>
              <a:t>cholestasis</a:t>
            </a:r>
            <a:r>
              <a:rPr lang="en-US" sz="2800" dirty="0"/>
              <a:t>.</a:t>
            </a:r>
          </a:p>
          <a:p>
            <a:r>
              <a:rPr lang="en-US" sz="2800" dirty="0"/>
              <a:t>Massive </a:t>
            </a:r>
            <a:r>
              <a:rPr lang="en-US" sz="2800" dirty="0" err="1"/>
              <a:t>splenic</a:t>
            </a:r>
            <a:r>
              <a:rPr lang="en-US" sz="2800" dirty="0"/>
              <a:t> deposition may result in functional </a:t>
            </a:r>
            <a:r>
              <a:rPr lang="en-US" sz="2800" dirty="0" err="1"/>
              <a:t>hyposplenism</a:t>
            </a:r>
            <a:r>
              <a:rPr lang="en-US" sz="2800" dirty="0"/>
              <a:t>.</a:t>
            </a:r>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H%2015"/>
          <p:cNvPicPr>
            <a:picLocks noChangeAspect="1" noChangeArrowheads="1"/>
          </p:cNvPicPr>
          <p:nvPr/>
        </p:nvPicPr>
        <p:blipFill>
          <a:blip r:embed="rId3"/>
          <a:srcRect/>
          <a:stretch>
            <a:fillRect/>
          </a:stretch>
        </p:blipFill>
        <p:spPr bwMode="auto">
          <a:xfrm>
            <a:off x="1066800" y="0"/>
            <a:ext cx="80772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descr="nature02261-f2"/>
          <p:cNvPicPr>
            <a:picLocks noChangeAspect="1" noChangeArrowheads="1"/>
          </p:cNvPicPr>
          <p:nvPr/>
        </p:nvPicPr>
        <p:blipFill>
          <a:blip r:embed="rId3"/>
          <a:srcRect/>
          <a:stretch>
            <a:fillRect/>
          </a:stretch>
        </p:blipFill>
        <p:spPr bwMode="auto">
          <a:xfrm>
            <a:off x="0" y="1295400"/>
            <a:ext cx="8610600" cy="5562600"/>
          </a:xfrm>
          <a:prstGeom prst="rect">
            <a:avLst/>
          </a:prstGeom>
          <a:noFill/>
        </p:spPr>
      </p:pic>
      <p:sp>
        <p:nvSpPr>
          <p:cNvPr id="392197" name="Text Box 5"/>
          <p:cNvSpPr txBox="1">
            <a:spLocks noChangeArrowheads="1"/>
          </p:cNvSpPr>
          <p:nvPr/>
        </p:nvSpPr>
        <p:spPr bwMode="auto">
          <a:xfrm>
            <a:off x="457200" y="228600"/>
            <a:ext cx="8382000" cy="946150"/>
          </a:xfrm>
          <a:prstGeom prst="rect">
            <a:avLst/>
          </a:prstGeom>
          <a:noFill/>
          <a:ln w="9525">
            <a:noFill/>
            <a:miter lim="800000"/>
            <a:headEnd/>
            <a:tailEnd/>
          </a:ln>
          <a:effectLst/>
        </p:spPr>
        <p:txBody>
          <a:bodyPr>
            <a:spAutoFit/>
          </a:bodyPr>
          <a:lstStyle/>
          <a:p>
            <a:pPr algn="ctr">
              <a:spcBef>
                <a:spcPct val="50000"/>
              </a:spcBef>
            </a:pPr>
            <a:r>
              <a:rPr lang="en-US" sz="2800">
                <a:latin typeface="Arial" pitchFamily="34" charset="0"/>
              </a:rPr>
              <a:t>Misfolded proteins are normally detected and cleared from cell (or stored in aggresomes)</a:t>
            </a:r>
            <a:endParaRPr lang="en-US">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Picture 5" descr="AMYLOID-HEPATIC (birefringence)"/>
          <p:cNvPicPr>
            <a:picLocks noChangeAspect="1" noChangeArrowheads="1"/>
          </p:cNvPicPr>
          <p:nvPr/>
        </p:nvPicPr>
        <p:blipFill>
          <a:blip r:embed="rId2"/>
          <a:srcRect/>
          <a:stretch>
            <a:fillRect/>
          </a:stretch>
        </p:blipFill>
        <p:spPr bwMode="auto">
          <a:xfrm>
            <a:off x="1066800" y="762000"/>
            <a:ext cx="8077200" cy="6096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7" name="Picture 7" descr="AMYLOID-HEPATIC (Congo Red) black arrow = amyloid; red arrow = atrophic hepatocytes"/>
          <p:cNvPicPr>
            <a:picLocks noGrp="1" noChangeAspect="1" noChangeArrowheads="1"/>
          </p:cNvPicPr>
          <p:nvPr>
            <p:ph sz="half" idx="1"/>
          </p:nvPr>
        </p:nvPicPr>
        <p:blipFill>
          <a:blip r:embed="rId3"/>
          <a:srcRect/>
          <a:stretch>
            <a:fillRect/>
          </a:stretch>
        </p:blipFill>
        <p:spPr>
          <a:xfrm>
            <a:off x="0" y="0"/>
            <a:ext cx="4648200" cy="6858000"/>
          </a:xfrm>
          <a:noFill/>
          <a:ln/>
        </p:spPr>
      </p:pic>
      <p:pic>
        <p:nvPicPr>
          <p:cNvPr id="133128" name="Picture 8" descr="AMYLOID-HEPATIC (trichrome) black arrow = amyloid; red arrow = atrophic hepatocytes"/>
          <p:cNvPicPr>
            <a:picLocks noGrp="1" noChangeAspect="1" noChangeArrowheads="1"/>
          </p:cNvPicPr>
          <p:nvPr>
            <p:ph sz="half" idx="2"/>
          </p:nvPr>
        </p:nvPicPr>
        <p:blipFill>
          <a:blip r:embed="rId4"/>
          <a:srcRect/>
          <a:stretch>
            <a:fillRect/>
          </a:stretch>
        </p:blipFill>
        <p:spPr>
          <a:xfrm>
            <a:off x="4648200" y="0"/>
            <a:ext cx="4724400" cy="685800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4663" y="2217738"/>
            <a:ext cx="9144001" cy="0"/>
          </a:xfrm>
          <a:prstGeom prst="rect">
            <a:avLst/>
          </a:prstGeom>
          <a:noFill/>
          <a:ln w="9525">
            <a:noFill/>
            <a:miter lim="800000"/>
            <a:headEnd/>
            <a:tailEnd/>
          </a:ln>
          <a:effectLst/>
        </p:spPr>
        <p:txBody>
          <a:bodyPr>
            <a:spAutoFit/>
          </a:bodyPr>
          <a:lstStyle/>
          <a:p>
            <a:endParaRPr lang="en-US"/>
          </a:p>
        </p:txBody>
      </p:sp>
      <p:pic>
        <p:nvPicPr>
          <p:cNvPr id="69636" name="Picture 4" descr="08_02sm">
            <a:hlinkClick r:id="rId3"/>
          </p:cNvPr>
          <p:cNvPicPr>
            <a:picLocks noChangeAspect="1" noChangeArrowheads="1"/>
          </p:cNvPicPr>
          <p:nvPr/>
        </p:nvPicPr>
        <p:blipFill>
          <a:blip r:embed="rId4"/>
          <a:srcRect/>
          <a:stretch>
            <a:fillRect/>
          </a:stretch>
        </p:blipFill>
        <p:spPr bwMode="auto">
          <a:xfrm>
            <a:off x="0" y="-315913"/>
            <a:ext cx="9144000" cy="7770813"/>
          </a:xfrm>
          <a:prstGeom prst="rect">
            <a:avLst/>
          </a:prstGeom>
          <a:noFill/>
        </p:spPr>
      </p:pic>
      <p:sp>
        <p:nvSpPr>
          <p:cNvPr id="69637" name="Text Box 5"/>
          <p:cNvSpPr txBox="1">
            <a:spLocks noChangeArrowheads="1"/>
          </p:cNvSpPr>
          <p:nvPr/>
        </p:nvSpPr>
        <p:spPr bwMode="auto">
          <a:xfrm>
            <a:off x="-1" y="7239000"/>
            <a:ext cx="9144001" cy="400110"/>
          </a:xfrm>
          <a:prstGeom prst="rect">
            <a:avLst/>
          </a:prstGeom>
          <a:solidFill>
            <a:srgbClr val="EAEAEA"/>
          </a:solidFill>
          <a:ln w="9525">
            <a:noFill/>
            <a:miter lim="800000"/>
            <a:headEnd/>
            <a:tailEnd/>
          </a:ln>
          <a:effectLst/>
        </p:spPr>
        <p:txBody>
          <a:bodyPr>
            <a:spAutoFit/>
          </a:bodyPr>
          <a:lstStyle/>
          <a:p>
            <a:endParaRPr lang="it-IT" sz="2000" dirty="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08_04lg"/>
          <p:cNvPicPr>
            <a:picLocks noChangeAspect="1" noChangeArrowheads="1"/>
          </p:cNvPicPr>
          <p:nvPr/>
        </p:nvPicPr>
        <p:blipFill>
          <a:blip r:embed="rId3"/>
          <a:srcRect/>
          <a:stretch>
            <a:fillRect/>
          </a:stretch>
        </p:blipFill>
        <p:spPr bwMode="auto">
          <a:xfrm>
            <a:off x="0" y="-400050"/>
            <a:ext cx="9144000" cy="72580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Castleman HE"/>
          <p:cNvPicPr>
            <a:picLocks noChangeAspect="1" noChangeArrowheads="1"/>
          </p:cNvPicPr>
          <p:nvPr/>
        </p:nvPicPr>
        <p:blipFill>
          <a:blip r:embed="rId3"/>
          <a:srcRect/>
          <a:stretch>
            <a:fillRect/>
          </a:stretch>
        </p:blipFill>
        <p:spPr bwMode="auto">
          <a:xfrm>
            <a:off x="914400" y="3962400"/>
            <a:ext cx="2644775" cy="202247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grpSp>
        <p:nvGrpSpPr>
          <p:cNvPr id="2" name="Group 3"/>
          <p:cNvGrpSpPr>
            <a:grpSpLocks/>
          </p:cNvGrpSpPr>
          <p:nvPr/>
        </p:nvGrpSpPr>
        <p:grpSpPr bwMode="auto">
          <a:xfrm>
            <a:off x="3962400" y="3810000"/>
            <a:ext cx="4845050" cy="2209800"/>
            <a:chOff x="2330" y="2609"/>
            <a:chExt cx="3216" cy="966"/>
          </a:xfrm>
        </p:grpSpPr>
        <p:pic>
          <p:nvPicPr>
            <p:cNvPr id="436228" name="Picture 4" descr="Castleman_CR_staining_"/>
            <p:cNvPicPr>
              <a:picLocks noChangeAspect="1" noChangeArrowheads="1"/>
            </p:cNvPicPr>
            <p:nvPr/>
          </p:nvPicPr>
          <p:blipFill>
            <a:blip r:embed="rId4"/>
            <a:srcRect/>
            <a:stretch>
              <a:fillRect/>
            </a:stretch>
          </p:blipFill>
          <p:spPr bwMode="auto">
            <a:xfrm>
              <a:off x="2330" y="2609"/>
              <a:ext cx="1524" cy="94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pic>
          <p:nvPicPr>
            <p:cNvPr id="436229" name="Picture 5" descr="Castleman_CR_polaryzed"/>
            <p:cNvPicPr>
              <a:picLocks noChangeAspect="1" noChangeArrowheads="1"/>
            </p:cNvPicPr>
            <p:nvPr/>
          </p:nvPicPr>
          <p:blipFill>
            <a:blip r:embed="rId5"/>
            <a:srcRect/>
            <a:stretch>
              <a:fillRect/>
            </a:stretch>
          </p:blipFill>
          <p:spPr bwMode="auto">
            <a:xfrm>
              <a:off x="4106" y="2609"/>
              <a:ext cx="1440" cy="96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grpSp>
      <p:sp>
        <p:nvSpPr>
          <p:cNvPr id="436230" name="Text Box 6"/>
          <p:cNvSpPr txBox="1">
            <a:spLocks noChangeArrowheads="1"/>
          </p:cNvSpPr>
          <p:nvPr/>
        </p:nvSpPr>
        <p:spPr bwMode="auto">
          <a:xfrm>
            <a:off x="304800" y="6156325"/>
            <a:ext cx="3530600" cy="70167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l" eaLnBrk="1" hangingPunct="1"/>
            <a:r>
              <a:rPr lang="it-IT" sz="2000" dirty="0"/>
              <a:t>Plasma-cell-type Castleman’s</a:t>
            </a:r>
            <a:br>
              <a:rPr lang="it-IT" sz="2000" dirty="0"/>
            </a:br>
            <a:r>
              <a:rPr lang="it-IT" sz="2000" dirty="0"/>
              <a:t>disease (H &amp; E)</a:t>
            </a:r>
            <a:endParaRPr lang="en-US" sz="2000" dirty="0"/>
          </a:p>
        </p:txBody>
      </p:sp>
      <p:sp>
        <p:nvSpPr>
          <p:cNvPr id="436231" name="Text Box 7"/>
          <p:cNvSpPr txBox="1">
            <a:spLocks noChangeArrowheads="1"/>
          </p:cNvSpPr>
          <p:nvPr/>
        </p:nvSpPr>
        <p:spPr bwMode="auto">
          <a:xfrm>
            <a:off x="4419600" y="6150114"/>
            <a:ext cx="4021138" cy="70788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l" eaLnBrk="1" hangingPunct="1"/>
            <a:r>
              <a:rPr lang="it-IT" sz="2000" dirty="0"/>
              <a:t>Amyloid in the lymph node, green </a:t>
            </a:r>
            <a:br>
              <a:rPr lang="it-IT" sz="2000" dirty="0"/>
            </a:br>
            <a:r>
              <a:rPr lang="it-IT" sz="2000" dirty="0"/>
              <a:t>birefringence in polarized light</a:t>
            </a:r>
            <a:endParaRPr lang="en-US" sz="2000" dirty="0"/>
          </a:p>
        </p:txBody>
      </p:sp>
      <p:grpSp>
        <p:nvGrpSpPr>
          <p:cNvPr id="3" name="Group 8"/>
          <p:cNvGrpSpPr>
            <a:grpSpLocks/>
          </p:cNvGrpSpPr>
          <p:nvPr/>
        </p:nvGrpSpPr>
        <p:grpSpPr bwMode="auto">
          <a:xfrm>
            <a:off x="523875" y="284163"/>
            <a:ext cx="3883025" cy="3578225"/>
            <a:chOff x="330" y="137"/>
            <a:chExt cx="2585" cy="2382"/>
          </a:xfrm>
        </p:grpSpPr>
        <p:grpSp>
          <p:nvGrpSpPr>
            <p:cNvPr id="4" name="Group 9"/>
            <p:cNvGrpSpPr>
              <a:grpSpLocks/>
            </p:cNvGrpSpPr>
            <p:nvPr/>
          </p:nvGrpSpPr>
          <p:grpSpPr bwMode="auto">
            <a:xfrm>
              <a:off x="330" y="137"/>
              <a:ext cx="2585" cy="2382"/>
              <a:chOff x="330" y="137"/>
              <a:chExt cx="2585" cy="2382"/>
            </a:xfrm>
          </p:grpSpPr>
          <p:pic>
            <p:nvPicPr>
              <p:cNvPr id="436234" name="Picture 10" descr="TAC Butti TIF"/>
              <p:cNvPicPr>
                <a:picLocks noChangeAspect="1" noChangeArrowheads="1"/>
              </p:cNvPicPr>
              <p:nvPr/>
            </p:nvPicPr>
            <p:blipFill>
              <a:blip r:embed="rId6"/>
              <a:srcRect/>
              <a:stretch>
                <a:fillRect/>
              </a:stretch>
            </p:blipFill>
            <p:spPr bwMode="auto">
              <a:xfrm>
                <a:off x="330" y="137"/>
                <a:ext cx="2585" cy="238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sp>
            <p:nvSpPr>
              <p:cNvPr id="436235" name="AutoShape 11"/>
              <p:cNvSpPr>
                <a:spLocks noChangeArrowheads="1"/>
              </p:cNvSpPr>
              <p:nvPr/>
            </p:nvSpPr>
            <p:spPr bwMode="auto">
              <a:xfrm rot="-2316951">
                <a:off x="2218" y="705"/>
                <a:ext cx="347" cy="130"/>
              </a:xfrm>
              <a:prstGeom prst="leftArrow">
                <a:avLst>
                  <a:gd name="adj1" fmla="val 50278"/>
                  <a:gd name="adj2" fmla="val 6691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grpSp>
        <p:sp>
          <p:nvSpPr>
            <p:cNvPr id="436236" name="Rectangle 12"/>
            <p:cNvSpPr>
              <a:spLocks noChangeArrowheads="1"/>
            </p:cNvSpPr>
            <p:nvPr/>
          </p:nvSpPr>
          <p:spPr bwMode="auto">
            <a:xfrm>
              <a:off x="359" y="183"/>
              <a:ext cx="680" cy="24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a:p>
          </p:txBody>
        </p:sp>
      </p:grpSp>
      <p:sp>
        <p:nvSpPr>
          <p:cNvPr id="436237" name="Text Box 13"/>
          <p:cNvSpPr txBox="1">
            <a:spLocks noChangeArrowheads="1"/>
          </p:cNvSpPr>
          <p:nvPr/>
        </p:nvSpPr>
        <p:spPr bwMode="auto">
          <a:xfrm>
            <a:off x="5003800" y="1484313"/>
            <a:ext cx="3987800" cy="100647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l" eaLnBrk="1" hangingPunct="1"/>
            <a:r>
              <a:rPr lang="it-IT" sz="2000" b="1"/>
              <a:t>Plasma-cell-Type Castleman’s</a:t>
            </a:r>
            <a:br>
              <a:rPr lang="it-IT" sz="2000" b="1"/>
            </a:br>
            <a:r>
              <a:rPr lang="it-IT" sz="2000" b="1"/>
              <a:t>disease with IL-6 release and increased SAA synthesis</a:t>
            </a:r>
            <a:endParaRPr lang="en-US" sz="2000"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title"/>
          </p:nvPr>
        </p:nvSpPr>
        <p:spPr/>
        <p:txBody>
          <a:bodyPr>
            <a:normAutofit fontScale="90000"/>
          </a:bodyPr>
          <a:lstStyle/>
          <a:p>
            <a:r>
              <a:rPr lang="en-US" sz="4000"/>
              <a:t>Extensive hypertrophy with yellow amyloid deposits</a:t>
            </a:r>
          </a:p>
        </p:txBody>
      </p:sp>
      <p:pic>
        <p:nvPicPr>
          <p:cNvPr id="62469" name="Picture 5"/>
          <p:cNvPicPr>
            <a:picLocks noGrp="1" noChangeAspect="1" noChangeArrowheads="1"/>
          </p:cNvPicPr>
          <p:nvPr>
            <p:ph idx="1"/>
          </p:nvPr>
        </p:nvPicPr>
        <p:blipFill>
          <a:blip r:embed="rId3"/>
          <a:srcRect/>
          <a:stretch>
            <a:fillRect/>
          </a:stretch>
        </p:blipFill>
        <p:spPr>
          <a:xfrm>
            <a:off x="609600" y="1524000"/>
            <a:ext cx="7848600" cy="5000625"/>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0"/>
            <a:ext cx="81534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b="1" i="1">
                <a:solidFill>
                  <a:srgbClr val="FFFF00"/>
                </a:solidFill>
              </a:rPr>
              <a:t>CARDIAC</a:t>
            </a:r>
          </a:p>
        </p:txBody>
      </p:sp>
      <p:sp>
        <p:nvSpPr>
          <p:cNvPr id="36867" name="Rectangle 3"/>
          <p:cNvSpPr>
            <a:spLocks noGrp="1" noChangeArrowheads="1"/>
          </p:cNvSpPr>
          <p:nvPr>
            <p:ph idx="1"/>
          </p:nvPr>
        </p:nvSpPr>
        <p:spPr>
          <a:xfrm>
            <a:off x="990600" y="1143000"/>
            <a:ext cx="8153400" cy="5715000"/>
          </a:xfrm>
        </p:spPr>
        <p:style>
          <a:lnRef idx="2">
            <a:schemeClr val="accent6">
              <a:shade val="50000"/>
            </a:schemeClr>
          </a:lnRef>
          <a:fillRef idx="1">
            <a:schemeClr val="accent6"/>
          </a:fillRef>
          <a:effectRef idx="0">
            <a:schemeClr val="accent6"/>
          </a:effectRef>
          <a:fontRef idx="minor">
            <a:schemeClr val="lt1"/>
          </a:fontRef>
        </p:style>
        <p:txBody>
          <a:bodyPr/>
          <a:lstStyle/>
          <a:p>
            <a:pPr>
              <a:lnSpc>
                <a:spcPct val="90000"/>
              </a:lnSpc>
            </a:pPr>
            <a:r>
              <a:rPr lang="en-US" dirty="0"/>
              <a:t>May present with rapid and progressive onset of CHF.</a:t>
            </a:r>
          </a:p>
          <a:p>
            <a:pPr>
              <a:lnSpc>
                <a:spcPct val="90000"/>
              </a:lnSpc>
            </a:pPr>
            <a:r>
              <a:rPr lang="en-US" dirty="0"/>
              <a:t>Characteristically, features are predominantly of right sided CHF.</a:t>
            </a:r>
          </a:p>
          <a:p>
            <a:pPr>
              <a:lnSpc>
                <a:spcPct val="90000"/>
              </a:lnSpc>
            </a:pPr>
            <a:r>
              <a:rPr lang="en-US" dirty="0"/>
              <a:t>ECG – low voltage and may have a pattern of MI in absence of CAD.</a:t>
            </a:r>
          </a:p>
          <a:p>
            <a:pPr>
              <a:lnSpc>
                <a:spcPct val="90000"/>
              </a:lnSpc>
            </a:pPr>
            <a:r>
              <a:rPr lang="en-US" dirty="0"/>
              <a:t>ECHO – concentrically thickened ventricles with normal-small cavity and diastolic dysfunction on </a:t>
            </a:r>
            <a:r>
              <a:rPr lang="en-US" dirty="0" err="1"/>
              <a:t>doppler</a:t>
            </a:r>
            <a:r>
              <a:rPr lang="en-US" dirty="0"/>
              <a:t>.</a:t>
            </a:r>
          </a:p>
          <a:p>
            <a:pPr>
              <a:lnSpc>
                <a:spcPct val="90000"/>
              </a:lnSpc>
            </a:pPr>
            <a:r>
              <a:rPr lang="en-US" dirty="0"/>
              <a:t>Clinical clue is marked worsening of failure when CCB used.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14400" y="4114800"/>
            <a:ext cx="82296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sz="2800" dirty="0"/>
              <a:t>Echocardiogram revealing thickened walls with small chambers</a:t>
            </a:r>
          </a:p>
        </p:txBody>
      </p:sp>
      <p:pic>
        <p:nvPicPr>
          <p:cNvPr id="117764" name="Picture 4" descr=" ">
            <a:hlinkClick r:id=""/>
          </p:cNvPr>
          <p:cNvPicPr>
            <a:picLocks noGrp="1" noChangeAspect="1" noChangeArrowheads="1"/>
          </p:cNvPicPr>
          <p:nvPr>
            <p:ph type="tbl" idx="1"/>
          </p:nvPr>
        </p:nvPicPr>
        <p:blipFill>
          <a:blip r:embed="rId2"/>
          <a:srcRect/>
          <a:stretch>
            <a:fillRect/>
          </a:stretch>
        </p:blipFill>
        <p:spPr>
          <a:xfrm>
            <a:off x="0" y="0"/>
            <a:ext cx="4602163" cy="3733800"/>
          </a:xfrm>
          <a:ln/>
        </p:spPr>
      </p:pic>
      <p:pic>
        <p:nvPicPr>
          <p:cNvPr id="117765" name="Picture 5" descr=" ">
            <a:hlinkClick r:id=""/>
          </p:cNvPr>
          <p:cNvPicPr>
            <a:picLocks noChangeAspect="1" noChangeArrowheads="1"/>
          </p:cNvPicPr>
          <p:nvPr/>
        </p:nvPicPr>
        <p:blipFill>
          <a:blip r:embed="rId3"/>
          <a:srcRect/>
          <a:stretch>
            <a:fillRect/>
          </a:stretch>
        </p:blipFill>
        <p:spPr bwMode="auto">
          <a:xfrm>
            <a:off x="4648200" y="0"/>
            <a:ext cx="4219575" cy="3733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article2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78" name="Picture 2" descr="goldberg fig 2"/>
          <p:cNvPicPr>
            <a:picLocks noChangeAspect="1" noChangeArrowheads="1"/>
          </p:cNvPicPr>
          <p:nvPr/>
        </p:nvPicPr>
        <p:blipFill>
          <a:blip r:embed="rId3"/>
          <a:srcRect/>
          <a:stretch>
            <a:fillRect/>
          </a:stretch>
        </p:blipFill>
        <p:spPr bwMode="auto">
          <a:xfrm>
            <a:off x="0" y="0"/>
            <a:ext cx="9144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V07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5943600"/>
            <a:ext cx="9236075" cy="369332"/>
          </a:xfrm>
          <a:prstGeom prst="rect">
            <a:avLst/>
          </a:prstGeom>
          <a:solidFill>
            <a:srgbClr val="EAEAEA"/>
          </a:solidFill>
          <a:ln w="9525">
            <a:noFill/>
            <a:miter lim="800000"/>
            <a:headEnd/>
            <a:tailEnd/>
          </a:ln>
          <a:effectLst/>
        </p:spPr>
        <p:txBody>
          <a:bodyPr>
            <a:spAutoFit/>
          </a:bodyPr>
          <a:lstStyle/>
          <a:p>
            <a:endParaRPr lang="it-IT" sz="1800" dirty="0">
              <a:latin typeface="Arial" pitchFamily="34" charset="0"/>
            </a:endParaRPr>
          </a:p>
        </p:txBody>
      </p:sp>
      <p:pic>
        <p:nvPicPr>
          <p:cNvPr id="25605" name="Picture 5" descr="CV07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0"/>
            <a:ext cx="81534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b="1" i="1">
                <a:solidFill>
                  <a:srgbClr val="FFFF00"/>
                </a:solidFill>
              </a:rPr>
              <a:t>RENAL</a:t>
            </a:r>
          </a:p>
        </p:txBody>
      </p:sp>
      <p:sp>
        <p:nvSpPr>
          <p:cNvPr id="38915" name="Rectangle 3"/>
          <p:cNvSpPr>
            <a:spLocks noGrp="1" noChangeArrowheads="1"/>
          </p:cNvSpPr>
          <p:nvPr>
            <p:ph idx="1"/>
          </p:nvPr>
        </p:nvSpPr>
        <p:spPr>
          <a:xfrm>
            <a:off x="990600" y="1143000"/>
            <a:ext cx="8153400" cy="5715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err="1"/>
              <a:t>Nephrotic</a:t>
            </a:r>
            <a:r>
              <a:rPr lang="en-US" dirty="0"/>
              <a:t> syndrome present in 30-50% at diagnosis.</a:t>
            </a:r>
          </a:p>
          <a:p>
            <a:r>
              <a:rPr lang="en-US" dirty="0" err="1"/>
              <a:t>Nephrotic</a:t>
            </a:r>
            <a:r>
              <a:rPr lang="en-US" dirty="0"/>
              <a:t> syndrome and renal failure develop only rarely during course of the illness if not present at time of diagnosis.</a:t>
            </a:r>
          </a:p>
          <a:p>
            <a:r>
              <a:rPr lang="el-GR" dirty="0">
                <a:cs typeface="Arial" charset="0"/>
              </a:rPr>
              <a:t>λ</a:t>
            </a:r>
            <a:r>
              <a:rPr lang="en-US" dirty="0">
                <a:cs typeface="Arial" charset="0"/>
              </a:rPr>
              <a:t> BJP have been associated with inferior survival as compared with </a:t>
            </a:r>
            <a:r>
              <a:rPr lang="el-GR" dirty="0">
                <a:cs typeface="Arial" charset="0"/>
              </a:rPr>
              <a:t>κ</a:t>
            </a:r>
            <a:r>
              <a:rPr lang="en-US" dirty="0">
                <a:cs typeface="Arial" charset="0"/>
              </a:rPr>
              <a:t>BJP or no monoclonal protein, irrespective of serum </a:t>
            </a:r>
            <a:r>
              <a:rPr lang="en-US" dirty="0" err="1">
                <a:cs typeface="Arial" charset="0"/>
              </a:rPr>
              <a:t>creatinine</a:t>
            </a:r>
            <a:r>
              <a:rPr lang="en-US" dirty="0">
                <a:cs typeface="Arial"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3" descr="RENAL025"/>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C:\Documents and Settings\Helmut G. Rennke M.D\My Documents\My Pictures\74 slides\AMYPAS.jpg"/>
          <p:cNvPicPr>
            <a:picLocks noChangeAspect="1" noChangeArrowheads="1"/>
          </p:cNvPicPr>
          <p:nvPr/>
        </p:nvPicPr>
        <p:blipFill>
          <a:blip r:embed="rId3">
            <a:lum bright="12000"/>
          </a:blip>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1026" descr="C:\Documents and Settings\Helmut G. Rennke M.D\My Documents\My Pictures\74 slides\AMYCR.jpg"/>
          <p:cNvPicPr>
            <a:picLocks noChangeAspect="1" noChangeArrowheads="1"/>
          </p:cNvPicPr>
          <p:nvPr/>
        </p:nvPicPr>
        <p:blipFill>
          <a:blip r:embed="rId3">
            <a:lum bright="12000"/>
          </a:blip>
          <a:srcRect/>
          <a:stretch>
            <a:fillRect/>
          </a:stretch>
        </p:blipFill>
        <p:spPr bwMode="auto">
          <a:xfrm>
            <a:off x="0" y="1"/>
            <a:ext cx="9144000" cy="687387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descr="C:\Documents and Settings\Helmut G. Rennke M.D\My Documents\My Pictures\74 slides\AMYCRPL.jpg"/>
          <p:cNvPicPr>
            <a:picLocks noChangeAspect="1" noChangeArrowheads="1"/>
          </p:cNvPicPr>
          <p:nvPr/>
        </p:nvPicPr>
        <p:blipFill>
          <a:blip r:embed="rId3">
            <a:lum bright="6000"/>
          </a:blip>
          <a:srcRect/>
          <a:stretch>
            <a:fillRect/>
          </a:stretch>
        </p:blipFill>
        <p:spPr bwMode="auto">
          <a:xfrm>
            <a:off x="0" y="0"/>
            <a:ext cx="9144000" cy="68262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C:\Documents and Settings\Helmut G. Rennke M.D\My Documents\My Pictures\74 slides\AMYINT.jpg"/>
          <p:cNvPicPr>
            <a:picLocks noChangeAspect="1" noChangeArrowheads="1"/>
          </p:cNvPicPr>
          <p:nvPr/>
        </p:nvPicPr>
        <p:blipFill>
          <a:blip r:embed="rId3">
            <a:lum bright="6000"/>
          </a:blip>
          <a:srcRect/>
          <a:stretch>
            <a:fillRect/>
          </a:stretch>
        </p:blipFill>
        <p:spPr bwMode="auto">
          <a:xfrm>
            <a:off x="0" y="0"/>
            <a:ext cx="9144000" cy="6827838"/>
          </a:xfrm>
          <a:prstGeom prst="rect">
            <a:avLst/>
          </a:prstGeom>
          <a:noFill/>
        </p:spPr>
      </p:pic>
      <p:sp>
        <p:nvSpPr>
          <p:cNvPr id="419843" name="Line 3"/>
          <p:cNvSpPr>
            <a:spLocks noChangeShapeType="1"/>
          </p:cNvSpPr>
          <p:nvPr/>
        </p:nvSpPr>
        <p:spPr bwMode="auto">
          <a:xfrm flipH="1">
            <a:off x="5080000" y="4572000"/>
            <a:ext cx="338667" cy="381000"/>
          </a:xfrm>
          <a:prstGeom prst="line">
            <a:avLst/>
          </a:prstGeom>
          <a:noFill/>
          <a:ln w="38100">
            <a:solidFill>
              <a:schemeClr val="tx1"/>
            </a:solidFill>
            <a:round/>
            <a:headEnd/>
            <a:tailEnd type="stealth" w="lg" len="med"/>
          </a:ln>
          <a:effectLst/>
        </p:spPr>
        <p:txBody>
          <a:bodyPr>
            <a:spAutoFit/>
          </a:bodyPr>
          <a:lstStyle/>
          <a:p>
            <a:endParaRPr lang="en-US"/>
          </a:p>
        </p:txBody>
      </p:sp>
      <p:sp>
        <p:nvSpPr>
          <p:cNvPr id="419844" name="Line 4"/>
          <p:cNvSpPr>
            <a:spLocks noChangeShapeType="1"/>
          </p:cNvSpPr>
          <p:nvPr/>
        </p:nvSpPr>
        <p:spPr bwMode="auto">
          <a:xfrm>
            <a:off x="6299200" y="3962400"/>
            <a:ext cx="203200" cy="457200"/>
          </a:xfrm>
          <a:prstGeom prst="line">
            <a:avLst/>
          </a:prstGeom>
          <a:noFill/>
          <a:ln w="38100">
            <a:solidFill>
              <a:schemeClr val="tx1"/>
            </a:solidFill>
            <a:round/>
            <a:headEnd/>
            <a:tailEnd type="stealth" w="lg" len="med"/>
          </a:ln>
          <a:effectLst/>
        </p:spPr>
        <p:txBody>
          <a:bodyPr>
            <a:spAutoFit/>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descr="C:\Documents and Settings\Helmut G. Rennke M.D\My Documents\My Pictures\74 slides\AMYVAS.jpg"/>
          <p:cNvPicPr>
            <a:picLocks noChangeAspect="1" noChangeArrowheads="1"/>
          </p:cNvPicPr>
          <p:nvPr/>
        </p:nvPicPr>
        <p:blipFill>
          <a:blip r:embed="rId3">
            <a:lum bright="12000"/>
          </a:blip>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C:\Documents and Settings\Helmut G. Rennke M.D\My Documents\My Pictures\74 slides\AMYL&amp;K.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21891" name="Text Box 3"/>
          <p:cNvSpPr txBox="1">
            <a:spLocks noChangeArrowheads="1"/>
          </p:cNvSpPr>
          <p:nvPr/>
        </p:nvSpPr>
        <p:spPr bwMode="auto">
          <a:xfrm>
            <a:off x="0" y="6248401"/>
            <a:ext cx="2032000" cy="369332"/>
          </a:xfrm>
          <a:prstGeom prst="rect">
            <a:avLst/>
          </a:prstGeom>
          <a:noFill/>
          <a:ln w="38100">
            <a:noFill/>
            <a:miter lim="800000"/>
            <a:headEnd/>
            <a:tailEnd type="none" w="lg" len="med"/>
          </a:ln>
          <a:effectLst/>
        </p:spPr>
        <p:txBody>
          <a:bodyPr>
            <a:spAutoFit/>
          </a:bodyPr>
          <a:lstStyle/>
          <a:p>
            <a:pPr>
              <a:spcBef>
                <a:spcPct val="50000"/>
              </a:spcBef>
            </a:pPr>
            <a:r>
              <a:rPr lang="en-US">
                <a:solidFill>
                  <a:srgbClr val="FFFFFF"/>
                </a:solidFill>
              </a:rPr>
              <a:t>Lambda</a:t>
            </a:r>
          </a:p>
        </p:txBody>
      </p:sp>
      <p:sp>
        <p:nvSpPr>
          <p:cNvPr id="421892" name="Text Box 4"/>
          <p:cNvSpPr txBox="1">
            <a:spLocks noChangeArrowheads="1"/>
          </p:cNvSpPr>
          <p:nvPr/>
        </p:nvSpPr>
        <p:spPr bwMode="auto">
          <a:xfrm>
            <a:off x="4591756" y="5632451"/>
            <a:ext cx="184731" cy="369332"/>
          </a:xfrm>
          <a:prstGeom prst="rect">
            <a:avLst/>
          </a:prstGeom>
          <a:noFill/>
          <a:ln w="38100">
            <a:noFill/>
            <a:miter lim="800000"/>
            <a:headEnd/>
            <a:tailEnd type="none" w="lg" len="med"/>
          </a:ln>
          <a:effectLst/>
        </p:spPr>
        <p:txBody>
          <a:bodyPr wrap="none">
            <a:spAutoFit/>
          </a:bodyPr>
          <a:lstStyle/>
          <a:p>
            <a:endParaRPr lang="en-US"/>
          </a:p>
        </p:txBody>
      </p:sp>
      <p:sp>
        <p:nvSpPr>
          <p:cNvPr id="421893" name="Text Box 5"/>
          <p:cNvSpPr txBox="1">
            <a:spLocks noChangeArrowheads="1"/>
          </p:cNvSpPr>
          <p:nvPr/>
        </p:nvSpPr>
        <p:spPr bwMode="auto">
          <a:xfrm>
            <a:off x="4538133" y="6248401"/>
            <a:ext cx="1964267" cy="369332"/>
          </a:xfrm>
          <a:prstGeom prst="rect">
            <a:avLst/>
          </a:prstGeom>
          <a:noFill/>
          <a:ln w="38100">
            <a:noFill/>
            <a:miter lim="800000"/>
            <a:headEnd/>
            <a:tailEnd type="none" w="lg" len="med"/>
          </a:ln>
          <a:effectLst/>
        </p:spPr>
        <p:txBody>
          <a:bodyPr>
            <a:spAutoFit/>
          </a:bodyPr>
          <a:lstStyle/>
          <a:p>
            <a:pPr>
              <a:spcBef>
                <a:spcPct val="50000"/>
              </a:spcBef>
            </a:pPr>
            <a:r>
              <a:rPr lang="en-US">
                <a:solidFill>
                  <a:srgbClr val="FFFFFF"/>
                </a:solidFill>
              </a:rPr>
              <a:t>Kappa</a:t>
            </a:r>
          </a:p>
        </p:txBody>
      </p:sp>
      <p:sp>
        <p:nvSpPr>
          <p:cNvPr id="421895" name="Text Box 7"/>
          <p:cNvSpPr txBox="1">
            <a:spLocks noChangeArrowheads="1"/>
          </p:cNvSpPr>
          <p:nvPr/>
        </p:nvSpPr>
        <p:spPr bwMode="auto">
          <a:xfrm>
            <a:off x="2966156" y="6775450"/>
            <a:ext cx="184731" cy="369332"/>
          </a:xfrm>
          <a:prstGeom prst="rect">
            <a:avLst/>
          </a:prstGeom>
          <a:noFill/>
          <a:ln w="38100">
            <a:noFill/>
            <a:miter lim="800000"/>
            <a:headEnd/>
            <a:tailEnd type="none" w="lg" len="med"/>
          </a:ln>
          <a:effectLst/>
        </p:spPr>
        <p:txBody>
          <a:bodyPr wrap="none">
            <a:sp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descr="nature02261-f3"/>
          <p:cNvPicPr>
            <a:picLocks noChangeAspect="1" noChangeArrowheads="1"/>
          </p:cNvPicPr>
          <p:nvPr/>
        </p:nvPicPr>
        <p:blipFill>
          <a:blip r:embed="rId3"/>
          <a:srcRect/>
          <a:stretch>
            <a:fillRect/>
          </a:stretch>
        </p:blipFill>
        <p:spPr bwMode="auto">
          <a:xfrm>
            <a:off x="0" y="762000"/>
            <a:ext cx="9144000" cy="6096000"/>
          </a:xfrm>
          <a:prstGeom prst="rect">
            <a:avLst/>
          </a:prstGeom>
          <a:noFill/>
        </p:spPr>
      </p:pic>
      <p:sp>
        <p:nvSpPr>
          <p:cNvPr id="393221" name="Text Box 5"/>
          <p:cNvSpPr txBox="1">
            <a:spLocks noChangeArrowheads="1"/>
          </p:cNvSpPr>
          <p:nvPr/>
        </p:nvSpPr>
        <p:spPr bwMode="auto">
          <a:xfrm>
            <a:off x="533400" y="304800"/>
            <a:ext cx="8077200" cy="457200"/>
          </a:xfrm>
          <a:prstGeom prst="rect">
            <a:avLst/>
          </a:prstGeom>
          <a:noFill/>
          <a:ln w="9525">
            <a:noFill/>
            <a:miter lim="800000"/>
            <a:headEnd/>
            <a:tailEnd/>
          </a:ln>
          <a:effectLst/>
        </p:spPr>
        <p:txBody>
          <a:bodyPr>
            <a:spAutoFit/>
          </a:bodyPr>
          <a:lstStyle/>
          <a:p>
            <a:pPr algn="ctr">
              <a:spcBef>
                <a:spcPct val="50000"/>
              </a:spcBef>
            </a:pPr>
            <a:r>
              <a:rPr lang="en-US" sz="2400">
                <a:latin typeface="Arial" pitchFamily="34" charset="0"/>
              </a:rPr>
              <a:t>General mechanism of aggregation to form amyloid fibrils</a:t>
            </a:r>
            <a:endParaRPr lang="en-US" sz="1400">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4" name="Picture 2" descr="C:\Documents and Settings\Helmut G. Rennke M.D\My Documents\My Pictures\74 slides\AMYEM1.jpg"/>
          <p:cNvPicPr>
            <a:picLocks noChangeAspect="1" noChangeArrowheads="1"/>
          </p:cNvPicPr>
          <p:nvPr/>
        </p:nvPicPr>
        <p:blipFill>
          <a:blip r:embed="rId3">
            <a:lum bright="18000"/>
          </a:blip>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8" name="Picture 2" descr="C:\Documents and Settings\Helmut G. Rennke M.D\My Documents\My Pictures\74 slides\AMYEM2.jpg"/>
          <p:cNvPicPr>
            <a:picLocks noChangeAspect="1" noChangeArrowheads="1"/>
          </p:cNvPicPr>
          <p:nvPr/>
        </p:nvPicPr>
        <p:blipFill>
          <a:blip r:embed="rId3">
            <a:lum bright="12000"/>
          </a:blip>
          <a:srcRect/>
          <a:stretch>
            <a:fillRect/>
          </a:stretch>
        </p:blipFill>
        <p:spPr bwMode="auto">
          <a:xfrm>
            <a:off x="338667" y="-6350"/>
            <a:ext cx="8466667" cy="68643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amyloid-2"/>
          <p:cNvPicPr>
            <a:picLocks noChangeAspect="1" noChangeArrowheads="1"/>
          </p:cNvPicPr>
          <p:nvPr/>
        </p:nvPicPr>
        <p:blipFill>
          <a:blip r:embed="rId3"/>
          <a:srcRect/>
          <a:stretch>
            <a:fillRect/>
          </a:stretch>
        </p:blipFill>
        <p:spPr bwMode="auto">
          <a:xfrm>
            <a:off x="0" y="0"/>
            <a:ext cx="9144000" cy="6832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IMM02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p:txBody>
          <a:bodyPr/>
          <a:lstStyle/>
          <a:p>
            <a:r>
              <a:rPr lang="en-US" dirty="0"/>
              <a:t>PATHOLOGIC CALCIFICATION </a:t>
            </a:r>
          </a:p>
        </p:txBody>
      </p:sp>
      <p:sp>
        <p:nvSpPr>
          <p:cNvPr id="49157" name="Rectangle 5"/>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Define calcification</a:t>
            </a:r>
          </a:p>
          <a:p>
            <a:r>
              <a:rPr lang="en-US" dirty="0" smtClean="0"/>
              <a:t>Types of calcification</a:t>
            </a:r>
          </a:p>
          <a:p>
            <a:r>
              <a:rPr lang="en-US" dirty="0" smtClean="0"/>
              <a:t>Causes, feature and effect of dystrophic calcification</a:t>
            </a:r>
          </a:p>
          <a:p>
            <a:r>
              <a:rPr lang="en-US" dirty="0" smtClean="0"/>
              <a:t>Causes, feature and effect of metastatic calcification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en-US" sz="4800" dirty="0" smtClean="0"/>
              <a:t>Pathologic calcification</a:t>
            </a:r>
            <a:endParaRPr lang="en-US" dirty="0"/>
          </a:p>
        </p:txBody>
      </p:sp>
      <p:sp>
        <p:nvSpPr>
          <p:cNvPr id="51203" name="Rectangle 3"/>
          <p:cNvSpPr>
            <a:spLocks noGrp="1" noRot="1" noChangeArrowheads="1"/>
          </p:cNvSpPr>
          <p:nvPr>
            <p:ph idx="1"/>
          </p:nvPr>
        </p:nvSpPr>
        <p:spPr>
          <a:xfrm>
            <a:off x="381000" y="1676400"/>
            <a:ext cx="8229600" cy="4625609"/>
          </a:xfrm>
        </p:spPr>
        <p:txBody>
          <a:bodyPr>
            <a:normAutofit/>
          </a:bodyPr>
          <a:lstStyle/>
          <a:p>
            <a:pPr>
              <a:lnSpc>
                <a:spcPct val="80000"/>
              </a:lnSpc>
            </a:pPr>
            <a:r>
              <a:rPr lang="en-US" dirty="0" smtClean="0"/>
              <a:t>is </a:t>
            </a:r>
            <a:r>
              <a:rPr lang="en-US" dirty="0"/>
              <a:t>a common process in a wide variety of disease </a:t>
            </a:r>
            <a:r>
              <a:rPr lang="en-US" dirty="0" smtClean="0"/>
              <a:t>states</a:t>
            </a:r>
          </a:p>
          <a:p>
            <a:pPr>
              <a:lnSpc>
                <a:spcPct val="80000"/>
              </a:lnSpc>
              <a:buNone/>
            </a:pPr>
            <a:endParaRPr lang="en-US" dirty="0" smtClean="0"/>
          </a:p>
          <a:p>
            <a:pPr>
              <a:lnSpc>
                <a:spcPct val="80000"/>
              </a:lnSpc>
            </a:pPr>
            <a:r>
              <a:rPr lang="en-US" dirty="0" smtClean="0"/>
              <a:t> </a:t>
            </a:r>
            <a:r>
              <a:rPr lang="en-US" dirty="0"/>
              <a:t>it implies the abnormal deposition of calcium </a:t>
            </a:r>
            <a:r>
              <a:rPr lang="en-US" dirty="0" smtClean="0"/>
              <a:t>salts with </a:t>
            </a:r>
            <a:r>
              <a:rPr lang="en-US" dirty="0"/>
              <a:t>smaller amounts of iron, magnesium, and other minerals</a:t>
            </a:r>
            <a:r>
              <a:rPr lang="en-US" dirty="0" smtClean="0"/>
              <a:t>.</a:t>
            </a:r>
          </a:p>
          <a:p>
            <a:pPr>
              <a:lnSpc>
                <a:spcPct val="80000"/>
              </a:lnSpc>
              <a:buNone/>
            </a:pPr>
            <a:r>
              <a:rPr lang="en-US" dirty="0" smtClean="0"/>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Types of Pathologic calcification</a:t>
            </a:r>
            <a:endParaRPr lang="en-US" dirty="0"/>
          </a:p>
        </p:txBody>
      </p:sp>
      <p:sp>
        <p:nvSpPr>
          <p:cNvPr id="3" name="Content Placeholder 2"/>
          <p:cNvSpPr>
            <a:spLocks noGrp="1"/>
          </p:cNvSpPr>
          <p:nvPr>
            <p:ph idx="1"/>
          </p:nvPr>
        </p:nvSpPr>
        <p:spPr/>
        <p:txBody>
          <a:bodyPr/>
          <a:lstStyle/>
          <a:p>
            <a:pPr>
              <a:lnSpc>
                <a:spcPct val="80000"/>
              </a:lnSpc>
            </a:pPr>
            <a:r>
              <a:rPr lang="en-US" b="1" dirty="0" smtClean="0">
                <a:solidFill>
                  <a:schemeClr val="accent3">
                    <a:lumMod val="75000"/>
                  </a:schemeClr>
                </a:solidFill>
              </a:rPr>
              <a:t>Dystrophic calcification: </a:t>
            </a:r>
          </a:p>
          <a:p>
            <a:pPr lvl="1">
              <a:lnSpc>
                <a:spcPct val="80000"/>
              </a:lnSpc>
            </a:pPr>
            <a:r>
              <a:rPr lang="en-US" dirty="0" smtClean="0"/>
              <a:t>When the deposition occurs in dead or dying tissues </a:t>
            </a:r>
          </a:p>
          <a:p>
            <a:pPr lvl="1">
              <a:lnSpc>
                <a:spcPct val="80000"/>
              </a:lnSpc>
            </a:pPr>
            <a:r>
              <a:rPr lang="en-US" dirty="0" smtClean="0"/>
              <a:t>it occurs with normal serum levels of calcium</a:t>
            </a:r>
          </a:p>
          <a:p>
            <a:pPr lvl="1">
              <a:lnSpc>
                <a:spcPct val="80000"/>
              </a:lnSpc>
              <a:buNone/>
            </a:pPr>
            <a:r>
              <a:rPr lang="en-US" dirty="0" smtClean="0"/>
              <a:t> </a:t>
            </a:r>
          </a:p>
          <a:p>
            <a:pPr>
              <a:lnSpc>
                <a:spcPct val="80000"/>
              </a:lnSpc>
            </a:pPr>
            <a:r>
              <a:rPr lang="en-US" b="1" dirty="0" smtClean="0">
                <a:solidFill>
                  <a:schemeClr val="accent3">
                    <a:lumMod val="75000"/>
                  </a:schemeClr>
                </a:solidFill>
              </a:rPr>
              <a:t>Metastatic calcification: </a:t>
            </a:r>
          </a:p>
          <a:p>
            <a:pPr lvl="1">
              <a:lnSpc>
                <a:spcPct val="80000"/>
              </a:lnSpc>
            </a:pPr>
            <a:r>
              <a:rPr lang="en-US" dirty="0" smtClean="0"/>
              <a:t>The deposition of calcium salts in normal tissues </a:t>
            </a:r>
          </a:p>
          <a:p>
            <a:pPr lvl="1">
              <a:lnSpc>
                <a:spcPct val="80000"/>
              </a:lnSpc>
            </a:pPr>
            <a:r>
              <a:rPr lang="en-US" dirty="0" smtClean="0"/>
              <a:t>It almost always reflects some derangement in calcium metabolism (</a:t>
            </a:r>
            <a:r>
              <a:rPr lang="en-US" dirty="0" err="1" smtClean="0"/>
              <a:t>hypercalcemia</a:t>
            </a:r>
            <a:r>
              <a:rPr lang="en-US" dirty="0" smtClean="0"/>
              <a:t>)</a:t>
            </a:r>
          </a:p>
          <a:p>
            <a:pPr marL="633222" indent="-514350">
              <a:buFont typeface="+mj-lt"/>
              <a:buAutoNum type="arabicPeriod"/>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smtClean="0"/>
              <a:t>INTRACELLULAR ACCUMULATIONS </a:t>
            </a:r>
          </a:p>
        </p:txBody>
      </p:sp>
      <p:sp>
        <p:nvSpPr>
          <p:cNvPr id="34819" name="Rectangle 3"/>
          <p:cNvSpPr>
            <a:spLocks noGrp="1" noChangeArrowheads="1"/>
          </p:cNvSpPr>
          <p:nvPr>
            <p:ph type="subTitle" idx="1"/>
          </p:nvPr>
        </p:nvSpPr>
        <p:spPr>
          <a:xfrm>
            <a:off x="1371600" y="3332163"/>
            <a:ext cx="6400800" cy="1752600"/>
          </a:xfrm>
        </p:spPr>
        <p:txBody>
          <a:bodyPr/>
          <a:lstStyle/>
          <a:p>
            <a:pPr eaLnBrk="1" hangingPunct="1"/>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fontAlgn="auto" hangingPunct="1">
              <a:spcAft>
                <a:spcPts val="0"/>
              </a:spcAft>
              <a:defRPr/>
            </a:pPr>
            <a:r>
              <a:rPr lang="en-US" dirty="0" smtClean="0"/>
              <a:t>Objectives</a:t>
            </a:r>
          </a:p>
        </p:txBody>
      </p:sp>
      <p:sp>
        <p:nvSpPr>
          <p:cNvPr id="35843" name="Rectangle 3"/>
          <p:cNvSpPr>
            <a:spLocks noGrp="1" noRot="1" noChangeArrowheads="1"/>
          </p:cNvSpPr>
          <p:nvPr>
            <p:ph idx="1"/>
          </p:nvPr>
        </p:nvSpPr>
        <p:spPr>
          <a:xfrm>
            <a:off x="571500" y="1357313"/>
            <a:ext cx="8007350" cy="4191000"/>
          </a:xfrm>
        </p:spPr>
        <p:txBody>
          <a:bodyPr>
            <a:normAutofit lnSpcReduction="10000"/>
          </a:bodyPr>
          <a:lstStyle/>
          <a:p>
            <a:pPr eaLnBrk="1" hangingPunct="1">
              <a:buFont typeface="Wingdings" pitchFamily="2" charset="2"/>
              <a:buNone/>
            </a:pPr>
            <a:r>
              <a:rPr lang="en-US" smtClean="0">
                <a:cs typeface="Times New Roman" pitchFamily="18" charset="0"/>
              </a:rPr>
              <a:t>To study:</a:t>
            </a:r>
          </a:p>
          <a:p>
            <a:pPr eaLnBrk="1" hangingPunct="1"/>
            <a:r>
              <a:rPr lang="en-US" smtClean="0">
                <a:cs typeface="Times New Roman" pitchFamily="18" charset="0"/>
              </a:rPr>
              <a:t>Overview of intracellular accumulations</a:t>
            </a:r>
          </a:p>
          <a:p>
            <a:pPr eaLnBrk="1" hangingPunct="1"/>
            <a:r>
              <a:rPr lang="en-US" smtClean="0">
                <a:cs typeface="Times New Roman" pitchFamily="18" charset="0"/>
              </a:rPr>
              <a:t>Accumulation of Lipids</a:t>
            </a:r>
          </a:p>
          <a:p>
            <a:pPr eaLnBrk="1" hangingPunct="1"/>
            <a:r>
              <a:rPr lang="en-US" smtClean="0">
                <a:cs typeface="Times New Roman" pitchFamily="18" charset="0"/>
              </a:rPr>
              <a:t>Accumulation of Cholesterol</a:t>
            </a:r>
          </a:p>
          <a:p>
            <a:pPr eaLnBrk="1" hangingPunct="1"/>
            <a:r>
              <a:rPr lang="en-US" smtClean="0">
                <a:cs typeface="Times New Roman" pitchFamily="18" charset="0"/>
              </a:rPr>
              <a:t>Accumulation of Proteins</a:t>
            </a:r>
          </a:p>
          <a:p>
            <a:pPr eaLnBrk="1" hangingPunct="1"/>
            <a:r>
              <a:rPr lang="en-US" smtClean="0">
                <a:cs typeface="Times New Roman" pitchFamily="18" charset="0"/>
              </a:rPr>
              <a:t>Accumulation of Glycogen</a:t>
            </a:r>
          </a:p>
          <a:p>
            <a:pPr eaLnBrk="1" hangingPunct="1"/>
            <a:r>
              <a:rPr lang="en-US" smtClean="0">
                <a:cs typeface="Times New Roman" pitchFamily="18" charset="0"/>
              </a:rPr>
              <a:t>Accumulation of Pigments</a:t>
            </a:r>
          </a:p>
          <a:p>
            <a:pPr eaLnBrk="1" hangingPunct="1"/>
            <a:r>
              <a:rPr lang="en-US" smtClean="0">
                <a:cs typeface="Times New Roman" pitchFamily="18" charset="0"/>
              </a:rPr>
              <a:t>Pathologic Calcification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228600"/>
            <a:ext cx="9144000" cy="457200"/>
          </a:xfrm>
          <a:solidFill>
            <a:srgbClr val="EAEAEA"/>
          </a:solidFill>
        </p:spPr>
        <p:txBody>
          <a:bodyPr>
            <a:normAutofit/>
          </a:bodyPr>
          <a:lstStyle/>
          <a:p>
            <a:r>
              <a:rPr lang="it-IT" sz="2400" b="1">
                <a:solidFill>
                  <a:schemeClr val="tx1"/>
                </a:solidFill>
                <a:latin typeface="Arial" pitchFamily="34" charset="0"/>
                <a:cs typeface="Arial" pitchFamily="34" charset="0"/>
              </a:rPr>
              <a:t>Pathogenesis of the major forms of amyloid fibrils</a:t>
            </a:r>
          </a:p>
        </p:txBody>
      </p:sp>
      <p:pic>
        <p:nvPicPr>
          <p:cNvPr id="168963" name="Picture 3" descr="S01871-006-f054"/>
          <p:cNvPicPr>
            <a:picLocks noChangeAspect="1" noChangeArrowheads="1"/>
          </p:cNvPicPr>
          <p:nvPr/>
        </p:nvPicPr>
        <p:blipFill>
          <a:blip r:embed="rId3"/>
          <a:srcRect/>
          <a:stretch>
            <a:fillRect/>
          </a:stretch>
        </p:blipFill>
        <p:spPr bwMode="auto">
          <a:xfrm>
            <a:off x="0" y="838200"/>
            <a:ext cx="9144000" cy="634047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fontAlgn="auto" hangingPunct="1">
              <a:spcAft>
                <a:spcPts val="0"/>
              </a:spcAft>
              <a:defRPr/>
            </a:pPr>
            <a:r>
              <a:rPr lang="en-US" dirty="0" smtClean="0"/>
              <a:t>Lecture will include</a:t>
            </a:r>
          </a:p>
        </p:txBody>
      </p:sp>
      <p:sp>
        <p:nvSpPr>
          <p:cNvPr id="88067" name="Rectangle 3"/>
          <p:cNvSpPr>
            <a:spLocks noGrp="1" noRot="1" noChangeArrowheads="1"/>
          </p:cNvSpPr>
          <p:nvPr>
            <p:ph idx="1"/>
          </p:nvPr>
        </p:nvSpPr>
        <p:spPr/>
        <p:txBody>
          <a:bodyPr>
            <a:normAutofit/>
          </a:bodyPr>
          <a:lstStyle/>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Overview of intracellular accumulations</a:t>
            </a:r>
          </a:p>
          <a:p>
            <a:pPr marL="548640" indent="-411480" eaLnBrk="1" fontAlgn="auto" hangingPunct="1">
              <a:spcAft>
                <a:spcPts val="0"/>
              </a:spcAft>
              <a:buClr>
                <a:schemeClr val="accent5"/>
              </a:buClr>
              <a:buFont typeface="Wingdings 2"/>
              <a:buChar char=""/>
              <a:defRPr/>
            </a:pPr>
            <a:r>
              <a:rPr lang="en-US" sz="5400" dirty="0" smtClean="0"/>
              <a:t>Accumulation of Lipids</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Cholesterol</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Proteins</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Glycogen</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Pigments</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Pathologic Calcification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p:txBody>
          <a:bodyPr/>
          <a:lstStyle/>
          <a:p>
            <a:pPr eaLnBrk="1" fontAlgn="auto" hangingPunct="1">
              <a:spcAft>
                <a:spcPts val="0"/>
              </a:spcAft>
              <a:defRPr/>
            </a:pPr>
            <a:r>
              <a:rPr lang="en-US" smtClean="0"/>
              <a:t/>
            </a:r>
            <a:br>
              <a:rPr lang="en-US" smtClean="0"/>
            </a:br>
            <a:r>
              <a:rPr lang="en-US" smtClean="0"/>
              <a:t>Fatty Change</a:t>
            </a:r>
          </a:p>
        </p:txBody>
      </p:sp>
      <p:sp>
        <p:nvSpPr>
          <p:cNvPr id="44035" name="Rectangle 5"/>
          <p:cNvSpPr>
            <a:spLocks noGrp="1" noChangeArrowheads="1"/>
          </p:cNvSpPr>
          <p:nvPr>
            <p:ph type="subTitle" idx="1"/>
          </p:nvPr>
        </p:nvSpPr>
        <p:spPr>
          <a:xfrm>
            <a:off x="1371600" y="3332163"/>
            <a:ext cx="6400800" cy="1752600"/>
          </a:xfrm>
        </p:spPr>
        <p:txBody>
          <a:bodyPr/>
          <a:lstStyle/>
          <a:p>
            <a:pPr eaLnBrk="1" hangingPunct="1"/>
            <a:r>
              <a:rPr lang="en-US" smtClean="0">
                <a:cs typeface="Times New Roman" pitchFamily="18" charset="0"/>
              </a:rPr>
              <a:t>(Steatosis)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fontAlgn="auto" hangingPunct="1">
              <a:spcAft>
                <a:spcPts val="0"/>
              </a:spcAft>
              <a:defRPr/>
            </a:pPr>
            <a:r>
              <a:rPr lang="en-US" smtClean="0"/>
              <a:t>Fatty Change</a:t>
            </a:r>
          </a:p>
        </p:txBody>
      </p:sp>
      <p:sp>
        <p:nvSpPr>
          <p:cNvPr id="45059" name="Rectangle 3"/>
          <p:cNvSpPr>
            <a:spLocks noGrp="1" noRot="1" noChangeArrowheads="1"/>
          </p:cNvSpPr>
          <p:nvPr>
            <p:ph idx="1"/>
          </p:nvPr>
        </p:nvSpPr>
        <p:spPr/>
        <p:txBody>
          <a:bodyPr/>
          <a:lstStyle/>
          <a:p>
            <a:pPr eaLnBrk="1" hangingPunct="1"/>
            <a:r>
              <a:rPr lang="en-US" smtClean="0">
                <a:cs typeface="Times New Roman" pitchFamily="18" charset="0"/>
              </a:rPr>
              <a:t>Fatty change refers to any abnormal accumulation of triglycerides within parenchymal cells. </a:t>
            </a:r>
          </a:p>
          <a:p>
            <a:pPr eaLnBrk="1" hangingPunct="1"/>
            <a:r>
              <a:rPr lang="en-US" smtClean="0">
                <a:cs typeface="Times New Roman" pitchFamily="18" charset="0"/>
              </a:rPr>
              <a:t>Site: liver, most common site</a:t>
            </a:r>
          </a:p>
          <a:p>
            <a:pPr lvl="1" eaLnBrk="1" hangingPunct="1"/>
            <a:r>
              <a:rPr lang="en-US" smtClean="0">
                <a:cs typeface="Times New Roman" pitchFamily="18" charset="0"/>
              </a:rPr>
              <a:t>it may also occur in heart, skeletal muscle, kidney, and other organs.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fontAlgn="auto" hangingPunct="1">
              <a:spcAft>
                <a:spcPts val="0"/>
              </a:spcAft>
              <a:defRPr/>
            </a:pPr>
            <a:r>
              <a:rPr lang="en-US" smtClean="0"/>
              <a:t>Causes of Fatty Change</a:t>
            </a:r>
          </a:p>
        </p:txBody>
      </p:sp>
      <p:sp>
        <p:nvSpPr>
          <p:cNvPr id="46083" name="Rectangle 3"/>
          <p:cNvSpPr>
            <a:spLocks noGrp="1" noRot="1" noChangeArrowheads="1"/>
          </p:cNvSpPr>
          <p:nvPr>
            <p:ph idx="1"/>
          </p:nvPr>
        </p:nvSpPr>
        <p:spPr/>
        <p:txBody>
          <a:bodyPr/>
          <a:lstStyle/>
          <a:p>
            <a:pPr eaLnBrk="1" hangingPunct="1"/>
            <a:r>
              <a:rPr lang="en-US" smtClean="0">
                <a:cs typeface="Times New Roman" pitchFamily="18" charset="0"/>
              </a:rPr>
              <a:t>Toxins</a:t>
            </a:r>
            <a:r>
              <a:rPr lang="en-US" b="1" smtClean="0">
                <a:cs typeface="Times New Roman" pitchFamily="18" charset="0"/>
              </a:rPr>
              <a:t> </a:t>
            </a:r>
            <a:r>
              <a:rPr lang="en-US" smtClean="0">
                <a:cs typeface="Times New Roman" pitchFamily="18" charset="0"/>
              </a:rPr>
              <a:t>(most importantly: Alcohol abuse)</a:t>
            </a:r>
          </a:p>
          <a:p>
            <a:pPr eaLnBrk="1" hangingPunct="1"/>
            <a:r>
              <a:rPr lang="en-US" b="1" smtClean="0">
                <a:cs typeface="Times New Roman" pitchFamily="18" charset="0"/>
              </a:rPr>
              <a:t>diabetes mellitus</a:t>
            </a:r>
            <a:r>
              <a:rPr lang="en-US" smtClean="0">
                <a:cs typeface="Times New Roman" pitchFamily="18" charset="0"/>
              </a:rPr>
              <a:t> </a:t>
            </a:r>
          </a:p>
          <a:p>
            <a:pPr eaLnBrk="1" hangingPunct="1"/>
            <a:r>
              <a:rPr lang="en-US" smtClean="0">
                <a:cs typeface="Times New Roman" pitchFamily="18" charset="0"/>
              </a:rPr>
              <a:t>Protein malnutrition (starvation)</a:t>
            </a:r>
          </a:p>
          <a:p>
            <a:pPr eaLnBrk="1" hangingPunct="1"/>
            <a:r>
              <a:rPr lang="en-US" smtClean="0">
                <a:cs typeface="Times New Roman" pitchFamily="18" charset="0"/>
              </a:rPr>
              <a:t>Obesity</a:t>
            </a:r>
          </a:p>
          <a:p>
            <a:pPr eaLnBrk="1" hangingPunct="1"/>
            <a:r>
              <a:rPr lang="en-US" smtClean="0">
                <a:cs typeface="Times New Roman" pitchFamily="18" charset="0"/>
              </a:rPr>
              <a:t>Anoxia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fontAlgn="auto" hangingPunct="1">
              <a:spcAft>
                <a:spcPts val="0"/>
              </a:spcAft>
              <a:defRPr/>
            </a:pPr>
            <a:r>
              <a:rPr lang="en-US" dirty="0" smtClean="0"/>
              <a:t>Lecture will include</a:t>
            </a:r>
          </a:p>
        </p:txBody>
      </p:sp>
      <p:sp>
        <p:nvSpPr>
          <p:cNvPr id="88067" name="Rectangle 3"/>
          <p:cNvSpPr>
            <a:spLocks noGrp="1" noRot="1" noChangeArrowheads="1"/>
          </p:cNvSpPr>
          <p:nvPr>
            <p:ph idx="1"/>
          </p:nvPr>
        </p:nvSpPr>
        <p:spPr/>
        <p:txBody>
          <a:bodyPr>
            <a:normAutofit/>
          </a:bodyPr>
          <a:lstStyle/>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Overview of intracellular accumulations</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Lipids</a:t>
            </a:r>
          </a:p>
          <a:p>
            <a:pPr marL="548640" indent="-411480" eaLnBrk="1" fontAlgn="auto" hangingPunct="1">
              <a:spcAft>
                <a:spcPts val="0"/>
              </a:spcAft>
              <a:buClr>
                <a:schemeClr val="accent5"/>
              </a:buClr>
              <a:buFont typeface="Wingdings 2"/>
              <a:buChar char=""/>
              <a:defRPr/>
            </a:pPr>
            <a:r>
              <a:rPr lang="en-US" sz="4400" dirty="0" smtClean="0"/>
              <a:t>Accumulation of Cholesterol</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Proteins</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Glycogen</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Accumulation of Pigments</a:t>
            </a:r>
          </a:p>
          <a:p>
            <a:pPr marL="548640" indent="-411480" eaLnBrk="1" fontAlgn="auto" hangingPunct="1">
              <a:spcAft>
                <a:spcPts val="0"/>
              </a:spcAft>
              <a:buClr>
                <a:schemeClr val="accent5"/>
              </a:buClr>
              <a:buFont typeface="Wingdings 2"/>
              <a:buChar char=""/>
              <a:defRPr/>
            </a:pPr>
            <a:r>
              <a:rPr lang="en-US" dirty="0" smtClean="0">
                <a:solidFill>
                  <a:schemeClr val="bg2">
                    <a:lumMod val="20000"/>
                    <a:lumOff val="80000"/>
                  </a:schemeClr>
                </a:solidFill>
              </a:rPr>
              <a:t>Pathologic Calcification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fontAlgn="auto" hangingPunct="1">
              <a:spcAft>
                <a:spcPts val="0"/>
              </a:spcAft>
              <a:defRPr/>
            </a:pPr>
            <a:r>
              <a:rPr lang="en-US" smtClean="0"/>
              <a:t>Cholesterol and Cholesteryl Esters </a:t>
            </a:r>
          </a:p>
        </p:txBody>
      </p:sp>
      <p:sp>
        <p:nvSpPr>
          <p:cNvPr id="55299" name="Rectangle 4"/>
          <p:cNvSpPr>
            <a:spLocks noGrp="1" noChangeArrowheads="1"/>
          </p:cNvSpPr>
          <p:nvPr>
            <p:ph type="subTitle" idx="1"/>
          </p:nvPr>
        </p:nvSpPr>
        <p:spPr>
          <a:xfrm>
            <a:off x="1371600" y="3332163"/>
            <a:ext cx="6400800" cy="1752600"/>
          </a:xfrm>
        </p:spPr>
        <p:txBody>
          <a:bodyPr/>
          <a:lstStyle/>
          <a:p>
            <a:pPr eaLnBrk="1" hangingPunct="1"/>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fontAlgn="auto" hangingPunct="1">
              <a:spcAft>
                <a:spcPts val="0"/>
              </a:spcAft>
              <a:defRPr/>
            </a:pPr>
            <a:endParaRPr lang="en-US" smtClean="0"/>
          </a:p>
        </p:txBody>
      </p:sp>
      <p:sp>
        <p:nvSpPr>
          <p:cNvPr id="56323" name="Rectangle 3"/>
          <p:cNvSpPr>
            <a:spLocks noGrp="1" noRot="1" noChangeArrowheads="1"/>
          </p:cNvSpPr>
          <p:nvPr>
            <p:ph idx="1"/>
          </p:nvPr>
        </p:nvSpPr>
        <p:spPr/>
        <p:txBody>
          <a:bodyPr/>
          <a:lstStyle/>
          <a:p>
            <a:pPr eaLnBrk="1" hangingPunct="1"/>
            <a:r>
              <a:rPr lang="en-US" smtClean="0">
                <a:cs typeface="Times New Roman" pitchFamily="18" charset="0"/>
              </a:rPr>
              <a:t>Cellular cholesterol metabolism is tightly regulated to ensure normal cell membrane synthesis without significant intracellular accumulation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p:txBody>
          <a:bodyPr/>
          <a:lstStyle/>
          <a:p>
            <a:pPr eaLnBrk="1" fontAlgn="auto" hangingPunct="1">
              <a:spcAft>
                <a:spcPts val="0"/>
              </a:spcAft>
              <a:defRPr/>
            </a:pPr>
            <a:r>
              <a:rPr lang="en-US" smtClean="0"/>
              <a:t>Proteins </a:t>
            </a:r>
          </a:p>
        </p:txBody>
      </p:sp>
      <p:sp>
        <p:nvSpPr>
          <p:cNvPr id="61443" name="Rectangle 5"/>
          <p:cNvSpPr>
            <a:spLocks noGrp="1" noChangeArrowheads="1"/>
          </p:cNvSpPr>
          <p:nvPr>
            <p:ph type="subTitle" idx="1"/>
          </p:nvPr>
        </p:nvSpPr>
        <p:spPr>
          <a:xfrm>
            <a:off x="1371600" y="3332163"/>
            <a:ext cx="6400800" cy="1752600"/>
          </a:xfrm>
        </p:spPr>
        <p:txBody>
          <a:bodyPr/>
          <a:lstStyle/>
          <a:p>
            <a:pPr eaLnBrk="1" hangingPunct="1"/>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fontAlgn="auto" hangingPunct="1">
              <a:spcAft>
                <a:spcPts val="0"/>
              </a:spcAft>
              <a:defRPr/>
            </a:pPr>
            <a:endParaRPr lang="en-US" smtClean="0"/>
          </a:p>
        </p:txBody>
      </p:sp>
      <p:sp>
        <p:nvSpPr>
          <p:cNvPr id="62467" name="Rectangle 3"/>
          <p:cNvSpPr>
            <a:spLocks noGrp="1" noRot="1" noChangeArrowheads="1"/>
          </p:cNvSpPr>
          <p:nvPr>
            <p:ph idx="1"/>
          </p:nvPr>
        </p:nvSpPr>
        <p:spPr/>
        <p:txBody>
          <a:bodyPr/>
          <a:lstStyle/>
          <a:p>
            <a:pPr eaLnBrk="1" hangingPunct="1"/>
            <a:r>
              <a:rPr lang="en-US" smtClean="0">
                <a:cs typeface="Times New Roman" pitchFamily="18" charset="0"/>
              </a:rPr>
              <a:t>Morphologically visible protein accumulations are much less common than lipid accumulations</a:t>
            </a:r>
          </a:p>
          <a:p>
            <a:pPr eaLnBrk="1" hangingPunct="1"/>
            <a:r>
              <a:rPr lang="en-US" smtClean="0">
                <a:cs typeface="Times New Roman" pitchFamily="18" charset="0"/>
              </a:rPr>
              <a:t>They may occur because excesses are presented to the cells or because the cells synthesize excessive amounts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smtClean="0"/>
              <a:t>Protein accumulations</a:t>
            </a:r>
            <a:br>
              <a:rPr lang="en-US" sz="4000" dirty="0" smtClean="0"/>
            </a:br>
            <a:r>
              <a:rPr lang="en-US" sz="3200" dirty="0" smtClean="0"/>
              <a:t> Example:</a:t>
            </a:r>
          </a:p>
        </p:txBody>
      </p:sp>
      <p:sp>
        <p:nvSpPr>
          <p:cNvPr id="25603" name="Rectangle 3"/>
          <p:cNvSpPr>
            <a:spLocks noGrp="1" noRot="1" noChangeArrowheads="1"/>
          </p:cNvSpPr>
          <p:nvPr>
            <p:ph idx="1"/>
          </p:nvPr>
        </p:nvSpPr>
        <p:spPr/>
        <p:txBody>
          <a:bodyPr>
            <a:normAutofit lnSpcReduction="10000"/>
          </a:bodyPr>
          <a:lstStyle/>
          <a:p>
            <a:pPr marL="514350" indent="-514350" eaLnBrk="1" fontAlgn="auto" hangingPunct="1">
              <a:lnSpc>
                <a:spcPct val="80000"/>
              </a:lnSpc>
              <a:spcAft>
                <a:spcPts val="0"/>
              </a:spcAft>
              <a:buClr>
                <a:schemeClr val="accent5"/>
              </a:buClr>
              <a:buFont typeface="Wingdings" pitchFamily="2" charset="2"/>
              <a:buAutoNum type="arabicPeriod"/>
              <a:defRPr/>
            </a:pPr>
            <a:r>
              <a:rPr lang="en-US" b="1" dirty="0" err="1" smtClean="0"/>
              <a:t>Nephrotic</a:t>
            </a:r>
            <a:r>
              <a:rPr lang="en-US" b="1" dirty="0" smtClean="0"/>
              <a:t> syndrome:</a:t>
            </a:r>
            <a:r>
              <a:rPr lang="en-US" sz="2400" dirty="0" smtClean="0"/>
              <a:t> </a:t>
            </a:r>
          </a:p>
          <a:p>
            <a:pPr marL="457200" indent="-457200" eaLnBrk="1" fontAlgn="auto" hangingPunct="1">
              <a:lnSpc>
                <a:spcPct val="80000"/>
              </a:lnSpc>
              <a:spcAft>
                <a:spcPts val="0"/>
              </a:spcAft>
              <a:buClr>
                <a:schemeClr val="accent5"/>
              </a:buClr>
              <a:buFont typeface="Wingdings" pitchFamily="2" charset="2"/>
              <a:buAutoNum type="arabicPeriod"/>
              <a:defRPr/>
            </a:pPr>
            <a:endParaRPr lang="en-US" sz="2400" dirty="0" smtClean="0"/>
          </a:p>
          <a:p>
            <a:pPr marL="548640" indent="-411480" eaLnBrk="1" fontAlgn="auto" hangingPunct="1">
              <a:lnSpc>
                <a:spcPct val="80000"/>
              </a:lnSpc>
              <a:spcAft>
                <a:spcPts val="0"/>
              </a:spcAft>
              <a:buClr>
                <a:schemeClr val="accent5"/>
              </a:buClr>
              <a:buFont typeface="Wingdings 2"/>
              <a:buChar char=""/>
              <a:defRPr/>
            </a:pPr>
            <a:r>
              <a:rPr lang="en-US" dirty="0" smtClean="0"/>
              <a:t>In the kidney trace amounts of albumin filtered through the </a:t>
            </a:r>
            <a:r>
              <a:rPr lang="en-US" dirty="0" err="1" smtClean="0"/>
              <a:t>glomerulus</a:t>
            </a:r>
            <a:r>
              <a:rPr lang="en-US" dirty="0" smtClean="0"/>
              <a:t> are normally reabsorbed by </a:t>
            </a:r>
            <a:r>
              <a:rPr lang="en-US" dirty="0" err="1" smtClean="0"/>
              <a:t>pinocytosis</a:t>
            </a:r>
            <a:r>
              <a:rPr lang="en-US" dirty="0" smtClean="0"/>
              <a:t> in the proximal convoluted tubules </a:t>
            </a:r>
          </a:p>
          <a:p>
            <a:pPr marL="548640" indent="-411480" eaLnBrk="1" fontAlgn="auto" hangingPunct="1">
              <a:lnSpc>
                <a:spcPct val="80000"/>
              </a:lnSpc>
              <a:spcAft>
                <a:spcPts val="0"/>
              </a:spcAft>
              <a:buClr>
                <a:schemeClr val="accent5"/>
              </a:buClr>
              <a:buFont typeface="Wingdings 2"/>
              <a:buChar char=""/>
              <a:defRPr/>
            </a:pPr>
            <a:endParaRPr lang="en-US" dirty="0" smtClean="0"/>
          </a:p>
          <a:p>
            <a:pPr marL="548640" indent="-411480" eaLnBrk="1" fontAlgn="auto" hangingPunct="1">
              <a:lnSpc>
                <a:spcPct val="80000"/>
              </a:lnSpc>
              <a:spcAft>
                <a:spcPts val="0"/>
              </a:spcAft>
              <a:buClr>
                <a:schemeClr val="accent5"/>
              </a:buClr>
              <a:buFont typeface="Wingdings 2"/>
              <a:buChar char=""/>
              <a:defRPr/>
            </a:pPr>
            <a:r>
              <a:rPr lang="en-US" dirty="0" smtClean="0"/>
              <a:t>After heavy protein leakage, </a:t>
            </a:r>
            <a:r>
              <a:rPr lang="en-US" dirty="0" err="1" smtClean="0"/>
              <a:t>pinocytic</a:t>
            </a:r>
            <a:r>
              <a:rPr lang="en-US" dirty="0" smtClean="0"/>
              <a:t> vesicles containing this protein fuse with </a:t>
            </a:r>
            <a:r>
              <a:rPr lang="en-US" dirty="0" err="1" smtClean="0"/>
              <a:t>lysosomes</a:t>
            </a:r>
            <a:r>
              <a:rPr lang="en-US" dirty="0" smtClean="0"/>
              <a:t>, resulting in the </a:t>
            </a:r>
            <a:r>
              <a:rPr lang="en-US" dirty="0" err="1" smtClean="0"/>
              <a:t>histologic</a:t>
            </a:r>
            <a:r>
              <a:rPr lang="en-US" dirty="0" smtClean="0"/>
              <a:t> appearance of pink, hyaline </a:t>
            </a:r>
            <a:r>
              <a:rPr lang="en-US" dirty="0" err="1" smtClean="0"/>
              <a:t>cytoplasmic</a:t>
            </a:r>
            <a:r>
              <a:rPr lang="en-US" dirty="0" smtClean="0"/>
              <a:t> droplets</a:t>
            </a:r>
          </a:p>
          <a:p>
            <a:pPr marL="548640" indent="-411480" eaLnBrk="1" fontAlgn="auto" hangingPunct="1">
              <a:lnSpc>
                <a:spcPct val="80000"/>
              </a:lnSpc>
              <a:spcAft>
                <a:spcPts val="0"/>
              </a:spcAft>
              <a:buClr>
                <a:schemeClr val="accent5"/>
              </a:buClr>
              <a:buFont typeface="Wingdings 2"/>
              <a:buChar char=""/>
              <a:defRPr/>
            </a:pPr>
            <a:endParaRPr lang="en-US" dirty="0" smtClean="0"/>
          </a:p>
          <a:p>
            <a:pPr marL="548640" indent="-411480" eaLnBrk="1" fontAlgn="auto" hangingPunct="1">
              <a:lnSpc>
                <a:spcPct val="80000"/>
              </a:lnSpc>
              <a:spcAft>
                <a:spcPts val="0"/>
              </a:spcAft>
              <a:buClr>
                <a:schemeClr val="accent5"/>
              </a:buClr>
              <a:buFont typeface="Wingdings 2"/>
              <a:buChar char=""/>
              <a:defRPr/>
            </a:pPr>
            <a:endParaRPr lang="en-US" dirty="0" smtClean="0"/>
          </a:p>
          <a:p>
            <a:pPr marL="548640" indent="-411480" eaLnBrk="1" fontAlgn="auto" hangingPunct="1">
              <a:lnSpc>
                <a:spcPct val="80000"/>
              </a:lnSpc>
              <a:spcAft>
                <a:spcPts val="0"/>
              </a:spcAft>
              <a:buClr>
                <a:schemeClr val="accent5"/>
              </a:buClr>
              <a:buFont typeface="Wingdings 2"/>
              <a:buChar char=""/>
              <a:defRPr/>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990600" y="757486"/>
            <a:ext cx="8153400" cy="48936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400" b="1" dirty="0" smtClean="0"/>
              <a:t>Systemic</a:t>
            </a:r>
            <a:r>
              <a:rPr lang="en-US" sz="2400" dirty="0" smtClean="0"/>
              <a:t> </a:t>
            </a:r>
            <a:r>
              <a:rPr lang="en-US" sz="2400" dirty="0" err="1" smtClean="0"/>
              <a:t>amyloidoses</a:t>
            </a:r>
            <a:r>
              <a:rPr lang="en-US" sz="2400" dirty="0" smtClean="0"/>
              <a:t> are those which affect more than one body organ or system. </a:t>
            </a:r>
          </a:p>
          <a:p>
            <a:endParaRPr lang="en-US" sz="2400" b="1" dirty="0" smtClean="0"/>
          </a:p>
          <a:p>
            <a:r>
              <a:rPr lang="en-US" sz="2400" b="1" dirty="0" err="1" smtClean="0"/>
              <a:t>Localised</a:t>
            </a:r>
            <a:r>
              <a:rPr lang="en-US" sz="2400" dirty="0" smtClean="0"/>
              <a:t> </a:t>
            </a:r>
            <a:r>
              <a:rPr lang="en-US" sz="2400" dirty="0" err="1" smtClean="0"/>
              <a:t>amyloidoses</a:t>
            </a:r>
            <a:r>
              <a:rPr lang="en-US" sz="2400" dirty="0" smtClean="0"/>
              <a:t> affect only one body organ or tissue type. </a:t>
            </a:r>
          </a:p>
          <a:p>
            <a:endParaRPr lang="en-US" sz="2400" b="1" dirty="0" smtClean="0"/>
          </a:p>
          <a:p>
            <a:r>
              <a:rPr lang="en-US" sz="2400" b="1" dirty="0" smtClean="0"/>
              <a:t>Primary</a:t>
            </a:r>
            <a:r>
              <a:rPr lang="en-US" sz="2400" dirty="0" smtClean="0"/>
              <a:t> </a:t>
            </a:r>
            <a:r>
              <a:rPr lang="en-US" sz="2400" dirty="0" err="1" smtClean="0"/>
              <a:t>amyloidoses</a:t>
            </a:r>
            <a:r>
              <a:rPr lang="en-US" sz="2400" dirty="0" smtClean="0"/>
              <a:t> arise from a disease with disordered immune cell function such as </a:t>
            </a:r>
            <a:r>
              <a:rPr lang="en-US" sz="2400" dirty="0" smtClean="0">
                <a:hlinkClick r:id="rId2" action="ppaction://hlinkfile" tooltip="Multiple myeloma"/>
              </a:rPr>
              <a:t>multiple myeloma</a:t>
            </a:r>
            <a:r>
              <a:rPr lang="en-US" sz="2400" dirty="0" smtClean="0"/>
              <a:t> and other </a:t>
            </a:r>
            <a:r>
              <a:rPr lang="en-US" sz="2400" dirty="0" err="1" smtClean="0"/>
              <a:t>immunocyte</a:t>
            </a:r>
            <a:r>
              <a:rPr lang="en-US" sz="2400" dirty="0" smtClean="0"/>
              <a:t> </a:t>
            </a:r>
            <a:r>
              <a:rPr lang="en-US" sz="2400" dirty="0" err="1" smtClean="0"/>
              <a:t>dyscrasias</a:t>
            </a:r>
            <a:r>
              <a:rPr lang="en-US" sz="2400" dirty="0" smtClean="0"/>
              <a:t>. </a:t>
            </a:r>
          </a:p>
          <a:p>
            <a:endParaRPr lang="en-US" sz="2400" b="1" dirty="0" smtClean="0"/>
          </a:p>
          <a:p>
            <a:r>
              <a:rPr lang="en-US" sz="2400" b="1" dirty="0" smtClean="0"/>
              <a:t>Secondary</a:t>
            </a:r>
            <a:r>
              <a:rPr lang="en-US" sz="2400" dirty="0" smtClean="0"/>
              <a:t> (reactive) </a:t>
            </a:r>
            <a:r>
              <a:rPr lang="en-US" sz="2400" dirty="0" err="1" smtClean="0"/>
              <a:t>amyloidoses</a:t>
            </a:r>
            <a:r>
              <a:rPr lang="en-US" sz="2400" dirty="0" smtClean="0"/>
              <a:t> are those occurring as a complication of some other chronic inflammatory or tissue destructive disease.</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protein"/>
          <p:cNvPicPr>
            <a:picLocks noGrp="1" noChangeAspect="1" noChangeArrowheads="1"/>
          </p:cNvPicPr>
          <p:nvPr>
            <p:ph/>
          </p:nvPr>
        </p:nvPicPr>
        <p:blipFill>
          <a:blip r:embed="rId3"/>
          <a:srcRect/>
          <a:stretch>
            <a:fillRect/>
          </a:stretch>
        </p:blipFill>
        <p:spPr>
          <a:xfrm>
            <a:off x="214313" y="928688"/>
            <a:ext cx="8388350" cy="5535612"/>
          </a:xfrm>
          <a:noFill/>
        </p:spPr>
      </p:pic>
      <p:sp>
        <p:nvSpPr>
          <p:cNvPr id="64515" name="TextBox 4"/>
          <p:cNvSpPr txBox="1">
            <a:spLocks noChangeArrowheads="1"/>
          </p:cNvSpPr>
          <p:nvPr/>
        </p:nvSpPr>
        <p:spPr bwMode="auto">
          <a:xfrm>
            <a:off x="0" y="0"/>
            <a:ext cx="8715375" cy="1108075"/>
          </a:xfrm>
          <a:prstGeom prst="rect">
            <a:avLst/>
          </a:prstGeom>
          <a:noFill/>
          <a:ln w="9525">
            <a:noFill/>
            <a:miter lim="800000"/>
            <a:headEnd/>
            <a:tailEnd/>
          </a:ln>
        </p:spPr>
        <p:txBody>
          <a:bodyPr>
            <a:spAutoFit/>
          </a:bodyPr>
          <a:lstStyle/>
          <a:p>
            <a:pPr algn="l"/>
            <a:r>
              <a:rPr lang="en-US" sz="2400"/>
              <a:t>The process is reversible; if the proteinuria abates, the protein droplets are metabolized and disappear. </a:t>
            </a:r>
          </a:p>
          <a:p>
            <a:pPr algn="l"/>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dirty="0" smtClean="0"/>
              <a:t>Protein accumulations</a:t>
            </a:r>
            <a:br>
              <a:rPr lang="en-US" dirty="0" smtClean="0"/>
            </a:br>
            <a:r>
              <a:rPr lang="en-US" sz="3600" dirty="0" smtClean="0"/>
              <a:t> Example:</a:t>
            </a:r>
            <a:endParaRPr lang="en-US" dirty="0" smtClean="0"/>
          </a:p>
        </p:txBody>
      </p:sp>
      <p:sp>
        <p:nvSpPr>
          <p:cNvPr id="65539" name="Rectangle 3"/>
          <p:cNvSpPr>
            <a:spLocks noGrp="1" noRot="1" noChangeArrowheads="1"/>
          </p:cNvSpPr>
          <p:nvPr>
            <p:ph idx="1"/>
          </p:nvPr>
        </p:nvSpPr>
        <p:spPr/>
        <p:txBody>
          <a:bodyPr/>
          <a:lstStyle/>
          <a:p>
            <a:pPr eaLnBrk="1" hangingPunct="1">
              <a:buFont typeface="Wingdings" pitchFamily="2" charset="2"/>
              <a:buNone/>
            </a:pPr>
            <a:r>
              <a:rPr lang="en-US" smtClean="0">
                <a:cs typeface="Times New Roman" pitchFamily="18" charset="0"/>
              </a:rPr>
              <a:t>2.  marked accumulation of newly synthesized immunoglobulins that may occur in the RER of some plasma cells, forming rounded, eosinophilic Russell bodies.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dirty="0" smtClean="0"/>
              <a:t>Protein accumulations</a:t>
            </a:r>
            <a:br>
              <a:rPr lang="en-US" dirty="0" smtClean="0"/>
            </a:br>
            <a:r>
              <a:rPr lang="en-US" sz="3600" dirty="0" smtClean="0"/>
              <a:t> Example:</a:t>
            </a:r>
            <a:endParaRPr lang="en-US" dirty="0" smtClean="0"/>
          </a:p>
        </p:txBody>
      </p:sp>
      <p:sp>
        <p:nvSpPr>
          <p:cNvPr id="9220" name="Rectangle 3"/>
          <p:cNvSpPr>
            <a:spLocks noGrp="1" noRot="1" noChangeArrowheads="1"/>
          </p:cNvSpPr>
          <p:nvPr>
            <p:ph idx="1"/>
          </p:nvPr>
        </p:nvSpPr>
        <p:spPr/>
        <p:txBody>
          <a:bodyPr/>
          <a:lstStyle/>
          <a:p>
            <a:pPr eaLnBrk="1" hangingPunct="1">
              <a:buFont typeface="Wingdings" pitchFamily="2" charset="2"/>
              <a:buNone/>
            </a:pPr>
            <a:r>
              <a:rPr lang="en-US" smtClean="0">
                <a:cs typeface="Times New Roman" pitchFamily="18" charset="0"/>
              </a:rPr>
              <a:t>3. Mallory body, or "alcoholic hyalin," is an eosinophilic cytoplasmic inclusion in liver cells that is highly characteristic of alcoholic liver disease </a:t>
            </a:r>
          </a:p>
        </p:txBody>
      </p:sp>
      <p:graphicFrame>
        <p:nvGraphicFramePr>
          <p:cNvPr id="9218" name="Object 4"/>
          <p:cNvGraphicFramePr>
            <a:graphicFrameLocks noChangeAspect="1"/>
          </p:cNvGraphicFramePr>
          <p:nvPr/>
        </p:nvGraphicFramePr>
        <p:xfrm>
          <a:off x="5105400" y="3962400"/>
          <a:ext cx="4038600" cy="2678113"/>
        </p:xfrm>
        <a:graphic>
          <a:graphicData uri="http://schemas.openxmlformats.org/presentationml/2006/ole">
            <p:oleObj spid="_x0000_s113666" name="Bitmap Image" r:id="rId4" imgW="3561905" imgH="2362530" progId="Paint.Picture">
              <p:embed/>
            </p:oleObj>
          </a:graphicData>
        </a:graphic>
      </p:graphicFrame>
      <p:sp>
        <p:nvSpPr>
          <p:cNvPr id="27653" name="Text Box 5"/>
          <p:cNvSpPr txBox="1">
            <a:spLocks noChangeArrowheads="1"/>
          </p:cNvSpPr>
          <p:nvPr/>
        </p:nvSpPr>
        <p:spPr bwMode="auto">
          <a:xfrm>
            <a:off x="533400" y="3929063"/>
            <a:ext cx="4800600" cy="1800225"/>
          </a:xfrm>
          <a:prstGeom prst="rect">
            <a:avLst/>
          </a:prstGeom>
          <a:noFill/>
          <a:ln w="9525">
            <a:noFill/>
            <a:miter lim="800000"/>
            <a:headEnd/>
            <a:tailEnd/>
          </a:ln>
          <a:effectLst/>
        </p:spPr>
        <p:txBody>
          <a:bodyPr>
            <a:spAutoFit/>
          </a:bodyPr>
          <a:lstStyle/>
          <a:p>
            <a:pPr lvl="1" algn="l" rtl="0">
              <a:spcBef>
                <a:spcPct val="20000"/>
              </a:spcBef>
              <a:buClr>
                <a:schemeClr val="accent2"/>
              </a:buClr>
              <a:buFont typeface="Wingdings" pitchFamily="2" charset="2"/>
              <a:buChar char="§"/>
              <a:defRPr/>
            </a:pPr>
            <a:r>
              <a:rPr lang="en-US" sz="2800">
                <a:effectLst>
                  <a:outerShdw blurRad="38100" dist="38100" dir="2700000" algn="tl">
                    <a:srgbClr val="000000"/>
                  </a:outerShdw>
                </a:effectLst>
              </a:rPr>
              <a:t>These inclusions are composed predominantly of aggregated intermediate filaments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dirty="0" smtClean="0"/>
              <a:t>Protein accumulations</a:t>
            </a:r>
            <a:br>
              <a:rPr lang="en-US" dirty="0" smtClean="0"/>
            </a:br>
            <a:r>
              <a:rPr lang="en-US" sz="3600" dirty="0" smtClean="0"/>
              <a:t> Example:</a:t>
            </a:r>
            <a:endParaRPr lang="en-US" dirty="0" smtClean="0"/>
          </a:p>
        </p:txBody>
      </p:sp>
      <p:sp>
        <p:nvSpPr>
          <p:cNvPr id="10244" name="Rectangle 3"/>
          <p:cNvSpPr>
            <a:spLocks noGrp="1" noRot="1" noChangeArrowheads="1"/>
          </p:cNvSpPr>
          <p:nvPr>
            <p:ph idx="1"/>
          </p:nvPr>
        </p:nvSpPr>
        <p:spPr/>
        <p:txBody>
          <a:bodyPr/>
          <a:lstStyle/>
          <a:p>
            <a:pPr eaLnBrk="1" hangingPunct="1">
              <a:buFont typeface="Wingdings" pitchFamily="2" charset="2"/>
              <a:buNone/>
            </a:pPr>
            <a:r>
              <a:rPr lang="en-US" smtClean="0">
                <a:cs typeface="Times New Roman" pitchFamily="18" charset="0"/>
              </a:rPr>
              <a:t>4. The neurofibrillary tangle found in the brain in Alzheimer disease is an aggregated protein inclusion that contains microtubule-associated proteins</a:t>
            </a:r>
          </a:p>
        </p:txBody>
      </p:sp>
      <p:graphicFrame>
        <p:nvGraphicFramePr>
          <p:cNvPr id="10242" name="Object 4"/>
          <p:cNvGraphicFramePr>
            <a:graphicFrameLocks noChangeAspect="1"/>
          </p:cNvGraphicFramePr>
          <p:nvPr/>
        </p:nvGraphicFramePr>
        <p:xfrm>
          <a:off x="2514600" y="4038600"/>
          <a:ext cx="3657600" cy="2425700"/>
        </p:xfrm>
        <a:graphic>
          <a:graphicData uri="http://schemas.openxmlformats.org/presentationml/2006/ole">
            <p:oleObj spid="_x0000_s114690" name="Bitmap Image" r:id="rId4" imgW="1781424" imgH="1181265" progId="Paint.Picture">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fontAlgn="auto" hangingPunct="1">
              <a:spcAft>
                <a:spcPts val="0"/>
              </a:spcAft>
              <a:defRPr/>
            </a:pPr>
            <a:r>
              <a:rPr lang="en-US" dirty="0" smtClean="0"/>
              <a:t>Lecture will include</a:t>
            </a:r>
          </a:p>
        </p:txBody>
      </p:sp>
      <p:sp>
        <p:nvSpPr>
          <p:cNvPr id="88067" name="Rectangle 3"/>
          <p:cNvSpPr>
            <a:spLocks noGrp="1" noRot="1" noChangeArrowheads="1"/>
          </p:cNvSpPr>
          <p:nvPr>
            <p:ph idx="1"/>
          </p:nvPr>
        </p:nvSpPr>
        <p:spPr/>
        <p:txBody>
          <a:bodyPr>
            <a:normAutofit/>
          </a:bodyPr>
          <a:lstStyle/>
          <a:p>
            <a:pPr marL="548640" indent="-411480" eaLnBrk="1" fontAlgn="auto" hangingPunct="1">
              <a:spcAft>
                <a:spcPts val="0"/>
              </a:spcAft>
              <a:buClr>
                <a:schemeClr val="accent5"/>
              </a:buClr>
              <a:buFont typeface="Wingdings 2"/>
              <a:buChar char=""/>
              <a:defRPr/>
            </a:pPr>
            <a:r>
              <a:rPr lang="en-US" dirty="0" smtClean="0">
                <a:solidFill>
                  <a:schemeClr val="bg1">
                    <a:lumMod val="20000"/>
                    <a:lumOff val="80000"/>
                  </a:schemeClr>
                </a:solidFill>
              </a:rPr>
              <a:t>Overview of intracellular accumulations</a:t>
            </a:r>
          </a:p>
          <a:p>
            <a:pPr marL="548640" indent="-411480" eaLnBrk="1" fontAlgn="auto" hangingPunct="1">
              <a:spcAft>
                <a:spcPts val="0"/>
              </a:spcAft>
              <a:buClr>
                <a:schemeClr val="accent5"/>
              </a:buClr>
              <a:buFont typeface="Wingdings 2"/>
              <a:buChar char=""/>
              <a:defRPr/>
            </a:pPr>
            <a:r>
              <a:rPr lang="en-US" dirty="0" smtClean="0">
                <a:solidFill>
                  <a:schemeClr val="bg1">
                    <a:lumMod val="20000"/>
                    <a:lumOff val="80000"/>
                  </a:schemeClr>
                </a:solidFill>
              </a:rPr>
              <a:t>Accumulation of Lipids</a:t>
            </a:r>
          </a:p>
          <a:p>
            <a:pPr marL="548640" indent="-411480" eaLnBrk="1" fontAlgn="auto" hangingPunct="1">
              <a:spcAft>
                <a:spcPts val="0"/>
              </a:spcAft>
              <a:buClr>
                <a:schemeClr val="accent5"/>
              </a:buClr>
              <a:buFont typeface="Wingdings 2"/>
              <a:buChar char=""/>
              <a:defRPr/>
            </a:pPr>
            <a:r>
              <a:rPr lang="en-US" dirty="0" smtClean="0">
                <a:solidFill>
                  <a:schemeClr val="bg1">
                    <a:lumMod val="20000"/>
                    <a:lumOff val="80000"/>
                  </a:schemeClr>
                </a:solidFill>
              </a:rPr>
              <a:t>Accumulation of Cholesterol</a:t>
            </a:r>
          </a:p>
          <a:p>
            <a:pPr marL="548640" indent="-411480" eaLnBrk="1" fontAlgn="auto" hangingPunct="1">
              <a:spcAft>
                <a:spcPts val="0"/>
              </a:spcAft>
              <a:buClr>
                <a:schemeClr val="accent5"/>
              </a:buClr>
              <a:buFont typeface="Wingdings 2"/>
              <a:buChar char=""/>
              <a:defRPr/>
            </a:pPr>
            <a:r>
              <a:rPr lang="en-US" dirty="0" smtClean="0">
                <a:solidFill>
                  <a:schemeClr val="bg1">
                    <a:lumMod val="20000"/>
                    <a:lumOff val="80000"/>
                  </a:schemeClr>
                </a:solidFill>
              </a:rPr>
              <a:t>Accumulation of Proteins</a:t>
            </a:r>
          </a:p>
          <a:p>
            <a:pPr marL="548640" indent="-411480" eaLnBrk="1" fontAlgn="auto" hangingPunct="1">
              <a:spcAft>
                <a:spcPts val="0"/>
              </a:spcAft>
              <a:buClr>
                <a:schemeClr val="accent5"/>
              </a:buClr>
              <a:buFont typeface="Wingdings 2"/>
              <a:buChar char=""/>
              <a:defRPr/>
            </a:pPr>
            <a:r>
              <a:rPr lang="en-US" sz="4800" dirty="0" smtClean="0"/>
              <a:t>Accumulation of Glycogen</a:t>
            </a:r>
          </a:p>
          <a:p>
            <a:pPr marL="548640" indent="-411480" eaLnBrk="1" fontAlgn="auto" hangingPunct="1">
              <a:spcAft>
                <a:spcPts val="0"/>
              </a:spcAft>
              <a:buClr>
                <a:schemeClr val="accent5"/>
              </a:buClr>
              <a:buFont typeface="Wingdings 2"/>
              <a:buChar char=""/>
              <a:defRPr/>
            </a:pPr>
            <a:r>
              <a:rPr lang="en-US" dirty="0" smtClean="0">
                <a:solidFill>
                  <a:schemeClr val="bg1">
                    <a:lumMod val="20000"/>
                    <a:lumOff val="80000"/>
                  </a:schemeClr>
                </a:solidFill>
              </a:rPr>
              <a:t>Accumulation of Pigments</a:t>
            </a:r>
          </a:p>
          <a:p>
            <a:pPr marL="548640" indent="-411480" eaLnBrk="1" fontAlgn="auto" hangingPunct="1">
              <a:spcAft>
                <a:spcPts val="0"/>
              </a:spcAft>
              <a:buClr>
                <a:schemeClr val="accent5"/>
              </a:buClr>
              <a:buFont typeface="Wingdings 2"/>
              <a:buChar char=""/>
              <a:defRPr/>
            </a:pPr>
            <a:r>
              <a:rPr lang="en-US" dirty="0" smtClean="0">
                <a:solidFill>
                  <a:schemeClr val="bg1">
                    <a:lumMod val="20000"/>
                    <a:lumOff val="80000"/>
                  </a:schemeClr>
                </a:solidFill>
              </a:rPr>
              <a:t>Pathologic Calcification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p:txBody>
          <a:bodyPr/>
          <a:lstStyle/>
          <a:p>
            <a:pPr eaLnBrk="1" fontAlgn="auto" hangingPunct="1">
              <a:spcAft>
                <a:spcPts val="0"/>
              </a:spcAft>
              <a:defRPr/>
            </a:pPr>
            <a:r>
              <a:rPr lang="en-US" smtClean="0"/>
              <a:t>Pigments </a:t>
            </a:r>
          </a:p>
        </p:txBody>
      </p:sp>
      <p:sp>
        <p:nvSpPr>
          <p:cNvPr id="70659" name="Rectangle 5"/>
          <p:cNvSpPr>
            <a:spLocks noGrp="1" noChangeArrowheads="1"/>
          </p:cNvSpPr>
          <p:nvPr>
            <p:ph type="subTitle" idx="1"/>
          </p:nvPr>
        </p:nvSpPr>
        <p:spPr>
          <a:xfrm>
            <a:off x="1371600" y="3332163"/>
            <a:ext cx="6400800" cy="1752600"/>
          </a:xfrm>
        </p:spPr>
        <p:txBody>
          <a:bodyPr/>
          <a:lstStyle/>
          <a:p>
            <a:pPr eaLnBrk="1" hangingPunct="1"/>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fontAlgn="auto" hangingPunct="1">
              <a:spcAft>
                <a:spcPts val="0"/>
              </a:spcAft>
              <a:defRPr/>
            </a:pPr>
            <a:endParaRPr lang="en-US" smtClean="0"/>
          </a:p>
        </p:txBody>
      </p:sp>
      <p:sp>
        <p:nvSpPr>
          <p:cNvPr id="35843" name="Rectangle 3"/>
          <p:cNvSpPr>
            <a:spLocks noGrp="1" noRot="1" noChangeArrowheads="1"/>
          </p:cNvSpPr>
          <p:nvPr>
            <p:ph idx="1"/>
          </p:nvPr>
        </p:nvSpPr>
        <p:spPr/>
        <p:txBody>
          <a:bodyPr>
            <a:normAutofit/>
          </a:bodyPr>
          <a:lstStyle/>
          <a:p>
            <a:pPr marL="548640" indent="-411480" eaLnBrk="1" fontAlgn="auto" hangingPunct="1">
              <a:spcAft>
                <a:spcPts val="0"/>
              </a:spcAft>
              <a:buClr>
                <a:schemeClr val="accent5"/>
              </a:buClr>
              <a:buFont typeface="Wingdings 2"/>
              <a:buChar char=""/>
              <a:defRPr/>
            </a:pPr>
            <a:r>
              <a:rPr lang="en-US" dirty="0" smtClean="0"/>
              <a:t>Pigments are </a:t>
            </a:r>
            <a:r>
              <a:rPr lang="en-US" dirty="0" smtClean="0">
                <a:solidFill>
                  <a:srgbClr val="FF3399"/>
                </a:solidFill>
              </a:rPr>
              <a:t>c</a:t>
            </a:r>
            <a:r>
              <a:rPr lang="en-US" dirty="0" smtClean="0">
                <a:solidFill>
                  <a:schemeClr val="accent1"/>
                </a:solidFill>
              </a:rPr>
              <a:t>o</a:t>
            </a:r>
            <a:r>
              <a:rPr lang="en-US" dirty="0" smtClean="0">
                <a:solidFill>
                  <a:schemeClr val="accent2"/>
                </a:solidFill>
              </a:rPr>
              <a:t>l</a:t>
            </a:r>
            <a:r>
              <a:rPr lang="en-US" dirty="0" smtClean="0">
                <a:solidFill>
                  <a:schemeClr val="hlink"/>
                </a:solidFill>
              </a:rPr>
              <a:t>o</a:t>
            </a:r>
            <a:r>
              <a:rPr lang="en-US" dirty="0" smtClean="0">
                <a:solidFill>
                  <a:schemeClr val="folHlink"/>
                </a:solidFill>
              </a:rPr>
              <a:t>r</a:t>
            </a:r>
            <a:r>
              <a:rPr lang="en-US" dirty="0" smtClean="0">
                <a:solidFill>
                  <a:schemeClr val="tx2">
                    <a:lumMod val="50000"/>
                  </a:schemeClr>
                </a:solidFill>
              </a:rPr>
              <a:t>e</a:t>
            </a:r>
            <a:r>
              <a:rPr lang="en-US" dirty="0" smtClean="0">
                <a:solidFill>
                  <a:srgbClr val="FFC000"/>
                </a:solidFill>
              </a:rPr>
              <a:t>d</a:t>
            </a:r>
            <a:r>
              <a:rPr lang="en-US" dirty="0" smtClean="0"/>
              <a:t> substances that are either:</a:t>
            </a:r>
          </a:p>
          <a:p>
            <a:pPr marL="868680" lvl="1" indent="-283464" eaLnBrk="1" fontAlgn="auto" hangingPunct="1">
              <a:spcAft>
                <a:spcPts val="0"/>
              </a:spcAft>
              <a:buClr>
                <a:schemeClr val="accent5"/>
              </a:buClr>
              <a:buFont typeface="Wingdings 2"/>
              <a:buChar char=""/>
              <a:defRPr/>
            </a:pPr>
            <a:r>
              <a:rPr lang="en-US" dirty="0" smtClean="0"/>
              <a:t> exogenous, coming from outside the body, or </a:t>
            </a:r>
          </a:p>
          <a:p>
            <a:pPr marL="868680" lvl="1" indent="-283464" eaLnBrk="1" fontAlgn="auto" hangingPunct="1">
              <a:spcAft>
                <a:spcPts val="0"/>
              </a:spcAft>
              <a:buClr>
                <a:schemeClr val="accent5"/>
              </a:buClr>
              <a:buFont typeface="Wingdings 2"/>
              <a:buChar char=""/>
              <a:defRPr/>
            </a:pPr>
            <a:r>
              <a:rPr lang="en-US" dirty="0" smtClean="0"/>
              <a:t>endogenous, synthesized within the body itself.</a:t>
            </a:r>
          </a:p>
          <a:p>
            <a:pPr marL="548640" indent="-411480" eaLnBrk="1" fontAlgn="auto" hangingPunct="1">
              <a:spcAft>
                <a:spcPts val="0"/>
              </a:spcAft>
              <a:buClr>
                <a:schemeClr val="accent5"/>
              </a:buClr>
              <a:buFont typeface="Wingdings" pitchFamily="2" charset="2"/>
              <a:buNone/>
              <a:defRPr/>
            </a:pPr>
            <a:r>
              <a:rPr lang="en-US" dirty="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fontAlgn="auto" hangingPunct="1">
              <a:spcAft>
                <a:spcPts val="0"/>
              </a:spcAft>
              <a:defRPr/>
            </a:pPr>
            <a:r>
              <a:rPr lang="en-US" sz="4000" smtClean="0"/>
              <a:t>Exogenous pigment</a:t>
            </a:r>
          </a:p>
        </p:txBody>
      </p:sp>
      <p:sp>
        <p:nvSpPr>
          <p:cNvPr id="72707" name="Rectangle 3"/>
          <p:cNvSpPr>
            <a:spLocks noGrp="1" noRot="1" noChangeArrowheads="1"/>
          </p:cNvSpPr>
          <p:nvPr>
            <p:ph idx="1"/>
          </p:nvPr>
        </p:nvSpPr>
        <p:spPr>
          <a:xfrm>
            <a:off x="762000" y="1828800"/>
            <a:ext cx="8007350" cy="4800600"/>
          </a:xfrm>
        </p:spPr>
        <p:txBody>
          <a:bodyPr/>
          <a:lstStyle/>
          <a:p>
            <a:pPr eaLnBrk="1" hangingPunct="1"/>
            <a:r>
              <a:rPr lang="en-US" smtClean="0">
                <a:cs typeface="Times New Roman" pitchFamily="18" charset="0"/>
              </a:rPr>
              <a:t>The most common is carbon</a:t>
            </a:r>
          </a:p>
          <a:p>
            <a:pPr eaLnBrk="1" hangingPunct="1"/>
            <a:r>
              <a:rPr lang="en-US" smtClean="0">
                <a:cs typeface="Times New Roman" pitchFamily="18" charset="0"/>
              </a:rPr>
              <a:t>When inhaled, it is phagocytosed by alveolar macrophages and transported through lymphatic channels to the regional tracheobronchial lymph nodes. </a:t>
            </a:r>
          </a:p>
          <a:p>
            <a:pPr eaLnBrk="1" hangingPunct="1">
              <a:buFont typeface="Wingdings" pitchFamily="2" charset="2"/>
              <a:buNone/>
            </a:pPr>
            <a:r>
              <a:rPr lang="en-US" smtClean="0">
                <a:cs typeface="Times New Roman" pitchFamily="18" charset="0"/>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pPr eaLnBrk="1" fontAlgn="auto" hangingPunct="1">
              <a:spcAft>
                <a:spcPts val="0"/>
              </a:spcAft>
              <a:defRPr/>
            </a:pPr>
            <a:r>
              <a:rPr lang="en-US" sz="4000" smtClean="0"/>
              <a:t>Exogenous pigment</a:t>
            </a:r>
          </a:p>
        </p:txBody>
      </p:sp>
      <p:sp>
        <p:nvSpPr>
          <p:cNvPr id="73731" name="Rectangle 3"/>
          <p:cNvSpPr>
            <a:spLocks noGrp="1" noRot="1" noChangeArrowheads="1"/>
          </p:cNvSpPr>
          <p:nvPr>
            <p:ph idx="1"/>
          </p:nvPr>
        </p:nvSpPr>
        <p:spPr>
          <a:xfrm>
            <a:off x="762000" y="1219200"/>
            <a:ext cx="8007350" cy="4800600"/>
          </a:xfrm>
        </p:spPr>
        <p:txBody>
          <a:bodyPr/>
          <a:lstStyle/>
          <a:p>
            <a:pPr eaLnBrk="1" hangingPunct="1">
              <a:buFont typeface="Wingdings" pitchFamily="2" charset="2"/>
              <a:buNone/>
            </a:pPr>
            <a:endParaRPr lang="en-US" smtClean="0">
              <a:cs typeface="Times New Roman" pitchFamily="18" charset="0"/>
            </a:endParaRPr>
          </a:p>
          <a:p>
            <a:pPr eaLnBrk="1" hangingPunct="1"/>
            <a:r>
              <a:rPr lang="en-US" smtClean="0">
                <a:cs typeface="Times New Roman" pitchFamily="18" charset="0"/>
              </a:rPr>
              <a:t>Aggregates of the pigment blacken the draining lymph nodes and pulmonary parenchyma (anthracosis).</a:t>
            </a:r>
          </a:p>
          <a:p>
            <a:pPr eaLnBrk="1" hangingPunct="1"/>
            <a:endParaRPr lang="en-US" smtClean="0">
              <a:cs typeface="Times New Roman" pitchFamily="18" charset="0"/>
            </a:endParaRPr>
          </a:p>
        </p:txBody>
      </p:sp>
      <p:pic>
        <p:nvPicPr>
          <p:cNvPr id="73732" name="Picture 5"/>
          <p:cNvPicPr>
            <a:picLocks noChangeAspect="1" noChangeArrowheads="1"/>
          </p:cNvPicPr>
          <p:nvPr/>
        </p:nvPicPr>
        <p:blipFill>
          <a:blip r:embed="rId3"/>
          <a:srcRect/>
          <a:stretch>
            <a:fillRect/>
          </a:stretch>
        </p:blipFill>
        <p:spPr bwMode="auto">
          <a:xfrm>
            <a:off x="4214813" y="3143250"/>
            <a:ext cx="399097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fontAlgn="auto" hangingPunct="1">
              <a:lnSpc>
                <a:spcPct val="80000"/>
              </a:lnSpc>
              <a:spcAft>
                <a:spcPts val="0"/>
              </a:spcAft>
              <a:defRPr/>
            </a:pPr>
            <a:r>
              <a:rPr lang="en-US" dirty="0" err="1" smtClean="0"/>
              <a:t>Hemosiderosis</a:t>
            </a:r>
            <a:r>
              <a:rPr lang="en-US" dirty="0" smtClean="0"/>
              <a:t/>
            </a:r>
            <a:br>
              <a:rPr lang="en-US" dirty="0" smtClean="0"/>
            </a:br>
            <a:endParaRPr lang="en-US" dirty="0" smtClean="0"/>
          </a:p>
        </p:txBody>
      </p:sp>
      <p:sp>
        <p:nvSpPr>
          <p:cNvPr id="84995" name="Rectangle 3"/>
          <p:cNvSpPr>
            <a:spLocks noGrp="1" noRot="1" noChangeArrowheads="1"/>
          </p:cNvSpPr>
          <p:nvPr>
            <p:ph idx="1"/>
          </p:nvPr>
        </p:nvSpPr>
        <p:spPr>
          <a:xfrm>
            <a:off x="785813" y="1571625"/>
            <a:ext cx="8007350" cy="4191000"/>
          </a:xfrm>
        </p:spPr>
        <p:txBody>
          <a:bodyPr/>
          <a:lstStyle/>
          <a:p>
            <a:pPr eaLnBrk="1" hangingPunct="1">
              <a:lnSpc>
                <a:spcPct val="80000"/>
              </a:lnSpc>
            </a:pPr>
            <a:r>
              <a:rPr lang="en-US" smtClean="0">
                <a:cs typeface="Times New Roman" pitchFamily="18" charset="0"/>
              </a:rPr>
              <a:t>is systemic overload of iron, hemosiderin is deposited in many organs and tissues</a:t>
            </a:r>
          </a:p>
          <a:p>
            <a:pPr eaLnBrk="1" hangingPunct="1">
              <a:lnSpc>
                <a:spcPct val="80000"/>
              </a:lnSpc>
            </a:pPr>
            <a:endParaRPr lang="en-US" smtClean="0">
              <a:cs typeface="Times New Roman" pitchFamily="18" charset="0"/>
            </a:endParaRPr>
          </a:p>
          <a:p>
            <a:pPr eaLnBrk="1" hangingPunct="1">
              <a:lnSpc>
                <a:spcPct val="80000"/>
              </a:lnSpc>
            </a:pPr>
            <a:r>
              <a:rPr lang="en-US" smtClean="0">
                <a:cs typeface="Times New Roman" pitchFamily="18" charset="0"/>
              </a:rPr>
              <a:t>It is found at first in the mononuclear phagocytes of the liver, bone marrow, spleen, and lymph nodes and in scattered macrophages throughout other organs.</a:t>
            </a:r>
          </a:p>
          <a:p>
            <a:pPr eaLnBrk="1" hangingPunct="1">
              <a:lnSpc>
                <a:spcPct val="80000"/>
              </a:lnSpc>
              <a:buFont typeface="Wingdings" pitchFamily="2" charset="2"/>
              <a:buNone/>
            </a:pPr>
            <a:r>
              <a:rPr lang="en-US" smtClean="0">
                <a:cs typeface="Times New Roman" pitchFamily="18" charset="0"/>
              </a:rPr>
              <a:t> </a:t>
            </a:r>
          </a:p>
          <a:p>
            <a:pPr eaLnBrk="1" hangingPunct="1">
              <a:lnSpc>
                <a:spcPct val="80000"/>
              </a:lnSpc>
            </a:pPr>
            <a:r>
              <a:rPr lang="en-US" smtClean="0">
                <a:cs typeface="Times New Roman" pitchFamily="18" charset="0"/>
              </a:rPr>
              <a:t>With progressive accumulation, parenchymal cells throughout the body (principally the liver, pancreas, heart, and endocrine organs) will be affected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990600" y="1"/>
            <a:ext cx="8153400" cy="6858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a:t>Imaging techniques – Technetium </a:t>
            </a:r>
            <a:r>
              <a:rPr lang="en-US" dirty="0" err="1"/>
              <a:t>Tc</a:t>
            </a:r>
            <a:r>
              <a:rPr lang="en-US" dirty="0"/>
              <a:t> 99m pyrophosphate binds avidly to many types of </a:t>
            </a:r>
            <a:r>
              <a:rPr lang="en-US" dirty="0" err="1"/>
              <a:t>amyloid</a:t>
            </a:r>
            <a:r>
              <a:rPr lang="en-US" dirty="0"/>
              <a:t>. Quantitative assessment not possible and strongly positive results usually only occur in pt’s with severe disease. Technetium labeled </a:t>
            </a:r>
            <a:r>
              <a:rPr lang="en-US" dirty="0" err="1"/>
              <a:t>aprotinin</a:t>
            </a:r>
            <a:r>
              <a:rPr lang="en-US" dirty="0"/>
              <a:t> may be more sensitive</a:t>
            </a:r>
            <a:r>
              <a:rPr lang="en-US" dirty="0" smtClean="0"/>
              <a:t>.</a:t>
            </a:r>
          </a:p>
          <a:p>
            <a:pPr>
              <a:buNone/>
            </a:pPr>
            <a:endParaRPr lang="en-US" dirty="0"/>
          </a:p>
          <a:p>
            <a:r>
              <a:rPr lang="en-US" dirty="0"/>
              <a:t>Quantitative </a:t>
            </a:r>
            <a:r>
              <a:rPr lang="en-US" dirty="0" err="1"/>
              <a:t>scintigraphy</a:t>
            </a:r>
            <a:r>
              <a:rPr lang="en-US" dirty="0"/>
              <a:t> can be done with iodine-123- labeled serum </a:t>
            </a:r>
            <a:r>
              <a:rPr lang="en-US" dirty="0" err="1"/>
              <a:t>amyloid</a:t>
            </a:r>
            <a:r>
              <a:rPr lang="en-US" dirty="0"/>
              <a:t> P component (sensitive for AL, ATTR and AA </a:t>
            </a:r>
            <a:r>
              <a:rPr lang="en-US" dirty="0" err="1"/>
              <a:t>amyloid</a:t>
            </a:r>
            <a:r>
              <a:rPr lang="en-US" dirty="0"/>
              <a:t>).</a:t>
            </a:r>
          </a:p>
          <a:p>
            <a:pPr>
              <a:buNone/>
            </a:pPr>
            <a:endParaRPr lang="en-US" sz="2800" dirty="0"/>
          </a:p>
          <a:p>
            <a:endParaRPr lang="en-US" sz="2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fontAlgn="auto" hangingPunct="1">
              <a:spcAft>
                <a:spcPts val="0"/>
              </a:spcAft>
              <a:defRPr/>
            </a:pPr>
            <a:r>
              <a:rPr lang="en-US" dirty="0" err="1" smtClean="0"/>
              <a:t>Hemosiderosis</a:t>
            </a:r>
            <a:endParaRPr lang="en-US" dirty="0" smtClean="0"/>
          </a:p>
        </p:txBody>
      </p:sp>
      <p:sp>
        <p:nvSpPr>
          <p:cNvPr id="86019" name="Rectangle 3"/>
          <p:cNvSpPr>
            <a:spLocks noGrp="1" noRot="1" noChangeArrowheads="1"/>
          </p:cNvSpPr>
          <p:nvPr>
            <p:ph idx="1"/>
          </p:nvPr>
        </p:nvSpPr>
        <p:spPr>
          <a:xfrm>
            <a:off x="714375" y="1643063"/>
            <a:ext cx="8429625" cy="4714875"/>
          </a:xfrm>
        </p:spPr>
        <p:txBody>
          <a:bodyPr/>
          <a:lstStyle/>
          <a:p>
            <a:pPr eaLnBrk="1" hangingPunct="1">
              <a:lnSpc>
                <a:spcPct val="80000"/>
              </a:lnSpc>
            </a:pPr>
            <a:r>
              <a:rPr lang="en-US" smtClean="0">
                <a:cs typeface="Times New Roman" pitchFamily="18" charset="0"/>
              </a:rPr>
              <a:t>Hemosiderosis occurs in the setting of:</a:t>
            </a:r>
          </a:p>
          <a:p>
            <a:pPr eaLnBrk="1" hangingPunct="1">
              <a:lnSpc>
                <a:spcPct val="80000"/>
              </a:lnSpc>
              <a:buFont typeface="Wingdings" pitchFamily="2" charset="2"/>
              <a:buNone/>
            </a:pPr>
            <a:r>
              <a:rPr lang="en-US" smtClean="0">
                <a:cs typeface="Times New Roman" pitchFamily="18" charset="0"/>
              </a:rPr>
              <a:t> </a:t>
            </a:r>
          </a:p>
          <a:p>
            <a:pPr marL="1200150" lvl="2" indent="-342900" eaLnBrk="1" hangingPunct="1">
              <a:lnSpc>
                <a:spcPct val="80000"/>
              </a:lnSpc>
              <a:buFont typeface="Lucida Sans" pitchFamily="34" charset="0"/>
              <a:buAutoNum type="arabicPeriod"/>
            </a:pPr>
            <a:r>
              <a:rPr lang="en-US" sz="3200" smtClean="0">
                <a:cs typeface="Times New Roman" pitchFamily="18" charset="0"/>
              </a:rPr>
              <a:t>increased absorption of dietary iron </a:t>
            </a:r>
          </a:p>
          <a:p>
            <a:pPr marL="1200150" lvl="2" indent="-342900" eaLnBrk="1" hangingPunct="1">
              <a:lnSpc>
                <a:spcPct val="80000"/>
              </a:lnSpc>
              <a:buFont typeface="Lucida Sans" pitchFamily="34" charset="0"/>
              <a:buAutoNum type="arabicPeriod"/>
            </a:pPr>
            <a:r>
              <a:rPr lang="en-US" sz="3200" smtClean="0">
                <a:cs typeface="Times New Roman" pitchFamily="18" charset="0"/>
              </a:rPr>
              <a:t>impaired utilization of iron</a:t>
            </a:r>
          </a:p>
          <a:p>
            <a:pPr marL="1200150" lvl="2" indent="-342900" eaLnBrk="1" hangingPunct="1">
              <a:lnSpc>
                <a:spcPct val="80000"/>
              </a:lnSpc>
              <a:buFont typeface="Lucida Sans" pitchFamily="34" charset="0"/>
              <a:buAutoNum type="arabicPeriod"/>
            </a:pPr>
            <a:r>
              <a:rPr lang="en-US" sz="3200" smtClean="0">
                <a:cs typeface="Times New Roman" pitchFamily="18" charset="0"/>
              </a:rPr>
              <a:t>hemolytic anemias</a:t>
            </a:r>
          </a:p>
          <a:p>
            <a:pPr marL="1200150" lvl="2" indent="-342900" eaLnBrk="1" hangingPunct="1">
              <a:lnSpc>
                <a:spcPct val="80000"/>
              </a:lnSpc>
              <a:buFont typeface="Lucida Sans" pitchFamily="34" charset="0"/>
              <a:buAutoNum type="arabicPeriod"/>
            </a:pPr>
            <a:r>
              <a:rPr lang="en-US" sz="3200" smtClean="0">
                <a:cs typeface="Times New Roman" pitchFamily="18" charset="0"/>
              </a:rPr>
              <a:t>transfusions (the transfused red cells constitute an exogenous load of iron). </a:t>
            </a:r>
          </a:p>
          <a:p>
            <a:pPr eaLnBrk="1" hangingPunct="1">
              <a:lnSpc>
                <a:spcPct val="80000"/>
              </a:lnSpc>
              <a:buFont typeface="Wingdings" pitchFamily="2" charset="2"/>
              <a:buNone/>
            </a:pPr>
            <a:r>
              <a:rPr lang="en-US" smtClean="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914400" y="0"/>
            <a:ext cx="8229600" cy="6858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err="1">
                <a:cs typeface="Arial" charset="0"/>
              </a:rPr>
              <a:t>IgH</a:t>
            </a:r>
            <a:r>
              <a:rPr lang="en-US" dirty="0">
                <a:cs typeface="Arial" charset="0"/>
              </a:rPr>
              <a:t> chain translocations are also found in AL especially t(11;14).</a:t>
            </a:r>
          </a:p>
          <a:p>
            <a:r>
              <a:rPr lang="en-US" dirty="0" err="1">
                <a:cs typeface="Arial" charset="0"/>
              </a:rPr>
              <a:t>Monosomy</a:t>
            </a:r>
            <a:r>
              <a:rPr lang="en-US" dirty="0">
                <a:cs typeface="Arial" charset="0"/>
              </a:rPr>
              <a:t> 18 is also frequently found as well as deletions of chromosome 13.</a:t>
            </a:r>
          </a:p>
          <a:p>
            <a:r>
              <a:rPr lang="el-GR" dirty="0">
                <a:cs typeface="Arial" charset="0"/>
              </a:rPr>
              <a:t>κ</a:t>
            </a:r>
            <a:r>
              <a:rPr lang="en-US" dirty="0">
                <a:cs typeface="Arial" charset="0"/>
              </a:rPr>
              <a:t> to </a:t>
            </a:r>
            <a:r>
              <a:rPr lang="el-GR" dirty="0">
                <a:cs typeface="Arial" charset="0"/>
              </a:rPr>
              <a:t>λ</a:t>
            </a:r>
            <a:r>
              <a:rPr lang="en-US" dirty="0">
                <a:cs typeface="Arial" charset="0"/>
              </a:rPr>
              <a:t> ratio is approx 1:3</a:t>
            </a:r>
          </a:p>
          <a:p>
            <a:r>
              <a:rPr lang="en-US" dirty="0">
                <a:cs typeface="Arial" charset="0"/>
              </a:rPr>
              <a:t>LCD – Non </a:t>
            </a:r>
            <a:r>
              <a:rPr lang="en-US" dirty="0" err="1">
                <a:cs typeface="Arial" charset="0"/>
              </a:rPr>
              <a:t>amyloid</a:t>
            </a:r>
            <a:r>
              <a:rPr lang="en-US" dirty="0">
                <a:cs typeface="Arial" charset="0"/>
              </a:rPr>
              <a:t> </a:t>
            </a:r>
            <a:r>
              <a:rPr lang="en-US" dirty="0" err="1">
                <a:cs typeface="Arial" charset="0"/>
              </a:rPr>
              <a:t>Ig</a:t>
            </a:r>
            <a:r>
              <a:rPr lang="en-US" dirty="0">
                <a:cs typeface="Arial" charset="0"/>
              </a:rPr>
              <a:t> deposition predominantly of κ and usually the constant region. Forms granular rather than </a:t>
            </a:r>
            <a:r>
              <a:rPr lang="en-US" dirty="0" err="1">
                <a:cs typeface="Arial" charset="0"/>
              </a:rPr>
              <a:t>fibrillar</a:t>
            </a:r>
            <a:r>
              <a:rPr lang="en-US" dirty="0">
                <a:cs typeface="Arial" charset="0"/>
              </a:rPr>
              <a:t> deposits and mainly affects the kidneys.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589</TotalTime>
  <Words>2553</Words>
  <Application>Microsoft Office PowerPoint</Application>
  <PresentationFormat>On-screen Show (4:3)</PresentationFormat>
  <Paragraphs>357</Paragraphs>
  <Slides>80</Slides>
  <Notes>53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Solstice</vt:lpstr>
      <vt:lpstr>Bitmap Image</vt:lpstr>
      <vt:lpstr>Amyloidosis </vt:lpstr>
      <vt:lpstr>AMYLOIDOSIS</vt:lpstr>
      <vt:lpstr>Slide 3</vt:lpstr>
      <vt:lpstr>Slide 4</vt:lpstr>
      <vt:lpstr>Slide 5</vt:lpstr>
      <vt:lpstr>Pathogenesis of the major forms of amyloid fibrils</vt:lpstr>
      <vt:lpstr>Slide 7</vt:lpstr>
      <vt:lpstr>Slide 8</vt:lpstr>
      <vt:lpstr>Slide 9</vt:lpstr>
      <vt:lpstr>Slide 10</vt:lpstr>
      <vt:lpstr>Slide 11</vt:lpstr>
      <vt:lpstr>Slide 12</vt:lpstr>
      <vt:lpstr>Slide 13</vt:lpstr>
      <vt:lpstr>Slide 14</vt:lpstr>
      <vt:lpstr>Slide 15</vt:lpstr>
      <vt:lpstr>Slide 16</vt:lpstr>
      <vt:lpstr>Primary Amyloidosis: Histopathology</vt:lpstr>
      <vt:lpstr>Slide 18</vt:lpstr>
      <vt:lpstr>Primary Amyloidosis: Conventional Therapy</vt:lpstr>
      <vt:lpstr>Experimental approaches for the treatment of Multiple Myeloma</vt:lpstr>
      <vt:lpstr>AA Amyloidogenesis</vt:lpstr>
      <vt:lpstr>Conditions Associated With  AA Amyloidosis</vt:lpstr>
      <vt:lpstr>Presenting Clinical Features  in AA Amyloidosis</vt:lpstr>
      <vt:lpstr>Slide 24</vt:lpstr>
      <vt:lpstr>Slide 25</vt:lpstr>
      <vt:lpstr>Macroglossia</vt:lpstr>
      <vt:lpstr>Purpura</vt:lpstr>
      <vt:lpstr>HEPATIC/SPLENIC</vt:lpstr>
      <vt:lpstr>Slide 29</vt:lpstr>
      <vt:lpstr>Slide 30</vt:lpstr>
      <vt:lpstr>Slide 31</vt:lpstr>
      <vt:lpstr>Slide 32</vt:lpstr>
      <vt:lpstr>Slide 33</vt:lpstr>
      <vt:lpstr>Slide 34</vt:lpstr>
      <vt:lpstr>Slide 35</vt:lpstr>
      <vt:lpstr>Extensive hypertrophy with yellow amyloid deposits</vt:lpstr>
      <vt:lpstr>CARDIAC</vt:lpstr>
      <vt:lpstr>Echocardiogram revealing thickened walls with small chambers</vt:lpstr>
      <vt:lpstr>Slide 39</vt:lpstr>
      <vt:lpstr>Slide 40</vt:lpstr>
      <vt:lpstr>Slide 41</vt:lpstr>
      <vt:lpstr>RENAL</vt:lpstr>
      <vt:lpstr>Slide 43</vt:lpstr>
      <vt:lpstr>Slide 44</vt:lpstr>
      <vt:lpstr>Slide 45</vt:lpstr>
      <vt:lpstr>Slide 46</vt:lpstr>
      <vt:lpstr>Slide 47</vt:lpstr>
      <vt:lpstr>Slide 48</vt:lpstr>
      <vt:lpstr>Slide 49</vt:lpstr>
      <vt:lpstr>Slide 50</vt:lpstr>
      <vt:lpstr>Slide 51</vt:lpstr>
      <vt:lpstr>Slide 52</vt:lpstr>
      <vt:lpstr>Slide 53</vt:lpstr>
      <vt:lpstr>PATHOLOGIC CALCIFICATION </vt:lpstr>
      <vt:lpstr>Objectives</vt:lpstr>
      <vt:lpstr>Pathologic calcification</vt:lpstr>
      <vt:lpstr>Types of Pathologic calcification</vt:lpstr>
      <vt:lpstr>INTRACELLULAR ACCUMULATIONS </vt:lpstr>
      <vt:lpstr>Objectives</vt:lpstr>
      <vt:lpstr>Lecture will include</vt:lpstr>
      <vt:lpstr> Fatty Change</vt:lpstr>
      <vt:lpstr>Fatty Change</vt:lpstr>
      <vt:lpstr>Causes of Fatty Change</vt:lpstr>
      <vt:lpstr>Lecture will include</vt:lpstr>
      <vt:lpstr>Cholesterol and Cholesteryl Esters </vt:lpstr>
      <vt:lpstr>Slide 66</vt:lpstr>
      <vt:lpstr>Proteins </vt:lpstr>
      <vt:lpstr>Slide 68</vt:lpstr>
      <vt:lpstr>Protein accumulations  Example:</vt:lpstr>
      <vt:lpstr>Slide 70</vt:lpstr>
      <vt:lpstr>Protein accumulations  Example:</vt:lpstr>
      <vt:lpstr>Protein accumulations  Example:</vt:lpstr>
      <vt:lpstr>Protein accumulations  Example:</vt:lpstr>
      <vt:lpstr>Lecture will include</vt:lpstr>
      <vt:lpstr>Pigments </vt:lpstr>
      <vt:lpstr>Slide 76</vt:lpstr>
      <vt:lpstr>Exogenous pigment</vt:lpstr>
      <vt:lpstr>Exogenous pigment</vt:lpstr>
      <vt:lpstr>Hemosiderosis </vt:lpstr>
      <vt:lpstr>Hemosiderosis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Amyloidosis </dc:title>
  <dc:creator>Dr.Hala</dc:creator>
  <cp:lastModifiedBy>Dr.Hala</cp:lastModifiedBy>
  <cp:revision>100</cp:revision>
  <dcterms:created xsi:type="dcterms:W3CDTF">2008-10-05T10:15:01Z</dcterms:created>
  <dcterms:modified xsi:type="dcterms:W3CDTF">2009-10-11T09:14:46Z</dcterms:modified>
</cp:coreProperties>
</file>