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259" r:id="rId3"/>
    <p:sldId id="273" r:id="rId4"/>
    <p:sldId id="257" r:id="rId5"/>
    <p:sldId id="260" r:id="rId6"/>
    <p:sldId id="262" r:id="rId7"/>
    <p:sldId id="263" r:id="rId8"/>
    <p:sldId id="264" r:id="rId9"/>
    <p:sldId id="265" r:id="rId10"/>
    <p:sldId id="266" r:id="rId11"/>
    <p:sldId id="267" r:id="rId12"/>
    <p:sldId id="269" r:id="rId13"/>
    <p:sldId id="277" r:id="rId14"/>
    <p:sldId id="278" r:id="rId15"/>
    <p:sldId id="270" r:id="rId16"/>
    <p:sldId id="271" r:id="rId17"/>
    <p:sldId id="276" r:id="rId18"/>
    <p:sldId id="279" r:id="rId19"/>
    <p:sldId id="280" r:id="rId20"/>
    <p:sldId id="281" r:id="rId21"/>
    <p:sldId id="283" r:id="rId22"/>
    <p:sldId id="284" r:id="rId23"/>
    <p:sldId id="288" r:id="rId24"/>
    <p:sldId id="291" r:id="rId25"/>
    <p:sldId id="293"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6"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9" d="100"/>
          <a:sy n="79" d="100"/>
        </p:scale>
        <p:origin x="-438"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 csCatId="colorful" phldr="1"/>
      <dgm:spPr/>
      <dgm:t>
        <a:bodyPr/>
        <a:lstStyle/>
        <a:p>
          <a:endParaRPr lang="en-US"/>
        </a:p>
      </dgm:t>
    </dgm:pt>
    <dgm:pt modelId="{03A91421-6FB2-4D21-8A0B-E53C163C1A2F}">
      <dgm:prSet phldrT="[Text]"/>
      <dgm:spPr/>
      <dgm:t>
        <a:bodyPr/>
        <a:lstStyle/>
        <a:p>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47F9D119-162E-4773-BB3A-AFB669335E3A}" srcId="{D0C2D504-F5DE-4E73-BE91-1D3BDB6143A3}" destId="{03A91421-6FB2-4D21-8A0B-E53C163C1A2F}" srcOrd="0" destOrd="0" parTransId="{11FB31E8-0A9A-4CE1-8818-9EC1C14FE9CE}" sibTransId="{79023571-20B2-411E-8BC3-554949331F42}"/>
    <dgm:cxn modelId="{E2D77481-172C-4C8F-88F6-BE1A571077C1}" type="presOf" srcId="{03A91421-6FB2-4D21-8A0B-E53C163C1A2F}" destId="{28A604DF-DC09-47A3-B148-EE9BB8635B16}" srcOrd="0" destOrd="0" presId="urn:microsoft.com/office/officeart/2005/8/layout/vList2"/>
    <dgm:cxn modelId="{5D05077D-B158-4EA1-AFD0-655049BEE077}" type="presOf" srcId="{D0C2D504-F5DE-4E73-BE91-1D3BDB6143A3}" destId="{B6A0E417-3FDB-4137-B84C-41D733348B0C}" srcOrd="0" destOrd="0" presId="urn:microsoft.com/office/officeart/2005/8/layout/vList2"/>
    <dgm:cxn modelId="{7A77B871-ABDC-48B6-90A9-1FAEAAEDB904}" type="presOf" srcId="{DFBD992A-D045-4FEC-9B63-5FC0134D6F33}" destId="{707547EC-42CB-4404-BD27-94E6185ACD66}"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D500E523-B44E-4296-A854-CF334EBEFFF7}" type="presParOf" srcId="{B6A0E417-3FDB-4137-B84C-41D733348B0C}" destId="{28A604DF-DC09-47A3-B148-EE9BB8635B16}" srcOrd="0" destOrd="0" presId="urn:microsoft.com/office/officeart/2005/8/layout/vList2"/>
    <dgm:cxn modelId="{D676EFE3-A870-44F4-9FAF-0969089EB716}" type="presParOf" srcId="{B6A0E417-3FDB-4137-B84C-41D733348B0C}" destId="{439A137B-6EBE-4D89-94E6-97F5D43AEFDC}" srcOrd="1" destOrd="0" presId="urn:microsoft.com/office/officeart/2005/8/layout/vList2"/>
    <dgm:cxn modelId="{C4DB8132-D619-4B91-A513-66AD54131BDA}" type="presParOf" srcId="{B6A0E417-3FDB-4137-B84C-41D733348B0C}" destId="{707547EC-42CB-4404-BD27-94E6185ACD66}"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8F75F4-F96B-4606-BF9E-1846CAE64638}" type="datetimeFigureOut">
              <a:rPr lang="en-US" smtClean="0"/>
              <a:t>13/10/2009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6EB6B0-486B-4DD3-96FB-28DBDDCF9D7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C6309-13B3-44E4-91C0-A2CABB612B76}" type="datetimeFigureOut">
              <a:rPr lang="en-US" smtClean="0"/>
              <a:pPr/>
              <a:t>13/10/2009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A606E-6CDB-4B26-8491-85155AD813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3187"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4211"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5235"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7B6A03-5E0A-4760-A1EB-E9345404CD7C}" type="slidenum">
              <a:rPr lang="en-US"/>
              <a:pPr fontAlgn="base">
                <a:spcBef>
                  <a:spcPct val="0"/>
                </a:spcBef>
                <a:spcAft>
                  <a:spcPct val="0"/>
                </a:spcAft>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3D525-4F2C-4B2E-BECB-060AC833FEB1}" type="slidenum">
              <a:rPr lang="en-US"/>
              <a:pPr fontAlgn="base">
                <a:spcBef>
                  <a:spcPct val="0"/>
                </a:spcBef>
                <a:spcAft>
                  <a:spcPct val="0"/>
                </a:spcAft>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228600" indent="-228600">
              <a:spcBef>
                <a:spcPct val="0"/>
              </a:spcBef>
            </a:pPr>
            <a:r>
              <a:rPr lang="en-US" smtClean="0"/>
              <a:t>Seen here is vasodilation with exudation that has led to an outpouring of fluid with fibrin into the alveolar spaces, along with PMN's. The series of events in the process of inflammation are: </a:t>
            </a:r>
          </a:p>
          <a:p>
            <a:pPr marL="228600" indent="-228600">
              <a:spcBef>
                <a:spcPct val="0"/>
              </a:spcBef>
              <a:buFontTx/>
              <a:buAutoNum type="arabicPeriod"/>
            </a:pPr>
            <a:r>
              <a:rPr lang="en-US" smtClean="0"/>
              <a:t>Vasodilation: leads to greater blood flow to the area of inflammation, resulting in redness and heat.</a:t>
            </a:r>
          </a:p>
          <a:p>
            <a:pPr marL="228600" indent="-228600">
              <a:spcBef>
                <a:spcPct val="0"/>
              </a:spcBef>
              <a:buFontTx/>
              <a:buAutoNum type="arabicPeriod"/>
            </a:pPr>
            <a:r>
              <a:rPr lang="en-US" smtClean="0"/>
              <a:t>Vascular permeability: endothelial cells become "leaky" from either direct endothelial cell injury or via chemical mediators.</a:t>
            </a:r>
          </a:p>
          <a:p>
            <a:pPr marL="228600" indent="-228600">
              <a:spcBef>
                <a:spcPct val="0"/>
              </a:spcBef>
              <a:buFontTx/>
              <a:buAutoNum type="arabicPeriod"/>
            </a:pPr>
            <a:r>
              <a:rPr lang="en-US" smtClean="0"/>
              <a:t>Exudation: fluid, proteins, red blood cells, and white blood cells escape from the intravascular space as a result of increased osmotic pressure extravascularly and increased hydrostatic pressure intravascularly</a:t>
            </a:r>
          </a:p>
          <a:p>
            <a:pPr marL="228600" indent="-228600">
              <a:spcBef>
                <a:spcPct val="0"/>
              </a:spcBef>
              <a:buFontTx/>
              <a:buAutoNum type="arabicPeriod"/>
            </a:pPr>
            <a:r>
              <a:rPr lang="en-US" smtClean="0"/>
              <a:t>Vascular stasis: slowing of the blood in the bloodstream with vasodilation and fluid exudation to allow chemical mediators and inflammatory cells to collect and respond to the stimulus.</a:t>
            </a:r>
          </a:p>
          <a:p>
            <a:pPr marL="228600" indent="-228600">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BB641-B140-491F-8E83-3C6ABEE7B947}" type="slidenum">
              <a:rPr lang="en-US"/>
              <a:pPr fontAlgn="base">
                <a:spcBef>
                  <a:spcPct val="0"/>
                </a:spcBef>
                <a:spcAft>
                  <a:spcPct val="0"/>
                </a:spcAft>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9C9E9A-B90A-4786-AC90-FBB04C4AAE8A}" type="slidenum">
              <a:rPr lang="en-US"/>
              <a:pPr fontAlgn="base">
                <a:spcBef>
                  <a:spcPct val="0"/>
                </a:spcBef>
                <a:spcAft>
                  <a:spcPct val="0"/>
                </a:spcAft>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10752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109571"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110595"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171F70-980F-4E05-9AF7-3E7B5CBE7432}" type="slidenum">
              <a:rPr lang="en-US"/>
              <a:pPr fontAlgn="base">
                <a:spcBef>
                  <a:spcPct val="0"/>
                </a:spcBef>
                <a:spcAft>
                  <a:spcPct val="0"/>
                </a:spcAft>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F92461-94E5-4C96-B10B-03263239167B}" type="slidenum">
              <a:rPr lang="en-US"/>
              <a:pPr fontAlgn="base">
                <a:spcBef>
                  <a:spcPct val="0"/>
                </a:spcBef>
                <a:spcAft>
                  <a:spcPct val="0"/>
                </a:spcAft>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arm at the bottom is swollen (edematous) and reddened (erythematous) compared to the arm at the top. Click to determine which areas are painful to touch.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Here is simple edema, or fluid collection within tissues. This is "pitting" edema because, on physical examination, you can press your finger into the skin and soft tissue and leave a depression.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77427E55-3413-4C51-B09E-C7D7D886FB20}" type="datetime1">
              <a:rPr lang="en-US" smtClean="0"/>
              <a:t>13/10/2009</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35100B4B-F5D2-44DD-9A19-A980681504E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0D623-1E68-4ED2-AB5A-AA44CB3E6F07}" type="datetime1">
              <a:rPr lang="en-US" smtClean="0"/>
              <a:t>13/10/2009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2667A5-A086-4E7B-8261-E126A4971847}" type="datetime1">
              <a:rPr lang="en-US" smtClean="0"/>
              <a:t>13/10/2009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0" y="6286520"/>
            <a:ext cx="810000" cy="285752"/>
          </a:xfrm>
        </p:spPr>
        <p:txBody>
          <a:bodyPr/>
          <a:lstStyle/>
          <a:p>
            <a:fld id="{35100B4B-F5D2-44DD-9A19-A980681504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940C7263-324E-4AF5-9068-9F62DC0BCAB5}" type="datetime1">
              <a:rPr lang="en-US" smtClean="0"/>
              <a:t>13/10/2009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
                                        <p:tgtEl>
                                          <p:spTgt spid="3">
                                            <p:txEl>
                                              <p:pRg st="1" end="1"/>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Right)">
                                      <p:cBhvr>
                                        <p:cTn id="20" dur="500"/>
                                        <p:tgtEl>
                                          <p:spTgt spid="3">
                                            <p:txEl>
                                              <p:pRg st="2" end="2"/>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Right)">
                                      <p:cBhvr>
                                        <p:cTn id="23" dur="500"/>
                                        <p:tgtEl>
                                          <p:spTgt spid="3">
                                            <p:txEl>
                                              <p:pRg st="3" end="3"/>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trips(downRigh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 lvl="2">
            <p:tnLst>
              <p:par>
                <p:cTn presetID="18" presetClass="entr" presetSubtype="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 lvl="3">
            <p:tnLst>
              <p:par>
                <p:cTn presetID="18" presetClass="entr" presetSubtype="6"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 lvl="4">
            <p:tnLst>
              <p:par>
                <p:cTn presetID="18" presetClass="entr" presetSubtype="6"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 lvl="5">
            <p:tnLst>
              <p:par>
                <p:cTn presetID="18" presetClass="entr" presetSubtype="6"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CF61AFEC-2677-4044-983E-43CCF7DBFC15}" type="datetime1">
              <a:rPr lang="en-US" smtClean="0"/>
              <a:t>13/10/2009</a:t>
            </a:fld>
            <a:endParaRPr lang="en-US"/>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a:p>
        </p:txBody>
      </p:sp>
      <p:sp>
        <p:nvSpPr>
          <p:cNvPr id="6" name="Slide Number Placeholder 5"/>
          <p:cNvSpPr>
            <a:spLocks noGrp="1"/>
          </p:cNvSpPr>
          <p:nvPr>
            <p:ph type="sldNum" sz="quarter" idx="12"/>
          </p:nvPr>
        </p:nvSpPr>
        <p:spPr>
          <a:xfrm>
            <a:off x="8334000" y="2928934"/>
            <a:ext cx="810000" cy="285752"/>
          </a:xfrm>
        </p:spPr>
        <p:txBody>
          <a:bodyPr/>
          <a:lstStyle/>
          <a:p>
            <a:fld id="{35100B4B-F5D2-44DD-9A19-A980681504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B761CD-9248-4280-86B9-11B5DF4C8688}" type="datetime1">
              <a:rPr lang="en-US" smtClean="0"/>
              <a:t>13/10/2009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4AF240-D7B6-4EB5-8B9C-62EE339D1028}" type="datetime1">
              <a:rPr lang="en-US" smtClean="0"/>
              <a:t>13/10/2009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4F7F0E-B653-4489-B7B9-5549426AA773}" type="datetime1">
              <a:rPr lang="en-US" smtClean="0"/>
              <a:t>13/10/2009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EFE59D23-A7A9-4F4A-8490-26D61B4CAFD5}" type="datetime1">
              <a:rPr lang="en-US" smtClean="0"/>
              <a:t>13/10/2009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86520"/>
            <a:ext cx="810000" cy="285752"/>
          </a:xfrm>
        </p:spPr>
        <p:txBody>
          <a:bodyPr/>
          <a:lstStyle/>
          <a:p>
            <a:fld id="{35100B4B-F5D2-44DD-9A19-A980681504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0369B2-EAB6-460D-B908-B059C03A8FF1}" type="datetime1">
              <a:rPr lang="en-US" smtClean="0"/>
              <a:t>13/10/2009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D69694-378C-4620-B925-3B7457B03D51}" type="datetime1">
              <a:rPr lang="en-US" smtClean="0"/>
              <a:t>13/10/2009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3358EC27-8147-4FED-BB1A-315EA0C37EA0}" type="datetime1">
              <a:rPr lang="en-US" smtClean="0"/>
              <a:t>13/10/2009</a:t>
            </a:fld>
            <a:endParaRPr lang="en-US"/>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35100B4B-F5D2-44DD-9A19-A980681504E0}" type="slidenum">
              <a:rPr lang="en-US" smtClean="0"/>
              <a:pPr/>
              <a:t>‹#›</a:t>
            </a:fld>
            <a:r>
              <a:rPr lang="en-US" dirty="0" smtClean="0"/>
              <a:t>$</a:t>
            </a:r>
            <a:endParaRPr lang="en-US" dirty="0"/>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Inflammation and Repair</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Maha</a:t>
            </a:r>
            <a:r>
              <a:rPr lang="en-US" dirty="0" smtClean="0"/>
              <a:t> </a:t>
            </a:r>
            <a:r>
              <a:rPr lang="en-US" dirty="0" err="1" smtClean="0"/>
              <a:t>Arafah</a:t>
            </a:r>
            <a:endParaRPr lang="en-US" dirty="0" smtClean="0"/>
          </a:p>
        </p:txBody>
      </p:sp>
      <p:pic>
        <p:nvPicPr>
          <p:cNvPr id="17410" name="Picture 2" descr="http://www.diabetes-watch-blog.com/images/blogs/7-2007/inflammation-11931.jpg"/>
          <p:cNvPicPr>
            <a:picLocks noChangeAspect="1" noChangeArrowheads="1"/>
          </p:cNvPicPr>
          <p:nvPr/>
        </p:nvPicPr>
        <p:blipFill>
          <a:blip r:embed="rId2"/>
          <a:srcRect/>
          <a:stretch>
            <a:fillRect/>
          </a:stretch>
        </p:blipFill>
        <p:spPr bwMode="auto">
          <a:xfrm>
            <a:off x="533400" y="3809999"/>
            <a:ext cx="8001000" cy="3048001"/>
          </a:xfrm>
          <a:prstGeom prst="rect">
            <a:avLst/>
          </a:prstGeom>
          <a:noFill/>
        </p:spPr>
      </p:pic>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053"/>
            <a:ext cx="8615394" cy="1143000"/>
          </a:xfrm>
        </p:spPr>
        <p:txBody>
          <a:bodyPr>
            <a:normAutofit fontScale="90000"/>
          </a:bodyPr>
          <a:lstStyle/>
          <a:p>
            <a:r>
              <a:rPr lang="en-US" dirty="0" smtClean="0"/>
              <a:t>Cells  &amp; molecules that play important roles in inflammation</a:t>
            </a:r>
            <a:endParaRPr lang="en-US" dirty="0"/>
          </a:p>
        </p:txBody>
      </p:sp>
      <p:sp>
        <p:nvSpPr>
          <p:cNvPr id="3" name="Content Placeholder 2"/>
          <p:cNvSpPr>
            <a:spLocks noGrp="1"/>
          </p:cNvSpPr>
          <p:nvPr>
            <p:ph idx="1"/>
          </p:nvPr>
        </p:nvSpPr>
        <p:spPr/>
        <p:txBody>
          <a:bodyPr/>
          <a:lstStyle/>
          <a:p>
            <a:r>
              <a:rPr lang="en-US" dirty="0" smtClean="0"/>
              <a:t>blood leukocytes </a:t>
            </a:r>
          </a:p>
          <a:p>
            <a:r>
              <a:rPr lang="en-US" dirty="0" smtClean="0"/>
              <a:t>plasma proteins</a:t>
            </a:r>
          </a:p>
          <a:p>
            <a:r>
              <a:rPr lang="en-US" dirty="0" smtClean="0"/>
              <a:t>cells of vascular walls</a:t>
            </a:r>
          </a:p>
          <a:p>
            <a:r>
              <a:rPr lang="en-US" dirty="0" smtClean="0"/>
              <a:t>cells of the surrounding connective tissue </a:t>
            </a:r>
          </a:p>
          <a:p>
            <a:r>
              <a:rPr lang="en-US" dirty="0" smtClean="0"/>
              <a:t>extracellular matrix (ECM) of the surrounding connective tissue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t>Cells  &amp; molecules that play important roles in inflammation</a:t>
            </a:r>
            <a:endParaRPr lang="en-US" dirty="0"/>
          </a:p>
        </p:txBody>
      </p:sp>
      <p:sp>
        <p:nvSpPr>
          <p:cNvPr id="3" name="Content Placeholder 2"/>
          <p:cNvSpPr>
            <a:spLocks noGrp="1"/>
          </p:cNvSpPr>
          <p:nvPr>
            <p:ph idx="1"/>
          </p:nvPr>
        </p:nvSpPr>
        <p:spPr/>
        <p:txBody>
          <a:bodyPr/>
          <a:lstStyle/>
          <a:p>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2">
            <a:lum contrast="12000"/>
          </a:blip>
          <a:srcRect/>
          <a:stretch>
            <a:fillRect/>
          </a:stretch>
        </p:blipFill>
        <p:spPr bwMode="auto">
          <a:xfrm>
            <a:off x="0" y="1447800"/>
            <a:ext cx="9144000" cy="5410200"/>
          </a:xfrm>
          <a:prstGeom prst="rect">
            <a:avLst/>
          </a:prstGeom>
          <a:noFill/>
          <a:ln w="9525">
            <a:noFill/>
            <a:miter lim="800000"/>
            <a:headEnd/>
            <a:tailEnd/>
          </a:ln>
        </p:spPr>
      </p:pic>
      <p:sp>
        <p:nvSpPr>
          <p:cNvPr id="15" name="Oval 14"/>
          <p:cNvSpPr/>
          <p:nvPr/>
        </p:nvSpPr>
        <p:spPr>
          <a:xfrm>
            <a:off x="1143000" y="3505200"/>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3352800"/>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5240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648200"/>
            <a:ext cx="40386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105400"/>
            <a:ext cx="2424223"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
        <p:nvSpPr>
          <p:cNvPr id="21" name="Slide Number Placeholder 20"/>
          <p:cNvSpPr>
            <a:spLocks noGrp="1"/>
          </p:cNvSpPr>
          <p:nvPr>
            <p:ph type="sldNum" sz="quarter" idx="12"/>
          </p:nvPr>
        </p:nvSpPr>
        <p:spPr/>
        <p:txBody>
          <a:bodyPr/>
          <a:lstStyle/>
          <a:p>
            <a:fld id="{35100B4B-F5D2-44DD-9A19-A980681504E0}"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1"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descr="D:\SCContent\9781416029731\graphics\fullsize\S9781416029731-002-f001.jpg"/>
          <p:cNvPicPr>
            <a:picLocks noChangeAspect="1" noChangeArrowheads="1"/>
          </p:cNvPicPr>
          <p:nvPr/>
        </p:nvPicPr>
        <p:blipFill>
          <a:blip r:embed="rId2"/>
          <a:srcRect b="3044"/>
          <a:stretch>
            <a:fillRect/>
          </a:stretch>
        </p:blipFill>
        <p:spPr bwMode="auto">
          <a:xfrm>
            <a:off x="0" y="0"/>
            <a:ext cx="9150350" cy="685800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35100B4B-F5D2-44DD-9A19-A980681504E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Chemical Mediators</a:t>
            </a:r>
            <a:endParaRPr lang="en-US" dirty="0"/>
          </a:p>
        </p:txBody>
      </p:sp>
      <p:sp>
        <p:nvSpPr>
          <p:cNvPr id="10" name="Text Placeholder 9"/>
          <p:cNvSpPr>
            <a:spLocks noGrp="1"/>
          </p:cNvSpPr>
          <p:nvPr>
            <p:ph type="body" idx="1"/>
          </p:nvPr>
        </p:nvSpPr>
        <p:spPr/>
        <p:txBody>
          <a:bodyPr>
            <a:normAutofit/>
          </a:bodyPr>
          <a:lstStyle/>
          <a:p>
            <a:r>
              <a:rPr lang="en-US" sz="3600" dirty="0" smtClean="0"/>
              <a:t>Inflammation is mediated by chemical substances called </a:t>
            </a:r>
            <a:endParaRPr lang="en-US" sz="3600"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2">
                    <a:lumMod val="90000"/>
                  </a:schemeClr>
                </a:solidFill>
              </a:rPr>
              <a:t>What is the source of these chemical mediators?</a:t>
            </a:r>
            <a:endParaRPr lang="en-US" dirty="0"/>
          </a:p>
        </p:txBody>
      </p:sp>
      <p:sp>
        <p:nvSpPr>
          <p:cNvPr id="5" name="Content Placeholder 4"/>
          <p:cNvSpPr>
            <a:spLocks noGrp="1"/>
          </p:cNvSpPr>
          <p:nvPr>
            <p:ph idx="1"/>
          </p:nvPr>
        </p:nvSpPr>
        <p:spPr/>
        <p:txBody>
          <a:bodyPr/>
          <a:lstStyle/>
          <a:p>
            <a:r>
              <a:rPr lang="en-US" dirty="0" smtClean="0"/>
              <a:t>Phagocytes and other host cells </a:t>
            </a:r>
          </a:p>
          <a:p>
            <a:pPr lvl="1"/>
            <a:r>
              <a:rPr lang="en-US" dirty="0" smtClean="0"/>
              <a:t>Leukocyte</a:t>
            </a:r>
          </a:p>
          <a:p>
            <a:pPr lvl="1"/>
            <a:r>
              <a:rPr lang="en-US" dirty="0" smtClean="0"/>
              <a:t>Endothelium</a:t>
            </a:r>
          </a:p>
          <a:p>
            <a:pPr lvl="1"/>
            <a:r>
              <a:rPr lang="en-US" dirty="0" smtClean="0"/>
              <a:t>Mast cell</a:t>
            </a:r>
          </a:p>
          <a:p>
            <a:endParaRPr lang="en-US" dirty="0" smtClean="0"/>
          </a:p>
          <a:p>
            <a:r>
              <a:rPr lang="en-US" dirty="0" smtClean="0"/>
              <a:t>Plasma proteins</a:t>
            </a:r>
          </a:p>
        </p:txBody>
      </p:sp>
      <p:sp>
        <p:nvSpPr>
          <p:cNvPr id="6" name="Slide Number Placeholder 5"/>
          <p:cNvSpPr>
            <a:spLocks noGrp="1"/>
          </p:cNvSpPr>
          <p:nvPr>
            <p:ph type="sldNum" sz="quarter" idx="12"/>
          </p:nvPr>
        </p:nvSpPr>
        <p:spPr/>
        <p:txBody>
          <a:bodyPr/>
          <a:lstStyle/>
          <a:p>
            <a:fld id="{35100B4B-F5D2-44DD-9A19-A980681504E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r>
              <a:rPr lang="en-US" sz="6000" dirty="0" smtClean="0"/>
              <a:t>TYPES OF Inflammation</a:t>
            </a:r>
            <a:endParaRPr lang="en-US" sz="6000" dirty="0"/>
          </a:p>
        </p:txBody>
      </p:sp>
      <p:sp>
        <p:nvSpPr>
          <p:cNvPr id="5" name="Text Placeholder 4"/>
          <p:cNvSpPr>
            <a:spLocks noGrp="1"/>
          </p:cNvSpPr>
          <p:nvPr>
            <p:ph type="body" idx="1"/>
          </p:nvPr>
        </p:nvSpPr>
        <p:spPr/>
        <p:txBody>
          <a:bodyPr/>
          <a:lstStyle/>
          <a:p>
            <a:endParaRPr lang="en-US" dirty="0"/>
          </a:p>
        </p:txBody>
      </p:sp>
      <p:graphicFrame>
        <p:nvGraphicFramePr>
          <p:cNvPr id="6" name="Diagram 5"/>
          <p:cNvGraphicFramePr/>
          <p:nvPr/>
        </p:nvGraphicFramePr>
        <p:xfrm>
          <a:off x="457200" y="3200400"/>
          <a:ext cx="8686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35100B4B-F5D2-44DD-9A19-A980681504E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Types of </a:t>
            </a:r>
            <a:r>
              <a:rPr lang="en-US" dirty="0" err="1" smtClean="0"/>
              <a:t>Inflmmation</a:t>
            </a:r>
            <a:endParaRPr lang="en-US" dirty="0"/>
          </a:p>
        </p:txBody>
      </p:sp>
      <p:sp>
        <p:nvSpPr>
          <p:cNvPr id="7" name="Text Placeholder 6"/>
          <p:cNvSpPr>
            <a:spLocks noGrp="1"/>
          </p:cNvSpPr>
          <p:nvPr>
            <p:ph type="body" idx="1"/>
          </p:nvPr>
        </p:nvSpPr>
        <p:spPr/>
        <p:txBody>
          <a:bodyPr/>
          <a:lstStyle/>
          <a:p>
            <a:r>
              <a:rPr lang="en-US" dirty="0" smtClean="0"/>
              <a:t>Acute Inflammation</a:t>
            </a:r>
            <a:endParaRPr lang="en-US" dirty="0"/>
          </a:p>
        </p:txBody>
      </p:sp>
      <p:sp>
        <p:nvSpPr>
          <p:cNvPr id="8" name="Content Placeholder 7"/>
          <p:cNvSpPr>
            <a:spLocks noGrp="1"/>
          </p:cNvSpPr>
          <p:nvPr>
            <p:ph sz="half" idx="2"/>
          </p:nvPr>
        </p:nvSpPr>
        <p:spPr/>
        <p:txBody>
          <a:bodyPr>
            <a:normAutofit/>
          </a:bodyPr>
          <a:lstStyle/>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rapid in onset (seconds or minutes) </a:t>
            </a:r>
          </a:p>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relatively short duration, lasting for minutes, several hours, or a few days</a:t>
            </a:r>
          </a:p>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 its main characteristics:</a:t>
            </a:r>
          </a:p>
          <a:p>
            <a:pPr marL="868680" lvl="1" indent="-283464" fontAlgn="auto">
              <a:lnSpc>
                <a:spcPct val="90000"/>
              </a:lnSpc>
              <a:spcAft>
                <a:spcPts val="0"/>
              </a:spcAft>
              <a:buFont typeface="Wingdings 2"/>
              <a:buChar char=""/>
              <a:defRPr/>
            </a:pPr>
            <a:r>
              <a:rPr lang="en-US" dirty="0" smtClean="0">
                <a:latin typeface="Arial" pitchFamily="34" charset="0"/>
                <a:cs typeface="Arial" pitchFamily="34" charset="0"/>
              </a:rPr>
              <a:t> the exudation of fluid and plasma proteins (edema) </a:t>
            </a:r>
          </a:p>
          <a:p>
            <a:pPr marL="868680" lvl="1" indent="-283464" fontAlgn="auto">
              <a:lnSpc>
                <a:spcPct val="90000"/>
              </a:lnSpc>
              <a:spcAft>
                <a:spcPts val="0"/>
              </a:spcAft>
              <a:buFont typeface="Wingdings 2"/>
              <a:buChar char=""/>
              <a:defRPr/>
            </a:pPr>
            <a:r>
              <a:rPr lang="en-US" dirty="0" smtClean="0">
                <a:latin typeface="Arial" pitchFamily="34" charset="0"/>
                <a:cs typeface="Arial" pitchFamily="34" charset="0"/>
              </a:rPr>
              <a:t> the emigration of leukocytes, predominantly </a:t>
            </a:r>
            <a:r>
              <a:rPr lang="en-US" dirty="0" err="1" smtClean="0">
                <a:latin typeface="Arial" pitchFamily="34" charset="0"/>
                <a:cs typeface="Arial" pitchFamily="34" charset="0"/>
              </a:rPr>
              <a:t>neutrophils</a:t>
            </a:r>
            <a:r>
              <a:rPr lang="en-US" dirty="0" smtClean="0">
                <a:latin typeface="Arial" pitchFamily="34" charset="0"/>
                <a:cs typeface="Arial" pitchFamily="34" charset="0"/>
              </a:rPr>
              <a:t>.</a:t>
            </a:r>
          </a:p>
        </p:txBody>
      </p:sp>
      <p:sp>
        <p:nvSpPr>
          <p:cNvPr id="9" name="Text Placeholder 8"/>
          <p:cNvSpPr>
            <a:spLocks noGrp="1"/>
          </p:cNvSpPr>
          <p:nvPr>
            <p:ph type="body" sz="quarter" idx="3"/>
          </p:nvPr>
        </p:nvSpPr>
        <p:spPr/>
        <p:txBody>
          <a:bodyPr/>
          <a:lstStyle/>
          <a:p>
            <a:r>
              <a:rPr lang="en-US" dirty="0" smtClean="0"/>
              <a:t>Chronic Inflammation</a:t>
            </a:r>
            <a:endParaRPr lang="en-US" dirty="0"/>
          </a:p>
        </p:txBody>
      </p:sp>
      <p:sp>
        <p:nvSpPr>
          <p:cNvPr id="10" name="Content Placeholder 9"/>
          <p:cNvSpPr>
            <a:spLocks noGrp="1"/>
          </p:cNvSpPr>
          <p:nvPr>
            <p:ph sz="quarter" idx="4"/>
          </p:nvPr>
        </p:nvSpPr>
        <p:spPr/>
        <p:txBody>
          <a:bodyPr>
            <a:normAutofit/>
          </a:bodyPr>
          <a:lstStyle/>
          <a:p>
            <a:pPr marL="548640" indent="-411480" fontAlgn="auto">
              <a:spcAft>
                <a:spcPts val="0"/>
              </a:spcAft>
              <a:buFont typeface="Wingdings 2"/>
              <a:buChar char=""/>
              <a:defRPr/>
            </a:pPr>
            <a:r>
              <a:rPr lang="en-US" dirty="0" smtClean="0">
                <a:latin typeface="Arial" pitchFamily="34" charset="0"/>
                <a:cs typeface="Arial" pitchFamily="34" charset="0"/>
              </a:rPr>
              <a:t>is of longer duration </a:t>
            </a:r>
          </a:p>
          <a:p>
            <a:pPr marL="548640" indent="-411480" fontAlgn="auto">
              <a:spcAft>
                <a:spcPts val="0"/>
              </a:spcAft>
              <a:buFont typeface="Wingdings 2"/>
              <a:buChar char=""/>
              <a:defRPr/>
            </a:pPr>
            <a:r>
              <a:rPr lang="en-US" dirty="0" smtClean="0">
                <a:latin typeface="Arial" pitchFamily="34" charset="0"/>
                <a:cs typeface="Arial" pitchFamily="34" charset="0"/>
              </a:rPr>
              <a:t>associated </a:t>
            </a:r>
            <a:r>
              <a:rPr lang="en-US" dirty="0" err="1" smtClean="0">
                <a:latin typeface="Arial" pitchFamily="34" charset="0"/>
                <a:cs typeface="Arial" pitchFamily="34" charset="0"/>
              </a:rPr>
              <a:t>histologically</a:t>
            </a:r>
            <a:r>
              <a:rPr lang="en-US" dirty="0" smtClean="0">
                <a:latin typeface="Arial" pitchFamily="34" charset="0"/>
                <a:cs typeface="Arial" pitchFamily="34" charset="0"/>
              </a:rPr>
              <a:t> with the presence of lymphocytes and macrophages, the proliferation of blood vessels, fibrosis, and tissue necrosis.</a:t>
            </a:r>
          </a:p>
          <a:p>
            <a:pPr marL="548640" indent="-411480" fontAlgn="auto">
              <a:spcAft>
                <a:spcPts val="0"/>
              </a:spcAft>
              <a:buFont typeface="Wingdings 2"/>
              <a:buChar char=""/>
              <a:defRPr/>
            </a:pPr>
            <a:r>
              <a:rPr lang="en-US" dirty="0" smtClean="0">
                <a:latin typeface="Arial" pitchFamily="34" charset="0"/>
                <a:cs typeface="Arial" pitchFamily="34" charset="0"/>
              </a:rPr>
              <a:t>Less uniform.</a:t>
            </a:r>
          </a:p>
          <a:p>
            <a:endParaRPr lang="en-US" dirty="0"/>
          </a:p>
        </p:txBody>
      </p:sp>
      <p:sp>
        <p:nvSpPr>
          <p:cNvPr id="11" name="Slide Number Placeholder 10"/>
          <p:cNvSpPr>
            <a:spLocks noGrp="1"/>
          </p:cNvSpPr>
          <p:nvPr>
            <p:ph type="sldNum" sz="quarter" idx="12"/>
          </p:nvPr>
        </p:nvSpPr>
        <p:spPr/>
        <p:txBody>
          <a:bodyPr/>
          <a:lstStyle/>
          <a:p>
            <a:fld id="{35100B4B-F5D2-44DD-9A19-A980681504E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90000"/>
                  </a:schemeClr>
                </a:solidFill>
              </a:rPr>
              <a:t>What are the cardinal signs of inflammation?</a:t>
            </a:r>
            <a:endParaRPr lang="en-US" dirty="0"/>
          </a:p>
        </p:txBody>
      </p:sp>
      <p:sp>
        <p:nvSpPr>
          <p:cNvPr id="3" name="Content Placeholder 2"/>
          <p:cNvSpPr>
            <a:spLocks noGrp="1"/>
          </p:cNvSpPr>
          <p:nvPr>
            <p:ph idx="1"/>
          </p:nvPr>
        </p:nvSpPr>
        <p:spPr/>
        <p:txBody>
          <a:bodyPr/>
          <a:lstStyle/>
          <a:p>
            <a:pPr>
              <a:buClr>
                <a:srgbClr val="FF3300"/>
              </a:buClr>
            </a:pPr>
            <a:r>
              <a:rPr lang="en-US" dirty="0" smtClean="0">
                <a:solidFill>
                  <a:schemeClr val="accent1"/>
                </a:solidFill>
                <a:latin typeface="Traditional Arabic" pitchFamily="2" charset="-78"/>
                <a:cs typeface="Traditional Arabic" pitchFamily="2" charset="-78"/>
              </a:rPr>
              <a:t>Local clinical signs of acute inflammation :</a:t>
            </a:r>
          </a:p>
          <a:p>
            <a:pPr lvl="1">
              <a:buClr>
                <a:schemeClr val="accent2"/>
              </a:buClr>
              <a:buFont typeface="Wingdings" pitchFamily="2" charset="2"/>
              <a:buChar char="Ø"/>
            </a:pPr>
            <a:r>
              <a:rPr lang="en-US" dirty="0" smtClean="0">
                <a:latin typeface="Traditional Arabic" pitchFamily="2" charset="-78"/>
                <a:cs typeface="Traditional Arabic" pitchFamily="2" charset="-78"/>
              </a:rPr>
              <a:t>Heat</a:t>
            </a:r>
          </a:p>
          <a:p>
            <a:pPr lvl="1">
              <a:buClr>
                <a:schemeClr val="accent2"/>
              </a:buClr>
              <a:buFont typeface="Wingdings" pitchFamily="2" charset="2"/>
              <a:buChar char="Ø"/>
            </a:pPr>
            <a:r>
              <a:rPr lang="en-US" dirty="0" smtClean="0">
                <a:latin typeface="Traditional Arabic" pitchFamily="2" charset="-78"/>
                <a:cs typeface="Traditional Arabic" pitchFamily="2" charset="-78"/>
              </a:rPr>
              <a:t>Redness                                </a:t>
            </a:r>
          </a:p>
          <a:p>
            <a:pPr lvl="1">
              <a:buClr>
                <a:schemeClr val="accent2"/>
              </a:buClr>
              <a:buFont typeface="Wingdings" pitchFamily="2" charset="2"/>
              <a:buChar char="Ø"/>
            </a:pPr>
            <a:r>
              <a:rPr lang="en-US" dirty="0" smtClean="0">
                <a:latin typeface="Traditional Arabic" pitchFamily="2" charset="-78"/>
                <a:cs typeface="Traditional Arabic" pitchFamily="2" charset="-78"/>
              </a:rPr>
              <a:t>Swelling                                  </a:t>
            </a:r>
          </a:p>
          <a:p>
            <a:pPr lvl="1">
              <a:buClr>
                <a:schemeClr val="accent2"/>
              </a:buClr>
              <a:buFont typeface="Wingdings" pitchFamily="2" charset="2"/>
              <a:buChar char="Ø"/>
            </a:pPr>
            <a:r>
              <a:rPr lang="en-US" dirty="0" smtClean="0">
                <a:latin typeface="Traditional Arabic" pitchFamily="2" charset="-78"/>
                <a:cs typeface="Traditional Arabic" pitchFamily="2" charset="-78"/>
              </a:rPr>
              <a:t>Pain                                         </a:t>
            </a:r>
          </a:p>
          <a:p>
            <a:pPr lvl="1">
              <a:buClr>
                <a:schemeClr val="accent2"/>
              </a:buClr>
              <a:buFont typeface="Wingdings" pitchFamily="2" charset="2"/>
              <a:buChar char="Ø"/>
            </a:pPr>
            <a:r>
              <a:rPr lang="en-US" dirty="0" smtClean="0">
                <a:latin typeface="Traditional Arabic" pitchFamily="2" charset="-78"/>
                <a:cs typeface="Traditional Arabic" pitchFamily="2" charset="-78"/>
              </a:rPr>
              <a:t>Loss of function</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a:srcRect/>
          <a:stretch>
            <a:fillRect/>
          </a:stretch>
        </p:blipFill>
        <p:spPr bwMode="auto">
          <a:xfrm>
            <a:off x="1692275" y="1538288"/>
            <a:ext cx="5761038" cy="3783012"/>
          </a:xfrm>
          <a:prstGeom prst="rect">
            <a:avLst/>
          </a:prstGeom>
          <a:noFill/>
          <a:ln w="9525">
            <a:noFill/>
            <a:miter lim="800000"/>
            <a:headEnd/>
            <a:tailEnd/>
          </a:ln>
        </p:spPr>
      </p:pic>
      <p:sp>
        <p:nvSpPr>
          <p:cNvPr id="26627" name="Rectangle 3"/>
          <p:cNvSpPr>
            <a:spLocks noChangeArrowheads="1"/>
          </p:cNvSpPr>
          <p:nvPr/>
        </p:nvSpPr>
        <p:spPr bwMode="auto">
          <a:xfrm>
            <a:off x="5715000" y="4648200"/>
            <a:ext cx="1524000" cy="579438"/>
          </a:xfrm>
          <a:prstGeom prst="rect">
            <a:avLst/>
          </a:prstGeom>
          <a:noFill/>
          <a:ln w="9525">
            <a:noFill/>
            <a:miter lim="800000"/>
            <a:headEnd/>
            <a:tailEnd/>
          </a:ln>
        </p:spPr>
        <p:txBody>
          <a:bodyPr wrap="none">
            <a:spAutoFit/>
          </a:bodyPr>
          <a:lstStyle/>
          <a:p>
            <a:r>
              <a:rPr lang="en-US" sz="3200">
                <a:latin typeface="Traditional Arabic" pitchFamily="2" charset="-78"/>
                <a:cs typeface="Traditional Arabic" pitchFamily="2" charset="-78"/>
              </a:rPr>
              <a:t>Redness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KIN167"/>
          <p:cNvPicPr>
            <a:picLocks noChangeAspect="1" noChangeArrowheads="1"/>
          </p:cNvPicPr>
          <p:nvPr/>
        </p:nvPicPr>
        <p:blipFill>
          <a:blip r:embed="rId3"/>
          <a:srcRect/>
          <a:stretch>
            <a:fillRect/>
          </a:stretch>
        </p:blipFill>
        <p:spPr bwMode="auto">
          <a:xfrm>
            <a:off x="1692275" y="1538288"/>
            <a:ext cx="5761038" cy="3783012"/>
          </a:xfrm>
          <a:prstGeom prst="rect">
            <a:avLst/>
          </a:prstGeom>
          <a:noFill/>
          <a:ln w="9525">
            <a:noFill/>
            <a:miter lim="800000"/>
            <a:headEnd/>
            <a:tailEnd/>
          </a:ln>
        </p:spPr>
      </p:pic>
      <p:sp>
        <p:nvSpPr>
          <p:cNvPr id="27651" name="Rectangle 3"/>
          <p:cNvSpPr>
            <a:spLocks noChangeArrowheads="1"/>
          </p:cNvSpPr>
          <p:nvPr/>
        </p:nvSpPr>
        <p:spPr bwMode="auto">
          <a:xfrm>
            <a:off x="1905000" y="3124200"/>
            <a:ext cx="1568450" cy="579438"/>
          </a:xfrm>
          <a:prstGeom prst="rect">
            <a:avLst/>
          </a:prstGeom>
          <a:noFill/>
          <a:ln w="9525">
            <a:noFill/>
            <a:miter lim="800000"/>
            <a:headEnd/>
            <a:tailEnd/>
          </a:ln>
        </p:spPr>
        <p:txBody>
          <a:bodyPr wrap="none">
            <a:spAutoFit/>
          </a:bodyPr>
          <a:lstStyle/>
          <a:p>
            <a:r>
              <a:rPr lang="en-US" sz="3200">
                <a:latin typeface="Traditional Arabic" pitchFamily="2" charset="-78"/>
                <a:cs typeface="Traditional Arabic" pitchFamily="2" charset="-78"/>
              </a:rPr>
              <a:t>Swelling</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marL="514350" indent="-514350" fontAlgn="auto">
              <a:lnSpc>
                <a:spcPct val="90000"/>
              </a:lnSpc>
              <a:spcAft>
                <a:spcPts val="0"/>
              </a:spcAft>
              <a:buFont typeface="+mj-lt"/>
              <a:buAutoNum type="arabicPeriod"/>
              <a:defRPr/>
            </a:pPr>
            <a:r>
              <a:rPr lang="en-US" dirty="0" smtClean="0"/>
              <a:t>Define inflammation, its causes and clinical appearance.</a:t>
            </a:r>
          </a:p>
          <a:p>
            <a:pPr marL="514350" indent="-514350" fontAlgn="auto">
              <a:lnSpc>
                <a:spcPct val="90000"/>
              </a:lnSpc>
              <a:spcAft>
                <a:spcPts val="0"/>
              </a:spcAft>
              <a:buFont typeface="+mj-lt"/>
              <a:buAutoNum type="arabicPeriod"/>
              <a:defRPr/>
            </a:pPr>
            <a:r>
              <a:rPr lang="en-US" dirty="0" smtClean="0"/>
              <a:t>Describe the sequence of vascular changes in acute inflammation (</a:t>
            </a:r>
            <a:r>
              <a:rPr lang="en-US" dirty="0" err="1" smtClean="0"/>
              <a:t>vasodilation</a:t>
            </a:r>
            <a:r>
              <a:rPr lang="en-US" dirty="0" smtClean="0"/>
              <a:t>, increased permeability) and their purpose.</a:t>
            </a:r>
          </a:p>
          <a:p>
            <a:pPr marL="514350" indent="-514350" fontAlgn="auto">
              <a:lnSpc>
                <a:spcPct val="90000"/>
              </a:lnSpc>
              <a:spcAft>
                <a:spcPts val="0"/>
              </a:spcAft>
              <a:buFont typeface="+mj-lt"/>
              <a:buAutoNum type="arabicPeriod"/>
              <a:defRPr/>
            </a:pPr>
            <a:r>
              <a:rPr lang="en-US" dirty="0" smtClean="0"/>
              <a:t>Know the mechanisms of increased vascular permeability. </a:t>
            </a:r>
          </a:p>
          <a:p>
            <a:pPr marL="514350" indent="-514350" fontAlgn="auto">
              <a:lnSpc>
                <a:spcPct val="90000"/>
              </a:lnSpc>
              <a:spcAft>
                <a:spcPts val="0"/>
              </a:spcAft>
              <a:buFont typeface="+mj-lt"/>
              <a:buAutoNum type="arabicPeriod"/>
              <a:defRPr/>
            </a:pPr>
            <a:r>
              <a:rPr lang="en-US" dirty="0" smtClean="0"/>
              <a:t>Define the terms edema, </a:t>
            </a:r>
            <a:r>
              <a:rPr lang="en-US" dirty="0" err="1" smtClean="0"/>
              <a:t>transudate</a:t>
            </a:r>
            <a:r>
              <a:rPr lang="en-US" dirty="0" smtClean="0"/>
              <a:t>, and </a:t>
            </a:r>
            <a:r>
              <a:rPr lang="en-US" dirty="0" err="1" smtClean="0"/>
              <a:t>exudate</a:t>
            </a:r>
            <a:r>
              <a:rPr lang="en-US" dirty="0" smtClean="0"/>
              <a:t>.</a:t>
            </a:r>
          </a:p>
          <a:p>
            <a:pPr marL="514350" indent="-514350" fontAlgn="auto">
              <a:lnSpc>
                <a:spcPct val="90000"/>
              </a:lnSpc>
              <a:spcAft>
                <a:spcPts val="0"/>
              </a:spcAft>
              <a:buNone/>
              <a:defRPr/>
            </a:pPr>
            <a:endParaRPr lang="en-US"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26" descr="SKIN072"/>
          <p:cNvPicPr>
            <a:picLocks noChangeAspect="1" noChangeArrowheads="1"/>
          </p:cNvPicPr>
          <p:nvPr/>
        </p:nvPicPr>
        <p:blipFill>
          <a:blip r:embed="rId3"/>
          <a:srcRect/>
          <a:stretch>
            <a:fillRect/>
          </a:stretch>
        </p:blipFill>
        <p:spPr bwMode="auto">
          <a:xfrm>
            <a:off x="1600200" y="903288"/>
            <a:ext cx="6429375" cy="4210050"/>
          </a:xfrm>
          <a:prstGeom prst="rect">
            <a:avLst/>
          </a:prstGeom>
          <a:noFill/>
          <a:ln w="9525">
            <a:noFill/>
            <a:miter lim="800000"/>
            <a:headEnd/>
            <a:tailEnd/>
          </a:ln>
        </p:spPr>
      </p:pic>
      <p:sp>
        <p:nvSpPr>
          <p:cNvPr id="28675" name="Rectangle 1027"/>
          <p:cNvSpPr>
            <a:spLocks noChangeArrowheads="1"/>
          </p:cNvSpPr>
          <p:nvPr/>
        </p:nvSpPr>
        <p:spPr bwMode="auto">
          <a:xfrm>
            <a:off x="2743200" y="4419600"/>
            <a:ext cx="1568450" cy="579438"/>
          </a:xfrm>
          <a:prstGeom prst="rect">
            <a:avLst/>
          </a:prstGeom>
          <a:noFill/>
          <a:ln w="9525">
            <a:noFill/>
            <a:miter lim="800000"/>
            <a:headEnd/>
            <a:tailEnd/>
          </a:ln>
        </p:spPr>
        <p:txBody>
          <a:bodyPr wrap="none">
            <a:spAutoFit/>
          </a:bodyPr>
          <a:lstStyle/>
          <a:p>
            <a:r>
              <a:rPr lang="en-US" sz="3200">
                <a:latin typeface="Traditional Arabic" pitchFamily="2" charset="-78"/>
                <a:cs typeface="Traditional Arabic" pitchFamily="2" charset="-78"/>
              </a:rPr>
              <a:t>Swelling</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fontAlgn="auto">
              <a:spcAft>
                <a:spcPts val="0"/>
              </a:spcAft>
              <a:defRPr/>
            </a:pPr>
            <a:r>
              <a:rPr lang="en-US" dirty="0" smtClean="0">
                <a:solidFill>
                  <a:schemeClr val="tx2">
                    <a:lumMod val="90000"/>
                  </a:schemeClr>
                </a:solidFill>
              </a:rPr>
              <a:t>What are the steps of the inflammatory response?</a:t>
            </a:r>
            <a:endParaRPr lang="en-US" dirty="0">
              <a:solidFill>
                <a:schemeClr val="tx2">
                  <a:lumMod val="90000"/>
                </a:schemeClr>
              </a:solidFill>
            </a:endParaRPr>
          </a:p>
        </p:txBody>
      </p:sp>
      <p:sp>
        <p:nvSpPr>
          <p:cNvPr id="30723" name="Content Placeholder 2"/>
          <p:cNvSpPr>
            <a:spLocks noGrp="1"/>
          </p:cNvSpPr>
          <p:nvPr>
            <p:ph idx="1"/>
          </p:nvPr>
        </p:nvSpPr>
        <p:spPr>
          <a:xfrm>
            <a:off x="457200" y="1905000"/>
            <a:ext cx="8229600" cy="4708525"/>
          </a:xfrm>
        </p:spPr>
        <p:txBody>
          <a:bodyPr/>
          <a:lstStyle/>
          <a:p>
            <a:pPr>
              <a:buFont typeface="Wingdings 2" pitchFamily="18" charset="2"/>
              <a:buNone/>
            </a:pPr>
            <a:r>
              <a:rPr lang="en-US" sz="4000" b="1" u="sng" dirty="0" smtClean="0"/>
              <a:t>5 R’s </a:t>
            </a:r>
          </a:p>
          <a:p>
            <a:pPr>
              <a:buFont typeface="Wingdings 2" pitchFamily="18" charset="2"/>
              <a:buNone/>
            </a:pPr>
            <a:r>
              <a:rPr lang="en-US" dirty="0" smtClean="0"/>
              <a:t>(1) </a:t>
            </a:r>
            <a:r>
              <a:rPr lang="en-US" b="1" dirty="0" smtClean="0"/>
              <a:t>R</a:t>
            </a:r>
            <a:r>
              <a:rPr lang="en-US" dirty="0" smtClean="0"/>
              <a:t>ecognition of the injurious agent</a:t>
            </a:r>
          </a:p>
          <a:p>
            <a:pPr>
              <a:buFont typeface="Wingdings 2" pitchFamily="18" charset="2"/>
              <a:buNone/>
            </a:pPr>
            <a:r>
              <a:rPr lang="en-US" dirty="0" smtClean="0"/>
              <a:t>(2) </a:t>
            </a:r>
            <a:r>
              <a:rPr lang="en-US" b="1" dirty="0" smtClean="0"/>
              <a:t>R</a:t>
            </a:r>
            <a:r>
              <a:rPr lang="en-US" dirty="0" smtClean="0"/>
              <a:t>ecruitment of leukocytes</a:t>
            </a:r>
          </a:p>
          <a:p>
            <a:pPr>
              <a:buFont typeface="Wingdings 2" pitchFamily="18" charset="2"/>
              <a:buNone/>
            </a:pPr>
            <a:r>
              <a:rPr lang="en-US" dirty="0" smtClean="0"/>
              <a:t>(3) </a:t>
            </a:r>
            <a:r>
              <a:rPr lang="en-US" b="1" dirty="0" smtClean="0"/>
              <a:t>R</a:t>
            </a:r>
            <a:r>
              <a:rPr lang="en-US" dirty="0" smtClean="0"/>
              <a:t>emoval of the agent</a:t>
            </a:r>
          </a:p>
          <a:p>
            <a:pPr>
              <a:buFont typeface="Wingdings 2" pitchFamily="18" charset="2"/>
              <a:buNone/>
            </a:pPr>
            <a:r>
              <a:rPr lang="en-US" dirty="0" smtClean="0"/>
              <a:t>(4) </a:t>
            </a:r>
            <a:r>
              <a:rPr lang="en-US" b="1" dirty="0" smtClean="0"/>
              <a:t>R</a:t>
            </a:r>
            <a:r>
              <a:rPr lang="en-US" dirty="0" smtClean="0"/>
              <a:t>egulation (control) of the response</a:t>
            </a:r>
          </a:p>
          <a:p>
            <a:pPr>
              <a:buFont typeface="Wingdings 2" pitchFamily="18" charset="2"/>
              <a:buNone/>
            </a:pPr>
            <a:r>
              <a:rPr lang="en-US" dirty="0" smtClean="0"/>
              <a:t> (5) </a:t>
            </a:r>
            <a:r>
              <a:rPr lang="en-US" b="1" dirty="0" smtClean="0"/>
              <a:t>R</a:t>
            </a:r>
            <a:r>
              <a:rPr lang="en-US" dirty="0" smtClean="0"/>
              <a:t>esolution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marL="514350" indent="-514350" fontAlgn="auto">
              <a:lnSpc>
                <a:spcPct val="90000"/>
              </a:lnSpc>
              <a:spcAft>
                <a:spcPts val="0"/>
              </a:spcAft>
              <a:buFont typeface="+mj-lt"/>
              <a:buAutoNum type="arabicPeriod"/>
              <a:defRPr/>
            </a:pPr>
            <a:r>
              <a:rPr lang="en-US" sz="2400" dirty="0" smtClean="0"/>
              <a:t>Define inflammation, its causes and clinical appearance</a:t>
            </a:r>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None/>
              <a:defRPr/>
            </a:pPr>
            <a:endParaRPr lang="en-US" sz="2400" dirty="0" smtClean="0"/>
          </a:p>
          <a:p>
            <a:pPr marL="514350" indent="-514350" fontAlgn="auto">
              <a:lnSpc>
                <a:spcPct val="90000"/>
              </a:lnSpc>
              <a:spcAft>
                <a:spcPts val="0"/>
              </a:spcAft>
              <a:buNone/>
              <a:defRPr/>
            </a:pPr>
            <a:r>
              <a:rPr lang="en-US" sz="2400" dirty="0" smtClean="0"/>
              <a:t>2. 	Describe the sequence of vascular changes in acute inflammation (</a:t>
            </a:r>
            <a:r>
              <a:rPr lang="en-US" sz="2400" dirty="0" err="1" smtClean="0"/>
              <a:t>vasodilation</a:t>
            </a:r>
            <a:r>
              <a:rPr lang="en-US" sz="2400" dirty="0" smtClean="0"/>
              <a:t>, increased permeability) and their purpose.</a:t>
            </a:r>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None/>
              <a:defRPr/>
            </a:pPr>
            <a:r>
              <a:rPr lang="en-US" sz="2400" dirty="0" smtClean="0"/>
              <a:t>3. 	Know the mechanisms of increased vascular permeability. </a:t>
            </a:r>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None/>
              <a:defRPr/>
            </a:pPr>
            <a:r>
              <a:rPr lang="en-US" sz="2400" dirty="0" smtClean="0"/>
              <a:t>4. 	Define the terms edema, </a:t>
            </a:r>
            <a:r>
              <a:rPr lang="en-US" sz="2400" dirty="0" err="1" smtClean="0"/>
              <a:t>transudate</a:t>
            </a:r>
            <a:r>
              <a:rPr lang="en-US" sz="2400" dirty="0" smtClean="0"/>
              <a:t>, and </a:t>
            </a:r>
            <a:r>
              <a:rPr lang="en-US" sz="2400" dirty="0" err="1" smtClean="0"/>
              <a:t>exudate</a:t>
            </a:r>
            <a:r>
              <a:rPr lang="en-US" sz="2400" dirty="0" smtClean="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nodeType="clickEffect">
                                  <p:stCondLst>
                                    <p:cond delay="0"/>
                                  </p:stCondLst>
                                  <p:childTnLst>
                                    <p:anim to="1.5" calcmode="lin" valueType="num">
                                      <p:cBhvr override="childStyle">
                                        <p:cTn id="11" dur="2000" fill="hold"/>
                                        <p:tgtEl>
                                          <p:spTgt spid="3">
                                            <p:txEl>
                                              <p:pRg st="3" end="3"/>
                                            </p:txEl>
                                          </p:spTgt>
                                        </p:tgtEl>
                                        <p:attrNameLst>
                                          <p:attrName>style.fontSize</p:attrName>
                                        </p:attrNameLst>
                                      </p:cBhvr>
                                    </p:anim>
                                  </p:childTnLst>
                                </p:cTn>
                              </p:par>
                              <p:par>
                                <p:cTn id="12" presetID="5" presetClass="emph" presetSubtype="1" nodeType="withEffect">
                                  <p:stCondLst>
                                    <p:cond delay="0"/>
                                  </p:stCondLst>
                                  <p:childTnLst>
                                    <p:set>
                                      <p:cBhvr override="childStyle">
                                        <p:cTn id="13" dur="indefinite"/>
                                        <p:tgtEl>
                                          <p:spTgt spid="3">
                                            <p:txEl>
                                              <p:pRg st="3" end="3"/>
                                            </p:txEl>
                                          </p:spTgt>
                                        </p:tgtEl>
                                        <p:attrNameLst>
                                          <p:attrName>style.fontStyle</p:attrName>
                                        </p:attrNameLst>
                                      </p:cBhvr>
                                      <p:to>
                                        <p:strVal val="normal"/>
                                      </p:to>
                                    </p:set>
                                    <p:set>
                                      <p:cBhvr override="childStyle">
                                        <p:cTn id="14" dur="indefinite"/>
                                        <p:tgtEl>
                                          <p:spTgt spid="3">
                                            <p:txEl>
                                              <p:pRg st="3" end="3"/>
                                            </p:txEl>
                                          </p:spTgt>
                                        </p:tgtEl>
                                        <p:attrNameLst>
                                          <p:attrName>style.fontWeight</p:attrName>
                                        </p:attrNameLst>
                                      </p:cBhvr>
                                      <p:to>
                                        <p:strVal val="bold"/>
                                      </p:to>
                                    </p:set>
                                    <p:set>
                                      <p:cBhvr override="childStyle">
                                        <p:cTn id="15" dur="indefinite"/>
                                        <p:tgtEl>
                                          <p:spTgt spid="3">
                                            <p:txEl>
                                              <p:pRg st="3" end="3"/>
                                            </p:txEl>
                                          </p:spTgt>
                                        </p:tgtEl>
                                        <p:attrNameLst>
                                          <p:attrName>style.textDecorationUnderline</p:attrName>
                                        </p:attrNameLst>
                                      </p:cBhvr>
                                      <p:to>
                                        <p:strVal val="false"/>
                                      </p:to>
                                    </p:set>
                                  </p:childTnLst>
                                </p:cTn>
                              </p:par>
                              <p:par>
                                <p:cTn id="16" presetID="3" presetClass="emph" presetSubtype="2" fill="hold" nodeType="withEffect">
                                  <p:stCondLst>
                                    <p:cond delay="0"/>
                                  </p:stCondLst>
                                  <p:childTnLst>
                                    <p:animClr clrSpc="rgb">
                                      <p:cBhvr override="childStyle">
                                        <p:cTn id="17" dur="2000" fill="hold"/>
                                        <p:tgtEl>
                                          <p:spTgt spid="3">
                                            <p:txEl>
                                              <p:pRg st="3" end="3"/>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752600"/>
            <a:ext cx="8686800" cy="5181600"/>
          </a:xfrm>
        </p:spPr>
        <p:txBody>
          <a:bodyPr lIns="90488" tIns="44450" rIns="90488" bIns="44450"/>
          <a:lstStyle/>
          <a:p>
            <a:pPr>
              <a:buClr>
                <a:srgbClr val="FF3300"/>
              </a:buClr>
            </a:pPr>
            <a:r>
              <a:rPr lang="en-US" sz="2400" i="1" dirty="0" smtClean="0">
                <a:latin typeface="Tahoma" pitchFamily="34" charset="0"/>
                <a:cs typeface="Tahoma" pitchFamily="34" charset="0"/>
              </a:rPr>
              <a:t>Acute inflammation</a:t>
            </a:r>
            <a:r>
              <a:rPr lang="en-US" sz="2400" dirty="0" smtClean="0">
                <a:latin typeface="Tahoma" pitchFamily="34" charset="0"/>
                <a:cs typeface="Tahoma" pitchFamily="34" charset="0"/>
              </a:rPr>
              <a:t> is a rapid response to an injurious agent that serves to deliver mediators of host defense-leukocytes and plasma proteins-to the site of injury.</a:t>
            </a:r>
          </a:p>
          <a:p>
            <a:pPr>
              <a:buClr>
                <a:srgbClr val="FF3300"/>
              </a:buClr>
            </a:pPr>
            <a:r>
              <a:rPr lang="en-US" sz="2400" dirty="0" smtClean="0">
                <a:latin typeface="Tahoma" pitchFamily="34" charset="0"/>
                <a:cs typeface="Tahoma" pitchFamily="34" charset="0"/>
              </a:rPr>
              <a:t> Acute inflammation has three main events: </a:t>
            </a:r>
          </a:p>
          <a:p>
            <a:pPr lvl="1">
              <a:buClr>
                <a:srgbClr val="FF3300"/>
              </a:buClr>
              <a:buFontTx/>
              <a:buNone/>
            </a:pPr>
            <a:r>
              <a:rPr lang="en-US" sz="2000" dirty="0" smtClean="0">
                <a:latin typeface="Tahoma" pitchFamily="34" charset="0"/>
                <a:cs typeface="Tahoma" pitchFamily="34" charset="0"/>
              </a:rPr>
              <a:t>(1) Hemodynamic  changes</a:t>
            </a:r>
          </a:p>
          <a:p>
            <a:pPr lvl="1">
              <a:buClr>
                <a:srgbClr val="FF3300"/>
              </a:buClr>
              <a:buFontTx/>
              <a:buNone/>
            </a:pPr>
            <a:r>
              <a:rPr lang="en-US" sz="2000" dirty="0" smtClean="0">
                <a:latin typeface="Tahoma" pitchFamily="34" charset="0"/>
                <a:cs typeface="Tahoma" pitchFamily="34" charset="0"/>
              </a:rPr>
              <a:t>	</a:t>
            </a:r>
            <a:r>
              <a:rPr lang="en-US" sz="1800" dirty="0" smtClean="0">
                <a:latin typeface="Tahoma" pitchFamily="34" charset="0"/>
                <a:cs typeface="Tahoma" pitchFamily="34" charset="0"/>
              </a:rPr>
              <a:t>(</a:t>
            </a:r>
            <a:r>
              <a:rPr lang="en-US" sz="1800" i="1" dirty="0" smtClean="0">
                <a:latin typeface="Tahoma" pitchFamily="34" charset="0"/>
                <a:cs typeface="Tahoma" pitchFamily="34" charset="0"/>
              </a:rPr>
              <a:t>alterations in vascular caliber that lead to an increase in blood flow)</a:t>
            </a:r>
            <a:endParaRPr lang="en-US" sz="1800" dirty="0" smtClean="0">
              <a:latin typeface="Tahoma" pitchFamily="34" charset="0"/>
              <a:cs typeface="Tahoma" pitchFamily="34" charset="0"/>
            </a:endParaRPr>
          </a:p>
          <a:p>
            <a:pPr lvl="1">
              <a:buClr>
                <a:srgbClr val="FF3300"/>
              </a:buClr>
              <a:buFontTx/>
              <a:buNone/>
            </a:pPr>
            <a:r>
              <a:rPr lang="en-US" sz="2000" dirty="0" smtClean="0">
                <a:latin typeface="Tahoma" pitchFamily="34" charset="0"/>
                <a:cs typeface="Tahoma" pitchFamily="34" charset="0"/>
              </a:rPr>
              <a:t>(2) Increased vascular permeability</a:t>
            </a:r>
          </a:p>
          <a:p>
            <a:pPr lvl="1">
              <a:buClr>
                <a:srgbClr val="FF3300"/>
              </a:buClr>
              <a:buFontTx/>
              <a:buNone/>
            </a:pPr>
            <a:r>
              <a:rPr lang="en-US" sz="2000" dirty="0" smtClean="0">
                <a:latin typeface="Tahoma" pitchFamily="34" charset="0"/>
                <a:cs typeface="Tahoma" pitchFamily="34" charset="0"/>
              </a:rPr>
              <a:t> </a:t>
            </a:r>
            <a:r>
              <a:rPr lang="en-US" sz="1800" dirty="0" smtClean="0">
                <a:latin typeface="Tahoma" pitchFamily="34" charset="0"/>
                <a:cs typeface="Tahoma" pitchFamily="34" charset="0"/>
              </a:rPr>
              <a:t>(</a:t>
            </a:r>
            <a:r>
              <a:rPr lang="en-US" sz="18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r>
              <a:rPr lang="en-US" sz="2000" dirty="0" smtClean="0">
                <a:latin typeface="Tahoma" pitchFamily="34" charset="0"/>
                <a:cs typeface="Tahoma" pitchFamily="34" charset="0"/>
              </a:rPr>
              <a:t>(3) Emigration of the leukocytes from the microcirculation</a:t>
            </a:r>
          </a:p>
          <a:p>
            <a:pPr lvl="1">
              <a:buClr>
                <a:srgbClr val="FF3300"/>
              </a:buClr>
              <a:buFontTx/>
              <a:buNone/>
            </a:pPr>
            <a:r>
              <a:rPr lang="en-US" sz="1800" i="1" dirty="0" smtClean="0">
                <a:latin typeface="Tahoma" pitchFamily="34" charset="0"/>
                <a:cs typeface="Tahoma" pitchFamily="34" charset="0"/>
              </a:rPr>
              <a:t>(their accumulation</a:t>
            </a:r>
            <a:r>
              <a:rPr lang="en-US" sz="1800" dirty="0" smtClean="0">
                <a:latin typeface="Tahoma" pitchFamily="34" charset="0"/>
                <a:cs typeface="Tahoma" pitchFamily="34" charset="0"/>
              </a:rPr>
              <a:t> in the focus of injury, </a:t>
            </a:r>
            <a:r>
              <a:rPr lang="en-US" sz="1800" i="1" dirty="0" smtClean="0">
                <a:latin typeface="Tahoma" pitchFamily="34" charset="0"/>
                <a:cs typeface="Tahoma" pitchFamily="34" charset="0"/>
              </a:rPr>
              <a:t>and their activation</a:t>
            </a:r>
            <a:r>
              <a:rPr lang="en-US" sz="1800" dirty="0" smtClean="0">
                <a:latin typeface="Tahoma" pitchFamily="34" charset="0"/>
                <a:cs typeface="Tahoma" pitchFamily="34" charset="0"/>
              </a:rPr>
              <a:t> to eliminate the offending agent)</a:t>
            </a:r>
          </a:p>
        </p:txBody>
      </p:sp>
      <p:sp>
        <p:nvSpPr>
          <p:cNvPr id="4" name="Pentagon 3"/>
          <p:cNvSpPr/>
          <p:nvPr/>
        </p:nvSpPr>
        <p:spPr>
          <a:xfrm>
            <a:off x="228600" y="3352800"/>
            <a:ext cx="762000" cy="15240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386834" y="3511034"/>
            <a:ext cx="1752600" cy="369332"/>
          </a:xfrm>
          <a:prstGeom prst="rect">
            <a:avLst/>
          </a:prstGeom>
          <a:noFill/>
        </p:spPr>
        <p:txBody>
          <a:bodyPr wrap="square" rtlCol="0">
            <a:spAutoFit/>
          </a:bodyPr>
          <a:lstStyle/>
          <a:p>
            <a:r>
              <a:rPr lang="en-US" dirty="0" smtClean="0"/>
              <a:t>vascular</a:t>
            </a:r>
            <a:endParaRPr lang="en-US" dirty="0"/>
          </a:p>
        </p:txBody>
      </p:sp>
      <p:sp>
        <p:nvSpPr>
          <p:cNvPr id="7" name="Pentagon 6"/>
          <p:cNvSpPr/>
          <p:nvPr/>
        </p:nvSpPr>
        <p:spPr>
          <a:xfrm>
            <a:off x="228600" y="5025390"/>
            <a:ext cx="762000" cy="990600"/>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56329" y="5185529"/>
            <a:ext cx="1139190" cy="369332"/>
          </a:xfrm>
          <a:prstGeom prst="rect">
            <a:avLst/>
          </a:prstGeom>
          <a:noFill/>
        </p:spPr>
        <p:txBody>
          <a:bodyPr wrap="square" rtlCol="0">
            <a:spAutoFit/>
          </a:bodyPr>
          <a:lstStyle/>
          <a:p>
            <a:r>
              <a:rPr lang="en-US" dirty="0" smtClean="0"/>
              <a:t>cellular</a:t>
            </a:r>
            <a:endParaRPr lang="en-US" dirty="0"/>
          </a:p>
        </p:txBody>
      </p:sp>
      <p:sp>
        <p:nvSpPr>
          <p:cNvPr id="9" name="Slide Number Placeholder 8"/>
          <p:cNvSpPr>
            <a:spLocks noGrp="1"/>
          </p:cNvSpPr>
          <p:nvPr>
            <p:ph type="sldNum" sz="quarter" idx="12"/>
          </p:nvPr>
        </p:nvSpPr>
        <p:spPr/>
        <p:txBody>
          <a:bodyPr/>
          <a:lstStyle/>
          <a:p>
            <a:fld id="{35100B4B-F5D2-44DD-9A19-A980681504E0}"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rPr>
              <a:t>Vascular Changes</a:t>
            </a:r>
            <a:endParaRPr lang="en-US" dirty="0">
              <a:solidFill>
                <a:schemeClr val="tx2">
                  <a:lumMod val="90000"/>
                </a:schemeClr>
              </a:solidFill>
            </a:endParaRPr>
          </a:p>
        </p:txBody>
      </p:sp>
      <p:sp>
        <p:nvSpPr>
          <p:cNvPr id="38915" name="Content Placeholder 3"/>
          <p:cNvSpPr>
            <a:spLocks noGrp="1"/>
          </p:cNvSpPr>
          <p:nvPr>
            <p:ph type="body" idx="1"/>
          </p:nvPr>
        </p:nvSpPr>
        <p:spPr>
          <a:xfrm>
            <a:off x="1371600" y="1143001"/>
            <a:ext cx="6400800" cy="1783276"/>
          </a:xfrm>
        </p:spPr>
        <p:txBody>
          <a:bodyPr>
            <a:noAutofit/>
          </a:bodyPr>
          <a:lstStyle/>
          <a:p>
            <a:pPr lvl="1">
              <a:buClr>
                <a:srgbClr val="FF3300"/>
              </a:buClr>
              <a:buFont typeface="Wingdings 2" pitchFamily="18" charset="2"/>
              <a:buNone/>
            </a:pPr>
            <a:r>
              <a:rPr lang="en-US" sz="1600" dirty="0" smtClean="0">
                <a:latin typeface="Tahoma" pitchFamily="34" charset="0"/>
                <a:cs typeface="Tahoma" pitchFamily="34" charset="0"/>
              </a:rPr>
              <a:t>(</a:t>
            </a:r>
            <a:r>
              <a:rPr lang="en-US" sz="2400" dirty="0" smtClean="0">
                <a:latin typeface="Tahoma" pitchFamily="34" charset="0"/>
                <a:cs typeface="Tahoma" pitchFamily="34" charset="0"/>
              </a:rPr>
              <a:t>1) Hemodynamic  changes</a:t>
            </a:r>
          </a:p>
          <a:p>
            <a:pPr lvl="1">
              <a:buClr>
                <a:srgbClr val="FF3300"/>
              </a:buClr>
              <a:buFont typeface="Wingdings 2" pitchFamily="18" charset="2"/>
              <a:buNone/>
            </a:pPr>
            <a:r>
              <a:rPr lang="en-US" sz="2400" dirty="0" smtClean="0">
                <a:latin typeface="Tahoma" pitchFamily="34" charset="0"/>
                <a:cs typeface="Tahoma" pitchFamily="34" charset="0"/>
              </a:rPr>
              <a:t>	(</a:t>
            </a:r>
            <a:r>
              <a:rPr lang="en-US" sz="2400" i="1" dirty="0" smtClean="0">
                <a:latin typeface="Tahoma" pitchFamily="34" charset="0"/>
                <a:cs typeface="Tahoma" pitchFamily="34" charset="0"/>
              </a:rPr>
              <a:t>alterations in vascular caliber that lead to an increase in blood flow)</a:t>
            </a:r>
          </a:p>
          <a:p>
            <a:pPr lvl="1">
              <a:buClr>
                <a:srgbClr val="FF3300"/>
              </a:buClr>
              <a:buFont typeface="Wingdings 2" pitchFamily="18" charset="2"/>
              <a:buNone/>
            </a:pPr>
            <a:endParaRPr lang="en-US" sz="2400" dirty="0" smtClean="0">
              <a:latin typeface="Tahoma" pitchFamily="34" charset="0"/>
              <a:cs typeface="Tahoma" pitchFamily="34" charset="0"/>
            </a:endParaRPr>
          </a:p>
          <a:p>
            <a:pPr lvl="1">
              <a:buClr>
                <a:srgbClr val="FF3300"/>
              </a:buClr>
              <a:buFont typeface="Wingdings 2" pitchFamily="18" charset="2"/>
              <a:buNone/>
            </a:pPr>
            <a:r>
              <a:rPr lang="en-US" sz="2400" dirty="0" smtClean="0">
                <a:latin typeface="Tahoma" pitchFamily="34" charset="0"/>
                <a:cs typeface="Tahoma" pitchFamily="34" charset="0"/>
              </a:rPr>
              <a:t>(2) Increased vascular permeability</a:t>
            </a:r>
          </a:p>
          <a:p>
            <a:endParaRPr lang="en-US" sz="1600"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003002"/>
          <p:cNvPicPr>
            <a:picLocks noChangeAspect="1" noChangeArrowheads="1"/>
          </p:cNvPicPr>
          <p:nvPr/>
        </p:nvPicPr>
        <p:blipFill>
          <a:blip r:embed="rId3"/>
          <a:srcRect/>
          <a:stretch>
            <a:fillRect/>
          </a:stretch>
        </p:blipFill>
        <p:spPr bwMode="auto">
          <a:xfrm>
            <a:off x="2286000" y="152400"/>
            <a:ext cx="4495800" cy="6248400"/>
          </a:xfrm>
          <a:prstGeom prst="rect">
            <a:avLst/>
          </a:prstGeom>
          <a:noFill/>
          <a:ln w="9525">
            <a:noFill/>
            <a:miter lim="800000"/>
            <a:headEnd/>
            <a:tailEnd/>
          </a:ln>
        </p:spPr>
      </p:pic>
      <p:sp>
        <p:nvSpPr>
          <p:cNvPr id="37892" name="Text Box 4"/>
          <p:cNvSpPr txBox="1">
            <a:spLocks noChangeArrowheads="1"/>
          </p:cNvSpPr>
          <p:nvPr/>
        </p:nvSpPr>
        <p:spPr bwMode="auto">
          <a:xfrm>
            <a:off x="2971800" y="2743200"/>
            <a:ext cx="1295400" cy="466725"/>
          </a:xfrm>
          <a:prstGeom prst="rect">
            <a:avLst/>
          </a:prstGeom>
          <a:noFill/>
          <a:ln w="9525">
            <a:solidFill>
              <a:srgbClr val="FFC000"/>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37893" name="Text Box 5"/>
          <p:cNvSpPr txBox="1">
            <a:spLocks noChangeArrowheads="1"/>
          </p:cNvSpPr>
          <p:nvPr/>
        </p:nvSpPr>
        <p:spPr bwMode="auto">
          <a:xfrm>
            <a:off x="5029200" y="2819400"/>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37894" name="Text Box 6"/>
          <p:cNvSpPr txBox="1">
            <a:spLocks noChangeArrowheads="1"/>
          </p:cNvSpPr>
          <p:nvPr/>
        </p:nvSpPr>
        <p:spPr bwMode="auto">
          <a:xfrm>
            <a:off x="3733800" y="5943600"/>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6" name="Slide Number Placeholder 5"/>
          <p:cNvSpPr>
            <a:spLocks noGrp="1"/>
          </p:cNvSpPr>
          <p:nvPr>
            <p:ph type="sldNum" sz="quarter" idx="12"/>
          </p:nvPr>
        </p:nvSpPr>
        <p:spPr/>
        <p:txBody>
          <a:bodyPr/>
          <a:lstStyle/>
          <a:p>
            <a:fld id="{35100B4B-F5D2-44DD-9A19-A980681504E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8229600" cy="1143000"/>
          </a:xfrm>
        </p:spPr>
        <p:txBody>
          <a:bodyPr>
            <a:normAutofit fontScale="90000"/>
          </a:bodyPr>
          <a:lstStyle/>
          <a:p>
            <a:pPr fontAlgn="auto">
              <a:spcAft>
                <a:spcPts val="0"/>
              </a:spcAft>
              <a:defRPr/>
            </a:pPr>
            <a:r>
              <a:rPr lang="en-US" dirty="0" smtClean="0">
                <a:solidFill>
                  <a:schemeClr val="tx2">
                    <a:lumMod val="90000"/>
                  </a:schemeClr>
                </a:solidFill>
              </a:rPr>
              <a:t>What are the different phases of changes in Vascular Caliber and Flow?</a:t>
            </a:r>
            <a:br>
              <a:rPr lang="en-US" dirty="0" smtClean="0">
                <a:solidFill>
                  <a:schemeClr val="tx2">
                    <a:lumMod val="90000"/>
                  </a:schemeClr>
                </a:solidFill>
              </a:rPr>
            </a:br>
            <a:endParaRPr lang="en-US" dirty="0">
              <a:solidFill>
                <a:schemeClr val="tx2">
                  <a:lumMod val="90000"/>
                </a:schemeClr>
              </a:solidFill>
            </a:endParaRPr>
          </a:p>
        </p:txBody>
      </p:sp>
      <p:sp>
        <p:nvSpPr>
          <p:cNvPr id="3" name="Slide Number Placeholder 2"/>
          <p:cNvSpPr>
            <a:spLocks noGrp="1"/>
          </p:cNvSpPr>
          <p:nvPr>
            <p:ph type="sldNum" sz="quarter" idx="12"/>
          </p:nvPr>
        </p:nvSpPr>
        <p:spPr/>
        <p:txBody>
          <a:bodyPr/>
          <a:lstStyle/>
          <a:p>
            <a:fld id="{35100B4B-F5D2-44DD-9A19-A980681504E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changes in Vascular Caliber and Flow</a:t>
            </a:r>
            <a:endParaRPr lang="en-US"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p:txBody>
          <a:bodyPr lIns="90488" tIns="44450" rIns="90488" bIns="44450"/>
          <a:lstStyle/>
          <a:p>
            <a:pPr>
              <a:buFont typeface="Monotype Sorts"/>
              <a:buChar char=" "/>
            </a:pPr>
            <a:endParaRPr lang="en-US" smtClean="0">
              <a:latin typeface="Traditional Arabic" pitchFamily="2" charset="-78"/>
              <a:cs typeface="Traditional Arabic" pitchFamily="2" charset="-78"/>
            </a:endParaRPr>
          </a:p>
          <a:p>
            <a:pPr>
              <a:buClr>
                <a:srgbClr val="FF3300"/>
              </a:buClr>
              <a:buFont typeface="Monotype Sorts"/>
              <a:buChar char="u"/>
            </a:pPr>
            <a:r>
              <a:rPr lang="en-US" sz="2400" smtClean="0">
                <a:latin typeface="Tahoma" pitchFamily="34" charset="0"/>
                <a:cs typeface="Tahoma" pitchFamily="34" charset="0"/>
              </a:rPr>
              <a:t>1. Transient vasoconstriction of arterioles</a:t>
            </a:r>
          </a:p>
          <a:p>
            <a:pPr>
              <a:buClr>
                <a:srgbClr val="FF3300"/>
              </a:buClr>
              <a:buFont typeface="Monotype Sorts"/>
              <a:buChar char="u"/>
            </a:pPr>
            <a:endParaRPr lang="en-US" sz="2400" smtClean="0">
              <a:latin typeface="Tahoma" pitchFamily="34" charset="0"/>
              <a:cs typeface="Tahoma" pitchFamily="34" charset="0"/>
            </a:endParaRPr>
          </a:p>
          <a:p>
            <a:pPr>
              <a:buClr>
                <a:srgbClr val="FF3300"/>
              </a:buClr>
              <a:buFont typeface="Monotype Sorts"/>
              <a:buNone/>
            </a:pPr>
            <a:r>
              <a:rPr lang="en-US" sz="2400" smtClean="0">
                <a:latin typeface="Tahoma" pitchFamily="34" charset="0"/>
                <a:cs typeface="Tahoma" pitchFamily="34" charset="0"/>
              </a:rPr>
              <a:t>  - It disappears within 3-5 seconds in mild injuries</a:t>
            </a:r>
          </a:p>
          <a:p>
            <a:pPr>
              <a:buClr>
                <a:srgbClr val="FF3300"/>
              </a:buClr>
              <a:buFont typeface="Monotype Sorts"/>
              <a:buNone/>
            </a:pPr>
            <a:r>
              <a:rPr lang="en-US" sz="2400" smtClean="0">
                <a:latin typeface="Tahoma" pitchFamily="34" charset="0"/>
                <a:cs typeface="Tahoma" pitchFamily="34" charset="0"/>
              </a:rPr>
              <a:t>  - It may last several minutes in more severe injury (burn)</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a:solidFill>
                  <a:schemeClr val="tx2">
                    <a:lumMod val="90000"/>
                  </a:schemeClr>
                </a:solidFill>
              </a:rPr>
              <a:t> </a:t>
            </a:r>
            <a:r>
              <a:rPr lang="en-US" dirty="0" smtClean="0">
                <a:solidFill>
                  <a:schemeClr val="tx2">
                    <a:lumMod val="90000"/>
                  </a:schemeClr>
                </a:solidFill>
              </a:rPr>
              <a:t>Phases of changes in Vascular Caliber and Flow</a:t>
            </a:r>
            <a:endParaRPr lang="en-US" dirty="0">
              <a:solidFill>
                <a:schemeClr val="accent3">
                  <a:lumMod val="40000"/>
                  <a:lumOff val="60000"/>
                </a:schemeClr>
              </a:solidFill>
              <a:latin typeface="Tahoma" pitchFamily="34" charset="0"/>
              <a:cs typeface="Tahoma" pitchFamily="34" charset="0"/>
            </a:endParaRPr>
          </a:p>
        </p:txBody>
      </p:sp>
      <p:sp>
        <p:nvSpPr>
          <p:cNvPr id="41987" name="Rectangle 3"/>
          <p:cNvSpPr>
            <a:spLocks noGrp="1" noChangeArrowheads="1"/>
          </p:cNvSpPr>
          <p:nvPr>
            <p:ph idx="1"/>
          </p:nvPr>
        </p:nvSpPr>
        <p:spPr/>
        <p:txBody>
          <a:bodyPr lIns="90488" tIns="44450" rIns="90488" bIns="44450"/>
          <a:lstStyle/>
          <a:p>
            <a:pPr>
              <a:buClr>
                <a:srgbClr val="FF3300"/>
              </a:buClr>
              <a:buFont typeface="Monotype Sorts"/>
              <a:buChar char="u"/>
            </a:pPr>
            <a:r>
              <a:rPr lang="en-US" sz="2400" dirty="0" smtClean="0">
                <a:latin typeface="Tahoma" pitchFamily="34" charset="0"/>
                <a:cs typeface="Tahoma" pitchFamily="34" charset="0"/>
              </a:rPr>
              <a:t>2.Vasodilatation:</a:t>
            </a:r>
          </a:p>
          <a:p>
            <a:pPr>
              <a:buClr>
                <a:srgbClr val="FF3300"/>
              </a:buClr>
              <a:buFont typeface="Monotype Sorts"/>
              <a:buNone/>
            </a:pPr>
            <a:r>
              <a:rPr lang="en-US" sz="2400" dirty="0" smtClean="0">
                <a:latin typeface="Tahoma" pitchFamily="34" charset="0"/>
                <a:cs typeface="Tahoma" pitchFamily="34" charset="0"/>
              </a:rPr>
              <a:t> </a:t>
            </a:r>
          </a:p>
          <a:p>
            <a:pPr>
              <a:buClr>
                <a:srgbClr val="FF3300"/>
              </a:buClr>
              <a:buFont typeface="Monotype Sorts"/>
              <a:buNone/>
            </a:pPr>
            <a:r>
              <a:rPr lang="en-US" sz="2400" dirty="0" smtClean="0">
                <a:latin typeface="Tahoma" pitchFamily="34" charset="0"/>
                <a:cs typeface="Tahoma" pitchFamily="34" charset="0"/>
              </a:rPr>
              <a:t>    It involves the arterioles and then results in opening of new microvasculature beds in the area thus leading to increasing blood flow (early hemodynamic change and the cause of inflammation heat and redness).</a:t>
            </a:r>
          </a:p>
          <a:p>
            <a:pPr>
              <a:buClr>
                <a:srgbClr val="FF3300"/>
              </a:buClr>
              <a:buFont typeface="Monotype Sorts"/>
              <a:buNone/>
            </a:pPr>
            <a:r>
              <a:rPr lang="en-US" sz="2400" dirty="0" smtClean="0">
                <a:latin typeface="Tahoma" pitchFamily="34" charset="0"/>
                <a:cs typeface="Tahoma" pitchFamily="34" charset="0"/>
              </a:rPr>
              <a:t> </a:t>
            </a:r>
          </a:p>
          <a:p>
            <a:pPr>
              <a:buClr>
                <a:srgbClr val="FF3300"/>
              </a:buClr>
              <a:buFont typeface="Monotype Sorts"/>
              <a:buChar char="u"/>
            </a:pPr>
            <a:r>
              <a:rPr lang="en-US" sz="2400" dirty="0" smtClean="0">
                <a:latin typeface="Tahoma" pitchFamily="34" charset="0"/>
                <a:cs typeface="Tahoma" pitchFamily="34" charset="0"/>
              </a:rPr>
              <a:t> Increased blood volume lead to increased local hydrostatic pressure leading to transudation of </a:t>
            </a:r>
            <a:r>
              <a:rPr lang="en-US" sz="2400" dirty="0" smtClean="0">
                <a:latin typeface="Tahoma" pitchFamily="34" charset="0"/>
                <a:cs typeface="Tahoma" pitchFamily="34" charset="0"/>
              </a:rPr>
              <a:t>     protein-poor </a:t>
            </a:r>
            <a:r>
              <a:rPr lang="en-US" sz="2400" dirty="0" smtClean="0">
                <a:latin typeface="Tahoma" pitchFamily="34" charset="0"/>
                <a:cs typeface="Tahoma" pitchFamily="34" charset="0"/>
              </a:rPr>
              <a:t>fluid into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space.</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changes in Vascular Caliber and Flow</a:t>
            </a:r>
            <a:endParaRPr lang="en-US" dirty="0">
              <a:solidFill>
                <a:schemeClr val="accent3">
                  <a:lumMod val="40000"/>
                  <a:lumOff val="60000"/>
                </a:schemeClr>
              </a:solidFill>
              <a:latin typeface="Tahoma" pitchFamily="34" charset="0"/>
              <a:cs typeface="Tahoma" pitchFamily="34" charset="0"/>
            </a:endParaRPr>
          </a:p>
        </p:txBody>
      </p:sp>
      <p:sp>
        <p:nvSpPr>
          <p:cNvPr id="43011" name="Rectangle 3"/>
          <p:cNvSpPr>
            <a:spLocks noGrp="1" noChangeArrowheads="1"/>
          </p:cNvSpPr>
          <p:nvPr>
            <p:ph idx="1"/>
          </p:nvPr>
        </p:nvSpPr>
        <p:spPr/>
        <p:txBody>
          <a:bodyPr lIns="90488" tIns="44450" rIns="90488" bIns="44450"/>
          <a:lstStyle/>
          <a:p>
            <a:pPr>
              <a:buClr>
                <a:srgbClr val="FF3300"/>
              </a:buClr>
              <a:buFont typeface="Monotype Sorts"/>
              <a:buChar char="u"/>
            </a:pPr>
            <a:r>
              <a:rPr lang="en-US" smtClean="0">
                <a:latin typeface="Traditional Arabic" pitchFamily="2" charset="-78"/>
                <a:cs typeface="Traditional Arabic" pitchFamily="2" charset="-78"/>
              </a:rPr>
              <a:t> 3.</a:t>
            </a:r>
            <a:r>
              <a:rPr lang="en-US" smtClean="0">
                <a:solidFill>
                  <a:srgbClr val="FF3300"/>
                </a:solidFill>
                <a:latin typeface="Traditional Arabic" pitchFamily="2" charset="-78"/>
                <a:cs typeface="Traditional Arabic" pitchFamily="2" charset="-78"/>
              </a:rPr>
              <a:t> </a:t>
            </a:r>
            <a:r>
              <a:rPr lang="en-US" sz="2400" smtClean="0">
                <a:latin typeface="Tahoma" pitchFamily="34" charset="0"/>
                <a:cs typeface="Tahoma" pitchFamily="34" charset="0"/>
              </a:rPr>
              <a:t>Slowing of the circulation due to increased permeability of the microvasculature, this leads to outpouring of protein-rich fluid in the extravascular tissues. </a:t>
            </a:r>
          </a:p>
          <a:p>
            <a:pPr>
              <a:buClr>
                <a:srgbClr val="FF3300"/>
              </a:buClr>
              <a:buFont typeface="Monotype Sorts"/>
              <a:buNone/>
            </a:pPr>
            <a:endParaRPr lang="en-US" sz="2400" smtClean="0">
              <a:latin typeface="Tahoma" pitchFamily="34" charset="0"/>
              <a:cs typeface="Tahoma" pitchFamily="34" charset="0"/>
            </a:endParaRPr>
          </a:p>
          <a:p>
            <a:pPr>
              <a:buClr>
                <a:srgbClr val="FF3300"/>
              </a:buClr>
              <a:buFont typeface="Monotype Sorts"/>
              <a:buNone/>
            </a:pPr>
            <a:r>
              <a:rPr lang="en-US" sz="2400" smtClean="0">
                <a:latin typeface="Tahoma" pitchFamily="34" charset="0"/>
                <a:cs typeface="Tahoma" pitchFamily="34" charset="0"/>
              </a:rPr>
              <a:t>   This results in concentration of the red cells in small vessels and increased viscosity of the blood leadind to stasis</a:t>
            </a:r>
          </a:p>
          <a:p>
            <a:pPr>
              <a:buClr>
                <a:srgbClr val="FF3300"/>
              </a:buClr>
              <a:buFont typeface="Monotype Sorts"/>
              <a:buNone/>
            </a:pPr>
            <a:r>
              <a:rPr lang="en-US" sz="2400" smtClean="0">
                <a:latin typeface="Tahoma" pitchFamily="34" charset="0"/>
                <a:cs typeface="Tahoma" pitchFamily="34" charset="0"/>
              </a:rPr>
              <a:t>(stasis: slow circulation due to dilated small vessels packed with red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marL="514350" indent="-514350" fontAlgn="auto">
              <a:lnSpc>
                <a:spcPct val="90000"/>
              </a:lnSpc>
              <a:spcAft>
                <a:spcPts val="0"/>
              </a:spcAft>
              <a:buFont typeface="+mj-lt"/>
              <a:buAutoNum type="arabicPeriod"/>
              <a:defRPr/>
            </a:pPr>
            <a:r>
              <a:rPr lang="en-US" sz="2400" dirty="0" smtClean="0"/>
              <a:t>Define inflammation, its causes and clinical appearance.</a:t>
            </a:r>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r>
              <a:rPr lang="en-US" sz="2400" dirty="0" smtClean="0"/>
              <a:t>Describe the sequence of vascular changes in acute inflammation (</a:t>
            </a:r>
            <a:r>
              <a:rPr lang="en-US" sz="2400" dirty="0" err="1" smtClean="0"/>
              <a:t>vasodilation</a:t>
            </a:r>
            <a:r>
              <a:rPr lang="en-US" sz="2400" dirty="0" smtClean="0"/>
              <a:t>, increased permeability) and their purpose.</a:t>
            </a:r>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r>
              <a:rPr lang="en-US" sz="2400" dirty="0" smtClean="0"/>
              <a:t>Know the mechanisms of increased vascular permeability. </a:t>
            </a:r>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endParaRPr lang="en-US" sz="2400" dirty="0" smtClean="0"/>
          </a:p>
          <a:p>
            <a:pPr marL="514350" indent="-514350" fontAlgn="auto">
              <a:lnSpc>
                <a:spcPct val="90000"/>
              </a:lnSpc>
              <a:spcAft>
                <a:spcPts val="0"/>
              </a:spcAft>
              <a:buFont typeface="+mj-lt"/>
              <a:buAutoNum type="arabicPeriod"/>
              <a:defRPr/>
            </a:pPr>
            <a:r>
              <a:rPr lang="en-US" sz="2400" dirty="0" smtClean="0"/>
              <a:t>Define the terms edema, </a:t>
            </a:r>
            <a:r>
              <a:rPr lang="en-US" sz="2400" dirty="0" err="1" smtClean="0"/>
              <a:t>transudate</a:t>
            </a:r>
            <a:r>
              <a:rPr lang="en-US" sz="2400" dirty="0" smtClean="0"/>
              <a:t>, and </a:t>
            </a:r>
            <a:r>
              <a:rPr lang="en-US" sz="2400" dirty="0" err="1" smtClean="0"/>
              <a:t>exudate</a:t>
            </a:r>
            <a:r>
              <a:rPr lang="en-US" sz="2400" dirty="0" smtClean="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nodeType="clickEffect">
                                  <p:stCondLst>
                                    <p:cond delay="0"/>
                                  </p:stCondLst>
                                  <p:childTnLst>
                                    <p:anim to="1.5" calcmode="lin" valueType="num">
                                      <p:cBhvr override="childStyle">
                                        <p:cTn id="11" dur="2000" fill="hold"/>
                                        <p:tgtEl>
                                          <p:spTgt spid="3">
                                            <p:txEl>
                                              <p:pRg st="0" end="0"/>
                                            </p:txEl>
                                          </p:spTgt>
                                        </p:tgtEl>
                                        <p:attrNameLst>
                                          <p:attrName>style.fontSize</p:attrName>
                                        </p:attrNameLst>
                                      </p:cBhvr>
                                    </p:anim>
                                  </p:childTnLst>
                                </p:cTn>
                              </p:par>
                              <p:par>
                                <p:cTn id="12" presetID="5" presetClass="emph" presetSubtype="1" nodeType="withEffect">
                                  <p:stCondLst>
                                    <p:cond delay="0"/>
                                  </p:stCondLst>
                                  <p:childTnLst>
                                    <p:set>
                                      <p:cBhvr override="childStyle">
                                        <p:cTn id="13" dur="indefinite"/>
                                        <p:tgtEl>
                                          <p:spTgt spid="3">
                                            <p:txEl>
                                              <p:pRg st="0" end="0"/>
                                            </p:txEl>
                                          </p:spTgt>
                                        </p:tgtEl>
                                        <p:attrNameLst>
                                          <p:attrName>style.fontStyle</p:attrName>
                                        </p:attrNameLst>
                                      </p:cBhvr>
                                      <p:to>
                                        <p:strVal val="normal"/>
                                      </p:to>
                                    </p:set>
                                    <p:set>
                                      <p:cBhvr override="childStyle">
                                        <p:cTn id="14" dur="indefinite"/>
                                        <p:tgtEl>
                                          <p:spTgt spid="3">
                                            <p:txEl>
                                              <p:pRg st="0" end="0"/>
                                            </p:txEl>
                                          </p:spTgt>
                                        </p:tgtEl>
                                        <p:attrNameLst>
                                          <p:attrName>style.fontWeight</p:attrName>
                                        </p:attrNameLst>
                                      </p:cBhvr>
                                      <p:to>
                                        <p:strVal val="bold"/>
                                      </p:to>
                                    </p:set>
                                    <p:set>
                                      <p:cBhvr override="childStyle">
                                        <p:cTn id="15" dur="indefinite"/>
                                        <p:tgtEl>
                                          <p:spTgt spid="3">
                                            <p:txEl>
                                              <p:pRg st="0" end="0"/>
                                            </p:txEl>
                                          </p:spTgt>
                                        </p:tgtEl>
                                        <p:attrNameLst>
                                          <p:attrName>style.textDecorationUnderline</p:attrName>
                                        </p:attrNameLst>
                                      </p:cBhvr>
                                      <p:to>
                                        <p:strVal val="false"/>
                                      </p:to>
                                    </p:set>
                                  </p:childTnLst>
                                </p:cTn>
                              </p:par>
                              <p:par>
                                <p:cTn id="16" presetID="3" presetClass="emph" presetSubtype="2" fill="hold" nodeType="withEffect">
                                  <p:stCondLst>
                                    <p:cond delay="0"/>
                                  </p:stCondLst>
                                  <p:childTnLst>
                                    <p:animClr clrSpc="rgb">
                                      <p:cBhvr override="childStyle">
                                        <p:cTn id="17" dur="2000" fill="hold"/>
                                        <p:tgtEl>
                                          <p:spTgt spid="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changes in Vascular Caliber and Flow</a:t>
            </a:r>
            <a:endParaRPr lang="en-US" dirty="0">
              <a:solidFill>
                <a:schemeClr val="accent3">
                  <a:lumMod val="40000"/>
                  <a:lumOff val="60000"/>
                </a:schemeClr>
              </a:solidFill>
              <a:latin typeface="Tahoma" pitchFamily="34" charset="0"/>
              <a:cs typeface="Tahoma" pitchFamily="34" charset="0"/>
            </a:endParaRPr>
          </a:p>
        </p:txBody>
      </p:sp>
      <p:sp>
        <p:nvSpPr>
          <p:cNvPr id="44035" name="Rectangle 3"/>
          <p:cNvSpPr>
            <a:spLocks noGrp="1" noChangeArrowheads="1"/>
          </p:cNvSpPr>
          <p:nvPr>
            <p:ph idx="1"/>
          </p:nvPr>
        </p:nvSpPr>
        <p:spPr/>
        <p:txBody>
          <a:bodyPr lIns="90488" tIns="44450" rIns="90488" bIns="44450"/>
          <a:lstStyle/>
          <a:p>
            <a:pPr>
              <a:buClr>
                <a:srgbClr val="FF3300"/>
              </a:buClr>
              <a:buFont typeface="Monotype Sorts"/>
              <a:buChar char="u"/>
            </a:pPr>
            <a:r>
              <a:rPr lang="en-US" smtClean="0">
                <a:latin typeface="Traditional Arabic" pitchFamily="2" charset="-78"/>
                <a:cs typeface="Traditional Arabic" pitchFamily="2" charset="-78"/>
              </a:rPr>
              <a:t>4. </a:t>
            </a:r>
            <a:r>
              <a:rPr lang="en-US" sz="2400" smtClean="0">
                <a:latin typeface="Tahoma" pitchFamily="34" charset="0"/>
                <a:cs typeface="Tahoma" pitchFamily="34" charset="0"/>
              </a:rPr>
              <a:t>persistence of stasis</a:t>
            </a:r>
          </a:p>
          <a:p>
            <a:pPr>
              <a:buClr>
                <a:srgbClr val="FF3300"/>
              </a:buClr>
              <a:buFont typeface="Monotype Sorts"/>
              <a:buNone/>
            </a:pPr>
            <a:r>
              <a:rPr lang="en-US" sz="2400" smtClean="0">
                <a:latin typeface="Tahoma" pitchFamily="34" charset="0"/>
                <a:cs typeface="Tahoma" pitchFamily="34" charset="0"/>
              </a:rPr>
              <a:t>leads to peripheral orientation of leukocytes (mainly neutrophils) along the vascular endothelium [leukocytic margination], then they migrate through the vascular wall into the interstitial tissue [emigration].</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30</a:t>
            </a:fld>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686800" cy="5257800"/>
          </a:xfrm>
        </p:spPr>
        <p:txBody>
          <a:bodyPr>
            <a:normAutofit fontScale="85000" lnSpcReduction="20000"/>
          </a:bodyPr>
          <a:lstStyle/>
          <a:p>
            <a:pPr marL="548640" indent="-411480" fontAlgn="auto">
              <a:spcAft>
                <a:spcPts val="0"/>
              </a:spcAft>
              <a:buFont typeface="Wingdings 2"/>
              <a:buNone/>
              <a:defRPr/>
            </a:pPr>
            <a:r>
              <a:rPr lang="en-US" dirty="0" smtClean="0"/>
              <a:t>  A </a:t>
            </a:r>
            <a:r>
              <a:rPr lang="en-US" dirty="0"/>
              <a:t>72-year-old man with severe emphysema has had worsening right ventricular failure for the past 5 years. He has had fever and increasing </a:t>
            </a:r>
            <a:r>
              <a:rPr lang="en-US" dirty="0" err="1"/>
              <a:t>dyspnea</a:t>
            </a:r>
            <a:r>
              <a:rPr lang="en-US" dirty="0"/>
              <a:t> for the past 4 days. A chest radiograph shows an accumulation of fluid in the pleural spaces. Fluid obtained by </a:t>
            </a:r>
            <a:r>
              <a:rPr lang="en-US" dirty="0" err="1"/>
              <a:t>thoracentesis</a:t>
            </a:r>
            <a:r>
              <a:rPr lang="en-US" dirty="0"/>
              <a:t> has a specific gravity of 1.030 and contains degenerating </a:t>
            </a:r>
            <a:r>
              <a:rPr lang="en-US" dirty="0" err="1"/>
              <a:t>neutrophils</a:t>
            </a:r>
            <a:r>
              <a:rPr lang="en-US" dirty="0"/>
              <a:t>. </a:t>
            </a:r>
            <a:endParaRPr lang="en-US" dirty="0" smtClean="0"/>
          </a:p>
          <a:p>
            <a:pPr marL="548640" indent="-411480" fontAlgn="auto">
              <a:spcAft>
                <a:spcPts val="0"/>
              </a:spcAft>
              <a:buFont typeface="Wingdings 2"/>
              <a:buNone/>
              <a:defRPr/>
            </a:pPr>
            <a:r>
              <a:rPr lang="en-US" dirty="0" smtClean="0"/>
              <a:t>The </a:t>
            </a:r>
            <a:r>
              <a:rPr lang="en-US" dirty="0"/>
              <a:t>most likely cause of this fluid accumulation is an increase in which of the following mechanisms? </a:t>
            </a:r>
            <a:br>
              <a:rPr lang="en-US" dirty="0"/>
            </a:br>
            <a:r>
              <a:rPr lang="en-US" dirty="0" smtClean="0"/>
              <a:t>	(A) Colloid osmotic pressure </a:t>
            </a:r>
            <a:br>
              <a:rPr lang="en-US" dirty="0" smtClean="0"/>
            </a:br>
            <a:r>
              <a:rPr lang="en-US" dirty="0" smtClean="0"/>
              <a:t>	(B) Lymphatic pressure </a:t>
            </a:r>
            <a:br>
              <a:rPr lang="en-US" dirty="0" smtClean="0"/>
            </a:br>
            <a:r>
              <a:rPr lang="en-US" dirty="0" smtClean="0"/>
              <a:t>	(C) Vascular permeability </a:t>
            </a:r>
            <a:br>
              <a:rPr lang="en-US" dirty="0" smtClean="0"/>
            </a:br>
            <a:r>
              <a:rPr lang="en-US" dirty="0" smtClean="0"/>
              <a:t>	(D) Renal retention of sodium and water </a:t>
            </a:r>
            <a:br>
              <a:rPr lang="en-US" dirty="0" smtClean="0"/>
            </a:br>
            <a:r>
              <a:rPr lang="en-US" dirty="0" smtClean="0"/>
              <a:t>	(E) </a:t>
            </a:r>
            <a:r>
              <a:rPr lang="en-US" dirty="0" err="1" smtClean="0"/>
              <a:t>Leukocytic</a:t>
            </a:r>
            <a:r>
              <a:rPr lang="en-US" dirty="0" smtClean="0"/>
              <a:t> </a:t>
            </a:r>
            <a:r>
              <a:rPr lang="en-US" dirty="0" err="1" smtClean="0"/>
              <a:t>diapedesis</a:t>
            </a:r>
            <a:r>
              <a:rPr lang="en-US" dirty="0" smtClean="0"/>
              <a:t> </a:t>
            </a:r>
            <a:endParaRPr lang="en-US" dirty="0"/>
          </a:p>
          <a:p>
            <a:pPr marL="548640" indent="-411480" fontAlgn="auto">
              <a:spcAft>
                <a:spcPts val="0"/>
              </a:spcAft>
              <a:buFont typeface="Wingdings 2"/>
              <a:buNone/>
              <a:defRPr/>
            </a:pPr>
            <a:endParaRPr lang="en-US" dirty="0"/>
          </a:p>
        </p:txBody>
      </p:sp>
      <p:sp>
        <p:nvSpPr>
          <p:cNvPr id="4" name="Oval 3"/>
          <p:cNvSpPr/>
          <p:nvPr/>
        </p:nvSpPr>
        <p:spPr>
          <a:xfrm>
            <a:off x="1295400" y="4648200"/>
            <a:ext cx="762000" cy="45720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35100B4B-F5D2-44DD-9A19-A980681504E0}"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lIns="90488" tIns="44450" rIns="90488" bIns="44450">
            <a:normAutofit/>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Monotype Sorts"/>
              <a:buChar char="u"/>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a:buClr>
                <a:srgbClr val="FF3300"/>
              </a:buClr>
              <a:buFont typeface="Wingdings 2" pitchFamily="18" charset="2"/>
              <a:buNone/>
            </a:pPr>
            <a:r>
              <a:rPr lang="en-US" dirty="0" smtClean="0">
                <a:latin typeface="Arial" pitchFamily="34" charset="0"/>
                <a:cs typeface="Arial" pitchFamily="34" charset="0"/>
              </a:rPr>
              <a:t> </a:t>
            </a:r>
          </a:p>
          <a:p>
            <a:pPr>
              <a:buClr>
                <a:srgbClr val="FF3300"/>
              </a:buClr>
              <a:buFont typeface="Monotype Sorts"/>
              <a:buChar char="u"/>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32</a:t>
            </a:fld>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003003"/>
          <p:cNvPicPr>
            <a:picLocks noChangeAspect="1" noChangeArrowheads="1"/>
          </p:cNvPicPr>
          <p:nvPr/>
        </p:nvPicPr>
        <p:blipFill>
          <a:blip r:embed="rId3">
            <a:lum bright="-6000" contrast="18000"/>
          </a:blip>
          <a:srcRect/>
          <a:stretch>
            <a:fillRect/>
          </a:stretch>
        </p:blipFill>
        <p:spPr bwMode="auto">
          <a:xfrm>
            <a:off x="3733800" y="990600"/>
            <a:ext cx="5181600" cy="5624513"/>
          </a:xfrm>
          <a:prstGeom prst="rect">
            <a:avLst/>
          </a:prstGeom>
          <a:noFill/>
          <a:ln w="9525">
            <a:noFill/>
            <a:miter lim="800000"/>
            <a:headEnd/>
            <a:tailEnd/>
          </a:ln>
        </p:spPr>
      </p:pic>
      <p:sp>
        <p:nvSpPr>
          <p:cNvPr id="47107" name="Text Box 3"/>
          <p:cNvSpPr txBox="1">
            <a:spLocks noChangeArrowheads="1"/>
          </p:cNvSpPr>
          <p:nvPr/>
        </p:nvSpPr>
        <p:spPr bwMode="auto">
          <a:xfrm>
            <a:off x="0" y="6583363"/>
            <a:ext cx="1143000" cy="274637"/>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200" b="1">
                <a:solidFill>
                  <a:schemeClr val="bg1"/>
                </a:solidFill>
                <a:ea typeface="Times New Roman (Arabic)"/>
                <a:cs typeface="Times New Roman (Arabic)"/>
              </a:rPr>
              <a:t>Slide 3.3</a:t>
            </a:r>
            <a:endParaRPr lang="en-US" sz="1200">
              <a:solidFill>
                <a:schemeClr val="bg1"/>
              </a:solidFill>
              <a:latin typeface="Book Antiqua" pitchFamily="18" charset="0"/>
              <a:ea typeface="Times New Roman (Arabic)"/>
              <a:cs typeface="Times New Roman (Arabic)"/>
            </a:endParaRPr>
          </a:p>
        </p:txBody>
      </p:sp>
      <p:sp>
        <p:nvSpPr>
          <p:cNvPr id="47108" name="TextBox 3"/>
          <p:cNvSpPr txBox="1">
            <a:spLocks noChangeArrowheads="1"/>
          </p:cNvSpPr>
          <p:nvPr/>
        </p:nvSpPr>
        <p:spPr bwMode="auto">
          <a:xfrm>
            <a:off x="0" y="1066800"/>
            <a:ext cx="3810000" cy="4246563"/>
          </a:xfrm>
          <a:prstGeom prst="rect">
            <a:avLst/>
          </a:prstGeom>
          <a:noFill/>
          <a:ln w="9525">
            <a:noFill/>
            <a:miter lim="800000"/>
            <a:headEnd/>
            <a:tailEnd/>
          </a:ln>
        </p:spPr>
        <p:txBody>
          <a:bodyPr>
            <a:spAutoFit/>
          </a:bodyPr>
          <a:lstStyle/>
          <a:p>
            <a:pPr>
              <a:buClr>
                <a:srgbClr val="FF3300"/>
              </a:buClr>
            </a:pPr>
            <a:r>
              <a:rPr lang="en-US" dirty="0"/>
              <a:t>Marked outflow  of fluid and its accumulation in the interstitial tissue:</a:t>
            </a:r>
          </a:p>
          <a:p>
            <a:pPr>
              <a:buClr>
                <a:srgbClr val="FF3300"/>
              </a:buClr>
              <a:buFont typeface="Arial" pitchFamily="34" charset="0"/>
              <a:buChar char="•"/>
            </a:pPr>
            <a:r>
              <a:rPr lang="en-US" dirty="0"/>
              <a:t> The loss of protein from the plasma reduces the intravascular osmotic pressure and increases the osmotic pressure of the interstitial fluid</a:t>
            </a:r>
          </a:p>
          <a:p>
            <a:pPr>
              <a:buClr>
                <a:srgbClr val="FF3300"/>
              </a:buClr>
              <a:buFont typeface="Arial" pitchFamily="34" charset="0"/>
              <a:buChar char="•"/>
            </a:pPr>
            <a:r>
              <a:rPr lang="en-US" dirty="0"/>
              <a:t> the increased hydrostatic pressure </a:t>
            </a:r>
          </a:p>
          <a:p>
            <a:pPr>
              <a:buClr>
                <a:srgbClr val="FF3300"/>
              </a:buClr>
            </a:pPr>
            <a:endParaRPr lang="en-US" dirty="0"/>
          </a:p>
          <a:p>
            <a:pPr>
              <a:buClr>
                <a:srgbClr val="FF3300"/>
              </a:buClr>
            </a:pPr>
            <a:r>
              <a:rPr lang="en-US" dirty="0"/>
              <a:t>The net increase of </a:t>
            </a:r>
            <a:r>
              <a:rPr lang="en-US" dirty="0" err="1"/>
              <a:t>extravascular</a:t>
            </a:r>
            <a:r>
              <a:rPr lang="en-US" dirty="0"/>
              <a:t> fluid results in </a:t>
            </a:r>
            <a:r>
              <a:rPr lang="en-US" i="1" dirty="0"/>
              <a:t>edema</a:t>
            </a:r>
          </a:p>
          <a:p>
            <a:pPr>
              <a:buClr>
                <a:srgbClr val="FF3300"/>
              </a:buClr>
            </a:pPr>
            <a:r>
              <a:rPr lang="en-US" dirty="0">
                <a:solidFill>
                  <a:srgbClr val="000000"/>
                </a:solidFill>
              </a:rPr>
              <a:t> </a:t>
            </a:r>
          </a:p>
          <a:p>
            <a:endParaRPr lang="en-US" dirty="0">
              <a:latin typeface="Book Antiqua" pitchFamily="18" charset="0"/>
            </a:endParaRPr>
          </a:p>
        </p:txBody>
      </p:sp>
      <p:sp>
        <p:nvSpPr>
          <p:cNvPr id="5" name="Slide Number Placeholder 4"/>
          <p:cNvSpPr>
            <a:spLocks noGrp="1"/>
          </p:cNvSpPr>
          <p:nvPr>
            <p:ph type="sldNum" sz="quarter" idx="12"/>
          </p:nvPr>
        </p:nvSpPr>
        <p:spPr/>
        <p:txBody>
          <a:bodyPr/>
          <a:lstStyle/>
          <a:p>
            <a:fld id="{35100B4B-F5D2-44DD-9A19-A980681504E0}"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strips(downRight)">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rmAutofit/>
          </a:bodyPr>
          <a:lstStyle/>
          <a:p>
            <a:pPr marL="457200" indent="-457200" fontAlgn="auto">
              <a:lnSpc>
                <a:spcPct val="90000"/>
              </a:lnSpc>
              <a:spcAft>
                <a:spcPts val="0"/>
              </a:spcAft>
              <a:buFont typeface="+mj-lt"/>
              <a:buAutoNum type="arabicPeriod"/>
              <a:defRPr/>
            </a:pPr>
            <a:r>
              <a:rPr lang="en-US" sz="2400" dirty="0" smtClean="0">
                <a:latin typeface="Arial" pitchFamily="34" charset="0"/>
                <a:cs typeface="Arial" pitchFamily="34" charset="0"/>
              </a:rPr>
              <a:t> </a:t>
            </a:r>
            <a:r>
              <a:rPr lang="en-US" sz="2400" dirty="0" smtClean="0">
                <a:solidFill>
                  <a:schemeClr val="tx1">
                    <a:lumMod val="50000"/>
                  </a:schemeClr>
                </a:solidFill>
                <a:latin typeface="Arial" pitchFamily="34" charset="0"/>
                <a:cs typeface="Arial" pitchFamily="34" charset="0"/>
              </a:rPr>
              <a:t>Define inflammation, its causes and clinical appearance.</a:t>
            </a:r>
          </a:p>
          <a:p>
            <a:pPr marL="457200" indent="-457200" fontAlgn="auto">
              <a:lnSpc>
                <a:spcPct val="90000"/>
              </a:lnSpc>
              <a:spcAft>
                <a:spcPts val="0"/>
              </a:spcAft>
              <a:buFont typeface="+mj-lt"/>
              <a:buAutoNum type="arabicPeriod"/>
              <a:defRPr/>
            </a:pPr>
            <a:endParaRPr lang="en-US" sz="2400" dirty="0" smtClean="0">
              <a:solidFill>
                <a:schemeClr val="tx1">
                  <a:lumMod val="50000"/>
                </a:schemeClr>
              </a:solidFill>
              <a:latin typeface="Arial" pitchFamily="34" charset="0"/>
              <a:cs typeface="Arial" pitchFamily="34" charset="0"/>
            </a:endParaRPr>
          </a:p>
          <a:p>
            <a:pPr marL="457200" indent="-457200" fontAlgn="auto">
              <a:lnSpc>
                <a:spcPct val="90000"/>
              </a:lnSpc>
              <a:spcAft>
                <a:spcPts val="0"/>
              </a:spcAft>
              <a:buFont typeface="+mj-lt"/>
              <a:buAutoNum type="arabicPeriod"/>
              <a:defRPr/>
            </a:pPr>
            <a:r>
              <a:rPr lang="en-US" sz="2400" dirty="0" smtClean="0">
                <a:solidFill>
                  <a:schemeClr val="tx1">
                    <a:lumMod val="50000"/>
                  </a:schemeClr>
                </a:solidFill>
                <a:latin typeface="Arial" pitchFamily="34" charset="0"/>
                <a:cs typeface="Arial" pitchFamily="34" charset="0"/>
              </a:rPr>
              <a:t>Describe the sequence of vascular changes in acute inflammation (</a:t>
            </a:r>
            <a:r>
              <a:rPr lang="en-US" sz="2400" dirty="0" err="1" smtClean="0">
                <a:solidFill>
                  <a:schemeClr val="tx1">
                    <a:lumMod val="50000"/>
                  </a:schemeClr>
                </a:solidFill>
                <a:latin typeface="Arial" pitchFamily="34" charset="0"/>
                <a:cs typeface="Arial" pitchFamily="34" charset="0"/>
              </a:rPr>
              <a:t>vasodilation</a:t>
            </a:r>
            <a:r>
              <a:rPr lang="en-US" sz="2400" dirty="0" smtClean="0">
                <a:solidFill>
                  <a:schemeClr val="tx1">
                    <a:lumMod val="50000"/>
                  </a:schemeClr>
                </a:solidFill>
                <a:latin typeface="Arial" pitchFamily="34" charset="0"/>
                <a:cs typeface="Arial" pitchFamily="34" charset="0"/>
              </a:rPr>
              <a:t>, increased permeability) and their purpose.</a:t>
            </a:r>
          </a:p>
          <a:p>
            <a:pPr marL="457200" indent="-457200" fontAlgn="auto">
              <a:lnSpc>
                <a:spcPct val="90000"/>
              </a:lnSpc>
              <a:spcAft>
                <a:spcPts val="0"/>
              </a:spcAft>
              <a:buFont typeface="+mj-lt"/>
              <a:buAutoNum type="arabicPeriod"/>
              <a:defRPr/>
            </a:pPr>
            <a:endParaRPr lang="en-US" sz="2400" dirty="0" smtClean="0">
              <a:solidFill>
                <a:schemeClr val="tx1">
                  <a:lumMod val="50000"/>
                </a:schemeClr>
              </a:solidFill>
              <a:latin typeface="Arial Unicode MS" pitchFamily="34" charset="-128"/>
              <a:ea typeface="Arial Unicode MS" pitchFamily="34" charset="-128"/>
              <a:cs typeface="Arial Unicode MS" pitchFamily="34" charset="-128"/>
            </a:endParaRPr>
          </a:p>
          <a:p>
            <a:pPr marL="457200" indent="-457200" fontAlgn="auto">
              <a:lnSpc>
                <a:spcPct val="90000"/>
              </a:lnSpc>
              <a:spcAft>
                <a:spcPts val="0"/>
              </a:spcAft>
              <a:buFont typeface="+mj-lt"/>
              <a:buAutoNum type="arabicPeriod"/>
              <a:defRPr/>
            </a:pPr>
            <a:r>
              <a:rPr lang="en-US" sz="2400" dirty="0" smtClean="0">
                <a:solidFill>
                  <a:schemeClr val="tx1">
                    <a:lumMod val="50000"/>
                  </a:schemeClr>
                </a:solidFill>
                <a:latin typeface="Arial" pitchFamily="34" charset="0"/>
                <a:cs typeface="Arial" pitchFamily="34" charset="0"/>
              </a:rPr>
              <a:t> Know the mechanisms of increased vascular permeability. </a:t>
            </a:r>
          </a:p>
          <a:p>
            <a:pPr marL="457200" indent="-457200" fontAlgn="auto">
              <a:lnSpc>
                <a:spcPct val="90000"/>
              </a:lnSpc>
              <a:spcAft>
                <a:spcPts val="0"/>
              </a:spcAft>
              <a:buFont typeface="+mj-lt"/>
              <a:buAutoNum type="arabicPeriod"/>
              <a:defRPr/>
            </a:pPr>
            <a:endParaRPr lang="en-US" sz="2400" dirty="0" smtClean="0">
              <a:latin typeface="Arial Unicode MS" pitchFamily="34" charset="-128"/>
              <a:ea typeface="Arial Unicode MS" pitchFamily="34" charset="-128"/>
              <a:cs typeface="Arial Unicode MS" pitchFamily="34" charset="-128"/>
            </a:endParaRPr>
          </a:p>
          <a:p>
            <a:pPr marL="457200" indent="-457200" fontAlgn="auto">
              <a:lnSpc>
                <a:spcPct val="90000"/>
              </a:lnSpc>
              <a:spcAft>
                <a:spcPts val="0"/>
              </a:spcAft>
              <a:buFont typeface="+mj-lt"/>
              <a:buAutoNum type="arabicPeriod"/>
              <a:defRPr/>
            </a:pPr>
            <a:r>
              <a:rPr lang="en-US" sz="2400" dirty="0" smtClean="0">
                <a:latin typeface="Arial" pitchFamily="34" charset="0"/>
                <a:cs typeface="Arial" pitchFamily="34" charset="0"/>
              </a:rPr>
              <a:t> Define the terms edema, </a:t>
            </a:r>
            <a:r>
              <a:rPr lang="en-US" sz="2400" dirty="0" err="1" smtClean="0">
                <a:latin typeface="Arial" pitchFamily="34" charset="0"/>
                <a:cs typeface="Arial" pitchFamily="34" charset="0"/>
              </a:rPr>
              <a:t>transudate</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exudate</a:t>
            </a:r>
            <a:r>
              <a:rPr lang="en-US" sz="2400" dirty="0" smtClean="0">
                <a:latin typeface="Arial" pitchFamily="34" charset="0"/>
                <a:cs typeface="Arial" pitchFamily="34" charset="0"/>
              </a:rPr>
              <a:t>.</a:t>
            </a:r>
          </a:p>
          <a:p>
            <a:pPr marL="548640" indent="-411480" fontAlgn="auto">
              <a:spcAft>
                <a:spcPts val="0"/>
              </a:spcAft>
              <a:buFont typeface="Wingdings 2"/>
              <a:buChar char=""/>
              <a:defRPr/>
            </a:pPr>
            <a:endParaRPr lang="en-US" sz="2400"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pPr fontAlgn="auto">
              <a:spcAft>
                <a:spcPts val="0"/>
              </a:spcAft>
              <a:defRPr/>
            </a:pPr>
            <a:r>
              <a:rPr lang="en-US" dirty="0" smtClean="0">
                <a:solidFill>
                  <a:schemeClr val="tx2">
                    <a:lumMod val="90000"/>
                  </a:schemeClr>
                </a:solidFill>
              </a:rPr>
              <a:t>What is the edema?</a:t>
            </a:r>
            <a:br>
              <a:rPr lang="en-US" dirty="0" smtClean="0">
                <a:solidFill>
                  <a:schemeClr val="tx2">
                    <a:lumMod val="90000"/>
                  </a:schemeClr>
                </a:solidFill>
              </a:rPr>
            </a:br>
            <a:endParaRPr lang="en-US" dirty="0">
              <a:solidFill>
                <a:schemeClr val="tx2">
                  <a:lumMod val="90000"/>
                </a:schemeClr>
              </a:solidFill>
            </a:endParaRPr>
          </a:p>
        </p:txBody>
      </p:sp>
      <p:sp>
        <p:nvSpPr>
          <p:cNvPr id="4" name="Rectangle 3"/>
          <p:cNvSpPr>
            <a:spLocks noChangeArrowheads="1"/>
          </p:cNvSpPr>
          <p:nvPr/>
        </p:nvSpPr>
        <p:spPr bwMode="auto">
          <a:xfrm>
            <a:off x="1676400" y="2743200"/>
            <a:ext cx="6248400" cy="2246313"/>
          </a:xfrm>
          <a:prstGeom prst="rect">
            <a:avLst/>
          </a:prstGeom>
          <a:noFill/>
          <a:ln w="9525">
            <a:noFill/>
            <a:miter lim="800000"/>
            <a:headEnd/>
            <a:tailEnd/>
          </a:ln>
        </p:spPr>
        <p:txBody>
          <a:bodyPr>
            <a:spAutoFit/>
          </a:bodyPr>
          <a:lstStyle/>
          <a:p>
            <a:pPr algn="ctr"/>
            <a:r>
              <a:rPr lang="en-US" sz="2800" i="1">
                <a:solidFill>
                  <a:srgbClr val="FF3399"/>
                </a:solidFill>
              </a:rPr>
              <a:t>Edema</a:t>
            </a:r>
            <a:r>
              <a:rPr lang="en-US" sz="2800"/>
              <a:t> </a:t>
            </a:r>
          </a:p>
          <a:p>
            <a:pPr>
              <a:buClr>
                <a:srgbClr val="FF0000"/>
              </a:buClr>
              <a:buFont typeface="Arial" pitchFamily="34" charset="0"/>
              <a:buChar char="•"/>
            </a:pPr>
            <a:r>
              <a:rPr lang="en-US" sz="2800"/>
              <a:t>    denotes an excess of fluid in the    	interstitial or serous cavities</a:t>
            </a:r>
          </a:p>
          <a:p>
            <a:pPr>
              <a:buClr>
                <a:srgbClr val="FF0000"/>
              </a:buClr>
              <a:buFont typeface="Arial" pitchFamily="34" charset="0"/>
              <a:buChar char="•"/>
            </a:pPr>
            <a:r>
              <a:rPr lang="en-US" sz="2800"/>
              <a:t>    it can be either an exudate or a 	transudate. </a:t>
            </a:r>
          </a:p>
        </p:txBody>
      </p:sp>
      <p:sp>
        <p:nvSpPr>
          <p:cNvPr id="5" name="Slide Number Placeholder 4"/>
          <p:cNvSpPr>
            <a:spLocks noGrp="1"/>
          </p:cNvSpPr>
          <p:nvPr>
            <p:ph type="sldNum" sz="quarter" idx="12"/>
          </p:nvPr>
        </p:nvSpPr>
        <p:spPr/>
        <p:txBody>
          <a:bodyPr/>
          <a:lstStyle/>
          <a:p>
            <a:fld id="{35100B4B-F5D2-44DD-9A19-A980681504E0}"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normAutofit fontScale="90000"/>
          </a:bodyPr>
          <a:lstStyle/>
          <a:p>
            <a:pPr fontAlgn="auto">
              <a:spcAft>
                <a:spcPts val="0"/>
              </a:spcAft>
              <a:defRPr/>
            </a:pPr>
            <a:r>
              <a:rPr lang="en-US" dirty="0" smtClean="0">
                <a:solidFill>
                  <a:schemeClr val="tx2">
                    <a:lumMod val="90000"/>
                  </a:schemeClr>
                </a:solidFill>
              </a:rPr>
              <a:t>What is the difference between </a:t>
            </a:r>
            <a:r>
              <a:rPr lang="en-US" dirty="0" err="1" smtClean="0">
                <a:solidFill>
                  <a:schemeClr val="tx2">
                    <a:lumMod val="90000"/>
                  </a:schemeClr>
                </a:solidFill>
              </a:rPr>
              <a:t>transudates</a:t>
            </a:r>
            <a:r>
              <a:rPr lang="en-US" dirty="0" smtClean="0">
                <a:solidFill>
                  <a:schemeClr val="tx2">
                    <a:lumMod val="90000"/>
                  </a:schemeClr>
                </a:solidFill>
              </a:rPr>
              <a:t> and exudates?</a:t>
            </a:r>
            <a:br>
              <a:rPr lang="en-US" dirty="0" smtClean="0">
                <a:solidFill>
                  <a:schemeClr val="tx2">
                    <a:lumMod val="90000"/>
                  </a:schemeClr>
                </a:solidFill>
              </a:rPr>
            </a:br>
            <a:endParaRPr lang="en-US" dirty="0">
              <a:solidFill>
                <a:schemeClr val="tx2">
                  <a:lumMod val="90000"/>
                </a:schemeClr>
              </a:solidFill>
            </a:endParaRPr>
          </a:p>
        </p:txBody>
      </p:sp>
      <p:sp>
        <p:nvSpPr>
          <p:cNvPr id="3" name="Slide Number Placeholder 2"/>
          <p:cNvSpPr>
            <a:spLocks noGrp="1"/>
          </p:cNvSpPr>
          <p:nvPr>
            <p:ph type="sldNum" sz="quarter" idx="12"/>
          </p:nvPr>
        </p:nvSpPr>
        <p:spPr/>
        <p:txBody>
          <a:bodyPr/>
          <a:lstStyle/>
          <a:p>
            <a:fld id="{35100B4B-F5D2-44DD-9A19-A980681504E0}"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4294967295"/>
          </p:nvPr>
        </p:nvSpPr>
        <p:spPr>
          <a:xfrm>
            <a:off x="0" y="685800"/>
            <a:ext cx="8153400" cy="5791200"/>
          </a:xfrm>
        </p:spPr>
        <p:txBody>
          <a:bodyPr/>
          <a:lstStyle/>
          <a:p>
            <a:pPr>
              <a:buFont typeface="Wingdings 2" pitchFamily="18" charset="2"/>
              <a:buNone/>
            </a:pPr>
            <a:r>
              <a:rPr lang="en-US" sz="2000" smtClean="0">
                <a:solidFill>
                  <a:srgbClr val="FF3399"/>
                </a:solidFill>
                <a:latin typeface="Arial" pitchFamily="34" charset="0"/>
                <a:cs typeface="Arial" pitchFamily="34" charset="0"/>
              </a:rPr>
              <a:t>    				     Exudate</a:t>
            </a:r>
          </a:p>
          <a:p>
            <a:r>
              <a:rPr lang="en-US" sz="2000" smtClean="0">
                <a:latin typeface="Arial" pitchFamily="34" charset="0"/>
                <a:cs typeface="Arial" pitchFamily="34" charset="0"/>
              </a:rPr>
              <a:t> An inflammatory extravascular fluid that has a high protein concentration, cellular debris, and a specific gravity above 1.020.</a:t>
            </a:r>
          </a:p>
          <a:p>
            <a:r>
              <a:rPr lang="en-US" sz="2000" smtClean="0">
                <a:latin typeface="Arial" pitchFamily="34" charset="0"/>
                <a:cs typeface="Arial" pitchFamily="34" charset="0"/>
              </a:rPr>
              <a:t> It implies significant alteration in the normal permeability of small blood vessels in the area of injury. </a:t>
            </a:r>
          </a:p>
          <a:p>
            <a:endParaRPr lang="en-US" sz="2000" smtClean="0">
              <a:latin typeface="Arial" pitchFamily="34" charset="0"/>
              <a:cs typeface="Arial" pitchFamily="34" charset="0"/>
            </a:endParaRPr>
          </a:p>
          <a:p>
            <a:pPr>
              <a:buFont typeface="Wingdings 2" pitchFamily="18" charset="2"/>
              <a:buNone/>
            </a:pPr>
            <a:r>
              <a:rPr lang="en-US" sz="2000" smtClean="0">
                <a:solidFill>
                  <a:srgbClr val="FF3399"/>
                </a:solidFill>
                <a:latin typeface="Arial" pitchFamily="34" charset="0"/>
                <a:cs typeface="Arial" pitchFamily="34" charset="0"/>
              </a:rPr>
              <a:t>				   Transudate </a:t>
            </a:r>
          </a:p>
          <a:p>
            <a:r>
              <a:rPr lang="en-US" sz="2000" smtClean="0">
                <a:latin typeface="Arial" pitchFamily="34" charset="0"/>
                <a:cs typeface="Arial" pitchFamily="34" charset="0"/>
              </a:rPr>
              <a:t>A fluid with low protein content (most of which is albumin) and a specific gravity of less than 1.012. </a:t>
            </a:r>
          </a:p>
          <a:p>
            <a:r>
              <a:rPr lang="en-US" sz="2000" smtClean="0">
                <a:latin typeface="Arial" pitchFamily="34" charset="0"/>
                <a:cs typeface="Arial" pitchFamily="34" charset="0"/>
              </a:rPr>
              <a:t>It is essentially an ultrafiltrate of blood plasma that results from osmotic or hydrostatic imbalance</a:t>
            </a:r>
          </a:p>
          <a:p>
            <a:r>
              <a:rPr lang="en-US" sz="2000" smtClean="0">
                <a:latin typeface="Arial" pitchFamily="34" charset="0"/>
                <a:cs typeface="Arial" pitchFamily="34" charset="0"/>
              </a:rPr>
              <a:t> No an increase in vascular permeability.</a:t>
            </a:r>
          </a:p>
          <a:p>
            <a:pPr>
              <a:buFont typeface="Wingdings 2" pitchFamily="18" charset="2"/>
              <a:buNone/>
            </a:pPr>
            <a:endParaRPr lang="en-US" sz="2000" smtClean="0">
              <a:latin typeface="Arial" pitchFamily="34" charset="0"/>
              <a:cs typeface="Arial" pitchFamily="34" charset="0"/>
            </a:endParaRPr>
          </a:p>
          <a:p>
            <a:pPr>
              <a:buFont typeface="Wingdings 2" pitchFamily="18" charset="2"/>
              <a:buNone/>
            </a:pPr>
            <a:r>
              <a:rPr lang="en-US" sz="2000" i="1" smtClean="0">
                <a:solidFill>
                  <a:srgbClr val="FF3399"/>
                </a:solidFill>
                <a:latin typeface="Arial" pitchFamily="34" charset="0"/>
                <a:cs typeface="Arial" pitchFamily="34" charset="0"/>
              </a:rPr>
              <a:t>			      </a:t>
            </a:r>
            <a:r>
              <a:rPr lang="en-US" sz="2000" smtClean="0">
                <a:solidFill>
                  <a:srgbClr val="FF3399"/>
                </a:solidFill>
                <a:latin typeface="Arial" pitchFamily="34" charset="0"/>
                <a:cs typeface="Arial" pitchFamily="34" charset="0"/>
              </a:rPr>
              <a:t>Pus (a purulent exudate) </a:t>
            </a:r>
          </a:p>
          <a:p>
            <a:r>
              <a:rPr lang="en-US" sz="2000" smtClean="0">
                <a:latin typeface="Arial" pitchFamily="34" charset="0"/>
                <a:cs typeface="Arial" pitchFamily="34" charset="0"/>
              </a:rPr>
              <a:t>is an inflammatory exudate rich in leukocytes (mostly neutrophils), the debris of dead cells and microbes. </a:t>
            </a:r>
          </a:p>
        </p:txBody>
      </p:sp>
      <p:sp>
        <p:nvSpPr>
          <p:cNvPr id="3" name="Slide Number Placeholder 2"/>
          <p:cNvSpPr>
            <a:spLocks noGrp="1"/>
          </p:cNvSpPr>
          <p:nvPr>
            <p:ph type="sldNum" sz="quarter" idx="12"/>
          </p:nvPr>
        </p:nvSpPr>
        <p:spPr/>
        <p:txBody>
          <a:bodyPr/>
          <a:lstStyle/>
          <a:p>
            <a:fld id="{35100B4B-F5D2-44DD-9A19-A980681504E0}"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lumMod val="90000"/>
                </a:schemeClr>
              </a:solidFill>
            </a:endParaRPr>
          </a:p>
        </p:txBody>
      </p:sp>
      <p:pic>
        <p:nvPicPr>
          <p:cNvPr id="52227" name="Picture 277" descr="D:\SCContent\9781416029731\graphics\fullsize\S9781416029731-002-f003.jpg"/>
          <p:cNvPicPr>
            <a:picLocks noGrp="1" noChangeAspect="1" noChangeArrowheads="1"/>
          </p:cNvPicPr>
          <p:nvPr>
            <p:ph idx="1"/>
          </p:nvPr>
        </p:nvPicPr>
        <p:blipFill>
          <a:blip r:embed="rId2"/>
          <a:srcRect b="2441"/>
          <a:stretch>
            <a:fillRect/>
          </a:stretch>
        </p:blipFill>
        <p:spPr>
          <a:xfrm>
            <a:off x="279400" y="300038"/>
            <a:ext cx="8559800" cy="6159500"/>
          </a:xfrm>
          <a:ln>
            <a:solidFill>
              <a:schemeClr val="tx1"/>
            </a:solidFill>
          </a:ln>
        </p:spPr>
      </p:pic>
      <p:sp>
        <p:nvSpPr>
          <p:cNvPr id="4" name="Slide Number Placeholder 3"/>
          <p:cNvSpPr>
            <a:spLocks noGrp="1"/>
          </p:cNvSpPr>
          <p:nvPr>
            <p:ph type="sldNum" sz="quarter" idx="12"/>
          </p:nvPr>
        </p:nvSpPr>
        <p:spPr/>
        <p:txBody>
          <a:bodyPr/>
          <a:lstStyle/>
          <a:p>
            <a:fld id="{35100B4B-F5D2-44DD-9A19-A980681504E0}"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NFL006"/>
          <p:cNvPicPr>
            <a:picLocks noChangeAspect="1" noChangeArrowheads="1"/>
          </p:cNvPicPr>
          <p:nvPr/>
        </p:nvPicPr>
        <p:blipFill>
          <a:blip r:embed="rId3">
            <a:lum bright="18000" contrast="18000"/>
          </a:blip>
          <a:srcRect/>
          <a:stretch>
            <a:fillRect/>
          </a:stretch>
        </p:blipFill>
        <p:spPr bwMode="auto">
          <a:xfrm>
            <a:off x="304800" y="533400"/>
            <a:ext cx="8382000" cy="54879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5100B4B-F5D2-44DD-9A19-A980681504E0}"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p:txBody>
          <a:bodyPr/>
          <a:lstStyle/>
          <a:p>
            <a:r>
              <a:rPr lang="en-US" dirty="0" smtClean="0"/>
              <a:t>It is the way the </a:t>
            </a:r>
            <a:r>
              <a:rPr lang="en-US" dirty="0" err="1" smtClean="0"/>
              <a:t>vascularised</a:t>
            </a:r>
            <a:r>
              <a:rPr lang="en-US" dirty="0" smtClean="0"/>
              <a:t> living tissue reacts to cell injury.</a:t>
            </a:r>
          </a:p>
          <a:p>
            <a:pPr lvl="1"/>
            <a:r>
              <a:rPr lang="en-US" b="1" dirty="0" smtClean="0"/>
              <a:t>Aim: </a:t>
            </a:r>
            <a:r>
              <a:rPr lang="en-US" dirty="0" smtClean="0"/>
              <a:t> eliminate the initial cause of cell injury as well as the necrotic cells and tissues resulting from the original insult.</a:t>
            </a:r>
          </a:p>
          <a:p>
            <a:pPr lvl="1"/>
            <a:r>
              <a:rPr lang="en-US" b="1" dirty="0" smtClean="0"/>
              <a:t>Cause: </a:t>
            </a:r>
            <a:r>
              <a:rPr lang="en-US" dirty="0" smtClean="0"/>
              <a:t>Infection, trauma, physical injury, chemical injury, immunologic injury, tissue death.</a:t>
            </a:r>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rmAutofit/>
          </a:bodyPr>
          <a:lstStyle/>
          <a:p>
            <a:pPr marL="457200" indent="-457200" fontAlgn="auto">
              <a:lnSpc>
                <a:spcPct val="90000"/>
              </a:lnSpc>
              <a:spcAft>
                <a:spcPts val="0"/>
              </a:spcAft>
              <a:buFont typeface="+mj-lt"/>
              <a:buAutoNum type="arabicPeriod"/>
              <a:defRPr/>
            </a:pPr>
            <a:r>
              <a:rPr lang="en-US" sz="2400" dirty="0" smtClean="0">
                <a:latin typeface="Arial" pitchFamily="34" charset="0"/>
                <a:cs typeface="Arial" pitchFamily="34" charset="0"/>
              </a:rPr>
              <a:t> </a:t>
            </a:r>
            <a:r>
              <a:rPr lang="en-US" sz="2400" dirty="0" smtClean="0">
                <a:solidFill>
                  <a:schemeClr val="tx1">
                    <a:lumMod val="50000"/>
                  </a:schemeClr>
                </a:solidFill>
                <a:latin typeface="Arial" pitchFamily="34" charset="0"/>
                <a:cs typeface="Arial" pitchFamily="34" charset="0"/>
              </a:rPr>
              <a:t>Define inflammation, its causes and clinical appearance.</a:t>
            </a:r>
          </a:p>
          <a:p>
            <a:pPr marL="457200" indent="-457200" fontAlgn="auto">
              <a:lnSpc>
                <a:spcPct val="90000"/>
              </a:lnSpc>
              <a:spcAft>
                <a:spcPts val="0"/>
              </a:spcAft>
              <a:buFont typeface="+mj-lt"/>
              <a:buAutoNum type="arabicPeriod"/>
              <a:defRPr/>
            </a:pPr>
            <a:endParaRPr lang="en-US" sz="2400" dirty="0" smtClean="0">
              <a:solidFill>
                <a:schemeClr val="tx1">
                  <a:lumMod val="50000"/>
                </a:schemeClr>
              </a:solidFill>
              <a:latin typeface="Arial" pitchFamily="34" charset="0"/>
              <a:cs typeface="Arial" pitchFamily="34" charset="0"/>
            </a:endParaRPr>
          </a:p>
          <a:p>
            <a:pPr marL="457200" indent="-457200" fontAlgn="auto">
              <a:lnSpc>
                <a:spcPct val="90000"/>
              </a:lnSpc>
              <a:spcAft>
                <a:spcPts val="0"/>
              </a:spcAft>
              <a:buFont typeface="+mj-lt"/>
              <a:buAutoNum type="arabicPeriod"/>
              <a:defRPr/>
            </a:pPr>
            <a:r>
              <a:rPr lang="en-US" sz="2400" dirty="0" smtClean="0">
                <a:solidFill>
                  <a:schemeClr val="tx1">
                    <a:lumMod val="50000"/>
                  </a:schemeClr>
                </a:solidFill>
                <a:latin typeface="Arial" pitchFamily="34" charset="0"/>
                <a:cs typeface="Arial" pitchFamily="34" charset="0"/>
              </a:rPr>
              <a:t>Describe the sequence of vascular changes in acute inflammation (</a:t>
            </a:r>
            <a:r>
              <a:rPr lang="en-US" sz="2400" dirty="0" err="1" smtClean="0">
                <a:solidFill>
                  <a:schemeClr val="tx1">
                    <a:lumMod val="50000"/>
                  </a:schemeClr>
                </a:solidFill>
                <a:latin typeface="Arial" pitchFamily="34" charset="0"/>
                <a:cs typeface="Arial" pitchFamily="34" charset="0"/>
              </a:rPr>
              <a:t>vasodilation</a:t>
            </a:r>
            <a:r>
              <a:rPr lang="en-US" sz="2400" dirty="0" smtClean="0">
                <a:solidFill>
                  <a:schemeClr val="tx1">
                    <a:lumMod val="50000"/>
                  </a:schemeClr>
                </a:solidFill>
                <a:latin typeface="Arial" pitchFamily="34" charset="0"/>
                <a:cs typeface="Arial" pitchFamily="34" charset="0"/>
              </a:rPr>
              <a:t>, increased permeability) and their purpose.</a:t>
            </a:r>
          </a:p>
          <a:p>
            <a:pPr marL="457200" indent="-457200" fontAlgn="auto">
              <a:lnSpc>
                <a:spcPct val="90000"/>
              </a:lnSpc>
              <a:spcAft>
                <a:spcPts val="0"/>
              </a:spcAft>
              <a:buFont typeface="+mj-lt"/>
              <a:buAutoNum type="arabicPeriod"/>
              <a:defRPr/>
            </a:pPr>
            <a:endParaRPr lang="en-US" sz="2400" dirty="0" smtClean="0">
              <a:latin typeface="Arial Unicode MS" pitchFamily="34" charset="-128"/>
              <a:ea typeface="Arial Unicode MS" pitchFamily="34" charset="-128"/>
              <a:cs typeface="Arial Unicode MS" pitchFamily="34" charset="-128"/>
            </a:endParaRPr>
          </a:p>
          <a:p>
            <a:pPr marL="457200" indent="-457200" fontAlgn="auto">
              <a:lnSpc>
                <a:spcPct val="90000"/>
              </a:lnSpc>
              <a:spcAft>
                <a:spcPts val="0"/>
              </a:spcAft>
              <a:buFont typeface="+mj-lt"/>
              <a:buAutoNum type="arabicPeriod"/>
              <a:defRPr/>
            </a:pPr>
            <a:r>
              <a:rPr lang="en-US" sz="2400" dirty="0" smtClean="0">
                <a:latin typeface="Arial" pitchFamily="34" charset="0"/>
                <a:cs typeface="Arial" pitchFamily="34" charset="0"/>
              </a:rPr>
              <a:t> </a:t>
            </a:r>
            <a:r>
              <a:rPr lang="en-US" sz="3600" dirty="0" smtClean="0">
                <a:latin typeface="Arial" pitchFamily="34" charset="0"/>
                <a:cs typeface="Arial" pitchFamily="34" charset="0"/>
              </a:rPr>
              <a:t>Know the mechanisms of increased vascular permeabilit</a:t>
            </a:r>
            <a:r>
              <a:rPr lang="en-US" sz="2400" dirty="0" smtClean="0">
                <a:latin typeface="Arial" pitchFamily="34" charset="0"/>
                <a:cs typeface="Arial" pitchFamily="34" charset="0"/>
              </a:rPr>
              <a:t>y. </a:t>
            </a:r>
          </a:p>
          <a:p>
            <a:pPr marL="457200" indent="-457200" fontAlgn="auto">
              <a:lnSpc>
                <a:spcPct val="90000"/>
              </a:lnSpc>
              <a:spcAft>
                <a:spcPts val="0"/>
              </a:spcAft>
              <a:buFont typeface="+mj-lt"/>
              <a:buAutoNum type="arabicPeriod"/>
              <a:defRPr/>
            </a:pPr>
            <a:endParaRPr lang="en-US" sz="2400" dirty="0" smtClean="0">
              <a:latin typeface="Arial Unicode MS" pitchFamily="34" charset="-128"/>
              <a:ea typeface="Arial Unicode MS" pitchFamily="34" charset="-128"/>
              <a:cs typeface="Arial Unicode MS" pitchFamily="34" charset="-128"/>
            </a:endParaRPr>
          </a:p>
          <a:p>
            <a:pPr marL="457200" indent="-457200" fontAlgn="auto">
              <a:lnSpc>
                <a:spcPct val="90000"/>
              </a:lnSpc>
              <a:spcAft>
                <a:spcPts val="0"/>
              </a:spcAft>
              <a:buFont typeface="+mj-lt"/>
              <a:buAutoNum type="arabicPeriod"/>
              <a:defRPr/>
            </a:pPr>
            <a:r>
              <a:rPr lang="en-US" sz="2400" dirty="0" smtClean="0">
                <a:latin typeface="Arial" pitchFamily="34" charset="0"/>
                <a:cs typeface="Arial" pitchFamily="34" charset="0"/>
              </a:rPr>
              <a:t> </a:t>
            </a:r>
            <a:r>
              <a:rPr lang="en-US" sz="2400" dirty="0" smtClean="0">
                <a:solidFill>
                  <a:schemeClr val="tx1">
                    <a:lumMod val="50000"/>
                  </a:schemeClr>
                </a:solidFill>
                <a:latin typeface="Arial" pitchFamily="34" charset="0"/>
                <a:cs typeface="Arial" pitchFamily="34" charset="0"/>
              </a:rPr>
              <a:t>Define the terms edema, </a:t>
            </a:r>
            <a:r>
              <a:rPr lang="en-US" sz="2400" dirty="0" err="1" smtClean="0">
                <a:solidFill>
                  <a:schemeClr val="tx1">
                    <a:lumMod val="50000"/>
                  </a:schemeClr>
                </a:solidFill>
                <a:latin typeface="Arial" pitchFamily="34" charset="0"/>
                <a:cs typeface="Arial" pitchFamily="34" charset="0"/>
              </a:rPr>
              <a:t>transudate</a:t>
            </a:r>
            <a:r>
              <a:rPr lang="en-US" sz="2400" dirty="0" smtClean="0">
                <a:solidFill>
                  <a:schemeClr val="tx1">
                    <a:lumMod val="50000"/>
                  </a:schemeClr>
                </a:solidFill>
                <a:latin typeface="Arial" pitchFamily="34" charset="0"/>
                <a:cs typeface="Arial" pitchFamily="34" charset="0"/>
              </a:rPr>
              <a:t>, and </a:t>
            </a:r>
            <a:r>
              <a:rPr lang="en-US" sz="2400" dirty="0" err="1" smtClean="0">
                <a:solidFill>
                  <a:schemeClr val="tx1">
                    <a:lumMod val="50000"/>
                  </a:schemeClr>
                </a:solidFill>
                <a:latin typeface="Arial" pitchFamily="34" charset="0"/>
                <a:cs typeface="Arial" pitchFamily="34" charset="0"/>
              </a:rPr>
              <a:t>exudate</a:t>
            </a:r>
            <a:r>
              <a:rPr lang="en-US" sz="2400" dirty="0" smtClean="0">
                <a:solidFill>
                  <a:schemeClr val="tx1">
                    <a:lumMod val="50000"/>
                  </a:schemeClr>
                </a:solidFill>
                <a:latin typeface="Arial" pitchFamily="34" charset="0"/>
                <a:cs typeface="Arial" pitchFamily="34" charset="0"/>
              </a:rPr>
              <a:t>.</a:t>
            </a:r>
          </a:p>
          <a:p>
            <a:pPr marL="548640" indent="-411480" fontAlgn="auto">
              <a:spcAft>
                <a:spcPts val="0"/>
              </a:spcAft>
              <a:buFont typeface="Wingdings 2"/>
              <a:buChar char=""/>
              <a:defRPr/>
            </a:pPr>
            <a:endParaRPr lang="en-US" sz="2400"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838200" y="1676400"/>
            <a:ext cx="6781800" cy="4800600"/>
          </a:xfrm>
        </p:spPr>
        <p:txBody>
          <a:bodyPr/>
          <a:lstStyle/>
          <a:p>
            <a:pPr>
              <a:lnSpc>
                <a:spcPct val="90000"/>
              </a:lnSpc>
              <a:buFontTx/>
              <a:buNone/>
            </a:pPr>
            <a:r>
              <a:rPr lang="en-US" sz="2400" dirty="0" smtClean="0">
                <a:latin typeface="Arial" pitchFamily="34" charset="0"/>
                <a:cs typeface="Arial" pitchFamily="34" charset="0"/>
              </a:rPr>
              <a:t>  (1)</a:t>
            </a:r>
            <a:r>
              <a:rPr lang="en-US" sz="2400" dirty="0" smtClean="0">
                <a:solidFill>
                  <a:srgbClr val="0070C0"/>
                </a:solidFill>
                <a:latin typeface="Arial" pitchFamily="34" charset="0"/>
                <a:cs typeface="Arial" pitchFamily="34" charset="0"/>
              </a:rPr>
              <a:t> an immediate transient response</a:t>
            </a:r>
          </a:p>
          <a:p>
            <a:pPr marL="822325" lvl="1" indent="-457200">
              <a:lnSpc>
                <a:spcPct val="90000"/>
              </a:lnSpc>
              <a:buFont typeface="Wingdings 2" pitchFamily="18" charset="2"/>
              <a:buNone/>
            </a:pPr>
            <a:r>
              <a:rPr lang="en-US" sz="2000" dirty="0" smtClean="0">
                <a:latin typeface="Arial" pitchFamily="34" charset="0"/>
                <a:cs typeface="Arial" pitchFamily="34" charset="0"/>
              </a:rPr>
              <a:t>      lasting for 30 minutes or less, mediated mainly by the actions of histamine and </a:t>
            </a:r>
            <a:r>
              <a:rPr lang="en-US" sz="2000" dirty="0" err="1" smtClean="0">
                <a:latin typeface="Arial" pitchFamily="34" charset="0"/>
                <a:cs typeface="Arial" pitchFamily="34" charset="0"/>
              </a:rPr>
              <a:t>leukotrienes</a:t>
            </a:r>
            <a:r>
              <a:rPr lang="en-US" sz="2000" dirty="0" smtClean="0">
                <a:latin typeface="Arial" pitchFamily="34" charset="0"/>
                <a:cs typeface="Arial" pitchFamily="34" charset="0"/>
              </a:rPr>
              <a:t> on endothelium</a:t>
            </a:r>
          </a:p>
          <a:p>
            <a:pPr marL="822325" lvl="1" indent="-457200">
              <a:lnSpc>
                <a:spcPct val="90000"/>
              </a:lnSpc>
              <a:buFont typeface="Wingdings 2" pitchFamily="18" charset="2"/>
              <a:buNone/>
            </a:pPr>
            <a:endParaRPr lang="en-US" sz="2000" dirty="0" smtClean="0">
              <a:latin typeface="Arial" pitchFamily="34" charset="0"/>
              <a:cs typeface="Arial" pitchFamily="34" charset="0"/>
            </a:endParaRPr>
          </a:p>
          <a:p>
            <a:pPr>
              <a:lnSpc>
                <a:spcPct val="90000"/>
              </a:lnSpc>
              <a:buFontTx/>
              <a:buNone/>
            </a:pPr>
            <a:r>
              <a:rPr lang="en-US" sz="2400" dirty="0" smtClean="0">
                <a:latin typeface="Arial" pitchFamily="34" charset="0"/>
                <a:cs typeface="Arial" pitchFamily="34" charset="0"/>
              </a:rPr>
              <a:t> (2) </a:t>
            </a:r>
            <a:r>
              <a:rPr lang="en-US" sz="2400" dirty="0" smtClean="0">
                <a:solidFill>
                  <a:srgbClr val="0070C0"/>
                </a:solidFill>
                <a:latin typeface="Arial" pitchFamily="34" charset="0"/>
                <a:cs typeface="Arial" pitchFamily="34" charset="0"/>
              </a:rPr>
              <a:t>a delayed response</a:t>
            </a:r>
          </a:p>
          <a:p>
            <a:pPr>
              <a:lnSpc>
                <a:spcPct val="90000"/>
              </a:lnSpc>
              <a:buFontTx/>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starting at about 2 hours and lasting for about 8 	hours, mediated by </a:t>
            </a:r>
            <a:r>
              <a:rPr lang="en-US" sz="2000" dirty="0" err="1" smtClean="0">
                <a:latin typeface="Arial" pitchFamily="34" charset="0"/>
                <a:cs typeface="Arial" pitchFamily="34" charset="0"/>
              </a:rPr>
              <a:t>kinins</a:t>
            </a:r>
            <a:r>
              <a:rPr lang="en-US" sz="2000" dirty="0" smtClean="0">
                <a:latin typeface="Arial" pitchFamily="34" charset="0"/>
                <a:cs typeface="Arial" pitchFamily="34" charset="0"/>
              </a:rPr>
              <a:t>, complement products, 	and other factors</a:t>
            </a:r>
          </a:p>
          <a:p>
            <a:pPr>
              <a:lnSpc>
                <a:spcPct val="90000"/>
              </a:lnSpc>
              <a:buFontTx/>
              <a:buNone/>
            </a:pPr>
            <a:endParaRPr lang="en-US" sz="2000" dirty="0" smtClean="0">
              <a:latin typeface="Arial" pitchFamily="34" charset="0"/>
              <a:cs typeface="Arial" pitchFamily="34" charset="0"/>
            </a:endParaRPr>
          </a:p>
          <a:p>
            <a:pPr>
              <a:lnSpc>
                <a:spcPct val="90000"/>
              </a:lnSpc>
              <a:buFontTx/>
              <a:buNone/>
            </a:pPr>
            <a:r>
              <a:rPr lang="en-US" sz="2400" dirty="0" smtClean="0">
                <a:latin typeface="Arial" pitchFamily="34" charset="0"/>
                <a:cs typeface="Arial" pitchFamily="34" charset="0"/>
              </a:rPr>
              <a:t> (3) </a:t>
            </a:r>
            <a:r>
              <a:rPr lang="en-US" sz="2400" dirty="0" smtClean="0">
                <a:solidFill>
                  <a:srgbClr val="0070C0"/>
                </a:solidFill>
                <a:latin typeface="Arial" pitchFamily="34" charset="0"/>
                <a:cs typeface="Arial" pitchFamily="34" charset="0"/>
              </a:rPr>
              <a:t>a prolonged response </a:t>
            </a:r>
          </a:p>
          <a:p>
            <a:pPr>
              <a:lnSpc>
                <a:spcPct val="90000"/>
              </a:lnSpc>
              <a:buFontTx/>
              <a:buNone/>
            </a:pPr>
            <a:r>
              <a:rPr lang="en-US" sz="2000" dirty="0" smtClean="0">
                <a:latin typeface="Arial" pitchFamily="34" charset="0"/>
                <a:cs typeface="Arial" pitchFamily="34" charset="0"/>
              </a:rPr>
              <a:t>		that is most noticeable after direct endothelial 	injury, for example, after burns. </a:t>
            </a:r>
          </a:p>
        </p:txBody>
      </p:sp>
      <p:sp>
        <p:nvSpPr>
          <p:cNvPr id="3" name="Rectangle 2"/>
          <p:cNvSpPr/>
          <p:nvPr/>
        </p:nvSpPr>
        <p:spPr>
          <a:xfrm>
            <a:off x="0" y="304800"/>
            <a:ext cx="9224963" cy="584200"/>
          </a:xfrm>
          <a:prstGeom prst="rect">
            <a:avLst/>
          </a:prstGeom>
        </p:spPr>
        <p:txBody>
          <a:bodyPr wrap="none">
            <a:spAutoFit/>
          </a:bodyPr>
          <a:lstStyle/>
          <a:p>
            <a:pPr fontAlgn="auto">
              <a:spcBef>
                <a:spcPts val="0"/>
              </a:spcBef>
              <a:spcAft>
                <a:spcPts val="0"/>
              </a:spcAft>
              <a:defRPr/>
            </a:pPr>
            <a:r>
              <a:rPr lang="en-US" sz="3200" b="1" dirty="0">
                <a:ln w="6350">
                  <a:noFill/>
                </a:ln>
                <a:solidFill>
                  <a:schemeClr val="tx2">
                    <a:lumMod val="90000"/>
                  </a:schemeClr>
                </a:solidFill>
                <a:latin typeface="+mj-lt"/>
                <a:ea typeface="+mj-ea"/>
                <a:cs typeface="+mj-cs"/>
              </a:rPr>
              <a:t>Phases of Increased Vascular Permeability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5867400"/>
          </a:xfrm>
        </p:spPr>
        <p:txBody>
          <a:bodyPr>
            <a:normAutofit fontScale="92500" lnSpcReduction="10000"/>
          </a:bodyPr>
          <a:lstStyle/>
          <a:p>
            <a:pPr marL="548640" indent="-411480" fontAlgn="auto">
              <a:spcAft>
                <a:spcPts val="0"/>
              </a:spcAft>
              <a:buFont typeface="Wingdings 2"/>
              <a:buNone/>
              <a:defRPr/>
            </a:pPr>
            <a:r>
              <a:rPr lang="en-US" sz="3000" dirty="0" smtClean="0"/>
              <a:t>A 72-year-old man with severe emphysema has had worsening right ventricular failure for the past 5 years. He has had fever and increasing </a:t>
            </a:r>
            <a:r>
              <a:rPr lang="en-US" sz="3000" dirty="0" err="1" smtClean="0"/>
              <a:t>dyspnea</a:t>
            </a:r>
            <a:r>
              <a:rPr lang="en-US" sz="3000" dirty="0" smtClean="0"/>
              <a:t> for the past 4 days. A chest radiograph shows an accumulation of fluid in the pleural spaces. Fluid obtained by </a:t>
            </a:r>
            <a:r>
              <a:rPr lang="en-US" sz="3000" dirty="0" err="1" smtClean="0"/>
              <a:t>thoracentesis</a:t>
            </a:r>
            <a:r>
              <a:rPr lang="en-US" sz="3000" dirty="0" smtClean="0"/>
              <a:t> has a specific gravity of 1.030 and contains degenerating </a:t>
            </a:r>
            <a:r>
              <a:rPr lang="en-US" sz="3000" dirty="0" err="1" smtClean="0"/>
              <a:t>neutrophils</a:t>
            </a:r>
            <a:r>
              <a:rPr lang="en-US" sz="3000" dirty="0" smtClean="0"/>
              <a:t>. The most likely cause of this fluid accumulation is an increase in which of the following mechanisms? </a:t>
            </a:r>
          </a:p>
          <a:p>
            <a:pPr marL="548640" indent="-411480" fontAlgn="auto">
              <a:spcAft>
                <a:spcPts val="0"/>
              </a:spcAft>
              <a:buFont typeface="Wingdings 2"/>
              <a:buNone/>
              <a:defRPr/>
            </a:pPr>
            <a:r>
              <a:rPr lang="en-US" dirty="0" smtClean="0"/>
              <a:t>	</a:t>
            </a:r>
            <a:r>
              <a:rPr lang="en-US" sz="2200" dirty="0" smtClean="0"/>
              <a:t>(A) </a:t>
            </a:r>
            <a:r>
              <a:rPr lang="en-US" sz="2600" dirty="0" smtClean="0"/>
              <a:t>Colloid osmotic pressure </a:t>
            </a:r>
            <a:br>
              <a:rPr lang="en-US" sz="2600" dirty="0" smtClean="0"/>
            </a:br>
            <a:r>
              <a:rPr lang="en-US" sz="2600" dirty="0" smtClean="0"/>
              <a:t>(B) Lymphatic pressure </a:t>
            </a:r>
            <a:br>
              <a:rPr lang="en-US" sz="2600" dirty="0" smtClean="0"/>
            </a:br>
            <a:r>
              <a:rPr lang="en-US" sz="2600" dirty="0" smtClean="0"/>
              <a:t>(C) Vascular permeability </a:t>
            </a:r>
            <a:br>
              <a:rPr lang="en-US" sz="2600" dirty="0" smtClean="0"/>
            </a:br>
            <a:r>
              <a:rPr lang="en-US" sz="2600" dirty="0" smtClean="0"/>
              <a:t>(D) Renal retention of sodium and water </a:t>
            </a:r>
            <a:br>
              <a:rPr lang="en-US" sz="2600" dirty="0" smtClean="0"/>
            </a:br>
            <a:r>
              <a:rPr lang="en-US" sz="2600" dirty="0" smtClean="0"/>
              <a:t>(E) </a:t>
            </a:r>
            <a:r>
              <a:rPr lang="en-US" sz="2600" dirty="0" err="1" smtClean="0"/>
              <a:t>Leukocytic</a:t>
            </a:r>
            <a:r>
              <a:rPr lang="en-US" sz="2600" dirty="0" smtClean="0"/>
              <a:t> </a:t>
            </a:r>
            <a:r>
              <a:rPr lang="en-US" sz="2600" dirty="0" err="1" smtClean="0"/>
              <a:t>diapedesis</a:t>
            </a:r>
            <a:r>
              <a:rPr lang="en-US" sz="2600" dirty="0" smtClean="0"/>
              <a:t> </a:t>
            </a:r>
          </a:p>
          <a:p>
            <a:pPr marL="548640" indent="-411480" fontAlgn="auto">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05200"/>
            <a:ext cx="8229600" cy="1143000"/>
          </a:xfrm>
        </p:spPr>
        <p:txBody>
          <a:bodyPr>
            <a:normAutofit fontScale="90000"/>
          </a:bodyPr>
          <a:lstStyle/>
          <a:p>
            <a:pPr fontAlgn="auto">
              <a:spcAft>
                <a:spcPts val="0"/>
              </a:spcAft>
              <a:defRPr/>
            </a:pPr>
            <a:r>
              <a:rPr lang="en-US" dirty="0" smtClean="0">
                <a:solidFill>
                  <a:schemeClr val="tx2">
                    <a:lumMod val="90000"/>
                  </a:schemeClr>
                </a:solidFill>
              </a:rPr>
              <a:t>What are the mechanisms leading to increased vascular permeability in acute inflammation? </a:t>
            </a:r>
            <a:br>
              <a:rPr lang="en-US" dirty="0" smtClean="0">
                <a:solidFill>
                  <a:schemeClr val="tx2">
                    <a:lumMod val="90000"/>
                  </a:schemeClr>
                </a:solidFill>
              </a:rPr>
            </a:br>
            <a:endParaRPr lang="en-US" dirty="0">
              <a:solidFill>
                <a:schemeClr val="tx2">
                  <a:lumMod val="90000"/>
                </a:schemeClr>
              </a:solidFill>
            </a:endParaRPr>
          </a:p>
        </p:txBody>
      </p:sp>
      <p:sp>
        <p:nvSpPr>
          <p:cNvPr id="3" name="Slide Number Placeholder 2"/>
          <p:cNvSpPr>
            <a:spLocks noGrp="1"/>
          </p:cNvSpPr>
          <p:nvPr>
            <p:ph type="sldNum" sz="quarter" idx="12"/>
          </p:nvPr>
        </p:nvSpPr>
        <p:spPr/>
        <p:txBody>
          <a:bodyPr/>
          <a:lstStyle/>
          <a:p>
            <a:fld id="{35100B4B-F5D2-44DD-9A19-A980681504E0}"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0" y="1371600"/>
            <a:ext cx="9144000" cy="4648200"/>
          </a:xfrm>
          <a:prstGeom prst="rect">
            <a:avLst/>
          </a:prstGeom>
          <a:noFill/>
          <a:ln w="9525">
            <a:noFill/>
            <a:miter lim="800000"/>
            <a:headEnd/>
            <a:tailEnd/>
          </a:ln>
        </p:spPr>
        <p:txBody>
          <a:bodyPr>
            <a:spAutoFit/>
          </a:bodyPr>
          <a:lstStyle/>
          <a:p>
            <a:pPr marL="457200" indent="-457200"/>
            <a:r>
              <a:rPr lang="en-US" sz="2000"/>
              <a:t>Normal fluid exchange and microvascular permeability are critically dependent on an intact endothelium. How then does the endothelium become leaky in inflammation? </a:t>
            </a:r>
          </a:p>
          <a:p>
            <a:pPr marL="457200" indent="-457200"/>
            <a:r>
              <a:rPr lang="en-US" sz="2000"/>
              <a:t>             mechanisms proposed are:</a:t>
            </a:r>
          </a:p>
          <a:p>
            <a:pPr marL="457200" indent="-457200"/>
            <a:endParaRPr lang="en-US" sz="2000">
              <a:latin typeface="Arial Unicode MS" pitchFamily="34" charset="-128"/>
              <a:ea typeface="Arial Unicode MS" pitchFamily="34" charset="-128"/>
              <a:cs typeface="Arial Unicode MS" pitchFamily="34" charset="-128"/>
            </a:endParaRPr>
          </a:p>
          <a:p>
            <a:pPr marL="457200" indent="-457200" eaLnBrk="0" hangingPunct="0">
              <a:buFontTx/>
              <a:buAutoNum type="arabicPeriod"/>
            </a:pPr>
            <a:r>
              <a:rPr lang="en-US" sz="2400" i="1">
                <a:solidFill>
                  <a:srgbClr val="FF3399"/>
                </a:solidFill>
              </a:rPr>
              <a:t>Formation of endothelial gaps in venules</a:t>
            </a:r>
            <a:r>
              <a:rPr lang="en-US" sz="2400"/>
              <a:t> </a:t>
            </a:r>
          </a:p>
          <a:p>
            <a:pPr marL="914400" lvl="1" indent="-457200" eaLnBrk="0" hangingPunct="0">
              <a:buFontTx/>
              <a:buChar char="-"/>
            </a:pPr>
            <a:r>
              <a:rPr lang="en-US" sz="2000"/>
              <a:t>This is the most common mechanism of vascular leakage </a:t>
            </a:r>
          </a:p>
          <a:p>
            <a:pPr marL="914400" lvl="1" indent="-457200" eaLnBrk="0" hangingPunct="0">
              <a:buFontTx/>
              <a:buChar char="-"/>
            </a:pPr>
            <a:r>
              <a:rPr lang="en-US" sz="2000"/>
              <a:t>is elicited by histamine, bradykinin, leukotrienes, the neuropeptide substance P, and many other classes of chemical mediators.</a:t>
            </a:r>
          </a:p>
          <a:p>
            <a:pPr marL="914400" lvl="1" indent="-457200" eaLnBrk="0" hangingPunct="0">
              <a:buFontTx/>
              <a:buChar char="-"/>
            </a:pPr>
            <a:r>
              <a:rPr lang="en-US" sz="2000"/>
              <a:t>It occurs rapidly after exposure to the mediator and is usually reversible and short-lived (15 to 30 minutes)</a:t>
            </a:r>
          </a:p>
          <a:p>
            <a:pPr marL="914400" lvl="1" indent="-457200" eaLnBrk="0" hangingPunct="0">
              <a:buFontTx/>
              <a:buChar char="-"/>
            </a:pPr>
            <a:r>
              <a:rPr lang="en-US" sz="2000"/>
              <a:t>it is known as  </a:t>
            </a:r>
            <a:r>
              <a:rPr lang="en-US" sz="3200" b="1" i="1">
                <a:solidFill>
                  <a:srgbClr val="FF3399"/>
                </a:solidFill>
              </a:rPr>
              <a:t>immediate transient response</a:t>
            </a:r>
            <a:r>
              <a:rPr lang="en-US" sz="3200">
                <a:solidFill>
                  <a:srgbClr val="FF3399"/>
                </a:solidFill>
              </a:rPr>
              <a:t>.</a:t>
            </a:r>
          </a:p>
          <a:p>
            <a:pPr marL="914400" lvl="1" indent="-457200" eaLnBrk="0" hangingPunct="0"/>
            <a:r>
              <a:rPr lang="en-US" sz="2000"/>
              <a:t>-   </a:t>
            </a:r>
            <a:r>
              <a:rPr lang="en-US" sz="2000" i="1"/>
              <a:t> affects venules 20 to 60 μm in diameter</a:t>
            </a:r>
            <a:r>
              <a:rPr lang="en-US" sz="2000"/>
              <a:t>, leaving capillaries and arterioles unaffected</a:t>
            </a:r>
            <a:endParaRPr lang="en-US" sz="2000">
              <a:latin typeface="Book Antiqua" pitchFamily="18" charset="0"/>
            </a:endParaRPr>
          </a:p>
        </p:txBody>
      </p:sp>
      <p:sp>
        <p:nvSpPr>
          <p:cNvPr id="30723" name="Rectangle 5"/>
          <p:cNvSpPr>
            <a:spLocks noChangeArrowheads="1"/>
          </p:cNvSpPr>
          <p:nvPr/>
        </p:nvSpPr>
        <p:spPr bwMode="auto">
          <a:xfrm>
            <a:off x="457200" y="381000"/>
            <a:ext cx="8218488" cy="584200"/>
          </a:xfrm>
          <a:prstGeom prst="rect">
            <a:avLst/>
          </a:prstGeom>
          <a:noFill/>
          <a:ln w="9525">
            <a:noFill/>
            <a:miter lim="800000"/>
            <a:headEnd/>
            <a:tailEnd/>
          </a:ln>
        </p:spPr>
        <p:txBody>
          <a:bodyPr wrap="none">
            <a:spAutoFit/>
          </a:bodyPr>
          <a:lstStyle/>
          <a:p>
            <a:pPr fontAlgn="auto">
              <a:spcBef>
                <a:spcPts val="0"/>
              </a:spcBef>
              <a:spcAft>
                <a:spcPts val="0"/>
              </a:spcAft>
              <a:defRPr/>
            </a:pPr>
            <a:r>
              <a:rPr lang="en-US" sz="3200" b="1" dirty="0">
                <a:ln w="6350">
                  <a:noFill/>
                </a:ln>
                <a:solidFill>
                  <a:schemeClr val="tx2">
                    <a:lumMod val="90000"/>
                  </a:schemeClr>
                </a:solidFill>
                <a:latin typeface="+mn-lt"/>
                <a:cs typeface="+mn-cs"/>
              </a:rPr>
              <a:t>Phases of Increased Vascular Permeability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003004"/>
          <p:cNvPicPr>
            <a:picLocks noChangeAspect="1" noChangeArrowheads="1"/>
          </p:cNvPicPr>
          <p:nvPr/>
        </p:nvPicPr>
        <p:blipFill>
          <a:blip r:embed="rId3">
            <a:lum contrast="42000"/>
          </a:blip>
          <a:srcRect t="22165" b="57841"/>
          <a:stretch>
            <a:fillRect/>
          </a:stretch>
        </p:blipFill>
        <p:spPr bwMode="auto">
          <a:xfrm>
            <a:off x="0" y="1066800"/>
            <a:ext cx="9144000" cy="4572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5100B4B-F5D2-44DD-9A19-A980681504E0}"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Increased Vascular Permeability </a:t>
            </a:r>
          </a:p>
        </p:txBody>
      </p:sp>
      <p:sp>
        <p:nvSpPr>
          <p:cNvPr id="60419" name="Rectangle 3"/>
          <p:cNvSpPr>
            <a:spLocks noGrp="1" noChangeArrowheads="1"/>
          </p:cNvSpPr>
          <p:nvPr>
            <p:ph idx="1"/>
          </p:nvPr>
        </p:nvSpPr>
        <p:spPr>
          <a:xfrm>
            <a:off x="533400" y="1752600"/>
            <a:ext cx="8229600" cy="4648200"/>
          </a:xfrm>
        </p:spPr>
        <p:txBody>
          <a:bodyPr lIns="90488" tIns="44450" rIns="90488" bIns="44450">
            <a:normAutofit fontScale="92500"/>
          </a:bodyPr>
          <a:lstStyle/>
          <a:p>
            <a:pPr>
              <a:lnSpc>
                <a:spcPct val="90000"/>
              </a:lnSpc>
              <a:buClr>
                <a:srgbClr val="FF3300"/>
              </a:buClr>
              <a:buFont typeface="Monotype Sorts"/>
              <a:buNone/>
            </a:pPr>
            <a:r>
              <a:rPr lang="en-US" sz="2400" b="1" i="1" dirty="0" smtClean="0">
                <a:solidFill>
                  <a:srgbClr val="FF3399"/>
                </a:solidFill>
                <a:latin typeface="Arial" pitchFamily="34" charset="0"/>
                <a:cs typeface="Arial" pitchFamily="34" charset="0"/>
              </a:rPr>
              <a:t>2. Immediate sustained reactions</a:t>
            </a:r>
            <a:r>
              <a:rPr lang="en-US" dirty="0" smtClean="0">
                <a:latin typeface="Courier New" pitchFamily="49" charset="0"/>
              </a:rPr>
              <a:t> </a:t>
            </a:r>
          </a:p>
          <a:p>
            <a:pPr lvl="1">
              <a:lnSpc>
                <a:spcPct val="90000"/>
              </a:lnSpc>
            </a:pPr>
            <a:r>
              <a:rPr lang="en-US" sz="2600" dirty="0" smtClean="0">
                <a:latin typeface="Arial" pitchFamily="34" charset="0"/>
                <a:cs typeface="Arial" pitchFamily="34" charset="0"/>
              </a:rPr>
              <a:t>Direct endothelial injury (necrosis and detachment)</a:t>
            </a:r>
          </a:p>
          <a:p>
            <a:pPr lvl="1">
              <a:lnSpc>
                <a:spcPct val="90000"/>
              </a:lnSpc>
            </a:pPr>
            <a:r>
              <a:rPr lang="en-US" sz="2600" dirty="0" smtClean="0">
                <a:latin typeface="Arial" pitchFamily="34" charset="0"/>
                <a:cs typeface="Arial" pitchFamily="34" charset="0"/>
              </a:rPr>
              <a:t>direct damage to the endothelium by the injurious </a:t>
            </a:r>
            <a:r>
              <a:rPr lang="en-US" sz="2600" dirty="0" smtClean="0">
                <a:latin typeface="Arial" pitchFamily="34" charset="0"/>
                <a:cs typeface="Arial" pitchFamily="34" charset="0"/>
              </a:rPr>
              <a:t>stimulus e.g. </a:t>
            </a:r>
            <a:r>
              <a:rPr lang="en-US" sz="2600" dirty="0" smtClean="0">
                <a:latin typeface="Arial" pitchFamily="34" charset="0"/>
                <a:cs typeface="Arial" pitchFamily="34" charset="0"/>
              </a:rPr>
              <a:t>severe burns or </a:t>
            </a:r>
            <a:r>
              <a:rPr lang="en-US" sz="2600" dirty="0" err="1" smtClean="0">
                <a:latin typeface="Arial" pitchFamily="34" charset="0"/>
                <a:cs typeface="Arial" pitchFamily="34" charset="0"/>
              </a:rPr>
              <a:t>lytic</a:t>
            </a:r>
            <a:r>
              <a:rPr lang="en-US" sz="2600" dirty="0" smtClean="0">
                <a:latin typeface="Arial" pitchFamily="34" charset="0"/>
                <a:cs typeface="Arial" pitchFamily="34" charset="0"/>
              </a:rPr>
              <a:t> bacterial infections. </a:t>
            </a:r>
          </a:p>
          <a:p>
            <a:pPr lvl="1">
              <a:lnSpc>
                <a:spcPct val="90000"/>
              </a:lnSpc>
            </a:pPr>
            <a:r>
              <a:rPr lang="en-US" sz="2600" dirty="0" err="1" smtClean="0">
                <a:latin typeface="Arial" pitchFamily="34" charset="0"/>
                <a:cs typeface="Arial" pitchFamily="34" charset="0"/>
              </a:rPr>
              <a:t>Neutrophils</a:t>
            </a:r>
            <a:r>
              <a:rPr lang="en-US" sz="2600" dirty="0" smtClean="0">
                <a:latin typeface="Arial" pitchFamily="34" charset="0"/>
                <a:cs typeface="Arial" pitchFamily="34" charset="0"/>
              </a:rPr>
              <a:t> may also injure the endothelial cells. </a:t>
            </a:r>
          </a:p>
          <a:p>
            <a:pPr lvl="1">
              <a:lnSpc>
                <a:spcPct val="90000"/>
              </a:lnSpc>
            </a:pPr>
            <a:r>
              <a:rPr lang="en-US" sz="2600" dirty="0" smtClean="0">
                <a:latin typeface="Arial" pitchFamily="34" charset="0"/>
                <a:cs typeface="Arial" pitchFamily="34" charset="0"/>
              </a:rPr>
              <a:t>In most instances, leakage starts immediately after injury and is sustained at a high level for several hours until the damaged vessels are </a:t>
            </a:r>
            <a:r>
              <a:rPr lang="en-US" sz="2600" dirty="0" err="1" smtClean="0">
                <a:latin typeface="Arial" pitchFamily="34" charset="0"/>
                <a:cs typeface="Arial" pitchFamily="34" charset="0"/>
              </a:rPr>
              <a:t>thrombosed</a:t>
            </a:r>
            <a:r>
              <a:rPr lang="en-US" sz="2600" dirty="0" smtClean="0">
                <a:latin typeface="Arial" pitchFamily="34" charset="0"/>
                <a:cs typeface="Arial" pitchFamily="34" charset="0"/>
              </a:rPr>
              <a:t> or repaired.</a:t>
            </a:r>
          </a:p>
          <a:p>
            <a:pPr lvl="1">
              <a:lnSpc>
                <a:spcPct val="90000"/>
              </a:lnSpc>
            </a:pPr>
            <a:r>
              <a:rPr lang="en-US" sz="2600" dirty="0" smtClean="0">
                <a:latin typeface="Arial" pitchFamily="34" charset="0"/>
                <a:cs typeface="Arial" pitchFamily="34" charset="0"/>
              </a:rPr>
              <a:t> All levels of the microcirculation are affected:</a:t>
            </a:r>
          </a:p>
          <a:p>
            <a:pPr lvl="2">
              <a:lnSpc>
                <a:spcPct val="90000"/>
              </a:lnSpc>
              <a:buClr>
                <a:srgbClr val="FF0000"/>
              </a:buClr>
            </a:pPr>
            <a:r>
              <a:rPr lang="en-US" sz="2200" dirty="0" err="1" smtClean="0">
                <a:latin typeface="Arial" pitchFamily="34" charset="0"/>
                <a:cs typeface="Arial" pitchFamily="34" charset="0"/>
              </a:rPr>
              <a:t>venules</a:t>
            </a:r>
            <a:r>
              <a:rPr lang="en-US" sz="2200" dirty="0" smtClean="0">
                <a:latin typeface="Arial" pitchFamily="34" charset="0"/>
                <a:cs typeface="Arial" pitchFamily="34" charset="0"/>
              </a:rPr>
              <a:t>, capillaries, and arterioles.</a:t>
            </a:r>
          </a:p>
          <a:p>
            <a:pPr lvl="1">
              <a:lnSpc>
                <a:spcPct val="90000"/>
              </a:lnSpc>
              <a:buFont typeface="Wingdings 2" pitchFamily="18" charset="2"/>
              <a:buNone/>
            </a:pPr>
            <a:endParaRPr lang="en-US" sz="1900" dirty="0" smtClean="0">
              <a:latin typeface="Courier New" pitchFamily="49" charset="0"/>
            </a:endParaRPr>
          </a:p>
          <a:p>
            <a:pPr>
              <a:lnSpc>
                <a:spcPct val="90000"/>
              </a:lnSpc>
              <a:buClr>
                <a:srgbClr val="FFFF00"/>
              </a:buClr>
            </a:pPr>
            <a:endParaRPr lang="en-US" sz="2000" dirty="0" smtClean="0">
              <a:latin typeface="Courier New" pitchFamily="49" charset="0"/>
            </a:endParaRPr>
          </a:p>
        </p:txBody>
      </p:sp>
      <p:sp>
        <p:nvSpPr>
          <p:cNvPr id="4" name="Slide Number Placeholder 3"/>
          <p:cNvSpPr>
            <a:spLocks noGrp="1"/>
          </p:cNvSpPr>
          <p:nvPr>
            <p:ph type="sldNum" sz="quarter" idx="12"/>
          </p:nvPr>
        </p:nvSpPr>
        <p:spPr/>
        <p:txBody>
          <a:bodyPr/>
          <a:lstStyle/>
          <a:p>
            <a:fld id="{35100B4B-F5D2-44DD-9A19-A980681504E0}" type="slidenum">
              <a:rPr lang="en-US" smtClean="0"/>
              <a:pPr/>
              <a:t>46</a:t>
            </a:fld>
            <a:endParaRPr lang="en-US"/>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003004"/>
          <p:cNvPicPr>
            <a:picLocks noChangeAspect="1" noChangeArrowheads="1"/>
          </p:cNvPicPr>
          <p:nvPr/>
        </p:nvPicPr>
        <p:blipFill>
          <a:blip r:embed="rId3">
            <a:lum contrast="12000"/>
          </a:blip>
          <a:srcRect t="42157" b="38570"/>
          <a:stretch>
            <a:fillRect/>
          </a:stretch>
        </p:blipFill>
        <p:spPr bwMode="auto">
          <a:xfrm>
            <a:off x="0" y="990600"/>
            <a:ext cx="9144000" cy="44069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5100B4B-F5D2-44DD-9A19-A980681504E0}"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Increased Vascular Permeability </a:t>
            </a:r>
          </a:p>
        </p:txBody>
      </p:sp>
      <p:sp>
        <p:nvSpPr>
          <p:cNvPr id="62467" name="Rectangle 3"/>
          <p:cNvSpPr>
            <a:spLocks noGrp="1" noChangeArrowheads="1"/>
          </p:cNvSpPr>
          <p:nvPr>
            <p:ph idx="1"/>
          </p:nvPr>
        </p:nvSpPr>
        <p:spPr/>
        <p:txBody>
          <a:bodyPr lIns="90488" tIns="44450" rIns="90488" bIns="44450"/>
          <a:lstStyle/>
          <a:p>
            <a:pPr>
              <a:buClr>
                <a:srgbClr val="FF3300"/>
              </a:buClr>
              <a:buFont typeface="Monotype Sorts"/>
              <a:buNone/>
            </a:pPr>
            <a:r>
              <a:rPr lang="en-US" sz="2400" b="1" i="1" dirty="0" smtClean="0">
                <a:solidFill>
                  <a:srgbClr val="FF3399"/>
                </a:solidFill>
                <a:latin typeface="Arial" pitchFamily="34" charset="0"/>
                <a:cs typeface="Arial" pitchFamily="34" charset="0"/>
              </a:rPr>
              <a:t>3. Delayed prolonged leakage.</a:t>
            </a:r>
          </a:p>
          <a:p>
            <a:pPr lvl="1">
              <a:buClr>
                <a:srgbClr val="FF3300"/>
              </a:buClr>
              <a:buFont typeface="Monotype Sorts"/>
              <a:buChar char="u"/>
            </a:pPr>
            <a:r>
              <a:rPr lang="en-US" sz="2000" dirty="0" smtClean="0">
                <a:latin typeface="Arial" pitchFamily="34" charset="0"/>
                <a:cs typeface="Arial" pitchFamily="34" charset="0"/>
              </a:rPr>
              <a:t>relatively common type of increased permeability that </a:t>
            </a:r>
            <a:r>
              <a:rPr lang="en-US" sz="2000" i="1" dirty="0" smtClean="0">
                <a:latin typeface="Arial" pitchFamily="34" charset="0"/>
                <a:cs typeface="Arial" pitchFamily="34" charset="0"/>
              </a:rPr>
              <a:t>begins after a delay of 2 to 12 hours, lasts for several hours or even days</a:t>
            </a:r>
          </a:p>
          <a:p>
            <a:pPr lvl="1">
              <a:buClr>
                <a:srgbClr val="FF3300"/>
              </a:buClr>
              <a:buFont typeface="Monotype Sorts"/>
              <a:buChar char="u"/>
            </a:pPr>
            <a:r>
              <a:rPr lang="en-US" sz="2000" i="1" dirty="0" smtClean="0">
                <a:latin typeface="Arial" pitchFamily="34" charset="0"/>
                <a:cs typeface="Arial" pitchFamily="34" charset="0"/>
              </a:rPr>
              <a:t>involves </a:t>
            </a:r>
            <a:r>
              <a:rPr lang="en-US" sz="2000" i="1" dirty="0" err="1" smtClean="0">
                <a:latin typeface="Arial" pitchFamily="34" charset="0"/>
                <a:cs typeface="Arial" pitchFamily="34" charset="0"/>
              </a:rPr>
              <a:t>venules</a:t>
            </a:r>
            <a:r>
              <a:rPr lang="en-US" sz="2000" i="1" dirty="0" smtClean="0">
                <a:latin typeface="Arial" pitchFamily="34" charset="0"/>
                <a:cs typeface="Arial" pitchFamily="34" charset="0"/>
              </a:rPr>
              <a:t> as well as capillaries</a:t>
            </a:r>
            <a:r>
              <a:rPr lang="en-US" sz="2000" dirty="0" smtClean="0">
                <a:latin typeface="Arial" pitchFamily="34" charset="0"/>
                <a:cs typeface="Arial" pitchFamily="34" charset="0"/>
              </a:rPr>
              <a:t>. </a:t>
            </a:r>
          </a:p>
          <a:p>
            <a:pPr lvl="1">
              <a:buClr>
                <a:srgbClr val="FF3300"/>
              </a:buClr>
              <a:buFont typeface="Monotype Sorts"/>
              <a:buChar char="u"/>
            </a:pPr>
            <a:r>
              <a:rPr lang="en-US" sz="2000" dirty="0" smtClean="0">
                <a:latin typeface="Arial" pitchFamily="34" charset="0"/>
                <a:cs typeface="Arial" pitchFamily="34" charset="0"/>
              </a:rPr>
              <a:t>Such leakage is caused by mild to moderate thermal injury, x-radiation or ultraviolet radiation, sunburn and certain bacterial toxins. </a:t>
            </a:r>
          </a:p>
          <a:p>
            <a:pPr lvl="1">
              <a:buClr>
                <a:srgbClr val="FF3300"/>
              </a:buClr>
              <a:buFont typeface="Monotype Sorts"/>
              <a:buChar char="u"/>
            </a:pPr>
            <a:r>
              <a:rPr lang="en-US" sz="2000" dirty="0" smtClean="0">
                <a:latin typeface="Arial" pitchFamily="34" charset="0"/>
                <a:cs typeface="Arial" pitchFamily="34" charset="0"/>
              </a:rPr>
              <a:t>The mechanism </a:t>
            </a:r>
            <a:r>
              <a:rPr lang="en-US" sz="2000" dirty="0" smtClean="0">
                <a:latin typeface="Arial" pitchFamily="34" charset="0"/>
                <a:cs typeface="Arial" pitchFamily="34" charset="0"/>
              </a:rPr>
              <a:t>is unclear. </a:t>
            </a:r>
            <a:r>
              <a:rPr lang="en-US" sz="1600" dirty="0" smtClean="0">
                <a:latin typeface="Arial" pitchFamily="34" charset="0"/>
                <a:cs typeface="Arial" pitchFamily="34" charset="0"/>
              </a:rPr>
              <a:t>It </a:t>
            </a:r>
            <a:r>
              <a:rPr lang="en-US" sz="1600" dirty="0" smtClean="0">
                <a:latin typeface="Arial" pitchFamily="34" charset="0"/>
                <a:cs typeface="Arial" pitchFamily="34" charset="0"/>
              </a:rPr>
              <a:t>may result </a:t>
            </a:r>
            <a:r>
              <a:rPr lang="en-US" sz="1600" dirty="0" smtClean="0">
                <a:latin typeface="Arial" pitchFamily="34" charset="0"/>
                <a:cs typeface="Arial" pitchFamily="34" charset="0"/>
              </a:rPr>
              <a:t>from:</a:t>
            </a:r>
          </a:p>
          <a:p>
            <a:pPr lvl="2">
              <a:buClr>
                <a:srgbClr val="FF3300"/>
              </a:buClr>
              <a:buFont typeface="Monotype Sorts"/>
              <a:buChar char="u"/>
            </a:pPr>
            <a:r>
              <a:rPr lang="en-US" sz="1600" dirty="0" smtClean="0">
                <a:latin typeface="Arial" pitchFamily="34" charset="0"/>
                <a:cs typeface="Arial" pitchFamily="34" charset="0"/>
              </a:rPr>
              <a:t> </a:t>
            </a:r>
            <a:r>
              <a:rPr lang="en-US" sz="1600" dirty="0" smtClean="0">
                <a:latin typeface="Arial" pitchFamily="34" charset="0"/>
                <a:cs typeface="Arial" pitchFamily="34" charset="0"/>
              </a:rPr>
              <a:t>the direct effect of the injurious agent, leading to delayed endothelial cell damage </a:t>
            </a:r>
            <a:endParaRPr lang="en-US" sz="1600" dirty="0" smtClean="0">
              <a:latin typeface="Arial" pitchFamily="34" charset="0"/>
              <a:cs typeface="Arial" pitchFamily="34" charset="0"/>
            </a:endParaRPr>
          </a:p>
          <a:p>
            <a:pPr lvl="2">
              <a:buClr>
                <a:srgbClr val="FF3300"/>
              </a:buClr>
              <a:buNone/>
            </a:pPr>
            <a:r>
              <a:rPr lang="en-US" sz="1600" dirty="0" smtClean="0">
                <a:latin typeface="Arial" pitchFamily="34" charset="0"/>
                <a:cs typeface="Arial" pitchFamily="34" charset="0"/>
              </a:rPr>
              <a:t>or </a:t>
            </a:r>
          </a:p>
          <a:p>
            <a:pPr lvl="2">
              <a:buClr>
                <a:srgbClr val="FF3300"/>
              </a:buClr>
              <a:buFont typeface="Monotype Sorts"/>
              <a:buChar char="u"/>
            </a:pPr>
            <a:r>
              <a:rPr lang="en-US" sz="1600" dirty="0" smtClean="0">
                <a:latin typeface="Arial" pitchFamily="34" charset="0"/>
                <a:cs typeface="Arial" pitchFamily="34" charset="0"/>
              </a:rPr>
              <a:t>the </a:t>
            </a:r>
            <a:r>
              <a:rPr lang="en-US" sz="1600" dirty="0" smtClean="0">
                <a:latin typeface="Arial" pitchFamily="34" charset="0"/>
                <a:cs typeface="Arial" pitchFamily="34" charset="0"/>
              </a:rPr>
              <a:t>effect of cytokines causing endothelial retraction. </a:t>
            </a:r>
            <a:r>
              <a:rPr lang="en-US" dirty="0" smtClean="0"/>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48</a:t>
            </a:fld>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Increased Vascular Permeability </a:t>
            </a:r>
          </a:p>
        </p:txBody>
      </p:sp>
      <p:sp>
        <p:nvSpPr>
          <p:cNvPr id="63491" name="Rectangle 3"/>
          <p:cNvSpPr>
            <a:spLocks noGrp="1" noChangeArrowheads="1"/>
          </p:cNvSpPr>
          <p:nvPr>
            <p:ph idx="1"/>
          </p:nvPr>
        </p:nvSpPr>
        <p:spPr>
          <a:xfrm>
            <a:off x="685800" y="1600200"/>
            <a:ext cx="7772400" cy="3581400"/>
          </a:xfrm>
        </p:spPr>
        <p:txBody>
          <a:bodyPr lIns="90488" tIns="44450" rIns="90488" bIns="44450"/>
          <a:lstStyle/>
          <a:p>
            <a:pPr>
              <a:lnSpc>
                <a:spcPct val="90000"/>
              </a:lnSpc>
              <a:buClr>
                <a:srgbClr val="FF3300"/>
              </a:buClr>
              <a:buFont typeface="Monotype Sorts"/>
              <a:buNone/>
            </a:pPr>
            <a:r>
              <a:rPr lang="en-US" sz="2400" i="1" dirty="0" smtClean="0">
                <a:solidFill>
                  <a:srgbClr val="FF3399"/>
                </a:solidFill>
                <a:latin typeface="Arial" pitchFamily="34" charset="0"/>
                <a:cs typeface="Arial" pitchFamily="34" charset="0"/>
              </a:rPr>
              <a:t> </a:t>
            </a:r>
            <a:endParaRPr lang="en-US" sz="2400" b="1" dirty="0" smtClean="0">
              <a:latin typeface="Arial" pitchFamily="34" charset="0"/>
              <a:cs typeface="Arial" pitchFamily="34" charset="0"/>
            </a:endParaRPr>
          </a:p>
          <a:p>
            <a:pPr>
              <a:lnSpc>
                <a:spcPct val="90000"/>
              </a:lnSpc>
              <a:buClr>
                <a:srgbClr val="FF3300"/>
              </a:buClr>
              <a:buFont typeface="Monotype Sorts"/>
              <a:buNone/>
            </a:pPr>
            <a:r>
              <a:rPr lang="en-US" sz="2400" i="1" dirty="0" smtClean="0">
                <a:solidFill>
                  <a:srgbClr val="FF3399"/>
                </a:solidFill>
                <a:latin typeface="Arial" pitchFamily="34" charset="0"/>
                <a:cs typeface="Arial" pitchFamily="34" charset="0"/>
              </a:rPr>
              <a:t> Leukocyte-mediated endothelial injury.</a:t>
            </a:r>
            <a:r>
              <a:rPr lang="en-US" sz="2400" dirty="0" smtClean="0">
                <a:latin typeface="Arial" pitchFamily="34" charset="0"/>
                <a:cs typeface="Arial" pitchFamily="34" charset="0"/>
              </a:rPr>
              <a:t> </a:t>
            </a:r>
          </a:p>
          <a:p>
            <a:pPr lvl="1">
              <a:lnSpc>
                <a:spcPct val="90000"/>
              </a:lnSpc>
              <a:buClr>
                <a:srgbClr val="FF3300"/>
              </a:buClr>
              <a:buFont typeface="Monotype Sorts"/>
              <a:buChar char="u"/>
            </a:pPr>
            <a:r>
              <a:rPr lang="en-US" sz="2000" dirty="0" smtClean="0">
                <a:latin typeface="Arial" pitchFamily="34" charset="0"/>
                <a:cs typeface="Arial" pitchFamily="34" charset="0"/>
              </a:rPr>
              <a:t>Leukocytes adhere to endothelium relatively early in inflammation.</a:t>
            </a:r>
          </a:p>
          <a:p>
            <a:pPr lvl="1">
              <a:lnSpc>
                <a:spcPct val="90000"/>
              </a:lnSpc>
              <a:buClr>
                <a:srgbClr val="FF3300"/>
              </a:buClr>
              <a:buFont typeface="Monotype Sorts"/>
              <a:buChar char="u"/>
            </a:pPr>
            <a:r>
              <a:rPr lang="en-US" sz="2000" dirty="0" smtClean="0">
                <a:latin typeface="Arial" pitchFamily="34" charset="0"/>
                <a:cs typeface="Arial" pitchFamily="34" charset="0"/>
              </a:rPr>
              <a:t> such leukocytes may be activated in the process, releasing toxic oxygen species and </a:t>
            </a:r>
            <a:r>
              <a:rPr lang="en-US" sz="2000" dirty="0" err="1" smtClean="0">
                <a:latin typeface="Arial" pitchFamily="34" charset="0"/>
                <a:cs typeface="Arial" pitchFamily="34" charset="0"/>
              </a:rPr>
              <a:t>proteolytic</a:t>
            </a:r>
            <a:r>
              <a:rPr lang="en-US" sz="2000" dirty="0" smtClean="0">
                <a:latin typeface="Arial" pitchFamily="34" charset="0"/>
                <a:cs typeface="Arial" pitchFamily="34" charset="0"/>
              </a:rPr>
              <a:t> enzymes, which then cause endothelial injury or detachment, resulting in increased permeability.</a:t>
            </a:r>
          </a:p>
          <a:p>
            <a:pPr lvl="1">
              <a:lnSpc>
                <a:spcPct val="90000"/>
              </a:lnSpc>
              <a:buClr>
                <a:srgbClr val="FF3300"/>
              </a:buClr>
              <a:buFont typeface="Monotype Sorts"/>
              <a:buChar char="u"/>
            </a:pPr>
            <a:r>
              <a:rPr lang="en-US" sz="2000" dirty="0" smtClean="0">
                <a:latin typeface="Arial" pitchFamily="34" charset="0"/>
                <a:cs typeface="Arial" pitchFamily="34" charset="0"/>
              </a:rPr>
              <a:t> In acute inflammation, this </a:t>
            </a:r>
            <a:r>
              <a:rPr lang="en-US" sz="2000" dirty="0" smtClean="0">
                <a:latin typeface="Arial" pitchFamily="34" charset="0"/>
                <a:cs typeface="Arial" pitchFamily="34" charset="0"/>
              </a:rPr>
              <a:t>is </a:t>
            </a:r>
            <a:r>
              <a:rPr lang="en-US" sz="2000" dirty="0" smtClean="0">
                <a:latin typeface="Arial" pitchFamily="34" charset="0"/>
                <a:cs typeface="Arial" pitchFamily="34" charset="0"/>
              </a:rPr>
              <a:t>largely restricted to vascular sites, such as </a:t>
            </a:r>
            <a:r>
              <a:rPr lang="en-US" sz="2000" dirty="0" err="1" smtClean="0">
                <a:latin typeface="Arial" pitchFamily="34" charset="0"/>
                <a:cs typeface="Arial" pitchFamily="34" charset="0"/>
              </a:rPr>
              <a:t>venules</a:t>
            </a:r>
            <a:r>
              <a:rPr lang="en-US" sz="2000" dirty="0" smtClean="0">
                <a:latin typeface="Arial" pitchFamily="34" charset="0"/>
                <a:cs typeface="Arial" pitchFamily="34" charset="0"/>
              </a:rPr>
              <a:t> and pulmonary and </a:t>
            </a:r>
            <a:r>
              <a:rPr lang="en-US" sz="2000" dirty="0" err="1" smtClean="0">
                <a:latin typeface="Arial" pitchFamily="34" charset="0"/>
                <a:cs typeface="Arial" pitchFamily="34" charset="0"/>
              </a:rPr>
              <a:t>glomerular</a:t>
            </a:r>
            <a:r>
              <a:rPr lang="en-US" sz="2000" dirty="0" smtClean="0">
                <a:latin typeface="Arial" pitchFamily="34" charset="0"/>
                <a:cs typeface="Arial" pitchFamily="34" charset="0"/>
              </a:rPr>
              <a:t> capillaries.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49</a:t>
            </a:fld>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3053"/>
            <a:ext cx="8767794" cy="1143000"/>
          </a:xfrm>
        </p:spPr>
        <p:txBody>
          <a:bodyPr>
            <a:normAutofit fontScale="90000"/>
          </a:bodyPr>
          <a:lstStyle/>
          <a:p>
            <a:r>
              <a:rPr lang="en-US" dirty="0" smtClean="0"/>
              <a:t>How does inflammation accomplish the protection?</a:t>
            </a:r>
            <a:endParaRPr lang="en-US" dirty="0"/>
          </a:p>
        </p:txBody>
      </p:sp>
      <p:sp>
        <p:nvSpPr>
          <p:cNvPr id="3" name="Content Placeholder 2"/>
          <p:cNvSpPr>
            <a:spLocks noGrp="1"/>
          </p:cNvSpPr>
          <p:nvPr>
            <p:ph idx="1"/>
          </p:nvPr>
        </p:nvSpPr>
        <p:spPr>
          <a:xfrm>
            <a:off x="381000" y="1716711"/>
            <a:ext cx="8691594" cy="5141289"/>
          </a:xfrm>
        </p:spPr>
        <p:txBody>
          <a:bodyPr>
            <a:normAutofit/>
          </a:bodyPr>
          <a:lstStyle/>
          <a:p>
            <a:r>
              <a:rPr lang="en-US" dirty="0" smtClean="0"/>
              <a:t>Inflammation serves to: </a:t>
            </a:r>
          </a:p>
          <a:p>
            <a:pPr lvl="1"/>
            <a:r>
              <a:rPr lang="en-US" b="1" dirty="0" smtClean="0"/>
              <a:t>destroy</a:t>
            </a:r>
            <a:r>
              <a:rPr lang="en-US" dirty="0" smtClean="0"/>
              <a:t>, </a:t>
            </a:r>
            <a:r>
              <a:rPr lang="en-US" b="1" dirty="0" smtClean="0"/>
              <a:t>dilute </a:t>
            </a:r>
            <a:r>
              <a:rPr lang="en-US" dirty="0" smtClean="0"/>
              <a:t>or </a:t>
            </a:r>
            <a:r>
              <a:rPr lang="en-US" b="1" dirty="0" smtClean="0"/>
              <a:t>isolate the injurious agent </a:t>
            </a:r>
            <a:r>
              <a:rPr lang="en-US" dirty="0" smtClean="0"/>
              <a:t>(microbes, toxins), and</a:t>
            </a:r>
          </a:p>
          <a:p>
            <a:pPr lvl="1"/>
            <a:r>
              <a:rPr lang="en-US" dirty="0" smtClean="0"/>
              <a:t>eliminate the necrotic cells and tissues.</a:t>
            </a:r>
          </a:p>
          <a:p>
            <a:r>
              <a:rPr lang="en-US" dirty="0" smtClean="0"/>
              <a:t>Then it starts a series of events which leads as far as possible to the healing and reconstitution of the damaged tissue.</a:t>
            </a:r>
          </a:p>
          <a:p>
            <a:pPr>
              <a:buNone/>
            </a:pPr>
            <a:r>
              <a:rPr lang="en-US" dirty="0" smtClean="0">
                <a:sym typeface="Wingdings" pitchFamily="2" charset="2"/>
              </a:rPr>
              <a:t> </a:t>
            </a:r>
            <a:r>
              <a:rPr lang="en-US" dirty="0" smtClean="0"/>
              <a:t>Therefore, Inflammation is part of a broader protective response </a:t>
            </a:r>
            <a:r>
              <a:rPr lang="en-US" i="1" dirty="0" smtClean="0"/>
              <a:t>(innate immunity )</a:t>
            </a:r>
            <a:r>
              <a:rPr lang="en-US" dirty="0" smtClean="0"/>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003004"/>
          <p:cNvPicPr>
            <a:picLocks noChangeAspect="1" noChangeArrowheads="1"/>
          </p:cNvPicPr>
          <p:nvPr/>
        </p:nvPicPr>
        <p:blipFill>
          <a:blip r:embed="rId3">
            <a:lum bright="12000" contrast="12000"/>
          </a:blip>
          <a:srcRect t="61430" b="18092"/>
          <a:stretch>
            <a:fillRect/>
          </a:stretch>
        </p:blipFill>
        <p:spPr bwMode="auto">
          <a:xfrm>
            <a:off x="0" y="838200"/>
            <a:ext cx="9144000" cy="46831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5100B4B-F5D2-44DD-9A19-A980681504E0}"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fontAlgn="auto">
              <a:spcAft>
                <a:spcPts val="0"/>
              </a:spcAft>
              <a:defRPr/>
            </a:pPr>
            <a:r>
              <a:rPr lang="en-US" dirty="0" smtClean="0">
                <a:solidFill>
                  <a:schemeClr val="tx2">
                    <a:lumMod val="90000"/>
                  </a:schemeClr>
                </a:solidFill>
              </a:rPr>
              <a:t>Phases of Increased Vascular Permeability </a:t>
            </a:r>
          </a:p>
        </p:txBody>
      </p:sp>
      <p:sp>
        <p:nvSpPr>
          <p:cNvPr id="65539" name="Rectangle 3"/>
          <p:cNvSpPr>
            <a:spLocks noGrp="1" noChangeArrowheads="1"/>
          </p:cNvSpPr>
          <p:nvPr>
            <p:ph idx="1"/>
          </p:nvPr>
        </p:nvSpPr>
        <p:spPr>
          <a:xfrm>
            <a:off x="381000" y="1676400"/>
            <a:ext cx="8229600" cy="4495800"/>
          </a:xfrm>
        </p:spPr>
        <p:txBody>
          <a:bodyPr/>
          <a:lstStyle/>
          <a:p>
            <a:pPr>
              <a:buClr>
                <a:srgbClr val="FF3300"/>
              </a:buClr>
              <a:buFont typeface="Monotype Sorts"/>
              <a:buNone/>
            </a:pPr>
            <a:endParaRPr lang="en-US" b="1" smtClean="0">
              <a:latin typeface="Arial" pitchFamily="34" charset="0"/>
              <a:cs typeface="Arial" pitchFamily="34" charset="0"/>
            </a:endParaRPr>
          </a:p>
          <a:p>
            <a:pPr>
              <a:buFontTx/>
              <a:buNone/>
            </a:pPr>
            <a:r>
              <a:rPr lang="en-US" sz="2400" i="1" smtClean="0">
                <a:solidFill>
                  <a:srgbClr val="FF3399"/>
                </a:solidFill>
                <a:latin typeface="Arial" pitchFamily="34" charset="0"/>
                <a:cs typeface="Arial" pitchFamily="34" charset="0"/>
              </a:rPr>
              <a:t> Increased transcytosis across the endothelial cytoplasm </a:t>
            </a:r>
          </a:p>
          <a:p>
            <a:r>
              <a:rPr lang="en-US" smtClean="0">
                <a:latin typeface="Arial" pitchFamily="34" charset="0"/>
                <a:cs typeface="Arial" pitchFamily="34" charset="0"/>
              </a:rPr>
              <a:t>Transcytosis occurs across channels consisting of clusters of interconnected</a:t>
            </a:r>
          </a:p>
          <a:p>
            <a:r>
              <a:rPr lang="en-US" smtClean="0">
                <a:latin typeface="Arial" pitchFamily="34" charset="0"/>
                <a:cs typeface="Arial" pitchFamily="34" charset="0"/>
              </a:rPr>
              <a:t>This mechanism of increased permeability is induced by histamine and most chemical mediators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solidFill>
                  <a:schemeClr val="tx2">
                    <a:lumMod val="90000"/>
                  </a:schemeClr>
                </a:solidFill>
                <a:latin typeface="Arial" pitchFamily="34" charset="0"/>
                <a:cs typeface="Arial" pitchFamily="34" charset="0"/>
              </a:rPr>
              <a:t>Transcytosis</a:t>
            </a:r>
            <a:endParaRPr lang="en-US" dirty="0">
              <a:solidFill>
                <a:schemeClr val="tx2">
                  <a:lumMod val="90000"/>
                </a:schemeClr>
              </a:solidFill>
            </a:endParaRPr>
          </a:p>
        </p:txBody>
      </p:sp>
      <p:pic>
        <p:nvPicPr>
          <p:cNvPr id="66563" name="Picture 5" descr="d:\Inetpub\ombroot\content\0721601871\graphics\fullsize\S01871-002-f004.jpg"/>
          <p:cNvPicPr>
            <a:picLocks noGrp="1" noChangeAspect="1" noChangeArrowheads="1"/>
          </p:cNvPicPr>
          <p:nvPr>
            <p:ph idx="1"/>
          </p:nvPr>
        </p:nvPicPr>
        <p:blipFill>
          <a:blip r:embed="rId2"/>
          <a:srcRect t="57745" b="21928"/>
          <a:stretch>
            <a:fillRect/>
          </a:stretch>
        </p:blipFill>
        <p:spPr>
          <a:xfrm>
            <a:off x="685800" y="1981200"/>
            <a:ext cx="7696200" cy="3733800"/>
          </a:xfrm>
          <a:ln>
            <a:solidFill>
              <a:schemeClr val="tx1"/>
            </a:solidFill>
          </a:ln>
        </p:spPr>
      </p:pic>
      <p:sp>
        <p:nvSpPr>
          <p:cNvPr id="4" name="Slide Number Placeholder 3"/>
          <p:cNvSpPr>
            <a:spLocks noGrp="1"/>
          </p:cNvSpPr>
          <p:nvPr>
            <p:ph type="sldNum" sz="quarter" idx="12"/>
          </p:nvPr>
        </p:nvSpPr>
        <p:spPr/>
        <p:txBody>
          <a:bodyPr/>
          <a:lstStyle/>
          <a:p>
            <a:fld id="{35100B4B-F5D2-44DD-9A19-A980681504E0}"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fontAlgn="auto">
              <a:spcAft>
                <a:spcPts val="0"/>
              </a:spcAft>
              <a:defRPr/>
            </a:pPr>
            <a:r>
              <a:rPr lang="en-US" dirty="0" smtClean="0">
                <a:solidFill>
                  <a:schemeClr val="tx2">
                    <a:lumMod val="90000"/>
                  </a:schemeClr>
                </a:solidFill>
              </a:rPr>
              <a:t>Phases of Increased Vascular Permeability </a:t>
            </a:r>
          </a:p>
        </p:txBody>
      </p:sp>
      <p:sp>
        <p:nvSpPr>
          <p:cNvPr id="67587" name="Rectangle 3"/>
          <p:cNvSpPr>
            <a:spLocks noGrp="1" noChangeArrowheads="1"/>
          </p:cNvSpPr>
          <p:nvPr>
            <p:ph idx="1"/>
          </p:nvPr>
        </p:nvSpPr>
        <p:spPr/>
        <p:txBody>
          <a:bodyPr/>
          <a:lstStyle/>
          <a:p>
            <a:pPr>
              <a:buClr>
                <a:srgbClr val="FF3300"/>
              </a:buClr>
              <a:buFont typeface="Monotype Sorts"/>
              <a:buNone/>
            </a:pPr>
            <a:r>
              <a:rPr lang="en-US" b="1" smtClean="0">
                <a:latin typeface="Arial" pitchFamily="34" charset="0"/>
                <a:cs typeface="Arial" pitchFamily="34" charset="0"/>
              </a:rPr>
              <a:t>Other mechanisms:</a:t>
            </a:r>
          </a:p>
          <a:p>
            <a:r>
              <a:rPr lang="en-US" i="1" smtClean="0">
                <a:solidFill>
                  <a:srgbClr val="FF3399"/>
                </a:solidFill>
                <a:latin typeface="Arial" pitchFamily="34" charset="0"/>
                <a:cs typeface="Arial" pitchFamily="34" charset="0"/>
              </a:rPr>
              <a:t>Leakage from new blood vessels</a:t>
            </a:r>
            <a:r>
              <a:rPr lang="en-US" smtClean="0">
                <a:solidFill>
                  <a:srgbClr val="FF3399"/>
                </a:solidFill>
                <a:latin typeface="Arial" pitchFamily="34" charset="0"/>
                <a:cs typeface="Arial" pitchFamily="34" charset="0"/>
              </a:rPr>
              <a:t>.</a:t>
            </a:r>
            <a:r>
              <a:rPr lang="en-US" smtClean="0">
                <a:solidFill>
                  <a:srgbClr val="000000"/>
                </a:solidFill>
                <a:latin typeface="Arial" pitchFamily="34" charset="0"/>
                <a:cs typeface="Arial" pitchFamily="34" charset="0"/>
              </a:rPr>
              <a:t> </a:t>
            </a:r>
          </a:p>
        </p:txBody>
      </p:sp>
      <p:pic>
        <p:nvPicPr>
          <p:cNvPr id="67588" name="Picture 5" descr="d:\Inetpub\ombroot\content\0721601871\graphics\fullsize\S01871-002-f004.jpg"/>
          <p:cNvPicPr>
            <a:picLocks noChangeAspect="1" noChangeArrowheads="1"/>
          </p:cNvPicPr>
          <p:nvPr/>
        </p:nvPicPr>
        <p:blipFill>
          <a:blip r:embed="rId3"/>
          <a:srcRect t="77483" b="2193"/>
          <a:stretch>
            <a:fillRect/>
          </a:stretch>
        </p:blipFill>
        <p:spPr bwMode="auto">
          <a:xfrm>
            <a:off x="762000" y="3048000"/>
            <a:ext cx="7620000" cy="2849563"/>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35100B4B-F5D2-44DD-9A19-A980681504E0}"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smtClean="0"/>
              <a:t>Endothelial cell contraction  </a:t>
            </a:r>
            <a:r>
              <a:rPr lang="en-US" sz="2000" dirty="0" smtClean="0">
                <a:solidFill>
                  <a:srgbClr val="00B0F0"/>
                </a:solidFill>
              </a:rPr>
              <a:t>15-30 min</a:t>
            </a:r>
            <a:endParaRPr lang="en-US" sz="2000" i="1" dirty="0" smtClean="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smtClean="0"/>
              <a:t>Endothelial injury</a:t>
            </a:r>
          </a:p>
          <a:p>
            <a:pPr marL="914400" lvl="1" indent="-457200" fontAlgn="auto">
              <a:lnSpc>
                <a:spcPct val="90000"/>
              </a:lnSpc>
              <a:spcAft>
                <a:spcPts val="0"/>
              </a:spcAft>
              <a:buSzPct val="66000"/>
              <a:buFont typeface="Wingdings" pitchFamily="2" charset="2"/>
              <a:buChar char="Ø"/>
              <a:defRPr/>
            </a:pPr>
            <a:r>
              <a:rPr lang="en-US" sz="2000" i="1" dirty="0" smtClean="0"/>
              <a:t>immediate sustained response   </a:t>
            </a:r>
            <a:r>
              <a:rPr lang="en-US" sz="2000" dirty="0" smtClean="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smtClean="0"/>
              <a:t>delayed prolonged leakage </a:t>
            </a:r>
            <a:r>
              <a:rPr lang="en-US" sz="2000" i="1" dirty="0" smtClean="0">
                <a:solidFill>
                  <a:srgbClr val="00B0F0"/>
                </a:solidFill>
              </a:rPr>
              <a:t>  1</a:t>
            </a:r>
            <a:r>
              <a:rPr lang="en-US" sz="2000" dirty="0" smtClean="0">
                <a:solidFill>
                  <a:srgbClr val="00B0F0"/>
                </a:solidFill>
              </a:rPr>
              <a:t>2 hours- days</a:t>
            </a:r>
            <a:endParaRPr lang="en-US" sz="2000" i="1" dirty="0" smtClean="0"/>
          </a:p>
          <a:p>
            <a:pPr marL="594360" indent="-457200" fontAlgn="auto">
              <a:lnSpc>
                <a:spcPct val="90000"/>
              </a:lnSpc>
              <a:spcAft>
                <a:spcPts val="0"/>
              </a:spcAft>
              <a:buSzPct val="66000"/>
              <a:buFont typeface="Wingdings" pitchFamily="2" charset="2"/>
              <a:buChar char="Ø"/>
              <a:defRPr/>
            </a:pPr>
            <a:r>
              <a:rPr lang="en-US" sz="2400" i="1" dirty="0" smtClean="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smtClean="0"/>
              <a:t>Transcytosis</a:t>
            </a:r>
            <a:r>
              <a:rPr lang="en-US" sz="2400" i="1" dirty="0" smtClean="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smtClean="0"/>
              <a:t>Leakage from new blood vessels</a:t>
            </a:r>
          </a:p>
          <a:p>
            <a:pPr marL="548640" indent="-411480" fontAlgn="auto">
              <a:lnSpc>
                <a:spcPct val="90000"/>
              </a:lnSpc>
              <a:spcAft>
                <a:spcPts val="0"/>
              </a:spcAft>
              <a:buFont typeface="Wingdings 2"/>
              <a:buNone/>
              <a:defRPr/>
            </a:pPr>
            <a:endParaRPr lang="en-US" sz="2400" i="1" dirty="0" smtClean="0"/>
          </a:p>
        </p:txBody>
      </p:sp>
      <p:pic>
        <p:nvPicPr>
          <p:cNvPr id="68611" name="Picture 5" descr="d:\Inetpub\ombroot\content\0721601871\graphics\fullsize\S01871-002-f004.jpg"/>
          <p:cNvPicPr>
            <a:picLocks noChangeAspect="1" noChangeArrowheads="1"/>
          </p:cNvPicPr>
          <p:nvPr/>
        </p:nvPicPr>
        <p:blipFill>
          <a:blip r:embed="rId3"/>
          <a:srcRect b="2193"/>
          <a:stretch>
            <a:fillRect/>
          </a:stretch>
        </p:blipFill>
        <p:spPr bwMode="auto">
          <a:xfrm>
            <a:off x="5791200" y="0"/>
            <a:ext cx="3352800" cy="6858000"/>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0" y="228600"/>
            <a:ext cx="5257800" cy="954107"/>
          </a:xfrm>
          <a:prstGeom prst="rect">
            <a:avLst/>
          </a:prstGeom>
          <a:noFill/>
          <a:ln w="9525">
            <a:noFill/>
            <a:miter lim="800000"/>
            <a:headEnd/>
            <a:tailEnd/>
          </a:ln>
        </p:spPr>
        <p:txBody>
          <a:bodyPr wrap="square">
            <a:spAutoFit/>
          </a:bodyPr>
          <a:lstStyle/>
          <a:p>
            <a:r>
              <a:rPr lang="en-US" sz="2800" b="1" dirty="0">
                <a:solidFill>
                  <a:schemeClr val="tx2">
                    <a:lumMod val="50000"/>
                  </a:schemeClr>
                </a:solidFill>
                <a:latin typeface="Book Antiqua" pitchFamily="18" charset="0"/>
              </a:rPr>
              <a:t>Mechanisms lead to increased vascular permeability</a:t>
            </a:r>
          </a:p>
        </p:txBody>
      </p:sp>
      <p:sp>
        <p:nvSpPr>
          <p:cNvPr id="5" name="Slide Number Placeholder 4"/>
          <p:cNvSpPr>
            <a:spLocks noGrp="1"/>
          </p:cNvSpPr>
          <p:nvPr>
            <p:ph type="sldNum" sz="quarter" idx="12"/>
          </p:nvPr>
        </p:nvSpPr>
        <p:spPr/>
        <p:txBody>
          <a:bodyPr/>
          <a:lstStyle/>
          <a:p>
            <a:fld id="{35100B4B-F5D2-44DD-9A19-A980681504E0}"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3"/>
          <a:srcRect/>
          <a:stretch>
            <a:fillRect/>
          </a:stretch>
        </p:blipFill>
        <p:spPr>
          <a:xfrm>
            <a:off x="228600" y="685800"/>
            <a:ext cx="8743950" cy="4800600"/>
          </a:xfrm>
        </p:spPr>
      </p:pic>
      <p:sp>
        <p:nvSpPr>
          <p:cNvPr id="5" name="Rectangle 4"/>
          <p:cNvSpPr/>
          <p:nvPr/>
        </p:nvSpPr>
        <p:spPr>
          <a:xfrm>
            <a:off x="457200" y="811213"/>
            <a:ext cx="685800" cy="40798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228600" y="3429000"/>
            <a:ext cx="685800" cy="1981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p:cNvSpPr/>
          <p:nvPr/>
        </p:nvSpPr>
        <p:spPr>
          <a:xfrm>
            <a:off x="838200" y="4191000"/>
            <a:ext cx="762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6" name="Slide Number Placeholder 5"/>
          <p:cNvSpPr>
            <a:spLocks noGrp="1"/>
          </p:cNvSpPr>
          <p:nvPr>
            <p:ph type="sldNum" sz="quarter" idx="12"/>
          </p:nvPr>
        </p:nvSpPr>
        <p:spPr/>
        <p:txBody>
          <a:bodyPr/>
          <a:lstStyle/>
          <a:p>
            <a:fld id="{35100B4B-F5D2-44DD-9A19-A980681504E0}"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rPr>
              <a:t>SUMMARY</a:t>
            </a:r>
            <a:endParaRPr lang="en-US" dirty="0">
              <a:solidFill>
                <a:schemeClr val="tx2">
                  <a:lumMod val="90000"/>
                </a:schemeClr>
              </a:solidFill>
            </a:endParaRPr>
          </a:p>
        </p:txBody>
      </p:sp>
      <p:sp>
        <p:nvSpPr>
          <p:cNvPr id="3" name="Content Placeholder 2"/>
          <p:cNvSpPr>
            <a:spLocks noGrp="1"/>
          </p:cNvSpPr>
          <p:nvPr>
            <p:ph idx="1"/>
          </p:nvPr>
        </p:nvSpPr>
        <p:spPr/>
        <p:txBody>
          <a:bodyPr>
            <a:normAutofit fontScale="85000" lnSpcReduction="10000"/>
          </a:bodyPr>
          <a:lstStyle/>
          <a:p>
            <a:pPr marL="548640" indent="-411480" fontAlgn="auto">
              <a:spcAft>
                <a:spcPts val="0"/>
              </a:spcAft>
              <a:buFont typeface="Wingdings 2"/>
              <a:buChar char=""/>
              <a:defRPr/>
            </a:pPr>
            <a:r>
              <a:rPr lang="en-US" dirty="0" smtClean="0"/>
              <a:t> </a:t>
            </a:r>
            <a:r>
              <a:rPr lang="en-US" b="1" dirty="0" smtClean="0"/>
              <a:t>Vascular Reactions in Acute Inflammation</a:t>
            </a:r>
          </a:p>
          <a:p>
            <a:pPr marL="868680" lvl="1" indent="-283464" fontAlgn="auto">
              <a:spcAft>
                <a:spcPts val="0"/>
              </a:spcAft>
              <a:buFont typeface="Wingdings 2"/>
              <a:buChar char=""/>
              <a:defRPr/>
            </a:pPr>
            <a:r>
              <a:rPr lang="en-US" i="1" dirty="0" err="1" smtClean="0"/>
              <a:t>Vasodilation</a:t>
            </a:r>
            <a:r>
              <a:rPr lang="en-US" dirty="0" smtClean="0"/>
              <a:t> is induced by chemical mediators such as histamine , and is the cause of </a:t>
            </a:r>
            <a:r>
              <a:rPr lang="en-US" dirty="0" err="1" smtClean="0"/>
              <a:t>erythema</a:t>
            </a:r>
            <a:r>
              <a:rPr lang="en-US" dirty="0" smtClean="0"/>
              <a:t> and stasis of blood flow.</a:t>
            </a:r>
          </a:p>
          <a:p>
            <a:pPr marL="868680" lvl="1" indent="-283464" fontAlgn="auto">
              <a:spcAft>
                <a:spcPts val="0"/>
              </a:spcAft>
              <a:buFont typeface="Wingdings 2"/>
              <a:buChar char=""/>
              <a:defRPr/>
            </a:pPr>
            <a:r>
              <a:rPr lang="en-US" i="1" dirty="0" smtClean="0"/>
              <a:t>Increased vascular permeability</a:t>
            </a:r>
            <a:r>
              <a:rPr lang="en-US" dirty="0" smtClean="0"/>
              <a:t> is induced by histamine, </a:t>
            </a:r>
            <a:r>
              <a:rPr lang="en-US" dirty="0" err="1" smtClean="0"/>
              <a:t>kinins</a:t>
            </a:r>
            <a:r>
              <a:rPr lang="en-US" dirty="0" smtClean="0"/>
              <a:t> and other mediators that produce:</a:t>
            </a:r>
          </a:p>
          <a:p>
            <a:pPr marL="1133856" lvl="2" fontAlgn="auto">
              <a:spcAft>
                <a:spcPts val="0"/>
              </a:spcAft>
              <a:defRPr/>
            </a:pPr>
            <a:r>
              <a:rPr lang="en-US" dirty="0" smtClean="0"/>
              <a:t> gaps between endothelial cells,</a:t>
            </a:r>
          </a:p>
          <a:p>
            <a:pPr marL="1133856" lvl="2" fontAlgn="auto">
              <a:spcAft>
                <a:spcPts val="0"/>
              </a:spcAft>
              <a:defRPr/>
            </a:pPr>
            <a:r>
              <a:rPr lang="en-US" dirty="0" smtClean="0"/>
              <a:t> by direct or leukocyte-induced endothelial injury</a:t>
            </a:r>
          </a:p>
          <a:p>
            <a:pPr marL="1133856" lvl="2" fontAlgn="auto">
              <a:spcAft>
                <a:spcPts val="0"/>
              </a:spcAft>
              <a:defRPr/>
            </a:pPr>
            <a:r>
              <a:rPr lang="en-US" dirty="0" smtClean="0"/>
              <a:t> by increased passage of fluids through the endothelium</a:t>
            </a:r>
          </a:p>
          <a:p>
            <a:pPr marL="1133856" lvl="2" fontAlgn="auto">
              <a:spcAft>
                <a:spcPts val="0"/>
              </a:spcAft>
              <a:buFont typeface="Wingdings" pitchFamily="2" charset="2"/>
              <a:buNone/>
              <a:defRPr/>
            </a:pPr>
            <a:endParaRPr lang="en-US" dirty="0" smtClean="0"/>
          </a:p>
          <a:p>
            <a:pPr marL="1133856" lvl="2" fontAlgn="auto">
              <a:spcAft>
                <a:spcPts val="0"/>
              </a:spcAft>
              <a:buClr>
                <a:srgbClr val="FFFF00"/>
              </a:buClr>
              <a:buFont typeface="Wingdings" pitchFamily="2" charset="2"/>
              <a:buChar char="§"/>
              <a:defRPr/>
            </a:pPr>
            <a:r>
              <a:rPr lang="en-US" dirty="0" smtClean="0"/>
              <a:t>increased vascular permeability allows plasma proteins and leukocytes to enter sites of infection or tissue damage;</a:t>
            </a:r>
          </a:p>
          <a:p>
            <a:pPr marL="1133856" lvl="2" fontAlgn="auto">
              <a:spcAft>
                <a:spcPts val="0"/>
              </a:spcAft>
              <a:buClr>
                <a:srgbClr val="FFFF00"/>
              </a:buClr>
              <a:buFont typeface="Wingdings" pitchFamily="2" charset="2"/>
              <a:buChar char="§"/>
              <a:defRPr/>
            </a:pPr>
            <a:r>
              <a:rPr lang="en-US" dirty="0" smtClean="0"/>
              <a:t> fluid leak through blood vessels results in edema</a:t>
            </a:r>
          </a:p>
          <a:p>
            <a:pPr marL="548640" indent="-411480" fontAlgn="auto">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440363"/>
          </a:xfrm>
        </p:spPr>
        <p:txBody>
          <a:bodyPr>
            <a:normAutofit fontScale="85000" lnSpcReduction="20000"/>
          </a:bodyPr>
          <a:lstStyle/>
          <a:p>
            <a:pPr marL="548640" indent="-411480" fontAlgn="auto">
              <a:spcAft>
                <a:spcPts val="0"/>
              </a:spcAft>
              <a:buFont typeface="Wingdings 2"/>
              <a:buNone/>
              <a:defRPr/>
            </a:pPr>
            <a:r>
              <a:rPr lang="en-US" sz="3300" dirty="0" smtClean="0">
                <a:sym typeface="Wingdings"/>
              </a:rPr>
              <a:t> </a:t>
            </a:r>
            <a:r>
              <a:rPr lang="en-US" dirty="0" smtClean="0">
                <a:latin typeface="Arial" pitchFamily="34" charset="0"/>
                <a:cs typeface="Arial" pitchFamily="34" charset="0"/>
              </a:rPr>
              <a:t>A </a:t>
            </a:r>
            <a:r>
              <a:rPr lang="en-US" dirty="0">
                <a:latin typeface="Arial" pitchFamily="34" charset="0"/>
                <a:cs typeface="Arial" pitchFamily="34" charset="0"/>
              </a:rPr>
              <a:t>53-year-old woman has had a high fever and cough productive of yellowish sputum for the past 2 days. Her vital signs include temperature of 37.8°C, pulse 83/mm, </a:t>
            </a:r>
            <a:r>
              <a:rPr lang="en-US" dirty="0" smtClean="0">
                <a:latin typeface="Arial" pitchFamily="34" charset="0"/>
                <a:cs typeface="Arial" pitchFamily="34" charset="0"/>
              </a:rPr>
              <a:t>respirations </a:t>
            </a:r>
            <a:r>
              <a:rPr lang="en-US" dirty="0">
                <a:latin typeface="Arial" pitchFamily="34" charset="0"/>
                <a:cs typeface="Arial" pitchFamily="34" charset="0"/>
              </a:rPr>
              <a:t>17/mm, and blood pressure 100/60 mm </a:t>
            </a:r>
            <a:r>
              <a:rPr lang="en-US" dirty="0" smtClean="0">
                <a:latin typeface="Arial" pitchFamily="34" charset="0"/>
                <a:cs typeface="Arial" pitchFamily="34" charset="0"/>
              </a:rPr>
              <a:t>Hg</a:t>
            </a:r>
            <a:r>
              <a:rPr lang="en-US" dirty="0">
                <a:latin typeface="Arial" pitchFamily="34" charset="0"/>
                <a:cs typeface="Arial" pitchFamily="34" charset="0"/>
              </a:rPr>
              <a:t>. </a:t>
            </a:r>
            <a:r>
              <a:rPr lang="en-US" dirty="0" smtClean="0">
                <a:latin typeface="Arial" pitchFamily="34" charset="0"/>
                <a:cs typeface="Arial" pitchFamily="34" charset="0"/>
              </a:rPr>
              <a:t>A </a:t>
            </a:r>
            <a:r>
              <a:rPr lang="en-US" dirty="0">
                <a:latin typeface="Arial" pitchFamily="34" charset="0"/>
                <a:cs typeface="Arial" pitchFamily="34" charset="0"/>
              </a:rPr>
              <a:t>chest radiograph shows bilateral patchy pulmonary infiltrates. Which of the following inflammatory cell types is most likely to be seen in greatly increased numbers in a sputum specimen? </a:t>
            </a:r>
          </a:p>
          <a:p>
            <a:pPr marL="548640" indent="-411480" fontAlgn="auto">
              <a:spcAft>
                <a:spcPts val="0"/>
              </a:spcAft>
              <a:buFont typeface="Wingdings 2"/>
              <a:buNone/>
              <a:defRPr/>
            </a:pPr>
            <a:r>
              <a:rPr lang="en-US" dirty="0" smtClean="0">
                <a:latin typeface="Arial" pitchFamily="34" charset="0"/>
                <a:cs typeface="Arial" pitchFamily="34" charset="0"/>
              </a:rPr>
              <a:t>	</a:t>
            </a:r>
          </a:p>
          <a:p>
            <a:pPr marL="548640" indent="-411480" fontAlgn="auto">
              <a:spcAft>
                <a:spcPts val="0"/>
              </a:spcAft>
              <a:buFont typeface="Wingdings 2"/>
              <a:buNone/>
              <a:defRPr/>
            </a:pPr>
            <a:r>
              <a:rPr lang="en-US" dirty="0" smtClean="0">
                <a:latin typeface="Arial" pitchFamily="34" charset="0"/>
                <a:cs typeface="Arial" pitchFamily="34" charset="0"/>
              </a:rPr>
              <a:t>	</a:t>
            </a:r>
            <a:r>
              <a:rPr lang="en-US" dirty="0" smtClean="0">
                <a:solidFill>
                  <a:schemeClr val="accent1"/>
                </a:solidFill>
                <a:latin typeface="Arial" pitchFamily="34" charset="0"/>
                <a:cs typeface="Arial" pitchFamily="34" charset="0"/>
              </a:rPr>
              <a:t>(</a:t>
            </a:r>
            <a:r>
              <a:rPr lang="en-US" dirty="0">
                <a:solidFill>
                  <a:schemeClr val="accent1"/>
                </a:solidFill>
                <a:latin typeface="Arial" pitchFamily="34" charset="0"/>
                <a:cs typeface="Arial" pitchFamily="34" charset="0"/>
              </a:rPr>
              <a:t>A)</a:t>
            </a:r>
            <a:r>
              <a:rPr lang="en-US" dirty="0">
                <a:latin typeface="Arial" pitchFamily="34" charset="0"/>
                <a:cs typeface="Arial" pitchFamily="34" charset="0"/>
              </a:rPr>
              <a:t> Macrophages </a:t>
            </a:r>
            <a:br>
              <a:rPr lang="en-US" dirty="0">
                <a:latin typeface="Arial" pitchFamily="34" charset="0"/>
                <a:cs typeface="Arial" pitchFamily="34" charset="0"/>
              </a:rPr>
            </a:br>
            <a:r>
              <a:rPr lang="en-US" dirty="0">
                <a:solidFill>
                  <a:schemeClr val="accent1"/>
                </a:solidFill>
                <a:latin typeface="Arial" pitchFamily="34" charset="0"/>
                <a:cs typeface="Arial" pitchFamily="34" charset="0"/>
              </a:rPr>
              <a:t>(B)</a:t>
            </a:r>
            <a:r>
              <a:rPr lang="en-US" dirty="0">
                <a:latin typeface="Arial" pitchFamily="34" charset="0"/>
                <a:cs typeface="Arial" pitchFamily="34" charset="0"/>
              </a:rPr>
              <a:t> </a:t>
            </a:r>
            <a:r>
              <a:rPr lang="en-US" dirty="0" err="1">
                <a:latin typeface="Arial" pitchFamily="34" charset="0"/>
                <a:cs typeface="Arial" pitchFamily="34" charset="0"/>
              </a:rPr>
              <a:t>Neutrophils</a:t>
            </a:r>
            <a:r>
              <a:rPr lang="en-US" dirty="0">
                <a:latin typeface="Arial" pitchFamily="34" charset="0"/>
                <a:cs typeface="Arial" pitchFamily="34" charset="0"/>
              </a:rPr>
              <a:t> </a:t>
            </a:r>
            <a:br>
              <a:rPr lang="en-US" dirty="0">
                <a:latin typeface="Arial" pitchFamily="34" charset="0"/>
                <a:cs typeface="Arial" pitchFamily="34" charset="0"/>
              </a:rPr>
            </a:br>
            <a:r>
              <a:rPr lang="en-US" dirty="0">
                <a:solidFill>
                  <a:schemeClr val="accent1"/>
                </a:solidFill>
                <a:latin typeface="Arial" pitchFamily="34" charset="0"/>
                <a:cs typeface="Arial" pitchFamily="34" charset="0"/>
              </a:rPr>
              <a:t>(C)</a:t>
            </a:r>
            <a:r>
              <a:rPr lang="en-US" dirty="0">
                <a:latin typeface="Arial" pitchFamily="34" charset="0"/>
                <a:cs typeface="Arial" pitchFamily="34" charset="0"/>
              </a:rPr>
              <a:t> Mast cells </a:t>
            </a:r>
            <a:br>
              <a:rPr lang="en-US" dirty="0">
                <a:latin typeface="Arial" pitchFamily="34" charset="0"/>
                <a:cs typeface="Arial" pitchFamily="34" charset="0"/>
              </a:rPr>
            </a:br>
            <a:r>
              <a:rPr lang="en-US" dirty="0">
                <a:solidFill>
                  <a:schemeClr val="accent1"/>
                </a:solidFill>
                <a:latin typeface="Arial" pitchFamily="34" charset="0"/>
                <a:cs typeface="Arial" pitchFamily="34" charset="0"/>
              </a:rPr>
              <a:t>(D)</a:t>
            </a:r>
            <a:r>
              <a:rPr lang="en-US" dirty="0">
                <a:latin typeface="Arial" pitchFamily="34" charset="0"/>
                <a:cs typeface="Arial" pitchFamily="34" charset="0"/>
              </a:rPr>
              <a:t> Small lymphocytes </a:t>
            </a:r>
            <a:br>
              <a:rPr lang="en-US" dirty="0">
                <a:latin typeface="Arial" pitchFamily="34" charset="0"/>
                <a:cs typeface="Arial" pitchFamily="34" charset="0"/>
              </a:rPr>
            </a:br>
            <a:r>
              <a:rPr lang="en-US" dirty="0">
                <a:solidFill>
                  <a:schemeClr val="accent1"/>
                </a:solidFill>
                <a:latin typeface="Arial" pitchFamily="34" charset="0"/>
                <a:cs typeface="Arial" pitchFamily="34" charset="0"/>
              </a:rPr>
              <a:t>(E) </a:t>
            </a:r>
            <a:r>
              <a:rPr lang="en-US" dirty="0" err="1">
                <a:latin typeface="Arial" pitchFamily="34" charset="0"/>
                <a:cs typeface="Arial" pitchFamily="34" charset="0"/>
              </a:rPr>
              <a:t>Langhans</a:t>
            </a:r>
            <a:r>
              <a:rPr lang="en-US" dirty="0">
                <a:latin typeface="Arial" pitchFamily="34" charset="0"/>
                <a:cs typeface="Arial" pitchFamily="34" charset="0"/>
              </a:rPr>
              <a:t> giant cells </a:t>
            </a:r>
          </a:p>
          <a:p>
            <a:pPr marL="548640" indent="-411480" fontAlgn="auto">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57</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 and repair</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During repair, the injured tissue is replaced by:</a:t>
            </a:r>
          </a:p>
          <a:p>
            <a:pPr lvl="1"/>
            <a:r>
              <a:rPr lang="en-US" dirty="0" smtClean="0"/>
              <a:t>Regeneration of native parenchyma cells</a:t>
            </a:r>
          </a:p>
          <a:p>
            <a:pPr lvl="1"/>
            <a:r>
              <a:rPr lang="en-US" dirty="0" smtClean="0"/>
              <a:t> Filling of the defect by fibroblastic tissue or both</a:t>
            </a:r>
          </a:p>
          <a:p>
            <a:r>
              <a:rPr lang="en-US" dirty="0" smtClean="0"/>
              <a:t>Inflammation and repair are protective response</a:t>
            </a:r>
          </a:p>
        </p:txBody>
      </p:sp>
      <p:sp>
        <p:nvSpPr>
          <p:cNvPr id="4" name="Slide Number Placeholder 3"/>
          <p:cNvSpPr>
            <a:spLocks noGrp="1"/>
          </p:cNvSpPr>
          <p:nvPr>
            <p:ph type="sldNum" sz="quarter" idx="12"/>
          </p:nvPr>
        </p:nvSpPr>
        <p:spPr/>
        <p:txBody>
          <a:bodyPr/>
          <a:lstStyle/>
          <a:p>
            <a:fld id="{35100B4B-F5D2-44DD-9A19-A980681504E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r>
              <a:rPr lang="en-US" dirty="0" smtClean="0"/>
              <a:t>It can induce harm:</a:t>
            </a:r>
          </a:p>
          <a:p>
            <a:pPr>
              <a:buNone/>
            </a:pPr>
            <a:r>
              <a:rPr lang="en-US" sz="2800" dirty="0" smtClean="0">
                <a:latin typeface="Tahoma" pitchFamily="34" charset="0"/>
                <a:cs typeface="Tahoma" pitchFamily="34" charset="0"/>
              </a:rPr>
              <a:t> e.g.  anaphylactic reaction</a:t>
            </a:r>
          </a:p>
          <a:p>
            <a:pPr>
              <a:buNone/>
            </a:pPr>
            <a:r>
              <a:rPr lang="en-US" sz="2800" dirty="0" smtClean="0">
                <a:latin typeface="Tahoma" pitchFamily="34" charset="0"/>
                <a:cs typeface="Tahoma" pitchFamily="34" charset="0"/>
              </a:rPr>
              <a:t>		 rheumatoid arthritis</a:t>
            </a:r>
          </a:p>
          <a:p>
            <a:pPr>
              <a:buNone/>
            </a:pPr>
            <a:r>
              <a:rPr lang="en-US" sz="2800" dirty="0" smtClean="0">
                <a:latin typeface="Tahoma" pitchFamily="34" charset="0"/>
                <a:cs typeface="Tahoma" pitchFamily="34" charset="0"/>
              </a:rPr>
              <a:t>		 atherosclerosis </a:t>
            </a:r>
          </a:p>
          <a:p>
            <a:pPr>
              <a:buNone/>
            </a:pPr>
            <a:r>
              <a:rPr lang="en-US" sz="2800" dirty="0" smtClean="0">
                <a:latin typeface="Tahoma" pitchFamily="34" charset="0"/>
                <a:cs typeface="Tahoma" pitchFamily="34" charset="0"/>
              </a:rPr>
              <a:t>		 </a:t>
            </a:r>
            <a:endParaRPr lang="en-US" sz="2800" dirty="0" smtClean="0">
              <a:latin typeface="Tahoma" pitchFamily="34" charset="0"/>
              <a:cs typeface="Tahoma" pitchFamily="34" charset="0"/>
            </a:endParaRP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inflammation harmful?</a:t>
            </a:r>
            <a:endParaRPr lang="en-US" dirty="0"/>
          </a:p>
        </p:txBody>
      </p:sp>
      <p:sp>
        <p:nvSpPr>
          <p:cNvPr id="3" name="Content Placeholder 2"/>
          <p:cNvSpPr>
            <a:spLocks noGrp="1"/>
          </p:cNvSpPr>
          <p:nvPr>
            <p:ph idx="1"/>
          </p:nvPr>
        </p:nvSpPr>
        <p:spPr>
          <a:xfrm>
            <a:off x="0" y="1716711"/>
            <a:ext cx="9072594" cy="5141289"/>
          </a:xfrm>
        </p:spPr>
        <p:txBody>
          <a:bodyPr>
            <a:normAutofit fontScale="92500" lnSpcReduction="20000"/>
          </a:bodyPr>
          <a:lstStyle/>
          <a:p>
            <a:r>
              <a:rPr lang="en-US" dirty="0" smtClean="0"/>
              <a:t>The components of the inflammatory reaction that destroy and eliminate microbes and dead tissues are capable of </a:t>
            </a:r>
            <a:r>
              <a:rPr lang="en-US" dirty="0" smtClean="0">
                <a:solidFill>
                  <a:schemeClr val="bg2">
                    <a:lumMod val="50000"/>
                  </a:schemeClr>
                </a:solidFill>
              </a:rPr>
              <a:t>also injuring normal tissues</a:t>
            </a:r>
            <a:r>
              <a:rPr lang="en-US" dirty="0" smtClean="0"/>
              <a:t>. </a:t>
            </a:r>
          </a:p>
          <a:p>
            <a:r>
              <a:rPr lang="en-US" dirty="0" smtClean="0"/>
              <a:t>This may accompany inflammatory reactions that are:</a:t>
            </a:r>
          </a:p>
          <a:p>
            <a:pPr lvl="1"/>
            <a:r>
              <a:rPr lang="en-US" dirty="0" smtClean="0"/>
              <a:t>entirely normal, beneficial (e.g., when the infection is severe), </a:t>
            </a:r>
          </a:p>
          <a:p>
            <a:pPr lvl="1"/>
            <a:r>
              <a:rPr lang="en-US" dirty="0" smtClean="0"/>
              <a:t>prolonged (e.g., when the eliciting agent resists eradication)</a:t>
            </a:r>
          </a:p>
          <a:p>
            <a:pPr lvl="1"/>
            <a:r>
              <a:rPr lang="en-US" dirty="0" smtClean="0"/>
              <a:t>inappropriate (e.g., when it is directed against self-antigens in autoimmune diseases)</a:t>
            </a:r>
          </a:p>
          <a:p>
            <a:pPr lvl="1"/>
            <a:r>
              <a:rPr lang="en-US" dirty="0" smtClean="0"/>
              <a:t>against usually harmless environmental antigens (allergic disorders) </a:t>
            </a:r>
          </a:p>
          <a:p>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then?</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Inflammation is terminated when the offending agent is eliminated and the secreted mediators are broken down or dissipated. </a:t>
            </a:r>
          </a:p>
          <a:p>
            <a:endParaRPr lang="en-US" dirty="0" smtClean="0"/>
          </a:p>
          <a:p>
            <a:pPr lvl="1"/>
            <a:r>
              <a:rPr lang="en-US" dirty="0" smtClean="0"/>
              <a:t>There are active anti-inflammatory mechanisms that serve to control the response and prevent it from causing excessive damage to the host.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1433</TotalTime>
  <Words>2343</Words>
  <Application>Microsoft Office PowerPoint</Application>
  <PresentationFormat>On-screen Show (4:3)</PresentationFormat>
  <Paragraphs>347</Paragraphs>
  <Slides>57</Slides>
  <Notes>33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Book</vt:lpstr>
      <vt:lpstr>Inflammation and Repair</vt:lpstr>
      <vt:lpstr>Learning Objectives:</vt:lpstr>
      <vt:lpstr>Learning Objectives:</vt:lpstr>
      <vt:lpstr>What is Inflammation?</vt:lpstr>
      <vt:lpstr>How does inflammation accomplish the protection?</vt:lpstr>
      <vt:lpstr>Inflammation and repair</vt:lpstr>
      <vt:lpstr>Can inflammation be harmful ! ?</vt:lpstr>
      <vt:lpstr>How is inflammation harmful?</vt:lpstr>
      <vt:lpstr>What happens then?</vt:lpstr>
      <vt:lpstr>Cells  &amp; molecules that play important roles in inflammation</vt:lpstr>
      <vt:lpstr>Cells  &amp; molecules that play important roles in inflammation</vt:lpstr>
      <vt:lpstr>Slide 12</vt:lpstr>
      <vt:lpstr>Chemical Mediators</vt:lpstr>
      <vt:lpstr>What is the source of these chemical mediators?</vt:lpstr>
      <vt:lpstr>TYPES OF Inflammation</vt:lpstr>
      <vt:lpstr>Types of Inflmmation</vt:lpstr>
      <vt:lpstr>What are the cardinal signs of inflammation?</vt:lpstr>
      <vt:lpstr>Slide 18</vt:lpstr>
      <vt:lpstr>Slide 19</vt:lpstr>
      <vt:lpstr>Slide 20</vt:lpstr>
      <vt:lpstr>What are the steps of the inflammatory response?</vt:lpstr>
      <vt:lpstr>Learning Objectives:</vt:lpstr>
      <vt:lpstr>Events of acute Inflammation</vt:lpstr>
      <vt:lpstr>Vascular Changes</vt:lpstr>
      <vt:lpstr>Slide 25</vt:lpstr>
      <vt:lpstr>What are the different phases of changes in Vascular Caliber and Flow? </vt:lpstr>
      <vt:lpstr>Phases of changes in Vascular Caliber and Flow</vt:lpstr>
      <vt:lpstr> Phases of changes in Vascular Caliber and Flow</vt:lpstr>
      <vt:lpstr>Phases of changes in Vascular Caliber and Flow</vt:lpstr>
      <vt:lpstr>Phases of changes in Vascular Caliber and Flow</vt:lpstr>
      <vt:lpstr>Slide 31</vt:lpstr>
      <vt:lpstr>2. Increased Vascular Permeability </vt:lpstr>
      <vt:lpstr>Slide 33</vt:lpstr>
      <vt:lpstr>Learning Objectives:</vt:lpstr>
      <vt:lpstr>What is the edema? </vt:lpstr>
      <vt:lpstr>What is the difference between transudates and exudates? </vt:lpstr>
      <vt:lpstr>Slide 37</vt:lpstr>
      <vt:lpstr>Slide 38</vt:lpstr>
      <vt:lpstr>Slide 39</vt:lpstr>
      <vt:lpstr>Learning Objectives:</vt:lpstr>
      <vt:lpstr>Slide 41</vt:lpstr>
      <vt:lpstr>Slide 42</vt:lpstr>
      <vt:lpstr>What are the mechanisms leading to increased vascular permeability in acute inflammation?  </vt:lpstr>
      <vt:lpstr>Slide 44</vt:lpstr>
      <vt:lpstr>Slide 45</vt:lpstr>
      <vt:lpstr>Phases of Increased Vascular Permeability </vt:lpstr>
      <vt:lpstr>Slide 47</vt:lpstr>
      <vt:lpstr>Phases of Increased Vascular Permeability </vt:lpstr>
      <vt:lpstr>Phases of Increased Vascular Permeability </vt:lpstr>
      <vt:lpstr>Slide 50</vt:lpstr>
      <vt:lpstr>Phases of Increased Vascular Permeability </vt:lpstr>
      <vt:lpstr>Transcytosis</vt:lpstr>
      <vt:lpstr>Phases of Increased Vascular Permeability </vt:lpstr>
      <vt:lpstr>Slide 54</vt:lpstr>
      <vt:lpstr>Slide 55</vt:lpstr>
      <vt:lpstr>SUMMARY</vt:lpstr>
      <vt:lpstr>Slide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dc:title>
  <dc:creator>ALBARA</dc:creator>
  <cp:lastModifiedBy>Dr.Maha</cp:lastModifiedBy>
  <cp:revision>7</cp:revision>
  <dcterms:created xsi:type="dcterms:W3CDTF">2009-10-12T00:49:40Z</dcterms:created>
  <dcterms:modified xsi:type="dcterms:W3CDTF">2009-10-13T01:25:56Z</dcterms:modified>
</cp:coreProperties>
</file>