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2" r:id="rId6"/>
    <p:sldMasterId id="2147483746" r:id="rId7"/>
  </p:sldMasterIdLst>
  <p:notesMasterIdLst>
    <p:notesMasterId r:id="rId66"/>
  </p:notesMasterIdLst>
  <p:sldIdLst>
    <p:sldId id="256" r:id="rId8"/>
    <p:sldId id="313" r:id="rId9"/>
    <p:sldId id="257" r:id="rId10"/>
    <p:sldId id="258" r:id="rId11"/>
    <p:sldId id="259" r:id="rId12"/>
    <p:sldId id="260" r:id="rId13"/>
    <p:sldId id="261" r:id="rId14"/>
    <p:sldId id="262" r:id="rId15"/>
    <p:sldId id="263" r:id="rId16"/>
    <p:sldId id="264" r:id="rId17"/>
    <p:sldId id="265" r:id="rId18"/>
    <p:sldId id="266" r:id="rId19"/>
    <p:sldId id="267" r:id="rId20"/>
    <p:sldId id="272" r:id="rId21"/>
    <p:sldId id="273" r:id="rId22"/>
    <p:sldId id="274" r:id="rId23"/>
    <p:sldId id="275" r:id="rId24"/>
    <p:sldId id="276" r:id="rId25"/>
    <p:sldId id="279" r:id="rId26"/>
    <p:sldId id="278" r:id="rId27"/>
    <p:sldId id="314" r:id="rId28"/>
    <p:sldId id="280" r:id="rId29"/>
    <p:sldId id="315" r:id="rId30"/>
    <p:sldId id="282" r:id="rId31"/>
    <p:sldId id="285" r:id="rId32"/>
    <p:sldId id="287" r:id="rId33"/>
    <p:sldId id="288" r:id="rId34"/>
    <p:sldId id="289" r:id="rId35"/>
    <p:sldId id="290" r:id="rId36"/>
    <p:sldId id="291" r:id="rId37"/>
    <p:sldId id="292" r:id="rId38"/>
    <p:sldId id="317" r:id="rId39"/>
    <p:sldId id="316" r:id="rId40"/>
    <p:sldId id="293" r:id="rId41"/>
    <p:sldId id="294" r:id="rId42"/>
    <p:sldId id="295" r:id="rId43"/>
    <p:sldId id="296" r:id="rId44"/>
    <p:sldId id="297" r:id="rId45"/>
    <p:sldId id="298" r:id="rId46"/>
    <p:sldId id="299" r:id="rId47"/>
    <p:sldId id="300" r:id="rId48"/>
    <p:sldId id="322" r:id="rId49"/>
    <p:sldId id="323" r:id="rId50"/>
    <p:sldId id="324" r:id="rId51"/>
    <p:sldId id="325" r:id="rId52"/>
    <p:sldId id="303" r:id="rId53"/>
    <p:sldId id="304" r:id="rId54"/>
    <p:sldId id="327" r:id="rId55"/>
    <p:sldId id="306" r:id="rId56"/>
    <p:sldId id="307" r:id="rId57"/>
    <p:sldId id="308" r:id="rId58"/>
    <p:sldId id="309" r:id="rId59"/>
    <p:sldId id="332" r:id="rId60"/>
    <p:sldId id="333" r:id="rId61"/>
    <p:sldId id="335" r:id="rId62"/>
    <p:sldId id="334" r:id="rId63"/>
    <p:sldId id="336" r:id="rId64"/>
    <p:sldId id="337"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3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0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58E8A8-947A-4831-9A84-77539449A744}" type="datetimeFigureOut">
              <a:rPr lang="en-US" smtClean="0"/>
              <a:pPr/>
              <a:t>14/10/2009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AC3DD9-FA55-4C33-9440-EC77E55288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573BB5-439A-4BD5-948F-2E29D422643D}" type="slidenum">
              <a:rPr lang="en-US"/>
              <a:pPr/>
              <a:t>3</a:t>
            </a:fld>
            <a:endParaRPr lang="en-US"/>
          </a:p>
        </p:txBody>
      </p:sp>
      <p:sp>
        <p:nvSpPr>
          <p:cNvPr id="4341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41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As in the preceding diagram, here PMN's that are marginated along the dilated venule wall (arrow) are squeezing through the basement membrane (the process of diapedesis) and spilling out into extravascular space.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D23D5-DA3B-4693-BFD1-9E2A0534957A}" type="slidenum">
              <a:rPr lang="en-US"/>
              <a:pPr/>
              <a:t>4</a:t>
            </a:fld>
            <a:endParaRPr lang="en-US"/>
          </a:p>
        </p:txBody>
      </p:sp>
      <p:sp>
        <p:nvSpPr>
          <p:cNvPr id="4362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6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28600" indent="-228600"/>
            <a:r>
              <a:rPr lang="en-US"/>
              <a:t>Seen here is vasodilation with exudation that has led to an outpouring of fluid with fibrin into the alveolar spaces, along with PMN's. The series of events in the process of inflammation are: </a:t>
            </a:r>
          </a:p>
          <a:p>
            <a:pPr marL="228600" indent="-228600">
              <a:buFontTx/>
              <a:buAutoNum type="arabicPeriod"/>
            </a:pPr>
            <a:r>
              <a:rPr lang="en-US"/>
              <a:t>Vasodilation: leads to greater blood flow to the area of inflammation, resulting in redness and heat.</a:t>
            </a:r>
          </a:p>
          <a:p>
            <a:pPr marL="228600" indent="-228600">
              <a:buFontTx/>
              <a:buAutoNum type="arabicPeriod"/>
            </a:pPr>
            <a:r>
              <a:rPr lang="en-US"/>
              <a:t>Vascular permeability: endothelial cells become "leaky" from either direct endothelial cell injury or via chemical mediators.</a:t>
            </a:r>
          </a:p>
          <a:p>
            <a:pPr marL="228600" indent="-228600">
              <a:buFontTx/>
              <a:buAutoNum type="arabicPeriod"/>
            </a:pPr>
            <a:r>
              <a:rPr lang="en-US"/>
              <a:t>Exudation: fluid, proteins, red blood cells, and white blood cells escape from the intravascular space as a result of increased osmotic pressure extravascularly and increased hydrostatic pressure intravascularly</a:t>
            </a:r>
          </a:p>
          <a:p>
            <a:pPr marL="228600" indent="-228600">
              <a:buFontTx/>
              <a:buAutoNum type="arabicPeriod"/>
            </a:pPr>
            <a:r>
              <a:rPr lang="en-US"/>
              <a:t>Vascular stasis: slowing of the blood in the bloodstream with vasodilation and fluid exudation to allow chemical mediators and inflammatory cells to collect and respond to the stimulus.</a:t>
            </a:r>
          </a:p>
          <a:p>
            <a:pPr marL="228600" indent="-22860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AC90D-D339-417D-84DE-30A57F525293}" type="slidenum">
              <a:rPr lang="en-US"/>
              <a:pPr/>
              <a:t>5</a:t>
            </a:fld>
            <a:endParaRPr lang="en-US"/>
          </a:p>
        </p:txBody>
      </p:sp>
      <p:sp>
        <p:nvSpPr>
          <p:cNvPr id="374786" name="Rectangle 2"/>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
        <p:nvSpPr>
          <p:cNvPr id="374787" name="Rectangle 3"/>
          <p:cNvSpPr>
            <a:spLocks noGrp="1" noRot="1" noChangeAspect="1" noChangeArrowheads="1"/>
          </p:cNvSpPr>
          <p:nvPr>
            <p:ph type="sldImg"/>
          </p:nvPr>
        </p:nvSpPr>
        <p:spPr bwMode="auto">
          <a:xfrm>
            <a:off x="1152525" y="692150"/>
            <a:ext cx="4554538" cy="3416300"/>
          </a:xfrm>
          <a:prstGeom prst="rect">
            <a:avLst/>
          </a:prstGeom>
          <a:noFill/>
          <a:ln w="12700" cap="flat">
            <a:solidFill>
              <a:schemeClr val="tx1"/>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A628B6D-2ECB-41B7-91B7-05D5F7953D3A}" type="datetimeFigureOut">
              <a:rPr lang="en-US" smtClean="0"/>
              <a:pPr/>
              <a:t>14/10/2009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E532889-3B01-4BB4-8AF8-75FBCFA91067}"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628B6D-2ECB-41B7-91B7-05D5F7953D3A}"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32889-3B01-4BB4-8AF8-75FBCFA910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628B6D-2ECB-41B7-91B7-05D5F7953D3A}"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32889-3B01-4BB4-8AF8-75FBCFA910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811B5-E7C5-4307-8B05-C26F5FE2A204}"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1066800" cy="365125"/>
          </a:xfrm>
        </p:spPr>
        <p:txBody>
          <a:bodyPr/>
          <a:lstStyle/>
          <a:p>
            <a:fld id="{B8BAF0F3-1592-48D8-B2A3-885A1FE3FF6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811B5-E7C5-4307-8B05-C26F5FE2A204}" type="datetimeFigureOut">
              <a:rPr lang="en-US" smtClean="0"/>
              <a:pPr/>
              <a:t>14/10/2009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811B5-E7C5-4307-8B05-C26F5FE2A204}" type="datetimeFigureOut">
              <a:rPr lang="en-US" smtClean="0"/>
              <a:pPr/>
              <a:t>14/10/2009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811B5-E7C5-4307-8B05-C26F5FE2A204}" type="datetimeFigureOut">
              <a:rPr lang="en-US" smtClean="0"/>
              <a:pPr/>
              <a:t>14/10/2009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811B5-E7C5-4307-8B05-C26F5FE2A204}" type="datetimeFigureOut">
              <a:rPr lang="en-US" smtClean="0"/>
              <a:pPr/>
              <a:t>14/10/2009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811B5-E7C5-4307-8B05-C26F5FE2A204}" type="datetimeFigureOut">
              <a:rPr lang="en-US" smtClean="0"/>
              <a:pPr/>
              <a:t>14/10/2009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628B6D-2ECB-41B7-91B7-05D5F7953D3A}"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32889-3B01-4BB4-8AF8-75FBCFA9106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811B5-E7C5-4307-8B05-C26F5FE2A204}" type="datetimeFigureOut">
              <a:rPr lang="en-US" smtClean="0"/>
              <a:pPr/>
              <a:t>14/10/2009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E820E3D-1B19-4CF4-939C-761AE2A598BB}" type="datetimeFigureOut">
              <a:rPr lang="en-US" smtClean="0"/>
              <a:pPr/>
              <a:t>14/10/2009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D1506F8-8C2C-45C4-A3F9-37BE6D279B9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820E3D-1B19-4CF4-939C-761AE2A598BB}"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D1506F8-8C2C-45C4-A3F9-37BE6D279B9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820E3D-1B19-4CF4-939C-761AE2A598BB}" type="datetimeFigureOut">
              <a:rPr lang="en-US" smtClean="0"/>
              <a:pPr/>
              <a:t>14/10/2009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E820E3D-1B19-4CF4-939C-761AE2A598BB}" type="datetimeFigureOut">
              <a:rPr lang="en-US" smtClean="0"/>
              <a:pPr/>
              <a:t>14/10/2009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820E3D-1B19-4CF4-939C-761AE2A598BB}" type="datetimeFigureOut">
              <a:rPr lang="en-US" smtClean="0"/>
              <a:pPr/>
              <a:t>14/10/2009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20E3D-1B19-4CF4-939C-761AE2A598BB}" type="datetimeFigureOut">
              <a:rPr lang="en-US" smtClean="0"/>
              <a:pPr/>
              <a:t>14/10/2009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A628B6D-2ECB-41B7-91B7-05D5F7953D3A}"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E532889-3B01-4BB4-8AF8-75FBCFA9106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820E3D-1B19-4CF4-939C-761AE2A598BB}" type="datetimeFigureOut">
              <a:rPr lang="en-US" smtClean="0"/>
              <a:pPr/>
              <a:t>14/10/2009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820E3D-1B19-4CF4-939C-761AE2A598BB}" type="datetimeFigureOut">
              <a:rPr lang="en-US" smtClean="0"/>
              <a:pPr/>
              <a:t>14/10/2009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54BAB28-1210-4EC5-A97C-570569893F25}" type="datetimeFigureOut">
              <a:rPr lang="en-US" smtClean="0"/>
              <a:pPr/>
              <a:t>14/10/2009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E4AAD4D-8346-4CCC-90B2-C88E41BA21A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54BAB28-1210-4EC5-A97C-570569893F25}"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E4AAD4D-8346-4CCC-90B2-C88E41BA21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4BAB28-1210-4EC5-A97C-570569893F25}" type="datetimeFigureOut">
              <a:rPr lang="en-US" smtClean="0"/>
              <a:pPr/>
              <a:t>14/10/2009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54BAB28-1210-4EC5-A97C-570569893F25}" type="datetimeFigureOut">
              <a:rPr lang="en-US" smtClean="0"/>
              <a:pPr/>
              <a:t>14/10/2009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4BAB28-1210-4EC5-A97C-570569893F25}" type="datetimeFigureOut">
              <a:rPr lang="en-US" smtClean="0"/>
              <a:pPr/>
              <a:t>14/10/2009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A628B6D-2ECB-41B7-91B7-05D5F7953D3A}" type="datetimeFigureOut">
              <a:rPr lang="en-US" smtClean="0"/>
              <a:pPr/>
              <a:t>14/10/2009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32889-3B01-4BB4-8AF8-75FBCFA9106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BAB28-1210-4EC5-A97C-570569893F25}" type="datetimeFigureOut">
              <a:rPr lang="en-US" smtClean="0"/>
              <a:pPr/>
              <a:t>14/10/2009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4BAB28-1210-4EC5-A97C-570569893F25}" type="datetimeFigureOut">
              <a:rPr lang="en-US" smtClean="0"/>
              <a:pPr/>
              <a:t>14/10/2009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54BAB28-1210-4EC5-A97C-570569893F25}" type="datetimeFigureOut">
              <a:rPr lang="en-US" smtClean="0"/>
              <a:pPr/>
              <a:t>14/10/2009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3096" name="Picture 24" descr="bluebackgorund"/>
          <p:cNvPicPr>
            <a:picLocks noChangeAspect="1" noChangeArrowheads="1"/>
          </p:cNvPicPr>
          <p:nvPr/>
        </p:nvPicPr>
        <p:blipFill>
          <a:blip r:embed="rId2"/>
          <a:srcRect l="3816" t="1057" r="4581" b="1799"/>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022B4FE4-113B-4AA1-8A91-EDD37FC67B28}" type="datetimeFigureOut">
              <a:rPr lang="en-US" smtClean="0"/>
              <a:pPr/>
              <a:t>14/10/2009</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14/10/2009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14/10/2009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14/10/2009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22B4FE4-113B-4AA1-8A91-EDD37FC67B28}" type="datetimeFigureOut">
              <a:rPr lang="en-US" smtClean="0"/>
              <a:pPr/>
              <a:t>14/10/2009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A628B6D-2ECB-41B7-91B7-05D5F7953D3A}" type="datetimeFigureOut">
              <a:rPr lang="en-US" smtClean="0"/>
              <a:pPr/>
              <a:t>14/10/2009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532889-3B01-4BB4-8AF8-75FBCFA91067}"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22B4FE4-113B-4AA1-8A91-EDD37FC67B28}" type="datetimeFigureOut">
              <a:rPr lang="en-US" smtClean="0"/>
              <a:pPr/>
              <a:t>14/10/2009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22B4FE4-113B-4AA1-8A91-EDD37FC67B28}" type="datetimeFigureOut">
              <a:rPr lang="en-US" smtClean="0"/>
              <a:pPr/>
              <a:t>14/10/2009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14/10/2009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14/10/2009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14/10/2009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14/10/2009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022B4FE4-113B-4AA1-8A91-EDD37FC67B28}" type="datetimeFigureOut">
              <a:rPr lang="en-US" smtClean="0"/>
              <a:pPr/>
              <a:t>14/10/2009</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022B4FE4-113B-4AA1-8A91-EDD37FC67B28}" type="datetimeFigureOut">
              <a:rPr lang="en-US" smtClean="0"/>
              <a:pPr/>
              <a:t>14/10/2009</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accent1">
                    <a:lumMod val="75000"/>
                  </a:schemeClr>
                </a:soli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dirty="0"/>
          </a:p>
        </p:txBody>
      </p:sp>
      <p:sp>
        <p:nvSpPr>
          <p:cNvPr id="28" name="Date Placeholder 27"/>
          <p:cNvSpPr>
            <a:spLocks noGrp="1"/>
          </p:cNvSpPr>
          <p:nvPr>
            <p:ph type="dt" sz="half" idx="10"/>
          </p:nvPr>
        </p:nvSpPr>
        <p:spPr/>
        <p:txBody>
          <a:bodyPr/>
          <a:lstStyle/>
          <a:p>
            <a:fld id="{238EA38B-24FA-4B86-AFD9-0E5D9AEE30E2}" type="datetimeFigureOut">
              <a:rPr lang="en-US" smtClean="0"/>
              <a:pPr/>
              <a:t>14/10/2009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4AB088-B90F-47B1-A031-57BCCEA5D83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A628B6D-2ECB-41B7-91B7-05D5F7953D3A}" type="datetimeFigureOut">
              <a:rPr lang="en-US" smtClean="0"/>
              <a:pPr/>
              <a:t>14/10/2009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532889-3B01-4BB4-8AF8-75FBCFA91067}"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8EA38B-24FA-4B86-AFD9-0E5D9AEE30E2}"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14AB088-B90F-47B1-A031-57BCCEA5D83E}"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14/10/2009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8EA38B-24FA-4B86-AFD9-0E5D9AEE30E2}" type="datetimeFigureOut">
              <a:rPr lang="en-US" smtClean="0"/>
              <a:pPr/>
              <a:t>14/10/2009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8EA38B-24FA-4B86-AFD9-0E5D9AEE30E2}" type="datetimeFigureOut">
              <a:rPr lang="en-US" smtClean="0"/>
              <a:pPr/>
              <a:t>14/10/2009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EA38B-24FA-4B86-AFD9-0E5D9AEE30E2}" type="datetimeFigureOut">
              <a:rPr lang="en-US" smtClean="0"/>
              <a:pPr/>
              <a:t>14/10/2009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lumMod val="75000"/>
                  </a:schemeClr>
                </a:solidFill>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14/10/2009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8EA38B-24FA-4B86-AFD9-0E5D9AEE30E2}" type="datetimeFigureOut">
              <a:rPr lang="en-US" smtClean="0"/>
              <a:pPr/>
              <a:t>14/10/2009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nchor="ct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kumimoji="0" lang="en-US" smtClean="0"/>
              <a:t>Click to edit Master title style</a:t>
            </a:r>
            <a:endParaRPr kumimoji="0" lang="en-US"/>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28B6D-2ECB-41B7-91B7-05D5F7953D3A}" type="datetimeFigureOut">
              <a:rPr lang="en-US" smtClean="0"/>
              <a:pPr/>
              <a:t>14/10/2009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532889-3B01-4BB4-8AF8-75FBCFA91067}"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23"/>
          <p:cNvGrpSpPr/>
          <p:nvPr/>
        </p:nvGrpSpPr>
        <p:grpSpPr>
          <a:xfrm>
            <a:off x="2207747" y="1332379"/>
            <a:ext cx="6482858" cy="144000"/>
            <a:chOff x="2214546" y="1427612"/>
            <a:chExt cx="6482858" cy="144000"/>
          </a:xfrm>
        </p:grpSpPr>
        <p:sp>
          <p:nvSpPr>
            <p:cNvPr id="10" name="Chevron 9"/>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23" name="Rectangle 22"/>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2207747" y="1332379"/>
            <a:ext cx="6482858" cy="144000"/>
            <a:chOff x="2214546" y="1427612"/>
            <a:chExt cx="6482858" cy="144000"/>
          </a:xfrm>
        </p:grpSpPr>
        <p:sp>
          <p:nvSpPr>
            <p:cNvPr id="9" name="Chevron 8"/>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0" name="Rectangle 9"/>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14/10/2009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2207747" y="1332379"/>
            <a:ext cx="6482858" cy="144000"/>
            <a:chOff x="2214546" y="1427612"/>
            <a:chExt cx="6482858" cy="144000"/>
          </a:xfrm>
        </p:grpSpPr>
        <p:sp>
          <p:nvSpPr>
            <p:cNvPr id="11" name="Chevron 10"/>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2" name="Rectangle 11"/>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8EA38B-24FA-4B86-AFD9-0E5D9AEE30E2}" type="datetimeFigureOut">
              <a:rPr lang="en-US" smtClean="0"/>
              <a:pPr/>
              <a:t>14/10/2009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2207747" y="1332379"/>
            <a:ext cx="6482858" cy="144000"/>
            <a:chOff x="2214546" y="1427612"/>
            <a:chExt cx="6482858" cy="144000"/>
          </a:xfrm>
        </p:grpSpPr>
        <p:sp>
          <p:nvSpPr>
            <p:cNvPr id="7" name="Chevron 6"/>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8" name="Rectangle 7"/>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8EA38B-24FA-4B86-AFD9-0E5D9AEE30E2}" type="datetimeFigureOut">
              <a:rPr lang="en-US" smtClean="0"/>
              <a:pPr/>
              <a:t>14/10/2009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EA38B-24FA-4B86-AFD9-0E5D9AEE30E2}" type="datetimeFigureOut">
              <a:rPr lang="en-US" smtClean="0"/>
              <a:pPr/>
              <a:t>14/10/2009</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nchor="ctr">
            <a:normAutofit/>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kumimoji="0" lang="en-US" smtClean="0"/>
              <a:t>Click to edit Master title style</a:t>
            </a:r>
            <a:endParaRPr kumimoji="0" lang="en-US"/>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14/10/2009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nchor="ctr">
            <a:normAutofit/>
          </a:bodyPr>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14/10/2009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2207747" y="1332379"/>
            <a:ext cx="6482858" cy="144000"/>
            <a:chOff x="2214546" y="1427612"/>
            <a:chExt cx="6482858" cy="144000"/>
          </a:xfrm>
        </p:grpSpPr>
        <p:sp>
          <p:nvSpPr>
            <p:cNvPr id="8" name="Chevron 7"/>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9" name="Rectangle 8"/>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600200"/>
            <a:ext cx="8229600" cy="482919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686568" cy="615475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14/10/2009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A628B6D-2ECB-41B7-91B7-05D5F7953D3A}" type="datetimeFigureOut">
              <a:rPr lang="en-US" smtClean="0"/>
              <a:pPr/>
              <a:t>14/10/2009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32889-3B01-4BB4-8AF8-75FBCFA910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A628B6D-2ECB-41B7-91B7-05D5F7953D3A}" type="datetimeFigureOut">
              <a:rPr lang="en-US" smtClean="0"/>
              <a:pPr/>
              <a:t>14/10/2009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32889-3B01-4BB4-8AF8-75FBCFA910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6.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7.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8.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A628B6D-2ECB-41B7-91B7-05D5F7953D3A}" type="datetimeFigureOut">
              <a:rPr lang="en-US" smtClean="0"/>
              <a:pPr/>
              <a:t>14/10/2009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E532889-3B01-4BB4-8AF8-75FBCFA9106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5"/>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5"/>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5"/>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5"/>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5"/>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srcRect/>
          <a:stretch>
            <a:fillRect/>
          </a:stretch>
        </p:blipFill>
        <p:spPr bwMode="auto">
          <a:xfrm>
            <a:off x="6515100" y="4181475"/>
            <a:ext cx="2628900" cy="2676525"/>
          </a:xfrm>
          <a:prstGeom prst="rect">
            <a:avLst/>
          </a:prstGeom>
          <a:noFill/>
          <a:ln w="9525">
            <a:noFill/>
            <a:miter lim="800000"/>
            <a:headEnd/>
            <a:tailEnd/>
          </a:ln>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811B5-E7C5-4307-8B05-C26F5FE2A204}" type="datetimeFigureOut">
              <a:rPr lang="en-US" smtClean="0"/>
              <a:pPr/>
              <a:t>14/10/2009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F0F3-1592-48D8-B2A3-885A1FE3FF6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1">
            <a:lumMod val="75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75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lumMod val="7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ishagandhi.jpg"/>
          <p:cNvPicPr>
            <a:picLocks noChangeAspect="1"/>
          </p:cNvPicPr>
          <p:nvPr/>
        </p:nvPicPr>
        <p:blipFill>
          <a:blip r:embed="rId13" cstate="print"/>
          <a:srcRect l="8438" r="14766" b="1875"/>
          <a:stretch>
            <a:fillRect/>
          </a:stretch>
        </p:blipFill>
        <p:spPr>
          <a:xfrm rot="16200000" flipV="1">
            <a:off x="6325464" y="4039464"/>
            <a:ext cx="2970072" cy="2667000"/>
          </a:xfrm>
          <a:prstGeom prst="rect">
            <a:avLst/>
          </a:prstGeom>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2">
                    <a:lumMod val="75000"/>
                  </a:schemeClr>
                </a:solidFill>
              </a:defRPr>
            </a:lvl1pPr>
          </a:lstStyle>
          <a:p>
            <a:fld id="{628F5446-25CA-424C-8762-53DD3067422D}" type="datetimeFigureOut">
              <a:rPr lang="en-US" smtClean="0"/>
              <a:pPr/>
              <a:t>14/10/2009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2">
                    <a:lumMod val="75000"/>
                  </a:schemeClr>
                </a:solidFill>
              </a:defRPr>
            </a:lvl1pPr>
          </a:lstStyle>
          <a:p>
            <a:endParaRPr lang="en-US"/>
          </a:p>
        </p:txBody>
      </p:sp>
      <p:sp>
        <p:nvSpPr>
          <p:cNvPr id="23" name="Slide Number Placeholder 22"/>
          <p:cNvSpPr>
            <a:spLocks noGrp="1"/>
          </p:cNvSpPr>
          <p:nvPr>
            <p:ph type="sldNum" sz="quarter" idx="4"/>
          </p:nvPr>
        </p:nvSpPr>
        <p:spPr>
          <a:xfrm>
            <a:off x="6450281" y="6404800"/>
            <a:ext cx="762000" cy="365125"/>
          </a:xfrm>
          <a:prstGeom prst="rect">
            <a:avLst/>
          </a:prstGeom>
        </p:spPr>
        <p:txBody>
          <a:bodyPr vert="horz" lIns="0" rIns="0" anchor="b"/>
          <a:lstStyle>
            <a:lvl1pPr algn="r" eaLnBrk="1" latinLnBrk="0" hangingPunct="1">
              <a:defRPr kumimoji="0" sz="1200">
                <a:solidFill>
                  <a:schemeClr val="tx2">
                    <a:lumMod val="75000"/>
                  </a:schemeClr>
                </a:solidFill>
              </a:defRPr>
            </a:lvl1pPr>
          </a:lstStyle>
          <a:p>
            <a:fld id="{3E14131A-2B84-4858-B248-7EA150E89C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1"/>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accent1">
                    <a:lumMod val="60000"/>
                    <a:lumOff val="40000"/>
                  </a:schemeClr>
                </a:solidFill>
              </a:defRPr>
            </a:lvl1pPr>
          </a:lstStyle>
          <a:p>
            <a:fld id="{628F5446-25CA-424C-8762-53DD3067422D}" type="datetimeFigureOut">
              <a:rPr lang="en-US" smtClean="0"/>
              <a:pPr/>
              <a:t>14/10/2009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accent1">
                    <a:lumMod val="60000"/>
                    <a:lumOff val="4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accent1">
                    <a:lumMod val="60000"/>
                    <a:lumOff val="40000"/>
                  </a:schemeClr>
                </a:solidFill>
              </a:defRPr>
            </a:lvl1pPr>
          </a:lstStyle>
          <a:p>
            <a:fld id="{3E14131A-2B84-4858-B248-7EA150E89C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2">
            <a:lumMod val="60000"/>
            <a:lumOff val="40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2">
            <a:lumMod val="60000"/>
            <a:lumOff val="40000"/>
          </a:schemeClr>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2">
            <a:lumMod val="60000"/>
            <a:lumOff val="40000"/>
          </a:schemeClr>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2">
            <a:lumMod val="60000"/>
            <a:lumOff val="40000"/>
          </a:schemeClr>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2">
            <a:lumMod val="60000"/>
            <a:lumOff val="40000"/>
          </a:schemeClr>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52" name="Picture 28" descr="bluebackgorund"/>
          <p:cNvPicPr>
            <a:picLocks noChangeAspect="1" noChangeArrowheads="1"/>
          </p:cNvPicPr>
          <p:nvPr/>
        </p:nvPicPr>
        <p:blipFill>
          <a:blip r:embed="rId15"/>
          <a:srcRect l="3816" t="1057" r="4581" b="1799"/>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3700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28F5446-25CA-424C-8762-53DD3067422D}" type="datetimeFigureOut">
              <a:rPr lang="en-US" smtClean="0"/>
              <a:pPr/>
              <a:t>14/10/2009</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14131A-2B84-4858-B248-7EA150E89C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Char char="–"/>
        <a:defRPr sz="2000">
          <a:solidFill>
            <a:schemeClr val="tx2"/>
          </a:solidFill>
          <a:latin typeface="+mn-lt"/>
        </a:defRPr>
      </a:lvl4pPr>
      <a:lvl5pPr marL="2057400" indent="-228600" algn="l" rtl="0" eaLnBrk="1" fontAlgn="base" hangingPunct="1">
        <a:spcBef>
          <a:spcPct val="20000"/>
        </a:spcBef>
        <a:spcAft>
          <a:spcPct val="0"/>
        </a:spcAft>
        <a:buClr>
          <a:schemeClr val="tx1"/>
        </a:buClr>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uperStock_1491R-1038664.jpg"/>
          <p:cNvPicPr>
            <a:picLocks noChangeAspect="1"/>
          </p:cNvPicPr>
          <p:nvPr/>
        </p:nvPicPr>
        <p:blipFill>
          <a:blip r:embed="rId13"/>
          <a:srcRect l="15094" t="5486" r="12075"/>
          <a:stretch>
            <a:fillRect/>
          </a:stretch>
        </p:blipFill>
        <p:spPr>
          <a:xfrm>
            <a:off x="7116817" y="4024194"/>
            <a:ext cx="1983996" cy="2833806"/>
          </a:xfrm>
          <a:prstGeom prst="rect">
            <a:avLst/>
          </a:prstGeom>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accent1">
                    <a:lumMod val="75000"/>
                  </a:schemeClr>
                </a:solidFill>
              </a:defRPr>
            </a:lvl1pPr>
          </a:lstStyle>
          <a:p>
            <a:fld id="{628F5446-25CA-424C-8762-53DD3067422D}" type="datetimeFigureOut">
              <a:rPr lang="en-US" smtClean="0"/>
              <a:pPr/>
              <a:t>14/10/2009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accent1">
                    <a:lumMod val="75000"/>
                  </a:schemeClr>
                </a:solidFill>
              </a:defRPr>
            </a:lvl1pPr>
          </a:lstStyle>
          <a:p>
            <a:endParaRPr lang="en-US" dirty="0"/>
          </a:p>
        </p:txBody>
      </p:sp>
      <p:sp>
        <p:nvSpPr>
          <p:cNvPr id="23" name="Slide Number Placeholder 22"/>
          <p:cNvSpPr>
            <a:spLocks noGrp="1"/>
          </p:cNvSpPr>
          <p:nvPr>
            <p:ph type="sldNum" sz="quarter" idx="4"/>
          </p:nvPr>
        </p:nvSpPr>
        <p:spPr>
          <a:xfrm>
            <a:off x="6628410" y="6416675"/>
            <a:ext cx="762000" cy="365125"/>
          </a:xfrm>
          <a:prstGeom prst="rect">
            <a:avLst/>
          </a:prstGeom>
        </p:spPr>
        <p:txBody>
          <a:bodyPr vert="horz" lIns="0" rIns="0" anchor="b"/>
          <a:lstStyle>
            <a:lvl1pPr algn="r" eaLnBrk="1" latinLnBrk="0" hangingPunct="1">
              <a:defRPr kumimoji="0" sz="1200">
                <a:solidFill>
                  <a:schemeClr val="accent1">
                    <a:lumMod val="75000"/>
                  </a:schemeClr>
                </a:solidFill>
              </a:defRPr>
            </a:lvl1pPr>
          </a:lstStyle>
          <a:p>
            <a:fld id="{3E14131A-2B84-4858-B248-7EA150E89C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1" latinLnBrk="0" hangingPunct="1">
        <a:spcBef>
          <a:spcPct val="0"/>
        </a:spcBef>
        <a:buNone/>
        <a:defRPr kumimoji="0" sz="4100" b="1" kern="1200"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1">
            <a:lumMod val="7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1">
            <a:lumMod val="75000"/>
          </a:schemeClr>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1">
            <a:lumMod val="75000"/>
          </a:schemeClr>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1">
            <a:lumMod val="75000"/>
          </a:schemeClr>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1">
            <a:lumMod val="75000"/>
          </a:schemeClr>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13">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marL="0" algn="ctr" rtl="0" eaLnBrk="1" latinLnBrk="0" hangingPunct="1"/>
            <a:endParaRPr kumimoji="0" lang="zh-CN" altLang="en-US" kern="1200">
              <a:solidFill>
                <a:schemeClr val="lt1"/>
              </a:solidFill>
              <a:latin typeface="+mn-lt"/>
              <a:ea typeface="+mn-ea"/>
              <a:cs typeface="+mn-cs"/>
            </a:endParaRPr>
          </a:p>
        </p:txBody>
      </p:sp>
      <p:grpSp>
        <p:nvGrpSpPr>
          <p:cNvPr id="8" name="Group 17"/>
          <p:cNvGrpSpPr/>
          <p:nvPr/>
        </p:nvGrpSpPr>
        <p:grpSpPr>
          <a:xfrm>
            <a:off x="0" y="6570024"/>
            <a:ext cx="9144000" cy="288000"/>
            <a:chOff x="0" y="6353387"/>
            <a:chExt cx="9144000" cy="361763"/>
          </a:xfrm>
        </p:grpSpPr>
        <p:grpSp>
          <p:nvGrpSpPr>
            <p:cNvPr id="9" name="Group 16"/>
            <p:cNvGrpSpPr/>
            <p:nvPr/>
          </p:nvGrpSpPr>
          <p:grpSpPr>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grpSp>
          <p:nvGrpSpPr>
            <p:cNvPr id="15" name="Group 15"/>
            <p:cNvGrpSpPr/>
            <p:nvPr/>
          </p:nvGrpSpPr>
          <p:grpSpPr>
            <a:xfrm>
              <a:off x="8640700" y="6354583"/>
              <a:ext cx="503300" cy="360567"/>
              <a:chOff x="8640700" y="6354583"/>
              <a:chExt cx="503300" cy="360567"/>
            </a:xfrm>
          </p:grpSpPr>
          <p:sp>
            <p:nvSpPr>
              <p:cNvPr id="12" name="Chevron 11"/>
              <p:cNvSpPr/>
              <p:nvPr userDrawn="1"/>
            </p:nvSpPr>
            <p:spPr>
              <a:xfrm flipH="1">
                <a:off x="8640700" y="6354583"/>
                <a:ext cx="249884" cy="360000"/>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3" name="Chevron 12"/>
              <p:cNvSpPr/>
              <p:nvPr userDrawn="1"/>
            </p:nvSpPr>
            <p:spPr>
              <a:xfrm flipH="1">
                <a:off x="8767248" y="6355150"/>
                <a:ext cx="249884" cy="360000"/>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4" name="Chevron 13"/>
              <p:cNvSpPr/>
              <p:nvPr userDrawn="1"/>
            </p:nvSpPr>
            <p:spPr>
              <a:xfrm flipH="1">
                <a:off x="8894116" y="6355000"/>
                <a:ext cx="249884" cy="360000"/>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gr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0" y="6570000"/>
            <a:ext cx="1643042" cy="288000"/>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1A628B6D-2ECB-41B7-91B7-05D5F7953D3A}" type="datetimeFigureOut">
              <a:rPr lang="en-US" smtClean="0"/>
              <a:pPr/>
              <a:t>14/10/2009</a:t>
            </a:fld>
            <a:endParaRPr lang="en-US"/>
          </a:p>
        </p:txBody>
      </p:sp>
      <p:sp>
        <p:nvSpPr>
          <p:cNvPr id="5" name="Footer Placeholder 4"/>
          <p:cNvSpPr>
            <a:spLocks noGrp="1"/>
          </p:cNvSpPr>
          <p:nvPr>
            <p:ph type="ftr" sz="quarter" idx="3"/>
          </p:nvPr>
        </p:nvSpPr>
        <p:spPr>
          <a:xfrm>
            <a:off x="1643042" y="6570000"/>
            <a:ext cx="4214842" cy="288000"/>
          </a:xfrm>
          <a:prstGeom prst="rect">
            <a:avLst/>
          </a:prstGeom>
        </p:spPr>
        <p:txBody>
          <a:bodyPr vert="horz" rtlCol="0" anchor="ctr"/>
          <a:lstStyle>
            <a:lvl1pPr algn="l" eaLnBrk="1" latinLnBrk="0" hangingPunct="1">
              <a:defRPr kumimoji="0" sz="1200">
                <a:solidFill>
                  <a:schemeClr val="tx1">
                    <a:tint val="85000"/>
                  </a:schemeClr>
                </a:solidFill>
              </a:defRPr>
            </a:lvl1pPr>
          </a:lstStyle>
          <a:p>
            <a:endParaRPr lang="en-US"/>
          </a:p>
        </p:txBody>
      </p:sp>
      <p:sp>
        <p:nvSpPr>
          <p:cNvPr id="6" name="Slide Number Placeholder 5"/>
          <p:cNvSpPr>
            <a:spLocks noGrp="1"/>
          </p:cNvSpPr>
          <p:nvPr>
            <p:ph type="sldNum" sz="quarter" idx="4"/>
          </p:nvPr>
        </p:nvSpPr>
        <p:spPr>
          <a:xfrm rot="10800000">
            <a:off x="8572528" y="6570000"/>
            <a:ext cx="571472" cy="288000"/>
          </a:xfrm>
          <a:prstGeom prst="rect">
            <a:avLst/>
          </a:prstGeom>
        </p:spPr>
        <p:txBody>
          <a:bodyPr vert="horz" rtlCol="0" anchor="ctr"/>
          <a:lstStyle>
            <a:lvl1pPr algn="ctr" eaLnBrk="1" latinLnBrk="0" hangingPunct="1">
              <a:defRPr kumimoji="0" sz="1200">
                <a:solidFill>
                  <a:schemeClr val="tx1">
                    <a:tint val="95000"/>
                  </a:schemeClr>
                </a:solidFill>
              </a:defRPr>
            </a:lvl1pPr>
          </a:lstStyle>
          <a:p>
            <a:fld id="{AE532889-3B01-4BB4-8AF8-75FBCFA91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cTn>
                              </p:par>
                              <p:par>
                                <p:cTn id="11" presetID="2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2"/>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23"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childTnLst>
                </p:cTn>
              </p:par>
            </p:tnLst>
          </p:tmpl>
        </p:tmplLst>
      </p:bldP>
    </p:bldLst>
  </p:timing>
  <p:txStyles>
    <p:titleStyle>
      <a:lvl1pPr algn="ctr" rtl="0" eaLnBrk="1" latinLnBrk="0" hangingPunct="1">
        <a:spcBef>
          <a:spcPct val="0"/>
        </a:spcBef>
        <a:buNone/>
        <a:defRPr kumimoji="0"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5.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5.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0.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5.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0.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0.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5.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5.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Cellular events in acute inflammation</a:t>
            </a:r>
            <a:endParaRPr lang="en-US" dirty="0"/>
          </a:p>
        </p:txBody>
      </p:sp>
      <p:sp>
        <p:nvSpPr>
          <p:cNvPr id="3" name="Subtitle 2"/>
          <p:cNvSpPr>
            <a:spLocks noGrp="1"/>
          </p:cNvSpPr>
          <p:nvPr>
            <p:ph type="subTitle" idx="1"/>
          </p:nvPr>
        </p:nvSpPr>
        <p:spPr/>
        <p:txBody>
          <a:bodyPr/>
          <a:lstStyle/>
          <a:p>
            <a:r>
              <a:rPr lang="en-US" dirty="0" smtClean="0"/>
              <a:t>Dr. </a:t>
            </a:r>
            <a:r>
              <a:rPr lang="en-US" dirty="0" err="1" smtClean="0"/>
              <a:t>Maha</a:t>
            </a:r>
            <a:r>
              <a:rPr lang="en-US" dirty="0" smtClean="0"/>
              <a:t> </a:t>
            </a:r>
            <a:r>
              <a:rPr lang="en-US" dirty="0" err="1" smtClean="0"/>
              <a:t>Arafah</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6" name="Picture 2" descr="f003009"/>
          <p:cNvPicPr>
            <a:picLocks noChangeAspect="1" noChangeArrowheads="1"/>
          </p:cNvPicPr>
          <p:nvPr/>
        </p:nvPicPr>
        <p:blipFill>
          <a:blip r:embed="rId2"/>
          <a:srcRect t="55728" b="20618"/>
          <a:stretch>
            <a:fillRect/>
          </a:stretch>
        </p:blipFill>
        <p:spPr bwMode="auto">
          <a:xfrm>
            <a:off x="533400" y="0"/>
            <a:ext cx="6781800" cy="5029200"/>
          </a:xfrm>
          <a:prstGeom prst="rect">
            <a:avLst/>
          </a:prstGeom>
          <a:noFill/>
        </p:spPr>
      </p:pic>
      <p:sp>
        <p:nvSpPr>
          <p:cNvPr id="379907" name="Rectangle 3"/>
          <p:cNvSpPr>
            <a:spLocks noChangeArrowheads="1"/>
          </p:cNvSpPr>
          <p:nvPr/>
        </p:nvSpPr>
        <p:spPr bwMode="auto">
          <a:xfrm>
            <a:off x="533400" y="381000"/>
            <a:ext cx="3200400" cy="396875"/>
          </a:xfrm>
          <a:prstGeom prst="rect">
            <a:avLst/>
          </a:prstGeom>
          <a:solidFill>
            <a:schemeClr val="folHlink"/>
          </a:solidFill>
          <a:ln w="9525">
            <a:noFill/>
            <a:miter lim="800000"/>
            <a:headEnd/>
            <a:tailEnd/>
          </a:ln>
          <a:effectLst/>
        </p:spPr>
        <p:txBody>
          <a:bodyPr>
            <a:spAutoFit/>
          </a:bodyPr>
          <a:lstStyle/>
          <a:p>
            <a:r>
              <a:rPr lang="en-US" sz="2000">
                <a:latin typeface="Arial" pitchFamily="34" charset="0"/>
                <a:cs typeface="Arial" pitchFamily="34" charset="0"/>
              </a:rPr>
              <a:t>adhesion to endothelium</a:t>
            </a:r>
          </a:p>
        </p:txBody>
      </p:sp>
      <p:sp>
        <p:nvSpPr>
          <p:cNvPr id="379908" name="Text Box 4"/>
          <p:cNvSpPr txBox="1">
            <a:spLocks noChangeArrowheads="1"/>
          </p:cNvSpPr>
          <p:nvPr/>
        </p:nvSpPr>
        <p:spPr bwMode="auto">
          <a:xfrm>
            <a:off x="228600" y="5089547"/>
            <a:ext cx="5441950" cy="1482725"/>
          </a:xfrm>
          <a:prstGeom prst="rect">
            <a:avLst/>
          </a:prstGeom>
          <a:noFill/>
          <a:ln w="9525">
            <a:noFill/>
            <a:miter lim="800000"/>
            <a:headEnd/>
            <a:tailEnd/>
          </a:ln>
          <a:effectLst/>
        </p:spPr>
        <p:txBody>
          <a:bodyPr wrap="none">
            <a:spAutoFit/>
          </a:bodyPr>
          <a:lstStyle/>
          <a:p>
            <a:pPr>
              <a:spcBef>
                <a:spcPct val="20000"/>
              </a:spcBef>
            </a:pPr>
            <a:r>
              <a:rPr lang="en-US" dirty="0">
                <a:solidFill>
                  <a:srgbClr val="FF3399"/>
                </a:solidFill>
                <a:latin typeface="Arial" pitchFamily="34" charset="0"/>
                <a:cs typeface="Arial" pitchFamily="34" charset="0"/>
              </a:rPr>
              <a:t>The </a:t>
            </a:r>
            <a:r>
              <a:rPr lang="en-US" i="1" dirty="0">
                <a:solidFill>
                  <a:srgbClr val="FF3399"/>
                </a:solidFill>
                <a:latin typeface="Arial" pitchFamily="34" charset="0"/>
                <a:cs typeface="Arial" pitchFamily="34" charset="0"/>
              </a:rPr>
              <a:t>immunoglobulin</a:t>
            </a:r>
            <a:r>
              <a:rPr lang="en-US" dirty="0">
                <a:solidFill>
                  <a:srgbClr val="FF3399"/>
                </a:solidFill>
                <a:latin typeface="Arial" pitchFamily="34" charset="0"/>
                <a:cs typeface="Arial" pitchFamily="34" charset="0"/>
              </a:rPr>
              <a:t> </a:t>
            </a:r>
            <a:r>
              <a:rPr lang="en-US" i="1" dirty="0">
                <a:solidFill>
                  <a:srgbClr val="FF3399"/>
                </a:solidFill>
                <a:latin typeface="Arial" pitchFamily="34" charset="0"/>
                <a:cs typeface="Arial" pitchFamily="34" charset="0"/>
              </a:rPr>
              <a:t>family</a:t>
            </a:r>
            <a:r>
              <a:rPr lang="en-US" dirty="0">
                <a:solidFill>
                  <a:srgbClr val="FF3399"/>
                </a:solidFill>
                <a:latin typeface="Arial" pitchFamily="34" charset="0"/>
                <a:cs typeface="Arial" pitchFamily="34" charset="0"/>
              </a:rPr>
              <a:t> molecules</a:t>
            </a:r>
            <a:r>
              <a:rPr lang="en-US" dirty="0">
                <a:latin typeface="Arial" pitchFamily="34" charset="0"/>
                <a:cs typeface="Arial" pitchFamily="34" charset="0"/>
              </a:rPr>
              <a:t> :</a:t>
            </a:r>
          </a:p>
          <a:p>
            <a:pPr lvl="1">
              <a:spcBef>
                <a:spcPct val="20000"/>
              </a:spcBef>
              <a:buFontTx/>
              <a:buChar char="–"/>
            </a:pPr>
            <a:r>
              <a:rPr lang="en-US" sz="2000" dirty="0">
                <a:latin typeface="Arial" pitchFamily="34" charset="0"/>
                <a:cs typeface="Arial" pitchFamily="34" charset="0"/>
              </a:rPr>
              <a:t> </a:t>
            </a:r>
            <a:r>
              <a:rPr lang="en-US" sz="1800" dirty="0">
                <a:latin typeface="Arial" pitchFamily="34" charset="0"/>
                <a:cs typeface="Arial" pitchFamily="34" charset="0"/>
              </a:rPr>
              <a:t>ICAM-1 (intercellular adhesion molecule 1) </a:t>
            </a:r>
          </a:p>
          <a:p>
            <a:pPr lvl="1">
              <a:spcBef>
                <a:spcPct val="20000"/>
              </a:spcBef>
              <a:buFontTx/>
              <a:buChar char="–"/>
            </a:pPr>
            <a:r>
              <a:rPr lang="en-US" sz="1800" dirty="0">
                <a:latin typeface="Arial" pitchFamily="34" charset="0"/>
                <a:cs typeface="Arial" pitchFamily="34" charset="0"/>
              </a:rPr>
              <a:t> VCAM-1 (vascular cell adhesion molecule 1)</a:t>
            </a:r>
          </a:p>
          <a:p>
            <a:pPr lvl="1">
              <a:spcBef>
                <a:spcPct val="20000"/>
              </a:spcBef>
              <a:buFontTx/>
              <a:buChar char="–"/>
            </a:pPr>
            <a:r>
              <a:rPr lang="en-US" sz="1800" dirty="0">
                <a:latin typeface="Arial" pitchFamily="34" charset="0"/>
                <a:cs typeface="Arial" pitchFamily="34" charset="0"/>
              </a:rPr>
              <a:t> induced by TNF and IL-1</a:t>
            </a:r>
            <a:endParaRPr lang="en-US" sz="1800" dirty="0"/>
          </a:p>
        </p:txBody>
      </p:sp>
      <p:sp>
        <p:nvSpPr>
          <p:cNvPr id="379909" name="Text Box 5"/>
          <p:cNvSpPr txBox="1">
            <a:spLocks noChangeArrowheads="1"/>
          </p:cNvSpPr>
          <p:nvPr/>
        </p:nvSpPr>
        <p:spPr bwMode="auto">
          <a:xfrm>
            <a:off x="7010400" y="152400"/>
            <a:ext cx="184150" cy="457200"/>
          </a:xfrm>
          <a:prstGeom prst="rect">
            <a:avLst/>
          </a:prstGeom>
          <a:noFill/>
          <a:ln w="9525">
            <a:noFill/>
            <a:miter lim="800000"/>
            <a:headEnd/>
            <a:tailEnd/>
          </a:ln>
          <a:effectLst/>
        </p:spPr>
        <p:txBody>
          <a:bodyPr wrap="none">
            <a:spAutoFit/>
          </a:bodyPr>
          <a:lstStyle/>
          <a:p>
            <a:pPr>
              <a:spcBef>
                <a:spcPct val="20000"/>
              </a:spcBef>
            </a:pPr>
            <a:endParaRPr lang="en-US">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0" name="Picture 2" descr="f003009"/>
          <p:cNvPicPr>
            <a:picLocks noChangeAspect="1" noChangeArrowheads="1"/>
          </p:cNvPicPr>
          <p:nvPr/>
        </p:nvPicPr>
        <p:blipFill>
          <a:blip r:embed="rId2"/>
          <a:srcRect t="79085"/>
          <a:stretch>
            <a:fillRect/>
          </a:stretch>
        </p:blipFill>
        <p:spPr bwMode="auto">
          <a:xfrm>
            <a:off x="0" y="0"/>
            <a:ext cx="9144000" cy="6096000"/>
          </a:xfrm>
          <a:prstGeom prst="rect">
            <a:avLst/>
          </a:prstGeom>
          <a:noFill/>
        </p:spPr>
      </p:pic>
      <p:sp>
        <p:nvSpPr>
          <p:cNvPr id="380931" name="Rectangle 3"/>
          <p:cNvSpPr>
            <a:spLocks noChangeArrowheads="1"/>
          </p:cNvSpPr>
          <p:nvPr/>
        </p:nvSpPr>
        <p:spPr bwMode="auto">
          <a:xfrm>
            <a:off x="0" y="3962400"/>
            <a:ext cx="4800600" cy="1200329"/>
          </a:xfrm>
          <a:prstGeom prst="rect">
            <a:avLst/>
          </a:prstGeom>
          <a:noFill/>
          <a:ln w="9525">
            <a:noFill/>
            <a:miter lim="800000"/>
            <a:headEnd/>
            <a:tailEnd/>
          </a:ln>
          <a:effectLst/>
        </p:spPr>
        <p:txBody>
          <a:bodyPr wrap="square">
            <a:spAutoFit/>
          </a:bodyPr>
          <a:lstStyle/>
          <a:p>
            <a:r>
              <a:rPr lang="en-US" sz="1800" dirty="0" err="1">
                <a:latin typeface="Arial" pitchFamily="34" charset="0"/>
                <a:cs typeface="Arial" pitchFamily="34" charset="0"/>
              </a:rPr>
              <a:t>Neutrophils</a:t>
            </a:r>
            <a:r>
              <a:rPr lang="en-US" sz="1800" dirty="0">
                <a:latin typeface="Arial" pitchFamily="34" charset="0"/>
                <a:cs typeface="Arial" pitchFamily="34" charset="0"/>
              </a:rPr>
              <a:t>, </a:t>
            </a:r>
            <a:r>
              <a:rPr lang="en-US" sz="1800" dirty="0" err="1">
                <a:latin typeface="Arial" pitchFamily="34" charset="0"/>
                <a:cs typeface="Arial" pitchFamily="34" charset="0"/>
              </a:rPr>
              <a:t>monocytes</a:t>
            </a:r>
            <a:r>
              <a:rPr lang="en-US" sz="1800" dirty="0">
                <a:latin typeface="Arial" pitchFamily="34" charset="0"/>
                <a:cs typeface="Arial" pitchFamily="34" charset="0"/>
              </a:rPr>
              <a:t>, lymphocytes, </a:t>
            </a:r>
            <a:r>
              <a:rPr lang="en-US" sz="1800" dirty="0" err="1">
                <a:latin typeface="Arial" pitchFamily="34" charset="0"/>
                <a:cs typeface="Arial" pitchFamily="34" charset="0"/>
              </a:rPr>
              <a:t>eosinophils</a:t>
            </a:r>
            <a:r>
              <a:rPr lang="en-US" sz="1800" dirty="0">
                <a:latin typeface="Arial" pitchFamily="34" charset="0"/>
                <a:cs typeface="Arial" pitchFamily="34" charset="0"/>
              </a:rPr>
              <a:t>, and </a:t>
            </a:r>
            <a:r>
              <a:rPr lang="en-US" sz="1800" dirty="0" err="1">
                <a:latin typeface="Arial" pitchFamily="34" charset="0"/>
                <a:cs typeface="Arial" pitchFamily="34" charset="0"/>
              </a:rPr>
              <a:t>basophils</a:t>
            </a:r>
            <a:r>
              <a:rPr lang="en-US" sz="1800" dirty="0">
                <a:latin typeface="Arial" pitchFamily="34" charset="0"/>
                <a:cs typeface="Arial" pitchFamily="34" charset="0"/>
              </a:rPr>
              <a:t> all use the same pathway to migrate from the blood into tissues. </a:t>
            </a:r>
            <a:endParaRPr 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4" name="Picture 2" descr="d:\Inetpub\ombroot\content\0721601871\graphics\fullsize\S01871-002-f006.jpg"/>
          <p:cNvPicPr>
            <a:picLocks noChangeAspect="1" noChangeArrowheads="1"/>
          </p:cNvPicPr>
          <p:nvPr/>
        </p:nvPicPr>
        <p:blipFill>
          <a:blip r:embed="rId2"/>
          <a:srcRect b="10141"/>
          <a:stretch>
            <a:fillRect/>
          </a:stretch>
        </p:blipFill>
        <p:spPr bwMode="auto">
          <a:xfrm>
            <a:off x="0" y="708039"/>
            <a:ext cx="9144000" cy="4792663"/>
          </a:xfrm>
          <a:prstGeom prst="rect">
            <a:avLst/>
          </a:prstGeom>
          <a:noFill/>
          <a:ln w="9525">
            <a:solidFill>
              <a:schemeClr val="tx1"/>
            </a:solidFill>
            <a:miter lim="800000"/>
            <a:headEnd/>
            <a:tailEnd/>
          </a:ln>
        </p:spPr>
      </p:pic>
      <p:sp>
        <p:nvSpPr>
          <p:cNvPr id="381955" name="Rectangle 3"/>
          <p:cNvSpPr>
            <a:spLocks noChangeArrowheads="1"/>
          </p:cNvSpPr>
          <p:nvPr/>
        </p:nvSpPr>
        <p:spPr bwMode="auto">
          <a:xfrm>
            <a:off x="228600" y="0"/>
            <a:ext cx="8534400" cy="822325"/>
          </a:xfrm>
          <a:prstGeom prst="rect">
            <a:avLst/>
          </a:prstGeom>
          <a:noFill/>
          <a:ln w="9525">
            <a:noFill/>
            <a:miter lim="800000"/>
            <a:headEnd/>
            <a:tailEnd/>
          </a:ln>
          <a:effectLst/>
        </p:spPr>
        <p:txBody>
          <a:bodyPr>
            <a:spAutoFit/>
          </a:bodyPr>
          <a:lstStyle/>
          <a:p>
            <a:pPr algn="ctr"/>
            <a:r>
              <a:rPr lang="en-US" b="1" i="1">
                <a:latin typeface="Arial" pitchFamily="34" charset="0"/>
                <a:cs typeface="Arial" pitchFamily="34" charset="0"/>
              </a:rPr>
              <a:t/>
            </a:r>
            <a:br>
              <a:rPr lang="en-US" b="1" i="1">
                <a:latin typeface="Arial" pitchFamily="34" charset="0"/>
                <a:cs typeface="Arial" pitchFamily="34" charset="0"/>
              </a:rPr>
            </a:br>
            <a:r>
              <a:rPr lang="en-US" b="1" i="1">
                <a:latin typeface="Arial" pitchFamily="34" charset="0"/>
                <a:cs typeface="Arial" pitchFamily="34" charset="0"/>
              </a:rPr>
              <a:t>LEUKOCYTE EXTRAVASATION AND PHAGOCYTOSIS</a:t>
            </a:r>
          </a:p>
        </p:txBody>
      </p:sp>
      <p:sp>
        <p:nvSpPr>
          <p:cNvPr id="381956" name="Rectangle 4"/>
          <p:cNvSpPr>
            <a:spLocks noChangeArrowheads="1"/>
          </p:cNvSpPr>
          <p:nvPr/>
        </p:nvSpPr>
        <p:spPr bwMode="auto">
          <a:xfrm>
            <a:off x="0" y="5546747"/>
            <a:ext cx="9144000" cy="1096963"/>
          </a:xfrm>
          <a:prstGeom prst="rect">
            <a:avLst/>
          </a:prstGeom>
          <a:noFill/>
          <a:ln w="9525">
            <a:noFill/>
            <a:miter lim="800000"/>
            <a:headEnd/>
            <a:tailEnd/>
          </a:ln>
          <a:effectLst/>
        </p:spPr>
        <p:txBody>
          <a:bodyPr>
            <a:spAutoFit/>
          </a:bodyPr>
          <a:lstStyle/>
          <a:p>
            <a:pPr>
              <a:spcBef>
                <a:spcPct val="50000"/>
              </a:spcBef>
            </a:pPr>
            <a:r>
              <a:rPr lang="en-US" sz="1800" i="1" dirty="0" err="1">
                <a:solidFill>
                  <a:srgbClr val="FF3399"/>
                </a:solidFill>
                <a:latin typeface="Arial" pitchFamily="34" charset="0"/>
                <a:cs typeface="Arial" pitchFamily="34" charset="0"/>
              </a:rPr>
              <a:t>Mucin</a:t>
            </a:r>
            <a:r>
              <a:rPr lang="en-US" sz="1800" i="1" dirty="0">
                <a:solidFill>
                  <a:srgbClr val="FF3399"/>
                </a:solidFill>
                <a:latin typeface="Arial" pitchFamily="34" charset="0"/>
                <a:cs typeface="Arial" pitchFamily="34" charset="0"/>
              </a:rPr>
              <a:t>-like </a:t>
            </a:r>
            <a:r>
              <a:rPr lang="en-US" sz="1800" i="1" dirty="0" err="1">
                <a:solidFill>
                  <a:srgbClr val="FF3399"/>
                </a:solidFill>
                <a:latin typeface="Arial" pitchFamily="34" charset="0"/>
                <a:cs typeface="Arial" pitchFamily="34" charset="0"/>
              </a:rPr>
              <a:t>glycoproteins</a:t>
            </a:r>
            <a:r>
              <a:rPr lang="en-US" sz="1800" i="1" dirty="0">
                <a:solidFill>
                  <a:srgbClr val="FF3399"/>
                </a:solidFill>
                <a:latin typeface="Arial" pitchFamily="34" charset="0"/>
                <a:cs typeface="Arial" pitchFamily="34" charset="0"/>
              </a:rPr>
              <a:t>                                                                                                                                                                                                           </a:t>
            </a:r>
            <a:r>
              <a:rPr lang="en-US" dirty="0">
                <a:latin typeface="Arial" pitchFamily="34" charset="0"/>
                <a:cs typeface="Arial" pitchFamily="34" charset="0"/>
              </a:rPr>
              <a:t>                        - </a:t>
            </a:r>
            <a:r>
              <a:rPr lang="en-US" sz="1800" dirty="0">
                <a:latin typeface="Arial" pitchFamily="34" charset="0"/>
                <a:cs typeface="Arial" pitchFamily="34" charset="0"/>
              </a:rPr>
              <a:t>such as </a:t>
            </a:r>
            <a:r>
              <a:rPr lang="en-US" sz="1800" dirty="0" err="1">
                <a:latin typeface="Arial" pitchFamily="34" charset="0"/>
                <a:cs typeface="Arial" pitchFamily="34" charset="0"/>
              </a:rPr>
              <a:t>heparan</a:t>
            </a:r>
            <a:r>
              <a:rPr lang="en-US" sz="1800" dirty="0">
                <a:latin typeface="Arial" pitchFamily="34" charset="0"/>
                <a:cs typeface="Arial" pitchFamily="34" charset="0"/>
              </a:rPr>
              <a:t> sulfate, serve as </a:t>
            </a:r>
            <a:r>
              <a:rPr lang="en-US" sz="1800" dirty="0" err="1">
                <a:latin typeface="Arial" pitchFamily="34" charset="0"/>
                <a:cs typeface="Arial" pitchFamily="34" charset="0"/>
              </a:rPr>
              <a:t>ligands</a:t>
            </a:r>
            <a:r>
              <a:rPr lang="en-US" sz="1800" dirty="0">
                <a:latin typeface="Arial" pitchFamily="34" charset="0"/>
                <a:cs typeface="Arial" pitchFamily="34" charset="0"/>
              </a:rPr>
              <a:t> for the leukocyte adhesion molecule (CD44)  -  these </a:t>
            </a:r>
            <a:r>
              <a:rPr lang="en-US" sz="1800" dirty="0" err="1">
                <a:latin typeface="Arial" pitchFamily="34" charset="0"/>
                <a:cs typeface="Arial" pitchFamily="34" charset="0"/>
              </a:rPr>
              <a:t>glycoproteins</a:t>
            </a:r>
            <a:r>
              <a:rPr lang="en-US" sz="1800" dirty="0">
                <a:latin typeface="Arial" pitchFamily="34" charset="0"/>
                <a:cs typeface="Arial" pitchFamily="34" charset="0"/>
              </a:rPr>
              <a:t> are found in the extracellular matrix and on cell surfaces.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609600" y="0"/>
            <a:ext cx="7772400" cy="1143000"/>
          </a:xfrm>
        </p:spPr>
        <p:txBody>
          <a:bodyPr/>
          <a:lstStyle/>
          <a:p>
            <a:r>
              <a:rPr lang="en-US" sz="3200" i="1" dirty="0">
                <a:latin typeface="Arial" pitchFamily="34" charset="0"/>
                <a:cs typeface="Arial" pitchFamily="34" charset="0"/>
              </a:rPr>
              <a:t>Leukocyte Adhesion and </a:t>
            </a:r>
            <a:r>
              <a:rPr lang="en-US" sz="3200" i="1" dirty="0" smtClean="0">
                <a:latin typeface="Arial" pitchFamily="34" charset="0"/>
                <a:cs typeface="Arial" pitchFamily="34" charset="0"/>
              </a:rPr>
              <a:t>Transmigration</a:t>
            </a:r>
            <a:endParaRPr lang="en-US" sz="3200" i="1" dirty="0">
              <a:latin typeface="Arial" pitchFamily="34" charset="0"/>
              <a:cs typeface="Arial" pitchFamily="34" charset="0"/>
            </a:endParaRPr>
          </a:p>
        </p:txBody>
      </p:sp>
      <p:sp>
        <p:nvSpPr>
          <p:cNvPr id="382979" name="Rectangle 3"/>
          <p:cNvSpPr>
            <a:spLocks noGrp="1" noChangeArrowheads="1"/>
          </p:cNvSpPr>
          <p:nvPr>
            <p:ph idx="1"/>
          </p:nvPr>
        </p:nvSpPr>
        <p:spPr>
          <a:xfrm>
            <a:off x="500034" y="1428736"/>
            <a:ext cx="8358246" cy="4857784"/>
          </a:xfrm>
        </p:spPr>
        <p:txBody>
          <a:bodyPr>
            <a:normAutofit fontScale="92500" lnSpcReduction="10000"/>
          </a:bodyPr>
          <a:lstStyle/>
          <a:p>
            <a:pPr marL="533400" indent="-533400">
              <a:lnSpc>
                <a:spcPct val="90000"/>
              </a:lnSpc>
            </a:pPr>
            <a:r>
              <a:rPr lang="en-US" sz="2400" dirty="0" smtClean="0">
                <a:latin typeface="Arial" pitchFamily="34" charset="0"/>
                <a:cs typeface="Arial" pitchFamily="34" charset="0"/>
              </a:rPr>
              <a:t>Regulated </a:t>
            </a:r>
            <a:r>
              <a:rPr lang="en-US" sz="2400" dirty="0">
                <a:latin typeface="Arial" pitchFamily="34" charset="0"/>
                <a:cs typeface="Arial" pitchFamily="34" charset="0"/>
              </a:rPr>
              <a:t>by the binding of complementary adhesion molecules on the leukocyte and endothelial surfaces</a:t>
            </a:r>
          </a:p>
          <a:p>
            <a:pPr marL="533400" indent="-533400">
              <a:lnSpc>
                <a:spcPct val="90000"/>
              </a:lnSpc>
              <a:buNone/>
            </a:pPr>
            <a:endParaRPr lang="en-US" sz="2400" baseline="30000" dirty="0">
              <a:latin typeface="Arial" pitchFamily="34" charset="0"/>
              <a:cs typeface="Arial" pitchFamily="34" charset="0"/>
            </a:endParaRPr>
          </a:p>
          <a:p>
            <a:pPr marL="533400" indent="-533400">
              <a:lnSpc>
                <a:spcPct val="90000"/>
              </a:lnSpc>
            </a:pPr>
            <a:r>
              <a:rPr lang="en-US" sz="2400" dirty="0">
                <a:latin typeface="Arial" pitchFamily="34" charset="0"/>
                <a:cs typeface="Arial" pitchFamily="34" charset="0"/>
              </a:rPr>
              <a:t>The adhesion receptors involved belong to four molecular families:</a:t>
            </a:r>
          </a:p>
          <a:p>
            <a:pPr marL="533400" indent="-533400">
              <a:lnSpc>
                <a:spcPct val="90000"/>
              </a:lnSpc>
              <a:buNone/>
            </a:pPr>
            <a:r>
              <a:rPr lang="en-US" sz="2400" dirty="0" smtClean="0">
                <a:latin typeface="Arial" pitchFamily="34" charset="0"/>
                <a:cs typeface="Arial" pitchFamily="34" charset="0"/>
              </a:rPr>
              <a:t>1. </a:t>
            </a:r>
            <a:r>
              <a:rPr lang="en-US" sz="2400" dirty="0" smtClean="0">
                <a:solidFill>
                  <a:srgbClr val="0070C0"/>
                </a:solidFill>
                <a:latin typeface="Arial" pitchFamily="34" charset="0"/>
                <a:cs typeface="Arial" pitchFamily="34" charset="0"/>
              </a:rPr>
              <a:t>The </a:t>
            </a:r>
            <a:r>
              <a:rPr lang="en-US" sz="2400" i="1" dirty="0" err="1">
                <a:solidFill>
                  <a:srgbClr val="0070C0"/>
                </a:solidFill>
                <a:latin typeface="Arial" pitchFamily="34" charset="0"/>
                <a:cs typeface="Arial" pitchFamily="34" charset="0"/>
              </a:rPr>
              <a:t>selectins</a:t>
            </a:r>
            <a:r>
              <a:rPr lang="en-US" sz="2400" dirty="0">
                <a:solidFill>
                  <a:srgbClr val="0070C0"/>
                </a:solidFill>
                <a:latin typeface="Arial" pitchFamily="34" charset="0"/>
                <a:cs typeface="Arial" pitchFamily="34" charset="0"/>
              </a:rPr>
              <a:t> </a:t>
            </a:r>
            <a:endParaRPr lang="en-US" sz="2400" dirty="0" smtClean="0">
              <a:solidFill>
                <a:srgbClr val="0070C0"/>
              </a:solidFill>
              <a:latin typeface="Arial" pitchFamily="34" charset="0"/>
              <a:cs typeface="Arial" pitchFamily="34" charset="0"/>
            </a:endParaRPr>
          </a:p>
          <a:p>
            <a:pPr marL="533400" indent="-533400">
              <a:lnSpc>
                <a:spcPct val="90000"/>
              </a:lnSpc>
              <a:buNone/>
            </a:pPr>
            <a:r>
              <a:rPr lang="en-US" sz="2400" dirty="0" smtClean="0">
                <a:solidFill>
                  <a:srgbClr val="0070C0"/>
                </a:solidFill>
                <a:latin typeface="Arial" pitchFamily="34" charset="0"/>
                <a:cs typeface="Arial" pitchFamily="34" charset="0"/>
              </a:rPr>
              <a:t>2. The </a:t>
            </a:r>
            <a:r>
              <a:rPr lang="en-US" sz="2400" i="1" dirty="0">
                <a:solidFill>
                  <a:srgbClr val="0070C0"/>
                </a:solidFill>
                <a:latin typeface="Arial" pitchFamily="34" charset="0"/>
                <a:cs typeface="Arial" pitchFamily="34" charset="0"/>
              </a:rPr>
              <a:t>immunoglobulin </a:t>
            </a:r>
            <a:r>
              <a:rPr lang="en-US" sz="2400" i="1" dirty="0" err="1" smtClean="0">
                <a:solidFill>
                  <a:srgbClr val="0070C0"/>
                </a:solidFill>
                <a:latin typeface="Arial" pitchFamily="34" charset="0"/>
                <a:cs typeface="Arial" pitchFamily="34" charset="0"/>
              </a:rPr>
              <a:t>superfamily</a:t>
            </a:r>
            <a:r>
              <a:rPr lang="en-US" sz="2400" i="1" dirty="0" smtClean="0">
                <a:solidFill>
                  <a:srgbClr val="0070C0"/>
                </a:solidFill>
                <a:latin typeface="Arial" pitchFamily="34" charset="0"/>
                <a:cs typeface="Arial" pitchFamily="34" charset="0"/>
              </a:rPr>
              <a:t> </a:t>
            </a:r>
            <a:r>
              <a:rPr lang="en-US" sz="2400" i="1" dirty="0" smtClean="0">
                <a:latin typeface="Arial" pitchFamily="34" charset="0"/>
                <a:cs typeface="Arial" pitchFamily="34" charset="0"/>
                <a:sym typeface="Wingdings" pitchFamily="2" charset="2"/>
              </a:rPr>
              <a:t> </a:t>
            </a:r>
            <a:r>
              <a:rPr lang="en-US" sz="2000" dirty="0" smtClean="0">
                <a:latin typeface="Arial" pitchFamily="34" charset="0"/>
                <a:cs typeface="Arial" pitchFamily="34" charset="0"/>
              </a:rPr>
              <a:t>ICAM-1 (intercellular adhesion molecule 1)  &amp;  VCAM-1 (vascular cell adhesion molecule 1).</a:t>
            </a:r>
          </a:p>
          <a:p>
            <a:pPr marL="533400" indent="-533400">
              <a:lnSpc>
                <a:spcPct val="90000"/>
              </a:lnSpc>
              <a:buNone/>
            </a:pPr>
            <a:r>
              <a:rPr lang="en-US" sz="2400" dirty="0" smtClean="0">
                <a:latin typeface="Arial" pitchFamily="34" charset="0"/>
                <a:cs typeface="Arial" pitchFamily="34" charset="0"/>
              </a:rPr>
              <a:t>3. </a:t>
            </a:r>
            <a:r>
              <a:rPr lang="en-US" sz="2400" dirty="0" smtClean="0">
                <a:solidFill>
                  <a:srgbClr val="0070C0"/>
                </a:solidFill>
                <a:latin typeface="Arial" pitchFamily="34" charset="0"/>
                <a:cs typeface="Arial" pitchFamily="34" charset="0"/>
              </a:rPr>
              <a:t>The </a:t>
            </a:r>
            <a:r>
              <a:rPr lang="en-US" sz="2400" i="1" dirty="0" err="1" smtClean="0">
                <a:solidFill>
                  <a:srgbClr val="0070C0"/>
                </a:solidFill>
                <a:latin typeface="Arial" pitchFamily="34" charset="0"/>
                <a:cs typeface="Arial" pitchFamily="34" charset="0"/>
              </a:rPr>
              <a:t>integrins</a:t>
            </a:r>
            <a:r>
              <a:rPr lang="en-US" sz="2400" i="1" dirty="0" smtClean="0">
                <a:solidFill>
                  <a:srgbClr val="0070C0"/>
                </a:solidFill>
                <a:latin typeface="Arial" pitchFamily="34" charset="0"/>
                <a:cs typeface="Arial" pitchFamily="34" charset="0"/>
              </a:rPr>
              <a:t> </a:t>
            </a:r>
            <a:r>
              <a:rPr lang="en-US" sz="2400" i="1" dirty="0" smtClean="0">
                <a:latin typeface="Arial" pitchFamily="34" charset="0"/>
                <a:cs typeface="Arial" pitchFamily="34" charset="0"/>
                <a:sym typeface="Wingdings" pitchFamily="2" charset="2"/>
              </a:rPr>
              <a:t> </a:t>
            </a:r>
            <a:r>
              <a:rPr lang="en-US" sz="2400" dirty="0" smtClean="0">
                <a:latin typeface="Arial" pitchFamily="34" charset="0"/>
                <a:cs typeface="Arial" pitchFamily="34" charset="0"/>
              </a:rPr>
              <a:t>β</a:t>
            </a:r>
            <a:r>
              <a:rPr lang="en-US" sz="2400" baseline="-30000" dirty="0" smtClean="0">
                <a:latin typeface="Arial" pitchFamily="34" charset="0"/>
                <a:cs typeface="Arial" pitchFamily="34" charset="0"/>
              </a:rPr>
              <a:t>2</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integrins</a:t>
            </a:r>
            <a:r>
              <a:rPr lang="en-US" sz="2400" dirty="0" smtClean="0">
                <a:latin typeface="Arial" pitchFamily="34" charset="0"/>
                <a:cs typeface="Arial" pitchFamily="34" charset="0"/>
              </a:rPr>
              <a:t>  bind to ICAM-1, and </a:t>
            </a:r>
          </a:p>
          <a:p>
            <a:pPr marL="533400" indent="-533400">
              <a:lnSpc>
                <a:spcPct val="90000"/>
              </a:lnSpc>
              <a:buNone/>
            </a:pPr>
            <a:r>
              <a:rPr lang="en-US" sz="2400" dirty="0" smtClean="0">
                <a:latin typeface="Arial" pitchFamily="34" charset="0"/>
                <a:cs typeface="Arial" pitchFamily="34" charset="0"/>
              </a:rPr>
              <a:t>				the β</a:t>
            </a:r>
            <a:r>
              <a:rPr lang="en-US" sz="2400" baseline="-30000" dirty="0" smtClean="0">
                <a:latin typeface="Arial" pitchFamily="34" charset="0"/>
                <a:cs typeface="Arial" pitchFamily="34" charset="0"/>
              </a:rPr>
              <a:t>1</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integrins</a:t>
            </a:r>
            <a:r>
              <a:rPr lang="en-US" sz="2400" dirty="0" smtClean="0">
                <a:latin typeface="Arial" pitchFamily="34" charset="0"/>
                <a:cs typeface="Arial" pitchFamily="34" charset="0"/>
              </a:rPr>
              <a:t> bind VCAM-1</a:t>
            </a:r>
          </a:p>
          <a:p>
            <a:pPr marL="533400" indent="-533400">
              <a:lnSpc>
                <a:spcPct val="90000"/>
              </a:lnSpc>
              <a:buNone/>
            </a:pPr>
            <a:r>
              <a:rPr lang="en-US" sz="2400" dirty="0" smtClean="0">
                <a:latin typeface="Arial" pitchFamily="34" charset="0"/>
                <a:cs typeface="Arial" pitchFamily="34" charset="0"/>
              </a:rPr>
              <a:t>4</a:t>
            </a:r>
            <a:r>
              <a:rPr lang="en-US" sz="2400" i="1" dirty="0" smtClean="0">
                <a:latin typeface="Arial" pitchFamily="34" charset="0"/>
                <a:cs typeface="Arial" pitchFamily="34" charset="0"/>
              </a:rPr>
              <a:t>. </a:t>
            </a:r>
            <a:r>
              <a:rPr lang="en-US" sz="2400" i="1" dirty="0" err="1" smtClean="0">
                <a:solidFill>
                  <a:srgbClr val="0070C0"/>
                </a:solidFill>
                <a:latin typeface="Arial" pitchFamily="34" charset="0"/>
                <a:cs typeface="Arial" pitchFamily="34" charset="0"/>
              </a:rPr>
              <a:t>mucin</a:t>
            </a:r>
            <a:r>
              <a:rPr lang="en-US" sz="2400" i="1" dirty="0" smtClean="0">
                <a:solidFill>
                  <a:srgbClr val="0070C0"/>
                </a:solidFill>
                <a:latin typeface="Arial" pitchFamily="34" charset="0"/>
                <a:cs typeface="Arial" pitchFamily="34" charset="0"/>
              </a:rPr>
              <a:t>-like </a:t>
            </a:r>
            <a:r>
              <a:rPr lang="en-US" sz="2400" i="1" dirty="0" err="1" smtClean="0">
                <a:solidFill>
                  <a:srgbClr val="0070C0"/>
                </a:solidFill>
                <a:latin typeface="Arial" pitchFamily="34" charset="0"/>
                <a:cs typeface="Arial" pitchFamily="34" charset="0"/>
              </a:rPr>
              <a:t>glycoproteins</a:t>
            </a:r>
            <a:r>
              <a:rPr lang="en-US" sz="2400" dirty="0" smtClean="0">
                <a:solidFill>
                  <a:srgbClr val="0070C0"/>
                </a:solidFill>
                <a:latin typeface="Arial" pitchFamily="34" charset="0"/>
                <a:cs typeface="Arial" pitchFamily="34" charset="0"/>
              </a:rPr>
              <a:t> </a:t>
            </a:r>
            <a:r>
              <a:rPr lang="en-US" sz="2400" dirty="0" smtClean="0">
                <a:latin typeface="Arial" pitchFamily="34" charset="0"/>
                <a:cs typeface="Arial" pitchFamily="34" charset="0"/>
              </a:rPr>
              <a:t>serve as </a:t>
            </a:r>
            <a:r>
              <a:rPr lang="en-US" sz="2400" dirty="0" err="1" smtClean="0">
                <a:latin typeface="Arial" pitchFamily="34" charset="0"/>
                <a:cs typeface="Arial" pitchFamily="34" charset="0"/>
              </a:rPr>
              <a:t>ligands</a:t>
            </a:r>
            <a:r>
              <a:rPr lang="en-US" sz="2400" dirty="0" smtClean="0">
                <a:latin typeface="Arial" pitchFamily="34" charset="0"/>
                <a:cs typeface="Arial" pitchFamily="34" charset="0"/>
              </a:rPr>
              <a:t> for the leukocyte adhesion molecule called CD44.</a:t>
            </a:r>
          </a:p>
          <a:p>
            <a:pPr>
              <a:buFontTx/>
              <a:buNone/>
            </a:pPr>
            <a:r>
              <a:rPr lang="en-US" sz="2400" dirty="0" smtClean="0">
                <a:latin typeface="Arial" pitchFamily="34" charset="0"/>
                <a:cs typeface="Arial" pitchFamily="34" charset="0"/>
              </a:rPr>
              <a:t>   		 </a:t>
            </a:r>
            <a:r>
              <a:rPr lang="en-US" sz="2200" dirty="0" smtClean="0">
                <a:latin typeface="Arial" pitchFamily="34" charset="0"/>
                <a:cs typeface="Arial" pitchFamily="34" charset="0"/>
              </a:rPr>
              <a:t>- these </a:t>
            </a:r>
            <a:r>
              <a:rPr lang="en-US" sz="2200" dirty="0" err="1" smtClean="0">
                <a:latin typeface="Arial" pitchFamily="34" charset="0"/>
                <a:cs typeface="Arial" pitchFamily="34" charset="0"/>
              </a:rPr>
              <a:t>glycoproteins</a:t>
            </a:r>
            <a:r>
              <a:rPr lang="en-US" sz="2200" dirty="0" smtClean="0">
                <a:latin typeface="Arial" pitchFamily="34" charset="0"/>
                <a:cs typeface="Arial" pitchFamily="34" charset="0"/>
              </a:rPr>
              <a:t> are found in the extracellular matrix and 	on cell surfaces</a:t>
            </a:r>
            <a:r>
              <a:rPr lang="en-US" sz="2400" dirty="0" smtClean="0">
                <a:latin typeface="Arial" pitchFamily="34" charset="0"/>
                <a:cs typeface="Arial" pitchFamily="34" charset="0"/>
              </a:rPr>
              <a:t>.</a:t>
            </a:r>
          </a:p>
          <a:p>
            <a:pPr marL="533400" indent="-533400">
              <a:lnSpc>
                <a:spcPct val="90000"/>
              </a:lnSpc>
              <a:buNone/>
            </a:pPr>
            <a:r>
              <a:rPr lang="en-US" sz="2400" dirty="0" smtClean="0">
                <a:latin typeface="Arial" pitchFamily="34" charset="0"/>
                <a:cs typeface="Arial" pitchFamily="34" charset="0"/>
              </a:rPr>
              <a:t> </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762000" y="152400"/>
            <a:ext cx="7772400" cy="685800"/>
          </a:xfrm>
        </p:spPr>
        <p:txBody>
          <a:bodyPr/>
          <a:lstStyle/>
          <a:p>
            <a:r>
              <a:rPr lang="en-US" sz="2800" i="1">
                <a:latin typeface="Arial" pitchFamily="34" charset="0"/>
                <a:cs typeface="Arial" pitchFamily="34" charset="0"/>
              </a:rPr>
              <a:t>Recruitment of leukocytes</a:t>
            </a:r>
          </a:p>
        </p:txBody>
      </p:sp>
      <p:sp>
        <p:nvSpPr>
          <p:cNvPr id="388099" name="Rectangle 3"/>
          <p:cNvSpPr>
            <a:spLocks noGrp="1" noChangeArrowheads="1"/>
          </p:cNvSpPr>
          <p:nvPr>
            <p:ph idx="1"/>
          </p:nvPr>
        </p:nvSpPr>
        <p:spPr>
          <a:xfrm>
            <a:off x="571472" y="1500174"/>
            <a:ext cx="7772400" cy="4929222"/>
          </a:xfrm>
        </p:spPr>
        <p:txBody>
          <a:bodyPr/>
          <a:lstStyle/>
          <a:p>
            <a:r>
              <a:rPr lang="en-US" sz="2400" i="1" dirty="0">
                <a:latin typeface="Arial" pitchFamily="34" charset="0"/>
                <a:cs typeface="Arial" pitchFamily="34" charset="0"/>
              </a:rPr>
              <a:t>A multistep process involving attachment of circulating leukocytes to endothelial cells and their migration through the endothelium</a:t>
            </a:r>
            <a:r>
              <a:rPr lang="en-US" sz="2400" dirty="0">
                <a:latin typeface="Arial" pitchFamily="34" charset="0"/>
                <a:cs typeface="Arial" pitchFamily="34" charset="0"/>
              </a:rPr>
              <a:t> </a:t>
            </a:r>
          </a:p>
          <a:p>
            <a:r>
              <a:rPr lang="en-US" sz="2400" dirty="0">
                <a:latin typeface="Arial" pitchFamily="34" charset="0"/>
                <a:cs typeface="Arial" pitchFamily="34" charset="0"/>
              </a:rPr>
              <a:t>The first events are the induction of adhesion molecules on endothelial cells</a:t>
            </a:r>
          </a:p>
          <a:p>
            <a:pPr>
              <a:lnSpc>
                <a:spcPct val="90000"/>
              </a:lnSpc>
            </a:pPr>
            <a:r>
              <a:rPr lang="en-US" sz="2000" dirty="0">
                <a:latin typeface="Arial" pitchFamily="34" charset="0"/>
                <a:cs typeface="Arial" pitchFamily="34" charset="0"/>
              </a:rPr>
              <a:t>Resident tissue macrophages, mast cells, and endothelial cells respond to injurious agents by secreting the cytokines TNF, IL-1, and </a:t>
            </a:r>
            <a:r>
              <a:rPr lang="en-US" sz="2000" dirty="0" err="1">
                <a:latin typeface="Arial" pitchFamily="34" charset="0"/>
                <a:cs typeface="Arial" pitchFamily="34" charset="0"/>
              </a:rPr>
              <a:t>chemokines</a:t>
            </a:r>
            <a:r>
              <a:rPr lang="en-US" sz="2000" dirty="0">
                <a:latin typeface="Arial" pitchFamily="34" charset="0"/>
                <a:cs typeface="Arial" pitchFamily="34" charset="0"/>
              </a:rPr>
              <a:t> </a:t>
            </a:r>
          </a:p>
          <a:p>
            <a:pPr>
              <a:lnSpc>
                <a:spcPct val="90000"/>
              </a:lnSpc>
            </a:pPr>
            <a:r>
              <a:rPr lang="en-US" sz="2000" dirty="0">
                <a:latin typeface="Arial" pitchFamily="34" charset="0"/>
                <a:cs typeface="Arial" pitchFamily="34" charset="0"/>
              </a:rPr>
              <a:t>TNF and IL-1 act on the endothelial cells of </a:t>
            </a:r>
            <a:r>
              <a:rPr lang="en-US" sz="2000" dirty="0" err="1">
                <a:latin typeface="Arial" pitchFamily="34" charset="0"/>
                <a:cs typeface="Arial" pitchFamily="34" charset="0"/>
              </a:rPr>
              <a:t>postcapillary</a:t>
            </a:r>
            <a:r>
              <a:rPr lang="en-US" sz="2000" dirty="0">
                <a:latin typeface="Arial" pitchFamily="34" charset="0"/>
                <a:cs typeface="Arial" pitchFamily="34" charset="0"/>
              </a:rPr>
              <a:t> </a:t>
            </a:r>
            <a:r>
              <a:rPr lang="en-US" sz="2000" dirty="0" err="1">
                <a:latin typeface="Arial" pitchFamily="34" charset="0"/>
                <a:cs typeface="Arial" pitchFamily="34" charset="0"/>
              </a:rPr>
              <a:t>venules</a:t>
            </a:r>
            <a:r>
              <a:rPr lang="en-US" sz="2000" dirty="0">
                <a:latin typeface="Arial" pitchFamily="34" charset="0"/>
                <a:cs typeface="Arial" pitchFamily="34" charset="0"/>
              </a:rPr>
              <a:t> adjacent to the infection and induce the expression of several adhesion molecules (</a:t>
            </a:r>
            <a:r>
              <a:rPr lang="en-US" sz="2000" dirty="0" err="1">
                <a:latin typeface="Arial" pitchFamily="34" charset="0"/>
                <a:cs typeface="Arial" pitchFamily="34" charset="0"/>
              </a:rPr>
              <a:t>ligands</a:t>
            </a:r>
            <a:r>
              <a:rPr lang="en-US" sz="2000" dirty="0">
                <a:latin typeface="Arial" pitchFamily="34" charset="0"/>
                <a:cs typeface="Arial" pitchFamily="34" charset="0"/>
              </a:rPr>
              <a:t> for </a:t>
            </a:r>
            <a:r>
              <a:rPr lang="en-US" sz="2000" dirty="0" err="1">
                <a:latin typeface="Arial" pitchFamily="34" charset="0"/>
                <a:cs typeface="Arial" pitchFamily="34" charset="0"/>
              </a:rPr>
              <a:t>integrins</a:t>
            </a:r>
            <a:r>
              <a:rPr lang="en-US" sz="2000" dirty="0">
                <a:latin typeface="Arial" pitchFamily="34" charset="0"/>
                <a:cs typeface="Arial" pitchFamily="34" charset="0"/>
              </a:rPr>
              <a:t>, mainly VCAM-1 and ICAM-1). Within 1 to 2 hours, the endothelial cells begin to express E-</a:t>
            </a:r>
            <a:r>
              <a:rPr lang="en-US" sz="2000" dirty="0" err="1">
                <a:latin typeface="Arial" pitchFamily="34" charset="0"/>
                <a:cs typeface="Arial" pitchFamily="34" charset="0"/>
              </a:rPr>
              <a:t>selectin</a:t>
            </a:r>
            <a:r>
              <a:rPr lang="en-US" sz="2000" dirty="0">
                <a:latin typeface="Arial" pitchFamily="34" charset="0"/>
                <a:cs typeface="Arial" pitchFamily="34" charset="0"/>
              </a:rPr>
              <a:t>. </a:t>
            </a:r>
          </a:p>
          <a:p>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a:t>W.B. Saunders Company items and derived items Copyright (c) 1999 by W.B. Saunders Company</a:t>
            </a:r>
          </a:p>
        </p:txBody>
      </p:sp>
      <p:pic>
        <p:nvPicPr>
          <p:cNvPr id="389122" name="Picture 2" descr="f003008"/>
          <p:cNvPicPr>
            <a:picLocks noChangeAspect="1" noChangeArrowheads="1"/>
          </p:cNvPicPr>
          <p:nvPr/>
        </p:nvPicPr>
        <p:blipFill>
          <a:blip r:embed="rId2">
            <a:lum bright="-18000"/>
          </a:blip>
          <a:srcRect b="71484"/>
          <a:stretch>
            <a:fillRect/>
          </a:stretch>
        </p:blipFill>
        <p:spPr bwMode="auto">
          <a:xfrm>
            <a:off x="0" y="2613025"/>
            <a:ext cx="8686800" cy="4244975"/>
          </a:xfrm>
          <a:prstGeom prst="rect">
            <a:avLst/>
          </a:prstGeom>
          <a:noFill/>
        </p:spPr>
      </p:pic>
      <p:sp>
        <p:nvSpPr>
          <p:cNvPr id="389123" name="Rectangle 3"/>
          <p:cNvSpPr>
            <a:spLocks noChangeArrowheads="1"/>
          </p:cNvSpPr>
          <p:nvPr/>
        </p:nvSpPr>
        <p:spPr bwMode="auto">
          <a:xfrm>
            <a:off x="838200" y="228600"/>
            <a:ext cx="7445375" cy="579438"/>
          </a:xfrm>
          <a:prstGeom prst="rect">
            <a:avLst/>
          </a:prstGeom>
          <a:noFill/>
          <a:ln w="9525">
            <a:noFill/>
            <a:miter lim="800000"/>
            <a:headEnd/>
            <a:tailEnd/>
          </a:ln>
          <a:effectLst/>
        </p:spPr>
        <p:txBody>
          <a:bodyPr wrap="none">
            <a:spAutoFit/>
          </a:bodyPr>
          <a:lstStyle/>
          <a:p>
            <a:r>
              <a:rPr lang="en-US" sz="3200" i="1">
                <a:solidFill>
                  <a:schemeClr val="tx2"/>
                </a:solidFill>
                <a:latin typeface="Arial" pitchFamily="34" charset="0"/>
                <a:cs typeface="Arial" pitchFamily="34" charset="0"/>
              </a:rPr>
              <a:t>Leukocyte Adhesion and Transmigration</a:t>
            </a:r>
          </a:p>
        </p:txBody>
      </p:sp>
      <p:sp>
        <p:nvSpPr>
          <p:cNvPr id="389124" name="Rectangle 4"/>
          <p:cNvSpPr>
            <a:spLocks noChangeArrowheads="1"/>
          </p:cNvSpPr>
          <p:nvPr/>
        </p:nvSpPr>
        <p:spPr bwMode="auto">
          <a:xfrm>
            <a:off x="0" y="1295400"/>
            <a:ext cx="8839200" cy="915988"/>
          </a:xfrm>
          <a:prstGeom prst="rect">
            <a:avLst/>
          </a:prstGeom>
          <a:noFill/>
          <a:ln w="9525">
            <a:noFill/>
            <a:miter lim="800000"/>
            <a:headEnd/>
            <a:tailEnd/>
          </a:ln>
          <a:effectLst/>
        </p:spPr>
        <p:txBody>
          <a:bodyPr>
            <a:spAutoFit/>
          </a:bodyPr>
          <a:lstStyle/>
          <a:p>
            <a:r>
              <a:rPr lang="en-US" sz="1800">
                <a:latin typeface="Arial" pitchFamily="34" charset="0"/>
                <a:cs typeface="Arial" pitchFamily="34" charset="0"/>
              </a:rPr>
              <a:t>Mediators such as histamine, thrombin, and platelet activating factor (PAF) stimulate the redistribution of P-selectin from its normal intracellular stores in granules (Weibel-Palade bodies) to the cell surface.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6" name="Picture 2" descr="f003008"/>
          <p:cNvPicPr>
            <a:picLocks noChangeAspect="1" noChangeArrowheads="1"/>
          </p:cNvPicPr>
          <p:nvPr/>
        </p:nvPicPr>
        <p:blipFill>
          <a:blip r:embed="rId2">
            <a:lum bright="-12000"/>
          </a:blip>
          <a:srcRect t="29333" b="29877"/>
          <a:stretch>
            <a:fillRect/>
          </a:stretch>
        </p:blipFill>
        <p:spPr bwMode="auto">
          <a:xfrm>
            <a:off x="0" y="3324225"/>
            <a:ext cx="4495800" cy="3533775"/>
          </a:xfrm>
          <a:prstGeom prst="rect">
            <a:avLst/>
          </a:prstGeom>
          <a:noFill/>
        </p:spPr>
      </p:pic>
      <p:sp>
        <p:nvSpPr>
          <p:cNvPr id="390147" name="Rectangle 3"/>
          <p:cNvSpPr>
            <a:spLocks noChangeArrowheads="1"/>
          </p:cNvSpPr>
          <p:nvPr/>
        </p:nvSpPr>
        <p:spPr bwMode="auto">
          <a:xfrm>
            <a:off x="0" y="1066800"/>
            <a:ext cx="9144000" cy="1522413"/>
          </a:xfrm>
          <a:prstGeom prst="rect">
            <a:avLst/>
          </a:prstGeom>
          <a:noFill/>
          <a:ln w="9525">
            <a:noFill/>
            <a:miter lim="800000"/>
            <a:headEnd/>
            <a:tailEnd/>
          </a:ln>
          <a:effectLst/>
        </p:spPr>
        <p:txBody>
          <a:bodyPr>
            <a:spAutoFit/>
          </a:bodyPr>
          <a:lstStyle/>
          <a:p>
            <a:pPr>
              <a:lnSpc>
                <a:spcPct val="90000"/>
              </a:lnSpc>
              <a:spcBef>
                <a:spcPct val="20000"/>
              </a:spcBef>
              <a:buFontTx/>
              <a:buChar char="•"/>
            </a:pPr>
            <a:r>
              <a:rPr lang="en-US" sz="1800">
                <a:latin typeface="Arial" pitchFamily="34" charset="0"/>
                <a:cs typeface="Arial" pitchFamily="34" charset="0"/>
              </a:rPr>
              <a:t>Leukocytes express at the tips of their microvilli carbohydrate ligands for the selectins, which bind to the endothelial selectins. </a:t>
            </a:r>
          </a:p>
          <a:p>
            <a:pPr>
              <a:lnSpc>
                <a:spcPct val="90000"/>
              </a:lnSpc>
              <a:spcBef>
                <a:spcPct val="20000"/>
              </a:spcBef>
              <a:buFontTx/>
              <a:buChar char="•"/>
            </a:pPr>
            <a:r>
              <a:rPr lang="en-US" sz="1800">
                <a:latin typeface="Arial" pitchFamily="34" charset="0"/>
                <a:cs typeface="Arial" pitchFamily="34" charset="0"/>
              </a:rPr>
              <a:t>These are low-affinity interactions with a fast off-rate, and they are easily disrupted by the flowing blood. As a result, the bound leukocytes detach and bind again, and thus begin to roll along the endothelial surface.</a:t>
            </a:r>
            <a:r>
              <a:rPr lang="en-US" sz="2800">
                <a:latin typeface="Arial" pitchFamily="34" charset="0"/>
                <a:cs typeface="Arial" pitchFamily="34" charset="0"/>
              </a:rPr>
              <a:t> </a:t>
            </a:r>
          </a:p>
        </p:txBody>
      </p:sp>
      <p:pic>
        <p:nvPicPr>
          <p:cNvPr id="390148" name="Picture 4" descr="d:\Inetpub\ombroot\content\0721601871\graphics\fullsize\S01871-002-f007c.jpg"/>
          <p:cNvPicPr>
            <a:picLocks noChangeAspect="1" noChangeArrowheads="1"/>
          </p:cNvPicPr>
          <p:nvPr/>
        </p:nvPicPr>
        <p:blipFill>
          <a:blip r:embed="rId3">
            <a:lum bright="-12000"/>
          </a:blip>
          <a:srcRect b="14049"/>
          <a:stretch>
            <a:fillRect/>
          </a:stretch>
        </p:blipFill>
        <p:spPr bwMode="auto">
          <a:xfrm>
            <a:off x="4572000" y="3505200"/>
            <a:ext cx="4572000" cy="2867025"/>
          </a:xfrm>
          <a:prstGeom prst="rect">
            <a:avLst/>
          </a:prstGeom>
          <a:noFill/>
          <a:ln w="9525">
            <a:solidFill>
              <a:schemeClr val="tx1"/>
            </a:solidFill>
            <a:miter lim="800000"/>
            <a:headEnd/>
            <a:tailEnd/>
          </a:ln>
        </p:spPr>
      </p:pic>
      <p:sp>
        <p:nvSpPr>
          <p:cNvPr id="390149" name="Rectangle 5"/>
          <p:cNvSpPr>
            <a:spLocks noChangeArrowheads="1"/>
          </p:cNvSpPr>
          <p:nvPr/>
        </p:nvSpPr>
        <p:spPr bwMode="auto">
          <a:xfrm>
            <a:off x="838200" y="381000"/>
            <a:ext cx="7445375" cy="579438"/>
          </a:xfrm>
          <a:prstGeom prst="rect">
            <a:avLst/>
          </a:prstGeom>
          <a:noFill/>
          <a:ln w="9525">
            <a:noFill/>
            <a:miter lim="800000"/>
            <a:headEnd/>
            <a:tailEnd/>
          </a:ln>
          <a:effectLst/>
        </p:spPr>
        <p:txBody>
          <a:bodyPr wrap="none">
            <a:spAutoFit/>
          </a:bodyPr>
          <a:lstStyle/>
          <a:p>
            <a:r>
              <a:rPr lang="en-US" sz="3200" i="1">
                <a:solidFill>
                  <a:schemeClr val="tx2"/>
                </a:solidFill>
                <a:latin typeface="Arial" pitchFamily="34" charset="0"/>
                <a:cs typeface="Arial" pitchFamily="34" charset="0"/>
              </a:rPr>
              <a:t>Leukocyte Adhesion and Transmigration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ChangeArrowheads="1"/>
          </p:cNvSpPr>
          <p:nvPr/>
        </p:nvSpPr>
        <p:spPr bwMode="auto">
          <a:xfrm>
            <a:off x="228600" y="685800"/>
            <a:ext cx="8915400" cy="1552575"/>
          </a:xfrm>
          <a:prstGeom prst="rect">
            <a:avLst/>
          </a:prstGeom>
          <a:noFill/>
          <a:ln w="9525">
            <a:noFill/>
            <a:miter lim="800000"/>
            <a:headEnd/>
            <a:tailEnd/>
          </a:ln>
          <a:effectLst/>
        </p:spPr>
        <p:txBody>
          <a:bodyPr>
            <a:spAutoFit/>
          </a:bodyPr>
          <a:lstStyle/>
          <a:p>
            <a:r>
              <a:rPr lang="en-US">
                <a:latin typeface="Arial" pitchFamily="34" charset="0"/>
                <a:cs typeface="Arial" pitchFamily="34" charset="0"/>
              </a:rPr>
              <a:t>Activation of integrins on the leukocytes results in firm integrin-mediated binding of the leukocytes to the endothelium at the site of infection. The leukocytes stop rolling, their cytoskeleton is reorganized, and they spread out on the endothelial surface. </a:t>
            </a:r>
            <a:endParaRPr lang="en-US"/>
          </a:p>
        </p:txBody>
      </p:sp>
      <p:sp>
        <p:nvSpPr>
          <p:cNvPr id="391171" name="Rectangle 3"/>
          <p:cNvSpPr>
            <a:spLocks noChangeArrowheads="1"/>
          </p:cNvSpPr>
          <p:nvPr/>
        </p:nvSpPr>
        <p:spPr bwMode="auto">
          <a:xfrm>
            <a:off x="685800" y="0"/>
            <a:ext cx="7445375" cy="579438"/>
          </a:xfrm>
          <a:prstGeom prst="rect">
            <a:avLst/>
          </a:prstGeom>
          <a:noFill/>
          <a:ln w="9525">
            <a:noFill/>
            <a:miter lim="800000"/>
            <a:headEnd/>
            <a:tailEnd/>
          </a:ln>
          <a:effectLst/>
        </p:spPr>
        <p:txBody>
          <a:bodyPr wrap="none">
            <a:spAutoFit/>
          </a:bodyPr>
          <a:lstStyle/>
          <a:p>
            <a:r>
              <a:rPr lang="en-US" sz="3200" i="1">
                <a:solidFill>
                  <a:schemeClr val="tx2"/>
                </a:solidFill>
                <a:latin typeface="Arial" pitchFamily="34" charset="0"/>
                <a:cs typeface="Arial" pitchFamily="34" charset="0"/>
              </a:rPr>
              <a:t>Leukocyte Adhesion and Transmigration</a:t>
            </a:r>
          </a:p>
        </p:txBody>
      </p:sp>
      <p:pic>
        <p:nvPicPr>
          <p:cNvPr id="391172" name="Picture 4" descr="d:\Inetpub\ombroot\content\0721601871\graphics\fullsize\S01871-002-f006.jpg"/>
          <p:cNvPicPr>
            <a:picLocks noChangeAspect="1" noChangeArrowheads="1"/>
          </p:cNvPicPr>
          <p:nvPr/>
        </p:nvPicPr>
        <p:blipFill>
          <a:blip r:embed="rId2">
            <a:lum bright="-18000" contrast="42000"/>
          </a:blip>
          <a:srcRect b="6761"/>
          <a:stretch>
            <a:fillRect/>
          </a:stretch>
        </p:blipFill>
        <p:spPr bwMode="auto">
          <a:xfrm>
            <a:off x="0" y="2246313"/>
            <a:ext cx="9144000" cy="461168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838200" y="90486"/>
            <a:ext cx="7772400" cy="381000"/>
          </a:xfrm>
        </p:spPr>
        <p:txBody>
          <a:bodyPr>
            <a:normAutofit fontScale="90000"/>
          </a:bodyPr>
          <a:lstStyle/>
          <a:p>
            <a:r>
              <a:rPr lang="en-US" sz="3200" i="1" dirty="0">
                <a:latin typeface="Arial" pitchFamily="34" charset="0"/>
                <a:cs typeface="Arial" pitchFamily="34" charset="0"/>
              </a:rPr>
              <a:t>Leukocyte Adhesion and Transmigration</a:t>
            </a:r>
          </a:p>
        </p:txBody>
      </p:sp>
      <p:sp>
        <p:nvSpPr>
          <p:cNvPr id="392195" name="Rectangle 3"/>
          <p:cNvSpPr>
            <a:spLocks noGrp="1" noChangeArrowheads="1"/>
          </p:cNvSpPr>
          <p:nvPr>
            <p:ph idx="1"/>
          </p:nvPr>
        </p:nvSpPr>
        <p:spPr>
          <a:xfrm>
            <a:off x="228600" y="623886"/>
            <a:ext cx="8915400" cy="2590800"/>
          </a:xfrm>
        </p:spPr>
        <p:txBody>
          <a:bodyPr/>
          <a:lstStyle/>
          <a:p>
            <a:r>
              <a:rPr lang="en-US" sz="1800" dirty="0" smtClean="0">
                <a:latin typeface="Arial" pitchFamily="34" charset="0"/>
                <a:cs typeface="Arial" pitchFamily="34" charset="0"/>
              </a:rPr>
              <a:t>Migration </a:t>
            </a:r>
            <a:r>
              <a:rPr lang="en-US" sz="1800" dirty="0">
                <a:latin typeface="Arial" pitchFamily="34" charset="0"/>
                <a:cs typeface="Arial" pitchFamily="34" charset="0"/>
              </a:rPr>
              <a:t>of the leukocytes through the </a:t>
            </a:r>
            <a:r>
              <a:rPr lang="en-US" sz="1800" dirty="0" smtClean="0">
                <a:latin typeface="Arial" pitchFamily="34" charset="0"/>
                <a:cs typeface="Arial" pitchFamily="34" charset="0"/>
              </a:rPr>
              <a:t>endothelium is called </a:t>
            </a:r>
            <a:r>
              <a:rPr lang="en-US" sz="1800" dirty="0">
                <a:latin typeface="Arial" pitchFamily="34" charset="0"/>
                <a:cs typeface="Arial" pitchFamily="34" charset="0"/>
              </a:rPr>
              <a:t>transmigration or </a:t>
            </a:r>
            <a:r>
              <a:rPr lang="en-US" sz="1800" b="1" i="1" dirty="0" err="1">
                <a:solidFill>
                  <a:srgbClr val="FF3399"/>
                </a:solidFill>
                <a:latin typeface="Arial" pitchFamily="34" charset="0"/>
                <a:cs typeface="Arial" pitchFamily="34" charset="0"/>
              </a:rPr>
              <a:t>diapedesis</a:t>
            </a:r>
            <a:r>
              <a:rPr lang="en-US" sz="1800" dirty="0">
                <a:latin typeface="Arial" pitchFamily="34" charset="0"/>
                <a:cs typeface="Arial" pitchFamily="34" charset="0"/>
              </a:rPr>
              <a:t>. </a:t>
            </a:r>
            <a:endParaRPr lang="en-US" sz="1800" dirty="0" smtClean="0">
              <a:latin typeface="Arial" pitchFamily="34" charset="0"/>
              <a:cs typeface="Arial" pitchFamily="34" charset="0"/>
            </a:endParaRPr>
          </a:p>
          <a:p>
            <a:r>
              <a:rPr lang="en-US" sz="1800" dirty="0" err="1" smtClean="0">
                <a:latin typeface="Arial" pitchFamily="34" charset="0"/>
                <a:cs typeface="Arial" pitchFamily="34" charset="0"/>
              </a:rPr>
              <a:t>Chemokines</a:t>
            </a:r>
            <a:r>
              <a:rPr lang="en-US" sz="1800" dirty="0" smtClean="0">
                <a:latin typeface="Arial" pitchFamily="34" charset="0"/>
                <a:cs typeface="Arial" pitchFamily="34" charset="0"/>
              </a:rPr>
              <a:t> </a:t>
            </a:r>
            <a:r>
              <a:rPr lang="en-US" sz="1800" dirty="0">
                <a:latin typeface="Arial" pitchFamily="34" charset="0"/>
                <a:cs typeface="Arial" pitchFamily="34" charset="0"/>
              </a:rPr>
              <a:t>act on the adherent leukocytes and stimulate the cells to migrate through </a:t>
            </a:r>
            <a:r>
              <a:rPr lang="en-US" sz="1800" dirty="0" err="1">
                <a:latin typeface="Arial" pitchFamily="34" charset="0"/>
                <a:cs typeface="Arial" pitchFamily="34" charset="0"/>
              </a:rPr>
              <a:t>interendothelial</a:t>
            </a:r>
            <a:r>
              <a:rPr lang="en-US" sz="1800" dirty="0">
                <a:latin typeface="Arial" pitchFamily="34" charset="0"/>
                <a:cs typeface="Arial" pitchFamily="34" charset="0"/>
              </a:rPr>
              <a:t> spaces toward the chemical concentration gradient, </a:t>
            </a:r>
            <a:r>
              <a:rPr lang="en-US" sz="1800" dirty="0" smtClean="0">
                <a:latin typeface="Arial" pitchFamily="34" charset="0"/>
                <a:cs typeface="Arial" pitchFamily="34" charset="0"/>
              </a:rPr>
              <a:t>(toward </a:t>
            </a:r>
            <a:r>
              <a:rPr lang="en-US" sz="1800" dirty="0">
                <a:latin typeface="Arial" pitchFamily="34" charset="0"/>
                <a:cs typeface="Arial" pitchFamily="34" charset="0"/>
              </a:rPr>
              <a:t>the site of injury or </a:t>
            </a:r>
            <a:r>
              <a:rPr lang="en-US" sz="1800" dirty="0" smtClean="0">
                <a:latin typeface="Arial" pitchFamily="34" charset="0"/>
                <a:cs typeface="Arial" pitchFamily="34" charset="0"/>
              </a:rPr>
              <a:t>infection) </a:t>
            </a:r>
            <a:endParaRPr lang="en-US" sz="1800" dirty="0">
              <a:latin typeface="Arial" pitchFamily="34" charset="0"/>
              <a:cs typeface="Arial" pitchFamily="34" charset="0"/>
            </a:endParaRPr>
          </a:p>
          <a:p>
            <a:r>
              <a:rPr lang="en-US" sz="1800" dirty="0" err="1">
                <a:latin typeface="Arial" pitchFamily="34" charset="0"/>
                <a:cs typeface="Arial" pitchFamily="34" charset="0"/>
              </a:rPr>
              <a:t>Diapedesis</a:t>
            </a:r>
            <a:r>
              <a:rPr lang="en-US" sz="1800" dirty="0">
                <a:latin typeface="Arial" pitchFamily="34" charset="0"/>
                <a:cs typeface="Arial" pitchFamily="34" charset="0"/>
              </a:rPr>
              <a:t> occurs predominantly in the </a:t>
            </a:r>
            <a:r>
              <a:rPr lang="en-US" sz="1800" dirty="0" err="1">
                <a:latin typeface="Arial" pitchFamily="34" charset="0"/>
                <a:cs typeface="Arial" pitchFamily="34" charset="0"/>
              </a:rPr>
              <a:t>venules</a:t>
            </a:r>
            <a:r>
              <a:rPr lang="en-US" sz="1800" dirty="0">
                <a:latin typeface="Arial" pitchFamily="34" charset="0"/>
                <a:cs typeface="Arial" pitchFamily="34" charset="0"/>
              </a:rPr>
              <a:t> </a:t>
            </a:r>
          </a:p>
        </p:txBody>
      </p:sp>
      <p:pic>
        <p:nvPicPr>
          <p:cNvPr id="392196" name="Picture 4" descr="d:\Inetpub\ombroot\content\0721601871\graphics\fullsize\S01871-002-f006.jpg"/>
          <p:cNvPicPr>
            <a:picLocks noChangeAspect="1" noChangeArrowheads="1"/>
          </p:cNvPicPr>
          <p:nvPr/>
        </p:nvPicPr>
        <p:blipFill>
          <a:blip r:embed="rId2">
            <a:lum bright="-12000" contrast="30000"/>
          </a:blip>
          <a:srcRect b="6761"/>
          <a:stretch>
            <a:fillRect/>
          </a:stretch>
        </p:blipFill>
        <p:spPr bwMode="auto">
          <a:xfrm>
            <a:off x="0" y="2590800"/>
            <a:ext cx="9144000" cy="4267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idx="1"/>
          </p:nvPr>
        </p:nvSpPr>
        <p:spPr>
          <a:xfrm>
            <a:off x="457200" y="1981200"/>
            <a:ext cx="7772400" cy="4114800"/>
          </a:xfrm>
        </p:spPr>
        <p:txBody>
          <a:bodyPr>
            <a:normAutofit/>
          </a:bodyPr>
          <a:lstStyle/>
          <a:p>
            <a:pPr>
              <a:lnSpc>
                <a:spcPct val="90000"/>
              </a:lnSpc>
            </a:pPr>
            <a:r>
              <a:rPr lang="en-US" sz="2000" dirty="0">
                <a:latin typeface="Arial" pitchFamily="34" charset="0"/>
                <a:cs typeface="Arial" pitchFamily="34" charset="0"/>
              </a:rPr>
              <a:t>The type of emigrating leukocyte varies with the age of the inflammatory response and with the type of stimulus. </a:t>
            </a:r>
          </a:p>
          <a:p>
            <a:pPr>
              <a:lnSpc>
                <a:spcPct val="90000"/>
              </a:lnSpc>
            </a:pPr>
            <a:r>
              <a:rPr lang="en-US" sz="2000" dirty="0">
                <a:latin typeface="Arial" pitchFamily="34" charset="0"/>
                <a:cs typeface="Arial" pitchFamily="34" charset="0"/>
              </a:rPr>
              <a:t>In most forms of acute inflammation, </a:t>
            </a:r>
            <a:r>
              <a:rPr lang="en-US" sz="2000" i="1" dirty="0" err="1">
                <a:latin typeface="Arial" pitchFamily="34" charset="0"/>
                <a:cs typeface="Arial" pitchFamily="34" charset="0"/>
              </a:rPr>
              <a:t>neutrophils</a:t>
            </a:r>
            <a:r>
              <a:rPr lang="en-US" sz="2000" i="1" dirty="0">
                <a:latin typeface="Arial" pitchFamily="34" charset="0"/>
                <a:cs typeface="Arial" pitchFamily="34" charset="0"/>
              </a:rPr>
              <a:t> predominate in the inflammatory infiltrate during the first 6 to 24 hours, then are replaced by </a:t>
            </a:r>
            <a:r>
              <a:rPr lang="en-US" sz="2000" i="1" dirty="0" err="1">
                <a:latin typeface="Arial" pitchFamily="34" charset="0"/>
                <a:cs typeface="Arial" pitchFamily="34" charset="0"/>
              </a:rPr>
              <a:t>monocytes</a:t>
            </a:r>
            <a:r>
              <a:rPr lang="en-US" sz="2000" i="1" dirty="0">
                <a:latin typeface="Arial" pitchFamily="34" charset="0"/>
                <a:cs typeface="Arial" pitchFamily="34" charset="0"/>
              </a:rPr>
              <a:t> in 24 to 48 hours</a:t>
            </a:r>
            <a:r>
              <a:rPr lang="en-US" sz="2000" dirty="0">
                <a:latin typeface="Arial" pitchFamily="34" charset="0"/>
                <a:cs typeface="Arial" pitchFamily="34" charset="0"/>
              </a:rPr>
              <a:t> </a:t>
            </a:r>
          </a:p>
          <a:p>
            <a:pPr>
              <a:lnSpc>
                <a:spcPct val="90000"/>
              </a:lnSpc>
            </a:pPr>
            <a:r>
              <a:rPr lang="en-US" sz="2000" dirty="0">
                <a:latin typeface="Arial" pitchFamily="34" charset="0"/>
                <a:cs typeface="Arial" pitchFamily="34" charset="0"/>
              </a:rPr>
              <a:t>Several reasons account for this sequence: </a:t>
            </a:r>
          </a:p>
          <a:p>
            <a:pPr lvl="1">
              <a:lnSpc>
                <a:spcPct val="90000"/>
              </a:lnSpc>
            </a:pPr>
            <a:r>
              <a:rPr lang="en-US" sz="1800" dirty="0" err="1">
                <a:latin typeface="Arial" pitchFamily="34" charset="0"/>
                <a:cs typeface="Arial" pitchFamily="34" charset="0"/>
              </a:rPr>
              <a:t>neutrophils</a:t>
            </a:r>
            <a:r>
              <a:rPr lang="en-US" sz="1800" dirty="0">
                <a:latin typeface="Arial" pitchFamily="34" charset="0"/>
                <a:cs typeface="Arial" pitchFamily="34" charset="0"/>
              </a:rPr>
              <a:t> are more numerous in the blood, they respond more rapidly to </a:t>
            </a:r>
            <a:r>
              <a:rPr lang="en-US" sz="1800" dirty="0" err="1">
                <a:latin typeface="Arial" pitchFamily="34" charset="0"/>
                <a:cs typeface="Arial" pitchFamily="34" charset="0"/>
              </a:rPr>
              <a:t>chemokines</a:t>
            </a:r>
            <a:r>
              <a:rPr lang="en-US" sz="1800" dirty="0">
                <a:latin typeface="Arial" pitchFamily="34" charset="0"/>
                <a:cs typeface="Arial" pitchFamily="34" charset="0"/>
              </a:rPr>
              <a:t>, </a:t>
            </a:r>
          </a:p>
          <a:p>
            <a:pPr lvl="1">
              <a:lnSpc>
                <a:spcPct val="90000"/>
              </a:lnSpc>
            </a:pPr>
            <a:r>
              <a:rPr lang="en-US" sz="1800" dirty="0">
                <a:latin typeface="Arial" pitchFamily="34" charset="0"/>
                <a:cs typeface="Arial" pitchFamily="34" charset="0"/>
              </a:rPr>
              <a:t>after entering tissues, </a:t>
            </a:r>
            <a:r>
              <a:rPr lang="en-US" sz="1800" dirty="0" err="1">
                <a:latin typeface="Arial" pitchFamily="34" charset="0"/>
                <a:cs typeface="Arial" pitchFamily="34" charset="0"/>
              </a:rPr>
              <a:t>neutrophils</a:t>
            </a:r>
            <a:r>
              <a:rPr lang="en-US" sz="1800" dirty="0">
                <a:latin typeface="Arial" pitchFamily="34" charset="0"/>
                <a:cs typeface="Arial" pitchFamily="34" charset="0"/>
              </a:rPr>
              <a:t> are short-lived; they undergo apoptosis and disappear after 24 to 48 hours, whereas </a:t>
            </a:r>
            <a:r>
              <a:rPr lang="en-US" sz="1800" dirty="0" err="1">
                <a:latin typeface="Arial" pitchFamily="34" charset="0"/>
                <a:cs typeface="Arial" pitchFamily="34" charset="0"/>
              </a:rPr>
              <a:t>monocytes</a:t>
            </a:r>
            <a:r>
              <a:rPr lang="en-US" sz="1800" dirty="0">
                <a:latin typeface="Arial" pitchFamily="34" charset="0"/>
                <a:cs typeface="Arial" pitchFamily="34" charset="0"/>
              </a:rPr>
              <a:t> survive longer. </a:t>
            </a:r>
          </a:p>
        </p:txBody>
      </p:sp>
      <p:sp>
        <p:nvSpPr>
          <p:cNvPr id="395267" name="Rectangle 3"/>
          <p:cNvSpPr>
            <a:spLocks noChangeArrowheads="1"/>
          </p:cNvSpPr>
          <p:nvPr/>
        </p:nvSpPr>
        <p:spPr bwMode="auto">
          <a:xfrm>
            <a:off x="838200" y="381000"/>
            <a:ext cx="7445375" cy="579438"/>
          </a:xfrm>
          <a:prstGeom prst="rect">
            <a:avLst/>
          </a:prstGeom>
          <a:noFill/>
          <a:ln w="9525">
            <a:noFill/>
            <a:miter lim="800000"/>
            <a:headEnd/>
            <a:tailEnd/>
          </a:ln>
          <a:effectLst/>
        </p:spPr>
        <p:txBody>
          <a:bodyPr wrap="none">
            <a:spAutoFit/>
          </a:bodyPr>
          <a:lstStyle/>
          <a:p>
            <a:r>
              <a:rPr lang="en-US" sz="3200" i="1">
                <a:solidFill>
                  <a:schemeClr val="tx2"/>
                </a:solidFill>
                <a:latin typeface="Arial" pitchFamily="34" charset="0"/>
                <a:cs typeface="Arial" pitchFamily="34" charset="0"/>
              </a:rPr>
              <a:t>Leukocyte Adhesion and Transmigration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en-US" dirty="0" smtClean="0">
                <a:solidFill>
                  <a:schemeClr val="tx2">
                    <a:lumMod val="90000"/>
                  </a:schemeClr>
                </a:solidFill>
              </a:rPr>
              <a:t>Events of acute Inflammation</a:t>
            </a:r>
            <a:br>
              <a:rPr lang="en-US" altLang="en-US" dirty="0" smtClean="0">
                <a:solidFill>
                  <a:schemeClr val="tx2">
                    <a:lumMod val="90000"/>
                  </a:schemeClr>
                </a:solidFill>
              </a:rPr>
            </a:br>
            <a:endParaRPr lang="en-US" dirty="0"/>
          </a:p>
        </p:txBody>
      </p:sp>
      <p:sp>
        <p:nvSpPr>
          <p:cNvPr id="6" name="Rectangle 2"/>
          <p:cNvSpPr txBox="1">
            <a:spLocks noChangeArrowheads="1"/>
          </p:cNvSpPr>
          <p:nvPr/>
        </p:nvSpPr>
        <p:spPr>
          <a:xfrm>
            <a:off x="685800" y="228600"/>
            <a:ext cx="7772400" cy="1143000"/>
          </a:xfrm>
          <a:prstGeom prst="rect">
            <a:avLst/>
          </a:prstGeom>
        </p:spPr>
        <p:txBody>
          <a:bodyPr vert="horz" lIns="90488" tIns="44450" rIns="90488" bIns="44450" rtlCol="0" anchor="ctr">
            <a:normAutofit/>
            <a:scene3d>
              <a:camera prst="orthographicFront"/>
              <a:lightRig rig="threePt" dir="tl">
                <a:rot lat="0" lon="0" rev="7200000"/>
              </a:lightRig>
            </a:scene3d>
            <a:sp3d contourW="6350">
              <a:contourClr>
                <a:schemeClr val="accent1"/>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4400" b="1" i="0" u="none" strike="noStrike" kern="1200" cap="none" spc="0" normalizeH="0" baseline="0" noProof="0" dirty="0" smtClean="0">
              <a:ln w="11430"/>
              <a:solidFill>
                <a:schemeClr val="tx2">
                  <a:lumMod val="90000"/>
                </a:schemeClr>
              </a:solidFill>
              <a:effectLst>
                <a:outerShdw blurRad="44450" dist="41910" dir="3600000" algn="tl">
                  <a:srgbClr val="000000">
                    <a:alpha val="50000"/>
                  </a:srgbClr>
                </a:outerShdw>
              </a:effectLst>
              <a:uLnTx/>
              <a:uFillTx/>
              <a:latin typeface="+mj-lt"/>
              <a:ea typeface="+mj-ea"/>
              <a:cs typeface="+mj-cs"/>
            </a:endParaRPr>
          </a:p>
        </p:txBody>
      </p:sp>
      <p:sp>
        <p:nvSpPr>
          <p:cNvPr id="7" name="Rectangle 3"/>
          <p:cNvSpPr txBox="1">
            <a:spLocks noChangeArrowheads="1"/>
          </p:cNvSpPr>
          <p:nvPr/>
        </p:nvSpPr>
        <p:spPr>
          <a:xfrm>
            <a:off x="457200" y="1752600"/>
            <a:ext cx="8686800" cy="5181600"/>
          </a:xfrm>
          <a:prstGeom prst="rect">
            <a:avLst/>
          </a:prstGeom>
        </p:spPr>
        <p:txBody>
          <a:bodyPr vert="horz" lIns="90488" tIns="44450" rIns="90488" bIns="44450" rtlCol="0">
            <a:normAutofit/>
          </a:bodyPr>
          <a:lstStyle/>
          <a:p>
            <a:pPr marL="342900" marR="0" lvl="0" indent="-342900" algn="l" defTabSz="914400" rtl="0" eaLnBrk="1" fontAlgn="auto" latinLnBrk="0" hangingPunct="1">
              <a:lnSpc>
                <a:spcPct val="100000"/>
              </a:lnSpc>
              <a:spcBef>
                <a:spcPct val="20000"/>
              </a:spcBef>
              <a:spcAft>
                <a:spcPts val="0"/>
              </a:spcAft>
              <a:buClr>
                <a:srgbClr val="FF3300"/>
              </a:buClr>
              <a:buSzPct val="50000"/>
              <a:buFont typeface="Wingdings 2"/>
              <a:buChar char=""/>
              <a:tabLst/>
              <a:defRPr/>
            </a:pPr>
            <a:endParaRPr kumimoji="0" lang="en-US"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endParaRPr>
          </a:p>
        </p:txBody>
      </p:sp>
      <p:sp>
        <p:nvSpPr>
          <p:cNvPr id="8" name="Content Placeholder 7"/>
          <p:cNvSpPr>
            <a:spLocks noGrp="1"/>
          </p:cNvSpPr>
          <p:nvPr>
            <p:ph idx="1"/>
          </p:nvPr>
        </p:nvSpPr>
        <p:spPr/>
        <p:txBody>
          <a:bodyPr/>
          <a:lstStyle/>
          <a:p>
            <a:endParaRPr lang="en-US"/>
          </a:p>
        </p:txBody>
      </p:sp>
      <p:sp>
        <p:nvSpPr>
          <p:cNvPr id="9" name="Content Placeholder 2"/>
          <p:cNvSpPr txBox="1">
            <a:spLocks/>
          </p:cNvSpPr>
          <p:nvPr/>
        </p:nvSpPr>
        <p:spPr>
          <a:xfrm>
            <a:off x="405684" y="1600200"/>
            <a:ext cx="8229600" cy="4525963"/>
          </a:xfrm>
          <a:prstGeom prst="rect">
            <a:avLst/>
          </a:prstGeom>
        </p:spPr>
        <p:txBody>
          <a:bodyPr vert="horz" rtlCol="0">
            <a:normAutofit/>
          </a:bodyPr>
          <a:lstStyle/>
          <a:p>
            <a:pPr marL="742950" marR="0" lvl="1" indent="-285750" algn="l" defTabSz="914400" rtl="0" eaLnBrk="1" fontAlgn="auto" latinLnBrk="0" hangingPunct="1">
              <a:lnSpc>
                <a:spcPct val="100000"/>
              </a:lnSpc>
              <a:spcBef>
                <a:spcPct val="20000"/>
              </a:spcBef>
              <a:spcAft>
                <a:spcPts val="0"/>
              </a:spcAft>
              <a:buClr>
                <a:srgbClr val="FF3300"/>
              </a:buClr>
              <a:buSzPct val="60000"/>
              <a:buFont typeface="Wingdings 2"/>
              <a:buNone/>
              <a:tabLst/>
              <a:defRPr/>
            </a:pPr>
            <a:r>
              <a:rPr kumimoji="0" lang="en-US" sz="2000" b="0"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t>(1) Hemodynamic  changes</a:t>
            </a:r>
          </a:p>
          <a:p>
            <a:pPr marL="742950" marR="0" lvl="1" indent="-285750" algn="l" defTabSz="914400" rtl="0" eaLnBrk="1" fontAlgn="auto" latinLnBrk="0" hangingPunct="1">
              <a:lnSpc>
                <a:spcPct val="100000"/>
              </a:lnSpc>
              <a:spcBef>
                <a:spcPct val="20000"/>
              </a:spcBef>
              <a:spcAft>
                <a:spcPts val="0"/>
              </a:spcAft>
              <a:buClr>
                <a:srgbClr val="FF3300"/>
              </a:buClr>
              <a:buSzPct val="60000"/>
              <a:buFont typeface="Wingdings 2"/>
              <a:buNone/>
              <a:tabLst/>
              <a:defRPr/>
            </a:pPr>
            <a:r>
              <a:rPr kumimoji="0" lang="en-US" sz="2000" b="0"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t>	</a:t>
            </a:r>
            <a:r>
              <a:rPr kumimoji="0" lang="en-US" sz="1800" b="0"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t>(</a:t>
            </a:r>
            <a:r>
              <a:rPr kumimoji="0" lang="en-US" sz="1800" b="0" i="1" u="none" strike="noStrike" kern="1200" cap="none" spc="0" normalizeH="0" baseline="0" noProof="0" smtClean="0">
                <a:ln>
                  <a:noFill/>
                </a:ln>
                <a:solidFill>
                  <a:schemeClr val="tx1"/>
                </a:solidFill>
                <a:effectLst/>
                <a:uLnTx/>
                <a:uFillTx/>
                <a:latin typeface="Tahoma" pitchFamily="34" charset="0"/>
                <a:ea typeface="+mn-ea"/>
                <a:cs typeface="Tahoma" pitchFamily="34" charset="0"/>
              </a:rPr>
              <a:t>alterations in vascular caliber that lead to an increase in blood flow)</a:t>
            </a:r>
            <a:endParaRPr kumimoji="0" lang="en-US" sz="1800" b="0" i="0" u="none" strike="noStrike" kern="1200" cap="none" spc="0" normalizeH="0" baseline="0" noProof="0" smtClean="0">
              <a:ln>
                <a:noFill/>
              </a:ln>
              <a:solidFill>
                <a:schemeClr val="tx1"/>
              </a:solidFill>
              <a:effectLst/>
              <a:uLnTx/>
              <a:uFillTx/>
              <a:latin typeface="Tahoma" pitchFamily="34" charset="0"/>
              <a:ea typeface="+mn-ea"/>
              <a:cs typeface="Tahoma" pitchFamily="34" charset="0"/>
            </a:endParaRPr>
          </a:p>
          <a:p>
            <a:pPr marL="742950" marR="0" lvl="1" indent="-285750" algn="l" defTabSz="914400" rtl="0" eaLnBrk="1" fontAlgn="auto" latinLnBrk="0" hangingPunct="1">
              <a:lnSpc>
                <a:spcPct val="100000"/>
              </a:lnSpc>
              <a:spcBef>
                <a:spcPct val="20000"/>
              </a:spcBef>
              <a:spcAft>
                <a:spcPts val="0"/>
              </a:spcAft>
              <a:buClr>
                <a:srgbClr val="FF3300"/>
              </a:buClr>
              <a:buSzPct val="60000"/>
              <a:buFont typeface="Wingdings 2"/>
              <a:buNone/>
              <a:tabLst/>
              <a:defRPr/>
            </a:pPr>
            <a:r>
              <a:rPr kumimoji="0" lang="en-US" sz="2000" b="0"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t>(2) Increased vascular permeability</a:t>
            </a:r>
          </a:p>
          <a:p>
            <a:pPr marL="742950" marR="0" lvl="1" indent="-285750" algn="l" defTabSz="914400" rtl="0" eaLnBrk="1" fontAlgn="auto" latinLnBrk="0" hangingPunct="1">
              <a:lnSpc>
                <a:spcPct val="100000"/>
              </a:lnSpc>
              <a:spcBef>
                <a:spcPct val="20000"/>
              </a:spcBef>
              <a:spcAft>
                <a:spcPts val="0"/>
              </a:spcAft>
              <a:buClr>
                <a:srgbClr val="FF3300"/>
              </a:buClr>
              <a:buSzPct val="60000"/>
              <a:buFont typeface="Wingdings 2"/>
              <a:buNone/>
              <a:tabLst/>
              <a:defRPr/>
            </a:pPr>
            <a:r>
              <a:rPr kumimoji="0" lang="en-US" sz="2000" b="0"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t> </a:t>
            </a:r>
            <a:r>
              <a:rPr kumimoji="0" lang="en-US" sz="1800" b="0"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t>(</a:t>
            </a:r>
            <a:r>
              <a:rPr kumimoji="0" lang="en-US" sz="1800" b="0" i="1" u="none" strike="noStrike" kern="1200" cap="none" spc="0" normalizeH="0" baseline="0" noProof="0" smtClean="0">
                <a:ln>
                  <a:noFill/>
                </a:ln>
                <a:solidFill>
                  <a:schemeClr val="tx1"/>
                </a:solidFill>
                <a:effectLst/>
                <a:uLnTx/>
                <a:uFillTx/>
                <a:latin typeface="Tahoma" pitchFamily="34" charset="0"/>
                <a:ea typeface="+mn-ea"/>
                <a:cs typeface="Tahoma" pitchFamily="34" charset="0"/>
              </a:rPr>
              <a:t>structural changes in the microvasculature that permit plasma proteins and leukocytes to leave the circulation) </a:t>
            </a:r>
          </a:p>
          <a:p>
            <a:pPr marL="742950" marR="0" lvl="1" indent="-285750" algn="l" defTabSz="914400" rtl="0" eaLnBrk="1" fontAlgn="auto" latinLnBrk="0" hangingPunct="1">
              <a:lnSpc>
                <a:spcPct val="100000"/>
              </a:lnSpc>
              <a:spcBef>
                <a:spcPct val="20000"/>
              </a:spcBef>
              <a:spcAft>
                <a:spcPts val="0"/>
              </a:spcAft>
              <a:buClr>
                <a:srgbClr val="FF3300"/>
              </a:buClr>
              <a:buSzPct val="60000"/>
              <a:buFont typeface="Wingdings 2"/>
              <a:buNone/>
              <a:tabLst/>
              <a:defRPr/>
            </a:pPr>
            <a:r>
              <a:rPr kumimoji="0" lang="en-US" sz="2000" b="0"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t>(3) Emigration of the leukocytes from the microcirculation</a:t>
            </a:r>
          </a:p>
          <a:p>
            <a:pPr marL="742950" marR="0" lvl="1" indent="-285750" algn="l" defTabSz="914400" rtl="0" eaLnBrk="1" fontAlgn="auto" latinLnBrk="0" hangingPunct="1">
              <a:lnSpc>
                <a:spcPct val="100000"/>
              </a:lnSpc>
              <a:spcBef>
                <a:spcPct val="20000"/>
              </a:spcBef>
              <a:spcAft>
                <a:spcPts val="0"/>
              </a:spcAft>
              <a:buClr>
                <a:srgbClr val="FF3300"/>
              </a:buClr>
              <a:buSzPct val="60000"/>
              <a:buFont typeface="Wingdings 2"/>
              <a:buNone/>
              <a:tabLst/>
              <a:defRPr/>
            </a:pPr>
            <a:r>
              <a:rPr kumimoji="0" lang="en-US" sz="1800" b="0" i="1" u="none" strike="noStrike" kern="1200" cap="none" spc="0" normalizeH="0" baseline="0" noProof="0" smtClean="0">
                <a:ln>
                  <a:noFill/>
                </a:ln>
                <a:solidFill>
                  <a:schemeClr val="tx1"/>
                </a:solidFill>
                <a:effectLst/>
                <a:uLnTx/>
                <a:uFillTx/>
                <a:latin typeface="Tahoma" pitchFamily="34" charset="0"/>
                <a:ea typeface="+mn-ea"/>
                <a:cs typeface="Tahoma" pitchFamily="34" charset="0"/>
              </a:rPr>
              <a:t>(their accumulation</a:t>
            </a:r>
            <a:r>
              <a:rPr kumimoji="0" lang="en-US" sz="1800" b="0"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t> in the focus of injury, </a:t>
            </a:r>
            <a:r>
              <a:rPr kumimoji="0" lang="en-US" sz="1800" b="0" i="1" u="none" strike="noStrike" kern="1200" cap="none" spc="0" normalizeH="0" baseline="0" noProof="0" smtClean="0">
                <a:ln>
                  <a:noFill/>
                </a:ln>
                <a:solidFill>
                  <a:schemeClr val="tx1"/>
                </a:solidFill>
                <a:effectLst/>
                <a:uLnTx/>
                <a:uFillTx/>
                <a:latin typeface="Tahoma" pitchFamily="34" charset="0"/>
                <a:ea typeface="+mn-ea"/>
                <a:cs typeface="Tahoma" pitchFamily="34" charset="0"/>
              </a:rPr>
              <a:t>and their activation</a:t>
            </a:r>
            <a:r>
              <a:rPr kumimoji="0" lang="en-US" sz="1800" b="0"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t> to eliminate the offending agent)</a:t>
            </a:r>
            <a:endParaRPr kumimoji="0" lang="en-US"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endParaRPr>
          </a:p>
        </p:txBody>
      </p:sp>
      <p:sp>
        <p:nvSpPr>
          <p:cNvPr id="10" name="Pentagon 9"/>
          <p:cNvSpPr/>
          <p:nvPr/>
        </p:nvSpPr>
        <p:spPr>
          <a:xfrm>
            <a:off x="162766" y="1643050"/>
            <a:ext cx="762000" cy="1524000"/>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1" name="Pentagon 10"/>
          <p:cNvSpPr/>
          <p:nvPr/>
        </p:nvSpPr>
        <p:spPr>
          <a:xfrm>
            <a:off x="162766" y="3315640"/>
            <a:ext cx="762000" cy="990600"/>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2" name="TextBox 11"/>
          <p:cNvSpPr txBox="1"/>
          <p:nvPr/>
        </p:nvSpPr>
        <p:spPr>
          <a:xfrm rot="16200000">
            <a:off x="-457430" y="1906056"/>
            <a:ext cx="1752600" cy="369332"/>
          </a:xfrm>
          <a:prstGeom prst="rect">
            <a:avLst/>
          </a:prstGeom>
          <a:noFill/>
        </p:spPr>
        <p:txBody>
          <a:bodyPr wrap="square" rtlCol="0">
            <a:spAutoFit/>
          </a:bodyPr>
          <a:lstStyle/>
          <a:p>
            <a:r>
              <a:rPr lang="en-US" dirty="0" smtClean="0"/>
              <a:t>vascular</a:t>
            </a:r>
            <a:endParaRPr lang="en-US" dirty="0"/>
          </a:p>
        </p:txBody>
      </p:sp>
      <p:sp>
        <p:nvSpPr>
          <p:cNvPr id="13" name="TextBox 12"/>
          <p:cNvSpPr txBox="1"/>
          <p:nvPr/>
        </p:nvSpPr>
        <p:spPr>
          <a:xfrm rot="16200000">
            <a:off x="-162867" y="3531995"/>
            <a:ext cx="1139190" cy="369332"/>
          </a:xfrm>
          <a:prstGeom prst="rect">
            <a:avLst/>
          </a:prstGeom>
          <a:noFill/>
        </p:spPr>
        <p:txBody>
          <a:bodyPr wrap="square" rtlCol="0">
            <a:spAutoFit/>
          </a:bodyPr>
          <a:lstStyle/>
          <a:p>
            <a:r>
              <a:rPr lang="en-US" dirty="0" smtClean="0"/>
              <a:t>cellular</a:t>
            </a:r>
            <a:endParaRPr lang="en-US" dirty="0"/>
          </a:p>
        </p:txBody>
      </p:sp>
      <p:sp>
        <p:nvSpPr>
          <p:cNvPr id="14" name="Pentagon 13"/>
          <p:cNvSpPr/>
          <p:nvPr/>
        </p:nvSpPr>
        <p:spPr>
          <a:xfrm>
            <a:off x="1091460" y="1643050"/>
            <a:ext cx="7000924" cy="1428760"/>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800" dirty="0" smtClean="0"/>
              <a:t>Cellular Events</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nodeType="clickEffect">
                                  <p:stCondLst>
                                    <p:cond delay="0"/>
                                  </p:stCondLst>
                                  <p:childTnLst>
                                    <p:animEffect transition="out" filter="slide(fromBottom)">
                                      <p:cBhvr>
                                        <p:cTn id="14" dur="500"/>
                                        <p:tgtEl>
                                          <p:spTgt spid="9">
                                            <p:txEl>
                                              <p:pRg st="0" end="0"/>
                                            </p:txEl>
                                          </p:spTgt>
                                        </p:tgtEl>
                                      </p:cBhvr>
                                    </p:animEffect>
                                    <p:set>
                                      <p:cBhvr>
                                        <p:cTn id="15" dur="1" fill="hold">
                                          <p:stCondLst>
                                            <p:cond delay="499"/>
                                          </p:stCondLst>
                                        </p:cTn>
                                        <p:tgtEl>
                                          <p:spTgt spid="9">
                                            <p:txEl>
                                              <p:pRg st="0" end="0"/>
                                            </p:txEl>
                                          </p:spTgt>
                                        </p:tgtEl>
                                        <p:attrNameLst>
                                          <p:attrName>style.visibility</p:attrName>
                                        </p:attrNameLst>
                                      </p:cBhvr>
                                      <p:to>
                                        <p:strVal val="hidden"/>
                                      </p:to>
                                    </p:set>
                                  </p:childTnLst>
                                </p:cTn>
                              </p:par>
                              <p:par>
                                <p:cTn id="16" presetID="12" presetClass="exit" presetSubtype="4" fill="hold" nodeType="withEffect">
                                  <p:stCondLst>
                                    <p:cond delay="0"/>
                                  </p:stCondLst>
                                  <p:childTnLst>
                                    <p:animEffect transition="out" filter="slide(fromBottom)">
                                      <p:cBhvr>
                                        <p:cTn id="17" dur="500"/>
                                        <p:tgtEl>
                                          <p:spTgt spid="9">
                                            <p:txEl>
                                              <p:pRg st="1" end="1"/>
                                            </p:txEl>
                                          </p:spTgt>
                                        </p:tgtEl>
                                      </p:cBhvr>
                                    </p:animEffect>
                                    <p:set>
                                      <p:cBhvr>
                                        <p:cTn id="18" dur="1" fill="hold">
                                          <p:stCondLst>
                                            <p:cond delay="499"/>
                                          </p:stCondLst>
                                        </p:cTn>
                                        <p:tgtEl>
                                          <p:spTgt spid="9">
                                            <p:txEl>
                                              <p:pRg st="1" end="1"/>
                                            </p:txEl>
                                          </p:spTgt>
                                        </p:tgtEl>
                                        <p:attrNameLst>
                                          <p:attrName>style.visibility</p:attrName>
                                        </p:attrNameLst>
                                      </p:cBhvr>
                                      <p:to>
                                        <p:strVal val="hidden"/>
                                      </p:to>
                                    </p:set>
                                  </p:childTnLst>
                                </p:cTn>
                              </p:par>
                              <p:par>
                                <p:cTn id="19" presetID="12" presetClass="exit" presetSubtype="4" fill="hold" nodeType="withEffect">
                                  <p:stCondLst>
                                    <p:cond delay="0"/>
                                  </p:stCondLst>
                                  <p:childTnLst>
                                    <p:animEffect transition="out" filter="slide(fromBottom)">
                                      <p:cBhvr>
                                        <p:cTn id="20" dur="500"/>
                                        <p:tgtEl>
                                          <p:spTgt spid="9">
                                            <p:txEl>
                                              <p:pRg st="2" end="2"/>
                                            </p:txEl>
                                          </p:spTgt>
                                        </p:tgtEl>
                                      </p:cBhvr>
                                    </p:animEffect>
                                    <p:set>
                                      <p:cBhvr>
                                        <p:cTn id="21" dur="1" fill="hold">
                                          <p:stCondLst>
                                            <p:cond delay="499"/>
                                          </p:stCondLst>
                                        </p:cTn>
                                        <p:tgtEl>
                                          <p:spTgt spid="9">
                                            <p:txEl>
                                              <p:pRg st="2" end="2"/>
                                            </p:txEl>
                                          </p:spTgt>
                                        </p:tgtEl>
                                        <p:attrNameLst>
                                          <p:attrName>style.visibility</p:attrName>
                                        </p:attrNameLst>
                                      </p:cBhvr>
                                      <p:to>
                                        <p:strVal val="hidden"/>
                                      </p:to>
                                    </p:set>
                                  </p:childTnLst>
                                </p:cTn>
                              </p:par>
                              <p:par>
                                <p:cTn id="22" presetID="12" presetClass="exit" presetSubtype="4" fill="hold" nodeType="withEffect">
                                  <p:stCondLst>
                                    <p:cond delay="0"/>
                                  </p:stCondLst>
                                  <p:childTnLst>
                                    <p:animEffect transition="out" filter="slide(fromBottom)">
                                      <p:cBhvr>
                                        <p:cTn id="23" dur="500"/>
                                        <p:tgtEl>
                                          <p:spTgt spid="9">
                                            <p:txEl>
                                              <p:pRg st="3" end="3"/>
                                            </p:txEl>
                                          </p:spTgt>
                                        </p:tgtEl>
                                      </p:cBhvr>
                                    </p:animEffect>
                                    <p:set>
                                      <p:cBhvr>
                                        <p:cTn id="24" dur="1" fill="hold">
                                          <p:stCondLst>
                                            <p:cond delay="499"/>
                                          </p:stCondLst>
                                        </p:cTn>
                                        <p:tgtEl>
                                          <p:spTgt spid="9">
                                            <p:txEl>
                                              <p:pRg st="3" end="3"/>
                                            </p:txEl>
                                          </p:spTgt>
                                        </p:tgtEl>
                                        <p:attrNameLst>
                                          <p:attrName>style.visibility</p:attrName>
                                        </p:attrNameLst>
                                      </p:cBhvr>
                                      <p:to>
                                        <p:strVal val="hidden"/>
                                      </p:to>
                                    </p:set>
                                  </p:childTnLst>
                                </p:cTn>
                              </p:par>
                              <p:par>
                                <p:cTn id="25" presetID="53" presetClass="exit" presetSubtype="0" fill="hold" grpId="0" nodeType="withEffect">
                                  <p:stCondLst>
                                    <p:cond delay="0"/>
                                  </p:stCondLst>
                                  <p:childTnLst>
                                    <p:anim calcmode="lin" valueType="num">
                                      <p:cBhvr>
                                        <p:cTn id="26" dur="500"/>
                                        <p:tgtEl>
                                          <p:spTgt spid="10"/>
                                        </p:tgtEl>
                                        <p:attrNameLst>
                                          <p:attrName>ppt_w</p:attrName>
                                        </p:attrNameLst>
                                      </p:cBhvr>
                                      <p:tavLst>
                                        <p:tav tm="0">
                                          <p:val>
                                            <p:strVal val="ppt_w"/>
                                          </p:val>
                                        </p:tav>
                                        <p:tav tm="100000">
                                          <p:val>
                                            <p:fltVal val="0"/>
                                          </p:val>
                                        </p:tav>
                                      </p:tavLst>
                                    </p:anim>
                                    <p:anim calcmode="lin" valueType="num">
                                      <p:cBhvr>
                                        <p:cTn id="27" dur="500"/>
                                        <p:tgtEl>
                                          <p:spTgt spid="10"/>
                                        </p:tgtEl>
                                        <p:attrNameLst>
                                          <p:attrName>ppt_h</p:attrName>
                                        </p:attrNameLst>
                                      </p:cBhvr>
                                      <p:tavLst>
                                        <p:tav tm="0">
                                          <p:val>
                                            <p:strVal val="ppt_h"/>
                                          </p:val>
                                        </p:tav>
                                        <p:tav tm="100000">
                                          <p:val>
                                            <p:fltVal val="0"/>
                                          </p:val>
                                        </p:tav>
                                      </p:tavLst>
                                    </p:anim>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53" presetClass="exit" presetSubtype="0" fill="hold" grpId="0" nodeType="withEffect">
                                  <p:stCondLst>
                                    <p:cond delay="0"/>
                                  </p:stCondLst>
                                  <p:childTnLst>
                                    <p:anim calcmode="lin" valueType="num">
                                      <p:cBhvr>
                                        <p:cTn id="31" dur="500"/>
                                        <p:tgtEl>
                                          <p:spTgt spid="12"/>
                                        </p:tgtEl>
                                        <p:attrNameLst>
                                          <p:attrName>ppt_w</p:attrName>
                                        </p:attrNameLst>
                                      </p:cBhvr>
                                      <p:tavLst>
                                        <p:tav tm="0">
                                          <p:val>
                                            <p:strVal val="ppt_w"/>
                                          </p:val>
                                        </p:tav>
                                        <p:tav tm="100000">
                                          <p:val>
                                            <p:fltVal val="0"/>
                                          </p:val>
                                        </p:tav>
                                      </p:tavLst>
                                    </p:anim>
                                    <p:anim calcmode="lin" valueType="num">
                                      <p:cBhvr>
                                        <p:cTn id="32" dur="500"/>
                                        <p:tgtEl>
                                          <p:spTgt spid="12"/>
                                        </p:tgtEl>
                                        <p:attrNameLst>
                                          <p:attrName>ppt_h</p:attrName>
                                        </p:attrNameLst>
                                      </p:cBhvr>
                                      <p:tavLst>
                                        <p:tav tm="0">
                                          <p:val>
                                            <p:strVal val="ppt_h"/>
                                          </p:val>
                                        </p:tav>
                                        <p:tav tm="100000">
                                          <p:val>
                                            <p:fltVal val="0"/>
                                          </p:val>
                                        </p:tav>
                                      </p:tavLst>
                                    </p:anim>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par>
                          <p:cTn id="35" fill="hold">
                            <p:stCondLst>
                              <p:cond delay="500"/>
                            </p:stCondLst>
                            <p:childTnLst>
                              <p:par>
                                <p:cTn id="36" presetID="3" presetClass="exit" presetSubtype="10" fill="hold" grpId="0" nodeType="afterEffect">
                                  <p:stCondLst>
                                    <p:cond delay="0"/>
                                  </p:stCondLst>
                                  <p:childTnLst>
                                    <p:animEffect transition="out" filter="blinds(horizontal)">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par>
                                <p:cTn id="39" presetID="3" presetClass="exit" presetSubtype="10" fill="hold" grpId="0" nodeType="withEffect">
                                  <p:stCondLst>
                                    <p:cond delay="0"/>
                                  </p:stCondLst>
                                  <p:childTnLst>
                                    <p:animEffect transition="out" filter="blinds(horizontal)">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par>
                                <p:cTn id="42" presetID="54" presetClass="entr" presetSubtype="0" accel="10000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strVal val="#ppt_w*0.05"/>
                                          </p:val>
                                        </p:tav>
                                        <p:tav tm="100000">
                                          <p:val>
                                            <p:strVal val="#ppt_w"/>
                                          </p:val>
                                        </p:tav>
                                      </p:tavLst>
                                    </p:anim>
                                    <p:anim calcmode="lin" valueType="num">
                                      <p:cBhvr>
                                        <p:cTn id="45" dur="500" fill="hold"/>
                                        <p:tgtEl>
                                          <p:spTgt spid="14"/>
                                        </p:tgtEl>
                                        <p:attrNameLst>
                                          <p:attrName>ppt_h</p:attrName>
                                        </p:attrNameLst>
                                      </p:cBhvr>
                                      <p:tavLst>
                                        <p:tav tm="0">
                                          <p:val>
                                            <p:strVal val="#ppt_h"/>
                                          </p:val>
                                        </p:tav>
                                        <p:tav tm="100000">
                                          <p:val>
                                            <p:strVal val="#ppt_h"/>
                                          </p:val>
                                        </p:tav>
                                      </p:tavLst>
                                    </p:anim>
                                    <p:anim calcmode="lin" valueType="num">
                                      <p:cBhvr>
                                        <p:cTn id="46" dur="500" fill="hold"/>
                                        <p:tgtEl>
                                          <p:spTgt spid="14"/>
                                        </p:tgtEl>
                                        <p:attrNameLst>
                                          <p:attrName>ppt_x</p:attrName>
                                        </p:attrNameLst>
                                      </p:cBhvr>
                                      <p:tavLst>
                                        <p:tav tm="0">
                                          <p:val>
                                            <p:strVal val="#ppt_x-.2"/>
                                          </p:val>
                                        </p:tav>
                                        <p:tav tm="100000">
                                          <p:val>
                                            <p:strVal val="#ppt_x"/>
                                          </p:val>
                                        </p:tav>
                                      </p:tavLst>
                                    </p:anim>
                                    <p:anim calcmode="lin" valueType="num">
                                      <p:cBhvr>
                                        <p:cTn id="47" dur="500" fill="hold"/>
                                        <p:tgtEl>
                                          <p:spTgt spid="14"/>
                                        </p:tgtEl>
                                        <p:attrNameLst>
                                          <p:attrName>ppt_y</p:attrName>
                                        </p:attrNameLst>
                                      </p:cBhvr>
                                      <p:tavLst>
                                        <p:tav tm="0">
                                          <p:val>
                                            <p:strVal val="#ppt_y"/>
                                          </p:val>
                                        </p:tav>
                                        <p:tav tm="100000">
                                          <p:val>
                                            <p:strVal val="#ppt_y"/>
                                          </p:val>
                                        </p:tav>
                                      </p:tavLst>
                                    </p:anim>
                                    <p:animEffect transition="in" filter="fade">
                                      <p:cBhvr>
                                        <p:cTn id="48" dur="500"/>
                                        <p:tgtEl>
                                          <p:spTgt spid="14"/>
                                        </p:tgtEl>
                                      </p:cBhvr>
                                    </p:animEffect>
                                  </p:childTnLst>
                                </p:cTn>
                              </p:par>
                            </p:childTnLst>
                          </p:cTn>
                        </p:par>
                        <p:par>
                          <p:cTn id="49" fill="hold">
                            <p:stCondLst>
                              <p:cond delay="1000"/>
                            </p:stCondLst>
                            <p:childTnLst>
                              <p:par>
                                <p:cTn id="50" presetID="4" presetClass="emph" presetSubtype="2" fill="hold" nodeType="afterEffect">
                                  <p:stCondLst>
                                    <p:cond delay="0"/>
                                  </p:stCondLst>
                                  <p:childTnLst>
                                    <p:anim to="1.5" calcmode="lin" valueType="num">
                                      <p:cBhvr override="childStyle">
                                        <p:cTn id="51" dur="2000" fill="hold"/>
                                        <p:tgtEl>
                                          <p:spTgt spid="9">
                                            <p:txEl>
                                              <p:pRg st="4" end="4"/>
                                            </p:txEl>
                                          </p:spTgt>
                                        </p:tgtEl>
                                        <p:attrNameLst>
                                          <p:attrName>style.fontSize</p:attrName>
                                        </p:attrNameLst>
                                      </p:cBhvr>
                                    </p:anim>
                                  </p:childTnLst>
                                </p:cTn>
                              </p:par>
                              <p:par>
                                <p:cTn id="52" presetID="4" presetClass="emph" presetSubtype="2" fill="hold" nodeType="withEffect">
                                  <p:stCondLst>
                                    <p:cond delay="0"/>
                                  </p:stCondLst>
                                  <p:childTnLst>
                                    <p:anim to="1.5" calcmode="lin" valueType="num">
                                      <p:cBhvr override="childStyle">
                                        <p:cTn id="53" dur="2000" fill="hold"/>
                                        <p:tgtEl>
                                          <p:spTgt spid="9">
                                            <p:txEl>
                                              <p:pRg st="5" end="5"/>
                                            </p:txEl>
                                          </p:spTgt>
                                        </p:tgtEl>
                                        <p:attrNameLst>
                                          <p:attrName>style.fontSize</p:attrName>
                                        </p:attrNameLst>
                                      </p:cBhvr>
                                    </p:anim>
                                  </p:childTnLst>
                                </p:cTn>
                              </p:par>
                              <p:par>
                                <p:cTn id="54" presetID="5" presetClass="emph" presetSubtype="1" nodeType="withEffect">
                                  <p:stCondLst>
                                    <p:cond delay="0"/>
                                  </p:stCondLst>
                                  <p:childTnLst>
                                    <p:set>
                                      <p:cBhvr override="childStyle">
                                        <p:cTn id="55" dur="indefinite"/>
                                        <p:tgtEl>
                                          <p:spTgt spid="9">
                                            <p:txEl>
                                              <p:pRg st="4" end="4"/>
                                            </p:txEl>
                                          </p:spTgt>
                                        </p:tgtEl>
                                        <p:attrNameLst>
                                          <p:attrName>style.fontStyle</p:attrName>
                                        </p:attrNameLst>
                                      </p:cBhvr>
                                      <p:to>
                                        <p:strVal val="normal"/>
                                      </p:to>
                                    </p:set>
                                    <p:set>
                                      <p:cBhvr override="childStyle">
                                        <p:cTn id="56" dur="indefinite"/>
                                        <p:tgtEl>
                                          <p:spTgt spid="9">
                                            <p:txEl>
                                              <p:pRg st="4" end="4"/>
                                            </p:txEl>
                                          </p:spTgt>
                                        </p:tgtEl>
                                        <p:attrNameLst>
                                          <p:attrName>style.fontWeight</p:attrName>
                                        </p:attrNameLst>
                                      </p:cBhvr>
                                      <p:to>
                                        <p:strVal val="bold"/>
                                      </p:to>
                                    </p:set>
                                    <p:set>
                                      <p:cBhvr override="childStyle">
                                        <p:cTn id="57" dur="indefinite"/>
                                        <p:tgtEl>
                                          <p:spTgt spid="9">
                                            <p:txEl>
                                              <p:pRg st="4" end="4"/>
                                            </p:txEl>
                                          </p:spTgt>
                                        </p:tgtEl>
                                        <p:attrNameLst>
                                          <p:attrName>style.textDecorationUnderline</p:attrName>
                                        </p:attrNameLst>
                                      </p:cBhvr>
                                      <p:to>
                                        <p:strVal val="false"/>
                                      </p:to>
                                    </p:set>
                                  </p:childTnLst>
                                </p:cTn>
                              </p:par>
                              <p:par>
                                <p:cTn id="58" presetID="5" presetClass="emph" presetSubtype="1" nodeType="withEffect">
                                  <p:stCondLst>
                                    <p:cond delay="0"/>
                                  </p:stCondLst>
                                  <p:childTnLst>
                                    <p:set>
                                      <p:cBhvr override="childStyle">
                                        <p:cTn id="59" dur="indefinite"/>
                                        <p:tgtEl>
                                          <p:spTgt spid="9">
                                            <p:txEl>
                                              <p:pRg st="5" end="5"/>
                                            </p:txEl>
                                          </p:spTgt>
                                        </p:tgtEl>
                                        <p:attrNameLst>
                                          <p:attrName>style.fontStyle</p:attrName>
                                        </p:attrNameLst>
                                      </p:cBhvr>
                                      <p:to>
                                        <p:strVal val="normal"/>
                                      </p:to>
                                    </p:set>
                                    <p:set>
                                      <p:cBhvr override="childStyle">
                                        <p:cTn id="60" dur="indefinite"/>
                                        <p:tgtEl>
                                          <p:spTgt spid="9">
                                            <p:txEl>
                                              <p:pRg st="5" end="5"/>
                                            </p:txEl>
                                          </p:spTgt>
                                        </p:tgtEl>
                                        <p:attrNameLst>
                                          <p:attrName>style.fontWeight</p:attrName>
                                        </p:attrNameLst>
                                      </p:cBhvr>
                                      <p:to>
                                        <p:strVal val="bold"/>
                                      </p:to>
                                    </p:set>
                                    <p:set>
                                      <p:cBhvr override="childStyle">
                                        <p:cTn id="61" dur="indefinite"/>
                                        <p:tgtEl>
                                          <p:spTgt spid="9">
                                            <p:txEl>
                                              <p:pRg st="5" end="5"/>
                                            </p:txEl>
                                          </p:spTgt>
                                        </p:tgtEl>
                                        <p:attrNameLst>
                                          <p:attrName>style.textDecorationUnderline</p:attrName>
                                        </p:attrNameLst>
                                      </p:cBhvr>
                                      <p:to>
                                        <p:strVal val="false"/>
                                      </p:to>
                                    </p:set>
                                  </p:childTnLst>
                                </p:cTn>
                              </p:par>
                              <p:par>
                                <p:cTn id="62" presetID="3" presetClass="emph" presetSubtype="2" fill="hold" nodeType="withEffect">
                                  <p:stCondLst>
                                    <p:cond delay="0"/>
                                  </p:stCondLst>
                                  <p:childTnLst>
                                    <p:animClr clrSpc="rgb">
                                      <p:cBhvr override="childStyle">
                                        <p:cTn id="63" dur="2000" fill="hold"/>
                                        <p:tgtEl>
                                          <p:spTgt spid="9">
                                            <p:txEl>
                                              <p:pRg st="4" end="4"/>
                                            </p:txEl>
                                          </p:spTgt>
                                        </p:tgtEl>
                                        <p:attrNameLst>
                                          <p:attrName>style.color</p:attrName>
                                        </p:attrNameLst>
                                      </p:cBhvr>
                                      <p:to>
                                        <a:schemeClr val="accent2"/>
                                      </p:to>
                                    </p:animClr>
                                  </p:childTnLst>
                                </p:cTn>
                              </p:par>
                              <p:par>
                                <p:cTn id="64" presetID="3" presetClass="emph" presetSubtype="2" fill="hold" nodeType="withEffect">
                                  <p:stCondLst>
                                    <p:cond delay="0"/>
                                  </p:stCondLst>
                                  <p:childTnLst>
                                    <p:animClr clrSpc="rgb">
                                      <p:cBhvr override="childStyle">
                                        <p:cTn id="65" dur="2000" fill="hold"/>
                                        <p:tgtEl>
                                          <p:spTgt spid="9">
                                            <p:txEl>
                                              <p:pRg st="5" end="5"/>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p:bldP spid="13" grpId="0"/>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W.B. Saunders Company items and derived items Copyright (c) 1999 by W.B. Saunders Company</a:t>
            </a:r>
          </a:p>
        </p:txBody>
      </p:sp>
      <p:pic>
        <p:nvPicPr>
          <p:cNvPr id="394242" name="Picture 2" descr="f003010"/>
          <p:cNvPicPr>
            <a:picLocks noChangeAspect="1" noChangeArrowheads="1"/>
          </p:cNvPicPr>
          <p:nvPr/>
        </p:nvPicPr>
        <p:blipFill>
          <a:blip r:embed="rId2"/>
          <a:srcRect/>
          <a:stretch>
            <a:fillRect/>
          </a:stretch>
        </p:blipFill>
        <p:spPr bwMode="auto">
          <a:xfrm>
            <a:off x="0" y="0"/>
            <a:ext cx="9144000" cy="6862763"/>
          </a:xfrm>
          <a:prstGeom prst="rect">
            <a:avLst/>
          </a:prstGeom>
          <a:noFill/>
        </p:spPr>
      </p:pic>
      <p:sp>
        <p:nvSpPr>
          <p:cNvPr id="394243" name="Text Box 3"/>
          <p:cNvSpPr txBox="1">
            <a:spLocks noChangeArrowheads="1"/>
          </p:cNvSpPr>
          <p:nvPr/>
        </p:nvSpPr>
        <p:spPr bwMode="auto">
          <a:xfrm>
            <a:off x="0" y="6583363"/>
            <a:ext cx="1381125" cy="274637"/>
          </a:xfrm>
          <a:prstGeom prst="rect">
            <a:avLst/>
          </a:prstGeom>
          <a:noFill/>
          <a:ln w="9525">
            <a:noFill/>
            <a:miter lim="800000"/>
            <a:headEnd/>
            <a:tailEnd/>
          </a:ln>
          <a:effectLst/>
        </p:spPr>
        <p:txBody>
          <a:bodyPr>
            <a:spAutoFit/>
          </a:bodyPr>
          <a:lstStyle/>
          <a:p>
            <a:pPr eaLnBrk="0" hangingPunct="0">
              <a:spcBef>
                <a:spcPct val="50000"/>
              </a:spcBef>
            </a:pPr>
            <a:r>
              <a:rPr lang="en-US" sz="1200" b="1">
                <a:latin typeface="Arial" pitchFamily="34" charset="0"/>
                <a:ea typeface="Times New Roman (Arabic)"/>
                <a:cs typeface="Times New Roman (Arabic)"/>
              </a:rPr>
              <a:t>Slide 3.19</a:t>
            </a:r>
            <a:endParaRPr lang="en-US" sz="1200">
              <a:ea typeface="Times New Roman (Arabic)"/>
              <a:cs typeface="Times New Roman (Arabic)"/>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idx="1"/>
          </p:nvPr>
        </p:nvSpPr>
        <p:spPr>
          <a:xfrm>
            <a:off x="214282" y="1981200"/>
            <a:ext cx="8015318" cy="4114800"/>
          </a:xfrm>
        </p:spPr>
        <p:txBody>
          <a:bodyPr>
            <a:normAutofit/>
          </a:bodyPr>
          <a:lstStyle/>
          <a:p>
            <a:pPr lvl="1">
              <a:lnSpc>
                <a:spcPct val="90000"/>
              </a:lnSpc>
              <a:buNone/>
            </a:pPr>
            <a:endParaRPr lang="en-US" sz="1800" dirty="0">
              <a:latin typeface="Arial" pitchFamily="34" charset="0"/>
              <a:cs typeface="Arial" pitchFamily="34" charset="0"/>
            </a:endParaRPr>
          </a:p>
          <a:p>
            <a:pPr lvl="1">
              <a:lnSpc>
                <a:spcPct val="90000"/>
              </a:lnSpc>
            </a:pPr>
            <a:r>
              <a:rPr lang="en-US" sz="1800" dirty="0">
                <a:latin typeface="Arial" pitchFamily="34" charset="0"/>
                <a:cs typeface="Arial" pitchFamily="34" charset="0"/>
              </a:rPr>
              <a:t> </a:t>
            </a:r>
            <a:r>
              <a:rPr lang="en-US" sz="2400" dirty="0">
                <a:latin typeface="Arial" pitchFamily="34" charset="0"/>
                <a:cs typeface="Arial" pitchFamily="34" charset="0"/>
              </a:rPr>
              <a:t>In viral infections, lymphocytes may be the first cells to arrive</a:t>
            </a:r>
          </a:p>
          <a:p>
            <a:pPr lvl="1">
              <a:lnSpc>
                <a:spcPct val="90000"/>
              </a:lnSpc>
            </a:pPr>
            <a:r>
              <a:rPr lang="en-US" sz="2400" dirty="0">
                <a:latin typeface="Arial" pitchFamily="34" charset="0"/>
                <a:cs typeface="Arial" pitchFamily="34" charset="0"/>
              </a:rPr>
              <a:t> In some hypersensitivity reactions, </a:t>
            </a:r>
            <a:r>
              <a:rPr lang="en-US" sz="2400" dirty="0" err="1">
                <a:latin typeface="Arial" pitchFamily="34" charset="0"/>
                <a:cs typeface="Arial" pitchFamily="34" charset="0"/>
              </a:rPr>
              <a:t>eosinophil</a:t>
            </a:r>
            <a:r>
              <a:rPr lang="en-US" sz="2400" dirty="0">
                <a:latin typeface="Arial" pitchFamily="34" charset="0"/>
                <a:cs typeface="Arial" pitchFamily="34" charset="0"/>
              </a:rPr>
              <a:t> may be the main cell type</a:t>
            </a:r>
          </a:p>
        </p:txBody>
      </p:sp>
      <p:sp>
        <p:nvSpPr>
          <p:cNvPr id="395267" name="Rectangle 3"/>
          <p:cNvSpPr>
            <a:spLocks noChangeArrowheads="1"/>
          </p:cNvSpPr>
          <p:nvPr/>
        </p:nvSpPr>
        <p:spPr bwMode="auto">
          <a:xfrm>
            <a:off x="838200" y="381000"/>
            <a:ext cx="7445375" cy="579438"/>
          </a:xfrm>
          <a:prstGeom prst="rect">
            <a:avLst/>
          </a:prstGeom>
          <a:noFill/>
          <a:ln w="9525">
            <a:noFill/>
            <a:miter lim="800000"/>
            <a:headEnd/>
            <a:tailEnd/>
          </a:ln>
          <a:effectLst/>
        </p:spPr>
        <p:txBody>
          <a:bodyPr wrap="none">
            <a:spAutoFit/>
          </a:bodyPr>
          <a:lstStyle/>
          <a:p>
            <a:r>
              <a:rPr lang="en-US" sz="3200" i="1">
                <a:solidFill>
                  <a:schemeClr val="tx2"/>
                </a:solidFill>
                <a:latin typeface="Arial" pitchFamily="34" charset="0"/>
                <a:cs typeface="Arial" pitchFamily="34" charset="0"/>
              </a:rPr>
              <a:t>Leukocyte Adhesion and Transmigration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609600" y="152400"/>
            <a:ext cx="7772400" cy="609600"/>
          </a:xfrm>
        </p:spPr>
        <p:txBody>
          <a:bodyPr/>
          <a:lstStyle/>
          <a:p>
            <a:r>
              <a:rPr lang="en-US" sz="2800" b="1">
                <a:latin typeface="Arial" pitchFamily="34" charset="0"/>
                <a:cs typeface="Arial" pitchFamily="34" charset="0"/>
              </a:rPr>
              <a:t>Chemotaxis</a:t>
            </a:r>
          </a:p>
        </p:txBody>
      </p:sp>
      <p:sp>
        <p:nvSpPr>
          <p:cNvPr id="396291" name="Rectangle 3"/>
          <p:cNvSpPr>
            <a:spLocks noGrp="1" noChangeArrowheads="1"/>
          </p:cNvSpPr>
          <p:nvPr>
            <p:ph idx="1"/>
          </p:nvPr>
        </p:nvSpPr>
        <p:spPr/>
        <p:txBody>
          <a:bodyPr/>
          <a:lstStyle/>
          <a:p>
            <a:endParaRPr lang="en-US">
              <a:latin typeface="Arial Unicode MS" pitchFamily="34" charset="-128"/>
              <a:ea typeface="Arial Unicode MS" pitchFamily="34" charset="-128"/>
              <a:cs typeface="Arial Unicode MS" pitchFamily="34" charset="-128"/>
            </a:endParaRPr>
          </a:p>
          <a:p>
            <a:endParaRPr lang="en-US"/>
          </a:p>
        </p:txBody>
      </p:sp>
      <p:sp>
        <p:nvSpPr>
          <p:cNvPr id="396292" name="Rectangle 4"/>
          <p:cNvSpPr>
            <a:spLocks noChangeArrowheads="1"/>
          </p:cNvSpPr>
          <p:nvPr/>
        </p:nvSpPr>
        <p:spPr bwMode="auto">
          <a:xfrm>
            <a:off x="457200" y="1346220"/>
            <a:ext cx="8305800" cy="3625608"/>
          </a:xfrm>
          <a:prstGeom prst="rect">
            <a:avLst/>
          </a:prstGeom>
          <a:noFill/>
          <a:ln w="9525">
            <a:noFill/>
            <a:miter lim="800000"/>
            <a:headEnd/>
            <a:tailEnd/>
          </a:ln>
          <a:effectLst/>
        </p:spPr>
        <p:txBody>
          <a:bodyPr wrap="square">
            <a:spAutoFit/>
          </a:bodyPr>
          <a:lstStyle/>
          <a:p>
            <a:pPr marL="457200" indent="-457200">
              <a:lnSpc>
                <a:spcPct val="90000"/>
              </a:lnSpc>
              <a:spcBef>
                <a:spcPct val="50000"/>
              </a:spcBef>
              <a:buFontTx/>
              <a:buChar char="•"/>
            </a:pPr>
            <a:r>
              <a:rPr lang="en-US" sz="2800" dirty="0">
                <a:latin typeface="Arial" pitchFamily="34" charset="0"/>
                <a:cs typeface="Arial" pitchFamily="34" charset="0"/>
              </a:rPr>
              <a:t>After </a:t>
            </a:r>
            <a:r>
              <a:rPr lang="en-US" sz="2800" dirty="0" err="1">
                <a:latin typeface="Arial" pitchFamily="34" charset="0"/>
                <a:cs typeface="Arial" pitchFamily="34" charset="0"/>
              </a:rPr>
              <a:t>extravasation</a:t>
            </a:r>
            <a:r>
              <a:rPr lang="en-US" sz="2800" dirty="0">
                <a:latin typeface="Arial" pitchFamily="34" charset="0"/>
                <a:cs typeface="Arial" pitchFamily="34" charset="0"/>
              </a:rPr>
              <a:t>, leukocytes emigrate in tissues toward the site of injury by a process called </a:t>
            </a:r>
            <a:r>
              <a:rPr lang="en-US" sz="2800" i="1" dirty="0" err="1">
                <a:latin typeface="Arial" pitchFamily="34" charset="0"/>
                <a:cs typeface="Arial" pitchFamily="34" charset="0"/>
              </a:rPr>
              <a:t>chemotaxis</a:t>
            </a:r>
            <a:r>
              <a:rPr lang="en-US" sz="2800" dirty="0">
                <a:latin typeface="Arial" pitchFamily="34" charset="0"/>
                <a:cs typeface="Arial" pitchFamily="34" charset="0"/>
              </a:rPr>
              <a:t>, defined  as locomotion oriented along a chemical gradient. </a:t>
            </a:r>
            <a:endParaRPr lang="en-US" sz="2800" dirty="0" smtClean="0">
              <a:latin typeface="Arial" pitchFamily="34" charset="0"/>
              <a:cs typeface="Arial" pitchFamily="34" charset="0"/>
            </a:endParaRPr>
          </a:p>
          <a:p>
            <a:pPr marL="457200" indent="-457200">
              <a:lnSpc>
                <a:spcPct val="90000"/>
              </a:lnSpc>
              <a:spcBef>
                <a:spcPct val="50000"/>
              </a:spcBef>
              <a:buFontTx/>
              <a:buChar char="•"/>
            </a:pPr>
            <a:r>
              <a:rPr lang="en-US" sz="2800" dirty="0" smtClean="0">
                <a:latin typeface="Arial" pitchFamily="34" charset="0"/>
                <a:cs typeface="Arial" pitchFamily="34" charset="0"/>
              </a:rPr>
              <a:t>Which cells?</a:t>
            </a:r>
            <a:endParaRPr lang="en-US" sz="2800" dirty="0">
              <a:latin typeface="Arial" pitchFamily="34" charset="0"/>
              <a:cs typeface="Arial" pitchFamily="34" charset="0"/>
            </a:endParaRPr>
          </a:p>
          <a:p>
            <a:pPr marL="457200" indent="-457200">
              <a:lnSpc>
                <a:spcPct val="90000"/>
              </a:lnSpc>
              <a:spcBef>
                <a:spcPct val="50000"/>
              </a:spcBef>
              <a:buFontTx/>
              <a:buChar char="•"/>
            </a:pPr>
            <a:r>
              <a:rPr lang="en-US" sz="2800" dirty="0">
                <a:latin typeface="Arial" pitchFamily="34" charset="0"/>
                <a:cs typeface="Arial" pitchFamily="34" charset="0"/>
              </a:rPr>
              <a:t>All granulocytes, </a:t>
            </a:r>
            <a:r>
              <a:rPr lang="en-US" sz="2800" dirty="0" err="1">
                <a:latin typeface="Arial" pitchFamily="34" charset="0"/>
                <a:cs typeface="Arial" pitchFamily="34" charset="0"/>
              </a:rPr>
              <a:t>monocytes</a:t>
            </a:r>
            <a:r>
              <a:rPr lang="en-US" sz="2800" dirty="0">
                <a:latin typeface="Arial" pitchFamily="34" charset="0"/>
                <a:cs typeface="Arial" pitchFamily="34" charset="0"/>
              </a:rPr>
              <a:t> and, to a lesser extent, lymphocytes respond to </a:t>
            </a:r>
            <a:r>
              <a:rPr lang="en-US" sz="2800" dirty="0" err="1">
                <a:latin typeface="Arial" pitchFamily="34" charset="0"/>
                <a:cs typeface="Arial" pitchFamily="34" charset="0"/>
              </a:rPr>
              <a:t>chemotactic</a:t>
            </a:r>
            <a:r>
              <a:rPr lang="en-US" sz="2800" dirty="0">
                <a:latin typeface="Arial" pitchFamily="34" charset="0"/>
                <a:cs typeface="Arial" pitchFamily="34" charset="0"/>
              </a:rPr>
              <a:t> stimuli with varying rates of speed.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62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609600" y="152400"/>
            <a:ext cx="7772400" cy="609600"/>
          </a:xfrm>
        </p:spPr>
        <p:txBody>
          <a:bodyPr/>
          <a:lstStyle/>
          <a:p>
            <a:r>
              <a:rPr lang="en-US" sz="2800" b="1">
                <a:latin typeface="Arial" pitchFamily="34" charset="0"/>
                <a:cs typeface="Arial" pitchFamily="34" charset="0"/>
              </a:rPr>
              <a:t>Chemotaxis</a:t>
            </a:r>
          </a:p>
        </p:txBody>
      </p:sp>
      <p:sp>
        <p:nvSpPr>
          <p:cNvPr id="396291" name="Rectangle 3"/>
          <p:cNvSpPr>
            <a:spLocks noGrp="1" noChangeArrowheads="1"/>
          </p:cNvSpPr>
          <p:nvPr>
            <p:ph idx="1"/>
          </p:nvPr>
        </p:nvSpPr>
        <p:spPr/>
        <p:txBody>
          <a:bodyPr/>
          <a:lstStyle/>
          <a:p>
            <a:endParaRPr lang="en-US">
              <a:latin typeface="Arial Unicode MS" pitchFamily="34" charset="-128"/>
              <a:ea typeface="Arial Unicode MS" pitchFamily="34" charset="-128"/>
              <a:cs typeface="Arial Unicode MS" pitchFamily="34" charset="-128"/>
            </a:endParaRPr>
          </a:p>
          <a:p>
            <a:endParaRPr lang="en-US"/>
          </a:p>
        </p:txBody>
      </p:sp>
      <p:sp>
        <p:nvSpPr>
          <p:cNvPr id="396292" name="Rectangle 4"/>
          <p:cNvSpPr>
            <a:spLocks noChangeArrowheads="1"/>
          </p:cNvSpPr>
          <p:nvPr/>
        </p:nvSpPr>
        <p:spPr bwMode="auto">
          <a:xfrm>
            <a:off x="457200" y="1346221"/>
            <a:ext cx="8305800" cy="3502497"/>
          </a:xfrm>
          <a:prstGeom prst="rect">
            <a:avLst/>
          </a:prstGeom>
          <a:noFill/>
          <a:ln w="9525">
            <a:noFill/>
            <a:miter lim="800000"/>
            <a:headEnd/>
            <a:tailEnd/>
          </a:ln>
          <a:effectLst/>
        </p:spPr>
        <p:txBody>
          <a:bodyPr>
            <a:spAutoFit/>
          </a:bodyPr>
          <a:lstStyle/>
          <a:p>
            <a:pPr marL="457200" indent="-457200">
              <a:lnSpc>
                <a:spcPct val="90000"/>
              </a:lnSpc>
              <a:spcBef>
                <a:spcPct val="50000"/>
              </a:spcBef>
              <a:buFontTx/>
              <a:buChar char="•"/>
            </a:pPr>
            <a:r>
              <a:rPr lang="en-US" sz="2000" dirty="0" smtClean="0">
                <a:latin typeface="Arial" pitchFamily="34" charset="0"/>
                <a:cs typeface="Arial" pitchFamily="34" charset="0"/>
              </a:rPr>
              <a:t>Both </a:t>
            </a:r>
            <a:r>
              <a:rPr lang="en-US" sz="2000" dirty="0">
                <a:latin typeface="Arial" pitchFamily="34" charset="0"/>
                <a:cs typeface="Arial" pitchFamily="34" charset="0"/>
              </a:rPr>
              <a:t>exogenous and endogenous substances can act as </a:t>
            </a:r>
            <a:r>
              <a:rPr lang="en-US" sz="2000" dirty="0" err="1">
                <a:latin typeface="Arial" pitchFamily="34" charset="0"/>
                <a:cs typeface="Arial" pitchFamily="34" charset="0"/>
              </a:rPr>
              <a:t>chemoattractants</a:t>
            </a:r>
            <a:r>
              <a:rPr lang="en-US" sz="2000" dirty="0">
                <a:latin typeface="Arial" pitchFamily="34" charset="0"/>
                <a:cs typeface="Arial" pitchFamily="34" charset="0"/>
              </a:rPr>
              <a:t>. </a:t>
            </a:r>
          </a:p>
          <a:p>
            <a:pPr marL="914400" lvl="1" indent="-457200">
              <a:lnSpc>
                <a:spcPct val="90000"/>
              </a:lnSpc>
              <a:spcBef>
                <a:spcPct val="50000"/>
              </a:spcBef>
              <a:buFontTx/>
              <a:buChar char="•"/>
            </a:pPr>
            <a:r>
              <a:rPr lang="en-US" sz="2000" dirty="0">
                <a:latin typeface="Arial" pitchFamily="34" charset="0"/>
                <a:cs typeface="Arial" pitchFamily="34" charset="0"/>
              </a:rPr>
              <a:t>The most common </a:t>
            </a:r>
            <a:r>
              <a:rPr lang="en-US" sz="2000" i="1" dirty="0">
                <a:latin typeface="Arial" pitchFamily="34" charset="0"/>
                <a:cs typeface="Arial" pitchFamily="34" charset="0"/>
              </a:rPr>
              <a:t>exogenous</a:t>
            </a:r>
            <a:r>
              <a:rPr lang="en-US" sz="2000" dirty="0">
                <a:latin typeface="Arial" pitchFamily="34" charset="0"/>
                <a:cs typeface="Arial" pitchFamily="34" charset="0"/>
              </a:rPr>
              <a:t> agents are </a:t>
            </a:r>
            <a:r>
              <a:rPr lang="en-US" sz="2000" i="1" dirty="0">
                <a:latin typeface="Arial" pitchFamily="34" charset="0"/>
                <a:cs typeface="Arial" pitchFamily="34" charset="0"/>
              </a:rPr>
              <a:t>bacterial products</a:t>
            </a:r>
            <a:r>
              <a:rPr lang="en-US" sz="2000" dirty="0">
                <a:latin typeface="Arial" pitchFamily="34" charset="0"/>
                <a:cs typeface="Arial" pitchFamily="34" charset="0"/>
              </a:rPr>
              <a:t>. Some of these are peptides that possess an </a:t>
            </a:r>
            <a:r>
              <a:rPr lang="en-US" sz="2000" i="1" dirty="0">
                <a:latin typeface="Arial" pitchFamily="34" charset="0"/>
                <a:cs typeface="Arial" pitchFamily="34" charset="0"/>
              </a:rPr>
              <a:t>N</a:t>
            </a:r>
            <a:r>
              <a:rPr lang="en-US" sz="2000" dirty="0">
                <a:latin typeface="Arial" pitchFamily="34" charset="0"/>
                <a:cs typeface="Arial" pitchFamily="34" charset="0"/>
              </a:rPr>
              <a:t>-</a:t>
            </a:r>
            <a:r>
              <a:rPr lang="en-US" sz="2000" dirty="0" err="1">
                <a:latin typeface="Arial" pitchFamily="34" charset="0"/>
                <a:cs typeface="Arial" pitchFamily="34" charset="0"/>
              </a:rPr>
              <a:t>formyl</a:t>
            </a:r>
            <a:r>
              <a:rPr lang="en-US" sz="2000" dirty="0">
                <a:latin typeface="Arial" pitchFamily="34" charset="0"/>
                <a:cs typeface="Arial" pitchFamily="34" charset="0"/>
              </a:rPr>
              <a:t>-</a:t>
            </a:r>
            <a:r>
              <a:rPr lang="en-US" sz="2000" dirty="0" err="1">
                <a:latin typeface="Arial" pitchFamily="34" charset="0"/>
                <a:cs typeface="Arial" pitchFamily="34" charset="0"/>
              </a:rPr>
              <a:t>methionine</a:t>
            </a:r>
            <a:r>
              <a:rPr lang="en-US" sz="2000" dirty="0">
                <a:latin typeface="Arial" pitchFamily="34" charset="0"/>
                <a:cs typeface="Arial" pitchFamily="34" charset="0"/>
              </a:rPr>
              <a:t> terminal amino acid. Others are lipid in nature. </a:t>
            </a:r>
          </a:p>
          <a:p>
            <a:pPr marL="914400" lvl="1" indent="-457200">
              <a:lnSpc>
                <a:spcPct val="90000"/>
              </a:lnSpc>
              <a:spcBef>
                <a:spcPct val="50000"/>
              </a:spcBef>
              <a:buFontTx/>
              <a:buChar char="•"/>
            </a:pPr>
            <a:r>
              <a:rPr lang="en-US" sz="2000" i="1" dirty="0">
                <a:latin typeface="Arial" pitchFamily="34" charset="0"/>
                <a:cs typeface="Arial" pitchFamily="34" charset="0"/>
              </a:rPr>
              <a:t>Endogenous</a:t>
            </a:r>
            <a:r>
              <a:rPr lang="en-US" sz="2000" dirty="0">
                <a:latin typeface="Arial" pitchFamily="34" charset="0"/>
                <a:cs typeface="Arial" pitchFamily="34" charset="0"/>
              </a:rPr>
              <a:t> </a:t>
            </a:r>
            <a:r>
              <a:rPr lang="en-US" sz="2000" dirty="0" err="1">
                <a:latin typeface="Arial" pitchFamily="34" charset="0"/>
                <a:cs typeface="Arial" pitchFamily="34" charset="0"/>
              </a:rPr>
              <a:t>chemoattractants</a:t>
            </a:r>
            <a:r>
              <a:rPr lang="en-US" sz="2000" dirty="0">
                <a:latin typeface="Arial" pitchFamily="34" charset="0"/>
                <a:cs typeface="Arial" pitchFamily="34" charset="0"/>
              </a:rPr>
              <a:t> include several chemical mediators: </a:t>
            </a:r>
          </a:p>
          <a:p>
            <a:pPr marL="914400" lvl="1" indent="-457200">
              <a:lnSpc>
                <a:spcPct val="90000"/>
              </a:lnSpc>
              <a:spcBef>
                <a:spcPct val="50000"/>
              </a:spcBef>
              <a:buFontTx/>
              <a:buAutoNum type="arabicParenBoth"/>
            </a:pPr>
            <a:r>
              <a:rPr lang="en-US" sz="1800" i="1" dirty="0">
                <a:latin typeface="Arial" pitchFamily="34" charset="0"/>
                <a:cs typeface="Arial" pitchFamily="34" charset="0"/>
              </a:rPr>
              <a:t>components of the complement system, particularly C5a</a:t>
            </a:r>
            <a:r>
              <a:rPr lang="en-US" sz="1800" dirty="0">
                <a:latin typeface="Arial" pitchFamily="34" charset="0"/>
                <a:cs typeface="Arial" pitchFamily="34" charset="0"/>
              </a:rPr>
              <a:t> </a:t>
            </a:r>
          </a:p>
          <a:p>
            <a:pPr marL="914400" lvl="1" indent="-457200">
              <a:lnSpc>
                <a:spcPct val="90000"/>
              </a:lnSpc>
              <a:spcBef>
                <a:spcPct val="50000"/>
              </a:spcBef>
              <a:buFontTx/>
              <a:buAutoNum type="arabicParenBoth"/>
            </a:pPr>
            <a:r>
              <a:rPr lang="en-US" sz="1800" i="1" dirty="0">
                <a:latin typeface="Arial" pitchFamily="34" charset="0"/>
                <a:cs typeface="Arial" pitchFamily="34" charset="0"/>
              </a:rPr>
              <a:t>products of the </a:t>
            </a:r>
            <a:r>
              <a:rPr lang="en-US" sz="1800" i="1" dirty="0" err="1">
                <a:latin typeface="Arial" pitchFamily="34" charset="0"/>
                <a:cs typeface="Arial" pitchFamily="34" charset="0"/>
              </a:rPr>
              <a:t>lipoxygenase</a:t>
            </a:r>
            <a:r>
              <a:rPr lang="en-US" sz="1800" i="1" dirty="0">
                <a:latin typeface="Arial" pitchFamily="34" charset="0"/>
                <a:cs typeface="Arial" pitchFamily="34" charset="0"/>
              </a:rPr>
              <a:t> pathway, mainly </a:t>
            </a:r>
            <a:r>
              <a:rPr lang="en-US" sz="1800" i="1" dirty="0" err="1">
                <a:latin typeface="Arial" pitchFamily="34" charset="0"/>
                <a:cs typeface="Arial" pitchFamily="34" charset="0"/>
              </a:rPr>
              <a:t>leukotriene</a:t>
            </a:r>
            <a:r>
              <a:rPr lang="en-US" sz="1800" i="1" dirty="0">
                <a:latin typeface="Arial" pitchFamily="34" charset="0"/>
                <a:cs typeface="Arial" pitchFamily="34" charset="0"/>
              </a:rPr>
              <a:t> B</a:t>
            </a:r>
            <a:r>
              <a:rPr lang="en-US" sz="1800" i="1" baseline="-30000" dirty="0">
                <a:latin typeface="Arial" pitchFamily="34" charset="0"/>
                <a:cs typeface="Arial" pitchFamily="34" charset="0"/>
              </a:rPr>
              <a:t>4</a:t>
            </a:r>
            <a:r>
              <a:rPr lang="en-US" sz="1800" i="1" dirty="0">
                <a:latin typeface="Arial" pitchFamily="34" charset="0"/>
                <a:cs typeface="Arial" pitchFamily="34" charset="0"/>
              </a:rPr>
              <a:t> (LTB</a:t>
            </a:r>
            <a:r>
              <a:rPr lang="en-US" sz="1800" i="1" baseline="-30000" dirty="0">
                <a:latin typeface="Arial" pitchFamily="34" charset="0"/>
                <a:cs typeface="Arial" pitchFamily="34" charset="0"/>
              </a:rPr>
              <a:t>4</a:t>
            </a:r>
            <a:r>
              <a:rPr lang="en-US" sz="1800" i="1" dirty="0">
                <a:latin typeface="Arial" pitchFamily="34" charset="0"/>
                <a:cs typeface="Arial" pitchFamily="34" charset="0"/>
              </a:rPr>
              <a:t>)</a:t>
            </a:r>
            <a:endParaRPr lang="en-US" sz="1800" dirty="0">
              <a:latin typeface="Arial" pitchFamily="34" charset="0"/>
              <a:cs typeface="Arial" pitchFamily="34" charset="0"/>
            </a:endParaRPr>
          </a:p>
          <a:p>
            <a:pPr marL="914400" lvl="1" indent="-457200">
              <a:lnSpc>
                <a:spcPct val="90000"/>
              </a:lnSpc>
              <a:spcBef>
                <a:spcPct val="50000"/>
              </a:spcBef>
              <a:buFontTx/>
              <a:buAutoNum type="arabicParenBoth"/>
            </a:pPr>
            <a:r>
              <a:rPr lang="en-US" sz="1800" i="1" dirty="0">
                <a:latin typeface="Arial" pitchFamily="34" charset="0"/>
                <a:cs typeface="Arial" pitchFamily="34" charset="0"/>
              </a:rPr>
              <a:t>cytokines</a:t>
            </a:r>
            <a:r>
              <a:rPr lang="en-US" sz="1800" dirty="0">
                <a:latin typeface="Arial" pitchFamily="34" charset="0"/>
                <a:cs typeface="Arial" pitchFamily="34" charset="0"/>
              </a:rPr>
              <a:t>, particularly those of the </a:t>
            </a:r>
            <a:r>
              <a:rPr lang="en-US" sz="1800" dirty="0" err="1">
                <a:latin typeface="Arial" pitchFamily="34" charset="0"/>
                <a:cs typeface="Arial" pitchFamily="34" charset="0"/>
              </a:rPr>
              <a:t>chemokine</a:t>
            </a:r>
            <a:r>
              <a:rPr lang="en-US" sz="1800" dirty="0">
                <a:latin typeface="Arial" pitchFamily="34" charset="0"/>
                <a:cs typeface="Arial" pitchFamily="34" charset="0"/>
              </a:rPr>
              <a:t> family (e.g., IL-8).</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W.B. Saunders Company items and derived items Copyright (c) 1999 by W.B. Saunders Company</a:t>
            </a:r>
          </a:p>
        </p:txBody>
      </p:sp>
      <p:pic>
        <p:nvPicPr>
          <p:cNvPr id="398338" name="Picture 2" descr="f003011"/>
          <p:cNvPicPr>
            <a:picLocks noChangeAspect="1" noChangeArrowheads="1"/>
          </p:cNvPicPr>
          <p:nvPr/>
        </p:nvPicPr>
        <p:blipFill>
          <a:blip r:embed="rId2"/>
          <a:srcRect/>
          <a:stretch>
            <a:fillRect/>
          </a:stretch>
        </p:blipFill>
        <p:spPr bwMode="auto">
          <a:xfrm>
            <a:off x="1514452" y="-7938"/>
            <a:ext cx="7629548" cy="6865938"/>
          </a:xfrm>
          <a:prstGeom prst="rect">
            <a:avLst/>
          </a:prstGeom>
          <a:noFill/>
        </p:spPr>
      </p:pic>
      <p:sp>
        <p:nvSpPr>
          <p:cNvPr id="5" name="TextBox 4"/>
          <p:cNvSpPr txBox="1"/>
          <p:nvPr/>
        </p:nvSpPr>
        <p:spPr>
          <a:xfrm>
            <a:off x="0" y="0"/>
            <a:ext cx="2857488" cy="175432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latin typeface="Arial" pitchFamily="34" charset="0"/>
              </a:rPr>
              <a:t>All these </a:t>
            </a:r>
            <a:r>
              <a:rPr lang="en-US" dirty="0" err="1" smtClean="0">
                <a:latin typeface="Arial" pitchFamily="34" charset="0"/>
              </a:rPr>
              <a:t>chemotactic</a:t>
            </a:r>
            <a:r>
              <a:rPr lang="en-US" dirty="0" smtClean="0">
                <a:latin typeface="Arial" pitchFamily="34" charset="0"/>
              </a:rPr>
              <a:t> agents bind to specific seven-</a:t>
            </a:r>
            <a:r>
              <a:rPr lang="en-US" dirty="0" err="1" smtClean="0">
                <a:latin typeface="Arial" pitchFamily="34" charset="0"/>
              </a:rPr>
              <a:t>transmembrane</a:t>
            </a:r>
            <a:r>
              <a:rPr lang="en-US" dirty="0" smtClean="0">
                <a:latin typeface="Arial" pitchFamily="34" charset="0"/>
              </a:rPr>
              <a:t> G-protein-coupled receptors (GPCRs) on the surface of leukocytes.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410" name="Picture 2" descr="d:\Inetpub\ombroot\content\0721601871\graphics\fullsize\S01871-002-f010.jpg"/>
          <p:cNvPicPr>
            <a:picLocks noChangeAspect="1" noChangeArrowheads="1"/>
          </p:cNvPicPr>
          <p:nvPr/>
        </p:nvPicPr>
        <p:blipFill>
          <a:blip r:embed="rId2"/>
          <a:srcRect b="6636"/>
          <a:stretch>
            <a:fillRect/>
          </a:stretch>
        </p:blipFill>
        <p:spPr bwMode="auto">
          <a:xfrm>
            <a:off x="685800" y="457200"/>
            <a:ext cx="8077200" cy="5257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714348" y="285728"/>
            <a:ext cx="7772400" cy="914400"/>
          </a:xfrm>
        </p:spPr>
        <p:txBody>
          <a:bodyPr>
            <a:normAutofit fontScale="90000"/>
          </a:bodyPr>
          <a:lstStyle/>
          <a:p>
            <a:r>
              <a:rPr lang="en-US" sz="3600" dirty="0">
                <a:latin typeface="Arial" pitchFamily="34" charset="0"/>
                <a:cs typeface="Arial" pitchFamily="34" charset="0"/>
              </a:rPr>
              <a:t>Leukocyte </a:t>
            </a:r>
            <a:r>
              <a:rPr lang="en-US" sz="3600" dirty="0" smtClean="0">
                <a:latin typeface="Arial" pitchFamily="34" charset="0"/>
                <a:cs typeface="Arial" pitchFamily="34" charset="0"/>
              </a:rPr>
              <a:t>activation</a:t>
            </a:r>
            <a:br>
              <a:rPr lang="en-US" sz="3600" dirty="0" smtClean="0">
                <a:latin typeface="Arial" pitchFamily="34" charset="0"/>
                <a:cs typeface="Arial" pitchFamily="34" charset="0"/>
              </a:rPr>
            </a:br>
            <a:r>
              <a:rPr lang="en-US" sz="3600" i="1" dirty="0" smtClean="0">
                <a:latin typeface="Arial" pitchFamily="34" charset="0"/>
                <a:cs typeface="Arial" pitchFamily="34" charset="0"/>
              </a:rPr>
              <a:t> </a:t>
            </a:r>
            <a:r>
              <a:rPr lang="en-US" sz="3600" i="1" dirty="0" err="1" smtClean="0">
                <a:latin typeface="Arial" pitchFamily="34" charset="0"/>
                <a:cs typeface="Arial" pitchFamily="34" charset="0"/>
              </a:rPr>
              <a:t>opsonization</a:t>
            </a:r>
            <a:endParaRPr lang="en-US" sz="3600" dirty="0">
              <a:latin typeface="Arial" pitchFamily="34" charset="0"/>
              <a:cs typeface="Arial" pitchFamily="34" charset="0"/>
            </a:endParaRPr>
          </a:p>
        </p:txBody>
      </p:sp>
      <p:sp>
        <p:nvSpPr>
          <p:cNvPr id="403459" name="Rectangle 3"/>
          <p:cNvSpPr>
            <a:spLocks noGrp="1" noChangeArrowheads="1"/>
          </p:cNvSpPr>
          <p:nvPr>
            <p:ph idx="1"/>
          </p:nvPr>
        </p:nvSpPr>
        <p:spPr/>
        <p:txBody>
          <a:bodyPr/>
          <a:lstStyle/>
          <a:p>
            <a:r>
              <a:rPr lang="en-US" sz="2400" dirty="0" smtClean="0">
                <a:latin typeface="Arial" pitchFamily="34" charset="0"/>
                <a:cs typeface="Arial" pitchFamily="34" charset="0"/>
              </a:rPr>
              <a:t>The </a:t>
            </a:r>
            <a:r>
              <a:rPr lang="en-US" sz="2400" dirty="0">
                <a:latin typeface="Arial" pitchFamily="34" charset="0"/>
                <a:cs typeface="Arial" pitchFamily="34" charset="0"/>
              </a:rPr>
              <a:t>process of coating a particle, such as a microbe, to target it for </a:t>
            </a:r>
            <a:r>
              <a:rPr lang="en-US" sz="2400" dirty="0" err="1">
                <a:latin typeface="Arial" pitchFamily="34" charset="0"/>
                <a:cs typeface="Arial" pitchFamily="34" charset="0"/>
              </a:rPr>
              <a:t>phagocytosis</a:t>
            </a:r>
            <a:r>
              <a:rPr lang="en-US" sz="2400" dirty="0">
                <a:latin typeface="Arial" pitchFamily="34" charset="0"/>
                <a:cs typeface="Arial" pitchFamily="34" charset="0"/>
              </a:rPr>
              <a:t> is called </a:t>
            </a:r>
            <a:r>
              <a:rPr lang="en-US" sz="2400" i="1" dirty="0" err="1">
                <a:latin typeface="Arial" pitchFamily="34" charset="0"/>
                <a:cs typeface="Arial" pitchFamily="34" charset="0"/>
              </a:rPr>
              <a:t>opsonization</a:t>
            </a:r>
            <a:r>
              <a:rPr lang="en-US" sz="2400" dirty="0">
                <a:latin typeface="Arial" pitchFamily="34" charset="0"/>
                <a:cs typeface="Arial" pitchFamily="34" charset="0"/>
              </a:rPr>
              <a:t>, and substances that do this are </a:t>
            </a:r>
            <a:r>
              <a:rPr lang="en-US" sz="2400" i="1" dirty="0" err="1">
                <a:latin typeface="Arial" pitchFamily="34" charset="0"/>
                <a:cs typeface="Arial" pitchFamily="34" charset="0"/>
              </a:rPr>
              <a:t>opsonins</a:t>
            </a:r>
            <a:r>
              <a:rPr lang="en-US" sz="2400" dirty="0">
                <a:latin typeface="Arial" pitchFamily="34" charset="0"/>
                <a:cs typeface="Arial" pitchFamily="34" charset="0"/>
              </a:rPr>
              <a:t>. </a:t>
            </a:r>
          </a:p>
          <a:p>
            <a:r>
              <a:rPr lang="en-US" sz="2400" dirty="0">
                <a:latin typeface="Arial" pitchFamily="34" charset="0"/>
                <a:cs typeface="Arial" pitchFamily="34" charset="0"/>
              </a:rPr>
              <a:t>These substances include antibodies (</a:t>
            </a:r>
            <a:r>
              <a:rPr lang="en-US" sz="2400" dirty="0" err="1">
                <a:latin typeface="Arial" pitchFamily="34" charset="0"/>
                <a:cs typeface="Arial" pitchFamily="34" charset="0"/>
              </a:rPr>
              <a:t>IgG</a:t>
            </a:r>
            <a:r>
              <a:rPr lang="en-US" sz="2400" dirty="0">
                <a:latin typeface="Arial" pitchFamily="34" charset="0"/>
                <a:cs typeface="Arial" pitchFamily="34" charset="0"/>
              </a:rPr>
              <a:t>), complement proteins (C3), and </a:t>
            </a:r>
            <a:r>
              <a:rPr lang="en-US" sz="2400" dirty="0" err="1">
                <a:latin typeface="Arial" pitchFamily="34" charset="0"/>
                <a:cs typeface="Arial" pitchFamily="34" charset="0"/>
              </a:rPr>
              <a:t>lectins</a:t>
            </a:r>
            <a:r>
              <a:rPr lang="en-US" sz="2400" dirty="0">
                <a:latin typeface="Arial" pitchFamily="34" charset="0"/>
                <a:cs typeface="Arial" pitchFamily="34" charset="0"/>
              </a:rPr>
              <a:t> (mannose-binding </a:t>
            </a:r>
            <a:r>
              <a:rPr lang="en-US" sz="2400" dirty="0" err="1">
                <a:latin typeface="Arial" pitchFamily="34" charset="0"/>
                <a:cs typeface="Arial" pitchFamily="34" charset="0"/>
              </a:rPr>
              <a:t>lectin</a:t>
            </a:r>
            <a:r>
              <a:rPr lang="en-US" sz="2400" dirty="0">
                <a:latin typeface="Arial" pitchFamily="34" charset="0"/>
                <a:cs typeface="Arial" pitchFamily="34" charset="0"/>
              </a:rPr>
              <a:t> (MBL), </a:t>
            </a:r>
            <a:r>
              <a:rPr lang="en-US" sz="2400" dirty="0" err="1">
                <a:latin typeface="Arial" pitchFamily="34" charset="0"/>
                <a:cs typeface="Arial" pitchFamily="34" charset="0"/>
              </a:rPr>
              <a:t>fibronectin</a:t>
            </a:r>
            <a:r>
              <a:rPr lang="en-US" sz="2400" dirty="0">
                <a:latin typeface="Arial" pitchFamily="34" charset="0"/>
                <a:cs typeface="Arial" pitchFamily="34" charset="0"/>
              </a:rPr>
              <a:t>, fibrinogen, and C-reactive protein</a:t>
            </a:r>
          </a:p>
          <a:p>
            <a:r>
              <a:rPr lang="en-US" sz="2400" dirty="0">
                <a:latin typeface="Arial" pitchFamily="34" charset="0"/>
                <a:cs typeface="Arial" pitchFamily="34" charset="0"/>
              </a:rPr>
              <a:t>These can coat microbes and are recognized by receptors on phagocytes.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3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3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r>
              <a:rPr lang="en-US" i="1">
                <a:latin typeface="Arial" pitchFamily="34" charset="0"/>
                <a:cs typeface="Arial" pitchFamily="34" charset="0"/>
              </a:rPr>
              <a:t>Phagocytosis</a:t>
            </a:r>
          </a:p>
        </p:txBody>
      </p:sp>
      <p:sp>
        <p:nvSpPr>
          <p:cNvPr id="404483" name="Rectangle 3"/>
          <p:cNvSpPr>
            <a:spLocks noGrp="1" noChangeArrowheads="1"/>
          </p:cNvSpPr>
          <p:nvPr>
            <p:ph idx="1"/>
          </p:nvPr>
        </p:nvSpPr>
        <p:spPr/>
        <p:txBody>
          <a:bodyPr/>
          <a:lstStyle/>
          <a:p>
            <a:pPr>
              <a:lnSpc>
                <a:spcPct val="90000"/>
              </a:lnSpc>
            </a:pPr>
            <a:r>
              <a:rPr lang="en-US" sz="2400" dirty="0" err="1" smtClean="0">
                <a:latin typeface="Arial" pitchFamily="34" charset="0"/>
                <a:cs typeface="Arial" pitchFamily="34" charset="0"/>
              </a:rPr>
              <a:t>Phagocytosis</a:t>
            </a:r>
            <a:r>
              <a:rPr lang="en-US" sz="2400" dirty="0" smtClean="0">
                <a:latin typeface="Arial" pitchFamily="34" charset="0"/>
                <a:cs typeface="Arial" pitchFamily="34" charset="0"/>
              </a:rPr>
              <a:t> </a:t>
            </a:r>
            <a:r>
              <a:rPr lang="en-US" sz="2400" dirty="0">
                <a:latin typeface="Arial" pitchFamily="34" charset="0"/>
                <a:cs typeface="Arial" pitchFamily="34" charset="0"/>
              </a:rPr>
              <a:t>and the release of enzymes by </a:t>
            </a:r>
            <a:r>
              <a:rPr lang="en-US" sz="2400" dirty="0" err="1">
                <a:latin typeface="Arial" pitchFamily="34" charset="0"/>
                <a:cs typeface="Arial" pitchFamily="34" charset="0"/>
              </a:rPr>
              <a:t>neutrophils</a:t>
            </a:r>
            <a:r>
              <a:rPr lang="en-US" sz="2400" dirty="0">
                <a:latin typeface="Arial" pitchFamily="34" charset="0"/>
                <a:cs typeface="Arial" pitchFamily="34" charset="0"/>
              </a:rPr>
              <a:t> and macrophages are responsible for eliminating the injurious agents </a:t>
            </a:r>
          </a:p>
          <a:p>
            <a:pPr>
              <a:lnSpc>
                <a:spcPct val="90000"/>
              </a:lnSpc>
            </a:pPr>
            <a:r>
              <a:rPr lang="en-US" sz="2400" dirty="0" err="1">
                <a:latin typeface="Arial" pitchFamily="34" charset="0"/>
                <a:cs typeface="Arial" pitchFamily="34" charset="0"/>
              </a:rPr>
              <a:t>Phagocytosis</a:t>
            </a:r>
            <a:r>
              <a:rPr lang="en-US" sz="2400" dirty="0">
                <a:latin typeface="Arial" pitchFamily="34" charset="0"/>
                <a:cs typeface="Arial" pitchFamily="34" charset="0"/>
              </a:rPr>
              <a:t> involves three distinct but interrelated steps </a:t>
            </a:r>
          </a:p>
          <a:p>
            <a:pPr lvl="1">
              <a:lnSpc>
                <a:spcPct val="90000"/>
              </a:lnSpc>
            </a:pPr>
            <a:r>
              <a:rPr lang="en-US" sz="2000" dirty="0">
                <a:latin typeface="Arial" pitchFamily="34" charset="0"/>
                <a:cs typeface="Arial" pitchFamily="34" charset="0"/>
              </a:rPr>
              <a:t>(1) </a:t>
            </a:r>
            <a:r>
              <a:rPr lang="en-US" sz="2000" i="1" dirty="0">
                <a:latin typeface="Arial" pitchFamily="34" charset="0"/>
                <a:cs typeface="Arial" pitchFamily="34" charset="0"/>
              </a:rPr>
              <a:t>recognition</a:t>
            </a:r>
            <a:r>
              <a:rPr lang="en-US" sz="2000" dirty="0">
                <a:latin typeface="Arial" pitchFamily="34" charset="0"/>
                <a:cs typeface="Arial" pitchFamily="34" charset="0"/>
              </a:rPr>
              <a:t> and </a:t>
            </a:r>
            <a:r>
              <a:rPr lang="en-US" sz="2000" i="1" dirty="0">
                <a:latin typeface="Arial" pitchFamily="34" charset="0"/>
                <a:cs typeface="Arial" pitchFamily="34" charset="0"/>
              </a:rPr>
              <a:t>attachment</a:t>
            </a:r>
            <a:r>
              <a:rPr lang="en-US" sz="2000" dirty="0">
                <a:latin typeface="Arial" pitchFamily="34" charset="0"/>
                <a:cs typeface="Arial" pitchFamily="34" charset="0"/>
              </a:rPr>
              <a:t> of the particle to be ingested by the leukocyte</a:t>
            </a:r>
          </a:p>
          <a:p>
            <a:pPr lvl="1">
              <a:lnSpc>
                <a:spcPct val="90000"/>
              </a:lnSpc>
            </a:pPr>
            <a:r>
              <a:rPr lang="en-US" sz="2000" dirty="0">
                <a:latin typeface="Arial" pitchFamily="34" charset="0"/>
                <a:cs typeface="Arial" pitchFamily="34" charset="0"/>
              </a:rPr>
              <a:t>(2) its </a:t>
            </a:r>
            <a:r>
              <a:rPr lang="en-US" sz="2000" i="1" dirty="0">
                <a:latin typeface="Arial" pitchFamily="34" charset="0"/>
                <a:cs typeface="Arial" pitchFamily="34" charset="0"/>
              </a:rPr>
              <a:t>engulfment</a:t>
            </a:r>
            <a:r>
              <a:rPr lang="en-US" sz="2000" dirty="0">
                <a:latin typeface="Arial" pitchFamily="34" charset="0"/>
                <a:cs typeface="Arial" pitchFamily="34" charset="0"/>
              </a:rPr>
              <a:t>, with subsequent formation of a </a:t>
            </a:r>
            <a:r>
              <a:rPr lang="en-US" sz="2000" dirty="0" err="1">
                <a:latin typeface="Arial" pitchFamily="34" charset="0"/>
                <a:cs typeface="Arial" pitchFamily="34" charset="0"/>
              </a:rPr>
              <a:t>phagocytic</a:t>
            </a:r>
            <a:r>
              <a:rPr lang="en-US" sz="2000" dirty="0">
                <a:latin typeface="Arial" pitchFamily="34" charset="0"/>
                <a:cs typeface="Arial" pitchFamily="34" charset="0"/>
              </a:rPr>
              <a:t> vacuole</a:t>
            </a:r>
          </a:p>
          <a:p>
            <a:pPr lvl="1">
              <a:lnSpc>
                <a:spcPct val="90000"/>
              </a:lnSpc>
            </a:pPr>
            <a:r>
              <a:rPr lang="en-US" sz="2000" dirty="0">
                <a:latin typeface="Arial" pitchFamily="34" charset="0"/>
                <a:cs typeface="Arial" pitchFamily="34" charset="0"/>
              </a:rPr>
              <a:t>(3) </a:t>
            </a:r>
            <a:r>
              <a:rPr lang="en-US" sz="2000" i="1" dirty="0">
                <a:latin typeface="Arial" pitchFamily="34" charset="0"/>
                <a:cs typeface="Arial" pitchFamily="34" charset="0"/>
              </a:rPr>
              <a:t>killing</a:t>
            </a:r>
            <a:r>
              <a:rPr lang="en-US" sz="2000" dirty="0">
                <a:latin typeface="Arial" pitchFamily="34" charset="0"/>
                <a:cs typeface="Arial" pitchFamily="34" charset="0"/>
              </a:rPr>
              <a:t> or </a:t>
            </a:r>
            <a:r>
              <a:rPr lang="en-US" sz="2000" i="1" dirty="0">
                <a:latin typeface="Arial" pitchFamily="34" charset="0"/>
                <a:cs typeface="Arial" pitchFamily="34" charset="0"/>
              </a:rPr>
              <a:t>degradation</a:t>
            </a:r>
            <a:r>
              <a:rPr lang="en-US" sz="2000" dirty="0">
                <a:latin typeface="Arial" pitchFamily="34" charset="0"/>
                <a:cs typeface="Arial" pitchFamily="34" charset="0"/>
              </a:rPr>
              <a:t> of the ingested material. </a:t>
            </a:r>
            <a:endParaRPr lang="en-US" sz="2000" dirty="0">
              <a:latin typeface="Arial Unicode MS" pitchFamily="34" charset="-128"/>
              <a:ea typeface="Arial Unicode MS" pitchFamily="34" charset="-128"/>
              <a:cs typeface="Arial Unicode MS" pitchFamily="34" charset="-128"/>
            </a:endParaRPr>
          </a:p>
          <a:p>
            <a:pPr>
              <a:lnSpc>
                <a:spcPct val="90000"/>
              </a:lnSpc>
            </a:pP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506" name="Picture 2" descr="d:\Inetpub\ombroot\content\0721601871\graphics\fullsize\S01871-002-f011a.jpg"/>
          <p:cNvPicPr>
            <a:picLocks noChangeAspect="1" noChangeArrowheads="1"/>
          </p:cNvPicPr>
          <p:nvPr/>
        </p:nvPicPr>
        <p:blipFill>
          <a:blip r:embed="rId2"/>
          <a:srcRect b="2952"/>
          <a:stretch>
            <a:fillRect/>
          </a:stretch>
        </p:blipFill>
        <p:spPr bwMode="auto">
          <a:xfrm>
            <a:off x="285720" y="285728"/>
            <a:ext cx="8686800" cy="600076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609600" y="152400"/>
            <a:ext cx="7772400" cy="1371600"/>
          </a:xfrm>
        </p:spPr>
        <p:txBody>
          <a:bodyPr>
            <a:normAutofit fontScale="90000"/>
          </a:bodyPr>
          <a:lstStyle/>
          <a:p>
            <a:r>
              <a:rPr lang="en-US" i="1">
                <a:latin typeface="Arial" pitchFamily="34" charset="0"/>
                <a:cs typeface="Arial" pitchFamily="34" charset="0"/>
              </a:rPr>
              <a:t>Phagocytosis</a:t>
            </a:r>
            <a:br>
              <a:rPr lang="en-US" i="1">
                <a:latin typeface="Arial" pitchFamily="34" charset="0"/>
                <a:cs typeface="Arial" pitchFamily="34" charset="0"/>
              </a:rPr>
            </a:br>
            <a:r>
              <a:rPr lang="en-US" sz="3200" b="1" i="1">
                <a:solidFill>
                  <a:srgbClr val="CCFF99"/>
                </a:solidFill>
                <a:latin typeface="Arial" pitchFamily="34" charset="0"/>
              </a:rPr>
              <a:t>Recognition and Attachment</a:t>
            </a:r>
            <a:r>
              <a:rPr lang="en-US" i="1">
                <a:latin typeface="Arial" pitchFamily="34" charset="0"/>
                <a:cs typeface="Arial" pitchFamily="34" charset="0"/>
              </a:rPr>
              <a:t> </a:t>
            </a:r>
          </a:p>
        </p:txBody>
      </p:sp>
      <p:sp>
        <p:nvSpPr>
          <p:cNvPr id="406531" name="Rectangle 3"/>
          <p:cNvSpPr>
            <a:spLocks noGrp="1" noChangeArrowheads="1"/>
          </p:cNvSpPr>
          <p:nvPr>
            <p:ph idx="1"/>
          </p:nvPr>
        </p:nvSpPr>
        <p:spPr>
          <a:xfrm>
            <a:off x="609600" y="1905000"/>
            <a:ext cx="7772400" cy="4114800"/>
          </a:xfrm>
        </p:spPr>
        <p:txBody>
          <a:bodyPr>
            <a:normAutofit/>
          </a:bodyPr>
          <a:lstStyle/>
          <a:p>
            <a:pPr>
              <a:lnSpc>
                <a:spcPct val="90000"/>
              </a:lnSpc>
            </a:pPr>
            <a:r>
              <a:rPr lang="en-US" sz="2000" dirty="0" err="1">
                <a:latin typeface="Arial" pitchFamily="34" charset="0"/>
                <a:cs typeface="Arial" pitchFamily="34" charset="0"/>
              </a:rPr>
              <a:t>Phagocytosis</a:t>
            </a:r>
            <a:r>
              <a:rPr lang="en-US" sz="2000" dirty="0">
                <a:latin typeface="Arial" pitchFamily="34" charset="0"/>
                <a:cs typeface="Arial" pitchFamily="34" charset="0"/>
              </a:rPr>
              <a:t> of microbes and dead cells is initiated by recognition of the particles by receptors expressed on the leukocyte surface:</a:t>
            </a:r>
          </a:p>
          <a:p>
            <a:pPr>
              <a:lnSpc>
                <a:spcPct val="90000"/>
              </a:lnSpc>
            </a:pPr>
            <a:r>
              <a:rPr lang="en-US" sz="2000" i="1" dirty="0">
                <a:solidFill>
                  <a:schemeClr val="accent5">
                    <a:lumMod val="50000"/>
                  </a:schemeClr>
                </a:solidFill>
                <a:latin typeface="Arial" pitchFamily="34" charset="0"/>
                <a:cs typeface="Arial" pitchFamily="34" charset="0"/>
              </a:rPr>
              <a:t>Mannose receptors</a:t>
            </a:r>
            <a:r>
              <a:rPr lang="en-US" sz="2000" dirty="0">
                <a:solidFill>
                  <a:schemeClr val="accent5">
                    <a:lumMod val="50000"/>
                  </a:schemeClr>
                </a:solidFill>
                <a:latin typeface="Arial" pitchFamily="34" charset="0"/>
                <a:cs typeface="Arial" pitchFamily="34" charset="0"/>
              </a:rPr>
              <a:t> </a:t>
            </a:r>
          </a:p>
          <a:p>
            <a:pPr>
              <a:lnSpc>
                <a:spcPct val="90000"/>
              </a:lnSpc>
            </a:pPr>
            <a:r>
              <a:rPr lang="en-US" sz="2000" i="1" dirty="0" smtClean="0">
                <a:solidFill>
                  <a:schemeClr val="accent5">
                    <a:lumMod val="50000"/>
                  </a:schemeClr>
                </a:solidFill>
                <a:latin typeface="Arial" pitchFamily="34" charset="0"/>
                <a:cs typeface="Arial" pitchFamily="34" charset="0"/>
              </a:rPr>
              <a:t>Scavenger </a:t>
            </a:r>
            <a:r>
              <a:rPr lang="en-US" sz="2000" i="1" dirty="0">
                <a:solidFill>
                  <a:schemeClr val="accent5">
                    <a:lumMod val="50000"/>
                  </a:schemeClr>
                </a:solidFill>
                <a:latin typeface="Arial" pitchFamily="34" charset="0"/>
                <a:cs typeface="Arial" pitchFamily="34" charset="0"/>
              </a:rPr>
              <a:t>receptors</a:t>
            </a:r>
            <a:r>
              <a:rPr lang="en-US" sz="2000" dirty="0">
                <a:solidFill>
                  <a:schemeClr val="accent5">
                    <a:lumMod val="50000"/>
                  </a:schemeClr>
                </a:solidFill>
                <a:latin typeface="Arial" pitchFamily="34" charset="0"/>
                <a:cs typeface="Arial" pitchFamily="34" charset="0"/>
              </a:rPr>
              <a:t> </a:t>
            </a:r>
          </a:p>
          <a:p>
            <a:pPr lvl="1">
              <a:lnSpc>
                <a:spcPct val="90000"/>
              </a:lnSpc>
              <a:buNone/>
            </a:pPr>
            <a:endParaRPr lang="en-US" sz="2400" dirty="0">
              <a:solidFill>
                <a:srgbClr val="000000"/>
              </a:solidFill>
              <a:latin typeface="Arial" pitchFamily="34" charset="0"/>
              <a:cs typeface="Arial" pitchFamily="34" charset="0"/>
            </a:endParaRPr>
          </a:p>
          <a:p>
            <a:pPr lvl="1">
              <a:lnSpc>
                <a:spcPct val="90000"/>
              </a:lnSpc>
              <a:buFontTx/>
              <a:buNone/>
            </a:pPr>
            <a:r>
              <a:rPr lang="en-US" sz="2400" i="1" dirty="0">
                <a:solidFill>
                  <a:srgbClr val="FF6600"/>
                </a:solidFill>
                <a:latin typeface="Arial" pitchFamily="34" charset="0"/>
              </a:rPr>
              <a:t>The efficiency of </a:t>
            </a:r>
            <a:r>
              <a:rPr lang="en-US" sz="2400" i="1" dirty="0" err="1">
                <a:solidFill>
                  <a:srgbClr val="FF6600"/>
                </a:solidFill>
                <a:latin typeface="Arial" pitchFamily="34" charset="0"/>
              </a:rPr>
              <a:t>phagocytosis</a:t>
            </a:r>
            <a:r>
              <a:rPr lang="en-US" sz="2400" i="1" dirty="0">
                <a:solidFill>
                  <a:srgbClr val="FF6600"/>
                </a:solidFill>
                <a:latin typeface="Arial" pitchFamily="34" charset="0"/>
              </a:rPr>
              <a:t> is greatly enhanced when microbes are </a:t>
            </a:r>
            <a:r>
              <a:rPr lang="en-US" sz="2400" i="1" dirty="0" err="1">
                <a:solidFill>
                  <a:srgbClr val="FF6600"/>
                </a:solidFill>
                <a:latin typeface="Arial" pitchFamily="34" charset="0"/>
              </a:rPr>
              <a:t>opsonized</a:t>
            </a:r>
            <a:r>
              <a:rPr lang="en-US" sz="2400" i="1" dirty="0">
                <a:solidFill>
                  <a:srgbClr val="FF6600"/>
                </a:solidFill>
                <a:latin typeface="Arial" pitchFamily="34" charset="0"/>
              </a:rPr>
              <a:t> </a:t>
            </a:r>
            <a:r>
              <a:rPr lang="en-US" sz="2400" dirty="0">
                <a:solidFill>
                  <a:srgbClr val="FF6600"/>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154" name="Picture 2" descr="INFL007"/>
          <p:cNvPicPr>
            <a:picLocks noChangeAspect="1" noChangeArrowheads="1"/>
          </p:cNvPicPr>
          <p:nvPr/>
        </p:nvPicPr>
        <p:blipFill>
          <a:blip r:embed="rId3">
            <a:lum bright="18000" contrast="54000"/>
          </a:blip>
          <a:srcRect/>
          <a:stretch>
            <a:fillRect/>
          </a:stretch>
        </p:blipFill>
        <p:spPr bwMode="auto">
          <a:xfrm>
            <a:off x="533400" y="457200"/>
            <a:ext cx="8458200" cy="5537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609600" y="0"/>
            <a:ext cx="7772400" cy="1143000"/>
          </a:xfrm>
        </p:spPr>
        <p:txBody>
          <a:bodyPr>
            <a:normAutofit fontScale="90000"/>
          </a:bodyPr>
          <a:lstStyle/>
          <a:p>
            <a:r>
              <a:rPr lang="en-US" i="1">
                <a:latin typeface="Arial" pitchFamily="34" charset="0"/>
                <a:cs typeface="Arial" pitchFamily="34" charset="0"/>
              </a:rPr>
              <a:t>Phagocytosis</a:t>
            </a:r>
            <a:br>
              <a:rPr lang="en-US" i="1">
                <a:latin typeface="Arial" pitchFamily="34" charset="0"/>
                <a:cs typeface="Arial" pitchFamily="34" charset="0"/>
              </a:rPr>
            </a:br>
            <a:r>
              <a:rPr lang="en-US" i="1">
                <a:latin typeface="Arial" pitchFamily="34" charset="0"/>
                <a:cs typeface="Arial" pitchFamily="34" charset="0"/>
              </a:rPr>
              <a:t> </a:t>
            </a:r>
            <a:r>
              <a:rPr lang="en-US" sz="3200" b="1">
                <a:solidFill>
                  <a:srgbClr val="CCFF99"/>
                </a:solidFill>
                <a:latin typeface="Arial" pitchFamily="34" charset="0"/>
                <a:cs typeface="Arial" pitchFamily="34" charset="0"/>
              </a:rPr>
              <a:t>Engulfment</a:t>
            </a:r>
          </a:p>
        </p:txBody>
      </p:sp>
      <p:sp>
        <p:nvSpPr>
          <p:cNvPr id="407555" name="Rectangle 3"/>
          <p:cNvSpPr>
            <a:spLocks noGrp="1" noChangeArrowheads="1"/>
          </p:cNvSpPr>
          <p:nvPr>
            <p:ph idx="1"/>
          </p:nvPr>
        </p:nvSpPr>
        <p:spPr>
          <a:xfrm>
            <a:off x="0" y="1295400"/>
            <a:ext cx="4114800" cy="4114800"/>
          </a:xfrm>
        </p:spPr>
        <p:txBody>
          <a:bodyPr>
            <a:normAutofit/>
          </a:bodyPr>
          <a:lstStyle/>
          <a:p>
            <a:pPr>
              <a:lnSpc>
                <a:spcPct val="90000"/>
              </a:lnSpc>
            </a:pPr>
            <a:r>
              <a:rPr lang="en-US" sz="1800">
                <a:latin typeface="Arial" pitchFamily="34" charset="0"/>
                <a:cs typeface="Arial" pitchFamily="34" charset="0"/>
              </a:rPr>
              <a:t>During engulfment, extensions of the cytoplasm (pseudopods) flow around the particle to be engulfed, eventually resulting in complete enclosure of the particle within a </a:t>
            </a:r>
            <a:r>
              <a:rPr lang="en-US" sz="2400" b="1">
                <a:solidFill>
                  <a:srgbClr val="FF3399"/>
                </a:solidFill>
                <a:latin typeface="Arial" pitchFamily="34" charset="0"/>
                <a:cs typeface="Arial" pitchFamily="34" charset="0"/>
              </a:rPr>
              <a:t>phagosome</a:t>
            </a:r>
          </a:p>
          <a:p>
            <a:pPr>
              <a:lnSpc>
                <a:spcPct val="90000"/>
              </a:lnSpc>
            </a:pPr>
            <a:r>
              <a:rPr lang="en-US" sz="1800">
                <a:latin typeface="Arial" pitchFamily="34" charset="0"/>
                <a:cs typeface="Arial" pitchFamily="34" charset="0"/>
              </a:rPr>
              <a:t>The limiting membrane of this phagocytic vacuole then fuses with the limiting membrane of a lysosomal granule, resulting in discharge of the granule's contents into the </a:t>
            </a:r>
            <a:r>
              <a:rPr lang="en-US" sz="2400" b="1">
                <a:solidFill>
                  <a:srgbClr val="FF3399"/>
                </a:solidFill>
                <a:latin typeface="Arial" pitchFamily="34" charset="0"/>
                <a:cs typeface="Arial" pitchFamily="34" charset="0"/>
              </a:rPr>
              <a:t>phagolysosome </a:t>
            </a:r>
          </a:p>
          <a:p>
            <a:pPr>
              <a:lnSpc>
                <a:spcPct val="90000"/>
              </a:lnSpc>
            </a:pPr>
            <a:r>
              <a:rPr lang="en-US" sz="1800">
                <a:latin typeface="Arial" pitchFamily="34" charset="0"/>
                <a:cs typeface="Arial" pitchFamily="34" charset="0"/>
              </a:rPr>
              <a:t>During this process, the neutrophil and the monocyte become progressively degranulated. </a:t>
            </a:r>
          </a:p>
          <a:p>
            <a:pPr>
              <a:lnSpc>
                <a:spcPct val="90000"/>
              </a:lnSpc>
            </a:pPr>
            <a:endParaRPr lang="en-US" sz="1800">
              <a:latin typeface="Arial" pitchFamily="34" charset="0"/>
              <a:cs typeface="Arial" pitchFamily="34" charset="0"/>
            </a:endParaRPr>
          </a:p>
        </p:txBody>
      </p:sp>
      <p:pic>
        <p:nvPicPr>
          <p:cNvPr id="407556" name="Picture 4" descr="f003013"/>
          <p:cNvPicPr>
            <a:picLocks noChangeAspect="1" noChangeArrowheads="1"/>
          </p:cNvPicPr>
          <p:nvPr/>
        </p:nvPicPr>
        <p:blipFill>
          <a:blip r:embed="rId2"/>
          <a:srcRect/>
          <a:stretch>
            <a:fillRect/>
          </a:stretch>
        </p:blipFill>
        <p:spPr bwMode="auto">
          <a:xfrm>
            <a:off x="4114800" y="1143000"/>
            <a:ext cx="4905375" cy="52578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609600" y="0"/>
            <a:ext cx="7772400" cy="1143000"/>
          </a:xfrm>
        </p:spPr>
        <p:txBody>
          <a:bodyPr>
            <a:normAutofit fontScale="90000"/>
          </a:bodyPr>
          <a:lstStyle/>
          <a:p>
            <a:r>
              <a:rPr lang="en-US" sz="4000" i="1">
                <a:latin typeface="Arial" pitchFamily="34" charset="0"/>
                <a:cs typeface="Arial" pitchFamily="34" charset="0"/>
              </a:rPr>
              <a:t>Phagocytosis</a:t>
            </a:r>
            <a:r>
              <a:rPr lang="en-US" i="1">
                <a:latin typeface="Arial" pitchFamily="34" charset="0"/>
                <a:cs typeface="Arial" pitchFamily="34" charset="0"/>
              </a:rPr>
              <a:t/>
            </a:r>
            <a:br>
              <a:rPr lang="en-US" i="1">
                <a:latin typeface="Arial" pitchFamily="34" charset="0"/>
                <a:cs typeface="Arial" pitchFamily="34" charset="0"/>
              </a:rPr>
            </a:br>
            <a:r>
              <a:rPr lang="en-US" sz="3200" b="1">
                <a:solidFill>
                  <a:srgbClr val="CCFF99"/>
                </a:solidFill>
                <a:latin typeface="Arial" pitchFamily="34" charset="0"/>
              </a:rPr>
              <a:t>Killing and Degradation</a:t>
            </a:r>
            <a:r>
              <a:rPr lang="en-US" i="1">
                <a:latin typeface="Arial" pitchFamily="34" charset="0"/>
                <a:cs typeface="Arial" pitchFamily="34" charset="0"/>
              </a:rPr>
              <a:t> </a:t>
            </a:r>
          </a:p>
        </p:txBody>
      </p:sp>
      <p:sp>
        <p:nvSpPr>
          <p:cNvPr id="408579" name="Rectangle 3"/>
          <p:cNvSpPr>
            <a:spLocks noGrp="1" noChangeArrowheads="1"/>
          </p:cNvSpPr>
          <p:nvPr>
            <p:ph idx="1"/>
          </p:nvPr>
        </p:nvSpPr>
        <p:spPr>
          <a:xfrm>
            <a:off x="357158" y="1857364"/>
            <a:ext cx="8429652" cy="4114800"/>
          </a:xfrm>
        </p:spPr>
        <p:txBody>
          <a:bodyPr>
            <a:normAutofit/>
          </a:bodyPr>
          <a:lstStyle/>
          <a:p>
            <a:pPr>
              <a:lnSpc>
                <a:spcPct val="90000"/>
              </a:lnSpc>
            </a:pPr>
            <a:r>
              <a:rPr lang="en-US" sz="1800" dirty="0" smtClean="0">
                <a:latin typeface="Arial" pitchFamily="34" charset="0"/>
                <a:cs typeface="Arial" pitchFamily="34" charset="0"/>
              </a:rPr>
              <a:t>2 mechanisms for Microbial killing:</a:t>
            </a:r>
          </a:p>
          <a:p>
            <a:pPr>
              <a:lnSpc>
                <a:spcPct val="90000"/>
              </a:lnSpc>
              <a:buNone/>
            </a:pPr>
            <a:r>
              <a:rPr lang="en-US" sz="1800" i="1" dirty="0" smtClean="0">
                <a:solidFill>
                  <a:srgbClr val="FF3399"/>
                </a:solidFill>
                <a:latin typeface="Arial" pitchFamily="34" charset="0"/>
                <a:cs typeface="Arial" pitchFamily="34" charset="0"/>
              </a:rPr>
              <a:t>               1.  </a:t>
            </a:r>
            <a:r>
              <a:rPr lang="en-US" i="1" dirty="0">
                <a:solidFill>
                  <a:srgbClr val="FF3399"/>
                </a:solidFill>
                <a:latin typeface="Arial" pitchFamily="34" charset="0"/>
                <a:cs typeface="Arial" pitchFamily="34" charset="0"/>
              </a:rPr>
              <a:t>O</a:t>
            </a:r>
            <a:r>
              <a:rPr lang="en-US" i="1" dirty="0" smtClean="0">
                <a:solidFill>
                  <a:srgbClr val="FF3399"/>
                </a:solidFill>
                <a:latin typeface="Arial" pitchFamily="34" charset="0"/>
                <a:cs typeface="Arial" pitchFamily="34" charset="0"/>
              </a:rPr>
              <a:t>xygen-dependent mechanisms</a:t>
            </a:r>
          </a:p>
          <a:p>
            <a:pPr>
              <a:lnSpc>
                <a:spcPct val="90000"/>
              </a:lnSpc>
              <a:buNone/>
            </a:pPr>
            <a:r>
              <a:rPr lang="en-US" i="1" dirty="0" smtClean="0">
                <a:solidFill>
                  <a:srgbClr val="FF3399"/>
                </a:solidFill>
                <a:latin typeface="Arial" pitchFamily="34" charset="0"/>
                <a:cs typeface="Arial" pitchFamily="34" charset="0"/>
              </a:rPr>
              <a:t>		2. Oxygen-independent mechanisms</a:t>
            </a:r>
            <a:endParaRPr lang="en-US" dirty="0" smtClean="0">
              <a:solidFill>
                <a:srgbClr val="000000"/>
              </a:solidFill>
              <a:latin typeface="Arial" pitchFamily="34" charset="0"/>
              <a:cs typeface="Arial" pitchFamily="34" charset="0"/>
            </a:endParaRPr>
          </a:p>
          <a:p>
            <a:pPr>
              <a:lnSpc>
                <a:spcPct val="90000"/>
              </a:lnSpc>
              <a:buNone/>
            </a:pPr>
            <a:endParaRPr lang="en-US" dirty="0">
              <a:solidFill>
                <a:srgbClr val="FF33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609600" y="0"/>
            <a:ext cx="7772400" cy="1143000"/>
          </a:xfrm>
        </p:spPr>
        <p:txBody>
          <a:bodyPr>
            <a:normAutofit fontScale="90000"/>
          </a:bodyPr>
          <a:lstStyle/>
          <a:p>
            <a:r>
              <a:rPr lang="en-US" sz="4000" i="1">
                <a:latin typeface="Arial" pitchFamily="34" charset="0"/>
                <a:cs typeface="Arial" pitchFamily="34" charset="0"/>
              </a:rPr>
              <a:t>Phagocytosis</a:t>
            </a:r>
            <a:r>
              <a:rPr lang="en-US" i="1">
                <a:latin typeface="Arial" pitchFamily="34" charset="0"/>
                <a:cs typeface="Arial" pitchFamily="34" charset="0"/>
              </a:rPr>
              <a:t/>
            </a:r>
            <a:br>
              <a:rPr lang="en-US" i="1">
                <a:latin typeface="Arial" pitchFamily="34" charset="0"/>
                <a:cs typeface="Arial" pitchFamily="34" charset="0"/>
              </a:rPr>
            </a:br>
            <a:r>
              <a:rPr lang="en-US" sz="3200" b="1">
                <a:solidFill>
                  <a:srgbClr val="CCFF99"/>
                </a:solidFill>
                <a:latin typeface="Arial" pitchFamily="34" charset="0"/>
              </a:rPr>
              <a:t>Killing and Degradation</a:t>
            </a:r>
            <a:r>
              <a:rPr lang="en-US" i="1">
                <a:latin typeface="Arial" pitchFamily="34" charset="0"/>
                <a:cs typeface="Arial" pitchFamily="34" charset="0"/>
              </a:rPr>
              <a:t> </a:t>
            </a:r>
          </a:p>
        </p:txBody>
      </p:sp>
      <p:sp>
        <p:nvSpPr>
          <p:cNvPr id="408579" name="Rectangle 3"/>
          <p:cNvSpPr>
            <a:spLocks noGrp="1" noChangeArrowheads="1"/>
          </p:cNvSpPr>
          <p:nvPr>
            <p:ph idx="1"/>
          </p:nvPr>
        </p:nvSpPr>
        <p:spPr>
          <a:xfrm>
            <a:off x="357158" y="1857364"/>
            <a:ext cx="8429652" cy="4114800"/>
          </a:xfrm>
        </p:spPr>
        <p:txBody>
          <a:bodyPr>
            <a:normAutofit/>
          </a:bodyPr>
          <a:lstStyle/>
          <a:p>
            <a:pPr>
              <a:lnSpc>
                <a:spcPct val="90000"/>
              </a:lnSpc>
            </a:pPr>
            <a:r>
              <a:rPr lang="en-US" sz="1800" i="1" dirty="0">
                <a:latin typeface="Arial" pitchFamily="34" charset="0"/>
                <a:cs typeface="Arial" pitchFamily="34" charset="0"/>
              </a:rPr>
              <a:t>Microbial killing is accomplished largely by </a:t>
            </a:r>
            <a:r>
              <a:rPr lang="en-US" sz="1800" i="1" dirty="0">
                <a:solidFill>
                  <a:srgbClr val="FF3399"/>
                </a:solidFill>
                <a:latin typeface="Arial" pitchFamily="34" charset="0"/>
                <a:cs typeface="Arial" pitchFamily="34" charset="0"/>
              </a:rPr>
              <a:t>oxygen-dependent mechanisms</a:t>
            </a:r>
            <a:r>
              <a:rPr lang="en-US" sz="1800" dirty="0">
                <a:solidFill>
                  <a:srgbClr val="FF3399"/>
                </a:solidFill>
                <a:latin typeface="Arial" pitchFamily="34" charset="0"/>
                <a:cs typeface="Arial" pitchFamily="34" charset="0"/>
              </a:rPr>
              <a:t> </a:t>
            </a:r>
          </a:p>
          <a:p>
            <a:pPr>
              <a:lnSpc>
                <a:spcPct val="90000"/>
              </a:lnSpc>
            </a:pPr>
            <a:r>
              <a:rPr lang="en-US" sz="1800" dirty="0">
                <a:latin typeface="Arial" pitchFamily="34" charset="0"/>
              </a:rPr>
              <a:t>is due to the rapid activation of an </a:t>
            </a:r>
            <a:r>
              <a:rPr lang="en-US" sz="1800" dirty="0" err="1">
                <a:latin typeface="Arial" pitchFamily="34" charset="0"/>
              </a:rPr>
              <a:t>oxidase</a:t>
            </a:r>
            <a:r>
              <a:rPr lang="en-US" sz="1800" dirty="0">
                <a:latin typeface="Arial" pitchFamily="34" charset="0"/>
              </a:rPr>
              <a:t> (NADPH </a:t>
            </a:r>
            <a:r>
              <a:rPr lang="en-US" sz="1800" dirty="0" err="1">
                <a:latin typeface="Arial" pitchFamily="34" charset="0"/>
              </a:rPr>
              <a:t>oxidase</a:t>
            </a:r>
            <a:r>
              <a:rPr lang="en-US" sz="1800" dirty="0">
                <a:latin typeface="Arial" pitchFamily="34" charset="0"/>
              </a:rPr>
              <a:t>), which oxidizes NADPH (reduced </a:t>
            </a:r>
            <a:r>
              <a:rPr lang="en-US" sz="1800" dirty="0" err="1">
                <a:latin typeface="Arial" pitchFamily="34" charset="0"/>
              </a:rPr>
              <a:t>nicotinamide</a:t>
            </a:r>
            <a:r>
              <a:rPr lang="en-US" sz="1800" dirty="0">
                <a:latin typeface="Arial" pitchFamily="34" charset="0"/>
              </a:rPr>
              <a:t>-adenine </a:t>
            </a:r>
            <a:r>
              <a:rPr lang="en-US" sz="1800" dirty="0" err="1">
                <a:latin typeface="Arial" pitchFamily="34" charset="0"/>
              </a:rPr>
              <a:t>dinucleotide</a:t>
            </a:r>
            <a:r>
              <a:rPr lang="en-US" sz="1800" dirty="0">
                <a:latin typeface="Arial" pitchFamily="34" charset="0"/>
              </a:rPr>
              <a:t> phosphate) and, in the process, reduces oxygen to superoxide anion. Superoxide is then converted into hydrogen peroxide </a:t>
            </a:r>
          </a:p>
          <a:p>
            <a:pPr>
              <a:lnSpc>
                <a:spcPct val="90000"/>
              </a:lnSpc>
            </a:pPr>
            <a:r>
              <a:rPr lang="en-US" sz="1800" dirty="0">
                <a:latin typeface="Arial" pitchFamily="34" charset="0"/>
              </a:rPr>
              <a:t>(H</a:t>
            </a:r>
            <a:r>
              <a:rPr lang="en-US" sz="1800" baseline="-30000" dirty="0">
                <a:latin typeface="Arial" pitchFamily="34" charset="0"/>
              </a:rPr>
              <a:t>2</a:t>
            </a:r>
            <a:r>
              <a:rPr lang="en-US" sz="1800" dirty="0">
                <a:latin typeface="Arial" pitchFamily="34" charset="0"/>
              </a:rPr>
              <a:t>O</a:t>
            </a:r>
            <a:r>
              <a:rPr lang="en-US" sz="1800" baseline="-30000" dirty="0">
                <a:latin typeface="Arial" pitchFamily="34" charset="0"/>
              </a:rPr>
              <a:t>2</a:t>
            </a:r>
            <a:r>
              <a:rPr lang="en-US" sz="1800" dirty="0">
                <a:latin typeface="Arial" pitchFamily="34" charset="0"/>
                <a:cs typeface="Arial" pitchFamily="34" charset="0"/>
              </a:rPr>
              <a:t> </a:t>
            </a:r>
            <a:r>
              <a:rPr lang="en-US" sz="1800" dirty="0">
                <a:latin typeface="Arial" pitchFamily="34" charset="0"/>
              </a:rPr>
              <a:t>) combine with </a:t>
            </a:r>
            <a:r>
              <a:rPr lang="en-US" sz="1800" dirty="0" err="1">
                <a:latin typeface="Arial" pitchFamily="34" charset="0"/>
              </a:rPr>
              <a:t>azurophilic</a:t>
            </a:r>
            <a:r>
              <a:rPr lang="en-US" sz="1800" dirty="0">
                <a:latin typeface="Arial" pitchFamily="34" charset="0"/>
              </a:rPr>
              <a:t> granules of </a:t>
            </a:r>
            <a:r>
              <a:rPr lang="en-US" sz="1800" dirty="0" err="1">
                <a:latin typeface="Arial" pitchFamily="34" charset="0"/>
              </a:rPr>
              <a:t>neutrophils</a:t>
            </a:r>
            <a:r>
              <a:rPr lang="en-US" sz="1800" dirty="0">
                <a:latin typeface="Arial" pitchFamily="34" charset="0"/>
              </a:rPr>
              <a:t>, contain the enzyme </a:t>
            </a:r>
            <a:r>
              <a:rPr lang="en-US" sz="1800" i="1" dirty="0" err="1">
                <a:latin typeface="Arial" pitchFamily="34" charset="0"/>
              </a:rPr>
              <a:t>myeloperoxidase</a:t>
            </a:r>
            <a:r>
              <a:rPr lang="en-US" sz="1800" dirty="0">
                <a:latin typeface="Arial" pitchFamily="34" charset="0"/>
              </a:rPr>
              <a:t> (MPO), which, in the presence of a halide such as </a:t>
            </a:r>
            <a:r>
              <a:rPr lang="en-US" sz="1800" dirty="0" err="1">
                <a:latin typeface="Arial" pitchFamily="34" charset="0"/>
              </a:rPr>
              <a:t>Cl</a:t>
            </a:r>
            <a:r>
              <a:rPr lang="en-US" sz="1800" baseline="30000" dirty="0">
                <a:latin typeface="Arial" pitchFamily="34" charset="0"/>
              </a:rPr>
              <a:t>-</a:t>
            </a:r>
            <a:r>
              <a:rPr lang="en-US" sz="1800" dirty="0">
                <a:latin typeface="Arial" pitchFamily="34" charset="0"/>
              </a:rPr>
              <a:t>, converts H</a:t>
            </a:r>
            <a:r>
              <a:rPr lang="en-US" sz="1800" baseline="-30000" dirty="0">
                <a:latin typeface="Arial" pitchFamily="34" charset="0"/>
              </a:rPr>
              <a:t>2</a:t>
            </a:r>
            <a:r>
              <a:rPr lang="en-US" sz="1800" dirty="0">
                <a:latin typeface="Arial" pitchFamily="34" charset="0"/>
              </a:rPr>
              <a:t>O</a:t>
            </a:r>
            <a:r>
              <a:rPr lang="en-US" sz="1800" baseline="-30000" dirty="0">
                <a:latin typeface="Arial" pitchFamily="34" charset="0"/>
              </a:rPr>
              <a:t>2</a:t>
            </a:r>
            <a:r>
              <a:rPr lang="en-US" sz="1800" dirty="0">
                <a:latin typeface="Arial" pitchFamily="34" charset="0"/>
              </a:rPr>
              <a:t> to hypochlorite (</a:t>
            </a:r>
            <a:r>
              <a:rPr lang="en-US" sz="1800" dirty="0" err="1">
                <a:latin typeface="Arial" pitchFamily="34" charset="0"/>
              </a:rPr>
              <a:t>HOCl</a:t>
            </a:r>
            <a:r>
              <a:rPr lang="en-US" sz="1800" dirty="0">
                <a:latin typeface="Arial" pitchFamily="34" charset="0"/>
              </a:rPr>
              <a:t>). </a:t>
            </a:r>
          </a:p>
          <a:p>
            <a:pPr>
              <a:lnSpc>
                <a:spcPct val="90000"/>
              </a:lnSpc>
            </a:pPr>
            <a:r>
              <a:rPr lang="en-US" sz="1800" dirty="0">
                <a:latin typeface="Arial" pitchFamily="34" charset="0"/>
              </a:rPr>
              <a:t>hypochlorite is potent antimicrobial agent that destroys microbes by </a:t>
            </a:r>
            <a:r>
              <a:rPr lang="en-US" sz="1800" i="1" dirty="0" err="1">
                <a:latin typeface="Arial" pitchFamily="34" charset="0"/>
              </a:rPr>
              <a:t>halogenation</a:t>
            </a:r>
            <a:r>
              <a:rPr lang="en-US" sz="1800" dirty="0">
                <a:latin typeface="Arial" pitchFamily="34" charset="0"/>
              </a:rPr>
              <a:t> or by oxidation of proteins and lipids (lipid </a:t>
            </a:r>
            <a:r>
              <a:rPr lang="en-US" sz="1800" dirty="0" err="1">
                <a:latin typeface="Arial" pitchFamily="34" charset="0"/>
              </a:rPr>
              <a:t>peroxidation</a:t>
            </a:r>
            <a:r>
              <a:rPr lang="en-US" sz="1800" dirty="0">
                <a:latin typeface="Arial" pitchFamily="34" charset="0"/>
              </a:rPr>
              <a:t>).</a:t>
            </a:r>
            <a:r>
              <a:rPr lang="en-US" sz="1800" baseline="30000" dirty="0">
                <a:latin typeface="Arial" pitchFamily="34" charset="0"/>
              </a:rPr>
              <a:t> </a:t>
            </a:r>
            <a:endParaRPr lang="en-US" sz="1800" dirty="0">
              <a:latin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d:\Inetpub\ombroot\content\0721601871\graphics\fullsize\S01871-002-f011b.jpg"/>
          <p:cNvPicPr>
            <a:picLocks noGrp="1" noChangeAspect="1" noChangeArrowheads="1"/>
          </p:cNvPicPr>
          <p:nvPr>
            <p:ph idx="1"/>
          </p:nvPr>
        </p:nvPicPr>
        <p:blipFill>
          <a:blip r:embed="rId2"/>
          <a:srcRect b="6732"/>
          <a:stretch>
            <a:fillRect/>
          </a:stretch>
        </p:blipFill>
        <p:spPr bwMode="auto">
          <a:xfrm>
            <a:off x="2357422" y="1500174"/>
            <a:ext cx="4470400" cy="3837797"/>
          </a:xfrm>
          <a:prstGeom prst="rect">
            <a:avLst/>
          </a:prstGeom>
          <a:noFill/>
          <a:ln w="9525">
            <a:solidFill>
              <a:schemeClr val="tx1"/>
            </a:solidFill>
            <a:miter lim="800000"/>
            <a:headEnd/>
            <a:tailEnd/>
          </a:ln>
        </p:spPr>
      </p:pic>
      <p:sp>
        <p:nvSpPr>
          <p:cNvPr id="5" name="TextBox 4"/>
          <p:cNvSpPr txBox="1"/>
          <p:nvPr/>
        </p:nvSpPr>
        <p:spPr>
          <a:xfrm>
            <a:off x="0" y="5643578"/>
            <a:ext cx="8814272" cy="646331"/>
          </a:xfrm>
          <a:prstGeom prst="rect">
            <a:avLst/>
          </a:prstGeom>
          <a:noFill/>
        </p:spPr>
        <p:txBody>
          <a:bodyPr wrap="none" rtlCol="0">
            <a:spAutoFit/>
          </a:bodyPr>
          <a:lstStyle/>
          <a:p>
            <a:r>
              <a:rPr lang="en-US" i="1" dirty="0" smtClean="0">
                <a:latin typeface="Arial" pitchFamily="34" charset="0"/>
              </a:rPr>
              <a:t>The H</a:t>
            </a:r>
            <a:r>
              <a:rPr lang="en-US" i="1" baseline="-30000" dirty="0" smtClean="0">
                <a:latin typeface="Arial" pitchFamily="34" charset="0"/>
              </a:rPr>
              <a:t>2</a:t>
            </a:r>
            <a:r>
              <a:rPr lang="en-US" i="1" dirty="0" smtClean="0">
                <a:latin typeface="Arial" pitchFamily="34" charset="0"/>
              </a:rPr>
              <a:t>O</a:t>
            </a:r>
            <a:r>
              <a:rPr lang="en-US" i="1" baseline="-30000" dirty="0" smtClean="0">
                <a:latin typeface="Arial" pitchFamily="34" charset="0"/>
              </a:rPr>
              <a:t>2</a:t>
            </a:r>
            <a:r>
              <a:rPr lang="en-US" i="1" dirty="0" smtClean="0">
                <a:latin typeface="Arial" pitchFamily="34" charset="0"/>
              </a:rPr>
              <a:t>-MPO-halide system is the most efficient bactericidal system in </a:t>
            </a:r>
            <a:r>
              <a:rPr lang="en-US" i="1" dirty="0" err="1" smtClean="0">
                <a:latin typeface="Arial" pitchFamily="34" charset="0"/>
              </a:rPr>
              <a:t>neutrophils</a:t>
            </a:r>
            <a:r>
              <a:rPr lang="en-US" dirty="0" smtClean="0">
                <a:latin typeface="Arial" pitchFamily="34" charset="0"/>
              </a:rPr>
              <a:t> </a:t>
            </a:r>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457200" y="0"/>
            <a:ext cx="7772400" cy="1143000"/>
          </a:xfrm>
        </p:spPr>
        <p:txBody>
          <a:bodyPr>
            <a:normAutofit fontScale="90000"/>
          </a:bodyPr>
          <a:lstStyle/>
          <a:p>
            <a:r>
              <a:rPr lang="en-US" i="1">
                <a:latin typeface="Arial" pitchFamily="34" charset="0"/>
                <a:cs typeface="Arial" pitchFamily="34" charset="0"/>
              </a:rPr>
              <a:t>Phagocytosis</a:t>
            </a:r>
            <a:br>
              <a:rPr lang="en-US" i="1">
                <a:latin typeface="Arial" pitchFamily="34" charset="0"/>
                <a:cs typeface="Arial" pitchFamily="34" charset="0"/>
              </a:rPr>
            </a:br>
            <a:r>
              <a:rPr lang="en-US" i="1">
                <a:latin typeface="Arial" pitchFamily="34" charset="0"/>
                <a:cs typeface="Arial" pitchFamily="34" charset="0"/>
              </a:rPr>
              <a:t> </a:t>
            </a:r>
            <a:r>
              <a:rPr lang="en-US" sz="3200" b="1">
                <a:solidFill>
                  <a:srgbClr val="CCFF99"/>
                </a:solidFill>
                <a:latin typeface="Arial" pitchFamily="34" charset="0"/>
              </a:rPr>
              <a:t>Killing and Degradation</a:t>
            </a:r>
            <a:r>
              <a:rPr lang="en-US" i="1">
                <a:latin typeface="Arial" pitchFamily="34" charset="0"/>
                <a:cs typeface="Arial" pitchFamily="34" charset="0"/>
              </a:rPr>
              <a:t> </a:t>
            </a:r>
          </a:p>
        </p:txBody>
      </p:sp>
      <p:sp>
        <p:nvSpPr>
          <p:cNvPr id="409603" name="Rectangle 3"/>
          <p:cNvSpPr>
            <a:spLocks noGrp="1" noChangeArrowheads="1"/>
          </p:cNvSpPr>
          <p:nvPr>
            <p:ph idx="1"/>
          </p:nvPr>
        </p:nvSpPr>
        <p:spPr>
          <a:xfrm>
            <a:off x="428596" y="1571612"/>
            <a:ext cx="7772400" cy="4114800"/>
          </a:xfrm>
        </p:spPr>
        <p:txBody>
          <a:bodyPr>
            <a:normAutofit/>
          </a:bodyPr>
          <a:lstStyle/>
          <a:p>
            <a:pPr>
              <a:lnSpc>
                <a:spcPct val="90000"/>
              </a:lnSpc>
            </a:pPr>
            <a:r>
              <a:rPr lang="en-US" sz="2800" i="1" dirty="0">
                <a:solidFill>
                  <a:srgbClr val="FF3399"/>
                </a:solidFill>
                <a:latin typeface="Arial" pitchFamily="34" charset="0"/>
                <a:cs typeface="Arial" pitchFamily="34" charset="0"/>
              </a:rPr>
              <a:t>Oxygen-independent mechanisms</a:t>
            </a:r>
            <a:endParaRPr lang="en-US" sz="2800" dirty="0">
              <a:solidFill>
                <a:srgbClr val="000000"/>
              </a:solidFill>
              <a:latin typeface="Arial" pitchFamily="34" charset="0"/>
              <a:cs typeface="Arial" pitchFamily="34" charset="0"/>
            </a:endParaRPr>
          </a:p>
          <a:p>
            <a:pPr>
              <a:lnSpc>
                <a:spcPct val="90000"/>
              </a:lnSpc>
            </a:pPr>
            <a:r>
              <a:rPr lang="en-US" sz="2000" dirty="0">
                <a:latin typeface="Arial" pitchFamily="34" charset="0"/>
                <a:cs typeface="Arial" pitchFamily="34" charset="0"/>
              </a:rPr>
              <a:t>through the action of substances in leukocyte granules. These include:</a:t>
            </a:r>
          </a:p>
          <a:p>
            <a:pPr lvl="1">
              <a:lnSpc>
                <a:spcPct val="90000"/>
              </a:lnSpc>
            </a:pPr>
            <a:r>
              <a:rPr lang="en-US" sz="2400" dirty="0">
                <a:solidFill>
                  <a:srgbClr val="0070C0"/>
                </a:solidFill>
                <a:latin typeface="Arial" pitchFamily="34" charset="0"/>
                <a:cs typeface="Arial" pitchFamily="34" charset="0"/>
              </a:rPr>
              <a:t> </a:t>
            </a:r>
            <a:r>
              <a:rPr lang="en-US" sz="2400" i="1" dirty="0">
                <a:solidFill>
                  <a:srgbClr val="0070C0"/>
                </a:solidFill>
                <a:latin typeface="Arial" pitchFamily="34" charset="0"/>
                <a:cs typeface="Arial" pitchFamily="34" charset="0"/>
              </a:rPr>
              <a:t>bactericidal permeability increasing protein</a:t>
            </a:r>
            <a:r>
              <a:rPr lang="en-US" sz="2400" dirty="0">
                <a:solidFill>
                  <a:srgbClr val="0070C0"/>
                </a:solidFill>
                <a:latin typeface="Arial" pitchFamily="34" charset="0"/>
                <a:cs typeface="Arial" pitchFamily="34" charset="0"/>
              </a:rPr>
              <a:t> (</a:t>
            </a:r>
            <a:r>
              <a:rPr lang="en-US" sz="2400" dirty="0" smtClean="0">
                <a:solidFill>
                  <a:srgbClr val="0070C0"/>
                </a:solidFill>
                <a:latin typeface="Arial" pitchFamily="34" charset="0"/>
                <a:cs typeface="Arial" pitchFamily="34" charset="0"/>
              </a:rPr>
              <a:t>BPI</a:t>
            </a:r>
            <a:endParaRPr lang="en-US" sz="2400" dirty="0">
              <a:latin typeface="Arial" pitchFamily="34" charset="0"/>
              <a:cs typeface="Arial" pitchFamily="34" charset="0"/>
            </a:endParaRPr>
          </a:p>
          <a:p>
            <a:pPr lvl="1">
              <a:lnSpc>
                <a:spcPct val="90000"/>
              </a:lnSpc>
            </a:pPr>
            <a:r>
              <a:rPr lang="en-US" sz="2400" i="1" dirty="0" err="1">
                <a:solidFill>
                  <a:srgbClr val="0070C0"/>
                </a:solidFill>
                <a:latin typeface="Arial" pitchFamily="34" charset="0"/>
                <a:cs typeface="Arial" pitchFamily="34" charset="0"/>
              </a:rPr>
              <a:t>lysozyme</a:t>
            </a:r>
            <a:r>
              <a:rPr lang="en-US" sz="2400" dirty="0">
                <a:solidFill>
                  <a:srgbClr val="0070C0"/>
                </a:solidFill>
                <a:latin typeface="Arial" pitchFamily="34" charset="0"/>
                <a:cs typeface="Arial" pitchFamily="34" charset="0"/>
              </a:rPr>
              <a:t>,</a:t>
            </a:r>
            <a:r>
              <a:rPr lang="en-US" sz="2400" dirty="0">
                <a:latin typeface="Arial" pitchFamily="34" charset="0"/>
                <a:cs typeface="Arial" pitchFamily="34" charset="0"/>
              </a:rPr>
              <a:t> </a:t>
            </a:r>
          </a:p>
          <a:p>
            <a:pPr lvl="1">
              <a:lnSpc>
                <a:spcPct val="90000"/>
              </a:lnSpc>
            </a:pPr>
            <a:r>
              <a:rPr lang="en-US" sz="2400" i="1" dirty="0" err="1">
                <a:solidFill>
                  <a:srgbClr val="0070C0"/>
                </a:solidFill>
                <a:latin typeface="Arial" pitchFamily="34" charset="0"/>
                <a:cs typeface="Arial" pitchFamily="34" charset="0"/>
              </a:rPr>
              <a:t>lactoferrin</a:t>
            </a:r>
            <a:r>
              <a:rPr lang="en-US" sz="2400" dirty="0">
                <a:solidFill>
                  <a:srgbClr val="0070C0"/>
                </a:solidFill>
                <a:latin typeface="Arial" pitchFamily="34" charset="0"/>
                <a:cs typeface="Arial" pitchFamily="34" charset="0"/>
              </a:rPr>
              <a:t>, </a:t>
            </a:r>
            <a:endParaRPr lang="en-US" sz="2400" dirty="0">
              <a:latin typeface="Arial" pitchFamily="34" charset="0"/>
              <a:cs typeface="Arial" pitchFamily="34" charset="0"/>
            </a:endParaRPr>
          </a:p>
          <a:p>
            <a:pPr lvl="1">
              <a:lnSpc>
                <a:spcPct val="90000"/>
              </a:lnSpc>
            </a:pPr>
            <a:r>
              <a:rPr lang="en-US" sz="2400" i="1" dirty="0">
                <a:solidFill>
                  <a:srgbClr val="0070C0"/>
                </a:solidFill>
                <a:latin typeface="Arial" pitchFamily="34" charset="0"/>
                <a:cs typeface="Arial" pitchFamily="34" charset="0"/>
              </a:rPr>
              <a:t>major basic protein</a:t>
            </a:r>
            <a:r>
              <a:rPr lang="en-US" sz="2400" dirty="0">
                <a:solidFill>
                  <a:srgbClr val="0070C0"/>
                </a:solidFill>
                <a:latin typeface="Arial" pitchFamily="34" charset="0"/>
                <a:cs typeface="Arial" pitchFamily="34" charset="0"/>
              </a:rPr>
              <a:t>, </a:t>
            </a:r>
            <a:endParaRPr lang="en-US" sz="2400" dirty="0">
              <a:latin typeface="Arial" pitchFamily="34" charset="0"/>
              <a:cs typeface="Arial" pitchFamily="34" charset="0"/>
            </a:endParaRPr>
          </a:p>
          <a:p>
            <a:pPr lvl="1">
              <a:lnSpc>
                <a:spcPct val="90000"/>
              </a:lnSpc>
            </a:pPr>
            <a:r>
              <a:rPr lang="en-US" sz="2400" i="1" dirty="0" err="1">
                <a:solidFill>
                  <a:srgbClr val="0070C0"/>
                </a:solidFill>
                <a:latin typeface="Arial" pitchFamily="34" charset="0"/>
                <a:cs typeface="Arial" pitchFamily="34" charset="0"/>
              </a:rPr>
              <a:t>defensins</a:t>
            </a:r>
            <a:r>
              <a:rPr lang="en-US" sz="2400" dirty="0">
                <a:solidFill>
                  <a:srgbClr val="0070C0"/>
                </a:solidFill>
                <a:latin typeface="Arial" pitchFamily="34" charset="0"/>
                <a:cs typeface="Arial" pitchFamily="34" charset="0"/>
              </a:rPr>
              <a:t>, </a:t>
            </a:r>
            <a:r>
              <a:rPr lang="en-US" sz="2400" dirty="0" smtClean="0">
                <a:solidFill>
                  <a:srgbClr val="0070C0"/>
                </a:solidFill>
                <a:latin typeface="Arial" pitchFamily="34" charset="0"/>
                <a:cs typeface="Arial" pitchFamily="34" charset="0"/>
              </a:rPr>
              <a:t> </a:t>
            </a:r>
          </a:p>
          <a:p>
            <a:pPr lvl="1">
              <a:lnSpc>
                <a:spcPct val="90000"/>
              </a:lnSpc>
            </a:pPr>
            <a:endParaRPr lang="en-US" sz="1800" baseline="30000" dirty="0">
              <a:latin typeface="Arial" pitchFamily="34" charset="0"/>
              <a:cs typeface="Arial" pitchFamily="34" charset="0"/>
            </a:endParaRPr>
          </a:p>
          <a:p>
            <a:pPr>
              <a:lnSpc>
                <a:spcPct val="90000"/>
              </a:lnSpc>
            </a:pPr>
            <a:r>
              <a:rPr lang="en-US" sz="2000" dirty="0">
                <a:latin typeface="Arial" pitchFamily="34" charset="0"/>
                <a:cs typeface="Arial" pitchFamily="34" charset="0"/>
              </a:rPr>
              <a:t>In addition, </a:t>
            </a:r>
            <a:r>
              <a:rPr lang="en-US" sz="2000" dirty="0" err="1">
                <a:latin typeface="Arial" pitchFamily="34" charset="0"/>
                <a:cs typeface="Arial" pitchFamily="34" charset="0"/>
              </a:rPr>
              <a:t>neutrophil</a:t>
            </a:r>
            <a:r>
              <a:rPr lang="en-US" sz="2000" dirty="0">
                <a:latin typeface="Arial" pitchFamily="34" charset="0"/>
                <a:cs typeface="Arial" pitchFamily="34" charset="0"/>
              </a:rPr>
              <a:t> granules contain many </a:t>
            </a:r>
            <a:r>
              <a:rPr lang="en-US" sz="2000" i="1" dirty="0">
                <a:latin typeface="Arial" pitchFamily="34" charset="0"/>
                <a:cs typeface="Arial" pitchFamily="34" charset="0"/>
              </a:rPr>
              <a:t>enzymes</a:t>
            </a:r>
            <a:r>
              <a:rPr lang="en-US" sz="2000" dirty="0">
                <a:latin typeface="Arial" pitchFamily="34" charset="0"/>
                <a:cs typeface="Arial" pitchFamily="34" charset="0"/>
              </a:rPr>
              <a:t>, such as </a:t>
            </a:r>
            <a:r>
              <a:rPr lang="en-US" sz="2000" dirty="0" err="1">
                <a:latin typeface="Arial" pitchFamily="34" charset="0"/>
                <a:cs typeface="Arial" pitchFamily="34" charset="0"/>
              </a:rPr>
              <a:t>elastase</a:t>
            </a:r>
            <a:r>
              <a:rPr lang="en-US" sz="2000" dirty="0">
                <a:latin typeface="Arial" pitchFamily="34" charset="0"/>
                <a:cs typeface="Arial" pitchFamily="34" charset="0"/>
              </a:rPr>
              <a:t>, that also contribute to microbial killing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26" name="Picture 2" descr="f003023"/>
          <p:cNvPicPr>
            <a:picLocks noChangeAspect="1" noChangeArrowheads="1"/>
          </p:cNvPicPr>
          <p:nvPr/>
        </p:nvPicPr>
        <p:blipFill>
          <a:blip r:embed="rId2"/>
          <a:srcRect/>
          <a:stretch>
            <a:fillRect/>
          </a:stretch>
        </p:blipFill>
        <p:spPr bwMode="auto">
          <a:xfrm>
            <a:off x="304800" y="914400"/>
            <a:ext cx="8686800" cy="440372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r>
              <a:rPr lang="en-US" i="1">
                <a:latin typeface="Arial" pitchFamily="34" charset="0"/>
                <a:cs typeface="Arial" pitchFamily="34" charset="0"/>
              </a:rPr>
              <a:t>Phagocytosis</a:t>
            </a:r>
          </a:p>
        </p:txBody>
      </p:sp>
      <p:sp>
        <p:nvSpPr>
          <p:cNvPr id="411651" name="Rectangle 3"/>
          <p:cNvSpPr>
            <a:spLocks noGrp="1" noChangeArrowheads="1"/>
          </p:cNvSpPr>
          <p:nvPr>
            <p:ph idx="1"/>
          </p:nvPr>
        </p:nvSpPr>
        <p:spPr>
          <a:xfrm>
            <a:off x="685800" y="1752600"/>
            <a:ext cx="7772400" cy="4267200"/>
          </a:xfrm>
        </p:spPr>
        <p:txBody>
          <a:bodyPr>
            <a:normAutofit/>
          </a:bodyPr>
          <a:lstStyle/>
          <a:p>
            <a:pPr>
              <a:lnSpc>
                <a:spcPct val="90000"/>
              </a:lnSpc>
              <a:buFontTx/>
              <a:buNone/>
            </a:pPr>
            <a:r>
              <a:rPr lang="en-US" sz="2000">
                <a:latin typeface="Arial" pitchFamily="34" charset="0"/>
                <a:cs typeface="Arial" pitchFamily="34" charset="0"/>
              </a:rPr>
              <a:t>In summary</a:t>
            </a:r>
          </a:p>
          <a:p>
            <a:pPr>
              <a:lnSpc>
                <a:spcPct val="90000"/>
              </a:lnSpc>
            </a:pPr>
            <a:r>
              <a:rPr lang="en-US" sz="2000">
                <a:latin typeface="Arial" pitchFamily="34" charset="0"/>
                <a:cs typeface="Arial" pitchFamily="34" charset="0"/>
              </a:rPr>
              <a:t>During activation and phagocytosis, leukocytes release microbicidal and other products not only within the phagolysosome but also into the extracellular space.</a:t>
            </a:r>
          </a:p>
          <a:p>
            <a:pPr>
              <a:lnSpc>
                <a:spcPct val="90000"/>
              </a:lnSpc>
            </a:pPr>
            <a:r>
              <a:rPr lang="en-US" sz="2000">
                <a:latin typeface="Arial" pitchFamily="34" charset="0"/>
                <a:cs typeface="Arial" pitchFamily="34" charset="0"/>
              </a:rPr>
              <a:t> The most important of these substances in neutrophils and macrophages are </a:t>
            </a:r>
            <a:r>
              <a:rPr lang="en-US" sz="2000" i="1">
                <a:latin typeface="Arial" pitchFamily="34" charset="0"/>
                <a:cs typeface="Arial" pitchFamily="34" charset="0"/>
              </a:rPr>
              <a:t>lysosomal enzymes</a:t>
            </a:r>
            <a:r>
              <a:rPr lang="en-US" sz="2000">
                <a:latin typeface="Arial" pitchFamily="34" charset="0"/>
                <a:cs typeface="Arial" pitchFamily="34" charset="0"/>
              </a:rPr>
              <a:t>, present in the granules; </a:t>
            </a:r>
            <a:r>
              <a:rPr lang="en-US" sz="2000" i="1">
                <a:latin typeface="Arial" pitchFamily="34" charset="0"/>
                <a:cs typeface="Arial" pitchFamily="34" charset="0"/>
              </a:rPr>
              <a:t>reactive oxygen intermediates</a:t>
            </a:r>
            <a:r>
              <a:rPr lang="en-US" sz="2000">
                <a:latin typeface="Arial" pitchFamily="34" charset="0"/>
                <a:cs typeface="Arial" pitchFamily="34" charset="0"/>
              </a:rPr>
              <a:t>; and </a:t>
            </a:r>
            <a:r>
              <a:rPr lang="en-US" sz="2000" i="1">
                <a:latin typeface="Arial" pitchFamily="34" charset="0"/>
                <a:cs typeface="Arial" pitchFamily="34" charset="0"/>
              </a:rPr>
              <a:t>products of arachidonic acid metabolism,</a:t>
            </a:r>
            <a:r>
              <a:rPr lang="en-US" sz="2000">
                <a:latin typeface="Arial" pitchFamily="34" charset="0"/>
                <a:cs typeface="Arial" pitchFamily="34" charset="0"/>
              </a:rPr>
              <a:t> including prostaglandins and leukotrienes.</a:t>
            </a:r>
          </a:p>
          <a:p>
            <a:pPr>
              <a:lnSpc>
                <a:spcPct val="90000"/>
              </a:lnSpc>
            </a:pPr>
            <a:r>
              <a:rPr lang="en-US" sz="2000">
                <a:latin typeface="Arial" pitchFamily="34" charset="0"/>
                <a:cs typeface="Arial" pitchFamily="34" charset="0"/>
              </a:rPr>
              <a:t> These products are capable of causing endothelial injury and tissue damage and may thus amplify the effects of the initial injurious agent</a:t>
            </a:r>
            <a:r>
              <a:rPr lang="en-US" sz="2000"/>
              <a:t> </a:t>
            </a:r>
          </a:p>
          <a:p>
            <a:pPr>
              <a:lnSpc>
                <a:spcPct val="90000"/>
              </a:lnSpc>
            </a:pPr>
            <a:endParaRPr lang="en-US" sz="2000"/>
          </a:p>
          <a:p>
            <a:pPr>
              <a:lnSpc>
                <a:spcPct val="90000"/>
              </a:lnSpc>
            </a:pPr>
            <a:r>
              <a:rPr lang="en-US" sz="2000">
                <a:latin typeface="Arial" pitchFamily="34" charset="0"/>
                <a:cs typeface="Arial" pitchFamily="34" charset="0"/>
              </a:rPr>
              <a:t>After phagocytosis, neutrophils rapidly undergo </a:t>
            </a:r>
            <a:r>
              <a:rPr lang="en-US" sz="2000" i="1">
                <a:latin typeface="Arial" pitchFamily="34" charset="0"/>
                <a:cs typeface="Arial" pitchFamily="34" charset="0"/>
              </a:rPr>
              <a:t>apoptotic cell death</a:t>
            </a:r>
            <a:r>
              <a:rPr lang="en-US" sz="2000">
                <a:latin typeface="Arial" pitchFamily="34" charset="0"/>
                <a:cs typeface="Arial" pitchFamily="34" charset="0"/>
              </a:rPr>
              <a:t> and are ingested by macrophages</a:t>
            </a:r>
            <a:r>
              <a:rPr lang="en-US" sz="200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en-US" sz="3200" b="1">
                <a:latin typeface="Arial" pitchFamily="34" charset="0"/>
                <a:ea typeface="Arial Unicode MS" pitchFamily="34" charset="-128"/>
                <a:cs typeface="Arial Unicode MS" pitchFamily="34" charset="-128"/>
              </a:rPr>
              <a:t>Clinical Examples of Leukocyte-Induced Injury</a:t>
            </a:r>
          </a:p>
        </p:txBody>
      </p:sp>
      <p:sp>
        <p:nvSpPr>
          <p:cNvPr id="412675" name="Rectangle 3"/>
          <p:cNvSpPr>
            <a:spLocks noGrp="1" noChangeArrowheads="1"/>
          </p:cNvSpPr>
          <p:nvPr>
            <p:ph idx="1"/>
          </p:nvPr>
        </p:nvSpPr>
        <p:spPr>
          <a:xfrm>
            <a:off x="228600" y="1981200"/>
            <a:ext cx="4572000" cy="4114800"/>
          </a:xfrm>
        </p:spPr>
        <p:txBody>
          <a:bodyPr>
            <a:normAutofit lnSpcReduction="10000"/>
          </a:bodyPr>
          <a:lstStyle/>
          <a:p>
            <a:pPr algn="ctr">
              <a:lnSpc>
                <a:spcPct val="90000"/>
              </a:lnSpc>
              <a:buFontTx/>
              <a:buNone/>
            </a:pPr>
            <a:r>
              <a:rPr lang="en-US" sz="2800" b="1" dirty="0">
                <a:solidFill>
                  <a:srgbClr val="0070C0"/>
                </a:solidFill>
                <a:latin typeface="Arial" pitchFamily="34" charset="0"/>
                <a:ea typeface="Arial Unicode MS" pitchFamily="34" charset="-128"/>
                <a:cs typeface="Arial Unicode MS" pitchFamily="34" charset="-128"/>
              </a:rPr>
              <a:t> </a:t>
            </a:r>
            <a:endParaRPr lang="en-US" sz="2800" dirty="0">
              <a:solidFill>
                <a:srgbClr val="0070C0"/>
              </a:solidFill>
              <a:ea typeface="Arial Unicode MS" pitchFamily="34" charset="-128"/>
              <a:cs typeface="Arial Unicode MS" pitchFamily="34" charset="-128"/>
            </a:endParaRPr>
          </a:p>
          <a:p>
            <a:pPr algn="ctr">
              <a:lnSpc>
                <a:spcPct val="90000"/>
              </a:lnSpc>
              <a:buFontTx/>
              <a:buNone/>
            </a:pPr>
            <a:r>
              <a:rPr lang="en-US" sz="2800" b="1" dirty="0">
                <a:solidFill>
                  <a:srgbClr val="0070C0"/>
                </a:solidFill>
                <a:latin typeface="Arial" pitchFamily="34" charset="0"/>
                <a:ea typeface="Arial Unicode MS" pitchFamily="34" charset="-128"/>
                <a:cs typeface="Arial Unicode MS" pitchFamily="34" charset="-128"/>
              </a:rPr>
              <a:t>Acute</a:t>
            </a:r>
            <a:endParaRPr lang="en-US" sz="2800" dirty="0">
              <a:solidFill>
                <a:srgbClr val="0070C0"/>
              </a:solidFill>
              <a:ea typeface="Arial Unicode MS" pitchFamily="34" charset="-128"/>
              <a:cs typeface="Arial Unicode MS" pitchFamily="34" charset="-128"/>
            </a:endParaRPr>
          </a:p>
          <a:p>
            <a:pPr>
              <a:lnSpc>
                <a:spcPct val="90000"/>
              </a:lnSpc>
            </a:pPr>
            <a:r>
              <a:rPr lang="en-US" sz="2800" dirty="0">
                <a:latin typeface="Arial" pitchFamily="34" charset="0"/>
                <a:ea typeface="Arial Unicode MS" pitchFamily="34" charset="-128"/>
                <a:cs typeface="Arial Unicode MS" pitchFamily="34" charset="-128"/>
              </a:rPr>
              <a:t>Acute respiratory distress syndrome</a:t>
            </a:r>
            <a:endParaRPr lang="en-US" sz="2800" dirty="0">
              <a:ea typeface="Arial Unicode MS" pitchFamily="34" charset="-128"/>
              <a:cs typeface="Arial Unicode MS" pitchFamily="34" charset="-128"/>
            </a:endParaRPr>
          </a:p>
          <a:p>
            <a:pPr>
              <a:lnSpc>
                <a:spcPct val="90000"/>
              </a:lnSpc>
            </a:pPr>
            <a:r>
              <a:rPr lang="en-US" sz="2800" dirty="0">
                <a:latin typeface="Arial" pitchFamily="34" charset="0"/>
                <a:ea typeface="Arial Unicode MS" pitchFamily="34" charset="-128"/>
                <a:cs typeface="Arial Unicode MS" pitchFamily="34" charset="-128"/>
              </a:rPr>
              <a:t>Acute transplant rejection</a:t>
            </a:r>
            <a:endParaRPr lang="en-US" sz="2800" dirty="0">
              <a:ea typeface="Arial Unicode MS" pitchFamily="34" charset="-128"/>
              <a:cs typeface="Arial Unicode MS" pitchFamily="34" charset="-128"/>
            </a:endParaRPr>
          </a:p>
          <a:p>
            <a:pPr>
              <a:lnSpc>
                <a:spcPct val="90000"/>
              </a:lnSpc>
            </a:pPr>
            <a:r>
              <a:rPr lang="en-US" sz="2800" dirty="0">
                <a:latin typeface="Arial" pitchFamily="34" charset="0"/>
                <a:ea typeface="Arial Unicode MS" pitchFamily="34" charset="-128"/>
                <a:cs typeface="Arial Unicode MS" pitchFamily="34" charset="-128"/>
              </a:rPr>
              <a:t>Reperfusion injury</a:t>
            </a:r>
            <a:endParaRPr lang="en-US" sz="2800" dirty="0">
              <a:ea typeface="Arial Unicode MS" pitchFamily="34" charset="-128"/>
              <a:cs typeface="Arial Unicode MS" pitchFamily="34" charset="-128"/>
            </a:endParaRPr>
          </a:p>
          <a:p>
            <a:pPr>
              <a:lnSpc>
                <a:spcPct val="90000"/>
              </a:lnSpc>
            </a:pPr>
            <a:r>
              <a:rPr lang="en-US" sz="2800" dirty="0">
                <a:latin typeface="Arial" pitchFamily="34" charset="0"/>
                <a:ea typeface="Arial Unicode MS" pitchFamily="34" charset="-128"/>
                <a:cs typeface="Arial Unicode MS" pitchFamily="34" charset="-128"/>
              </a:rPr>
              <a:t>Septic shock</a:t>
            </a:r>
            <a:r>
              <a:rPr lang="en-US" sz="2800" dirty="0">
                <a:latin typeface="Times New Roman"/>
                <a:ea typeface="Arial Unicode MS" pitchFamily="34" charset="-128"/>
                <a:cs typeface="Arial Unicode MS" pitchFamily="34" charset="-128"/>
              </a:rPr>
              <a:t> </a:t>
            </a:r>
            <a:endParaRPr lang="en-US" sz="2800" dirty="0">
              <a:ea typeface="Arial Unicode MS" pitchFamily="34" charset="-128"/>
              <a:cs typeface="Arial Unicode MS" pitchFamily="34" charset="-128"/>
            </a:endParaRPr>
          </a:p>
          <a:p>
            <a:pPr>
              <a:lnSpc>
                <a:spcPct val="90000"/>
              </a:lnSpc>
            </a:pPr>
            <a:r>
              <a:rPr lang="en-US" sz="2800" dirty="0" err="1">
                <a:latin typeface="Arial" pitchFamily="34" charset="0"/>
                <a:ea typeface="Arial Unicode MS" pitchFamily="34" charset="-128"/>
                <a:cs typeface="Arial Unicode MS" pitchFamily="34" charset="-128"/>
              </a:rPr>
              <a:t>Vasculitis</a:t>
            </a:r>
            <a:endParaRPr lang="en-US" sz="2800" dirty="0">
              <a:ea typeface="Arial Unicode MS" pitchFamily="34" charset="-128"/>
              <a:cs typeface="Arial Unicode MS" pitchFamily="34" charset="-128"/>
            </a:endParaRPr>
          </a:p>
          <a:p>
            <a:pPr>
              <a:lnSpc>
                <a:spcPct val="90000"/>
              </a:lnSpc>
              <a:buFontTx/>
              <a:buNone/>
            </a:pPr>
            <a:r>
              <a:rPr lang="en-US" sz="2800" dirty="0">
                <a:solidFill>
                  <a:srgbClr val="000000"/>
                </a:solidFill>
                <a:latin typeface="Times New Roman"/>
                <a:ea typeface="Arial Unicode MS" pitchFamily="34" charset="-128"/>
                <a:cs typeface="Arial Unicode MS" pitchFamily="34" charset="-128"/>
              </a:rPr>
              <a:t> </a:t>
            </a:r>
            <a:endParaRPr lang="en-US" sz="2800" dirty="0">
              <a:ea typeface="Arial Unicode MS" pitchFamily="34" charset="-128"/>
              <a:cs typeface="Arial Unicode MS" pitchFamily="34" charset="-128"/>
            </a:endParaRPr>
          </a:p>
          <a:p>
            <a:pPr>
              <a:lnSpc>
                <a:spcPct val="90000"/>
              </a:lnSpc>
            </a:pPr>
            <a:endParaRPr lang="en-US" sz="2800" dirty="0"/>
          </a:p>
        </p:txBody>
      </p:sp>
      <p:sp>
        <p:nvSpPr>
          <p:cNvPr id="412676" name="Text Box 4"/>
          <p:cNvSpPr txBox="1">
            <a:spLocks noChangeArrowheads="1"/>
          </p:cNvSpPr>
          <p:nvPr/>
        </p:nvSpPr>
        <p:spPr bwMode="auto">
          <a:xfrm>
            <a:off x="5507038" y="2438400"/>
            <a:ext cx="3636962" cy="4130675"/>
          </a:xfrm>
          <a:prstGeom prst="rect">
            <a:avLst/>
          </a:prstGeom>
          <a:noFill/>
          <a:ln w="9525">
            <a:noFill/>
            <a:miter lim="800000"/>
            <a:headEnd/>
            <a:tailEnd/>
          </a:ln>
          <a:effectLst/>
        </p:spPr>
        <p:txBody>
          <a:bodyPr wrap="none">
            <a:spAutoFit/>
          </a:bodyPr>
          <a:lstStyle/>
          <a:p>
            <a:pPr>
              <a:lnSpc>
                <a:spcPct val="90000"/>
              </a:lnSpc>
              <a:spcBef>
                <a:spcPct val="20000"/>
              </a:spcBef>
            </a:pPr>
            <a:r>
              <a:rPr lang="en-US" sz="2800" b="1" dirty="0">
                <a:solidFill>
                  <a:srgbClr val="CCFF99"/>
                </a:solidFill>
                <a:latin typeface="Arial" pitchFamily="34" charset="0"/>
                <a:ea typeface="Arial Unicode MS" pitchFamily="34" charset="-128"/>
                <a:cs typeface="Arial Unicode MS" pitchFamily="34" charset="-128"/>
              </a:rPr>
              <a:t>         </a:t>
            </a:r>
            <a:r>
              <a:rPr lang="en-US" sz="2800" b="1" dirty="0">
                <a:solidFill>
                  <a:srgbClr val="0070C0"/>
                </a:solidFill>
                <a:latin typeface="Arial" pitchFamily="34" charset="0"/>
                <a:ea typeface="Arial Unicode MS" pitchFamily="34" charset="-128"/>
                <a:cs typeface="Arial Unicode MS" pitchFamily="34" charset="-128"/>
              </a:rPr>
              <a:t> Chronic</a:t>
            </a:r>
          </a:p>
          <a:p>
            <a:pPr>
              <a:lnSpc>
                <a:spcPct val="90000"/>
              </a:lnSpc>
              <a:spcBef>
                <a:spcPct val="20000"/>
              </a:spcBef>
              <a:buFontTx/>
              <a:buChar char="•"/>
            </a:pPr>
            <a:r>
              <a:rPr lang="en-US" sz="2800" dirty="0">
                <a:latin typeface="Arial" pitchFamily="34" charset="0"/>
                <a:ea typeface="Arial Unicode MS" pitchFamily="34" charset="-128"/>
                <a:cs typeface="Arial Unicode MS" pitchFamily="34" charset="-128"/>
              </a:rPr>
              <a:t>Arthritis</a:t>
            </a:r>
          </a:p>
          <a:p>
            <a:pPr>
              <a:lnSpc>
                <a:spcPct val="90000"/>
              </a:lnSpc>
              <a:spcBef>
                <a:spcPct val="20000"/>
              </a:spcBef>
              <a:buFontTx/>
              <a:buChar char="•"/>
            </a:pPr>
            <a:r>
              <a:rPr lang="en-US" sz="2800" dirty="0">
                <a:latin typeface="Arial" pitchFamily="34" charset="0"/>
                <a:ea typeface="Arial Unicode MS" pitchFamily="34" charset="-128"/>
                <a:cs typeface="Arial Unicode MS" pitchFamily="34" charset="-128"/>
              </a:rPr>
              <a:t>Asthma</a:t>
            </a:r>
          </a:p>
          <a:p>
            <a:pPr>
              <a:lnSpc>
                <a:spcPct val="90000"/>
              </a:lnSpc>
              <a:spcBef>
                <a:spcPct val="20000"/>
              </a:spcBef>
              <a:buFontTx/>
              <a:buChar char="•"/>
            </a:pPr>
            <a:r>
              <a:rPr lang="en-US" sz="2800" dirty="0">
                <a:latin typeface="Arial" pitchFamily="34" charset="0"/>
                <a:ea typeface="Arial Unicode MS" pitchFamily="34" charset="-128"/>
                <a:cs typeface="Arial Unicode MS" pitchFamily="34" charset="-128"/>
              </a:rPr>
              <a:t>Atherosclerosis</a:t>
            </a:r>
            <a:endParaRPr lang="en-US" sz="2800" dirty="0">
              <a:ea typeface="Arial Unicode MS" pitchFamily="34" charset="-128"/>
              <a:cs typeface="Arial Unicode MS" pitchFamily="34" charset="-128"/>
            </a:endParaRPr>
          </a:p>
          <a:p>
            <a:pPr>
              <a:lnSpc>
                <a:spcPct val="90000"/>
              </a:lnSpc>
              <a:spcBef>
                <a:spcPct val="20000"/>
              </a:spcBef>
              <a:buFontTx/>
              <a:buChar char="•"/>
            </a:pPr>
            <a:r>
              <a:rPr lang="en-US" sz="2800" dirty="0" err="1">
                <a:latin typeface="Arial" pitchFamily="34" charset="0"/>
                <a:ea typeface="Arial Unicode MS" pitchFamily="34" charset="-128"/>
                <a:cs typeface="Arial Unicode MS" pitchFamily="34" charset="-128"/>
              </a:rPr>
              <a:t>Glomerulonephritis</a:t>
            </a:r>
            <a:endParaRPr lang="en-US" sz="2800" dirty="0">
              <a:ea typeface="Arial Unicode MS" pitchFamily="34" charset="-128"/>
              <a:cs typeface="Arial Unicode MS" pitchFamily="34" charset="-128"/>
            </a:endParaRPr>
          </a:p>
          <a:p>
            <a:pPr>
              <a:lnSpc>
                <a:spcPct val="90000"/>
              </a:lnSpc>
              <a:spcBef>
                <a:spcPct val="20000"/>
              </a:spcBef>
              <a:buFontTx/>
              <a:buChar char="•"/>
            </a:pPr>
            <a:r>
              <a:rPr lang="en-US" sz="2800" dirty="0">
                <a:latin typeface="Arial" pitchFamily="34" charset="0"/>
                <a:ea typeface="Arial Unicode MS" pitchFamily="34" charset="-128"/>
                <a:cs typeface="Arial Unicode MS" pitchFamily="34" charset="-128"/>
              </a:rPr>
              <a:t>Chronic lung disease</a:t>
            </a:r>
            <a:endParaRPr lang="en-US" sz="2800" dirty="0">
              <a:ea typeface="Arial Unicode MS" pitchFamily="34" charset="-128"/>
              <a:cs typeface="Arial Unicode MS" pitchFamily="34" charset="-128"/>
            </a:endParaRPr>
          </a:p>
          <a:p>
            <a:pPr>
              <a:lnSpc>
                <a:spcPct val="90000"/>
              </a:lnSpc>
              <a:spcBef>
                <a:spcPct val="20000"/>
              </a:spcBef>
              <a:buFontTx/>
              <a:buChar char="•"/>
            </a:pPr>
            <a:r>
              <a:rPr lang="en-US" sz="2800" dirty="0">
                <a:latin typeface="Arial" pitchFamily="34" charset="0"/>
                <a:ea typeface="Arial Unicode MS" pitchFamily="34" charset="-128"/>
                <a:cs typeface="Arial Unicode MS" pitchFamily="34" charset="-128"/>
              </a:rPr>
              <a:t>Chronic rejection</a:t>
            </a:r>
            <a:endParaRPr lang="en-US" sz="2800" dirty="0">
              <a:ea typeface="Arial Unicode MS" pitchFamily="34" charset="-128"/>
              <a:cs typeface="Arial Unicode MS" pitchFamily="34" charset="-128"/>
            </a:endParaRPr>
          </a:p>
          <a:p>
            <a:pPr>
              <a:lnSpc>
                <a:spcPct val="90000"/>
              </a:lnSpc>
              <a:spcBef>
                <a:spcPct val="20000"/>
              </a:spcBef>
              <a:buFontTx/>
              <a:buChar char="•"/>
            </a:pPr>
            <a:endParaRPr lang="en-US" sz="2800" dirty="0">
              <a:ea typeface="Arial Unicode MS" pitchFamily="34" charset="-128"/>
              <a:cs typeface="Arial Unicode MS" pitchFamily="34" charset="-128"/>
            </a:endParaRP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762000" y="0"/>
            <a:ext cx="7772400" cy="1143000"/>
          </a:xfrm>
        </p:spPr>
        <p:txBody>
          <a:bodyPr/>
          <a:lstStyle/>
          <a:p>
            <a:r>
              <a:rPr lang="en-US" sz="3600" i="1" dirty="0">
                <a:solidFill>
                  <a:srgbClr val="FF3399"/>
                </a:solidFill>
                <a:latin typeface="Arial" pitchFamily="34" charset="0"/>
                <a:cs typeface="Arial" pitchFamily="34" charset="0"/>
              </a:rPr>
              <a:t>Defects in Leukocyte Function</a:t>
            </a:r>
          </a:p>
        </p:txBody>
      </p:sp>
      <p:sp>
        <p:nvSpPr>
          <p:cNvPr id="413699" name="Rectangle 3"/>
          <p:cNvSpPr>
            <a:spLocks noGrp="1" noChangeArrowheads="1"/>
          </p:cNvSpPr>
          <p:nvPr>
            <p:ph idx="1"/>
          </p:nvPr>
        </p:nvSpPr>
        <p:spPr>
          <a:xfrm>
            <a:off x="357158" y="1500174"/>
            <a:ext cx="8229600" cy="4829180"/>
          </a:xfrm>
        </p:spPr>
        <p:txBody>
          <a:bodyPr>
            <a:normAutofit/>
          </a:bodyPr>
          <a:lstStyle/>
          <a:p>
            <a:pPr>
              <a:lnSpc>
                <a:spcPct val="90000"/>
              </a:lnSpc>
            </a:pPr>
            <a:r>
              <a:rPr lang="en-US" sz="2800" dirty="0">
                <a:latin typeface="Arial" pitchFamily="34" charset="0"/>
              </a:rPr>
              <a:t>Defects in leukocyte function, both genetic and acquired, lead to increased vulnerability to infections:</a:t>
            </a:r>
          </a:p>
          <a:p>
            <a:pPr lvl="1">
              <a:lnSpc>
                <a:spcPct val="90000"/>
              </a:lnSpc>
            </a:pPr>
            <a:r>
              <a:rPr lang="en-US" sz="2400" i="1" dirty="0">
                <a:latin typeface="Arial" pitchFamily="34" charset="0"/>
              </a:rPr>
              <a:t>Defects in leukocyte </a:t>
            </a:r>
            <a:r>
              <a:rPr lang="en-US" sz="2400" i="1" dirty="0" smtClean="0">
                <a:latin typeface="Arial" pitchFamily="34" charset="0"/>
              </a:rPr>
              <a:t>adhesion</a:t>
            </a:r>
            <a:endParaRPr lang="en-US" sz="2400" dirty="0">
              <a:latin typeface="Arial" pitchFamily="34" charset="0"/>
            </a:endParaRPr>
          </a:p>
          <a:p>
            <a:pPr lvl="1">
              <a:lnSpc>
                <a:spcPct val="90000"/>
              </a:lnSpc>
            </a:pPr>
            <a:r>
              <a:rPr lang="en-US" sz="2400" dirty="0">
                <a:latin typeface="Arial" pitchFamily="34" charset="0"/>
              </a:rPr>
              <a:t> </a:t>
            </a:r>
            <a:r>
              <a:rPr lang="en-US" sz="2400" i="1" dirty="0">
                <a:latin typeface="Arial" pitchFamily="34" charset="0"/>
              </a:rPr>
              <a:t>Defects in </a:t>
            </a:r>
            <a:r>
              <a:rPr lang="en-US" sz="2400" i="1" dirty="0" err="1">
                <a:latin typeface="Arial" pitchFamily="34" charset="0"/>
              </a:rPr>
              <a:t>microbicidal</a:t>
            </a:r>
            <a:r>
              <a:rPr lang="en-US" sz="2400" i="1" dirty="0">
                <a:latin typeface="Arial" pitchFamily="34" charset="0"/>
              </a:rPr>
              <a:t> activity</a:t>
            </a:r>
            <a:r>
              <a:rPr lang="en-US" sz="2400" dirty="0">
                <a:latin typeface="Arial" pitchFamily="34" charset="0"/>
              </a:rPr>
              <a:t>. The importance of oxygen-dependent bactericidal mechanisms is </a:t>
            </a:r>
            <a:r>
              <a:rPr lang="en-US" sz="2400" dirty="0" smtClean="0">
                <a:latin typeface="Arial" pitchFamily="34" charset="0"/>
              </a:rPr>
              <a:t>seen in </a:t>
            </a:r>
            <a:r>
              <a:rPr lang="en-US" sz="2400" dirty="0">
                <a:latin typeface="Arial" pitchFamily="34" charset="0"/>
              </a:rPr>
              <a:t>a group of congenital disorders with defects in bacterial killing called </a:t>
            </a:r>
            <a:r>
              <a:rPr lang="en-US" sz="2400" i="1" dirty="0">
                <a:latin typeface="Arial" pitchFamily="34" charset="0"/>
              </a:rPr>
              <a:t>chronic </a:t>
            </a:r>
            <a:r>
              <a:rPr lang="en-US" sz="2400" i="1" dirty="0" err="1">
                <a:latin typeface="Arial" pitchFamily="34" charset="0"/>
              </a:rPr>
              <a:t>granulomatous</a:t>
            </a:r>
            <a:r>
              <a:rPr lang="en-US" sz="2400" i="1" dirty="0">
                <a:latin typeface="Arial" pitchFamily="34" charset="0"/>
              </a:rPr>
              <a:t> disease</a:t>
            </a:r>
            <a:r>
              <a:rPr lang="en-US" sz="2400" dirty="0">
                <a:latin typeface="Arial" pitchFamily="34" charset="0"/>
              </a:rPr>
              <a:t> </a:t>
            </a:r>
            <a:endParaRPr lang="en-US" sz="2400" dirty="0" smtClean="0">
              <a:latin typeface="Arial" pitchFamily="34" charset="0"/>
            </a:endParaRPr>
          </a:p>
          <a:p>
            <a:pPr lvl="1">
              <a:lnSpc>
                <a:spcPct val="90000"/>
              </a:lnSpc>
            </a:pPr>
            <a:r>
              <a:rPr lang="en-US" sz="2400" i="1" dirty="0" smtClean="0">
                <a:latin typeface="Arial" pitchFamily="34" charset="0"/>
              </a:rPr>
              <a:t>Defects in </a:t>
            </a:r>
            <a:r>
              <a:rPr lang="en-US" sz="2400" i="1" dirty="0" err="1" smtClean="0">
                <a:latin typeface="Arial" pitchFamily="34" charset="0"/>
              </a:rPr>
              <a:t>phagolysosome</a:t>
            </a:r>
            <a:r>
              <a:rPr lang="en-US" sz="2400" i="1" dirty="0" smtClean="0">
                <a:latin typeface="Arial" pitchFamily="34" charset="0"/>
              </a:rPr>
              <a:t> function</a:t>
            </a:r>
            <a:r>
              <a:rPr lang="en-US" sz="2400" dirty="0" smtClean="0">
                <a:latin typeface="Arial" pitchFamily="34" charset="0"/>
              </a:rPr>
              <a:t>. One such disorder is </a:t>
            </a:r>
            <a:r>
              <a:rPr lang="en-US" sz="2400" i="1" dirty="0" err="1" smtClean="0">
                <a:latin typeface="Arial" pitchFamily="34" charset="0"/>
              </a:rPr>
              <a:t>Ch</a:t>
            </a:r>
            <a:r>
              <a:rPr lang="en-US" sz="2400" i="1" dirty="0" err="1" smtClean="0">
                <a:latin typeface="Times New Roman"/>
              </a:rPr>
              <a:t>é</a:t>
            </a:r>
            <a:r>
              <a:rPr lang="en-US" sz="2400" i="1" dirty="0" err="1" smtClean="0">
                <a:latin typeface="Arial" pitchFamily="34" charset="0"/>
              </a:rPr>
              <a:t>diak</a:t>
            </a:r>
            <a:r>
              <a:rPr lang="en-US" sz="2400" i="1" dirty="0" smtClean="0">
                <a:latin typeface="Arial" pitchFamily="34" charset="0"/>
              </a:rPr>
              <a:t>-Higashi syndrome</a:t>
            </a:r>
            <a:r>
              <a:rPr lang="en-US" sz="2400" dirty="0" smtClean="0">
                <a:latin typeface="Arial" pitchFamily="34" charset="0"/>
              </a:rPr>
              <a:t>, an </a:t>
            </a:r>
            <a:r>
              <a:rPr lang="en-US" sz="2400" dirty="0" err="1" smtClean="0">
                <a:latin typeface="Arial" pitchFamily="34" charset="0"/>
              </a:rPr>
              <a:t>autosomal</a:t>
            </a:r>
            <a:r>
              <a:rPr lang="en-US" sz="2400" dirty="0" smtClean="0">
                <a:latin typeface="Arial" pitchFamily="34" charset="0"/>
              </a:rPr>
              <a:t> recessive condition characterized by </a:t>
            </a:r>
            <a:r>
              <a:rPr lang="en-US" sz="2400" dirty="0" err="1" smtClean="0">
                <a:latin typeface="Arial" pitchFamily="34" charset="0"/>
              </a:rPr>
              <a:t>neutropenia</a:t>
            </a:r>
            <a:r>
              <a:rPr lang="en-US" sz="2400" dirty="0" smtClean="0">
                <a:latin typeface="Arial" pitchFamily="34" charset="0"/>
              </a:rPr>
              <a:t> (decreased numbers of </a:t>
            </a:r>
            <a:r>
              <a:rPr lang="en-US" sz="2400" dirty="0" err="1" smtClean="0">
                <a:latin typeface="Arial" pitchFamily="34" charset="0"/>
              </a:rPr>
              <a:t>neutrophils</a:t>
            </a:r>
            <a:r>
              <a:rPr lang="en-US" sz="2400" dirty="0" smtClean="0">
                <a:latin typeface="Arial" pitchFamily="34" charset="0"/>
              </a:rPr>
              <a:t>), defective </a:t>
            </a:r>
            <a:r>
              <a:rPr lang="en-US" sz="2400" dirty="0" err="1" smtClean="0">
                <a:latin typeface="Arial" pitchFamily="34" charset="0"/>
              </a:rPr>
              <a:t>degranulation</a:t>
            </a:r>
            <a:r>
              <a:rPr lang="en-US" sz="2400" dirty="0" smtClean="0">
                <a:latin typeface="Arial" pitchFamily="34" charset="0"/>
              </a:rPr>
              <a:t>, and delayed microbial killing`</a:t>
            </a:r>
            <a:endParaRPr lang="en-US" sz="2400" dirty="0">
              <a:latin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609600" y="-228600"/>
            <a:ext cx="7772400" cy="1143000"/>
          </a:xfrm>
        </p:spPr>
        <p:txBody>
          <a:bodyPr/>
          <a:lstStyle/>
          <a:p>
            <a:r>
              <a:rPr lang="en-US" sz="3600" i="1" dirty="0">
                <a:solidFill>
                  <a:srgbClr val="FF3399"/>
                </a:solidFill>
                <a:latin typeface="Arial" pitchFamily="34" charset="0"/>
                <a:cs typeface="Arial" pitchFamily="34" charset="0"/>
              </a:rPr>
              <a:t>Defects in Leukocyte Function</a:t>
            </a:r>
            <a:r>
              <a:rPr lang="en-US" i="1" dirty="0">
                <a:solidFill>
                  <a:srgbClr val="000000"/>
                </a:solidFill>
                <a:latin typeface="Arial" pitchFamily="34" charset="0"/>
                <a:cs typeface="Arial" pitchFamily="34" charset="0"/>
              </a:rPr>
              <a:t> </a:t>
            </a:r>
          </a:p>
        </p:txBody>
      </p:sp>
      <p:sp>
        <p:nvSpPr>
          <p:cNvPr id="414723" name="Rectangle 3"/>
          <p:cNvSpPr>
            <a:spLocks noGrp="1" noChangeArrowheads="1"/>
          </p:cNvSpPr>
          <p:nvPr>
            <p:ph idx="1"/>
          </p:nvPr>
        </p:nvSpPr>
        <p:spPr>
          <a:xfrm>
            <a:off x="0" y="1357298"/>
            <a:ext cx="8610600" cy="5000660"/>
          </a:xfrm>
        </p:spPr>
        <p:txBody>
          <a:bodyPr>
            <a:normAutofit fontScale="85000" lnSpcReduction="20000"/>
          </a:bodyPr>
          <a:lstStyle/>
          <a:p>
            <a:pPr>
              <a:lnSpc>
                <a:spcPct val="90000"/>
              </a:lnSpc>
              <a:buFontTx/>
              <a:buNone/>
            </a:pPr>
            <a:r>
              <a:rPr lang="en-US" sz="2800" b="1" i="1" dirty="0">
                <a:solidFill>
                  <a:schemeClr val="accent5">
                    <a:lumMod val="75000"/>
                  </a:schemeClr>
                </a:solidFill>
                <a:latin typeface="Arial" pitchFamily="34" charset="0"/>
                <a:cs typeface="Arial" pitchFamily="34" charset="0"/>
              </a:rPr>
              <a:t>Genetic</a:t>
            </a:r>
            <a:endParaRPr lang="en-US" sz="2800" dirty="0">
              <a:solidFill>
                <a:schemeClr val="accent5">
                  <a:lumMod val="75000"/>
                </a:schemeClr>
              </a:solidFill>
              <a:latin typeface="Arial Unicode MS" pitchFamily="34" charset="-128"/>
              <a:ea typeface="Arial Unicode MS" pitchFamily="34" charset="-128"/>
              <a:cs typeface="Arial Unicode MS" pitchFamily="34" charset="-128"/>
            </a:endParaRPr>
          </a:p>
          <a:p>
            <a:pPr>
              <a:lnSpc>
                <a:spcPct val="90000"/>
              </a:lnSpc>
            </a:pPr>
            <a:r>
              <a:rPr lang="en-US" sz="2400" dirty="0">
                <a:solidFill>
                  <a:srgbClr val="0070C0"/>
                </a:solidFill>
                <a:latin typeface="Arial" pitchFamily="34" charset="0"/>
                <a:cs typeface="Arial" pitchFamily="34" charset="0"/>
              </a:rPr>
              <a:t>Leukocyte adhesion deficiency 1</a:t>
            </a:r>
            <a:endParaRPr lang="en-US" sz="2400" dirty="0">
              <a:solidFill>
                <a:srgbClr val="0070C0"/>
              </a:solidFill>
              <a:latin typeface="Arial Unicode MS" pitchFamily="34" charset="-128"/>
              <a:ea typeface="Arial Unicode MS" pitchFamily="34" charset="-128"/>
              <a:cs typeface="Arial Unicode MS" pitchFamily="34" charset="-128"/>
            </a:endParaRPr>
          </a:p>
          <a:p>
            <a:pPr lvl="2">
              <a:lnSpc>
                <a:spcPct val="90000"/>
              </a:lnSpc>
            </a:pPr>
            <a:r>
              <a:rPr lang="en-US" sz="2800" dirty="0">
                <a:solidFill>
                  <a:schemeClr val="tx2"/>
                </a:solidFill>
                <a:latin typeface="Arial" pitchFamily="34" charset="0"/>
                <a:cs typeface="Arial" pitchFamily="34" charset="0"/>
              </a:rPr>
              <a:t>β chain of CD11/CD18 </a:t>
            </a:r>
            <a:r>
              <a:rPr lang="en-US" sz="2800" dirty="0" err="1">
                <a:solidFill>
                  <a:schemeClr val="tx2"/>
                </a:solidFill>
                <a:latin typeface="Arial" pitchFamily="34" charset="0"/>
                <a:cs typeface="Arial" pitchFamily="34" charset="0"/>
              </a:rPr>
              <a:t>integrins</a:t>
            </a:r>
            <a:endParaRPr lang="en-US" sz="2800" dirty="0">
              <a:solidFill>
                <a:schemeClr val="tx2"/>
              </a:solidFill>
              <a:latin typeface="Arial" pitchFamily="34" charset="0"/>
              <a:cs typeface="Arial" pitchFamily="34" charset="0"/>
            </a:endParaRPr>
          </a:p>
          <a:p>
            <a:pPr>
              <a:lnSpc>
                <a:spcPct val="90000"/>
              </a:lnSpc>
            </a:pPr>
            <a:r>
              <a:rPr lang="en-US" sz="2400" dirty="0">
                <a:solidFill>
                  <a:srgbClr val="0070C0"/>
                </a:solidFill>
                <a:latin typeface="Arial" pitchFamily="34" charset="0"/>
                <a:cs typeface="Arial" pitchFamily="34" charset="0"/>
              </a:rPr>
              <a:t>Leukocyte adhesion deficiency 2</a:t>
            </a:r>
          </a:p>
          <a:p>
            <a:pPr lvl="2">
              <a:lnSpc>
                <a:spcPct val="90000"/>
              </a:lnSpc>
            </a:pPr>
            <a:r>
              <a:rPr lang="en-US" sz="3100" dirty="0" err="1">
                <a:solidFill>
                  <a:schemeClr val="tx2"/>
                </a:solidFill>
                <a:latin typeface="Arial" pitchFamily="34" charset="0"/>
                <a:cs typeface="Arial" pitchFamily="34" charset="0"/>
              </a:rPr>
              <a:t>Fucosyl</a:t>
            </a:r>
            <a:r>
              <a:rPr lang="en-US" sz="3100" dirty="0">
                <a:solidFill>
                  <a:schemeClr val="tx2"/>
                </a:solidFill>
                <a:latin typeface="Arial" pitchFamily="34" charset="0"/>
                <a:cs typeface="Arial" pitchFamily="34" charset="0"/>
              </a:rPr>
              <a:t> </a:t>
            </a:r>
            <a:r>
              <a:rPr lang="en-US" sz="3100" dirty="0" err="1">
                <a:solidFill>
                  <a:schemeClr val="tx2"/>
                </a:solidFill>
                <a:latin typeface="Arial" pitchFamily="34" charset="0"/>
                <a:cs typeface="Arial" pitchFamily="34" charset="0"/>
              </a:rPr>
              <a:t>transferase</a:t>
            </a:r>
            <a:r>
              <a:rPr lang="en-US" sz="3100" dirty="0">
                <a:solidFill>
                  <a:schemeClr val="tx2"/>
                </a:solidFill>
                <a:latin typeface="Arial" pitchFamily="34" charset="0"/>
                <a:cs typeface="Arial" pitchFamily="34" charset="0"/>
              </a:rPr>
              <a:t> required for synthesis of </a:t>
            </a:r>
            <a:r>
              <a:rPr lang="en-US" sz="3100" dirty="0" err="1">
                <a:solidFill>
                  <a:schemeClr val="tx2"/>
                </a:solidFill>
                <a:latin typeface="Arial" pitchFamily="34" charset="0"/>
                <a:cs typeface="Arial" pitchFamily="34" charset="0"/>
              </a:rPr>
              <a:t>sialylated</a:t>
            </a:r>
            <a:r>
              <a:rPr lang="en-US" sz="3100" dirty="0">
                <a:solidFill>
                  <a:schemeClr val="tx2"/>
                </a:solidFill>
                <a:latin typeface="Arial" pitchFamily="34" charset="0"/>
                <a:cs typeface="Arial" pitchFamily="34" charset="0"/>
              </a:rPr>
              <a:t> oligosaccharide (receptor for </a:t>
            </a:r>
            <a:r>
              <a:rPr lang="en-US" sz="3100" dirty="0" err="1">
                <a:solidFill>
                  <a:schemeClr val="tx2"/>
                </a:solidFill>
                <a:latin typeface="Arial" pitchFamily="34" charset="0"/>
                <a:cs typeface="Arial" pitchFamily="34" charset="0"/>
              </a:rPr>
              <a:t>selectin</a:t>
            </a:r>
            <a:r>
              <a:rPr lang="en-US" sz="2000" dirty="0">
                <a:solidFill>
                  <a:schemeClr val="tx2"/>
                </a:solidFill>
                <a:latin typeface="Arial" pitchFamily="34" charset="0"/>
                <a:cs typeface="Arial" pitchFamily="34" charset="0"/>
              </a:rPr>
              <a:t>)</a:t>
            </a:r>
            <a:endParaRPr lang="en-US" sz="2000" dirty="0">
              <a:solidFill>
                <a:schemeClr val="tx2"/>
              </a:solidFill>
              <a:latin typeface="Arial Unicode MS" pitchFamily="34" charset="-128"/>
              <a:ea typeface="Arial Unicode MS" pitchFamily="34" charset="-128"/>
              <a:cs typeface="Arial Unicode MS" pitchFamily="34" charset="-128"/>
            </a:endParaRPr>
          </a:p>
          <a:p>
            <a:pPr>
              <a:lnSpc>
                <a:spcPct val="90000"/>
              </a:lnSpc>
            </a:pPr>
            <a:r>
              <a:rPr lang="en-US" sz="2400" dirty="0">
                <a:solidFill>
                  <a:srgbClr val="0070C0"/>
                </a:solidFill>
                <a:latin typeface="Arial" pitchFamily="34" charset="0"/>
                <a:cs typeface="Arial" pitchFamily="34" charset="0"/>
              </a:rPr>
              <a:t>Chronic </a:t>
            </a:r>
            <a:r>
              <a:rPr lang="en-US" sz="2400" dirty="0" err="1">
                <a:solidFill>
                  <a:srgbClr val="0070C0"/>
                </a:solidFill>
                <a:latin typeface="Arial" pitchFamily="34" charset="0"/>
                <a:cs typeface="Arial" pitchFamily="34" charset="0"/>
              </a:rPr>
              <a:t>granulomatous</a:t>
            </a:r>
            <a:r>
              <a:rPr lang="en-US" sz="2400" dirty="0">
                <a:solidFill>
                  <a:srgbClr val="0070C0"/>
                </a:solidFill>
                <a:latin typeface="Arial" pitchFamily="34" charset="0"/>
                <a:cs typeface="Arial" pitchFamily="34" charset="0"/>
              </a:rPr>
              <a:t> disease</a:t>
            </a:r>
          </a:p>
          <a:p>
            <a:pPr lvl="2">
              <a:lnSpc>
                <a:spcPct val="90000"/>
              </a:lnSpc>
            </a:pPr>
            <a:r>
              <a:rPr lang="en-US" sz="3100" dirty="0">
                <a:solidFill>
                  <a:schemeClr val="tx2"/>
                </a:solidFill>
                <a:latin typeface="Arial" pitchFamily="34" charset="0"/>
                <a:cs typeface="Arial" pitchFamily="34" charset="0"/>
              </a:rPr>
              <a:t>Decreased oxidative burst</a:t>
            </a:r>
          </a:p>
          <a:p>
            <a:pPr lvl="1">
              <a:lnSpc>
                <a:spcPct val="90000"/>
              </a:lnSpc>
            </a:pPr>
            <a:r>
              <a:rPr lang="en-US" sz="2400" dirty="0">
                <a:solidFill>
                  <a:srgbClr val="0070C0"/>
                </a:solidFill>
                <a:latin typeface="Arial" pitchFamily="34" charset="0"/>
                <a:cs typeface="Arial" pitchFamily="34" charset="0"/>
              </a:rPr>
              <a:t>X-linke</a:t>
            </a:r>
            <a:r>
              <a:rPr lang="en-US" sz="2600" dirty="0">
                <a:solidFill>
                  <a:srgbClr val="0070C0"/>
                </a:solidFill>
                <a:latin typeface="Arial" pitchFamily="34" charset="0"/>
                <a:cs typeface="Arial" pitchFamily="34" charset="0"/>
              </a:rPr>
              <a:t>d</a:t>
            </a:r>
          </a:p>
          <a:p>
            <a:pPr lvl="2">
              <a:lnSpc>
                <a:spcPct val="90000"/>
              </a:lnSpc>
            </a:pPr>
            <a:r>
              <a:rPr lang="en-US" sz="3100" dirty="0">
                <a:solidFill>
                  <a:schemeClr val="tx2"/>
                </a:solidFill>
                <a:latin typeface="Arial" pitchFamily="34" charset="0"/>
                <a:cs typeface="Arial" pitchFamily="34" charset="0"/>
              </a:rPr>
              <a:t>NADPH </a:t>
            </a:r>
            <a:r>
              <a:rPr lang="en-US" sz="3100" dirty="0" err="1">
                <a:solidFill>
                  <a:schemeClr val="tx2"/>
                </a:solidFill>
                <a:latin typeface="Arial" pitchFamily="34" charset="0"/>
                <a:cs typeface="Arial" pitchFamily="34" charset="0"/>
              </a:rPr>
              <a:t>oxidase</a:t>
            </a:r>
            <a:r>
              <a:rPr lang="en-US" sz="3100" dirty="0">
                <a:solidFill>
                  <a:schemeClr val="tx2"/>
                </a:solidFill>
                <a:latin typeface="Arial" pitchFamily="34" charset="0"/>
                <a:cs typeface="Arial" pitchFamily="34" charset="0"/>
              </a:rPr>
              <a:t> (membrane component)</a:t>
            </a:r>
          </a:p>
          <a:p>
            <a:pPr marL="742950" lvl="2" indent="-342900">
              <a:lnSpc>
                <a:spcPct val="90000"/>
              </a:lnSpc>
              <a:buSzPct val="50000"/>
              <a:buFont typeface="Wingdings 2"/>
              <a:buChar char=""/>
            </a:pPr>
            <a:r>
              <a:rPr lang="en-US" sz="2000" dirty="0" err="1">
                <a:solidFill>
                  <a:srgbClr val="0070C0"/>
                </a:solidFill>
                <a:latin typeface="Arial" pitchFamily="34" charset="0"/>
                <a:cs typeface="Arial" pitchFamily="34" charset="0"/>
              </a:rPr>
              <a:t>Autosomal</a:t>
            </a:r>
            <a:r>
              <a:rPr lang="en-US" sz="2000" dirty="0">
                <a:solidFill>
                  <a:srgbClr val="0070C0"/>
                </a:solidFill>
                <a:latin typeface="Arial" pitchFamily="34" charset="0"/>
                <a:cs typeface="Arial" pitchFamily="34" charset="0"/>
              </a:rPr>
              <a:t> recessive</a:t>
            </a:r>
          </a:p>
          <a:p>
            <a:pPr marL="2171700" lvl="6" indent="-342900">
              <a:lnSpc>
                <a:spcPct val="90000"/>
              </a:lnSpc>
              <a:buSzPct val="50000"/>
              <a:buFont typeface="Wingdings" pitchFamily="2" charset="2"/>
              <a:buChar char="Ø"/>
            </a:pPr>
            <a:r>
              <a:rPr lang="en-US" sz="2800" dirty="0" err="1">
                <a:solidFill>
                  <a:schemeClr val="tx2"/>
                </a:solidFill>
                <a:latin typeface="Arial" pitchFamily="34" charset="0"/>
                <a:cs typeface="Arial" pitchFamily="34" charset="0"/>
              </a:rPr>
              <a:t>NADPH oxidase (cytoplasmic components)</a:t>
            </a:r>
          </a:p>
          <a:p>
            <a:pPr marL="2114550" lvl="5" indent="-342900">
              <a:lnSpc>
                <a:spcPct val="90000"/>
              </a:lnSpc>
              <a:buSzPct val="50000"/>
              <a:buFont typeface="Wingdings" pitchFamily="2" charset="2"/>
              <a:buChar char="Ø"/>
            </a:pPr>
            <a:r>
              <a:rPr lang="en-US" sz="2800" dirty="0" smtClean="0">
                <a:solidFill>
                  <a:schemeClr val="tx2"/>
                </a:solidFill>
                <a:latin typeface="Arial" pitchFamily="34" charset="0"/>
                <a:cs typeface="Arial" pitchFamily="34" charset="0"/>
              </a:rPr>
              <a:t> </a:t>
            </a:r>
            <a:r>
              <a:rPr lang="en-US" sz="2800" dirty="0" err="1" smtClean="0">
                <a:solidFill>
                  <a:schemeClr val="tx2"/>
                </a:solidFill>
                <a:latin typeface="Arial" pitchFamily="34" charset="0"/>
                <a:cs typeface="Arial" pitchFamily="34" charset="0"/>
              </a:rPr>
              <a:t>Myeloperoxidase</a:t>
            </a:r>
            <a:r>
              <a:rPr lang="en-US" sz="2800" dirty="0" smtClean="0">
                <a:solidFill>
                  <a:schemeClr val="tx2"/>
                </a:solidFill>
                <a:latin typeface="Arial" pitchFamily="34" charset="0"/>
                <a:cs typeface="Arial" pitchFamily="34" charset="0"/>
              </a:rPr>
              <a:t> </a:t>
            </a:r>
            <a:r>
              <a:rPr lang="en-US" sz="2800" dirty="0">
                <a:solidFill>
                  <a:schemeClr val="tx2"/>
                </a:solidFill>
                <a:latin typeface="Arial" pitchFamily="34" charset="0"/>
                <a:cs typeface="Arial" pitchFamily="34" charset="0"/>
              </a:rPr>
              <a:t>deficiency</a:t>
            </a:r>
          </a:p>
          <a:p>
            <a:pPr lvl="4">
              <a:lnSpc>
                <a:spcPct val="90000"/>
              </a:lnSpc>
              <a:buFont typeface="Wingdings" pitchFamily="2" charset="2"/>
              <a:buChar char="Ø"/>
            </a:pPr>
            <a:r>
              <a:rPr lang="en-US" sz="2800" dirty="0" smtClean="0">
                <a:solidFill>
                  <a:schemeClr val="tx2"/>
                </a:solidFill>
                <a:latin typeface="Arial" pitchFamily="34" charset="0"/>
                <a:cs typeface="Arial" pitchFamily="34" charset="0"/>
              </a:rPr>
              <a:t> Absent </a:t>
            </a:r>
            <a:r>
              <a:rPr lang="en-US" sz="2800" dirty="0">
                <a:solidFill>
                  <a:schemeClr val="tx2"/>
                </a:solidFill>
                <a:latin typeface="Arial" pitchFamily="34" charset="0"/>
                <a:cs typeface="Arial" pitchFamily="34" charset="0"/>
              </a:rPr>
              <a:t>MPO-H2O2 system</a:t>
            </a:r>
          </a:p>
          <a:p>
            <a:pPr>
              <a:lnSpc>
                <a:spcPct val="90000"/>
              </a:lnSpc>
            </a:pPr>
            <a:r>
              <a:rPr lang="en-US" sz="2600" dirty="0" err="1">
                <a:solidFill>
                  <a:srgbClr val="0070C0"/>
                </a:solidFill>
                <a:latin typeface="Arial" pitchFamily="34" charset="0"/>
                <a:cs typeface="Arial" pitchFamily="34" charset="0"/>
              </a:rPr>
              <a:t>Chédiak</a:t>
            </a:r>
            <a:r>
              <a:rPr lang="en-US" sz="2600" dirty="0">
                <a:solidFill>
                  <a:srgbClr val="0070C0"/>
                </a:solidFill>
                <a:latin typeface="Arial" pitchFamily="34" charset="0"/>
                <a:cs typeface="Arial" pitchFamily="34" charset="0"/>
              </a:rPr>
              <a:t>-Higashi syndrome</a:t>
            </a:r>
          </a:p>
          <a:p>
            <a:pPr lvl="2">
              <a:lnSpc>
                <a:spcPct val="90000"/>
              </a:lnSpc>
            </a:pPr>
            <a:r>
              <a:rPr lang="en-US" sz="2800" dirty="0" err="1">
                <a:solidFill>
                  <a:schemeClr val="tx2"/>
                </a:solidFill>
                <a:latin typeface="Arial" pitchFamily="34" charset="0"/>
                <a:cs typeface="Arial" pitchFamily="34" charset="0"/>
              </a:rPr>
              <a:t>Protein involved in organelle membrane fusion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202" name="Picture 2" descr="INFL006"/>
          <p:cNvPicPr>
            <a:picLocks noChangeAspect="1" noChangeArrowheads="1"/>
          </p:cNvPicPr>
          <p:nvPr/>
        </p:nvPicPr>
        <p:blipFill>
          <a:blip r:embed="rId3">
            <a:lum bright="18000" contrast="18000"/>
          </a:blip>
          <a:srcRect/>
          <a:stretch>
            <a:fillRect/>
          </a:stretch>
        </p:blipFill>
        <p:spPr bwMode="auto">
          <a:xfrm>
            <a:off x="304800" y="533400"/>
            <a:ext cx="8382000" cy="548798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685800" y="381000"/>
            <a:ext cx="7772400" cy="1143000"/>
          </a:xfrm>
        </p:spPr>
        <p:txBody>
          <a:bodyPr/>
          <a:lstStyle/>
          <a:p>
            <a:r>
              <a:rPr lang="en-US" sz="3600" i="1">
                <a:solidFill>
                  <a:srgbClr val="FF3399"/>
                </a:solidFill>
                <a:latin typeface="Arial" pitchFamily="34" charset="0"/>
                <a:cs typeface="Arial" pitchFamily="34" charset="0"/>
              </a:rPr>
              <a:t>Defects in Leukocyte Function</a:t>
            </a:r>
          </a:p>
        </p:txBody>
      </p:sp>
      <p:sp>
        <p:nvSpPr>
          <p:cNvPr id="415747" name="Rectangle 3"/>
          <p:cNvSpPr>
            <a:spLocks noGrp="1" noChangeArrowheads="1"/>
          </p:cNvSpPr>
          <p:nvPr>
            <p:ph idx="1"/>
          </p:nvPr>
        </p:nvSpPr>
        <p:spPr>
          <a:xfrm>
            <a:off x="838200" y="1676400"/>
            <a:ext cx="7772400" cy="4114800"/>
          </a:xfrm>
        </p:spPr>
        <p:txBody>
          <a:bodyPr/>
          <a:lstStyle/>
          <a:p>
            <a:pPr>
              <a:lnSpc>
                <a:spcPct val="90000"/>
              </a:lnSpc>
              <a:buFontTx/>
              <a:buNone/>
            </a:pPr>
            <a:r>
              <a:rPr lang="en-US" sz="2800" b="1" i="1" dirty="0">
                <a:solidFill>
                  <a:srgbClr val="0070C0"/>
                </a:solidFill>
                <a:latin typeface="Arial" pitchFamily="34" charset="0"/>
                <a:cs typeface="Arial" pitchFamily="34" charset="0"/>
              </a:rPr>
              <a:t>Acquired</a:t>
            </a:r>
            <a:endParaRPr lang="en-US" sz="2800" dirty="0">
              <a:solidFill>
                <a:srgbClr val="0070C0"/>
              </a:solidFill>
              <a:latin typeface="Arial Unicode MS" pitchFamily="34" charset="-128"/>
              <a:ea typeface="Arial Unicode MS" pitchFamily="34" charset="-128"/>
              <a:cs typeface="Arial Unicode MS" pitchFamily="34" charset="-128"/>
            </a:endParaRPr>
          </a:p>
          <a:p>
            <a:pPr>
              <a:lnSpc>
                <a:spcPct val="90000"/>
              </a:lnSpc>
            </a:pPr>
            <a:r>
              <a:rPr lang="en-US" sz="2800" dirty="0">
                <a:latin typeface="Arial" pitchFamily="34" charset="0"/>
                <a:cs typeface="Arial" pitchFamily="34" charset="0"/>
              </a:rPr>
              <a:t>Thermal injury, diabetes, malignancy, sepsis, </a:t>
            </a:r>
            <a:r>
              <a:rPr lang="en-US" sz="2800" dirty="0" err="1">
                <a:latin typeface="Arial" pitchFamily="34" charset="0"/>
                <a:cs typeface="Arial" pitchFamily="34" charset="0"/>
              </a:rPr>
              <a:t>immunodeficiencies</a:t>
            </a:r>
            <a:endParaRPr lang="en-US" sz="2800" dirty="0">
              <a:latin typeface="Arial" pitchFamily="34" charset="0"/>
              <a:cs typeface="Arial" pitchFamily="34" charset="0"/>
            </a:endParaRPr>
          </a:p>
          <a:p>
            <a:pPr lvl="1">
              <a:lnSpc>
                <a:spcPct val="90000"/>
              </a:lnSpc>
            </a:pPr>
            <a:r>
              <a:rPr lang="en-US" sz="2400" dirty="0" err="1">
                <a:solidFill>
                  <a:schemeClr val="tx2"/>
                </a:solidFill>
                <a:latin typeface="Arial" pitchFamily="34" charset="0"/>
                <a:cs typeface="Arial" pitchFamily="34" charset="0"/>
              </a:rPr>
              <a:t>Chemotaxis</a:t>
            </a:r>
            <a:endParaRPr lang="en-US" sz="2400" dirty="0">
              <a:solidFill>
                <a:schemeClr val="tx2"/>
              </a:solidFill>
              <a:latin typeface="Arial Unicode MS" pitchFamily="34" charset="-128"/>
              <a:ea typeface="Arial Unicode MS" pitchFamily="34" charset="-128"/>
              <a:cs typeface="Arial Unicode MS" pitchFamily="34" charset="-128"/>
            </a:endParaRPr>
          </a:p>
          <a:p>
            <a:pPr>
              <a:lnSpc>
                <a:spcPct val="90000"/>
              </a:lnSpc>
            </a:pPr>
            <a:r>
              <a:rPr lang="en-US" sz="2800" dirty="0" err="1">
                <a:latin typeface="Arial" pitchFamily="34" charset="0"/>
                <a:cs typeface="Arial" pitchFamily="34" charset="0"/>
              </a:rPr>
              <a:t>Hemodialysis</a:t>
            </a:r>
            <a:r>
              <a:rPr lang="en-US" sz="2800" dirty="0">
                <a:latin typeface="Arial" pitchFamily="34" charset="0"/>
                <a:cs typeface="Arial" pitchFamily="34" charset="0"/>
              </a:rPr>
              <a:t>, diabetes mellitus</a:t>
            </a:r>
            <a:endParaRPr lang="en-US" sz="2800" dirty="0">
              <a:latin typeface="Arial Unicode MS" pitchFamily="34" charset="-128"/>
              <a:ea typeface="Arial Unicode MS" pitchFamily="34" charset="-128"/>
              <a:cs typeface="Arial Unicode MS" pitchFamily="34" charset="-128"/>
            </a:endParaRPr>
          </a:p>
          <a:p>
            <a:pPr lvl="1">
              <a:lnSpc>
                <a:spcPct val="90000"/>
              </a:lnSpc>
            </a:pPr>
            <a:r>
              <a:rPr lang="en-US" sz="2400" dirty="0">
                <a:solidFill>
                  <a:schemeClr val="tx2"/>
                </a:solidFill>
                <a:latin typeface="Arial" pitchFamily="34" charset="0"/>
                <a:cs typeface="Arial" pitchFamily="34" charset="0"/>
              </a:rPr>
              <a:t>Adhesion</a:t>
            </a:r>
            <a:endParaRPr lang="en-US" sz="2400" dirty="0">
              <a:solidFill>
                <a:schemeClr val="tx2"/>
              </a:solidFill>
              <a:latin typeface="Arial Unicode MS" pitchFamily="34" charset="-128"/>
              <a:ea typeface="Arial Unicode MS" pitchFamily="34" charset="-128"/>
              <a:cs typeface="Arial Unicode MS" pitchFamily="34" charset="-128"/>
            </a:endParaRPr>
          </a:p>
          <a:p>
            <a:pPr>
              <a:lnSpc>
                <a:spcPct val="90000"/>
              </a:lnSpc>
            </a:pPr>
            <a:r>
              <a:rPr lang="en-US" sz="2800" dirty="0">
                <a:latin typeface="Arial" pitchFamily="34" charset="0"/>
                <a:cs typeface="Arial" pitchFamily="34" charset="0"/>
              </a:rPr>
              <a:t>Leukemia, anemia, sepsis, diabetes, neonates, malnutrition</a:t>
            </a:r>
            <a:endParaRPr lang="en-US" sz="2800" dirty="0">
              <a:latin typeface="Arial Unicode MS" pitchFamily="34" charset="-128"/>
              <a:ea typeface="Arial Unicode MS" pitchFamily="34" charset="-128"/>
              <a:cs typeface="Arial Unicode MS" pitchFamily="34" charset="-128"/>
            </a:endParaRPr>
          </a:p>
          <a:p>
            <a:pPr lvl="1">
              <a:lnSpc>
                <a:spcPct val="90000"/>
              </a:lnSpc>
            </a:pPr>
            <a:r>
              <a:rPr lang="en-US" sz="2400" dirty="0" err="1">
                <a:solidFill>
                  <a:schemeClr val="tx2"/>
                </a:solidFill>
                <a:latin typeface="Arial" pitchFamily="34" charset="0"/>
                <a:cs typeface="Arial" pitchFamily="34" charset="0"/>
              </a:rPr>
              <a:t>Phagocytosis</a:t>
            </a:r>
            <a:r>
              <a:rPr lang="en-US" sz="2400" dirty="0">
                <a:solidFill>
                  <a:schemeClr val="tx2"/>
                </a:solidFill>
                <a:latin typeface="Arial" pitchFamily="34" charset="0"/>
                <a:cs typeface="Arial" pitchFamily="34" charset="0"/>
              </a:rPr>
              <a:t> and </a:t>
            </a:r>
            <a:r>
              <a:rPr lang="en-US" sz="2400" dirty="0" err="1">
                <a:solidFill>
                  <a:schemeClr val="tx2"/>
                </a:solidFill>
                <a:latin typeface="Arial" pitchFamily="34" charset="0"/>
                <a:cs typeface="Arial" pitchFamily="34" charset="0"/>
              </a:rPr>
              <a:t>microbicidal</a:t>
            </a:r>
            <a:r>
              <a:rPr lang="en-US" sz="2400" dirty="0">
                <a:solidFill>
                  <a:schemeClr val="tx2"/>
                </a:solidFill>
                <a:latin typeface="Arial" pitchFamily="34" charset="0"/>
                <a:cs typeface="Arial" pitchFamily="34" charset="0"/>
              </a:rPr>
              <a:t> activity</a:t>
            </a:r>
            <a:endParaRPr lang="en-US" sz="2400" dirty="0">
              <a:solidFill>
                <a:schemeClr val="tx2"/>
              </a:solidFill>
              <a:latin typeface="Arial Unicode MS" pitchFamily="34" charset="-128"/>
              <a:ea typeface="Arial Unicode MS" pitchFamily="34" charset="-128"/>
              <a:cs typeface="Arial Unicode MS" pitchFamily="34" charset="-128"/>
            </a:endParaRPr>
          </a:p>
          <a:p>
            <a:pPr>
              <a:lnSpc>
                <a:spcPct val="90000"/>
              </a:lnSpc>
            </a:pPr>
            <a:endParaRPr lang="en-US" sz="2800" dirty="0">
              <a:solidFill>
                <a:schemeClr val="tx2"/>
              </a:solidFill>
            </a:endParaRPr>
          </a:p>
          <a:p>
            <a:pPr>
              <a:lnSpc>
                <a:spcPct val="90000"/>
              </a:lnSpc>
              <a:buFontTx/>
              <a:buNone/>
            </a:pP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685800" y="228600"/>
            <a:ext cx="7772400" cy="1143000"/>
          </a:xfrm>
        </p:spPr>
        <p:txBody>
          <a:bodyPr>
            <a:normAutofit fontScale="90000"/>
          </a:bodyPr>
          <a:lstStyle/>
          <a:p>
            <a:r>
              <a:rPr lang="en-US" sz="3200" b="1" i="1">
                <a:latin typeface="Arial" pitchFamily="34" charset="0"/>
                <a:cs typeface="Arial" pitchFamily="34" charset="0"/>
              </a:rPr>
              <a:t>MORPHOLOGIC FEATURES OF CHRONIC INFLAMMATION</a:t>
            </a:r>
            <a:r>
              <a:rPr lang="en-US" b="1" i="1">
                <a:solidFill>
                  <a:srgbClr val="000000"/>
                </a:solidFill>
                <a:latin typeface="Arial" pitchFamily="34" charset="0"/>
                <a:cs typeface="Arial" pitchFamily="34" charset="0"/>
              </a:rPr>
              <a:t> </a:t>
            </a:r>
          </a:p>
        </p:txBody>
      </p:sp>
      <p:sp>
        <p:nvSpPr>
          <p:cNvPr id="308227" name="Rectangle 3"/>
          <p:cNvSpPr>
            <a:spLocks noGrp="1" noChangeArrowheads="1"/>
          </p:cNvSpPr>
          <p:nvPr>
            <p:ph idx="1"/>
          </p:nvPr>
        </p:nvSpPr>
        <p:spPr>
          <a:xfrm>
            <a:off x="533400" y="1447800"/>
            <a:ext cx="7772400" cy="4114800"/>
          </a:xfrm>
        </p:spPr>
        <p:txBody>
          <a:bodyPr>
            <a:normAutofit fontScale="92500" lnSpcReduction="10000"/>
          </a:bodyPr>
          <a:lstStyle/>
          <a:p>
            <a:pPr>
              <a:lnSpc>
                <a:spcPct val="90000"/>
              </a:lnSpc>
            </a:pPr>
            <a:r>
              <a:rPr lang="en-US" sz="2800" i="1">
                <a:latin typeface="Arial" pitchFamily="34" charset="0"/>
                <a:cs typeface="Arial" pitchFamily="34" charset="0"/>
              </a:rPr>
              <a:t>Infiltration with mononuclear cells</a:t>
            </a:r>
            <a:r>
              <a:rPr lang="en-US" sz="2800">
                <a:latin typeface="Arial" pitchFamily="34" charset="0"/>
                <a:cs typeface="Arial" pitchFamily="34" charset="0"/>
              </a:rPr>
              <a:t> include </a:t>
            </a:r>
          </a:p>
          <a:p>
            <a:pPr lvl="1">
              <a:lnSpc>
                <a:spcPct val="90000"/>
              </a:lnSpc>
            </a:pPr>
            <a:r>
              <a:rPr lang="en-US" sz="2400">
                <a:latin typeface="Arial" pitchFamily="34" charset="0"/>
                <a:cs typeface="Arial" pitchFamily="34" charset="0"/>
              </a:rPr>
              <a:t>Macrophages</a:t>
            </a:r>
          </a:p>
          <a:p>
            <a:pPr lvl="1">
              <a:lnSpc>
                <a:spcPct val="90000"/>
              </a:lnSpc>
            </a:pPr>
            <a:r>
              <a:rPr lang="en-US" sz="2400">
                <a:latin typeface="Arial" pitchFamily="34" charset="0"/>
                <a:cs typeface="Arial" pitchFamily="34" charset="0"/>
              </a:rPr>
              <a:t>Lymphocytes</a:t>
            </a:r>
          </a:p>
          <a:p>
            <a:pPr lvl="1">
              <a:lnSpc>
                <a:spcPct val="90000"/>
              </a:lnSpc>
            </a:pPr>
            <a:r>
              <a:rPr lang="en-US" sz="2400">
                <a:latin typeface="Arial" pitchFamily="34" charset="0"/>
                <a:cs typeface="Arial" pitchFamily="34" charset="0"/>
              </a:rPr>
              <a:t>Plasma cells</a:t>
            </a:r>
          </a:p>
          <a:p>
            <a:pPr lvl="1">
              <a:lnSpc>
                <a:spcPct val="90000"/>
              </a:lnSpc>
            </a:pPr>
            <a:r>
              <a:rPr lang="en-US" sz="2400">
                <a:latin typeface="Arial" pitchFamily="34" charset="0"/>
                <a:cs typeface="Arial" pitchFamily="34" charset="0"/>
              </a:rPr>
              <a:t>Eosinophils </a:t>
            </a:r>
            <a:endParaRPr lang="en-US" sz="2400"/>
          </a:p>
          <a:p>
            <a:pPr>
              <a:lnSpc>
                <a:spcPct val="90000"/>
              </a:lnSpc>
            </a:pPr>
            <a:r>
              <a:rPr lang="en-US" sz="2800" i="1">
                <a:latin typeface="Arial" pitchFamily="34" charset="0"/>
                <a:cs typeface="Arial" pitchFamily="34" charset="0"/>
              </a:rPr>
              <a:t>Tissue destruction</a:t>
            </a:r>
          </a:p>
          <a:p>
            <a:pPr lvl="1">
              <a:lnSpc>
                <a:spcPct val="90000"/>
              </a:lnSpc>
            </a:pPr>
            <a:r>
              <a:rPr lang="en-US" sz="2400">
                <a:latin typeface="Arial" pitchFamily="34" charset="0"/>
                <a:cs typeface="Arial" pitchFamily="34" charset="0"/>
              </a:rPr>
              <a:t> induced by the persistent offending agent or by the inflammatory cells. </a:t>
            </a:r>
            <a:endParaRPr lang="en-US" sz="2400"/>
          </a:p>
          <a:p>
            <a:pPr>
              <a:lnSpc>
                <a:spcPct val="90000"/>
              </a:lnSpc>
            </a:pPr>
            <a:r>
              <a:rPr lang="en-US" sz="2800" i="1">
                <a:latin typeface="Arial" pitchFamily="34" charset="0"/>
                <a:cs typeface="Arial" pitchFamily="34" charset="0"/>
              </a:rPr>
              <a:t>Healing</a:t>
            </a:r>
          </a:p>
          <a:p>
            <a:pPr lvl="1">
              <a:lnSpc>
                <a:spcPct val="90000"/>
              </a:lnSpc>
            </a:pPr>
            <a:r>
              <a:rPr lang="en-US" sz="2400" i="1">
                <a:latin typeface="Arial" pitchFamily="34" charset="0"/>
                <a:cs typeface="Arial" pitchFamily="34" charset="0"/>
              </a:rPr>
              <a:t>by connective tissue replacement of damaged tissue,</a:t>
            </a:r>
            <a:r>
              <a:rPr lang="en-US" sz="2400">
                <a:latin typeface="Arial" pitchFamily="34" charset="0"/>
                <a:cs typeface="Arial" pitchFamily="34" charset="0"/>
              </a:rPr>
              <a:t> accomplished by proliferation of small blood vessels (</a:t>
            </a:r>
            <a:r>
              <a:rPr lang="en-US" sz="2400" i="1">
                <a:latin typeface="Arial" pitchFamily="34" charset="0"/>
                <a:cs typeface="Arial" pitchFamily="34" charset="0"/>
              </a:rPr>
              <a:t>angiogenesis</a:t>
            </a:r>
            <a:r>
              <a:rPr lang="en-US" sz="2400">
                <a:latin typeface="Arial" pitchFamily="34" charset="0"/>
                <a:cs typeface="Arial" pitchFamily="34" charset="0"/>
              </a:rPr>
              <a:t>) and, in particular, </a:t>
            </a:r>
            <a:r>
              <a:rPr lang="en-US" sz="2400" i="1">
                <a:latin typeface="Arial" pitchFamily="34" charset="0"/>
                <a:cs typeface="Arial" pitchFamily="34" charset="0"/>
              </a:rPr>
              <a:t>fibrosis</a:t>
            </a:r>
            <a:r>
              <a:rPr lang="en-US" sz="240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pPr fontAlgn="auto">
              <a:spcAft>
                <a:spcPts val="0"/>
              </a:spcAft>
              <a:defRPr/>
            </a:pPr>
            <a:r>
              <a:rPr lang="en-US" sz="3200" i="1">
                <a:latin typeface="Arial" pitchFamily="34" charset="0"/>
                <a:cs typeface="Arial" pitchFamily="34" charset="0"/>
              </a:rPr>
              <a:t>MORPHOLOGIC FEATURES OF CHRONIC INFLAMMATION</a:t>
            </a:r>
          </a:p>
        </p:txBody>
      </p:sp>
      <p:sp>
        <p:nvSpPr>
          <p:cNvPr id="309251" name="Rectangle 3"/>
          <p:cNvSpPr>
            <a:spLocks noGrp="1" noChangeArrowheads="1"/>
          </p:cNvSpPr>
          <p:nvPr>
            <p:ph idx="1"/>
          </p:nvPr>
        </p:nvSpPr>
        <p:spPr/>
        <p:txBody>
          <a:bodyPr>
            <a:normAutofit/>
          </a:bodyPr>
          <a:lstStyle/>
          <a:p>
            <a:pPr marL="548640" lvl="1" indent="-411480" fontAlgn="auto">
              <a:lnSpc>
                <a:spcPct val="90000"/>
              </a:lnSpc>
              <a:spcAft>
                <a:spcPts val="0"/>
              </a:spcAft>
              <a:buSzPct val="65000"/>
              <a:buFont typeface="Wingdings 2"/>
              <a:buNone/>
              <a:defRPr/>
            </a:pPr>
            <a:r>
              <a:rPr lang="en-US" b="1" dirty="0">
                <a:solidFill>
                  <a:srgbClr val="FF9999"/>
                </a:solidFill>
                <a:latin typeface="Arial" pitchFamily="34" charset="0"/>
                <a:cs typeface="Arial" pitchFamily="34" charset="0"/>
              </a:rPr>
              <a:t>MONONUCLEAR CELL </a:t>
            </a:r>
            <a:r>
              <a:rPr lang="en-US" b="1" dirty="0" smtClean="0">
                <a:solidFill>
                  <a:srgbClr val="FF9999"/>
                </a:solidFill>
                <a:latin typeface="Arial" pitchFamily="34" charset="0"/>
                <a:cs typeface="Arial" pitchFamily="34" charset="0"/>
              </a:rPr>
              <a:t>INFILTRATION  </a:t>
            </a:r>
          </a:p>
          <a:p>
            <a:pPr marL="548640" lvl="1" indent="-411480" algn="ctr" fontAlgn="auto">
              <a:lnSpc>
                <a:spcPct val="90000"/>
              </a:lnSpc>
              <a:spcAft>
                <a:spcPts val="0"/>
              </a:spcAft>
              <a:buSzPct val="65000"/>
              <a:buFont typeface="Wingdings 2"/>
              <a:buNone/>
              <a:defRPr/>
            </a:pPr>
            <a:r>
              <a:rPr lang="en-US" dirty="0" smtClean="0">
                <a:latin typeface="Arial" pitchFamily="34" charset="0"/>
                <a:cs typeface="Arial" pitchFamily="34" charset="0"/>
              </a:rPr>
              <a:t>Macrophages</a:t>
            </a:r>
          </a:p>
          <a:p>
            <a:pPr marL="548640" indent="-411480" fontAlgn="auto">
              <a:lnSpc>
                <a:spcPct val="90000"/>
              </a:lnSpc>
              <a:spcAft>
                <a:spcPts val="0"/>
              </a:spcAft>
              <a:buFont typeface="Wingdings 2"/>
              <a:buChar char=""/>
              <a:defRPr/>
            </a:pPr>
            <a:endParaRPr lang="en-US" b="1" i="1" dirty="0">
              <a:solidFill>
                <a:srgbClr val="FF9999"/>
              </a:solidFill>
              <a:latin typeface="Arial" pitchFamily="34" charset="0"/>
              <a:cs typeface="Arial" pitchFamily="34" charset="0"/>
            </a:endParaRPr>
          </a:p>
          <a:p>
            <a:pPr marL="868680" lvl="1" indent="-283464" fontAlgn="auto">
              <a:lnSpc>
                <a:spcPct val="90000"/>
              </a:lnSpc>
              <a:spcAft>
                <a:spcPts val="0"/>
              </a:spcAft>
              <a:buFont typeface="Wingdings 2"/>
              <a:buChar char=""/>
              <a:defRPr/>
            </a:pPr>
            <a:r>
              <a:rPr lang="en-US" b="1" i="1" dirty="0">
                <a:latin typeface="Arial" pitchFamily="34" charset="0"/>
                <a:cs typeface="Arial" pitchFamily="34" charset="0"/>
              </a:rPr>
              <a:t> </a:t>
            </a:r>
            <a:r>
              <a:rPr lang="en-US" dirty="0" smtClean="0">
                <a:latin typeface="Arial" pitchFamily="34" charset="0"/>
              </a:rPr>
              <a:t>the </a:t>
            </a:r>
            <a:r>
              <a:rPr lang="en-US" dirty="0">
                <a:latin typeface="Arial" pitchFamily="34" charset="0"/>
              </a:rPr>
              <a:t>dominant cellular player in chronic inflammation</a:t>
            </a:r>
            <a:r>
              <a:rPr lang="en-US" dirty="0">
                <a:latin typeface="Arial" pitchFamily="34" charset="0"/>
                <a:cs typeface="Arial" pitchFamily="34" charset="0"/>
              </a:rPr>
              <a:t> </a:t>
            </a:r>
          </a:p>
          <a:p>
            <a:pPr marL="868680" lvl="1" indent="-283464" fontAlgn="auto">
              <a:lnSpc>
                <a:spcPct val="90000"/>
              </a:lnSpc>
              <a:spcAft>
                <a:spcPts val="0"/>
              </a:spcAft>
              <a:buFont typeface="Wingdings 2"/>
              <a:buChar char=""/>
              <a:defRPr/>
            </a:pPr>
            <a:r>
              <a:rPr lang="en-US" dirty="0">
                <a:latin typeface="Arial" pitchFamily="34" charset="0"/>
              </a:rPr>
              <a:t>The mononuclear phagocyte system (sometimes called </a:t>
            </a:r>
            <a:r>
              <a:rPr lang="en-US" dirty="0" err="1">
                <a:latin typeface="Arial" pitchFamily="34" charset="0"/>
              </a:rPr>
              <a:t>reticuloendothelial</a:t>
            </a:r>
            <a:r>
              <a:rPr lang="en-US" dirty="0">
                <a:latin typeface="Arial" pitchFamily="34" charset="0"/>
              </a:rPr>
              <a:t> system) consists of closely related cells of bone marrow origin, including blood </a:t>
            </a:r>
            <a:r>
              <a:rPr lang="en-US" dirty="0" err="1">
                <a:latin typeface="Arial" pitchFamily="34" charset="0"/>
              </a:rPr>
              <a:t>monocytes</a:t>
            </a:r>
            <a:r>
              <a:rPr lang="en-US" dirty="0">
                <a:latin typeface="Arial" pitchFamily="34" charset="0"/>
              </a:rPr>
              <a:t> and tissue macrophages</a:t>
            </a:r>
          </a:p>
          <a:p>
            <a:pPr marL="868680" lvl="1" indent="-283464" fontAlgn="auto">
              <a:lnSpc>
                <a:spcPct val="90000"/>
              </a:lnSpc>
              <a:spcAft>
                <a:spcPts val="0"/>
              </a:spcAft>
              <a:buFontTx/>
              <a:buNone/>
              <a:defRPr/>
            </a:pPr>
            <a:endParaRPr lang="en-US" dirty="0">
              <a:latin typeface="Arial" pitchFamily="34" charset="0"/>
            </a:endParaRPr>
          </a:p>
        </p:txBody>
      </p:sp>
      <p:pic>
        <p:nvPicPr>
          <p:cNvPr id="4" name="Picture 3" descr="macrophageAttacksMed.jpg"/>
          <p:cNvPicPr>
            <a:picLocks noChangeAspect="1"/>
          </p:cNvPicPr>
          <p:nvPr/>
        </p:nvPicPr>
        <p:blipFill>
          <a:blip r:embed="rId2"/>
          <a:srcRect l="4138" t="9599" b="28799"/>
          <a:stretch>
            <a:fillRect/>
          </a:stretch>
        </p:blipFill>
        <p:spPr bwMode="auto">
          <a:xfrm>
            <a:off x="7219950" y="5262563"/>
            <a:ext cx="1833563" cy="1524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3E60D0A-DA76-4546-82DF-19EB12399E00}" type="slidenum">
              <a:rPr lang="en-US" smtClean="0"/>
              <a:pPr>
                <a:defRPr/>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870">
                                          <p:stCondLst>
                                            <p:cond delay="0"/>
                                          </p:stCondLst>
                                        </p:cTn>
                                        <p:tgtEl>
                                          <p:spTgt spid="4"/>
                                        </p:tgtEl>
                                      </p:cBhvr>
                                    </p:animEffect>
                                    <p:anim calcmode="lin" valueType="num">
                                      <p:cBhvr>
                                        <p:cTn id="8" dur="273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4"/>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4"/>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4"/>
                                        </p:tgtEl>
                                        <p:attrNameLst>
                                          <p:attrName>ppt_y</p:attrName>
                                        </p:attrNameLst>
                                      </p:cBhvr>
                                      <p:tavLst>
                                        <p:tav tm="0" fmla="#ppt_y-sin(pi*$)/81">
                                          <p:val>
                                            <p:fltVal val="0"/>
                                          </p:val>
                                        </p:tav>
                                        <p:tav tm="100000">
                                          <p:val>
                                            <p:fltVal val="1"/>
                                          </p:val>
                                        </p:tav>
                                      </p:tavLst>
                                    </p:anim>
                                    <p:animScale>
                                      <p:cBhvr>
                                        <p:cTn id="13" dur="39">
                                          <p:stCondLst>
                                            <p:cond delay="975"/>
                                          </p:stCondLst>
                                        </p:cTn>
                                        <p:tgtEl>
                                          <p:spTgt spid="4"/>
                                        </p:tgtEl>
                                      </p:cBhvr>
                                      <p:to x="100000" y="60000"/>
                                    </p:animScale>
                                    <p:animScale>
                                      <p:cBhvr>
                                        <p:cTn id="14" dur="249" decel="50000">
                                          <p:stCondLst>
                                            <p:cond delay="1014"/>
                                          </p:stCondLst>
                                        </p:cTn>
                                        <p:tgtEl>
                                          <p:spTgt spid="4"/>
                                        </p:tgtEl>
                                      </p:cBhvr>
                                      <p:to x="100000" y="100000"/>
                                    </p:animScale>
                                    <p:animScale>
                                      <p:cBhvr>
                                        <p:cTn id="15" dur="39">
                                          <p:stCondLst>
                                            <p:cond delay="1968"/>
                                          </p:stCondLst>
                                        </p:cTn>
                                        <p:tgtEl>
                                          <p:spTgt spid="4"/>
                                        </p:tgtEl>
                                      </p:cBhvr>
                                      <p:to x="100000" y="80000"/>
                                    </p:animScale>
                                    <p:animScale>
                                      <p:cBhvr>
                                        <p:cTn id="16" dur="249" decel="50000">
                                          <p:stCondLst>
                                            <p:cond delay="2007"/>
                                          </p:stCondLst>
                                        </p:cTn>
                                        <p:tgtEl>
                                          <p:spTgt spid="4"/>
                                        </p:tgtEl>
                                      </p:cBhvr>
                                      <p:to x="100000" y="100000"/>
                                    </p:animScale>
                                    <p:animScale>
                                      <p:cBhvr>
                                        <p:cTn id="17" dur="39">
                                          <p:stCondLst>
                                            <p:cond delay="2463"/>
                                          </p:stCondLst>
                                        </p:cTn>
                                        <p:tgtEl>
                                          <p:spTgt spid="4"/>
                                        </p:tgtEl>
                                      </p:cBhvr>
                                      <p:to x="100000" y="90000"/>
                                    </p:animScale>
                                    <p:animScale>
                                      <p:cBhvr>
                                        <p:cTn id="18" dur="249" decel="50000">
                                          <p:stCondLst>
                                            <p:cond delay="2502"/>
                                          </p:stCondLst>
                                        </p:cTn>
                                        <p:tgtEl>
                                          <p:spTgt spid="4"/>
                                        </p:tgtEl>
                                      </p:cBhvr>
                                      <p:to x="100000" y="100000"/>
                                    </p:animScale>
                                    <p:animScale>
                                      <p:cBhvr>
                                        <p:cTn id="19" dur="39">
                                          <p:stCondLst>
                                            <p:cond delay="2712"/>
                                          </p:stCondLst>
                                        </p:cTn>
                                        <p:tgtEl>
                                          <p:spTgt spid="4"/>
                                        </p:tgtEl>
                                      </p:cBhvr>
                                      <p:to x="100000" y="95000"/>
                                    </p:animScale>
                                    <p:animScale>
                                      <p:cBhvr>
                                        <p:cTn id="20" dur="249" decel="50000">
                                          <p:stCondLst>
                                            <p:cond delay="2751"/>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7335"/>
          <p:cNvPicPr>
            <a:picLocks noChangeAspect="1" noChangeArrowheads="1"/>
          </p:cNvPicPr>
          <p:nvPr/>
        </p:nvPicPr>
        <p:blipFill>
          <a:blip r:embed="rId2">
            <a:lum contrast="6000"/>
          </a:blip>
          <a:srcRect/>
          <a:stretch>
            <a:fillRect/>
          </a:stretch>
        </p:blipFill>
        <p:spPr bwMode="auto">
          <a:xfrm>
            <a:off x="0" y="533400"/>
            <a:ext cx="9144000" cy="5181600"/>
          </a:xfrm>
          <a:prstGeom prst="rect">
            <a:avLst/>
          </a:prstGeom>
          <a:noFill/>
          <a:ln w="9525">
            <a:noFill/>
            <a:miter lim="800000"/>
            <a:headEnd/>
            <a:tailEnd/>
          </a:ln>
        </p:spPr>
      </p:pic>
      <p:sp>
        <p:nvSpPr>
          <p:cNvPr id="67587" name="Rectangle 3"/>
          <p:cNvSpPr>
            <a:spLocks noChangeArrowheads="1"/>
          </p:cNvSpPr>
          <p:nvPr/>
        </p:nvSpPr>
        <p:spPr bwMode="auto">
          <a:xfrm>
            <a:off x="1676400" y="0"/>
            <a:ext cx="5214938" cy="519113"/>
          </a:xfrm>
          <a:prstGeom prst="rect">
            <a:avLst/>
          </a:prstGeom>
          <a:noFill/>
          <a:ln w="9525">
            <a:noFill/>
            <a:miter lim="800000"/>
            <a:headEnd/>
            <a:tailEnd/>
          </a:ln>
        </p:spPr>
        <p:txBody>
          <a:bodyPr wrap="none">
            <a:spAutoFit/>
          </a:bodyPr>
          <a:lstStyle/>
          <a:p>
            <a:r>
              <a:rPr lang="en-US" sz="2800"/>
              <a:t>mononuclear phagocyte system</a:t>
            </a:r>
          </a:p>
        </p:txBody>
      </p:sp>
      <p:sp>
        <p:nvSpPr>
          <p:cNvPr id="67588" name="Text Box 4"/>
          <p:cNvSpPr txBox="1">
            <a:spLocks noChangeArrowheads="1"/>
          </p:cNvSpPr>
          <p:nvPr/>
        </p:nvSpPr>
        <p:spPr bwMode="auto">
          <a:xfrm>
            <a:off x="0" y="5791200"/>
            <a:ext cx="9144000" cy="1555750"/>
          </a:xfrm>
          <a:prstGeom prst="rect">
            <a:avLst/>
          </a:prstGeom>
          <a:noFill/>
          <a:ln w="9525">
            <a:noFill/>
            <a:miter lim="800000"/>
            <a:headEnd/>
            <a:tailEnd/>
          </a:ln>
        </p:spPr>
        <p:txBody>
          <a:bodyPr>
            <a:spAutoFit/>
          </a:bodyPr>
          <a:lstStyle/>
          <a:p>
            <a:pPr lvl="1">
              <a:lnSpc>
                <a:spcPct val="90000"/>
              </a:lnSpc>
              <a:spcBef>
                <a:spcPct val="20000"/>
              </a:spcBef>
              <a:buFontTx/>
              <a:buChar char="–"/>
            </a:pPr>
            <a:r>
              <a:rPr lang="en-US" sz="2000"/>
              <a:t>monocytes begin to emigrate into extravascular tissues quite early in acute inflammation and within 48 hours they may constitute the predominant cell type </a:t>
            </a:r>
          </a:p>
          <a:p>
            <a:pPr lvl="1">
              <a:lnSpc>
                <a:spcPct val="90000"/>
              </a:lnSpc>
              <a:spcBef>
                <a:spcPct val="20000"/>
              </a:spcBef>
              <a:buFontTx/>
              <a:buChar char="–"/>
            </a:pPr>
            <a:endParaRPr lang="en-US" sz="2000"/>
          </a:p>
          <a:p>
            <a:endParaRPr lang="en-US" sz="2000">
              <a:latin typeface="Verdana" pitchFamily="34" charset="0"/>
            </a:endParaRPr>
          </a:p>
        </p:txBody>
      </p:sp>
      <p:pic>
        <p:nvPicPr>
          <p:cNvPr id="67589" name="Picture 4" descr="macrophageAttacksMed.jpg"/>
          <p:cNvPicPr>
            <a:picLocks noChangeAspect="1"/>
          </p:cNvPicPr>
          <p:nvPr/>
        </p:nvPicPr>
        <p:blipFill>
          <a:blip r:embed="rId3"/>
          <a:srcRect l="4138" t="9599" b="28799"/>
          <a:stretch>
            <a:fillRect/>
          </a:stretch>
        </p:blipFill>
        <p:spPr bwMode="auto">
          <a:xfrm>
            <a:off x="8305800" y="6161088"/>
            <a:ext cx="838200" cy="69691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60B3D342-6AC2-412F-8620-4F0E0112FE47}"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609600" y="152400"/>
            <a:ext cx="7772400" cy="1143000"/>
          </a:xfrm>
        </p:spPr>
        <p:txBody>
          <a:bodyPr/>
          <a:lstStyle/>
          <a:p>
            <a:pPr fontAlgn="auto">
              <a:spcAft>
                <a:spcPts val="0"/>
              </a:spcAft>
              <a:defRPr/>
            </a:pPr>
            <a:r>
              <a:rPr lang="en-US" sz="3200" dirty="0" smtClean="0">
                <a:latin typeface="Arial" pitchFamily="34" charset="0"/>
                <a:cs typeface="Arial" pitchFamily="34" charset="0"/>
              </a:rPr>
              <a:t>MONONUCLEAR CELL INFILTRATION</a:t>
            </a:r>
            <a:br>
              <a:rPr lang="en-US" sz="3200" dirty="0" smtClean="0">
                <a:latin typeface="Arial" pitchFamily="34" charset="0"/>
                <a:cs typeface="Arial" pitchFamily="34" charset="0"/>
              </a:rPr>
            </a:br>
            <a:r>
              <a:rPr lang="en-US" sz="3200" dirty="0" smtClean="0">
                <a:latin typeface="Arial" pitchFamily="34" charset="0"/>
                <a:cs typeface="Arial" pitchFamily="34" charset="0"/>
              </a:rPr>
              <a:t>Macrophages</a:t>
            </a:r>
            <a:endParaRPr lang="en-US" sz="3200" dirty="0">
              <a:latin typeface="Arial" pitchFamily="34" charset="0"/>
              <a:cs typeface="Arial" pitchFamily="34" charset="0"/>
            </a:endParaRPr>
          </a:p>
        </p:txBody>
      </p:sp>
      <p:sp>
        <p:nvSpPr>
          <p:cNvPr id="310275" name="Rectangle 3"/>
          <p:cNvSpPr>
            <a:spLocks noGrp="1" noChangeArrowheads="1"/>
          </p:cNvSpPr>
          <p:nvPr>
            <p:ph idx="1"/>
          </p:nvPr>
        </p:nvSpPr>
        <p:spPr>
          <a:xfrm>
            <a:off x="533400" y="1524000"/>
            <a:ext cx="8305800" cy="4800600"/>
          </a:xfrm>
        </p:spPr>
        <p:txBody>
          <a:bodyPr>
            <a:normAutofit fontScale="92500" lnSpcReduction="10000"/>
          </a:bodyPr>
          <a:lstStyle/>
          <a:p>
            <a:pPr marL="548640" indent="-411480" fontAlgn="auto">
              <a:lnSpc>
                <a:spcPct val="90000"/>
              </a:lnSpc>
              <a:spcAft>
                <a:spcPts val="0"/>
              </a:spcAft>
              <a:buFont typeface="Wingdings 2"/>
              <a:buChar char=""/>
              <a:defRPr/>
            </a:pPr>
            <a:r>
              <a:rPr lang="en-US" sz="2600" dirty="0">
                <a:latin typeface="Arial" pitchFamily="34" charset="0"/>
              </a:rPr>
              <a:t>Macrophages may be </a:t>
            </a:r>
            <a:r>
              <a:rPr lang="en-US" sz="2600" i="1" dirty="0">
                <a:latin typeface="Arial" pitchFamily="34" charset="0"/>
              </a:rPr>
              <a:t>activated</a:t>
            </a:r>
            <a:r>
              <a:rPr lang="en-US" sz="2600" dirty="0">
                <a:latin typeface="Arial" pitchFamily="34" charset="0"/>
              </a:rPr>
              <a:t> by a variety of stimuli, including </a:t>
            </a:r>
          </a:p>
          <a:p>
            <a:pPr marL="868680" lvl="1" indent="-283464" fontAlgn="auto">
              <a:lnSpc>
                <a:spcPct val="90000"/>
              </a:lnSpc>
              <a:spcAft>
                <a:spcPts val="0"/>
              </a:spcAft>
              <a:buFont typeface="Wingdings 2"/>
              <a:buChar char=""/>
              <a:defRPr/>
            </a:pPr>
            <a:r>
              <a:rPr lang="en-US" sz="2200" dirty="0">
                <a:latin typeface="Arial" pitchFamily="34" charset="0"/>
              </a:rPr>
              <a:t>cytokines (e.g., IFN-γ) secreted by sensitized T lymphocytes and by NK cells</a:t>
            </a:r>
          </a:p>
          <a:p>
            <a:pPr marL="868680" lvl="1" indent="-283464" fontAlgn="auto">
              <a:lnSpc>
                <a:spcPct val="90000"/>
              </a:lnSpc>
              <a:spcAft>
                <a:spcPts val="0"/>
              </a:spcAft>
              <a:buFont typeface="Wingdings 2"/>
              <a:buChar char=""/>
              <a:defRPr/>
            </a:pPr>
            <a:r>
              <a:rPr lang="en-US" sz="2200" dirty="0">
                <a:latin typeface="Arial" pitchFamily="34" charset="0"/>
              </a:rPr>
              <a:t>bacterial </a:t>
            </a:r>
            <a:r>
              <a:rPr lang="en-US" sz="2200" dirty="0" err="1">
                <a:latin typeface="Arial" pitchFamily="34" charset="0"/>
              </a:rPr>
              <a:t>endotoxins</a:t>
            </a:r>
            <a:endParaRPr lang="en-US" sz="2200" dirty="0">
              <a:latin typeface="Arial" pitchFamily="34" charset="0"/>
            </a:endParaRPr>
          </a:p>
          <a:p>
            <a:pPr marL="868680" lvl="1" indent="-283464" fontAlgn="auto">
              <a:lnSpc>
                <a:spcPct val="90000"/>
              </a:lnSpc>
              <a:spcAft>
                <a:spcPts val="0"/>
              </a:spcAft>
              <a:buFont typeface="Wingdings 2"/>
              <a:buChar char=""/>
              <a:defRPr/>
            </a:pPr>
            <a:r>
              <a:rPr lang="en-US" sz="2200" dirty="0">
                <a:latin typeface="Arial" pitchFamily="34" charset="0"/>
              </a:rPr>
              <a:t> other chemical mediators</a:t>
            </a:r>
          </a:p>
          <a:p>
            <a:pPr marL="548640" indent="-411480" fontAlgn="auto">
              <a:lnSpc>
                <a:spcPct val="90000"/>
              </a:lnSpc>
              <a:spcAft>
                <a:spcPts val="0"/>
              </a:spcAft>
              <a:buFont typeface="Wingdings 2"/>
              <a:buChar char=""/>
              <a:defRPr/>
            </a:pPr>
            <a:r>
              <a:rPr lang="en-US" sz="2600" dirty="0">
                <a:latin typeface="Arial" pitchFamily="34" charset="0"/>
                <a:cs typeface="Arial" pitchFamily="34" charset="0"/>
              </a:rPr>
              <a:t> </a:t>
            </a:r>
            <a:r>
              <a:rPr lang="en-US" sz="2600" dirty="0">
                <a:latin typeface="Arial" pitchFamily="34" charset="0"/>
              </a:rPr>
              <a:t>Activation results in </a:t>
            </a:r>
          </a:p>
          <a:p>
            <a:pPr marL="868680" lvl="1" indent="-283464" fontAlgn="auto">
              <a:lnSpc>
                <a:spcPct val="90000"/>
              </a:lnSpc>
              <a:spcAft>
                <a:spcPts val="0"/>
              </a:spcAft>
              <a:buFont typeface="Wingdings 2"/>
              <a:buChar char=""/>
              <a:defRPr/>
            </a:pPr>
            <a:r>
              <a:rPr lang="en-US" sz="2200" dirty="0">
                <a:latin typeface="Arial" pitchFamily="34" charset="0"/>
              </a:rPr>
              <a:t> increased cell size</a:t>
            </a:r>
          </a:p>
          <a:p>
            <a:pPr marL="868680" lvl="1" indent="-283464" fontAlgn="auto">
              <a:lnSpc>
                <a:spcPct val="90000"/>
              </a:lnSpc>
              <a:spcAft>
                <a:spcPts val="0"/>
              </a:spcAft>
              <a:buFont typeface="Wingdings 2"/>
              <a:buChar char=""/>
              <a:defRPr/>
            </a:pPr>
            <a:r>
              <a:rPr lang="en-US" sz="2200" dirty="0">
                <a:latin typeface="Arial" pitchFamily="34" charset="0"/>
              </a:rPr>
              <a:t> increased levels of </a:t>
            </a:r>
            <a:r>
              <a:rPr lang="en-US" sz="2200" dirty="0" err="1">
                <a:latin typeface="Arial" pitchFamily="34" charset="0"/>
              </a:rPr>
              <a:t>lysosomal</a:t>
            </a:r>
            <a:r>
              <a:rPr lang="en-US" sz="2200" dirty="0">
                <a:latin typeface="Arial" pitchFamily="34" charset="0"/>
              </a:rPr>
              <a:t> enzymes</a:t>
            </a:r>
          </a:p>
          <a:p>
            <a:pPr marL="868680" lvl="1" indent="-283464" fontAlgn="auto">
              <a:lnSpc>
                <a:spcPct val="90000"/>
              </a:lnSpc>
              <a:spcAft>
                <a:spcPts val="0"/>
              </a:spcAft>
              <a:buFont typeface="Wingdings 2"/>
              <a:buChar char=""/>
              <a:defRPr/>
            </a:pPr>
            <a:r>
              <a:rPr lang="en-US" sz="2200" dirty="0">
                <a:latin typeface="Arial" pitchFamily="34" charset="0"/>
              </a:rPr>
              <a:t> more active metabolism</a:t>
            </a:r>
          </a:p>
          <a:p>
            <a:pPr marL="868680" lvl="1" indent="-283464" fontAlgn="auto">
              <a:lnSpc>
                <a:spcPct val="90000"/>
              </a:lnSpc>
              <a:spcAft>
                <a:spcPts val="0"/>
              </a:spcAft>
              <a:buFont typeface="Wingdings 2"/>
              <a:buChar char=""/>
              <a:defRPr/>
            </a:pPr>
            <a:r>
              <a:rPr lang="en-US" sz="2200" dirty="0">
                <a:latin typeface="Arial" pitchFamily="34" charset="0"/>
              </a:rPr>
              <a:t> greater ability to </a:t>
            </a:r>
            <a:r>
              <a:rPr lang="en-US" sz="2200" dirty="0" err="1">
                <a:latin typeface="Arial" pitchFamily="34" charset="0"/>
              </a:rPr>
              <a:t>phagocytose</a:t>
            </a:r>
            <a:r>
              <a:rPr lang="en-US" sz="2200" dirty="0">
                <a:latin typeface="Arial" pitchFamily="34" charset="0"/>
              </a:rPr>
              <a:t> and kill ingested microbes.</a:t>
            </a:r>
          </a:p>
          <a:p>
            <a:pPr marL="548640" indent="-411480" fontAlgn="auto">
              <a:lnSpc>
                <a:spcPct val="90000"/>
              </a:lnSpc>
              <a:spcAft>
                <a:spcPts val="0"/>
              </a:spcAft>
              <a:buFont typeface="Wingdings 2"/>
              <a:buChar char=""/>
              <a:defRPr/>
            </a:pPr>
            <a:r>
              <a:rPr lang="en-US" sz="2600" dirty="0">
                <a:latin typeface="Arial" pitchFamily="34" charset="0"/>
              </a:rPr>
              <a:t> </a:t>
            </a:r>
            <a:r>
              <a:rPr lang="en-US" sz="2600" i="1" dirty="0">
                <a:latin typeface="Arial" pitchFamily="34" charset="0"/>
              </a:rPr>
              <a:t>Activated macrophages secrete a wide variety of biologically active products</a:t>
            </a:r>
            <a:r>
              <a:rPr lang="en-US" sz="2600" dirty="0">
                <a:latin typeface="Arial" pitchFamily="34" charset="0"/>
              </a:rPr>
              <a:t> that, if unchecked, result in the tissue injury and </a:t>
            </a:r>
            <a:r>
              <a:rPr lang="en-US" sz="2400" dirty="0">
                <a:latin typeface="Arial" pitchFamily="34" charset="0"/>
              </a:rPr>
              <a:t>fibrosis </a:t>
            </a:r>
          </a:p>
        </p:txBody>
      </p:sp>
      <p:pic>
        <p:nvPicPr>
          <p:cNvPr id="68612" name="Picture 3" descr="macrophageAttacksMed.jpg"/>
          <p:cNvPicPr>
            <a:picLocks noChangeAspect="1"/>
          </p:cNvPicPr>
          <p:nvPr/>
        </p:nvPicPr>
        <p:blipFill>
          <a:blip r:embed="rId2"/>
          <a:srcRect l="4138" t="9599" b="28799"/>
          <a:stretch>
            <a:fillRect/>
          </a:stretch>
        </p:blipFill>
        <p:spPr bwMode="auto">
          <a:xfrm>
            <a:off x="8305800" y="6161088"/>
            <a:ext cx="838200" cy="69691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3E60D0A-DA76-4546-82DF-19EB12399E00}" type="slidenum">
              <a:rPr lang="en-US" smtClean="0"/>
              <a:pPr>
                <a:defRPr/>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anim calcmode="lin" valueType="num">
                                      <p:cBhvr additive="base">
                                        <p:cTn id="7" dur="500" fill="hold"/>
                                        <p:tgtEl>
                                          <p:spTgt spid="310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027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10275">
                                            <p:txEl>
                                              <p:pRg st="1" end="1"/>
                                            </p:txEl>
                                          </p:spTgt>
                                        </p:tgtEl>
                                        <p:attrNameLst>
                                          <p:attrName>style.visibility</p:attrName>
                                        </p:attrNameLst>
                                      </p:cBhvr>
                                      <p:to>
                                        <p:strVal val="visible"/>
                                      </p:to>
                                    </p:set>
                                    <p:anim calcmode="lin" valueType="num">
                                      <p:cBhvr additive="base">
                                        <p:cTn id="12" dur="500" fill="hold"/>
                                        <p:tgtEl>
                                          <p:spTgt spid="31027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1027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10275">
                                            <p:txEl>
                                              <p:pRg st="2" end="2"/>
                                            </p:txEl>
                                          </p:spTgt>
                                        </p:tgtEl>
                                        <p:attrNameLst>
                                          <p:attrName>style.visibility</p:attrName>
                                        </p:attrNameLst>
                                      </p:cBhvr>
                                      <p:to>
                                        <p:strVal val="visible"/>
                                      </p:to>
                                    </p:set>
                                    <p:anim calcmode="lin" valueType="num">
                                      <p:cBhvr additive="base">
                                        <p:cTn id="17" dur="500" fill="hold"/>
                                        <p:tgtEl>
                                          <p:spTgt spid="31027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1027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10275">
                                            <p:txEl>
                                              <p:pRg st="3" end="3"/>
                                            </p:txEl>
                                          </p:spTgt>
                                        </p:tgtEl>
                                        <p:attrNameLst>
                                          <p:attrName>style.visibility</p:attrName>
                                        </p:attrNameLst>
                                      </p:cBhvr>
                                      <p:to>
                                        <p:strVal val="visible"/>
                                      </p:to>
                                    </p:set>
                                    <p:anim calcmode="lin" valueType="num">
                                      <p:cBhvr additive="base">
                                        <p:cTn id="22" dur="500" fill="hold"/>
                                        <p:tgtEl>
                                          <p:spTgt spid="31027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10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10275">
                                            <p:txEl>
                                              <p:pRg st="4" end="4"/>
                                            </p:txEl>
                                          </p:spTgt>
                                        </p:tgtEl>
                                        <p:attrNameLst>
                                          <p:attrName>style.visibility</p:attrName>
                                        </p:attrNameLst>
                                      </p:cBhvr>
                                      <p:to>
                                        <p:strVal val="visible"/>
                                      </p:to>
                                    </p:set>
                                    <p:anim calcmode="lin" valueType="num">
                                      <p:cBhvr additive="base">
                                        <p:cTn id="28" dur="500" fill="hold"/>
                                        <p:tgtEl>
                                          <p:spTgt spid="31027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10275">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nodeType="afterEffect">
                                  <p:stCondLst>
                                    <p:cond delay="0"/>
                                  </p:stCondLst>
                                  <p:childTnLst>
                                    <p:set>
                                      <p:cBhvr>
                                        <p:cTn id="32" dur="1" fill="hold">
                                          <p:stCondLst>
                                            <p:cond delay="0"/>
                                          </p:stCondLst>
                                        </p:cTn>
                                        <p:tgtEl>
                                          <p:spTgt spid="310275">
                                            <p:txEl>
                                              <p:pRg st="5" end="5"/>
                                            </p:txEl>
                                          </p:spTgt>
                                        </p:tgtEl>
                                        <p:attrNameLst>
                                          <p:attrName>style.visibility</p:attrName>
                                        </p:attrNameLst>
                                      </p:cBhvr>
                                      <p:to>
                                        <p:strVal val="visible"/>
                                      </p:to>
                                    </p:set>
                                    <p:anim calcmode="lin" valueType="num">
                                      <p:cBhvr additive="base">
                                        <p:cTn id="33" dur="500" fill="hold"/>
                                        <p:tgtEl>
                                          <p:spTgt spid="31027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10275">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nodeType="afterEffect">
                                  <p:stCondLst>
                                    <p:cond delay="0"/>
                                  </p:stCondLst>
                                  <p:childTnLst>
                                    <p:set>
                                      <p:cBhvr>
                                        <p:cTn id="37" dur="1" fill="hold">
                                          <p:stCondLst>
                                            <p:cond delay="0"/>
                                          </p:stCondLst>
                                        </p:cTn>
                                        <p:tgtEl>
                                          <p:spTgt spid="310275">
                                            <p:txEl>
                                              <p:pRg st="6" end="6"/>
                                            </p:txEl>
                                          </p:spTgt>
                                        </p:tgtEl>
                                        <p:attrNameLst>
                                          <p:attrName>style.visibility</p:attrName>
                                        </p:attrNameLst>
                                      </p:cBhvr>
                                      <p:to>
                                        <p:strVal val="visible"/>
                                      </p:to>
                                    </p:set>
                                    <p:anim calcmode="lin" valueType="num">
                                      <p:cBhvr additive="base">
                                        <p:cTn id="38" dur="500" fill="hold"/>
                                        <p:tgtEl>
                                          <p:spTgt spid="310275">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10275">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fill="hold" nodeType="afterEffect">
                                  <p:stCondLst>
                                    <p:cond delay="0"/>
                                  </p:stCondLst>
                                  <p:childTnLst>
                                    <p:set>
                                      <p:cBhvr>
                                        <p:cTn id="42" dur="1" fill="hold">
                                          <p:stCondLst>
                                            <p:cond delay="0"/>
                                          </p:stCondLst>
                                        </p:cTn>
                                        <p:tgtEl>
                                          <p:spTgt spid="310275">
                                            <p:txEl>
                                              <p:pRg st="7" end="7"/>
                                            </p:txEl>
                                          </p:spTgt>
                                        </p:tgtEl>
                                        <p:attrNameLst>
                                          <p:attrName>style.visibility</p:attrName>
                                        </p:attrNameLst>
                                      </p:cBhvr>
                                      <p:to>
                                        <p:strVal val="visible"/>
                                      </p:to>
                                    </p:set>
                                    <p:anim calcmode="lin" valueType="num">
                                      <p:cBhvr additive="base">
                                        <p:cTn id="43" dur="500" fill="hold"/>
                                        <p:tgtEl>
                                          <p:spTgt spid="31027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0275">
                                            <p:txEl>
                                              <p:pRg st="7" end="7"/>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 presetClass="entr" presetSubtype="4" fill="hold" nodeType="afterEffect">
                                  <p:stCondLst>
                                    <p:cond delay="0"/>
                                  </p:stCondLst>
                                  <p:childTnLst>
                                    <p:set>
                                      <p:cBhvr>
                                        <p:cTn id="47" dur="1" fill="hold">
                                          <p:stCondLst>
                                            <p:cond delay="0"/>
                                          </p:stCondLst>
                                        </p:cTn>
                                        <p:tgtEl>
                                          <p:spTgt spid="310275">
                                            <p:txEl>
                                              <p:pRg st="8" end="8"/>
                                            </p:txEl>
                                          </p:spTgt>
                                        </p:tgtEl>
                                        <p:attrNameLst>
                                          <p:attrName>style.visibility</p:attrName>
                                        </p:attrNameLst>
                                      </p:cBhvr>
                                      <p:to>
                                        <p:strVal val="visible"/>
                                      </p:to>
                                    </p:set>
                                    <p:anim calcmode="lin" valueType="num">
                                      <p:cBhvr additive="base">
                                        <p:cTn id="48" dur="500" fill="hold"/>
                                        <p:tgtEl>
                                          <p:spTgt spid="310275">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1027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10275">
                                            <p:txEl>
                                              <p:pRg st="9" end="9"/>
                                            </p:txEl>
                                          </p:spTgt>
                                        </p:tgtEl>
                                        <p:attrNameLst>
                                          <p:attrName>style.visibility</p:attrName>
                                        </p:attrNameLst>
                                      </p:cBhvr>
                                      <p:to>
                                        <p:strVal val="visible"/>
                                      </p:to>
                                    </p:set>
                                    <p:anim calcmode="lin" valueType="num">
                                      <p:cBhvr additive="base">
                                        <p:cTn id="54" dur="500" fill="hold"/>
                                        <p:tgtEl>
                                          <p:spTgt spid="310275">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1027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7" descr="macrophageAttacksMed.jpg"/>
          <p:cNvPicPr>
            <a:picLocks noChangeAspect="1"/>
          </p:cNvPicPr>
          <p:nvPr/>
        </p:nvPicPr>
        <p:blipFill>
          <a:blip r:embed="rId2"/>
          <a:srcRect l="4138" t="9599" b="28799"/>
          <a:stretch>
            <a:fillRect/>
          </a:stretch>
        </p:blipFill>
        <p:spPr bwMode="auto">
          <a:xfrm>
            <a:off x="8305800" y="6161088"/>
            <a:ext cx="838200" cy="696912"/>
          </a:xfrm>
          <a:prstGeom prst="rect">
            <a:avLst/>
          </a:prstGeom>
          <a:noFill/>
          <a:ln w="9525">
            <a:noFill/>
            <a:miter lim="800000"/>
            <a:headEnd/>
            <a:tailEnd/>
          </a:ln>
        </p:spPr>
      </p:pic>
      <p:sp>
        <p:nvSpPr>
          <p:cNvPr id="69635" name="Rectangle 3"/>
          <p:cNvSpPr>
            <a:spLocks noChangeArrowheads="1"/>
          </p:cNvSpPr>
          <p:nvPr/>
        </p:nvSpPr>
        <p:spPr bwMode="auto">
          <a:xfrm>
            <a:off x="457200" y="228600"/>
            <a:ext cx="8153400" cy="854075"/>
          </a:xfrm>
          <a:prstGeom prst="rect">
            <a:avLst/>
          </a:prstGeom>
          <a:noFill/>
          <a:ln w="9525">
            <a:noFill/>
            <a:miter lim="800000"/>
            <a:headEnd/>
            <a:tailEnd/>
          </a:ln>
        </p:spPr>
        <p:txBody>
          <a:bodyPr>
            <a:spAutoFit/>
          </a:bodyPr>
          <a:lstStyle/>
          <a:p>
            <a:pPr algn="ctr" eaLnBrk="0" hangingPunct="0"/>
            <a:r>
              <a:rPr lang="en-US"/>
              <a:t>.</a:t>
            </a:r>
          </a:p>
          <a:p>
            <a:pPr algn="ctr" eaLnBrk="0" hangingPunct="0"/>
            <a:r>
              <a:rPr lang="en-US"/>
              <a:t> </a:t>
            </a:r>
            <a:r>
              <a:rPr lang="en-US" sz="3200">
                <a:solidFill>
                  <a:schemeClr val="tx2"/>
                </a:solidFill>
                <a:latin typeface="Verdana" pitchFamily="34" charset="0"/>
              </a:rPr>
              <a:t>Products of macrophages</a:t>
            </a:r>
          </a:p>
        </p:txBody>
      </p:sp>
      <p:sp>
        <p:nvSpPr>
          <p:cNvPr id="69636" name="Text Box 4"/>
          <p:cNvSpPr txBox="1">
            <a:spLocks noChangeArrowheads="1"/>
          </p:cNvSpPr>
          <p:nvPr/>
        </p:nvSpPr>
        <p:spPr bwMode="auto">
          <a:xfrm>
            <a:off x="304800" y="1524000"/>
            <a:ext cx="5943600" cy="3878263"/>
          </a:xfrm>
          <a:prstGeom prst="rect">
            <a:avLst/>
          </a:prstGeom>
          <a:noFill/>
          <a:ln w="9525">
            <a:noFill/>
            <a:miter lim="800000"/>
            <a:headEnd/>
            <a:tailEnd/>
          </a:ln>
        </p:spPr>
        <p:txBody>
          <a:bodyPr>
            <a:spAutoFit/>
          </a:bodyPr>
          <a:lstStyle/>
          <a:p>
            <a:pPr>
              <a:spcBef>
                <a:spcPct val="20000"/>
              </a:spcBef>
              <a:buClr>
                <a:srgbClr val="FF3300"/>
              </a:buClr>
              <a:buFont typeface="Monotype Sorts" pitchFamily="2" charset="2"/>
              <a:buNone/>
            </a:pPr>
            <a:r>
              <a:rPr lang="en-US" sz="2000"/>
              <a:t>1.Acid and neutral proteases</a:t>
            </a:r>
          </a:p>
          <a:p>
            <a:pPr>
              <a:spcBef>
                <a:spcPct val="20000"/>
              </a:spcBef>
              <a:buClr>
                <a:srgbClr val="FF3300"/>
              </a:buClr>
              <a:buFont typeface="Monotype Sorts" pitchFamily="2" charset="2"/>
              <a:buNone/>
            </a:pPr>
            <a:r>
              <a:rPr lang="en-US" sz="2000"/>
              <a:t>2.Chemotactic factors</a:t>
            </a:r>
          </a:p>
          <a:p>
            <a:pPr>
              <a:spcBef>
                <a:spcPct val="20000"/>
              </a:spcBef>
              <a:buClr>
                <a:srgbClr val="FF3300"/>
              </a:buClr>
              <a:buFont typeface="Monotype Sorts" pitchFamily="2" charset="2"/>
              <a:buNone/>
            </a:pPr>
            <a:r>
              <a:rPr lang="en-US" sz="2000"/>
              <a:t>3.Reactive oxygen metabolites</a:t>
            </a:r>
          </a:p>
          <a:p>
            <a:pPr>
              <a:spcBef>
                <a:spcPct val="20000"/>
              </a:spcBef>
              <a:buClr>
                <a:srgbClr val="FF3300"/>
              </a:buClr>
              <a:buFont typeface="Monotype Sorts" pitchFamily="2" charset="2"/>
              <a:buNone/>
            </a:pPr>
            <a:r>
              <a:rPr lang="en-US" sz="2000"/>
              <a:t>4.Complement components</a:t>
            </a:r>
          </a:p>
          <a:p>
            <a:pPr>
              <a:spcBef>
                <a:spcPct val="20000"/>
              </a:spcBef>
              <a:buClr>
                <a:srgbClr val="FF3300"/>
              </a:buClr>
              <a:buFont typeface="Monotype Sorts" pitchFamily="2" charset="2"/>
              <a:buNone/>
            </a:pPr>
            <a:r>
              <a:rPr lang="en-US" sz="2000"/>
              <a:t>5. Coagulation factors</a:t>
            </a:r>
          </a:p>
          <a:p>
            <a:pPr>
              <a:spcBef>
                <a:spcPct val="20000"/>
              </a:spcBef>
              <a:buClr>
                <a:srgbClr val="FF3300"/>
              </a:buClr>
              <a:buFont typeface="Monotype Sorts" pitchFamily="2" charset="2"/>
              <a:buNone/>
            </a:pPr>
            <a:r>
              <a:rPr lang="en-US" sz="2000"/>
              <a:t>6.Growth promoting factors for fibroblasts, blood vessels and myeloid progenitor cells</a:t>
            </a:r>
          </a:p>
          <a:p>
            <a:pPr>
              <a:spcBef>
                <a:spcPct val="20000"/>
              </a:spcBef>
              <a:buClr>
                <a:srgbClr val="FF3300"/>
              </a:buClr>
              <a:buFont typeface="Monotype Sorts" pitchFamily="2" charset="2"/>
              <a:buNone/>
            </a:pPr>
            <a:r>
              <a:rPr lang="en-US" sz="2000"/>
              <a:t>7.Cytokines : IL-1, TNF</a:t>
            </a:r>
          </a:p>
          <a:p>
            <a:pPr>
              <a:spcBef>
                <a:spcPct val="20000"/>
              </a:spcBef>
              <a:buClr>
                <a:srgbClr val="FF3300"/>
              </a:buClr>
              <a:buFont typeface="Monotype Sorts" pitchFamily="2" charset="2"/>
              <a:buNone/>
            </a:pPr>
            <a:r>
              <a:rPr lang="en-US" sz="2000"/>
              <a:t>8.Other biologic active agents    ( PAF, interferon, AA metabolites)</a:t>
            </a:r>
          </a:p>
          <a:p>
            <a:endParaRPr lang="en-US">
              <a:latin typeface="Verdana" pitchFamily="34" charset="0"/>
            </a:endParaRPr>
          </a:p>
        </p:txBody>
      </p:sp>
      <p:sp>
        <p:nvSpPr>
          <p:cNvPr id="6" name="TextBox 5"/>
          <p:cNvSpPr txBox="1"/>
          <p:nvPr/>
        </p:nvSpPr>
        <p:spPr>
          <a:xfrm>
            <a:off x="3810000" y="4876800"/>
            <a:ext cx="4572000" cy="1631950"/>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buClr>
                <a:srgbClr val="00B050"/>
              </a:buClr>
              <a:buFont typeface="Wingdings" pitchFamily="2" charset="2"/>
              <a:buChar char="§"/>
              <a:defRPr/>
            </a:pPr>
            <a:r>
              <a:rPr lang="en-US" sz="2000" dirty="0">
                <a:latin typeface="Arial" pitchFamily="34" charset="0"/>
                <a:cs typeface="+mn-cs"/>
              </a:rPr>
              <a:t>to eliminate injurious agents such as microbes </a:t>
            </a:r>
          </a:p>
          <a:p>
            <a:pPr fontAlgn="auto">
              <a:spcBef>
                <a:spcPts val="0"/>
              </a:spcBef>
              <a:spcAft>
                <a:spcPts val="0"/>
              </a:spcAft>
              <a:buClr>
                <a:srgbClr val="00B050"/>
              </a:buClr>
              <a:buFont typeface="Wingdings" pitchFamily="2" charset="2"/>
              <a:buChar char="§"/>
              <a:defRPr/>
            </a:pPr>
            <a:r>
              <a:rPr lang="en-US" sz="2000" dirty="0">
                <a:latin typeface="Arial" pitchFamily="34" charset="0"/>
                <a:cs typeface="+mn-cs"/>
              </a:rPr>
              <a:t> to initiate the process of repair</a:t>
            </a:r>
          </a:p>
          <a:p>
            <a:pPr fontAlgn="auto">
              <a:spcBef>
                <a:spcPts val="0"/>
              </a:spcBef>
              <a:spcAft>
                <a:spcPts val="0"/>
              </a:spcAft>
              <a:buClr>
                <a:srgbClr val="00B050"/>
              </a:buClr>
              <a:buFont typeface="Wingdings" pitchFamily="2" charset="2"/>
              <a:buChar char="§"/>
              <a:defRPr/>
            </a:pPr>
            <a:r>
              <a:rPr lang="en-US" sz="2000" dirty="0">
                <a:latin typeface="Arial" pitchFamily="34" charset="0"/>
                <a:cs typeface="+mn-cs"/>
              </a:rPr>
              <a:t> It is responsible for much of the tissue injury in chronic inflammation</a:t>
            </a:r>
            <a:r>
              <a:rPr lang="en-US" sz="2000" dirty="0">
                <a:latin typeface="Arial" pitchFamily="34" charset="0"/>
                <a:cs typeface="Arial" pitchFamily="34" charset="0"/>
              </a:rPr>
              <a:t> </a:t>
            </a:r>
          </a:p>
        </p:txBody>
      </p:sp>
      <p:sp>
        <p:nvSpPr>
          <p:cNvPr id="7" name="TextBox 6"/>
          <p:cNvSpPr txBox="1">
            <a:spLocks noChangeArrowheads="1"/>
          </p:cNvSpPr>
          <p:nvPr/>
        </p:nvSpPr>
        <p:spPr bwMode="auto">
          <a:xfrm>
            <a:off x="1066800" y="5334000"/>
            <a:ext cx="2455863" cy="523875"/>
          </a:xfrm>
          <a:prstGeom prst="rect">
            <a:avLst/>
          </a:prstGeom>
          <a:noFill/>
          <a:ln w="9525">
            <a:noFill/>
            <a:miter lim="800000"/>
            <a:headEnd/>
            <a:tailEnd/>
          </a:ln>
        </p:spPr>
        <p:txBody>
          <a:bodyPr wrap="none">
            <a:spAutoFit/>
          </a:bodyPr>
          <a:lstStyle/>
          <a:p>
            <a:r>
              <a:rPr lang="en-US" sz="2800">
                <a:solidFill>
                  <a:schemeClr val="accent1"/>
                </a:solidFill>
                <a:latin typeface="Verdana" pitchFamily="34" charset="0"/>
              </a:rPr>
              <a:t>Function?!!..</a:t>
            </a:r>
          </a:p>
        </p:txBody>
      </p:sp>
      <p:sp>
        <p:nvSpPr>
          <p:cNvPr id="8" name="Slide Number Placeholder 7"/>
          <p:cNvSpPr>
            <a:spLocks noGrp="1"/>
          </p:cNvSpPr>
          <p:nvPr>
            <p:ph type="sldNum" sz="quarter" idx="12"/>
          </p:nvPr>
        </p:nvSpPr>
        <p:spPr/>
        <p:txBody>
          <a:bodyPr/>
          <a:lstStyle/>
          <a:p>
            <a:pPr>
              <a:defRPr/>
            </a:pPr>
            <a:fld id="{60B3D342-6AC2-412F-8620-4F0E0112FE47}" type="slidenum">
              <a:rPr lang="en-US" smtClean="0"/>
              <a:pPr>
                <a:defRPr/>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685800" y="304800"/>
            <a:ext cx="7772400" cy="1143000"/>
          </a:xfrm>
        </p:spPr>
        <p:txBody>
          <a:bodyPr/>
          <a:lstStyle/>
          <a:p>
            <a:r>
              <a:rPr lang="en-US" sz="3200" b="1" i="1">
                <a:latin typeface="Arial" pitchFamily="34" charset="0"/>
                <a:cs typeface="Arial" pitchFamily="34" charset="0"/>
              </a:rPr>
              <a:t>MONONUCLEAR CELL INFILTRATION</a:t>
            </a:r>
          </a:p>
        </p:txBody>
      </p:sp>
      <p:sp>
        <p:nvSpPr>
          <p:cNvPr id="310275" name="Rectangle 3"/>
          <p:cNvSpPr>
            <a:spLocks noGrp="1" noChangeArrowheads="1"/>
          </p:cNvSpPr>
          <p:nvPr>
            <p:ph idx="1"/>
          </p:nvPr>
        </p:nvSpPr>
        <p:spPr>
          <a:xfrm>
            <a:off x="533400" y="1524000"/>
            <a:ext cx="7772400" cy="4114800"/>
          </a:xfrm>
        </p:spPr>
        <p:txBody>
          <a:bodyPr>
            <a:normAutofit fontScale="92500" lnSpcReduction="10000"/>
          </a:bodyPr>
          <a:lstStyle/>
          <a:p>
            <a:pPr>
              <a:lnSpc>
                <a:spcPct val="90000"/>
              </a:lnSpc>
            </a:pPr>
            <a:r>
              <a:rPr lang="en-US" sz="2400">
                <a:latin typeface="Arial" pitchFamily="34" charset="0"/>
              </a:rPr>
              <a:t>Macrophages may be </a:t>
            </a:r>
            <a:r>
              <a:rPr lang="en-US" sz="2400" i="1">
                <a:latin typeface="Arial" pitchFamily="34" charset="0"/>
              </a:rPr>
              <a:t>activated</a:t>
            </a:r>
            <a:r>
              <a:rPr lang="en-US" sz="2400">
                <a:latin typeface="Arial" pitchFamily="34" charset="0"/>
              </a:rPr>
              <a:t> by a variety of stimuli, including </a:t>
            </a:r>
          </a:p>
          <a:p>
            <a:pPr lvl="1">
              <a:lnSpc>
                <a:spcPct val="90000"/>
              </a:lnSpc>
            </a:pPr>
            <a:r>
              <a:rPr lang="en-US" sz="2000">
                <a:latin typeface="Arial" pitchFamily="34" charset="0"/>
              </a:rPr>
              <a:t>cytokines (e.g., IFN-γ) secreted by sensitized T lymphocytes and by NK cells</a:t>
            </a:r>
          </a:p>
          <a:p>
            <a:pPr lvl="1">
              <a:lnSpc>
                <a:spcPct val="90000"/>
              </a:lnSpc>
            </a:pPr>
            <a:r>
              <a:rPr lang="en-US" sz="2000">
                <a:latin typeface="Arial" pitchFamily="34" charset="0"/>
              </a:rPr>
              <a:t>bacterial endotoxins</a:t>
            </a:r>
          </a:p>
          <a:p>
            <a:pPr lvl="1">
              <a:lnSpc>
                <a:spcPct val="90000"/>
              </a:lnSpc>
            </a:pPr>
            <a:r>
              <a:rPr lang="en-US" sz="2000">
                <a:latin typeface="Arial" pitchFamily="34" charset="0"/>
              </a:rPr>
              <a:t> other chemical mediators</a:t>
            </a:r>
          </a:p>
          <a:p>
            <a:pPr>
              <a:lnSpc>
                <a:spcPct val="90000"/>
              </a:lnSpc>
            </a:pPr>
            <a:r>
              <a:rPr lang="en-US" sz="2400">
                <a:latin typeface="Arial" pitchFamily="34" charset="0"/>
                <a:cs typeface="Arial" pitchFamily="34" charset="0"/>
              </a:rPr>
              <a:t> </a:t>
            </a:r>
            <a:r>
              <a:rPr lang="en-US" sz="2400">
                <a:latin typeface="Arial" pitchFamily="34" charset="0"/>
              </a:rPr>
              <a:t>Activation results in </a:t>
            </a:r>
          </a:p>
          <a:p>
            <a:pPr lvl="1">
              <a:lnSpc>
                <a:spcPct val="90000"/>
              </a:lnSpc>
            </a:pPr>
            <a:r>
              <a:rPr lang="en-US" sz="2000">
                <a:latin typeface="Arial" pitchFamily="34" charset="0"/>
              </a:rPr>
              <a:t> increased cell size</a:t>
            </a:r>
          </a:p>
          <a:p>
            <a:pPr lvl="1">
              <a:lnSpc>
                <a:spcPct val="90000"/>
              </a:lnSpc>
            </a:pPr>
            <a:r>
              <a:rPr lang="en-US" sz="2000">
                <a:latin typeface="Arial" pitchFamily="34" charset="0"/>
              </a:rPr>
              <a:t> increased levels of lysosomal enzymes</a:t>
            </a:r>
          </a:p>
          <a:p>
            <a:pPr lvl="1">
              <a:lnSpc>
                <a:spcPct val="90000"/>
              </a:lnSpc>
            </a:pPr>
            <a:r>
              <a:rPr lang="en-US" sz="2000">
                <a:latin typeface="Arial" pitchFamily="34" charset="0"/>
              </a:rPr>
              <a:t> more active metabolism</a:t>
            </a:r>
          </a:p>
          <a:p>
            <a:pPr lvl="1">
              <a:lnSpc>
                <a:spcPct val="90000"/>
              </a:lnSpc>
            </a:pPr>
            <a:r>
              <a:rPr lang="en-US" sz="2000">
                <a:latin typeface="Arial" pitchFamily="34" charset="0"/>
              </a:rPr>
              <a:t> greater ability to phagocytose and kill ingested microbes.</a:t>
            </a:r>
          </a:p>
          <a:p>
            <a:pPr>
              <a:lnSpc>
                <a:spcPct val="90000"/>
              </a:lnSpc>
            </a:pPr>
            <a:r>
              <a:rPr lang="en-US" sz="2400">
                <a:latin typeface="Arial" pitchFamily="34" charset="0"/>
              </a:rPr>
              <a:t> </a:t>
            </a:r>
            <a:r>
              <a:rPr lang="en-US" sz="2400" i="1">
                <a:latin typeface="Arial" pitchFamily="34" charset="0"/>
              </a:rPr>
              <a:t>Activated macrophages secrete a wide variety of biologically active products</a:t>
            </a:r>
            <a:r>
              <a:rPr lang="en-US" sz="2400">
                <a:latin typeface="Arial" pitchFamily="34" charset="0"/>
              </a:rPr>
              <a:t> that, if unchecked, result in the tissue injury and fibrosis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Picture 2" descr="d:\Inetpub\ombroot\content\0721601871\graphics\fullsize\S01871-002-f028.jpg"/>
          <p:cNvPicPr>
            <a:picLocks noChangeAspect="1" noChangeArrowheads="1"/>
          </p:cNvPicPr>
          <p:nvPr/>
        </p:nvPicPr>
        <p:blipFill>
          <a:blip r:embed="rId2"/>
          <a:srcRect/>
          <a:stretch>
            <a:fillRect/>
          </a:stretch>
        </p:blipFill>
        <p:spPr bwMode="auto">
          <a:xfrm>
            <a:off x="3352800" y="1143000"/>
            <a:ext cx="5791200" cy="5505450"/>
          </a:xfrm>
          <a:prstGeom prst="rect">
            <a:avLst/>
          </a:prstGeom>
          <a:noFill/>
          <a:ln w="9525">
            <a:solidFill>
              <a:schemeClr val="tx1"/>
            </a:solidFill>
            <a:miter lim="800000"/>
            <a:headEnd/>
            <a:tailEnd/>
          </a:ln>
        </p:spPr>
      </p:pic>
      <p:sp>
        <p:nvSpPr>
          <p:cNvPr id="320515" name="Rectangle 3"/>
          <p:cNvSpPr>
            <a:spLocks noChangeArrowheads="1"/>
          </p:cNvSpPr>
          <p:nvPr/>
        </p:nvSpPr>
        <p:spPr bwMode="auto">
          <a:xfrm>
            <a:off x="457200" y="228600"/>
            <a:ext cx="8153400" cy="854075"/>
          </a:xfrm>
          <a:prstGeom prst="rect">
            <a:avLst/>
          </a:prstGeom>
          <a:noFill/>
          <a:ln w="9525">
            <a:noFill/>
            <a:miter lim="800000"/>
            <a:headEnd/>
            <a:tailEnd/>
          </a:ln>
          <a:effectLst/>
        </p:spPr>
        <p:txBody>
          <a:bodyPr>
            <a:spAutoFit/>
          </a:bodyPr>
          <a:lstStyle/>
          <a:p>
            <a:pPr algn="ctr" eaLnBrk="0" hangingPunct="0"/>
            <a:r>
              <a:rPr lang="en-US" sz="1800">
                <a:latin typeface="Arial" pitchFamily="34" charset="0"/>
                <a:cs typeface="Arial" pitchFamily="34" charset="0"/>
              </a:rPr>
              <a:t>The roles of activated macrophages in chronic inflammation.</a:t>
            </a:r>
          </a:p>
          <a:p>
            <a:pPr algn="ctr" eaLnBrk="0" hangingPunct="0"/>
            <a:r>
              <a:rPr lang="en-US" sz="1800">
                <a:latin typeface="Arial" pitchFamily="34" charset="0"/>
                <a:cs typeface="Arial" pitchFamily="34" charset="0"/>
              </a:rPr>
              <a:t> </a:t>
            </a:r>
            <a:r>
              <a:rPr lang="en-US" sz="3200">
                <a:solidFill>
                  <a:schemeClr val="tx2"/>
                </a:solidFill>
              </a:rPr>
              <a:t>Products of macrophages</a:t>
            </a:r>
          </a:p>
        </p:txBody>
      </p:sp>
      <p:sp>
        <p:nvSpPr>
          <p:cNvPr id="320516" name="Text Box 4"/>
          <p:cNvSpPr txBox="1">
            <a:spLocks noChangeArrowheads="1"/>
          </p:cNvSpPr>
          <p:nvPr/>
        </p:nvSpPr>
        <p:spPr bwMode="auto">
          <a:xfrm>
            <a:off x="-92075" y="1458913"/>
            <a:ext cx="3597275" cy="4841875"/>
          </a:xfrm>
          <a:prstGeom prst="rect">
            <a:avLst/>
          </a:prstGeom>
          <a:noFill/>
          <a:ln w="9525">
            <a:noFill/>
            <a:miter lim="800000"/>
            <a:headEnd/>
            <a:tailEnd/>
          </a:ln>
          <a:effectLst/>
        </p:spPr>
        <p:txBody>
          <a:bodyPr>
            <a:spAutoFit/>
          </a:bodyPr>
          <a:lstStyle/>
          <a:p>
            <a:pPr>
              <a:spcBef>
                <a:spcPct val="20000"/>
              </a:spcBef>
              <a:buClr>
                <a:srgbClr val="FF3300"/>
              </a:buClr>
              <a:buFont typeface="Monotype Sorts"/>
              <a:buNone/>
            </a:pPr>
            <a:r>
              <a:rPr lang="en-US" sz="2000">
                <a:latin typeface="Arial" pitchFamily="34" charset="0"/>
              </a:rPr>
              <a:t>1.Acid and neutral proteases</a:t>
            </a:r>
          </a:p>
          <a:p>
            <a:pPr>
              <a:spcBef>
                <a:spcPct val="20000"/>
              </a:spcBef>
              <a:buClr>
                <a:srgbClr val="FF3300"/>
              </a:buClr>
              <a:buFont typeface="Monotype Sorts"/>
              <a:buNone/>
            </a:pPr>
            <a:r>
              <a:rPr lang="en-US" sz="2000">
                <a:latin typeface="Arial" pitchFamily="34" charset="0"/>
              </a:rPr>
              <a:t>2.Chemotactic factors</a:t>
            </a:r>
          </a:p>
          <a:p>
            <a:pPr>
              <a:spcBef>
                <a:spcPct val="20000"/>
              </a:spcBef>
              <a:buClr>
                <a:srgbClr val="FF3300"/>
              </a:buClr>
              <a:buFont typeface="Monotype Sorts"/>
              <a:buNone/>
            </a:pPr>
            <a:r>
              <a:rPr lang="en-US" sz="2000">
                <a:latin typeface="Arial" pitchFamily="34" charset="0"/>
              </a:rPr>
              <a:t>3.Reactive oxygen metabolites</a:t>
            </a:r>
          </a:p>
          <a:p>
            <a:pPr>
              <a:spcBef>
                <a:spcPct val="20000"/>
              </a:spcBef>
              <a:buClr>
                <a:srgbClr val="FF3300"/>
              </a:buClr>
              <a:buFont typeface="Monotype Sorts"/>
              <a:buNone/>
            </a:pPr>
            <a:r>
              <a:rPr lang="en-US" sz="2000">
                <a:latin typeface="Arial" pitchFamily="34" charset="0"/>
              </a:rPr>
              <a:t>4.Complement components</a:t>
            </a:r>
          </a:p>
          <a:p>
            <a:pPr>
              <a:spcBef>
                <a:spcPct val="20000"/>
              </a:spcBef>
              <a:buClr>
                <a:srgbClr val="FF3300"/>
              </a:buClr>
              <a:buFont typeface="Monotype Sorts"/>
              <a:buNone/>
            </a:pPr>
            <a:r>
              <a:rPr lang="en-US" sz="2000">
                <a:latin typeface="Arial" pitchFamily="34" charset="0"/>
              </a:rPr>
              <a:t>5. Coagulation factors</a:t>
            </a:r>
          </a:p>
          <a:p>
            <a:pPr>
              <a:spcBef>
                <a:spcPct val="20000"/>
              </a:spcBef>
              <a:buClr>
                <a:srgbClr val="FF3300"/>
              </a:buClr>
              <a:buFont typeface="Monotype Sorts"/>
              <a:buNone/>
            </a:pPr>
            <a:r>
              <a:rPr lang="en-US" sz="2000">
                <a:latin typeface="Arial" pitchFamily="34" charset="0"/>
              </a:rPr>
              <a:t>6.Growth promoting factors for fibroblasts, blood vessels and myeloid progenitor cells</a:t>
            </a:r>
          </a:p>
          <a:p>
            <a:pPr>
              <a:spcBef>
                <a:spcPct val="20000"/>
              </a:spcBef>
              <a:buClr>
                <a:srgbClr val="FF3300"/>
              </a:buClr>
              <a:buFont typeface="Monotype Sorts"/>
              <a:buNone/>
            </a:pPr>
            <a:r>
              <a:rPr lang="en-US" sz="2000">
                <a:latin typeface="Arial" pitchFamily="34" charset="0"/>
              </a:rPr>
              <a:t>7.Cytokines : IL-1, TNF</a:t>
            </a:r>
          </a:p>
          <a:p>
            <a:pPr>
              <a:spcBef>
                <a:spcPct val="20000"/>
              </a:spcBef>
              <a:buClr>
                <a:srgbClr val="FF3300"/>
              </a:buClr>
              <a:buFont typeface="Monotype Sorts"/>
              <a:buNone/>
            </a:pPr>
            <a:r>
              <a:rPr lang="en-US" sz="2000">
                <a:latin typeface="Arial" pitchFamily="34" charset="0"/>
              </a:rPr>
              <a:t>8.Other biologic active agents    ( PAF, interferon, AA metabolites)</a:t>
            </a:r>
          </a:p>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609600" y="0"/>
            <a:ext cx="7772400" cy="1143000"/>
          </a:xfrm>
        </p:spPr>
        <p:txBody>
          <a:bodyPr/>
          <a:lstStyle/>
          <a:p>
            <a:pPr fontAlgn="auto">
              <a:spcAft>
                <a:spcPts val="0"/>
              </a:spcAft>
              <a:defRPr/>
            </a:pPr>
            <a:r>
              <a:rPr lang="en-US" sz="2800" dirty="0" smtClean="0">
                <a:latin typeface="Arial" pitchFamily="34" charset="0"/>
                <a:cs typeface="Arial" pitchFamily="34" charset="0"/>
              </a:rPr>
              <a:t>Macrophages</a:t>
            </a:r>
            <a:endParaRPr lang="en-US" sz="2800" dirty="0">
              <a:latin typeface="Arial" pitchFamily="34" charset="0"/>
              <a:cs typeface="Arial" pitchFamily="34" charset="0"/>
            </a:endParaRPr>
          </a:p>
        </p:txBody>
      </p:sp>
      <p:sp>
        <p:nvSpPr>
          <p:cNvPr id="311299" name="Rectangle 3"/>
          <p:cNvSpPr>
            <a:spLocks noGrp="1" noChangeArrowheads="1"/>
          </p:cNvSpPr>
          <p:nvPr>
            <p:ph idx="1"/>
          </p:nvPr>
        </p:nvSpPr>
        <p:spPr>
          <a:xfrm>
            <a:off x="304800" y="1143000"/>
            <a:ext cx="8229600" cy="5029200"/>
          </a:xfrm>
        </p:spPr>
        <p:txBody>
          <a:bodyPr/>
          <a:lstStyle/>
          <a:p>
            <a:pPr marL="609600" indent="-609600">
              <a:lnSpc>
                <a:spcPct val="90000"/>
              </a:lnSpc>
            </a:pPr>
            <a:r>
              <a:rPr lang="en-US" sz="2400" smtClean="0">
                <a:latin typeface="Arial" charset="0"/>
                <a:cs typeface="Arial" charset="0"/>
              </a:rPr>
              <a:t>In chronic inflammation, macrophage accumulation persists, this is mediated by different mechanisms: </a:t>
            </a:r>
          </a:p>
          <a:p>
            <a:pPr marL="609600" indent="-609600">
              <a:lnSpc>
                <a:spcPct val="90000"/>
              </a:lnSpc>
              <a:buFont typeface="Wingdings 2" pitchFamily="18" charset="2"/>
              <a:buNone/>
            </a:pPr>
            <a:endParaRPr lang="en-US" sz="2400" smtClean="0">
              <a:latin typeface="Arial" charset="0"/>
              <a:cs typeface="Arial" charset="0"/>
            </a:endParaRPr>
          </a:p>
          <a:p>
            <a:pPr marL="990600" lvl="1" indent="-533400">
              <a:lnSpc>
                <a:spcPct val="90000"/>
              </a:lnSpc>
              <a:buFontTx/>
              <a:buAutoNum type="arabicPeriod"/>
            </a:pPr>
            <a:r>
              <a:rPr lang="en-US" sz="2000" i="1" smtClean="0">
                <a:latin typeface="Arial" charset="0"/>
              </a:rPr>
              <a:t>Recruitment of monocytes from the circulation</a:t>
            </a:r>
            <a:r>
              <a:rPr lang="en-US" sz="2000" smtClean="0">
                <a:latin typeface="Arial" charset="0"/>
              </a:rPr>
              <a:t>, which results from the expression of adhesion molecules and chemotactic factors</a:t>
            </a:r>
            <a:r>
              <a:rPr lang="en-US" sz="2000" smtClean="0">
                <a:latin typeface="Arial" charset="0"/>
                <a:cs typeface="Arial" charset="0"/>
              </a:rPr>
              <a:t> </a:t>
            </a:r>
          </a:p>
          <a:p>
            <a:pPr marL="990600" lvl="1" indent="-533400">
              <a:lnSpc>
                <a:spcPct val="90000"/>
              </a:lnSpc>
              <a:buFontTx/>
              <a:buAutoNum type="arabicPeriod"/>
            </a:pPr>
            <a:endParaRPr lang="en-US" sz="2000" smtClean="0">
              <a:latin typeface="Arial" charset="0"/>
              <a:cs typeface="Arial" charset="0"/>
            </a:endParaRPr>
          </a:p>
          <a:p>
            <a:pPr marL="990600" lvl="1" indent="-533400">
              <a:lnSpc>
                <a:spcPct val="90000"/>
              </a:lnSpc>
              <a:buFontTx/>
              <a:buAutoNum type="arabicPeriod"/>
            </a:pPr>
            <a:r>
              <a:rPr lang="en-US" sz="2000" i="1" smtClean="0">
                <a:latin typeface="Arial" charset="0"/>
              </a:rPr>
              <a:t>Local proliferation of macrophages</a:t>
            </a:r>
            <a:r>
              <a:rPr lang="en-US" sz="2000" smtClean="0">
                <a:latin typeface="Arial" charset="0"/>
              </a:rPr>
              <a:t> after their emigration from the bloodstream</a:t>
            </a:r>
            <a:r>
              <a:rPr lang="en-US" sz="2000" smtClean="0">
                <a:latin typeface="Arial" charset="0"/>
                <a:cs typeface="Arial" charset="0"/>
              </a:rPr>
              <a:t> </a:t>
            </a:r>
          </a:p>
          <a:p>
            <a:pPr marL="990600" lvl="1" indent="-533400">
              <a:lnSpc>
                <a:spcPct val="90000"/>
              </a:lnSpc>
              <a:buFontTx/>
              <a:buAutoNum type="arabicPeriod"/>
            </a:pPr>
            <a:endParaRPr lang="en-US" sz="2000" smtClean="0">
              <a:latin typeface="Arial" charset="0"/>
              <a:cs typeface="Arial" charset="0"/>
            </a:endParaRPr>
          </a:p>
          <a:p>
            <a:pPr marL="990600" lvl="1" indent="-533400">
              <a:lnSpc>
                <a:spcPct val="90000"/>
              </a:lnSpc>
              <a:buFontTx/>
              <a:buAutoNum type="arabicPeriod"/>
            </a:pPr>
            <a:r>
              <a:rPr lang="en-US" sz="2000" i="1" smtClean="0">
                <a:latin typeface="Arial" charset="0"/>
              </a:rPr>
              <a:t>Immobilization of macrophages</a:t>
            </a:r>
            <a:r>
              <a:rPr lang="en-US" sz="2000" smtClean="0">
                <a:latin typeface="Arial" charset="0"/>
              </a:rPr>
              <a:t> within the site of inflammation</a:t>
            </a:r>
            <a:r>
              <a:rPr lang="en-US" sz="2000" smtClean="0">
                <a:latin typeface="Arial" charset="0"/>
                <a:cs typeface="Arial" charset="0"/>
              </a:rPr>
              <a:t> </a:t>
            </a:r>
          </a:p>
        </p:txBody>
      </p:sp>
      <p:pic>
        <p:nvPicPr>
          <p:cNvPr id="71684" name="Picture 3" descr="macrophageAttacksMed.jpg"/>
          <p:cNvPicPr>
            <a:picLocks noChangeAspect="1"/>
          </p:cNvPicPr>
          <p:nvPr/>
        </p:nvPicPr>
        <p:blipFill>
          <a:blip r:embed="rId2"/>
          <a:srcRect l="4138" t="9599" b="28799"/>
          <a:stretch>
            <a:fillRect/>
          </a:stretch>
        </p:blipFill>
        <p:spPr bwMode="auto">
          <a:xfrm>
            <a:off x="8305800" y="6161088"/>
            <a:ext cx="838200" cy="69691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3E60D0A-DA76-4546-82DF-19EB12399E00}" type="slidenum">
              <a:rPr lang="en-US" smtClean="0"/>
              <a:pPr>
                <a:defRPr/>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11299">
                                            <p:txEl>
                                              <p:pRg st="2" end="2"/>
                                            </p:txEl>
                                          </p:spTgt>
                                        </p:tgtEl>
                                        <p:attrNameLst>
                                          <p:attrName>style.visibility</p:attrName>
                                        </p:attrNameLst>
                                      </p:cBhvr>
                                      <p:to>
                                        <p:strVal val="visible"/>
                                      </p:to>
                                    </p:set>
                                    <p:animEffect transition="in" filter="slide(fromBottom)">
                                      <p:cBhvr>
                                        <p:cTn id="7" dur="500"/>
                                        <p:tgtEl>
                                          <p:spTgt spid="31129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11299">
                                            <p:txEl>
                                              <p:pRg st="4" end="4"/>
                                            </p:txEl>
                                          </p:spTgt>
                                        </p:tgtEl>
                                        <p:attrNameLst>
                                          <p:attrName>style.visibility</p:attrName>
                                        </p:attrNameLst>
                                      </p:cBhvr>
                                      <p:to>
                                        <p:strVal val="visible"/>
                                      </p:to>
                                    </p:set>
                                    <p:animEffect transition="in" filter="slide(fromBottom)">
                                      <p:cBhvr>
                                        <p:cTn id="12" dur="500"/>
                                        <p:tgtEl>
                                          <p:spTgt spid="31129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11299">
                                            <p:txEl>
                                              <p:pRg st="6" end="6"/>
                                            </p:txEl>
                                          </p:spTgt>
                                        </p:tgtEl>
                                        <p:attrNameLst>
                                          <p:attrName>style.visibility</p:attrName>
                                        </p:attrNameLst>
                                      </p:cBhvr>
                                      <p:to>
                                        <p:strVal val="visible"/>
                                      </p:to>
                                    </p:set>
                                    <p:animEffect transition="in" filter="slide(fromBottom)">
                                      <p:cBhvr>
                                        <p:cTn id="17" dur="500"/>
                                        <p:tgtEl>
                                          <p:spTgt spid="311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2" name="Picture 2" descr="d:\Inetpub\ombroot\content\0721601871\graphics\fullsize\S01871-002-f030.jpg"/>
          <p:cNvPicPr>
            <a:picLocks noChangeAspect="1" noChangeArrowheads="1"/>
          </p:cNvPicPr>
          <p:nvPr/>
        </p:nvPicPr>
        <p:blipFill>
          <a:blip r:embed="rId2"/>
          <a:srcRect/>
          <a:stretch>
            <a:fillRect/>
          </a:stretch>
        </p:blipFill>
        <p:spPr bwMode="auto">
          <a:xfrm>
            <a:off x="1066800" y="457200"/>
            <a:ext cx="5254625" cy="5867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0" y="76200"/>
            <a:ext cx="8839200" cy="1143000"/>
          </a:xfrm>
          <a:noFill/>
          <a:ln/>
        </p:spPr>
        <p:txBody>
          <a:bodyPr lIns="90488" tIns="44450" rIns="90488" bIns="44450">
            <a:normAutofit fontScale="90000"/>
          </a:bodyPr>
          <a:lstStyle/>
          <a:p>
            <a:r>
              <a:rPr lang="en-US" dirty="0"/>
              <a:t>Acute Inflammation</a:t>
            </a:r>
            <a:br>
              <a:rPr lang="en-US" dirty="0"/>
            </a:br>
            <a:r>
              <a:rPr lang="en-US" sz="2400" b="1" i="1" dirty="0">
                <a:solidFill>
                  <a:schemeClr val="tx1"/>
                </a:solidFill>
                <a:latin typeface="Arial" pitchFamily="34" charset="0"/>
                <a:cs typeface="Arial" pitchFamily="34" charset="0"/>
              </a:rPr>
              <a:t>CELLULAR EVENTS: </a:t>
            </a:r>
            <a:br>
              <a:rPr lang="en-US" sz="2400" b="1" i="1" dirty="0">
                <a:solidFill>
                  <a:schemeClr val="tx1"/>
                </a:solidFill>
                <a:latin typeface="Arial" pitchFamily="34" charset="0"/>
                <a:cs typeface="Arial" pitchFamily="34" charset="0"/>
              </a:rPr>
            </a:br>
            <a:r>
              <a:rPr lang="en-US" sz="2400" b="1" i="1" dirty="0">
                <a:solidFill>
                  <a:schemeClr val="tx1"/>
                </a:solidFill>
                <a:latin typeface="Arial" pitchFamily="34" charset="0"/>
                <a:cs typeface="Arial" pitchFamily="34" charset="0"/>
              </a:rPr>
              <a:t>LEUKOCYTE EXTRAVASATION AND PHAGOCYTOSIS</a:t>
            </a:r>
            <a:r>
              <a:rPr lang="en-US" b="1" i="1" dirty="0">
                <a:solidFill>
                  <a:srgbClr val="000000"/>
                </a:solidFill>
                <a:latin typeface="Arial" pitchFamily="34" charset="0"/>
                <a:cs typeface="Arial" pitchFamily="34" charset="0"/>
              </a:rPr>
              <a:t> </a:t>
            </a:r>
          </a:p>
        </p:txBody>
      </p:sp>
      <p:sp>
        <p:nvSpPr>
          <p:cNvPr id="373763" name="Rectangle 3"/>
          <p:cNvSpPr>
            <a:spLocks noGrp="1" noChangeArrowheads="1"/>
          </p:cNvSpPr>
          <p:nvPr>
            <p:ph idx="1"/>
          </p:nvPr>
        </p:nvSpPr>
        <p:spPr>
          <a:xfrm>
            <a:off x="609600" y="2514600"/>
            <a:ext cx="7772400" cy="3810000"/>
          </a:xfrm>
          <a:noFill/>
          <a:ln/>
        </p:spPr>
        <p:txBody>
          <a:bodyPr lIns="90488" tIns="44450" rIns="90488" bIns="44450">
            <a:normAutofit lnSpcReduction="10000"/>
          </a:bodyPr>
          <a:lstStyle/>
          <a:p>
            <a:pPr>
              <a:lnSpc>
                <a:spcPct val="90000"/>
              </a:lnSpc>
              <a:buClr>
                <a:srgbClr val="FF3300"/>
              </a:buClr>
              <a:buFont typeface="Monotype Sorts"/>
              <a:buChar char="u"/>
            </a:pPr>
            <a:r>
              <a:rPr lang="en-US" sz="2400" dirty="0">
                <a:latin typeface="Arial" pitchFamily="34" charset="0"/>
                <a:cs typeface="Arial" pitchFamily="34" charset="0"/>
              </a:rPr>
              <a:t>A critical function of inflammation is to deliver leukocytes to the site of injury and to activate the leukocytes to perform their normal functions in host defense.</a:t>
            </a:r>
          </a:p>
          <a:p>
            <a:pPr>
              <a:lnSpc>
                <a:spcPct val="90000"/>
              </a:lnSpc>
              <a:buClr>
                <a:srgbClr val="FF3300"/>
              </a:buClr>
              <a:buFont typeface="Monotype Sorts"/>
              <a:buChar char="u"/>
            </a:pPr>
            <a:r>
              <a:rPr lang="en-US" sz="2400" dirty="0">
                <a:latin typeface="Arial" pitchFamily="34" charset="0"/>
                <a:cs typeface="Arial" pitchFamily="34" charset="0"/>
              </a:rPr>
              <a:t> Leukocytes ingest offending agents, kill bacteria and other microbes, and get rid of necrotic tissue and foreign substances. </a:t>
            </a:r>
          </a:p>
          <a:p>
            <a:pPr>
              <a:lnSpc>
                <a:spcPct val="90000"/>
              </a:lnSpc>
              <a:buClr>
                <a:srgbClr val="FF3300"/>
              </a:buClr>
              <a:buFont typeface="Monotype Sorts"/>
              <a:buChar char="u"/>
            </a:pPr>
            <a:r>
              <a:rPr lang="en-US" sz="2400" dirty="0">
                <a:latin typeface="Arial" pitchFamily="34" charset="0"/>
                <a:cs typeface="Arial" pitchFamily="34" charset="0"/>
              </a:rPr>
              <a:t>they may induce tissue damage and prolong inflammation, since the leukocyte products that destroy microbes and necrotic tissues can also injure normal host tissues. </a:t>
            </a:r>
            <a:endParaRPr lang="en-US" sz="2400" dirty="0">
              <a:latin typeface="Courier New" pitchFamily="49" charset="0"/>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228600" y="304800"/>
            <a:ext cx="8534400" cy="1143000"/>
          </a:xfrm>
        </p:spPr>
        <p:txBody>
          <a:bodyPr/>
          <a:lstStyle/>
          <a:p>
            <a:r>
              <a:rPr lang="en-US" sz="2800" b="1" i="1" dirty="0">
                <a:latin typeface="Arial" pitchFamily="34" charset="0"/>
                <a:cs typeface="Arial" pitchFamily="34" charset="0"/>
              </a:rPr>
              <a:t>OTHER CELLS IN CHRONIC INFLAMMATION</a:t>
            </a:r>
            <a:r>
              <a:rPr lang="en-US" sz="3200" b="1" i="1" dirty="0">
                <a:solidFill>
                  <a:srgbClr val="000000"/>
                </a:solidFill>
                <a:latin typeface="Arial" pitchFamily="34" charset="0"/>
                <a:cs typeface="Arial" pitchFamily="34" charset="0"/>
              </a:rPr>
              <a:t> </a:t>
            </a:r>
          </a:p>
        </p:txBody>
      </p:sp>
      <p:sp>
        <p:nvSpPr>
          <p:cNvPr id="312323" name="Rectangle 3"/>
          <p:cNvSpPr>
            <a:spLocks noGrp="1" noChangeArrowheads="1"/>
          </p:cNvSpPr>
          <p:nvPr>
            <p:ph idx="1"/>
          </p:nvPr>
        </p:nvSpPr>
        <p:spPr>
          <a:xfrm>
            <a:off x="152400" y="1600200"/>
            <a:ext cx="8991600" cy="4953000"/>
          </a:xfrm>
        </p:spPr>
        <p:txBody>
          <a:bodyPr/>
          <a:lstStyle/>
          <a:p>
            <a:r>
              <a:rPr lang="en-US" b="1" i="1" dirty="0">
                <a:solidFill>
                  <a:srgbClr val="FF9999"/>
                </a:solidFill>
                <a:latin typeface="Arial" pitchFamily="34" charset="0"/>
              </a:rPr>
              <a:t>Lymphocytes</a:t>
            </a:r>
          </a:p>
          <a:p>
            <a:pPr lvl="1"/>
            <a:r>
              <a:rPr lang="en-US" sz="2400" b="1" i="1" dirty="0">
                <a:latin typeface="Arial" pitchFamily="34" charset="0"/>
              </a:rPr>
              <a:t>Both T &amp; B</a:t>
            </a:r>
            <a:r>
              <a:rPr lang="en-US" b="1" i="1" dirty="0">
                <a:solidFill>
                  <a:srgbClr val="FF9999"/>
                </a:solidFill>
                <a:latin typeface="Arial" pitchFamily="34" charset="0"/>
              </a:rPr>
              <a:t> </a:t>
            </a:r>
            <a:r>
              <a:rPr lang="en-US" sz="2400" b="1" i="1" dirty="0">
                <a:latin typeface="Arial" pitchFamily="34" charset="0"/>
              </a:rPr>
              <a:t>Lymphocytes</a:t>
            </a:r>
            <a:r>
              <a:rPr lang="en-US" b="1" i="1" dirty="0">
                <a:solidFill>
                  <a:srgbClr val="FF9999"/>
                </a:solidFill>
                <a:latin typeface="Arial" pitchFamily="34" charset="0"/>
              </a:rPr>
              <a:t> </a:t>
            </a:r>
            <a:r>
              <a:rPr lang="en-US" sz="2400" b="1" i="1" dirty="0">
                <a:latin typeface="Arial" pitchFamily="34" charset="0"/>
              </a:rPr>
              <a:t>migrates into inflammation site</a:t>
            </a:r>
          </a:p>
          <a:p>
            <a:pPr lvl="1"/>
            <a:endParaRPr lang="en-US" sz="2400" b="1" i="1" dirty="0">
              <a:latin typeface="Arial" pitchFamily="34" charset="0"/>
            </a:endParaRPr>
          </a:p>
          <a:p>
            <a:pPr>
              <a:buFontTx/>
              <a:buNone/>
            </a:pPr>
            <a:r>
              <a:rPr lang="en-US" sz="2400" b="1" i="1" dirty="0">
                <a:latin typeface="Arial" pitchFamily="34" charset="0"/>
              </a:rPr>
              <a:t>    </a:t>
            </a:r>
          </a:p>
        </p:txBody>
      </p:sp>
      <p:pic>
        <p:nvPicPr>
          <p:cNvPr id="312324" name="Picture 4" descr="d:\Inetpub\ombroot\content\0721601871\graphics\fullsize\S01871-002-f029.jpg"/>
          <p:cNvPicPr>
            <a:picLocks noChangeAspect="1" noChangeArrowheads="1"/>
          </p:cNvPicPr>
          <p:nvPr/>
        </p:nvPicPr>
        <p:blipFill>
          <a:blip r:embed="rId2"/>
          <a:srcRect b="8212"/>
          <a:stretch>
            <a:fillRect/>
          </a:stretch>
        </p:blipFill>
        <p:spPr bwMode="auto">
          <a:xfrm>
            <a:off x="304800" y="3276600"/>
            <a:ext cx="8534400" cy="28924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2" descr="d:\Inetpub\ombroot\content\0721601871\graphics\fullsize\S01871-002-f031.jpg"/>
          <p:cNvPicPr>
            <a:picLocks noChangeAspect="1" noChangeArrowheads="1"/>
          </p:cNvPicPr>
          <p:nvPr/>
        </p:nvPicPr>
        <p:blipFill>
          <a:blip r:embed="rId2"/>
          <a:srcRect/>
          <a:stretch>
            <a:fillRect/>
          </a:stretch>
        </p:blipFill>
        <p:spPr bwMode="auto">
          <a:xfrm>
            <a:off x="838200" y="1524000"/>
            <a:ext cx="7086600" cy="3771900"/>
          </a:xfrm>
          <a:prstGeom prst="rect">
            <a:avLst/>
          </a:prstGeom>
          <a:noFill/>
          <a:ln w="9525">
            <a:solidFill>
              <a:schemeClr val="tx1"/>
            </a:solidFill>
            <a:miter lim="800000"/>
            <a:headEnd/>
            <a:tailEnd/>
          </a:ln>
        </p:spPr>
      </p:pic>
      <p:sp>
        <p:nvSpPr>
          <p:cNvPr id="322563" name="Rectangle 3"/>
          <p:cNvSpPr>
            <a:spLocks noChangeArrowheads="1"/>
          </p:cNvSpPr>
          <p:nvPr/>
        </p:nvSpPr>
        <p:spPr bwMode="auto">
          <a:xfrm>
            <a:off x="0" y="5546725"/>
            <a:ext cx="9144000" cy="1552575"/>
          </a:xfrm>
          <a:prstGeom prst="rect">
            <a:avLst/>
          </a:prstGeom>
          <a:noFill/>
          <a:ln w="9525">
            <a:noFill/>
            <a:miter lim="800000"/>
            <a:headEnd/>
            <a:tailEnd/>
          </a:ln>
          <a:effectLst/>
        </p:spPr>
        <p:txBody>
          <a:bodyPr>
            <a:spAutoFit/>
          </a:bodyPr>
          <a:lstStyle/>
          <a:p>
            <a:r>
              <a:rPr lang="en-US" b="1" i="1">
                <a:latin typeface="Arial" pitchFamily="34" charset="0"/>
              </a:rPr>
              <a:t>Activated lymphocytes and macrophages influence each other and also release inflammatory mediators that affect other cells.</a:t>
            </a:r>
          </a:p>
          <a:p>
            <a:endParaRPr lang="en-US" b="1" i="1">
              <a:latin typeface="Arial" pitchFamily="34" charset="0"/>
            </a:endParaRPr>
          </a:p>
        </p:txBody>
      </p:sp>
      <p:sp>
        <p:nvSpPr>
          <p:cNvPr id="322564" name="Rectangle 4"/>
          <p:cNvSpPr>
            <a:spLocks noChangeArrowheads="1"/>
          </p:cNvSpPr>
          <p:nvPr/>
        </p:nvSpPr>
        <p:spPr bwMode="auto">
          <a:xfrm>
            <a:off x="0" y="3719513"/>
            <a:ext cx="9144000" cy="0"/>
          </a:xfrm>
          <a:prstGeom prst="rect">
            <a:avLst/>
          </a:prstGeom>
          <a:noFill/>
          <a:ln w="9525">
            <a:noFill/>
            <a:miter lim="800000"/>
            <a:headEnd/>
            <a:tailEnd/>
          </a:ln>
          <a:effectLst/>
        </p:spPr>
        <p:txBody>
          <a:bodyPr>
            <a:spAutoFit/>
          </a:bodyPr>
          <a:lstStyle/>
          <a:p>
            <a:endParaRPr lang="en-US"/>
          </a:p>
        </p:txBody>
      </p:sp>
      <p:sp>
        <p:nvSpPr>
          <p:cNvPr id="322565" name="Text Box 5"/>
          <p:cNvSpPr txBox="1">
            <a:spLocks noChangeArrowheads="1"/>
          </p:cNvSpPr>
          <p:nvPr/>
        </p:nvSpPr>
        <p:spPr bwMode="auto">
          <a:xfrm>
            <a:off x="-152400" y="228600"/>
            <a:ext cx="9144000" cy="1552575"/>
          </a:xfrm>
          <a:prstGeom prst="rect">
            <a:avLst/>
          </a:prstGeom>
          <a:noFill/>
          <a:ln w="9525">
            <a:noFill/>
            <a:miter lim="800000"/>
            <a:headEnd/>
            <a:tailEnd/>
          </a:ln>
          <a:effectLst/>
        </p:spPr>
        <p:txBody>
          <a:bodyPr>
            <a:spAutoFit/>
          </a:bodyPr>
          <a:lstStyle/>
          <a:p>
            <a:pPr lvl="1">
              <a:spcBef>
                <a:spcPct val="20000"/>
              </a:spcBef>
              <a:buFontTx/>
              <a:buChar char="–"/>
            </a:pPr>
            <a:r>
              <a:rPr lang="en-US" b="1" i="1">
                <a:latin typeface="Arial" pitchFamily="34" charset="0"/>
              </a:rPr>
              <a:t>Lymphocytes and macrophages interact in a bidirectional way, and these reactions play an important role in chronic inflammation </a:t>
            </a:r>
          </a:p>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234" name="Picture 2" descr="f003031"/>
          <p:cNvPicPr>
            <a:picLocks noChangeAspect="1" noChangeArrowheads="1"/>
          </p:cNvPicPr>
          <p:nvPr/>
        </p:nvPicPr>
        <p:blipFill>
          <a:blip r:embed="rId2">
            <a:lum bright="12000" contrast="6000"/>
          </a:blip>
          <a:srcRect/>
          <a:stretch>
            <a:fillRect/>
          </a:stretch>
        </p:blipFill>
        <p:spPr bwMode="auto">
          <a:xfrm>
            <a:off x="1905000" y="2686050"/>
            <a:ext cx="5562600" cy="4171950"/>
          </a:xfrm>
          <a:prstGeom prst="rect">
            <a:avLst/>
          </a:prstGeom>
          <a:noFill/>
        </p:spPr>
      </p:pic>
      <p:sp>
        <p:nvSpPr>
          <p:cNvPr id="351235" name="Text Box 3"/>
          <p:cNvSpPr txBox="1">
            <a:spLocks noChangeArrowheads="1"/>
          </p:cNvSpPr>
          <p:nvPr/>
        </p:nvSpPr>
        <p:spPr bwMode="auto">
          <a:xfrm>
            <a:off x="152400" y="304800"/>
            <a:ext cx="7964488" cy="2120900"/>
          </a:xfrm>
          <a:prstGeom prst="rect">
            <a:avLst/>
          </a:prstGeom>
          <a:noFill/>
          <a:ln w="9525">
            <a:noFill/>
            <a:miter lim="800000"/>
            <a:headEnd/>
            <a:tailEnd/>
          </a:ln>
          <a:effectLst/>
        </p:spPr>
        <p:txBody>
          <a:bodyPr>
            <a:spAutoFit/>
          </a:bodyPr>
          <a:lstStyle/>
          <a:p>
            <a:pPr>
              <a:lnSpc>
                <a:spcPct val="90000"/>
              </a:lnSpc>
              <a:spcBef>
                <a:spcPct val="20000"/>
              </a:spcBef>
              <a:buFontTx/>
              <a:buChar char="•"/>
            </a:pPr>
            <a:r>
              <a:rPr lang="en-US" sz="2800" b="1" i="1">
                <a:solidFill>
                  <a:srgbClr val="FF9999"/>
                </a:solidFill>
                <a:latin typeface="Arial" pitchFamily="34" charset="0"/>
              </a:rPr>
              <a:t>Eosinophils</a:t>
            </a:r>
            <a:r>
              <a:rPr lang="en-US" sz="2800" b="1" i="1">
                <a:solidFill>
                  <a:schemeClr val="bg1"/>
                </a:solidFill>
                <a:latin typeface="Arial" pitchFamily="34" charset="0"/>
              </a:rPr>
              <a:t> </a:t>
            </a:r>
          </a:p>
          <a:p>
            <a:pPr lvl="1">
              <a:lnSpc>
                <a:spcPct val="90000"/>
              </a:lnSpc>
              <a:spcBef>
                <a:spcPct val="20000"/>
              </a:spcBef>
            </a:pPr>
            <a:r>
              <a:rPr lang="en-US" sz="2000">
                <a:latin typeface="Arial" pitchFamily="34" charset="0"/>
              </a:rPr>
              <a:t>are abundant in immune reactions mediated by IgE and in parasitic infections</a:t>
            </a:r>
          </a:p>
          <a:p>
            <a:pPr lvl="1">
              <a:spcBef>
                <a:spcPct val="20000"/>
              </a:spcBef>
              <a:buFontTx/>
              <a:buChar char="•"/>
            </a:pPr>
            <a:r>
              <a:rPr lang="en-US" sz="2000">
                <a:latin typeface="Arial" pitchFamily="34" charset="0"/>
              </a:rPr>
              <a:t>respond to chemotactic agents derived largely from mast cells</a:t>
            </a:r>
          </a:p>
          <a:p>
            <a:pPr lvl="1">
              <a:spcBef>
                <a:spcPct val="20000"/>
              </a:spcBef>
              <a:buFontTx/>
              <a:buChar char="•"/>
            </a:pPr>
            <a:r>
              <a:rPr lang="en-US" sz="2000">
                <a:latin typeface="Arial" pitchFamily="34" charset="0"/>
              </a:rPr>
              <a:t>Granules contain major basic protein: toxic to parasites and lead to lysis of mammalian epithelial cells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idx="1"/>
          </p:nvPr>
        </p:nvSpPr>
        <p:spPr>
          <a:xfrm>
            <a:off x="381000" y="0"/>
            <a:ext cx="8763000" cy="4114800"/>
          </a:xfrm>
        </p:spPr>
        <p:txBody>
          <a:bodyPr/>
          <a:lstStyle/>
          <a:p>
            <a:pPr>
              <a:lnSpc>
                <a:spcPct val="90000"/>
              </a:lnSpc>
            </a:pPr>
            <a:r>
              <a:rPr lang="en-US" b="1" i="1" smtClean="0">
                <a:solidFill>
                  <a:srgbClr val="FF9999"/>
                </a:solidFill>
                <a:latin typeface="Arial" charset="0"/>
              </a:rPr>
              <a:t>Mast cells</a:t>
            </a:r>
            <a:r>
              <a:rPr lang="en-US" b="1" i="1" smtClean="0">
                <a:solidFill>
                  <a:schemeClr val="bg1"/>
                </a:solidFill>
                <a:latin typeface="Arial" charset="0"/>
              </a:rPr>
              <a:t> </a:t>
            </a:r>
          </a:p>
          <a:p>
            <a:pPr lvl="1">
              <a:lnSpc>
                <a:spcPct val="90000"/>
              </a:lnSpc>
            </a:pPr>
            <a:r>
              <a:rPr lang="en-US" b="1" smtClean="0">
                <a:latin typeface="Arial" charset="0"/>
              </a:rPr>
              <a:t>are widely distributed in connective tissues </a:t>
            </a:r>
          </a:p>
          <a:p>
            <a:pPr lvl="1">
              <a:lnSpc>
                <a:spcPct val="90000"/>
              </a:lnSpc>
            </a:pPr>
            <a:r>
              <a:rPr lang="en-US" b="1" smtClean="0">
                <a:latin typeface="Arial" charset="0"/>
              </a:rPr>
              <a:t>express on their surface the receptor that binds the Fc portion of IgE antibody , </a:t>
            </a:r>
          </a:p>
          <a:p>
            <a:pPr lvl="2">
              <a:lnSpc>
                <a:spcPct val="90000"/>
              </a:lnSpc>
            </a:pPr>
            <a:r>
              <a:rPr lang="en-US" sz="2000" b="1" smtClean="0">
                <a:latin typeface="Arial" charset="0"/>
              </a:rPr>
              <a:t>the cells degranulate and release mediators, such as histamine and products of AA oxidation</a:t>
            </a:r>
            <a:r>
              <a:rPr lang="en-US" sz="2000" b="1" smtClean="0">
                <a:solidFill>
                  <a:srgbClr val="000000"/>
                </a:solidFill>
                <a:latin typeface="Arial" charset="0"/>
              </a:rPr>
              <a:t>  </a:t>
            </a:r>
          </a:p>
          <a:p>
            <a:endParaRPr lang="en-US" smtClean="0"/>
          </a:p>
        </p:txBody>
      </p:sp>
      <p:pic>
        <p:nvPicPr>
          <p:cNvPr id="76803" name="Picture 4" descr="7335"/>
          <p:cNvPicPr>
            <a:picLocks noChangeAspect="1" noChangeArrowheads="1"/>
          </p:cNvPicPr>
          <p:nvPr/>
        </p:nvPicPr>
        <p:blipFill>
          <a:blip r:embed="rId2"/>
          <a:srcRect/>
          <a:stretch>
            <a:fillRect/>
          </a:stretch>
        </p:blipFill>
        <p:spPr bwMode="auto">
          <a:xfrm>
            <a:off x="1447800" y="2590800"/>
            <a:ext cx="6248400" cy="4267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pPr fontAlgn="auto">
              <a:spcAft>
                <a:spcPts val="0"/>
              </a:spcAft>
              <a:defRPr/>
            </a:pPr>
            <a:r>
              <a:rPr lang="en-US" sz="2800" i="1" dirty="0">
                <a:latin typeface="Arial" pitchFamily="34" charset="0"/>
                <a:cs typeface="Arial" pitchFamily="34" charset="0"/>
              </a:rPr>
              <a:t>OTHER CELLS IN CHRONIC </a:t>
            </a:r>
            <a:r>
              <a:rPr lang="en-US" sz="2800" i="1" dirty="0" smtClean="0">
                <a:latin typeface="Arial" pitchFamily="34" charset="0"/>
                <a:cs typeface="Arial" pitchFamily="34" charset="0"/>
              </a:rPr>
              <a:t>INFLAMMATION</a:t>
            </a:r>
            <a:br>
              <a:rPr lang="en-US" sz="2800" i="1" dirty="0" smtClean="0">
                <a:latin typeface="Arial" pitchFamily="34" charset="0"/>
                <a:cs typeface="Arial" pitchFamily="34" charset="0"/>
              </a:rPr>
            </a:br>
            <a:r>
              <a:rPr lang="en-US" sz="2800" dirty="0" smtClean="0">
                <a:latin typeface="Arial" charset="0"/>
              </a:rPr>
              <a:t> </a:t>
            </a:r>
            <a:r>
              <a:rPr lang="en-US" sz="2800" dirty="0" err="1" smtClean="0">
                <a:latin typeface="Arial" charset="0"/>
              </a:rPr>
              <a:t>E</a:t>
            </a:r>
            <a:r>
              <a:rPr lang="en-US" sz="2800" dirty="0" err="1" smtClean="0">
                <a:latin typeface="Arial" charset="0"/>
              </a:rPr>
              <a:t>pithelioid</a:t>
            </a:r>
            <a:r>
              <a:rPr lang="en-US" sz="2800" dirty="0" smtClean="0">
                <a:latin typeface="Arial" charset="0"/>
              </a:rPr>
              <a:t> </a:t>
            </a:r>
            <a:r>
              <a:rPr lang="en-US" sz="2800" dirty="0" smtClean="0">
                <a:latin typeface="Arial" charset="0"/>
              </a:rPr>
              <a:t>macrophages</a:t>
            </a:r>
            <a:endParaRPr lang="en-US" sz="2800" i="1" dirty="0">
              <a:latin typeface="Arial" pitchFamily="34" charset="0"/>
              <a:cs typeface="Arial" pitchFamily="34" charset="0"/>
            </a:endParaRPr>
          </a:p>
        </p:txBody>
      </p:sp>
      <p:sp>
        <p:nvSpPr>
          <p:cNvPr id="77826" name="Rectangle 3"/>
          <p:cNvSpPr>
            <a:spLocks noGrp="1" noChangeArrowheads="1"/>
          </p:cNvSpPr>
          <p:nvPr>
            <p:ph idx="1"/>
          </p:nvPr>
        </p:nvSpPr>
        <p:spPr/>
        <p:txBody>
          <a:bodyPr/>
          <a:lstStyle/>
          <a:p>
            <a:r>
              <a:rPr lang="en-US" b="1" i="1" dirty="0" smtClean="0">
                <a:solidFill>
                  <a:srgbClr val="FF9999"/>
                </a:solidFill>
                <a:latin typeface="Arial" charset="0"/>
                <a:cs typeface="Arial" charset="0"/>
              </a:rPr>
              <a:t>GRANULOMATOUS INFLAMMATION</a:t>
            </a:r>
          </a:p>
          <a:p>
            <a:pPr lvl="1"/>
            <a:r>
              <a:rPr lang="en-US" b="1" dirty="0" smtClean="0">
                <a:latin typeface="Arial" charset="0"/>
              </a:rPr>
              <a:t>Granulomatous inflammation is a distinctive pattern of chronic inflammatory reaction characterized by focal accumulations of activated macrophages, which often develop an epithelial-like (</a:t>
            </a:r>
            <a:r>
              <a:rPr lang="en-US" b="1" dirty="0" err="1" smtClean="0">
                <a:latin typeface="Arial" charset="0"/>
              </a:rPr>
              <a:t>epithelioid</a:t>
            </a:r>
            <a:r>
              <a:rPr lang="en-US" b="1" dirty="0" smtClean="0">
                <a:latin typeface="Arial" charset="0"/>
              </a:rPr>
              <a:t>) appearance</a:t>
            </a:r>
            <a:r>
              <a:rPr lang="en-US" b="1" dirty="0" smtClean="0">
                <a:latin typeface="Arial" charset="0"/>
                <a:cs typeface="Arial" charset="0"/>
              </a:rPr>
              <a:t> </a:t>
            </a: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228600" y="457200"/>
            <a:ext cx="8458200" cy="1143000"/>
          </a:xfrm>
        </p:spPr>
        <p:txBody>
          <a:bodyPr/>
          <a:lstStyle/>
          <a:p>
            <a:pPr fontAlgn="auto">
              <a:spcAft>
                <a:spcPts val="0"/>
              </a:spcAft>
              <a:defRPr/>
            </a:pPr>
            <a:r>
              <a:rPr lang="en-US" sz="3200">
                <a:solidFill>
                  <a:srgbClr val="FFCCCC"/>
                </a:solidFill>
                <a:latin typeface="Arial" pitchFamily="34" charset="0"/>
                <a:cs typeface="Arial" pitchFamily="34" charset="0"/>
              </a:rPr>
              <a:t>Causes of Granulomatous Inflammations</a:t>
            </a:r>
            <a:r>
              <a:rPr lang="en-US" sz="3200">
                <a:solidFill>
                  <a:schemeClr val="tx1"/>
                </a:solidFill>
              </a:rPr>
              <a:t> </a:t>
            </a:r>
            <a:br>
              <a:rPr lang="en-US" sz="3200">
                <a:solidFill>
                  <a:schemeClr val="tx1"/>
                </a:solidFill>
              </a:rPr>
            </a:br>
            <a:endParaRPr lang="en-US" sz="3200">
              <a:solidFill>
                <a:schemeClr val="tx1"/>
              </a:solidFill>
            </a:endParaRPr>
          </a:p>
        </p:txBody>
      </p:sp>
      <p:sp>
        <p:nvSpPr>
          <p:cNvPr id="79874" name="Rectangle 3"/>
          <p:cNvSpPr>
            <a:spLocks noGrp="1" noChangeArrowheads="1"/>
          </p:cNvSpPr>
          <p:nvPr>
            <p:ph idx="1"/>
          </p:nvPr>
        </p:nvSpPr>
        <p:spPr>
          <a:xfrm>
            <a:off x="609600" y="1752600"/>
            <a:ext cx="7772400" cy="4114800"/>
          </a:xfrm>
        </p:spPr>
        <p:txBody>
          <a:bodyPr/>
          <a:lstStyle/>
          <a:p>
            <a:r>
              <a:rPr lang="en-US" smtClean="0"/>
              <a:t>Infections</a:t>
            </a:r>
          </a:p>
          <a:p>
            <a:pPr lvl="1"/>
            <a:r>
              <a:rPr lang="en-US" smtClean="0"/>
              <a:t>Bacterial</a:t>
            </a:r>
          </a:p>
          <a:p>
            <a:pPr lvl="1"/>
            <a:r>
              <a:rPr lang="en-US" smtClean="0"/>
              <a:t>Parasitic</a:t>
            </a:r>
          </a:p>
          <a:p>
            <a:pPr lvl="1"/>
            <a:r>
              <a:rPr lang="en-US" smtClean="0"/>
              <a:t>Fungal</a:t>
            </a:r>
          </a:p>
          <a:p>
            <a:r>
              <a:rPr lang="en-US" smtClean="0"/>
              <a:t>Inorganic dusts</a:t>
            </a:r>
          </a:p>
          <a:p>
            <a:r>
              <a:rPr lang="en-US" smtClean="0"/>
              <a:t>Foreign bodeis</a:t>
            </a:r>
          </a:p>
          <a:p>
            <a:r>
              <a:rPr lang="en-US" smtClean="0"/>
              <a:t>unknown</a:t>
            </a: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d:\Inetpub\ombroot\content\0721601871\graphics\fullsize\S01871-002-f033.jpg"/>
          <p:cNvPicPr>
            <a:picLocks noChangeAspect="1" noChangeArrowheads="1"/>
          </p:cNvPicPr>
          <p:nvPr/>
        </p:nvPicPr>
        <p:blipFill>
          <a:blip r:embed="rId2"/>
          <a:srcRect b="8060"/>
          <a:stretch>
            <a:fillRect/>
          </a:stretch>
        </p:blipFill>
        <p:spPr bwMode="auto">
          <a:xfrm>
            <a:off x="533400" y="381000"/>
            <a:ext cx="8077200" cy="5943600"/>
          </a:xfrm>
          <a:prstGeom prst="rect">
            <a:avLst/>
          </a:prstGeom>
          <a:noFill/>
          <a:ln w="9525">
            <a:solidFill>
              <a:schemeClr val="tx1"/>
            </a:solidFill>
            <a:miter lim="800000"/>
            <a:headEnd/>
            <a:tailEnd/>
          </a:ln>
        </p:spPr>
      </p:pic>
      <p:sp>
        <p:nvSpPr>
          <p:cNvPr id="3" name="Slide Number Placeholder 2"/>
          <p:cNvSpPr>
            <a:spLocks noGrp="1"/>
          </p:cNvSpPr>
          <p:nvPr>
            <p:ph type="sldNum" sz="quarter" idx="12"/>
          </p:nvPr>
        </p:nvSpPr>
        <p:spPr/>
        <p:txBody>
          <a:bodyPr/>
          <a:lstStyle/>
          <a:p>
            <a:pPr>
              <a:defRPr/>
            </a:pPr>
            <a:fld id="{60B3D342-6AC2-412F-8620-4F0E0112FE47}"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685800"/>
          <a:ext cx="8686800" cy="4754880"/>
        </p:xfrm>
        <a:graphic>
          <a:graphicData uri="http://schemas.openxmlformats.org/drawingml/2006/table">
            <a:tbl>
              <a:tblPr firstRow="1" bandRow="1">
                <a:tableStyleId>{5C22544A-7EE6-4342-B048-85BDC9FD1C3A}</a:tableStyleId>
              </a:tblPr>
              <a:tblGrid>
                <a:gridCol w="2438400"/>
                <a:gridCol w="2849218"/>
                <a:gridCol w="3399182"/>
              </a:tblGrid>
              <a:tr h="41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Disease</a:t>
                      </a:r>
                      <a:endParaRPr lang="en-US"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Cause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Tissue Reaction</a:t>
                      </a:r>
                    </a:p>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Tuberculosis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Mycobacterium tuberculosis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Noncaseating</a:t>
                      </a:r>
                      <a:r>
                        <a:rPr lang="en-US" dirty="0" smtClean="0"/>
                        <a:t> tubercle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Caseating</a:t>
                      </a:r>
                      <a:r>
                        <a:rPr lang="en-US" dirty="0" smtClean="0"/>
                        <a:t> tubercles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Leprosy</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Mycobacterium </a:t>
                      </a:r>
                      <a:r>
                        <a:rPr lang="en-US" dirty="0" err="1" smtClean="0"/>
                        <a:t>leprae</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Acid-fast bacilli in macrophages; </a:t>
                      </a:r>
                      <a:r>
                        <a:rPr lang="en-US" dirty="0" err="1" smtClean="0"/>
                        <a:t>noncaseating</a:t>
                      </a:r>
                      <a:r>
                        <a:rPr lang="en-US" dirty="0" smtClean="0"/>
                        <a:t> </a:t>
                      </a:r>
                      <a:r>
                        <a:rPr lang="en-US" dirty="0" err="1" smtClean="0"/>
                        <a:t>granulomas</a:t>
                      </a:r>
                      <a:endParaRPr lang="en-US" dirty="0"/>
                    </a:p>
                  </a:txBody>
                  <a:tcPr/>
                </a:tc>
              </a:tr>
              <a:tr h="370840">
                <a:tc>
                  <a:txBody>
                    <a:bodyPr/>
                    <a:lstStyle/>
                    <a:p>
                      <a:r>
                        <a:rPr lang="en-US" dirty="0" smtClean="0"/>
                        <a:t>Syphilis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Treponema</a:t>
                      </a:r>
                      <a:r>
                        <a:rPr lang="en-US" dirty="0" smtClean="0"/>
                        <a:t> </a:t>
                      </a:r>
                      <a:r>
                        <a:rPr lang="en-US" dirty="0" err="1" smtClean="0"/>
                        <a:t>pallidum</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Gumma</a:t>
                      </a:r>
                      <a:r>
                        <a:rPr lang="en-US" dirty="0" smtClean="0"/>
                        <a:t>:</a:t>
                      </a:r>
                      <a:r>
                        <a:rPr lang="en-US" baseline="0" dirty="0" smtClean="0"/>
                        <a:t> </a:t>
                      </a:r>
                      <a:r>
                        <a:rPr lang="en-US" dirty="0" smtClean="0"/>
                        <a:t>wall of </a:t>
                      </a:r>
                      <a:r>
                        <a:rPr lang="en-US" dirty="0" err="1" smtClean="0"/>
                        <a:t>histiocytes</a:t>
                      </a:r>
                      <a:r>
                        <a:rPr lang="en-US" dirty="0" smtClean="0"/>
                        <a:t>; plasma cell</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Cat-scratch disease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Gram-negative bacillus</a:t>
                      </a:r>
                    </a:p>
                    <a:p>
                      <a:endParaRPr lang="en-US" dirty="0"/>
                    </a:p>
                  </a:txBody>
                  <a:tcPr/>
                </a:tc>
                <a:tc>
                  <a:txBody>
                    <a:bodyPr/>
                    <a:lstStyle/>
                    <a:p>
                      <a:r>
                        <a:rPr lang="en-US" dirty="0" smtClean="0"/>
                        <a:t>Rounded or </a:t>
                      </a:r>
                      <a:r>
                        <a:rPr lang="en-US" dirty="0" err="1" smtClean="0"/>
                        <a:t>stellate</a:t>
                      </a:r>
                      <a:r>
                        <a:rPr lang="en-US" dirty="0" smtClean="0"/>
                        <a:t> </a:t>
                      </a:r>
                      <a:r>
                        <a:rPr lang="en-US" dirty="0" err="1" smtClean="0"/>
                        <a:t>granuloma</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Sarcoidosis</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Unknown etiology</a:t>
                      </a:r>
                    </a:p>
                    <a:p>
                      <a:endParaRPr lang="en-US" dirty="0"/>
                    </a:p>
                  </a:txBody>
                  <a:tcPr/>
                </a:tc>
                <a:tc>
                  <a:txBody>
                    <a:bodyPr/>
                    <a:lstStyle/>
                    <a:p>
                      <a:r>
                        <a:rPr lang="en-US" dirty="0" err="1" smtClean="0"/>
                        <a:t>Noncaseating</a:t>
                      </a:r>
                      <a:r>
                        <a:rPr lang="en-US" dirty="0" smtClean="0"/>
                        <a:t> </a:t>
                      </a:r>
                      <a:r>
                        <a:rPr lang="en-US" dirty="0" err="1" smtClean="0"/>
                        <a:t>granulomas</a:t>
                      </a:r>
                      <a:r>
                        <a:rPr lang="en-US" dirty="0" smtClean="0"/>
                        <a:t> </a:t>
                      </a:r>
                      <a:endParaRPr lang="en-US" dirty="0"/>
                    </a:p>
                  </a:txBody>
                  <a:tcPr/>
                </a:tc>
              </a:tr>
              <a:tr h="370840">
                <a:tc>
                  <a:txBody>
                    <a:bodyPr/>
                    <a:lstStyle/>
                    <a:p>
                      <a:r>
                        <a:rPr lang="en-US" dirty="0" err="1" smtClean="0"/>
                        <a:t>Crohn</a:t>
                      </a:r>
                      <a:r>
                        <a:rPr lang="en-US" dirty="0" smtClean="0"/>
                        <a:t> disease</a:t>
                      </a:r>
                      <a:endParaRPr lang="en-US" dirty="0"/>
                    </a:p>
                  </a:txBody>
                  <a:tcPr/>
                </a:tc>
                <a:tc>
                  <a:txBody>
                    <a:bodyPr/>
                    <a:lstStyle/>
                    <a:p>
                      <a:r>
                        <a:rPr lang="en-US" dirty="0" smtClean="0"/>
                        <a:t>Immune reaction against intestinal bacterial</a:t>
                      </a:r>
                      <a:endParaRPr lang="en-US" dirty="0"/>
                    </a:p>
                  </a:txBody>
                  <a:tcPr/>
                </a:tc>
                <a:tc>
                  <a:txBody>
                    <a:bodyPr/>
                    <a:lstStyle/>
                    <a:p>
                      <a:r>
                        <a:rPr lang="en-US" dirty="0" smtClean="0"/>
                        <a:t>dense chronic inflammatory infiltrate with </a:t>
                      </a:r>
                      <a:r>
                        <a:rPr lang="en-US" dirty="0" err="1" smtClean="0"/>
                        <a:t>noncaseating</a:t>
                      </a:r>
                      <a:r>
                        <a:rPr lang="en-US" dirty="0" smtClean="0"/>
                        <a:t> </a:t>
                      </a:r>
                      <a:r>
                        <a:rPr lang="en-US" dirty="0" err="1" smtClean="0"/>
                        <a:t>granulomas</a:t>
                      </a:r>
                      <a:r>
                        <a:rPr lang="en-US" dirty="0" smtClean="0"/>
                        <a:t> </a:t>
                      </a:r>
                      <a:endParaRPr lang="en-US" dirty="0"/>
                    </a:p>
                  </a:txBody>
                  <a:tcPr/>
                </a:tc>
              </a:tr>
            </a:tbl>
          </a:graphicData>
        </a:graphic>
      </p:graphicFrame>
      <p:sp>
        <p:nvSpPr>
          <p:cNvPr id="80932" name="Text Box 4"/>
          <p:cNvSpPr txBox="1">
            <a:spLocks noChangeArrowheads="1"/>
          </p:cNvSpPr>
          <p:nvPr/>
        </p:nvSpPr>
        <p:spPr bwMode="auto">
          <a:xfrm>
            <a:off x="1219200" y="228600"/>
            <a:ext cx="7226300" cy="396875"/>
          </a:xfrm>
          <a:prstGeom prst="rect">
            <a:avLst/>
          </a:prstGeom>
          <a:noFill/>
          <a:ln w="9525">
            <a:noFill/>
            <a:miter lim="800000"/>
            <a:headEnd/>
            <a:tailEnd/>
          </a:ln>
        </p:spPr>
        <p:txBody>
          <a:bodyPr wrap="none">
            <a:spAutoFit/>
          </a:bodyPr>
          <a:lstStyle/>
          <a:p>
            <a:r>
              <a:rPr lang="en-US" sz="2000" b="1">
                <a:solidFill>
                  <a:srgbClr val="FFCCCC"/>
                </a:solidFill>
              </a:rPr>
              <a:t>Examples of Diseases with Granulomatous Inflammations</a:t>
            </a:r>
            <a:r>
              <a:rPr lang="en-US" sz="2000">
                <a:latin typeface="Verdana" pitchFamily="34" charset="0"/>
              </a:rPr>
              <a:t> </a:t>
            </a: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ChangeArrowheads="1"/>
          </p:cNvSpPr>
          <p:nvPr/>
        </p:nvSpPr>
        <p:spPr bwMode="auto">
          <a:xfrm>
            <a:off x="685800" y="838200"/>
            <a:ext cx="8001000" cy="4792663"/>
          </a:xfrm>
          <a:prstGeom prst="rect">
            <a:avLst/>
          </a:prstGeom>
          <a:noFill/>
          <a:ln w="9525">
            <a:noFill/>
            <a:miter lim="800000"/>
            <a:headEnd/>
            <a:tailEnd/>
          </a:ln>
        </p:spPr>
        <p:txBody>
          <a:bodyPr>
            <a:spAutoFit/>
          </a:bodyPr>
          <a:lstStyle/>
          <a:p>
            <a:pPr algn="ctr">
              <a:spcBef>
                <a:spcPct val="50000"/>
              </a:spcBef>
            </a:pPr>
            <a:r>
              <a:rPr lang="en-US" sz="2800" b="1" i="1">
                <a:solidFill>
                  <a:srgbClr val="F24895"/>
                </a:solidFill>
              </a:rPr>
              <a:t>Role of lymphatic and Lymph Nodes in Inflammation</a:t>
            </a:r>
          </a:p>
          <a:p>
            <a:pPr>
              <a:spcBef>
                <a:spcPct val="50000"/>
              </a:spcBef>
              <a:buClr>
                <a:srgbClr val="EF1578"/>
              </a:buClr>
              <a:buFont typeface="Monotype Sorts" pitchFamily="2" charset="2"/>
              <a:buChar char="u"/>
            </a:pPr>
            <a:r>
              <a:rPr lang="en-US" sz="2800"/>
              <a:t> Represents a second line of defense</a:t>
            </a:r>
          </a:p>
          <a:p>
            <a:pPr>
              <a:spcBef>
                <a:spcPct val="50000"/>
              </a:spcBef>
              <a:buClr>
                <a:srgbClr val="EF1578"/>
              </a:buClr>
              <a:buFont typeface="Monotype Sorts" pitchFamily="2" charset="2"/>
              <a:buChar char="u"/>
            </a:pPr>
            <a:r>
              <a:rPr lang="en-US" sz="2800"/>
              <a:t> Delivers antigens and lymphocytes to the    	central lymph nodes</a:t>
            </a:r>
          </a:p>
          <a:p>
            <a:pPr>
              <a:spcBef>
                <a:spcPct val="50000"/>
              </a:spcBef>
              <a:buClr>
                <a:srgbClr val="EF1578"/>
              </a:buClr>
              <a:buFont typeface="Monotype Sorts" pitchFamily="2" charset="2"/>
              <a:buChar char="u"/>
            </a:pPr>
            <a:r>
              <a:rPr lang="en-US" sz="2800"/>
              <a:t> Lymph flow is increased in inflammation</a:t>
            </a:r>
          </a:p>
          <a:p>
            <a:pPr>
              <a:spcBef>
                <a:spcPct val="50000"/>
              </a:spcBef>
              <a:buClr>
                <a:srgbClr val="EF1578"/>
              </a:buClr>
              <a:buFont typeface="Monotype Sorts" pitchFamily="2" charset="2"/>
              <a:buChar char="u"/>
            </a:pPr>
            <a:r>
              <a:rPr lang="en-US" sz="2800"/>
              <a:t> May become involved by secondary 	inflammation (lymphangitis, reactive 	lymphadenitis)</a:t>
            </a:r>
          </a:p>
        </p:txBody>
      </p:sp>
      <p:sp>
        <p:nvSpPr>
          <p:cNvPr id="3" name="Slide Number Placeholder 2"/>
          <p:cNvSpPr>
            <a:spLocks noGrp="1"/>
          </p:cNvSpPr>
          <p:nvPr>
            <p:ph type="sldNum" sz="quarter" idx="12"/>
          </p:nvPr>
        </p:nvSpPr>
        <p:spPr/>
        <p:txBody>
          <a:bodyPr/>
          <a:lstStyle/>
          <a:p>
            <a:pPr>
              <a:defRPr/>
            </a:pPr>
            <a:fld id="{33E60D0A-DA76-4546-82DF-19EB12399E00}"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304800" y="304800"/>
            <a:ext cx="8382000" cy="1143000"/>
          </a:xfrm>
        </p:spPr>
        <p:txBody>
          <a:bodyPr>
            <a:normAutofit fontScale="90000"/>
          </a:bodyPr>
          <a:lstStyle/>
          <a:p>
            <a:r>
              <a:rPr lang="en-US"/>
              <a:t>Acute Inflammation</a:t>
            </a:r>
            <a:br>
              <a:rPr lang="en-US"/>
            </a:br>
            <a:r>
              <a:rPr lang="en-US" sz="2400" b="1" i="1">
                <a:solidFill>
                  <a:schemeClr val="tx1"/>
                </a:solidFill>
                <a:latin typeface="Arial" pitchFamily="34" charset="0"/>
                <a:cs typeface="Arial" pitchFamily="34" charset="0"/>
              </a:rPr>
              <a:t>CELLULAR EVENTS: </a:t>
            </a:r>
            <a:br>
              <a:rPr lang="en-US" sz="2400" b="1" i="1">
                <a:solidFill>
                  <a:schemeClr val="tx1"/>
                </a:solidFill>
                <a:latin typeface="Arial" pitchFamily="34" charset="0"/>
                <a:cs typeface="Arial" pitchFamily="34" charset="0"/>
              </a:rPr>
            </a:br>
            <a:r>
              <a:rPr lang="en-US" sz="2400" b="1" i="1">
                <a:solidFill>
                  <a:schemeClr val="tx1"/>
                </a:solidFill>
                <a:latin typeface="Arial" pitchFamily="34" charset="0"/>
                <a:cs typeface="Arial" pitchFamily="34" charset="0"/>
              </a:rPr>
              <a:t>LEUKOCYTE EXTRAVASATION AND PHAGOCYTOSIS</a:t>
            </a:r>
            <a:br>
              <a:rPr lang="en-US" sz="2400" b="1" i="1">
                <a:solidFill>
                  <a:schemeClr val="tx1"/>
                </a:solidFill>
                <a:latin typeface="Arial" pitchFamily="34" charset="0"/>
                <a:cs typeface="Arial" pitchFamily="34" charset="0"/>
              </a:rPr>
            </a:br>
            <a:endParaRPr lang="en-US" sz="2400" b="1" i="1">
              <a:solidFill>
                <a:schemeClr val="tx1"/>
              </a:solidFill>
              <a:latin typeface="Arial" pitchFamily="34" charset="0"/>
              <a:cs typeface="Arial" pitchFamily="34" charset="0"/>
            </a:endParaRPr>
          </a:p>
        </p:txBody>
      </p:sp>
      <p:sp>
        <p:nvSpPr>
          <p:cNvPr id="375811" name="Rectangle 3"/>
          <p:cNvSpPr>
            <a:spLocks noGrp="1" noChangeArrowheads="1"/>
          </p:cNvSpPr>
          <p:nvPr>
            <p:ph idx="1"/>
          </p:nvPr>
        </p:nvSpPr>
        <p:spPr/>
        <p:txBody>
          <a:bodyPr/>
          <a:lstStyle/>
          <a:p>
            <a:pPr marL="533400" indent="-533400"/>
            <a:r>
              <a:rPr lang="en-US" sz="2000" i="1" dirty="0">
                <a:latin typeface="Arial" pitchFamily="34" charset="0"/>
                <a:cs typeface="Arial" pitchFamily="34" charset="0"/>
              </a:rPr>
              <a:t>The sequence of events of moving leukocytes from the vessel lumen to the interstitial tissue, called </a:t>
            </a:r>
            <a:r>
              <a:rPr lang="en-US" sz="2400" b="1" i="1" dirty="0" err="1">
                <a:solidFill>
                  <a:srgbClr val="FF3399"/>
                </a:solidFill>
                <a:latin typeface="Arial" pitchFamily="34" charset="0"/>
                <a:cs typeface="Arial" pitchFamily="34" charset="0"/>
              </a:rPr>
              <a:t>extravasation</a:t>
            </a:r>
            <a:r>
              <a:rPr lang="en-US" sz="2000" i="1" dirty="0">
                <a:latin typeface="Arial" pitchFamily="34" charset="0"/>
                <a:cs typeface="Arial" pitchFamily="34" charset="0"/>
              </a:rPr>
              <a:t>, can be divided into </a:t>
            </a:r>
            <a:r>
              <a:rPr lang="en-US" sz="2000" dirty="0">
                <a:latin typeface="Arial" pitchFamily="34" charset="0"/>
                <a:cs typeface="Arial" pitchFamily="34" charset="0"/>
              </a:rPr>
              <a:t>: </a:t>
            </a:r>
            <a:endParaRPr lang="en-US" sz="2000" dirty="0">
              <a:latin typeface="Arial Unicode MS" pitchFamily="34" charset="-128"/>
              <a:ea typeface="Arial Unicode MS" pitchFamily="34" charset="-128"/>
              <a:cs typeface="Arial Unicode MS" pitchFamily="34" charset="-128"/>
            </a:endParaRPr>
          </a:p>
          <a:p>
            <a:pPr marL="533400" indent="-533400">
              <a:buFontTx/>
              <a:buAutoNum type="arabicPeriod"/>
            </a:pPr>
            <a:r>
              <a:rPr lang="en-US" sz="2000" dirty="0">
                <a:latin typeface="Arial" pitchFamily="34" charset="0"/>
                <a:cs typeface="Arial" pitchFamily="34" charset="0"/>
              </a:rPr>
              <a:t>In the lumen: </a:t>
            </a:r>
          </a:p>
          <a:p>
            <a:pPr marL="914400" lvl="1" indent="-457200">
              <a:buFontTx/>
              <a:buAutoNum type="arabicPeriod"/>
            </a:pPr>
            <a:r>
              <a:rPr lang="en-US" sz="1800" dirty="0" err="1">
                <a:latin typeface="Arial" pitchFamily="34" charset="0"/>
                <a:cs typeface="Arial" pitchFamily="34" charset="0"/>
              </a:rPr>
              <a:t>Margination</a:t>
            </a:r>
            <a:r>
              <a:rPr lang="en-US" sz="1800" dirty="0">
                <a:latin typeface="Arial" pitchFamily="34" charset="0"/>
                <a:cs typeface="Arial" pitchFamily="34" charset="0"/>
              </a:rPr>
              <a:t> </a:t>
            </a:r>
            <a:r>
              <a:rPr lang="en-US" sz="1600" dirty="0">
                <a:solidFill>
                  <a:schemeClr val="tx2">
                    <a:lumMod val="50000"/>
                  </a:schemeClr>
                </a:solidFill>
                <a:latin typeface="Arial" pitchFamily="34" charset="0"/>
                <a:cs typeface="Arial" pitchFamily="34" charset="0"/>
              </a:rPr>
              <a:t>b</a:t>
            </a:r>
            <a:r>
              <a:rPr lang="en-US" sz="1600" dirty="0">
                <a:solidFill>
                  <a:schemeClr val="tx2">
                    <a:lumMod val="50000"/>
                  </a:schemeClr>
                </a:solidFill>
                <a:latin typeface="Arial" pitchFamily="34" charset="0"/>
              </a:rPr>
              <a:t>ecause blood flow slows early in inflammation (stasis), the endothelium can be virtually lined by white cells (</a:t>
            </a:r>
            <a:r>
              <a:rPr lang="en-US" sz="1600" dirty="0" err="1">
                <a:solidFill>
                  <a:schemeClr val="tx2">
                    <a:lumMod val="50000"/>
                  </a:schemeClr>
                </a:solidFill>
                <a:latin typeface="Arial" pitchFamily="34" charset="0"/>
              </a:rPr>
              <a:t>pavementation</a:t>
            </a:r>
            <a:r>
              <a:rPr lang="en-US" sz="1600" dirty="0">
                <a:solidFill>
                  <a:schemeClr val="tx2">
                    <a:lumMod val="50000"/>
                  </a:schemeClr>
                </a:solidFill>
                <a:latin typeface="Arial" pitchFamily="34" charset="0"/>
              </a:rPr>
              <a:t>)  </a:t>
            </a:r>
          </a:p>
          <a:p>
            <a:pPr marL="914400" lvl="1" indent="-457200">
              <a:buFontTx/>
              <a:buAutoNum type="arabicPeriod"/>
            </a:pPr>
            <a:r>
              <a:rPr lang="en-US" sz="1800" dirty="0">
                <a:latin typeface="Arial" pitchFamily="34" charset="0"/>
                <a:cs typeface="Arial" pitchFamily="34" charset="0"/>
              </a:rPr>
              <a:t> rolling</a:t>
            </a:r>
          </a:p>
          <a:p>
            <a:pPr marL="914400" lvl="1" indent="-457200">
              <a:buFontTx/>
              <a:buAutoNum type="arabicPeriod"/>
            </a:pPr>
            <a:r>
              <a:rPr lang="en-US" sz="1800" dirty="0">
                <a:latin typeface="Arial" pitchFamily="34" charset="0"/>
                <a:cs typeface="Arial" pitchFamily="34" charset="0"/>
              </a:rPr>
              <a:t> adhesion to endothelium</a:t>
            </a:r>
          </a:p>
          <a:p>
            <a:pPr marL="914400" lvl="1" indent="-457200">
              <a:buFontTx/>
              <a:buNone/>
            </a:pPr>
            <a:r>
              <a:rPr lang="en-US" sz="1600" dirty="0">
                <a:solidFill>
                  <a:srgbClr val="CCFF99"/>
                </a:solidFill>
                <a:latin typeface="Arial" pitchFamily="34" charset="0"/>
                <a:cs typeface="Arial" pitchFamily="34" charset="0"/>
              </a:rPr>
              <a:t>             </a:t>
            </a:r>
            <a:r>
              <a:rPr lang="en-US" sz="1600" dirty="0">
                <a:solidFill>
                  <a:schemeClr val="tx2">
                    <a:lumMod val="50000"/>
                  </a:schemeClr>
                </a:solidFill>
                <a:latin typeface="Arial" pitchFamily="34" charset="0"/>
                <a:cs typeface="Arial" pitchFamily="34" charset="0"/>
              </a:rPr>
              <a:t>Vascular endothelium normally does not bind circulating cells</a:t>
            </a:r>
            <a:r>
              <a:rPr lang="en-US" sz="1800" dirty="0">
                <a:solidFill>
                  <a:schemeClr val="tx2">
                    <a:lumMod val="50000"/>
                  </a:schemeClr>
                </a:solidFill>
                <a:latin typeface="Arial" pitchFamily="34" charset="0"/>
                <a:cs typeface="Arial" pitchFamily="34" charset="0"/>
              </a:rPr>
              <a:t> </a:t>
            </a:r>
            <a:endParaRPr lang="en-US" sz="1800" dirty="0">
              <a:solidFill>
                <a:schemeClr val="tx2">
                  <a:lumMod val="50000"/>
                </a:schemeClr>
              </a:solidFill>
            </a:endParaRPr>
          </a:p>
          <a:p>
            <a:pPr marL="533400" indent="-533400">
              <a:buFontTx/>
              <a:buAutoNum type="arabicPeriod"/>
            </a:pPr>
            <a:r>
              <a:rPr lang="en-US" sz="2000" dirty="0">
                <a:latin typeface="Arial" pitchFamily="34" charset="0"/>
                <a:cs typeface="Arial" pitchFamily="34" charset="0"/>
              </a:rPr>
              <a:t>Transmigration across the endothelium (also called </a:t>
            </a:r>
            <a:r>
              <a:rPr lang="en-US" sz="2000" dirty="0" err="1">
                <a:latin typeface="Arial" pitchFamily="34" charset="0"/>
                <a:cs typeface="Arial" pitchFamily="34" charset="0"/>
              </a:rPr>
              <a:t>diapedesis</a:t>
            </a:r>
            <a:r>
              <a:rPr lang="en-US" sz="2000" dirty="0">
                <a:latin typeface="Arial" pitchFamily="34" charset="0"/>
                <a:cs typeface="Arial" pitchFamily="34" charset="0"/>
              </a:rPr>
              <a:t>) </a:t>
            </a:r>
          </a:p>
          <a:p>
            <a:pPr marL="533400" indent="-533400">
              <a:buFontTx/>
              <a:buAutoNum type="arabicPeriod"/>
            </a:pPr>
            <a:r>
              <a:rPr lang="en-US" sz="2000" dirty="0">
                <a:latin typeface="Arial" pitchFamily="34" charset="0"/>
                <a:cs typeface="Arial" pitchFamily="34" charset="0"/>
              </a:rPr>
              <a:t>Migration in interstitial tissues toward a </a:t>
            </a:r>
            <a:r>
              <a:rPr lang="en-US" sz="2000" dirty="0" err="1">
                <a:latin typeface="Arial" pitchFamily="34" charset="0"/>
                <a:cs typeface="Arial" pitchFamily="34" charset="0"/>
              </a:rPr>
              <a:t>chemotactic</a:t>
            </a:r>
            <a:r>
              <a:rPr lang="en-US" sz="2000" dirty="0">
                <a:latin typeface="Arial" pitchFamily="34" charset="0"/>
                <a:cs typeface="Arial" pitchFamily="34" charset="0"/>
              </a:rPr>
              <a:t> stimulus</a:t>
            </a:r>
            <a:r>
              <a:rPr lang="en-US" sz="2000"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W.B. Saunders Company items and derived items Copyright (c) 1999 by W.B. Saunders Company</a:t>
            </a:r>
          </a:p>
        </p:txBody>
      </p:sp>
      <p:pic>
        <p:nvPicPr>
          <p:cNvPr id="376834" name="Picture 2" descr="f003007"/>
          <p:cNvPicPr>
            <a:picLocks noChangeAspect="1" noChangeArrowheads="1"/>
          </p:cNvPicPr>
          <p:nvPr/>
        </p:nvPicPr>
        <p:blipFill>
          <a:blip r:embed="rId2"/>
          <a:srcRect/>
          <a:stretch>
            <a:fillRect/>
          </a:stretch>
        </p:blipFill>
        <p:spPr bwMode="auto">
          <a:xfrm>
            <a:off x="0" y="3429000"/>
            <a:ext cx="9144000" cy="3429000"/>
          </a:xfrm>
          <a:prstGeom prst="rect">
            <a:avLst/>
          </a:prstGeom>
          <a:noFill/>
        </p:spPr>
      </p:pic>
      <p:sp>
        <p:nvSpPr>
          <p:cNvPr id="376835" name="Text Box 3"/>
          <p:cNvSpPr txBox="1">
            <a:spLocks noChangeArrowheads="1"/>
          </p:cNvSpPr>
          <p:nvPr/>
        </p:nvSpPr>
        <p:spPr bwMode="auto">
          <a:xfrm>
            <a:off x="0" y="6583363"/>
            <a:ext cx="1381125" cy="274637"/>
          </a:xfrm>
          <a:prstGeom prst="rect">
            <a:avLst/>
          </a:prstGeom>
          <a:noFill/>
          <a:ln w="9525">
            <a:noFill/>
            <a:miter lim="800000"/>
            <a:headEnd/>
            <a:tailEnd/>
          </a:ln>
          <a:effectLst/>
        </p:spPr>
        <p:txBody>
          <a:bodyPr>
            <a:spAutoFit/>
          </a:bodyPr>
          <a:lstStyle/>
          <a:p>
            <a:pPr eaLnBrk="0" hangingPunct="0">
              <a:spcBef>
                <a:spcPct val="50000"/>
              </a:spcBef>
            </a:pPr>
            <a:r>
              <a:rPr lang="en-US" sz="1200" b="1">
                <a:latin typeface="Arial" pitchFamily="34" charset="0"/>
                <a:ea typeface="Times New Roman (Arabic)"/>
                <a:cs typeface="Times New Roman (Arabic)"/>
              </a:rPr>
              <a:t>Slide 3.11</a:t>
            </a:r>
            <a:endParaRPr lang="en-US" sz="1200">
              <a:ea typeface="Times New Roman (Arabic)"/>
              <a:cs typeface="Times New Roman (Arabic)"/>
            </a:endParaRPr>
          </a:p>
        </p:txBody>
      </p:sp>
      <p:sp>
        <p:nvSpPr>
          <p:cNvPr id="376836" name="Rectangle 4"/>
          <p:cNvSpPr>
            <a:spLocks noChangeArrowheads="1"/>
          </p:cNvSpPr>
          <p:nvPr/>
        </p:nvSpPr>
        <p:spPr bwMode="auto">
          <a:xfrm>
            <a:off x="609600" y="914400"/>
            <a:ext cx="8040688" cy="1492250"/>
          </a:xfrm>
          <a:prstGeom prst="rect">
            <a:avLst/>
          </a:prstGeom>
          <a:noFill/>
          <a:ln w="9525">
            <a:noFill/>
            <a:miter lim="800000"/>
            <a:headEnd/>
            <a:tailEnd/>
          </a:ln>
          <a:effectLst/>
        </p:spPr>
        <p:txBody>
          <a:bodyPr wrap="none">
            <a:spAutoFit/>
          </a:bodyPr>
          <a:lstStyle/>
          <a:p>
            <a:pPr algn="ctr"/>
            <a:r>
              <a:rPr lang="en-US" sz="4400">
                <a:solidFill>
                  <a:schemeClr val="tx2"/>
                </a:solidFill>
              </a:rPr>
              <a:t>Acute Inflammation</a:t>
            </a:r>
            <a:br>
              <a:rPr lang="en-US" sz="4400">
                <a:solidFill>
                  <a:schemeClr val="tx2"/>
                </a:solidFill>
              </a:rPr>
            </a:br>
            <a:r>
              <a:rPr lang="en-US" b="1" i="1">
                <a:latin typeface="Arial" pitchFamily="34" charset="0"/>
                <a:cs typeface="Arial" pitchFamily="34" charset="0"/>
              </a:rPr>
              <a:t>CELLULAR EVENTS: </a:t>
            </a:r>
            <a:br>
              <a:rPr lang="en-US" b="1" i="1">
                <a:latin typeface="Arial" pitchFamily="34" charset="0"/>
                <a:cs typeface="Arial" pitchFamily="34" charset="0"/>
              </a:rPr>
            </a:br>
            <a:r>
              <a:rPr lang="en-US" b="1" i="1">
                <a:latin typeface="Arial" pitchFamily="34" charset="0"/>
                <a:cs typeface="Arial" pitchFamily="34" charset="0"/>
              </a:rPr>
              <a:t>LEUKOCYTE EXTRAVASATION AND PHAGOCYTOSIS</a:t>
            </a:r>
          </a:p>
        </p:txBody>
      </p:sp>
      <p:sp>
        <p:nvSpPr>
          <p:cNvPr id="376837" name="Rectangle 5"/>
          <p:cNvSpPr>
            <a:spLocks noChangeArrowheads="1"/>
          </p:cNvSpPr>
          <p:nvPr/>
        </p:nvSpPr>
        <p:spPr bwMode="auto">
          <a:xfrm>
            <a:off x="5486400" y="4191000"/>
            <a:ext cx="2133600" cy="366713"/>
          </a:xfrm>
          <a:prstGeom prst="rect">
            <a:avLst/>
          </a:prstGeom>
          <a:solidFill>
            <a:schemeClr val="folHlink"/>
          </a:solidFill>
          <a:ln w="9525">
            <a:noFill/>
            <a:miter lim="800000"/>
            <a:headEnd/>
            <a:tailEnd/>
          </a:ln>
          <a:effectLst/>
        </p:spPr>
        <p:txBody>
          <a:bodyPr>
            <a:spAutoFit/>
          </a:bodyPr>
          <a:lstStyle/>
          <a:p>
            <a:pPr marL="914400" lvl="1" indent="-457200">
              <a:spcBef>
                <a:spcPct val="20000"/>
              </a:spcBef>
            </a:pPr>
            <a:r>
              <a:rPr lang="en-US" sz="1800">
                <a:latin typeface="Arial" pitchFamily="34" charset="0"/>
                <a:cs typeface="Arial" pitchFamily="34" charset="0"/>
              </a:rPr>
              <a:t>Margination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58" name="Picture 2" descr="f003009"/>
          <p:cNvPicPr>
            <a:picLocks noChangeAspect="1" noChangeArrowheads="1"/>
          </p:cNvPicPr>
          <p:nvPr/>
        </p:nvPicPr>
        <p:blipFill>
          <a:blip r:embed="rId2"/>
          <a:srcRect b="74193"/>
          <a:stretch>
            <a:fillRect/>
          </a:stretch>
        </p:blipFill>
        <p:spPr bwMode="auto">
          <a:xfrm>
            <a:off x="4876800" y="0"/>
            <a:ext cx="4267200" cy="3200400"/>
          </a:xfrm>
          <a:prstGeom prst="rect">
            <a:avLst/>
          </a:prstGeom>
          <a:noFill/>
        </p:spPr>
      </p:pic>
      <p:sp>
        <p:nvSpPr>
          <p:cNvPr id="377859" name="Rectangle 3"/>
          <p:cNvSpPr>
            <a:spLocks noChangeArrowheads="1"/>
          </p:cNvSpPr>
          <p:nvPr/>
        </p:nvSpPr>
        <p:spPr bwMode="auto">
          <a:xfrm>
            <a:off x="0" y="533400"/>
            <a:ext cx="4800600" cy="944563"/>
          </a:xfrm>
          <a:prstGeom prst="rect">
            <a:avLst/>
          </a:prstGeom>
          <a:noFill/>
          <a:ln w="9525">
            <a:noFill/>
            <a:miter lim="800000"/>
            <a:headEnd/>
            <a:tailEnd/>
          </a:ln>
          <a:effectLst/>
        </p:spPr>
        <p:txBody>
          <a:bodyPr>
            <a:spAutoFit/>
          </a:bodyPr>
          <a:lstStyle/>
          <a:p>
            <a:pPr algn="ctr">
              <a:spcBef>
                <a:spcPct val="20000"/>
              </a:spcBef>
            </a:pPr>
            <a:r>
              <a:rPr lang="en-US" sz="3200" b="1">
                <a:solidFill>
                  <a:schemeClr val="hlink"/>
                </a:solidFill>
                <a:latin typeface="Arial" pitchFamily="34" charset="0"/>
                <a:cs typeface="Arial" pitchFamily="34" charset="0"/>
              </a:rPr>
              <a:t>Margination</a:t>
            </a:r>
          </a:p>
          <a:p>
            <a:pPr algn="ctr" eaLnBrk="0" hangingPunct="0"/>
            <a:endParaRPr lang="en-US"/>
          </a:p>
        </p:txBody>
      </p:sp>
      <p:sp>
        <p:nvSpPr>
          <p:cNvPr id="377860" name="Rectangle 4"/>
          <p:cNvSpPr>
            <a:spLocks noChangeArrowheads="1"/>
          </p:cNvSpPr>
          <p:nvPr/>
        </p:nvSpPr>
        <p:spPr bwMode="auto">
          <a:xfrm>
            <a:off x="0" y="3795713"/>
            <a:ext cx="9144000" cy="0"/>
          </a:xfrm>
          <a:prstGeom prst="rect">
            <a:avLst/>
          </a:prstGeom>
          <a:noFill/>
          <a:ln w="9525">
            <a:noFill/>
            <a:miter lim="800000"/>
            <a:headEnd/>
            <a:tailEnd/>
          </a:ln>
          <a:effectLst/>
        </p:spPr>
        <p:txBody>
          <a:bodyPr>
            <a:spAutoFit/>
          </a:bodyPr>
          <a:lstStyle/>
          <a:p>
            <a:endParaRPr lang="en-US"/>
          </a:p>
        </p:txBody>
      </p:sp>
      <p:sp>
        <p:nvSpPr>
          <p:cNvPr id="377861" name="Rectangle 5"/>
          <p:cNvSpPr>
            <a:spLocks noChangeArrowheads="1"/>
          </p:cNvSpPr>
          <p:nvPr/>
        </p:nvSpPr>
        <p:spPr bwMode="auto">
          <a:xfrm>
            <a:off x="0" y="1828800"/>
            <a:ext cx="9144000" cy="1260475"/>
          </a:xfrm>
          <a:prstGeom prst="rect">
            <a:avLst/>
          </a:prstGeom>
          <a:noFill/>
          <a:ln w="9525">
            <a:noFill/>
            <a:miter lim="800000"/>
            <a:headEnd/>
            <a:tailEnd/>
          </a:ln>
          <a:effectLst/>
        </p:spPr>
        <p:txBody>
          <a:bodyPr>
            <a:spAutoFit/>
          </a:bodyPr>
          <a:lstStyle/>
          <a:p>
            <a:pPr>
              <a:spcBef>
                <a:spcPct val="20000"/>
              </a:spcBef>
            </a:pPr>
            <a:r>
              <a:rPr lang="en-US">
                <a:latin typeface="Arial" pitchFamily="34" charset="0"/>
                <a:cs typeface="Arial" pitchFamily="34" charset="0"/>
              </a:rPr>
              <a:t>Adhesion receptors</a:t>
            </a:r>
            <a:endParaRPr lang="en-US" i="1">
              <a:solidFill>
                <a:srgbClr val="FF3399"/>
              </a:solidFill>
              <a:latin typeface="Arial" pitchFamily="34" charset="0"/>
              <a:cs typeface="Arial" pitchFamily="34" charset="0"/>
            </a:endParaRPr>
          </a:p>
          <a:p>
            <a:pPr>
              <a:spcBef>
                <a:spcPct val="20000"/>
              </a:spcBef>
            </a:pPr>
            <a:r>
              <a:rPr lang="en-US" i="1">
                <a:solidFill>
                  <a:srgbClr val="FF3399"/>
                </a:solidFill>
                <a:latin typeface="Arial" pitchFamily="34" charset="0"/>
                <a:cs typeface="Arial" pitchFamily="34" charset="0"/>
              </a:rPr>
              <a:t>Selectins</a:t>
            </a:r>
            <a:r>
              <a:rPr lang="en-US">
                <a:solidFill>
                  <a:srgbClr val="FF3399"/>
                </a:solidFill>
                <a:latin typeface="Arial" pitchFamily="34" charset="0"/>
                <a:cs typeface="Arial" pitchFamily="34" charset="0"/>
              </a:rPr>
              <a:t>,</a:t>
            </a:r>
            <a:r>
              <a:rPr lang="en-US">
                <a:latin typeface="Arial" pitchFamily="34" charset="0"/>
                <a:cs typeface="Arial" pitchFamily="34" charset="0"/>
              </a:rPr>
              <a:t> consist of </a:t>
            </a:r>
          </a:p>
          <a:p>
            <a:pPr eaLnBrk="0" hangingPunct="0"/>
            <a:endParaRPr lang="en-US"/>
          </a:p>
        </p:txBody>
      </p:sp>
      <p:sp>
        <p:nvSpPr>
          <p:cNvPr id="377862" name="Rectangle 6"/>
          <p:cNvSpPr>
            <a:spLocks noChangeArrowheads="1"/>
          </p:cNvSpPr>
          <p:nvPr/>
        </p:nvSpPr>
        <p:spPr bwMode="auto">
          <a:xfrm>
            <a:off x="457200" y="3429000"/>
            <a:ext cx="9144000" cy="1431925"/>
          </a:xfrm>
          <a:prstGeom prst="rect">
            <a:avLst/>
          </a:prstGeom>
          <a:noFill/>
          <a:ln w="9525">
            <a:noFill/>
            <a:miter lim="800000"/>
            <a:headEnd/>
            <a:tailEnd/>
          </a:ln>
          <a:effectLst/>
        </p:spPr>
        <p:txBody>
          <a:bodyPr>
            <a:spAutoFit/>
          </a:bodyPr>
          <a:lstStyle/>
          <a:p>
            <a:pPr>
              <a:spcBef>
                <a:spcPct val="20000"/>
              </a:spcBef>
              <a:buFontTx/>
              <a:buChar char="–"/>
            </a:pPr>
            <a:r>
              <a:rPr lang="en-US" sz="2000" dirty="0">
                <a:latin typeface="Arial" pitchFamily="34" charset="0"/>
                <a:cs typeface="Arial" pitchFamily="34" charset="0"/>
              </a:rPr>
              <a:t>E-</a:t>
            </a:r>
            <a:r>
              <a:rPr lang="en-US" sz="2000" dirty="0" err="1">
                <a:latin typeface="Arial" pitchFamily="34" charset="0"/>
                <a:cs typeface="Arial" pitchFamily="34" charset="0"/>
              </a:rPr>
              <a:t>selectin</a:t>
            </a:r>
            <a:r>
              <a:rPr lang="en-US" sz="2000" dirty="0">
                <a:latin typeface="Arial" pitchFamily="34" charset="0"/>
                <a:cs typeface="Arial" pitchFamily="34" charset="0"/>
              </a:rPr>
              <a:t> (CD62E, ELAM-1) confined to endothelium</a:t>
            </a:r>
          </a:p>
          <a:p>
            <a:pPr>
              <a:spcBef>
                <a:spcPct val="20000"/>
              </a:spcBef>
              <a:buFontTx/>
              <a:buChar char="–"/>
            </a:pPr>
            <a:r>
              <a:rPr lang="en-US" sz="2000" dirty="0">
                <a:latin typeface="Arial" pitchFamily="34" charset="0"/>
                <a:cs typeface="Arial" pitchFamily="34" charset="0"/>
              </a:rPr>
              <a:t>P-</a:t>
            </a:r>
            <a:r>
              <a:rPr lang="en-US" sz="2000" dirty="0" err="1">
                <a:latin typeface="Arial" pitchFamily="34" charset="0"/>
                <a:cs typeface="Arial" pitchFamily="34" charset="0"/>
              </a:rPr>
              <a:t>selectin</a:t>
            </a:r>
            <a:r>
              <a:rPr lang="en-US" sz="2000" dirty="0">
                <a:latin typeface="Arial" pitchFamily="34" charset="0"/>
                <a:cs typeface="Arial" pitchFamily="34" charset="0"/>
              </a:rPr>
              <a:t> (CD62P, GMP140 or PADGEM), present in endothelium and platelets</a:t>
            </a:r>
          </a:p>
          <a:p>
            <a:pPr>
              <a:spcBef>
                <a:spcPct val="20000"/>
              </a:spcBef>
              <a:buFontTx/>
              <a:buChar char="–"/>
            </a:pPr>
            <a:r>
              <a:rPr lang="en-US" sz="2000" dirty="0">
                <a:latin typeface="Arial" pitchFamily="34" charset="0"/>
                <a:cs typeface="Arial" pitchFamily="34" charset="0"/>
              </a:rPr>
              <a:t>L-</a:t>
            </a:r>
            <a:r>
              <a:rPr lang="en-US" sz="2000" dirty="0" err="1">
                <a:latin typeface="Arial" pitchFamily="34" charset="0"/>
                <a:cs typeface="Arial" pitchFamily="34" charset="0"/>
              </a:rPr>
              <a:t>selectin</a:t>
            </a:r>
            <a:r>
              <a:rPr lang="en-US" sz="2000" dirty="0">
                <a:latin typeface="Arial" pitchFamily="34" charset="0"/>
                <a:cs typeface="Arial" pitchFamily="34" charset="0"/>
              </a:rPr>
              <a:t> (CD62L, LAM-1), expressed on most leukocyte and endothelium.</a:t>
            </a:r>
            <a:endParaRPr lang="en-US" dirty="0"/>
          </a:p>
        </p:txBody>
      </p:sp>
      <p:sp>
        <p:nvSpPr>
          <p:cNvPr id="377863" name="Rectangle 7"/>
          <p:cNvSpPr>
            <a:spLocks noChangeArrowheads="1"/>
          </p:cNvSpPr>
          <p:nvPr/>
        </p:nvSpPr>
        <p:spPr bwMode="auto">
          <a:xfrm>
            <a:off x="228600" y="4953000"/>
            <a:ext cx="8915400" cy="1311275"/>
          </a:xfrm>
          <a:prstGeom prst="rect">
            <a:avLst/>
          </a:prstGeom>
          <a:noFill/>
          <a:ln w="9525">
            <a:noFill/>
            <a:miter lim="800000"/>
            <a:headEnd/>
            <a:tailEnd/>
          </a:ln>
          <a:effectLst/>
        </p:spPr>
        <p:txBody>
          <a:bodyPr>
            <a:spAutoFit/>
          </a:bodyPr>
          <a:lstStyle/>
          <a:p>
            <a:pPr>
              <a:spcBef>
                <a:spcPct val="20000"/>
              </a:spcBef>
            </a:pPr>
            <a:r>
              <a:rPr lang="en-US" sz="2000">
                <a:latin typeface="Arial" pitchFamily="34" charset="0"/>
                <a:cs typeface="Arial" pitchFamily="34" charset="0"/>
              </a:rPr>
              <a:t> Selectins bind, through their lectin domain, to sialylated forms of oligosaccharides (e.g., sialylated Lewis X), which themselves are covalently bound to various </a:t>
            </a:r>
            <a:r>
              <a:rPr lang="en-US" sz="2000" i="1">
                <a:latin typeface="Arial" pitchFamily="34" charset="0"/>
                <a:cs typeface="Arial" pitchFamily="34" charset="0"/>
              </a:rPr>
              <a:t>mucin-like glycoproteins</a:t>
            </a:r>
            <a:r>
              <a:rPr lang="en-US" sz="2000">
                <a:latin typeface="Arial" pitchFamily="34" charset="0"/>
                <a:cs typeface="Arial" pitchFamily="34" charset="0"/>
              </a:rPr>
              <a:t> (GlyCAM-1, PSGL-1, ESL-1, and CD34). </a:t>
            </a:r>
            <a:endParaRPr lang="en-US"/>
          </a:p>
        </p:txBody>
      </p:sp>
      <p:sp>
        <p:nvSpPr>
          <p:cNvPr id="377864" name="Rectangle 8"/>
          <p:cNvSpPr>
            <a:spLocks noChangeArrowheads="1"/>
          </p:cNvSpPr>
          <p:nvPr/>
        </p:nvSpPr>
        <p:spPr bwMode="auto">
          <a:xfrm>
            <a:off x="0" y="5943600"/>
            <a:ext cx="9144000" cy="457200"/>
          </a:xfrm>
          <a:prstGeom prst="rect">
            <a:avLst/>
          </a:prstGeom>
          <a:noFill/>
          <a:ln w="9525">
            <a:noFill/>
            <a:miter lim="800000"/>
            <a:headEnd/>
            <a:tailEnd/>
          </a:ln>
          <a:effectLst/>
        </p:spPr>
        <p:txBody>
          <a:bodyPr>
            <a:spAutoFit/>
          </a:bodyPr>
          <a:lstStyle/>
          <a:p>
            <a:pPr>
              <a:buFontTx/>
              <a:buChar char="•"/>
            </a:pPr>
            <a:endParaRPr lang="en-US"/>
          </a:p>
        </p:txBody>
      </p:sp>
      <p:sp>
        <p:nvSpPr>
          <p:cNvPr id="377865" name="Rectangle 9"/>
          <p:cNvSpPr>
            <a:spLocks noChangeArrowheads="1"/>
          </p:cNvSpPr>
          <p:nvPr/>
        </p:nvSpPr>
        <p:spPr bwMode="auto">
          <a:xfrm>
            <a:off x="0" y="6400800"/>
            <a:ext cx="9144000" cy="0"/>
          </a:xfrm>
          <a:prstGeom prst="rect">
            <a:avLst/>
          </a:prstGeom>
          <a:noFill/>
          <a:ln w="9525">
            <a:noFill/>
            <a:miter lim="800000"/>
            <a:headEnd/>
            <a:tailEnd/>
          </a:ln>
          <a:effectLst/>
        </p:spPr>
        <p:txBody>
          <a:bodyPr>
            <a:spAutoFit/>
          </a:bodyPr>
          <a:lstStyle/>
          <a:p>
            <a:endParaRPr lang="en-US"/>
          </a:p>
        </p:txBody>
      </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82" name="Picture 2" descr="f003009"/>
          <p:cNvPicPr>
            <a:picLocks noChangeAspect="1" noChangeArrowheads="1"/>
          </p:cNvPicPr>
          <p:nvPr/>
        </p:nvPicPr>
        <p:blipFill>
          <a:blip r:embed="rId2"/>
          <a:srcRect t="25720" b="44264"/>
          <a:stretch>
            <a:fillRect/>
          </a:stretch>
        </p:blipFill>
        <p:spPr bwMode="auto">
          <a:xfrm>
            <a:off x="0" y="0"/>
            <a:ext cx="6477000" cy="6140450"/>
          </a:xfrm>
          <a:prstGeom prst="rect">
            <a:avLst/>
          </a:prstGeom>
          <a:noFill/>
        </p:spPr>
      </p:pic>
      <p:sp>
        <p:nvSpPr>
          <p:cNvPr id="378883" name="Rectangle 3"/>
          <p:cNvSpPr>
            <a:spLocks noChangeArrowheads="1"/>
          </p:cNvSpPr>
          <p:nvPr/>
        </p:nvSpPr>
        <p:spPr bwMode="auto">
          <a:xfrm>
            <a:off x="152400" y="228600"/>
            <a:ext cx="863600" cy="396875"/>
          </a:xfrm>
          <a:prstGeom prst="rect">
            <a:avLst/>
          </a:prstGeom>
          <a:solidFill>
            <a:schemeClr val="folHlink"/>
          </a:solidFill>
          <a:ln w="9525">
            <a:noFill/>
            <a:miter lim="800000"/>
            <a:headEnd/>
            <a:tailEnd/>
          </a:ln>
          <a:effectLst/>
        </p:spPr>
        <p:txBody>
          <a:bodyPr wrap="none">
            <a:spAutoFit/>
          </a:bodyPr>
          <a:lstStyle/>
          <a:p>
            <a:r>
              <a:rPr lang="en-US" sz="2000">
                <a:latin typeface="Arial" pitchFamily="34" charset="0"/>
                <a:cs typeface="Arial" pitchFamily="34" charset="0"/>
              </a:rPr>
              <a:t>rolling</a:t>
            </a:r>
          </a:p>
        </p:txBody>
      </p:sp>
      <p:sp>
        <p:nvSpPr>
          <p:cNvPr id="378884" name="Rectangle 4"/>
          <p:cNvSpPr>
            <a:spLocks noChangeArrowheads="1"/>
          </p:cNvSpPr>
          <p:nvPr/>
        </p:nvSpPr>
        <p:spPr bwMode="auto">
          <a:xfrm>
            <a:off x="6467475" y="990600"/>
            <a:ext cx="2676525" cy="5038725"/>
          </a:xfrm>
          <a:prstGeom prst="rect">
            <a:avLst/>
          </a:prstGeom>
          <a:noFill/>
          <a:ln w="9525">
            <a:noFill/>
            <a:miter lim="800000"/>
            <a:headEnd/>
            <a:tailEnd/>
          </a:ln>
          <a:effectLst/>
        </p:spPr>
        <p:txBody>
          <a:bodyPr>
            <a:spAutoFit/>
          </a:bodyPr>
          <a:lstStyle/>
          <a:p>
            <a:pPr>
              <a:spcBef>
                <a:spcPct val="50000"/>
              </a:spcBef>
              <a:buFontTx/>
              <a:buChar char="•"/>
            </a:pPr>
            <a:r>
              <a:rPr lang="en-US" sz="1800">
                <a:latin typeface="Arial" pitchFamily="34" charset="0"/>
                <a:cs typeface="Arial" pitchFamily="34" charset="0"/>
              </a:rPr>
              <a:t>are transmembrane heterodimeric glycoproteins, made up of α and β chains</a:t>
            </a:r>
          </a:p>
          <a:p>
            <a:pPr>
              <a:spcBef>
                <a:spcPct val="50000"/>
              </a:spcBef>
              <a:buFontTx/>
              <a:buChar char="•"/>
            </a:pPr>
            <a:r>
              <a:rPr lang="en-US" sz="1800">
                <a:latin typeface="Arial" pitchFamily="34" charset="0"/>
                <a:cs typeface="Arial" pitchFamily="34" charset="0"/>
              </a:rPr>
              <a:t> expressed on many cell types and bind to ligands on endothelial cells, other leukocytes, and the extracellular matrix </a:t>
            </a:r>
          </a:p>
          <a:p>
            <a:pPr>
              <a:spcBef>
                <a:spcPct val="50000"/>
              </a:spcBef>
              <a:buFontTx/>
              <a:buChar char="•"/>
            </a:pPr>
            <a:r>
              <a:rPr lang="en-US" sz="1800">
                <a:latin typeface="Arial" pitchFamily="34" charset="0"/>
                <a:cs typeface="Arial" pitchFamily="34" charset="0"/>
              </a:rPr>
              <a:t>The β</a:t>
            </a:r>
            <a:r>
              <a:rPr lang="en-US" sz="1800" baseline="-30000">
                <a:latin typeface="Arial" pitchFamily="34" charset="0"/>
                <a:cs typeface="Arial" pitchFamily="34" charset="0"/>
              </a:rPr>
              <a:t>2</a:t>
            </a:r>
            <a:r>
              <a:rPr lang="en-US" sz="1800">
                <a:latin typeface="Arial" pitchFamily="34" charset="0"/>
                <a:cs typeface="Arial" pitchFamily="34" charset="0"/>
              </a:rPr>
              <a:t> integrins LFA-1 and Mac-1 bind to ICAM-1, and the β</a:t>
            </a:r>
            <a:r>
              <a:rPr lang="en-US" sz="1800" baseline="-30000">
                <a:latin typeface="Arial" pitchFamily="34" charset="0"/>
                <a:cs typeface="Arial" pitchFamily="34" charset="0"/>
              </a:rPr>
              <a:t>1</a:t>
            </a:r>
            <a:r>
              <a:rPr lang="en-US" sz="1800">
                <a:latin typeface="Arial" pitchFamily="34" charset="0"/>
                <a:cs typeface="Arial" pitchFamily="34" charset="0"/>
              </a:rPr>
              <a:t> integrins bind VCAM-1. </a:t>
            </a:r>
            <a:endParaRPr lang="en-US" sz="1800"/>
          </a:p>
          <a:p>
            <a:pPr>
              <a:spcBef>
                <a:spcPct val="50000"/>
              </a:spcBef>
              <a:buFontTx/>
              <a:buChar char="•"/>
            </a:pPr>
            <a:endParaRPr lang="en-US" sz="1800"/>
          </a:p>
          <a:p>
            <a:pPr>
              <a:spcBef>
                <a:spcPct val="50000"/>
              </a:spcBef>
            </a:pPr>
            <a:endParaRPr lang="en-US" sz="1800"/>
          </a:p>
        </p:txBody>
      </p:sp>
      <p:sp>
        <p:nvSpPr>
          <p:cNvPr id="378885" name="Rectangle 5"/>
          <p:cNvSpPr>
            <a:spLocks noChangeArrowheads="1"/>
          </p:cNvSpPr>
          <p:nvPr/>
        </p:nvSpPr>
        <p:spPr bwMode="auto">
          <a:xfrm>
            <a:off x="6934200" y="381000"/>
            <a:ext cx="1438275" cy="457200"/>
          </a:xfrm>
          <a:prstGeom prst="rect">
            <a:avLst/>
          </a:prstGeom>
          <a:noFill/>
          <a:ln w="9525">
            <a:noFill/>
            <a:miter lim="800000"/>
            <a:headEnd/>
            <a:tailEnd/>
          </a:ln>
          <a:effectLst/>
        </p:spPr>
        <p:txBody>
          <a:bodyPr wrap="none">
            <a:spAutoFit/>
          </a:bodyPr>
          <a:lstStyle/>
          <a:p>
            <a:pPr>
              <a:spcBef>
                <a:spcPct val="20000"/>
              </a:spcBef>
            </a:pPr>
            <a:r>
              <a:rPr lang="en-US" i="1">
                <a:solidFill>
                  <a:srgbClr val="FF3399"/>
                </a:solidFill>
                <a:latin typeface="Arial" pitchFamily="34" charset="0"/>
                <a:cs typeface="Arial" pitchFamily="34" charset="0"/>
              </a:rPr>
              <a:t>Integrins</a:t>
            </a:r>
            <a:r>
              <a:rPr lang="en-US">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ustom Desig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pex">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2_Apex">
  <a:themeElements>
    <a:clrScheme name="Custom 2">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template_949">
  <a:themeElements>
    <a:clrScheme name="">
      <a:dk1>
        <a:srgbClr val="66CCFF"/>
      </a:dk1>
      <a:lt1>
        <a:srgbClr val="FFFFFF"/>
      </a:lt1>
      <a:dk2>
        <a:srgbClr val="FFFFFF"/>
      </a:dk2>
      <a:lt2>
        <a:srgbClr val="004080"/>
      </a:lt2>
      <a:accent1>
        <a:srgbClr val="FFFFFF"/>
      </a:accent1>
      <a:accent2>
        <a:srgbClr val="66CCFF"/>
      </a:accent2>
      <a:accent3>
        <a:srgbClr val="FFFFFF"/>
      </a:accent3>
      <a:accent4>
        <a:srgbClr val="56AEDA"/>
      </a:accent4>
      <a:accent5>
        <a:srgbClr val="FFFFFF"/>
      </a:accent5>
      <a:accent6>
        <a:srgbClr val="5CB9E7"/>
      </a:accent6>
      <a:hlink>
        <a:srgbClr val="CC66FF"/>
      </a:hlink>
      <a:folHlink>
        <a:srgbClr val="6666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Welcome">
  <a:themeElements>
    <a:clrScheme name="Welcome">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E78707"/>
      </a:hlink>
      <a:folHlink>
        <a:srgbClr val="C618BA"/>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elcome">
      <a:fillStyleLst>
        <a:solidFill>
          <a:schemeClr val="phClr">
            <a:tint val="100000"/>
            <a:shade val="100000"/>
            <a:hueMod val="100000"/>
            <a:satMod val="150000"/>
          </a:schemeClr>
        </a:solidFill>
        <a:gradFill rotWithShape="1">
          <a:gsLst>
            <a:gs pos="0">
              <a:schemeClr val="phClr">
                <a:tint val="10000"/>
                <a:shade val="100000"/>
                <a:hueMod val="100000"/>
                <a:satMod val="1000000"/>
              </a:schemeClr>
            </a:gs>
            <a:gs pos="100000">
              <a:schemeClr val="phClr">
                <a:tint val="100000"/>
                <a:shade val="100000"/>
                <a:hueMod val="100000"/>
                <a:satMod val="300000"/>
              </a:schemeClr>
            </a:gs>
          </a:gsLst>
          <a:lin ang="16200000" scaled="1"/>
        </a:gradFill>
        <a:gradFill flip="none" rotWithShape="1">
          <a:gsLst>
            <a:gs pos="0">
              <a:schemeClr val="phClr">
                <a:tint val="70000"/>
              </a:schemeClr>
            </a:gs>
            <a:gs pos="30000">
              <a:schemeClr val="phClr">
                <a:tint val="90000"/>
              </a:schemeClr>
            </a:gs>
            <a:gs pos="88000">
              <a:schemeClr val="phClr">
                <a:shade val="30000"/>
              </a:schemeClr>
            </a:gs>
            <a:gs pos="100000">
              <a:schemeClr val="phClr">
                <a:shade val="20000"/>
              </a:schemeClr>
            </a:gs>
          </a:gsLst>
          <a:lin ang="5400000" scaled="1"/>
          <a:tileRect/>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outerShdw blurRad="39000" dist="25400" dir="5400000">
              <a:srgbClr val="000000">
                <a:alpha val="40000"/>
              </a:srgbClr>
            </a:outerShdw>
          </a:effectLst>
        </a:effectStyle>
        <a:effectStyle>
          <a:effectLst>
            <a:outerShdw blurRad="39000" dist="25400" dir="5400000">
              <a:srgbClr val="000000">
                <a:alpha val="30000"/>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143</TotalTime>
  <Words>2816</Words>
  <Application>Microsoft Office PowerPoint</Application>
  <PresentationFormat>On-screen Show (4:3)</PresentationFormat>
  <Paragraphs>340</Paragraphs>
  <Slides>58</Slides>
  <Notes>3</Notes>
  <HiddenSlides>0</HiddenSlides>
  <MMClips>0</MMClips>
  <ScaleCrop>false</ScaleCrop>
  <HeadingPairs>
    <vt:vector size="4" baseType="variant">
      <vt:variant>
        <vt:lpstr>Theme</vt:lpstr>
      </vt:variant>
      <vt:variant>
        <vt:i4>7</vt:i4>
      </vt:variant>
      <vt:variant>
        <vt:lpstr>Slide Titles</vt:lpstr>
      </vt:variant>
      <vt:variant>
        <vt:i4>58</vt:i4>
      </vt:variant>
    </vt:vector>
  </HeadingPairs>
  <TitlesOfParts>
    <vt:vector size="65" baseType="lpstr">
      <vt:lpstr>Theme1</vt:lpstr>
      <vt:lpstr>Custom Design</vt:lpstr>
      <vt:lpstr>1_Apex</vt:lpstr>
      <vt:lpstr>2_Apex</vt:lpstr>
      <vt:lpstr>template_949</vt:lpstr>
      <vt:lpstr>3_Apex</vt:lpstr>
      <vt:lpstr>Welcome</vt:lpstr>
      <vt:lpstr>Cellular events in acute inflammation</vt:lpstr>
      <vt:lpstr>Events of acute Inflammation </vt:lpstr>
      <vt:lpstr>Slide 3</vt:lpstr>
      <vt:lpstr>Slide 4</vt:lpstr>
      <vt:lpstr>Acute Inflammation CELLULAR EVENTS:  LEUKOCYTE EXTRAVASATION AND PHAGOCYTOSIS </vt:lpstr>
      <vt:lpstr>Acute Inflammation CELLULAR EVENTS:  LEUKOCYTE EXTRAVASATION AND PHAGOCYTOSIS </vt:lpstr>
      <vt:lpstr>Slide 7</vt:lpstr>
      <vt:lpstr>Slide 8</vt:lpstr>
      <vt:lpstr>Slide 9</vt:lpstr>
      <vt:lpstr>Slide 10</vt:lpstr>
      <vt:lpstr>Slide 11</vt:lpstr>
      <vt:lpstr>Slide 12</vt:lpstr>
      <vt:lpstr>Leukocyte Adhesion and Transmigration</vt:lpstr>
      <vt:lpstr>Recruitment of leukocytes</vt:lpstr>
      <vt:lpstr>Slide 15</vt:lpstr>
      <vt:lpstr>Slide 16</vt:lpstr>
      <vt:lpstr>Slide 17</vt:lpstr>
      <vt:lpstr>Leukocyte Adhesion and Transmigration</vt:lpstr>
      <vt:lpstr>Slide 19</vt:lpstr>
      <vt:lpstr>Slide 20</vt:lpstr>
      <vt:lpstr>Slide 21</vt:lpstr>
      <vt:lpstr>Chemotaxis</vt:lpstr>
      <vt:lpstr>Chemotaxis</vt:lpstr>
      <vt:lpstr>Slide 24</vt:lpstr>
      <vt:lpstr>Slide 25</vt:lpstr>
      <vt:lpstr>Leukocyte activation  opsonization</vt:lpstr>
      <vt:lpstr>Phagocytosis</vt:lpstr>
      <vt:lpstr>Slide 28</vt:lpstr>
      <vt:lpstr>Phagocytosis Recognition and Attachment </vt:lpstr>
      <vt:lpstr>Phagocytosis  Engulfment</vt:lpstr>
      <vt:lpstr>Phagocytosis Killing and Degradation </vt:lpstr>
      <vt:lpstr>Phagocytosis Killing and Degradation </vt:lpstr>
      <vt:lpstr>Slide 33</vt:lpstr>
      <vt:lpstr>Phagocytosis  Killing and Degradation </vt:lpstr>
      <vt:lpstr>Slide 35</vt:lpstr>
      <vt:lpstr>Phagocytosis</vt:lpstr>
      <vt:lpstr>Clinical Examples of Leukocyte-Induced Injury</vt:lpstr>
      <vt:lpstr>Defects in Leukocyte Function</vt:lpstr>
      <vt:lpstr>Defects in Leukocyte Function </vt:lpstr>
      <vt:lpstr>Defects in Leukocyte Function</vt:lpstr>
      <vt:lpstr>MORPHOLOGIC FEATURES OF CHRONIC INFLAMMATION </vt:lpstr>
      <vt:lpstr>MORPHOLOGIC FEATURES OF CHRONIC INFLAMMATION</vt:lpstr>
      <vt:lpstr>Slide 43</vt:lpstr>
      <vt:lpstr>MONONUCLEAR CELL INFILTRATION Macrophages</vt:lpstr>
      <vt:lpstr>Slide 45</vt:lpstr>
      <vt:lpstr>MONONUCLEAR CELL INFILTRATION</vt:lpstr>
      <vt:lpstr>Slide 47</vt:lpstr>
      <vt:lpstr>Macrophages</vt:lpstr>
      <vt:lpstr>Slide 49</vt:lpstr>
      <vt:lpstr>OTHER CELLS IN CHRONIC INFLAMMATION </vt:lpstr>
      <vt:lpstr>Slide 51</vt:lpstr>
      <vt:lpstr>Slide 52</vt:lpstr>
      <vt:lpstr>Slide 53</vt:lpstr>
      <vt:lpstr>OTHER CELLS IN CHRONIC INFLAMMATION  Epithelioid macrophages</vt:lpstr>
      <vt:lpstr>Causes of Granulomatous Inflammations  </vt:lpstr>
      <vt:lpstr>Slide 56</vt:lpstr>
      <vt:lpstr>Slide 57</vt:lpstr>
      <vt:lpstr>Slide 58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Dr.Maha</dc:creator>
  <cp:lastModifiedBy>Dr.Maha</cp:lastModifiedBy>
  <cp:revision>8</cp:revision>
  <dcterms:created xsi:type="dcterms:W3CDTF">2009-10-12T23:06:18Z</dcterms:created>
  <dcterms:modified xsi:type="dcterms:W3CDTF">2009-10-14T04:04:34Z</dcterms:modified>
</cp:coreProperties>
</file>