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288"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56" r:id="rId18"/>
    <p:sldId id="277" r:id="rId19"/>
    <p:sldId id="278" r:id="rId20"/>
    <p:sldId id="279" r:id="rId21"/>
    <p:sldId id="280" r:id="rId22"/>
    <p:sldId id="281" r:id="rId23"/>
    <p:sldId id="282" r:id="rId24"/>
    <p:sldId id="283" r:id="rId25"/>
    <p:sldId id="284" r:id="rId26"/>
    <p:sldId id="285" r:id="rId27"/>
    <p:sldId id="286" r:id="rId28"/>
    <p:sldId id="287" r:id="rId29"/>
    <p:sldId id="295" r:id="rId30"/>
    <p:sldId id="294" r:id="rId31"/>
    <p:sldId id="293" r:id="rId32"/>
    <p:sldId id="292" r:id="rId33"/>
    <p:sldId id="291" r:id="rId34"/>
    <p:sldId id="290" r:id="rId35"/>
    <p:sldId id="289" r:id="rId36"/>
    <p:sldId id="296" r:id="rId37"/>
    <p:sldId id="297" r:id="rId38"/>
    <p:sldId id="259" r:id="rId39"/>
    <p:sldId id="298" r:id="rId40"/>
    <p:sldId id="299" r:id="rId41"/>
    <p:sldId id="301" r:id="rId42"/>
    <p:sldId id="304" r:id="rId43"/>
    <p:sldId id="303" r:id="rId44"/>
    <p:sldId id="302" r:id="rId45"/>
    <p:sldId id="300" r:id="rId46"/>
    <p:sldId id="314" r:id="rId47"/>
    <p:sldId id="305" r:id="rId48"/>
    <p:sldId id="313" r:id="rId49"/>
    <p:sldId id="312" r:id="rId50"/>
    <p:sldId id="311" r:id="rId51"/>
    <p:sldId id="310" r:id="rId52"/>
    <p:sldId id="309" r:id="rId53"/>
    <p:sldId id="308" r:id="rId54"/>
    <p:sldId id="307" r:id="rId55"/>
    <p:sldId id="306" r:id="rId56"/>
    <p:sldId id="315" r:id="rId57"/>
    <p:sldId id="320" r:id="rId58"/>
    <p:sldId id="319" r:id="rId59"/>
    <p:sldId id="318" r:id="rId60"/>
    <p:sldId id="317" r:id="rId61"/>
    <p:sldId id="316" r:id="rId62"/>
    <p:sldId id="321" r:id="rId63"/>
    <p:sldId id="322" r:id="rId64"/>
    <p:sldId id="329" r:id="rId65"/>
    <p:sldId id="328" r:id="rId66"/>
    <p:sldId id="327" r:id="rId67"/>
    <p:sldId id="261" r:id="rId68"/>
    <p:sldId id="380" r:id="rId69"/>
    <p:sldId id="323" r:id="rId70"/>
    <p:sldId id="325" r:id="rId71"/>
    <p:sldId id="340" r:id="rId72"/>
    <p:sldId id="339" r:id="rId73"/>
    <p:sldId id="338" r:id="rId74"/>
    <p:sldId id="337" r:id="rId75"/>
    <p:sldId id="342" r:id="rId76"/>
    <p:sldId id="336" r:id="rId77"/>
    <p:sldId id="335" r:id="rId78"/>
    <p:sldId id="334" r:id="rId79"/>
    <p:sldId id="333" r:id="rId80"/>
    <p:sldId id="332" r:id="rId81"/>
    <p:sldId id="331" r:id="rId82"/>
    <p:sldId id="330" r:id="rId83"/>
    <p:sldId id="326" r:id="rId84"/>
    <p:sldId id="346" r:id="rId85"/>
    <p:sldId id="345" r:id="rId86"/>
    <p:sldId id="344" r:id="rId87"/>
    <p:sldId id="343" r:id="rId88"/>
    <p:sldId id="324" r:id="rId89"/>
    <p:sldId id="360" r:id="rId90"/>
    <p:sldId id="359" r:id="rId91"/>
    <p:sldId id="358" r:id="rId92"/>
    <p:sldId id="357" r:id="rId93"/>
    <p:sldId id="356" r:id="rId94"/>
    <p:sldId id="355" r:id="rId95"/>
    <p:sldId id="354" r:id="rId96"/>
    <p:sldId id="353" r:id="rId97"/>
    <p:sldId id="352" r:id="rId98"/>
    <p:sldId id="351" r:id="rId99"/>
    <p:sldId id="361" r:id="rId100"/>
    <p:sldId id="364" r:id="rId101"/>
    <p:sldId id="363" r:id="rId102"/>
    <p:sldId id="362" r:id="rId103"/>
    <p:sldId id="350" r:id="rId104"/>
    <p:sldId id="349" r:id="rId105"/>
    <p:sldId id="348" r:id="rId106"/>
    <p:sldId id="347" r:id="rId107"/>
    <p:sldId id="365" r:id="rId108"/>
    <p:sldId id="379" r:id="rId109"/>
    <p:sldId id="378" r:id="rId110"/>
    <p:sldId id="377" r:id="rId111"/>
    <p:sldId id="376" r:id="rId112"/>
    <p:sldId id="375" r:id="rId113"/>
    <p:sldId id="381" r:id="rId114"/>
    <p:sldId id="382" r:id="rId115"/>
    <p:sldId id="374"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95" d="100"/>
          <a:sy n="95" d="100"/>
        </p:scale>
        <p:origin x="-1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3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7B10A-FA0A-4332-8879-1BF77CA3E474}" type="datetimeFigureOut">
              <a:rPr lang="en-US" smtClean="0"/>
              <a:pPr/>
              <a:t>10/12/2009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FFEB3-057A-4954-836C-43728F8F8F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120187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C01701871"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10187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R00300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004"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C00101871"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2101871"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robbinspathology.com/passthru/linktopage.cfm?showtab=toc&amp;xrefID=R003005" TargetMode="External"/><Relationship Id="rId4" Type="http://schemas.openxmlformats.org/officeDocument/2006/relationships/hyperlink" Target="http://www.robbinspathology.com/passthru/linktopage.cfm?showtab=toc&amp;xrefID=C0240187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006"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03011" TargetMode="External"/><Relationship Id="rId5" Type="http://schemas.openxmlformats.org/officeDocument/2006/relationships/hyperlink" Target="http://www.robbinspathology.com/passthru/linktopage.cfm?showtab=toc&amp;xrefID=R003008" TargetMode="External"/><Relationship Id="rId4" Type="http://schemas.openxmlformats.org/officeDocument/2006/relationships/hyperlink" Target="http://www.robbinspathology.com/passthru/linktopage.cfm?showtab=toc&amp;xrefID=R003007"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016"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robbinspathology.com/passthru/linktopage.cfm?showtab=toc&amp;xrefID=R003024" TargetMode="External"/><Relationship Id="rId13" Type="http://schemas.openxmlformats.org/officeDocument/2006/relationships/hyperlink" Target="http://www.robbinspathology.com/passthru/linktopage.cfm?showtab=toc&amp;xrefID=R003027" TargetMode="External"/><Relationship Id="rId3" Type="http://schemas.openxmlformats.org/officeDocument/2006/relationships/hyperlink" Target="http://www.robbinspathology.com/passthru/linktopage.cfm?showtab=toc&amp;xrefID=R003017" TargetMode="External"/><Relationship Id="rId7" Type="http://schemas.openxmlformats.org/officeDocument/2006/relationships/hyperlink" Target="http://www.robbinspathology.com/passthru/linktopage.cfm?showtab=toc&amp;xrefID=R003023" TargetMode="External"/><Relationship Id="rId12" Type="http://schemas.openxmlformats.org/officeDocument/2006/relationships/hyperlink" Target="http://www.robbinspathology.com/passthru/linktopage.cfm?showtab=toc&amp;xrefID=R003007" TargetMode="External"/><Relationship Id="rId2" Type="http://schemas.openxmlformats.org/officeDocument/2006/relationships/slide" Target="../slides/slide29.xml"/><Relationship Id="rId16" Type="http://schemas.openxmlformats.org/officeDocument/2006/relationships/hyperlink" Target="http://www.robbinspathology.com/passthru/linktopage.cfm?showtab=toc&amp;xrefID=R003030" TargetMode="Externa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03022" TargetMode="External"/><Relationship Id="rId11" Type="http://schemas.openxmlformats.org/officeDocument/2006/relationships/hyperlink" Target="http://www.robbinspathology.com/passthru/linktopage.cfm?showtab=toc&amp;xrefID=R003006" TargetMode="External"/><Relationship Id="rId5" Type="http://schemas.openxmlformats.org/officeDocument/2006/relationships/hyperlink" Target="http://www.robbinspathology.com/passthru/linktopage.cfm?showtab=toc&amp;xrefID=R003019" TargetMode="External"/><Relationship Id="rId15" Type="http://schemas.openxmlformats.org/officeDocument/2006/relationships/hyperlink" Target="http://www.robbinspathology.com/passthru/linktopage.cfm?showtab=toc&amp;xrefID=R003029" TargetMode="External"/><Relationship Id="rId10" Type="http://schemas.openxmlformats.org/officeDocument/2006/relationships/hyperlink" Target="http://www.robbinspathology.com/passthru/linktopage.cfm?showtab=toc&amp;xrefID=R003026" TargetMode="External"/><Relationship Id="rId4" Type="http://schemas.openxmlformats.org/officeDocument/2006/relationships/hyperlink" Target="http://www.robbinspathology.com/passthru/linktopage.cfm?showtab=toc&amp;xrefID=R003018" TargetMode="External"/><Relationship Id="rId9" Type="http://schemas.openxmlformats.org/officeDocument/2006/relationships/hyperlink" Target="http://www.robbinspathology.com/passthru/linktopage.cfm?showtab=toc&amp;xrefID=R003025" TargetMode="External"/><Relationship Id="rId14" Type="http://schemas.openxmlformats.org/officeDocument/2006/relationships/hyperlink" Target="http://www.robbinspathology.com/passthru/linktopage.cfm?showtab=toc&amp;xrefID=R003028"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031" TargetMode="External"/><Relationship Id="rId7" Type="http://schemas.openxmlformats.org/officeDocument/2006/relationships/hyperlink" Target="http://www.robbinspathology.com/passthru/linktopage.cfm?showtab=toc&amp;xrefID=R003007"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03034" TargetMode="External"/><Relationship Id="rId5" Type="http://schemas.openxmlformats.org/officeDocument/2006/relationships/hyperlink" Target="http://www.robbinspathology.com/passthru/linktopage.cfm?showtab=toc&amp;xrefID=R003033" TargetMode="External"/><Relationship Id="rId4" Type="http://schemas.openxmlformats.org/officeDocument/2006/relationships/hyperlink" Target="http://www.robbinspathology.com/passthru/linktopage.cfm?showtab=toc&amp;xrefID=R003032"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www.robbinspathology.com/passthru/linktopage.cfm?showtab=toc&amp;xrefID=R003041" TargetMode="External"/><Relationship Id="rId3" Type="http://schemas.openxmlformats.org/officeDocument/2006/relationships/hyperlink" Target="http://www.robbinspathology.com/passthru/linktopage.cfm?showtab=toc&amp;xrefID=C01801871" TargetMode="External"/><Relationship Id="rId7" Type="http://schemas.openxmlformats.org/officeDocument/2006/relationships/hyperlink" Target="http://www.robbinspathology.com/passthru/linktopage.cfm?showtab=toc&amp;xrefID=R003040"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03037" TargetMode="External"/><Relationship Id="rId5" Type="http://schemas.openxmlformats.org/officeDocument/2006/relationships/hyperlink" Target="http://www.robbinspathology.com/passthru/linktopage.cfm?showtab=toc&amp;xrefID=R003036" TargetMode="External"/><Relationship Id="rId10" Type="http://schemas.openxmlformats.org/officeDocument/2006/relationships/hyperlink" Target="http://www.robbinspathology.com/passthru/linktopage.cfm?showtab=toc&amp;xrefID=R003043" TargetMode="External"/><Relationship Id="rId4" Type="http://schemas.openxmlformats.org/officeDocument/2006/relationships/hyperlink" Target="http://www.robbinspathology.com/passthru/linktopage.cfm?showtab=toc&amp;xrefID=R003035" TargetMode="External"/><Relationship Id="rId9" Type="http://schemas.openxmlformats.org/officeDocument/2006/relationships/hyperlink" Target="http://www.robbinspathology.com/passthru/linktopage.cfm?showtab=toc&amp;xrefID=R003042"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www.robbinspathology.com/passthru/linktopage.cfm?showtab=toc&amp;xrefID=C01801871" TargetMode="External"/><Relationship Id="rId13" Type="http://schemas.openxmlformats.org/officeDocument/2006/relationships/hyperlink" Target="http://www.robbinspathology.com/passthru/linktopage.cfm?showtab=toc&amp;xrefID=C00701871" TargetMode="External"/><Relationship Id="rId3" Type="http://schemas.openxmlformats.org/officeDocument/2006/relationships/hyperlink" Target="http://www.robbinspathology.com/passthru/linktopage.cfm?showtab=toc&amp;xrefID=R003044" TargetMode="External"/><Relationship Id="rId7" Type="http://schemas.openxmlformats.org/officeDocument/2006/relationships/hyperlink" Target="http://www.robbinspathology.com/passthru/linktopage.cfm?showtab=toc&amp;xrefID=R003047" TargetMode="External"/><Relationship Id="rId12" Type="http://schemas.openxmlformats.org/officeDocument/2006/relationships/hyperlink" Target="http://www.robbinspathology.com/passthru/linktopage.cfm?showtab=toc&amp;xrefID=R003051"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03046" TargetMode="External"/><Relationship Id="rId11" Type="http://schemas.openxmlformats.org/officeDocument/2006/relationships/hyperlink" Target="http://www.robbinspathology.com/passthru/linktopage.cfm?showtab=toc&amp;xrefID=R003050" TargetMode="External"/><Relationship Id="rId5" Type="http://schemas.openxmlformats.org/officeDocument/2006/relationships/hyperlink" Target="http://www.robbinspathology.com/passthru/linktopage.cfm?showtab=toc&amp;xrefID=T003003" TargetMode="External"/><Relationship Id="rId10" Type="http://schemas.openxmlformats.org/officeDocument/2006/relationships/hyperlink" Target="http://www.robbinspathology.com/passthru/linktopage.cfm?showtab=toc&amp;xrefID=R003049" TargetMode="External"/><Relationship Id="rId4" Type="http://schemas.openxmlformats.org/officeDocument/2006/relationships/hyperlink" Target="http://www.robbinspathology.com/passthru/linktopage.cfm?showtab=toc&amp;xrefID=R003045" TargetMode="External"/><Relationship Id="rId9" Type="http://schemas.openxmlformats.org/officeDocument/2006/relationships/hyperlink" Target="http://www.robbinspathology.com/passthru/linktopage.cfm?showtab=toc&amp;xrefID=R003048" TargetMode="External"/><Relationship Id="rId14" Type="http://schemas.openxmlformats.org/officeDocument/2006/relationships/hyperlink" Target="http://www.robbinspathology.com/passthru/linktopage.cfm?showtab=toc&amp;xrefID=C00601871"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20187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B002001"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www.robbinspathology.com/passthru/linktopage.cfm?showtab=toc&amp;xrefID=C00701871" TargetMode="External"/><Relationship Id="rId4" Type="http://schemas.openxmlformats.org/officeDocument/2006/relationships/hyperlink" Target="http://www.robbinspathology.com/passthru/linktopage.cfm?showtab=toc&amp;xrefID=C00201871"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12" TargetMode="External"/><Relationship Id="rId7" Type="http://schemas.openxmlformats.org/officeDocument/2006/relationships/hyperlink" Target="http://www.robbinspathology.com/passthru/linktopage.cfm?showtab=toc&amp;xrefID=R003114"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T003001" TargetMode="External"/><Relationship Id="rId4" Type="http://schemas.openxmlformats.org/officeDocument/2006/relationships/hyperlink" Target="http://www.robbinspathology.com/passthru/linktopage.cfm?showtab=toc&amp;xrefID=R003113"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14"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18"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19"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03005"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C0240187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1101871"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0701871" TargetMode="External"/><Relationship Id="rId5" Type="http://schemas.openxmlformats.org/officeDocument/2006/relationships/hyperlink" Target="http://www.robbinspathology.com/passthru/linktopage.cfm?showtab=toc&amp;xrefID=C02701871" TargetMode="External"/><Relationship Id="rId4" Type="http://schemas.openxmlformats.org/officeDocument/2006/relationships/hyperlink" Target="http://www.robbinspathology.com/passthru/linktopage.cfm?showtab=toc&amp;xrefID=C02401871"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2601871" TargetMode="External"/><Relationship Id="rId7" Type="http://schemas.openxmlformats.org/officeDocument/2006/relationships/hyperlink" Target="http://www.robbinspathology.com/passthru/linktopage.cfm?showtab=toc&amp;xrefID=C01901871"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0901871" TargetMode="External"/><Relationship Id="rId5" Type="http://schemas.openxmlformats.org/officeDocument/2006/relationships/hyperlink" Target="http://www.robbinspathology.com/passthru/linktopage.cfm?showtab=toc&amp;xrefID=C01501871" TargetMode="External"/><Relationship Id="rId4" Type="http://schemas.openxmlformats.org/officeDocument/2006/relationships/hyperlink" Target="http://www.robbinspathology.com/passthru/linktopage.cfm?showtab=toc&amp;xrefID=C01801871"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Cell-Cycle Checkpoints</a:t>
            </a:r>
          </a:p>
          <a:p>
            <a:r>
              <a:rPr lang="en-US" sz="1200" kern="1200" baseline="0" dirty="0" smtClean="0">
                <a:solidFill>
                  <a:schemeClr val="tx1"/>
                </a:solidFill>
                <a:latin typeface="+mn-lt"/>
                <a:ea typeface="+mn-ea"/>
                <a:cs typeface="+mn-cs"/>
              </a:rPr>
              <a:t>􀂃 G1 checkpoint</a:t>
            </a:r>
          </a:p>
          <a:p>
            <a:r>
              <a:rPr lang="en-US" sz="1200" kern="1200" baseline="0" dirty="0" smtClean="0">
                <a:solidFill>
                  <a:schemeClr val="tx1"/>
                </a:solidFill>
                <a:latin typeface="+mn-lt"/>
                <a:ea typeface="+mn-ea"/>
                <a:cs typeface="+mn-cs"/>
              </a:rPr>
              <a:t>􀂃 In yeast, called </a:t>
            </a:r>
            <a:r>
              <a:rPr lang="en-US" sz="1200" i="1" kern="1200" baseline="0" dirty="0" smtClean="0">
                <a:solidFill>
                  <a:schemeClr val="tx1"/>
                </a:solidFill>
                <a:latin typeface="+mn-lt"/>
                <a:ea typeface="+mn-ea"/>
                <a:cs typeface="+mn-cs"/>
              </a:rPr>
              <a:t>start</a:t>
            </a:r>
          </a:p>
          <a:p>
            <a:r>
              <a:rPr lang="en-US" sz="1200" kern="1200" baseline="0" dirty="0" smtClean="0">
                <a:solidFill>
                  <a:schemeClr val="tx1"/>
                </a:solidFill>
                <a:latin typeface="+mn-lt"/>
                <a:ea typeface="+mn-ea"/>
                <a:cs typeface="+mn-cs"/>
              </a:rPr>
              <a:t>􀂃 In animal cells, called restriction point</a:t>
            </a:r>
          </a:p>
          <a:p>
            <a:r>
              <a:rPr lang="en-US" sz="1200" kern="1200" baseline="0" dirty="0" smtClean="0">
                <a:solidFill>
                  <a:schemeClr val="tx1"/>
                </a:solidFill>
                <a:latin typeface="+mn-lt"/>
                <a:ea typeface="+mn-ea"/>
                <a:cs typeface="+mn-cs"/>
              </a:rPr>
              <a:t>􀂃 G2 checkpoint</a:t>
            </a:r>
          </a:p>
          <a:p>
            <a:r>
              <a:rPr lang="en-US" sz="1200" kern="1200" baseline="0" dirty="0" smtClean="0">
                <a:solidFill>
                  <a:schemeClr val="tx1"/>
                </a:solidFill>
                <a:latin typeface="+mn-lt"/>
                <a:ea typeface="+mn-ea"/>
                <a:cs typeface="+mn-cs"/>
              </a:rPr>
              <a:t>􀂃 Located at boundary between G2 and M phase</a:t>
            </a:r>
          </a:p>
          <a:p>
            <a:r>
              <a:rPr lang="en-US" sz="1200" kern="1200" baseline="0" dirty="0" smtClean="0">
                <a:solidFill>
                  <a:schemeClr val="tx1"/>
                </a:solidFill>
                <a:latin typeface="+mn-lt"/>
                <a:ea typeface="+mn-ea"/>
                <a:cs typeface="+mn-cs"/>
              </a:rPr>
              <a:t>􀂃 Proper completion of DNA synthesis required before</a:t>
            </a:r>
          </a:p>
          <a:p>
            <a:r>
              <a:rPr lang="en-US" sz="1200" kern="1200" baseline="0" dirty="0" smtClean="0">
                <a:solidFill>
                  <a:schemeClr val="tx1"/>
                </a:solidFill>
                <a:latin typeface="+mn-lt"/>
                <a:ea typeface="+mn-ea"/>
                <a:cs typeface="+mn-cs"/>
              </a:rPr>
              <a:t>cell can initiate mitosis</a:t>
            </a:r>
          </a:p>
          <a:p>
            <a:r>
              <a:rPr lang="en-US" sz="1200" kern="1200" baseline="0" dirty="0" smtClean="0">
                <a:solidFill>
                  <a:schemeClr val="tx1"/>
                </a:solidFill>
                <a:latin typeface="+mn-lt"/>
                <a:ea typeface="+mn-ea"/>
                <a:cs typeface="+mn-cs"/>
              </a:rPr>
              <a:t>􀂃 Spindle Assembly Checkpoint</a:t>
            </a:r>
          </a:p>
          <a:p>
            <a:r>
              <a:rPr lang="en-US" sz="1200" kern="1200" baseline="0" dirty="0" smtClean="0">
                <a:solidFill>
                  <a:schemeClr val="tx1"/>
                </a:solidFill>
                <a:latin typeface="+mn-lt"/>
                <a:ea typeface="+mn-ea"/>
                <a:cs typeface="+mn-cs"/>
              </a:rPr>
              <a:t>􀂃 Boundary between metaphase and anaphase</a:t>
            </a:r>
          </a:p>
          <a:p>
            <a:r>
              <a:rPr lang="en-US" sz="1200" kern="1200" baseline="0" dirty="0" smtClean="0">
                <a:solidFill>
                  <a:schemeClr val="tx1"/>
                </a:solidFill>
                <a:latin typeface="+mn-lt"/>
                <a:ea typeface="+mn-ea"/>
                <a:cs typeface="+mn-cs"/>
              </a:rPr>
              <a:t>􀂃 All chromosomes must be properly attached to the spindle</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MPF</a:t>
            </a: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Cytoplasmic</a:t>
            </a:r>
            <a:r>
              <a:rPr lang="en-US" sz="1200" kern="1200" baseline="0" dirty="0" smtClean="0">
                <a:solidFill>
                  <a:schemeClr val="tx1"/>
                </a:solidFill>
                <a:latin typeface="+mn-lt"/>
                <a:ea typeface="+mn-ea"/>
                <a:cs typeface="+mn-cs"/>
              </a:rPr>
              <a:t> factor(s) first discovered as</a:t>
            </a:r>
          </a:p>
          <a:p>
            <a:r>
              <a:rPr lang="en-US" sz="1200" kern="1200" baseline="0" dirty="0" smtClean="0">
                <a:solidFill>
                  <a:schemeClr val="tx1"/>
                </a:solidFill>
                <a:latin typeface="+mn-lt"/>
                <a:ea typeface="+mn-ea"/>
                <a:cs typeface="+mn-cs"/>
              </a:rPr>
              <a:t>a promoter of meiosis in frog </a:t>
            </a:r>
            <a:r>
              <a:rPr lang="en-US" sz="1200" kern="1200" baseline="0" dirty="0" err="1" smtClean="0">
                <a:solidFill>
                  <a:schemeClr val="tx1"/>
                </a:solidFill>
                <a:latin typeface="+mn-lt"/>
                <a:ea typeface="+mn-ea"/>
                <a:cs typeface="+mn-cs"/>
              </a:rPr>
              <a:t>oocytes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Mitosis-promoting factor (M-phase</a:t>
            </a:r>
          </a:p>
          <a:p>
            <a:r>
              <a:rPr lang="en-US" sz="1200" kern="1200" baseline="0" dirty="0" smtClean="0">
                <a:solidFill>
                  <a:schemeClr val="tx1"/>
                </a:solidFill>
                <a:latin typeface="+mn-lt"/>
                <a:ea typeface="+mn-ea"/>
                <a:cs typeface="+mn-cs"/>
              </a:rPr>
              <a:t>promoting factor, used to be </a:t>
            </a:r>
            <a:r>
              <a:rPr lang="en-US" sz="1200" kern="1200" baseline="0" dirty="0" err="1" smtClean="0">
                <a:solidFill>
                  <a:schemeClr val="tx1"/>
                </a:solidFill>
                <a:latin typeface="+mn-lt"/>
                <a:ea typeface="+mn-ea"/>
                <a:cs typeface="+mn-cs"/>
              </a:rPr>
              <a:t>maturationpromoting</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factor)</a:t>
            </a:r>
          </a:p>
          <a:p>
            <a:r>
              <a:rPr lang="en-US" sz="1200" kern="1200" baseline="0" dirty="0" smtClean="0">
                <a:solidFill>
                  <a:schemeClr val="tx1"/>
                </a:solidFill>
                <a:latin typeface="+mn-lt"/>
                <a:ea typeface="+mn-ea"/>
                <a:cs typeface="+mn-cs"/>
              </a:rPr>
              <a:t>􀂃 Triggers passage through G2 checkpoint</a:t>
            </a:r>
          </a:p>
          <a:p>
            <a:r>
              <a:rPr lang="en-US" sz="1200" kern="1200" baseline="0" dirty="0" smtClean="0">
                <a:solidFill>
                  <a:schemeClr val="tx1"/>
                </a:solidFill>
                <a:latin typeface="+mn-lt"/>
                <a:ea typeface="+mn-ea"/>
                <a:cs typeface="+mn-cs"/>
              </a:rPr>
              <a:t>into M-phase</a:t>
            </a:r>
          </a:p>
          <a:p>
            <a:r>
              <a:rPr lang="en-US" sz="1200" kern="1200" baseline="0" dirty="0" smtClean="0">
                <a:solidFill>
                  <a:schemeClr val="tx1"/>
                </a:solidFill>
                <a:latin typeface="+mn-lt"/>
                <a:ea typeface="+mn-ea"/>
                <a:cs typeface="+mn-cs"/>
              </a:rPr>
              <a:t>MPF composed of 2</a:t>
            </a:r>
          </a:p>
          <a:p>
            <a:r>
              <a:rPr lang="en-US" sz="1200" kern="1200" baseline="0" dirty="0" smtClean="0">
                <a:solidFill>
                  <a:schemeClr val="tx1"/>
                </a:solidFill>
                <a:latin typeface="+mn-lt"/>
                <a:ea typeface="+mn-ea"/>
                <a:cs typeface="+mn-cs"/>
              </a:rPr>
              <a:t>proteins</a:t>
            </a:r>
          </a:p>
          <a:p>
            <a:r>
              <a:rPr lang="en-US" sz="1200" kern="1200" baseline="0" dirty="0" smtClean="0">
                <a:solidFill>
                  <a:schemeClr val="tx1"/>
                </a:solidFill>
                <a:latin typeface="+mn-lt"/>
                <a:ea typeface="+mn-ea"/>
                <a:cs typeface="+mn-cs"/>
              </a:rPr>
              <a:t>􀂃 Gene cdc2 codes for a protein </a:t>
            </a:r>
            <a:r>
              <a:rPr lang="en-US" sz="1200" kern="1200" baseline="0" dirty="0" err="1" smtClean="0">
                <a:solidFill>
                  <a:schemeClr val="tx1"/>
                </a:solidFill>
                <a:latin typeface="+mn-lt"/>
                <a:ea typeface="+mn-ea"/>
                <a:cs typeface="+mn-cs"/>
              </a:rPr>
              <a:t>kinase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Cdk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cyclin</a:t>
            </a:r>
            <a:r>
              <a:rPr lang="en-US" sz="1200" kern="1200" baseline="0" dirty="0" smtClean="0">
                <a:solidFill>
                  <a:schemeClr val="tx1"/>
                </a:solidFill>
                <a:latin typeface="+mn-lt"/>
                <a:ea typeface="+mn-ea"/>
                <a:cs typeface="+mn-cs"/>
              </a:rPr>
              <a:t>-dependent </a:t>
            </a:r>
            <a:r>
              <a:rPr lang="en-US" sz="1200" kern="1200" baseline="0" dirty="0" err="1" smtClean="0">
                <a:solidFill>
                  <a:schemeClr val="tx1"/>
                </a:solidFill>
                <a:latin typeface="+mn-lt"/>
                <a:ea typeface="+mn-ea"/>
                <a:cs typeface="+mn-cs"/>
              </a:rPr>
              <a:t>kinase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But to be active, must be bound to</a:t>
            </a:r>
          </a:p>
          <a:p>
            <a:r>
              <a:rPr lang="en-US" sz="1200" kern="1200" baseline="0" dirty="0" smtClean="0">
                <a:solidFill>
                  <a:schemeClr val="tx1"/>
                </a:solidFill>
                <a:latin typeface="+mn-lt"/>
                <a:ea typeface="+mn-ea"/>
                <a:cs typeface="+mn-cs"/>
              </a:rPr>
              <a:t>another group of proteins called </a:t>
            </a:r>
            <a:r>
              <a:rPr lang="en-US" sz="1200" kern="1200" baseline="0" dirty="0" err="1" smtClean="0">
                <a:solidFill>
                  <a:schemeClr val="tx1"/>
                </a:solidFill>
                <a:latin typeface="+mn-lt"/>
                <a:ea typeface="+mn-ea"/>
                <a:cs typeface="+mn-cs"/>
              </a:rPr>
              <a:t>cyclins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MPF = </a:t>
            </a:r>
            <a:r>
              <a:rPr lang="en-US" sz="1200" kern="1200" baseline="0" dirty="0" err="1" smtClean="0">
                <a:solidFill>
                  <a:schemeClr val="tx1"/>
                </a:solidFill>
                <a:latin typeface="+mn-lt"/>
                <a:ea typeface="+mn-ea"/>
                <a:cs typeface="+mn-cs"/>
              </a:rPr>
              <a:t>Cdk-Cyclin</a:t>
            </a:r>
            <a:r>
              <a:rPr lang="en-US" sz="1200" kern="1200" baseline="0" dirty="0" smtClean="0">
                <a:solidFill>
                  <a:schemeClr val="tx1"/>
                </a:solidFill>
                <a:latin typeface="+mn-lt"/>
                <a:ea typeface="+mn-ea"/>
                <a:cs typeface="+mn-cs"/>
              </a:rPr>
              <a:t> complex</a:t>
            </a:r>
          </a:p>
          <a:p>
            <a:r>
              <a:rPr lang="en-US" sz="1200" kern="1200" baseline="0" dirty="0" smtClean="0">
                <a:solidFill>
                  <a:schemeClr val="tx1"/>
                </a:solidFill>
                <a:latin typeface="+mn-lt"/>
                <a:ea typeface="+mn-ea"/>
                <a:cs typeface="+mn-cs"/>
              </a:rPr>
              <a:t>􀂃 (cdc2 codes for Cdk1, part of MPF)</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Cyclins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Mitotic </a:t>
            </a:r>
            <a:r>
              <a:rPr lang="en-US" sz="1200" kern="1200" baseline="0" dirty="0" err="1" smtClean="0">
                <a:solidFill>
                  <a:schemeClr val="tx1"/>
                </a:solidFill>
                <a:latin typeface="+mn-lt"/>
                <a:ea typeface="+mn-ea"/>
                <a:cs typeface="+mn-cs"/>
              </a:rPr>
              <a:t>Cyclins</a:t>
            </a:r>
            <a:r>
              <a:rPr lang="en-US" sz="1200" kern="1200" baseline="0" dirty="0" smtClean="0">
                <a:solidFill>
                  <a:schemeClr val="tx1"/>
                </a:solidFill>
                <a:latin typeface="+mn-lt"/>
                <a:ea typeface="+mn-ea"/>
                <a:cs typeface="+mn-cs"/>
              </a:rPr>
              <a:t> (G2 checkpoint)</a:t>
            </a:r>
          </a:p>
          <a:p>
            <a:r>
              <a:rPr lang="en-US" sz="1200" kern="1200" baseline="0" dirty="0" smtClean="0">
                <a:solidFill>
                  <a:schemeClr val="tx1"/>
                </a:solidFill>
                <a:latin typeface="+mn-lt"/>
                <a:ea typeface="+mn-ea"/>
                <a:cs typeface="+mn-cs"/>
              </a:rPr>
              <a:t>􀂃 G1 </a:t>
            </a:r>
            <a:r>
              <a:rPr lang="en-US" sz="1200" kern="1200" baseline="0" dirty="0" err="1" smtClean="0">
                <a:solidFill>
                  <a:schemeClr val="tx1"/>
                </a:solidFill>
                <a:latin typeface="+mn-lt"/>
                <a:ea typeface="+mn-ea"/>
                <a:cs typeface="+mn-cs"/>
              </a:rPr>
              <a:t>cyclins</a:t>
            </a:r>
            <a:r>
              <a:rPr lang="en-US" sz="1200" kern="1200" baseline="0" dirty="0" smtClean="0">
                <a:solidFill>
                  <a:schemeClr val="tx1"/>
                </a:solidFill>
                <a:latin typeface="+mn-lt"/>
                <a:ea typeface="+mn-ea"/>
                <a:cs typeface="+mn-cs"/>
              </a:rPr>
              <a:t> (with G1 </a:t>
            </a:r>
            <a:r>
              <a:rPr lang="en-US" sz="1200" kern="1200" baseline="0" dirty="0" err="1" smtClean="0">
                <a:solidFill>
                  <a:schemeClr val="tx1"/>
                </a:solidFill>
                <a:latin typeface="+mn-lt"/>
                <a:ea typeface="+mn-ea"/>
                <a:cs typeface="+mn-cs"/>
              </a:rPr>
              <a:t>Cdks</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 Spindle-assembly checkpoint</a:t>
            </a:r>
          </a:p>
          <a:p>
            <a:r>
              <a:rPr lang="en-US" sz="1200" kern="1200" baseline="0" dirty="0" smtClean="0">
                <a:solidFill>
                  <a:schemeClr val="tx1"/>
                </a:solidFill>
                <a:latin typeface="+mn-lt"/>
                <a:ea typeface="+mn-ea"/>
                <a:cs typeface="+mn-cs"/>
              </a:rPr>
              <a:t>Mitotic </a:t>
            </a:r>
            <a:r>
              <a:rPr lang="en-US" sz="1200" kern="1200" baseline="0" dirty="0" err="1" smtClean="0">
                <a:solidFill>
                  <a:schemeClr val="tx1"/>
                </a:solidFill>
                <a:latin typeface="+mn-lt"/>
                <a:ea typeface="+mn-ea"/>
                <a:cs typeface="+mn-cs"/>
              </a:rPr>
              <a:t>Cdk-Cyclin</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Complex (MPF) and G2</a:t>
            </a:r>
          </a:p>
          <a:p>
            <a:r>
              <a:rPr lang="en-US" sz="1200" kern="1200" baseline="0" dirty="0" smtClean="0">
                <a:solidFill>
                  <a:schemeClr val="tx1"/>
                </a:solidFill>
                <a:latin typeface="+mn-lt"/>
                <a:ea typeface="+mn-ea"/>
                <a:cs typeface="+mn-cs"/>
              </a:rPr>
              <a:t>􀂃 Controls G2 checkpoint by </a:t>
            </a:r>
            <a:r>
              <a:rPr lang="en-US" sz="1200" kern="1200" baseline="0" dirty="0" err="1" smtClean="0">
                <a:solidFill>
                  <a:schemeClr val="tx1"/>
                </a:solidFill>
                <a:latin typeface="+mn-lt"/>
                <a:ea typeface="+mn-ea"/>
                <a:cs typeface="+mn-cs"/>
              </a:rPr>
              <a:t>phosphorylating</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proteins involved in early stages of mitosis</a:t>
            </a: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Cdk</a:t>
            </a:r>
            <a:r>
              <a:rPr lang="en-US" sz="1200" kern="1200" baseline="0" dirty="0" smtClean="0">
                <a:solidFill>
                  <a:schemeClr val="tx1"/>
                </a:solidFill>
                <a:latin typeface="+mn-lt"/>
                <a:ea typeface="+mn-ea"/>
                <a:cs typeface="+mn-cs"/>
              </a:rPr>
              <a:t> levels constant</a:t>
            </a:r>
          </a:p>
          <a:p>
            <a:r>
              <a:rPr lang="en-US" sz="1200" kern="1200" baseline="0" dirty="0" smtClean="0">
                <a:solidFill>
                  <a:schemeClr val="tx1"/>
                </a:solidFill>
                <a:latin typeface="+mn-lt"/>
                <a:ea typeface="+mn-ea"/>
                <a:cs typeface="+mn-cs"/>
              </a:rPr>
              <a:t>􀂃 But mitotic </a:t>
            </a:r>
            <a:r>
              <a:rPr lang="en-US" sz="1200" kern="1200" baseline="0" dirty="0" err="1" smtClean="0">
                <a:solidFill>
                  <a:schemeClr val="tx1"/>
                </a:solidFill>
                <a:latin typeface="+mn-lt"/>
                <a:ea typeface="+mn-ea"/>
                <a:cs typeface="+mn-cs"/>
              </a:rPr>
              <a:t>cyclin</a:t>
            </a:r>
            <a:r>
              <a:rPr lang="en-US" sz="1200" kern="1200" baseline="0" dirty="0" smtClean="0">
                <a:solidFill>
                  <a:schemeClr val="tx1"/>
                </a:solidFill>
                <a:latin typeface="+mn-lt"/>
                <a:ea typeface="+mn-ea"/>
                <a:cs typeface="+mn-cs"/>
              </a:rPr>
              <a:t> levels gradually increase –</a:t>
            </a:r>
          </a:p>
          <a:p>
            <a:r>
              <a:rPr lang="en-US" sz="1200" kern="1200" baseline="0" dirty="0" smtClean="0">
                <a:solidFill>
                  <a:schemeClr val="tx1"/>
                </a:solidFill>
                <a:latin typeface="+mn-lt"/>
                <a:ea typeface="+mn-ea"/>
                <a:cs typeface="+mn-cs"/>
              </a:rPr>
              <a:t>act as cell regulators</a:t>
            </a:r>
          </a:p>
          <a:p>
            <a:r>
              <a:rPr lang="en-US" sz="1200" kern="1200" baseline="0" dirty="0" smtClean="0">
                <a:solidFill>
                  <a:schemeClr val="tx1"/>
                </a:solidFill>
                <a:latin typeface="+mn-lt"/>
                <a:ea typeface="+mn-ea"/>
                <a:cs typeface="+mn-cs"/>
              </a:rPr>
              <a:t>􀂃 MPF only active when </a:t>
            </a:r>
            <a:r>
              <a:rPr lang="en-US" sz="1200" kern="1200" baseline="0" dirty="0" err="1" smtClean="0">
                <a:solidFill>
                  <a:schemeClr val="tx1"/>
                </a:solidFill>
                <a:latin typeface="+mn-lt"/>
                <a:ea typeface="+mn-ea"/>
                <a:cs typeface="+mn-cs"/>
              </a:rPr>
              <a:t>cyclin</a:t>
            </a:r>
            <a:r>
              <a:rPr lang="en-US" sz="1200" kern="1200" baseline="0" dirty="0" smtClean="0">
                <a:solidFill>
                  <a:schemeClr val="tx1"/>
                </a:solidFill>
                <a:latin typeface="+mn-lt"/>
                <a:ea typeface="+mn-ea"/>
                <a:cs typeface="+mn-cs"/>
              </a:rPr>
              <a:t> levels high</a:t>
            </a:r>
          </a:p>
          <a:p>
            <a:r>
              <a:rPr lang="en-US" sz="1200" kern="1200" baseline="0" dirty="0" smtClean="0">
                <a:solidFill>
                  <a:schemeClr val="tx1"/>
                </a:solidFill>
                <a:latin typeface="+mn-lt"/>
                <a:ea typeface="+mn-ea"/>
                <a:cs typeface="+mn-cs"/>
              </a:rPr>
              <a:t>enough – triggers passage through G2</a:t>
            </a:r>
          </a:p>
          <a:p>
            <a:r>
              <a:rPr lang="en-US" sz="1200" kern="1200" baseline="0" dirty="0" smtClean="0">
                <a:solidFill>
                  <a:schemeClr val="tx1"/>
                </a:solidFill>
                <a:latin typeface="+mn-lt"/>
                <a:ea typeface="+mn-ea"/>
                <a:cs typeface="+mn-cs"/>
              </a:rPr>
              <a:t>Checkpoint</a:t>
            </a:r>
          </a:p>
          <a:p>
            <a:r>
              <a:rPr lang="en-US" sz="1200" kern="1200" baseline="0" dirty="0" smtClean="0">
                <a:solidFill>
                  <a:schemeClr val="tx1"/>
                </a:solidFill>
                <a:latin typeface="+mn-lt"/>
                <a:ea typeface="+mn-ea"/>
                <a:cs typeface="+mn-cs"/>
              </a:rPr>
              <a:t>Function of G2</a:t>
            </a:r>
          </a:p>
          <a:p>
            <a:r>
              <a:rPr lang="en-US" sz="1200" kern="1200" baseline="0" dirty="0" smtClean="0">
                <a:solidFill>
                  <a:schemeClr val="tx1"/>
                </a:solidFill>
                <a:latin typeface="+mn-lt"/>
                <a:ea typeface="+mn-ea"/>
                <a:cs typeface="+mn-cs"/>
              </a:rPr>
              <a:t>checkpoint:</a:t>
            </a:r>
          </a:p>
          <a:p>
            <a:r>
              <a:rPr lang="en-US" sz="1200" kern="1200" baseline="0" dirty="0" smtClean="0">
                <a:solidFill>
                  <a:schemeClr val="tx1"/>
                </a:solidFill>
                <a:latin typeface="+mn-lt"/>
                <a:ea typeface="+mn-ea"/>
                <a:cs typeface="+mn-cs"/>
              </a:rPr>
              <a:t>􀂃 Error check: DNA replication must be</a:t>
            </a:r>
          </a:p>
          <a:p>
            <a:r>
              <a:rPr lang="en-US" sz="1200" kern="1200" baseline="0" dirty="0" smtClean="0">
                <a:solidFill>
                  <a:schemeClr val="tx1"/>
                </a:solidFill>
                <a:latin typeface="+mn-lt"/>
                <a:ea typeface="+mn-ea"/>
                <a:cs typeface="+mn-cs"/>
              </a:rPr>
              <a:t>complete</a:t>
            </a:r>
          </a:p>
          <a:p>
            <a:r>
              <a:rPr lang="en-US" sz="1200" kern="1200" baseline="0" dirty="0" smtClean="0">
                <a:solidFill>
                  <a:schemeClr val="tx1"/>
                </a:solidFill>
                <a:latin typeface="+mn-lt"/>
                <a:ea typeface="+mn-ea"/>
                <a:cs typeface="+mn-cs"/>
              </a:rPr>
              <a:t>􀂃 Detects </a:t>
            </a:r>
            <a:r>
              <a:rPr lang="en-US" sz="1200" kern="1200" baseline="0" dirty="0" err="1" smtClean="0">
                <a:solidFill>
                  <a:schemeClr val="tx1"/>
                </a:solidFill>
                <a:latin typeface="+mn-lt"/>
                <a:ea typeface="+mn-ea"/>
                <a:cs typeface="+mn-cs"/>
              </a:rPr>
              <a:t>unreplicated</a:t>
            </a:r>
            <a:r>
              <a:rPr lang="en-US" sz="1200" kern="1200" baseline="0" dirty="0" smtClean="0">
                <a:solidFill>
                  <a:schemeClr val="tx1"/>
                </a:solidFill>
                <a:latin typeface="+mn-lt"/>
                <a:ea typeface="+mn-ea"/>
                <a:cs typeface="+mn-cs"/>
              </a:rPr>
              <a:t> DNA, holds cell at</a:t>
            </a:r>
          </a:p>
          <a:p>
            <a:r>
              <a:rPr lang="en-US" sz="1200" kern="1200" baseline="0" dirty="0" smtClean="0">
                <a:solidFill>
                  <a:schemeClr val="tx1"/>
                </a:solidFill>
                <a:latin typeface="+mn-lt"/>
                <a:ea typeface="+mn-ea"/>
                <a:cs typeface="+mn-cs"/>
              </a:rPr>
              <a:t>G2</a:t>
            </a:r>
          </a:p>
          <a:p>
            <a:r>
              <a:rPr lang="en-US" sz="1200" kern="1200" baseline="0" dirty="0" smtClean="0">
                <a:solidFill>
                  <a:schemeClr val="tx1"/>
                </a:solidFill>
                <a:latin typeface="+mn-lt"/>
                <a:ea typeface="+mn-ea"/>
                <a:cs typeface="+mn-cs"/>
              </a:rPr>
              <a:t>􀂃 Detects damaged DNA, arrests cell in G2 until damage repair</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Regulation at Spindle-</a:t>
            </a:r>
          </a:p>
          <a:p>
            <a:r>
              <a:rPr lang="en-US" sz="1200" kern="1200" baseline="0" dirty="0" smtClean="0">
                <a:solidFill>
                  <a:schemeClr val="tx1"/>
                </a:solidFill>
                <a:latin typeface="+mn-lt"/>
                <a:ea typeface="+mn-ea"/>
                <a:cs typeface="+mn-cs"/>
              </a:rPr>
              <a:t>Assembly Checkpoint</a:t>
            </a:r>
          </a:p>
          <a:p>
            <a:r>
              <a:rPr lang="en-US" sz="1200" kern="1200" baseline="0" dirty="0" smtClean="0">
                <a:solidFill>
                  <a:schemeClr val="tx1"/>
                </a:solidFill>
                <a:latin typeface="+mn-lt"/>
                <a:ea typeface="+mn-ea"/>
                <a:cs typeface="+mn-cs"/>
              </a:rPr>
              <a:t>􀂃 MPF causes activation of </a:t>
            </a:r>
            <a:r>
              <a:rPr lang="en-US" sz="1200" kern="1200" baseline="0" dirty="0" err="1" smtClean="0">
                <a:solidFill>
                  <a:schemeClr val="tx1"/>
                </a:solidFill>
                <a:latin typeface="+mn-lt"/>
                <a:ea typeface="+mn-ea"/>
                <a:cs typeface="+mn-cs"/>
              </a:rPr>
              <a:t>anaphasepromoting</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complex</a:t>
            </a:r>
          </a:p>
          <a:p>
            <a:r>
              <a:rPr lang="en-US" sz="1200" kern="1200" baseline="0" dirty="0" smtClean="0">
                <a:solidFill>
                  <a:schemeClr val="tx1"/>
                </a:solidFill>
                <a:latin typeface="+mn-lt"/>
                <a:ea typeface="+mn-ea"/>
                <a:cs typeface="+mn-cs"/>
              </a:rPr>
              <a:t>􀂃 Complex pathway that promotes anaphase</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All wounds result from some kind of trauma to the skin – this may be deliberate</a:t>
            </a:r>
          </a:p>
          <a:p>
            <a:r>
              <a:rPr lang="en-US" sz="1200" kern="1200" baseline="0" dirty="0" smtClean="0">
                <a:solidFill>
                  <a:schemeClr val="tx1"/>
                </a:solidFill>
                <a:latin typeface="+mn-lt"/>
                <a:ea typeface="+mn-ea"/>
                <a:cs typeface="+mn-cs"/>
              </a:rPr>
              <a:t>(such as surgery), or accidental (such as the classic garden wound on the</a:t>
            </a:r>
          </a:p>
          <a:p>
            <a:r>
              <a:rPr lang="en-US" sz="1200" kern="1200" baseline="0" dirty="0" smtClean="0">
                <a:solidFill>
                  <a:schemeClr val="tx1"/>
                </a:solidFill>
                <a:latin typeface="+mn-lt"/>
                <a:ea typeface="+mn-ea"/>
                <a:cs typeface="+mn-cs"/>
              </a:rPr>
              <a:t>anterior lower third of the leg). All wounds must therefore go through the</a:t>
            </a:r>
          </a:p>
          <a:p>
            <a:r>
              <a:rPr lang="en-US" sz="1200" kern="1200" baseline="0" dirty="0" smtClean="0">
                <a:solidFill>
                  <a:schemeClr val="tx1"/>
                </a:solidFill>
                <a:latin typeface="+mn-lt"/>
                <a:ea typeface="+mn-ea"/>
                <a:cs typeface="+mn-cs"/>
              </a:rPr>
              <a:t>stages of </a:t>
            </a:r>
            <a:r>
              <a:rPr lang="en-US" sz="1200" kern="1200" baseline="0" dirty="0" err="1" smtClean="0">
                <a:solidFill>
                  <a:schemeClr val="tx1"/>
                </a:solidFill>
                <a:latin typeface="+mn-lt"/>
                <a:ea typeface="+mn-ea"/>
                <a:cs typeface="+mn-cs"/>
              </a:rPr>
              <a:t>haemostasis</a:t>
            </a:r>
            <a:r>
              <a:rPr lang="en-US" sz="1200" kern="1200" baseline="0" dirty="0" smtClean="0">
                <a:solidFill>
                  <a:schemeClr val="tx1"/>
                </a:solidFill>
                <a:latin typeface="+mn-lt"/>
                <a:ea typeface="+mn-ea"/>
                <a:cs typeface="+mn-cs"/>
              </a:rPr>
              <a:t> and tissue repair. What differentiates wounds is the</a:t>
            </a:r>
          </a:p>
          <a:p>
            <a:r>
              <a:rPr lang="en-US" sz="1200" kern="1200" baseline="0" dirty="0" smtClean="0">
                <a:solidFill>
                  <a:schemeClr val="tx1"/>
                </a:solidFill>
                <a:latin typeface="+mn-lt"/>
                <a:ea typeface="+mn-ea"/>
                <a:cs typeface="+mn-cs"/>
              </a:rPr>
              <a:t>passage through these events, and those underlying factors which influences</a:t>
            </a:r>
          </a:p>
          <a:p>
            <a:r>
              <a:rPr lang="en-US" sz="1200" kern="1200" baseline="0" dirty="0" smtClean="0">
                <a:solidFill>
                  <a:schemeClr val="tx1"/>
                </a:solidFill>
                <a:latin typeface="+mn-lt"/>
                <a:ea typeface="+mn-ea"/>
                <a:cs typeface="+mn-cs"/>
              </a:rPr>
              <a:t>this. For example, where nutrition and oxygen supply to tissue is poor, the</a:t>
            </a:r>
          </a:p>
          <a:p>
            <a:r>
              <a:rPr lang="en-US" sz="1200" kern="1200" baseline="0" dirty="0" smtClean="0">
                <a:solidFill>
                  <a:schemeClr val="tx1"/>
                </a:solidFill>
                <a:latin typeface="+mn-lt"/>
                <a:ea typeface="+mn-ea"/>
                <a:cs typeface="+mn-cs"/>
              </a:rPr>
              <a:t>process of inflammation may be suppressed, and the reconstructive phase</a:t>
            </a:r>
          </a:p>
          <a:p>
            <a:r>
              <a:rPr lang="en-US" sz="1200" kern="1200" baseline="0" dirty="0" smtClean="0">
                <a:solidFill>
                  <a:schemeClr val="tx1"/>
                </a:solidFill>
                <a:latin typeface="+mn-lt"/>
                <a:ea typeface="+mn-ea"/>
                <a:cs typeface="+mn-cs"/>
              </a:rPr>
              <a:t>significantly delayed. The goal of therapy then becomes focused on</a:t>
            </a:r>
          </a:p>
          <a:p>
            <a:r>
              <a:rPr lang="en-US" sz="1200" kern="1200" baseline="0" dirty="0" smtClean="0">
                <a:solidFill>
                  <a:schemeClr val="tx1"/>
                </a:solidFill>
                <a:latin typeface="+mn-lt"/>
                <a:ea typeface="+mn-ea"/>
                <a:cs typeface="+mn-cs"/>
              </a:rPr>
              <a:t>addressing the underlying factors affecting or delaying wound healing so the</a:t>
            </a:r>
          </a:p>
          <a:p>
            <a:r>
              <a:rPr lang="en-US" sz="1200" kern="1200" baseline="0" dirty="0" smtClean="0">
                <a:solidFill>
                  <a:schemeClr val="tx1"/>
                </a:solidFill>
                <a:latin typeface="+mn-lt"/>
                <a:ea typeface="+mn-ea"/>
                <a:cs typeface="+mn-cs"/>
              </a:rPr>
              <a:t>process can be completed.</a:t>
            </a:r>
          </a:p>
          <a:p>
            <a:r>
              <a:rPr lang="en-US" sz="1200" b="1" kern="1200" baseline="0" dirty="0" err="1" smtClean="0">
                <a:solidFill>
                  <a:schemeClr val="tx1"/>
                </a:solidFill>
                <a:latin typeface="+mn-lt"/>
                <a:ea typeface="+mn-ea"/>
                <a:cs typeface="+mn-cs"/>
              </a:rPr>
              <a:t>Haemostasis</a:t>
            </a:r>
            <a:endParaRPr lang="en-US" sz="1200" b="1"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injurious agents damage cells and tissues, the host responds by setting in motion a series of events that serve to eliminate these agents, contain the damage, and prepare the surviving cells for replication. The repair of tissue damage caused by surgical resection, wounds, and diverse types of chronic injury can be broadly separated into two processes, </a:t>
            </a:r>
            <a:r>
              <a:rPr lang="en-US" i="1" dirty="0" smtClean="0"/>
              <a:t>regeneration</a:t>
            </a:r>
            <a:r>
              <a:rPr lang="en-US" dirty="0" smtClean="0"/>
              <a:t> and </a:t>
            </a:r>
            <a:r>
              <a:rPr lang="en-US" i="1" dirty="0" smtClean="0"/>
              <a:t>healing</a:t>
            </a:r>
            <a:r>
              <a:rPr lang="en-US" dirty="0" smtClean="0"/>
              <a:t> (</a:t>
            </a:r>
            <a:r>
              <a:rPr lang="en-US" dirty="0" smtClean="0">
                <a:hlinkClick r:id="" action="ppaction://hlinkfile" tooltip="View now"/>
              </a:rPr>
              <a:t>Fig. 3-1</a:t>
            </a:r>
            <a:r>
              <a:rPr lang="en-US" dirty="0" smtClean="0"/>
              <a:t>). Regeneration results in restitution of lost tissues; healing may restore original structures but involves collagen deposition and scar formation.</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term is usually applied to processes such as liver and kidney growth after, respectively, partial </a:t>
            </a:r>
            <a:r>
              <a:rPr lang="en-US" dirty="0" err="1" smtClean="0"/>
              <a:t>hepatectomy</a:t>
            </a:r>
            <a:r>
              <a:rPr lang="en-US" dirty="0" smtClean="0"/>
              <a:t> and unilateral </a:t>
            </a:r>
            <a:r>
              <a:rPr lang="en-US" dirty="0" err="1" smtClean="0"/>
              <a:t>nephrectomy</a:t>
            </a:r>
            <a:r>
              <a:rPr lang="en-US" dirty="0" smtClean="0"/>
              <a:t>. These processes consist of compensatory growth rather than true regeneration. Regardless, the term regeneration is well established and is used throughout this book. Tissues with high proliferative capacity, such as the hematopoietic system and the epithelia of the skin and gastrointestinal tract, renew themselves continuously and can regenerate after injury, as long as the stem cells of these tissues are not destroyed.</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broad definition, one should also include conditions such as atherosclerosis, considered to be an attempt to heal injury of the arterial wall. Healing consists of variable proportions of two distinct processes-regeneration, and the laying down of fibrous tissue, or </a:t>
            </a:r>
            <a:r>
              <a:rPr lang="en-US" i="1" dirty="0" smtClean="0"/>
              <a:t>scar formation</a:t>
            </a:r>
            <a:r>
              <a:rPr lang="en-US" dirty="0" smtClean="0"/>
              <a:t>. Superficial wounds, such as a </a:t>
            </a:r>
            <a:r>
              <a:rPr lang="en-US" dirty="0" err="1" smtClean="0"/>
              <a:t>cutaneous</a:t>
            </a:r>
            <a:r>
              <a:rPr lang="en-US" dirty="0" smtClean="0"/>
              <a:t> wound that only damages the epithelium, can heal by epithelial regeneration. </a:t>
            </a:r>
            <a:r>
              <a:rPr lang="en-US" dirty="0" err="1" smtClean="0"/>
              <a:t>Incisional</a:t>
            </a:r>
            <a:r>
              <a:rPr lang="en-US" dirty="0" smtClean="0"/>
              <a:t> and </a:t>
            </a:r>
            <a:r>
              <a:rPr lang="en-US" dirty="0" err="1" smtClean="0"/>
              <a:t>excisional</a:t>
            </a:r>
            <a:r>
              <a:rPr lang="en-US" dirty="0" smtClean="0"/>
              <a:t> skin wounds that damage the dermis heal through the formation of a collagen scar. Scarring also occurs in the myocardium after infarction, as the original tissue is not reconstituted and is replaced by collagen (see </a:t>
            </a:r>
            <a:r>
              <a:rPr lang="en-US" dirty="0" smtClean="0">
                <a:hlinkClick r:id="rId3" action="ppaction://hlinkfile" tooltip="Go here now"/>
              </a:rPr>
              <a:t>Chapter 12</a:t>
            </a:r>
            <a:r>
              <a:rPr lang="en-US" dirty="0" smtClean="0"/>
              <a:t>). Inflammatory conditions of the pleura, peritoneum, and pericardium often heal through scar formation, creating adhesions between the visceral and parietal layers of these tissues. The development of a dense, fibrous scar in the pericardium can lead to a serious condition called </a:t>
            </a:r>
            <a:r>
              <a:rPr lang="en-US" i="1" dirty="0" smtClean="0"/>
              <a:t>constrictive </a:t>
            </a:r>
            <a:r>
              <a:rPr lang="en-US" i="1" dirty="0" err="1" smtClean="0"/>
              <a:t>pericarditis</a:t>
            </a:r>
            <a:r>
              <a:rPr lang="en-US" dirty="0" smtClean="0"/>
              <a:t>, discussed in </a:t>
            </a:r>
            <a:r>
              <a:rPr lang="en-US" dirty="0" smtClean="0">
                <a:hlinkClick r:id="rId3" action="ppaction://hlinkfile" tooltip="Go here now"/>
              </a:rPr>
              <a:t>Chapter 12</a:t>
            </a:r>
            <a:r>
              <a:rPr lang="en-US" dirty="0" smtClean="0"/>
              <a:t>. Persistent, chronic injury and inflammation can also lead to scarring in internal organs, as occurs in stomach ulcers caused by chronic infection with </a:t>
            </a:r>
            <a:r>
              <a:rPr lang="en-US" i="1" dirty="0" smtClean="0"/>
              <a:t>Helicobacter pylori</a:t>
            </a:r>
            <a:r>
              <a:rPr lang="en-US" dirty="0" smtClean="0"/>
              <a:t> (see </a:t>
            </a:r>
            <a:r>
              <a:rPr lang="en-US" dirty="0" smtClean="0">
                <a:hlinkClick r:id="rId4" action="ppaction://hlinkfile" tooltip="Go here now"/>
              </a:rPr>
              <a:t>Chapter 17</a:t>
            </a:r>
            <a:r>
              <a:rPr lang="en-US" dirty="0" smtClean="0"/>
              <a:t>). Extensive fibrosis is also present in cirrhosis of the liver and in some forms of coal- and silica-induced lung disease. In </a:t>
            </a:r>
            <a:r>
              <a:rPr lang="en-US" dirty="0" err="1" smtClean="0"/>
              <a:t>parenchymal</a:t>
            </a:r>
            <a:r>
              <a:rPr lang="en-US" dirty="0" smtClean="0"/>
              <a:t> organs, the replacement of inflammatory infiltrates by granulation tissue (described later) and ultimately fibrosis is called </a:t>
            </a:r>
            <a:r>
              <a:rPr lang="en-US" i="1" dirty="0" smtClean="0"/>
              <a:t>organization.</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Regeneration requires an intact connective tissue scaffold. By contrast, healing with scar formation occurs if the extracellular matrix (ECM) framework is damaged, causing alterations of the tissue architecture. An example that clearly illustrates this point is the difference in the outcome of liver injury after a single large dose of a toxic chemical such as carbon tetrachloride (</a:t>
            </a:r>
            <a:r>
              <a:rPr lang="en-US" dirty="0" smtClean="0">
                <a:hlinkClick r:id="rId3" action="ppaction://hlinkfile" tooltip="Go here now"/>
              </a:rPr>
              <a:t>Chapter 1</a:t>
            </a:r>
            <a:r>
              <a:rPr lang="en-US" dirty="0" smtClean="0"/>
              <a:t>) or the application of multiple, small doses of the compound.</a:t>
            </a:r>
            <a:r>
              <a:rPr lang="en-US" baseline="30000" dirty="0" smtClean="0">
                <a:hlinkClick r:id="rId4" action="ppaction://hlinkfile" tooltip="Go here now"/>
              </a:rPr>
              <a:t>3</a:t>
            </a:r>
            <a:r>
              <a:rPr lang="en-US" dirty="0" smtClean="0"/>
              <a:t> Acute injury caused by a high dose of the chemical kills more than 50% of </a:t>
            </a:r>
            <a:r>
              <a:rPr lang="en-US" dirty="0" err="1" smtClean="0"/>
              <a:t>hepatocytes</a:t>
            </a:r>
            <a:r>
              <a:rPr lang="en-US" dirty="0" smtClean="0"/>
              <a:t>. Nevertheless, it is followed by complete regeneration, because the injury does not damage the scaffold of reticular fibers that constitute the framework of the hepatic lobules. In contrast, multiple applications of the chemical in small doses disrupt ECM components, and the repair is by fibrosis. ECM scaffolds are essential for wound healing because they provide the framework for cell migration and maintain the correct cell polarity for the re-assembly of multilayer structures. Furthermore, cells in the ECM (fibroblasts, macrophages, and other cell types) are the source of agents that are critical for tissue repair.</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Repair processes are critical for the maintenance of normal structure and function and survival of the organism. The healing of skin wounds and various other conditions mentioned above are just the most common examples of repair processes. However, in healthy tissues, repair, in the form of regeneration or healing, occurs after practically any insult that causes tissue destruction. In this chapter, we first review the proliferative capacity of tissues and the role of stem cells in maintaining tissue homeostasis. This is followed by an overview of growth factors and cell-signaling mechanisms, a brief introduction to the cell cycle and its main regulatory steps, and a discussion of liver regeneration as a model of organ regeneration. We then consider the important interactions between cells and the ECM, discuss healing and fibrosis, and provide clinical examples, both normal and pathologic, of these conditions.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P003005</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38980-C244-4F98-8A6D-1EC42728BF18}" type="slidenum">
              <a:rPr lang="en-US"/>
              <a:pPr/>
              <a:t>4</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Control of Normal Cell Proliferation and Tissue Growth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HC003004</a:t>
            </a:r>
            <a:r>
              <a:rPr lang="en-US" dirty="0" smtClean="0"/>
              <a:t> </a:t>
            </a:r>
            <a:r>
              <a:rPr lang="en-US" i="1" dirty="0" smtClean="0"/>
              <a:t>In adult tissues, the size of cell populations is determined by the rates of cell proliferation, differentiation, and death by apoptosis.</a:t>
            </a:r>
            <a:r>
              <a:rPr lang="en-US" dirty="0" smtClean="0"/>
              <a:t> </a:t>
            </a:r>
            <a:r>
              <a:rPr lang="en-US" dirty="0" smtClean="0">
                <a:hlinkClick r:id="" action="ppaction://hlinkfile" tooltip="View now"/>
              </a:rPr>
              <a:t>Figure 3-2</a:t>
            </a:r>
            <a:r>
              <a:rPr lang="en-US" dirty="0" smtClean="0"/>
              <a:t> depicts these relationships and shows that increased cell numbers may result from either increased proliferation or decreased cell death. </a:t>
            </a:r>
            <a:r>
              <a:rPr lang="en-US" i="1" dirty="0" smtClean="0"/>
              <a:t>Apoptosis</a:t>
            </a:r>
            <a:r>
              <a:rPr lang="en-US" dirty="0" smtClean="0"/>
              <a:t> is a physiologic process required for tissue homeostasis, but it can also be induced by a variety of pathologic stimuli</a:t>
            </a:r>
            <a:r>
              <a:rPr lang="en-US" baseline="30000" dirty="0" smtClean="0">
                <a:hlinkClick r:id="rId3" action="ppaction://hlinkfile" tooltip="Go here now"/>
              </a:rPr>
              <a:t>4</a:t>
            </a:r>
            <a:r>
              <a:rPr lang="en-US" dirty="0" smtClean="0"/>
              <a:t> (see </a:t>
            </a:r>
            <a:r>
              <a:rPr lang="en-US" dirty="0" smtClean="0">
                <a:hlinkClick r:id="rId4" action="ppaction://hlinkfile" tooltip="Go here now"/>
              </a:rPr>
              <a:t>Chapter 1</a:t>
            </a:r>
            <a:r>
              <a:rPr lang="en-US" dirty="0" smtClean="0"/>
              <a:t>). The impact of </a:t>
            </a:r>
            <a:r>
              <a:rPr lang="en-US" i="1" dirty="0" smtClean="0"/>
              <a:t>differentiation</a:t>
            </a:r>
            <a:r>
              <a:rPr lang="en-US" dirty="0" smtClean="0"/>
              <a:t> depends on the circumstance under which it occurs. </a:t>
            </a:r>
            <a:r>
              <a:rPr lang="en-US" dirty="0" err="1" smtClean="0"/>
              <a:t>Myocytes</a:t>
            </a:r>
            <a:r>
              <a:rPr lang="en-US" dirty="0" smtClean="0"/>
              <a:t> and neurons are considered </a:t>
            </a:r>
            <a:r>
              <a:rPr lang="en-US" i="1" dirty="0" smtClean="0"/>
              <a:t>terminally differentiated cells</a:t>
            </a:r>
            <a:r>
              <a:rPr lang="en-US" dirty="0" smtClean="0"/>
              <a:t>; that is, they are at an end stage of differentiation and are not capable of replicating. In some adult tissues, such as liver and kidney, differentiated cells are normally quiescent but are able to proliferate when needed. In proliferative tissues such as the bone marrow and the multilayered epithelia of the skin and gut, the mature cells are terminally differentiated, short-lived, and incapable of replication, but they may be replaced by new cells arising from </a:t>
            </a:r>
            <a:r>
              <a:rPr lang="en-US" i="1" dirty="0" smtClean="0"/>
              <a:t>stem cells</a:t>
            </a:r>
            <a:r>
              <a:rPr lang="en-US" dirty="0" smtClean="0"/>
              <a:t>. Thus, in such tissues there is a homeostatic equilibrium between the proliferation of stem cells, their differentiation, and death of mature (differentiated) cells.</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Figure 3-3 Cell-cycle landmarks. The figure shows the cell-cycle phases (G</a:t>
            </a:r>
            <a:r>
              <a:rPr lang="en-US" sz="1200" kern="1200" baseline="-25000" dirty="0" smtClean="0">
                <a:solidFill>
                  <a:schemeClr val="tx1"/>
                </a:solidFill>
                <a:latin typeface="+mn-lt"/>
                <a:ea typeface="+mn-ea"/>
                <a:cs typeface="+mn-cs"/>
              </a:rPr>
              <a:t>0</a:t>
            </a:r>
            <a:r>
              <a:rPr lang="en-US" sz="1200" kern="1200" dirty="0" smtClean="0">
                <a:solidFill>
                  <a:schemeClr val="tx1"/>
                </a:solidFill>
                <a:latin typeface="+mn-lt"/>
                <a:ea typeface="+mn-ea"/>
                <a:cs typeface="+mn-cs"/>
              </a:rPr>
              <a:t>, G</a:t>
            </a:r>
            <a:r>
              <a:rPr lang="en-US" sz="1200"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,G</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S, and M), the location of the G</a:t>
            </a:r>
            <a:r>
              <a:rPr lang="en-US" sz="1200"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restriction point, and the G</a:t>
            </a:r>
            <a:r>
              <a:rPr lang="en-US" sz="1200"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/S and G</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/M cell-cycle checkpoints. Cells from labile tissues such as the epidermis and the gastrointestinal tract may cycle continuously; stable cells such as </a:t>
            </a:r>
            <a:r>
              <a:rPr lang="en-US" sz="1200" kern="1200" dirty="0" err="1" smtClean="0">
                <a:solidFill>
                  <a:schemeClr val="tx1"/>
                </a:solidFill>
                <a:latin typeface="+mn-lt"/>
                <a:ea typeface="+mn-ea"/>
                <a:cs typeface="+mn-cs"/>
              </a:rPr>
              <a:t>hepatocytes</a:t>
            </a:r>
            <a:r>
              <a:rPr lang="en-US" sz="1200" kern="1200" dirty="0" smtClean="0">
                <a:solidFill>
                  <a:schemeClr val="tx1"/>
                </a:solidFill>
                <a:latin typeface="+mn-lt"/>
                <a:ea typeface="+mn-ea"/>
                <a:cs typeface="+mn-cs"/>
              </a:rPr>
              <a:t> are quiescent but can enter the cell cycle; permanent cells such as neurons and cardiac </a:t>
            </a:r>
            <a:r>
              <a:rPr lang="en-US" sz="1200" kern="1200" dirty="0" err="1" smtClean="0">
                <a:solidFill>
                  <a:schemeClr val="tx1"/>
                </a:solidFill>
                <a:latin typeface="+mn-lt"/>
                <a:ea typeface="+mn-ea"/>
                <a:cs typeface="+mn-cs"/>
              </a:rPr>
              <a:t>myocytes</a:t>
            </a:r>
            <a:r>
              <a:rPr lang="en-US" sz="1200" kern="1200" dirty="0" smtClean="0">
                <a:solidFill>
                  <a:schemeClr val="tx1"/>
                </a:solidFill>
                <a:latin typeface="+mn-lt"/>
                <a:ea typeface="+mn-ea"/>
                <a:cs typeface="+mn-cs"/>
              </a:rPr>
              <a:t> have lost the capacity to </a:t>
            </a:r>
            <a:r>
              <a:rPr lang="en-US" sz="1200" kern="1200" dirty="0" err="1" smtClean="0">
                <a:solidFill>
                  <a:schemeClr val="tx1"/>
                </a:solidFill>
                <a:latin typeface="+mn-lt"/>
                <a:ea typeface="+mn-ea"/>
                <a:cs typeface="+mn-cs"/>
              </a:rPr>
              <a:t>proliferate</a:t>
            </a:r>
            <a:r>
              <a:rPr lang="en-US" dirty="0" err="1" smtClean="0"/>
              <a:t>Cell</a:t>
            </a:r>
            <a:r>
              <a:rPr lang="en-US" dirty="0" smtClean="0"/>
              <a:t> proliferation can be stimulated by physiologic and pathologic conditions. The proliferation of endometrial cells under estrogen stimulation during the menstrual cycle and the thyroid-stimulating hormone-mediated replication of cells of the thyroid that enlarges the gland during pregnancy are examples of physiologic proliferation. Many pathologic conditions such as injury, cell death, and mechanical alterations of tissues also stimulate cell proliferation. Physiologic stimuli may become excessive, creating pathologic conditions such as nodular prostatic hyperplasia resulting from </a:t>
            </a:r>
            <a:r>
              <a:rPr lang="en-US" dirty="0" err="1" smtClean="0"/>
              <a:t>dihydrotestosterone</a:t>
            </a:r>
            <a:r>
              <a:rPr lang="en-US" dirty="0" smtClean="0"/>
              <a:t> stimulation (</a:t>
            </a:r>
            <a:r>
              <a:rPr lang="en-US" dirty="0" smtClean="0">
                <a:hlinkClick r:id="rId3" action="ppaction://hlinkfile" tooltip="Go here now"/>
              </a:rPr>
              <a:t>Chapter 21</a:t>
            </a:r>
            <a:r>
              <a:rPr lang="en-US" dirty="0" smtClean="0"/>
              <a:t>) and the development of nodular goiters in the thyroid as a consequence of increased serum levels of thyroid-stimulating hormone (</a:t>
            </a:r>
            <a:r>
              <a:rPr lang="en-US" dirty="0" smtClean="0">
                <a:hlinkClick r:id="rId4" action="ppaction://hlinkfile" tooltip="Go here now"/>
              </a:rPr>
              <a:t>Chapter 24</a:t>
            </a:r>
            <a:r>
              <a:rPr lang="en-US" dirty="0" smtClean="0"/>
              <a:t>). Cell proliferation is largely controlled by signals (soluble or contact-dependent) from the microenvironment which either stimulate or inhibit cell proliferation. An excess of stimulators or a deficiency of inhibitors leads to net growth and, in the case of cancer, uncontrolled growth.</a:t>
            </a:r>
            <a:r>
              <a:rPr lang="en-US" baseline="30000" dirty="0" smtClean="0">
                <a:hlinkClick r:id="rId5" action="ppaction://hlinkfile" tooltip="Go here now"/>
              </a:rPr>
              <a:t>5</a:t>
            </a:r>
            <a:r>
              <a:rPr lang="en-US" dirty="0" smtClean="0"/>
              <a:t> Although accelerated growth can be accomplished by shortening the cell cycle, the most important mechanism of growth is the conversion of resting or quiescent cells into proliferating cells by making the cells enter the cell cycle. Both the recruitment of quiescent cells into the cycle and cell-cycle progression require stimulatory signals to overcome the physiologic inhibition of cell proliferation.</a:t>
            </a:r>
          </a:p>
          <a:p>
            <a:r>
              <a:rPr lang="en-US" dirty="0" smtClean="0"/>
              <a:t>The cell cycle consists of </a:t>
            </a:r>
            <a:r>
              <a:rPr lang="en-US" i="1" dirty="0" smtClean="0"/>
              <a:t>G</a:t>
            </a:r>
            <a:r>
              <a:rPr lang="en-US" i="1" baseline="-25000" dirty="0" smtClean="0"/>
              <a:t>1</a:t>
            </a:r>
            <a:r>
              <a:rPr lang="en-US" dirty="0" smtClean="0"/>
              <a:t> (</a:t>
            </a:r>
            <a:r>
              <a:rPr lang="en-US" dirty="0" err="1" smtClean="0"/>
              <a:t>presynthetic</a:t>
            </a:r>
            <a:r>
              <a:rPr lang="en-US" dirty="0" smtClean="0"/>
              <a:t>), </a:t>
            </a:r>
            <a:r>
              <a:rPr lang="en-US" i="1" dirty="0" smtClean="0"/>
              <a:t>S</a:t>
            </a:r>
            <a:r>
              <a:rPr lang="en-US" dirty="0" smtClean="0"/>
              <a:t> (DNA synthesis), </a:t>
            </a:r>
            <a:r>
              <a:rPr lang="en-US" i="1" dirty="0" smtClean="0"/>
              <a:t>G</a:t>
            </a:r>
            <a:r>
              <a:rPr lang="en-US" i="1" baseline="-25000" dirty="0" smtClean="0"/>
              <a:t>2</a:t>
            </a:r>
            <a:r>
              <a:rPr lang="en-US" dirty="0" smtClean="0"/>
              <a:t> (</a:t>
            </a:r>
            <a:r>
              <a:rPr lang="en-US" dirty="0" err="1" smtClean="0"/>
              <a:t>premitotic</a:t>
            </a:r>
            <a:r>
              <a:rPr lang="en-US" dirty="0" smtClean="0"/>
              <a:t>), and </a:t>
            </a:r>
            <a:r>
              <a:rPr lang="en-US" i="1" dirty="0" smtClean="0"/>
              <a:t>M</a:t>
            </a:r>
            <a:r>
              <a:rPr lang="en-US" dirty="0" smtClean="0"/>
              <a:t> (mitotic) phases (</a:t>
            </a:r>
            <a:r>
              <a:rPr lang="en-US" dirty="0" smtClean="0">
                <a:hlinkClick r:id="" action="ppaction://hlinkfile" tooltip="View now"/>
              </a:rPr>
              <a:t>Fig. 3-3</a:t>
            </a:r>
            <a:r>
              <a:rPr lang="en-US" dirty="0" smtClean="0"/>
              <a:t>). Quiescent cells are in a physiologic state called </a:t>
            </a:r>
            <a:r>
              <a:rPr lang="en-US" i="1" dirty="0" smtClean="0"/>
              <a:t>G</a:t>
            </a:r>
            <a:r>
              <a:rPr lang="en-US" i="1" baseline="-25000" dirty="0" smtClean="0"/>
              <a:t>0</a:t>
            </a:r>
            <a:r>
              <a:rPr lang="en-US" dirty="0" smtClean="0"/>
              <a:t>. Tissues may be composed primarily of quiescent cells in G</a:t>
            </a:r>
            <a:r>
              <a:rPr lang="en-US" baseline="-25000" dirty="0" smtClean="0"/>
              <a:t>0</a:t>
            </a:r>
            <a:r>
              <a:rPr lang="en-US" dirty="0" smtClean="0"/>
              <a:t>, but most mature tissues contain some combination of continuously dividing cells, terminally differentiated cells, stem cells, and quiescent cells that occasionally enter into the cell cycle. Stem cells have special properties, which are described later. The tissues of the body are divided into three groups on the basis of their proliferative activity.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tissues of the body are divided into three groups on the basis of their proliferative activity. In </a:t>
            </a:r>
            <a:r>
              <a:rPr lang="en-US" i="1" dirty="0" smtClean="0"/>
              <a:t>continuously dividing tissues</a:t>
            </a:r>
            <a:r>
              <a:rPr lang="en-US" dirty="0" smtClean="0"/>
              <a:t> (also called </a:t>
            </a:r>
            <a:r>
              <a:rPr lang="en-US" i="1" dirty="0" smtClean="0"/>
              <a:t>labile</a:t>
            </a:r>
            <a:r>
              <a:rPr lang="en-US" dirty="0" smtClean="0"/>
              <a:t> tissues) cells proliferate throughout life, replacing those that are destroyed. These tissues include surface epithelia, such as stratified </a:t>
            </a:r>
            <a:r>
              <a:rPr lang="en-US" dirty="0" err="1" smtClean="0"/>
              <a:t>squamous</a:t>
            </a:r>
            <a:r>
              <a:rPr lang="en-US" dirty="0" smtClean="0"/>
              <a:t> surfaces of the skin, oral cavity, vagina, and cervix; the lining mucosa of all the excretory ducts of the glands of the body (e.g., salivary glands, pancreas, </a:t>
            </a:r>
            <a:r>
              <a:rPr lang="en-US" dirty="0" err="1" smtClean="0"/>
              <a:t>biliary</a:t>
            </a:r>
            <a:r>
              <a:rPr lang="en-US" dirty="0" smtClean="0"/>
              <a:t> tract); the columnar epithelium of the gastrointestinal tract and uterus; the transitional epithelium of the urinary tract, and cells of the bone marrow and hematopoietic tissues. In most of these tissues, mature cells are derived from </a:t>
            </a:r>
            <a:r>
              <a:rPr lang="en-US" i="1" dirty="0" smtClean="0"/>
              <a:t>stem cells,</a:t>
            </a:r>
            <a:r>
              <a:rPr lang="en-US" dirty="0" smtClean="0"/>
              <a:t> which have an unlimited capacity to proliferate and whose progeny may undergo various streams of differentiation (discussed in more detail below). </a:t>
            </a:r>
          </a:p>
          <a:p>
            <a:r>
              <a:rPr lang="en-US" i="1" dirty="0" smtClean="0"/>
              <a:t>Quiescent</a:t>
            </a:r>
            <a:r>
              <a:rPr lang="en-US" dirty="0" smtClean="0"/>
              <a:t> (or </a:t>
            </a:r>
            <a:r>
              <a:rPr lang="en-US" i="1" dirty="0" smtClean="0"/>
              <a:t>stable</a:t>
            </a:r>
            <a:r>
              <a:rPr lang="en-US" dirty="0" smtClean="0"/>
              <a:t>) </a:t>
            </a:r>
            <a:r>
              <a:rPr lang="en-US" i="1" dirty="0" smtClean="0"/>
              <a:t>tissues</a:t>
            </a:r>
            <a:r>
              <a:rPr lang="en-US" dirty="0" smtClean="0"/>
              <a:t> normally have a low level of replication; however, cells from these tissues can undergo rapid division in response to stimuli and are thus capable of reconstituting the tissue of origin. They are considered to be in the G</a:t>
            </a:r>
            <a:r>
              <a:rPr lang="en-US" baseline="-25000" dirty="0" smtClean="0"/>
              <a:t>0</a:t>
            </a:r>
            <a:r>
              <a:rPr lang="en-US" dirty="0" smtClean="0"/>
              <a:t> stage of the cell cycle but can be stimulated to enter G</a:t>
            </a:r>
            <a:r>
              <a:rPr lang="en-US" baseline="-25000" dirty="0" smtClean="0"/>
              <a:t>1</a:t>
            </a:r>
            <a:r>
              <a:rPr lang="en-US" dirty="0" smtClean="0"/>
              <a:t>. In this category are the </a:t>
            </a:r>
            <a:r>
              <a:rPr lang="en-US" dirty="0" err="1" smtClean="0"/>
              <a:t>parenchymal</a:t>
            </a:r>
            <a:r>
              <a:rPr lang="en-US" dirty="0" smtClean="0"/>
              <a:t> cells of liver, kidneys, and pancreas; </a:t>
            </a:r>
            <a:r>
              <a:rPr lang="en-US" dirty="0" err="1" smtClean="0"/>
              <a:t>mesenchymal</a:t>
            </a:r>
            <a:r>
              <a:rPr lang="en-US" dirty="0" smtClean="0"/>
              <a:t> cells, such as fibroblasts and smooth muscle; vascular endothelial cells; and resting lymphocytes and other leukocytes. The regenerative capacity of stable cells is best exemplified by the ability of the liver to regenerate after partial </a:t>
            </a:r>
            <a:r>
              <a:rPr lang="en-US" dirty="0" err="1" smtClean="0"/>
              <a:t>hepatectomy</a:t>
            </a:r>
            <a:r>
              <a:rPr lang="en-US" dirty="0" smtClean="0"/>
              <a:t> and after acute chemical injury. Fibroblasts, endothelial cells, smooth muscle cells, </a:t>
            </a:r>
            <a:r>
              <a:rPr lang="en-US" dirty="0" err="1" smtClean="0"/>
              <a:t>chondrocytes</a:t>
            </a:r>
            <a:r>
              <a:rPr lang="en-US" dirty="0" smtClean="0"/>
              <a:t>, and </a:t>
            </a:r>
            <a:r>
              <a:rPr lang="en-US" dirty="0" err="1" smtClean="0"/>
              <a:t>osteocytes</a:t>
            </a:r>
            <a:r>
              <a:rPr lang="en-US" dirty="0" smtClean="0"/>
              <a:t> are quiescent in adult mammals but proliferate in response to injury. Fibroblasts in particular proliferate widely, constituting the connective tissue response to inflammation discussed later in this chapter. </a:t>
            </a:r>
          </a:p>
          <a:p>
            <a:r>
              <a:rPr lang="en-US" i="1" dirty="0" err="1" smtClean="0"/>
              <a:t>Nondividing</a:t>
            </a:r>
            <a:r>
              <a:rPr lang="en-US" i="1" dirty="0" smtClean="0"/>
              <a:t> (permanent) tissues</a:t>
            </a:r>
            <a:r>
              <a:rPr lang="en-US" dirty="0" smtClean="0"/>
              <a:t> contain cells that have left the cell cycle and cannot undergo mitotic division in postnatal life. To this group belong neurons and skeletal and cardiac muscle cells. If </a:t>
            </a:r>
            <a:r>
              <a:rPr lang="en-US" i="1" dirty="0" smtClean="0"/>
              <a:t>neurons</a:t>
            </a:r>
            <a:r>
              <a:rPr lang="en-US" dirty="0" smtClean="0"/>
              <a:t> in the central nervous system are destroyed, the tissue is generally replaced by the proliferation of the central nervous system supportive elements, the </a:t>
            </a:r>
            <a:r>
              <a:rPr lang="en-US" dirty="0" err="1" smtClean="0"/>
              <a:t>glial</a:t>
            </a:r>
            <a:r>
              <a:rPr lang="en-US" dirty="0" smtClean="0"/>
              <a:t> cells. However, recent results demonstrate that </a:t>
            </a:r>
            <a:r>
              <a:rPr lang="en-US" dirty="0" err="1" smtClean="0"/>
              <a:t>neurogenesis</a:t>
            </a:r>
            <a:r>
              <a:rPr lang="en-US" dirty="0" smtClean="0"/>
              <a:t> from stem cells may occur in adult brains (see below). Although mature skeletal muscle cells do not divide, </a:t>
            </a:r>
            <a:r>
              <a:rPr lang="en-US" i="1" dirty="0" smtClean="0"/>
              <a:t>skeletal muscle</a:t>
            </a:r>
            <a:r>
              <a:rPr lang="en-US" dirty="0" smtClean="0"/>
              <a:t> does have some regenerative capacity, through the differentiation of the </a:t>
            </a:r>
            <a:r>
              <a:rPr lang="en-US" i="1" dirty="0" smtClean="0"/>
              <a:t>satellite cells</a:t>
            </a:r>
            <a:r>
              <a:rPr lang="en-US" dirty="0" smtClean="0"/>
              <a:t> that are attached to the </a:t>
            </a:r>
            <a:r>
              <a:rPr lang="en-US" dirty="0" err="1" smtClean="0"/>
              <a:t>endomysial</a:t>
            </a:r>
            <a:r>
              <a:rPr lang="en-US" dirty="0" smtClean="0"/>
              <a:t> sheaths. If the ends of severed muscle fibers are closely juxtaposed, muscle regeneration in mammals can be excellent, but this is a condition that can rarely be attained under practical conditions. </a:t>
            </a:r>
            <a:r>
              <a:rPr lang="en-US" i="1" smtClean="0"/>
              <a:t>Cardiac muscle</a:t>
            </a:r>
            <a:r>
              <a:rPr lang="en-US" smtClean="0"/>
              <a:t> has very limited, if any, regenerative capacity, and a large injury to the heart muscle, as may occur in myocardial infarction, is followed by scar formation</a:t>
            </a:r>
          </a:p>
          <a:p>
            <a:endParaRPr lang="en-US"/>
          </a:p>
        </p:txBody>
      </p:sp>
      <p:sp>
        <p:nvSpPr>
          <p:cNvPr id="4" name="Slide Number Placeholder 3"/>
          <p:cNvSpPr>
            <a:spLocks noGrp="1"/>
          </p:cNvSpPr>
          <p:nvPr>
            <p:ph type="sldNum" sz="quarter" idx="10"/>
          </p:nvPr>
        </p:nvSpPr>
        <p:spPr/>
        <p:txBody>
          <a:bodyPr/>
          <a:lstStyle/>
          <a:p>
            <a:fld id="{097FFEB3-057A-4954-836C-43728F8F8F6E}"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STEM CELLS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HC003006</a:t>
            </a:r>
            <a:r>
              <a:rPr lang="en-US" dirty="0" smtClean="0"/>
              <a:t> Stem cell research is one of the most exciting topics in modern-day biomedical investigation and stands at the core of a new field called </a:t>
            </a:r>
            <a:r>
              <a:rPr lang="en-US" i="1" dirty="0" smtClean="0"/>
              <a:t>regenerative medicine.</a:t>
            </a:r>
            <a:r>
              <a:rPr lang="en-US" baseline="30000" dirty="0" smtClean="0">
                <a:hlinkClick r:id="rId3" action="ppaction://hlinkfile" tooltip="Go here now"/>
              </a:rPr>
              <a:t>6,</a:t>
            </a:r>
            <a:r>
              <a:rPr lang="en-US" baseline="30000" dirty="0" smtClean="0">
                <a:hlinkClick r:id="rId4" action="ppaction://hlinkfile" tooltip="Go here now"/>
              </a:rPr>
              <a:t>7</a:t>
            </a:r>
            <a:r>
              <a:rPr lang="en-US" dirty="0" smtClean="0"/>
              <a:t> The enthusiasm about stem cell research derives both from data that challenge well-established biological concepts and from the hope that stem cells may one day be used to repair injury in human tissues, including heart, brain, and skeletal muscle.</a:t>
            </a:r>
            <a:r>
              <a:rPr lang="en-US" baseline="30000" dirty="0" smtClean="0">
                <a:hlinkClick r:id="rId5" action="ppaction://hlinkfile" tooltip="Go here now"/>
              </a:rPr>
              <a:t>8-10</a:t>
            </a:r>
            <a:r>
              <a:rPr lang="en-US" dirty="0" smtClean="0"/>
              <a:t>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P003011</a:t>
            </a:r>
            <a:r>
              <a:rPr lang="en-US" dirty="0" smtClean="0"/>
              <a:t> </a:t>
            </a:r>
            <a:r>
              <a:rPr lang="en-US" i="1" dirty="0" smtClean="0"/>
              <a:t>Stem cells are characterized by their prolonged self-renewal capacity and by their asymmetric replication.</a:t>
            </a:r>
            <a:r>
              <a:rPr lang="en-US" dirty="0" smtClean="0"/>
              <a:t> Asymmetric replication describes a special property of stem cells; that is, in every cell division, one of the cells retains its self-renewing capacity while the other enters a differentiation pathway and is converted to a mature, </a:t>
            </a:r>
            <a:r>
              <a:rPr lang="en-US" dirty="0" err="1" smtClean="0"/>
              <a:t>nondividing</a:t>
            </a:r>
            <a:r>
              <a:rPr lang="en-US" dirty="0" smtClean="0"/>
              <a:t> population.</a:t>
            </a:r>
            <a:r>
              <a:rPr lang="en-US" baseline="30000" dirty="0" smtClean="0">
                <a:hlinkClick r:id="rId6" action="ppaction://hlinkfile" tooltip="Go here now"/>
              </a:rPr>
              <a:t>11</a:t>
            </a:r>
            <a:r>
              <a:rPr lang="en-US" dirty="0" smtClean="0"/>
              <a:t> This concept has, however, been modified to postulate that asymmetry exists within a whole population of stem cells rather than in every single stem cell division. Thus within a group of stem cells some self replicate and others differentiate. Stem cells were first identified as </a:t>
            </a:r>
            <a:r>
              <a:rPr lang="en-US" dirty="0" err="1" smtClean="0"/>
              <a:t>pluripotent</a:t>
            </a:r>
            <a:r>
              <a:rPr lang="en-US" dirty="0" smtClean="0"/>
              <a:t> cells in embryos, and these were called </a:t>
            </a:r>
            <a:r>
              <a:rPr lang="en-US" i="1" dirty="0" smtClean="0"/>
              <a:t>embryonic stem cells</a:t>
            </a:r>
            <a:r>
              <a:rPr lang="en-US" dirty="0" smtClean="0"/>
              <a:t>. It is now clear that stem cells are also present in many tissues in adult animals and contribute to the maintenance of tissue homeostasis.</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 cells have had an enormous impact on biology and medicine: ES cells have been used to study the specific signals and differentiation steps required for the development of many tissues. </a:t>
            </a:r>
          </a:p>
          <a:p>
            <a:r>
              <a:rPr lang="en-US" dirty="0" smtClean="0"/>
              <a:t>They have made possible the production of </a:t>
            </a:r>
            <a:r>
              <a:rPr lang="en-US" i="1" dirty="0" smtClean="0"/>
              <a:t>knockout mice.</a:t>
            </a:r>
            <a:r>
              <a:rPr lang="en-US" dirty="0" smtClean="0"/>
              <a:t> To produce these mice, a specific gene is inactivated or deleted from cultured ES cells. These cells are injected into </a:t>
            </a:r>
            <a:r>
              <a:rPr lang="en-US" dirty="0" err="1" smtClean="0"/>
              <a:t>blastocysts</a:t>
            </a:r>
            <a:r>
              <a:rPr lang="en-US" dirty="0" smtClean="0"/>
              <a:t>, which are then implanted into the uterus of a surrogate mother. The genetically modified implanted </a:t>
            </a:r>
            <a:r>
              <a:rPr lang="en-US" dirty="0" err="1" smtClean="0"/>
              <a:t>blastocysts</a:t>
            </a:r>
            <a:r>
              <a:rPr lang="en-US" dirty="0" smtClean="0"/>
              <a:t> develop into full embryos, as long as the gene defect does not cause embryonic lethality. Techniques for the genetic manipulation of ES cells have greatly expanded in scope to produce gene deficiencies that are specific for a single tissue and "conditional gene deficiencies," that is, gene deficiencies that can be turned on and off in adult animals. Knockout mice have become widely used models for the experimental study of human disease and provide essential information about gene function in vivo. </a:t>
            </a:r>
          </a:p>
          <a:p>
            <a:r>
              <a:rPr lang="en-US" dirty="0" smtClean="0"/>
              <a:t>ES cells may, in the future, be used to </a:t>
            </a:r>
            <a:r>
              <a:rPr lang="en-US" i="1" dirty="0" smtClean="0"/>
              <a:t>repopulate damaged organs</a:t>
            </a:r>
            <a:r>
              <a:rPr lang="en-US" dirty="0" smtClean="0"/>
              <a:t>, such as the liver after </a:t>
            </a:r>
            <a:r>
              <a:rPr lang="en-US" dirty="0" err="1" smtClean="0"/>
              <a:t>hepatocyte</a:t>
            </a:r>
            <a:r>
              <a:rPr lang="en-US" dirty="0" smtClean="0"/>
              <a:t> necrosis and the myocardium after infarction. The generation of some specific cell types from cultured ES cells has already been achieved. Insulin-producing pancreatic cells and nerve cells produced in these cultures have been implanted, respectively, in diabetic animals and in mice with neurologic defects. Although the effectiveness of these procedures for human diseases is still unknown, there is an intense debate about the ethical issues associated with this type of therapy, which is known as </a:t>
            </a:r>
            <a:r>
              <a:rPr lang="en-US" i="1" dirty="0" smtClean="0"/>
              <a:t>therapeutic cloning.</a:t>
            </a:r>
            <a:r>
              <a:rPr lang="en-US" dirty="0" smtClean="0"/>
              <a:t> The steps involved in therapeutic cloning using ES cells</a:t>
            </a:r>
            <a:r>
              <a:rPr lang="en-US" baseline="30000" dirty="0" smtClean="0">
                <a:hlinkClick r:id="rId3" action="ppaction://hlinkfile" tooltip="Go here now"/>
              </a:rPr>
              <a:t>16</a:t>
            </a:r>
            <a:r>
              <a:rPr lang="en-US" dirty="0" smtClean="0"/>
              <a:t> are outlined in </a:t>
            </a:r>
            <a:r>
              <a:rPr lang="en-US" dirty="0" smtClean="0">
                <a:hlinkClick r:id="" action="ppaction://hlinkfile" tooltip="View now"/>
              </a:rPr>
              <a:t>Figure 3-4</a:t>
            </a:r>
            <a:r>
              <a:rPr lang="en-US" dirty="0" smtClean="0"/>
              <a:t>.</a:t>
            </a:r>
          </a:p>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Figure 3-4 Steps involved in therapeutic cloning, using embryonic stem cells (ES cells) for cell therapy. The diploid nucleus of an adult cell from a patient is introduced into an enucleated </a:t>
            </a:r>
            <a:r>
              <a:rPr lang="en-US" sz="1200" kern="1200" dirty="0" err="1" smtClean="0">
                <a:solidFill>
                  <a:schemeClr val="tx1"/>
                </a:solidFill>
                <a:latin typeface="+mn-lt"/>
                <a:ea typeface="+mn-ea"/>
                <a:cs typeface="+mn-cs"/>
              </a:rPr>
              <a:t>oocyte</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oocyte</a:t>
            </a:r>
            <a:r>
              <a:rPr lang="en-US" sz="1200" kern="1200" dirty="0" smtClean="0">
                <a:solidFill>
                  <a:schemeClr val="tx1"/>
                </a:solidFill>
                <a:latin typeface="+mn-lt"/>
                <a:ea typeface="+mn-ea"/>
                <a:cs typeface="+mn-cs"/>
              </a:rPr>
              <a:t> is activated, and the zygote divides to become a </a:t>
            </a:r>
            <a:r>
              <a:rPr lang="en-US" sz="1200" kern="1200" dirty="0" err="1" smtClean="0">
                <a:solidFill>
                  <a:schemeClr val="tx1"/>
                </a:solidFill>
                <a:latin typeface="+mn-lt"/>
                <a:ea typeface="+mn-ea"/>
                <a:cs typeface="+mn-cs"/>
              </a:rPr>
              <a:t>blastocyst</a:t>
            </a:r>
            <a:r>
              <a:rPr lang="en-US" sz="1200" kern="1200" dirty="0" smtClean="0">
                <a:solidFill>
                  <a:schemeClr val="tx1"/>
                </a:solidFill>
                <a:latin typeface="+mn-lt"/>
                <a:ea typeface="+mn-ea"/>
                <a:cs typeface="+mn-cs"/>
              </a:rPr>
              <a:t> that contains the donor DNA. The </a:t>
            </a:r>
            <a:r>
              <a:rPr lang="en-US" sz="1200" kern="1200" dirty="0" err="1" smtClean="0">
                <a:solidFill>
                  <a:schemeClr val="tx1"/>
                </a:solidFill>
                <a:latin typeface="+mn-lt"/>
                <a:ea typeface="+mn-ea"/>
                <a:cs typeface="+mn-cs"/>
              </a:rPr>
              <a:t>blastocyst</a:t>
            </a:r>
            <a:r>
              <a:rPr lang="en-US" sz="1200" kern="1200" dirty="0" smtClean="0">
                <a:solidFill>
                  <a:schemeClr val="tx1"/>
                </a:solidFill>
                <a:latin typeface="+mn-lt"/>
                <a:ea typeface="+mn-ea"/>
                <a:cs typeface="+mn-cs"/>
              </a:rPr>
              <a:t> is dissociated to obtain ES. These cells are capable of differentiating into various tissues, either in culture or after transplantation into the donor. The goal of the procedure is to reconstitute or repopulate damaged organs of a patient, using the cells of the same patient to avoid immunologic rejection. </a:t>
            </a:r>
            <a:r>
              <a:rPr lang="en-US" dirty="0" smtClean="0"/>
              <a:t>Adult Stem Cells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HC003008</a:t>
            </a:r>
            <a:r>
              <a:rPr lang="en-US" dirty="0" smtClean="0"/>
              <a:t> Many tissues in adult animals have been shown to contain reservoirs of stem cells, which are called </a:t>
            </a:r>
            <a:r>
              <a:rPr lang="en-US" i="1" dirty="0" smtClean="0"/>
              <a:t>adult stem cells</a:t>
            </a:r>
            <a:r>
              <a:rPr lang="en-US" dirty="0" smtClean="0"/>
              <a:t>. Compared to ES cells, which are </a:t>
            </a:r>
            <a:r>
              <a:rPr lang="en-US" dirty="0" err="1" smtClean="0"/>
              <a:t>pluripotent</a:t>
            </a:r>
            <a:r>
              <a:rPr lang="en-US" dirty="0" smtClean="0"/>
              <a:t>, adult stem cells have a more restricted differentiation capacity and are usually lineage-specific. However, stem cell research may have come full circle, as stem cells with broad differentiation potential appear to exist in adult bone marrow and, perhaps, in other tissues as well. Stem cells located outside of the bone marrow as generally referred to as </a:t>
            </a:r>
            <a:r>
              <a:rPr lang="en-US" i="1" dirty="0" smtClean="0"/>
              <a:t>tissue stem cells.</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Stem cells are located in sites called </a:t>
            </a:r>
            <a:r>
              <a:rPr lang="en-US" i="1" dirty="0" smtClean="0"/>
              <a:t>niches</a:t>
            </a:r>
            <a:r>
              <a:rPr lang="en-US" dirty="0" smtClean="0"/>
              <a:t>,</a:t>
            </a:r>
            <a:r>
              <a:rPr lang="en-US" baseline="30000" dirty="0" smtClean="0">
                <a:hlinkClick r:id="rId3" action="ppaction://hlinkfile" tooltip="Go here now"/>
              </a:rPr>
              <a:t>17</a:t>
            </a:r>
            <a:r>
              <a:rPr lang="en-US" dirty="0" smtClean="0"/>
              <a:t> which differ among various tissues (</a:t>
            </a:r>
            <a:r>
              <a:rPr lang="en-US" dirty="0" smtClean="0">
                <a:hlinkClick r:id="" action="ppaction://hlinkfile" tooltip="View now"/>
              </a:rPr>
              <a:t>Fig. 3-5</a:t>
            </a:r>
            <a:r>
              <a:rPr lang="en-US" dirty="0" smtClean="0"/>
              <a:t>). For instance, in the gastrointestinal tract,</a:t>
            </a:r>
            <a:r>
              <a:rPr lang="en-US" baseline="30000" dirty="0" smtClean="0">
                <a:hlinkClick r:id="rId4" action="ppaction://hlinkfile" tooltip="Go here now"/>
              </a:rPr>
              <a:t>18</a:t>
            </a:r>
            <a:r>
              <a:rPr lang="en-US" dirty="0" smtClean="0"/>
              <a:t> they are located at the isthmus of stomach glands and at the base of the crypts of the colon (each colonic crypt is the </a:t>
            </a:r>
            <a:r>
              <a:rPr lang="en-US" dirty="0" err="1" smtClean="0"/>
              <a:t>clonal</a:t>
            </a:r>
            <a:r>
              <a:rPr lang="en-US" dirty="0" smtClean="0"/>
              <a:t> product of a single stem cell). Niches have been identified in other tissues, such as the bulge area of hair follicles and the </a:t>
            </a:r>
            <a:r>
              <a:rPr lang="en-US" dirty="0" err="1" smtClean="0"/>
              <a:t>limbus</a:t>
            </a:r>
            <a:r>
              <a:rPr lang="en-US" dirty="0" smtClean="0"/>
              <a:t> of the cornea.</a:t>
            </a:r>
            <a:r>
              <a:rPr lang="en-US" baseline="30000" dirty="0" smtClean="0">
                <a:hlinkClick r:id="rId5" action="ppaction://hlinkfile" tooltip="Go here now"/>
              </a:rPr>
              <a:t>19-21</a:t>
            </a:r>
            <a:r>
              <a:rPr lang="en-US" dirty="0" smtClean="0"/>
              <a:t> We first consider bone marrow stem cells and then discuss stem cells located in other tissues (tissue stem cells).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P003019</a:t>
            </a:r>
            <a:r>
              <a:rPr lang="en-US" dirty="0" smtClean="0"/>
              <a:t> Because of the easy accessibility of bone marrow and the need to replace hematopoietic cells in many clinical situations, there has been great interest in studying bone marrow stem cells. It is now recognized that the bone marrow contains </a:t>
            </a:r>
            <a:r>
              <a:rPr lang="en-US" i="1" dirty="0" smtClean="0"/>
              <a:t>hematopoietic stem cells (HSCs)</a:t>
            </a:r>
            <a:r>
              <a:rPr lang="en-US" dirty="0" smtClean="0"/>
              <a:t> as well as </a:t>
            </a:r>
            <a:r>
              <a:rPr lang="en-US" dirty="0" err="1" smtClean="0"/>
              <a:t>stromal</a:t>
            </a:r>
            <a:r>
              <a:rPr lang="en-US" dirty="0" smtClean="0"/>
              <a:t> cells capable of differentiation into various lineages. HSCs generate all of the blood cells and can reconstitute the bone marrow after depletion caused by disease or irradiation.</a:t>
            </a:r>
            <a:r>
              <a:rPr lang="en-US" baseline="30000" dirty="0" smtClean="0">
                <a:hlinkClick r:id="rId6" action="ppaction://hlinkfile" tooltip="Go here now"/>
              </a:rPr>
              <a:t>22,</a:t>
            </a:r>
            <a:r>
              <a:rPr lang="en-US" baseline="30000" dirty="0" smtClean="0">
                <a:hlinkClick r:id="rId7" action="ppaction://hlinkfile" tooltip="Go here now"/>
              </a:rPr>
              <a:t>23</a:t>
            </a:r>
            <a:r>
              <a:rPr lang="en-US" dirty="0" smtClean="0"/>
              <a:t> HSCs can be collected directly from the bone marrow, from umbilical cord blood, and from circulating blood of individuals receiving cytokines, such as granulocyte-macrophage colony-stimulating factor, which mobilizes HSCs. </a:t>
            </a:r>
            <a:r>
              <a:rPr lang="en-US" i="1" dirty="0" smtClean="0"/>
              <a:t>Bone marrow </a:t>
            </a:r>
            <a:r>
              <a:rPr lang="en-US" i="1" dirty="0" err="1" smtClean="0"/>
              <a:t>stromal</a:t>
            </a:r>
            <a:r>
              <a:rPr lang="en-US" i="1" dirty="0" smtClean="0"/>
              <a:t> cells</a:t>
            </a:r>
            <a:r>
              <a:rPr lang="en-US" dirty="0" smtClean="0"/>
              <a:t>, depending on the tissue environment, can generate </a:t>
            </a:r>
            <a:r>
              <a:rPr lang="en-US" dirty="0" err="1" smtClean="0"/>
              <a:t>chondrocytes</a:t>
            </a:r>
            <a:r>
              <a:rPr lang="en-US" dirty="0" smtClean="0"/>
              <a:t>, </a:t>
            </a:r>
            <a:r>
              <a:rPr lang="en-US" dirty="0" err="1" smtClean="0"/>
              <a:t>osteoblasts</a:t>
            </a:r>
            <a:r>
              <a:rPr lang="en-US" dirty="0" smtClean="0"/>
              <a:t>, </a:t>
            </a:r>
            <a:r>
              <a:rPr lang="en-US" dirty="0" err="1" smtClean="0"/>
              <a:t>adipocytes</a:t>
            </a:r>
            <a:r>
              <a:rPr lang="en-US" dirty="0" smtClean="0"/>
              <a:t>, </a:t>
            </a:r>
            <a:r>
              <a:rPr lang="en-US" dirty="0" err="1" smtClean="0"/>
              <a:t>myoblasts</a:t>
            </a:r>
            <a:r>
              <a:rPr lang="en-US" dirty="0" smtClean="0"/>
              <a:t>, and endothelial cell precursors (</a:t>
            </a:r>
            <a:r>
              <a:rPr lang="en-US" dirty="0" smtClean="0">
                <a:hlinkClick r:id="" action="ppaction://hlinkfile" tooltip="View now"/>
              </a:rPr>
              <a:t>Fig. 3-6</a:t>
            </a:r>
            <a:r>
              <a:rPr lang="en-US" dirty="0" smtClean="0"/>
              <a:t>).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P003020</a:t>
            </a:r>
            <a:r>
              <a:rPr lang="en-US" dirty="0" smtClean="0"/>
              <a:t> A remarkable observation about HSCs is that they may be capable of giving rise to neurons, </a:t>
            </a:r>
            <a:r>
              <a:rPr lang="en-US" dirty="0" err="1" smtClean="0"/>
              <a:t>hepatocytes</a:t>
            </a:r>
            <a:r>
              <a:rPr lang="en-US" dirty="0" smtClean="0"/>
              <a:t>, and other cell types. Adult bone marrow cells injected into mice can contribute, in variable proportions, to </a:t>
            </a:r>
            <a:r>
              <a:rPr lang="en-US" dirty="0" err="1" smtClean="0"/>
              <a:t>hepatocyte</a:t>
            </a:r>
            <a:r>
              <a:rPr lang="en-US" dirty="0" smtClean="0"/>
              <a:t> repopulation of injured livers and to muscle cell production in injured muscle.</a:t>
            </a:r>
            <a:r>
              <a:rPr lang="en-US" baseline="30000" dirty="0" smtClean="0">
                <a:hlinkClick r:id="rId8" action="ppaction://hlinkfile" tooltip="Go here now"/>
              </a:rPr>
              <a:t>24,</a:t>
            </a:r>
            <a:r>
              <a:rPr lang="en-US" baseline="30000" dirty="0" smtClean="0">
                <a:hlinkClick r:id="rId9" action="ppaction://hlinkfile" tooltip="Go here now"/>
              </a:rPr>
              <a:t>25</a:t>
            </a:r>
            <a:r>
              <a:rPr lang="en-US" dirty="0" smtClean="0"/>
              <a:t> When injected into the heart, a small proportion of these cells acquire a cardiac </a:t>
            </a:r>
            <a:r>
              <a:rPr lang="en-US" dirty="0" err="1" smtClean="0"/>
              <a:t>myoblast</a:t>
            </a:r>
            <a:r>
              <a:rPr lang="en-US" dirty="0" smtClean="0"/>
              <a:t> phenotype. In addition, there is some evidence that a small number of </a:t>
            </a:r>
            <a:r>
              <a:rPr lang="en-US" dirty="0" err="1" smtClean="0"/>
              <a:t>hepatocytes</a:t>
            </a:r>
            <a:r>
              <a:rPr lang="en-US" dirty="0" smtClean="0"/>
              <a:t> in transplanted livers, and cardiac </a:t>
            </a:r>
            <a:r>
              <a:rPr lang="en-US" dirty="0" err="1" smtClean="0"/>
              <a:t>myocytes</a:t>
            </a:r>
            <a:r>
              <a:rPr lang="en-US" dirty="0" smtClean="0"/>
              <a:t> in transplanted hearts,</a:t>
            </a:r>
            <a:r>
              <a:rPr lang="en-US" baseline="30000" dirty="0" smtClean="0">
                <a:hlinkClick r:id="rId10" action="ppaction://hlinkfile" tooltip="Go here now"/>
              </a:rPr>
              <a:t>26</a:t>
            </a:r>
            <a:r>
              <a:rPr lang="en-US" dirty="0" smtClean="0"/>
              <a:t> may be derived from cells from the recipient's bone marrow. The vascular bed of these transplants contains a large proportion of endothelial cells generated from bone marrow </a:t>
            </a:r>
            <a:r>
              <a:rPr lang="en-US" dirty="0" err="1" smtClean="0"/>
              <a:t>stromal</a:t>
            </a:r>
            <a:r>
              <a:rPr lang="en-US" dirty="0" smtClean="0"/>
              <a:t> cells of the recipient. These results challenge the accepted wisdom that cells of adult organisms, including stem cells, are committed to the generation of restricted lineages, and suggest instead that stem cell differentiation programs are not fixed. A change in stem cell differentiation from one cell type to another is called </a:t>
            </a:r>
            <a:r>
              <a:rPr lang="en-US" i="1" dirty="0" err="1" smtClean="0"/>
              <a:t>transdifferentiation</a:t>
            </a:r>
            <a:r>
              <a:rPr lang="en-US" dirty="0" smtClean="0"/>
              <a:t> (</a:t>
            </a:r>
            <a:r>
              <a:rPr lang="en-US" dirty="0" smtClean="0">
                <a:hlinkClick r:id="" action="ppaction://hlinkfile" tooltip="View now"/>
              </a:rPr>
              <a:t>Fig. 3-7</a:t>
            </a:r>
            <a:r>
              <a:rPr lang="en-US" dirty="0" smtClean="0"/>
              <a:t>), and the multiplicity of stem cell differentiation options is known as </a:t>
            </a:r>
            <a:r>
              <a:rPr lang="en-US" i="1" dirty="0" smtClean="0"/>
              <a:t>developmental plasticity</a:t>
            </a:r>
            <a:r>
              <a:rPr lang="en-US" dirty="0" smtClean="0"/>
              <a:t>.</a:t>
            </a:r>
            <a:r>
              <a:rPr lang="en-US" baseline="30000" dirty="0" smtClean="0">
                <a:hlinkClick r:id="rId11" action="ppaction://hlinkfile" tooltip="Go here now"/>
              </a:rPr>
              <a:t>6,</a:t>
            </a:r>
            <a:r>
              <a:rPr lang="en-US" baseline="30000" dirty="0" smtClean="0">
                <a:hlinkClick r:id="rId12" action="ppaction://hlinkfile" tooltip="Go here now"/>
              </a:rPr>
              <a:t>7</a:t>
            </a:r>
            <a:r>
              <a:rPr lang="en-US" dirty="0" smtClean="0"/>
              <a:t> More recent studies have raised questions about the plasticity of HSCs.</a:t>
            </a:r>
            <a:r>
              <a:rPr lang="en-US" baseline="30000" dirty="0" smtClean="0">
                <a:hlinkClick r:id="rId13" action="ppaction://hlinkfile" tooltip="Go here now"/>
              </a:rPr>
              <a:t>27,</a:t>
            </a:r>
            <a:r>
              <a:rPr lang="en-US" baseline="30000" dirty="0" smtClean="0">
                <a:hlinkClick r:id="rId14" action="ppaction://hlinkfile" tooltip="Go here now"/>
              </a:rPr>
              <a:t>28</a:t>
            </a:r>
            <a:r>
              <a:rPr lang="en-US" dirty="0" smtClean="0"/>
              <a:t> In some situations, transplanted HSCs fuse with host cells and transfer genetic material to them, thus giving the false appearance of having </a:t>
            </a:r>
            <a:r>
              <a:rPr lang="en-US" dirty="0" err="1" smtClean="0"/>
              <a:t>transdifferentiated</a:t>
            </a:r>
            <a:r>
              <a:rPr lang="en-US" dirty="0" smtClean="0"/>
              <a:t> with generation of new cells in the host.</a:t>
            </a:r>
            <a:r>
              <a:rPr lang="en-US" baseline="30000" dirty="0" smtClean="0">
                <a:hlinkClick r:id="rId15" action="ppaction://hlinkfile" tooltip="Go here now"/>
              </a:rPr>
              <a:t>29,</a:t>
            </a:r>
            <a:r>
              <a:rPr lang="en-US" baseline="30000" dirty="0" smtClean="0">
                <a:hlinkClick r:id="rId16" action="ppaction://hlinkfile" tooltip="Go here now"/>
              </a:rPr>
              <a:t>30</a:t>
            </a:r>
            <a:r>
              <a:rPr lang="en-US" dirty="0" smtClean="0"/>
              <a:t> The relative contribution of true </a:t>
            </a:r>
            <a:r>
              <a:rPr lang="en-US" dirty="0" err="1" smtClean="0"/>
              <a:t>transdifferentiation</a:t>
            </a:r>
            <a:r>
              <a:rPr lang="en-US" dirty="0" smtClean="0"/>
              <a:t> or cell fusion to the development of various mature cell types from HSC is unclear at present. Also, although HSC may be able to replace cells in damaged tissues, they do not appear to play a role in the maintenance of these tissues under physiologic conditions (steady state).</a:t>
            </a:r>
            <a:r>
              <a:rPr lang="en-US" baseline="30000" dirty="0" smtClean="0">
                <a:hlinkClick r:id="rId13" action="ppaction://hlinkfile" tooltip="Go here now"/>
              </a:rPr>
              <a:t>27</a:t>
            </a:r>
            <a:r>
              <a:rPr lang="en-US" dirty="0" smtClean="0"/>
              <a:t> Perhaps the generation of tissue cells from HSCs occurs only at sites of injury, where the response to injury recruits stem cells from the bone marrow for local tissue repopulation. It is also possible that the main contribution of bone marrow-derived cells to the repair of non-hematopoietic tissues is not the generation of cells for these tissues. Instead, stem cells may produce growth factors and cytokines that act on the cells of the tissue to which they migrate, promoting injury repair and cell replication.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P003021</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adult bone marrow also harbors a heterogeneous population of stem cells, which appear to have very broad developmental capabilities.</a:t>
            </a:r>
            <a:r>
              <a:rPr lang="en-US" baseline="30000" dirty="0" smtClean="0">
                <a:hlinkClick r:id="rId3" action="ppaction://hlinkfile" tooltip="Go here now"/>
              </a:rPr>
              <a:t>31</a:t>
            </a:r>
            <a:r>
              <a:rPr lang="en-US" dirty="0" smtClean="0"/>
              <a:t> These cells, called </a:t>
            </a:r>
            <a:r>
              <a:rPr lang="en-US" i="1" dirty="0" err="1" smtClean="0"/>
              <a:t>multipotent</a:t>
            </a:r>
            <a:r>
              <a:rPr lang="en-US" i="1" dirty="0" smtClean="0"/>
              <a:t> adult progenitor cells</a:t>
            </a:r>
            <a:r>
              <a:rPr lang="en-US" dirty="0" smtClean="0"/>
              <a:t>, or </a:t>
            </a:r>
            <a:r>
              <a:rPr lang="en-US" i="1" dirty="0" smtClean="0"/>
              <a:t>MAPCs</a:t>
            </a:r>
            <a:r>
              <a:rPr lang="en-US" dirty="0" smtClean="0"/>
              <a:t>, have been isolated from postnatal human and rodent bone marrow. They proliferate in culture without senescence, and can differentiate into </a:t>
            </a:r>
            <a:r>
              <a:rPr lang="en-US" dirty="0" err="1" smtClean="0"/>
              <a:t>mesodermal</a:t>
            </a:r>
            <a:r>
              <a:rPr lang="en-US" dirty="0" smtClean="0"/>
              <a:t>, </a:t>
            </a:r>
            <a:r>
              <a:rPr lang="en-US" dirty="0" err="1" smtClean="0"/>
              <a:t>endodermal</a:t>
            </a:r>
            <a:r>
              <a:rPr lang="en-US" dirty="0" smtClean="0"/>
              <a:t>, and </a:t>
            </a:r>
            <a:r>
              <a:rPr lang="en-US" dirty="0" err="1" smtClean="0"/>
              <a:t>neuroectodermal</a:t>
            </a:r>
            <a:r>
              <a:rPr lang="en-US" dirty="0" smtClean="0"/>
              <a:t> cell types. Interestingly, MAPCs are not confined to the bone marrow. They have been isolated from muscle, brain, and skin, and, similar to bone marrow MAPCs, can be made to differentiate into endothelium, neurons, </a:t>
            </a:r>
            <a:r>
              <a:rPr lang="en-US" dirty="0" err="1" smtClean="0"/>
              <a:t>hepatocytes</a:t>
            </a:r>
            <a:r>
              <a:rPr lang="en-US" dirty="0" smtClean="0"/>
              <a:t> and other cell types.</a:t>
            </a:r>
            <a:r>
              <a:rPr lang="en-US" baseline="30000" dirty="0" smtClean="0">
                <a:hlinkClick r:id="rId4" action="ppaction://hlinkfile" tooltip="Go here now"/>
              </a:rPr>
              <a:t>32,</a:t>
            </a:r>
            <a:r>
              <a:rPr lang="en-US" baseline="30000" dirty="0" smtClean="0">
                <a:hlinkClick r:id="rId5" action="ppaction://hlinkfile" tooltip="Go here now"/>
              </a:rPr>
              <a:t>33</a:t>
            </a:r>
            <a:r>
              <a:rPr lang="en-US" dirty="0" smtClean="0"/>
              <a:t> MAPCs isolated from bone marrow, muscle, and brain have very similar gene expression profiles, suggesting that they may have a common origin. It has been proposed that </a:t>
            </a:r>
            <a:r>
              <a:rPr lang="en-US" i="1" dirty="0" smtClean="0"/>
              <a:t>MAPCs constitute a population of stem cells derived from, or closely related to, ES cells</a:t>
            </a:r>
            <a:r>
              <a:rPr lang="en-US" baseline="30000" dirty="0" smtClean="0">
                <a:hlinkClick r:id="rId4" action="ppaction://hlinkfile" tooltip="Go here now"/>
              </a:rPr>
              <a:t>32</a:t>
            </a:r>
            <a:r>
              <a:rPr lang="en-US" dirty="0" smtClean="0"/>
              <a:t> (i.e., they may be the adult counterparts of ES cells). If this view is correct, what has been referred to as "</a:t>
            </a:r>
            <a:r>
              <a:rPr lang="en-US" dirty="0" err="1" smtClean="0"/>
              <a:t>transdifferentiation</a:t>
            </a:r>
            <a:r>
              <a:rPr lang="en-US" dirty="0" smtClean="0"/>
              <a:t>" and "plasticity" of stem cells in adult tissues may actually represent the process of differentiation of </a:t>
            </a:r>
            <a:r>
              <a:rPr lang="en-US" dirty="0" err="1" smtClean="0"/>
              <a:t>multipotent</a:t>
            </a:r>
            <a:r>
              <a:rPr lang="en-US" dirty="0" smtClean="0"/>
              <a:t> ES-like cells into specific lineages.</a:t>
            </a:r>
            <a:r>
              <a:rPr lang="en-US" baseline="30000" dirty="0" smtClean="0">
                <a:hlinkClick r:id="rId6" action="ppaction://hlinkfile" tooltip="Go here now"/>
              </a:rPr>
              <a:t>34</a:t>
            </a:r>
            <a:r>
              <a:rPr lang="en-US" dirty="0" smtClean="0"/>
              <a:t> Indeed, mouse bone marrow MAPCs, injected into </a:t>
            </a:r>
            <a:r>
              <a:rPr lang="en-US" dirty="0" err="1" smtClean="0"/>
              <a:t>blastocysts</a:t>
            </a:r>
            <a:r>
              <a:rPr lang="en-US" dirty="0" smtClean="0"/>
              <a:t>, contribute to all somatic cell types, a demonstration of their pluripotency.</a:t>
            </a:r>
            <a:r>
              <a:rPr lang="en-US" baseline="30000" dirty="0" smtClean="0">
                <a:hlinkClick r:id="rId3" action="ppaction://hlinkfile" tooltip="Go here now"/>
              </a:rPr>
              <a:t>31</a:t>
            </a:r>
            <a:r>
              <a:rPr lang="en-US" dirty="0" smtClean="0"/>
              <a:t> It is not known whether a single type of adult bone marrow stem cell is capable of generating all tissue lineages or if, alternatively, there are multiple types of bone marrow stem cells, each committed to differentiate into a specific tissue or a group of related tissues.</a:t>
            </a:r>
            <a:r>
              <a:rPr lang="en-US" baseline="30000" dirty="0" smtClean="0">
                <a:hlinkClick r:id="rId7" action="ppaction://hlinkfile" tooltip="Go here now"/>
              </a:rPr>
              <a:t>7</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i="1" dirty="0" smtClean="0"/>
              <a:t>Liver.</a:t>
            </a:r>
            <a:r>
              <a:rPr lang="en-US" dirty="0" smtClean="0"/>
              <a:t> After many years of debate, it is now recognized that the liver contains stem cells in the </a:t>
            </a:r>
            <a:r>
              <a:rPr lang="en-US" i="1" dirty="0" smtClean="0"/>
              <a:t>canals of </a:t>
            </a:r>
            <a:r>
              <a:rPr lang="en-US" i="1" dirty="0" err="1" smtClean="0"/>
              <a:t>Hering</a:t>
            </a:r>
            <a:r>
              <a:rPr lang="en-US" dirty="0" smtClean="0"/>
              <a:t> (</a:t>
            </a:r>
            <a:r>
              <a:rPr lang="en-US" dirty="0" smtClean="0">
                <a:hlinkClick r:id="" action="ppaction://hlinkfile" tooltip="View now"/>
              </a:rPr>
              <a:t>Fig. 3-5</a:t>
            </a:r>
            <a:r>
              <a:rPr lang="en-US" i="1" dirty="0" smtClean="0">
                <a:hlinkClick r:id="" action="ppaction://hlinkfile" tooltip="View now"/>
              </a:rPr>
              <a:t>C</a:t>
            </a:r>
            <a:r>
              <a:rPr lang="en-US" dirty="0" smtClean="0"/>
              <a:t>), the junction between the </a:t>
            </a:r>
            <a:r>
              <a:rPr lang="en-US" dirty="0" err="1" smtClean="0"/>
              <a:t>biliary</a:t>
            </a:r>
            <a:r>
              <a:rPr lang="en-US" dirty="0" smtClean="0"/>
              <a:t> </a:t>
            </a:r>
            <a:r>
              <a:rPr lang="en-US" dirty="0" err="1" smtClean="0"/>
              <a:t>ductular</a:t>
            </a:r>
            <a:r>
              <a:rPr lang="en-US" dirty="0" smtClean="0"/>
              <a:t> system and </a:t>
            </a:r>
            <a:r>
              <a:rPr lang="en-US" dirty="0" err="1" smtClean="0"/>
              <a:t>parenchymal</a:t>
            </a:r>
            <a:r>
              <a:rPr lang="en-US" dirty="0" smtClean="0"/>
              <a:t> </a:t>
            </a:r>
            <a:r>
              <a:rPr lang="en-US" dirty="0" err="1" smtClean="0"/>
              <a:t>hepatocytes</a:t>
            </a:r>
            <a:r>
              <a:rPr lang="en-US" dirty="0" smtClean="0"/>
              <a:t> (</a:t>
            </a:r>
            <a:r>
              <a:rPr lang="en-US" dirty="0" smtClean="0">
                <a:hlinkClick r:id="rId3" action="ppaction://hlinkfile" tooltip="Go here now"/>
              </a:rPr>
              <a:t>Chapter 18</a:t>
            </a:r>
            <a:r>
              <a:rPr lang="en-US" dirty="0" smtClean="0"/>
              <a:t>). Cells located in this niche can give rise to a population of precursor cells known as </a:t>
            </a:r>
            <a:r>
              <a:rPr lang="en-US" i="1" dirty="0" smtClean="0"/>
              <a:t>oval cells</a:t>
            </a:r>
            <a:r>
              <a:rPr lang="en-US" dirty="0" smtClean="0"/>
              <a:t>, which are </a:t>
            </a:r>
            <a:r>
              <a:rPr lang="en-US" dirty="0" err="1" smtClean="0"/>
              <a:t>bipotential</a:t>
            </a:r>
            <a:r>
              <a:rPr lang="en-US" dirty="0" smtClean="0"/>
              <a:t> progenitors, capable of differentiating into </a:t>
            </a:r>
            <a:r>
              <a:rPr lang="en-US" dirty="0" err="1" smtClean="0"/>
              <a:t>hepatocytes</a:t>
            </a:r>
            <a:r>
              <a:rPr lang="en-US" dirty="0" smtClean="0"/>
              <a:t> and </a:t>
            </a:r>
            <a:r>
              <a:rPr lang="en-US" dirty="0" err="1" smtClean="0"/>
              <a:t>biliary</a:t>
            </a:r>
            <a:r>
              <a:rPr lang="en-US" dirty="0" smtClean="0"/>
              <a:t> cells.</a:t>
            </a:r>
            <a:r>
              <a:rPr lang="en-US" baseline="30000" dirty="0" smtClean="0">
                <a:hlinkClick r:id="rId4" action="ppaction://hlinkfile" tooltip="Go here now"/>
              </a:rPr>
              <a:t>35</a:t>
            </a:r>
            <a:r>
              <a:rPr lang="en-US" dirty="0" smtClean="0"/>
              <a:t> In contrast to stem cells in proliferating tissues, liver stem cells function as a secondary or reserve compartment activated only when </a:t>
            </a:r>
            <a:r>
              <a:rPr lang="en-US" dirty="0" err="1" smtClean="0"/>
              <a:t>hepatocyte</a:t>
            </a:r>
            <a:r>
              <a:rPr lang="en-US" dirty="0" smtClean="0"/>
              <a:t> proliferation is blocked. In hepatic growth processes such as liver regeneration after partial </a:t>
            </a:r>
            <a:r>
              <a:rPr lang="en-US" dirty="0" err="1" smtClean="0"/>
              <a:t>hepatectomy</a:t>
            </a:r>
            <a:r>
              <a:rPr lang="en-US" dirty="0" smtClean="0"/>
              <a:t> (discussed later in this chapter), and in liver growth after most types of acute necrotizing injury, </a:t>
            </a:r>
            <a:r>
              <a:rPr lang="en-US" dirty="0" err="1" smtClean="0"/>
              <a:t>hepatocytes</a:t>
            </a:r>
            <a:r>
              <a:rPr lang="en-US" dirty="0" smtClean="0"/>
              <a:t> themselves readily replicate and the stem cell compartment is not activated. On the other hand, oval cell proliferation and differentiation are prominent in the livers of patients recovering from </a:t>
            </a:r>
            <a:r>
              <a:rPr lang="en-US" dirty="0" err="1" smtClean="0"/>
              <a:t>fulminant</a:t>
            </a:r>
            <a:r>
              <a:rPr lang="en-US" dirty="0" smtClean="0"/>
              <a:t> hepatic failure, in liver carcinogenesis, and in some cases of chronic hepatitis and advanced liver cirrhosis, situations in which </a:t>
            </a:r>
            <a:r>
              <a:rPr lang="en-US" dirty="0" err="1" smtClean="0"/>
              <a:t>hepatocyte</a:t>
            </a:r>
            <a:r>
              <a:rPr lang="en-US" dirty="0" smtClean="0"/>
              <a:t> proliferation may be slow or blocked.</a:t>
            </a:r>
            <a:r>
              <a:rPr lang="en-US" baseline="30000" dirty="0" smtClean="0">
                <a:hlinkClick r:id="rId5" action="ppaction://hlinkfile" tooltip="Go here now"/>
              </a:rPr>
              <a:t>36</a:t>
            </a:r>
            <a:r>
              <a:rPr lang="en-US" dirty="0" smtClean="0"/>
              <a:t> </a:t>
            </a:r>
          </a:p>
          <a:p>
            <a:r>
              <a:rPr lang="en-US" i="1" dirty="0" smtClean="0"/>
              <a:t>Brain.</a:t>
            </a:r>
            <a:r>
              <a:rPr lang="en-US" dirty="0" smtClean="0"/>
              <a:t> The brain is the prototype of a </a:t>
            </a:r>
            <a:r>
              <a:rPr lang="en-US" dirty="0" err="1" smtClean="0"/>
              <a:t>nonproliferative</a:t>
            </a:r>
            <a:r>
              <a:rPr lang="en-US" dirty="0" smtClean="0"/>
              <a:t> tissue in mammals. However, the long established dogma that no new neurons are generated in the brain of normal adult mammals is now known to be incorrect, because </a:t>
            </a:r>
            <a:r>
              <a:rPr lang="en-US" dirty="0" err="1" smtClean="0"/>
              <a:t>neurogenesis</a:t>
            </a:r>
            <a:r>
              <a:rPr lang="en-US" dirty="0" smtClean="0"/>
              <a:t> does occur in some areas of the adult brain. </a:t>
            </a:r>
            <a:r>
              <a:rPr lang="en-US" i="1" dirty="0" smtClean="0"/>
              <a:t>Neural stem cells</a:t>
            </a:r>
            <a:r>
              <a:rPr lang="en-US" dirty="0" smtClean="0"/>
              <a:t> (also known as </a:t>
            </a:r>
            <a:r>
              <a:rPr lang="en-US" i="1" dirty="0" smtClean="0"/>
              <a:t>neural precursor cells</a:t>
            </a:r>
            <a:r>
              <a:rPr lang="en-US" dirty="0" smtClean="0"/>
              <a:t>) have been identified in two areas of adult rodent brains, the olfactory bulb, and the dentate </a:t>
            </a:r>
            <a:r>
              <a:rPr lang="en-US" dirty="0" err="1" smtClean="0"/>
              <a:t>gyrus</a:t>
            </a:r>
            <a:r>
              <a:rPr lang="en-US" dirty="0" smtClean="0"/>
              <a:t> of the hippocampus.</a:t>
            </a:r>
            <a:r>
              <a:rPr lang="en-US" baseline="30000" dirty="0" smtClean="0">
                <a:hlinkClick r:id="rId6" action="ppaction://hlinkfile" tooltip="Go here now"/>
              </a:rPr>
              <a:t>37-39</a:t>
            </a:r>
            <a:r>
              <a:rPr lang="en-US" dirty="0" smtClean="0"/>
              <a:t> The intermediate filament protein </a:t>
            </a:r>
            <a:r>
              <a:rPr lang="en-US" i="1" dirty="0" err="1" smtClean="0"/>
              <a:t>nestin</a:t>
            </a:r>
            <a:r>
              <a:rPr lang="en-US" dirty="0" smtClean="0"/>
              <a:t> can be used as a marker to identify these cells by </a:t>
            </a:r>
            <a:r>
              <a:rPr lang="en-US" dirty="0" err="1" smtClean="0"/>
              <a:t>histochemical</a:t>
            </a:r>
            <a:r>
              <a:rPr lang="en-US" dirty="0" smtClean="0"/>
              <a:t> methods.</a:t>
            </a:r>
            <a:r>
              <a:rPr lang="en-US" baseline="30000" dirty="0" smtClean="0">
                <a:hlinkClick r:id="rId7" action="ppaction://hlinkfile" tooltip="Go here now"/>
              </a:rPr>
              <a:t>40</a:t>
            </a:r>
            <a:r>
              <a:rPr lang="en-US" dirty="0" smtClean="0"/>
              <a:t> In some species of birds, particularly in canaries, in which </a:t>
            </a:r>
            <a:r>
              <a:rPr lang="en-US" dirty="0" err="1" smtClean="0"/>
              <a:t>neurogenesis</a:t>
            </a:r>
            <a:r>
              <a:rPr lang="en-US" dirty="0" smtClean="0"/>
              <a:t> in adult brains was first described, vocal center </a:t>
            </a:r>
            <a:r>
              <a:rPr lang="en-US" dirty="0" err="1" smtClean="0"/>
              <a:t>neurogenesis</a:t>
            </a:r>
            <a:r>
              <a:rPr lang="en-US" dirty="0" smtClean="0"/>
              <a:t> is required for the bird's ability to sing. The question arises whether, as in birds, newly generated neurons in the adult mammalian brain are functional and, more broadly, what the purpose of adult </a:t>
            </a:r>
            <a:r>
              <a:rPr lang="en-US" dirty="0" err="1" smtClean="0"/>
              <a:t>neurogenesis</a:t>
            </a:r>
            <a:r>
              <a:rPr lang="en-US" dirty="0" smtClean="0"/>
              <a:t> may be. There is now proof that newly minted neurons in the mammalian hippocampus are functionally integrated into neural circuits.</a:t>
            </a:r>
            <a:r>
              <a:rPr lang="en-US" baseline="30000" dirty="0" smtClean="0">
                <a:hlinkClick r:id="rId8" action="ppaction://hlinkfile" tooltip="Go here now"/>
              </a:rPr>
              <a:t>41</a:t>
            </a:r>
            <a:r>
              <a:rPr lang="en-US" dirty="0" smtClean="0"/>
              <a:t> However, it remains to be shown that </a:t>
            </a:r>
            <a:r>
              <a:rPr lang="en-US" dirty="0" err="1" smtClean="0"/>
              <a:t>neurogenesis</a:t>
            </a:r>
            <a:r>
              <a:rPr lang="en-US" dirty="0" smtClean="0"/>
              <a:t> in the adult brain increases "brain power" or improves the ability to sing! </a:t>
            </a:r>
          </a:p>
          <a:p>
            <a:r>
              <a:rPr lang="en-US" i="1" dirty="0" smtClean="0"/>
              <a:t>Skeletal and cardiac muscle.</a:t>
            </a:r>
            <a:r>
              <a:rPr lang="en-US" dirty="0" smtClean="0"/>
              <a:t> In contrast to </a:t>
            </a:r>
            <a:r>
              <a:rPr lang="en-US" dirty="0" err="1" smtClean="0"/>
              <a:t>hepatocytes</a:t>
            </a:r>
            <a:r>
              <a:rPr lang="en-US" dirty="0" smtClean="0"/>
              <a:t>, </a:t>
            </a:r>
            <a:r>
              <a:rPr lang="en-US" dirty="0" err="1" smtClean="0"/>
              <a:t>myocytes</a:t>
            </a:r>
            <a:r>
              <a:rPr lang="en-US" dirty="0" smtClean="0"/>
              <a:t> of skeletal muscle do not divide, even after injury. Growth and regeneration of injured skeletal muscle occur instead by replication of </a:t>
            </a:r>
            <a:r>
              <a:rPr lang="en-US" i="1" dirty="0" smtClean="0"/>
              <a:t>satellite cells.</a:t>
            </a:r>
            <a:r>
              <a:rPr lang="en-US" baseline="30000" dirty="0" smtClean="0">
                <a:hlinkClick r:id="rId9" action="ppaction://hlinkfile" tooltip="Go here now"/>
              </a:rPr>
              <a:t>42</a:t>
            </a:r>
            <a:r>
              <a:rPr lang="en-US" dirty="0" smtClean="0"/>
              <a:t> These cells, located beneath the </a:t>
            </a:r>
            <a:r>
              <a:rPr lang="en-US" dirty="0" err="1" smtClean="0"/>
              <a:t>myocyte</a:t>
            </a:r>
            <a:r>
              <a:rPr lang="en-US" dirty="0" smtClean="0"/>
              <a:t> basal lamina, constitute a reserve pool of stem cells that can generate differentiated </a:t>
            </a:r>
            <a:r>
              <a:rPr lang="en-US" dirty="0" err="1" smtClean="0"/>
              <a:t>myocytes</a:t>
            </a:r>
            <a:r>
              <a:rPr lang="en-US" dirty="0" smtClean="0"/>
              <a:t> after injury. Placed in different tissue environments, satellite cells can be </a:t>
            </a:r>
            <a:r>
              <a:rPr lang="en-US" dirty="0" err="1" smtClean="0"/>
              <a:t>osteogenic</a:t>
            </a:r>
            <a:r>
              <a:rPr lang="en-US" dirty="0" smtClean="0"/>
              <a:t> and </a:t>
            </a:r>
            <a:r>
              <a:rPr lang="en-US" dirty="0" err="1" smtClean="0"/>
              <a:t>adipogenic</a:t>
            </a:r>
            <a:r>
              <a:rPr lang="en-US" dirty="0" smtClean="0"/>
              <a:t>. Stem cells have not been found in cardiac muscle, although it has been proposed that the heart may contain progenitor-like cells.</a:t>
            </a:r>
            <a:r>
              <a:rPr lang="en-US" baseline="30000" dirty="0" smtClean="0">
                <a:hlinkClick r:id="rId10" action="ppaction://hlinkfile" tooltip="Go here now"/>
              </a:rPr>
              <a:t>43</a:t>
            </a:r>
            <a:r>
              <a:rPr lang="en-US" dirty="0" smtClean="0"/>
              <a:t> </a:t>
            </a:r>
          </a:p>
          <a:p>
            <a:r>
              <a:rPr lang="en-US" i="1" dirty="0" smtClean="0"/>
              <a:t>Renewal of epithelial tissue.</a:t>
            </a:r>
            <a:r>
              <a:rPr lang="en-US" dirty="0" smtClean="0"/>
              <a:t> Self-renewing epithelia contain stem cells, highly proliferative intermediate cells that constitute an amplifying compartment, and cells at various stages of differentiation. Terminally differentiated cells do not divide and are continuously lost at the external surface of the epithelium. After injury, self-renewing epithelia reconstitute themselves by following three </a:t>
            </a:r>
            <a:r>
              <a:rPr lang="en-US" dirty="0" err="1" smtClean="0"/>
              <a:t>nonmutually</a:t>
            </a:r>
            <a:r>
              <a:rPr lang="en-US" dirty="0" smtClean="0"/>
              <a:t> exclusive strategies: (1) increasing the number of actively dividing stem cells, (2) increasing the number of replications of cells in the amplifying compartment, and (3) decreasing the cell-cycle time for cell replication.</a:t>
            </a:r>
            <a:r>
              <a:rPr lang="en-US" sz="1200" kern="1200" dirty="0" smtClean="0">
                <a:solidFill>
                  <a:schemeClr val="tx1"/>
                </a:solidFill>
                <a:latin typeface="+mn-lt"/>
                <a:ea typeface="+mn-ea"/>
                <a:cs typeface="+mn-cs"/>
              </a:rPr>
              <a:t> Figure 3-6 Differentiation pathways for </a:t>
            </a:r>
            <a:r>
              <a:rPr lang="en-US" sz="1200" kern="1200" dirty="0" err="1" smtClean="0">
                <a:solidFill>
                  <a:schemeClr val="tx1"/>
                </a:solidFill>
                <a:latin typeface="+mn-lt"/>
                <a:ea typeface="+mn-ea"/>
                <a:cs typeface="+mn-cs"/>
              </a:rPr>
              <a:t>pluripotent</a:t>
            </a:r>
            <a:r>
              <a:rPr lang="en-US" sz="1200" kern="1200" dirty="0" smtClean="0">
                <a:solidFill>
                  <a:schemeClr val="tx1"/>
                </a:solidFill>
                <a:latin typeface="+mn-lt"/>
                <a:ea typeface="+mn-ea"/>
                <a:cs typeface="+mn-cs"/>
              </a:rPr>
              <a:t> bone marrow </a:t>
            </a:r>
            <a:r>
              <a:rPr lang="en-US" sz="1200" kern="1200" dirty="0" err="1" smtClean="0">
                <a:solidFill>
                  <a:schemeClr val="tx1"/>
                </a:solidFill>
                <a:latin typeface="+mn-lt"/>
                <a:ea typeface="+mn-ea"/>
                <a:cs typeface="+mn-cs"/>
              </a:rPr>
              <a:t>stromal</a:t>
            </a:r>
            <a:r>
              <a:rPr lang="en-US" sz="1200" kern="1200" dirty="0" smtClean="0">
                <a:solidFill>
                  <a:schemeClr val="tx1"/>
                </a:solidFill>
                <a:latin typeface="+mn-lt"/>
                <a:ea typeface="+mn-ea"/>
                <a:cs typeface="+mn-cs"/>
              </a:rPr>
              <a:t> cells. Activation of key regulatory proteins by growth factors, cytokines, or matrix components leads to commitment of stem cells to differentiate into specific cellular lineages. Differentiation of </a:t>
            </a:r>
            <a:r>
              <a:rPr lang="en-US" sz="1200" kern="1200" dirty="0" err="1" smtClean="0">
                <a:solidFill>
                  <a:schemeClr val="tx1"/>
                </a:solidFill>
                <a:latin typeface="+mn-lt"/>
                <a:ea typeface="+mn-ea"/>
                <a:cs typeface="+mn-cs"/>
              </a:rPr>
              <a:t>myotubes</a:t>
            </a:r>
            <a:r>
              <a:rPr lang="en-US" sz="1200" kern="1200" dirty="0" smtClean="0">
                <a:solidFill>
                  <a:schemeClr val="tx1"/>
                </a:solidFill>
                <a:latin typeface="+mn-lt"/>
                <a:ea typeface="+mn-ea"/>
                <a:cs typeface="+mn-cs"/>
              </a:rPr>
              <a:t> requires the combined action of several factors (e.g., </a:t>
            </a:r>
            <a:r>
              <a:rPr lang="en-US" sz="1200" kern="1200" dirty="0" err="1" smtClean="0">
                <a:solidFill>
                  <a:schemeClr val="tx1"/>
                </a:solidFill>
                <a:latin typeface="+mn-lt"/>
                <a:ea typeface="+mn-ea"/>
                <a:cs typeface="+mn-cs"/>
              </a:rPr>
              <a:t>myoD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myogenin</a:t>
            </a:r>
            <a:r>
              <a:rPr lang="en-US" sz="1200" kern="1200" dirty="0" smtClean="0">
                <a:solidFill>
                  <a:schemeClr val="tx1"/>
                </a:solidFill>
                <a:latin typeface="+mn-lt"/>
                <a:ea typeface="+mn-ea"/>
                <a:cs typeface="+mn-cs"/>
              </a:rPr>
              <a:t>); fat cells require </a:t>
            </a:r>
            <a:r>
              <a:rPr lang="en-US" sz="1200" kern="1200" dirty="0" err="1" smtClean="0">
                <a:solidFill>
                  <a:schemeClr val="tx1"/>
                </a:solidFill>
                <a:latin typeface="+mn-lt"/>
                <a:ea typeface="+mn-ea"/>
                <a:cs typeface="+mn-cs"/>
              </a:rPr>
              <a:t>PPARγ</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osteogenic</a:t>
            </a:r>
            <a:r>
              <a:rPr lang="en-US" sz="1200" kern="1200" dirty="0" smtClean="0">
                <a:solidFill>
                  <a:schemeClr val="tx1"/>
                </a:solidFill>
                <a:latin typeface="+mn-lt"/>
                <a:ea typeface="+mn-ea"/>
                <a:cs typeface="+mn-cs"/>
              </a:rPr>
              <a:t> lineage requires CBFA1 (also known as RUNX2), cartilage formation requires Sox9, and endothelial cells require VEGF and FGF-2. </a:t>
            </a:r>
            <a:endParaRPr lang="en-US" dirty="0" smtClean="0"/>
          </a:p>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Differentiation of embryonic cells and generation of tissue cells by bone marrow precursors. During embryonic development the three germ layers-endoderm, mesoderm, and ectoderm-are formed, generating all tissues of the body. Adult stem cells localized in organs derived from these layers produce cells that are specific for the organs at which they reside. However, some adult bone marrow stem cells, in addition to producing the blood lineages (</a:t>
            </a:r>
            <a:r>
              <a:rPr lang="en-US" sz="1200" kern="1200" dirty="0" err="1" smtClean="0">
                <a:solidFill>
                  <a:schemeClr val="tx1"/>
                </a:solidFill>
                <a:latin typeface="+mn-lt"/>
                <a:ea typeface="+mn-ea"/>
                <a:cs typeface="+mn-cs"/>
              </a:rPr>
              <a:t>mesodermal</a:t>
            </a:r>
            <a:r>
              <a:rPr lang="en-US" sz="1200" kern="1200" dirty="0" smtClean="0">
                <a:solidFill>
                  <a:schemeClr val="tx1"/>
                </a:solidFill>
                <a:latin typeface="+mn-lt"/>
                <a:ea typeface="+mn-ea"/>
                <a:cs typeface="+mn-cs"/>
              </a:rPr>
              <a:t> derived), can also generate cells for tissues that originated from the endoderm and ectoderm (indicated by the </a:t>
            </a:r>
            <a:r>
              <a:rPr lang="en-US" sz="1200" i="1" kern="1200" dirty="0" smtClean="0">
                <a:solidFill>
                  <a:schemeClr val="tx1"/>
                </a:solidFill>
                <a:latin typeface="+mn-lt"/>
                <a:ea typeface="+mn-ea"/>
                <a:cs typeface="+mn-cs"/>
              </a:rPr>
              <a:t>red lines</a:t>
            </a:r>
            <a:r>
              <a:rPr lang="en-US" sz="1200" kern="1200" dirty="0" smtClean="0">
                <a:solidFill>
                  <a:schemeClr val="tx1"/>
                </a:solidFill>
                <a:latin typeface="+mn-lt"/>
                <a:ea typeface="+mn-ea"/>
                <a:cs typeface="+mn-cs"/>
              </a:rPr>
              <a:t>). (Modified from </a:t>
            </a:r>
            <a:r>
              <a:rPr lang="en-US" sz="1200" kern="1200" dirty="0" err="1" smtClean="0">
                <a:solidFill>
                  <a:schemeClr val="tx1"/>
                </a:solidFill>
                <a:latin typeface="+mn-lt"/>
                <a:ea typeface="+mn-ea"/>
                <a:cs typeface="+mn-cs"/>
              </a:rPr>
              <a:t>Korbling</a:t>
            </a:r>
            <a:r>
              <a:rPr lang="en-US" sz="1200" kern="1200" dirty="0" smtClean="0">
                <a:solidFill>
                  <a:schemeClr val="tx1"/>
                </a:solidFill>
                <a:latin typeface="+mn-lt"/>
                <a:ea typeface="+mn-ea"/>
                <a:cs typeface="+mn-cs"/>
              </a:rPr>
              <a:t> M, </a:t>
            </a:r>
            <a:r>
              <a:rPr lang="en-US" sz="1200" kern="1200" dirty="0" err="1" smtClean="0">
                <a:solidFill>
                  <a:schemeClr val="tx1"/>
                </a:solidFill>
                <a:latin typeface="+mn-lt"/>
                <a:ea typeface="+mn-ea"/>
                <a:cs typeface="+mn-cs"/>
              </a:rPr>
              <a:t>Estrov</a:t>
            </a:r>
            <a:r>
              <a:rPr lang="en-US" sz="1200" kern="1200" dirty="0" smtClean="0">
                <a:solidFill>
                  <a:schemeClr val="tx1"/>
                </a:solidFill>
                <a:latin typeface="+mn-lt"/>
                <a:ea typeface="+mn-ea"/>
                <a:cs typeface="+mn-cs"/>
              </a:rPr>
              <a:t> Z: Adult stem cells for tissue repair-a new </a:t>
            </a:r>
            <a:r>
              <a:rPr lang="en-US" sz="1200" kern="1200" dirty="0" err="1" smtClean="0">
                <a:solidFill>
                  <a:schemeClr val="tx1"/>
                </a:solidFill>
                <a:latin typeface="+mn-lt"/>
                <a:ea typeface="+mn-ea"/>
                <a:cs typeface="+mn-cs"/>
              </a:rPr>
              <a:t>theropeutic</a:t>
            </a:r>
            <a:r>
              <a:rPr lang="en-US" sz="1200" kern="1200" dirty="0" smtClean="0">
                <a:solidFill>
                  <a:schemeClr val="tx1"/>
                </a:solidFill>
                <a:latin typeface="+mn-lt"/>
                <a:ea typeface="+mn-ea"/>
                <a:cs typeface="+mn-cs"/>
              </a:rPr>
              <a:t> concept? N </a:t>
            </a:r>
            <a:r>
              <a:rPr lang="en-US" sz="1200" kern="1200" dirty="0" err="1" smtClean="0">
                <a:solidFill>
                  <a:schemeClr val="tx1"/>
                </a:solidFill>
                <a:latin typeface="+mn-lt"/>
                <a:ea typeface="+mn-ea"/>
                <a:cs typeface="+mn-cs"/>
              </a:rPr>
              <a:t>Engl</a:t>
            </a:r>
            <a:r>
              <a:rPr lang="en-US" sz="1200" kern="1200" dirty="0" smtClean="0">
                <a:solidFill>
                  <a:schemeClr val="tx1"/>
                </a:solidFill>
                <a:latin typeface="+mn-lt"/>
                <a:ea typeface="+mn-ea"/>
                <a:cs typeface="+mn-cs"/>
              </a:rPr>
              <a:t> J Med 349:570-582, 2003.)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(TG 090-094)</a:t>
            </a:r>
          </a:p>
          <a:p>
            <a:r>
              <a:rPr lang="en-US" sz="1200" kern="1200" baseline="0" dirty="0" smtClean="0">
                <a:solidFill>
                  <a:schemeClr val="tx1"/>
                </a:solidFill>
                <a:latin typeface="+mn-lt"/>
                <a:ea typeface="+mn-ea"/>
                <a:cs typeface="+mn-cs"/>
              </a:rPr>
              <a:t>􀂃 Somatic Cell Division - Overview</a:t>
            </a: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Interphase</a:t>
            </a:r>
            <a:r>
              <a:rPr lang="en-US" sz="1200" kern="1200" baseline="0" dirty="0" smtClean="0">
                <a:solidFill>
                  <a:schemeClr val="tx1"/>
                </a:solidFill>
                <a:latin typeface="+mn-lt"/>
                <a:ea typeface="+mn-ea"/>
                <a:cs typeface="+mn-cs"/>
              </a:rPr>
              <a:t> – 95% of cell cycle</a:t>
            </a:r>
          </a:p>
          <a:p>
            <a:r>
              <a:rPr lang="en-US" sz="1200" kern="1200" baseline="0" dirty="0" smtClean="0">
                <a:solidFill>
                  <a:schemeClr val="tx1"/>
                </a:solidFill>
                <a:latin typeface="+mn-lt"/>
                <a:ea typeface="+mn-ea"/>
                <a:cs typeface="+mn-cs"/>
              </a:rPr>
              <a:t>􀂃 Organelle duplication, DNA replication, Growth</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smtClean="0"/>
              <a:t>Epidermal Growth Factor (EGF) and Transforming Growth Factor-α (TGF-α).</a:t>
            </a:r>
            <a:r>
              <a:rPr lang="en-US" dirty="0" smtClean="0"/>
              <a:t> These two factors belong to the EGF family and share a common receptor. EGF was discovered by its ability to cause precocious tooth eruption and eyelid opening in newborn mice. EGF is </a:t>
            </a:r>
            <a:r>
              <a:rPr lang="en-US" dirty="0" err="1" smtClean="0"/>
              <a:t>mitogenic</a:t>
            </a:r>
            <a:r>
              <a:rPr lang="en-US" dirty="0" smtClean="0"/>
              <a:t> for a variety of epithelial cells, </a:t>
            </a:r>
            <a:r>
              <a:rPr lang="en-US" dirty="0" err="1" smtClean="0"/>
              <a:t>hepatocytes</a:t>
            </a:r>
            <a:r>
              <a:rPr lang="en-US" dirty="0" smtClean="0"/>
              <a:t>, and fibroblasts. It is widely distributed in tissue secretions and fluids, such as sweat, saliva, urine, and intestinal contents. In healing wounds of the skin, EGF is produced by </a:t>
            </a:r>
            <a:r>
              <a:rPr lang="en-US" dirty="0" err="1" smtClean="0"/>
              <a:t>keratinocytes</a:t>
            </a:r>
            <a:r>
              <a:rPr lang="en-US" dirty="0" smtClean="0"/>
              <a:t>, macrophages, and other inflammatory cells that migrate into the area. EGF binds to a receptor (EGFR) with intrinsic tyrosine </a:t>
            </a:r>
            <a:r>
              <a:rPr lang="en-US" dirty="0" err="1" smtClean="0"/>
              <a:t>kinase</a:t>
            </a:r>
            <a:r>
              <a:rPr lang="en-US" dirty="0" smtClean="0"/>
              <a:t> activity, triggering the signal transduction events described later. TGF-α was originally extracted from sarcoma virus-transformed cells and is involved in epithelial cell proliferation in embryos and adults and malignant transformation of normal cells to cancer. TGF-α has homology with EGF, binds to EGFR, and produces most of the biologic activities of EGF. The "EGF receptor" is actually a family of membrane tyrosine </a:t>
            </a:r>
            <a:r>
              <a:rPr lang="en-US" dirty="0" err="1" smtClean="0"/>
              <a:t>kinase</a:t>
            </a:r>
            <a:r>
              <a:rPr lang="en-US" dirty="0" smtClean="0"/>
              <a:t> receptors that respond to EGF, TGF-α, and other </a:t>
            </a:r>
            <a:r>
              <a:rPr lang="en-US" dirty="0" err="1" smtClean="0"/>
              <a:t>ligands</a:t>
            </a:r>
            <a:r>
              <a:rPr lang="en-US" dirty="0" smtClean="0"/>
              <a:t> of the EGF family.</a:t>
            </a:r>
            <a:r>
              <a:rPr lang="en-US" baseline="30000" dirty="0" smtClean="0">
                <a:hlinkClick r:id="rId3" action="ppaction://hlinkfile" tooltip="Go here now"/>
              </a:rPr>
              <a:t>44</a:t>
            </a:r>
            <a:r>
              <a:rPr lang="en-US" dirty="0" smtClean="0"/>
              <a:t> The main EGFR is referred to as EGFR1, or ERB B1. The ERB B2 receptor (also known as HER-2/</a:t>
            </a:r>
            <a:r>
              <a:rPr lang="en-US" dirty="0" err="1" smtClean="0"/>
              <a:t>Neu</a:t>
            </a:r>
            <a:r>
              <a:rPr lang="en-US" dirty="0" smtClean="0"/>
              <a:t>) has received great attention because it is </a:t>
            </a:r>
            <a:r>
              <a:rPr lang="en-US" dirty="0" err="1" smtClean="0"/>
              <a:t>overexpressed</a:t>
            </a:r>
            <a:r>
              <a:rPr lang="en-US" dirty="0" smtClean="0"/>
              <a:t> in breast cancers and is a therapeutic target.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P003029</a:t>
            </a:r>
            <a:r>
              <a:rPr lang="en-US" dirty="0" smtClean="0"/>
              <a:t> </a:t>
            </a:r>
            <a:r>
              <a:rPr lang="en-US" b="1" dirty="0" err="1" smtClean="0"/>
              <a:t>Hepatocyte</a:t>
            </a:r>
            <a:r>
              <a:rPr lang="en-US" b="1" dirty="0" smtClean="0"/>
              <a:t> Growth Factor (HGF).</a:t>
            </a:r>
            <a:r>
              <a:rPr lang="en-US" dirty="0" smtClean="0"/>
              <a:t> HGF was originally isolated from platelets and serum. Subsequent studies demonstrated that it is identical to a previously identified growth factor known as </a:t>
            </a:r>
            <a:r>
              <a:rPr lang="en-US" i="1" dirty="0" smtClean="0"/>
              <a:t>scatter factor</a:t>
            </a:r>
            <a:r>
              <a:rPr lang="en-US" dirty="0" smtClean="0"/>
              <a:t> (HGF is also referred to as HGF/scatter factor). It has </a:t>
            </a:r>
            <a:r>
              <a:rPr lang="en-US" dirty="0" err="1" smtClean="0"/>
              <a:t>mitogenic</a:t>
            </a:r>
            <a:r>
              <a:rPr lang="en-US" dirty="0" smtClean="0"/>
              <a:t> effects in most epithelial cells, including </a:t>
            </a:r>
            <a:r>
              <a:rPr lang="en-US" dirty="0" err="1" smtClean="0"/>
              <a:t>hepatocytes</a:t>
            </a:r>
            <a:r>
              <a:rPr lang="en-US" dirty="0" smtClean="0"/>
              <a:t> and cells of the </a:t>
            </a:r>
            <a:r>
              <a:rPr lang="en-US" dirty="0" err="1" smtClean="0"/>
              <a:t>biliary</a:t>
            </a:r>
            <a:r>
              <a:rPr lang="en-US" dirty="0" smtClean="0"/>
              <a:t> epithelium in the liver, and epithelial cells of the lungs, mammary gland, skin, and other tissues.</a:t>
            </a:r>
            <a:r>
              <a:rPr lang="en-US" baseline="30000" dirty="0" smtClean="0">
                <a:hlinkClick r:id="rId4" action="ppaction://hlinkfile" tooltip="Go here now"/>
              </a:rPr>
              <a:t>45</a:t>
            </a:r>
            <a:r>
              <a:rPr lang="en-US" dirty="0" smtClean="0"/>
              <a:t> Besides its </a:t>
            </a:r>
            <a:r>
              <a:rPr lang="en-US" dirty="0" err="1" smtClean="0"/>
              <a:t>mitogenic</a:t>
            </a:r>
            <a:r>
              <a:rPr lang="en-US" dirty="0" smtClean="0"/>
              <a:t> effects, HGF acts as a </a:t>
            </a:r>
            <a:r>
              <a:rPr lang="en-US" dirty="0" err="1" smtClean="0"/>
              <a:t>morphogen</a:t>
            </a:r>
            <a:r>
              <a:rPr lang="en-US" dirty="0" smtClean="0"/>
              <a:t> in embryonic development and promotes cell scattering and migration. This factor is produced by fibroblasts, endothelial cells, and liver </a:t>
            </a:r>
            <a:r>
              <a:rPr lang="en-US" dirty="0" err="1" smtClean="0"/>
              <a:t>nonparenchymal</a:t>
            </a:r>
            <a:r>
              <a:rPr lang="en-US" dirty="0" smtClean="0"/>
              <a:t> cells. The receptor for HGF is the product of the proto-oncogene c-</a:t>
            </a:r>
            <a:r>
              <a:rPr lang="en-US" i="1" dirty="0" smtClean="0"/>
              <a:t>MET,</a:t>
            </a:r>
            <a:r>
              <a:rPr lang="en-US" dirty="0" smtClean="0"/>
              <a:t> which is frequently </a:t>
            </a:r>
            <a:r>
              <a:rPr lang="en-US" dirty="0" err="1" smtClean="0"/>
              <a:t>overexpressed</a:t>
            </a:r>
            <a:r>
              <a:rPr lang="en-US" dirty="0" smtClean="0"/>
              <a:t> in human tumors. HGF signaling is required for survival during embryonic development, as demonstrated by the lethality of knockout mice lacking c-</a:t>
            </a:r>
            <a:r>
              <a:rPr lang="en-US" i="1" dirty="0" smtClean="0"/>
              <a:t>MET</a:t>
            </a:r>
            <a:r>
              <a:rPr lang="en-US" dirty="0" smtClean="0"/>
              <a:t>.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P003030</a:t>
            </a:r>
            <a:r>
              <a:rPr lang="en-US" dirty="0" smtClean="0"/>
              <a:t> </a:t>
            </a:r>
            <a:r>
              <a:rPr lang="en-US" b="1" dirty="0" smtClean="0"/>
              <a:t>Vascular Endothelial Growth Factor (VEGF).</a:t>
            </a:r>
            <a:r>
              <a:rPr lang="en-US" dirty="0" smtClean="0"/>
              <a:t> VEGF is a family of peptides that includes VEGF-A (referred throughout as VEGF), VEGF-B, VEGF-C, VEGF-D, and placental growth factor. VEGF is a potent inducer of blood vessel formation in early development </a:t>
            </a:r>
            <a:r>
              <a:rPr lang="en-US" i="1" dirty="0" smtClean="0"/>
              <a:t>(</a:t>
            </a:r>
            <a:r>
              <a:rPr lang="en-US" i="1" dirty="0" err="1" smtClean="0"/>
              <a:t>vasculogenesis</a:t>
            </a:r>
            <a:r>
              <a:rPr lang="en-US" i="1" dirty="0" smtClean="0"/>
              <a:t>)</a:t>
            </a:r>
            <a:r>
              <a:rPr lang="en-US" dirty="0" smtClean="0"/>
              <a:t> and has a central role in the growth of new blood vessels </a:t>
            </a:r>
            <a:r>
              <a:rPr lang="en-US" i="1" dirty="0" smtClean="0"/>
              <a:t>(angiogenesis)</a:t>
            </a:r>
            <a:r>
              <a:rPr lang="en-US" dirty="0" smtClean="0"/>
              <a:t> in adults (see </a:t>
            </a:r>
            <a:r>
              <a:rPr lang="en-US" dirty="0" smtClean="0">
                <a:hlinkClick r:id="rId5" action="ppaction://hlinkfile" tooltip="Go here now"/>
              </a:rPr>
              <a:t>Table 3-3</a:t>
            </a:r>
            <a:r>
              <a:rPr lang="en-US" dirty="0" smtClean="0"/>
              <a:t>).</a:t>
            </a:r>
            <a:r>
              <a:rPr lang="en-US" baseline="30000" dirty="0" smtClean="0">
                <a:hlinkClick r:id="rId6" action="ppaction://hlinkfile" tooltip="Go here now"/>
              </a:rPr>
              <a:t>46</a:t>
            </a:r>
            <a:r>
              <a:rPr lang="en-US" dirty="0" smtClean="0"/>
              <a:t> It promotes angiogenesis in tumors, chronic inflammation, and healing of wounds. Mice that lack a single allele of the gene (heterozygous VEGF knockout mice) die during embryonic development with defective </a:t>
            </a:r>
            <a:r>
              <a:rPr lang="en-US" dirty="0" err="1" smtClean="0"/>
              <a:t>vasculogenesis</a:t>
            </a:r>
            <a:r>
              <a:rPr lang="en-US" dirty="0" smtClean="0"/>
              <a:t> and </a:t>
            </a:r>
            <a:r>
              <a:rPr lang="en-US" dirty="0" err="1" smtClean="0"/>
              <a:t>hematopoiesis</a:t>
            </a:r>
            <a:r>
              <a:rPr lang="en-US" dirty="0" smtClean="0"/>
              <a:t>. VEGF family members signal through three tyrosine </a:t>
            </a:r>
            <a:r>
              <a:rPr lang="en-US" dirty="0" err="1" smtClean="0"/>
              <a:t>kinase</a:t>
            </a:r>
            <a:r>
              <a:rPr lang="en-US" dirty="0" smtClean="0"/>
              <a:t> receptors: VEGFR-1, VEGFR-2, and VEGFR-3. VEGFR-2 is located in endothelial cells and is the main receptor for the </a:t>
            </a:r>
            <a:r>
              <a:rPr lang="en-US" dirty="0" err="1" smtClean="0"/>
              <a:t>vasculogenic</a:t>
            </a:r>
            <a:r>
              <a:rPr lang="en-US" dirty="0" smtClean="0"/>
              <a:t> and </a:t>
            </a:r>
            <a:r>
              <a:rPr lang="en-US" dirty="0" err="1" smtClean="0"/>
              <a:t>angiogenic</a:t>
            </a:r>
            <a:r>
              <a:rPr lang="en-US" dirty="0" smtClean="0"/>
              <a:t> effects of VEGF. The role of VEGFR-1 is less well understood, but it may facilitate the mobilization of endothelial stem cells and has a role in inflammation. VEGF-C and VEGF-D bind to VEGFR-3 and act on lymphatic endothelial cells to induce the production of lymphatic vessels (</a:t>
            </a:r>
            <a:r>
              <a:rPr lang="en-US" dirty="0" err="1" smtClean="0"/>
              <a:t>lymphangiogenesis</a:t>
            </a:r>
            <a:r>
              <a:rPr lang="en-US" dirty="0" smtClean="0"/>
              <a:t>). VEGF-B binds exclusively to VEGFR-1. It is not required for </a:t>
            </a:r>
            <a:r>
              <a:rPr lang="en-US" dirty="0" err="1" smtClean="0"/>
              <a:t>vasculogenesis</a:t>
            </a:r>
            <a:r>
              <a:rPr lang="en-US" dirty="0" smtClean="0"/>
              <a:t> or angiogenesis, but may play a role in maintenance of myocardial function.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P003031</a:t>
            </a:r>
            <a:r>
              <a:rPr lang="en-US" dirty="0" smtClean="0"/>
              <a:t> </a:t>
            </a:r>
            <a:r>
              <a:rPr lang="en-US" b="1" dirty="0" smtClean="0"/>
              <a:t>Platelet-Derived Growth Factor (PDGF).</a:t>
            </a:r>
            <a:r>
              <a:rPr lang="en-US" dirty="0" smtClean="0"/>
              <a:t> PDGF is a family of several closely related proteins, each consisting of two chains designated </a:t>
            </a:r>
            <a:r>
              <a:rPr lang="en-US" i="1" dirty="0" smtClean="0"/>
              <a:t>A</a:t>
            </a:r>
            <a:r>
              <a:rPr lang="en-US" dirty="0" smtClean="0"/>
              <a:t> and </a:t>
            </a:r>
            <a:r>
              <a:rPr lang="en-US" i="1" dirty="0" smtClean="0"/>
              <a:t>B</a:t>
            </a:r>
            <a:r>
              <a:rPr lang="en-US" dirty="0" smtClean="0"/>
              <a:t>. All three </a:t>
            </a:r>
            <a:r>
              <a:rPr lang="en-US" dirty="0" err="1" smtClean="0"/>
              <a:t>isoforms</a:t>
            </a:r>
            <a:r>
              <a:rPr lang="en-US" dirty="0" smtClean="0"/>
              <a:t> of PDGF (AA, AB, and BB) are secreted and are biologically active. Recently, two new </a:t>
            </a:r>
            <a:r>
              <a:rPr lang="en-US" dirty="0" err="1" smtClean="0"/>
              <a:t>isoforms</a:t>
            </a:r>
            <a:r>
              <a:rPr lang="en-US" dirty="0" smtClean="0"/>
              <a:t>-PDGF-C and PDGF-D-have been identified. PDGF </a:t>
            </a:r>
            <a:r>
              <a:rPr lang="en-US" dirty="0" err="1" smtClean="0"/>
              <a:t>isoforms</a:t>
            </a:r>
            <a:r>
              <a:rPr lang="en-US" dirty="0" smtClean="0"/>
              <a:t> exert their effects by binding to two cell-surface receptors, designated PDGFR α and β, which have different </a:t>
            </a:r>
            <a:r>
              <a:rPr lang="en-US" dirty="0" err="1" smtClean="0"/>
              <a:t>ligand</a:t>
            </a:r>
            <a:r>
              <a:rPr lang="en-US" dirty="0" smtClean="0"/>
              <a:t> specificities.</a:t>
            </a:r>
            <a:r>
              <a:rPr lang="en-US" baseline="30000" dirty="0" smtClean="0">
                <a:hlinkClick r:id="rId7" action="ppaction://hlinkfile" tooltip="Go here now"/>
              </a:rPr>
              <a:t>47</a:t>
            </a:r>
            <a:r>
              <a:rPr lang="en-US" dirty="0" smtClean="0"/>
              <a:t> PDGF is stored in platelet α granules and is released on platelet activation. It can also be produced by a variety of other cells, including activated macrophages, endothelial cells, smooth muscle cells, and many tumor cells. PDGF causes migration and proliferation of fibroblasts, smooth muscle cells, and </a:t>
            </a:r>
            <a:r>
              <a:rPr lang="en-US" dirty="0" err="1" smtClean="0"/>
              <a:t>monocytes</a:t>
            </a:r>
            <a:r>
              <a:rPr lang="en-US" dirty="0" smtClean="0"/>
              <a:t>, as demonstrated by defects in these functions in mice deficient in either the A or the B chain of PDGF. It also participates in the activation of hepatic </a:t>
            </a:r>
            <a:r>
              <a:rPr lang="en-US" dirty="0" err="1" smtClean="0"/>
              <a:t>stellate</a:t>
            </a:r>
            <a:r>
              <a:rPr lang="en-US" dirty="0" smtClean="0"/>
              <a:t> cells in the initial steps of liver fibrosis (</a:t>
            </a:r>
            <a:r>
              <a:rPr lang="en-US" dirty="0" smtClean="0">
                <a:hlinkClick r:id="rId8" action="ppaction://hlinkfile" tooltip="Go here now"/>
              </a:rPr>
              <a:t>Chapter 18</a:t>
            </a:r>
            <a:r>
              <a:rPr lang="en-US" dirty="0" smtClean="0"/>
              <a:t>).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P003032</a:t>
            </a:r>
            <a:r>
              <a:rPr lang="en-US" dirty="0" smtClean="0"/>
              <a:t> </a:t>
            </a:r>
            <a:r>
              <a:rPr lang="en-US" b="1" dirty="0" smtClean="0"/>
              <a:t>Fibroblast Growth Factor (FGF).</a:t>
            </a:r>
            <a:r>
              <a:rPr lang="en-US" dirty="0" smtClean="0"/>
              <a:t> This is a family of growth factors containing more than 10 members, of which acidic FGF (</a:t>
            </a:r>
            <a:r>
              <a:rPr lang="en-US" dirty="0" err="1" smtClean="0"/>
              <a:t>aFGF</a:t>
            </a:r>
            <a:r>
              <a:rPr lang="en-US" dirty="0" smtClean="0"/>
              <a:t>, or FGF-1) and basic FGF (</a:t>
            </a:r>
            <a:r>
              <a:rPr lang="en-US" dirty="0" err="1" smtClean="0"/>
              <a:t>bFGF</a:t>
            </a:r>
            <a:r>
              <a:rPr lang="en-US" dirty="0" smtClean="0"/>
              <a:t>, or FGF-2) are the best characterized. FGF-1 and FGF-2 are made by a variety of cells. Released FGFs associate with </a:t>
            </a:r>
            <a:r>
              <a:rPr lang="en-US" dirty="0" err="1" smtClean="0"/>
              <a:t>heparan</a:t>
            </a:r>
            <a:r>
              <a:rPr lang="en-US" dirty="0" smtClean="0"/>
              <a:t> sulfate in the ECM, which can serve as a reservoir for storing inactive factors. FGFs are recognized by a family of cell-surface receptors that have intrinsic tyrosine </a:t>
            </a:r>
            <a:r>
              <a:rPr lang="en-US" dirty="0" err="1" smtClean="0"/>
              <a:t>kinase</a:t>
            </a:r>
            <a:r>
              <a:rPr lang="en-US" dirty="0" smtClean="0"/>
              <a:t> activity. A large number of functions are attributed to FGFs, including the following: </a:t>
            </a:r>
            <a:r>
              <a:rPr lang="en-US" i="1" dirty="0" smtClean="0"/>
              <a:t>New blood vessel formation (angiogenesis):</a:t>
            </a:r>
            <a:r>
              <a:rPr lang="en-US" dirty="0" smtClean="0"/>
              <a:t> FGF-2, in particular, has the ability to induce the steps necessary for new blood vessel formation both in vivo and in vitro (see below). </a:t>
            </a:r>
          </a:p>
          <a:p>
            <a:r>
              <a:rPr lang="en-US" i="1" dirty="0" smtClean="0"/>
              <a:t>Wound repair:</a:t>
            </a:r>
            <a:r>
              <a:rPr lang="en-US" dirty="0" smtClean="0"/>
              <a:t> FGFs participate in macrophage, fibroblast, and endothelial cell migration in damaged tissues and migration of epithelium to form new epidermis. </a:t>
            </a:r>
          </a:p>
          <a:p>
            <a:r>
              <a:rPr lang="en-US" i="1" dirty="0" smtClean="0"/>
              <a:t>Development:</a:t>
            </a:r>
            <a:r>
              <a:rPr lang="en-US" dirty="0" smtClean="0"/>
              <a:t> FGFs play a role in skeletal muscle development and in lung maturation. For example, FGF-6 and its receptor induce </a:t>
            </a:r>
            <a:r>
              <a:rPr lang="en-US" dirty="0" err="1" smtClean="0"/>
              <a:t>myoblast</a:t>
            </a:r>
            <a:r>
              <a:rPr lang="en-US" dirty="0" smtClean="0"/>
              <a:t> proliferation and suppress </a:t>
            </a:r>
            <a:r>
              <a:rPr lang="en-US" dirty="0" err="1" smtClean="0"/>
              <a:t>myocyte</a:t>
            </a:r>
            <a:r>
              <a:rPr lang="en-US" dirty="0" smtClean="0"/>
              <a:t> differentiation, providing a supply of proliferating </a:t>
            </a:r>
            <a:r>
              <a:rPr lang="en-US" dirty="0" err="1" smtClean="0"/>
              <a:t>myocytes</a:t>
            </a:r>
            <a:r>
              <a:rPr lang="en-US" dirty="0" smtClean="0"/>
              <a:t>. FGF-2 is also thought to be involved in the generation of </a:t>
            </a:r>
            <a:r>
              <a:rPr lang="en-US" dirty="0" err="1" smtClean="0"/>
              <a:t>angioblasts</a:t>
            </a:r>
            <a:r>
              <a:rPr lang="en-US" dirty="0" smtClean="0"/>
              <a:t> during embryogenesis. FGF-1 and FGF-2 are involved in the specification of the liver from </a:t>
            </a:r>
            <a:r>
              <a:rPr lang="en-US" dirty="0" err="1" smtClean="0"/>
              <a:t>endodermal</a:t>
            </a:r>
            <a:r>
              <a:rPr lang="en-US" dirty="0" smtClean="0"/>
              <a:t> cells.</a:t>
            </a:r>
            <a:r>
              <a:rPr lang="en-US" baseline="30000" dirty="0" smtClean="0">
                <a:hlinkClick r:id="rId9" action="ppaction://hlinkfile" tooltip="Go here now"/>
              </a:rPr>
              <a:t>48</a:t>
            </a:r>
            <a:r>
              <a:rPr lang="en-US" dirty="0" smtClean="0"/>
              <a:t> </a:t>
            </a:r>
          </a:p>
          <a:p>
            <a:r>
              <a:rPr lang="en-US" i="1" dirty="0" err="1" smtClean="0"/>
              <a:t>Hematopoiesis:</a:t>
            </a:r>
            <a:r>
              <a:rPr lang="en-US" dirty="0" err="1" smtClean="0"/>
              <a:t>FGFs</a:t>
            </a:r>
            <a:r>
              <a:rPr lang="en-US" dirty="0" smtClean="0"/>
              <a:t> have been implicated in the differentiation of specific lineages of blood cells and development of bone marrow </a:t>
            </a:r>
            <a:r>
              <a:rPr lang="en-US" dirty="0" err="1" smtClean="0"/>
              <a:t>stroma</a:t>
            </a:r>
            <a:r>
              <a:rPr lang="en-US" dirty="0" smtClean="0"/>
              <a:t>.</a:t>
            </a:r>
          </a:p>
          <a:p>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P003033</a:t>
            </a:r>
            <a:r>
              <a:rPr lang="en-US" dirty="0" smtClean="0"/>
              <a:t> page 96 page 97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P0097</a:t>
            </a:r>
            <a:r>
              <a:rPr lang="en-US" dirty="0" smtClean="0"/>
              <a:t> </a:t>
            </a:r>
            <a:r>
              <a:rPr lang="en-US" b="1" dirty="0" smtClean="0"/>
              <a:t>TGF-β and Related Growth Factors.</a:t>
            </a:r>
            <a:r>
              <a:rPr lang="en-US" dirty="0" smtClean="0"/>
              <a:t> TGF-β belongs to a family of homologous polypeptides that includes three TGF-β </a:t>
            </a:r>
            <a:r>
              <a:rPr lang="en-US" dirty="0" err="1" smtClean="0"/>
              <a:t>isoforms</a:t>
            </a:r>
            <a:r>
              <a:rPr lang="en-US" dirty="0" smtClean="0"/>
              <a:t> (TGF-β1, TGF-β2, TGF-β3) and factors with wide-ranging functions, such as bone morphogenetic proteins (BMPs), </a:t>
            </a:r>
            <a:r>
              <a:rPr lang="en-US" dirty="0" err="1" smtClean="0"/>
              <a:t>activins</a:t>
            </a:r>
            <a:r>
              <a:rPr lang="en-US" dirty="0" smtClean="0"/>
              <a:t>, </a:t>
            </a:r>
            <a:r>
              <a:rPr lang="en-US" dirty="0" err="1" smtClean="0"/>
              <a:t>inhibins</a:t>
            </a:r>
            <a:r>
              <a:rPr lang="en-US" dirty="0" smtClean="0"/>
              <a:t>, and </a:t>
            </a:r>
            <a:r>
              <a:rPr lang="en-US" dirty="0" err="1" smtClean="0"/>
              <a:t>mullerian</a:t>
            </a:r>
            <a:r>
              <a:rPr lang="en-US" dirty="0" smtClean="0"/>
              <a:t> inhibiting substance.</a:t>
            </a:r>
            <a:r>
              <a:rPr lang="en-US" baseline="30000" dirty="0" smtClean="0">
                <a:hlinkClick r:id="rId10" action="ppaction://hlinkfile" tooltip="Go here now"/>
              </a:rPr>
              <a:t>49</a:t>
            </a:r>
            <a:r>
              <a:rPr lang="en-US" dirty="0" smtClean="0"/>
              <a:t> TGF-β1 has the most widespread distribution in mammals and will be referred to as TGF-β. It is a </a:t>
            </a:r>
            <a:r>
              <a:rPr lang="en-US" dirty="0" err="1" smtClean="0"/>
              <a:t>homodimeric</a:t>
            </a:r>
            <a:r>
              <a:rPr lang="en-US" dirty="0" smtClean="0"/>
              <a:t> protein produced by a variety of different cell types, including platelets, endothelial cells, lymphocytes, and macrophages. Native TGF-</a:t>
            </a:r>
            <a:r>
              <a:rPr lang="en-US" dirty="0" err="1" smtClean="0"/>
              <a:t>βs</a:t>
            </a:r>
            <a:r>
              <a:rPr lang="en-US" dirty="0" smtClean="0"/>
              <a:t> are synthesized as precursor proteins, which are secreted and then </a:t>
            </a:r>
            <a:r>
              <a:rPr lang="en-US" dirty="0" err="1" smtClean="0"/>
              <a:t>proteolytically</a:t>
            </a:r>
            <a:r>
              <a:rPr lang="en-US" dirty="0" smtClean="0"/>
              <a:t> cleaved to yield the biologically active growth factor and a second </a:t>
            </a:r>
            <a:r>
              <a:rPr lang="en-US" i="1" dirty="0" smtClean="0"/>
              <a:t>latent</a:t>
            </a:r>
            <a:r>
              <a:rPr lang="en-US" dirty="0" smtClean="0"/>
              <a:t> component. Active TGF-β binds to two cell surface receptors (types I and II) with serine/</a:t>
            </a:r>
            <a:r>
              <a:rPr lang="en-US" dirty="0" err="1" smtClean="0"/>
              <a:t>threonine</a:t>
            </a:r>
            <a:r>
              <a:rPr lang="en-US" dirty="0" smtClean="0"/>
              <a:t> </a:t>
            </a:r>
            <a:r>
              <a:rPr lang="en-US" dirty="0" err="1" smtClean="0"/>
              <a:t>kinase</a:t>
            </a:r>
            <a:r>
              <a:rPr lang="en-US" dirty="0" smtClean="0"/>
              <a:t> activity and triggers the </a:t>
            </a:r>
            <a:r>
              <a:rPr lang="en-US" dirty="0" err="1" smtClean="0"/>
              <a:t>phosphorylation</a:t>
            </a:r>
            <a:r>
              <a:rPr lang="en-US" dirty="0" smtClean="0"/>
              <a:t> of </a:t>
            </a:r>
            <a:r>
              <a:rPr lang="en-US" dirty="0" err="1" smtClean="0"/>
              <a:t>cytoplasmic</a:t>
            </a:r>
            <a:r>
              <a:rPr lang="en-US" dirty="0" smtClean="0"/>
              <a:t> transcription factors called </a:t>
            </a:r>
            <a:r>
              <a:rPr lang="en-US" i="1" dirty="0" smtClean="0"/>
              <a:t>Smads</a:t>
            </a:r>
            <a:r>
              <a:rPr lang="en-US" dirty="0" smtClean="0"/>
              <a:t>.</a:t>
            </a:r>
            <a:r>
              <a:rPr lang="en-US" baseline="30000" dirty="0" smtClean="0">
                <a:hlinkClick r:id="rId11" action="ppaction://hlinkfile" tooltip="Go here now"/>
              </a:rPr>
              <a:t>50</a:t>
            </a:r>
            <a:r>
              <a:rPr lang="en-US" dirty="0" smtClean="0"/>
              <a:t> TGF-β first binds to a type II receptor, which then forms a complex with a type I receptor, leading to the </a:t>
            </a:r>
            <a:r>
              <a:rPr lang="en-US" dirty="0" err="1" smtClean="0"/>
              <a:t>phosphorylation</a:t>
            </a:r>
            <a:r>
              <a:rPr lang="en-US" dirty="0" smtClean="0"/>
              <a:t> of </a:t>
            </a:r>
            <a:r>
              <a:rPr lang="en-US" dirty="0" err="1" smtClean="0"/>
              <a:t>Smad</a:t>
            </a:r>
            <a:r>
              <a:rPr lang="en-US" dirty="0" smtClean="0"/>
              <a:t> 2 and 3. </a:t>
            </a:r>
            <a:r>
              <a:rPr lang="en-US" dirty="0" err="1" smtClean="0"/>
              <a:t>Phosphorylated</a:t>
            </a:r>
            <a:r>
              <a:rPr lang="en-US" dirty="0" smtClean="0"/>
              <a:t> Smad2 and 3 form </a:t>
            </a:r>
            <a:r>
              <a:rPr lang="en-US" dirty="0" err="1" smtClean="0"/>
              <a:t>heterodimers</a:t>
            </a:r>
            <a:r>
              <a:rPr lang="en-US" dirty="0" smtClean="0"/>
              <a:t> with Smad4, which enter the nucleus and associate with other DNA-binding proteins to activate or inhibit gene transcription. TGF-β has multiple and often opposing effects depending on the tissue and the type of injury. Agents that have multiple effects are called </a:t>
            </a:r>
            <a:r>
              <a:rPr lang="en-US" dirty="0" err="1" smtClean="0"/>
              <a:t>pleiotropic</a:t>
            </a:r>
            <a:r>
              <a:rPr lang="en-US" dirty="0" smtClean="0"/>
              <a:t>; because of the large diversity of TGF-β effects, it has been said that TGF-β is </a:t>
            </a:r>
            <a:r>
              <a:rPr lang="en-US" dirty="0" err="1" smtClean="0"/>
              <a:t>pleiotropic</a:t>
            </a:r>
            <a:r>
              <a:rPr lang="en-US" dirty="0" smtClean="0"/>
              <a:t> with a vengeance. </a:t>
            </a:r>
            <a:r>
              <a:rPr lang="en-US" i="1" dirty="0" smtClean="0"/>
              <a:t>TGF-β is a growth inhibitor for most epithelial cell types and for leukocytes</a:t>
            </a:r>
            <a:r>
              <a:rPr lang="en-US" dirty="0" smtClean="0"/>
              <a:t>.</a:t>
            </a:r>
            <a:r>
              <a:rPr lang="en-US" baseline="30000" dirty="0" smtClean="0">
                <a:hlinkClick r:id="rId12" action="ppaction://hlinkfile" tooltip="Go here now"/>
              </a:rPr>
              <a:t>51</a:t>
            </a:r>
            <a:r>
              <a:rPr lang="en-US" dirty="0" smtClean="0"/>
              <a:t> It blocks the cell cycle by increasing the expression of cell-cycle inhibitors of the </a:t>
            </a:r>
            <a:r>
              <a:rPr lang="en-US" dirty="0" err="1" smtClean="0"/>
              <a:t>Cip</a:t>
            </a:r>
            <a:r>
              <a:rPr lang="en-US" dirty="0" smtClean="0"/>
              <a:t>/Kip and INK4/ARF families (see </a:t>
            </a:r>
            <a:r>
              <a:rPr lang="en-US" dirty="0" smtClean="0">
                <a:hlinkClick r:id="rId13" action="ppaction://hlinkfile" tooltip="Go here now"/>
              </a:rPr>
              <a:t>Chapter 7</a:t>
            </a:r>
            <a:r>
              <a:rPr lang="en-US" dirty="0" smtClean="0"/>
              <a:t>). Loss of TGF-β receptors frequently occurs in human tumors, providing a proliferative advantage to tumor cells. </a:t>
            </a:r>
          </a:p>
          <a:p>
            <a:r>
              <a:rPr lang="en-US" dirty="0" smtClean="0"/>
              <a:t>The effects of TGF-β on </a:t>
            </a:r>
            <a:r>
              <a:rPr lang="en-US" dirty="0" err="1" smtClean="0"/>
              <a:t>mesenchymal</a:t>
            </a:r>
            <a:r>
              <a:rPr lang="en-US" dirty="0" smtClean="0"/>
              <a:t> cells depend on concentration and culture conditions, it generally </a:t>
            </a:r>
            <a:r>
              <a:rPr lang="en-US" i="1" dirty="0" smtClean="0"/>
              <a:t>stimulates the proliferation of fibroblasts and smooth muscle cells.</a:t>
            </a:r>
            <a:r>
              <a:rPr lang="en-US" dirty="0" smtClean="0"/>
              <a:t> </a:t>
            </a:r>
          </a:p>
          <a:p>
            <a:r>
              <a:rPr lang="en-US" i="1" dirty="0" smtClean="0"/>
              <a:t>TGF-β is a potent </a:t>
            </a:r>
            <a:r>
              <a:rPr lang="en-US" i="1" dirty="0" err="1" smtClean="0"/>
              <a:t>fibrogenic</a:t>
            </a:r>
            <a:r>
              <a:rPr lang="en-US" i="1" dirty="0" smtClean="0"/>
              <a:t> agent</a:t>
            </a:r>
            <a:r>
              <a:rPr lang="en-US" dirty="0" smtClean="0"/>
              <a:t> that stimulates fibroblast </a:t>
            </a:r>
            <a:r>
              <a:rPr lang="en-US" dirty="0" err="1" smtClean="0"/>
              <a:t>chemotaxis</a:t>
            </a:r>
            <a:r>
              <a:rPr lang="en-US" dirty="0" smtClean="0"/>
              <a:t>, enhances the production of collagen, </a:t>
            </a:r>
            <a:r>
              <a:rPr lang="en-US" dirty="0" err="1" smtClean="0"/>
              <a:t>fibronectin</a:t>
            </a:r>
            <a:r>
              <a:rPr lang="en-US" dirty="0" smtClean="0"/>
              <a:t>, and </a:t>
            </a:r>
            <a:r>
              <a:rPr lang="en-US" dirty="0" err="1" smtClean="0"/>
              <a:t>proteoglycans</a:t>
            </a:r>
            <a:r>
              <a:rPr lang="en-US" dirty="0" smtClean="0"/>
              <a:t>. It inhibits collagen degradation by decreasing matrix proteases and increasing protease inhibitor activities. TGF-β is involved in the development of fibrosis in a variety of chronic inflammatory conditions particularly in the lungs, kidney, and liver. </a:t>
            </a:r>
          </a:p>
          <a:p>
            <a:r>
              <a:rPr lang="en-US" i="1" dirty="0" smtClean="0"/>
              <a:t>TGF-β has a strong anti-inflammatory effect.</a:t>
            </a:r>
            <a:r>
              <a:rPr lang="en-US" dirty="0" smtClean="0"/>
              <a:t> Knockout mice lacking the </a:t>
            </a:r>
            <a:r>
              <a:rPr lang="en-US" i="1" dirty="0" smtClean="0"/>
              <a:t>TGF-β1</a:t>
            </a:r>
            <a:r>
              <a:rPr lang="en-US" dirty="0" smtClean="0"/>
              <a:t> gene have widespread inflammation and abundant lymphocyte proliferation, presumably because of unregulated T-cell proliferation and macrophage activation.</a:t>
            </a:r>
          </a:p>
          <a:p>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P003034</a:t>
            </a:r>
            <a:r>
              <a:rPr lang="en-US" dirty="0" smtClean="0"/>
              <a:t> </a:t>
            </a:r>
            <a:r>
              <a:rPr lang="en-US" b="1" dirty="0" smtClean="0"/>
              <a:t>Cytokines.</a:t>
            </a:r>
            <a:r>
              <a:rPr lang="en-US" dirty="0" smtClean="0"/>
              <a:t> Cytokines have important functions as mediators of inflammation and immune responses (</a:t>
            </a:r>
            <a:r>
              <a:rPr lang="en-US" dirty="0" smtClean="0">
                <a:hlinkClick r:id="rId14" action="ppaction://hlinkfile" tooltip="Go here now"/>
              </a:rPr>
              <a:t>Chapter 6</a:t>
            </a:r>
            <a:r>
              <a:rPr lang="en-US" dirty="0" smtClean="0"/>
              <a:t>). Some of these proteins can be placed into the larger functional group of polypeptide growth factors because they have growth-promoting activities for a variety of cells. These are discussed in the appropriate chapters.</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Figure 3-8 General patterns of intercellular signaling demonstrating </a:t>
            </a:r>
            <a:r>
              <a:rPr lang="en-US" sz="1200" kern="1200" dirty="0" err="1" smtClean="0">
                <a:solidFill>
                  <a:schemeClr val="tx1"/>
                </a:solidFill>
                <a:latin typeface="+mn-lt"/>
                <a:ea typeface="+mn-ea"/>
                <a:cs typeface="+mn-cs"/>
              </a:rPr>
              <a:t>autocrine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paracrine</a:t>
            </a:r>
            <a:r>
              <a:rPr lang="en-US" sz="1200" kern="1200" dirty="0" smtClean="0">
                <a:solidFill>
                  <a:schemeClr val="tx1"/>
                </a:solidFill>
                <a:latin typeface="+mn-lt"/>
                <a:ea typeface="+mn-ea"/>
                <a:cs typeface="+mn-cs"/>
              </a:rPr>
              <a:t>, and endocrine signaling </a:t>
            </a:r>
            <a:r>
              <a:rPr lang="en-US" dirty="0" err="1" smtClean="0"/>
              <a:t>SIGNALING</a:t>
            </a:r>
            <a:r>
              <a:rPr lang="en-US" dirty="0" smtClean="0"/>
              <a:t> MECHANISMS IN CELL GROWTH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HC003011</a:t>
            </a:r>
            <a:r>
              <a:rPr lang="en-US" dirty="0" smtClean="0"/>
              <a:t> All growth factors function by binding to specific receptors, which deliver signals to the target cells. These signals have two general effects: (1) they stimulate the transcription of many genes that were silent in the resting cells, and (2) several of these genes regulate the entry of the cells into the cell cycle and their passage through the various stages of the cell cycle. In this section we review the process of receptor-initiated signal transduction as it applies to growth factors and signaling molecules in general, and their role in regulating the cell cycle.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P003036</a:t>
            </a:r>
            <a:r>
              <a:rPr lang="en-US" dirty="0" smtClean="0"/>
              <a:t> Cell proliferation is a tightly regulated process that involves a large number of molecules and interrelated pathways. The first event that initiates cell proliferation is, usually, the binding of a signaling molecule, the </a:t>
            </a:r>
            <a:r>
              <a:rPr lang="en-US" i="1" dirty="0" err="1" smtClean="0"/>
              <a:t>ligand</a:t>
            </a:r>
            <a:r>
              <a:rPr lang="en-US" i="1" dirty="0" smtClean="0"/>
              <a:t>,</a:t>
            </a:r>
            <a:r>
              <a:rPr lang="en-US" dirty="0" smtClean="0"/>
              <a:t> to a specific cell </a:t>
            </a:r>
            <a:r>
              <a:rPr lang="en-US" i="1" dirty="0" smtClean="0"/>
              <a:t>receptor.</a:t>
            </a:r>
            <a:r>
              <a:rPr lang="en-US" dirty="0" smtClean="0"/>
              <a:t> As we shall see, typical </a:t>
            </a:r>
            <a:r>
              <a:rPr lang="en-US" dirty="0" err="1" smtClean="0"/>
              <a:t>ligands</a:t>
            </a:r>
            <a:r>
              <a:rPr lang="en-US" dirty="0" smtClean="0"/>
              <a:t> are growth factors and proteins of the ECM. We describe different classes of receptor molecules and the pathways by which receptor activation initiates a cascade of events leading to expression of specific genes. We end this section with brief comments about transcription factors.</a:t>
            </a:r>
            <a:r>
              <a:rPr lang="en-US" i="1" dirty="0" smtClean="0"/>
              <a:t> </a:t>
            </a:r>
            <a:r>
              <a:rPr lang="en-US" i="1" dirty="0" err="1" smtClean="0"/>
              <a:t>Autocrine</a:t>
            </a:r>
            <a:r>
              <a:rPr lang="en-US" i="1" dirty="0" smtClean="0"/>
              <a:t> signaling:</a:t>
            </a:r>
            <a:r>
              <a:rPr lang="en-US" dirty="0" smtClean="0"/>
              <a:t> Cells respond to the signaling molecules that they themselves secrete, thus establishing an </a:t>
            </a:r>
            <a:r>
              <a:rPr lang="en-US" i="1" dirty="0" err="1" smtClean="0"/>
              <a:t>autocrine</a:t>
            </a:r>
            <a:r>
              <a:rPr lang="en-US" i="1" dirty="0" smtClean="0"/>
              <a:t> loop</a:t>
            </a:r>
            <a:r>
              <a:rPr lang="en-US" dirty="0" smtClean="0"/>
              <a:t>. Several polypeptide growth factors and cytokines act in this manner. </a:t>
            </a:r>
            <a:r>
              <a:rPr lang="en-US" dirty="0" err="1" smtClean="0"/>
              <a:t>Autocrine</a:t>
            </a:r>
            <a:r>
              <a:rPr lang="en-US" dirty="0" smtClean="0"/>
              <a:t> growth regulation plays a role in liver regeneration, proliferation of antigen-stimulated lymphocytes, and the growth of some tumors. Tumors frequently overproduce growth factors and their receptors, thus stimulating their own proliferation through an </a:t>
            </a:r>
            <a:r>
              <a:rPr lang="en-US" dirty="0" err="1" smtClean="0"/>
              <a:t>autocrine</a:t>
            </a:r>
            <a:r>
              <a:rPr lang="en-US" dirty="0" smtClean="0"/>
              <a:t> loop. </a:t>
            </a:r>
          </a:p>
          <a:p>
            <a:r>
              <a:rPr lang="en-US" i="1" dirty="0" err="1" smtClean="0"/>
              <a:t>Paracrine</a:t>
            </a:r>
            <a:r>
              <a:rPr lang="en-US" i="1" dirty="0" smtClean="0"/>
              <a:t> signaling:</a:t>
            </a:r>
            <a:r>
              <a:rPr lang="en-US" dirty="0" smtClean="0"/>
              <a:t> One cell type produces the </a:t>
            </a:r>
            <a:r>
              <a:rPr lang="en-US" dirty="0" err="1" smtClean="0"/>
              <a:t>ligand</a:t>
            </a:r>
            <a:r>
              <a:rPr lang="en-US" dirty="0" smtClean="0"/>
              <a:t>, which then acts on adjacent target cells that express the appropriate receptors. The responding cells are in close proximity to the </a:t>
            </a:r>
            <a:r>
              <a:rPr lang="en-US" dirty="0" err="1" smtClean="0"/>
              <a:t>ligand</a:t>
            </a:r>
            <a:r>
              <a:rPr lang="en-US" dirty="0" smtClean="0"/>
              <a:t>-producing cell and are generally of a different type. </a:t>
            </a:r>
            <a:r>
              <a:rPr lang="en-US" dirty="0" err="1" smtClean="0"/>
              <a:t>Paracrine</a:t>
            </a:r>
            <a:r>
              <a:rPr lang="en-US" dirty="0" smtClean="0"/>
              <a:t> stimulation is common in connective tissue repair of healing wounds, in which a factor produced by one cell type (e.g., a macrophage) has its growth effect on adjacent cells (e.g., a fibroblast). </a:t>
            </a:r>
            <a:r>
              <a:rPr lang="en-US" dirty="0" err="1" smtClean="0"/>
              <a:t>Paracrine</a:t>
            </a:r>
            <a:r>
              <a:rPr lang="en-US" dirty="0" smtClean="0"/>
              <a:t> signaling is also necessary for </a:t>
            </a:r>
            <a:r>
              <a:rPr lang="en-US" dirty="0" err="1" smtClean="0"/>
              <a:t>hepatocyte</a:t>
            </a:r>
            <a:r>
              <a:rPr lang="en-US" dirty="0" smtClean="0"/>
              <a:t> replication during liver regeneration (see below). A special type of </a:t>
            </a:r>
            <a:r>
              <a:rPr lang="en-US" dirty="0" err="1" smtClean="0"/>
              <a:t>paracrine</a:t>
            </a:r>
            <a:r>
              <a:rPr lang="en-US" dirty="0" smtClean="0"/>
              <a:t> signaling, called </a:t>
            </a:r>
            <a:r>
              <a:rPr lang="en-US" i="1" dirty="0" err="1" smtClean="0"/>
              <a:t>juxtacrine</a:t>
            </a:r>
            <a:r>
              <a:rPr lang="en-US" dirty="0" smtClean="0"/>
              <a:t>, occurs when the signaling molecule (e.g., tumor necrosis factor, TGF-α, and heparin-binding epidermal growth factor) is anchored in the cell membrane and binds a receptor in the plasma membrane of another cell. In this type of signaling, receptor-</a:t>
            </a:r>
            <a:r>
              <a:rPr lang="en-US" dirty="0" err="1" smtClean="0"/>
              <a:t>ligand</a:t>
            </a:r>
            <a:r>
              <a:rPr lang="en-US" dirty="0" smtClean="0"/>
              <a:t> interaction is dependent on and promotes cell-cell adhesion. </a:t>
            </a:r>
          </a:p>
          <a:p>
            <a:r>
              <a:rPr lang="en-US" i="1" dirty="0" smtClean="0"/>
              <a:t>Endocrine signaling:</a:t>
            </a:r>
            <a:r>
              <a:rPr lang="en-US" dirty="0" smtClean="0"/>
              <a:t> Hormones are synthesized by cells of endocrine organs and act on target cells distant from their site of synthesis, being usually carried by the blood. Growth factors may also circulate and act at distant sites, as is the case for HGF. Several cytokines, such as those associated with the systemic aspects of inflammation discussed in </a:t>
            </a:r>
            <a:r>
              <a:rPr lang="en-US" dirty="0" smtClean="0">
                <a:hlinkClick r:id="rId3" action="ppaction://hlinkfile" tooltip="Go here now"/>
              </a:rPr>
              <a:t>Chapter 2</a:t>
            </a:r>
            <a:r>
              <a:rPr lang="en-US" dirty="0" smtClean="0"/>
              <a:t>, also act as endocrine agents.</a:t>
            </a:r>
          </a:p>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Examples of signal transduction systems that require cell-surface receptors. Shown are receptors with intrinsic tyrosine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activity, seven </a:t>
            </a:r>
            <a:r>
              <a:rPr lang="en-US" sz="1200" kern="1200" dirty="0" err="1" smtClean="0">
                <a:solidFill>
                  <a:schemeClr val="tx1"/>
                </a:solidFill>
                <a:latin typeface="+mn-lt"/>
                <a:ea typeface="+mn-ea"/>
                <a:cs typeface="+mn-cs"/>
              </a:rPr>
              <a:t>transmembrane</a:t>
            </a:r>
            <a:r>
              <a:rPr lang="en-US" sz="1200" kern="1200" dirty="0" smtClean="0">
                <a:solidFill>
                  <a:schemeClr val="tx1"/>
                </a:solidFill>
                <a:latin typeface="+mn-lt"/>
                <a:ea typeface="+mn-ea"/>
                <a:cs typeface="+mn-cs"/>
              </a:rPr>
              <a:t> G-protein-coupled receptors, and receptors without intrinsic tyrosine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activity. The figure also shows important signaling pathways </a:t>
            </a:r>
            <a:r>
              <a:rPr lang="en-US" sz="1200" kern="1200" dirty="0" err="1" smtClean="0">
                <a:solidFill>
                  <a:schemeClr val="tx1"/>
                </a:solidFill>
                <a:latin typeface="+mn-lt"/>
                <a:ea typeface="+mn-ea"/>
                <a:cs typeface="+mn-cs"/>
              </a:rPr>
              <a:t>transduced</a:t>
            </a:r>
            <a:r>
              <a:rPr lang="en-US" sz="1200" kern="1200" dirty="0" smtClean="0">
                <a:solidFill>
                  <a:schemeClr val="tx1"/>
                </a:solidFill>
                <a:latin typeface="+mn-lt"/>
                <a:ea typeface="+mn-ea"/>
                <a:cs typeface="+mn-cs"/>
              </a:rPr>
              <a:t> by the activation of these receptors through </a:t>
            </a:r>
            <a:r>
              <a:rPr lang="en-US" sz="1200" kern="1200" dirty="0" err="1" smtClean="0">
                <a:solidFill>
                  <a:schemeClr val="tx1"/>
                </a:solidFill>
                <a:latin typeface="+mn-lt"/>
                <a:ea typeface="+mn-ea"/>
                <a:cs typeface="+mn-cs"/>
              </a:rPr>
              <a:t>ligand</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replication of cells is generally stimulated by growth factors or by signaling from ECM components through </a:t>
            </a:r>
            <a:r>
              <a:rPr lang="en-US" i="1" dirty="0" err="1" smtClean="0"/>
              <a:t>integrins</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Major components of the extracellular matrix (ECM), including collagens, </a:t>
            </a:r>
            <a:r>
              <a:rPr lang="en-US" sz="1200" kern="1200" dirty="0" err="1" smtClean="0">
                <a:solidFill>
                  <a:schemeClr val="tx1"/>
                </a:solidFill>
                <a:latin typeface="+mn-lt"/>
                <a:ea typeface="+mn-ea"/>
                <a:cs typeface="+mn-cs"/>
              </a:rPr>
              <a:t>proteoglycans</a:t>
            </a:r>
            <a:r>
              <a:rPr lang="en-US" sz="1200" kern="1200" dirty="0" smtClean="0">
                <a:solidFill>
                  <a:schemeClr val="tx1"/>
                </a:solidFill>
                <a:latin typeface="+mn-lt"/>
                <a:ea typeface="+mn-ea"/>
                <a:cs typeface="+mn-cs"/>
              </a:rPr>
              <a:t>, and adhesive </a:t>
            </a:r>
            <a:r>
              <a:rPr lang="en-US" sz="1200" kern="1200" dirty="0" err="1" smtClean="0">
                <a:solidFill>
                  <a:schemeClr val="tx1"/>
                </a:solidFill>
                <a:latin typeface="+mn-lt"/>
                <a:ea typeface="+mn-ea"/>
                <a:cs typeface="+mn-cs"/>
              </a:rPr>
              <a:t>glycoproteins</a:t>
            </a:r>
            <a:r>
              <a:rPr lang="en-US" sz="1200" kern="1200" dirty="0" smtClean="0">
                <a:solidFill>
                  <a:schemeClr val="tx1"/>
                </a:solidFill>
                <a:latin typeface="+mn-lt"/>
                <a:ea typeface="+mn-ea"/>
                <a:cs typeface="+mn-cs"/>
              </a:rPr>
              <a:t>. Both epithelial and </a:t>
            </a:r>
            <a:r>
              <a:rPr lang="en-US" sz="1200" kern="1200" dirty="0" err="1" smtClean="0">
                <a:solidFill>
                  <a:schemeClr val="tx1"/>
                </a:solidFill>
                <a:latin typeface="+mn-lt"/>
                <a:ea typeface="+mn-ea"/>
                <a:cs typeface="+mn-cs"/>
              </a:rPr>
              <a:t>mesenchymal</a:t>
            </a:r>
            <a:r>
              <a:rPr lang="en-US" sz="1200" kern="1200" dirty="0" smtClean="0">
                <a:solidFill>
                  <a:schemeClr val="tx1"/>
                </a:solidFill>
                <a:latin typeface="+mn-lt"/>
                <a:ea typeface="+mn-ea"/>
                <a:cs typeface="+mn-cs"/>
              </a:rPr>
              <a:t> cells (e.g., fibroblasts) interact with ECM via </a:t>
            </a:r>
            <a:r>
              <a:rPr lang="en-US" sz="1200" kern="1200" dirty="0" err="1" smtClean="0">
                <a:solidFill>
                  <a:schemeClr val="tx1"/>
                </a:solidFill>
                <a:latin typeface="+mn-lt"/>
                <a:ea typeface="+mn-ea"/>
                <a:cs typeface="+mn-cs"/>
              </a:rPr>
              <a:t>integrins</a:t>
            </a:r>
            <a:r>
              <a:rPr lang="en-US" sz="1200" kern="1200" dirty="0" smtClean="0">
                <a:solidFill>
                  <a:schemeClr val="tx1"/>
                </a:solidFill>
                <a:latin typeface="+mn-lt"/>
                <a:ea typeface="+mn-ea"/>
                <a:cs typeface="+mn-cs"/>
              </a:rPr>
              <a:t>. To simplify the diagram, many ECM components (e.g., </a:t>
            </a:r>
            <a:r>
              <a:rPr lang="en-US" sz="1200" kern="1200" dirty="0" err="1" smtClean="0">
                <a:solidFill>
                  <a:schemeClr val="tx1"/>
                </a:solidFill>
                <a:latin typeface="+mn-lt"/>
                <a:ea typeface="+mn-ea"/>
                <a:cs typeface="+mn-cs"/>
              </a:rPr>
              <a:t>elastin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fibrillin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hyaluronan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syndecan</a:t>
            </a:r>
            <a:r>
              <a:rPr lang="en-US" sz="1200" kern="1200" dirty="0" smtClean="0">
                <a:solidFill>
                  <a:schemeClr val="tx1"/>
                </a:solidFill>
                <a:latin typeface="+mn-lt"/>
                <a:ea typeface="+mn-ea"/>
                <a:cs typeface="+mn-cs"/>
              </a:rPr>
              <a:t>) are not included.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err="1" smtClean="0"/>
              <a:t>Integrins</a:t>
            </a:r>
            <a:r>
              <a:rPr lang="en-US" dirty="0" smtClean="0"/>
              <a:t> bind both to matrix proteins such as </a:t>
            </a:r>
            <a:r>
              <a:rPr lang="en-US" dirty="0" err="1" smtClean="0"/>
              <a:t>fibronectin</a:t>
            </a:r>
            <a:r>
              <a:rPr lang="en-US" dirty="0" smtClean="0"/>
              <a:t> and </a:t>
            </a:r>
            <a:r>
              <a:rPr lang="en-US" dirty="0" err="1" smtClean="0"/>
              <a:t>laminin</a:t>
            </a:r>
            <a:r>
              <a:rPr lang="en-US" dirty="0" smtClean="0"/>
              <a:t>, mediating adhesiveness between cells and ECM, as well as to adhesive proteins in other cells, establishing cell-to-cell contacts (see </a:t>
            </a:r>
            <a:r>
              <a:rPr lang="en-US" dirty="0" smtClean="0">
                <a:hlinkClick r:id="rId3" action="ppaction://hlinkfile" tooltip="Go here now"/>
              </a:rPr>
              <a:t>Box 2-1</a:t>
            </a:r>
            <a:r>
              <a:rPr lang="en-US" dirty="0" smtClean="0"/>
              <a:t>, </a:t>
            </a:r>
            <a:r>
              <a:rPr lang="en-US" dirty="0" smtClean="0">
                <a:hlinkClick r:id="rId4" action="ppaction://hlinkfile" tooltip="Go here now"/>
              </a:rPr>
              <a:t>Chapter 2</a:t>
            </a:r>
            <a:r>
              <a:rPr lang="en-US" dirty="0" smtClean="0"/>
              <a:t>). </a:t>
            </a:r>
            <a:r>
              <a:rPr lang="en-US" i="1" dirty="0" err="1" smtClean="0"/>
              <a:t>Fibronectin</a:t>
            </a:r>
            <a:r>
              <a:rPr lang="en-US" dirty="0" smtClean="0"/>
              <a:t> is a large protein that binds to many molecules, such as collagen, fibrin, </a:t>
            </a:r>
            <a:r>
              <a:rPr lang="en-US" dirty="0" err="1" smtClean="0"/>
              <a:t>proteoglycans</a:t>
            </a:r>
            <a:r>
              <a:rPr lang="en-US" dirty="0" smtClean="0"/>
              <a:t>, and cell-surface receptors. It consists of two glycoprotein chains, held together by disulfide bonds. </a:t>
            </a:r>
            <a:r>
              <a:rPr lang="en-US" dirty="0" err="1" smtClean="0"/>
              <a:t>Fibronectin</a:t>
            </a:r>
            <a:r>
              <a:rPr lang="en-US" dirty="0" smtClean="0"/>
              <a:t> mRNA has two splice forms, giving rise to tissue </a:t>
            </a:r>
            <a:r>
              <a:rPr lang="en-US" dirty="0" err="1" smtClean="0"/>
              <a:t>fibronectin</a:t>
            </a:r>
            <a:r>
              <a:rPr lang="en-US" dirty="0" smtClean="0"/>
              <a:t> and plasma </a:t>
            </a:r>
            <a:r>
              <a:rPr lang="en-US" dirty="0" err="1" smtClean="0"/>
              <a:t>fibronectin</a:t>
            </a:r>
            <a:r>
              <a:rPr lang="en-US" dirty="0" smtClean="0"/>
              <a:t>. The tissue </a:t>
            </a:r>
            <a:r>
              <a:rPr lang="en-US" dirty="0" err="1" smtClean="0"/>
              <a:t>fibronectin</a:t>
            </a:r>
            <a:r>
              <a:rPr lang="en-US" dirty="0" smtClean="0"/>
              <a:t> forms </a:t>
            </a:r>
            <a:r>
              <a:rPr lang="en-US" dirty="0" err="1" smtClean="0"/>
              <a:t>fibrillar</a:t>
            </a:r>
            <a:r>
              <a:rPr lang="en-US" dirty="0" smtClean="0"/>
              <a:t> aggregates at wound healing sites. The plasma form binds to fibrin, forming the provisional blood clot that fills the space created by a wound, and serves as a substratum for ECM deposition. </a:t>
            </a:r>
            <a:r>
              <a:rPr lang="en-US" i="1" dirty="0" err="1" smtClean="0"/>
              <a:t>Laminin</a:t>
            </a:r>
            <a:r>
              <a:rPr lang="en-US" dirty="0" smtClean="0"/>
              <a:t> is the most abundant glycoprotein in the basement membrane and has binding domains for both ECM and cell-surface receptors. In the BM, polymers of </a:t>
            </a:r>
            <a:r>
              <a:rPr lang="en-US" dirty="0" err="1" smtClean="0"/>
              <a:t>laminin</a:t>
            </a:r>
            <a:r>
              <a:rPr lang="en-US" dirty="0" smtClean="0"/>
              <a:t> and collagen type IV form tightly bound networks. </a:t>
            </a:r>
            <a:r>
              <a:rPr lang="en-US" dirty="0" err="1" smtClean="0"/>
              <a:t>Laminin</a:t>
            </a:r>
            <a:r>
              <a:rPr lang="en-US" dirty="0" smtClean="0"/>
              <a:t> can also mediate the attachment of cells to connective tissue substrates.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P003067</a:t>
            </a:r>
            <a:r>
              <a:rPr lang="en-US" dirty="0" smtClean="0"/>
              <a:t> </a:t>
            </a:r>
            <a:r>
              <a:rPr lang="en-US" dirty="0" err="1" smtClean="0"/>
              <a:t>Cadherins</a:t>
            </a:r>
            <a:r>
              <a:rPr lang="en-US" dirty="0" smtClean="0"/>
              <a:t> and </a:t>
            </a:r>
            <a:r>
              <a:rPr lang="en-US" dirty="0" err="1" smtClean="0"/>
              <a:t>integrins</a:t>
            </a:r>
            <a:r>
              <a:rPr lang="en-US" dirty="0" smtClean="0"/>
              <a:t> link the cell surface with the cytoskeleton through their binding to </a:t>
            </a:r>
            <a:r>
              <a:rPr lang="en-US" dirty="0" err="1" smtClean="0"/>
              <a:t>actin</a:t>
            </a:r>
            <a:r>
              <a:rPr lang="en-US" dirty="0" smtClean="0"/>
              <a:t> and intermediate filaments. These linkages, particularly for the </a:t>
            </a:r>
            <a:r>
              <a:rPr lang="en-US" dirty="0" err="1" smtClean="0"/>
              <a:t>integrins</a:t>
            </a:r>
            <a:r>
              <a:rPr lang="en-US" dirty="0" smtClean="0"/>
              <a:t>, provide a mechanism for the transmission of mechanical force and the activation of intracellular signal transduction pathways that respond to these forces. </a:t>
            </a:r>
            <a:r>
              <a:rPr lang="en-US" dirty="0" err="1" smtClean="0"/>
              <a:t>Ligand</a:t>
            </a:r>
            <a:r>
              <a:rPr lang="en-US" dirty="0" smtClean="0"/>
              <a:t> binding to </a:t>
            </a:r>
            <a:r>
              <a:rPr lang="en-US" dirty="0" err="1" smtClean="0"/>
              <a:t>integrins</a:t>
            </a:r>
            <a:r>
              <a:rPr lang="en-US" dirty="0" smtClean="0"/>
              <a:t> causes clustering of the receptors in the cell membrane and formation of </a:t>
            </a:r>
            <a:r>
              <a:rPr lang="en-US" i="1" dirty="0" smtClean="0"/>
              <a:t>focal adhesion</a:t>
            </a:r>
            <a:r>
              <a:rPr lang="en-US" dirty="0" smtClean="0"/>
              <a:t> complexes. The </a:t>
            </a:r>
            <a:r>
              <a:rPr lang="en-US" dirty="0" err="1" smtClean="0"/>
              <a:t>cytoskeletal</a:t>
            </a:r>
            <a:r>
              <a:rPr lang="en-US" dirty="0" smtClean="0"/>
              <a:t> proteins that </a:t>
            </a:r>
            <a:r>
              <a:rPr lang="en-US" dirty="0" err="1" smtClean="0"/>
              <a:t>colocalize</a:t>
            </a:r>
            <a:r>
              <a:rPr lang="en-US" dirty="0" smtClean="0"/>
              <a:t> with </a:t>
            </a:r>
            <a:r>
              <a:rPr lang="en-US" dirty="0" err="1" smtClean="0"/>
              <a:t>integrins</a:t>
            </a:r>
            <a:r>
              <a:rPr lang="en-US" dirty="0" smtClean="0"/>
              <a:t> at the cell focal adhesion complex include </a:t>
            </a:r>
            <a:r>
              <a:rPr lang="en-US" dirty="0" err="1" smtClean="0"/>
              <a:t>talin</a:t>
            </a:r>
            <a:r>
              <a:rPr lang="en-US" dirty="0" smtClean="0"/>
              <a:t>, </a:t>
            </a:r>
            <a:r>
              <a:rPr lang="en-US" dirty="0" err="1" smtClean="0"/>
              <a:t>vinculin</a:t>
            </a:r>
            <a:r>
              <a:rPr lang="en-US" dirty="0" smtClean="0"/>
              <a:t>, and </a:t>
            </a:r>
            <a:r>
              <a:rPr lang="en-US" dirty="0" err="1" smtClean="0"/>
              <a:t>paxillin</a:t>
            </a:r>
            <a:r>
              <a:rPr lang="en-US" dirty="0" smtClean="0"/>
              <a:t>. The </a:t>
            </a:r>
            <a:r>
              <a:rPr lang="en-US" dirty="0" err="1" smtClean="0"/>
              <a:t>integrin</a:t>
            </a:r>
            <a:r>
              <a:rPr lang="en-US" dirty="0" smtClean="0"/>
              <a:t>-cytoskeleton complexes function as activated receptors and trigger signal transduction pathways, which include the MAP </a:t>
            </a:r>
            <a:r>
              <a:rPr lang="en-US" dirty="0" err="1" smtClean="0"/>
              <a:t>kinase</a:t>
            </a:r>
            <a:r>
              <a:rPr lang="en-US" dirty="0" smtClean="0"/>
              <a:t>, PKC, and PI-3 </a:t>
            </a:r>
            <a:r>
              <a:rPr lang="en-US" dirty="0" err="1" smtClean="0"/>
              <a:t>kinase</a:t>
            </a:r>
            <a:r>
              <a:rPr lang="en-US" dirty="0" smtClean="0"/>
              <a:t> pathways. Not only is there functional overlap between </a:t>
            </a:r>
            <a:r>
              <a:rPr lang="en-US" dirty="0" err="1" smtClean="0"/>
              <a:t>integrin</a:t>
            </a:r>
            <a:r>
              <a:rPr lang="en-US" dirty="0" smtClean="0"/>
              <a:t> and growth factor receptors, but </a:t>
            </a:r>
            <a:r>
              <a:rPr lang="en-US" dirty="0" err="1" smtClean="0"/>
              <a:t>integrins</a:t>
            </a:r>
            <a:r>
              <a:rPr lang="en-US" dirty="0" smtClean="0"/>
              <a:t> and growth factor receptors interact ("cross-talk") to transmit environmental signals to the cell, which regulate cell proliferation, apoptosis, and differentiation (</a:t>
            </a:r>
            <a:r>
              <a:rPr lang="en-US" dirty="0" smtClean="0">
                <a:hlinkClick r:id="" action="ppaction://hlinkfile" tooltip="View now"/>
              </a:rPr>
              <a:t>Fig. 3-16</a:t>
            </a:r>
            <a:r>
              <a:rPr lang="en-US" dirty="0" smtClean="0"/>
              <a:t>). </a:t>
            </a:r>
            <a:r>
              <a:rPr lang="en-US" dirty="0" err="1" smtClean="0"/>
              <a:t>Integrins</a:t>
            </a:r>
            <a:r>
              <a:rPr lang="en-US" dirty="0" smtClean="0"/>
              <a:t> and </a:t>
            </a:r>
            <a:r>
              <a:rPr lang="en-US" dirty="0" err="1" smtClean="0"/>
              <a:t>selectins</a:t>
            </a:r>
            <a:r>
              <a:rPr lang="en-US" dirty="0" smtClean="0"/>
              <a:t> are discussed in more detail in </a:t>
            </a:r>
            <a:r>
              <a:rPr lang="en-US" dirty="0" smtClean="0">
                <a:hlinkClick r:id="rId3" action="ppaction://hlinkfile" tooltip="Go here now"/>
              </a:rPr>
              <a:t>Box 2-1</a:t>
            </a:r>
            <a:r>
              <a:rPr lang="en-US" dirty="0" smtClean="0"/>
              <a:t>, </a:t>
            </a:r>
            <a:r>
              <a:rPr lang="en-US" dirty="0" smtClean="0">
                <a:hlinkClick r:id="rId4" action="ppaction://hlinkfile" tooltip="Go here now"/>
              </a:rPr>
              <a:t>Chapter 2</a:t>
            </a:r>
            <a:r>
              <a:rPr lang="en-US" dirty="0" smtClean="0"/>
              <a:t>.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P003069</a:t>
            </a:r>
            <a:r>
              <a:rPr lang="en-US" dirty="0" smtClean="0"/>
              <a:t> The name </a:t>
            </a:r>
            <a:r>
              <a:rPr lang="en-US" i="1" dirty="0" err="1" smtClean="0"/>
              <a:t>cadherin</a:t>
            </a:r>
            <a:r>
              <a:rPr lang="en-US" dirty="0" smtClean="0"/>
              <a:t> is derived from the term "calcium-dependent adherence protein." This family contains almost 90 members, which, as mentioned, participate in interaction between cells of the same type. These interactions connect the plasma membrane of adjacent cells, forming two types of cell junctions called (1) </a:t>
            </a:r>
            <a:r>
              <a:rPr lang="en-US" i="1" dirty="0" err="1" smtClean="0"/>
              <a:t>zonula</a:t>
            </a:r>
            <a:r>
              <a:rPr lang="en-US" i="1" dirty="0" smtClean="0"/>
              <a:t> </a:t>
            </a:r>
            <a:r>
              <a:rPr lang="en-US" i="1" dirty="0" err="1" smtClean="0"/>
              <a:t>adherens</a:t>
            </a:r>
            <a:r>
              <a:rPr lang="en-US" dirty="0" smtClean="0"/>
              <a:t>, small, </a:t>
            </a:r>
            <a:r>
              <a:rPr lang="en-US" dirty="0" err="1" smtClean="0"/>
              <a:t>spotlike</a:t>
            </a:r>
            <a:r>
              <a:rPr lang="en-US" dirty="0" smtClean="0"/>
              <a:t> junctions located near the apical surface of epithelial cells; and (2) </a:t>
            </a:r>
            <a:r>
              <a:rPr lang="en-US" i="1" dirty="0" err="1" smtClean="0"/>
              <a:t>desmosomes</a:t>
            </a:r>
            <a:r>
              <a:rPr lang="en-US" dirty="0" smtClean="0"/>
              <a:t>, stronger and more extensive junctions, present in epithelial and muscle cells. Linkage of </a:t>
            </a:r>
            <a:r>
              <a:rPr lang="en-US" dirty="0" err="1" smtClean="0"/>
              <a:t>cadherins</a:t>
            </a:r>
            <a:r>
              <a:rPr lang="en-US" dirty="0" smtClean="0"/>
              <a:t> with the cytoskeleton occurs through two classes of </a:t>
            </a:r>
            <a:r>
              <a:rPr lang="en-US" i="1" dirty="0" err="1" smtClean="0"/>
              <a:t>catenins</a:t>
            </a:r>
            <a:r>
              <a:rPr lang="en-US" dirty="0" smtClean="0"/>
              <a:t>. β-</a:t>
            </a:r>
            <a:r>
              <a:rPr lang="en-US" dirty="0" err="1" smtClean="0"/>
              <a:t>catenin</a:t>
            </a:r>
            <a:r>
              <a:rPr lang="en-US" dirty="0" smtClean="0"/>
              <a:t> links </a:t>
            </a:r>
            <a:r>
              <a:rPr lang="en-US" dirty="0" err="1" smtClean="0"/>
              <a:t>cadherins</a:t>
            </a:r>
            <a:r>
              <a:rPr lang="en-US" dirty="0" smtClean="0"/>
              <a:t> with α-</a:t>
            </a:r>
            <a:r>
              <a:rPr lang="en-US" dirty="0" err="1" smtClean="0"/>
              <a:t>catenin</a:t>
            </a:r>
            <a:r>
              <a:rPr lang="en-US" dirty="0" smtClean="0"/>
              <a:t>, which, in turn, connects to </a:t>
            </a:r>
            <a:r>
              <a:rPr lang="en-US" dirty="0" err="1" smtClean="0"/>
              <a:t>actin</a:t>
            </a:r>
            <a:r>
              <a:rPr lang="en-US" dirty="0" smtClean="0"/>
              <a:t>, thus completing the connection with the cytoskeleton. Cell-to-cell interactions mediated by </a:t>
            </a:r>
            <a:r>
              <a:rPr lang="en-US" dirty="0" err="1" smtClean="0"/>
              <a:t>cadherins</a:t>
            </a:r>
            <a:r>
              <a:rPr lang="en-US" dirty="0" smtClean="0"/>
              <a:t> and </a:t>
            </a:r>
            <a:r>
              <a:rPr lang="en-US" dirty="0" err="1" smtClean="0"/>
              <a:t>catenins</a:t>
            </a:r>
            <a:r>
              <a:rPr lang="en-US" dirty="0" smtClean="0"/>
              <a:t> play a major role in regulating cell motility, proliferation, and differentiation and account for the inhibition of cell proliferation that occurs when cultured normal cells contact each other ("contact inhibition").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P003070</a:t>
            </a:r>
            <a:r>
              <a:rPr lang="en-US" dirty="0" smtClean="0"/>
              <a:t> Free β-</a:t>
            </a:r>
            <a:r>
              <a:rPr lang="en-US" dirty="0" err="1" smtClean="0"/>
              <a:t>catenin</a:t>
            </a:r>
            <a:r>
              <a:rPr lang="en-US" dirty="0" smtClean="0"/>
              <a:t> can act independently of </a:t>
            </a:r>
            <a:r>
              <a:rPr lang="en-US" dirty="0" err="1" smtClean="0"/>
              <a:t>cadherins</a:t>
            </a:r>
            <a:r>
              <a:rPr lang="en-US" dirty="0" smtClean="0"/>
              <a:t>, functioning as a regulator of nuclear transcription factors in the </a:t>
            </a:r>
            <a:r>
              <a:rPr lang="en-US" i="1" dirty="0" err="1" smtClean="0"/>
              <a:t>Wnt</a:t>
            </a:r>
            <a:r>
              <a:rPr lang="en-US" i="1" dirty="0" smtClean="0"/>
              <a:t> signaling pathway</a:t>
            </a:r>
            <a:r>
              <a:rPr lang="en-US" dirty="0" smtClean="0"/>
              <a:t> described in </a:t>
            </a:r>
            <a:r>
              <a:rPr lang="en-US" dirty="0" smtClean="0">
                <a:hlinkClick r:id="rId5" action="ppaction://hlinkfile" tooltip="Go here now"/>
              </a:rPr>
              <a:t>Chapter 7</a:t>
            </a:r>
            <a:r>
              <a:rPr lang="en-US" dirty="0" smtClean="0"/>
              <a:t>. Mutation and altered expression of the β-</a:t>
            </a:r>
            <a:r>
              <a:rPr lang="en-US" dirty="0" err="1" smtClean="0"/>
              <a:t>catenin</a:t>
            </a:r>
            <a:r>
              <a:rPr lang="en-US" dirty="0" smtClean="0"/>
              <a:t> pathway is of major importance for cancer development, particularly in gastrointestinal and liver cancers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Mechanisms by which ECM (e.g., </a:t>
            </a:r>
            <a:r>
              <a:rPr lang="en-US" sz="1200" kern="1200" dirty="0" err="1" smtClean="0">
                <a:solidFill>
                  <a:schemeClr val="tx1"/>
                </a:solidFill>
                <a:latin typeface="+mn-lt"/>
                <a:ea typeface="+mn-ea"/>
                <a:cs typeface="+mn-cs"/>
              </a:rPr>
              <a:t>fibronectin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laminin</a:t>
            </a:r>
            <a:r>
              <a:rPr lang="en-US" sz="1200" kern="1200" dirty="0" smtClean="0">
                <a:solidFill>
                  <a:schemeClr val="tx1"/>
                </a:solidFill>
                <a:latin typeface="+mn-lt"/>
                <a:ea typeface="+mn-ea"/>
                <a:cs typeface="+mn-cs"/>
              </a:rPr>
              <a:t>) and growth factors can influence cell growth, motility, differentiation, and protein synthesis. </a:t>
            </a:r>
            <a:r>
              <a:rPr lang="en-US" sz="1200" kern="1200" dirty="0" err="1" smtClean="0">
                <a:solidFill>
                  <a:schemeClr val="tx1"/>
                </a:solidFill>
                <a:latin typeface="+mn-lt"/>
                <a:ea typeface="+mn-ea"/>
                <a:cs typeface="+mn-cs"/>
              </a:rPr>
              <a:t>Integrins</a:t>
            </a:r>
            <a:r>
              <a:rPr lang="en-US" sz="1200" kern="1200" dirty="0" smtClean="0">
                <a:solidFill>
                  <a:schemeClr val="tx1"/>
                </a:solidFill>
                <a:latin typeface="+mn-lt"/>
                <a:ea typeface="+mn-ea"/>
                <a:cs typeface="+mn-cs"/>
              </a:rPr>
              <a:t> bind ECM components and interact with the cytoskeleton at focal adhesion complexes (protein aggregates that include </a:t>
            </a:r>
            <a:r>
              <a:rPr lang="en-US" sz="1200" kern="1200" dirty="0" err="1" smtClean="0">
                <a:solidFill>
                  <a:schemeClr val="tx1"/>
                </a:solidFill>
                <a:latin typeface="+mn-lt"/>
                <a:ea typeface="+mn-ea"/>
                <a:cs typeface="+mn-cs"/>
              </a:rPr>
              <a:t>vinculin</a:t>
            </a:r>
            <a:r>
              <a:rPr lang="en-US" sz="1200" kern="1200" dirty="0" smtClean="0">
                <a:solidFill>
                  <a:schemeClr val="tx1"/>
                </a:solidFill>
                <a:latin typeface="+mn-lt"/>
                <a:ea typeface="+mn-ea"/>
                <a:cs typeface="+mn-cs"/>
              </a:rPr>
              <a:t>, α-</a:t>
            </a:r>
            <a:r>
              <a:rPr lang="en-US" sz="1200" kern="1200" dirty="0" err="1" smtClean="0">
                <a:solidFill>
                  <a:schemeClr val="tx1"/>
                </a:solidFill>
                <a:latin typeface="+mn-lt"/>
                <a:ea typeface="+mn-ea"/>
                <a:cs typeface="+mn-cs"/>
              </a:rPr>
              <a:t>actin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talin</a:t>
            </a:r>
            <a:r>
              <a:rPr lang="en-US" sz="1200" kern="1200" dirty="0" smtClean="0">
                <a:solidFill>
                  <a:schemeClr val="tx1"/>
                </a:solidFill>
                <a:latin typeface="+mn-lt"/>
                <a:ea typeface="+mn-ea"/>
                <a:cs typeface="+mn-cs"/>
              </a:rPr>
              <a:t>). This can initiate the production of intracellular messengers or can directly mediate nuclear signals. Cell-surface receptors for growth factors may activate signal transduction pathways that overlap with those activated by </a:t>
            </a:r>
            <a:r>
              <a:rPr lang="en-US" sz="1200" kern="1200" dirty="0" err="1" smtClean="0">
                <a:solidFill>
                  <a:schemeClr val="tx1"/>
                </a:solidFill>
                <a:latin typeface="+mn-lt"/>
                <a:ea typeface="+mn-ea"/>
                <a:cs typeface="+mn-cs"/>
              </a:rPr>
              <a:t>integrins</a:t>
            </a:r>
            <a:r>
              <a:rPr lang="en-US" sz="1200" kern="1200" dirty="0" smtClean="0">
                <a:solidFill>
                  <a:schemeClr val="tx1"/>
                </a:solidFill>
                <a:latin typeface="+mn-lt"/>
                <a:ea typeface="+mn-ea"/>
                <a:cs typeface="+mn-cs"/>
              </a:rPr>
              <a:t>. Collectively, these are integrated by the cell to yield various responses, including changes in cell growth, locomotion, and differentiation.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 the repair process is to restore the tissue to its original state. The inflammatory reaction set in motion by the injury contains the damage, eliminates the damaging stimulus, removes injured tissue, and initiates the deposition of ECM components in the area of injury. </a:t>
            </a:r>
          </a:p>
          <a:p>
            <a:r>
              <a:rPr lang="en-US" dirty="0" smtClean="0"/>
              <a:t>Some tissues can be completely reconstituted after injury, such as the repair of bone after a fracture or the regeneration of the surface epithelium in a </a:t>
            </a:r>
            <a:r>
              <a:rPr lang="en-US" dirty="0" err="1" smtClean="0"/>
              <a:t>cutaneous</a:t>
            </a:r>
            <a:r>
              <a:rPr lang="en-US" dirty="0" smtClean="0"/>
              <a:t> wound. For tissues that are incapable of regeneration, repair is accomplished by connective tissue deposition, producing a </a:t>
            </a:r>
            <a:r>
              <a:rPr lang="en-US" i="1" dirty="0" smtClean="0"/>
              <a:t>scar.</a:t>
            </a:r>
            <a:r>
              <a:rPr lang="en-US" dirty="0" smtClean="0"/>
              <a:t> This term is most often used in connection to </a:t>
            </a:r>
            <a:r>
              <a:rPr lang="en-US" i="1" dirty="0" smtClean="0"/>
              <a:t>wound healing</a:t>
            </a:r>
            <a:r>
              <a:rPr lang="en-US" dirty="0" smtClean="0"/>
              <a:t> in the skin, but it is also used to describe the replacement of </a:t>
            </a:r>
            <a:r>
              <a:rPr lang="en-US" dirty="0" err="1" smtClean="0"/>
              <a:t>parenchymal</a:t>
            </a:r>
            <a:r>
              <a:rPr lang="en-US" dirty="0" smtClean="0"/>
              <a:t> cells by connective tissue, as in the heart after myocardial infarction. </a:t>
            </a:r>
          </a:p>
          <a:p>
            <a:r>
              <a:rPr lang="en-US" dirty="0" smtClean="0"/>
              <a:t>If damage persists, inflammation becomes chronic, and tissue damage and repair may occur concurrently. Connective tissue deposition in these conditions is usually referred to as </a:t>
            </a:r>
            <a:r>
              <a:rPr lang="en-US" i="1" dirty="0" smtClean="0"/>
              <a:t>fibrosis.</a:t>
            </a:r>
            <a:r>
              <a:rPr lang="en-US" dirty="0" smtClean="0"/>
              <a:t> In the broader sense, the term fibrosis applies to any abnormal deposition of connective tissue, regardless of cause.</a:t>
            </a:r>
          </a:p>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Repair begins early in inflammation. Sometimes as early as 24 hours after injury, if resolution has not occurred, fibroblasts and vascular endothelial cells begin proliferating to form a specialized type of tissue that is the hallmark of healing, called </a:t>
            </a:r>
            <a:r>
              <a:rPr lang="en-US" i="1" dirty="0" smtClean="0"/>
              <a:t>granulation tissue.</a:t>
            </a:r>
            <a:r>
              <a:rPr lang="en-US" dirty="0" smtClean="0"/>
              <a:t> The term derives from its pink, soft, granular appearance on the surface of wounds, but it is the </a:t>
            </a:r>
            <a:r>
              <a:rPr lang="en-US" dirty="0" err="1" smtClean="0"/>
              <a:t>histologic</a:t>
            </a:r>
            <a:r>
              <a:rPr lang="en-US" dirty="0" smtClean="0"/>
              <a:t> features that are characteristic: </a:t>
            </a:r>
            <a:r>
              <a:rPr lang="en-US" i="1" dirty="0" smtClean="0"/>
              <a:t>the formation of new small blood vessels (angiogenesis) and the proliferation of fibroblasts</a:t>
            </a:r>
            <a:r>
              <a:rPr lang="en-US" dirty="0" smtClean="0"/>
              <a:t> (</a:t>
            </a:r>
            <a:r>
              <a:rPr lang="en-US" dirty="0" smtClean="0">
                <a:hlinkClick r:id="" action="ppaction://hlinkfile" tooltip="View now"/>
              </a:rPr>
              <a:t>Fig. 3-17</a:t>
            </a:r>
            <a:r>
              <a:rPr lang="en-US" dirty="0" smtClean="0"/>
              <a:t>). These new vessels are leaky, allowing the passage of proteins and red cells into the </a:t>
            </a:r>
            <a:r>
              <a:rPr lang="en-US" dirty="0" err="1" smtClean="0"/>
              <a:t>extravascular</a:t>
            </a:r>
            <a:r>
              <a:rPr lang="en-US" dirty="0" smtClean="0"/>
              <a:t> space. </a:t>
            </a:r>
            <a:r>
              <a:rPr lang="en-US" i="1" dirty="0" smtClean="0"/>
              <a:t>Thus, new granulation tissue is often edematous.</a:t>
            </a:r>
            <a:r>
              <a:rPr lang="en-US" dirty="0" smtClean="0"/>
              <a:t> We next discuss mechanisms of angiogenesis and scar formation, the main components of the healing process.</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Granulation tissue showing numerous blood vessels, edema, and a loose ECM containing occasional inflammatory cells. This is a </a:t>
            </a:r>
            <a:r>
              <a:rPr lang="en-US" sz="1200" kern="1200" dirty="0" err="1" smtClean="0">
                <a:solidFill>
                  <a:schemeClr val="tx1"/>
                </a:solidFill>
                <a:latin typeface="+mn-lt"/>
                <a:ea typeface="+mn-ea"/>
                <a:cs typeface="+mn-cs"/>
              </a:rPr>
              <a:t>trichrome</a:t>
            </a:r>
            <a:r>
              <a:rPr lang="en-US" sz="1200" kern="1200" dirty="0" smtClean="0">
                <a:solidFill>
                  <a:schemeClr val="tx1"/>
                </a:solidFill>
                <a:latin typeface="+mn-lt"/>
                <a:ea typeface="+mn-ea"/>
                <a:cs typeface="+mn-cs"/>
              </a:rPr>
              <a:t> stain that stains collagen blue; minimal mature collagen can be seen at this point. </a:t>
            </a:r>
            <a:r>
              <a:rPr lang="en-US" sz="1200" i="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Trichrome</a:t>
            </a:r>
            <a:r>
              <a:rPr lang="en-US" sz="1200" kern="1200" dirty="0" smtClean="0">
                <a:solidFill>
                  <a:schemeClr val="tx1"/>
                </a:solidFill>
                <a:latin typeface="+mn-lt"/>
                <a:ea typeface="+mn-ea"/>
                <a:cs typeface="+mn-cs"/>
              </a:rPr>
              <a:t> stain of mature scar, showing dense collagen, with only scattered vascular channels.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G1 Phase</a:t>
            </a:r>
          </a:p>
          <a:p>
            <a:r>
              <a:rPr lang="en-US" sz="1200" kern="1200" baseline="0" dirty="0" smtClean="0">
                <a:solidFill>
                  <a:schemeClr val="tx1"/>
                </a:solidFill>
                <a:latin typeface="+mn-lt"/>
                <a:ea typeface="+mn-ea"/>
                <a:cs typeface="+mn-cs"/>
              </a:rPr>
              <a:t>􀂃 Metabolically active</a:t>
            </a:r>
          </a:p>
          <a:p>
            <a:r>
              <a:rPr lang="en-US" sz="1200" kern="1200" baseline="0" dirty="0" smtClean="0">
                <a:solidFill>
                  <a:schemeClr val="tx1"/>
                </a:solidFill>
                <a:latin typeface="+mn-lt"/>
                <a:ea typeface="+mn-ea"/>
                <a:cs typeface="+mn-cs"/>
              </a:rPr>
              <a:t>􀂃 Organelle duplication, but no DNA replication</a:t>
            </a:r>
          </a:p>
          <a:p>
            <a:r>
              <a:rPr lang="en-US" sz="1200" kern="1200" baseline="0" dirty="0" smtClean="0">
                <a:solidFill>
                  <a:schemeClr val="tx1"/>
                </a:solidFill>
                <a:latin typeface="+mn-lt"/>
                <a:ea typeface="+mn-ea"/>
                <a:cs typeface="+mn-cs"/>
              </a:rPr>
              <a:t>􀂃 Duration variable – short in embryonic and</a:t>
            </a:r>
          </a:p>
          <a:p>
            <a:r>
              <a:rPr lang="en-US" sz="1200" kern="1200" baseline="0" dirty="0" smtClean="0">
                <a:solidFill>
                  <a:schemeClr val="tx1"/>
                </a:solidFill>
                <a:latin typeface="+mn-lt"/>
                <a:ea typeface="+mn-ea"/>
                <a:cs typeface="+mn-cs"/>
              </a:rPr>
              <a:t>cancer cells</a:t>
            </a:r>
          </a:p>
          <a:p>
            <a:r>
              <a:rPr lang="en-US" sz="1200" kern="1200" baseline="0" dirty="0" smtClean="0">
                <a:solidFill>
                  <a:schemeClr val="tx1"/>
                </a:solidFill>
                <a:latin typeface="+mn-lt"/>
                <a:ea typeface="+mn-ea"/>
                <a:cs typeface="+mn-cs"/>
              </a:rPr>
              <a:t>􀂃 Prepares for S phase</a:t>
            </a:r>
          </a:p>
          <a:p>
            <a:r>
              <a:rPr lang="en-US" sz="1200" kern="1200" baseline="0" dirty="0" smtClean="0">
                <a:solidFill>
                  <a:schemeClr val="tx1"/>
                </a:solidFill>
                <a:latin typeface="+mn-lt"/>
                <a:ea typeface="+mn-ea"/>
                <a:cs typeface="+mn-cs"/>
              </a:rPr>
              <a:t>􀂃 Cells that remain in G1 for a long time = G0</a:t>
            </a:r>
          </a:p>
          <a:p>
            <a:r>
              <a:rPr lang="en-US" sz="1200" kern="1200" baseline="0" dirty="0" smtClean="0">
                <a:solidFill>
                  <a:schemeClr val="tx1"/>
                </a:solidFill>
                <a:latin typeface="+mn-lt"/>
                <a:ea typeface="+mn-ea"/>
                <a:cs typeface="+mn-cs"/>
              </a:rPr>
              <a:t>(permanent tissues, such as neural </a:t>
            </a:r>
            <a:r>
              <a:rPr lang="en-US" sz="1200" kern="1200" baseline="0" dirty="0" err="1" smtClean="0">
                <a:solidFill>
                  <a:schemeClr val="tx1"/>
                </a:solidFill>
                <a:latin typeface="+mn-lt"/>
                <a:ea typeface="+mn-ea"/>
                <a:cs typeface="+mn-cs"/>
              </a:rPr>
              <a:t>tissu</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Angiogenesis by mobilization of endothelial precursor cells (EPCs) from the bone marrow and from pre-existing vessels (capillary growth). EPCs are mobilized from the bone marrow and may migrate to a site of injury or tumor growth (</a:t>
            </a:r>
            <a:r>
              <a:rPr lang="en-US" sz="1200" i="1" kern="1200" dirty="0" smtClean="0">
                <a:solidFill>
                  <a:schemeClr val="tx1"/>
                </a:solidFill>
                <a:latin typeface="+mn-lt"/>
                <a:ea typeface="+mn-ea"/>
                <a:cs typeface="+mn-cs"/>
              </a:rPr>
              <a:t>upper panel</a:t>
            </a:r>
            <a:r>
              <a:rPr lang="en-US" sz="1200" kern="1200" dirty="0" smtClean="0">
                <a:solidFill>
                  <a:schemeClr val="tx1"/>
                </a:solidFill>
                <a:latin typeface="+mn-lt"/>
                <a:ea typeface="+mn-ea"/>
                <a:cs typeface="+mn-cs"/>
              </a:rPr>
              <a:t>). The homing mechanisms have not yet been defined. At these sites, EPCs differentiate and form a mature network by linking with existing vessels. In angiogenesis from pre-existing vessels, endothelial cells from these vessels become motile and proliferate to form capillary sprouts (</a:t>
            </a:r>
            <a:r>
              <a:rPr lang="en-US" sz="1200" i="1" kern="1200" dirty="0" smtClean="0">
                <a:solidFill>
                  <a:schemeClr val="tx1"/>
                </a:solidFill>
                <a:latin typeface="+mn-lt"/>
                <a:ea typeface="+mn-ea"/>
                <a:cs typeface="+mn-cs"/>
              </a:rPr>
              <a:t>lower panel</a:t>
            </a:r>
            <a:r>
              <a:rPr lang="en-US" sz="1200" kern="1200" dirty="0" smtClean="0">
                <a:solidFill>
                  <a:schemeClr val="tx1"/>
                </a:solidFill>
                <a:latin typeface="+mn-lt"/>
                <a:ea typeface="+mn-ea"/>
                <a:cs typeface="+mn-cs"/>
              </a:rPr>
              <a:t>). Regardless of the initiating mechanism, vessel maturation (stabilization) involves the recruitment of </a:t>
            </a:r>
            <a:r>
              <a:rPr lang="en-US" sz="1200" kern="1200" dirty="0" err="1" smtClean="0">
                <a:solidFill>
                  <a:schemeClr val="tx1"/>
                </a:solidFill>
                <a:latin typeface="+mn-lt"/>
                <a:ea typeface="+mn-ea"/>
                <a:cs typeface="+mn-cs"/>
              </a:rPr>
              <a:t>pericytes</a:t>
            </a:r>
            <a:r>
              <a:rPr lang="en-US" sz="1200" kern="1200" dirty="0" smtClean="0">
                <a:solidFill>
                  <a:schemeClr val="tx1"/>
                </a:solidFill>
                <a:latin typeface="+mn-lt"/>
                <a:ea typeface="+mn-ea"/>
                <a:cs typeface="+mn-cs"/>
              </a:rPr>
              <a:t> and smooth muscle cells to form the </a:t>
            </a:r>
            <a:r>
              <a:rPr lang="en-US" sz="1200" kern="1200" dirty="0" err="1" smtClean="0">
                <a:solidFill>
                  <a:schemeClr val="tx1"/>
                </a:solidFill>
                <a:latin typeface="+mn-lt"/>
                <a:ea typeface="+mn-ea"/>
                <a:cs typeface="+mn-cs"/>
              </a:rPr>
              <a:t>periendothelial</a:t>
            </a:r>
            <a:r>
              <a:rPr lang="en-US" sz="1200" kern="1200" dirty="0" smtClean="0">
                <a:solidFill>
                  <a:schemeClr val="tx1"/>
                </a:solidFill>
                <a:latin typeface="+mn-lt"/>
                <a:ea typeface="+mn-ea"/>
                <a:cs typeface="+mn-cs"/>
              </a:rPr>
              <a:t> layer. (Modified from Conway EM, </a:t>
            </a:r>
            <a:r>
              <a:rPr lang="en-US" sz="1200" kern="1200" dirty="0" err="1" smtClean="0">
                <a:solidFill>
                  <a:schemeClr val="tx1"/>
                </a:solidFill>
                <a:latin typeface="+mn-lt"/>
                <a:ea typeface="+mn-ea"/>
                <a:cs typeface="+mn-cs"/>
              </a:rPr>
              <a:t>Collen</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Carmeliet</a:t>
            </a:r>
            <a:r>
              <a:rPr lang="en-US" sz="1200" kern="1200" dirty="0" smtClean="0">
                <a:solidFill>
                  <a:schemeClr val="tx1"/>
                </a:solidFill>
                <a:latin typeface="+mn-lt"/>
                <a:ea typeface="+mn-ea"/>
                <a:cs typeface="+mn-cs"/>
              </a:rPr>
              <a:t> P: Molecular mechanisms of blood vessel growth.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48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Angiogenesis by mobilization of endothelial precursor cells (EPCs) from the bone marrow and from pre-existing vessels (capillary growth). EPCs are mobilized from the bone marrow and may migrate to a site of injury or tumor growth (</a:t>
            </a:r>
            <a:r>
              <a:rPr lang="en-US" sz="1200" i="1" kern="1200" dirty="0" smtClean="0">
                <a:solidFill>
                  <a:schemeClr val="tx1"/>
                </a:solidFill>
                <a:latin typeface="+mn-lt"/>
                <a:ea typeface="+mn-ea"/>
                <a:cs typeface="+mn-cs"/>
              </a:rPr>
              <a:t>upper panel</a:t>
            </a:r>
            <a:r>
              <a:rPr lang="en-US" sz="1200" kern="1200" dirty="0" smtClean="0">
                <a:solidFill>
                  <a:schemeClr val="tx1"/>
                </a:solidFill>
                <a:latin typeface="+mn-lt"/>
                <a:ea typeface="+mn-ea"/>
                <a:cs typeface="+mn-cs"/>
              </a:rPr>
              <a:t>). The homing mechanisms have not yet been defined. At these sites, EPCs differentiate and form a mature network by linking with existing vessels. In angiogenesis from pre-existing vessels, endothelial cells from these vessels become motile and proliferate to form capillary sprouts (</a:t>
            </a:r>
            <a:r>
              <a:rPr lang="en-US" sz="1200" i="1" kern="1200" dirty="0" smtClean="0">
                <a:solidFill>
                  <a:schemeClr val="tx1"/>
                </a:solidFill>
                <a:latin typeface="+mn-lt"/>
                <a:ea typeface="+mn-ea"/>
                <a:cs typeface="+mn-cs"/>
              </a:rPr>
              <a:t>lower panel</a:t>
            </a:r>
            <a:r>
              <a:rPr lang="en-US" sz="1200" kern="1200" dirty="0" smtClean="0">
                <a:solidFill>
                  <a:schemeClr val="tx1"/>
                </a:solidFill>
                <a:latin typeface="+mn-lt"/>
                <a:ea typeface="+mn-ea"/>
                <a:cs typeface="+mn-cs"/>
              </a:rPr>
              <a:t>). Regardless of the initiating mechanism, vessel maturation (stabilization) involves the recruitment of </a:t>
            </a:r>
            <a:r>
              <a:rPr lang="en-US" sz="1200" kern="1200" dirty="0" err="1" smtClean="0">
                <a:solidFill>
                  <a:schemeClr val="tx1"/>
                </a:solidFill>
                <a:latin typeface="+mn-lt"/>
                <a:ea typeface="+mn-ea"/>
                <a:cs typeface="+mn-cs"/>
              </a:rPr>
              <a:t>pericytes</a:t>
            </a:r>
            <a:r>
              <a:rPr lang="en-US" sz="1200" kern="1200" dirty="0" smtClean="0">
                <a:solidFill>
                  <a:schemeClr val="tx1"/>
                </a:solidFill>
                <a:latin typeface="+mn-lt"/>
                <a:ea typeface="+mn-ea"/>
                <a:cs typeface="+mn-cs"/>
              </a:rPr>
              <a:t> and smooth muscle cells to form the </a:t>
            </a:r>
            <a:r>
              <a:rPr lang="en-US" sz="1200" kern="1200" dirty="0" err="1" smtClean="0">
                <a:solidFill>
                  <a:schemeClr val="tx1"/>
                </a:solidFill>
                <a:latin typeface="+mn-lt"/>
                <a:ea typeface="+mn-ea"/>
                <a:cs typeface="+mn-cs"/>
              </a:rPr>
              <a:t>periendothelial</a:t>
            </a:r>
            <a:r>
              <a:rPr lang="en-US" sz="1200" kern="1200" dirty="0" smtClean="0">
                <a:solidFill>
                  <a:schemeClr val="tx1"/>
                </a:solidFill>
                <a:latin typeface="+mn-lt"/>
                <a:ea typeface="+mn-ea"/>
                <a:cs typeface="+mn-cs"/>
              </a:rPr>
              <a:t> layer.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49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SCAR FORMATION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P003089</a:t>
            </a:r>
            <a:r>
              <a:rPr lang="en-US" dirty="0" smtClean="0"/>
              <a:t> Fibroblast Migration and Proliferation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P003090</a:t>
            </a:r>
            <a:r>
              <a:rPr lang="en-US" dirty="0" smtClean="0"/>
              <a:t> ECM Deposition and Scar Formation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P003091</a:t>
            </a:r>
            <a:r>
              <a:rPr lang="en-US" dirty="0" smtClean="0"/>
              <a:t> Tissue Remodeling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Zn dependent Matrix metalloproteinase regulation. Four mechanisms are shown: (1) regulation of synthesis by growth factors or cytokines, (2) inhibition of synthesis by corticosteroids or TGF-β, (3) regulation of the activation of the secreted but inactive precursors, and (4) blockage of the enzymes by specific tissue inhibitors of metalloproteinase (TIMPs).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discuss wound healing in the skin to illustrate general principles of repair that apply to most tissues. Although most skin lesions heal efficiently, the end product may not be functionally perfect. Epidermal appendages do not regenerate, and there remains a connective tissue scar in place of the mechanically efficient meshwork of collagen in the unwounded dermis. In very superficial wounds, the epithelium is reconstituted and there may be little scar formation.</a:t>
            </a:r>
            <a:r>
              <a:rPr lang="en-US" baseline="30000" dirty="0" smtClean="0">
                <a:hlinkClick r:id="rId3" action="ppaction://hlinkfile" tooltip="Go here now"/>
              </a:rPr>
              <a:t>112</a:t>
            </a:r>
            <a:r>
              <a:rPr lang="en-US" dirty="0" smtClean="0"/>
              <a:t> In marked contrast with wound healing in adults, fetal </a:t>
            </a:r>
            <a:r>
              <a:rPr lang="en-US" dirty="0" err="1" smtClean="0"/>
              <a:t>cutaneous</a:t>
            </a:r>
            <a:r>
              <a:rPr lang="en-US" dirty="0" smtClean="0"/>
              <a:t> wounds heal without scar formation, up to mid-gestation age in some animals.</a:t>
            </a:r>
            <a:r>
              <a:rPr lang="en-US" baseline="30000" dirty="0" smtClean="0">
                <a:hlinkClick r:id="rId4" action="ppaction://hlinkfile" tooltip="Go here now"/>
              </a:rPr>
              <a:t>113</a:t>
            </a:r>
            <a:r>
              <a:rPr lang="en-US" dirty="0" smtClean="0"/>
              <a:t> These wounds show little inflammation and practically no fibrosis, probably because of the differential expression of TGF-β </a:t>
            </a:r>
            <a:r>
              <a:rPr lang="en-US" dirty="0" err="1" smtClean="0"/>
              <a:t>isoforms</a:t>
            </a:r>
            <a:r>
              <a:rPr lang="en-US" dirty="0" smtClean="0"/>
              <a:t> that are less </a:t>
            </a:r>
            <a:r>
              <a:rPr lang="en-US" dirty="0" err="1" smtClean="0"/>
              <a:t>fibrogenic</a:t>
            </a:r>
            <a:r>
              <a:rPr lang="en-US" dirty="0" smtClean="0"/>
              <a:t> than TGF-β1.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P003096</a:t>
            </a:r>
            <a:r>
              <a:rPr lang="en-US" dirty="0" smtClean="0"/>
              <a:t> </a:t>
            </a:r>
            <a:r>
              <a:rPr lang="en-US" dirty="0" err="1" smtClean="0"/>
              <a:t>Cutaneous</a:t>
            </a:r>
            <a:r>
              <a:rPr lang="en-US" dirty="0" smtClean="0"/>
              <a:t> wound healing is generally divided into three phases: (1) inflammation (early and late); (2) granulation tissue formation and </a:t>
            </a:r>
            <a:r>
              <a:rPr lang="en-US" dirty="0" err="1" smtClean="0"/>
              <a:t>reepithelialization</a:t>
            </a:r>
            <a:r>
              <a:rPr lang="en-US" dirty="0" smtClean="0"/>
              <a:t>; and (3) wound contraction, ECM deposition, and remodeling (</a:t>
            </a:r>
            <a:r>
              <a:rPr lang="en-US" dirty="0" smtClean="0">
                <a:hlinkClick r:id="" action="ppaction://hlinkfile" tooltip="View now"/>
              </a:rPr>
              <a:t>Fig. 3-20</a:t>
            </a:r>
            <a:r>
              <a:rPr lang="en-US" dirty="0" smtClean="0"/>
              <a:t>). These phases overlap, and their separation is somewhat arbitrary. Nevertheless, they help understand the sequence of events in wound healing. As already indicated, wound healing is a </a:t>
            </a:r>
            <a:r>
              <a:rPr lang="en-US" dirty="0" err="1" smtClean="0"/>
              <a:t>fibroproliferative</a:t>
            </a:r>
            <a:r>
              <a:rPr lang="en-US" dirty="0" smtClean="0"/>
              <a:t> response that is mediated through growth factors and cytokines. Growth factors and cytokines involved in </a:t>
            </a:r>
            <a:r>
              <a:rPr lang="en-US" dirty="0" err="1" smtClean="0"/>
              <a:t>cutaneous</a:t>
            </a:r>
            <a:r>
              <a:rPr lang="en-US" dirty="0" smtClean="0"/>
              <a:t> wound healing and their effects are listed in </a:t>
            </a:r>
            <a:r>
              <a:rPr lang="en-US" dirty="0" smtClean="0">
                <a:hlinkClick r:id="rId5" action="ppaction://hlinkfile" tooltip="Go here now"/>
              </a:rPr>
              <a:t>Table 3-1</a:t>
            </a:r>
            <a:r>
              <a:rPr lang="en-US" dirty="0" smtClean="0"/>
              <a:t>. </a:t>
            </a:r>
            <a:r>
              <a:rPr lang="en-US" dirty="0" smtClean="0">
                <a:hlinkClick r:id="rId6" action="ppaction://hlinkfile" tooltip="Go here now"/>
              </a:rPr>
              <a:t>Table 3-4</a:t>
            </a:r>
            <a:r>
              <a:rPr lang="en-US" dirty="0" smtClean="0"/>
              <a:t> lists the main growth factors and cytokines affecting various steps in wound healing.</a:t>
            </a:r>
            <a:r>
              <a:rPr lang="en-US" baseline="30000" dirty="0" smtClean="0">
                <a:hlinkClick r:id="rId7" action="ppaction://hlinkfile" tooltip="Go here now"/>
              </a:rPr>
              <a:t>114-116</a:t>
            </a:r>
            <a:r>
              <a:rPr lang="en-US" dirty="0" smtClean="0"/>
              <a:t>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P003098</a:t>
            </a:r>
            <a:r>
              <a:rPr lang="en-US" dirty="0" smtClean="0"/>
              <a:t> Skin wounds are classically described to heal by primary or secondary intention. As will be discussed below, this distinction is based on the nature of the wound rather than the healing process itself.</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t>Within 24 hours,</a:t>
            </a:r>
            <a:r>
              <a:rPr lang="en-US" dirty="0" smtClean="0"/>
              <a:t> </a:t>
            </a:r>
            <a:r>
              <a:rPr lang="en-US" dirty="0" err="1" smtClean="0"/>
              <a:t>neutrophils</a:t>
            </a:r>
            <a:r>
              <a:rPr lang="en-US" dirty="0" smtClean="0"/>
              <a:t> appear at the margins of the incision, moving toward the fibrin clot. In 24 to 48 hours, spurs of epithelial cells move from the wound edges (with little cell proliferation) along the cut margins of the dermis, depositing basement membrane components as they move.</a:t>
            </a:r>
            <a:r>
              <a:rPr lang="en-US" baseline="30000" dirty="0" smtClean="0">
                <a:hlinkClick r:id="rId3" action="ppaction://hlinkfile" tooltip="Go here now"/>
              </a:rPr>
              <a:t>114</a:t>
            </a:r>
            <a:r>
              <a:rPr lang="en-US" dirty="0" smtClean="0"/>
              <a:t> They fuse in the midline beneath the surface scab, producing a continuous but thin epithelial layer that closes the wound. </a:t>
            </a:r>
          </a:p>
          <a:p>
            <a:r>
              <a:rPr lang="en-US" i="1" dirty="0" smtClean="0"/>
              <a:t>By day 3,</a:t>
            </a:r>
            <a:r>
              <a:rPr lang="en-US" dirty="0" smtClean="0"/>
              <a:t> the </a:t>
            </a:r>
            <a:r>
              <a:rPr lang="en-US" dirty="0" err="1" smtClean="0"/>
              <a:t>neutrophils</a:t>
            </a:r>
            <a:r>
              <a:rPr lang="en-US" dirty="0" smtClean="0"/>
              <a:t> have been largely replaced by macrophages. </a:t>
            </a:r>
            <a:r>
              <a:rPr lang="en-US" i="1" dirty="0" smtClean="0"/>
              <a:t>Granulation tissue</a:t>
            </a:r>
            <a:r>
              <a:rPr lang="en-US" dirty="0" smtClean="0"/>
              <a:t> progressively invades the incision space. Collagen fibers are now present in the margins of the incision, but at first these are vertically oriented and do not bridge the incision. Epithelial cell proliferation thickens the epidermal layer. </a:t>
            </a:r>
          </a:p>
          <a:p>
            <a:r>
              <a:rPr lang="en-US" i="1" dirty="0" smtClean="0"/>
              <a:t>By day 5,</a:t>
            </a:r>
            <a:r>
              <a:rPr lang="en-US" dirty="0" smtClean="0"/>
              <a:t> the </a:t>
            </a:r>
            <a:r>
              <a:rPr lang="en-US" dirty="0" err="1" smtClean="0"/>
              <a:t>incisional</a:t>
            </a:r>
            <a:r>
              <a:rPr lang="en-US" dirty="0" smtClean="0"/>
              <a:t> space is filled with granulation tissue. </a:t>
            </a:r>
            <a:r>
              <a:rPr lang="en-US" dirty="0" err="1" smtClean="0"/>
              <a:t>Neovascularization</a:t>
            </a:r>
            <a:r>
              <a:rPr lang="en-US" dirty="0" smtClean="0"/>
              <a:t> is maximal. Collagen fibrils become more abundant and begin to bridge the incision. The epidermis recovers its normal thickness, and differentiation of surface cells yields a mature epidermal architecture with surface </a:t>
            </a:r>
            <a:r>
              <a:rPr lang="en-US" dirty="0" err="1" smtClean="0"/>
              <a:t>keratinization</a:t>
            </a:r>
            <a:r>
              <a:rPr lang="en-US" dirty="0" smtClean="0"/>
              <a:t>. </a:t>
            </a:r>
          </a:p>
          <a:p>
            <a:r>
              <a:rPr lang="en-US" i="1" dirty="0" smtClean="0"/>
              <a:t>During the second week</a:t>
            </a:r>
            <a:r>
              <a:rPr lang="en-US" dirty="0" smtClean="0"/>
              <a:t>, there is continued accumulation of collagen and proliferation of fibroblasts. The </a:t>
            </a:r>
            <a:r>
              <a:rPr lang="en-US" dirty="0" err="1" smtClean="0"/>
              <a:t>leukocytic</a:t>
            </a:r>
            <a:r>
              <a:rPr lang="en-US" dirty="0" smtClean="0"/>
              <a:t> infiltrate, edema, and increased </a:t>
            </a:r>
            <a:r>
              <a:rPr lang="en-US" dirty="0" err="1" smtClean="0"/>
              <a:t>vascularity</a:t>
            </a:r>
            <a:r>
              <a:rPr lang="en-US" dirty="0" smtClean="0"/>
              <a:t> have largely disappeared. At this time, the long process of blanching begins, accomplished by the increased accumulation of collagen within the </a:t>
            </a:r>
            <a:r>
              <a:rPr lang="en-US" dirty="0" err="1" smtClean="0"/>
              <a:t>incisional</a:t>
            </a:r>
            <a:r>
              <a:rPr lang="en-US" dirty="0" smtClean="0"/>
              <a:t> scar, accompanied by regression of vascular channels. </a:t>
            </a:r>
          </a:p>
          <a:p>
            <a:r>
              <a:rPr lang="en-US" i="1" dirty="0" smtClean="0"/>
              <a:t>By the end of the first month</a:t>
            </a:r>
            <a:r>
              <a:rPr lang="en-US" dirty="0" smtClean="0"/>
              <a:t>, the scar is made up of a cellular connective tissue devoid of inflammatory infiltrate, covered now by intact epidermis. The dermal appendages that have been destroyed in the line of the incision are permanently lost. Tensile strength of the wound increases thereafter, but it may take months for the wounded area to obtain its maximal strength.</a:t>
            </a:r>
          </a:p>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57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Inevitably, large tissue defects generate a larger fibrin clot that fills the defect and more necrotic debris and </a:t>
            </a:r>
            <a:r>
              <a:rPr lang="en-US" dirty="0" err="1" smtClean="0"/>
              <a:t>exudate</a:t>
            </a:r>
            <a:r>
              <a:rPr lang="en-US" dirty="0" smtClean="0"/>
              <a:t> that must be removed. Consequently the </a:t>
            </a:r>
            <a:r>
              <a:rPr lang="en-US" i="1" dirty="0" smtClean="0"/>
              <a:t>inflammatory reaction is more intense.</a:t>
            </a:r>
            <a:r>
              <a:rPr lang="en-US" dirty="0" smtClean="0"/>
              <a:t> </a:t>
            </a:r>
          </a:p>
          <a:p>
            <a:r>
              <a:rPr lang="en-US" i="1" dirty="0" smtClean="0"/>
              <a:t>Much larger amounts of granulation tissue are formed.</a:t>
            </a:r>
            <a:r>
              <a:rPr lang="en-US" dirty="0" smtClean="0"/>
              <a:t> </a:t>
            </a:r>
          </a:p>
          <a:p>
            <a:r>
              <a:rPr lang="en-US" dirty="0" smtClean="0"/>
              <a:t>Perhaps the feature that most clearly differentiates primary from secondary healing is the phenomenon of </a:t>
            </a:r>
            <a:r>
              <a:rPr lang="en-US" i="1" dirty="0" smtClean="0"/>
              <a:t>wound contraction</a:t>
            </a:r>
            <a:r>
              <a:rPr lang="en-US" dirty="0" smtClean="0"/>
              <a:t>, which occurs in large surface wounds. Large defects in the skin of a rabbit are reduced in approximately 6 weeks, to 5% to 10% of their original size, largely by contraction. The initial steps of wound contraction involve the formation of a network of </a:t>
            </a:r>
            <a:r>
              <a:rPr lang="en-US" dirty="0" err="1" smtClean="0"/>
              <a:t>actin</a:t>
            </a:r>
            <a:r>
              <a:rPr lang="en-US" dirty="0" smtClean="0"/>
              <a:t>-containing fibroblasts at the edge of the wound. Permanent wound contraction requires the action of </a:t>
            </a:r>
            <a:r>
              <a:rPr lang="en-US" i="1" dirty="0" err="1" smtClean="0"/>
              <a:t>myofibroblasts</a:t>
            </a:r>
            <a:r>
              <a:rPr lang="en-US" dirty="0" smtClean="0"/>
              <a:t>-altered fibroblasts that have the </a:t>
            </a:r>
            <a:r>
              <a:rPr lang="en-US" dirty="0" err="1" smtClean="0"/>
              <a:t>ultrastructural</a:t>
            </a:r>
            <a:r>
              <a:rPr lang="en-US" dirty="0" smtClean="0"/>
              <a:t> characteristics of smooth muscle cells.</a:t>
            </a:r>
            <a:r>
              <a:rPr lang="en-US" baseline="30000" dirty="0" smtClean="0">
                <a:hlinkClick r:id="rId3" action="ppaction://hlinkfile" tooltip="Go here now"/>
              </a:rPr>
              <a:t>118</a:t>
            </a:r>
            <a:r>
              <a:rPr lang="en-US" dirty="0" smtClean="0"/>
              <a:t> Contraction of these cells at the wound site decreases the gap between the dermal edges of the wound. </a:t>
            </a:r>
          </a:p>
          <a:p>
            <a:r>
              <a:rPr lang="en-US" dirty="0" smtClean="0"/>
              <a:t>Substantial scar formation and thinning of the epidermis.</a:t>
            </a:r>
          </a:p>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60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WOUND STRENGTH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HC003035</a:t>
            </a:r>
            <a:r>
              <a:rPr lang="en-US" dirty="0" smtClean="0"/>
              <a:t> page 113 page 114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P0114</a:t>
            </a:r>
            <a:r>
              <a:rPr lang="en-US" dirty="0" smtClean="0"/>
              <a:t> How long does it take for a skin wound to achieve its maximal strength, and what substances contribute to this strength? When sutures are removed, usually at the end of the first week, wound strength is approximately 10% that of unwounded skin, but strength increases rapidly over the next 4 weeks. This rate of increase then slows at approximately the third month after the original incision, and reaches a plateau at about 70% to 80% of the tensile strength of unwounded skin, a condition that may persist for life. The recovery of tensile strength results from the excess of collagen synthesis over collagen degradation during the first 2 months of healing, and, at later times, from structural modifications of collagen fibers (cross-linking, increased fiber size) after collagen synthesis ceases.</a:t>
            </a:r>
            <a:r>
              <a:rPr lang="en-US" baseline="30000" dirty="0" smtClean="0">
                <a:hlinkClick r:id="rId3" action="ppaction://hlinkfile" tooltip="Go here now"/>
              </a:rPr>
              <a:t>119</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61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have discussed the usual manifestations of repair and reviewed the orderly healing of wounds in healthy persons. Healing is modified by a number of known influences and some unknown ones, frequently impairing the quality and adequacy of both inflammation and repair. These influences include both </a:t>
            </a:r>
            <a:r>
              <a:rPr lang="en-US" i="1" dirty="0" smtClean="0"/>
              <a:t>systemic and local host factors</a:t>
            </a:r>
            <a:r>
              <a:rPr lang="en-US" dirty="0" smtClean="0"/>
              <a:t> (</a:t>
            </a:r>
            <a:r>
              <a:rPr lang="en-US" dirty="0" smtClean="0">
                <a:hlinkClick r:id="rId3" action="ppaction://hlinkfile" tooltip="Go here now"/>
              </a:rPr>
              <a:t>Table 3-5</a:t>
            </a:r>
            <a:r>
              <a:rPr lang="en-US" dirty="0" smtClean="0"/>
              <a:t>). Systemic factors include the following: </a:t>
            </a:r>
            <a:r>
              <a:rPr lang="en-US" i="1" dirty="0" smtClean="0"/>
              <a:t>Nutrition</a:t>
            </a:r>
            <a:r>
              <a:rPr lang="en-US" dirty="0" smtClean="0"/>
              <a:t> has profound effects on wound healing. Protein deficiency, for example, and particularly vitamin C deficiency, inhibit collagen synthesis and retard healing. </a:t>
            </a:r>
          </a:p>
          <a:p>
            <a:r>
              <a:rPr lang="en-US" i="1" dirty="0" smtClean="0"/>
              <a:t>Metabolic status</a:t>
            </a:r>
            <a:r>
              <a:rPr lang="en-US" dirty="0" smtClean="0"/>
              <a:t> can change wound healing. Diabetes mellitus, for example, is associated with delayed healing, as a consequence of the </a:t>
            </a:r>
            <a:r>
              <a:rPr lang="en-US" dirty="0" err="1" smtClean="0"/>
              <a:t>microangiopathy</a:t>
            </a:r>
            <a:r>
              <a:rPr lang="en-US" dirty="0" smtClean="0"/>
              <a:t> that is a frequent feature of this disease (</a:t>
            </a:r>
            <a:r>
              <a:rPr lang="en-US" dirty="0" smtClean="0">
                <a:hlinkClick r:id="rId4" action="ppaction://hlinkfile" tooltip="Go here now"/>
              </a:rPr>
              <a:t>Chapter 24</a:t>
            </a:r>
            <a:r>
              <a:rPr lang="en-US" dirty="0" smtClean="0"/>
              <a:t>). </a:t>
            </a:r>
          </a:p>
          <a:p>
            <a:r>
              <a:rPr lang="en-US" i="1" dirty="0" smtClean="0"/>
              <a:t>Circulatory status</a:t>
            </a:r>
            <a:r>
              <a:rPr lang="en-US" dirty="0" smtClean="0"/>
              <a:t> can modulate wound healing. </a:t>
            </a:r>
            <a:r>
              <a:rPr lang="en-US" i="1" dirty="0" smtClean="0"/>
              <a:t>Inadequate blood supply</a:t>
            </a:r>
            <a:r>
              <a:rPr lang="en-US" dirty="0" smtClean="0"/>
              <a:t>, usually caused by arteriosclerosis or venous abnormalities (e.g. varicose veins) that retard venous drainage, also impair healing. </a:t>
            </a:r>
          </a:p>
          <a:p>
            <a:r>
              <a:rPr lang="en-US" i="1" dirty="0" err="1" smtClean="0"/>
              <a:t>Hormones,</a:t>
            </a:r>
            <a:r>
              <a:rPr lang="en-US" dirty="0" err="1" smtClean="0"/>
              <a:t>such</a:t>
            </a:r>
            <a:r>
              <a:rPr lang="en-US" dirty="0" smtClean="0"/>
              <a:t> as </a:t>
            </a:r>
            <a:r>
              <a:rPr lang="en-US" i="1" dirty="0" err="1" smtClean="0"/>
              <a:t>glucocorticoids</a:t>
            </a:r>
            <a:r>
              <a:rPr lang="en-US" dirty="0" smtClean="0"/>
              <a:t>, have well-documented anti-inflammatory effects that influence various components of inflammation. These agents also inhibit collagen synthesis. </a:t>
            </a:r>
          </a:p>
          <a:p>
            <a:r>
              <a:rPr lang="en-US" dirty="0" smtClean="0"/>
              <a:t>Local factors that influence healing include the following: </a:t>
            </a:r>
            <a:r>
              <a:rPr lang="en-US" i="1" dirty="0" smtClean="0"/>
              <a:t>Infection</a:t>
            </a:r>
            <a:r>
              <a:rPr lang="en-US" dirty="0" smtClean="0"/>
              <a:t> is the single most important cause of delay in healing because it results in persistent tissue injury and inflammation. </a:t>
            </a:r>
          </a:p>
          <a:p>
            <a:r>
              <a:rPr lang="en-US" i="1" dirty="0" smtClean="0"/>
              <a:t>Mechanical factors</a:t>
            </a:r>
            <a:r>
              <a:rPr lang="en-US" dirty="0" smtClean="0"/>
              <a:t>, such as early motion of wounds, can delay healing, by compressing blood vessels and separating the edges of the wound. </a:t>
            </a:r>
          </a:p>
          <a:p>
            <a:r>
              <a:rPr lang="en-US" i="1" dirty="0" smtClean="0"/>
              <a:t>Foreign bodies</a:t>
            </a:r>
            <a:r>
              <a:rPr lang="en-US" dirty="0" smtClean="0"/>
              <a:t>, such as unnecessary sutures or fragments of steel, glass, or even bone, constitute impediments to healing. </a:t>
            </a:r>
          </a:p>
          <a:p>
            <a:r>
              <a:rPr lang="en-US" i="1" dirty="0" smtClean="0"/>
              <a:t>Size, location, and type of wound influence healing.</a:t>
            </a:r>
            <a:r>
              <a:rPr lang="en-US" dirty="0" smtClean="0"/>
              <a:t> Wounds in richly </a:t>
            </a:r>
            <a:r>
              <a:rPr lang="en-US" dirty="0" err="1" smtClean="0"/>
              <a:t>vascularized</a:t>
            </a:r>
            <a:r>
              <a:rPr lang="en-US" dirty="0" smtClean="0"/>
              <a:t> areas, such as the face, heal faster than those in poorly </a:t>
            </a:r>
            <a:r>
              <a:rPr lang="en-US" dirty="0" err="1" smtClean="0"/>
              <a:t>vascularized</a:t>
            </a:r>
            <a:r>
              <a:rPr lang="en-US" dirty="0" smtClean="0"/>
              <a:t> ones, such as the foot. As we have discussed, small </a:t>
            </a:r>
            <a:r>
              <a:rPr lang="en-US" dirty="0" err="1" smtClean="0"/>
              <a:t>incisional</a:t>
            </a:r>
            <a:r>
              <a:rPr lang="en-US" dirty="0" smtClean="0"/>
              <a:t> injuries heal faster and with less scar formation than large </a:t>
            </a:r>
            <a:r>
              <a:rPr lang="en-US" dirty="0" err="1" smtClean="0"/>
              <a:t>excisional</a:t>
            </a:r>
            <a:r>
              <a:rPr lang="en-US" dirty="0" smtClean="0"/>
              <a:t> wounds or wounds caused by blunt trauma.</a:t>
            </a:r>
          </a:p>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 Phase</a:t>
            </a:r>
          </a:p>
          <a:p>
            <a:r>
              <a:rPr lang="en-US" sz="1200" kern="1200" baseline="0" dirty="0" smtClean="0">
                <a:solidFill>
                  <a:schemeClr val="tx1"/>
                </a:solidFill>
                <a:latin typeface="+mn-lt"/>
                <a:ea typeface="+mn-ea"/>
                <a:cs typeface="+mn-cs"/>
              </a:rPr>
              <a:t>􀂃 Committed to cell division once this starts</a:t>
            </a:r>
          </a:p>
          <a:p>
            <a:r>
              <a:rPr lang="en-US" sz="1200" kern="1200" baseline="0" dirty="0" smtClean="0">
                <a:solidFill>
                  <a:schemeClr val="tx1"/>
                </a:solidFill>
                <a:latin typeface="+mn-lt"/>
                <a:ea typeface="+mn-ea"/>
                <a:cs typeface="+mn-cs"/>
              </a:rPr>
              <a:t>􀂃 DNA and </a:t>
            </a:r>
            <a:r>
              <a:rPr lang="en-US" sz="1200" kern="1200" baseline="0" dirty="0" err="1" smtClean="0">
                <a:solidFill>
                  <a:schemeClr val="tx1"/>
                </a:solidFill>
                <a:latin typeface="+mn-lt"/>
                <a:ea typeface="+mn-ea"/>
                <a:cs typeface="+mn-cs"/>
              </a:rPr>
              <a:t>centrosome</a:t>
            </a:r>
            <a:r>
              <a:rPr lang="en-US" sz="1200" kern="1200" baseline="0" dirty="0" smtClean="0">
                <a:solidFill>
                  <a:schemeClr val="tx1"/>
                </a:solidFill>
                <a:latin typeface="+mn-lt"/>
                <a:ea typeface="+mn-ea"/>
                <a:cs typeface="+mn-cs"/>
              </a:rPr>
              <a:t> replication</a:t>
            </a:r>
          </a:p>
          <a:p>
            <a:r>
              <a:rPr lang="en-US" sz="1200" kern="1200" baseline="0" dirty="0" smtClean="0">
                <a:solidFill>
                  <a:schemeClr val="tx1"/>
                </a:solidFill>
                <a:latin typeface="+mn-lt"/>
                <a:ea typeface="+mn-ea"/>
                <a:cs typeface="+mn-cs"/>
              </a:rPr>
              <a:t>􀂃 Semi-conservative replication of DNA:</a:t>
            </a:r>
          </a:p>
          <a:p>
            <a:r>
              <a:rPr lang="en-US" sz="1200" kern="1200" baseline="0" dirty="0" smtClean="0">
                <a:solidFill>
                  <a:schemeClr val="tx1"/>
                </a:solidFill>
                <a:latin typeface="+mn-lt"/>
                <a:ea typeface="+mn-ea"/>
                <a:cs typeface="+mn-cs"/>
              </a:rPr>
              <a:t>two identical daughter genomes</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1" dirty="0" smtClean="0"/>
              <a:t>Inadequate formation of granulation tissue or assembly of a scar</a:t>
            </a:r>
            <a:r>
              <a:rPr lang="en-US" dirty="0" smtClean="0"/>
              <a:t> can lead to two types of complications: </a:t>
            </a:r>
            <a:r>
              <a:rPr lang="en-US" i="1" dirty="0" smtClean="0"/>
              <a:t>wound dehiscence</a:t>
            </a:r>
            <a:r>
              <a:rPr lang="en-US" dirty="0" smtClean="0"/>
              <a:t> and </a:t>
            </a:r>
            <a:r>
              <a:rPr lang="en-US" i="1" dirty="0" smtClean="0"/>
              <a:t>ulceration.</a:t>
            </a:r>
            <a:r>
              <a:rPr lang="en-US" dirty="0" smtClean="0"/>
              <a:t> Dehiscence or rupture of a wound is most common after abdominal surgery and is due to increased abdominal pressure. This mechanical stress on the abdominal wound can be generated by vomiting, coughing, or </a:t>
            </a:r>
            <a:r>
              <a:rPr lang="en-US" dirty="0" err="1" smtClean="0"/>
              <a:t>ileus</a:t>
            </a:r>
            <a:r>
              <a:rPr lang="en-US" dirty="0" smtClean="0"/>
              <a:t>. Wounds can ulcerate because of inadequate </a:t>
            </a:r>
            <a:r>
              <a:rPr lang="en-US" dirty="0" err="1" smtClean="0"/>
              <a:t>vascularization</a:t>
            </a:r>
            <a:r>
              <a:rPr lang="en-US" dirty="0" smtClean="0"/>
              <a:t> during healing. For example, lower extremity wounds in individuals with atherosclerotic peripheral vascular disease typically ulcerate (</a:t>
            </a:r>
            <a:r>
              <a:rPr lang="en-US" dirty="0" smtClean="0">
                <a:hlinkClick r:id="rId3" action="ppaction://hlinkfile" tooltip="Go here now"/>
              </a:rPr>
              <a:t>Chapter 11</a:t>
            </a:r>
            <a:r>
              <a:rPr lang="en-US" dirty="0" smtClean="0"/>
              <a:t>). </a:t>
            </a:r>
            <a:r>
              <a:rPr lang="en-US" dirty="0" err="1" smtClean="0"/>
              <a:t>Nonhealing</a:t>
            </a:r>
            <a:r>
              <a:rPr lang="en-US" dirty="0" smtClean="0"/>
              <a:t> wounds also form in areas devoid of sensation. These neuropathic ulcers are occasionally seen in patients with diabetic peripheral neuropathy (</a:t>
            </a:r>
            <a:r>
              <a:rPr lang="en-US" dirty="0" smtClean="0">
                <a:hlinkClick r:id="rId4" action="ppaction://hlinkfile" tooltip="Go here now"/>
              </a:rPr>
              <a:t>Chapters 24</a:t>
            </a:r>
            <a:r>
              <a:rPr lang="en-US" dirty="0" smtClean="0"/>
              <a:t> and </a:t>
            </a:r>
            <a:r>
              <a:rPr lang="en-US" dirty="0" smtClean="0">
                <a:hlinkClick r:id="rId5" action="ppaction://hlinkfile" tooltip="Go here now"/>
              </a:rPr>
              <a:t>27</a:t>
            </a:r>
            <a:r>
              <a:rPr lang="en-US" dirty="0" smtClean="0"/>
              <a:t>).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P003108</a:t>
            </a:r>
            <a:r>
              <a:rPr lang="en-US" dirty="0" smtClean="0"/>
              <a:t> page 114 page 115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P0115</a:t>
            </a:r>
            <a:r>
              <a:rPr lang="en-US" dirty="0" smtClean="0"/>
              <a:t> </a:t>
            </a:r>
            <a:r>
              <a:rPr lang="en-US" i="1" dirty="0" smtClean="0"/>
              <a:t>Excessive formation</a:t>
            </a:r>
            <a:r>
              <a:rPr lang="en-US" dirty="0" smtClean="0"/>
              <a:t> of the components of the repair process can also complicate wound healing. Aberrations of growth may occur even in what may begin initially as normal wound healing. The accumulation of excessive amounts of collagen may give rise to a raised scar known as a </a:t>
            </a:r>
            <a:r>
              <a:rPr lang="en-US" i="1" dirty="0" smtClean="0"/>
              <a:t>hypertrophic scar</a:t>
            </a:r>
            <a:r>
              <a:rPr lang="en-US" dirty="0" smtClean="0"/>
              <a:t>; if the scar tissue grows beyond the boundaries of the original wound and does not regress, it is called a </a:t>
            </a:r>
            <a:r>
              <a:rPr lang="en-US" i="1" dirty="0" err="1" smtClean="0"/>
              <a:t>keloid</a:t>
            </a:r>
            <a:r>
              <a:rPr lang="en-US" dirty="0" smtClean="0"/>
              <a:t> (</a:t>
            </a:r>
            <a:r>
              <a:rPr lang="en-US" dirty="0" smtClean="0">
                <a:hlinkClick r:id="" action="ppaction://hlinkfile" tooltip="View now"/>
              </a:rPr>
              <a:t>Fig. 3-23</a:t>
            </a:r>
            <a:r>
              <a:rPr lang="en-US" dirty="0" smtClean="0"/>
              <a:t>). </a:t>
            </a:r>
            <a:r>
              <a:rPr lang="en-US" dirty="0" err="1" smtClean="0"/>
              <a:t>Keloid</a:t>
            </a:r>
            <a:r>
              <a:rPr lang="en-US" dirty="0" smtClean="0"/>
              <a:t> formation appears to be an individual predisposition, and for unknown reasons this aberration is somewhat more common in African-Americans. The mechanisms of </a:t>
            </a:r>
            <a:r>
              <a:rPr lang="en-US" dirty="0" err="1" smtClean="0"/>
              <a:t>keloid</a:t>
            </a:r>
            <a:r>
              <a:rPr lang="en-US" dirty="0" smtClean="0"/>
              <a:t> formation are still unknown. Another deviation in wound healing is the formation of excessive amounts of granulation tissue, which protrudes above the level of the surrounding skin and blocks re-</a:t>
            </a:r>
            <a:r>
              <a:rPr lang="en-US" dirty="0" err="1" smtClean="0"/>
              <a:t>epithelialization</a:t>
            </a:r>
            <a:r>
              <a:rPr lang="en-US" dirty="0" smtClean="0"/>
              <a:t>. This has been called </a:t>
            </a:r>
            <a:r>
              <a:rPr lang="en-US" i="1" dirty="0" smtClean="0"/>
              <a:t>exuberant granulation</a:t>
            </a:r>
            <a:r>
              <a:rPr lang="en-US" dirty="0" smtClean="0"/>
              <a:t> (or, with more literary fervor, </a:t>
            </a:r>
            <a:r>
              <a:rPr lang="en-US" i="1" dirty="0" smtClean="0"/>
              <a:t>proud flesh</a:t>
            </a:r>
            <a:r>
              <a:rPr lang="en-US" dirty="0" smtClean="0"/>
              <a:t>). Excessive granulation must be removed by </a:t>
            </a:r>
            <a:r>
              <a:rPr lang="en-US" dirty="0" err="1" smtClean="0"/>
              <a:t>cautery</a:t>
            </a:r>
            <a:r>
              <a:rPr lang="en-US" dirty="0" smtClean="0"/>
              <a:t> or surgical excision to permit restoration of the continuity of the epithelium. Finally (fortunately rarely), </a:t>
            </a:r>
            <a:r>
              <a:rPr lang="en-US" dirty="0" err="1" smtClean="0"/>
              <a:t>incisional</a:t>
            </a:r>
            <a:r>
              <a:rPr lang="en-US" dirty="0" smtClean="0"/>
              <a:t> scars or traumatic injuries may be followed by exuberant proliferation of fibroblasts and other connective tissue elements that may, in fact, recur after excision. Called </a:t>
            </a:r>
            <a:r>
              <a:rPr lang="en-US" i="1" dirty="0" smtClean="0"/>
              <a:t>desmoids</a:t>
            </a:r>
            <a:r>
              <a:rPr lang="en-US" dirty="0" smtClean="0"/>
              <a:t>, or </a:t>
            </a:r>
            <a:r>
              <a:rPr lang="en-US" i="1" dirty="0" smtClean="0"/>
              <a:t>aggressive </a:t>
            </a:r>
            <a:r>
              <a:rPr lang="en-US" i="1" dirty="0" err="1" smtClean="0"/>
              <a:t>fibromatoses</a:t>
            </a:r>
            <a:r>
              <a:rPr lang="en-US" dirty="0" smtClean="0"/>
              <a:t>, these lie in the interface between benign proliferations and malignant (though low-grade) tumors. The line between the benign </a:t>
            </a:r>
            <a:r>
              <a:rPr lang="en-US" dirty="0" err="1" smtClean="0"/>
              <a:t>hyperplasias</a:t>
            </a:r>
            <a:r>
              <a:rPr lang="en-US" dirty="0" smtClean="0"/>
              <a:t> characteristic of repair and </a:t>
            </a:r>
            <a:r>
              <a:rPr lang="en-US" dirty="0" err="1" smtClean="0"/>
              <a:t>neoplasia</a:t>
            </a:r>
            <a:r>
              <a:rPr lang="en-US" dirty="0" smtClean="0"/>
              <a:t> is frequently finely drawn (</a:t>
            </a:r>
            <a:r>
              <a:rPr lang="en-US" dirty="0" smtClean="0">
                <a:hlinkClick r:id="rId6" action="ppaction://hlinkfile" tooltip="Go here now"/>
              </a:rPr>
              <a:t>Chapter 7</a:t>
            </a:r>
            <a:r>
              <a:rPr lang="en-US" dirty="0" smtClean="0"/>
              <a:t>). </a:t>
            </a:r>
            <a:r>
              <a:rPr lang="en-US" sz="1200" kern="1200" dirty="0" err="1" smtClean="0">
                <a:solidFill>
                  <a:schemeClr val="tx1"/>
                </a:solidFill>
                <a:latin typeface="+mn-lt"/>
                <a:ea typeface="+mn-ea"/>
                <a:cs typeface="+mn-cs"/>
              </a:rPr>
              <a:t>Body_ID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P003109</a:t>
            </a:r>
            <a:r>
              <a:rPr lang="en-US" dirty="0" smtClean="0"/>
              <a:t> </a:t>
            </a:r>
            <a:r>
              <a:rPr lang="en-US" i="1" dirty="0" smtClean="0"/>
              <a:t>Contraction</a:t>
            </a:r>
            <a:r>
              <a:rPr lang="en-US" dirty="0" smtClean="0"/>
              <a:t> in the size of a wound is an important part of the normal healing process. An exaggeration of this process is called a </a:t>
            </a:r>
            <a:r>
              <a:rPr lang="en-US" i="1" dirty="0" smtClean="0"/>
              <a:t>contracture</a:t>
            </a:r>
            <a:r>
              <a:rPr lang="en-US" dirty="0" smtClean="0"/>
              <a:t> and results in deformities of the wound and the surrounding tissues. Contractures are particularly prone to develop on the palms, the soles, and the anterior aspect of the thorax. Contractures are commonly seen after serious burns and can compromise the movement of joints. Impaired wound contraction occurs in stromelysin-1 (MMP3)-deficient mice, suggesting that proteolysis by this metalloproteinase is required for the assembly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63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mechanisms underlying the formation of a </a:t>
            </a:r>
            <a:r>
              <a:rPr lang="en-US" dirty="0" err="1" smtClean="0"/>
              <a:t>cutaneous</a:t>
            </a:r>
            <a:r>
              <a:rPr lang="en-US" dirty="0" smtClean="0"/>
              <a:t> scar-cell proliferation, cell-cell interactions, cell-matrix interactions, and ECM deposition-are similar to those that occur in the fibrosis associated with chronic inflammatory diseases such as rheumatoid arthritis, lung fibrosis, and hepatic cirrhosis. In contrast to orderly wound healing, however, these diseases are associated with persistence of the initial stimuli for fibrosis or the development of immune and autoimmune reactions (</a:t>
            </a:r>
            <a:r>
              <a:rPr lang="en-US" dirty="0" smtClean="0">
                <a:hlinkClick r:id="" action="ppaction://hlinkfile" tooltip="View now"/>
              </a:rPr>
              <a:t>Fig. 3-24</a:t>
            </a:r>
            <a:r>
              <a:rPr lang="en-US" dirty="0" smtClean="0"/>
              <a:t>). In such reactions, lymphocyte-</a:t>
            </a:r>
            <a:r>
              <a:rPr lang="en-US" dirty="0" err="1" smtClean="0"/>
              <a:t>monocyte</a:t>
            </a:r>
            <a:r>
              <a:rPr lang="en-US" dirty="0" smtClean="0"/>
              <a:t> interactions sustain the synthesis and secretion of growth factors and </a:t>
            </a:r>
            <a:r>
              <a:rPr lang="en-US" dirty="0" err="1" smtClean="0"/>
              <a:t>fibrogenic</a:t>
            </a:r>
            <a:r>
              <a:rPr lang="en-US" dirty="0" smtClean="0"/>
              <a:t> cytokines, </a:t>
            </a:r>
            <a:r>
              <a:rPr lang="en-US" dirty="0" err="1" smtClean="0"/>
              <a:t>proteolytic</a:t>
            </a:r>
            <a:r>
              <a:rPr lang="en-US" dirty="0" smtClean="0"/>
              <a:t> enzymes, and other biologically active molecules. Collagen degradation by </a:t>
            </a:r>
            <a:r>
              <a:rPr lang="en-US" dirty="0" err="1" smtClean="0"/>
              <a:t>collagenases</a:t>
            </a:r>
            <a:r>
              <a:rPr lang="en-US" dirty="0" smtClean="0"/>
              <a:t>, for example, which is important in the normal remodeling of healing wounds, causes much of the joint destruction in rheumatoid arthritis (</a:t>
            </a:r>
            <a:r>
              <a:rPr lang="en-US" dirty="0" smtClean="0">
                <a:hlinkClick r:id="rId3" action="ppaction://hlinkfile" tooltip="Go here now"/>
              </a:rPr>
              <a:t>Chapter 26</a:t>
            </a:r>
            <a:r>
              <a:rPr lang="en-US" dirty="0" smtClean="0"/>
              <a:t>). In liver cirrhosis caused by chronic alcoholism or infection with hepatitis B or C viruses, hepatic </a:t>
            </a:r>
            <a:r>
              <a:rPr lang="en-US" dirty="0" err="1" smtClean="0"/>
              <a:t>stellate</a:t>
            </a:r>
            <a:r>
              <a:rPr lang="en-US" dirty="0" smtClean="0"/>
              <a:t> cells are activated and produce collagen. The deposition of collagen in the liver parenchyma and the changes in the structure of sinusoids caused by deposition of ECM components greatly alter liver structure and function, leading to cirrhosis (</a:t>
            </a:r>
            <a:r>
              <a:rPr lang="en-US" dirty="0" smtClean="0">
                <a:hlinkClick r:id="rId4" action="ppaction://hlinkfile" tooltip="Go here now"/>
              </a:rPr>
              <a:t>Chapter 18</a:t>
            </a:r>
            <a:r>
              <a:rPr lang="en-US" dirty="0" smtClean="0"/>
              <a:t>). Fibrosis is a hallmark of the chronic interstitial lung diseases known as pneumoconiosis, caused by the inhalation of mineral dusts (discussed in </a:t>
            </a:r>
            <a:r>
              <a:rPr lang="en-US" dirty="0" smtClean="0">
                <a:hlinkClick r:id="rId5" action="ppaction://hlinkfile" tooltip="Go here now"/>
              </a:rPr>
              <a:t>Chapter 15</a:t>
            </a:r>
            <a:r>
              <a:rPr lang="en-US" dirty="0" smtClean="0"/>
              <a:t>). In such conditions, which are usually the consequence of inhalation of coal, asbestos or silica, macrophages play an important role in </a:t>
            </a:r>
            <a:r>
              <a:rPr lang="en-US" dirty="0" err="1" smtClean="0"/>
              <a:t>fibrogenesis</a:t>
            </a:r>
            <a:r>
              <a:rPr lang="en-US" dirty="0" smtClean="0"/>
              <a:t>. These cells became activated by engulfing mineral particles and secrete cytokines and growth factors that promote fibrosis. A common cause of organ fibrosis is ionizing radiation, used for cancer treatment. Delayed fibrosis may occur in the lungs, gastrointestinal tract, kidney, and other organs after radiation therapy (see </a:t>
            </a:r>
            <a:r>
              <a:rPr lang="en-US" dirty="0" smtClean="0">
                <a:hlinkClick r:id="rId6" action="ppaction://hlinkfile" tooltip="Go here now"/>
              </a:rPr>
              <a:t>Chapter 9</a:t>
            </a:r>
            <a:r>
              <a:rPr lang="en-US" dirty="0" smtClean="0"/>
              <a:t>). In chronic pancreatitis, repeated bouts of acute pancreatic inflammation lead to loss of pancreatic </a:t>
            </a:r>
            <a:r>
              <a:rPr lang="en-US" dirty="0" err="1" smtClean="0"/>
              <a:t>acinar</a:t>
            </a:r>
            <a:r>
              <a:rPr lang="en-US" dirty="0" smtClean="0"/>
              <a:t> cells and replacement by fibrous tissue (</a:t>
            </a:r>
            <a:r>
              <a:rPr lang="en-US" dirty="0" smtClean="0">
                <a:hlinkClick r:id="rId7" action="ppaction://hlinkfile" tooltip="Go here now"/>
              </a:rPr>
              <a:t>Chapter 19</a:t>
            </a:r>
            <a:r>
              <a:rPr lang="en-US" dirty="0" smtClean="0"/>
              <a:t>).</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65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Examples of signal transduction systems that require cell-surface receptors. Shown are receptors with intrinsic tyrosine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activity, seven </a:t>
            </a:r>
            <a:r>
              <a:rPr lang="en-US" sz="1200" kern="1200" dirty="0" err="1" smtClean="0">
                <a:solidFill>
                  <a:schemeClr val="tx1"/>
                </a:solidFill>
                <a:latin typeface="+mn-lt"/>
                <a:ea typeface="+mn-ea"/>
                <a:cs typeface="+mn-cs"/>
              </a:rPr>
              <a:t>transmembrane</a:t>
            </a:r>
            <a:r>
              <a:rPr lang="en-US" sz="1200" kern="1200" dirty="0" smtClean="0">
                <a:solidFill>
                  <a:schemeClr val="tx1"/>
                </a:solidFill>
                <a:latin typeface="+mn-lt"/>
                <a:ea typeface="+mn-ea"/>
                <a:cs typeface="+mn-cs"/>
              </a:rPr>
              <a:t> G-protein-coupled receptors, and receptors without intrinsic tyrosine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activity. The figure also shows important signaling pathways </a:t>
            </a:r>
            <a:r>
              <a:rPr lang="en-US" sz="1200" kern="1200" dirty="0" err="1" smtClean="0">
                <a:solidFill>
                  <a:schemeClr val="tx1"/>
                </a:solidFill>
                <a:latin typeface="+mn-lt"/>
                <a:ea typeface="+mn-ea"/>
                <a:cs typeface="+mn-cs"/>
              </a:rPr>
              <a:t>transduced</a:t>
            </a:r>
            <a:r>
              <a:rPr lang="en-US" sz="1200" kern="1200" dirty="0" smtClean="0">
                <a:solidFill>
                  <a:schemeClr val="tx1"/>
                </a:solidFill>
                <a:latin typeface="+mn-lt"/>
                <a:ea typeface="+mn-ea"/>
                <a:cs typeface="+mn-cs"/>
              </a:rPr>
              <a:t> by the activation of these receptors through </a:t>
            </a:r>
            <a:r>
              <a:rPr lang="en-US" sz="1200" kern="1200" dirty="0" err="1" smtClean="0">
                <a:solidFill>
                  <a:schemeClr val="tx1"/>
                </a:solidFill>
                <a:latin typeface="+mn-lt"/>
                <a:ea typeface="+mn-ea"/>
                <a:cs typeface="+mn-cs"/>
              </a:rPr>
              <a:t>ligand</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75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Collection of fluid in a space is a </a:t>
            </a:r>
            <a:r>
              <a:rPr lang="en-US" dirty="0" err="1" smtClean="0"/>
              <a:t>transudate</a:t>
            </a:r>
            <a:r>
              <a:rPr lang="en-US" dirty="0" smtClean="0"/>
              <a:t>. If this fluid is protein-rich or has many cells then it becomes an </a:t>
            </a:r>
            <a:r>
              <a:rPr lang="en-US" dirty="0" err="1" smtClean="0"/>
              <a:t>exudate</a:t>
            </a:r>
            <a:r>
              <a:rPr lang="en-US" dirty="0" smtClean="0"/>
              <a:t>. The large amount of fibrin in such fluid can form a </a:t>
            </a:r>
            <a:r>
              <a:rPr lang="en-US" dirty="0" err="1" smtClean="0"/>
              <a:t>fibrinous</a:t>
            </a:r>
            <a:r>
              <a:rPr lang="en-US" dirty="0" smtClean="0"/>
              <a:t> </a:t>
            </a:r>
            <a:r>
              <a:rPr lang="en-US" dirty="0" err="1" smtClean="0"/>
              <a:t>exudate</a:t>
            </a:r>
            <a:r>
              <a:rPr lang="en-US" dirty="0" smtClean="0"/>
              <a:t> on body cavity surfaces. Here, the pericardial cavity has been opened to reveal a </a:t>
            </a:r>
            <a:r>
              <a:rPr lang="en-US" dirty="0" err="1" smtClean="0"/>
              <a:t>fibrinous</a:t>
            </a:r>
            <a:r>
              <a:rPr lang="en-US" dirty="0" smtClean="0"/>
              <a:t> </a:t>
            </a:r>
            <a:r>
              <a:rPr lang="en-US" dirty="0" err="1" smtClean="0"/>
              <a:t>pericarditis</a:t>
            </a:r>
            <a:r>
              <a:rPr lang="en-US" dirty="0" smtClean="0"/>
              <a:t> with strands of stringy pale fibrin between visceral and parietal pericardium.</a:t>
            </a:r>
          </a:p>
          <a:p>
            <a:r>
              <a:rPr lang="en-US" dirty="0" smtClean="0"/>
              <a:t>Microscopically, the </a:t>
            </a:r>
            <a:r>
              <a:rPr lang="en-US" dirty="0" err="1" smtClean="0"/>
              <a:t>fibrinous</a:t>
            </a:r>
            <a:r>
              <a:rPr lang="en-US" dirty="0" smtClean="0"/>
              <a:t> </a:t>
            </a:r>
            <a:r>
              <a:rPr lang="en-US" dirty="0" err="1" smtClean="0"/>
              <a:t>exudate</a:t>
            </a:r>
            <a:r>
              <a:rPr lang="en-US" dirty="0" smtClean="0"/>
              <a:t> is seen to consist of pink strands of fibrin jutting from the pericardial surface at the upper left. Below this, there are a few scattered inflammatory cells. Here is a purulent </a:t>
            </a:r>
            <a:r>
              <a:rPr lang="en-US" dirty="0" err="1" smtClean="0"/>
              <a:t>exudate</a:t>
            </a:r>
            <a:r>
              <a:rPr lang="en-US" dirty="0" smtClean="0"/>
              <a:t> in which the exuded fluid also contains a large number of acute inflammatory cells. Thus, the yellowish fluid in this opened pericardial cavity is a purulent </a:t>
            </a:r>
            <a:r>
              <a:rPr lang="en-US" dirty="0" err="1" smtClean="0"/>
              <a:t>exudate</a:t>
            </a:r>
            <a:r>
              <a:rPr lang="en-US" dirty="0" smtClean="0"/>
              <a:t>.</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80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Acute bronchopneumonia</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81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1) A</a:t>
            </a:r>
          </a:p>
        </p:txBody>
      </p:sp>
      <p:sp>
        <p:nvSpPr>
          <p:cNvPr id="4" name="Slide Number Placeholder 3"/>
          <p:cNvSpPr>
            <a:spLocks noGrp="1"/>
          </p:cNvSpPr>
          <p:nvPr>
            <p:ph type="sldNum" sz="quarter" idx="10"/>
          </p:nvPr>
        </p:nvSpPr>
        <p:spPr/>
        <p:txBody>
          <a:bodyPr/>
          <a:lstStyle/>
          <a:p>
            <a:fld id="{097FFEB3-057A-4954-836C-43728F8F8F6E}" type="slidenum">
              <a:rPr lang="en-US" smtClean="0"/>
              <a:pPr/>
              <a:t>82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4-7A</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83</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2)B</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84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4-1C/ 4-2D/ 4-3F/ 4-4B/4-5A/4-6E.</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85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4-8 E</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86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G2 Phase</a:t>
            </a:r>
          </a:p>
          <a:p>
            <a:r>
              <a:rPr lang="en-US" sz="1200" kern="1200" baseline="0" dirty="0" smtClean="0">
                <a:solidFill>
                  <a:schemeClr val="tx1"/>
                </a:solidFill>
                <a:latin typeface="+mn-lt"/>
                <a:ea typeface="+mn-ea"/>
                <a:cs typeface="+mn-cs"/>
              </a:rPr>
              <a:t>􀂃 Growth continues</a:t>
            </a:r>
          </a:p>
          <a:p>
            <a:r>
              <a:rPr lang="en-US" sz="1200" kern="1200" baseline="0" dirty="0" smtClean="0">
                <a:solidFill>
                  <a:schemeClr val="tx1"/>
                </a:solidFill>
                <a:latin typeface="+mn-lt"/>
                <a:ea typeface="+mn-ea"/>
                <a:cs typeface="+mn-cs"/>
              </a:rPr>
              <a:t>􀂃 Enzymes and proteins synthesized for</a:t>
            </a:r>
          </a:p>
          <a:p>
            <a:r>
              <a:rPr lang="en-US" sz="1200" kern="1200" baseline="0" dirty="0" smtClean="0">
                <a:solidFill>
                  <a:schemeClr val="tx1"/>
                </a:solidFill>
                <a:latin typeface="+mn-lt"/>
                <a:ea typeface="+mn-ea"/>
                <a:cs typeface="+mn-cs"/>
              </a:rPr>
              <a:t>cell division</a:t>
            </a:r>
          </a:p>
          <a:p>
            <a:r>
              <a:rPr lang="en-US" sz="1200" kern="1200" baseline="0" dirty="0" smtClean="0">
                <a:solidFill>
                  <a:schemeClr val="tx1"/>
                </a:solidFill>
                <a:latin typeface="+mn-lt"/>
                <a:ea typeface="+mn-ea"/>
                <a:cs typeface="+mn-cs"/>
              </a:rPr>
              <a:t>􀂃 Determining Cell Stage</a:t>
            </a:r>
          </a:p>
          <a:p>
            <a:r>
              <a:rPr lang="en-US" sz="1200" kern="1200" baseline="0" dirty="0" smtClean="0">
                <a:solidFill>
                  <a:schemeClr val="tx1"/>
                </a:solidFill>
                <a:latin typeface="+mn-lt"/>
                <a:ea typeface="+mn-ea"/>
                <a:cs typeface="+mn-cs"/>
              </a:rPr>
              <a:t>􀂃 Cells at different stages of the cell cycle can</a:t>
            </a:r>
          </a:p>
          <a:p>
            <a:r>
              <a:rPr lang="en-US" sz="1200" kern="1200" baseline="0" dirty="0" smtClean="0">
                <a:solidFill>
                  <a:schemeClr val="tx1"/>
                </a:solidFill>
                <a:latin typeface="+mn-lt"/>
                <a:ea typeface="+mn-ea"/>
                <a:cs typeface="+mn-cs"/>
              </a:rPr>
              <a:t>also be distinguished by their DNA content</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5-F</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87</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7-2 B</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88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8-D</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89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10-1 B</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90</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10-2 C</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91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10-3 A</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92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1-B</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93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2-1 A</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94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2-2 B</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95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3-1 B</a:t>
            </a:r>
          </a:p>
          <a:p>
            <a:r>
              <a:rPr lang="en-US" dirty="0" smtClean="0"/>
              <a:t>3-2 C</a:t>
            </a:r>
          </a:p>
          <a:p>
            <a:r>
              <a:rPr lang="en-US" dirty="0" smtClean="0"/>
              <a:t>3-3 A</a:t>
            </a:r>
          </a:p>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96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Mitotic (M) Phase</a:t>
            </a:r>
          </a:p>
          <a:p>
            <a:r>
              <a:rPr lang="en-US" sz="1200" kern="1200" baseline="0" dirty="0" smtClean="0">
                <a:solidFill>
                  <a:schemeClr val="tx1"/>
                </a:solidFill>
                <a:latin typeface="+mn-lt"/>
                <a:ea typeface="+mn-ea"/>
                <a:cs typeface="+mn-cs"/>
              </a:rPr>
              <a:t>􀂃 mitosis plus </a:t>
            </a:r>
            <a:r>
              <a:rPr lang="en-US" sz="1200" kern="1200" baseline="0" dirty="0" err="1" smtClean="0">
                <a:solidFill>
                  <a:schemeClr val="tx1"/>
                </a:solidFill>
                <a:latin typeface="+mn-lt"/>
                <a:ea typeface="+mn-ea"/>
                <a:cs typeface="+mn-cs"/>
              </a:rPr>
              <a:t>cytokinesis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Mitosis:</a:t>
            </a:r>
          </a:p>
          <a:p>
            <a:r>
              <a:rPr lang="en-US" sz="1200" kern="1200" baseline="0" dirty="0" smtClean="0">
                <a:solidFill>
                  <a:schemeClr val="tx1"/>
                </a:solidFill>
                <a:latin typeface="+mn-lt"/>
                <a:ea typeface="+mn-ea"/>
                <a:cs typeface="+mn-cs"/>
              </a:rPr>
              <a:t>􀂃 Prophase</a:t>
            </a:r>
          </a:p>
          <a:p>
            <a:r>
              <a:rPr lang="en-US" sz="1200" kern="1200" baseline="0" dirty="0" smtClean="0">
                <a:solidFill>
                  <a:schemeClr val="tx1"/>
                </a:solidFill>
                <a:latin typeface="+mn-lt"/>
                <a:ea typeface="+mn-ea"/>
                <a:cs typeface="+mn-cs"/>
              </a:rPr>
              <a:t>􀂃 Metaphase</a:t>
            </a:r>
          </a:p>
          <a:p>
            <a:r>
              <a:rPr lang="en-US" sz="1200" kern="1200" baseline="0" dirty="0" smtClean="0">
                <a:solidFill>
                  <a:schemeClr val="tx1"/>
                </a:solidFill>
                <a:latin typeface="+mn-lt"/>
                <a:ea typeface="+mn-ea"/>
                <a:cs typeface="+mn-cs"/>
              </a:rPr>
              <a:t>􀂃 Anaphase</a:t>
            </a: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Telophase</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4-E</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97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5-A</a:t>
            </a:r>
          </a:p>
          <a:p>
            <a:r>
              <a:rPr lang="en-US" dirty="0" smtClean="0"/>
              <a:t>6-1 B</a:t>
            </a:r>
          </a:p>
          <a:p>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98</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6-3 F</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99</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6-5 D</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100</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6-11 F</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101</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8-C </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102</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9-1 B</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103</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9-2 B</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104</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9-3</a:t>
            </a:r>
            <a:r>
              <a:rPr lang="en-US" baseline="0" dirty="0" smtClean="0"/>
              <a:t> C</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105</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11-1 A</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106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Regulation of the Cell</a:t>
            </a:r>
          </a:p>
          <a:p>
            <a:r>
              <a:rPr lang="en-US" sz="1200" kern="1200" baseline="0" dirty="0" smtClean="0">
                <a:solidFill>
                  <a:schemeClr val="tx1"/>
                </a:solidFill>
                <a:latin typeface="+mn-lt"/>
                <a:ea typeface="+mn-ea"/>
                <a:cs typeface="+mn-cs"/>
              </a:rPr>
              <a:t>Cycle</a:t>
            </a:r>
          </a:p>
          <a:p>
            <a:r>
              <a:rPr lang="en-US" sz="1200" kern="1200" baseline="0" dirty="0" smtClean="0">
                <a:solidFill>
                  <a:schemeClr val="tx1"/>
                </a:solidFill>
                <a:latin typeface="+mn-lt"/>
                <a:ea typeface="+mn-ea"/>
                <a:cs typeface="+mn-cs"/>
              </a:rPr>
              <a:t>􀂃 Cell Cycle Lengths</a:t>
            </a:r>
          </a:p>
          <a:p>
            <a:r>
              <a:rPr lang="en-US" sz="1200" kern="1200" baseline="0" dirty="0" smtClean="0">
                <a:solidFill>
                  <a:schemeClr val="tx1"/>
                </a:solidFill>
                <a:latin typeface="+mn-lt"/>
                <a:ea typeface="+mn-ea"/>
                <a:cs typeface="+mn-cs"/>
              </a:rPr>
              <a:t>􀂃 Vary by cell type:</a:t>
            </a:r>
          </a:p>
          <a:p>
            <a:r>
              <a:rPr lang="en-US" sz="1200" kern="1200" baseline="0" dirty="0" smtClean="0">
                <a:solidFill>
                  <a:schemeClr val="tx1"/>
                </a:solidFill>
                <a:latin typeface="+mn-lt"/>
                <a:ea typeface="+mn-ea"/>
                <a:cs typeface="+mn-cs"/>
              </a:rPr>
              <a:t>􀂃 Embryonic cells</a:t>
            </a:r>
          </a:p>
          <a:p>
            <a:r>
              <a:rPr lang="en-US" sz="1200" kern="1200" baseline="0" dirty="0" smtClean="0">
                <a:solidFill>
                  <a:schemeClr val="tx1"/>
                </a:solidFill>
                <a:latin typeface="+mn-lt"/>
                <a:ea typeface="+mn-ea"/>
                <a:cs typeface="+mn-cs"/>
              </a:rPr>
              <a:t>􀂃 Stem cells (e.g., blood cells and epithelial cells)</a:t>
            </a:r>
          </a:p>
          <a:p>
            <a:r>
              <a:rPr lang="en-US" sz="1200" kern="1200" baseline="0" dirty="0" smtClean="0">
                <a:solidFill>
                  <a:schemeClr val="tx1"/>
                </a:solidFill>
                <a:latin typeface="+mn-lt"/>
                <a:ea typeface="+mn-ea"/>
                <a:cs typeface="+mn-cs"/>
              </a:rPr>
              <a:t>􀂃 Sperm cells</a:t>
            </a:r>
          </a:p>
          <a:p>
            <a:r>
              <a:rPr lang="en-US" sz="1200" kern="1200" baseline="0" dirty="0" smtClean="0">
                <a:solidFill>
                  <a:schemeClr val="tx1"/>
                </a:solidFill>
                <a:latin typeface="+mn-lt"/>
                <a:ea typeface="+mn-ea"/>
                <a:cs typeface="+mn-cs"/>
              </a:rPr>
              <a:t>􀂃 G1 prolonged in stable or permanent cells</a:t>
            </a:r>
          </a:p>
          <a:p>
            <a:r>
              <a:rPr lang="en-US" sz="1200" kern="1200" baseline="0" dirty="0" smtClean="0">
                <a:solidFill>
                  <a:schemeClr val="tx1"/>
                </a:solidFill>
                <a:latin typeface="+mn-lt"/>
                <a:ea typeface="+mn-ea"/>
                <a:cs typeface="+mn-cs"/>
              </a:rPr>
              <a:t>(called G0)</a:t>
            </a:r>
          </a:p>
          <a:p>
            <a:r>
              <a:rPr lang="en-US" sz="1200" kern="1200" baseline="0" dirty="0" smtClean="0">
                <a:solidFill>
                  <a:schemeClr val="tx1"/>
                </a:solidFill>
                <a:latin typeface="+mn-lt"/>
                <a:ea typeface="+mn-ea"/>
                <a:cs typeface="+mn-cs"/>
              </a:rPr>
              <a:t>􀂃 G1 rapid or non-existent in rapidly-dividing cells</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11-2 B</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107</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11-5 D</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108</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13-1 E BETA</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109</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13-2 D</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110</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 C</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111</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1) B</a:t>
            </a:r>
          </a:p>
          <a:p>
            <a:r>
              <a:rPr lang="en-US" sz="1200" kern="1200" baseline="0" dirty="0" smtClean="0">
                <a:solidFill>
                  <a:schemeClr val="tx1"/>
                </a:solidFill>
                <a:latin typeface="+mn-lt"/>
                <a:ea typeface="+mn-ea"/>
                <a:cs typeface="+mn-cs"/>
              </a:rPr>
              <a:t>2.1) A</a:t>
            </a:r>
          </a:p>
          <a:p>
            <a:r>
              <a:rPr lang="en-US" sz="1200" kern="1200" baseline="0" dirty="0" smtClean="0">
                <a:solidFill>
                  <a:schemeClr val="tx1"/>
                </a:solidFill>
                <a:latin typeface="+mn-lt"/>
                <a:ea typeface="+mn-ea"/>
                <a:cs typeface="+mn-cs"/>
              </a:rPr>
              <a:t>2.2) B</a:t>
            </a:r>
          </a:p>
          <a:p>
            <a:r>
              <a:rPr lang="en-US" sz="1200" kern="1200" baseline="0" dirty="0" smtClean="0">
                <a:solidFill>
                  <a:schemeClr val="tx1"/>
                </a:solidFill>
                <a:latin typeface="+mn-lt"/>
                <a:ea typeface="+mn-ea"/>
                <a:cs typeface="+mn-cs"/>
              </a:rPr>
              <a:t>2.3) B</a:t>
            </a:r>
          </a:p>
          <a:p>
            <a:r>
              <a:rPr lang="en-US" sz="1200" kern="1200" baseline="0" dirty="0" smtClean="0">
                <a:solidFill>
                  <a:schemeClr val="tx1"/>
                </a:solidFill>
                <a:latin typeface="+mn-lt"/>
                <a:ea typeface="+mn-ea"/>
                <a:cs typeface="+mn-cs"/>
              </a:rPr>
              <a:t>3.1) B</a:t>
            </a:r>
          </a:p>
          <a:p>
            <a:r>
              <a:rPr lang="en-US" sz="1200" kern="1200" baseline="0" dirty="0" smtClean="0">
                <a:solidFill>
                  <a:schemeClr val="tx1"/>
                </a:solidFill>
                <a:latin typeface="+mn-lt"/>
                <a:ea typeface="+mn-ea"/>
                <a:cs typeface="+mn-cs"/>
              </a:rPr>
              <a:t>3.2) C</a:t>
            </a:r>
          </a:p>
          <a:p>
            <a:r>
              <a:rPr lang="en-US" sz="1200" kern="1200" baseline="0" dirty="0" smtClean="0">
                <a:solidFill>
                  <a:schemeClr val="tx1"/>
                </a:solidFill>
                <a:latin typeface="+mn-lt"/>
                <a:ea typeface="+mn-ea"/>
                <a:cs typeface="+mn-cs"/>
              </a:rPr>
              <a:t>3.3) A</a:t>
            </a:r>
          </a:p>
          <a:p>
            <a:r>
              <a:rPr lang="en-US" sz="1200" kern="1200" baseline="0" dirty="0" smtClean="0">
                <a:solidFill>
                  <a:schemeClr val="tx1"/>
                </a:solidFill>
                <a:latin typeface="+mn-lt"/>
                <a:ea typeface="+mn-ea"/>
                <a:cs typeface="+mn-cs"/>
              </a:rPr>
              <a:t>4) E</a:t>
            </a:r>
          </a:p>
          <a:p>
            <a:r>
              <a:rPr lang="en-US" sz="1200" kern="1200" baseline="0" dirty="0" smtClean="0">
                <a:solidFill>
                  <a:schemeClr val="tx1"/>
                </a:solidFill>
                <a:latin typeface="+mn-lt"/>
                <a:ea typeface="+mn-ea"/>
                <a:cs typeface="+mn-cs"/>
              </a:rPr>
              <a:t>5) A</a:t>
            </a:r>
          </a:p>
          <a:p>
            <a:r>
              <a:rPr lang="en-US" sz="1200" kern="1200" baseline="0" dirty="0" smtClean="0">
                <a:solidFill>
                  <a:schemeClr val="tx1"/>
                </a:solidFill>
                <a:latin typeface="+mn-lt"/>
                <a:ea typeface="+mn-ea"/>
                <a:cs typeface="+mn-cs"/>
              </a:rPr>
              <a:t>6.1) B</a:t>
            </a:r>
          </a:p>
          <a:p>
            <a:r>
              <a:rPr lang="en-US" sz="1200" kern="1200" baseline="0" dirty="0" smtClean="0">
                <a:solidFill>
                  <a:schemeClr val="tx1"/>
                </a:solidFill>
                <a:latin typeface="+mn-lt"/>
                <a:ea typeface="+mn-ea"/>
                <a:cs typeface="+mn-cs"/>
              </a:rPr>
              <a:t>6.2) E</a:t>
            </a:r>
          </a:p>
          <a:p>
            <a:r>
              <a:rPr lang="en-US" sz="1200" kern="1200" baseline="0" dirty="0" smtClean="0">
                <a:solidFill>
                  <a:schemeClr val="tx1"/>
                </a:solidFill>
                <a:latin typeface="+mn-lt"/>
                <a:ea typeface="+mn-ea"/>
                <a:cs typeface="+mn-cs"/>
              </a:rPr>
              <a:t>6.3) F</a:t>
            </a:r>
          </a:p>
          <a:p>
            <a:r>
              <a:rPr lang="en-US" sz="1200" kern="1200" baseline="0" dirty="0" smtClean="0">
                <a:solidFill>
                  <a:schemeClr val="tx1"/>
                </a:solidFill>
                <a:latin typeface="+mn-lt"/>
                <a:ea typeface="+mn-ea"/>
                <a:cs typeface="+mn-cs"/>
              </a:rPr>
              <a:t>6.4) A</a:t>
            </a:r>
          </a:p>
          <a:p>
            <a:r>
              <a:rPr lang="en-US" sz="1200" kern="1200" baseline="0" dirty="0" smtClean="0">
                <a:solidFill>
                  <a:schemeClr val="tx1"/>
                </a:solidFill>
                <a:latin typeface="+mn-lt"/>
                <a:ea typeface="+mn-ea"/>
                <a:cs typeface="+mn-cs"/>
              </a:rPr>
              <a:t>6.5) D</a:t>
            </a:r>
          </a:p>
          <a:p>
            <a:r>
              <a:rPr lang="en-US" sz="1200" kern="1200" baseline="0" dirty="0" smtClean="0">
                <a:solidFill>
                  <a:schemeClr val="tx1"/>
                </a:solidFill>
                <a:latin typeface="+mn-lt"/>
                <a:ea typeface="+mn-ea"/>
                <a:cs typeface="+mn-cs"/>
              </a:rPr>
              <a:t>6.6) C</a:t>
            </a:r>
          </a:p>
          <a:p>
            <a:r>
              <a:rPr lang="en-US" sz="1200" kern="1200" baseline="0" dirty="0" smtClean="0">
                <a:solidFill>
                  <a:schemeClr val="tx1"/>
                </a:solidFill>
                <a:latin typeface="+mn-lt"/>
                <a:ea typeface="+mn-ea"/>
                <a:cs typeface="+mn-cs"/>
              </a:rPr>
              <a:t>6.7) E</a:t>
            </a:r>
          </a:p>
          <a:p>
            <a:r>
              <a:rPr lang="en-US" sz="1200" kern="1200" baseline="0" dirty="0" smtClean="0">
                <a:solidFill>
                  <a:schemeClr val="tx1"/>
                </a:solidFill>
                <a:latin typeface="+mn-lt"/>
                <a:ea typeface="+mn-ea"/>
                <a:cs typeface="+mn-cs"/>
              </a:rPr>
              <a:t>6.8) C</a:t>
            </a:r>
          </a:p>
          <a:p>
            <a:r>
              <a:rPr lang="en-US" sz="1200" kern="1200" baseline="0" dirty="0" smtClean="0">
                <a:solidFill>
                  <a:schemeClr val="tx1"/>
                </a:solidFill>
                <a:latin typeface="+mn-lt"/>
                <a:ea typeface="+mn-ea"/>
                <a:cs typeface="+mn-cs"/>
              </a:rPr>
              <a:t>6.9) A</a:t>
            </a:r>
          </a:p>
          <a:p>
            <a:r>
              <a:rPr lang="en-US" sz="1200" kern="1200" baseline="0" dirty="0" smtClean="0">
                <a:solidFill>
                  <a:schemeClr val="tx1"/>
                </a:solidFill>
                <a:latin typeface="+mn-lt"/>
                <a:ea typeface="+mn-ea"/>
                <a:cs typeface="+mn-cs"/>
              </a:rPr>
              <a:t>6.10) B6.11) F</a:t>
            </a:r>
          </a:p>
          <a:p>
            <a:r>
              <a:rPr lang="en-US" sz="1200" kern="1200" baseline="0" dirty="0" smtClean="0">
                <a:solidFill>
                  <a:schemeClr val="tx1"/>
                </a:solidFill>
                <a:latin typeface="+mn-lt"/>
                <a:ea typeface="+mn-ea"/>
                <a:cs typeface="+mn-cs"/>
              </a:rPr>
              <a:t>6.12) D</a:t>
            </a:r>
          </a:p>
          <a:p>
            <a:r>
              <a:rPr lang="en-US" sz="1200" kern="1200" baseline="0" dirty="0" smtClean="0">
                <a:solidFill>
                  <a:schemeClr val="tx1"/>
                </a:solidFill>
                <a:latin typeface="+mn-lt"/>
                <a:ea typeface="+mn-ea"/>
                <a:cs typeface="+mn-cs"/>
              </a:rPr>
              <a:t>7) E</a:t>
            </a:r>
          </a:p>
          <a:p>
            <a:r>
              <a:rPr lang="en-US" sz="1200" kern="1200" baseline="0" dirty="0" smtClean="0">
                <a:solidFill>
                  <a:schemeClr val="tx1"/>
                </a:solidFill>
                <a:latin typeface="+mn-lt"/>
                <a:ea typeface="+mn-ea"/>
                <a:cs typeface="+mn-cs"/>
              </a:rPr>
              <a:t>8) C</a:t>
            </a:r>
          </a:p>
          <a:p>
            <a:r>
              <a:rPr lang="en-US" sz="1200" kern="1200" baseline="0" dirty="0" smtClean="0">
                <a:solidFill>
                  <a:schemeClr val="tx1"/>
                </a:solidFill>
                <a:latin typeface="+mn-lt"/>
                <a:ea typeface="+mn-ea"/>
                <a:cs typeface="+mn-cs"/>
              </a:rPr>
              <a:t>9.1) B</a:t>
            </a:r>
          </a:p>
          <a:p>
            <a:r>
              <a:rPr lang="en-US" sz="1200" kern="1200" baseline="0" dirty="0" smtClean="0">
                <a:solidFill>
                  <a:schemeClr val="tx1"/>
                </a:solidFill>
                <a:latin typeface="+mn-lt"/>
                <a:ea typeface="+mn-ea"/>
                <a:cs typeface="+mn-cs"/>
              </a:rPr>
              <a:t>9.2) B</a:t>
            </a:r>
          </a:p>
          <a:p>
            <a:r>
              <a:rPr lang="en-US" sz="1200" kern="1200" baseline="0" dirty="0" smtClean="0">
                <a:solidFill>
                  <a:schemeClr val="tx1"/>
                </a:solidFill>
                <a:latin typeface="+mn-lt"/>
                <a:ea typeface="+mn-ea"/>
                <a:cs typeface="+mn-cs"/>
              </a:rPr>
              <a:t>9.3) C</a:t>
            </a:r>
          </a:p>
          <a:p>
            <a:r>
              <a:rPr lang="en-US" sz="1200" kern="1200" baseline="0" dirty="0" smtClean="0">
                <a:solidFill>
                  <a:schemeClr val="tx1"/>
                </a:solidFill>
                <a:latin typeface="+mn-lt"/>
                <a:ea typeface="+mn-ea"/>
                <a:cs typeface="+mn-cs"/>
              </a:rPr>
              <a:t>9.4) D</a:t>
            </a:r>
          </a:p>
          <a:p>
            <a:r>
              <a:rPr lang="en-US" sz="1200" kern="1200" baseline="0" dirty="0" smtClean="0">
                <a:solidFill>
                  <a:schemeClr val="tx1"/>
                </a:solidFill>
                <a:latin typeface="+mn-lt"/>
                <a:ea typeface="+mn-ea"/>
                <a:cs typeface="+mn-cs"/>
              </a:rPr>
              <a:t>9.5) A</a:t>
            </a:r>
          </a:p>
          <a:p>
            <a:r>
              <a:rPr lang="en-US" sz="1200" kern="1200" baseline="0" dirty="0" smtClean="0">
                <a:solidFill>
                  <a:schemeClr val="tx1"/>
                </a:solidFill>
                <a:latin typeface="+mn-lt"/>
                <a:ea typeface="+mn-ea"/>
                <a:cs typeface="+mn-cs"/>
              </a:rPr>
              <a:t>10) D</a:t>
            </a:r>
          </a:p>
          <a:p>
            <a:r>
              <a:rPr lang="en-US" sz="1200" kern="1200" baseline="0" dirty="0" smtClean="0">
                <a:solidFill>
                  <a:schemeClr val="tx1"/>
                </a:solidFill>
                <a:latin typeface="+mn-lt"/>
                <a:ea typeface="+mn-ea"/>
                <a:cs typeface="+mn-cs"/>
              </a:rPr>
              <a:t>11.1) A</a:t>
            </a:r>
          </a:p>
          <a:p>
            <a:r>
              <a:rPr lang="en-US" sz="1200" kern="1200" baseline="0" dirty="0" smtClean="0">
                <a:solidFill>
                  <a:schemeClr val="tx1"/>
                </a:solidFill>
                <a:latin typeface="+mn-lt"/>
                <a:ea typeface="+mn-ea"/>
                <a:cs typeface="+mn-cs"/>
              </a:rPr>
              <a:t>11.2) B</a:t>
            </a:r>
          </a:p>
          <a:p>
            <a:r>
              <a:rPr lang="en-US" sz="1200" kern="1200" baseline="0" dirty="0" smtClean="0">
                <a:solidFill>
                  <a:schemeClr val="tx1"/>
                </a:solidFill>
                <a:latin typeface="+mn-lt"/>
                <a:ea typeface="+mn-ea"/>
                <a:cs typeface="+mn-cs"/>
              </a:rPr>
              <a:t>11.3) A</a:t>
            </a:r>
          </a:p>
          <a:p>
            <a:r>
              <a:rPr lang="en-US" sz="1200" kern="1200" baseline="0" dirty="0" smtClean="0">
                <a:solidFill>
                  <a:schemeClr val="tx1"/>
                </a:solidFill>
                <a:latin typeface="+mn-lt"/>
                <a:ea typeface="+mn-ea"/>
                <a:cs typeface="+mn-cs"/>
              </a:rPr>
              <a:t>11.4) C</a:t>
            </a:r>
          </a:p>
          <a:p>
            <a:r>
              <a:rPr lang="en-US" sz="1200" kern="1200" baseline="0" dirty="0" smtClean="0">
                <a:solidFill>
                  <a:schemeClr val="tx1"/>
                </a:solidFill>
                <a:latin typeface="+mn-lt"/>
                <a:ea typeface="+mn-ea"/>
                <a:cs typeface="+mn-cs"/>
              </a:rPr>
              <a:t>11.5) D</a:t>
            </a:r>
          </a:p>
          <a:p>
            <a:r>
              <a:rPr lang="en-US" sz="1200" kern="1200" baseline="0" dirty="0" smtClean="0">
                <a:solidFill>
                  <a:schemeClr val="tx1"/>
                </a:solidFill>
                <a:latin typeface="+mn-lt"/>
                <a:ea typeface="+mn-ea"/>
                <a:cs typeface="+mn-cs"/>
              </a:rPr>
              <a:t>11.6) D</a:t>
            </a:r>
          </a:p>
          <a:p>
            <a:r>
              <a:rPr lang="en-US" sz="1200" kern="1200" baseline="0" dirty="0" smtClean="0">
                <a:solidFill>
                  <a:schemeClr val="tx1"/>
                </a:solidFill>
                <a:latin typeface="+mn-lt"/>
                <a:ea typeface="+mn-ea"/>
                <a:cs typeface="+mn-cs"/>
              </a:rPr>
              <a:t>11.7) C</a:t>
            </a:r>
          </a:p>
          <a:p>
            <a:r>
              <a:rPr lang="en-US" sz="1200" kern="1200" baseline="0" dirty="0" smtClean="0">
                <a:solidFill>
                  <a:schemeClr val="tx1"/>
                </a:solidFill>
                <a:latin typeface="+mn-lt"/>
                <a:ea typeface="+mn-ea"/>
                <a:cs typeface="+mn-cs"/>
              </a:rPr>
              <a:t>12.1) D</a:t>
            </a:r>
          </a:p>
          <a:p>
            <a:r>
              <a:rPr lang="en-US" sz="1200" kern="1200" baseline="0" dirty="0" smtClean="0">
                <a:solidFill>
                  <a:schemeClr val="tx1"/>
                </a:solidFill>
                <a:latin typeface="+mn-lt"/>
                <a:ea typeface="+mn-ea"/>
                <a:cs typeface="+mn-cs"/>
              </a:rPr>
              <a:t>12.2) B</a:t>
            </a:r>
          </a:p>
          <a:p>
            <a:r>
              <a:rPr lang="en-US" sz="1200" kern="1200" baseline="0" dirty="0" smtClean="0">
                <a:solidFill>
                  <a:schemeClr val="tx1"/>
                </a:solidFill>
                <a:latin typeface="+mn-lt"/>
                <a:ea typeface="+mn-ea"/>
                <a:cs typeface="+mn-cs"/>
              </a:rPr>
              <a:t>12.3) C</a:t>
            </a:r>
          </a:p>
          <a:p>
            <a:r>
              <a:rPr lang="en-US" sz="1200" kern="1200" baseline="0" dirty="0" smtClean="0">
                <a:solidFill>
                  <a:schemeClr val="tx1"/>
                </a:solidFill>
                <a:latin typeface="+mn-lt"/>
                <a:ea typeface="+mn-ea"/>
                <a:cs typeface="+mn-cs"/>
              </a:rPr>
              <a:t>12.4) A</a:t>
            </a:r>
          </a:p>
          <a:p>
            <a:r>
              <a:rPr lang="en-US" sz="1200" kern="1200" baseline="0" dirty="0" smtClean="0">
                <a:solidFill>
                  <a:schemeClr val="tx1"/>
                </a:solidFill>
                <a:latin typeface="+mn-lt"/>
                <a:ea typeface="+mn-ea"/>
                <a:cs typeface="+mn-cs"/>
              </a:rPr>
              <a:t>12.5) B</a:t>
            </a:r>
          </a:p>
          <a:p>
            <a:r>
              <a:rPr lang="en-US" sz="1200" kern="1200" baseline="0" dirty="0" smtClean="0">
                <a:solidFill>
                  <a:schemeClr val="tx1"/>
                </a:solidFill>
                <a:latin typeface="+mn-lt"/>
                <a:ea typeface="+mn-ea"/>
                <a:cs typeface="+mn-cs"/>
              </a:rPr>
              <a:t>12.6) D</a:t>
            </a:r>
          </a:p>
          <a:p>
            <a:r>
              <a:rPr lang="en-US" sz="1200" kern="1200" baseline="0" dirty="0" smtClean="0">
                <a:solidFill>
                  <a:schemeClr val="tx1"/>
                </a:solidFill>
                <a:latin typeface="+mn-lt"/>
                <a:ea typeface="+mn-ea"/>
                <a:cs typeface="+mn-cs"/>
              </a:rPr>
              <a:t>12.7) A</a:t>
            </a:r>
          </a:p>
          <a:p>
            <a:r>
              <a:rPr lang="en-US" sz="1200" kern="1200" baseline="0" dirty="0" smtClean="0">
                <a:solidFill>
                  <a:schemeClr val="tx1"/>
                </a:solidFill>
                <a:latin typeface="+mn-lt"/>
                <a:ea typeface="+mn-ea"/>
                <a:cs typeface="+mn-cs"/>
              </a:rPr>
              <a:t>12.8) C</a:t>
            </a:r>
          </a:p>
          <a:p>
            <a:r>
              <a:rPr lang="en-US" sz="1200" kern="1200" baseline="0" dirty="0" smtClean="0">
                <a:solidFill>
                  <a:schemeClr val="tx1"/>
                </a:solidFill>
                <a:latin typeface="+mn-lt"/>
                <a:ea typeface="+mn-ea"/>
                <a:cs typeface="+mn-cs"/>
              </a:rPr>
              <a:t>13.1) E</a:t>
            </a:r>
          </a:p>
          <a:p>
            <a:r>
              <a:rPr lang="en-US" sz="1200" kern="1200" baseline="0" dirty="0" smtClean="0">
                <a:solidFill>
                  <a:schemeClr val="tx1"/>
                </a:solidFill>
                <a:latin typeface="+mn-lt"/>
                <a:ea typeface="+mn-ea"/>
                <a:cs typeface="+mn-cs"/>
              </a:rPr>
              <a:t>13.2) D</a:t>
            </a:r>
          </a:p>
          <a:p>
            <a:r>
              <a:rPr lang="en-US" sz="1200" kern="1200" baseline="0" dirty="0" smtClean="0">
                <a:solidFill>
                  <a:schemeClr val="tx1"/>
                </a:solidFill>
                <a:latin typeface="+mn-lt"/>
                <a:ea typeface="+mn-ea"/>
                <a:cs typeface="+mn-cs"/>
              </a:rPr>
              <a:t>13.3) F</a:t>
            </a:r>
          </a:p>
          <a:p>
            <a:r>
              <a:rPr lang="en-US" sz="1200" kern="1200" baseline="0" dirty="0" smtClean="0">
                <a:solidFill>
                  <a:schemeClr val="tx1"/>
                </a:solidFill>
                <a:latin typeface="+mn-lt"/>
                <a:ea typeface="+mn-ea"/>
                <a:cs typeface="+mn-cs"/>
              </a:rPr>
              <a:t>14) A</a:t>
            </a:r>
          </a:p>
          <a:p>
            <a:r>
              <a:rPr lang="en-US" sz="1200" kern="1200" baseline="0" dirty="0" smtClean="0">
                <a:solidFill>
                  <a:schemeClr val="tx1"/>
                </a:solidFill>
                <a:latin typeface="+mn-lt"/>
                <a:ea typeface="+mn-ea"/>
                <a:cs typeface="+mn-cs"/>
              </a:rPr>
              <a:t>15) C</a:t>
            </a:r>
          </a:p>
          <a:p>
            <a:r>
              <a:rPr lang="en-US" sz="1200" kern="1200" baseline="0" dirty="0" smtClean="0">
                <a:solidFill>
                  <a:schemeClr val="tx1"/>
                </a:solidFill>
                <a:latin typeface="+mn-lt"/>
                <a:ea typeface="+mn-ea"/>
                <a:cs typeface="+mn-cs"/>
              </a:rPr>
              <a:t>16.1) C</a:t>
            </a:r>
          </a:p>
          <a:p>
            <a:r>
              <a:rPr lang="en-US" sz="1200" kern="1200" baseline="0" dirty="0" smtClean="0">
                <a:solidFill>
                  <a:schemeClr val="tx1"/>
                </a:solidFill>
                <a:latin typeface="+mn-lt"/>
                <a:ea typeface="+mn-ea"/>
                <a:cs typeface="+mn-cs"/>
              </a:rPr>
              <a:t>16.2) E</a:t>
            </a:r>
          </a:p>
          <a:p>
            <a:r>
              <a:rPr lang="en-US" sz="1200" kern="1200" baseline="0" dirty="0" smtClean="0">
                <a:solidFill>
                  <a:schemeClr val="tx1"/>
                </a:solidFill>
                <a:latin typeface="+mn-lt"/>
                <a:ea typeface="+mn-ea"/>
                <a:cs typeface="+mn-cs"/>
              </a:rPr>
              <a:t>17) A</a:t>
            </a:r>
          </a:p>
          <a:p>
            <a:r>
              <a:rPr lang="en-US" sz="1200" kern="1200" baseline="0" dirty="0" smtClean="0">
                <a:solidFill>
                  <a:schemeClr val="tx1"/>
                </a:solidFill>
                <a:latin typeface="+mn-lt"/>
                <a:ea typeface="+mn-ea"/>
                <a:cs typeface="+mn-cs"/>
              </a:rPr>
              <a:t>18) E</a:t>
            </a:r>
            <a:endParaRPr lang="en-US" dirty="0"/>
          </a:p>
        </p:txBody>
      </p:sp>
      <p:sp>
        <p:nvSpPr>
          <p:cNvPr id="4" name="Slide Number Placeholder 3"/>
          <p:cNvSpPr>
            <a:spLocks noGrp="1"/>
          </p:cNvSpPr>
          <p:nvPr>
            <p:ph type="sldNum" sz="quarter" idx="10"/>
          </p:nvPr>
        </p:nvSpPr>
        <p:spPr/>
        <p:txBody>
          <a:bodyPr/>
          <a:lstStyle/>
          <a:p>
            <a:fld id="{097FFEB3-057A-4954-836C-43728F8F8F6E}" type="slidenum">
              <a:rPr lang="en-US" smtClean="0"/>
              <a:pPr/>
              <a:t>112</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Embryonic cells</a:t>
            </a:r>
          </a:p>
          <a:p>
            <a:r>
              <a:rPr lang="en-US" sz="1200" kern="1200" baseline="0" dirty="0" smtClean="0">
                <a:solidFill>
                  <a:schemeClr val="tx1"/>
                </a:solidFill>
                <a:latin typeface="+mn-lt"/>
                <a:ea typeface="+mn-ea"/>
                <a:cs typeface="+mn-cs"/>
              </a:rPr>
              <a:t>􀂃 Cell growth not part of cell cycle</a:t>
            </a:r>
          </a:p>
          <a:p>
            <a:r>
              <a:rPr lang="en-US" sz="1200" kern="1200" baseline="0" dirty="0" smtClean="0">
                <a:solidFill>
                  <a:schemeClr val="tx1"/>
                </a:solidFill>
                <a:latin typeface="+mn-lt"/>
                <a:ea typeface="+mn-ea"/>
                <a:cs typeface="+mn-cs"/>
              </a:rPr>
              <a:t>􀂃 All energy goes into DNA synthesis</a:t>
            </a:r>
          </a:p>
          <a:p>
            <a:r>
              <a:rPr lang="en-US" sz="1200" kern="1200" baseline="0" dirty="0" smtClean="0">
                <a:solidFill>
                  <a:schemeClr val="tx1"/>
                </a:solidFill>
                <a:latin typeface="+mn-lt"/>
                <a:ea typeface="+mn-ea"/>
                <a:cs typeface="+mn-cs"/>
              </a:rPr>
              <a:t>􀂃 So G1 lacking and G2 quite short</a:t>
            </a:r>
          </a:p>
          <a:p>
            <a:r>
              <a:rPr lang="en-US" sz="1200" kern="1200" baseline="0" dirty="0" smtClean="0">
                <a:solidFill>
                  <a:schemeClr val="tx1"/>
                </a:solidFill>
                <a:latin typeface="+mn-lt"/>
                <a:ea typeface="+mn-ea"/>
                <a:cs typeface="+mn-cs"/>
              </a:rPr>
              <a:t>􀂃 Each round of division subdivides original</a:t>
            </a:r>
          </a:p>
          <a:p>
            <a:r>
              <a:rPr lang="en-US" sz="1200" kern="1200" baseline="0" dirty="0" smtClean="0">
                <a:solidFill>
                  <a:schemeClr val="tx1"/>
                </a:solidFill>
                <a:latin typeface="+mn-lt"/>
                <a:ea typeface="+mn-ea"/>
                <a:cs typeface="+mn-cs"/>
              </a:rPr>
              <a:t>cytoplasm into smaller and smaller cells,</a:t>
            </a:r>
          </a:p>
          <a:p>
            <a:r>
              <a:rPr lang="en-US" sz="1200" kern="1200" baseline="0" dirty="0" smtClean="0">
                <a:solidFill>
                  <a:schemeClr val="tx1"/>
                </a:solidFill>
                <a:latin typeface="+mn-lt"/>
                <a:ea typeface="+mn-ea"/>
                <a:cs typeface="+mn-cs"/>
              </a:rPr>
              <a:t>􀂃 Until adult cell size is reached</a:t>
            </a:r>
            <a:endParaRPr lang="en-US" dirty="0"/>
          </a:p>
        </p:txBody>
      </p:sp>
      <p:sp>
        <p:nvSpPr>
          <p:cNvPr id="4" name="Slide Number Placeholder 3"/>
          <p:cNvSpPr>
            <a:spLocks noGrp="1"/>
          </p:cNvSpPr>
          <p:nvPr>
            <p:ph type="sldNum" sz="quarter" idx="10"/>
          </p:nvPr>
        </p:nvSpPr>
        <p:spPr/>
        <p:txBody>
          <a:bodyPr/>
          <a:lstStyle/>
          <a:p>
            <a:fld id="{5DE80354-11C9-4CBB-8F4D-EB3DB3C9775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7AAD0E6-F36D-4FE3-9B8B-494C9BB994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D0E6-F36D-4FE3-9B8B-494C9BB994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D0E6-F36D-4FE3-9B8B-494C9BB994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D0E6-F36D-4FE3-9B8B-494C9BB994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D0E6-F36D-4FE3-9B8B-494C9BB994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D0E6-F36D-4FE3-9B8B-494C9BB994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AD0E6-F36D-4FE3-9B8B-494C9BB994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AD0E6-F36D-4FE3-9B8B-494C9BB994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AD0E6-F36D-4FE3-9B8B-494C9BB994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D0E6-F36D-4FE3-9B8B-494C9BB994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99A879-5752-4792-9051-DCA86DD40837}" type="datetimeFigureOut">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7AAD0E6-F36D-4FE3-9B8B-494C9BB9949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99A879-5752-4792-9051-DCA86DD40837}" type="datetimeFigureOut">
              <a:rPr lang="en-US" smtClean="0"/>
              <a:pPr/>
              <a:t>10/12/2009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AAD0E6-F36D-4FE3-9B8B-494C9BB9949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8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Repair</a:t>
            </a:r>
            <a:endParaRPr lang="en-US" dirty="0"/>
          </a:p>
        </p:txBody>
      </p:sp>
      <p:sp>
        <p:nvSpPr>
          <p:cNvPr id="3" name="Subtitle 2"/>
          <p:cNvSpPr>
            <a:spLocks noGrp="1"/>
          </p:cNvSpPr>
          <p:nvPr>
            <p:ph idx="1"/>
          </p:nvPr>
        </p:nvSpPr>
        <p:spPr/>
        <p:txBody>
          <a:bodyPr/>
          <a:lstStyle/>
          <a:p>
            <a:pPr algn="l">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2819400" y="0"/>
            <a:ext cx="6324600" cy="6858000"/>
          </a:xfrm>
          <a:prstGeom prst="rect">
            <a:avLst/>
          </a:prstGeom>
          <a:noFill/>
          <a:ln w="9525">
            <a:noFill/>
            <a:miter lim="800000"/>
            <a:headEnd/>
            <a:tailEnd/>
          </a:ln>
          <a:effectLst/>
        </p:spPr>
      </p:pic>
      <p:sp>
        <p:nvSpPr>
          <p:cNvPr id="3" name="Rectangle 2"/>
          <p:cNvSpPr/>
          <p:nvPr/>
        </p:nvSpPr>
        <p:spPr>
          <a:xfrm>
            <a:off x="304800" y="1752600"/>
            <a:ext cx="2819400" cy="3693319"/>
          </a:xfrm>
          <a:prstGeom prst="rect">
            <a:avLst/>
          </a:prstGeom>
        </p:spPr>
        <p:txBody>
          <a:bodyPr wrap="square">
            <a:spAutoFit/>
          </a:bodyPr>
          <a:lstStyle/>
          <a:p>
            <a:r>
              <a:rPr lang="en-US" dirty="0" smtClean="0"/>
              <a:t>Regulation of the Cell</a:t>
            </a:r>
          </a:p>
          <a:p>
            <a:r>
              <a:rPr lang="en-US" dirty="0" smtClean="0"/>
              <a:t>Cycle</a:t>
            </a:r>
          </a:p>
          <a:p>
            <a:r>
              <a:rPr lang="en-US" dirty="0" smtClean="0"/>
              <a:t>Cell Cycle Lengths</a:t>
            </a:r>
          </a:p>
          <a:p>
            <a:r>
              <a:rPr lang="en-US" dirty="0" smtClean="0"/>
              <a:t>Vary by cell type:</a:t>
            </a:r>
          </a:p>
          <a:p>
            <a:r>
              <a:rPr lang="en-US" dirty="0" smtClean="0"/>
              <a:t>Embryonic cells</a:t>
            </a:r>
          </a:p>
          <a:p>
            <a:r>
              <a:rPr lang="en-US" dirty="0" smtClean="0"/>
              <a:t>1-Stem cells (e.g., blood cells and epithelial cells)</a:t>
            </a:r>
          </a:p>
          <a:p>
            <a:r>
              <a:rPr lang="en-US" dirty="0" smtClean="0"/>
              <a:t> 2-Sperm cells</a:t>
            </a:r>
          </a:p>
          <a:p>
            <a:r>
              <a:rPr lang="en-US" dirty="0" smtClean="0"/>
              <a:t> G1 prolonged in stable or permanent cells</a:t>
            </a:r>
          </a:p>
          <a:p>
            <a:r>
              <a:rPr lang="en-US" dirty="0" smtClean="0"/>
              <a:t>(called G0)</a:t>
            </a:r>
          </a:p>
          <a:p>
            <a:r>
              <a:rPr lang="en-US" dirty="0" smtClean="0"/>
              <a:t>G1 rapid or non-existent in rapidly-dividing cells</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6-5 Which of the following growth factors comes from </a:t>
            </a:r>
            <a:r>
              <a:rPr lang="en-US" dirty="0" err="1" smtClean="0"/>
              <a:t>mesenchymal</a:t>
            </a:r>
            <a:r>
              <a:rPr lang="en-US" dirty="0" smtClean="0"/>
              <a:t> cells and enhances proliferation of epithelial and endothelial cells?</a:t>
            </a:r>
          </a:p>
          <a:p>
            <a:r>
              <a:rPr lang="en-US" dirty="0" smtClean="0"/>
              <a:t>a) Epidermal Growth Factor (EGF)</a:t>
            </a:r>
          </a:p>
          <a:p>
            <a:r>
              <a:rPr lang="en-US" dirty="0" smtClean="0"/>
              <a:t>b) Transforming Growth Factor- (TGF-)</a:t>
            </a:r>
          </a:p>
          <a:p>
            <a:r>
              <a:rPr lang="en-US" dirty="0" smtClean="0"/>
              <a:t>c) </a:t>
            </a:r>
            <a:r>
              <a:rPr lang="en-US" dirty="0" err="1" smtClean="0"/>
              <a:t>Hepatocyte</a:t>
            </a:r>
            <a:r>
              <a:rPr lang="en-US" dirty="0" smtClean="0"/>
              <a:t> Growth Factor (HGF)</a:t>
            </a:r>
          </a:p>
          <a:p>
            <a:r>
              <a:rPr lang="en-US" dirty="0" smtClean="0"/>
              <a:t>d) Vascular Endothelial Growth Factor (VEGF)</a:t>
            </a:r>
          </a:p>
          <a:p>
            <a:r>
              <a:rPr lang="en-US" dirty="0" smtClean="0"/>
              <a:t>e) Platelet-Derived Growth Factor (PDGF)</a:t>
            </a:r>
          </a:p>
          <a:p>
            <a:r>
              <a:rPr lang="en-US" dirty="0" smtClean="0"/>
              <a:t>f) Fibroblast Growth Factor (FGF)</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6-11 Which of the following growth factors comes from lymphocytes and fibroblasts, activates macrophages, and inhibits fibroblast proliferation?</a:t>
            </a:r>
          </a:p>
          <a:p>
            <a:r>
              <a:rPr lang="pt-BR" dirty="0" smtClean="0"/>
              <a:t>a) Tumor Nectosis Factor (TNF)</a:t>
            </a:r>
          </a:p>
          <a:p>
            <a:r>
              <a:rPr lang="en-US" dirty="0" smtClean="0"/>
              <a:t>b) Transforming Growth Factor- (TGF-)</a:t>
            </a:r>
          </a:p>
          <a:p>
            <a:r>
              <a:rPr lang="en-US" dirty="0" smtClean="0"/>
              <a:t>c) </a:t>
            </a:r>
            <a:r>
              <a:rPr lang="en-US" dirty="0" err="1" smtClean="0"/>
              <a:t>Keratinocyte</a:t>
            </a:r>
            <a:r>
              <a:rPr lang="en-US" dirty="0" smtClean="0"/>
              <a:t> Growth Factor (KGF)</a:t>
            </a:r>
          </a:p>
          <a:p>
            <a:r>
              <a:rPr lang="en-US" dirty="0" smtClean="0"/>
              <a:t>d) Insulin-like Growth Factor (IGF-1)</a:t>
            </a:r>
          </a:p>
          <a:p>
            <a:r>
              <a:rPr lang="en-US" dirty="0" smtClean="0"/>
              <a:t>e) Interleukin-1 (IL-1)</a:t>
            </a:r>
          </a:p>
          <a:p>
            <a:r>
              <a:rPr lang="en-US" dirty="0" smtClean="0"/>
              <a:t>f) </a:t>
            </a:r>
            <a:r>
              <a:rPr lang="en-US" dirty="0" err="1" smtClean="0"/>
              <a:t>Interferons</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8-Which of the following signaling modes uses blood vessels and is associated with several cytokines?</a:t>
            </a:r>
          </a:p>
          <a:p>
            <a:r>
              <a:rPr lang="en-US" dirty="0" smtClean="0"/>
              <a:t>a) </a:t>
            </a:r>
            <a:r>
              <a:rPr lang="en-US" dirty="0" err="1" smtClean="0"/>
              <a:t>Autocrine</a:t>
            </a:r>
            <a:r>
              <a:rPr lang="en-US" dirty="0" smtClean="0"/>
              <a:t> signaling</a:t>
            </a:r>
          </a:p>
          <a:p>
            <a:r>
              <a:rPr lang="en-US" dirty="0" smtClean="0"/>
              <a:t>b) </a:t>
            </a:r>
            <a:r>
              <a:rPr lang="en-US" dirty="0" err="1" smtClean="0"/>
              <a:t>Paracrine</a:t>
            </a:r>
            <a:r>
              <a:rPr lang="en-US" dirty="0" smtClean="0"/>
              <a:t> signaling</a:t>
            </a:r>
          </a:p>
          <a:p>
            <a:r>
              <a:rPr lang="en-US" dirty="0" smtClean="0"/>
              <a:t>c) Endocrine signaling</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9-1 Which of the following describes the JAK/STAT signal transduction pathway?</a:t>
            </a:r>
          </a:p>
          <a:p>
            <a:r>
              <a:rPr lang="en-US" dirty="0" smtClean="0"/>
              <a:t>a) Receptors with intrinsic tyrosine </a:t>
            </a:r>
            <a:r>
              <a:rPr lang="en-US" dirty="0" err="1" smtClean="0"/>
              <a:t>kinase</a:t>
            </a:r>
            <a:r>
              <a:rPr lang="en-US" dirty="0" smtClean="0"/>
              <a:t> activity</a:t>
            </a:r>
          </a:p>
          <a:p>
            <a:r>
              <a:rPr lang="en-US" dirty="0" smtClean="0"/>
              <a:t>b) Receptors lacking intrinsic tyrosine </a:t>
            </a:r>
            <a:r>
              <a:rPr lang="en-US" dirty="0" err="1" smtClean="0"/>
              <a:t>kinase</a:t>
            </a:r>
            <a:r>
              <a:rPr lang="en-US" dirty="0" smtClean="0"/>
              <a:t> activity that recruit </a:t>
            </a:r>
            <a:r>
              <a:rPr lang="en-US" dirty="0" err="1" smtClean="0"/>
              <a:t>kinases</a:t>
            </a:r>
            <a:endParaRPr lang="en-US" dirty="0" smtClean="0"/>
          </a:p>
          <a:p>
            <a:r>
              <a:rPr lang="en-US" dirty="0" smtClean="0"/>
              <a:t>c) Seven </a:t>
            </a:r>
            <a:r>
              <a:rPr lang="en-US" dirty="0" err="1" smtClean="0"/>
              <a:t>transmembrane</a:t>
            </a:r>
            <a:r>
              <a:rPr lang="en-US" dirty="0" smtClean="0"/>
              <a:t> G-protein-coupled receptors (GPCRs)</a:t>
            </a:r>
          </a:p>
          <a:p>
            <a:r>
              <a:rPr lang="en-US" dirty="0" smtClean="0"/>
              <a:t>d) Steroid hormone receptors</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 9-2 Which of the following signal transduction pathways includes cytokines such as interleukin-2 (IL-2)?</a:t>
            </a:r>
          </a:p>
          <a:p>
            <a:r>
              <a:rPr lang="en-US" dirty="0" smtClean="0"/>
              <a:t>a) Receptors with intrinsic tyrosine </a:t>
            </a:r>
            <a:r>
              <a:rPr lang="en-US" dirty="0" err="1" smtClean="0"/>
              <a:t>kinase</a:t>
            </a:r>
            <a:r>
              <a:rPr lang="en-US" dirty="0" smtClean="0"/>
              <a:t> activity</a:t>
            </a:r>
          </a:p>
          <a:p>
            <a:r>
              <a:rPr lang="en-US" dirty="0" smtClean="0"/>
              <a:t>b) Receptors lacking intrinsic tyrosine </a:t>
            </a:r>
            <a:r>
              <a:rPr lang="en-US" dirty="0" err="1" smtClean="0"/>
              <a:t>kinase</a:t>
            </a:r>
            <a:r>
              <a:rPr lang="en-US" dirty="0" smtClean="0"/>
              <a:t> activity that recruit </a:t>
            </a:r>
            <a:r>
              <a:rPr lang="en-US" dirty="0" err="1" smtClean="0"/>
              <a:t>kinases</a:t>
            </a:r>
            <a:endParaRPr lang="en-US" dirty="0" smtClean="0"/>
          </a:p>
          <a:p>
            <a:r>
              <a:rPr lang="en-US" dirty="0" smtClean="0"/>
              <a:t>c) Seven </a:t>
            </a:r>
            <a:r>
              <a:rPr lang="en-US" dirty="0" err="1" smtClean="0"/>
              <a:t>transmembrane</a:t>
            </a:r>
            <a:r>
              <a:rPr lang="en-US" dirty="0" smtClean="0"/>
              <a:t> G-protein-coupled receptors (GPCRs)</a:t>
            </a:r>
          </a:p>
          <a:p>
            <a:r>
              <a:rPr lang="en-US" dirty="0" smtClean="0"/>
              <a:t>d) Steroid hormone receptors</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 9-3 Which of the following is associated with the </a:t>
            </a:r>
            <a:r>
              <a:rPr lang="en-US" dirty="0" err="1" smtClean="0"/>
              <a:t>cAMP</a:t>
            </a:r>
            <a:r>
              <a:rPr lang="en-US" dirty="0" smtClean="0"/>
              <a:t> signal transduction pathway?</a:t>
            </a:r>
          </a:p>
          <a:p>
            <a:r>
              <a:rPr lang="en-US" dirty="0" smtClean="0"/>
              <a:t>a) Receptors with intrinsic tyrosine </a:t>
            </a:r>
            <a:r>
              <a:rPr lang="en-US" dirty="0" err="1" smtClean="0"/>
              <a:t>kinase</a:t>
            </a:r>
            <a:r>
              <a:rPr lang="en-US" dirty="0" smtClean="0"/>
              <a:t> activity</a:t>
            </a:r>
          </a:p>
          <a:p>
            <a:r>
              <a:rPr lang="en-US" dirty="0" smtClean="0"/>
              <a:t>b) Receptors lacking intrinsic tyrosine </a:t>
            </a:r>
            <a:r>
              <a:rPr lang="en-US" dirty="0" err="1" smtClean="0"/>
              <a:t>kinase</a:t>
            </a:r>
            <a:r>
              <a:rPr lang="en-US" dirty="0" smtClean="0"/>
              <a:t> activity that recruit </a:t>
            </a:r>
            <a:r>
              <a:rPr lang="en-US" dirty="0" err="1" smtClean="0"/>
              <a:t>kinases</a:t>
            </a:r>
            <a:endParaRPr lang="en-US" dirty="0" smtClean="0"/>
          </a:p>
          <a:p>
            <a:r>
              <a:rPr lang="en-US" dirty="0" smtClean="0"/>
              <a:t>c) Seven </a:t>
            </a:r>
            <a:r>
              <a:rPr lang="en-US" dirty="0" err="1" smtClean="0"/>
              <a:t>transmembrane</a:t>
            </a:r>
            <a:r>
              <a:rPr lang="en-US" dirty="0" smtClean="0"/>
              <a:t> G-protein-coupled receptors (GPCRs)</a:t>
            </a:r>
          </a:p>
          <a:p>
            <a:r>
              <a:rPr lang="en-US" dirty="0" smtClean="0"/>
              <a:t>d) Steroid hormone receptors</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11-1 Which of the following extracellular matrix (ECM) fibrous structural proteins is the most common protein in the animal world and is composed of a triple helix of three polypeptide  chains?</a:t>
            </a:r>
          </a:p>
          <a:p>
            <a:r>
              <a:rPr lang="en-US" dirty="0" smtClean="0"/>
              <a:t>a) Collagen</a:t>
            </a:r>
          </a:p>
          <a:p>
            <a:r>
              <a:rPr lang="en-US" dirty="0" smtClean="0"/>
              <a:t>b) </a:t>
            </a:r>
            <a:r>
              <a:rPr lang="en-US" dirty="0" err="1" smtClean="0"/>
              <a:t>Elastin</a:t>
            </a:r>
            <a:endParaRPr lang="en-US" dirty="0" smtClean="0"/>
          </a:p>
          <a:p>
            <a:r>
              <a:rPr lang="en-US" dirty="0" smtClean="0"/>
              <a:t>c) </a:t>
            </a:r>
            <a:r>
              <a:rPr lang="en-US" dirty="0" err="1" smtClean="0"/>
              <a:t>Fibrillin</a:t>
            </a:r>
            <a:endParaRPr lang="en-US" dirty="0" smtClean="0"/>
          </a:p>
          <a:p>
            <a:r>
              <a:rPr lang="en-US" dirty="0" smtClean="0"/>
              <a:t>d) Elastic fibers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11-2 The ECM contains cell adhesion molecules (CAMs). Which of the following families of CAMs are generally involved in calcium-dependent </a:t>
            </a:r>
            <a:r>
              <a:rPr lang="en-US" dirty="0" err="1" smtClean="0"/>
              <a:t>homotypic</a:t>
            </a:r>
            <a:r>
              <a:rPr lang="en-US" dirty="0" smtClean="0"/>
              <a:t> interactions?</a:t>
            </a:r>
          </a:p>
          <a:p>
            <a:r>
              <a:rPr lang="en-US" dirty="0" smtClean="0"/>
              <a:t>a) Immunoglobulin</a:t>
            </a:r>
          </a:p>
          <a:p>
            <a:r>
              <a:rPr lang="en-US" dirty="0" smtClean="0"/>
              <a:t>b) </a:t>
            </a:r>
            <a:r>
              <a:rPr lang="en-US" dirty="0" err="1" smtClean="0"/>
              <a:t>Cadherins</a:t>
            </a:r>
            <a:endParaRPr lang="en-US" dirty="0" smtClean="0"/>
          </a:p>
          <a:p>
            <a:r>
              <a:rPr lang="en-US" dirty="0" smtClean="0"/>
              <a:t>c) </a:t>
            </a:r>
            <a:r>
              <a:rPr lang="en-US" dirty="0" err="1" smtClean="0"/>
              <a:t>Integrins</a:t>
            </a:r>
            <a:endParaRPr lang="en-US" dirty="0" smtClean="0"/>
          </a:p>
          <a:p>
            <a:r>
              <a:rPr lang="en-US" dirty="0" smtClean="0"/>
              <a:t>d) </a:t>
            </a:r>
            <a:r>
              <a:rPr lang="en-US" dirty="0" err="1" smtClean="0"/>
              <a:t>Selectins</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11-5 Which of the following families of CAMs function in adhesion of leukocytes to endothelial cells?</a:t>
            </a:r>
          </a:p>
          <a:p>
            <a:r>
              <a:rPr lang="en-US" dirty="0" smtClean="0"/>
              <a:t>a) Immunoglobulin</a:t>
            </a:r>
          </a:p>
          <a:p>
            <a:r>
              <a:rPr lang="en-US" dirty="0" smtClean="0"/>
              <a:t>b) </a:t>
            </a:r>
            <a:r>
              <a:rPr lang="en-US" dirty="0" err="1" smtClean="0"/>
              <a:t>Cadherins</a:t>
            </a:r>
            <a:endParaRPr lang="en-US" dirty="0" smtClean="0"/>
          </a:p>
          <a:p>
            <a:r>
              <a:rPr lang="en-US" dirty="0" smtClean="0"/>
              <a:t>c) </a:t>
            </a:r>
            <a:r>
              <a:rPr lang="en-US" dirty="0" err="1" smtClean="0"/>
              <a:t>Integrins</a:t>
            </a:r>
            <a:endParaRPr lang="en-US" dirty="0" smtClean="0"/>
          </a:p>
          <a:p>
            <a:r>
              <a:rPr lang="en-US" dirty="0" smtClean="0"/>
              <a:t>d) </a:t>
            </a:r>
            <a:r>
              <a:rPr lang="en-US" dirty="0" err="1" smtClean="0"/>
              <a:t>Selectins</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 13-1 Which of the following growth factors appears to be the most important in scar formation during the fibroblast migration and proliferation stage?</a:t>
            </a:r>
          </a:p>
          <a:p>
            <a:r>
              <a:rPr lang="en-US" dirty="0" smtClean="0"/>
              <a:t>a) EFG</a:t>
            </a:r>
          </a:p>
          <a:p>
            <a:r>
              <a:rPr lang="en-US" dirty="0" smtClean="0"/>
              <a:t>b) PDGF</a:t>
            </a:r>
          </a:p>
          <a:p>
            <a:r>
              <a:rPr lang="en-US" dirty="0" smtClean="0"/>
              <a:t>c) FGF</a:t>
            </a:r>
          </a:p>
          <a:p>
            <a:r>
              <a:rPr lang="en-US" dirty="0" smtClean="0"/>
              <a:t>d) TNS</a:t>
            </a:r>
          </a:p>
          <a:p>
            <a:r>
              <a:rPr lang="en-US" dirty="0" smtClean="0"/>
              <a:t>e) TGF </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3505200" y="0"/>
            <a:ext cx="5638800" cy="6705600"/>
          </a:xfrm>
          <a:prstGeom prst="rect">
            <a:avLst/>
          </a:prstGeom>
          <a:noFill/>
          <a:ln w="9525">
            <a:noFill/>
            <a:miter lim="800000"/>
            <a:headEnd/>
            <a:tailEnd/>
          </a:ln>
          <a:effectLst/>
        </p:spPr>
      </p:pic>
      <p:sp>
        <p:nvSpPr>
          <p:cNvPr id="3" name="Rectangle 2"/>
          <p:cNvSpPr/>
          <p:nvPr/>
        </p:nvSpPr>
        <p:spPr>
          <a:xfrm>
            <a:off x="0" y="2514600"/>
            <a:ext cx="3505200" cy="2308324"/>
          </a:xfrm>
          <a:prstGeom prst="rect">
            <a:avLst/>
          </a:prstGeom>
        </p:spPr>
        <p:txBody>
          <a:bodyPr wrap="square">
            <a:spAutoFit/>
          </a:bodyPr>
          <a:lstStyle/>
          <a:p>
            <a:r>
              <a:rPr lang="en-US" dirty="0" smtClean="0"/>
              <a:t>Embryonic cells</a:t>
            </a:r>
          </a:p>
          <a:p>
            <a:r>
              <a:rPr lang="en-US" dirty="0" smtClean="0"/>
              <a:t> Cell growth not part of cell cycle</a:t>
            </a:r>
          </a:p>
          <a:p>
            <a:r>
              <a:rPr lang="en-US" dirty="0" smtClean="0"/>
              <a:t> All energy goes into DNA synthesis</a:t>
            </a:r>
          </a:p>
          <a:p>
            <a:r>
              <a:rPr lang="en-US" dirty="0" smtClean="0"/>
              <a:t> So G1 lacking and G2 quite short</a:t>
            </a:r>
          </a:p>
          <a:p>
            <a:r>
              <a:rPr lang="en-US" dirty="0" smtClean="0"/>
              <a:t> Each round of division subdivides original cytoplasm into smaller and smaller cells,</a:t>
            </a:r>
          </a:p>
          <a:p>
            <a:r>
              <a:rPr lang="en-US" dirty="0" smtClean="0"/>
              <a:t> Until adult cell size is reached</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13-2 Which of the following is the most true regarding scar formation (net collagen accumulation)?</a:t>
            </a:r>
          </a:p>
          <a:p>
            <a:r>
              <a:rPr lang="en-US" dirty="0" smtClean="0"/>
              <a:t>a) Depends on increased collagen synthesis only</a:t>
            </a:r>
          </a:p>
          <a:p>
            <a:r>
              <a:rPr lang="en-US" dirty="0" smtClean="0"/>
              <a:t>b) Depends on decreased degradation only</a:t>
            </a:r>
          </a:p>
          <a:p>
            <a:r>
              <a:rPr lang="en-US" dirty="0" smtClean="0"/>
              <a:t>c) Depends on either increased collagen synthesis or decreased degradation</a:t>
            </a:r>
          </a:p>
          <a:p>
            <a:r>
              <a:rPr lang="en-US" dirty="0" smtClean="0"/>
              <a:t>d) Depends on both increased collagen synthesis and decreased degradation</a:t>
            </a:r>
          </a:p>
          <a:p>
            <a:r>
              <a:rPr lang="en-US" dirty="0" smtClean="0"/>
              <a:t>e) Depends on neither increased collagen synthesis nor decreased degradation</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15- Which of the following contributes to wound tensile strength toward the end of healing?</a:t>
            </a:r>
          </a:p>
          <a:p>
            <a:r>
              <a:rPr lang="en-US" dirty="0" smtClean="0"/>
              <a:t>a) Increased collagen synthesis</a:t>
            </a:r>
          </a:p>
          <a:p>
            <a:r>
              <a:rPr lang="en-US" dirty="0" smtClean="0"/>
              <a:t>b) Decreased collagen degradation</a:t>
            </a:r>
          </a:p>
          <a:p>
            <a:r>
              <a:rPr lang="fr-FR" dirty="0" smtClean="0"/>
              <a:t>c) Structural </a:t>
            </a:r>
            <a:r>
              <a:rPr lang="fr-FR" dirty="0" err="1" smtClean="0"/>
              <a:t>collagen</a:t>
            </a:r>
            <a:r>
              <a:rPr lang="fr-FR" dirty="0" smtClean="0"/>
              <a:t> </a:t>
            </a:r>
            <a:r>
              <a:rPr lang="fr-FR" dirty="0" err="1" smtClean="0"/>
              <a:t>fiber</a:t>
            </a:r>
            <a:r>
              <a:rPr lang="fr-FR" dirty="0" smtClean="0"/>
              <a:t> modification</a:t>
            </a:r>
          </a:p>
          <a:p>
            <a:r>
              <a:rPr lang="en-US" dirty="0" smtClean="0"/>
              <a:t>d) Decreased collagen cross-linking</a:t>
            </a:r>
          </a:p>
          <a:p>
            <a:r>
              <a:rPr lang="en-US" dirty="0" smtClean="0"/>
              <a:t>e) Decreased collagen fiber size</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p:cNvSpPr>
          <p:nvPr/>
        </p:nvSpPr>
        <p:spPr bwMode="auto">
          <a:xfrm>
            <a:off x="1066800" y="0"/>
            <a:ext cx="4343400" cy="4800600"/>
          </a:xfrm>
          <a:prstGeom prst="rect">
            <a:avLst/>
          </a:prstGeom>
          <a:noFill/>
          <a:ln w="9525">
            <a:noFill/>
            <a:miter lim="800000"/>
            <a:headEnd/>
            <a:tailEnd/>
          </a:ln>
          <a:effectLst/>
        </p:spPr>
        <p:txBody>
          <a:bodyPr/>
          <a:lstStyle/>
          <a:p>
            <a:r>
              <a:rPr lang="en-US" sz="2400">
                <a:solidFill>
                  <a:srgbClr val="0000FF"/>
                </a:solidFill>
              </a:rPr>
              <a:t>90. Amyloidosis</a:t>
            </a:r>
            <a:endParaRPr lang="en-US" sz="2400">
              <a:solidFill>
                <a:srgbClr val="000080"/>
              </a:solidFill>
            </a:endParaRPr>
          </a:p>
          <a:p>
            <a:pPr eaLnBrk="0" hangingPunct="0"/>
            <a:r>
              <a:rPr lang="en-US" sz="2400">
                <a:solidFill>
                  <a:srgbClr val="000080"/>
                </a:solidFill>
              </a:rPr>
              <a:t>a. Appears as extracellular basophilic hyaline material</a:t>
            </a:r>
          </a:p>
          <a:p>
            <a:pPr eaLnBrk="0" hangingPunct="0"/>
            <a:r>
              <a:rPr lang="en-US" sz="2400">
                <a:solidFill>
                  <a:srgbClr val="000080"/>
                </a:solidFill>
              </a:rPr>
              <a:t>b. Can be stained with Congo Red dye</a:t>
            </a:r>
            <a:r>
              <a:rPr lang="en-US" sz="2400">
                <a:solidFill>
                  <a:srgbClr val="000080"/>
                </a:solidFill>
                <a:latin typeface="Gill Sans MT"/>
              </a:rPr>
              <a:t> </a:t>
            </a:r>
            <a:endParaRPr lang="en-US" sz="2400">
              <a:solidFill>
                <a:srgbClr val="000080"/>
              </a:solidFill>
            </a:endParaRPr>
          </a:p>
          <a:p>
            <a:pPr eaLnBrk="0" hangingPunct="0"/>
            <a:r>
              <a:rPr lang="en-US" sz="2400">
                <a:solidFill>
                  <a:srgbClr val="000080"/>
                </a:solidFill>
              </a:rPr>
              <a:t>c. Show an apple green birefringence in polarised light</a:t>
            </a:r>
          </a:p>
          <a:p>
            <a:pPr eaLnBrk="0" hangingPunct="0"/>
            <a:r>
              <a:rPr lang="en-US" sz="2400">
                <a:solidFill>
                  <a:srgbClr val="000080"/>
                </a:solidFill>
              </a:rPr>
              <a:t>d. Is a complication of medullary carcinoma of the thyroid</a:t>
            </a:r>
          </a:p>
          <a:p>
            <a:pPr eaLnBrk="0" hangingPunct="0"/>
            <a:r>
              <a:rPr lang="en-US" sz="2400">
                <a:solidFill>
                  <a:srgbClr val="000080"/>
                </a:solidFill>
              </a:rPr>
              <a:t>e. Is a complication of Hodgkin's disease</a:t>
            </a:r>
            <a:r>
              <a:rPr lang="en-US" sz="2400">
                <a:solidFill>
                  <a:srgbClr val="000080"/>
                </a:solidFill>
                <a:latin typeface="Gill Sans MT"/>
              </a:rPr>
              <a:t> </a:t>
            </a:r>
            <a:endParaRPr lang="en-US" sz="2400">
              <a:solidFill>
                <a:srgbClr val="000080"/>
              </a:solidFill>
            </a:endParaRPr>
          </a:p>
          <a:p>
            <a:pPr eaLnBrk="0" hangingPunct="0"/>
            <a:endParaRPr lang="en-US" sz="2400">
              <a:latin typeface="Gill Sans MT"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8" name="Object 2"/>
          <p:cNvGraphicFramePr>
            <a:graphicFrameLocks noChangeAspect="1"/>
          </p:cNvGraphicFramePr>
          <p:nvPr/>
        </p:nvGraphicFramePr>
        <p:xfrm>
          <a:off x="990600" y="0"/>
          <a:ext cx="8153400" cy="6858000"/>
        </p:xfrm>
        <a:graphic>
          <a:graphicData uri="http://schemas.openxmlformats.org/presentationml/2006/ole">
            <p:oleObj spid="_x0000_s1026" name="PhotoSuite Image" r:id="rId3" imgW="4876920" imgH="4572000" progId="">
              <p:embed/>
            </p:oleObj>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Documents and Settings\Dr.Hala\My Documents\My Pictures\dna2.jpg"/>
          <p:cNvPicPr>
            <a:picLocks noGrp="1" noChangeAspect="1" noChangeArrowheads="1"/>
          </p:cNvPicPr>
          <p:nvPr>
            <p:ph idx="1"/>
          </p:nvPr>
        </p:nvPicPr>
        <p:blipFill>
          <a:blip r:embed="rId2"/>
          <a:srcRect/>
          <a:stretch>
            <a:fillRect/>
          </a:stretch>
        </p:blipFill>
        <p:spPr bwMode="auto">
          <a:xfrm>
            <a:off x="762000" y="533400"/>
            <a:ext cx="7620000" cy="6019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3276600" y="0"/>
            <a:ext cx="5867399" cy="6858000"/>
          </a:xfrm>
          <a:prstGeom prst="rect">
            <a:avLst/>
          </a:prstGeom>
          <a:noFill/>
          <a:ln w="9525">
            <a:noFill/>
            <a:miter lim="800000"/>
            <a:headEnd/>
            <a:tailEnd/>
          </a:ln>
          <a:effectLst/>
        </p:spPr>
      </p:pic>
      <p:sp>
        <p:nvSpPr>
          <p:cNvPr id="3" name="Rectangle 2"/>
          <p:cNvSpPr/>
          <p:nvPr/>
        </p:nvSpPr>
        <p:spPr>
          <a:xfrm>
            <a:off x="304800" y="914400"/>
            <a:ext cx="2895600" cy="5078313"/>
          </a:xfrm>
          <a:prstGeom prst="rect">
            <a:avLst/>
          </a:prstGeom>
        </p:spPr>
        <p:txBody>
          <a:bodyPr wrap="square">
            <a:spAutoFit/>
          </a:bodyPr>
          <a:lstStyle/>
          <a:p>
            <a:r>
              <a:rPr lang="en-US" dirty="0" smtClean="0"/>
              <a:t>Cell-Cycle Checkpoints</a:t>
            </a:r>
          </a:p>
          <a:p>
            <a:r>
              <a:rPr lang="en-US" dirty="0" smtClean="0"/>
              <a:t>G1 checkpoint</a:t>
            </a:r>
          </a:p>
          <a:p>
            <a:r>
              <a:rPr lang="en-US" dirty="0" smtClean="0"/>
              <a:t> In yeast, called </a:t>
            </a:r>
            <a:r>
              <a:rPr lang="en-US" i="1" dirty="0" smtClean="0"/>
              <a:t>start</a:t>
            </a:r>
          </a:p>
          <a:p>
            <a:r>
              <a:rPr lang="en-US" dirty="0" smtClean="0"/>
              <a:t> In animal cells, called restriction point</a:t>
            </a:r>
          </a:p>
          <a:p>
            <a:r>
              <a:rPr lang="en-US" dirty="0" smtClean="0"/>
              <a:t> G2 checkpoint</a:t>
            </a:r>
          </a:p>
          <a:p>
            <a:r>
              <a:rPr lang="en-US" dirty="0" smtClean="0"/>
              <a:t> Located at boundary between G2 and M phase</a:t>
            </a:r>
          </a:p>
          <a:p>
            <a:r>
              <a:rPr lang="en-US" dirty="0" smtClean="0"/>
              <a:t> Proper completion of DNA synthesis required before</a:t>
            </a:r>
          </a:p>
          <a:p>
            <a:r>
              <a:rPr lang="en-US" dirty="0" smtClean="0"/>
              <a:t>cell can initiate mitosis</a:t>
            </a:r>
          </a:p>
          <a:p>
            <a:r>
              <a:rPr lang="en-US" dirty="0" smtClean="0"/>
              <a:t> Spindle Assembly Checkpoint</a:t>
            </a:r>
          </a:p>
          <a:p>
            <a:r>
              <a:rPr lang="en-US" dirty="0" smtClean="0"/>
              <a:t> Boundary between metaphase and anaphase</a:t>
            </a:r>
          </a:p>
          <a:p>
            <a:r>
              <a:rPr lang="en-US" dirty="0" smtClean="0"/>
              <a:t> All chromosomes must be properly attached to the spindle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2590800" y="0"/>
            <a:ext cx="6553200" cy="6858000"/>
          </a:xfrm>
          <a:prstGeom prst="rect">
            <a:avLst/>
          </a:prstGeom>
          <a:noFill/>
          <a:ln w="9525">
            <a:noFill/>
            <a:miter lim="800000"/>
            <a:headEnd/>
            <a:tailEnd/>
          </a:ln>
          <a:effectLst/>
        </p:spPr>
      </p:pic>
      <p:sp>
        <p:nvSpPr>
          <p:cNvPr id="4" name="Rectangle 3"/>
          <p:cNvSpPr/>
          <p:nvPr/>
        </p:nvSpPr>
        <p:spPr>
          <a:xfrm>
            <a:off x="0" y="1066800"/>
            <a:ext cx="2590800" cy="5632311"/>
          </a:xfrm>
          <a:prstGeom prst="rect">
            <a:avLst/>
          </a:prstGeom>
        </p:spPr>
        <p:txBody>
          <a:bodyPr wrap="square">
            <a:spAutoFit/>
          </a:bodyPr>
          <a:lstStyle/>
          <a:p>
            <a:r>
              <a:rPr lang="en-US" dirty="0" smtClean="0"/>
              <a:t>MPF</a:t>
            </a:r>
          </a:p>
          <a:p>
            <a:r>
              <a:rPr lang="en-US" dirty="0" err="1" smtClean="0"/>
              <a:t>Cytoplasmic</a:t>
            </a:r>
            <a:r>
              <a:rPr lang="en-US" dirty="0" smtClean="0"/>
              <a:t> factor</a:t>
            </a:r>
          </a:p>
          <a:p>
            <a:r>
              <a:rPr lang="en-US" dirty="0" smtClean="0"/>
              <a:t> Mitosis-promoting factor </a:t>
            </a:r>
          </a:p>
          <a:p>
            <a:r>
              <a:rPr lang="en-US" dirty="0" smtClean="0"/>
              <a:t> Triggers passage through G2 checkpoint</a:t>
            </a:r>
          </a:p>
          <a:p>
            <a:r>
              <a:rPr lang="en-US" dirty="0" smtClean="0"/>
              <a:t>into M-phase</a:t>
            </a:r>
          </a:p>
          <a:p>
            <a:r>
              <a:rPr lang="en-US" dirty="0" smtClean="0"/>
              <a:t>MPF composed of 2</a:t>
            </a:r>
          </a:p>
          <a:p>
            <a:r>
              <a:rPr lang="en-US" dirty="0" smtClean="0"/>
              <a:t>proteins</a:t>
            </a:r>
          </a:p>
          <a:p>
            <a:r>
              <a:rPr lang="en-US" dirty="0" smtClean="0"/>
              <a:t>Gene cdc2 codes for a protein </a:t>
            </a:r>
            <a:r>
              <a:rPr lang="en-US" dirty="0" err="1" smtClean="0"/>
              <a:t>kinase</a:t>
            </a:r>
            <a:endParaRPr lang="en-US" dirty="0" smtClean="0"/>
          </a:p>
          <a:p>
            <a:r>
              <a:rPr lang="en-US" dirty="0" smtClean="0"/>
              <a:t> </a:t>
            </a:r>
            <a:r>
              <a:rPr lang="en-US" dirty="0" err="1" smtClean="0"/>
              <a:t>Cdk</a:t>
            </a:r>
            <a:r>
              <a:rPr lang="en-US" dirty="0" smtClean="0"/>
              <a:t>: </a:t>
            </a:r>
            <a:r>
              <a:rPr lang="en-US" dirty="0" err="1" smtClean="0"/>
              <a:t>cyclin</a:t>
            </a:r>
            <a:r>
              <a:rPr lang="en-US" dirty="0" smtClean="0"/>
              <a:t>-dependent </a:t>
            </a:r>
            <a:r>
              <a:rPr lang="en-US" dirty="0" err="1" smtClean="0"/>
              <a:t>kinase</a:t>
            </a:r>
            <a:endParaRPr lang="en-US" dirty="0" smtClean="0"/>
          </a:p>
          <a:p>
            <a:r>
              <a:rPr lang="en-US" dirty="0" smtClean="0"/>
              <a:t> But to be active, must be bound to</a:t>
            </a:r>
          </a:p>
          <a:p>
            <a:r>
              <a:rPr lang="en-US" dirty="0" smtClean="0"/>
              <a:t>another group of proteins called </a:t>
            </a:r>
            <a:r>
              <a:rPr lang="en-US" dirty="0" err="1" smtClean="0"/>
              <a:t>cyclins</a:t>
            </a:r>
            <a:endParaRPr lang="en-US" dirty="0" smtClean="0"/>
          </a:p>
          <a:p>
            <a:r>
              <a:rPr lang="en-US" dirty="0" smtClean="0"/>
              <a:t> MPF = </a:t>
            </a:r>
            <a:r>
              <a:rPr lang="en-US" dirty="0" err="1" smtClean="0"/>
              <a:t>Cdk-Cyclin</a:t>
            </a:r>
            <a:r>
              <a:rPr lang="en-US" dirty="0" smtClean="0"/>
              <a:t> complex</a:t>
            </a:r>
          </a:p>
          <a:p>
            <a:r>
              <a:rPr lang="en-US" dirty="0" smtClean="0"/>
              <a:t> (cdc2 codes for Cdk1, part of MPF)</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rot="5400000">
            <a:off x="1142999" y="-1142997"/>
            <a:ext cx="6857999" cy="91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3"/>
          <a:srcRect/>
          <a:stretch>
            <a:fillRect/>
          </a:stretch>
        </p:blipFill>
        <p:spPr bwMode="auto">
          <a:xfrm rot="5400000">
            <a:off x="2476499" y="190501"/>
            <a:ext cx="6858002" cy="6477000"/>
          </a:xfrm>
          <a:prstGeom prst="rect">
            <a:avLst/>
          </a:prstGeom>
          <a:noFill/>
          <a:ln w="9525">
            <a:noFill/>
            <a:miter lim="800000"/>
            <a:headEnd/>
            <a:tailEnd/>
          </a:ln>
          <a:effectLst/>
        </p:spPr>
      </p:pic>
      <p:sp>
        <p:nvSpPr>
          <p:cNvPr id="3" name="Rectangle 2"/>
          <p:cNvSpPr/>
          <p:nvPr/>
        </p:nvSpPr>
        <p:spPr>
          <a:xfrm>
            <a:off x="685800" y="2590800"/>
            <a:ext cx="2286000" cy="2585323"/>
          </a:xfrm>
          <a:prstGeom prst="rect">
            <a:avLst/>
          </a:prstGeom>
        </p:spPr>
        <p:txBody>
          <a:bodyPr wrap="square">
            <a:spAutoFit/>
          </a:bodyPr>
          <a:lstStyle/>
          <a:p>
            <a:r>
              <a:rPr lang="en-US" dirty="0" smtClean="0"/>
              <a:t>Regulation at Spindle-</a:t>
            </a:r>
          </a:p>
          <a:p>
            <a:r>
              <a:rPr lang="en-US" dirty="0" smtClean="0"/>
              <a:t>Assembly Checkpoint</a:t>
            </a:r>
          </a:p>
          <a:p>
            <a:r>
              <a:rPr lang="en-US" dirty="0" smtClean="0"/>
              <a:t>MPF causes activation of anaphase promoting</a:t>
            </a:r>
          </a:p>
          <a:p>
            <a:r>
              <a:rPr lang="en-US" dirty="0" smtClean="0"/>
              <a:t>Complex</a:t>
            </a:r>
          </a:p>
          <a:p>
            <a:r>
              <a:rPr lang="en-US" dirty="0" smtClean="0"/>
              <a:t>(Complex pathway that promotes anaphase)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a:bodyPr>
          <a:lstStyle/>
          <a:p>
            <a:pPr algn="l"/>
            <a:r>
              <a:rPr lang="en-US" dirty="0" smtClean="0"/>
              <a:t>The body's ability to replace injured or dead cells and to repair tissues after inflammation is critical to survival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ala Kassouf\My Documents\My Pictures\untitled.bmp"/>
          <p:cNvPicPr>
            <a:picLocks noChangeAspect="1" noChangeArrowheads="1"/>
          </p:cNvPicPr>
          <p:nvPr/>
        </p:nvPicPr>
        <p:blipFill>
          <a:blip r:embed="rId2"/>
          <a:srcRect/>
          <a:stretch>
            <a:fillRect/>
          </a:stretch>
        </p:blipFill>
        <p:spPr bwMode="auto">
          <a:xfrm>
            <a:off x="304800" y="152400"/>
            <a:ext cx="8382000" cy="6286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smtClean="0"/>
              <a:t>Regeneration</a:t>
            </a:r>
            <a:r>
              <a:rPr lang="en-US" dirty="0" smtClean="0"/>
              <a:t> refers to growth of cells and tissues to replace lost structures, such as the growth of an amputated limb in amphibians. In mammals, whole organs and complex tissues rarely regenerate after healing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Repair</a:t>
            </a:r>
            <a:endParaRPr lang="en-US" dirty="0"/>
          </a:p>
        </p:txBody>
      </p:sp>
      <p:sp>
        <p:nvSpPr>
          <p:cNvPr id="3" name="Subtitle 2"/>
          <p:cNvSpPr>
            <a:spLocks noGrp="1"/>
          </p:cNvSpPr>
          <p:nvPr>
            <p:ph idx="1"/>
          </p:nvPr>
        </p:nvSpPr>
        <p:spPr/>
        <p:txBody>
          <a:bodyPr/>
          <a:lstStyle/>
          <a:p>
            <a:pPr algn="l"/>
            <a:r>
              <a:rPr lang="en-US" dirty="0" smtClean="0"/>
              <a:t>After the inflammation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smtClean="0"/>
              <a:t>Healing</a:t>
            </a:r>
            <a:r>
              <a:rPr lang="en-US" dirty="0" smtClean="0"/>
              <a:t> is usually a tissue response  to a wound (commonly in the skin),  to inflammatory processes in internal organs, or  to cell necrosis in organs incapable of regeneration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Regeneration requires an intact connective tissue scaffold. </a:t>
            </a:r>
          </a:p>
          <a:p>
            <a:r>
              <a:rPr lang="en-US" dirty="0" smtClean="0"/>
              <a:t>By contrast, healing with scar formation occurs if the extracellular matrix (ECM) framework is damaged, causing alterations of the tissue architecture.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Repair processes are critical for the maintenance of normal structure and function and survival of the organism. </a:t>
            </a:r>
          </a:p>
          <a:p>
            <a:r>
              <a:rPr lang="en-US" dirty="0" smtClean="0"/>
              <a:t>The healing of skin wounds is just the most common example of repair processes. However, in healthy tissues, repair, in the form of regeneration or healing, occurs after practically any insult that causes tissue destruction.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Documents and Settings\Hala Kassouf\My Documents\My Pictures\untitled 2.bmp"/>
          <p:cNvPicPr>
            <a:picLocks noGrp="1" noChangeAspect="1" noChangeArrowheads="1"/>
          </p:cNvPicPr>
          <p:nvPr>
            <p:ph idx="1"/>
          </p:nvPr>
        </p:nvPicPr>
        <p:blipFill>
          <a:blip r:embed="rId3"/>
          <a:srcRect/>
          <a:stretch>
            <a:fillRect/>
          </a:stretch>
        </p:blipFill>
        <p:spPr bwMode="auto">
          <a:xfrm>
            <a:off x="533400" y="1524000"/>
            <a:ext cx="7772400" cy="5029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Documents and Settings\Dr.Hala\My Documents\My Pictures\untitled 4.bmp"/>
          <p:cNvPicPr>
            <a:picLocks noGrp="1" noChangeAspect="1" noChangeArrowheads="1"/>
          </p:cNvPicPr>
          <p:nvPr>
            <p:ph idx="1"/>
          </p:nvPr>
        </p:nvPicPr>
        <p:blipFill>
          <a:blip r:embed="rId3"/>
          <a:srcRect/>
          <a:stretch>
            <a:fillRect/>
          </a:stretch>
        </p:blipFill>
        <p:spPr bwMode="auto">
          <a:xfrm>
            <a:off x="304800" y="304800"/>
            <a:ext cx="8534400" cy="6400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tissues of the body are divided into three groups on the basis of their proliferative activity: </a:t>
            </a:r>
          </a:p>
          <a:p>
            <a:r>
              <a:rPr lang="en-US" dirty="0" smtClean="0"/>
              <a:t>In </a:t>
            </a:r>
            <a:r>
              <a:rPr lang="en-US" i="1" dirty="0" smtClean="0"/>
              <a:t>continuously dividing tissues</a:t>
            </a:r>
            <a:r>
              <a:rPr lang="en-US" dirty="0" smtClean="0"/>
              <a:t> (</a:t>
            </a:r>
            <a:r>
              <a:rPr lang="en-US" i="1" dirty="0" smtClean="0"/>
              <a:t>labile</a:t>
            </a:r>
            <a:r>
              <a:rPr lang="en-US" dirty="0" smtClean="0"/>
              <a:t> tissues) cells proliferate throughout life</a:t>
            </a:r>
          </a:p>
          <a:p>
            <a:r>
              <a:rPr lang="en-US" i="1" dirty="0" smtClean="0"/>
              <a:t>Quiescent</a:t>
            </a:r>
            <a:r>
              <a:rPr lang="en-US" dirty="0" smtClean="0"/>
              <a:t> (or </a:t>
            </a:r>
            <a:r>
              <a:rPr lang="en-US" i="1" dirty="0" smtClean="0"/>
              <a:t>stable</a:t>
            </a:r>
            <a:r>
              <a:rPr lang="en-US" dirty="0" smtClean="0"/>
              <a:t>) </a:t>
            </a:r>
            <a:r>
              <a:rPr lang="en-US" i="1" dirty="0" smtClean="0"/>
              <a:t>tissues</a:t>
            </a:r>
            <a:r>
              <a:rPr lang="en-US" dirty="0" smtClean="0"/>
              <a:t> normally have a low level </a:t>
            </a:r>
            <a:r>
              <a:rPr lang="en-US" smtClean="0"/>
              <a:t>of replication</a:t>
            </a:r>
          </a:p>
          <a:p>
            <a:r>
              <a:rPr lang="en-US" i="1" smtClean="0"/>
              <a:t>Nondividing</a:t>
            </a:r>
            <a:r>
              <a:rPr lang="en-US" i="1" dirty="0" smtClean="0"/>
              <a:t> (permanent) tissues</a:t>
            </a:r>
            <a:r>
              <a:rPr lang="en-US" dirty="0" smtClean="0"/>
              <a:t> contain cells that have left the cell cycle and cannot undergo mitotic division in postnatal life</a:t>
            </a:r>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Stem cell research (</a:t>
            </a:r>
            <a:r>
              <a:rPr lang="en-US" i="1" dirty="0" smtClean="0"/>
              <a:t>regenerative medicine).</a:t>
            </a:r>
            <a:r>
              <a:rPr lang="en-US" dirty="0" smtClean="0"/>
              <a:t> Challenge to well-established biological concepts and hope that stem cells may one day be used to repair injury in human tissues, including heart, brain, and skeletal muscle.</a:t>
            </a:r>
            <a:endParaRPr lang="en-US" i="1" dirty="0" smtClean="0"/>
          </a:p>
          <a:p>
            <a:r>
              <a:rPr lang="en-US" i="1" dirty="0" smtClean="0"/>
              <a:t>Stem cells are characterized by their prolonged self-renewal capacity and by their asymmetric replication</a:t>
            </a:r>
          </a:p>
          <a:p>
            <a:r>
              <a:rPr lang="en-US" dirty="0" smtClean="0"/>
              <a:t>Some self replicate and others differentiate</a:t>
            </a:r>
            <a:endParaRPr lang="en-US" i="1"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(1)The identification of stem cells and their niches in various tissues, including the brain, which has been considered a permanent quiescent organ</a:t>
            </a:r>
          </a:p>
          <a:p>
            <a:r>
              <a:rPr lang="en-US" dirty="0" smtClean="0"/>
              <a:t>(2) the recognition that stem cells from various tissues and particularly from the bone marrow may have broad developmental plasticity</a:t>
            </a:r>
          </a:p>
          <a:p>
            <a:r>
              <a:rPr lang="en-US" dirty="0" smtClean="0"/>
              <a:t>(3) the realization that some stem cells present in tissues of humans and mice may be similar to embryonic stem cells.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Documents and Settings\Dr.Hala\My Documents\My Pictures\untitled 4.bmp"/>
          <p:cNvPicPr>
            <a:picLocks noGrp="1" noChangeAspect="1" noChangeArrowheads="1"/>
          </p:cNvPicPr>
          <p:nvPr>
            <p:ph idx="1"/>
          </p:nvPr>
        </p:nvPicPr>
        <p:blipFill>
          <a:blip r:embed="rId3"/>
          <a:srcRect/>
          <a:stretch>
            <a:fillRect/>
          </a:stretch>
        </p:blipFill>
        <p:spPr bwMode="auto">
          <a:xfrm>
            <a:off x="228600" y="152400"/>
            <a:ext cx="8382000" cy="6400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Repair</a:t>
            </a:r>
            <a:endParaRPr lang="en-US" dirty="0"/>
          </a:p>
        </p:txBody>
      </p:sp>
      <p:pic>
        <p:nvPicPr>
          <p:cNvPr id="2050" name="Picture 2" descr="C:\Documents and Settings\Dr.Hala\My Documents\My Pictures\untitled 4.bmp"/>
          <p:cNvPicPr>
            <a:picLocks noGrp="1" noChangeAspect="1" noChangeArrowheads="1"/>
          </p:cNvPicPr>
          <p:nvPr>
            <p:ph idx="1"/>
          </p:nvPr>
        </p:nvPicPr>
        <p:blipFill>
          <a:blip r:embed="rId3"/>
          <a:stretch>
            <a:fillRect/>
          </a:stretch>
        </p:blipFill>
        <p:spPr bwMode="auto">
          <a:xfrm>
            <a:off x="2843212" y="2834481"/>
            <a:ext cx="3457575" cy="2590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Documents and Settings\Dr.Hala\My Documents\My Pictures\4.bmp"/>
          <p:cNvPicPr>
            <a:picLocks noGrp="1" noChangeAspect="1" noChangeArrowheads="1"/>
          </p:cNvPicPr>
          <p:nvPr>
            <p:ph idx="1"/>
          </p:nvPr>
        </p:nvPicPr>
        <p:blipFill>
          <a:blip r:embed="rId2"/>
          <a:srcRect/>
          <a:stretch>
            <a:fillRect/>
          </a:stretch>
        </p:blipFill>
        <p:spPr bwMode="auto">
          <a:xfrm>
            <a:off x="609600" y="1676400"/>
            <a:ext cx="7848600" cy="4953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Documents and Settings\Dr.Hala\My Documents\My Pictures\untitled 4.bmp"/>
          <p:cNvPicPr>
            <a:picLocks noGrp="1" noChangeAspect="1" noChangeArrowheads="1"/>
          </p:cNvPicPr>
          <p:nvPr>
            <p:ph idx="1"/>
          </p:nvPr>
        </p:nvPicPr>
        <p:blipFill>
          <a:blip r:embed="rId3"/>
          <a:srcRect/>
          <a:stretch>
            <a:fillRect/>
          </a:stretch>
        </p:blipFill>
        <p:spPr bwMode="auto">
          <a:xfrm>
            <a:off x="990600" y="1524000"/>
            <a:ext cx="3886200" cy="5105400"/>
          </a:xfrm>
          <a:prstGeom prst="rect">
            <a:avLst/>
          </a:prstGeom>
          <a:noFill/>
        </p:spPr>
      </p:pic>
      <p:pic>
        <p:nvPicPr>
          <p:cNvPr id="4099" name="Picture 3" descr="C:\Documents and Settings\Dr.Hala\My Documents\My Pictures\untitled 4.bmp"/>
          <p:cNvPicPr>
            <a:picLocks noChangeAspect="1" noChangeArrowheads="1"/>
          </p:cNvPicPr>
          <p:nvPr/>
        </p:nvPicPr>
        <p:blipFill>
          <a:blip r:embed="rId4"/>
          <a:srcRect/>
          <a:stretch>
            <a:fillRect/>
          </a:stretch>
        </p:blipFill>
        <p:spPr bwMode="auto">
          <a:xfrm>
            <a:off x="5029200" y="1600200"/>
            <a:ext cx="3476625" cy="5029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Documents and Settings\Dr.Hala\My Documents\My Pictures\untitled 4.bmp"/>
          <p:cNvPicPr>
            <a:picLocks noGrp="1" noChangeAspect="1" noChangeArrowheads="1"/>
          </p:cNvPicPr>
          <p:nvPr>
            <p:ph idx="1"/>
          </p:nvPr>
        </p:nvPicPr>
        <p:blipFill>
          <a:blip r:embed="rId3"/>
          <a:srcRect/>
          <a:stretch>
            <a:fillRect/>
          </a:stretch>
        </p:blipFill>
        <p:spPr bwMode="auto">
          <a:xfrm>
            <a:off x="990600" y="1524000"/>
            <a:ext cx="6553200" cy="4800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Documents and Settings\Dr.Hala\My Documents\My Pictures\untitled 4.bmp"/>
          <p:cNvPicPr>
            <a:picLocks noGrp="1" noChangeAspect="1" noChangeArrowheads="1"/>
          </p:cNvPicPr>
          <p:nvPr>
            <p:ph idx="1"/>
          </p:nvPr>
        </p:nvPicPr>
        <p:blipFill>
          <a:blip r:embed="rId3"/>
          <a:stretch>
            <a:fillRect/>
          </a:stretch>
        </p:blipFill>
        <p:spPr bwMode="auto">
          <a:xfrm>
            <a:off x="1295400" y="3144044"/>
            <a:ext cx="6553200" cy="19716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Epidermal Growth Factor (EGF) and Transforming Growth Factor-α (TGF-α).</a:t>
            </a:r>
            <a:r>
              <a:rPr lang="en-US" dirty="0" smtClean="0"/>
              <a:t> </a:t>
            </a:r>
          </a:p>
          <a:p>
            <a:r>
              <a:rPr lang="en-US" b="1" dirty="0" err="1" smtClean="0"/>
              <a:t>Hepatocyte</a:t>
            </a:r>
            <a:r>
              <a:rPr lang="en-US" b="1" dirty="0" smtClean="0"/>
              <a:t> Growth Factor (HGF)/scatter factor</a:t>
            </a:r>
          </a:p>
          <a:p>
            <a:r>
              <a:rPr lang="en-US" b="1" dirty="0" smtClean="0"/>
              <a:t>Vascular Endothelial Growth Factor (VEGF).</a:t>
            </a:r>
            <a:r>
              <a:rPr lang="en-US" dirty="0" smtClean="0"/>
              <a:t> </a:t>
            </a:r>
          </a:p>
          <a:p>
            <a:r>
              <a:rPr lang="en-US" b="1" dirty="0" smtClean="0"/>
              <a:t>Platelet-Derived Growth Factor (PDGF).</a:t>
            </a:r>
            <a:r>
              <a:rPr lang="en-US" dirty="0" smtClean="0"/>
              <a:t> </a:t>
            </a:r>
          </a:p>
          <a:p>
            <a:r>
              <a:rPr lang="en-US" b="1" dirty="0" smtClean="0"/>
              <a:t>Fibroblast Growth Factor (FGF</a:t>
            </a:r>
            <a:endParaRPr lang="en-US" dirty="0" smtClean="0"/>
          </a:p>
          <a:p>
            <a:r>
              <a:rPr lang="en-US" i="1" dirty="0" smtClean="0"/>
              <a:t>Wound repair:</a:t>
            </a:r>
            <a:r>
              <a:rPr lang="en-US" dirty="0" smtClean="0"/>
              <a:t> FGFs participate in macrophage, fibroblast, and endothelial cell migration in damaged tissues and migration of epithelium to form new epidermis</a:t>
            </a:r>
          </a:p>
          <a:p>
            <a:r>
              <a:rPr lang="en-US" b="1" dirty="0" smtClean="0"/>
              <a:t>TGF-β and Related Growth </a:t>
            </a:r>
            <a:r>
              <a:rPr lang="en-US" i="1" dirty="0" err="1" smtClean="0"/>
              <a:t>Hematopoiesis:</a:t>
            </a:r>
            <a:r>
              <a:rPr lang="en-US" dirty="0" err="1" smtClean="0"/>
              <a:t>FGFs</a:t>
            </a:r>
            <a:r>
              <a:rPr lang="en-US" dirty="0" smtClean="0"/>
              <a:t> have been implicated in the differentiation of specific lineages of blood cells and development of bone marrow </a:t>
            </a:r>
            <a:r>
              <a:rPr lang="en-US" dirty="0" err="1" smtClean="0"/>
              <a:t>stroma</a:t>
            </a:r>
            <a:r>
              <a:rPr lang="en-US" dirty="0" smtClean="0"/>
              <a:t>.</a:t>
            </a:r>
          </a:p>
          <a:p>
            <a:r>
              <a:rPr lang="en-US" b="1" dirty="0" smtClean="0"/>
              <a:t>Transforming Growth Factors.</a:t>
            </a:r>
            <a:r>
              <a:rPr lang="en-US" dirty="0" smtClean="0"/>
              <a:t> </a:t>
            </a:r>
          </a:p>
          <a:p>
            <a:pPr>
              <a:buNone/>
            </a:pPr>
            <a:r>
              <a:rPr lang="en-US" dirty="0" smtClean="0"/>
              <a:t>         Effects of TGF-β on </a:t>
            </a:r>
            <a:r>
              <a:rPr lang="en-US" dirty="0" err="1" smtClean="0"/>
              <a:t>mesenchymal</a:t>
            </a:r>
            <a:r>
              <a:rPr lang="en-US" dirty="0" smtClean="0"/>
              <a:t> cells it generally </a:t>
            </a:r>
            <a:r>
              <a:rPr lang="en-US" i="1" dirty="0" smtClean="0"/>
              <a:t>stimulates the proliferation of fibroblasts and smooth muscle cells.</a:t>
            </a:r>
            <a:r>
              <a:rPr lang="en-US" dirty="0" smtClean="0"/>
              <a:t> </a:t>
            </a:r>
          </a:p>
          <a:p>
            <a:pPr>
              <a:buNone/>
            </a:pPr>
            <a:r>
              <a:rPr lang="en-US" i="1" dirty="0" smtClean="0"/>
              <a:t>        TGF-β is a potent </a:t>
            </a:r>
            <a:r>
              <a:rPr lang="en-US" i="1" dirty="0" err="1" smtClean="0"/>
              <a:t>fibrogenic</a:t>
            </a:r>
            <a:r>
              <a:rPr lang="en-US" i="1" dirty="0" smtClean="0"/>
              <a:t> agent</a:t>
            </a:r>
            <a:r>
              <a:rPr lang="en-US" dirty="0" smtClean="0"/>
              <a:t> that stimulates fibroblast </a:t>
            </a:r>
            <a:r>
              <a:rPr lang="en-US" dirty="0" err="1" smtClean="0"/>
              <a:t>chemotaxis</a:t>
            </a:r>
            <a:r>
              <a:rPr lang="en-US" dirty="0" smtClean="0"/>
              <a:t>, enhances the production of collagen, </a:t>
            </a:r>
            <a:r>
              <a:rPr lang="en-US" dirty="0" err="1" smtClean="0"/>
              <a:t>fibronectin</a:t>
            </a:r>
            <a:r>
              <a:rPr lang="en-US" dirty="0" smtClean="0"/>
              <a:t>, and </a:t>
            </a:r>
            <a:r>
              <a:rPr lang="en-US" dirty="0" err="1" smtClean="0"/>
              <a:t>proteoglycans</a:t>
            </a:r>
            <a:r>
              <a:rPr lang="en-US" dirty="0" smtClean="0"/>
              <a:t>. It inhibits collagen degradation by decreasing matrix proteases and increasing protease inhibitor activities. TGF-β is involved in the development of fibrosis in a variety of chronic inflammatory conditions particularly in the lungs, kidney, and liver. </a:t>
            </a:r>
          </a:p>
          <a:p>
            <a:pPr>
              <a:buNone/>
            </a:pPr>
            <a:r>
              <a:rPr lang="en-US" i="1" dirty="0" smtClean="0"/>
              <a:t>        TGF-β has a strong anti-inflammatory effect</a:t>
            </a:r>
            <a:r>
              <a:rPr lang="en-US" dirty="0" smtClean="0"/>
              <a: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Documents and Settings\Dr.Hala\My Documents\My Pictures\untitled 4.bmp"/>
          <p:cNvPicPr>
            <a:picLocks noGrp="1" noChangeAspect="1" noChangeArrowheads="1"/>
          </p:cNvPicPr>
          <p:nvPr>
            <p:ph idx="1"/>
          </p:nvPr>
        </p:nvPicPr>
        <p:blipFill>
          <a:blip r:embed="rId3"/>
          <a:stretch>
            <a:fillRect/>
          </a:stretch>
        </p:blipFill>
        <p:spPr bwMode="auto">
          <a:xfrm>
            <a:off x="3292935" y="1935163"/>
            <a:ext cx="2558130" cy="438943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Documents and Settings\Dr.Hala\My Documents\My Pictures\untitled 4.bmp"/>
          <p:cNvPicPr>
            <a:picLocks noGrp="1" noChangeAspect="1" noChangeArrowheads="1"/>
          </p:cNvPicPr>
          <p:nvPr>
            <p:ph idx="1"/>
          </p:nvPr>
        </p:nvPicPr>
        <p:blipFill>
          <a:blip r:embed="rId3"/>
          <a:stretch>
            <a:fillRect/>
          </a:stretch>
        </p:blipFill>
        <p:spPr bwMode="auto">
          <a:xfrm>
            <a:off x="1536663" y="1935163"/>
            <a:ext cx="6070674" cy="438943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smtClean="0"/>
              <a:t>The replication of cells is generally stimulated by growth factors or by signaling from ECM components through </a:t>
            </a:r>
            <a:r>
              <a:rPr lang="en-US" i="1" dirty="0" err="1" smtClean="0"/>
              <a:t>integrins</a:t>
            </a:r>
            <a:r>
              <a:rPr lang="en-US" dirty="0" smtClean="0"/>
              <a:t> </a:t>
            </a:r>
          </a:p>
          <a:p>
            <a:r>
              <a:rPr lang="en-US" dirty="0" smtClean="0"/>
              <a:t>To enter the cycle, quiescent cells first must go through the transition from G</a:t>
            </a:r>
            <a:r>
              <a:rPr lang="en-US" baseline="-25000" dirty="0" smtClean="0"/>
              <a:t>0</a:t>
            </a:r>
            <a:r>
              <a:rPr lang="en-US" dirty="0" smtClean="0"/>
              <a:t> to G</a:t>
            </a:r>
            <a:r>
              <a:rPr lang="en-US" baseline="-25000" dirty="0" smtClean="0"/>
              <a:t>1</a:t>
            </a:r>
            <a:r>
              <a:rPr lang="en-US" dirty="0" smtClean="0"/>
              <a:t>, the first decision step, which functions as a gateway to the cell cycle </a:t>
            </a:r>
          </a:p>
          <a:p>
            <a:r>
              <a:rPr lang="en-US" dirty="0" smtClean="0"/>
              <a:t>Checkpoint activation delays the cell cycle and triggers DNA repair mechanisms</a:t>
            </a:r>
            <a:endParaRPr lang="en-US" i="1"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Documents and Settings\Dr.Hala\My Documents\My Pictures\untitled4.bmp"/>
          <p:cNvPicPr>
            <a:picLocks noGrp="1" noChangeAspect="1" noChangeArrowheads="1"/>
          </p:cNvPicPr>
          <p:nvPr>
            <p:ph idx="1"/>
          </p:nvPr>
        </p:nvPicPr>
        <p:blipFill>
          <a:blip r:embed="rId3"/>
          <a:stretch>
            <a:fillRect/>
          </a:stretch>
        </p:blipFill>
        <p:spPr bwMode="auto">
          <a:xfrm>
            <a:off x="1095375" y="2301081"/>
            <a:ext cx="6953250" cy="3657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http://www.nature.com/ncprheum/journal/v3/n10/images/ncprheum0616-f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Collagen most common protein (framework)</a:t>
            </a:r>
          </a:p>
          <a:p>
            <a:r>
              <a:rPr lang="en-US" dirty="0" smtClean="0"/>
              <a:t>27 different types of collagens encoded by 41 genes dispersed on at least 14 chromosomes </a:t>
            </a:r>
            <a:endParaRPr lang="en-US" dirty="0"/>
          </a:p>
        </p:txBody>
      </p:sp>
      <p:pic>
        <p:nvPicPr>
          <p:cNvPr id="10242" name="Picture 2" descr="C:\Documents and Settings\Dr.Hala\My Documents\My Pictures\untitled 4.bmp"/>
          <p:cNvPicPr>
            <a:picLocks noChangeAspect="1" noChangeArrowheads="1"/>
          </p:cNvPicPr>
          <p:nvPr/>
        </p:nvPicPr>
        <p:blipFill>
          <a:blip r:embed="rId3"/>
          <a:srcRect/>
          <a:stretch>
            <a:fillRect/>
          </a:stretch>
        </p:blipFill>
        <p:spPr bwMode="auto">
          <a:xfrm>
            <a:off x="1752600" y="2590800"/>
            <a:ext cx="6248400" cy="35052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Documents and Settings\Dr.Hala\My Documents\My Pictures\untitled 4.bmp"/>
          <p:cNvPicPr>
            <a:picLocks noGrp="1" noChangeAspect="1" noChangeArrowheads="1"/>
          </p:cNvPicPr>
          <p:nvPr>
            <p:ph idx="1"/>
          </p:nvPr>
        </p:nvPicPr>
        <p:blipFill>
          <a:blip r:embed="rId3"/>
          <a:stretch>
            <a:fillRect/>
          </a:stretch>
        </p:blipFill>
        <p:spPr bwMode="auto">
          <a:xfrm>
            <a:off x="2044090" y="1935163"/>
            <a:ext cx="5055820" cy="438943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Repair by Healing, Scar Formation, and Fibrosis :</a:t>
            </a:r>
          </a:p>
          <a:p>
            <a:r>
              <a:rPr lang="en-US" dirty="0" smtClean="0"/>
              <a:t>Regeneration involves the restitution of tissue components identical to those removed or killed. </a:t>
            </a:r>
          </a:p>
          <a:p>
            <a:r>
              <a:rPr lang="en-US" dirty="0" smtClean="0"/>
              <a:t>Healing is a </a:t>
            </a:r>
            <a:r>
              <a:rPr lang="en-US" dirty="0" err="1" smtClean="0"/>
              <a:t>fibroproliferative</a:t>
            </a:r>
            <a:r>
              <a:rPr lang="en-US" dirty="0" smtClean="0"/>
              <a:t> response that "patches" rather than restores a tissue.</a:t>
            </a:r>
          </a:p>
          <a:p>
            <a:r>
              <a:rPr lang="en-US" dirty="0" smtClean="0"/>
              <a:t>1-Inflammatory process in response to the initial injury, with removal of damaged and dead tissue </a:t>
            </a:r>
          </a:p>
          <a:p>
            <a:r>
              <a:rPr lang="en-US" dirty="0" smtClean="0"/>
              <a:t>2-Proliferation and migration of </a:t>
            </a:r>
            <a:r>
              <a:rPr lang="en-US" dirty="0" err="1" smtClean="0"/>
              <a:t>parenchymal</a:t>
            </a:r>
            <a:r>
              <a:rPr lang="en-US" dirty="0" smtClean="0"/>
              <a:t> and connective tissue cells </a:t>
            </a:r>
          </a:p>
          <a:p>
            <a:r>
              <a:rPr lang="en-US" dirty="0" smtClean="0"/>
              <a:t>3-Formation of new blood vessels (angiogenesis) and granulation tissue </a:t>
            </a:r>
          </a:p>
          <a:p>
            <a:r>
              <a:rPr lang="en-US" dirty="0" smtClean="0"/>
              <a:t>4-Synthesis of ECM proteins and collagen deposition </a:t>
            </a:r>
          </a:p>
          <a:p>
            <a:r>
              <a:rPr lang="en-US" dirty="0" smtClean="0"/>
              <a:t>5-Tissue remodeling </a:t>
            </a:r>
          </a:p>
          <a:p>
            <a:r>
              <a:rPr lang="en-US" dirty="0" smtClean="0"/>
              <a:t>6-Wound contraction </a:t>
            </a:r>
          </a:p>
          <a:p>
            <a:r>
              <a:rPr lang="en-US" dirty="0" smtClean="0"/>
              <a:t>7-Acquisition of wound strength</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Repair process is influenced by many factors</a:t>
            </a:r>
            <a:endParaRPr lang="en-US" dirty="0"/>
          </a:p>
        </p:txBody>
      </p:sp>
      <p:sp>
        <p:nvSpPr>
          <p:cNvPr id="3" name="Content Placeholder 2"/>
          <p:cNvSpPr>
            <a:spLocks noGrp="1"/>
          </p:cNvSpPr>
          <p:nvPr>
            <p:ph idx="1"/>
          </p:nvPr>
        </p:nvSpPr>
        <p:spPr/>
        <p:txBody>
          <a:bodyPr/>
          <a:lstStyle/>
          <a:p>
            <a:r>
              <a:rPr lang="en-US" dirty="0" smtClean="0"/>
              <a:t>The tissue environment and the extent of tissue damage </a:t>
            </a:r>
          </a:p>
          <a:p>
            <a:r>
              <a:rPr lang="en-US" dirty="0" smtClean="0"/>
              <a:t>The intensity and duration of the stimulus </a:t>
            </a:r>
          </a:p>
          <a:p>
            <a:r>
              <a:rPr lang="en-US" dirty="0" smtClean="0"/>
              <a:t>Conditions that inhibit repair, such as the presence of foreign bodies or inadequate blood supply </a:t>
            </a:r>
          </a:p>
          <a:p>
            <a:r>
              <a:rPr lang="en-US" dirty="0" smtClean="0"/>
              <a:t>Various diseases that inhibit repair (diabetes in particular), and treatment with steroids.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goal of the repair process is to restore the tissue to its original state. The inflammatory reaction set in motion by the injury contains the damage, eliminates the damaging stimulus, removes injured tissue </a:t>
            </a:r>
          </a:p>
          <a:p>
            <a:r>
              <a:rPr lang="en-US" dirty="0" smtClean="0"/>
              <a:t>Some tissues can be completely reconstituted after injury, such as the repair of bone after a fracture or the regeneration of the surface epithelium in a </a:t>
            </a:r>
            <a:r>
              <a:rPr lang="en-US" dirty="0" err="1" smtClean="0"/>
              <a:t>cutaneous</a:t>
            </a:r>
            <a:r>
              <a:rPr lang="en-US" dirty="0" smtClean="0"/>
              <a:t> wound. For tissues that are incapable of regeneration, repair is accomplished by connective tissue deposition, producing a </a:t>
            </a:r>
            <a:r>
              <a:rPr lang="en-US" i="1" dirty="0" smtClean="0"/>
              <a:t>scar.</a:t>
            </a:r>
            <a:r>
              <a:rPr lang="en-US" dirty="0" smtClean="0"/>
              <a:t> This term is most often used in connection to </a:t>
            </a:r>
            <a:r>
              <a:rPr lang="en-US" i="1" dirty="0" smtClean="0"/>
              <a:t>wound healing</a:t>
            </a:r>
            <a:r>
              <a:rPr lang="en-US" dirty="0" smtClean="0"/>
              <a:t> in the skin, but it is also used to describe the replacement of </a:t>
            </a:r>
            <a:r>
              <a:rPr lang="en-US" dirty="0" err="1" smtClean="0"/>
              <a:t>parenchymal</a:t>
            </a:r>
            <a:r>
              <a:rPr lang="en-US" dirty="0" smtClean="0"/>
              <a:t> cells by connective tissue, as in the heart after myocardial infarction. </a:t>
            </a:r>
          </a:p>
          <a:p>
            <a:r>
              <a:rPr lang="en-US" dirty="0" smtClean="0"/>
              <a:t>If damage persists, inflammation becomes chronic, and tissue damage and repair may occur concurrently. Connective tissue deposition in these conditions is usually referred to as </a:t>
            </a:r>
            <a:r>
              <a:rPr lang="en-US" i="1" dirty="0" smtClean="0"/>
              <a:t>fibrosis.</a:t>
            </a:r>
            <a:r>
              <a:rPr lang="en-US" dirty="0" smtClean="0"/>
              <a:t>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smtClean="0"/>
              <a:t>CELL ADHESION PROTEINS : CAMs </a:t>
            </a:r>
          </a:p>
          <a:p>
            <a:pPr>
              <a:buNone/>
            </a:pPr>
            <a:r>
              <a:rPr lang="en-US" dirty="0" smtClean="0"/>
              <a:t>    (cell adhesion molecules)</a:t>
            </a:r>
          </a:p>
          <a:p>
            <a:r>
              <a:rPr lang="en-US" dirty="0" smtClean="0"/>
              <a:t> Four main families:  Immunoglobulin family CAMs, </a:t>
            </a:r>
            <a:r>
              <a:rPr lang="en-US" dirty="0" err="1" smtClean="0"/>
              <a:t>cadherins</a:t>
            </a:r>
            <a:r>
              <a:rPr lang="en-US" dirty="0" smtClean="0"/>
              <a:t>, </a:t>
            </a:r>
            <a:r>
              <a:rPr lang="en-US" dirty="0" err="1" smtClean="0"/>
              <a:t>integrins</a:t>
            </a:r>
            <a:r>
              <a:rPr lang="en-US" dirty="0" smtClean="0"/>
              <a:t>, and </a:t>
            </a:r>
            <a:r>
              <a:rPr lang="en-US" dirty="0" err="1" smtClean="0"/>
              <a:t>selectins</a:t>
            </a:r>
            <a:r>
              <a:rPr lang="en-US" dirty="0" smtClean="0"/>
              <a: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Repair begins early in inflammation. </a:t>
            </a:r>
          </a:p>
          <a:p>
            <a:r>
              <a:rPr lang="en-US" dirty="0" smtClean="0"/>
              <a:t>Fibroblasts and vascular endothelial cells begin proliferating to form a specialized type of tissue that is the hallmark of healing, </a:t>
            </a:r>
            <a:r>
              <a:rPr lang="en-US" i="1" dirty="0" smtClean="0"/>
              <a:t>granulation tissue.</a:t>
            </a:r>
            <a:r>
              <a:rPr lang="en-US" dirty="0" smtClean="0"/>
              <a:t> </a:t>
            </a:r>
          </a:p>
          <a:p>
            <a:r>
              <a:rPr lang="en-US" dirty="0" smtClean="0"/>
              <a:t>Pink, soft, granular appearance on the surface of wounds, but it is the </a:t>
            </a:r>
            <a:r>
              <a:rPr lang="en-US" dirty="0" err="1" smtClean="0"/>
              <a:t>histologic</a:t>
            </a:r>
            <a:r>
              <a:rPr lang="en-US" dirty="0" smtClean="0"/>
              <a:t> features that are characteristic: </a:t>
            </a:r>
          </a:p>
          <a:p>
            <a:r>
              <a:rPr lang="en-US" i="1" dirty="0" smtClean="0"/>
              <a:t>The formation of new small blood vessels (angiogenesis) and the proliferation of fibroblasts</a:t>
            </a:r>
            <a:r>
              <a:rPr lang="en-US" dirty="0" smtClean="0"/>
              <a:t> </a:t>
            </a:r>
          </a:p>
          <a:p>
            <a:r>
              <a:rPr lang="en-US" i="1" dirty="0" smtClean="0"/>
              <a:t>New granulation tissue is often edematous.</a:t>
            </a:r>
            <a:r>
              <a:rPr lang="en-US" dirty="0" smtClean="0"/>
              <a:t>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Documents and Settings\Dr.Hala\My Documents\My Pictures\untitled 4.bmp"/>
          <p:cNvPicPr>
            <a:picLocks noGrp="1" noChangeAspect="1" noChangeArrowheads="1"/>
          </p:cNvPicPr>
          <p:nvPr>
            <p:ph idx="1"/>
          </p:nvPr>
        </p:nvPicPr>
        <p:blipFill>
          <a:blip r:embed="rId3"/>
          <a:stretch>
            <a:fillRect/>
          </a:stretch>
        </p:blipFill>
        <p:spPr bwMode="auto">
          <a:xfrm>
            <a:off x="1038225" y="2824956"/>
            <a:ext cx="7067550" cy="260985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Documents and Settings\Dr.Hala\My Documents\My Pictures\untitled 4.bmp"/>
          <p:cNvPicPr>
            <a:picLocks noGrp="1" noChangeAspect="1" noChangeArrowheads="1"/>
          </p:cNvPicPr>
          <p:nvPr>
            <p:ph idx="1"/>
          </p:nvPr>
        </p:nvPicPr>
        <p:blipFill>
          <a:blip r:embed="rId3"/>
          <a:stretch>
            <a:fillRect/>
          </a:stretch>
        </p:blipFill>
        <p:spPr bwMode="auto">
          <a:xfrm>
            <a:off x="1919287" y="3086894"/>
            <a:ext cx="5305425" cy="208597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Documents and Settings\Dr.Hala\My Documents\My Pictures\untitled 4.bmp"/>
          <p:cNvPicPr>
            <a:picLocks noGrp="1" noChangeAspect="1" noChangeArrowheads="1"/>
          </p:cNvPicPr>
          <p:nvPr>
            <p:ph idx="1"/>
          </p:nvPr>
        </p:nvPicPr>
        <p:blipFill>
          <a:blip r:embed="rId3"/>
          <a:stretch>
            <a:fillRect/>
          </a:stretch>
        </p:blipFill>
        <p:spPr bwMode="auto">
          <a:xfrm>
            <a:off x="1304925" y="3072606"/>
            <a:ext cx="6534150" cy="21145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srcRect/>
          <a:stretch>
            <a:fillRect/>
          </a:stretch>
        </p:blipFill>
        <p:spPr bwMode="auto">
          <a:xfrm rot="5400000">
            <a:off x="1447798" y="-1142997"/>
            <a:ext cx="6553201" cy="8839198"/>
          </a:xfrm>
          <a:prstGeom prst="rect">
            <a:avLst/>
          </a:prstGeom>
          <a:noFill/>
          <a:ln w="9525">
            <a:noFill/>
            <a:miter lim="800000"/>
            <a:headEnd/>
            <a:tailEnd/>
          </a:ln>
          <a:effectLst/>
        </p:spPr>
      </p:pic>
      <p:sp>
        <p:nvSpPr>
          <p:cNvPr id="3" name="Rectangle 2"/>
          <p:cNvSpPr/>
          <p:nvPr/>
        </p:nvSpPr>
        <p:spPr>
          <a:xfrm>
            <a:off x="381000" y="5334000"/>
            <a:ext cx="4572000" cy="1200329"/>
          </a:xfrm>
          <a:prstGeom prst="rect">
            <a:avLst/>
          </a:prstGeom>
        </p:spPr>
        <p:txBody>
          <a:bodyPr wrap="square">
            <a:spAutoFit/>
          </a:bodyPr>
          <a:lstStyle/>
          <a:p>
            <a:r>
              <a:rPr lang="en-US" dirty="0" smtClean="0"/>
              <a:t>Somatic Cell Division </a:t>
            </a:r>
          </a:p>
          <a:p>
            <a:r>
              <a:rPr lang="en-US" dirty="0" smtClean="0"/>
              <a:t> </a:t>
            </a:r>
            <a:r>
              <a:rPr lang="en-US" dirty="0" err="1" smtClean="0"/>
              <a:t>Interphase</a:t>
            </a:r>
            <a:r>
              <a:rPr lang="en-US" dirty="0" smtClean="0"/>
              <a:t> – 95% of cell cycle</a:t>
            </a:r>
          </a:p>
          <a:p>
            <a:r>
              <a:rPr lang="en-US" dirty="0" smtClean="0"/>
              <a:t> Organelle duplication, DNA replication, Growth</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Angiogenesis from Pre-Existing Vessels</a:t>
            </a:r>
          </a:p>
          <a:p>
            <a:r>
              <a:rPr lang="en-US" dirty="0" smtClean="0"/>
              <a:t>Angiogenesis from Endothelial Precursor Cells</a:t>
            </a:r>
          </a:p>
          <a:p>
            <a:r>
              <a:rPr lang="en-US" dirty="0" smtClean="0"/>
              <a:t>Growth Factors and Receptors Involved in Angiogenesis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err="1" smtClean="0"/>
              <a:t>Vasodilation</a:t>
            </a:r>
            <a:r>
              <a:rPr lang="en-US" dirty="0" smtClean="0"/>
              <a:t> in response to </a:t>
            </a:r>
            <a:r>
              <a:rPr lang="en-US" dirty="0" smtClean="0">
                <a:hlinkClick r:id="" action="ppaction://hlinkfile" tooltip="View drug information"/>
              </a:rPr>
              <a:t>nitric oxide</a:t>
            </a:r>
            <a:r>
              <a:rPr lang="en-US" dirty="0" smtClean="0"/>
              <a:t> and VEGF-induced increased permeability of the pre-existing vessel </a:t>
            </a:r>
          </a:p>
          <a:p>
            <a:r>
              <a:rPr lang="en-US" dirty="0" err="1" smtClean="0"/>
              <a:t>Proteolytic</a:t>
            </a:r>
            <a:r>
              <a:rPr lang="en-US" dirty="0" smtClean="0"/>
              <a:t> degradation of the BM of the parent vessel by </a:t>
            </a:r>
            <a:r>
              <a:rPr lang="en-US" dirty="0" err="1" smtClean="0"/>
              <a:t>metalloproteinases</a:t>
            </a:r>
            <a:r>
              <a:rPr lang="en-US" dirty="0" smtClean="0"/>
              <a:t> and disruption of cell-to-cell contact between endothelial cells of the vessel by </a:t>
            </a:r>
            <a:r>
              <a:rPr lang="en-US" dirty="0" err="1" smtClean="0"/>
              <a:t>plasminogen</a:t>
            </a:r>
            <a:r>
              <a:rPr lang="en-US" dirty="0" smtClean="0"/>
              <a:t> activator</a:t>
            </a:r>
          </a:p>
          <a:p>
            <a:r>
              <a:rPr lang="en-US" dirty="0" smtClean="0"/>
              <a:t>Migration of endothelial cells toward the </a:t>
            </a:r>
            <a:r>
              <a:rPr lang="en-US" dirty="0" err="1" smtClean="0"/>
              <a:t>angiogenic</a:t>
            </a:r>
            <a:r>
              <a:rPr lang="en-US" dirty="0" smtClean="0"/>
              <a:t> stimulus </a:t>
            </a:r>
          </a:p>
          <a:p>
            <a:r>
              <a:rPr lang="en-US" dirty="0" smtClean="0"/>
              <a:t>Proliferation of endothelial cells, just behind the leading front of migrating cells </a:t>
            </a:r>
          </a:p>
          <a:p>
            <a:r>
              <a:rPr lang="en-US" dirty="0" smtClean="0"/>
              <a:t>Maturation of endothelial cells, which includes inhibition of growth and remodeling into capillary tubes </a:t>
            </a:r>
          </a:p>
          <a:p>
            <a:r>
              <a:rPr lang="en-US" dirty="0" smtClean="0"/>
              <a:t>Recruitment of </a:t>
            </a:r>
            <a:r>
              <a:rPr lang="en-US" dirty="0" err="1" smtClean="0"/>
              <a:t>periendothelial</a:t>
            </a:r>
            <a:r>
              <a:rPr lang="en-US" dirty="0" smtClean="0"/>
              <a:t> cells (including </a:t>
            </a:r>
            <a:r>
              <a:rPr lang="en-US" dirty="0" err="1" smtClean="0"/>
              <a:t>pericytes</a:t>
            </a:r>
            <a:r>
              <a:rPr lang="en-US" dirty="0" smtClean="0"/>
              <a:t> for small capillaries and vascular smooth muscle cells for larger vessels) to support the endothelial tubes and form the mature vessel.</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smtClean="0"/>
              <a:t>SCAR FORMATION  Growth factors and cytokines released at the site of injury induce fibroblast proliferation and migration into the granulation tissue framework of new blood vessels and loose ECM that initially forms at the repair site. </a:t>
            </a:r>
          </a:p>
          <a:p>
            <a:r>
              <a:rPr lang="en-US" dirty="0" smtClean="0"/>
              <a:t>(1) </a:t>
            </a:r>
            <a:r>
              <a:rPr lang="en-US" i="1" dirty="0" smtClean="0"/>
              <a:t>emigration and proliferation of fibroblasts in the site of injury</a:t>
            </a:r>
          </a:p>
          <a:p>
            <a:r>
              <a:rPr lang="en-US" dirty="0" smtClean="0"/>
              <a:t>(2) </a:t>
            </a:r>
            <a:r>
              <a:rPr lang="en-US" i="1" dirty="0" smtClean="0"/>
              <a:t>deposition of ECM</a:t>
            </a:r>
            <a:r>
              <a:rPr lang="en-US" dirty="0" smtClean="0"/>
              <a:t>, and (3) </a:t>
            </a:r>
            <a:r>
              <a:rPr lang="en-US" i="1" dirty="0" smtClean="0"/>
              <a:t>tissue remodeling</a:t>
            </a:r>
            <a:r>
              <a:rPr lang="en-US" dirty="0" smtClean="0"/>
              <a:t>. </a:t>
            </a:r>
          </a:p>
          <a:p>
            <a:r>
              <a:rPr lang="en-US" dirty="0" smtClean="0"/>
              <a:t>Fibroblast Migration and Proliferation </a:t>
            </a:r>
          </a:p>
          <a:p>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a:t>
            </a:r>
          </a:p>
          <a:p>
            <a:r>
              <a:rPr lang="en-US" dirty="0" smtClean="0"/>
              <a:t>Macrophages are important cellular constituents of granulation tissue, clearing extracellular debris, fibrin, and other foreign material at the site of repair. </a:t>
            </a:r>
          </a:p>
          <a:p>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a:t>
            </a:r>
          </a:p>
          <a:p>
            <a:r>
              <a:rPr lang="en-US" dirty="0" smtClean="0"/>
              <a:t>ECM Deposition and Scar Formation : As repair continues, the number of proliferating endothelial cells and fibroblasts decreases. </a:t>
            </a:r>
          </a:p>
          <a:p>
            <a:r>
              <a:rPr lang="en-US" dirty="0" smtClean="0"/>
              <a:t> (PDGF, FGF, TGF-β) and cytokines (IL-1, IL-13) </a:t>
            </a:r>
          </a:p>
          <a:p>
            <a:r>
              <a:rPr lang="en-US" i="1" dirty="0" smtClean="0"/>
              <a:t>Net collagen accumulation, however, depends not only on increased collagen synthesis but also on decreased degradation.</a:t>
            </a:r>
            <a:r>
              <a:rPr lang="en-US" dirty="0" smtClean="0"/>
              <a:t> </a:t>
            </a:r>
          </a:p>
          <a:p>
            <a:r>
              <a:rPr lang="en-US" dirty="0" smtClean="0"/>
              <a:t>The replacement of granulation tissue with a scar involves transitions in the composition of the ECM. </a:t>
            </a:r>
          </a:p>
          <a:p>
            <a:r>
              <a:rPr lang="en-US" dirty="0" smtClean="0"/>
              <a:t>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C:\Documents and Settings\Dr.Hala\My Documents\My Pictures\untitled 4.bmp"/>
          <p:cNvPicPr>
            <a:picLocks noGrp="1" noChangeAspect="1" noChangeArrowheads="1"/>
          </p:cNvPicPr>
          <p:nvPr>
            <p:ph idx="1"/>
          </p:nvPr>
        </p:nvPicPr>
        <p:blipFill>
          <a:blip r:embed="rId3"/>
          <a:srcRect/>
          <a:stretch>
            <a:fillRect/>
          </a:stretch>
        </p:blipFill>
        <p:spPr bwMode="auto">
          <a:xfrm>
            <a:off x="990600" y="1600200"/>
            <a:ext cx="6934200" cy="4953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C:\Documents and Settings\Dr.Hala\My Documents\My Pictures\untitled 4.bmp"/>
          <p:cNvPicPr>
            <a:picLocks noGrp="1" noChangeAspect="1" noChangeArrowheads="1"/>
          </p:cNvPicPr>
          <p:nvPr>
            <p:ph idx="1"/>
          </p:nvPr>
        </p:nvPicPr>
        <p:blipFill>
          <a:blip r:embed="rId3"/>
          <a:stretch>
            <a:fillRect/>
          </a:stretch>
        </p:blipFill>
        <p:spPr bwMode="auto">
          <a:xfrm>
            <a:off x="2862262" y="2739231"/>
            <a:ext cx="3419475" cy="27813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Growth Factors and Cytokines </a:t>
            </a:r>
            <a:br>
              <a:rPr lang="en-US" dirty="0" smtClean="0"/>
            </a:br>
            <a:endParaRPr lang="en-US" dirty="0"/>
          </a:p>
        </p:txBody>
      </p:sp>
      <p:graphicFrame>
        <p:nvGraphicFramePr>
          <p:cNvPr id="4" name="Content Placeholder 3"/>
          <p:cNvGraphicFramePr>
            <a:graphicFrameLocks noGrp="1"/>
          </p:cNvGraphicFramePr>
          <p:nvPr>
            <p:ph idx="1"/>
          </p:nvPr>
        </p:nvGraphicFramePr>
        <p:xfrm>
          <a:off x="457200" y="1935163"/>
          <a:ext cx="8229600" cy="40792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l"/>
                      <a:r>
                        <a:rPr lang="en-US" dirty="0" err="1"/>
                        <a:t>Monocyte</a:t>
                      </a:r>
                      <a:r>
                        <a:rPr lang="en-US" dirty="0"/>
                        <a:t> </a:t>
                      </a:r>
                      <a:r>
                        <a:rPr lang="en-US" dirty="0" err="1"/>
                        <a:t>chemotaxis</a:t>
                      </a:r>
                      <a:endParaRPr lang="en-US" dirty="0"/>
                    </a:p>
                  </a:txBody>
                  <a:tcPr/>
                </a:tc>
                <a:tc>
                  <a:txBody>
                    <a:bodyPr/>
                    <a:lstStyle/>
                    <a:p>
                      <a:pPr algn="l"/>
                      <a:r>
                        <a:rPr lang="en-US"/>
                        <a:t>PDGF, FGF, TGF-</a:t>
                      </a:r>
                      <a:r>
                        <a:rPr lang="el-GR"/>
                        <a:t>β</a:t>
                      </a:r>
                    </a:p>
                  </a:txBody>
                  <a:tcPr/>
                </a:tc>
              </a:tr>
              <a:tr h="370840">
                <a:tc>
                  <a:txBody>
                    <a:bodyPr/>
                    <a:lstStyle/>
                    <a:p>
                      <a:pPr algn="r"/>
                      <a:endParaRPr lang="en-US" sz="800" dirty="0">
                        <a:solidFill>
                          <a:srgbClr val="000000"/>
                        </a:solidFill>
                      </a:endParaRPr>
                    </a:p>
                  </a:txBody>
                  <a:tcPr anchor="ctr"/>
                </a:tc>
                <a:tc>
                  <a:txBody>
                    <a:bodyPr/>
                    <a:lstStyle/>
                    <a:p>
                      <a:endParaRPr lang="en-US"/>
                    </a:p>
                  </a:txBody>
                  <a:tcPr/>
                </a:tc>
              </a:tr>
              <a:tr h="370840">
                <a:tc>
                  <a:txBody>
                    <a:bodyPr/>
                    <a:lstStyle/>
                    <a:p>
                      <a:pPr algn="l"/>
                      <a:r>
                        <a:rPr lang="en-US"/>
                        <a:t>Fibroblast migration</a:t>
                      </a:r>
                    </a:p>
                  </a:txBody>
                  <a:tcPr/>
                </a:tc>
                <a:tc>
                  <a:txBody>
                    <a:bodyPr/>
                    <a:lstStyle/>
                    <a:p>
                      <a:pPr algn="l"/>
                      <a:r>
                        <a:rPr lang="en-US"/>
                        <a:t>PDGF, EGF, FGF, TGF-</a:t>
                      </a:r>
                      <a:r>
                        <a:rPr lang="el-GR"/>
                        <a:t>β, </a:t>
                      </a:r>
                      <a:r>
                        <a:rPr lang="en-US"/>
                        <a:t>TNF, IL-1</a:t>
                      </a:r>
                    </a:p>
                  </a:txBody>
                  <a:tcPr/>
                </a:tc>
              </a:tr>
              <a:tr h="370840">
                <a:tc>
                  <a:txBody>
                    <a:bodyPr/>
                    <a:lstStyle/>
                    <a:p>
                      <a:pPr algn="r"/>
                      <a:endParaRPr lang="en-US" sz="800" dirty="0">
                        <a:solidFill>
                          <a:srgbClr val="000000"/>
                        </a:solidFill>
                      </a:endParaRPr>
                    </a:p>
                  </a:txBody>
                  <a:tcPr anchor="ctr"/>
                </a:tc>
                <a:tc>
                  <a:txBody>
                    <a:bodyPr/>
                    <a:lstStyle/>
                    <a:p>
                      <a:endParaRPr lang="en-US"/>
                    </a:p>
                  </a:txBody>
                  <a:tcPr/>
                </a:tc>
              </a:tr>
              <a:tr h="370840">
                <a:tc>
                  <a:txBody>
                    <a:bodyPr/>
                    <a:lstStyle/>
                    <a:p>
                      <a:pPr algn="l"/>
                      <a:r>
                        <a:rPr lang="en-US"/>
                        <a:t>Fibroblast proliferation</a:t>
                      </a:r>
                    </a:p>
                  </a:txBody>
                  <a:tcPr/>
                </a:tc>
                <a:tc>
                  <a:txBody>
                    <a:bodyPr/>
                    <a:lstStyle/>
                    <a:p>
                      <a:pPr algn="l"/>
                      <a:r>
                        <a:rPr lang="en-US"/>
                        <a:t>PDGF, EGF, FGF, TNF</a:t>
                      </a:r>
                    </a:p>
                  </a:txBody>
                  <a:tcPr/>
                </a:tc>
              </a:tr>
              <a:tr h="370840">
                <a:tc>
                  <a:txBody>
                    <a:bodyPr/>
                    <a:lstStyle/>
                    <a:p>
                      <a:pPr algn="r"/>
                      <a:endParaRPr lang="en-US" sz="800" dirty="0">
                        <a:solidFill>
                          <a:srgbClr val="000000"/>
                        </a:solidFill>
                      </a:endParaRPr>
                    </a:p>
                  </a:txBody>
                  <a:tcPr anchor="ctr"/>
                </a:tc>
                <a:tc>
                  <a:txBody>
                    <a:bodyPr/>
                    <a:lstStyle/>
                    <a:p>
                      <a:endParaRPr lang="en-US"/>
                    </a:p>
                  </a:txBody>
                  <a:tcPr/>
                </a:tc>
              </a:tr>
              <a:tr h="370840">
                <a:tc>
                  <a:txBody>
                    <a:bodyPr/>
                    <a:lstStyle/>
                    <a:p>
                      <a:pPr algn="l"/>
                      <a:r>
                        <a:rPr lang="en-US"/>
                        <a:t>Angiogenesis</a:t>
                      </a:r>
                    </a:p>
                  </a:txBody>
                  <a:tcPr/>
                </a:tc>
                <a:tc>
                  <a:txBody>
                    <a:bodyPr/>
                    <a:lstStyle/>
                    <a:p>
                      <a:pPr algn="l"/>
                      <a:r>
                        <a:rPr lang="en-US"/>
                        <a:t>VEGF, Ang, FGF</a:t>
                      </a:r>
                    </a:p>
                  </a:txBody>
                  <a:tcPr/>
                </a:tc>
              </a:tr>
              <a:tr h="370840">
                <a:tc>
                  <a:txBody>
                    <a:bodyPr/>
                    <a:lstStyle/>
                    <a:p>
                      <a:pPr algn="r"/>
                      <a:endParaRPr lang="en-US" sz="800" dirty="0">
                        <a:solidFill>
                          <a:srgbClr val="000000"/>
                        </a:solidFill>
                      </a:endParaRPr>
                    </a:p>
                  </a:txBody>
                  <a:tcPr anchor="ctr"/>
                </a:tc>
                <a:tc>
                  <a:txBody>
                    <a:bodyPr/>
                    <a:lstStyle/>
                    <a:p>
                      <a:endParaRPr lang="en-US"/>
                    </a:p>
                  </a:txBody>
                  <a:tcPr/>
                </a:tc>
              </a:tr>
              <a:tr h="370840">
                <a:tc>
                  <a:txBody>
                    <a:bodyPr/>
                    <a:lstStyle/>
                    <a:p>
                      <a:pPr algn="l"/>
                      <a:r>
                        <a:rPr lang="en-US"/>
                        <a:t>Collagen synthesis</a:t>
                      </a:r>
                    </a:p>
                  </a:txBody>
                  <a:tcPr/>
                </a:tc>
                <a:tc>
                  <a:txBody>
                    <a:bodyPr/>
                    <a:lstStyle/>
                    <a:p>
                      <a:pPr algn="l"/>
                      <a:r>
                        <a:rPr lang="en-US"/>
                        <a:t>TGF-</a:t>
                      </a:r>
                      <a:r>
                        <a:rPr lang="el-GR"/>
                        <a:t>β, </a:t>
                      </a:r>
                      <a:r>
                        <a:rPr lang="en-US"/>
                        <a:t>PDGF</a:t>
                      </a:r>
                    </a:p>
                  </a:txBody>
                  <a:tcPr/>
                </a:tc>
              </a:tr>
              <a:tr h="370840">
                <a:tc>
                  <a:txBody>
                    <a:bodyPr/>
                    <a:lstStyle/>
                    <a:p>
                      <a:pPr algn="r"/>
                      <a:endParaRPr lang="en-US" sz="800" dirty="0">
                        <a:solidFill>
                          <a:srgbClr val="000000"/>
                        </a:solidFill>
                      </a:endParaRPr>
                    </a:p>
                  </a:txBody>
                  <a:tcPr anchor="ctr"/>
                </a:tc>
                <a:tc>
                  <a:txBody>
                    <a:bodyPr/>
                    <a:lstStyle/>
                    <a:p>
                      <a:endParaRPr lang="en-US"/>
                    </a:p>
                  </a:txBody>
                  <a:tcPr/>
                </a:tc>
              </a:tr>
              <a:tr h="370840">
                <a:tc>
                  <a:txBody>
                    <a:bodyPr/>
                    <a:lstStyle/>
                    <a:p>
                      <a:pPr algn="l"/>
                      <a:r>
                        <a:rPr lang="en-US">
                          <a:hlinkClick r:id="" action="ppaction://hlinkfile" tooltip="View drug information"/>
                        </a:rPr>
                        <a:t>Collagenase</a:t>
                      </a:r>
                      <a:r>
                        <a:rPr lang="en-US"/>
                        <a:t> secretion</a:t>
                      </a:r>
                    </a:p>
                  </a:txBody>
                  <a:tcPr/>
                </a:tc>
                <a:tc>
                  <a:txBody>
                    <a:bodyPr/>
                    <a:lstStyle/>
                    <a:p>
                      <a:pPr algn="l"/>
                      <a:r>
                        <a:rPr lang="en-US" dirty="0"/>
                        <a:t>PDGF, FGF, EGF, TNF, TGF-</a:t>
                      </a:r>
                      <a:r>
                        <a:rPr lang="el-GR" dirty="0"/>
                        <a:t>β </a:t>
                      </a:r>
                      <a:r>
                        <a:rPr lang="en-US" dirty="0"/>
                        <a:t>inhibits</a:t>
                      </a:r>
                    </a:p>
                  </a:txBody>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C:\Documents and Settings\Dr.Hala\My Documents\My Pictures\untitled 4.bmp"/>
          <p:cNvPicPr>
            <a:picLocks noGrp="1" noChangeAspect="1" noChangeArrowheads="1"/>
          </p:cNvPicPr>
          <p:nvPr>
            <p:ph idx="1"/>
          </p:nvPr>
        </p:nvPicPr>
        <p:blipFill>
          <a:blip r:embed="rId2"/>
          <a:stretch>
            <a:fillRect/>
          </a:stretch>
        </p:blipFill>
        <p:spPr bwMode="auto">
          <a:xfrm>
            <a:off x="2308403" y="1935163"/>
            <a:ext cx="4527194" cy="4389437"/>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i="1" dirty="0" smtClean="0"/>
              <a:t>Within 24 hours,</a:t>
            </a:r>
            <a:r>
              <a:rPr lang="en-US" dirty="0" smtClean="0"/>
              <a:t> </a:t>
            </a:r>
            <a:r>
              <a:rPr lang="en-US" dirty="0" err="1" smtClean="0"/>
              <a:t>neutrophils</a:t>
            </a:r>
            <a:r>
              <a:rPr lang="en-US" dirty="0" smtClean="0"/>
              <a:t> appear at the margins of the incision, moving toward the fibrin clot. In 24 to 48 hours, spurs of epithelial cells move from the wound edges  along the cut margins of the dermis, depositing basement membrane components as they move. They fuse in the midline beneath the surface scab, producing a continuous but thin epithelial layer that closes the wound. </a:t>
            </a:r>
          </a:p>
          <a:p>
            <a:endParaRPr lang="en-US" dirty="0" smtClean="0"/>
          </a:p>
          <a:p>
            <a:r>
              <a:rPr lang="en-US" i="1" dirty="0" smtClean="0"/>
              <a:t>By day 3,</a:t>
            </a:r>
            <a:r>
              <a:rPr lang="en-US" dirty="0" smtClean="0"/>
              <a:t> the </a:t>
            </a:r>
            <a:r>
              <a:rPr lang="en-US" dirty="0" err="1" smtClean="0"/>
              <a:t>neutrophils</a:t>
            </a:r>
            <a:r>
              <a:rPr lang="en-US" dirty="0" smtClean="0"/>
              <a:t> have been largely replaced by macrophages. </a:t>
            </a:r>
            <a:r>
              <a:rPr lang="en-US" i="1" dirty="0" smtClean="0"/>
              <a:t>Granulation tissue</a:t>
            </a:r>
            <a:r>
              <a:rPr lang="en-US" dirty="0" smtClean="0"/>
              <a:t> progressively invades the incision space. Collagen fibers are now present in the margins of the incision, but at first these are vertically oriented and do not bridge the incision. Epithelial cell proliferation thickens the epidermal layer. </a:t>
            </a:r>
          </a:p>
          <a:p>
            <a:endParaRPr lang="en-US" dirty="0" smtClean="0"/>
          </a:p>
          <a:p>
            <a:r>
              <a:rPr lang="en-US" i="1" dirty="0" smtClean="0"/>
              <a:t>By day 5,</a:t>
            </a:r>
            <a:r>
              <a:rPr lang="en-US" dirty="0" smtClean="0"/>
              <a:t> the </a:t>
            </a:r>
            <a:r>
              <a:rPr lang="en-US" dirty="0" err="1" smtClean="0"/>
              <a:t>incisional</a:t>
            </a:r>
            <a:r>
              <a:rPr lang="en-US" dirty="0" smtClean="0"/>
              <a:t> space is filled with granulation tissue. Collagen fibrils become more abundant and begin to bridge the incision. The epidermis recovers its normal thickness, and differentiation of surface cells yields a mature epidermal architecture with surface </a:t>
            </a:r>
            <a:r>
              <a:rPr lang="en-US" dirty="0" err="1" smtClean="0"/>
              <a:t>keratinization</a:t>
            </a:r>
            <a:r>
              <a:rPr lang="en-US" dirty="0" smtClean="0"/>
              <a:t>. </a:t>
            </a:r>
          </a:p>
          <a:p>
            <a:endParaRPr lang="en-US" dirty="0" smtClean="0"/>
          </a:p>
          <a:p>
            <a:r>
              <a:rPr lang="en-US" i="1" dirty="0" smtClean="0"/>
              <a:t>During the second week</a:t>
            </a:r>
            <a:r>
              <a:rPr lang="en-US" dirty="0" smtClean="0"/>
              <a:t>, there is continued accumulation of collagen and proliferation of fibroblasts. The </a:t>
            </a:r>
            <a:r>
              <a:rPr lang="en-US" dirty="0" err="1" smtClean="0"/>
              <a:t>leukocytic</a:t>
            </a:r>
            <a:r>
              <a:rPr lang="en-US" dirty="0" smtClean="0"/>
              <a:t> infiltrate, edema, and increased </a:t>
            </a:r>
            <a:r>
              <a:rPr lang="en-US" dirty="0" err="1" smtClean="0"/>
              <a:t>vascularity</a:t>
            </a:r>
            <a:r>
              <a:rPr lang="en-US" dirty="0" smtClean="0"/>
              <a:t> have largely disappeared. At this time, the long process of blanching begins, accomplished by the increased accumulation of collagen within the </a:t>
            </a:r>
            <a:r>
              <a:rPr lang="en-US" dirty="0" err="1" smtClean="0"/>
              <a:t>incisional</a:t>
            </a:r>
            <a:r>
              <a:rPr lang="en-US" dirty="0" smtClean="0"/>
              <a:t> scar, accompanied by regression of vascular channels. </a:t>
            </a:r>
          </a:p>
          <a:p>
            <a:endParaRPr lang="en-US" dirty="0" smtClean="0"/>
          </a:p>
          <a:p>
            <a:r>
              <a:rPr lang="en-US" i="1" dirty="0" smtClean="0"/>
              <a:t>By the end of the first month</a:t>
            </a:r>
            <a:r>
              <a:rPr lang="en-US" dirty="0" smtClean="0"/>
              <a:t>, the scar is made up of a cellular connective tissue, covered now by intact epidermis. The dermal appendages that have been destroyed in the line of the incision are permanently lost. Tensile strength of the wound increases thereafter, but it may take months for the wounded area to obtain its maximal strength.</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C:\Documents and Settings\Dr.Hala\My Documents\My Pictures\untitled.bmp"/>
          <p:cNvPicPr>
            <a:picLocks noGrp="1" noChangeAspect="1" noChangeArrowheads="1"/>
          </p:cNvPicPr>
          <p:nvPr>
            <p:ph idx="1"/>
          </p:nvPr>
        </p:nvPicPr>
        <p:blipFill>
          <a:blip r:embed="rId2"/>
          <a:srcRect/>
          <a:stretch>
            <a:fillRect/>
          </a:stretch>
        </p:blipFill>
        <p:spPr bwMode="auto">
          <a:xfrm>
            <a:off x="762000" y="1752600"/>
            <a:ext cx="3438525" cy="5105400"/>
          </a:xfrm>
          <a:prstGeom prst="rect">
            <a:avLst/>
          </a:prstGeom>
          <a:noFill/>
        </p:spPr>
      </p:pic>
      <p:pic>
        <p:nvPicPr>
          <p:cNvPr id="19459" name="Picture 3" descr="C:\Documents and Settings\Dr.Hala\My Documents\My Pictures\untitled.bmp"/>
          <p:cNvPicPr>
            <a:picLocks noChangeAspect="1" noChangeArrowheads="1"/>
          </p:cNvPicPr>
          <p:nvPr/>
        </p:nvPicPr>
        <p:blipFill>
          <a:blip r:embed="rId3"/>
          <a:srcRect/>
          <a:stretch>
            <a:fillRect/>
          </a:stretch>
        </p:blipFill>
        <p:spPr bwMode="auto">
          <a:xfrm>
            <a:off x="4267200" y="1295400"/>
            <a:ext cx="4114800" cy="55626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descr="C:\Documents and Settings\Dr.Hala\My Documents\My Pictures\untitled.bmp"/>
          <p:cNvPicPr>
            <a:picLocks noGrp="1" noChangeAspect="1" noChangeArrowheads="1"/>
          </p:cNvPicPr>
          <p:nvPr>
            <p:ph idx="1"/>
          </p:nvPr>
        </p:nvPicPr>
        <p:blipFill>
          <a:blip r:embed="rId3"/>
          <a:srcRect/>
          <a:stretch>
            <a:fillRect/>
          </a:stretch>
        </p:blipFill>
        <p:spPr bwMode="auto">
          <a:xfrm>
            <a:off x="1371600" y="1295400"/>
            <a:ext cx="3438525" cy="5562600"/>
          </a:xfrm>
          <a:prstGeom prst="rect">
            <a:avLst/>
          </a:prstGeom>
          <a:noFill/>
        </p:spPr>
      </p:pic>
      <p:pic>
        <p:nvPicPr>
          <p:cNvPr id="20483" name="Picture 3" descr="C:\Documents and Settings\Dr.Hala\My Documents\My Pictures\untitled.bmp"/>
          <p:cNvPicPr>
            <a:picLocks noChangeAspect="1" noChangeArrowheads="1"/>
          </p:cNvPicPr>
          <p:nvPr/>
        </p:nvPicPr>
        <p:blipFill>
          <a:blip r:embed="rId4"/>
          <a:srcRect/>
          <a:stretch>
            <a:fillRect/>
          </a:stretch>
        </p:blipFill>
        <p:spPr bwMode="auto">
          <a:xfrm>
            <a:off x="4876800" y="1752600"/>
            <a:ext cx="3429000" cy="5105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rot="5400000">
            <a:off x="1485898" y="-800097"/>
            <a:ext cx="6858002" cy="8458199"/>
          </a:xfrm>
          <a:prstGeom prst="rect">
            <a:avLst/>
          </a:prstGeom>
          <a:noFill/>
          <a:ln w="9525">
            <a:noFill/>
            <a:miter lim="800000"/>
            <a:headEnd/>
            <a:tailEnd/>
          </a:ln>
          <a:effectLst/>
        </p:spPr>
      </p:pic>
      <p:sp>
        <p:nvSpPr>
          <p:cNvPr id="3" name="Rectangle 2"/>
          <p:cNvSpPr/>
          <p:nvPr/>
        </p:nvSpPr>
        <p:spPr>
          <a:xfrm>
            <a:off x="0" y="4343400"/>
            <a:ext cx="4572000" cy="2308324"/>
          </a:xfrm>
          <a:prstGeom prst="rect">
            <a:avLst/>
          </a:prstGeom>
        </p:spPr>
        <p:txBody>
          <a:bodyPr wrap="square">
            <a:spAutoFit/>
          </a:bodyPr>
          <a:lstStyle/>
          <a:p>
            <a:r>
              <a:rPr lang="en-US" dirty="0" smtClean="0"/>
              <a:t>  G1 Phase</a:t>
            </a:r>
          </a:p>
          <a:p>
            <a:r>
              <a:rPr lang="en-US" dirty="0" smtClean="0"/>
              <a:t>   Metabolically active</a:t>
            </a:r>
          </a:p>
          <a:p>
            <a:r>
              <a:rPr lang="en-US" dirty="0" smtClean="0"/>
              <a:t>  Organelle duplication, but no DNA replication</a:t>
            </a:r>
          </a:p>
          <a:p>
            <a:r>
              <a:rPr lang="en-US" dirty="0" smtClean="0"/>
              <a:t>  Duration variable – short in embryonic and</a:t>
            </a:r>
          </a:p>
          <a:p>
            <a:r>
              <a:rPr lang="en-US" dirty="0" smtClean="0"/>
              <a:t>   cancer cells</a:t>
            </a:r>
          </a:p>
          <a:p>
            <a:r>
              <a:rPr lang="en-US" dirty="0" smtClean="0"/>
              <a:t>   Prepares for S phase</a:t>
            </a:r>
          </a:p>
          <a:p>
            <a:r>
              <a:rPr lang="en-US" dirty="0" smtClean="0"/>
              <a:t>   Cells that remain in G1 for a long time = G0</a:t>
            </a:r>
          </a:p>
          <a:p>
            <a:r>
              <a:rPr lang="en-US" dirty="0" smtClean="0"/>
              <a:t>    (permanent tissues, such as neural tissue)</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Large tissue defects generate a larger fibrin clot that fills the defect and more necrotic debris and </a:t>
            </a:r>
            <a:r>
              <a:rPr lang="en-US" dirty="0" err="1" smtClean="0"/>
              <a:t>exudate</a:t>
            </a:r>
            <a:r>
              <a:rPr lang="en-US" dirty="0" smtClean="0"/>
              <a:t>.</a:t>
            </a:r>
          </a:p>
          <a:p>
            <a:r>
              <a:rPr lang="en-US" dirty="0" smtClean="0"/>
              <a:t>The </a:t>
            </a:r>
            <a:r>
              <a:rPr lang="en-US" i="1" dirty="0" smtClean="0"/>
              <a:t>inflammatory reaction is more intense.</a:t>
            </a:r>
            <a:r>
              <a:rPr lang="en-US" dirty="0" smtClean="0"/>
              <a:t> </a:t>
            </a:r>
          </a:p>
          <a:p>
            <a:r>
              <a:rPr lang="en-US" i="1" dirty="0" smtClean="0"/>
              <a:t>Much larger amounts of granulation tissue are formed.</a:t>
            </a:r>
            <a:r>
              <a:rPr lang="en-US" dirty="0" smtClean="0"/>
              <a:t> </a:t>
            </a:r>
          </a:p>
          <a:p>
            <a:r>
              <a:rPr lang="en-US" dirty="0" smtClean="0"/>
              <a:t>Perhaps the feature that most clearly differentiates primary from secondary healing is the phenomenon of </a:t>
            </a:r>
            <a:r>
              <a:rPr lang="en-US" i="1" dirty="0" smtClean="0"/>
              <a:t>wound contraction</a:t>
            </a:r>
            <a:r>
              <a:rPr lang="en-US" dirty="0" smtClean="0"/>
              <a:t>, which occurs in large surface wounds. Large defects in the skin of a rabbit are reduced in approximately 6 weeks, to 5% to 10% of their original size, largely by contraction. </a:t>
            </a:r>
          </a:p>
          <a:p>
            <a:r>
              <a:rPr lang="en-US" dirty="0" smtClean="0"/>
              <a:t>The formation of a network of </a:t>
            </a:r>
            <a:r>
              <a:rPr lang="en-US" dirty="0" err="1" smtClean="0"/>
              <a:t>actin</a:t>
            </a:r>
            <a:r>
              <a:rPr lang="en-US" dirty="0" smtClean="0"/>
              <a:t>-containing fibroblasts at the edge of the wound. Permanent wound contraction requires the action of </a:t>
            </a:r>
            <a:r>
              <a:rPr lang="en-US" i="1" dirty="0" err="1" smtClean="0"/>
              <a:t>myofibroblasts</a:t>
            </a:r>
            <a:r>
              <a:rPr lang="en-US" dirty="0" smtClean="0"/>
              <a:t>-altered fibroblasts that have the </a:t>
            </a:r>
            <a:r>
              <a:rPr lang="en-US" dirty="0" err="1" smtClean="0"/>
              <a:t>ultrastructural</a:t>
            </a:r>
            <a:r>
              <a:rPr lang="en-US" dirty="0" smtClean="0"/>
              <a:t> characteristics of smooth muscle cells. Contraction of these cells at the wound site decreases the gap between the dermal edges of the wound. </a:t>
            </a:r>
          </a:p>
          <a:p>
            <a:r>
              <a:rPr lang="en-US" dirty="0" smtClean="0"/>
              <a:t>Substantial scar formation and thinning of the epidermis.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457200" y="1935163"/>
          <a:ext cx="8229600" cy="4648204"/>
        </p:xfrm>
        <a:graphic>
          <a:graphicData uri="http://schemas.openxmlformats.org/drawingml/2006/table">
            <a:tbl>
              <a:tblPr firstRow="1" bandRow="1">
                <a:tableStyleId>{5C22544A-7EE6-4342-B048-85BDC9FD1C3A}</a:tableStyleId>
              </a:tblPr>
              <a:tblGrid>
                <a:gridCol w="4114800"/>
                <a:gridCol w="4114800"/>
              </a:tblGrid>
              <a:tr h="422564">
                <a:tc gridSpan="2">
                  <a:txBody>
                    <a:bodyPr/>
                    <a:lstStyle/>
                    <a:p>
                      <a:pPr algn="l"/>
                      <a:r>
                        <a:rPr lang="en-US" b="1" dirty="0"/>
                        <a:t>Local Factors</a:t>
                      </a:r>
                      <a:endParaRPr lang="en-US" dirty="0"/>
                    </a:p>
                  </a:txBody>
                  <a:tcPr/>
                </a:tc>
                <a:tc hMerge="1">
                  <a:txBody>
                    <a:bodyPr/>
                    <a:lstStyle/>
                    <a:p>
                      <a:endParaRPr lang="en-US"/>
                    </a:p>
                  </a:txBody>
                  <a:tcPr/>
                </a:tc>
              </a:tr>
              <a:tr h="422564">
                <a:tc>
                  <a:txBody>
                    <a:bodyPr/>
                    <a:lstStyle/>
                    <a:p>
                      <a:pPr algn="r"/>
                      <a:endParaRPr lang="en-US" sz="800" dirty="0">
                        <a:solidFill>
                          <a:srgbClr val="000000"/>
                        </a:solidFill>
                      </a:endParaRPr>
                    </a:p>
                  </a:txBody>
                  <a:tcPr anchor="ctr"/>
                </a:tc>
                <a:tc>
                  <a:txBody>
                    <a:bodyPr/>
                    <a:lstStyle/>
                    <a:p>
                      <a:endParaRPr lang="en-US"/>
                    </a:p>
                  </a:txBody>
                  <a:tcPr/>
                </a:tc>
              </a:tr>
              <a:tr h="422564">
                <a:tc>
                  <a:txBody>
                    <a:bodyPr/>
                    <a:lstStyle/>
                    <a:p>
                      <a:pPr algn="l"/>
                      <a:r>
                        <a:rPr lang="en-US" dirty="0"/>
                        <a:t>Blood supply</a:t>
                      </a:r>
                    </a:p>
                  </a:txBody>
                  <a:tcPr/>
                </a:tc>
                <a:tc>
                  <a:txBody>
                    <a:bodyPr/>
                    <a:lstStyle/>
                    <a:p>
                      <a:pPr algn="l"/>
                      <a:r>
                        <a:rPr lang="en-US"/>
                        <a:t>Mechanical stress</a:t>
                      </a:r>
                    </a:p>
                  </a:txBody>
                  <a:tcPr/>
                </a:tc>
              </a:tr>
              <a:tr h="422564">
                <a:tc>
                  <a:txBody>
                    <a:bodyPr/>
                    <a:lstStyle/>
                    <a:p>
                      <a:pPr algn="r"/>
                      <a:endParaRPr lang="en-US" sz="800" dirty="0">
                        <a:solidFill>
                          <a:srgbClr val="000000"/>
                        </a:solidFill>
                      </a:endParaRPr>
                    </a:p>
                  </a:txBody>
                  <a:tcPr anchor="ctr"/>
                </a:tc>
                <a:tc>
                  <a:txBody>
                    <a:bodyPr/>
                    <a:lstStyle/>
                    <a:p>
                      <a:endParaRPr lang="en-US"/>
                    </a:p>
                  </a:txBody>
                  <a:tcPr/>
                </a:tc>
              </a:tr>
              <a:tr h="422564">
                <a:tc>
                  <a:txBody>
                    <a:bodyPr/>
                    <a:lstStyle/>
                    <a:p>
                      <a:pPr algn="l"/>
                      <a:r>
                        <a:rPr lang="en-US" dirty="0" err="1"/>
                        <a:t>Denervation</a:t>
                      </a:r>
                      <a:endParaRPr lang="en-US" dirty="0"/>
                    </a:p>
                  </a:txBody>
                  <a:tcPr/>
                </a:tc>
                <a:tc>
                  <a:txBody>
                    <a:bodyPr/>
                    <a:lstStyle/>
                    <a:p>
                      <a:pPr algn="l"/>
                      <a:r>
                        <a:rPr lang="en-US"/>
                        <a:t>Necrotic tissue</a:t>
                      </a:r>
                    </a:p>
                  </a:txBody>
                  <a:tcPr/>
                </a:tc>
              </a:tr>
              <a:tr h="422564">
                <a:tc>
                  <a:txBody>
                    <a:bodyPr/>
                    <a:lstStyle/>
                    <a:p>
                      <a:pPr algn="r"/>
                      <a:endParaRPr lang="en-US" sz="800" dirty="0">
                        <a:solidFill>
                          <a:srgbClr val="000000"/>
                        </a:solidFill>
                      </a:endParaRPr>
                    </a:p>
                  </a:txBody>
                  <a:tcPr anchor="ctr"/>
                </a:tc>
                <a:tc>
                  <a:txBody>
                    <a:bodyPr/>
                    <a:lstStyle/>
                    <a:p>
                      <a:endParaRPr lang="en-US"/>
                    </a:p>
                  </a:txBody>
                  <a:tcPr/>
                </a:tc>
              </a:tr>
              <a:tr h="422564">
                <a:tc>
                  <a:txBody>
                    <a:bodyPr/>
                    <a:lstStyle/>
                    <a:p>
                      <a:pPr algn="l"/>
                      <a:r>
                        <a:rPr lang="en-US" dirty="0"/>
                        <a:t>Local infection</a:t>
                      </a:r>
                    </a:p>
                  </a:txBody>
                  <a:tcPr/>
                </a:tc>
                <a:tc>
                  <a:txBody>
                    <a:bodyPr/>
                    <a:lstStyle/>
                    <a:p>
                      <a:pPr algn="l"/>
                      <a:r>
                        <a:rPr lang="en-US"/>
                        <a:t>Protection (dressings)</a:t>
                      </a:r>
                    </a:p>
                  </a:txBody>
                  <a:tcPr/>
                </a:tc>
              </a:tr>
              <a:tr h="422564">
                <a:tc>
                  <a:txBody>
                    <a:bodyPr/>
                    <a:lstStyle/>
                    <a:p>
                      <a:pPr algn="r"/>
                      <a:endParaRPr lang="en-US" sz="800" dirty="0">
                        <a:solidFill>
                          <a:srgbClr val="000000"/>
                        </a:solidFill>
                      </a:endParaRPr>
                    </a:p>
                  </a:txBody>
                  <a:tcPr anchor="ctr"/>
                </a:tc>
                <a:tc>
                  <a:txBody>
                    <a:bodyPr/>
                    <a:lstStyle/>
                    <a:p>
                      <a:endParaRPr lang="en-US"/>
                    </a:p>
                  </a:txBody>
                  <a:tcPr/>
                </a:tc>
              </a:tr>
              <a:tr h="422564">
                <a:tc>
                  <a:txBody>
                    <a:bodyPr/>
                    <a:lstStyle/>
                    <a:p>
                      <a:pPr algn="l"/>
                      <a:r>
                        <a:rPr lang="en-US" dirty="0"/>
                        <a:t>Foreign body</a:t>
                      </a:r>
                    </a:p>
                  </a:txBody>
                  <a:tcPr/>
                </a:tc>
                <a:tc>
                  <a:txBody>
                    <a:bodyPr/>
                    <a:lstStyle/>
                    <a:p>
                      <a:pPr algn="l"/>
                      <a:r>
                        <a:rPr lang="en-US"/>
                        <a:t>Surgical techniques</a:t>
                      </a:r>
                    </a:p>
                  </a:txBody>
                  <a:tcPr/>
                </a:tc>
              </a:tr>
              <a:tr h="422564">
                <a:tc>
                  <a:txBody>
                    <a:bodyPr/>
                    <a:lstStyle/>
                    <a:p>
                      <a:pPr algn="r"/>
                      <a:endParaRPr lang="en-US" sz="800" dirty="0">
                        <a:solidFill>
                          <a:srgbClr val="000000"/>
                        </a:solidFill>
                      </a:endParaRPr>
                    </a:p>
                  </a:txBody>
                  <a:tcPr anchor="ctr"/>
                </a:tc>
                <a:tc>
                  <a:txBody>
                    <a:bodyPr/>
                    <a:lstStyle/>
                    <a:p>
                      <a:endParaRPr lang="en-US"/>
                    </a:p>
                  </a:txBody>
                  <a:tcPr/>
                </a:tc>
              </a:tr>
              <a:tr h="422564">
                <a:tc>
                  <a:txBody>
                    <a:bodyPr/>
                    <a:lstStyle/>
                    <a:p>
                      <a:pPr algn="l"/>
                      <a:r>
                        <a:rPr lang="en-US"/>
                        <a:t>Hematoma</a:t>
                      </a:r>
                    </a:p>
                  </a:txBody>
                  <a:tcPr/>
                </a:tc>
                <a:tc>
                  <a:txBody>
                    <a:bodyPr/>
                    <a:lstStyle/>
                    <a:p>
                      <a:pPr algn="l"/>
                      <a:r>
                        <a:rPr lang="en-US" dirty="0"/>
                        <a:t>Type of tissue</a:t>
                      </a:r>
                    </a:p>
                  </a:txBody>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p:txBody>
          <a:bodyPr>
            <a:normAutofit fontScale="70000" lnSpcReduction="20000"/>
          </a:bodyPr>
          <a:lstStyle/>
          <a:p>
            <a:r>
              <a:rPr lang="en-US" b="1" dirty="0" smtClean="0"/>
              <a:t>Systemic Factors</a:t>
            </a:r>
          </a:p>
          <a:p>
            <a:r>
              <a:rPr lang="en-US" dirty="0" smtClean="0"/>
              <a:t>Age</a:t>
            </a:r>
          </a:p>
          <a:p>
            <a:r>
              <a:rPr lang="en-US" dirty="0" smtClean="0"/>
              <a:t>Malnutrition ,Anemia, Obesity </a:t>
            </a:r>
          </a:p>
          <a:p>
            <a:r>
              <a:rPr lang="en-US" dirty="0" smtClean="0"/>
              <a:t>Drugs (steroids, </a:t>
            </a:r>
            <a:r>
              <a:rPr lang="en-US" dirty="0" err="1" smtClean="0"/>
              <a:t>cytotoxic</a:t>
            </a:r>
            <a:r>
              <a:rPr lang="en-US" dirty="0" smtClean="0"/>
              <a:t> medications, intensive antibiotic therapy) </a:t>
            </a:r>
          </a:p>
          <a:p>
            <a:r>
              <a:rPr lang="en-US" dirty="0" smtClean="0"/>
              <a:t>Systemic infection</a:t>
            </a:r>
          </a:p>
          <a:p>
            <a:r>
              <a:rPr lang="en-US" dirty="0" smtClean="0"/>
              <a:t>Temperature</a:t>
            </a:r>
          </a:p>
          <a:p>
            <a:r>
              <a:rPr lang="en-US" dirty="0" smtClean="0"/>
              <a:t>Trauma, </a:t>
            </a:r>
            <a:r>
              <a:rPr lang="en-US" dirty="0" err="1" smtClean="0"/>
              <a:t>hypovolemia</a:t>
            </a:r>
            <a:r>
              <a:rPr lang="en-US" dirty="0" smtClean="0"/>
              <a:t>, and hypoxia </a:t>
            </a:r>
          </a:p>
          <a:p>
            <a:r>
              <a:rPr lang="en-US" dirty="0" smtClean="0"/>
              <a:t>Genetic disorders (</a:t>
            </a:r>
            <a:r>
              <a:rPr lang="en-US" dirty="0" err="1" smtClean="0"/>
              <a:t>osteogenesis</a:t>
            </a:r>
            <a:r>
              <a:rPr lang="en-US" dirty="0" smtClean="0"/>
              <a:t> </a:t>
            </a:r>
            <a:r>
              <a:rPr lang="en-US" dirty="0" err="1" smtClean="0"/>
              <a:t>imperfecta</a:t>
            </a:r>
            <a:r>
              <a:rPr lang="en-US" dirty="0" smtClean="0"/>
              <a:t>, Ehlers-</a:t>
            </a:r>
            <a:r>
              <a:rPr lang="en-US" dirty="0" err="1" smtClean="0"/>
              <a:t>Danlos</a:t>
            </a:r>
            <a:r>
              <a:rPr lang="en-US" dirty="0" smtClean="0"/>
              <a:t> syndromes, </a:t>
            </a:r>
            <a:r>
              <a:rPr lang="en-US" dirty="0" err="1" smtClean="0"/>
              <a:t>Marfan</a:t>
            </a:r>
            <a:r>
              <a:rPr lang="en-US" dirty="0" smtClean="0"/>
              <a:t> syndrome) </a:t>
            </a:r>
          </a:p>
          <a:p>
            <a:r>
              <a:rPr lang="en-US" dirty="0" smtClean="0"/>
              <a:t>Uremia</a:t>
            </a:r>
          </a:p>
          <a:p>
            <a:r>
              <a:rPr lang="en-US" dirty="0" smtClean="0"/>
              <a:t>Vitamin deficiency (vitamin C) </a:t>
            </a:r>
          </a:p>
          <a:p>
            <a:r>
              <a:rPr lang="en-US" dirty="0" smtClean="0"/>
              <a:t>Hormones </a:t>
            </a:r>
          </a:p>
          <a:p>
            <a:r>
              <a:rPr lang="en-US" dirty="0" smtClean="0"/>
              <a:t>Trace metal deficiency (zinc, copper)  </a:t>
            </a:r>
          </a:p>
          <a:p>
            <a:r>
              <a:rPr lang="en-US" dirty="0" smtClean="0"/>
              <a:t>Diabetes </a:t>
            </a:r>
          </a:p>
          <a:p>
            <a:r>
              <a:rPr lang="en-US" dirty="0" smtClean="0"/>
              <a:t>Malignant disease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 </a:t>
            </a:r>
            <a:r>
              <a:rPr lang="en-US" i="1" dirty="0" smtClean="0"/>
              <a:t>deficient scar formation</a:t>
            </a:r>
          </a:p>
          <a:p>
            <a:r>
              <a:rPr lang="en-US" dirty="0" smtClean="0"/>
              <a:t>(2) </a:t>
            </a:r>
            <a:r>
              <a:rPr lang="en-US" i="1" dirty="0" smtClean="0"/>
              <a:t>excessive formation of the repair components</a:t>
            </a:r>
          </a:p>
          <a:p>
            <a:r>
              <a:rPr lang="en-US" dirty="0" smtClean="0"/>
              <a:t>(3) </a:t>
            </a:r>
            <a:r>
              <a:rPr lang="en-US" i="1" dirty="0" smtClean="0"/>
              <a:t>formation of contractures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descr="C:\Documents and Settings\Dr.Hala\My Documents\My Pictures\untitled.bmp"/>
          <p:cNvPicPr>
            <a:picLocks noGrp="1" noChangeAspect="1" noChangeArrowheads="1"/>
          </p:cNvPicPr>
          <p:nvPr>
            <p:ph idx="1"/>
          </p:nvPr>
        </p:nvPicPr>
        <p:blipFill>
          <a:blip r:embed="rId2"/>
          <a:srcRect/>
          <a:stretch>
            <a:fillRect/>
          </a:stretch>
        </p:blipFill>
        <p:spPr bwMode="auto">
          <a:xfrm>
            <a:off x="838200" y="1600200"/>
            <a:ext cx="3438525" cy="5105400"/>
          </a:xfrm>
          <a:prstGeom prst="rect">
            <a:avLst/>
          </a:prstGeom>
          <a:noFill/>
        </p:spPr>
      </p:pic>
      <p:pic>
        <p:nvPicPr>
          <p:cNvPr id="21507" name="Picture 3" descr="C:\Documents and Settings\Dr.Hala\My Documents\My Pictures\untitled.bmp"/>
          <p:cNvPicPr>
            <a:picLocks noChangeAspect="1" noChangeArrowheads="1"/>
          </p:cNvPicPr>
          <p:nvPr/>
        </p:nvPicPr>
        <p:blipFill>
          <a:blip r:embed="rId3"/>
          <a:srcRect/>
          <a:stretch>
            <a:fillRect/>
          </a:stretch>
        </p:blipFill>
        <p:spPr bwMode="auto">
          <a:xfrm>
            <a:off x="4572000" y="1524000"/>
            <a:ext cx="3438525" cy="51816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descr="C:\Documents and Settings\Dr.Hala\My Documents\My Pictures\untitled.bmp"/>
          <p:cNvPicPr>
            <a:picLocks noGrp="1" noChangeAspect="1" noChangeArrowheads="1"/>
          </p:cNvPicPr>
          <p:nvPr>
            <p:ph idx="1"/>
          </p:nvPr>
        </p:nvPicPr>
        <p:blipFill>
          <a:blip r:embed="rId3"/>
          <a:stretch>
            <a:fillRect/>
          </a:stretch>
        </p:blipFill>
        <p:spPr bwMode="auto">
          <a:xfrm>
            <a:off x="2019300" y="2691606"/>
            <a:ext cx="5105400" cy="287655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Dr.Hala\My Documents\My Pictures\untitled.bmp"/>
          <p:cNvPicPr>
            <a:picLocks noGrp="1" noChangeAspect="1" noChangeArrowheads="1"/>
          </p:cNvPicPr>
          <p:nvPr>
            <p:ph idx="1"/>
          </p:nvPr>
        </p:nvPicPr>
        <p:blipFill>
          <a:blip r:embed="rId2"/>
          <a:srcRect/>
          <a:stretch>
            <a:fillRect/>
          </a:stretch>
        </p:blipFill>
        <p:spPr bwMode="auto">
          <a:xfrm>
            <a:off x="762000" y="609600"/>
            <a:ext cx="7696200" cy="62484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85729"/>
            <a:ext cx="6858000" cy="4401205"/>
          </a:xfrm>
          <a:prstGeom prst="rect">
            <a:avLst/>
          </a:prstGeom>
        </p:spPr>
        <p:txBody>
          <a:bodyPr wrap="square">
            <a:spAutoFit/>
          </a:bodyPr>
          <a:lstStyle/>
          <a:p>
            <a:pPr algn="l" rtl="0"/>
            <a:r>
              <a:rPr lang="en-US" sz="2800" dirty="0" smtClean="0"/>
              <a:t>Components of the ECM</a:t>
            </a:r>
          </a:p>
          <a:p>
            <a:pPr algn="l" rtl="0"/>
            <a:r>
              <a:rPr lang="en-US" sz="2800" dirty="0" smtClean="0"/>
              <a:t>• Collagens for tensile strength.</a:t>
            </a:r>
          </a:p>
          <a:p>
            <a:pPr algn="l" rtl="0"/>
            <a:r>
              <a:rPr lang="en-US" sz="2800" dirty="0" smtClean="0"/>
              <a:t>• </a:t>
            </a:r>
            <a:r>
              <a:rPr lang="en-US" sz="2800" dirty="0" err="1" smtClean="0"/>
              <a:t>Elastin</a:t>
            </a:r>
            <a:r>
              <a:rPr lang="en-US" sz="2800" dirty="0" smtClean="0"/>
              <a:t> important in large vessels, uterus, skin and ligament</a:t>
            </a:r>
          </a:p>
          <a:p>
            <a:pPr algn="l" rtl="0"/>
            <a:r>
              <a:rPr lang="en-US" sz="2800" dirty="0" smtClean="0"/>
              <a:t>• </a:t>
            </a:r>
            <a:r>
              <a:rPr lang="en-US" sz="2800" dirty="0" err="1" smtClean="0"/>
              <a:t>Proteoglycans</a:t>
            </a:r>
            <a:r>
              <a:rPr lang="en-US" sz="2800" dirty="0" smtClean="0"/>
              <a:t> and </a:t>
            </a:r>
            <a:r>
              <a:rPr lang="en-US" sz="2800" dirty="0" err="1" smtClean="0"/>
              <a:t>hyaluronan</a:t>
            </a:r>
            <a:r>
              <a:rPr lang="en-US" sz="2800" dirty="0" smtClean="0"/>
              <a:t> forms hydrated gels. </a:t>
            </a:r>
            <a:r>
              <a:rPr lang="en-US" sz="2800" dirty="0" err="1" smtClean="0"/>
              <a:t>Proteoglycans</a:t>
            </a:r>
            <a:r>
              <a:rPr lang="en-US" sz="2800" dirty="0" smtClean="0"/>
              <a:t> also store </a:t>
            </a:r>
            <a:r>
              <a:rPr lang="en-US" sz="2800" dirty="0" err="1" smtClean="0"/>
              <a:t>bFGF</a:t>
            </a:r>
            <a:endParaRPr lang="en-US" sz="2800" dirty="0" smtClean="0"/>
          </a:p>
          <a:p>
            <a:pPr algn="l" rtl="0"/>
            <a:r>
              <a:rPr lang="en-US" sz="2800" dirty="0" smtClean="0"/>
              <a:t>• Adhesive </a:t>
            </a:r>
            <a:r>
              <a:rPr lang="en-US" sz="2800" dirty="0" err="1" smtClean="0"/>
              <a:t>Proteoglycans</a:t>
            </a:r>
            <a:r>
              <a:rPr lang="en-US" sz="2800" dirty="0" smtClean="0"/>
              <a:t> connects ECM-ECM and  ECM-cell </a:t>
            </a:r>
            <a:r>
              <a:rPr lang="en-US" sz="2800" dirty="0" err="1" smtClean="0"/>
              <a:t>integrins</a:t>
            </a:r>
            <a:r>
              <a:rPr lang="en-US" sz="2800" dirty="0" smtClean="0"/>
              <a:t> .  The ECM -cell interaction can activate the same pathways as growth factors </a:t>
            </a:r>
            <a:endParaRPr 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52600"/>
            <a:ext cx="4572000" cy="2308324"/>
          </a:xfrm>
          <a:prstGeom prst="rect">
            <a:avLst/>
          </a:prstGeom>
        </p:spPr>
        <p:txBody>
          <a:bodyPr wrap="square">
            <a:spAutoFit/>
          </a:bodyPr>
          <a:lstStyle/>
          <a:p>
            <a:r>
              <a:rPr lang="en-US" dirty="0" smtClean="0"/>
              <a:t>The surgeon told his patient that woke up after having been operated: "I'm afraid we're going to have to operate you again. Because, you see, I forgot my rubber gloves inside you."</a:t>
            </a:r>
            <a:br>
              <a:rPr lang="en-US" dirty="0" smtClean="0"/>
            </a:br>
            <a:r>
              <a:rPr lang="en-US" dirty="0" smtClean="0"/>
              <a:t>"Well, if it's just because of them, I'd rather pay for them if you just leave me alone."</a:t>
            </a:r>
            <a:br>
              <a:rPr lang="en-US" dirty="0" smtClean="0"/>
            </a:br>
            <a:r>
              <a:rPr lang="en-US" dirty="0" smtClean="0"/>
              <a:t/>
            </a:r>
            <a:br>
              <a:rPr lang="en-US" dirty="0" smtClean="0"/>
            </a:b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28600" y="1371600"/>
            <a:ext cx="8305800" cy="4876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rot="5400000">
            <a:off x="1600199" y="-685798"/>
            <a:ext cx="6858000" cy="8229599"/>
          </a:xfrm>
          <a:prstGeom prst="rect">
            <a:avLst/>
          </a:prstGeom>
          <a:noFill/>
          <a:ln w="9525">
            <a:noFill/>
            <a:miter lim="800000"/>
            <a:headEnd/>
            <a:tailEnd/>
          </a:ln>
          <a:effectLst/>
        </p:spPr>
      </p:pic>
      <p:sp>
        <p:nvSpPr>
          <p:cNvPr id="3" name="Rectangle 2"/>
          <p:cNvSpPr/>
          <p:nvPr/>
        </p:nvSpPr>
        <p:spPr>
          <a:xfrm>
            <a:off x="76200" y="5181600"/>
            <a:ext cx="4572000" cy="1477328"/>
          </a:xfrm>
          <a:prstGeom prst="rect">
            <a:avLst/>
          </a:prstGeom>
        </p:spPr>
        <p:txBody>
          <a:bodyPr>
            <a:spAutoFit/>
          </a:bodyPr>
          <a:lstStyle/>
          <a:p>
            <a:r>
              <a:rPr lang="en-US" dirty="0" smtClean="0"/>
              <a:t>S Phase</a:t>
            </a:r>
          </a:p>
          <a:p>
            <a:r>
              <a:rPr lang="en-US" dirty="0" smtClean="0"/>
              <a:t> Committed to cell division once this starts</a:t>
            </a:r>
          </a:p>
          <a:p>
            <a:r>
              <a:rPr lang="en-US" dirty="0" smtClean="0"/>
              <a:t> DNA and </a:t>
            </a:r>
            <a:r>
              <a:rPr lang="en-US" dirty="0" err="1" smtClean="0"/>
              <a:t>centrosome</a:t>
            </a:r>
            <a:r>
              <a:rPr lang="en-US" dirty="0" smtClean="0"/>
              <a:t> replication</a:t>
            </a:r>
          </a:p>
          <a:p>
            <a:r>
              <a:rPr lang="en-US" dirty="0" smtClean="0"/>
              <a:t> Semi-conservative replication of DNA:</a:t>
            </a:r>
          </a:p>
          <a:p>
            <a:r>
              <a:rPr lang="en-US" dirty="0" smtClean="0"/>
              <a:t>two identical daughter genomes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295400" y="228600"/>
            <a:ext cx="7467600" cy="640080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stretch>
            <a:fillRect/>
          </a:stretch>
        </p:blipFill>
        <p:spPr bwMode="auto">
          <a:xfrm>
            <a:off x="3686175" y="3201194"/>
            <a:ext cx="1771650" cy="18573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676400" y="457200"/>
            <a:ext cx="6400800" cy="9144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tretch>
            <a:fillRect/>
          </a:stretch>
        </p:blipFill>
        <p:spPr bwMode="auto">
          <a:xfrm>
            <a:off x="2543175" y="2686844"/>
            <a:ext cx="4057650" cy="2886075"/>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7" name="Picture 3"/>
          <p:cNvPicPr>
            <a:picLocks noGrp="1" noChangeAspect="1" noChangeArrowheads="1"/>
          </p:cNvPicPr>
          <p:nvPr>
            <p:ph idx="1"/>
          </p:nvPr>
        </p:nvPicPr>
        <p:blipFill>
          <a:blip r:embed="rId2"/>
          <a:srcRect/>
          <a:stretch>
            <a:fillRect/>
          </a:stretch>
        </p:blipFill>
        <p:spPr bwMode="auto">
          <a:xfrm>
            <a:off x="1600200" y="1752600"/>
            <a:ext cx="2362200" cy="35814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4572001" y="1981200"/>
            <a:ext cx="3505200" cy="44958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914400" y="1600200"/>
            <a:ext cx="4057650" cy="30765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876800" y="1981200"/>
            <a:ext cx="3724275" cy="187642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2286000" y="4724400"/>
            <a:ext cx="3943350" cy="116205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Documents and Settings\Dr.Hala\My Documents\My Pictures\untitled 4.bmp"/>
          <p:cNvPicPr>
            <a:picLocks noGrp="1" noChangeAspect="1" noChangeArrowheads="1"/>
          </p:cNvPicPr>
          <p:nvPr>
            <p:ph idx="1"/>
          </p:nvPr>
        </p:nvPicPr>
        <p:blipFill>
          <a:blip r:embed="rId3"/>
          <a:stretch>
            <a:fillRect/>
          </a:stretch>
        </p:blipFill>
        <p:spPr bwMode="auto">
          <a:xfrm>
            <a:off x="1536663" y="1935163"/>
            <a:ext cx="6070674" cy="4389437"/>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457200" y="1676400"/>
            <a:ext cx="3829050" cy="373379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343400" y="1524000"/>
            <a:ext cx="3952875" cy="335280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838200" y="1219200"/>
            <a:ext cx="1828800" cy="28194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276600" y="609600"/>
            <a:ext cx="3876675" cy="290512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2209800" y="3505200"/>
            <a:ext cx="4019550" cy="2924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a:stretch>
            <a:fillRect/>
          </a:stretch>
        </p:blipFill>
        <p:spPr bwMode="auto">
          <a:xfrm>
            <a:off x="457200" y="1524000"/>
            <a:ext cx="3790950" cy="38862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4419600" y="1524000"/>
            <a:ext cx="3895725"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609600" y="1371600"/>
            <a:ext cx="3905250" cy="37338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419600" y="1828800"/>
            <a:ext cx="3962400" cy="3124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rot="5400000">
            <a:off x="1447798" y="-457200"/>
            <a:ext cx="6858002" cy="7772399"/>
          </a:xfrm>
          <a:prstGeom prst="rect">
            <a:avLst/>
          </a:prstGeom>
          <a:noFill/>
          <a:ln w="9525">
            <a:noFill/>
            <a:miter lim="800000"/>
            <a:headEnd/>
            <a:tailEnd/>
          </a:ln>
          <a:effectLst/>
        </p:spPr>
      </p:pic>
      <p:sp>
        <p:nvSpPr>
          <p:cNvPr id="3" name="Rectangle 2"/>
          <p:cNvSpPr/>
          <p:nvPr/>
        </p:nvSpPr>
        <p:spPr>
          <a:xfrm>
            <a:off x="152400" y="4572000"/>
            <a:ext cx="4572000" cy="2031325"/>
          </a:xfrm>
          <a:prstGeom prst="rect">
            <a:avLst/>
          </a:prstGeom>
        </p:spPr>
        <p:txBody>
          <a:bodyPr wrap="square">
            <a:spAutoFit/>
          </a:bodyPr>
          <a:lstStyle/>
          <a:p>
            <a:r>
              <a:rPr lang="en-US" dirty="0" smtClean="0"/>
              <a:t>G2 Phase</a:t>
            </a:r>
          </a:p>
          <a:p>
            <a:r>
              <a:rPr lang="en-US" dirty="0" smtClean="0"/>
              <a:t> Growth continues</a:t>
            </a:r>
          </a:p>
          <a:p>
            <a:r>
              <a:rPr lang="en-US" dirty="0" smtClean="0"/>
              <a:t> Enzymes and proteins synthesized for</a:t>
            </a:r>
          </a:p>
          <a:p>
            <a:r>
              <a:rPr lang="en-US" dirty="0" smtClean="0"/>
              <a:t>cell division</a:t>
            </a:r>
          </a:p>
          <a:p>
            <a:r>
              <a:rPr lang="en-US" dirty="0" smtClean="0"/>
              <a:t> Determining Cell Stage</a:t>
            </a:r>
          </a:p>
          <a:p>
            <a:r>
              <a:rPr lang="en-US" dirty="0" smtClean="0"/>
              <a:t> Cells at different stages of the cell cycle can</a:t>
            </a:r>
          </a:p>
          <a:p>
            <a:r>
              <a:rPr lang="en-US" dirty="0" smtClean="0"/>
              <a:t> also be distinguished by their DNA content</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Documents and Settings\Dr.Hala\My Documents\My Pictures\CV045.jpg"/>
          <p:cNvPicPr>
            <a:picLocks noGrp="1" noChangeAspect="1" noChangeArrowheads="1"/>
          </p:cNvPicPr>
          <p:nvPr>
            <p:ph idx="1"/>
          </p:nvPr>
        </p:nvPicPr>
        <p:blipFill>
          <a:blip r:embed="rId3"/>
          <a:srcRect/>
          <a:stretch>
            <a:fillRect/>
          </a:stretch>
        </p:blipFill>
        <p:spPr bwMode="auto">
          <a:xfrm>
            <a:off x="990600" y="1676400"/>
            <a:ext cx="2362200" cy="3886200"/>
          </a:xfrm>
          <a:prstGeom prst="rect">
            <a:avLst/>
          </a:prstGeom>
          <a:noFill/>
        </p:spPr>
      </p:pic>
      <p:pic>
        <p:nvPicPr>
          <p:cNvPr id="12291" name="Picture 3" descr="C:\Documents and Settings\Dr.Hala\My Documents\My Pictures\CV048.jpg"/>
          <p:cNvPicPr>
            <a:picLocks noChangeAspect="1" noChangeArrowheads="1"/>
          </p:cNvPicPr>
          <p:nvPr/>
        </p:nvPicPr>
        <p:blipFill>
          <a:blip r:embed="rId4"/>
          <a:srcRect/>
          <a:stretch>
            <a:fillRect/>
          </a:stretch>
        </p:blipFill>
        <p:spPr bwMode="auto">
          <a:xfrm>
            <a:off x="3803650" y="1600200"/>
            <a:ext cx="2139950" cy="3962400"/>
          </a:xfrm>
          <a:prstGeom prst="rect">
            <a:avLst/>
          </a:prstGeom>
          <a:noFill/>
        </p:spPr>
      </p:pic>
      <p:pic>
        <p:nvPicPr>
          <p:cNvPr id="12292" name="Picture 4" descr="C:\Documents and Settings\Dr.Hala\My Documents\My Pictures\CV051.jpg"/>
          <p:cNvPicPr>
            <a:picLocks noChangeAspect="1" noChangeArrowheads="1"/>
          </p:cNvPicPr>
          <p:nvPr/>
        </p:nvPicPr>
        <p:blipFill>
          <a:blip r:embed="rId5"/>
          <a:srcRect/>
          <a:stretch>
            <a:fillRect/>
          </a:stretch>
        </p:blipFill>
        <p:spPr bwMode="auto">
          <a:xfrm>
            <a:off x="6705600" y="1676400"/>
            <a:ext cx="1981200" cy="38862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Documents and Settings\Dr.Hala\My Documents\My Pictures\INFL011.jpg"/>
          <p:cNvPicPr>
            <a:picLocks noGrp="1" noChangeAspect="1" noChangeArrowheads="1"/>
          </p:cNvPicPr>
          <p:nvPr>
            <p:ph idx="1"/>
          </p:nvPr>
        </p:nvPicPr>
        <p:blipFill>
          <a:blip r:embed="rId3"/>
          <a:srcRect/>
          <a:stretch>
            <a:fillRect/>
          </a:stretch>
        </p:blipFill>
        <p:spPr bwMode="auto">
          <a:xfrm>
            <a:off x="685800" y="914400"/>
            <a:ext cx="7620000" cy="5715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 Which of the following is associated with acute inflammation?</a:t>
            </a:r>
          </a:p>
          <a:p>
            <a:r>
              <a:rPr lang="en-US" dirty="0" smtClean="0"/>
              <a:t>a) </a:t>
            </a:r>
            <a:r>
              <a:rPr lang="en-US" dirty="0" err="1" smtClean="0"/>
              <a:t>Neutophils</a:t>
            </a:r>
            <a:endParaRPr lang="en-US" dirty="0" smtClean="0"/>
          </a:p>
          <a:p>
            <a:r>
              <a:rPr lang="en-US" dirty="0" smtClean="0"/>
              <a:t>b) Macrophages</a:t>
            </a:r>
          </a:p>
          <a:p>
            <a:r>
              <a:rPr lang="en-US" dirty="0" smtClean="0"/>
              <a:t>c) Lymphocytes</a:t>
            </a:r>
          </a:p>
          <a:p>
            <a:r>
              <a:rPr lang="en-US" dirty="0" smtClean="0"/>
              <a:t>d) Tissue fibrosis</a:t>
            </a:r>
          </a:p>
          <a:p>
            <a:r>
              <a:rPr lang="en-US" dirty="0" smtClean="0"/>
              <a:t>e) Tissue necrosis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Content Placeholder 7"/>
          <p:cNvSpPr>
            <a:spLocks noGrp="1"/>
          </p:cNvSpPr>
          <p:nvPr>
            <p:ph idx="1"/>
          </p:nvPr>
        </p:nvSpPr>
        <p:spPr/>
        <p:txBody>
          <a:bodyPr>
            <a:normAutofit lnSpcReduction="10000"/>
          </a:bodyPr>
          <a:lstStyle/>
          <a:p>
            <a:pPr>
              <a:buNone/>
            </a:pPr>
            <a:r>
              <a:rPr lang="en-US" dirty="0" smtClean="0"/>
              <a:t>4-7Mediators such as histamine, thrombin, and platelet activating factor (PAF) stimulate the redistribution of which of the following from its normal intracellular stores in granules (</a:t>
            </a:r>
            <a:r>
              <a:rPr lang="en-US" dirty="0" err="1" smtClean="0"/>
              <a:t>Weibel</a:t>
            </a:r>
            <a:r>
              <a:rPr lang="en-US" dirty="0" smtClean="0"/>
              <a:t>-Palade bodies) to the cell surface?</a:t>
            </a:r>
          </a:p>
          <a:p>
            <a:r>
              <a:rPr lang="en-US" dirty="0" smtClean="0"/>
              <a:t>a) P-</a:t>
            </a:r>
            <a:r>
              <a:rPr lang="en-US" dirty="0" err="1" smtClean="0"/>
              <a:t>selectin</a:t>
            </a:r>
            <a:endParaRPr lang="en-US" dirty="0" smtClean="0"/>
          </a:p>
          <a:p>
            <a:r>
              <a:rPr lang="en-US" dirty="0" smtClean="0"/>
              <a:t>b) E-</a:t>
            </a:r>
            <a:r>
              <a:rPr lang="en-US" dirty="0" err="1" smtClean="0"/>
              <a:t>selectin</a:t>
            </a:r>
            <a:endParaRPr lang="en-US" dirty="0" smtClean="0"/>
          </a:p>
          <a:p>
            <a:r>
              <a:rPr lang="en-US" dirty="0" smtClean="0"/>
              <a:t>c) ICAM-1</a:t>
            </a:r>
          </a:p>
          <a:p>
            <a:r>
              <a:rPr lang="en-US" dirty="0" smtClean="0"/>
              <a:t>d) VCAM-1</a:t>
            </a:r>
          </a:p>
          <a:p>
            <a:r>
              <a:rPr lang="en-US" dirty="0" smtClean="0"/>
              <a:t>e) CD31</a:t>
            </a:r>
            <a:endParaRPr lang="en-US" dirty="0"/>
          </a:p>
        </p:txBody>
      </p:sp>
      <p:sp>
        <p:nvSpPr>
          <p:cNvPr id="7" name="Rectangle 6"/>
          <p:cNvSpPr/>
          <p:nvPr/>
        </p:nvSpPr>
        <p:spPr>
          <a:xfrm>
            <a:off x="1139825" y="5369223"/>
            <a:ext cx="2286000" cy="923330"/>
          </a:xfrm>
          <a:prstGeom prst="rect">
            <a:avLst/>
          </a:prstGeom>
        </p:spPr>
        <p:txBody>
          <a:bodyPr>
            <a:spAutoFit/>
          </a:bodyPr>
          <a:lstStyle/>
          <a:p>
            <a:r>
              <a:rPr lang="en-US" b="1" dirty="0" smtClean="0">
                <a:solidFill>
                  <a:prstClr val="white"/>
                </a:solidFill>
              </a:rPr>
              <a:t>4.6) Lymphocyte homing to high endothelial </a:t>
            </a:r>
            <a:r>
              <a:rPr lang="en-US" b="1" dirty="0" err="1" smtClean="0">
                <a:solidFill>
                  <a:prstClr val="white"/>
                </a:solidFill>
              </a:rPr>
              <a:t>venules</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2) Acute inflammation may be triggered by infections, trauma, physical or chemical agents, tissue necrosis, foreign bodies, and immune reactions. Which of the following is NOT seen in acute inflammation?</a:t>
            </a:r>
          </a:p>
          <a:p>
            <a:r>
              <a:rPr lang="en-US" dirty="0" smtClean="0"/>
              <a:t>a) Alterations in vascular caliber</a:t>
            </a:r>
          </a:p>
          <a:p>
            <a:r>
              <a:rPr lang="en-US" dirty="0" smtClean="0"/>
              <a:t>b) Decrease in blood flow</a:t>
            </a:r>
          </a:p>
          <a:p>
            <a:r>
              <a:rPr lang="en-US" dirty="0" smtClean="0"/>
              <a:t>c) Structural changes in the microvasculature (edema)</a:t>
            </a:r>
          </a:p>
          <a:p>
            <a:r>
              <a:rPr lang="en-US" dirty="0" smtClean="0"/>
              <a:t>d) Plasma proteins and leukocytes leaving the circulation</a:t>
            </a:r>
          </a:p>
          <a:p>
            <a:r>
              <a:rPr lang="en-US" dirty="0" smtClean="0"/>
              <a:t>e) Leukocyte focusing to eliminate the offending agent</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i="1" dirty="0" smtClean="0"/>
              <a:t>Match the endothelial molecule (leukocyte adhesion molecule) with its major role:</a:t>
            </a:r>
          </a:p>
          <a:p>
            <a:r>
              <a:rPr lang="en-US" dirty="0" smtClean="0"/>
              <a:t>4.1) Rolling, adhesion to activated endothelium (</a:t>
            </a:r>
            <a:r>
              <a:rPr lang="en-US" dirty="0" err="1" smtClean="0"/>
              <a:t>neutrophils</a:t>
            </a:r>
            <a:r>
              <a:rPr lang="en-US" dirty="0" smtClean="0"/>
              <a:t>, T cells) </a:t>
            </a:r>
          </a:p>
          <a:p>
            <a:r>
              <a:rPr lang="en-US" dirty="0" smtClean="0"/>
              <a:t>4.2) Adhesion (</a:t>
            </a:r>
            <a:r>
              <a:rPr lang="en-US" dirty="0" err="1" smtClean="0"/>
              <a:t>eosinophils</a:t>
            </a:r>
            <a:r>
              <a:rPr lang="en-US" dirty="0" smtClean="0"/>
              <a:t>, </a:t>
            </a:r>
            <a:r>
              <a:rPr lang="en-US" dirty="0" err="1" smtClean="0"/>
              <a:t>monocytes</a:t>
            </a:r>
            <a:r>
              <a:rPr lang="en-US" dirty="0" smtClean="0"/>
              <a:t>, lymphocytes)</a:t>
            </a:r>
          </a:p>
          <a:p>
            <a:r>
              <a:rPr lang="en-US" dirty="0" smtClean="0"/>
              <a:t>4.3) Leukocyte migration through endothelium </a:t>
            </a:r>
          </a:p>
          <a:p>
            <a:r>
              <a:rPr lang="en-US" dirty="0" smtClean="0"/>
              <a:t>4.4) Rolling (</a:t>
            </a:r>
            <a:r>
              <a:rPr lang="en-US" dirty="0" err="1" smtClean="0"/>
              <a:t>neutrophils</a:t>
            </a:r>
            <a:r>
              <a:rPr lang="en-US" dirty="0" smtClean="0"/>
              <a:t>, </a:t>
            </a:r>
            <a:r>
              <a:rPr lang="en-US" dirty="0" err="1" smtClean="0"/>
              <a:t>monocytes</a:t>
            </a:r>
            <a:r>
              <a:rPr lang="en-US" dirty="0" smtClean="0"/>
              <a:t>, lymphocytes) </a:t>
            </a:r>
          </a:p>
          <a:p>
            <a:r>
              <a:rPr lang="en-US" dirty="0" smtClean="0"/>
              <a:t>4.5) Adhesion, arrest, transmigration (all leukocytes) </a:t>
            </a:r>
          </a:p>
          <a:p>
            <a:r>
              <a:rPr lang="en-US" dirty="0" smtClean="0"/>
              <a:t>4.6) Lymphocyte homing to high endothelial </a:t>
            </a:r>
            <a:r>
              <a:rPr lang="en-US" dirty="0" err="1" smtClean="0"/>
              <a:t>venules</a:t>
            </a:r>
            <a:endParaRPr lang="en-US" dirty="0" smtClean="0"/>
          </a:p>
          <a:p>
            <a:endParaRPr lang="en-US" dirty="0" smtClean="0"/>
          </a:p>
          <a:p>
            <a:r>
              <a:rPr lang="en-US" dirty="0" smtClean="0"/>
              <a:t> a) ICAM-1</a:t>
            </a:r>
          </a:p>
          <a:p>
            <a:r>
              <a:rPr lang="en-US" dirty="0" smtClean="0"/>
              <a:t> b) P-</a:t>
            </a:r>
            <a:r>
              <a:rPr lang="en-US" dirty="0" err="1" smtClean="0"/>
              <a:t>selectin</a:t>
            </a:r>
            <a:endParaRPr lang="en-US" dirty="0" smtClean="0"/>
          </a:p>
          <a:p>
            <a:r>
              <a:rPr lang="en-US" dirty="0" smtClean="0"/>
              <a:t> c) E-</a:t>
            </a:r>
            <a:r>
              <a:rPr lang="en-US" dirty="0" err="1" smtClean="0"/>
              <a:t>selectin</a:t>
            </a:r>
            <a:endParaRPr lang="en-US" dirty="0" smtClean="0"/>
          </a:p>
          <a:p>
            <a:r>
              <a:rPr lang="en-US" dirty="0" smtClean="0"/>
              <a:t> d) VCAM-1</a:t>
            </a:r>
          </a:p>
          <a:p>
            <a:r>
              <a:rPr lang="en-US" dirty="0" smtClean="0"/>
              <a:t> e) GlyCam-1</a:t>
            </a:r>
          </a:p>
          <a:p>
            <a:r>
              <a:rPr lang="en-US" dirty="0" smtClean="0"/>
              <a:t> f) CD31 (PECAM)</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4-8 Cytokine activation of endothelium (with </a:t>
            </a:r>
            <a:r>
              <a:rPr lang="en-US" dirty="0" err="1" smtClean="0"/>
              <a:t>neutrophils</a:t>
            </a:r>
            <a:r>
              <a:rPr lang="en-US" dirty="0" smtClean="0"/>
              <a:t>) involves which of the following?</a:t>
            </a:r>
          </a:p>
          <a:p>
            <a:r>
              <a:rPr lang="en-US" dirty="0" smtClean="0"/>
              <a:t>a) IL-1 and IL-2 </a:t>
            </a:r>
          </a:p>
          <a:p>
            <a:r>
              <a:rPr lang="en-US" dirty="0" smtClean="0"/>
              <a:t>b) IL-3 </a:t>
            </a:r>
          </a:p>
          <a:p>
            <a:r>
              <a:rPr lang="en-US" dirty="0" smtClean="0"/>
              <a:t>c) IL-4 and IL-5</a:t>
            </a:r>
          </a:p>
          <a:p>
            <a:r>
              <a:rPr lang="en-US" dirty="0" smtClean="0"/>
              <a:t>d) TH-1 cells and TH-2 cells</a:t>
            </a:r>
          </a:p>
          <a:p>
            <a:r>
              <a:rPr lang="en-US" dirty="0" smtClean="0"/>
              <a:t>e) IL-1 and TNF</a:t>
            </a:r>
          </a:p>
          <a:p>
            <a:pPr>
              <a:buNone/>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5-Which of the following is NOT a general principle of the chemical mediators of</a:t>
            </a:r>
          </a:p>
          <a:p>
            <a:r>
              <a:rPr lang="en-US" dirty="0" smtClean="0"/>
              <a:t>inflammation?</a:t>
            </a:r>
          </a:p>
          <a:p>
            <a:r>
              <a:rPr lang="en-US" dirty="0" smtClean="0"/>
              <a:t>a) Mediators originate either from plasma or from cells</a:t>
            </a:r>
          </a:p>
          <a:p>
            <a:r>
              <a:rPr lang="en-US" dirty="0" smtClean="0"/>
              <a:t>b) The production of active mediators is triggered by microbial products or by</a:t>
            </a:r>
          </a:p>
          <a:p>
            <a:r>
              <a:rPr lang="en-US" dirty="0" smtClean="0"/>
              <a:t>host proteins</a:t>
            </a:r>
          </a:p>
          <a:p>
            <a:r>
              <a:rPr lang="en-US" dirty="0" smtClean="0"/>
              <a:t>c) Most mediators perform their biologic activity by initially binding to specific</a:t>
            </a:r>
          </a:p>
          <a:p>
            <a:r>
              <a:rPr lang="en-US" dirty="0" smtClean="0"/>
              <a:t>receptors on target cells</a:t>
            </a:r>
          </a:p>
          <a:p>
            <a:r>
              <a:rPr lang="en-US" dirty="0" smtClean="0"/>
              <a:t>d) One mediator can stimulate the release of other mediators by target cells</a:t>
            </a:r>
          </a:p>
          <a:p>
            <a:r>
              <a:rPr lang="en-US" dirty="0" smtClean="0"/>
              <a:t>themselves</a:t>
            </a:r>
          </a:p>
          <a:p>
            <a:r>
              <a:rPr lang="en-US" dirty="0" smtClean="0"/>
              <a:t>e) Mediators can act on one or few target cell types</a:t>
            </a:r>
          </a:p>
          <a:p>
            <a:r>
              <a:rPr lang="en-US" dirty="0" smtClean="0"/>
              <a:t>f) Once activated and released from the cell, most of these mediators last a long</a:t>
            </a:r>
          </a:p>
          <a:p>
            <a:r>
              <a:rPr lang="en-US" dirty="0" smtClean="0"/>
              <a:t>time (long-lived)</a:t>
            </a:r>
          </a:p>
          <a:p>
            <a:r>
              <a:rPr lang="en-US" dirty="0" smtClean="0"/>
              <a:t>g) Most mediators have the potential to cause harmful effects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7-2-NO causes </a:t>
            </a:r>
            <a:r>
              <a:rPr lang="en-US" dirty="0" err="1" smtClean="0"/>
              <a:t>vasodilation</a:t>
            </a:r>
            <a:r>
              <a:rPr lang="en-US" dirty="0" smtClean="0"/>
              <a:t> by what mechanism?</a:t>
            </a:r>
          </a:p>
          <a:p>
            <a:r>
              <a:rPr lang="en-US" dirty="0" smtClean="0"/>
              <a:t>a) Constriction of smooth muscle</a:t>
            </a:r>
          </a:p>
          <a:p>
            <a:r>
              <a:rPr lang="en-US" dirty="0" smtClean="0"/>
              <a:t>b) Relaxation of smooth muscle</a:t>
            </a:r>
          </a:p>
          <a:p>
            <a:r>
              <a:rPr lang="en-US" dirty="0" smtClean="0"/>
              <a:t>c) Constriction of striated muscle</a:t>
            </a:r>
          </a:p>
          <a:p>
            <a:r>
              <a:rPr lang="en-US" dirty="0" smtClean="0"/>
              <a:t>d) Relaxation of striated muscle</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dirty="0" smtClean="0"/>
              <a:t>8- Which of the following is NOT true regarding contribution to inflammation?</a:t>
            </a:r>
          </a:p>
          <a:p>
            <a:r>
              <a:rPr lang="en-US" dirty="0" smtClean="0"/>
              <a:t>a) </a:t>
            </a:r>
            <a:r>
              <a:rPr lang="en-US" dirty="0" err="1" smtClean="0"/>
              <a:t>Lysosomal</a:t>
            </a:r>
            <a:r>
              <a:rPr lang="en-US" dirty="0" smtClean="0"/>
              <a:t> constituents increase vascular permeability and tissue damage</a:t>
            </a:r>
          </a:p>
          <a:p>
            <a:r>
              <a:rPr lang="en-US" dirty="0" smtClean="0"/>
              <a:t>b) Oxygen free radicals amplify the cascade that elicits the inflammatory response</a:t>
            </a:r>
          </a:p>
          <a:p>
            <a:r>
              <a:rPr lang="en-US" dirty="0" smtClean="0"/>
              <a:t>c) </a:t>
            </a:r>
            <a:r>
              <a:rPr lang="en-US" dirty="0" err="1" smtClean="0"/>
              <a:t>Neuropeptides</a:t>
            </a:r>
            <a:r>
              <a:rPr lang="en-US" dirty="0" smtClean="0"/>
              <a:t> help initiate and propagate the inflammatory response</a:t>
            </a:r>
          </a:p>
          <a:p>
            <a:r>
              <a:rPr lang="en-US" dirty="0" smtClean="0"/>
              <a:t>d) The response to hypoxia decreases vascular permeability</a:t>
            </a:r>
          </a:p>
          <a:p>
            <a:r>
              <a:rPr lang="en-US" dirty="0" smtClean="0"/>
              <a:t>e) The response to necrotic cells is pro-inflammatory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3"/>
          <a:stretch>
            <a:fillRect/>
          </a:stretch>
        </p:blipFill>
        <p:spPr bwMode="auto">
          <a:xfrm rot="5400000">
            <a:off x="2209800" y="-76200"/>
            <a:ext cx="6477000" cy="7086600"/>
          </a:xfrm>
          <a:prstGeom prst="rect">
            <a:avLst/>
          </a:prstGeom>
          <a:noFill/>
          <a:ln w="9525">
            <a:noFill/>
            <a:miter lim="800000"/>
            <a:headEnd/>
            <a:tailEnd/>
          </a:ln>
          <a:effectLst/>
        </p:spPr>
      </p:pic>
      <p:sp>
        <p:nvSpPr>
          <p:cNvPr id="3" name="Rectangle 2"/>
          <p:cNvSpPr/>
          <p:nvPr/>
        </p:nvSpPr>
        <p:spPr>
          <a:xfrm>
            <a:off x="533400" y="2819400"/>
            <a:ext cx="2209800" cy="2308324"/>
          </a:xfrm>
          <a:prstGeom prst="rect">
            <a:avLst/>
          </a:prstGeom>
        </p:spPr>
        <p:txBody>
          <a:bodyPr wrap="square">
            <a:spAutoFit/>
          </a:bodyPr>
          <a:lstStyle/>
          <a:p>
            <a:r>
              <a:rPr lang="en-US" dirty="0" smtClean="0"/>
              <a:t>Mitotic (M) Phase</a:t>
            </a:r>
          </a:p>
          <a:p>
            <a:r>
              <a:rPr lang="en-US" dirty="0" smtClean="0"/>
              <a:t> mitosis plus    </a:t>
            </a:r>
            <a:r>
              <a:rPr lang="en-US" dirty="0" err="1" smtClean="0"/>
              <a:t>cytokinesis</a:t>
            </a:r>
            <a:endParaRPr lang="en-US" dirty="0" smtClean="0"/>
          </a:p>
          <a:p>
            <a:r>
              <a:rPr lang="en-US" dirty="0" smtClean="0"/>
              <a:t> Mitosis:</a:t>
            </a:r>
          </a:p>
          <a:p>
            <a:r>
              <a:rPr lang="en-US" dirty="0" smtClean="0"/>
              <a:t> Prophase</a:t>
            </a:r>
          </a:p>
          <a:p>
            <a:r>
              <a:rPr lang="en-US" dirty="0" smtClean="0"/>
              <a:t> Metaphase</a:t>
            </a:r>
          </a:p>
          <a:p>
            <a:r>
              <a:rPr lang="en-US" dirty="0" smtClean="0"/>
              <a:t> Anaphase</a:t>
            </a:r>
          </a:p>
          <a:p>
            <a:r>
              <a:rPr lang="en-US" dirty="0" smtClean="0"/>
              <a:t> </a:t>
            </a:r>
            <a:r>
              <a:rPr lang="en-US" dirty="0" err="1" smtClean="0"/>
              <a:t>Telophase</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10-1Which of the following appears, </a:t>
            </a:r>
            <a:r>
              <a:rPr lang="en-US" dirty="0" err="1" smtClean="0"/>
              <a:t>histologically</a:t>
            </a:r>
            <a:r>
              <a:rPr lang="en-US" dirty="0" smtClean="0"/>
              <a:t>, as an </a:t>
            </a:r>
            <a:r>
              <a:rPr lang="en-US" dirty="0" err="1" smtClean="0"/>
              <a:t>eosinophilic</a:t>
            </a:r>
            <a:r>
              <a:rPr lang="en-US" dirty="0" smtClean="0"/>
              <a:t> meshwork of threads or sometimes as an amorphous coagulum?</a:t>
            </a:r>
          </a:p>
          <a:p>
            <a:r>
              <a:rPr lang="en-US" dirty="0" smtClean="0"/>
              <a:t>a) Serous inflammation</a:t>
            </a:r>
          </a:p>
          <a:p>
            <a:r>
              <a:rPr lang="en-US" dirty="0" smtClean="0"/>
              <a:t>b) </a:t>
            </a:r>
            <a:r>
              <a:rPr lang="en-US" dirty="0" err="1" smtClean="0"/>
              <a:t>Fibrinous</a:t>
            </a:r>
            <a:r>
              <a:rPr lang="en-US" dirty="0" smtClean="0"/>
              <a:t> inflammation</a:t>
            </a:r>
          </a:p>
          <a:p>
            <a:r>
              <a:rPr lang="en-US" dirty="0" smtClean="0"/>
              <a:t>c) </a:t>
            </a:r>
            <a:r>
              <a:rPr lang="en-US" dirty="0" err="1" smtClean="0"/>
              <a:t>Suppurative</a:t>
            </a:r>
            <a:r>
              <a:rPr lang="en-US" dirty="0" smtClean="0"/>
              <a:t> or purulent inflammation</a:t>
            </a:r>
          </a:p>
          <a:p>
            <a:r>
              <a:rPr lang="en-US" dirty="0" smtClean="0"/>
              <a:t>d) Ulcers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10-2Which of the following is characterized by the production of large amounts of pus consisting of </a:t>
            </a:r>
            <a:r>
              <a:rPr lang="en-US" dirty="0" err="1" smtClean="0"/>
              <a:t>neutrophils</a:t>
            </a:r>
            <a:r>
              <a:rPr lang="en-US" dirty="0" smtClean="0"/>
              <a:t>, necrotic cells, and edema fluid?</a:t>
            </a:r>
          </a:p>
          <a:p>
            <a:r>
              <a:rPr lang="en-US" dirty="0" smtClean="0"/>
              <a:t>a) Serous inflammation</a:t>
            </a:r>
          </a:p>
          <a:p>
            <a:r>
              <a:rPr lang="en-US" dirty="0" smtClean="0"/>
              <a:t>b) </a:t>
            </a:r>
            <a:r>
              <a:rPr lang="en-US" dirty="0" err="1" smtClean="0"/>
              <a:t>Fibrinous</a:t>
            </a:r>
            <a:r>
              <a:rPr lang="en-US" dirty="0" smtClean="0"/>
              <a:t> inflammation</a:t>
            </a:r>
          </a:p>
          <a:p>
            <a:r>
              <a:rPr lang="en-US" dirty="0" smtClean="0"/>
              <a:t>c) </a:t>
            </a:r>
            <a:r>
              <a:rPr lang="en-US" dirty="0" err="1" smtClean="0"/>
              <a:t>Suppurative</a:t>
            </a:r>
            <a:r>
              <a:rPr lang="en-US" dirty="0" smtClean="0"/>
              <a:t> or purulent inflammation</a:t>
            </a:r>
          </a:p>
          <a:p>
            <a:r>
              <a:rPr lang="en-US" dirty="0" smtClean="0"/>
              <a:t>d) Ulcers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10-3Which of the following is marked by the outpouring of a thin fluid that, depending on the size of injury, is derived from either the plasma or the secretions of </a:t>
            </a:r>
            <a:r>
              <a:rPr lang="en-US" dirty="0" err="1" smtClean="0"/>
              <a:t>mesothelial</a:t>
            </a:r>
            <a:r>
              <a:rPr lang="en-US" dirty="0" smtClean="0"/>
              <a:t> cells lining the peritoneal, pleural, and pericardial cavities?</a:t>
            </a:r>
          </a:p>
          <a:p>
            <a:r>
              <a:rPr lang="en-US" dirty="0" smtClean="0"/>
              <a:t>a) Serous inflammation</a:t>
            </a:r>
          </a:p>
          <a:p>
            <a:r>
              <a:rPr lang="en-US" dirty="0" smtClean="0"/>
              <a:t>b) </a:t>
            </a:r>
            <a:r>
              <a:rPr lang="en-US" dirty="0" err="1" smtClean="0"/>
              <a:t>Fibrinous</a:t>
            </a:r>
            <a:r>
              <a:rPr lang="en-US" dirty="0" smtClean="0"/>
              <a:t> inflammation</a:t>
            </a:r>
          </a:p>
          <a:p>
            <a:r>
              <a:rPr lang="en-US" dirty="0" smtClean="0"/>
              <a:t>c) </a:t>
            </a:r>
            <a:r>
              <a:rPr lang="en-US" dirty="0" err="1" smtClean="0"/>
              <a:t>Suppurative</a:t>
            </a:r>
            <a:r>
              <a:rPr lang="en-US" dirty="0" smtClean="0"/>
              <a:t> or purulent inflammation</a:t>
            </a:r>
          </a:p>
          <a:p>
            <a:r>
              <a:rPr lang="en-US" dirty="0" smtClean="0"/>
              <a:t>d) Ulcers</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1-Which of the following is NOT capable of regeneration?</a:t>
            </a:r>
          </a:p>
          <a:p>
            <a:r>
              <a:rPr lang="en-US" dirty="0" smtClean="0"/>
              <a:t>a) Epithelial tissue</a:t>
            </a:r>
          </a:p>
          <a:p>
            <a:r>
              <a:rPr lang="en-US" dirty="0" smtClean="0"/>
              <a:t>b) Cardiac tissue</a:t>
            </a:r>
          </a:p>
          <a:p>
            <a:r>
              <a:rPr lang="en-US" dirty="0" smtClean="0"/>
              <a:t>c) Skin</a:t>
            </a:r>
          </a:p>
          <a:p>
            <a:r>
              <a:rPr lang="en-US" dirty="0" smtClean="0"/>
              <a:t>d) Liver</a:t>
            </a:r>
          </a:p>
          <a:p>
            <a:r>
              <a:rPr lang="en-US" dirty="0" smtClean="0"/>
              <a:t>e) Kidney</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2-1 Which of the following is the correct order of the cell cycle?</a:t>
            </a:r>
          </a:p>
          <a:p>
            <a:r>
              <a:rPr lang="en-US" dirty="0" smtClean="0"/>
              <a:t>a) G1 =&gt; S =&gt; G2 =&gt; M</a:t>
            </a:r>
          </a:p>
          <a:p>
            <a:r>
              <a:rPr lang="en-US" dirty="0" smtClean="0"/>
              <a:t>b) G2 =&gt; S =&gt; G1 =&gt; M</a:t>
            </a:r>
          </a:p>
          <a:p>
            <a:r>
              <a:rPr lang="en-US" dirty="0" smtClean="0"/>
              <a:t>c) G1 =&gt; M =&gt; G2 =&gt; S</a:t>
            </a:r>
          </a:p>
          <a:p>
            <a:r>
              <a:rPr lang="en-US" dirty="0" smtClean="0"/>
              <a:t>d) G2 =&gt; M =&gt; G1 =&gt; S</a:t>
            </a:r>
          </a:p>
          <a:p>
            <a:r>
              <a:rPr lang="pt-BR" dirty="0" smtClean="0"/>
              <a:t>e) G1 =&gt; G2 =&gt; S =&gt; M</a:t>
            </a:r>
          </a:p>
          <a:p>
            <a:r>
              <a:rPr lang="en-US" dirty="0" smtClean="0"/>
              <a:t>f) G1 =&gt; G2 =&gt; M =&gt; S</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2-2 Which part of the cell cycle has the most redundancies, is tightly regulated by proteins called </a:t>
            </a:r>
            <a:r>
              <a:rPr lang="en-US" dirty="0" err="1" smtClean="0"/>
              <a:t>cyclins</a:t>
            </a:r>
            <a:r>
              <a:rPr lang="en-US" dirty="0" smtClean="0"/>
              <a:t>, and associated enzymes called </a:t>
            </a:r>
            <a:r>
              <a:rPr lang="en-US" dirty="0" err="1" smtClean="0"/>
              <a:t>cyclin</a:t>
            </a:r>
            <a:r>
              <a:rPr lang="en-US" dirty="0" smtClean="0"/>
              <a:t>-dependent </a:t>
            </a:r>
            <a:r>
              <a:rPr lang="en-US" dirty="0" err="1" smtClean="0"/>
              <a:t>kinases</a:t>
            </a:r>
            <a:r>
              <a:rPr lang="en-US" dirty="0" smtClean="0"/>
              <a:t> (CDKs)?</a:t>
            </a:r>
          </a:p>
          <a:p>
            <a:r>
              <a:rPr lang="en-US" dirty="0" smtClean="0"/>
              <a:t>a) Between G0 and G1</a:t>
            </a:r>
          </a:p>
          <a:p>
            <a:r>
              <a:rPr lang="en-US" dirty="0" smtClean="0"/>
              <a:t>b) Between G1 and S</a:t>
            </a:r>
          </a:p>
          <a:p>
            <a:r>
              <a:rPr lang="en-US" dirty="0" smtClean="0"/>
              <a:t>c) Between S and G2</a:t>
            </a:r>
          </a:p>
          <a:p>
            <a:r>
              <a:rPr lang="en-US" dirty="0" smtClean="0"/>
              <a:t>d) Between G2 and M</a:t>
            </a:r>
          </a:p>
          <a:p>
            <a:r>
              <a:rPr lang="en-US" dirty="0" smtClean="0"/>
              <a:t>e) Between M and G1</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smtClean="0"/>
              <a:t>Match the following cell types with their proliferative activity:</a:t>
            </a:r>
          </a:p>
          <a:p>
            <a:r>
              <a:rPr lang="en-US" dirty="0" smtClean="0"/>
              <a:t>3.1) Epidermis &amp; GI tract epithelium</a:t>
            </a:r>
          </a:p>
          <a:p>
            <a:r>
              <a:rPr lang="fr-FR" dirty="0" smtClean="0"/>
              <a:t>3.2) </a:t>
            </a:r>
            <a:r>
              <a:rPr lang="fr-FR" dirty="0" err="1" smtClean="0"/>
              <a:t>Neurons</a:t>
            </a:r>
            <a:r>
              <a:rPr lang="fr-FR" dirty="0" smtClean="0"/>
              <a:t> &amp; </a:t>
            </a:r>
            <a:r>
              <a:rPr lang="fr-FR" dirty="0" err="1" smtClean="0"/>
              <a:t>cardiac</a:t>
            </a:r>
            <a:r>
              <a:rPr lang="fr-FR" dirty="0" smtClean="0"/>
              <a:t> </a:t>
            </a:r>
            <a:r>
              <a:rPr lang="fr-FR" dirty="0" err="1" smtClean="0"/>
              <a:t>myocytes</a:t>
            </a:r>
            <a:endParaRPr lang="fr-FR" dirty="0" smtClean="0"/>
          </a:p>
          <a:p>
            <a:r>
              <a:rPr lang="fr-FR" dirty="0" smtClean="0"/>
              <a:t>3.3) </a:t>
            </a:r>
            <a:r>
              <a:rPr lang="fr-FR" dirty="0" err="1" smtClean="0"/>
              <a:t>Hepatocytes</a:t>
            </a:r>
            <a:r>
              <a:rPr lang="fr-FR" dirty="0" smtClean="0"/>
              <a:t>  </a:t>
            </a:r>
          </a:p>
          <a:p>
            <a:pPr>
              <a:buNone/>
            </a:pPr>
            <a:r>
              <a:rPr lang="en-US" dirty="0" smtClean="0"/>
              <a:t> </a:t>
            </a:r>
            <a:endParaRPr lang="en-US" dirty="0"/>
          </a:p>
        </p:txBody>
      </p:sp>
      <p:sp>
        <p:nvSpPr>
          <p:cNvPr id="4" name="Rectangle 3"/>
          <p:cNvSpPr/>
          <p:nvPr/>
        </p:nvSpPr>
        <p:spPr>
          <a:xfrm>
            <a:off x="4191000" y="4572000"/>
            <a:ext cx="4572000" cy="923330"/>
          </a:xfrm>
          <a:prstGeom prst="rect">
            <a:avLst/>
          </a:prstGeom>
        </p:spPr>
        <p:txBody>
          <a:bodyPr wrap="square">
            <a:spAutoFit/>
          </a:bodyPr>
          <a:lstStyle/>
          <a:p>
            <a:r>
              <a:rPr lang="en-US" dirty="0" smtClean="0"/>
              <a:t> a) Stable cells (quiescent)</a:t>
            </a:r>
          </a:p>
          <a:p>
            <a:r>
              <a:rPr lang="fr-FR" dirty="0" smtClean="0"/>
              <a:t> b) Labile </a:t>
            </a:r>
            <a:r>
              <a:rPr lang="fr-FR" dirty="0" err="1" smtClean="0"/>
              <a:t>cells</a:t>
            </a:r>
            <a:r>
              <a:rPr lang="fr-FR" dirty="0" smtClean="0"/>
              <a:t> (</a:t>
            </a:r>
            <a:r>
              <a:rPr lang="fr-FR" dirty="0" err="1" smtClean="0"/>
              <a:t>cycling</a:t>
            </a:r>
            <a:r>
              <a:rPr lang="fr-FR" dirty="0" smtClean="0"/>
              <a:t>)</a:t>
            </a:r>
          </a:p>
          <a:p>
            <a:r>
              <a:rPr lang="fr-FR" dirty="0" smtClean="0"/>
              <a:t> c) Permanent </a:t>
            </a:r>
            <a:r>
              <a:rPr lang="fr-FR" dirty="0" err="1" smtClean="0"/>
              <a:t>cells</a:t>
            </a:r>
            <a:r>
              <a:rPr lang="fr-FR" dirty="0" smtClean="0"/>
              <a:t> (</a:t>
            </a:r>
            <a:r>
              <a:rPr lang="fr-FR" dirty="0" err="1" smtClean="0"/>
              <a:t>nondividing</a:t>
            </a:r>
            <a:r>
              <a:rPr lang="fr-FR" dirty="0" smtClean="0"/>
              <a:t>)</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4-Which of the following cell types is </a:t>
            </a:r>
            <a:r>
              <a:rPr lang="en-US" dirty="0" err="1" smtClean="0"/>
              <a:t>pluripotent</a:t>
            </a:r>
            <a:r>
              <a:rPr lang="en-US" dirty="0" smtClean="0"/>
              <a:t>?</a:t>
            </a:r>
          </a:p>
          <a:p>
            <a:r>
              <a:rPr lang="en-US" dirty="0" smtClean="0"/>
              <a:t>a) Quiescent</a:t>
            </a:r>
          </a:p>
          <a:p>
            <a:r>
              <a:rPr lang="en-US" dirty="0" smtClean="0"/>
              <a:t>b) Labile</a:t>
            </a:r>
          </a:p>
          <a:p>
            <a:r>
              <a:rPr lang="en-US" dirty="0" smtClean="0"/>
              <a:t>c) Permanent</a:t>
            </a:r>
          </a:p>
          <a:p>
            <a:r>
              <a:rPr lang="en-US" dirty="0" smtClean="0"/>
              <a:t>d) Adult stem cell</a:t>
            </a:r>
          </a:p>
          <a:p>
            <a:r>
              <a:rPr lang="en-US" dirty="0" smtClean="0"/>
              <a:t>e) Embryonic stem cell</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smtClean="0"/>
              <a:t>5-Pluripotent cells can give rise to all types of tissues in the body.</a:t>
            </a:r>
          </a:p>
          <a:p>
            <a:r>
              <a:rPr lang="en-US" dirty="0" smtClean="0"/>
              <a:t>a) True</a:t>
            </a:r>
          </a:p>
          <a:p>
            <a:r>
              <a:rPr lang="en-US" dirty="0" smtClean="0"/>
              <a:t>b) False</a:t>
            </a:r>
          </a:p>
          <a:p>
            <a:endParaRPr lang="en-US" dirty="0" smtClean="0"/>
          </a:p>
          <a:p>
            <a:pPr>
              <a:buNone/>
            </a:pPr>
            <a:r>
              <a:rPr lang="en-US" dirty="0" smtClean="0"/>
              <a:t>  </a:t>
            </a:r>
          </a:p>
          <a:p>
            <a:pPr>
              <a:buNone/>
            </a:pPr>
            <a:r>
              <a:rPr lang="en-US" dirty="0" smtClean="0"/>
              <a:t>6-1 Which of the following growth factors comes from </a:t>
            </a:r>
            <a:r>
              <a:rPr lang="en-US" dirty="0" err="1" smtClean="0"/>
              <a:t>mesenchymal</a:t>
            </a:r>
            <a:r>
              <a:rPr lang="en-US" dirty="0" smtClean="0"/>
              <a:t> cells and functions to replicate </a:t>
            </a:r>
            <a:r>
              <a:rPr lang="en-US" dirty="0" err="1" smtClean="0"/>
              <a:t>hepatocytes</a:t>
            </a:r>
            <a:r>
              <a:rPr lang="en-US" dirty="0" smtClean="0"/>
              <a:t>?</a:t>
            </a:r>
          </a:p>
          <a:p>
            <a:r>
              <a:rPr lang="en-US" dirty="0" smtClean="0"/>
              <a:t>a) Epidermal Growth Factor (EGF)</a:t>
            </a:r>
          </a:p>
          <a:p>
            <a:r>
              <a:rPr lang="en-US" dirty="0" smtClean="0"/>
              <a:t>b) Transforming Growth Factor- (TGF-)</a:t>
            </a:r>
          </a:p>
          <a:p>
            <a:r>
              <a:rPr lang="en-US" dirty="0" smtClean="0"/>
              <a:t>c) </a:t>
            </a:r>
            <a:r>
              <a:rPr lang="en-US" dirty="0" err="1" smtClean="0"/>
              <a:t>Hepatocyte</a:t>
            </a:r>
            <a:r>
              <a:rPr lang="en-US" dirty="0" smtClean="0"/>
              <a:t> Growth Factor (HGF)</a:t>
            </a:r>
          </a:p>
          <a:p>
            <a:r>
              <a:rPr lang="en-US" dirty="0" smtClean="0"/>
              <a:t>d) Vascular Endothelial Growth Factor (VEGF)</a:t>
            </a:r>
          </a:p>
          <a:p>
            <a:r>
              <a:rPr lang="en-US" dirty="0" smtClean="0"/>
              <a:t>e) Platelet-Derived Growth Factor (PDGF)</a:t>
            </a:r>
          </a:p>
          <a:p>
            <a:r>
              <a:rPr lang="en-US" dirty="0" smtClean="0"/>
              <a:t>f) Fibroblast Growth Factor (FGF)</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6-3 Which of the following growth factors comes from macrophages, mast cells, and T cells and functions in angiogenesis, wound repair, and </a:t>
            </a:r>
            <a:r>
              <a:rPr lang="en-US" dirty="0" err="1" smtClean="0"/>
              <a:t>hematopoiesis</a:t>
            </a:r>
            <a:r>
              <a:rPr lang="en-US" dirty="0" smtClean="0"/>
              <a:t>?</a:t>
            </a:r>
          </a:p>
          <a:p>
            <a:r>
              <a:rPr lang="en-US" dirty="0" smtClean="0"/>
              <a:t>a) Epidermal Growth Factor (EGF)</a:t>
            </a:r>
          </a:p>
          <a:p>
            <a:r>
              <a:rPr lang="en-US" dirty="0" smtClean="0"/>
              <a:t>b) Transforming Growth Factor- (TGF-)</a:t>
            </a:r>
          </a:p>
          <a:p>
            <a:r>
              <a:rPr lang="en-US" dirty="0" smtClean="0"/>
              <a:t>c) </a:t>
            </a:r>
            <a:r>
              <a:rPr lang="en-US" dirty="0" err="1" smtClean="0"/>
              <a:t>Hepatocyte</a:t>
            </a:r>
            <a:r>
              <a:rPr lang="en-US" dirty="0" smtClean="0"/>
              <a:t> Growth Factor (HGF)</a:t>
            </a:r>
          </a:p>
          <a:p>
            <a:r>
              <a:rPr lang="en-US" dirty="0" smtClean="0"/>
              <a:t>d) Vascular Endothelial Growth Factor (VEGF)</a:t>
            </a:r>
          </a:p>
          <a:p>
            <a:r>
              <a:rPr lang="en-US" dirty="0" smtClean="0"/>
              <a:t>e) Platelet-Derived Growth Factor (PDGF)</a:t>
            </a:r>
          </a:p>
          <a:p>
            <a:r>
              <a:rPr lang="en-US" dirty="0" smtClean="0"/>
              <a:t>f) Fibroblast Growth Factor (FGF)</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1102</TotalTime>
  <Words>16078</Words>
  <Application>Microsoft Office PowerPoint</Application>
  <PresentationFormat>On-screen Show (4:3)</PresentationFormat>
  <Paragraphs>780</Paragraphs>
  <Slides>115</Slides>
  <Notes>86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17" baseType="lpstr">
      <vt:lpstr>Flow</vt:lpstr>
      <vt:lpstr>PhotoSuite Image</vt:lpstr>
      <vt:lpstr>Tissue Repair</vt:lpstr>
      <vt:lpstr>Tissue Repair</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Tissue Repair</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Repair process is influenced by many factors</vt:lpstr>
      <vt:lpstr>Slide 44</vt:lpstr>
      <vt:lpstr>Slide 45</vt:lpstr>
      <vt:lpstr>Slide 46</vt:lpstr>
      <vt:lpstr>Slide 47</vt:lpstr>
      <vt:lpstr>Slide 48</vt:lpstr>
      <vt:lpstr>Slide 49</vt:lpstr>
      <vt:lpstr>Slide 50</vt:lpstr>
      <vt:lpstr>Slide 51</vt:lpstr>
      <vt:lpstr>Slide 52</vt:lpstr>
      <vt:lpstr>Slide 53</vt:lpstr>
      <vt:lpstr>Slide 54</vt:lpstr>
      <vt:lpstr> Growth Factors and Cytokines  </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Questions </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Dr.Hala</dc:creator>
  <cp:lastModifiedBy>Dr.Hala</cp:lastModifiedBy>
  <cp:revision>74</cp:revision>
  <dcterms:created xsi:type="dcterms:W3CDTF">2008-10-27T11:03:21Z</dcterms:created>
  <dcterms:modified xsi:type="dcterms:W3CDTF">2009-10-12T13:13:05Z</dcterms:modified>
</cp:coreProperties>
</file>