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7"/>
  </p:notesMasterIdLst>
  <p:sldIdLst>
    <p:sldId id="256" r:id="rId2"/>
    <p:sldId id="327" r:id="rId3"/>
    <p:sldId id="328" r:id="rId4"/>
    <p:sldId id="329" r:id="rId5"/>
    <p:sldId id="330" r:id="rId6"/>
    <p:sldId id="331" r:id="rId7"/>
    <p:sldId id="332" r:id="rId8"/>
    <p:sldId id="336" r:id="rId9"/>
    <p:sldId id="333" r:id="rId10"/>
    <p:sldId id="258" r:id="rId11"/>
    <p:sldId id="334" r:id="rId12"/>
    <p:sldId id="335" r:id="rId13"/>
    <p:sldId id="260" r:id="rId14"/>
    <p:sldId id="261" r:id="rId15"/>
    <p:sldId id="262" r:id="rId16"/>
    <p:sldId id="263" r:id="rId17"/>
    <p:sldId id="264" r:id="rId18"/>
    <p:sldId id="367" r:id="rId19"/>
    <p:sldId id="369" r:id="rId20"/>
    <p:sldId id="370" r:id="rId21"/>
    <p:sldId id="368" r:id="rId22"/>
    <p:sldId id="372" r:id="rId23"/>
    <p:sldId id="373" r:id="rId24"/>
    <p:sldId id="374" r:id="rId25"/>
    <p:sldId id="375" r:id="rId26"/>
    <p:sldId id="376" r:id="rId27"/>
    <p:sldId id="337" r:id="rId28"/>
    <p:sldId id="338" r:id="rId29"/>
    <p:sldId id="339" r:id="rId30"/>
    <p:sldId id="340" r:id="rId31"/>
    <p:sldId id="341" r:id="rId32"/>
    <p:sldId id="342" r:id="rId33"/>
    <p:sldId id="343" r:id="rId34"/>
    <p:sldId id="344" r:id="rId35"/>
    <p:sldId id="377" r:id="rId36"/>
    <p:sldId id="345" r:id="rId37"/>
    <p:sldId id="346" r:id="rId38"/>
    <p:sldId id="347" r:id="rId39"/>
    <p:sldId id="348" r:id="rId40"/>
    <p:sldId id="379" r:id="rId41"/>
    <p:sldId id="349" r:id="rId42"/>
    <p:sldId id="350" r:id="rId43"/>
    <p:sldId id="351" r:id="rId44"/>
    <p:sldId id="378" r:id="rId45"/>
    <p:sldId id="352" r:id="rId46"/>
    <p:sldId id="353" r:id="rId47"/>
    <p:sldId id="354" r:id="rId48"/>
    <p:sldId id="355" r:id="rId49"/>
    <p:sldId id="356" r:id="rId50"/>
    <p:sldId id="357" r:id="rId51"/>
    <p:sldId id="359" r:id="rId52"/>
    <p:sldId id="358" r:id="rId53"/>
    <p:sldId id="360" r:id="rId54"/>
    <p:sldId id="361" r:id="rId55"/>
    <p:sldId id="362" r:id="rId56"/>
    <p:sldId id="363" r:id="rId57"/>
    <p:sldId id="265" r:id="rId58"/>
    <p:sldId id="322" r:id="rId59"/>
    <p:sldId id="323" r:id="rId60"/>
    <p:sldId id="324" r:id="rId61"/>
    <p:sldId id="325" r:id="rId62"/>
    <p:sldId id="267" r:id="rId63"/>
    <p:sldId id="326" r:id="rId64"/>
    <p:sldId id="268" r:id="rId65"/>
    <p:sldId id="36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06/relationships/legacyDocTextInfo" Target="legacyDocTextInfo.bin"/><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10.vml.rels><?xml version="1.0" encoding="UTF-8" standalone="yes"?>
<Relationships xmlns="http://schemas.openxmlformats.org/package/2006/relationships"><Relationship Id="rId8" Type="http://schemas.microsoft.com/office/2006/relationships/legacyDiagramText" Target="legacyDiagramText100.bin"/><Relationship Id="rId3" Type="http://schemas.microsoft.com/office/2006/relationships/legacyDiagramText" Target="legacyDiagramText95.bin"/><Relationship Id="rId7" Type="http://schemas.microsoft.com/office/2006/relationships/legacyDiagramText" Target="legacyDiagramText99.bin"/><Relationship Id="rId12" Type="http://schemas.microsoft.com/office/2006/relationships/legacyDiagramText" Target="legacyDiagramText104.bin"/><Relationship Id="rId2" Type="http://schemas.microsoft.com/office/2006/relationships/legacyDiagramText" Target="legacyDiagramText94.bin"/><Relationship Id="rId1" Type="http://schemas.microsoft.com/office/2006/relationships/legacyDiagramText" Target="legacyDiagramText93.bin"/><Relationship Id="rId6" Type="http://schemas.microsoft.com/office/2006/relationships/legacyDiagramText" Target="legacyDiagramText98.bin"/><Relationship Id="rId11" Type="http://schemas.microsoft.com/office/2006/relationships/legacyDiagramText" Target="legacyDiagramText103.bin"/><Relationship Id="rId5" Type="http://schemas.microsoft.com/office/2006/relationships/legacyDiagramText" Target="legacyDiagramText97.bin"/><Relationship Id="rId10" Type="http://schemas.microsoft.com/office/2006/relationships/legacyDiagramText" Target="legacyDiagramText102.bin"/><Relationship Id="rId4" Type="http://schemas.microsoft.com/office/2006/relationships/legacyDiagramText" Target="legacyDiagramText96.bin"/><Relationship Id="rId9" Type="http://schemas.microsoft.com/office/2006/relationships/legacyDiagramText" Target="legacyDiagramText101.bin"/></Relationships>
</file>

<file path=ppt/drawings/_rels/vmlDrawing11.vml.rels><?xml version="1.0" encoding="UTF-8" standalone="yes"?>
<Relationships xmlns="http://schemas.openxmlformats.org/package/2006/relationships"><Relationship Id="rId8" Type="http://schemas.microsoft.com/office/2006/relationships/legacyDiagramText" Target="legacyDiagramText112.bin"/><Relationship Id="rId3" Type="http://schemas.microsoft.com/office/2006/relationships/legacyDiagramText" Target="legacyDiagramText107.bin"/><Relationship Id="rId7" Type="http://schemas.microsoft.com/office/2006/relationships/legacyDiagramText" Target="legacyDiagramText111.bin"/><Relationship Id="rId12" Type="http://schemas.microsoft.com/office/2006/relationships/legacyDiagramText" Target="legacyDiagramText116.bin"/><Relationship Id="rId2" Type="http://schemas.microsoft.com/office/2006/relationships/legacyDiagramText" Target="legacyDiagramText106.bin"/><Relationship Id="rId1" Type="http://schemas.microsoft.com/office/2006/relationships/legacyDiagramText" Target="legacyDiagramText105.bin"/><Relationship Id="rId6" Type="http://schemas.microsoft.com/office/2006/relationships/legacyDiagramText" Target="legacyDiagramText110.bin"/><Relationship Id="rId11" Type="http://schemas.microsoft.com/office/2006/relationships/legacyDiagramText" Target="legacyDiagramText115.bin"/><Relationship Id="rId5" Type="http://schemas.microsoft.com/office/2006/relationships/legacyDiagramText" Target="legacyDiagramText109.bin"/><Relationship Id="rId10" Type="http://schemas.microsoft.com/office/2006/relationships/legacyDiagramText" Target="legacyDiagramText114.bin"/><Relationship Id="rId4" Type="http://schemas.microsoft.com/office/2006/relationships/legacyDiagramText" Target="legacyDiagramText108.bin"/><Relationship Id="rId9" Type="http://schemas.microsoft.com/office/2006/relationships/legacyDiagramText" Target="legacyDiagramText113.bin"/></Relationships>
</file>

<file path=ppt/drawings/_rels/vmlDrawing12.vml.rels><?xml version="1.0" encoding="UTF-8" standalone="yes"?>
<Relationships xmlns="http://schemas.openxmlformats.org/package/2006/relationships"><Relationship Id="rId8" Type="http://schemas.microsoft.com/office/2006/relationships/legacyDiagramText" Target="legacyDiagramText124.bin"/><Relationship Id="rId3" Type="http://schemas.microsoft.com/office/2006/relationships/legacyDiagramText" Target="legacyDiagramText119.bin"/><Relationship Id="rId7" Type="http://schemas.microsoft.com/office/2006/relationships/legacyDiagramText" Target="legacyDiagramText123.bin"/><Relationship Id="rId12" Type="http://schemas.microsoft.com/office/2006/relationships/legacyDiagramText" Target="legacyDiagramText128.bin"/><Relationship Id="rId2" Type="http://schemas.microsoft.com/office/2006/relationships/legacyDiagramText" Target="legacyDiagramText118.bin"/><Relationship Id="rId1" Type="http://schemas.microsoft.com/office/2006/relationships/legacyDiagramText" Target="legacyDiagramText117.bin"/><Relationship Id="rId6" Type="http://schemas.microsoft.com/office/2006/relationships/legacyDiagramText" Target="legacyDiagramText122.bin"/><Relationship Id="rId11" Type="http://schemas.microsoft.com/office/2006/relationships/legacyDiagramText" Target="legacyDiagramText127.bin"/><Relationship Id="rId5" Type="http://schemas.microsoft.com/office/2006/relationships/legacyDiagramText" Target="legacyDiagramText121.bin"/><Relationship Id="rId10" Type="http://schemas.microsoft.com/office/2006/relationships/legacyDiagramText" Target="legacyDiagramText126.bin"/><Relationship Id="rId4" Type="http://schemas.microsoft.com/office/2006/relationships/legacyDiagramText" Target="legacyDiagramText120.bin"/><Relationship Id="rId9" Type="http://schemas.microsoft.com/office/2006/relationships/legacyDiagramText" Target="legacyDiagramText125.bin"/></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11.bin"/><Relationship Id="rId3" Type="http://schemas.microsoft.com/office/2006/relationships/legacyDiagramText" Target="legacyDiagramText6.bin"/><Relationship Id="rId7" Type="http://schemas.microsoft.com/office/2006/relationships/legacyDiagramText" Target="legacyDiagramText10.bin"/><Relationship Id="rId12" Type="http://schemas.microsoft.com/office/2006/relationships/legacyDiagramText" Target="legacyDiagramText15.bin"/><Relationship Id="rId2" Type="http://schemas.microsoft.com/office/2006/relationships/legacyDiagramText" Target="legacyDiagramText5.bin"/><Relationship Id="rId1" Type="http://schemas.microsoft.com/office/2006/relationships/legacyDiagramText" Target="legacyDiagramText4.bin"/><Relationship Id="rId6" Type="http://schemas.microsoft.com/office/2006/relationships/legacyDiagramText" Target="legacyDiagramText9.bin"/><Relationship Id="rId11" Type="http://schemas.microsoft.com/office/2006/relationships/legacyDiagramText" Target="legacyDiagramText14.bin"/><Relationship Id="rId5" Type="http://schemas.microsoft.com/office/2006/relationships/legacyDiagramText" Target="legacyDiagramText8.bin"/><Relationship Id="rId10" Type="http://schemas.microsoft.com/office/2006/relationships/legacyDiagramText" Target="legacyDiagramText13.bin"/><Relationship Id="rId4" Type="http://schemas.microsoft.com/office/2006/relationships/legacyDiagramText" Target="legacyDiagramText7.bin"/><Relationship Id="rId9" Type="http://schemas.microsoft.com/office/2006/relationships/legacyDiagramText" Target="legacyDiagramText12.bin"/></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18.bin"/><Relationship Id="rId2" Type="http://schemas.microsoft.com/office/2006/relationships/legacyDiagramText" Target="legacyDiagramText17.bin"/><Relationship Id="rId1" Type="http://schemas.microsoft.com/office/2006/relationships/legacyDiagramText" Target="legacyDiagramText16.bin"/><Relationship Id="rId5" Type="http://schemas.microsoft.com/office/2006/relationships/legacyDiagramText" Target="legacyDiagramText20.bin"/><Relationship Id="rId4" Type="http://schemas.microsoft.com/office/2006/relationships/legacyDiagramText" Target="legacyDiagramText19.bin"/></Relationships>
</file>

<file path=ppt/drawings/_rels/vmlDrawing4.vml.rels><?xml version="1.0" encoding="UTF-8" standalone="yes"?>
<Relationships xmlns="http://schemas.openxmlformats.org/package/2006/relationships"><Relationship Id="rId8" Type="http://schemas.microsoft.com/office/2006/relationships/legacyDiagramText" Target="legacyDiagramText28.bin"/><Relationship Id="rId3" Type="http://schemas.microsoft.com/office/2006/relationships/legacyDiagramText" Target="legacyDiagramText23.bin"/><Relationship Id="rId7" Type="http://schemas.microsoft.com/office/2006/relationships/legacyDiagramText" Target="legacyDiagramText27.bin"/><Relationship Id="rId12" Type="http://schemas.microsoft.com/office/2006/relationships/legacyDiagramText" Target="legacyDiagramText32.bin"/><Relationship Id="rId2" Type="http://schemas.microsoft.com/office/2006/relationships/legacyDiagramText" Target="legacyDiagramText22.bin"/><Relationship Id="rId1" Type="http://schemas.microsoft.com/office/2006/relationships/legacyDiagramText" Target="legacyDiagramText21.bin"/><Relationship Id="rId6" Type="http://schemas.microsoft.com/office/2006/relationships/legacyDiagramText" Target="legacyDiagramText26.bin"/><Relationship Id="rId11" Type="http://schemas.microsoft.com/office/2006/relationships/legacyDiagramText" Target="legacyDiagramText31.bin"/><Relationship Id="rId5" Type="http://schemas.microsoft.com/office/2006/relationships/legacyDiagramText" Target="legacyDiagramText25.bin"/><Relationship Id="rId10" Type="http://schemas.microsoft.com/office/2006/relationships/legacyDiagramText" Target="legacyDiagramText30.bin"/><Relationship Id="rId4" Type="http://schemas.microsoft.com/office/2006/relationships/legacyDiagramText" Target="legacyDiagramText24.bin"/><Relationship Id="rId9" Type="http://schemas.microsoft.com/office/2006/relationships/legacyDiagramText" Target="legacyDiagramText29.bin"/></Relationships>
</file>

<file path=ppt/drawings/_rels/vmlDrawing5.vml.rels><?xml version="1.0" encoding="UTF-8" standalone="yes"?>
<Relationships xmlns="http://schemas.openxmlformats.org/package/2006/relationships"><Relationship Id="rId8" Type="http://schemas.microsoft.com/office/2006/relationships/legacyDiagramText" Target="legacyDiagramText40.bin"/><Relationship Id="rId3" Type="http://schemas.microsoft.com/office/2006/relationships/legacyDiagramText" Target="legacyDiagramText35.bin"/><Relationship Id="rId7" Type="http://schemas.microsoft.com/office/2006/relationships/legacyDiagramText" Target="legacyDiagramText39.bin"/><Relationship Id="rId12" Type="http://schemas.microsoft.com/office/2006/relationships/legacyDiagramText" Target="legacyDiagramText44.bin"/><Relationship Id="rId2" Type="http://schemas.microsoft.com/office/2006/relationships/legacyDiagramText" Target="legacyDiagramText34.bin"/><Relationship Id="rId1" Type="http://schemas.microsoft.com/office/2006/relationships/legacyDiagramText" Target="legacyDiagramText33.bin"/><Relationship Id="rId6" Type="http://schemas.microsoft.com/office/2006/relationships/legacyDiagramText" Target="legacyDiagramText38.bin"/><Relationship Id="rId11" Type="http://schemas.microsoft.com/office/2006/relationships/legacyDiagramText" Target="legacyDiagramText43.bin"/><Relationship Id="rId5" Type="http://schemas.microsoft.com/office/2006/relationships/legacyDiagramText" Target="legacyDiagramText37.bin"/><Relationship Id="rId10" Type="http://schemas.microsoft.com/office/2006/relationships/legacyDiagramText" Target="legacyDiagramText42.bin"/><Relationship Id="rId4" Type="http://schemas.microsoft.com/office/2006/relationships/legacyDiagramText" Target="legacyDiagramText36.bin"/><Relationship Id="rId9" Type="http://schemas.microsoft.com/office/2006/relationships/legacyDiagramText" Target="legacyDiagramText41.bin"/></Relationships>
</file>

<file path=ppt/drawings/_rels/vmlDrawing6.vml.rels><?xml version="1.0" encoding="UTF-8" standalone="yes"?>
<Relationships xmlns="http://schemas.openxmlformats.org/package/2006/relationships"><Relationship Id="rId8" Type="http://schemas.microsoft.com/office/2006/relationships/legacyDiagramText" Target="legacyDiagramText52.bin"/><Relationship Id="rId3" Type="http://schemas.microsoft.com/office/2006/relationships/legacyDiagramText" Target="legacyDiagramText47.bin"/><Relationship Id="rId7" Type="http://schemas.microsoft.com/office/2006/relationships/legacyDiagramText" Target="legacyDiagramText51.bin"/><Relationship Id="rId12" Type="http://schemas.microsoft.com/office/2006/relationships/legacyDiagramText" Target="legacyDiagramText56.bin"/><Relationship Id="rId2" Type="http://schemas.microsoft.com/office/2006/relationships/legacyDiagramText" Target="legacyDiagramText46.bin"/><Relationship Id="rId1" Type="http://schemas.microsoft.com/office/2006/relationships/legacyDiagramText" Target="legacyDiagramText45.bin"/><Relationship Id="rId6" Type="http://schemas.microsoft.com/office/2006/relationships/legacyDiagramText" Target="legacyDiagramText50.bin"/><Relationship Id="rId11" Type="http://schemas.microsoft.com/office/2006/relationships/legacyDiagramText" Target="legacyDiagramText55.bin"/><Relationship Id="rId5" Type="http://schemas.microsoft.com/office/2006/relationships/legacyDiagramText" Target="legacyDiagramText49.bin"/><Relationship Id="rId10" Type="http://schemas.microsoft.com/office/2006/relationships/legacyDiagramText" Target="legacyDiagramText54.bin"/><Relationship Id="rId4" Type="http://schemas.microsoft.com/office/2006/relationships/legacyDiagramText" Target="legacyDiagramText48.bin"/><Relationship Id="rId9" Type="http://schemas.microsoft.com/office/2006/relationships/legacyDiagramText" Target="legacyDiagramText53.bin"/></Relationships>
</file>

<file path=ppt/drawings/_rels/vmlDrawing7.vml.rels><?xml version="1.0" encoding="UTF-8" standalone="yes"?>
<Relationships xmlns="http://schemas.openxmlformats.org/package/2006/relationships"><Relationship Id="rId8" Type="http://schemas.microsoft.com/office/2006/relationships/legacyDiagramText" Target="legacyDiagramText64.bin"/><Relationship Id="rId3" Type="http://schemas.microsoft.com/office/2006/relationships/legacyDiagramText" Target="legacyDiagramText59.bin"/><Relationship Id="rId7" Type="http://schemas.microsoft.com/office/2006/relationships/legacyDiagramText" Target="legacyDiagramText63.bin"/><Relationship Id="rId12" Type="http://schemas.microsoft.com/office/2006/relationships/legacyDiagramText" Target="legacyDiagramText68.bin"/><Relationship Id="rId2" Type="http://schemas.microsoft.com/office/2006/relationships/legacyDiagramText" Target="legacyDiagramText58.bin"/><Relationship Id="rId1" Type="http://schemas.microsoft.com/office/2006/relationships/legacyDiagramText" Target="legacyDiagramText57.bin"/><Relationship Id="rId6" Type="http://schemas.microsoft.com/office/2006/relationships/legacyDiagramText" Target="legacyDiagramText62.bin"/><Relationship Id="rId11" Type="http://schemas.microsoft.com/office/2006/relationships/legacyDiagramText" Target="legacyDiagramText67.bin"/><Relationship Id="rId5" Type="http://schemas.microsoft.com/office/2006/relationships/legacyDiagramText" Target="legacyDiagramText61.bin"/><Relationship Id="rId10" Type="http://schemas.microsoft.com/office/2006/relationships/legacyDiagramText" Target="legacyDiagramText66.bin"/><Relationship Id="rId4" Type="http://schemas.microsoft.com/office/2006/relationships/legacyDiagramText" Target="legacyDiagramText60.bin"/><Relationship Id="rId9" Type="http://schemas.microsoft.com/office/2006/relationships/legacyDiagramText" Target="legacyDiagramText65.bin"/></Relationships>
</file>

<file path=ppt/drawings/_rels/vmlDrawing8.vml.rels><?xml version="1.0" encoding="UTF-8" standalone="yes"?>
<Relationships xmlns="http://schemas.openxmlformats.org/package/2006/relationships"><Relationship Id="rId8" Type="http://schemas.microsoft.com/office/2006/relationships/legacyDiagramText" Target="legacyDiagramText76.bin"/><Relationship Id="rId3" Type="http://schemas.microsoft.com/office/2006/relationships/legacyDiagramText" Target="legacyDiagramText71.bin"/><Relationship Id="rId7" Type="http://schemas.microsoft.com/office/2006/relationships/legacyDiagramText" Target="legacyDiagramText75.bin"/><Relationship Id="rId12" Type="http://schemas.microsoft.com/office/2006/relationships/legacyDiagramText" Target="legacyDiagramText80.bin"/><Relationship Id="rId2" Type="http://schemas.microsoft.com/office/2006/relationships/legacyDiagramText" Target="legacyDiagramText70.bin"/><Relationship Id="rId1" Type="http://schemas.microsoft.com/office/2006/relationships/legacyDiagramText" Target="legacyDiagramText69.bin"/><Relationship Id="rId6" Type="http://schemas.microsoft.com/office/2006/relationships/legacyDiagramText" Target="legacyDiagramText74.bin"/><Relationship Id="rId11" Type="http://schemas.microsoft.com/office/2006/relationships/legacyDiagramText" Target="legacyDiagramText79.bin"/><Relationship Id="rId5" Type="http://schemas.microsoft.com/office/2006/relationships/legacyDiagramText" Target="legacyDiagramText73.bin"/><Relationship Id="rId10" Type="http://schemas.microsoft.com/office/2006/relationships/legacyDiagramText" Target="legacyDiagramText78.bin"/><Relationship Id="rId4" Type="http://schemas.microsoft.com/office/2006/relationships/legacyDiagramText" Target="legacyDiagramText72.bin"/><Relationship Id="rId9" Type="http://schemas.microsoft.com/office/2006/relationships/legacyDiagramText" Target="legacyDiagramText77.bin"/></Relationships>
</file>

<file path=ppt/drawings/_rels/vmlDrawing9.vml.rels><?xml version="1.0" encoding="UTF-8" standalone="yes"?>
<Relationships xmlns="http://schemas.openxmlformats.org/package/2006/relationships"><Relationship Id="rId8" Type="http://schemas.microsoft.com/office/2006/relationships/legacyDiagramText" Target="legacyDiagramText88.bin"/><Relationship Id="rId3" Type="http://schemas.microsoft.com/office/2006/relationships/legacyDiagramText" Target="legacyDiagramText83.bin"/><Relationship Id="rId7" Type="http://schemas.microsoft.com/office/2006/relationships/legacyDiagramText" Target="legacyDiagramText87.bin"/><Relationship Id="rId12" Type="http://schemas.microsoft.com/office/2006/relationships/legacyDiagramText" Target="legacyDiagramText92.bin"/><Relationship Id="rId2" Type="http://schemas.microsoft.com/office/2006/relationships/legacyDiagramText" Target="legacyDiagramText82.bin"/><Relationship Id="rId1" Type="http://schemas.microsoft.com/office/2006/relationships/legacyDiagramText" Target="legacyDiagramText81.bin"/><Relationship Id="rId6" Type="http://schemas.microsoft.com/office/2006/relationships/legacyDiagramText" Target="legacyDiagramText86.bin"/><Relationship Id="rId11" Type="http://schemas.microsoft.com/office/2006/relationships/legacyDiagramText" Target="legacyDiagramText91.bin"/><Relationship Id="rId5" Type="http://schemas.microsoft.com/office/2006/relationships/legacyDiagramText" Target="legacyDiagramText85.bin"/><Relationship Id="rId10" Type="http://schemas.microsoft.com/office/2006/relationships/legacyDiagramText" Target="legacyDiagramText90.bin"/><Relationship Id="rId4" Type="http://schemas.microsoft.com/office/2006/relationships/legacyDiagramText" Target="legacyDiagramText84.bin"/><Relationship Id="rId9" Type="http://schemas.microsoft.com/office/2006/relationships/legacyDiagramText" Target="legacyDiagramText89.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62E23-25E0-41E7-8255-C6CE79BB6854}" type="datetimeFigureOut">
              <a:rPr lang="en-US" smtClean="0"/>
              <a:pPr/>
              <a:t>20/10/2009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3564F4-AE2B-499E-978D-F96F4926D3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E6C43-77E6-431A-96C8-C48E8AFC2ECE}" type="slidenum">
              <a:rPr lang="en-US"/>
              <a:pPr/>
              <a:t>3</a:t>
            </a:fld>
            <a:endParaRPr lang="en-US" dirty="0"/>
          </a:p>
        </p:txBody>
      </p:sp>
      <p:sp>
        <p:nvSpPr>
          <p:cNvPr id="280578"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dirty="0"/>
          </a:p>
        </p:txBody>
      </p:sp>
      <p:sp>
        <p:nvSpPr>
          <p:cNvPr id="280579" name="Rectangle 3"/>
          <p:cNvSpPr>
            <a:spLocks noGrp="1" noRot="1" noChangeAspect="1" noChangeArrowheads="1"/>
          </p:cNvSpPr>
          <p:nvPr>
            <p:ph type="sldImg"/>
          </p:nvPr>
        </p:nvSpPr>
        <p:spPr bwMode="auto">
          <a:xfrm>
            <a:off x="1152525" y="692150"/>
            <a:ext cx="4554538" cy="3416300"/>
          </a:xfrm>
          <a:prstGeom prst="rect">
            <a:avLst/>
          </a:prstGeom>
          <a:noFill/>
          <a:ln w="12700" cap="flat">
            <a:solidFill>
              <a:schemeClr val="tx1"/>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D29993F-229E-43E9-8089-732CB4CCE0C2}" type="slidenum">
              <a:rPr lang="en-US" smtClean="0"/>
              <a:pPr/>
              <a:t>27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6B33F592-3884-417A-8A8E-B931BDB7D138}" type="slidenum">
              <a:rPr lang="en-US" smtClean="0"/>
              <a:pPr/>
              <a:t>31</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marL="228600" indent="-228600">
              <a:buFontTx/>
              <a:buAutoNum type="arabicPeriod"/>
            </a:pPr>
            <a:r>
              <a:rPr lang="en-US" smtClean="0"/>
              <a:t>COX: Some enzymes in this pathway have restricted tissue distribution. Note opposing effects of PGI2(endothelial cells) and TXA2(platelets). PGD2 and PGE2 (mast cells). PGs involved in pathogenesis of pain and fever in inflammation, esp. PGE2. CLINICAL IMPORTANCE: There are 2 forms of COX: COX 1 and COX 2. COX 1 is present in gastric mucosa, PGs it protect against acid damage. Aspirin and NSAIDS (ibuprofen) inhibit COX 1 and COX 2, thus all PGs synthesis </a:t>
            </a:r>
            <a:r>
              <a:rPr lang="en-US" smtClean="0">
                <a:sym typeface="Wingdings" pitchFamily="2" charset="2"/>
              </a:rPr>
              <a:t> treat fever and pain BUT predispose to gastric ulceration. Selective COX 2 inhibitors (rofecoxib and celecoxib) can avoid gastric ulceration BUT may induce a prothrombotic state (because they inhibit PGI2 synthesis more than TXA2)</a:t>
            </a:r>
          </a:p>
          <a:p>
            <a:pPr marL="228600" indent="-228600">
              <a:buFontTx/>
              <a:buAutoNum type="arabicPeriod"/>
            </a:pPr>
            <a:r>
              <a:rPr lang="en-US" smtClean="0"/>
              <a:t>LTB4 (neutrophils and macrophages). LTC4, D4, &amp; E4 (mast cells)</a:t>
            </a:r>
          </a:p>
          <a:p>
            <a:pPr marL="228600" indent="-228600">
              <a:buFontTx/>
              <a:buAutoNum type="arabicPeriod"/>
            </a:pPr>
            <a:r>
              <a:rPr lang="en-US" smtClean="0"/>
              <a:t>Lipoxins function mainly as inhibitors of inflammation.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75BE6427-FD45-48DC-B9E9-F5BF7963EB55}" type="slidenum">
              <a:rPr lang="en-US" smtClean="0"/>
              <a:pPr/>
              <a:t>32</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712B2D2F-F9F2-4944-9225-F47EA64A3CCC}" type="slidenum">
              <a:rPr lang="en-US" smtClean="0"/>
              <a:pPr/>
              <a:t>33</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smtClean="0"/>
              <a:t>100 to 1000 times more potent that histamine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1CFB0D9F-40B6-43FE-A20A-A875D0D8F350}" type="slidenum">
              <a:rPr lang="en-US" smtClean="0"/>
              <a:pPr/>
              <a:t>37</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9E86D8FC-5766-4D77-842C-1AD6B3B5A72F}" type="slidenum">
              <a:rPr lang="en-US" smtClean="0"/>
              <a:pPr/>
              <a:t>38</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r>
              <a:rPr lang="en-US" smtClean="0"/>
              <a:t>Producing leukocytes and thus replacing the ones being consumed during inflammation and immune responses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ED37B33C-0F78-4513-8E8B-EA5C9DDB43A1}" type="slidenum">
              <a:rPr lang="en-US" smtClean="0"/>
              <a:pPr/>
              <a:t>39</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en-US" smtClean="0"/>
              <a:t>Interleukins are called so in reference to their ability to mediate communications between leukocytes. However, many IL act on cells other than leukocytes, and many cytokines that act on leukocytes are not called IL, for historical reasons.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76C205DE-D8D5-4CD3-8E03-B9C5A973BE55}" type="slidenum">
              <a:rPr lang="en-US" smtClean="0"/>
              <a:pPr/>
              <a:t>43</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smtClean="0"/>
              <a:t>Although TNF and IL-1 are secreted at the site of inflammation, they may enter circulation… reaction that is often associated with infection  and inflammatory disease. Components of this reaction are: fever, lethargy, hepatic syn. of acute-phase proteins, metabolic wasting (cahcexia), neutrophil release to the circ., and release of adrenocorticotropic hormone (inducing corticosteroid syn. And release)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0D81FD8-211A-44A6-B596-F4BAB8C1861B}" type="slidenum">
              <a:rPr lang="en-US" smtClean="0"/>
              <a:pPr/>
              <a:t>45</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042FF6D4-47B4-451F-8254-CDABDEB1F713}" type="slidenum">
              <a:rPr lang="en-US" smtClean="0"/>
              <a:pPr/>
              <a:t>46</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r>
              <a:rPr lang="en-US" smtClean="0"/>
              <a:t>Leukocyte activation increases the affinity of the leukocyte integrin to its ligand on endothelial cells.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04451764-0C19-4E1B-AC26-1BAFEDE1DC49}" type="slidenum">
              <a:rPr lang="en-US" smtClean="0"/>
              <a:pPr/>
              <a:t>14</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a:buFontTx/>
              <a:buChar char="•"/>
            </a:pPr>
            <a:r>
              <a:rPr lang="en-US" smtClean="0"/>
              <a:t>Cell-derived (AKA local) are: sequestered in intracellular granules, secreted upon cellular activation (e.g. Histamine in mast cells). OR synthesized de novo in response to a stimulus (e.g. PG and cytokines)</a:t>
            </a:r>
          </a:p>
          <a:p>
            <a:pPr>
              <a:buFontTx/>
              <a:buChar char="•"/>
            </a:pPr>
            <a:r>
              <a:rPr lang="en-US" smtClean="0"/>
              <a:t>Plasma-Protein-Derived (AKA circulating mediators) : acquire their biologic activities by proteolytic cleavage.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6B6CB634-B21F-4221-BE8B-C1FC6DA2C3CB}" type="slidenum">
              <a:rPr lang="en-US" smtClean="0"/>
              <a:pPr/>
              <a:t>47</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7CF90928-8B50-4762-A3FE-F24E965FDE43}" type="slidenum">
              <a:rPr lang="en-US" smtClean="0"/>
              <a:pPr/>
              <a:t>49</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6EC1886A-A79D-43D4-934D-9A0735E34150}" type="slidenum">
              <a:rPr lang="en-US" smtClean="0"/>
              <a:pPr/>
              <a:t>50</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r>
              <a:rPr lang="en-US" smtClean="0"/>
              <a:t>iNOS induced by a number of inflammatory cytokines (IL-1, TNF, &amp; IFN-y) and bacterial endotoxin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88094B26-7846-4F5F-A0E0-ABB8D6D0FF0E}" type="slidenum">
              <a:rPr lang="en-US" smtClean="0"/>
              <a:pPr/>
              <a:t>53</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41162021-39E4-4F33-8A21-EE62016CB02F}" type="slidenum">
              <a:rPr lang="en-US" smtClean="0"/>
              <a:pPr/>
              <a:t>55</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180C374-998A-44E1-A2C4-8C9BDD17C597}" type="slidenum">
              <a:rPr lang="en-US" smtClean="0"/>
              <a:pPr/>
              <a:t>16</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8F2F5BC9-2CD2-4DE4-91F5-48ABFBDBB5D6}" type="slidenum">
              <a:rPr lang="en-US" smtClean="0"/>
              <a:pPr/>
              <a:t>17</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a:buFontTx/>
              <a:buChar cha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E2CA3C1A-CD79-4284-A329-F1AD9C2976ED}" type="slidenum">
              <a:rPr lang="en-US" smtClean="0"/>
              <a:pPr/>
              <a:t>19</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a:buFontTx/>
              <a:buChar char="•"/>
            </a:pPr>
            <a:r>
              <a:rPr lang="en-US" smtClean="0"/>
              <a:t>Endothelial cells at the site of inflammation</a:t>
            </a:r>
          </a:p>
          <a:p>
            <a:pPr>
              <a:buFontTx/>
              <a:buChar char="•"/>
            </a:pPr>
            <a:r>
              <a:rPr lang="en-US" smtClean="0"/>
              <a:t>Leukocytes recruited to the site form the blood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006BBCA-6157-40DD-A536-4D13B8D96630}" type="slidenum">
              <a:rPr lang="en-US" smtClean="0"/>
              <a:pPr/>
              <a:t>21</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ABA3E03-8ED1-44E5-A3CA-C419D5E99E60}" type="slidenum">
              <a:rPr lang="en-US" smtClean="0"/>
              <a:pPr/>
              <a:t>22</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a:buFontTx/>
              <a:buChar char="•"/>
            </a:pPr>
            <a:r>
              <a:rPr lang="en-US" smtClean="0"/>
              <a:t>Amines are decarboxylated amino acids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032AF894-B215-47E8-B930-EC7AA2696D22}" type="slidenum">
              <a:rPr lang="en-US" smtClean="0"/>
              <a:pPr/>
              <a:t>24</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a:buSzPct val="75000"/>
              <a:buFont typeface="Wingdings" pitchFamily="2" charset="2"/>
              <a:buNone/>
            </a:pPr>
            <a:r>
              <a:rPr lang="en-US" smtClean="0"/>
              <a:t>Histamine is the principal mediator of the immediate phase of increased vascular permeability, inducing venular endothelial contraction and interendothelial gaps.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0EC297CA-19A9-490B-A514-6C393AB7DF27}" type="slidenum">
              <a:rPr lang="en-US" smtClean="0"/>
              <a:pPr/>
              <a:t>25</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marL="228600" indent="-228600">
              <a:buFontTx/>
              <a:buAutoNum type="arabicPeriod"/>
            </a:pPr>
            <a:r>
              <a:rPr lang="en-US" smtClean="0"/>
              <a:t>Trauma, heat</a:t>
            </a:r>
          </a:p>
          <a:p>
            <a:pPr marL="228600" indent="-228600">
              <a:buFontTx/>
              <a:buAutoNum type="arabicPeriod"/>
            </a:pPr>
            <a:r>
              <a:rPr lang="en-US" smtClean="0"/>
              <a:t>Binding of IgE antibodies to Fc receptors on mast cells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EB23857-1660-490D-B7F7-896FE1A0B191}" type="datetimeFigureOut">
              <a:rPr lang="en-US" smtClean="0"/>
              <a:pPr/>
              <a:t>20/10/2009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8DBA6F9-B24D-43EC-8D36-E1235002CACC}"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B23857-1660-490D-B7F7-896FE1A0B191}" type="datetimeFigureOut">
              <a:rPr lang="en-US" smtClean="0"/>
              <a:pPr/>
              <a:t>20/10/2009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DBA6F9-B24D-43EC-8D36-E1235002CA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B23857-1660-490D-B7F7-896FE1A0B191}" type="datetimeFigureOut">
              <a:rPr lang="en-US" smtClean="0"/>
              <a:pPr/>
              <a:t>20/10/2009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DBA6F9-B24D-43EC-8D36-E1235002CA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CE0F6EDA-5219-45F5-8497-357C60FBA3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B23857-1660-490D-B7F7-896FE1A0B191}" type="datetimeFigureOut">
              <a:rPr lang="en-US" smtClean="0"/>
              <a:pPr/>
              <a:t>20/10/2009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DBA6F9-B24D-43EC-8D36-E1235002CA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EB23857-1660-490D-B7F7-896FE1A0B191}" type="datetimeFigureOut">
              <a:rPr lang="en-US" smtClean="0"/>
              <a:pPr/>
              <a:t>20/10/2009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8DBA6F9-B24D-43EC-8D36-E1235002CACC}"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B23857-1660-490D-B7F7-896FE1A0B191}" type="datetimeFigureOut">
              <a:rPr lang="en-US" smtClean="0"/>
              <a:pPr/>
              <a:t>20/10/2009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8DBA6F9-B24D-43EC-8D36-E1235002CACC}"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B23857-1660-490D-B7F7-896FE1A0B191}" type="datetimeFigureOut">
              <a:rPr lang="en-US" smtClean="0"/>
              <a:pPr/>
              <a:t>20/10/2009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8DBA6F9-B24D-43EC-8D36-E1235002CA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EB23857-1660-490D-B7F7-896FE1A0B191}" type="datetimeFigureOut">
              <a:rPr lang="en-US" smtClean="0"/>
              <a:pPr/>
              <a:t>20/10/2009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8DBA6F9-B24D-43EC-8D36-E1235002CACC}"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B23857-1660-490D-B7F7-896FE1A0B191}" type="datetimeFigureOut">
              <a:rPr lang="en-US" smtClean="0"/>
              <a:pPr/>
              <a:t>20/10/2009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8DBA6F9-B24D-43EC-8D36-E1235002C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EB23857-1660-490D-B7F7-896FE1A0B191}" type="datetimeFigureOut">
              <a:rPr lang="en-US" smtClean="0"/>
              <a:pPr/>
              <a:t>20/10/2009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8DBA6F9-B24D-43EC-8D36-E1235002CACC}"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EB23857-1660-490D-B7F7-896FE1A0B191}" type="datetimeFigureOut">
              <a:rPr lang="en-US" smtClean="0"/>
              <a:pPr/>
              <a:t>20/10/2009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8DBA6F9-B24D-43EC-8D36-E1235002CACC}"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EB23857-1660-490D-B7F7-896FE1A0B191}" type="datetimeFigureOut">
              <a:rPr lang="en-US" smtClean="0"/>
              <a:pPr/>
              <a:t>20/10/2009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8DBA6F9-B24D-43EC-8D36-E1235002CACC}"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kern="0" dirty="0" smtClean="0">
                <a:solidFill>
                  <a:schemeClr val="hlink"/>
                </a:solidFill>
                <a:latin typeface="Arial" charset="0"/>
                <a:cs typeface="Times New Roman" pitchFamily="18" charset="0"/>
              </a:rPr>
              <a:t/>
            </a:r>
            <a:br>
              <a:rPr lang="en-US" b="1" kern="0" dirty="0" smtClean="0">
                <a:solidFill>
                  <a:schemeClr val="hlink"/>
                </a:solidFill>
                <a:latin typeface="Arial" charset="0"/>
                <a:cs typeface="Times New Roman" pitchFamily="18" charset="0"/>
              </a:rPr>
            </a:br>
            <a:r>
              <a:rPr lang="en-US" b="1" kern="0" dirty="0" smtClean="0">
                <a:solidFill>
                  <a:schemeClr val="hlink"/>
                </a:solidFill>
                <a:latin typeface="Arial" charset="0"/>
                <a:cs typeface="Times New Roman" pitchFamily="18" charset="0"/>
              </a:rPr>
              <a:t/>
            </a:r>
            <a:br>
              <a:rPr lang="en-US" b="1" kern="0" dirty="0" smtClean="0">
                <a:solidFill>
                  <a:schemeClr val="hlink"/>
                </a:solidFill>
                <a:latin typeface="Arial" charset="0"/>
                <a:cs typeface="Times New Roman" pitchFamily="18" charset="0"/>
              </a:rPr>
            </a:br>
            <a:r>
              <a:rPr lang="en-US" b="1" kern="0" dirty="0" smtClean="0">
                <a:solidFill>
                  <a:schemeClr val="hlink"/>
                </a:solidFill>
                <a:latin typeface="Arial" charset="0"/>
                <a:cs typeface="Times New Roman" pitchFamily="18" charset="0"/>
              </a:rPr>
              <a:t/>
            </a:r>
            <a:br>
              <a:rPr lang="en-US" b="1" kern="0" dirty="0" smtClean="0">
                <a:solidFill>
                  <a:schemeClr val="hlink"/>
                </a:solidFill>
                <a:latin typeface="Arial" charset="0"/>
                <a:cs typeface="Times New Roman" pitchFamily="18" charset="0"/>
              </a:rPr>
            </a:br>
            <a:r>
              <a:rPr lang="en-US" b="1" kern="0" dirty="0" smtClean="0">
                <a:solidFill>
                  <a:schemeClr val="hlink"/>
                </a:solidFill>
                <a:latin typeface="Arial" charset="0"/>
                <a:cs typeface="Times New Roman" pitchFamily="18" charset="0"/>
              </a:rPr>
              <a:t/>
            </a:r>
            <a:br>
              <a:rPr lang="en-US" b="1" kern="0" dirty="0" smtClean="0">
                <a:solidFill>
                  <a:schemeClr val="hlink"/>
                </a:solidFill>
                <a:latin typeface="Arial" charset="0"/>
                <a:cs typeface="Times New Roman" pitchFamily="18" charset="0"/>
              </a:rPr>
            </a:br>
            <a:r>
              <a:rPr lang="en-US" b="1" kern="0" dirty="0" smtClean="0">
                <a:solidFill>
                  <a:schemeClr val="hlink"/>
                </a:solidFill>
                <a:latin typeface="Arial" charset="0"/>
                <a:cs typeface="Times New Roman" pitchFamily="18" charset="0"/>
              </a:rPr>
              <a:t>Chemical mediators</a:t>
            </a:r>
            <a:r>
              <a:rPr lang="en-US" b="1" i="1" kern="0" dirty="0" smtClean="0">
                <a:solidFill>
                  <a:schemeClr val="tx2"/>
                </a:solidFill>
                <a:cs typeface="Times New Roman" pitchFamily="18" charset="0"/>
              </a:rPr>
              <a:t/>
            </a:r>
            <a:br>
              <a:rPr lang="en-US" b="1" i="1" kern="0" dirty="0" smtClean="0">
                <a:solidFill>
                  <a:schemeClr val="tx2"/>
                </a:solidFill>
                <a:cs typeface="Times New Roman" pitchFamily="18" charset="0"/>
              </a:rPr>
            </a:br>
            <a:endParaRPr lang="en-US" dirty="0"/>
          </a:p>
        </p:txBody>
      </p:sp>
      <p:sp>
        <p:nvSpPr>
          <p:cNvPr id="3" name="Subtitle 2"/>
          <p:cNvSpPr>
            <a:spLocks noGrp="1"/>
          </p:cNvSpPr>
          <p:nvPr>
            <p:ph type="subTitle" idx="1"/>
          </p:nvPr>
        </p:nvSpPr>
        <p:spPr/>
        <p:txBody>
          <a:bodyPr/>
          <a:lstStyle/>
          <a:p>
            <a:r>
              <a:rPr lang="en-US" dirty="0" smtClean="0"/>
              <a:t>Acute and Chronic Inflammation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57224" y="928670"/>
            <a:ext cx="7086600" cy="3763963"/>
          </a:xfrm>
          <a:prstGeom prst="rect">
            <a:avLst/>
          </a:prstGeom>
        </p:spPr>
        <p:txBody>
          <a:bodyPr/>
          <a:lstStyle/>
          <a:p>
            <a:pPr marL="342900" indent="-342900" eaLnBrk="0" hangingPunct="0">
              <a:spcBef>
                <a:spcPct val="20000"/>
              </a:spcBef>
              <a:buClr>
                <a:schemeClr val="hlink"/>
              </a:buClr>
              <a:defRPr/>
            </a:pPr>
            <a:r>
              <a:rPr lang="en-US" sz="4300" b="1" kern="0" dirty="0">
                <a:solidFill>
                  <a:schemeClr val="hlink"/>
                </a:solidFill>
                <a:effectLst>
                  <a:outerShdw blurRad="38100" dist="25500" dir="5400000" algn="tl" rotWithShape="0">
                    <a:srgbClr val="000000">
                      <a:satMod val="180000"/>
                      <a:alpha val="75000"/>
                    </a:srgbClr>
                  </a:outerShdw>
                </a:effectLst>
                <a:latin typeface="Arial" charset="0"/>
                <a:ea typeface="+mj-ea"/>
                <a:cs typeface="Times New Roman" pitchFamily="18" charset="0"/>
              </a:rPr>
              <a:t>What are mediators?</a:t>
            </a:r>
          </a:p>
          <a:p>
            <a:pPr marL="342900" indent="-342900" eaLnBrk="0" hangingPunct="0">
              <a:spcBef>
                <a:spcPct val="20000"/>
              </a:spcBef>
              <a:buClr>
                <a:schemeClr val="hlink"/>
              </a:buClr>
              <a:defRPr/>
            </a:pPr>
            <a:endParaRPr kumimoji="0" lang="en-US" sz="3200" b="1" i="1" kern="0" dirty="0">
              <a:latin typeface="+mn-lt"/>
              <a:cs typeface="Arial" pitchFamily="34" charset="0"/>
            </a:endParaRPr>
          </a:p>
          <a:p>
            <a:pPr marL="342900" indent="-342900" eaLnBrk="0" hangingPunct="0">
              <a:spcBef>
                <a:spcPct val="20000"/>
              </a:spcBef>
              <a:buClr>
                <a:schemeClr val="hlink"/>
              </a:buClr>
              <a:defRPr/>
            </a:pPr>
            <a:r>
              <a:rPr kumimoji="0" lang="en-US" sz="3200" b="1" kern="0" dirty="0">
                <a:latin typeface="+mn-lt"/>
                <a:cs typeface="Arial" pitchFamily="34" charset="0"/>
              </a:rPr>
              <a:t>   </a:t>
            </a:r>
            <a:r>
              <a:rPr kumimoji="0" lang="en-US" sz="3200" kern="0" dirty="0">
                <a:latin typeface="+mn-lt"/>
                <a:cs typeface="Arial" pitchFamily="34" charset="0"/>
              </a:rPr>
              <a:t>A mediator is a substance or structure that mediates a specific response in a bodily tissue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1026"/>
          <p:cNvSpPr>
            <a:spLocks noGrp="1" noChangeArrowheads="1"/>
          </p:cNvSpPr>
          <p:nvPr>
            <p:ph type="title"/>
          </p:nvPr>
        </p:nvSpPr>
        <p:spPr>
          <a:xfrm>
            <a:off x="428596" y="0"/>
            <a:ext cx="8229600" cy="1143000"/>
          </a:xfrm>
        </p:spPr>
        <p:txBody>
          <a:bodyPr>
            <a:normAutofit/>
          </a:bodyPr>
          <a:lstStyle/>
          <a:p>
            <a:pPr algn="ctr"/>
            <a:r>
              <a:rPr lang="en-US" sz="3200" dirty="0" smtClean="0">
                <a:solidFill>
                  <a:srgbClr val="92D050"/>
                </a:solidFill>
              </a:rPr>
              <a:t/>
            </a:r>
            <a:br>
              <a:rPr lang="en-US" sz="3200" dirty="0" smtClean="0">
                <a:solidFill>
                  <a:srgbClr val="92D050"/>
                </a:solidFill>
              </a:rPr>
            </a:br>
            <a:r>
              <a:rPr lang="en-US" sz="3200" dirty="0" smtClean="0">
                <a:solidFill>
                  <a:srgbClr val="92D050"/>
                </a:solidFill>
              </a:rPr>
              <a:t>General </a:t>
            </a:r>
            <a:r>
              <a:rPr lang="en-US" sz="3200" dirty="0">
                <a:solidFill>
                  <a:srgbClr val="92D050"/>
                </a:solidFill>
              </a:rPr>
              <a:t>principles for chemical </a:t>
            </a:r>
            <a:r>
              <a:rPr lang="en-US" sz="3200" dirty="0" smtClean="0">
                <a:solidFill>
                  <a:srgbClr val="92D050"/>
                </a:solidFill>
              </a:rPr>
              <a:t>mediators</a:t>
            </a:r>
            <a:endParaRPr lang="en-US" dirty="0"/>
          </a:p>
        </p:txBody>
      </p:sp>
      <p:sp>
        <p:nvSpPr>
          <p:cNvPr id="244739" name="Rectangle 1027"/>
          <p:cNvSpPr>
            <a:spLocks noGrp="1" noChangeArrowheads="1"/>
          </p:cNvSpPr>
          <p:nvPr>
            <p:ph type="body" idx="1"/>
          </p:nvPr>
        </p:nvSpPr>
        <p:spPr>
          <a:xfrm>
            <a:off x="381000" y="1371600"/>
            <a:ext cx="8534400" cy="5105400"/>
          </a:xfrm>
        </p:spPr>
        <p:txBody>
          <a:bodyPr>
            <a:normAutofit/>
          </a:bodyPr>
          <a:lstStyle/>
          <a:p>
            <a:pPr>
              <a:buClr>
                <a:schemeClr val="bg2"/>
              </a:buClr>
              <a:buFontTx/>
              <a:buNone/>
            </a:pPr>
            <a:r>
              <a:rPr lang="en-US" sz="2800" dirty="0"/>
              <a:t>- </a:t>
            </a:r>
            <a:r>
              <a:rPr lang="en-US" sz="2400" dirty="0">
                <a:latin typeface="Arial" pitchFamily="34" charset="0"/>
              </a:rPr>
              <a:t>The chemical mediators are responsible for the events in acute inflammation  </a:t>
            </a:r>
          </a:p>
          <a:p>
            <a:pPr>
              <a:buClr>
                <a:schemeClr val="bg2"/>
              </a:buClr>
              <a:buFontTx/>
              <a:buChar char="-"/>
            </a:pPr>
            <a:r>
              <a:rPr lang="en-US" sz="2400" dirty="0" smtClean="0">
                <a:latin typeface="Arial" pitchFamily="34" charset="0"/>
              </a:rPr>
              <a:t>The </a:t>
            </a:r>
            <a:r>
              <a:rPr lang="en-US" sz="2400" dirty="0">
                <a:latin typeface="Arial" pitchFamily="34" charset="0"/>
              </a:rPr>
              <a:t>production of active mediators is triggered </a:t>
            </a:r>
            <a:r>
              <a:rPr lang="en-US" sz="2400" dirty="0" smtClean="0">
                <a:latin typeface="Arial" pitchFamily="34" charset="0"/>
              </a:rPr>
              <a:t>by:</a:t>
            </a:r>
          </a:p>
          <a:p>
            <a:pPr marL="754380" lvl="1" indent="-342900">
              <a:buClr>
                <a:schemeClr val="accent3">
                  <a:lumMod val="60000"/>
                  <a:lumOff val="40000"/>
                </a:schemeClr>
              </a:buClr>
              <a:buFont typeface="+mj-lt"/>
              <a:buAutoNum type="arabicPeriod"/>
            </a:pPr>
            <a:r>
              <a:rPr lang="en-US" sz="1800" dirty="0" smtClean="0">
                <a:latin typeface="Arial" pitchFamily="34" charset="0"/>
              </a:rPr>
              <a:t> </a:t>
            </a:r>
            <a:r>
              <a:rPr lang="en-US" sz="1800" dirty="0">
                <a:latin typeface="Arial" pitchFamily="34" charset="0"/>
              </a:rPr>
              <a:t>microbial products </a:t>
            </a:r>
            <a:endParaRPr lang="en-US" sz="1800" dirty="0" smtClean="0">
              <a:latin typeface="Arial" pitchFamily="34" charset="0"/>
            </a:endParaRPr>
          </a:p>
          <a:p>
            <a:pPr marL="754380" lvl="1" indent="-342900">
              <a:buClr>
                <a:schemeClr val="accent3">
                  <a:lumMod val="60000"/>
                  <a:lumOff val="40000"/>
                </a:schemeClr>
              </a:buClr>
              <a:buFont typeface="+mj-lt"/>
              <a:buAutoNum type="arabicPeriod"/>
            </a:pPr>
            <a:r>
              <a:rPr lang="en-US" sz="1800" dirty="0" smtClean="0">
                <a:latin typeface="Arial" pitchFamily="34" charset="0"/>
              </a:rPr>
              <a:t>host </a:t>
            </a:r>
            <a:r>
              <a:rPr lang="en-US" sz="1800" dirty="0">
                <a:latin typeface="Arial" pitchFamily="34" charset="0"/>
              </a:rPr>
              <a:t>proteins, such as the proteins of the complement, </a:t>
            </a:r>
            <a:r>
              <a:rPr lang="en-US" sz="1800" dirty="0" err="1">
                <a:latin typeface="Arial" pitchFamily="34" charset="0"/>
              </a:rPr>
              <a:t>kinin</a:t>
            </a:r>
            <a:r>
              <a:rPr lang="en-US" sz="1800" dirty="0">
                <a:latin typeface="Arial" pitchFamily="34" charset="0"/>
              </a:rPr>
              <a:t> and coagulation systems ( these are themselves activated by microbes and damaged tissues</a:t>
            </a:r>
            <a:r>
              <a:rPr lang="en-US" sz="1800" dirty="0" smtClean="0">
                <a:latin typeface="Arial" pitchFamily="34" charset="0"/>
              </a:rPr>
              <a:t>)</a:t>
            </a:r>
          </a:p>
          <a:p>
            <a:pPr>
              <a:buClr>
                <a:schemeClr val="bg2"/>
              </a:buClr>
              <a:buFontTx/>
              <a:buChar char="-"/>
            </a:pPr>
            <a:r>
              <a:rPr lang="en-US" sz="2400" dirty="0" smtClean="0">
                <a:latin typeface="Arial" pitchFamily="34" charset="0"/>
              </a:rPr>
              <a:t> </a:t>
            </a:r>
            <a:endParaRPr lang="en-US" sz="2400" dirty="0">
              <a:latin typeface="Arial" pitchFamily="34" charset="0"/>
            </a:endParaRPr>
          </a:p>
          <a:p>
            <a:pPr>
              <a:buClr>
                <a:schemeClr val="bg2"/>
              </a:buClr>
              <a:buFontTx/>
              <a:buNone/>
            </a:pPr>
            <a:r>
              <a:rPr lang="en-US" sz="2400" dirty="0">
                <a:latin typeface="Arial" pitchFamily="34" charset="0"/>
              </a:rPr>
              <a:t>-  Mediators </a:t>
            </a:r>
            <a:r>
              <a:rPr lang="en-US" sz="2400" dirty="0" smtClean="0">
                <a:latin typeface="Arial" pitchFamily="34" charset="0"/>
              </a:rPr>
              <a:t>derived </a:t>
            </a:r>
            <a:r>
              <a:rPr lang="en-US" sz="2400" dirty="0">
                <a:latin typeface="Arial" pitchFamily="34" charset="0"/>
              </a:rPr>
              <a:t>from plasma or from cells.</a:t>
            </a:r>
          </a:p>
          <a:p>
            <a:pPr>
              <a:buClr>
                <a:schemeClr val="bg2"/>
              </a:buClr>
              <a:buFontTx/>
              <a:buNone/>
            </a:pPr>
            <a:r>
              <a:rPr lang="en-US" sz="2400" dirty="0">
                <a:latin typeface="Arial" pitchFamily="34" charset="0"/>
              </a:rPr>
              <a:t>-  Most mediators perform their activity by initially binding to specific receptors on target cells. However, some have direct enzymatic or toxic activities.</a:t>
            </a:r>
          </a:p>
          <a:p>
            <a:pPr>
              <a:buClr>
                <a:schemeClr val="bg2"/>
              </a:buClr>
              <a:buFontTx/>
              <a:buNone/>
            </a:pPr>
            <a:endParaRPr lang="en-US" sz="2400" dirty="0">
              <a:latin typeface="Arial" pitchFamily="34" charset="0"/>
            </a:endParaRPr>
          </a:p>
          <a:p>
            <a:pPr>
              <a:buClr>
                <a:schemeClr val="bg2"/>
              </a:buClr>
              <a:buFontTx/>
              <a:buNone/>
            </a:pPr>
            <a:endParaRPr lang="en-US" sz="2400" dirty="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66800" y="152400"/>
            <a:ext cx="7772400" cy="838200"/>
          </a:xfrm>
        </p:spPr>
        <p:txBody>
          <a:bodyPr>
            <a:normAutofit fontScale="90000"/>
          </a:bodyPr>
          <a:lstStyle/>
          <a:p>
            <a:pPr algn="ctr"/>
            <a:r>
              <a:rPr lang="en-US" sz="3200" dirty="0">
                <a:solidFill>
                  <a:srgbClr val="92D050"/>
                </a:solidFill>
              </a:rPr>
              <a:t>General principles for chemical </a:t>
            </a:r>
            <a:r>
              <a:rPr lang="en-US" sz="3200" dirty="0" smtClean="0">
                <a:solidFill>
                  <a:srgbClr val="92D050"/>
                </a:solidFill>
              </a:rPr>
              <a:t>mediators</a:t>
            </a:r>
            <a:endParaRPr lang="en-US" dirty="0"/>
          </a:p>
        </p:txBody>
      </p:sp>
      <p:sp>
        <p:nvSpPr>
          <p:cNvPr id="105475" name="Rectangle 3"/>
          <p:cNvSpPr>
            <a:spLocks noGrp="1" noChangeArrowheads="1"/>
          </p:cNvSpPr>
          <p:nvPr>
            <p:ph type="body" idx="1"/>
          </p:nvPr>
        </p:nvSpPr>
        <p:spPr>
          <a:xfrm>
            <a:off x="428596" y="1000108"/>
            <a:ext cx="8358214" cy="5715000"/>
          </a:xfrm>
        </p:spPr>
        <p:txBody>
          <a:bodyPr/>
          <a:lstStyle/>
          <a:p>
            <a:pPr>
              <a:buClr>
                <a:schemeClr val="bg2"/>
              </a:buClr>
              <a:buFontTx/>
              <a:buChar char="-"/>
            </a:pPr>
            <a:r>
              <a:rPr lang="en-US" sz="2000" dirty="0" smtClean="0">
                <a:latin typeface="Arial" pitchFamily="34" charset="0"/>
              </a:rPr>
              <a:t>Mediators </a:t>
            </a:r>
            <a:r>
              <a:rPr lang="en-US" sz="2000" dirty="0">
                <a:latin typeface="Arial" pitchFamily="34" charset="0"/>
              </a:rPr>
              <a:t>may stimulate target cells to release secondary effector molecules, which may have activities similar (amplifying) or opposing (counter-regulating) the initial stimulus</a:t>
            </a:r>
            <a:r>
              <a:rPr lang="en-US" sz="2000" dirty="0" smtClean="0">
                <a:latin typeface="Arial" pitchFamily="34" charset="0"/>
              </a:rPr>
              <a:t>.</a:t>
            </a:r>
          </a:p>
          <a:p>
            <a:pPr>
              <a:buClr>
                <a:schemeClr val="bg2"/>
              </a:buClr>
              <a:buFontTx/>
              <a:buChar char="-"/>
            </a:pPr>
            <a:endParaRPr lang="en-US" sz="2000" dirty="0">
              <a:latin typeface="Arial" pitchFamily="34" charset="0"/>
            </a:endParaRPr>
          </a:p>
          <a:p>
            <a:pPr>
              <a:buClr>
                <a:schemeClr val="bg2"/>
              </a:buClr>
              <a:buFontTx/>
              <a:buNone/>
            </a:pPr>
            <a:r>
              <a:rPr lang="en-US" sz="2000" dirty="0" smtClean="0">
                <a:latin typeface="Arial" pitchFamily="34" charset="0"/>
              </a:rPr>
              <a:t>-  Mediators </a:t>
            </a:r>
            <a:r>
              <a:rPr lang="en-US" sz="2000" dirty="0">
                <a:latin typeface="Arial" pitchFamily="34" charset="0"/>
              </a:rPr>
              <a:t>may act on only one or a very few targets, or may have a widespread </a:t>
            </a:r>
            <a:r>
              <a:rPr lang="en-US" sz="2000" dirty="0" smtClean="0">
                <a:latin typeface="Arial" pitchFamily="34" charset="0"/>
              </a:rPr>
              <a:t>activity</a:t>
            </a:r>
          </a:p>
          <a:p>
            <a:pPr>
              <a:buClr>
                <a:schemeClr val="bg2"/>
              </a:buClr>
              <a:buFontTx/>
              <a:buNone/>
            </a:pPr>
            <a:endParaRPr lang="en-US" sz="2000" dirty="0">
              <a:latin typeface="Arial" pitchFamily="34" charset="0"/>
            </a:endParaRPr>
          </a:p>
          <a:p>
            <a:pPr>
              <a:buClr>
                <a:schemeClr val="bg2"/>
              </a:buClr>
              <a:buFontTx/>
              <a:buNone/>
            </a:pPr>
            <a:r>
              <a:rPr lang="en-US" sz="2000" dirty="0">
                <a:latin typeface="Arial" pitchFamily="34" charset="0"/>
              </a:rPr>
              <a:t>-  Mediator function is tightly regulated by:</a:t>
            </a:r>
          </a:p>
          <a:p>
            <a:pPr>
              <a:buClr>
                <a:schemeClr val="bg2"/>
              </a:buClr>
              <a:buFontTx/>
              <a:buNone/>
            </a:pPr>
            <a:r>
              <a:rPr lang="en-US" sz="2000" dirty="0">
                <a:latin typeface="Arial" pitchFamily="34" charset="0"/>
              </a:rPr>
              <a:t>        1. decay (e.g. AA metabolites)</a:t>
            </a:r>
          </a:p>
          <a:p>
            <a:pPr>
              <a:buClr>
                <a:schemeClr val="bg2"/>
              </a:buClr>
              <a:buFontTx/>
              <a:buNone/>
            </a:pPr>
            <a:r>
              <a:rPr lang="en-US" sz="2000" dirty="0">
                <a:latin typeface="Arial" pitchFamily="34" charset="0"/>
              </a:rPr>
              <a:t>	    2. inactivated by enzymes (</a:t>
            </a:r>
            <a:r>
              <a:rPr lang="en-US" sz="2000" dirty="0" err="1">
                <a:latin typeface="Arial" pitchFamily="34" charset="0"/>
              </a:rPr>
              <a:t>kininase</a:t>
            </a:r>
            <a:r>
              <a:rPr lang="en-US" sz="2000" dirty="0">
                <a:latin typeface="Arial" pitchFamily="34" charset="0"/>
              </a:rPr>
              <a:t> inactivates </a:t>
            </a:r>
            <a:r>
              <a:rPr lang="en-US" sz="2000" dirty="0" err="1">
                <a:latin typeface="Arial" pitchFamily="34" charset="0"/>
              </a:rPr>
              <a:t>bradykinin</a:t>
            </a:r>
            <a:r>
              <a:rPr lang="en-US" sz="2000" dirty="0">
                <a:latin typeface="Arial" pitchFamily="34" charset="0"/>
              </a:rPr>
              <a:t>) </a:t>
            </a:r>
          </a:p>
          <a:p>
            <a:pPr>
              <a:buClr>
                <a:schemeClr val="bg2"/>
              </a:buClr>
              <a:buFontTx/>
              <a:buNone/>
            </a:pPr>
            <a:r>
              <a:rPr lang="en-US" sz="2000" dirty="0">
                <a:latin typeface="Arial" pitchFamily="34" charset="0"/>
              </a:rPr>
              <a:t>        3. eliminated ( antioxidants scavenge toxic oxygen    	metabolites</a:t>
            </a:r>
            <a:r>
              <a:rPr lang="en-US" sz="2000" dirty="0" smtClean="0">
                <a:latin typeface="Arial" pitchFamily="34" charset="0"/>
              </a:rPr>
              <a:t>)</a:t>
            </a:r>
          </a:p>
          <a:p>
            <a:pPr>
              <a:buClr>
                <a:schemeClr val="bg2"/>
              </a:buClr>
              <a:buFontTx/>
              <a:buNone/>
            </a:pPr>
            <a:endParaRPr lang="en-US" sz="2000" dirty="0">
              <a:latin typeface="Arial" pitchFamily="34" charset="0"/>
            </a:endParaRPr>
          </a:p>
          <a:p>
            <a:pPr>
              <a:buClr>
                <a:schemeClr val="bg2"/>
              </a:buClr>
              <a:buFontTx/>
              <a:buNone/>
            </a:pPr>
            <a:r>
              <a:rPr lang="en-US" sz="2000" dirty="0">
                <a:latin typeface="Arial" pitchFamily="34" charset="0"/>
              </a:rPr>
              <a:t>-  A major reason for the checks and balances is that most mediators have the potential to cause harmful effects.</a:t>
            </a:r>
          </a:p>
          <a:p>
            <a:pPr>
              <a:buFontTx/>
              <a:buNone/>
            </a:pPr>
            <a:endParaRPr lang="en-US" sz="2000" dirty="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a:endParaRPr lang="ar-SA" dirty="0" smtClean="0"/>
          </a:p>
        </p:txBody>
      </p:sp>
      <p:sp>
        <p:nvSpPr>
          <p:cNvPr id="91139" name="Rectangle 3"/>
          <p:cNvSpPr>
            <a:spLocks noGrp="1" noChangeArrowheads="1"/>
          </p:cNvSpPr>
          <p:nvPr>
            <p:ph idx="1"/>
          </p:nvPr>
        </p:nvSpPr>
        <p:spPr/>
        <p:txBody>
          <a:bodyPr/>
          <a:lstStyle/>
          <a:p>
            <a:pPr algn="l" rtl="0">
              <a:lnSpc>
                <a:spcPct val="90000"/>
              </a:lnSpc>
            </a:pPr>
            <a:r>
              <a:rPr lang="en-US" sz="2800" dirty="0" smtClean="0">
                <a:cs typeface="Arial" charset="0"/>
              </a:rPr>
              <a:t>Exogenous mediators: Bacterial products</a:t>
            </a:r>
          </a:p>
          <a:p>
            <a:pPr algn="l" rtl="0">
              <a:lnSpc>
                <a:spcPct val="90000"/>
              </a:lnSpc>
              <a:buFont typeface="Wingdings" pitchFamily="2" charset="2"/>
              <a:buNone/>
            </a:pPr>
            <a:r>
              <a:rPr lang="en-US" sz="2800" dirty="0" smtClean="0">
                <a:cs typeface="Arial" charset="0"/>
              </a:rPr>
              <a:t> </a:t>
            </a:r>
          </a:p>
          <a:p>
            <a:pPr algn="l" rtl="0">
              <a:lnSpc>
                <a:spcPct val="90000"/>
              </a:lnSpc>
            </a:pPr>
            <a:r>
              <a:rPr lang="en-US" sz="2800" dirty="0" smtClean="0">
                <a:cs typeface="Arial" charset="0"/>
              </a:rPr>
              <a:t>Endogenous: host origin</a:t>
            </a:r>
          </a:p>
          <a:p>
            <a:pPr algn="l" rtl="0">
              <a:lnSpc>
                <a:spcPct val="90000"/>
              </a:lnSpc>
              <a:buFont typeface="Wingdings" pitchFamily="2" charset="2"/>
              <a:buNone/>
            </a:pPr>
            <a:endParaRPr lang="en-US" sz="2800" dirty="0" smtClean="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rganization Chart 2"/>
          <p:cNvGraphicFramePr>
            <a:graphicFrameLocks/>
          </p:cNvGraphicFramePr>
          <p:nvPr>
            <p:ph type="dgm" idx="1"/>
          </p:nvPr>
        </p:nvGraphicFramePr>
        <p:xfrm>
          <a:off x="500034" y="785794"/>
          <a:ext cx="8229600" cy="3657600"/>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eaLnBrk="1" hangingPunct="1"/>
            <a:r>
              <a:rPr lang="en-US" b="1" dirty="0" smtClean="0">
                <a:solidFill>
                  <a:srgbClr val="92D050"/>
                </a:solidFill>
              </a:rPr>
              <a:t>Chemical mediators</a:t>
            </a:r>
          </a:p>
        </p:txBody>
      </p:sp>
      <p:sp>
        <p:nvSpPr>
          <p:cNvPr id="92163" name="Rectangle 3"/>
          <p:cNvSpPr>
            <a:spLocks noGrp="1" noChangeArrowheads="1"/>
          </p:cNvSpPr>
          <p:nvPr>
            <p:ph sz="half" idx="1"/>
          </p:nvPr>
        </p:nvSpPr>
        <p:spPr>
          <a:xfrm>
            <a:off x="457200" y="1645920"/>
            <a:ext cx="4038600" cy="3497592"/>
          </a:xfrm>
          <a:ln>
            <a:solidFill>
              <a:srgbClr val="FFC000"/>
            </a:solidFill>
          </a:ln>
        </p:spPr>
        <p:txBody>
          <a:bodyPr>
            <a:normAutofit/>
          </a:bodyPr>
          <a:lstStyle/>
          <a:p>
            <a:pPr algn="l" rtl="0" eaLnBrk="1" hangingPunct="1"/>
            <a:r>
              <a:rPr lang="en-US" dirty="0" smtClean="0">
                <a:cs typeface="Arial" charset="0"/>
              </a:rPr>
              <a:t>Plasma-derived:</a:t>
            </a:r>
          </a:p>
          <a:p>
            <a:pPr marL="868680" lvl="1" indent="-457200" algn="l" rtl="0" eaLnBrk="1" hangingPunct="1">
              <a:buFont typeface="+mj-lt"/>
              <a:buAutoNum type="arabicPeriod"/>
            </a:pPr>
            <a:r>
              <a:rPr lang="en-US" dirty="0" smtClean="0"/>
              <a:t>Complement</a:t>
            </a:r>
          </a:p>
          <a:p>
            <a:pPr marL="868680" lvl="1" indent="-457200" algn="l" rtl="0" eaLnBrk="1" hangingPunct="1">
              <a:buFont typeface="+mj-lt"/>
              <a:buAutoNum type="arabicPeriod"/>
            </a:pPr>
            <a:r>
              <a:rPr lang="en-US" dirty="0" smtClean="0"/>
              <a:t> </a:t>
            </a:r>
            <a:r>
              <a:rPr lang="en-US" dirty="0" err="1" smtClean="0"/>
              <a:t>kinins</a:t>
            </a:r>
            <a:endParaRPr lang="en-US" dirty="0" smtClean="0"/>
          </a:p>
          <a:p>
            <a:pPr marL="868680" lvl="1" indent="-457200" algn="l" rtl="0" eaLnBrk="1" hangingPunct="1">
              <a:buFont typeface="+mj-lt"/>
              <a:buAutoNum type="arabicPeriod"/>
            </a:pPr>
            <a:r>
              <a:rPr lang="en-US" dirty="0" smtClean="0"/>
              <a:t>coagulation factors</a:t>
            </a:r>
          </a:p>
          <a:p>
            <a:pPr lvl="1" algn="l" rtl="0" eaLnBrk="1" hangingPunct="1"/>
            <a:endParaRPr lang="en-US" dirty="0" smtClean="0"/>
          </a:p>
          <a:p>
            <a:pPr lvl="1"/>
            <a:r>
              <a:rPr lang="en-US" dirty="0" smtClean="0"/>
              <a:t>Many in “pro-form” requiring activation (enzymatic cleavage)</a:t>
            </a:r>
          </a:p>
          <a:p>
            <a:pPr lvl="1"/>
            <a:endParaRPr lang="en-US" dirty="0" smtClean="0"/>
          </a:p>
          <a:p>
            <a:pPr lvl="1" algn="l" rtl="0" eaLnBrk="1" hangingPunct="1"/>
            <a:endParaRPr lang="en-US" dirty="0" smtClean="0"/>
          </a:p>
          <a:p>
            <a:pPr lvl="1" algn="l" rtl="0" eaLnBrk="1" hangingPunct="1">
              <a:buFontTx/>
              <a:buNone/>
            </a:pPr>
            <a:endParaRPr lang="en-US" dirty="0" smtClean="0"/>
          </a:p>
        </p:txBody>
      </p:sp>
      <p:sp>
        <p:nvSpPr>
          <p:cNvPr id="4" name="Content Placeholder 3"/>
          <p:cNvSpPr>
            <a:spLocks noGrp="1"/>
          </p:cNvSpPr>
          <p:nvPr>
            <p:ph sz="half" idx="2"/>
          </p:nvPr>
        </p:nvSpPr>
        <p:spPr>
          <a:xfrm>
            <a:off x="4643438" y="1714488"/>
            <a:ext cx="4038600" cy="3497592"/>
          </a:xfrm>
          <a:ln>
            <a:solidFill>
              <a:srgbClr val="FFC000"/>
            </a:solidFill>
          </a:ln>
        </p:spPr>
        <p:txBody>
          <a:bodyPr>
            <a:normAutofit/>
          </a:bodyPr>
          <a:lstStyle/>
          <a:p>
            <a:r>
              <a:rPr lang="en-US" dirty="0" smtClean="0">
                <a:cs typeface="Arial" charset="0"/>
              </a:rPr>
              <a:t>Cell-derived:</a:t>
            </a:r>
          </a:p>
          <a:p>
            <a:pPr marL="868680" lvl="1" indent="-457200">
              <a:buFont typeface="+mj-lt"/>
              <a:buAutoNum type="arabicPeriod"/>
            </a:pPr>
            <a:r>
              <a:rPr lang="en-US" dirty="0" smtClean="0"/>
              <a:t>Synthesized as needed (prostaglandin)</a:t>
            </a:r>
          </a:p>
          <a:p>
            <a:pPr marL="868680" lvl="1" indent="-457200">
              <a:buFont typeface="+mj-lt"/>
              <a:buAutoNum type="arabicPeriod"/>
            </a:pPr>
            <a:r>
              <a:rPr lang="en-US" dirty="0" smtClean="0"/>
              <a:t>Preformed, sequestered and released (mast cell histamine)</a:t>
            </a:r>
          </a:p>
          <a:p>
            <a:pPr lvl="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rganization Chart 2"/>
          <p:cNvGraphicFramePr>
            <a:graphicFrameLocks/>
          </p:cNvGraphicFramePr>
          <p:nvPr>
            <p:ph type="dgm" idx="1"/>
          </p:nvPr>
        </p:nvGraphicFramePr>
        <p:xfrm>
          <a:off x="285720" y="428604"/>
          <a:ext cx="8572528" cy="5929306"/>
        </p:xfrm>
        <a:graphic>
          <a:graphicData uri="http://schemas.openxmlformats.org/drawingml/2006/compatibility">
            <com:legacyDrawing xmlns:com="http://schemas.openxmlformats.org/drawingml/2006/compatibility" spid="_x0000_s2050"/>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5" name="Organization Chart 2"/>
          <p:cNvGraphicFramePr>
            <a:graphicFrameLocks/>
          </p:cNvGraphicFramePr>
          <p:nvPr>
            <p:ph type="dgm" idx="1"/>
          </p:nvPr>
        </p:nvGraphicFramePr>
        <p:xfrm>
          <a:off x="1371600" y="1219200"/>
          <a:ext cx="7610475" cy="4264025"/>
        </p:xfrm>
        <a:graphic>
          <a:graphicData uri="http://schemas.openxmlformats.org/drawingml/2006/compatibility">
            <com:legacyDrawing xmlns:com="http://schemas.openxmlformats.org/drawingml/2006/compatibility" spid="_x0000_s307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a:xfrm>
            <a:off x="785786" y="2063771"/>
            <a:ext cx="7924800" cy="1508105"/>
          </a:xfrm>
        </p:spPr>
        <p:txBody>
          <a:bodyPr>
            <a:spAutoFit/>
          </a:bodyPr>
          <a:lstStyle/>
          <a:p>
            <a:pPr algn="ctr"/>
            <a:r>
              <a:rPr lang="en-US" dirty="0" smtClean="0">
                <a:solidFill>
                  <a:srgbClr val="92D050"/>
                </a:solidFill>
              </a:rPr>
              <a:t>Cell-derived Chemical Mediators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a:r>
              <a:rPr lang="en-US" dirty="0" smtClean="0">
                <a:solidFill>
                  <a:srgbClr val="92D050"/>
                </a:solidFill>
              </a:rPr>
              <a:t>Cell-Derived Mediators</a:t>
            </a:r>
          </a:p>
        </p:txBody>
      </p:sp>
      <p:sp>
        <p:nvSpPr>
          <p:cNvPr id="98307" name="Rectangle 3"/>
          <p:cNvSpPr>
            <a:spLocks noGrp="1" noChangeArrowheads="1"/>
          </p:cNvSpPr>
          <p:nvPr>
            <p:ph type="body" idx="1"/>
          </p:nvPr>
        </p:nvSpPr>
        <p:spPr/>
        <p:txBody>
          <a:bodyPr/>
          <a:lstStyle/>
          <a:p>
            <a:pPr algn="l">
              <a:buFont typeface="Wingdings" pitchFamily="2" charset="2"/>
              <a:buNone/>
            </a:pPr>
            <a:r>
              <a:rPr lang="en-US" smtClean="0">
                <a:cs typeface="Arial" charset="0"/>
              </a:rPr>
              <a:t>Producing cells:</a:t>
            </a:r>
          </a:p>
          <a:p>
            <a:pPr algn="l">
              <a:buFont typeface="Wingdings" pitchFamily="2" charset="2"/>
              <a:buNone/>
            </a:pPr>
            <a:endParaRPr lang="en-US" smtClean="0">
              <a:cs typeface="Arial" charset="0"/>
            </a:endParaRPr>
          </a:p>
          <a:p>
            <a:pPr algn="l">
              <a:buSzPct val="65000"/>
              <a:buFont typeface="Wingdings" pitchFamily="2" charset="2"/>
              <a:buNone/>
            </a:pPr>
            <a:r>
              <a:rPr lang="en-US" smtClean="0">
                <a:cs typeface="Arial" charset="0"/>
              </a:rPr>
              <a:t>Tissue macrophages</a:t>
            </a:r>
          </a:p>
          <a:p>
            <a:pPr algn="l">
              <a:buSzPct val="65000"/>
              <a:buFont typeface="Wingdings" pitchFamily="2" charset="2"/>
              <a:buNone/>
            </a:pPr>
            <a:r>
              <a:rPr lang="en-US" smtClean="0">
                <a:cs typeface="Arial" charset="0"/>
              </a:rPr>
              <a:t>Mast cells</a:t>
            </a:r>
          </a:p>
          <a:p>
            <a:pPr algn="l">
              <a:buSzPct val="65000"/>
              <a:buFont typeface="Wingdings" pitchFamily="2" charset="2"/>
              <a:buNone/>
            </a:pPr>
            <a:r>
              <a:rPr lang="en-US" smtClean="0">
                <a:cs typeface="Arial" charset="0"/>
              </a:rPr>
              <a:t>Endothelial cells</a:t>
            </a:r>
          </a:p>
          <a:p>
            <a:pPr algn="l">
              <a:buSzPct val="65000"/>
              <a:buFont typeface="Wingdings" pitchFamily="2" charset="2"/>
              <a:buNone/>
            </a:pPr>
            <a:r>
              <a:rPr lang="en-US" smtClean="0">
                <a:cs typeface="Arial" charset="0"/>
              </a:rPr>
              <a:t>Leukocytes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dirty="0"/>
              <a:t>W.B. Saunders Company items and derived items Copyright (c) 1999 by W.B. Saunders Company</a:t>
            </a:r>
          </a:p>
        </p:txBody>
      </p:sp>
      <p:pic>
        <p:nvPicPr>
          <p:cNvPr id="278530" name="Picture 2" descr="f003002"/>
          <p:cNvPicPr>
            <a:picLocks noChangeAspect="1" noChangeArrowheads="1"/>
          </p:cNvPicPr>
          <p:nvPr/>
        </p:nvPicPr>
        <p:blipFill>
          <a:blip r:embed="rId2"/>
          <a:srcRect/>
          <a:stretch>
            <a:fillRect/>
          </a:stretch>
        </p:blipFill>
        <p:spPr bwMode="auto">
          <a:xfrm>
            <a:off x="2217738" y="228600"/>
            <a:ext cx="4335462" cy="6629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7335"/>
          <p:cNvPicPr>
            <a:picLocks noChangeAspect="1" noChangeArrowheads="1"/>
          </p:cNvPicPr>
          <p:nvPr/>
        </p:nvPicPr>
        <p:blipFill>
          <a:blip r:embed="rId2"/>
          <a:srcRect b="46512"/>
          <a:stretch>
            <a:fillRect/>
          </a:stretch>
        </p:blipFill>
        <p:spPr bwMode="auto">
          <a:xfrm>
            <a:off x="257432" y="2143116"/>
            <a:ext cx="8657968" cy="3071834"/>
          </a:xfrm>
          <a:prstGeom prst="rect">
            <a:avLst/>
          </a:prstGeom>
          <a:noFill/>
          <a:ln w="9525">
            <a:noFill/>
            <a:miter lim="800000"/>
            <a:headEnd/>
            <a:tailEnd/>
          </a:ln>
        </p:spPr>
      </p:pic>
      <p:sp>
        <p:nvSpPr>
          <p:cNvPr id="99331" name="TextBox 2"/>
          <p:cNvSpPr txBox="1">
            <a:spLocks noChangeArrowheads="1"/>
          </p:cNvSpPr>
          <p:nvPr/>
        </p:nvSpPr>
        <p:spPr bwMode="auto">
          <a:xfrm>
            <a:off x="3276600" y="1219200"/>
            <a:ext cx="4297363" cy="461963"/>
          </a:xfrm>
          <a:prstGeom prst="rect">
            <a:avLst/>
          </a:prstGeom>
          <a:noFill/>
          <a:ln w="9525">
            <a:noFill/>
            <a:miter lim="800000"/>
            <a:headEnd/>
            <a:tailEnd/>
          </a:ln>
        </p:spPr>
        <p:txBody>
          <a:bodyPr wrap="none">
            <a:spAutoFit/>
          </a:bodyPr>
          <a:lstStyle/>
          <a:p>
            <a:r>
              <a:rPr lang="en-US"/>
              <a:t>Cell-derived Chemical Mediators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rganization Chart 2"/>
          <p:cNvGraphicFramePr>
            <a:graphicFrameLocks/>
          </p:cNvGraphicFramePr>
          <p:nvPr>
            <p:ph type="dgm" idx="1"/>
          </p:nvPr>
        </p:nvGraphicFramePr>
        <p:xfrm>
          <a:off x="0" y="0"/>
          <a:ext cx="9144000" cy="6858000"/>
        </p:xfrm>
        <a:graphic>
          <a:graphicData uri="http://schemas.openxmlformats.org/drawingml/2006/compatibility">
            <com:legacyDrawing xmlns:com="http://schemas.openxmlformats.org/drawingml/2006/compatibility" spid="_x0000_s23554"/>
          </a:graphicData>
        </a:graphic>
      </p:graphicFrame>
      <p:sp>
        <p:nvSpPr>
          <p:cNvPr id="3" name="Right Arrow 2"/>
          <p:cNvSpPr/>
          <p:nvPr/>
        </p:nvSpPr>
        <p:spPr>
          <a:xfrm>
            <a:off x="1500166" y="12858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dirty="0" err="1" smtClean="0">
                <a:solidFill>
                  <a:srgbClr val="92D050"/>
                </a:solidFill>
              </a:rPr>
              <a:t>Vasoactive</a:t>
            </a:r>
            <a:r>
              <a:rPr lang="en-US" dirty="0" smtClean="0">
                <a:solidFill>
                  <a:srgbClr val="92D050"/>
                </a:solidFill>
              </a:rPr>
              <a:t> Amines</a:t>
            </a:r>
          </a:p>
        </p:txBody>
      </p:sp>
      <p:sp>
        <p:nvSpPr>
          <p:cNvPr id="100355" name="Rectangle 3"/>
          <p:cNvSpPr>
            <a:spLocks noGrp="1" noChangeArrowheads="1"/>
          </p:cNvSpPr>
          <p:nvPr>
            <p:ph type="body" idx="1"/>
          </p:nvPr>
        </p:nvSpPr>
        <p:spPr/>
        <p:txBody>
          <a:bodyPr/>
          <a:lstStyle/>
          <a:p>
            <a:pPr algn="ctr">
              <a:buFontTx/>
              <a:buNone/>
            </a:pPr>
            <a:endParaRPr lang="en-US" sz="3600" dirty="0" smtClean="0">
              <a:cs typeface="Arial" charset="0"/>
            </a:endParaRPr>
          </a:p>
          <a:p>
            <a:pPr algn="ctr">
              <a:buFontTx/>
              <a:buNone/>
            </a:pPr>
            <a:r>
              <a:rPr lang="en-US" sz="4400" dirty="0" smtClean="0">
                <a:cs typeface="Arial" charset="0"/>
              </a:rPr>
              <a:t>Histamine </a:t>
            </a:r>
          </a:p>
          <a:p>
            <a:pPr algn="ctr">
              <a:buFontTx/>
              <a:buNone/>
            </a:pPr>
            <a:r>
              <a:rPr lang="en-US" sz="4400" dirty="0" smtClean="0">
                <a:cs typeface="Arial" charset="0"/>
              </a:rPr>
              <a:t>&amp;</a:t>
            </a:r>
          </a:p>
          <a:p>
            <a:pPr algn="ctr">
              <a:buFontTx/>
              <a:buNone/>
            </a:pPr>
            <a:r>
              <a:rPr lang="en-US" sz="4400" dirty="0" smtClean="0">
                <a:cs typeface="Arial" charset="0"/>
              </a:rPr>
              <a:t>Serotonin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dirty="0" err="1" smtClean="0">
                <a:solidFill>
                  <a:srgbClr val="92D050"/>
                </a:solidFill>
              </a:rPr>
              <a:t>Vasoactive</a:t>
            </a:r>
            <a:r>
              <a:rPr lang="en-US" dirty="0" smtClean="0">
                <a:solidFill>
                  <a:srgbClr val="92D050"/>
                </a:solidFill>
              </a:rPr>
              <a:t> Amines</a:t>
            </a:r>
          </a:p>
        </p:txBody>
      </p:sp>
      <p:sp>
        <p:nvSpPr>
          <p:cNvPr id="101379" name="Rectangle 3"/>
          <p:cNvSpPr>
            <a:spLocks noGrp="1" noChangeArrowheads="1"/>
          </p:cNvSpPr>
          <p:nvPr>
            <p:ph type="body" idx="1"/>
          </p:nvPr>
        </p:nvSpPr>
        <p:spPr/>
        <p:txBody>
          <a:bodyPr/>
          <a:lstStyle/>
          <a:p>
            <a:endParaRPr lang="en-US" smtClean="0">
              <a:cs typeface="Arial" charset="0"/>
            </a:endParaRPr>
          </a:p>
          <a:p>
            <a:pPr algn="l">
              <a:buFont typeface="Wingdings" pitchFamily="2" charset="2"/>
              <a:buNone/>
            </a:pPr>
            <a:r>
              <a:rPr lang="en-US" smtClean="0">
                <a:cs typeface="Arial" charset="0"/>
              </a:rPr>
              <a:t>Among first mediators in </a:t>
            </a:r>
            <a:r>
              <a:rPr lang="en-US" u="sng" smtClean="0">
                <a:cs typeface="Arial" charset="0"/>
              </a:rPr>
              <a:t>acute</a:t>
            </a:r>
            <a:r>
              <a:rPr lang="en-US" smtClean="0">
                <a:cs typeface="Arial" charset="0"/>
              </a:rPr>
              <a:t> inflammatory reactions</a:t>
            </a:r>
          </a:p>
          <a:p>
            <a:pPr algn="l">
              <a:buFont typeface="Wingdings" pitchFamily="2" charset="2"/>
              <a:buNone/>
            </a:pPr>
            <a:endParaRPr lang="en-US" smtClean="0">
              <a:cs typeface="Arial" charset="0"/>
            </a:endParaRPr>
          </a:p>
          <a:p>
            <a:pPr algn="l">
              <a:buFont typeface="Wingdings" pitchFamily="2" charset="2"/>
              <a:buNone/>
            </a:pPr>
            <a:r>
              <a:rPr lang="en-US" smtClean="0">
                <a:cs typeface="Arial" charset="0"/>
              </a:rPr>
              <a:t>Preformed mediators in secretory granules</a:t>
            </a:r>
          </a:p>
          <a:p>
            <a:endParaRPr lang="en-US" smtClean="0">
              <a:cs typeface="Arial" charset="0"/>
            </a:endParaRPr>
          </a:p>
          <a:p>
            <a:endParaRPr lang="en-US" smtClean="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en-US" dirty="0" smtClean="0">
                <a:solidFill>
                  <a:srgbClr val="92D050"/>
                </a:solidFill>
              </a:rPr>
              <a:t>Histamine</a:t>
            </a:r>
          </a:p>
        </p:txBody>
      </p:sp>
      <p:sp>
        <p:nvSpPr>
          <p:cNvPr id="102403" name="Rectangle 3"/>
          <p:cNvSpPr>
            <a:spLocks noGrp="1" noChangeArrowheads="1"/>
          </p:cNvSpPr>
          <p:nvPr>
            <p:ph type="body" idx="1"/>
          </p:nvPr>
        </p:nvSpPr>
        <p:spPr>
          <a:xfrm>
            <a:off x="642910" y="1357298"/>
            <a:ext cx="8072494" cy="4175125"/>
          </a:xfrm>
        </p:spPr>
        <p:txBody>
          <a:bodyPr>
            <a:normAutofit lnSpcReduction="10000"/>
          </a:bodyPr>
          <a:lstStyle/>
          <a:p>
            <a:pPr marL="495300" indent="-495300" algn="l">
              <a:lnSpc>
                <a:spcPct val="90000"/>
              </a:lnSpc>
              <a:buFont typeface="Wingdings" pitchFamily="2" charset="2"/>
              <a:buNone/>
            </a:pPr>
            <a:r>
              <a:rPr lang="en-US" sz="2600" dirty="0" smtClean="0">
                <a:solidFill>
                  <a:schemeClr val="accent1">
                    <a:lumMod val="60000"/>
                    <a:lumOff val="40000"/>
                  </a:schemeClr>
                </a:solidFill>
                <a:latin typeface="Tahoma" pitchFamily="34" charset="0"/>
                <a:ea typeface="Tahoma" pitchFamily="34" charset="0"/>
                <a:cs typeface="Tahoma" pitchFamily="34" charset="0"/>
              </a:rPr>
              <a:t>Source:</a:t>
            </a:r>
          </a:p>
          <a:p>
            <a:pPr marL="495300" indent="-495300" algn="l">
              <a:lnSpc>
                <a:spcPct val="90000"/>
              </a:lnSpc>
              <a:buFont typeface="Wingdings" pitchFamily="2" charset="2"/>
              <a:buNone/>
            </a:pPr>
            <a:r>
              <a:rPr lang="en-US" sz="2600" dirty="0" smtClean="0">
                <a:latin typeface="Tahoma" pitchFamily="34" charset="0"/>
                <a:ea typeface="Tahoma" pitchFamily="34" charset="0"/>
                <a:cs typeface="Tahoma" pitchFamily="34" charset="0"/>
              </a:rPr>
              <a:t>    many cell types, esp. </a:t>
            </a:r>
            <a:r>
              <a:rPr lang="en-US" sz="2600" i="1" dirty="0" smtClean="0">
                <a:latin typeface="Tahoma" pitchFamily="34" charset="0"/>
                <a:ea typeface="Tahoma" pitchFamily="34" charset="0"/>
                <a:cs typeface="Tahoma" pitchFamily="34" charset="0"/>
              </a:rPr>
              <a:t>mast cells</a:t>
            </a:r>
            <a:r>
              <a:rPr lang="en-US" sz="2600" dirty="0" smtClean="0">
                <a:latin typeface="Tahoma" pitchFamily="34" charset="0"/>
                <a:ea typeface="Tahoma" pitchFamily="34" charset="0"/>
                <a:cs typeface="Tahoma" pitchFamily="34" charset="0"/>
              </a:rPr>
              <a:t>, </a:t>
            </a:r>
            <a:r>
              <a:rPr lang="en-US" sz="2600" i="1" dirty="0" smtClean="0">
                <a:latin typeface="Tahoma" pitchFamily="34" charset="0"/>
                <a:ea typeface="Tahoma" pitchFamily="34" charset="0"/>
                <a:cs typeface="Tahoma" pitchFamily="34" charset="0"/>
              </a:rPr>
              <a:t>circulating </a:t>
            </a:r>
            <a:r>
              <a:rPr lang="en-US" sz="2600" i="1" dirty="0" err="1" smtClean="0">
                <a:latin typeface="Tahoma" pitchFamily="34" charset="0"/>
                <a:ea typeface="Tahoma" pitchFamily="34" charset="0"/>
                <a:cs typeface="Tahoma" pitchFamily="34" charset="0"/>
              </a:rPr>
              <a:t>basophils</a:t>
            </a:r>
            <a:r>
              <a:rPr lang="en-US" sz="2600" dirty="0" smtClean="0">
                <a:latin typeface="Tahoma" pitchFamily="34" charset="0"/>
                <a:ea typeface="Tahoma" pitchFamily="34" charset="0"/>
                <a:cs typeface="Tahoma" pitchFamily="34" charset="0"/>
              </a:rPr>
              <a:t>, and </a:t>
            </a:r>
            <a:r>
              <a:rPr lang="en-US" sz="2600" i="1" dirty="0" smtClean="0">
                <a:latin typeface="Tahoma" pitchFamily="34" charset="0"/>
                <a:ea typeface="Tahoma" pitchFamily="34" charset="0"/>
                <a:cs typeface="Tahoma" pitchFamily="34" charset="0"/>
              </a:rPr>
              <a:t>platelets</a:t>
            </a:r>
          </a:p>
          <a:p>
            <a:pPr marL="495300" indent="-495300" algn="l">
              <a:lnSpc>
                <a:spcPct val="90000"/>
              </a:lnSpc>
              <a:buFont typeface="Wingdings" pitchFamily="2" charset="2"/>
              <a:buNone/>
            </a:pPr>
            <a:endParaRPr lang="en-US" sz="2600" i="1" u="sng" dirty="0" smtClean="0">
              <a:latin typeface="Tahoma" pitchFamily="34" charset="0"/>
              <a:ea typeface="Tahoma" pitchFamily="34" charset="0"/>
              <a:cs typeface="Tahoma" pitchFamily="34" charset="0"/>
            </a:endParaRPr>
          </a:p>
          <a:p>
            <a:pPr marL="495300" indent="-495300">
              <a:buNone/>
            </a:pPr>
            <a:r>
              <a:rPr lang="en-US" sz="2600" dirty="0" smtClean="0">
                <a:solidFill>
                  <a:schemeClr val="accent1">
                    <a:lumMod val="60000"/>
                    <a:lumOff val="40000"/>
                  </a:schemeClr>
                </a:solidFill>
                <a:latin typeface="Tahoma" pitchFamily="34" charset="0"/>
                <a:ea typeface="Tahoma" pitchFamily="34" charset="0"/>
                <a:cs typeface="Tahoma" pitchFamily="34" charset="0"/>
              </a:rPr>
              <a:t>Actions:</a:t>
            </a:r>
          </a:p>
          <a:p>
            <a:pPr marL="514350" indent="-514350" algn="l">
              <a:lnSpc>
                <a:spcPct val="90000"/>
              </a:lnSpc>
              <a:buSzPct val="75000"/>
              <a:buFont typeface="+mj-lt"/>
              <a:buAutoNum type="arabicPeriod"/>
            </a:pPr>
            <a:r>
              <a:rPr lang="en-US" sz="2600" dirty="0" smtClean="0">
                <a:latin typeface="Tahoma" pitchFamily="34" charset="0"/>
                <a:ea typeface="Tahoma" pitchFamily="34" charset="0"/>
                <a:cs typeface="Tahoma" pitchFamily="34" charset="0"/>
              </a:rPr>
              <a:t>ARTERIOLAR DILATION</a:t>
            </a:r>
          </a:p>
          <a:p>
            <a:pPr marL="514350" indent="-514350" algn="l">
              <a:lnSpc>
                <a:spcPct val="90000"/>
              </a:lnSpc>
              <a:buSzPct val="75000"/>
              <a:buFont typeface="+mj-lt"/>
              <a:buAutoNum type="arabicPeriod"/>
            </a:pPr>
            <a:r>
              <a:rPr lang="en-US" sz="2600" dirty="0" smtClean="0">
                <a:latin typeface="Tahoma" pitchFamily="34" charset="0"/>
                <a:ea typeface="Tahoma" pitchFamily="34" charset="0"/>
                <a:cs typeface="Tahoma" pitchFamily="34" charset="0"/>
              </a:rPr>
              <a:t>INCREASED VASCULAR PERMEABILITY (</a:t>
            </a:r>
            <a:r>
              <a:rPr lang="en-US" sz="2600" dirty="0" err="1" smtClean="0">
                <a:latin typeface="Tahoma" pitchFamily="34" charset="0"/>
                <a:ea typeface="Tahoma" pitchFamily="34" charset="0"/>
                <a:cs typeface="Tahoma" pitchFamily="34" charset="0"/>
              </a:rPr>
              <a:t>venular</a:t>
            </a:r>
            <a:r>
              <a:rPr lang="en-US" sz="2600" dirty="0" smtClean="0">
                <a:latin typeface="Tahoma" pitchFamily="34" charset="0"/>
                <a:ea typeface="Tahoma" pitchFamily="34" charset="0"/>
                <a:cs typeface="Tahoma" pitchFamily="34" charset="0"/>
              </a:rPr>
              <a:t> gaps)</a:t>
            </a:r>
          </a:p>
          <a:p>
            <a:pPr marL="514350" indent="-514350" algn="l">
              <a:lnSpc>
                <a:spcPct val="90000"/>
              </a:lnSpc>
              <a:buSzPct val="75000"/>
              <a:buFont typeface="+mj-lt"/>
              <a:buAutoNum type="arabicPeriod"/>
            </a:pPr>
            <a:r>
              <a:rPr lang="en-US" sz="2600" dirty="0" smtClean="0">
                <a:latin typeface="Tahoma" pitchFamily="34" charset="0"/>
                <a:ea typeface="Tahoma" pitchFamily="34" charset="0"/>
                <a:cs typeface="Tahoma" pitchFamily="34" charset="0"/>
              </a:rPr>
              <a:t>ENDOTHELIAL ACTIVATION</a:t>
            </a:r>
          </a:p>
          <a:p>
            <a:pPr marL="495300" indent="-495300" algn="l">
              <a:lnSpc>
                <a:spcPct val="90000"/>
              </a:lnSpc>
              <a:buSzPct val="75000"/>
              <a:buFont typeface="Wingdings" pitchFamily="2" charset="2"/>
              <a:buNone/>
            </a:pPr>
            <a:endParaRPr lang="en-US" sz="2600" dirty="0" smtClean="0">
              <a:latin typeface="Tahoma" pitchFamily="34" charset="0"/>
              <a:ea typeface="Tahoma" pitchFamily="34" charset="0"/>
              <a:cs typeface="Tahoma" pitchFamily="34" charset="0"/>
            </a:endParaRPr>
          </a:p>
          <a:p>
            <a:pPr marL="495300" indent="-495300" algn="l">
              <a:lnSpc>
                <a:spcPct val="90000"/>
              </a:lnSpc>
              <a:buFont typeface="Wingdings" pitchFamily="2" charset="2"/>
              <a:buNone/>
            </a:pPr>
            <a:r>
              <a:rPr lang="en-US" sz="2600" dirty="0" smtClean="0">
                <a:solidFill>
                  <a:schemeClr val="accent1">
                    <a:lumMod val="60000"/>
                    <a:lumOff val="40000"/>
                  </a:schemeClr>
                </a:solidFill>
                <a:latin typeface="Tahoma" pitchFamily="34" charset="0"/>
                <a:ea typeface="Tahoma" pitchFamily="34" charset="0"/>
                <a:cs typeface="Tahoma" pitchFamily="34" charset="0"/>
              </a:rPr>
              <a:t>Inactivated by:</a:t>
            </a:r>
          </a:p>
          <a:p>
            <a:pPr marL="495300" indent="-495300" algn="l">
              <a:lnSpc>
                <a:spcPct val="90000"/>
              </a:lnSpc>
              <a:buSzPct val="75000"/>
              <a:buFont typeface="Wingdings" pitchFamily="2" charset="2"/>
              <a:buNone/>
            </a:pPr>
            <a:r>
              <a:rPr lang="en-US" sz="2600" dirty="0" err="1" smtClean="0">
                <a:latin typeface="Tahoma" pitchFamily="34" charset="0"/>
                <a:ea typeface="Tahoma" pitchFamily="34" charset="0"/>
                <a:cs typeface="Tahoma" pitchFamily="34" charset="0"/>
              </a:rPr>
              <a:t>Histaminase</a:t>
            </a:r>
            <a:endParaRPr lang="en-US" sz="26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a:r>
              <a:rPr lang="en-US" dirty="0" smtClean="0">
                <a:solidFill>
                  <a:srgbClr val="92D050"/>
                </a:solidFill>
              </a:rPr>
              <a:t>Histamine</a:t>
            </a:r>
          </a:p>
        </p:txBody>
      </p:sp>
      <p:sp>
        <p:nvSpPr>
          <p:cNvPr id="103427" name="Rectangle 3"/>
          <p:cNvSpPr>
            <a:spLocks noGrp="1" noChangeArrowheads="1"/>
          </p:cNvSpPr>
          <p:nvPr>
            <p:ph type="body" idx="1"/>
          </p:nvPr>
        </p:nvSpPr>
        <p:spPr>
          <a:xfrm>
            <a:off x="1371600" y="1412875"/>
            <a:ext cx="7377113" cy="5040313"/>
          </a:xfrm>
        </p:spPr>
        <p:txBody>
          <a:bodyPr/>
          <a:lstStyle/>
          <a:p>
            <a:pPr marL="495300" indent="-495300" algn="l">
              <a:buFont typeface="Wingdings" pitchFamily="2" charset="2"/>
              <a:buNone/>
            </a:pPr>
            <a:r>
              <a:rPr lang="en-US" dirty="0" smtClean="0">
                <a:solidFill>
                  <a:schemeClr val="accent1">
                    <a:lumMod val="60000"/>
                    <a:lumOff val="40000"/>
                  </a:schemeClr>
                </a:solidFill>
                <a:cs typeface="Arial" charset="0"/>
              </a:rPr>
              <a:t>Stimuli of Release:</a:t>
            </a:r>
          </a:p>
          <a:p>
            <a:pPr marL="495300" indent="-495300" algn="l">
              <a:buFont typeface="Wingdings" pitchFamily="2" charset="2"/>
              <a:buNone/>
            </a:pPr>
            <a:r>
              <a:rPr lang="en-US" dirty="0" smtClean="0">
                <a:cs typeface="Arial" charset="0"/>
              </a:rPr>
              <a:t>Physical injury</a:t>
            </a:r>
          </a:p>
          <a:p>
            <a:pPr marL="495300" indent="-495300" algn="l">
              <a:buFont typeface="Wingdings" pitchFamily="2" charset="2"/>
              <a:buNone/>
            </a:pPr>
            <a:r>
              <a:rPr lang="en-US" dirty="0" smtClean="0">
                <a:cs typeface="Arial" charset="0"/>
              </a:rPr>
              <a:t>Immune reactions</a:t>
            </a:r>
          </a:p>
          <a:p>
            <a:pPr marL="495300" indent="-495300" algn="l">
              <a:buFont typeface="Wingdings" pitchFamily="2" charset="2"/>
              <a:buNone/>
            </a:pPr>
            <a:r>
              <a:rPr lang="en-US" dirty="0" smtClean="0">
                <a:cs typeface="Arial" charset="0"/>
              </a:rPr>
              <a:t>C3a and C5a fragments of complement (</a:t>
            </a:r>
            <a:r>
              <a:rPr lang="en-US" dirty="0" err="1" smtClean="0">
                <a:cs typeface="Arial" charset="0"/>
              </a:rPr>
              <a:t>anaphylatoxins</a:t>
            </a:r>
            <a:r>
              <a:rPr lang="en-US" dirty="0" smtClean="0">
                <a:cs typeface="Arial" charset="0"/>
              </a:rPr>
              <a:t>)</a:t>
            </a:r>
          </a:p>
          <a:p>
            <a:pPr marL="495300" indent="-495300" algn="l">
              <a:buFont typeface="Wingdings" pitchFamily="2" charset="2"/>
              <a:buNone/>
            </a:pPr>
            <a:r>
              <a:rPr lang="en-US" dirty="0" smtClean="0">
                <a:cs typeface="Arial" charset="0"/>
              </a:rPr>
              <a:t>Leukocyte-derived histamine-releasing proteins</a:t>
            </a:r>
          </a:p>
          <a:p>
            <a:pPr marL="495300" indent="-495300" algn="l">
              <a:buFont typeface="Wingdings" pitchFamily="2" charset="2"/>
              <a:buNone/>
            </a:pPr>
            <a:r>
              <a:rPr lang="en-US" dirty="0" err="1" smtClean="0">
                <a:cs typeface="Arial" charset="0"/>
              </a:rPr>
              <a:t>Neuropeptides</a:t>
            </a:r>
            <a:r>
              <a:rPr lang="en-US" dirty="0" smtClean="0">
                <a:cs typeface="Arial" charset="0"/>
              </a:rPr>
              <a:t> (e.g. substance P)</a:t>
            </a:r>
          </a:p>
          <a:p>
            <a:pPr marL="495300" indent="-495300" algn="l">
              <a:buFont typeface="Wingdings" pitchFamily="2" charset="2"/>
              <a:buNone/>
            </a:pPr>
            <a:r>
              <a:rPr lang="en-US" dirty="0" smtClean="0">
                <a:cs typeface="Arial" charset="0"/>
              </a:rPr>
              <a:t>Certain Cytokines (e.g. IL-1 and IL-8)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algn="ctr"/>
            <a:r>
              <a:rPr lang="en-US" sz="4000" dirty="0" smtClean="0">
                <a:solidFill>
                  <a:srgbClr val="92D050"/>
                </a:solidFill>
              </a:rPr>
              <a:t>Serotonin</a:t>
            </a:r>
            <a:br>
              <a:rPr lang="en-US" sz="4000" dirty="0" smtClean="0">
                <a:solidFill>
                  <a:srgbClr val="92D050"/>
                </a:solidFill>
              </a:rPr>
            </a:br>
            <a:r>
              <a:rPr lang="en-US" sz="4000" dirty="0" smtClean="0">
                <a:solidFill>
                  <a:srgbClr val="92D050"/>
                </a:solidFill>
              </a:rPr>
              <a:t>(5-HT)</a:t>
            </a:r>
          </a:p>
        </p:txBody>
      </p:sp>
      <p:sp>
        <p:nvSpPr>
          <p:cNvPr id="104451" name="Rectangle 3"/>
          <p:cNvSpPr>
            <a:spLocks noGrp="1" noChangeArrowheads="1"/>
          </p:cNvSpPr>
          <p:nvPr>
            <p:ph type="body" idx="1"/>
          </p:nvPr>
        </p:nvSpPr>
        <p:spPr/>
        <p:txBody>
          <a:bodyPr/>
          <a:lstStyle/>
          <a:p>
            <a:pPr algn="l">
              <a:buFont typeface="Wingdings" pitchFamily="2" charset="2"/>
              <a:buNone/>
            </a:pPr>
            <a:r>
              <a:rPr lang="en-US" dirty="0" smtClean="0">
                <a:solidFill>
                  <a:srgbClr val="FFC000"/>
                </a:solidFill>
                <a:cs typeface="Arial" charset="0"/>
              </a:rPr>
              <a:t>Source:</a:t>
            </a:r>
          </a:p>
          <a:p>
            <a:pPr algn="l">
              <a:buFont typeface="Wingdings" pitchFamily="2" charset="2"/>
              <a:buNone/>
            </a:pPr>
            <a:r>
              <a:rPr lang="en-US" dirty="0" smtClean="0">
                <a:cs typeface="Arial" charset="0"/>
              </a:rPr>
              <a:t>Platelets</a:t>
            </a:r>
          </a:p>
          <a:p>
            <a:pPr>
              <a:buNone/>
            </a:pPr>
            <a:r>
              <a:rPr lang="en-US" dirty="0" smtClean="0">
                <a:solidFill>
                  <a:srgbClr val="FFC000"/>
                </a:solidFill>
                <a:cs typeface="Arial" charset="0"/>
              </a:rPr>
              <a:t>Action:</a:t>
            </a:r>
          </a:p>
          <a:p>
            <a:pPr algn="l">
              <a:buFont typeface="Wingdings" pitchFamily="2" charset="2"/>
              <a:buNone/>
            </a:pPr>
            <a:r>
              <a:rPr lang="en-US" dirty="0" smtClean="0">
                <a:cs typeface="Arial" charset="0"/>
              </a:rPr>
              <a:t>Similar to histamine</a:t>
            </a:r>
          </a:p>
          <a:p>
            <a:pPr>
              <a:buNone/>
            </a:pPr>
            <a:r>
              <a:rPr lang="en-US" dirty="0" smtClean="0">
                <a:solidFill>
                  <a:srgbClr val="FFC000"/>
                </a:solidFill>
                <a:cs typeface="Arial" charset="0"/>
              </a:rPr>
              <a:t>Stimulus:</a:t>
            </a:r>
          </a:p>
          <a:p>
            <a:pPr algn="l">
              <a:buFont typeface="Wingdings" pitchFamily="2" charset="2"/>
              <a:buNone/>
            </a:pPr>
            <a:r>
              <a:rPr lang="en-US" dirty="0" smtClean="0">
                <a:cs typeface="Arial" charset="0"/>
              </a:rPr>
              <a:t>Platelet aggregation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rganization Chart 2"/>
          <p:cNvGraphicFramePr>
            <a:graphicFrameLocks/>
          </p:cNvGraphicFramePr>
          <p:nvPr>
            <p:ph type="dgm" idx="1"/>
          </p:nvPr>
        </p:nvGraphicFramePr>
        <p:xfrm>
          <a:off x="0" y="0"/>
          <a:ext cx="9144000" cy="6858000"/>
        </p:xfrm>
        <a:graphic>
          <a:graphicData uri="http://schemas.openxmlformats.org/drawingml/2006/compatibility">
            <com:legacyDrawing xmlns:com="http://schemas.openxmlformats.org/drawingml/2006/compatibility" spid="_x0000_s15362"/>
          </a:graphicData>
        </a:graphic>
      </p:graphicFrame>
      <p:sp>
        <p:nvSpPr>
          <p:cNvPr id="3" name="Right Arrow 2"/>
          <p:cNvSpPr>
            <a:spLocks noChangeArrowheads="1"/>
          </p:cNvSpPr>
          <p:nvPr/>
        </p:nvSpPr>
        <p:spPr bwMode="auto">
          <a:xfrm>
            <a:off x="1219200" y="1905000"/>
            <a:ext cx="977900" cy="484188"/>
          </a:xfrm>
          <a:prstGeom prst="rightArrow">
            <a:avLst>
              <a:gd name="adj1" fmla="val 50000"/>
              <a:gd name="adj2" fmla="val 50024"/>
            </a:avLst>
          </a:prstGeom>
          <a:solidFill>
            <a:srgbClr val="FF0000"/>
          </a:solidFill>
          <a:ln w="12700" cap="sq" algn="ctr">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a:r>
              <a:rPr lang="en-US" dirty="0" err="1" smtClean="0">
                <a:solidFill>
                  <a:srgbClr val="92D050"/>
                </a:solidFill>
              </a:rPr>
              <a:t>Eicosanoids</a:t>
            </a:r>
            <a:endParaRPr lang="en-US" dirty="0" smtClean="0">
              <a:solidFill>
                <a:srgbClr val="92D050"/>
              </a:solidFill>
            </a:endParaRPr>
          </a:p>
        </p:txBody>
      </p:sp>
      <p:sp>
        <p:nvSpPr>
          <p:cNvPr id="105475" name="Rectangle 3"/>
          <p:cNvSpPr>
            <a:spLocks noGrp="1" noChangeArrowheads="1"/>
          </p:cNvSpPr>
          <p:nvPr>
            <p:ph idx="1"/>
          </p:nvPr>
        </p:nvSpPr>
        <p:spPr/>
        <p:txBody>
          <a:bodyPr/>
          <a:lstStyle/>
          <a:p>
            <a:pPr algn="ctr">
              <a:buFontTx/>
              <a:buNone/>
            </a:pPr>
            <a:r>
              <a:rPr lang="en-US" dirty="0" err="1" smtClean="0">
                <a:cs typeface="Arial" charset="0"/>
              </a:rPr>
              <a:t>Eicosanoids</a:t>
            </a:r>
            <a:endParaRPr lang="en-US" dirty="0" smtClean="0">
              <a:cs typeface="Arial" charset="0"/>
            </a:endParaRPr>
          </a:p>
          <a:p>
            <a:pPr algn="ctr">
              <a:buFontTx/>
              <a:buNone/>
            </a:pPr>
            <a:r>
              <a:rPr lang="en-US" dirty="0" smtClean="0">
                <a:cs typeface="Arial" charset="0"/>
              </a:rPr>
              <a:t>=</a:t>
            </a:r>
          </a:p>
          <a:p>
            <a:pPr algn="ctr">
              <a:buFontTx/>
              <a:buNone/>
            </a:pPr>
            <a:r>
              <a:rPr lang="en-US" dirty="0" err="1" smtClean="0">
                <a:cs typeface="Arial" charset="0"/>
              </a:rPr>
              <a:t>Arachidonic</a:t>
            </a:r>
            <a:r>
              <a:rPr lang="en-US" dirty="0" smtClean="0">
                <a:cs typeface="Arial" charset="0"/>
              </a:rPr>
              <a:t> Acid (AA) Metabolites</a:t>
            </a:r>
          </a:p>
          <a:p>
            <a:pPr algn="ctr">
              <a:buFontTx/>
              <a:buNone/>
            </a:pPr>
            <a:r>
              <a:rPr lang="en-US" dirty="0" smtClean="0">
                <a:cs typeface="Arial" charset="0"/>
              </a:rPr>
              <a:t>=</a:t>
            </a:r>
          </a:p>
          <a:p>
            <a:pPr algn="ctr">
              <a:buFontTx/>
              <a:buNone/>
            </a:pPr>
            <a:r>
              <a:rPr lang="en-US" dirty="0" smtClean="0">
                <a:cs typeface="Arial" charset="0"/>
              </a:rPr>
              <a:t>Prostaglandins (PG),</a:t>
            </a:r>
          </a:p>
          <a:p>
            <a:pPr algn="ctr">
              <a:buFontTx/>
              <a:buNone/>
            </a:pPr>
            <a:r>
              <a:rPr lang="en-US" dirty="0" err="1" smtClean="0">
                <a:cs typeface="Arial" charset="0"/>
              </a:rPr>
              <a:t>Leukotrienes</a:t>
            </a:r>
            <a:r>
              <a:rPr lang="en-US" dirty="0" smtClean="0">
                <a:cs typeface="Arial" charset="0"/>
              </a:rPr>
              <a:t>,</a:t>
            </a:r>
          </a:p>
          <a:p>
            <a:pPr algn="ctr">
              <a:buFontTx/>
              <a:buNone/>
            </a:pPr>
            <a:r>
              <a:rPr lang="en-US" dirty="0" smtClean="0">
                <a:cs typeface="Arial" charset="0"/>
              </a:rPr>
              <a:t>and </a:t>
            </a:r>
            <a:r>
              <a:rPr lang="en-US" dirty="0" err="1" smtClean="0">
                <a:cs typeface="Arial" charset="0"/>
              </a:rPr>
              <a:t>Lipoxins</a:t>
            </a:r>
            <a:endParaRPr lang="en-US" dirty="0" smtClean="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ctr"/>
            <a:r>
              <a:rPr lang="en-US" dirty="0" err="1" smtClean="0">
                <a:solidFill>
                  <a:srgbClr val="92D050"/>
                </a:solidFill>
              </a:rPr>
              <a:t>Eicosanoids</a:t>
            </a:r>
            <a:endParaRPr lang="en-US" dirty="0" smtClean="0">
              <a:solidFill>
                <a:srgbClr val="92D050"/>
              </a:solidFill>
            </a:endParaRPr>
          </a:p>
        </p:txBody>
      </p:sp>
      <p:sp>
        <p:nvSpPr>
          <p:cNvPr id="106499" name="Rectangle 3"/>
          <p:cNvSpPr>
            <a:spLocks noGrp="1" noChangeArrowheads="1"/>
          </p:cNvSpPr>
          <p:nvPr>
            <p:ph idx="1"/>
          </p:nvPr>
        </p:nvSpPr>
        <p:spPr/>
        <p:txBody>
          <a:bodyPr/>
          <a:lstStyle/>
          <a:p>
            <a:pPr marL="571500" indent="-571500" algn="l">
              <a:lnSpc>
                <a:spcPct val="90000"/>
              </a:lnSpc>
              <a:buFont typeface="Wingdings" pitchFamily="2" charset="2"/>
              <a:buNone/>
            </a:pPr>
            <a:r>
              <a:rPr lang="en-US" dirty="0" smtClean="0">
                <a:cs typeface="Arial" charset="0"/>
              </a:rPr>
              <a:t>May be thought of as hormones </a:t>
            </a:r>
            <a:r>
              <a:rPr lang="en-US" i="1" dirty="0" smtClean="0">
                <a:cs typeface="Arial" charset="0"/>
              </a:rPr>
              <a:t>but  </a:t>
            </a:r>
            <a:r>
              <a:rPr lang="en-US" dirty="0" smtClean="0">
                <a:cs typeface="Arial" charset="0"/>
              </a:rPr>
              <a:t>they differ from hormones by:</a:t>
            </a:r>
          </a:p>
          <a:p>
            <a:pPr marL="1371600" lvl="2" indent="-571500" algn="l">
              <a:lnSpc>
                <a:spcPct val="90000"/>
              </a:lnSpc>
              <a:buFontTx/>
              <a:buNone/>
            </a:pPr>
            <a:r>
              <a:rPr lang="en-US" dirty="0" smtClean="0"/>
              <a:t>    Produced in all tissues</a:t>
            </a:r>
          </a:p>
          <a:p>
            <a:pPr marL="1371600" lvl="2" indent="-571500" algn="l">
              <a:lnSpc>
                <a:spcPct val="90000"/>
              </a:lnSpc>
              <a:buFontTx/>
              <a:buNone/>
            </a:pPr>
            <a:r>
              <a:rPr lang="en-US" dirty="0" smtClean="0"/>
              <a:t>    Act locally rather than after transport in                  blood to distant sites</a:t>
            </a:r>
          </a:p>
          <a:p>
            <a:pPr marL="1371600" lvl="2" indent="-571500" algn="l">
              <a:lnSpc>
                <a:spcPct val="90000"/>
              </a:lnSpc>
              <a:buFontTx/>
              <a:buNone/>
            </a:pPr>
            <a:r>
              <a:rPr lang="en-US" dirty="0" smtClean="0"/>
              <a:t>    Decay spontaneously OR </a:t>
            </a:r>
            <a:r>
              <a:rPr lang="en-US" dirty="0" err="1" smtClean="0"/>
              <a:t>enzymatically</a:t>
            </a:r>
            <a:endParaRPr lang="en-US" dirty="0" smtClean="0"/>
          </a:p>
          <a:p>
            <a:pPr marL="1371600" lvl="2" indent="-571500" algn="l">
              <a:lnSpc>
                <a:spcPct val="90000"/>
              </a:lnSpc>
              <a:buFontTx/>
              <a:buNone/>
            </a:pPr>
            <a:r>
              <a:rPr lang="en-US" dirty="0" smtClean="0"/>
              <a:t>    Have short half-life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26"/>
          <p:cNvSpPr>
            <a:spLocks noGrp="1" noChangeArrowheads="1"/>
          </p:cNvSpPr>
          <p:nvPr>
            <p:ph type="title"/>
          </p:nvPr>
        </p:nvSpPr>
        <p:spPr>
          <a:xfrm>
            <a:off x="714348" y="357166"/>
            <a:ext cx="7772400" cy="1143000"/>
          </a:xfrm>
          <a:noFill/>
          <a:ln/>
        </p:spPr>
        <p:txBody>
          <a:bodyPr lIns="90488" tIns="44450" rIns="90488" bIns="44450">
            <a:normAutofit fontScale="90000"/>
          </a:bodyPr>
          <a:lstStyle/>
          <a:p>
            <a:pPr algn="ctr"/>
            <a:r>
              <a:rPr lang="en-US" dirty="0"/>
              <a:t>Acute Inflammation</a:t>
            </a:r>
            <a:br>
              <a:rPr lang="en-US" dirty="0"/>
            </a:br>
            <a:r>
              <a:rPr lang="en-US" sz="3600" dirty="0">
                <a:solidFill>
                  <a:srgbClr val="CCFF99"/>
                </a:solidFill>
              </a:rPr>
              <a:t>Increased vascular permeability</a:t>
            </a:r>
          </a:p>
        </p:txBody>
      </p:sp>
      <p:pic>
        <p:nvPicPr>
          <p:cNvPr id="279556" name="Picture 1028" descr="f003003"/>
          <p:cNvPicPr>
            <a:picLocks noChangeAspect="1" noChangeArrowheads="1"/>
          </p:cNvPicPr>
          <p:nvPr/>
        </p:nvPicPr>
        <p:blipFill>
          <a:blip r:embed="rId3">
            <a:lum bright="-6000" contrast="18000"/>
          </a:blip>
          <a:srcRect/>
          <a:stretch>
            <a:fillRect/>
          </a:stretch>
        </p:blipFill>
        <p:spPr bwMode="auto">
          <a:xfrm>
            <a:off x="1500166" y="1520934"/>
            <a:ext cx="6119834" cy="5337065"/>
          </a:xfrm>
          <a:prstGeom prst="rect">
            <a:avLst/>
          </a:prstGeom>
          <a:noFill/>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a:r>
              <a:rPr lang="en-US" dirty="0" err="1" smtClean="0">
                <a:solidFill>
                  <a:srgbClr val="92D050"/>
                </a:solidFill>
              </a:rPr>
              <a:t>Eicosanoids</a:t>
            </a:r>
            <a:endParaRPr lang="en-US" dirty="0" smtClean="0">
              <a:solidFill>
                <a:srgbClr val="92D050"/>
              </a:solidFill>
            </a:endParaRPr>
          </a:p>
        </p:txBody>
      </p:sp>
      <p:sp>
        <p:nvSpPr>
          <p:cNvPr id="107523" name="Rectangle 3"/>
          <p:cNvSpPr>
            <a:spLocks noGrp="1" noChangeArrowheads="1"/>
          </p:cNvSpPr>
          <p:nvPr>
            <p:ph idx="1"/>
          </p:nvPr>
        </p:nvSpPr>
        <p:spPr/>
        <p:txBody>
          <a:bodyPr/>
          <a:lstStyle/>
          <a:p>
            <a:pPr algn="l">
              <a:buFont typeface="Wingdings" pitchFamily="2" charset="2"/>
              <a:buNone/>
            </a:pPr>
            <a:r>
              <a:rPr lang="en-US" dirty="0" smtClean="0">
                <a:solidFill>
                  <a:srgbClr val="FFC000"/>
                </a:solidFill>
                <a:cs typeface="Arial" charset="0"/>
              </a:rPr>
              <a:t>                     Source:</a:t>
            </a:r>
            <a:endParaRPr lang="en-US" u="sng" dirty="0" smtClean="0">
              <a:cs typeface="Arial" charset="0"/>
            </a:endParaRPr>
          </a:p>
          <a:p>
            <a:pPr algn="ctr">
              <a:buFontTx/>
              <a:buNone/>
            </a:pPr>
            <a:r>
              <a:rPr lang="en-US" dirty="0" smtClean="0">
                <a:cs typeface="Arial" charset="0"/>
              </a:rPr>
              <a:t>Leukocytes</a:t>
            </a:r>
          </a:p>
          <a:p>
            <a:pPr algn="ctr">
              <a:buFontTx/>
              <a:buNone/>
            </a:pPr>
            <a:r>
              <a:rPr lang="en-US" dirty="0" smtClean="0">
                <a:cs typeface="Arial" charset="0"/>
              </a:rPr>
              <a:t>Mast cells</a:t>
            </a:r>
          </a:p>
          <a:p>
            <a:pPr algn="ctr">
              <a:buFontTx/>
              <a:buNone/>
            </a:pPr>
            <a:r>
              <a:rPr lang="en-US" dirty="0" smtClean="0">
                <a:cs typeface="Arial" charset="0"/>
              </a:rPr>
              <a:t>Endothelial cells</a:t>
            </a:r>
          </a:p>
          <a:p>
            <a:pPr algn="ctr">
              <a:buFontTx/>
              <a:buNone/>
            </a:pPr>
            <a:r>
              <a:rPr lang="en-US" dirty="0" smtClean="0">
                <a:cs typeface="Arial" charset="0"/>
              </a:rPr>
              <a:t>Platelets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7" descr="showimage"/>
          <p:cNvPicPr>
            <a:picLocks noChangeAspect="1" noChangeArrowheads="1"/>
          </p:cNvPicPr>
          <p:nvPr/>
        </p:nvPicPr>
        <p:blipFill>
          <a:blip r:embed="rId3"/>
          <a:srcRect b="251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rganization Chart 2"/>
          <p:cNvGraphicFramePr>
            <a:graphicFrameLocks/>
          </p:cNvGraphicFramePr>
          <p:nvPr>
            <p:ph type="dgm" idx="1"/>
          </p:nvPr>
        </p:nvGraphicFramePr>
        <p:xfrm>
          <a:off x="381000" y="533400"/>
          <a:ext cx="8763000" cy="6324600"/>
        </p:xfrm>
        <a:graphic>
          <a:graphicData uri="http://schemas.openxmlformats.org/drawingml/2006/compatibility">
            <com:legacyDrawing xmlns:com="http://schemas.openxmlformats.org/drawingml/2006/compatibility" spid="_x0000_s16386"/>
          </a:graphicData>
        </a:graphic>
      </p:graphicFrame>
      <p:sp>
        <p:nvSpPr>
          <p:cNvPr id="5" name="Right Arrow 4"/>
          <p:cNvSpPr>
            <a:spLocks noChangeArrowheads="1"/>
          </p:cNvSpPr>
          <p:nvPr/>
        </p:nvSpPr>
        <p:spPr bwMode="auto">
          <a:xfrm>
            <a:off x="1752600" y="2895600"/>
            <a:ext cx="977900" cy="484188"/>
          </a:xfrm>
          <a:prstGeom prst="rightArrow">
            <a:avLst>
              <a:gd name="adj1" fmla="val 50000"/>
              <a:gd name="adj2" fmla="val 50024"/>
            </a:avLst>
          </a:prstGeom>
          <a:solidFill>
            <a:srgbClr val="FF0000"/>
          </a:solidFill>
          <a:ln w="12700" cap="sq" algn="ctr">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pPr algn="ctr"/>
            <a:r>
              <a:rPr lang="en-US" sz="4000" dirty="0" smtClean="0">
                <a:solidFill>
                  <a:srgbClr val="92D050"/>
                </a:solidFill>
              </a:rPr>
              <a:t>Platelet Activating Factor</a:t>
            </a:r>
            <a:br>
              <a:rPr lang="en-US" sz="4000" dirty="0" smtClean="0">
                <a:solidFill>
                  <a:srgbClr val="92D050"/>
                </a:solidFill>
              </a:rPr>
            </a:br>
            <a:r>
              <a:rPr lang="en-US" sz="4000" dirty="0" smtClean="0">
                <a:solidFill>
                  <a:srgbClr val="92D050"/>
                </a:solidFill>
              </a:rPr>
              <a:t>(PAF)</a:t>
            </a:r>
          </a:p>
        </p:txBody>
      </p:sp>
      <p:sp>
        <p:nvSpPr>
          <p:cNvPr id="109571" name="Rectangle 3"/>
          <p:cNvSpPr>
            <a:spLocks noGrp="1" noChangeArrowheads="1"/>
          </p:cNvSpPr>
          <p:nvPr>
            <p:ph idx="1"/>
          </p:nvPr>
        </p:nvSpPr>
        <p:spPr/>
        <p:txBody>
          <a:bodyPr/>
          <a:lstStyle/>
          <a:p>
            <a:pPr algn="l">
              <a:buFont typeface="Wingdings" pitchFamily="2" charset="2"/>
              <a:buNone/>
            </a:pPr>
            <a:r>
              <a:rPr lang="en-US" dirty="0" smtClean="0">
                <a:cs typeface="Arial" charset="0"/>
              </a:rPr>
              <a:t>Another </a:t>
            </a:r>
            <a:r>
              <a:rPr lang="en-US" dirty="0" err="1" smtClean="0">
                <a:cs typeface="Arial" charset="0"/>
              </a:rPr>
              <a:t>phospholipid</a:t>
            </a:r>
            <a:r>
              <a:rPr lang="en-US" dirty="0" smtClean="0">
                <a:cs typeface="Arial" charset="0"/>
              </a:rPr>
              <a:t> derivative</a:t>
            </a:r>
          </a:p>
          <a:p>
            <a:pPr algn="l">
              <a:buFont typeface="Wingdings" pitchFamily="2" charset="2"/>
              <a:buNone/>
            </a:pPr>
            <a:r>
              <a:rPr lang="en-US" dirty="0" smtClean="0">
                <a:cs typeface="Arial" charset="0"/>
              </a:rPr>
              <a:t>Very potent bioactive molecule</a:t>
            </a:r>
          </a:p>
          <a:p>
            <a:pPr algn="l">
              <a:buFont typeface="Wingdings" pitchFamily="2" charset="2"/>
              <a:buNone/>
            </a:pPr>
            <a:endParaRPr lang="en-US" u="sng" dirty="0" smtClean="0">
              <a:cs typeface="Arial" charset="0"/>
            </a:endParaRPr>
          </a:p>
          <a:p>
            <a:pPr algn="l">
              <a:buFont typeface="Wingdings" pitchFamily="2" charset="2"/>
              <a:buNone/>
            </a:pPr>
            <a:r>
              <a:rPr lang="en-US" dirty="0" smtClean="0">
                <a:solidFill>
                  <a:srgbClr val="FFC000"/>
                </a:solidFill>
                <a:cs typeface="Arial" charset="0"/>
              </a:rPr>
              <a:t>Source: </a:t>
            </a:r>
            <a:r>
              <a:rPr lang="en-US" dirty="0" smtClean="0">
                <a:cs typeface="Arial" charset="0"/>
              </a:rPr>
              <a:t>membranes of</a:t>
            </a:r>
          </a:p>
          <a:p>
            <a:pPr algn="l">
              <a:buFont typeface="Wingdings" pitchFamily="2" charset="2"/>
              <a:buNone/>
            </a:pPr>
            <a:r>
              <a:rPr lang="en-US" dirty="0" err="1" smtClean="0">
                <a:cs typeface="Arial" charset="0"/>
              </a:rPr>
              <a:t>Neutrophils</a:t>
            </a:r>
            <a:r>
              <a:rPr lang="en-US" dirty="0" smtClean="0">
                <a:cs typeface="Arial" charset="0"/>
              </a:rPr>
              <a:t>, </a:t>
            </a:r>
            <a:r>
              <a:rPr lang="en-US" dirty="0" err="1" smtClean="0">
                <a:cs typeface="Arial" charset="0"/>
              </a:rPr>
              <a:t>monocytes</a:t>
            </a:r>
            <a:r>
              <a:rPr lang="en-US" dirty="0" smtClean="0">
                <a:cs typeface="Arial" charset="0"/>
              </a:rPr>
              <a:t>, </a:t>
            </a:r>
            <a:r>
              <a:rPr lang="en-US" dirty="0" err="1" smtClean="0">
                <a:cs typeface="Arial" charset="0"/>
              </a:rPr>
              <a:t>basophils</a:t>
            </a:r>
            <a:r>
              <a:rPr lang="en-US" dirty="0" smtClean="0">
                <a:cs typeface="Arial" charset="0"/>
              </a:rPr>
              <a:t>, endothelial cells, &amp; platelets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r>
              <a:rPr lang="en-US" dirty="0" smtClean="0">
                <a:solidFill>
                  <a:srgbClr val="92D050"/>
                </a:solidFill>
              </a:rPr>
              <a:t>Action of PAF</a:t>
            </a:r>
          </a:p>
        </p:txBody>
      </p:sp>
      <p:sp>
        <p:nvSpPr>
          <p:cNvPr id="110595" name="Rectangle 3"/>
          <p:cNvSpPr>
            <a:spLocks noGrp="1" noChangeArrowheads="1"/>
          </p:cNvSpPr>
          <p:nvPr>
            <p:ph idx="1"/>
          </p:nvPr>
        </p:nvSpPr>
        <p:spPr>
          <a:xfrm>
            <a:off x="571472" y="1357298"/>
            <a:ext cx="8229600" cy="4997450"/>
          </a:xfrm>
        </p:spPr>
        <p:txBody>
          <a:bodyPr/>
          <a:lstStyle/>
          <a:p>
            <a:pPr algn="ctr">
              <a:lnSpc>
                <a:spcPct val="90000"/>
              </a:lnSpc>
              <a:buSzPct val="65000"/>
              <a:buFont typeface="Wingdings" pitchFamily="2" charset="2"/>
              <a:buNone/>
            </a:pPr>
            <a:r>
              <a:rPr lang="en-US" dirty="0" smtClean="0">
                <a:cs typeface="Arial" charset="0"/>
              </a:rPr>
              <a:t>Platelet activation (aggregation &amp; </a:t>
            </a:r>
            <a:r>
              <a:rPr lang="en-US" dirty="0" err="1" smtClean="0">
                <a:cs typeface="Arial" charset="0"/>
              </a:rPr>
              <a:t>degranulation</a:t>
            </a:r>
            <a:r>
              <a:rPr lang="en-US" dirty="0" smtClean="0">
                <a:cs typeface="Arial" charset="0"/>
              </a:rPr>
              <a:t>)</a:t>
            </a:r>
          </a:p>
          <a:p>
            <a:pPr algn="ctr">
              <a:lnSpc>
                <a:spcPct val="90000"/>
              </a:lnSpc>
              <a:buSzPct val="65000"/>
              <a:buFont typeface="Wingdings" pitchFamily="2" charset="2"/>
              <a:buNone/>
            </a:pPr>
            <a:r>
              <a:rPr lang="en-US" dirty="0" smtClean="0">
                <a:cs typeface="Arial" charset="0"/>
              </a:rPr>
              <a:t>Vasoconstriction</a:t>
            </a:r>
          </a:p>
          <a:p>
            <a:pPr algn="ctr">
              <a:lnSpc>
                <a:spcPct val="90000"/>
              </a:lnSpc>
              <a:buSzPct val="65000"/>
              <a:buFont typeface="Wingdings" pitchFamily="2" charset="2"/>
              <a:buNone/>
            </a:pPr>
            <a:r>
              <a:rPr lang="en-US" dirty="0" err="1" smtClean="0">
                <a:cs typeface="Arial" charset="0"/>
              </a:rPr>
              <a:t>Bronchoconstriction</a:t>
            </a:r>
            <a:endParaRPr lang="en-US" dirty="0" smtClean="0">
              <a:cs typeface="Arial" charset="0"/>
            </a:endParaRPr>
          </a:p>
          <a:p>
            <a:pPr algn="ctr">
              <a:lnSpc>
                <a:spcPct val="90000"/>
              </a:lnSpc>
              <a:buSzPct val="65000"/>
              <a:buFont typeface="Wingdings" pitchFamily="2" charset="2"/>
              <a:buNone/>
            </a:pPr>
            <a:r>
              <a:rPr lang="en-US" dirty="0" smtClean="0">
                <a:cs typeface="Arial" charset="0"/>
              </a:rPr>
              <a:t>Leukocyte adhesion</a:t>
            </a:r>
          </a:p>
          <a:p>
            <a:pPr algn="ctr">
              <a:lnSpc>
                <a:spcPct val="90000"/>
              </a:lnSpc>
              <a:buSzPct val="65000"/>
              <a:buFont typeface="Wingdings" pitchFamily="2" charset="2"/>
              <a:buNone/>
            </a:pPr>
            <a:r>
              <a:rPr lang="en-US" dirty="0" smtClean="0">
                <a:cs typeface="Arial" charset="0"/>
              </a:rPr>
              <a:t>Leukocyte </a:t>
            </a:r>
            <a:r>
              <a:rPr lang="en-US" dirty="0" err="1" smtClean="0">
                <a:cs typeface="Arial" charset="0"/>
              </a:rPr>
              <a:t>degranulation</a:t>
            </a:r>
            <a:endParaRPr lang="en-US" dirty="0" smtClean="0">
              <a:cs typeface="Arial" charset="0"/>
            </a:endParaRPr>
          </a:p>
          <a:p>
            <a:pPr algn="ctr">
              <a:lnSpc>
                <a:spcPct val="90000"/>
              </a:lnSpc>
              <a:buSzPct val="65000"/>
              <a:buFont typeface="Wingdings" pitchFamily="2" charset="2"/>
              <a:buNone/>
            </a:pPr>
            <a:r>
              <a:rPr lang="en-US" dirty="0" err="1" smtClean="0">
                <a:cs typeface="Arial" charset="0"/>
              </a:rPr>
              <a:t>Chemotaxis</a:t>
            </a:r>
            <a:endParaRPr lang="en-US" dirty="0" smtClean="0">
              <a:cs typeface="Arial" charset="0"/>
            </a:endParaRPr>
          </a:p>
          <a:p>
            <a:pPr algn="ctr">
              <a:lnSpc>
                <a:spcPct val="90000"/>
              </a:lnSpc>
              <a:buSzPct val="65000"/>
              <a:buFont typeface="Wingdings" pitchFamily="2" charset="2"/>
              <a:buNone/>
            </a:pPr>
            <a:r>
              <a:rPr lang="en-US" dirty="0" smtClean="0">
                <a:cs typeface="Arial" charset="0"/>
              </a:rPr>
              <a:t>Synthesis of other mediators, esp. </a:t>
            </a:r>
            <a:r>
              <a:rPr lang="en-US" dirty="0" err="1" smtClean="0">
                <a:cs typeface="Arial" charset="0"/>
              </a:rPr>
              <a:t>Eicosanoids</a:t>
            </a:r>
            <a:endParaRPr lang="en-US" dirty="0" smtClean="0">
              <a:cs typeface="Arial" charset="0"/>
            </a:endParaRPr>
          </a:p>
          <a:p>
            <a:pPr algn="ctr">
              <a:lnSpc>
                <a:spcPct val="90000"/>
              </a:lnSpc>
              <a:buSzPct val="65000"/>
              <a:buFont typeface="Wingdings" pitchFamily="2" charset="2"/>
              <a:buNone/>
            </a:pPr>
            <a:endParaRPr lang="en-US" dirty="0" smtClean="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descr="733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p:cNvPicPr>
            <a:picLocks noChangeAspect="1" noChangeArrowheads="1"/>
          </p:cNvPicPr>
          <p:nvPr/>
        </p:nvPicPr>
        <p:blipFill>
          <a:blip r:embed="rId2">
            <a:lum bright="-18000" contrast="10000"/>
          </a:blip>
          <a:srcRect r="34840" b="47739"/>
          <a:stretch>
            <a:fillRect/>
          </a:stretch>
        </p:blipFill>
        <p:spPr bwMode="auto">
          <a:xfrm>
            <a:off x="1142976" y="785794"/>
            <a:ext cx="6770688" cy="54864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rganization Chart 2"/>
          <p:cNvGraphicFramePr>
            <a:graphicFrameLocks/>
          </p:cNvGraphicFramePr>
          <p:nvPr>
            <p:ph type="dgm" idx="1"/>
          </p:nvPr>
        </p:nvGraphicFramePr>
        <p:xfrm>
          <a:off x="142844" y="214290"/>
          <a:ext cx="9001156" cy="6429396"/>
        </p:xfrm>
        <a:graphic>
          <a:graphicData uri="http://schemas.openxmlformats.org/drawingml/2006/compatibility">
            <com:legacyDrawing xmlns:com="http://schemas.openxmlformats.org/drawingml/2006/compatibility" spid="_x0000_s17410"/>
          </a:graphicData>
        </a:graphic>
      </p:graphicFrame>
      <p:sp>
        <p:nvSpPr>
          <p:cNvPr id="3" name="Right Arrow 2"/>
          <p:cNvSpPr>
            <a:spLocks noChangeArrowheads="1"/>
          </p:cNvSpPr>
          <p:nvPr/>
        </p:nvSpPr>
        <p:spPr bwMode="auto">
          <a:xfrm>
            <a:off x="1524000" y="3200400"/>
            <a:ext cx="977900" cy="484188"/>
          </a:xfrm>
          <a:prstGeom prst="rightArrow">
            <a:avLst>
              <a:gd name="adj1" fmla="val 50000"/>
              <a:gd name="adj2" fmla="val 50024"/>
            </a:avLst>
          </a:prstGeom>
          <a:solidFill>
            <a:srgbClr val="FF0000"/>
          </a:solidFill>
          <a:ln w="12700" cap="sq" algn="ctr">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a:r>
              <a:rPr lang="en-US" dirty="0" smtClean="0">
                <a:solidFill>
                  <a:srgbClr val="92D050"/>
                </a:solidFill>
              </a:rPr>
              <a:t>Cytokines</a:t>
            </a:r>
          </a:p>
        </p:txBody>
      </p:sp>
      <p:sp>
        <p:nvSpPr>
          <p:cNvPr id="112643" name="Rectangle 3"/>
          <p:cNvSpPr>
            <a:spLocks noGrp="1" noChangeArrowheads="1"/>
          </p:cNvSpPr>
          <p:nvPr>
            <p:ph idx="1"/>
          </p:nvPr>
        </p:nvSpPr>
        <p:spPr/>
        <p:txBody>
          <a:bodyPr/>
          <a:lstStyle/>
          <a:p>
            <a:pPr algn="l">
              <a:buFont typeface="Wingdings" pitchFamily="2" charset="2"/>
              <a:buNone/>
            </a:pPr>
            <a:r>
              <a:rPr lang="en-US" dirty="0" smtClean="0">
                <a:cs typeface="Arial" charset="0"/>
              </a:rPr>
              <a:t>Polypeptides</a:t>
            </a:r>
          </a:p>
          <a:p>
            <a:pPr algn="l">
              <a:buFont typeface="Wingdings" pitchFamily="2" charset="2"/>
              <a:buNone/>
            </a:pPr>
            <a:r>
              <a:rPr lang="en-US" dirty="0" smtClean="0">
                <a:solidFill>
                  <a:srgbClr val="FFC000"/>
                </a:solidFill>
                <a:cs typeface="Arial" charset="0"/>
              </a:rPr>
              <a:t>Actions:</a:t>
            </a:r>
          </a:p>
          <a:p>
            <a:pPr algn="l">
              <a:buFont typeface="Wingdings" pitchFamily="2" charset="2"/>
              <a:buNone/>
            </a:pPr>
            <a:r>
              <a:rPr lang="en-US" dirty="0" smtClean="0">
                <a:cs typeface="Arial" charset="0"/>
              </a:rPr>
              <a:t>Involved in early immune and inflammatory reactions</a:t>
            </a:r>
          </a:p>
          <a:p>
            <a:pPr algn="l">
              <a:buFont typeface="Wingdings" pitchFamily="2" charset="2"/>
              <a:buNone/>
            </a:pPr>
            <a:r>
              <a:rPr lang="en-US" dirty="0" smtClean="0">
                <a:cs typeface="Arial" charset="0"/>
              </a:rPr>
              <a:t>Some stimulate bone marrow precursors to produce more leukocytes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a:r>
              <a:rPr lang="en-US" dirty="0" smtClean="0">
                <a:solidFill>
                  <a:srgbClr val="92D050"/>
                </a:solidFill>
              </a:rPr>
              <a:t>Cytokines</a:t>
            </a:r>
          </a:p>
        </p:txBody>
      </p:sp>
      <p:sp>
        <p:nvSpPr>
          <p:cNvPr id="113667" name="Rectangle 3"/>
          <p:cNvSpPr>
            <a:spLocks noGrp="1" noChangeArrowheads="1"/>
          </p:cNvSpPr>
          <p:nvPr>
            <p:ph idx="1"/>
          </p:nvPr>
        </p:nvSpPr>
        <p:spPr>
          <a:xfrm>
            <a:off x="1524000" y="1600200"/>
            <a:ext cx="7162800" cy="4924425"/>
          </a:xfrm>
        </p:spPr>
        <p:txBody>
          <a:bodyPr/>
          <a:lstStyle/>
          <a:p>
            <a:pPr algn="l">
              <a:lnSpc>
                <a:spcPct val="90000"/>
              </a:lnSpc>
              <a:buFont typeface="Wingdings" pitchFamily="2" charset="2"/>
              <a:buNone/>
            </a:pPr>
            <a:r>
              <a:rPr lang="en-US" dirty="0" smtClean="0">
                <a:cs typeface="Arial" charset="0"/>
              </a:rPr>
              <a:t>Interleukins (IL)</a:t>
            </a:r>
          </a:p>
          <a:p>
            <a:pPr algn="l">
              <a:lnSpc>
                <a:spcPct val="90000"/>
              </a:lnSpc>
              <a:buFont typeface="Wingdings" pitchFamily="2" charset="2"/>
              <a:buNone/>
            </a:pPr>
            <a:r>
              <a:rPr lang="en-US" dirty="0" smtClean="0">
                <a:cs typeface="Arial" charset="0"/>
              </a:rPr>
              <a:t>Tumor Necrosis Factor (TNF)</a:t>
            </a:r>
          </a:p>
          <a:p>
            <a:pPr algn="l">
              <a:lnSpc>
                <a:spcPct val="90000"/>
              </a:lnSpc>
              <a:buFont typeface="Wingdings" pitchFamily="2" charset="2"/>
              <a:buNone/>
            </a:pPr>
            <a:r>
              <a:rPr lang="en-US" dirty="0" smtClean="0">
                <a:cs typeface="Arial" charset="0"/>
              </a:rPr>
              <a:t>Interferon-</a:t>
            </a:r>
            <a:r>
              <a:rPr lang="el-GR" dirty="0" smtClean="0">
                <a:cs typeface="Arial" charset="0"/>
              </a:rPr>
              <a:t>γ</a:t>
            </a:r>
            <a:r>
              <a:rPr lang="en-US" dirty="0" smtClean="0">
                <a:cs typeface="Arial" charset="0"/>
              </a:rPr>
              <a:t> (INF- </a:t>
            </a:r>
            <a:r>
              <a:rPr lang="el-GR" dirty="0" smtClean="0">
                <a:cs typeface="Arial" charset="0"/>
              </a:rPr>
              <a:t>γ</a:t>
            </a:r>
            <a:r>
              <a:rPr lang="en-US" dirty="0" smtClean="0">
                <a:cs typeface="Arial" charset="0"/>
              </a:rPr>
              <a:t>)</a:t>
            </a:r>
          </a:p>
          <a:p>
            <a:pPr algn="l">
              <a:lnSpc>
                <a:spcPct val="90000"/>
              </a:lnSpc>
              <a:buFont typeface="Wingdings" pitchFamily="2" charset="2"/>
              <a:buNone/>
            </a:pPr>
            <a:endParaRPr lang="en-US" u="sng" dirty="0" smtClean="0">
              <a:cs typeface="Arial" charset="0"/>
            </a:endParaRPr>
          </a:p>
          <a:p>
            <a:pPr algn="l">
              <a:lnSpc>
                <a:spcPct val="90000"/>
              </a:lnSpc>
              <a:buFont typeface="Wingdings" pitchFamily="2" charset="2"/>
              <a:buNone/>
            </a:pPr>
            <a:r>
              <a:rPr lang="en-US" dirty="0" smtClean="0">
                <a:solidFill>
                  <a:srgbClr val="FFC000"/>
                </a:solidFill>
                <a:cs typeface="Arial" charset="0"/>
              </a:rPr>
              <a:t>Acute inflammation: </a:t>
            </a:r>
          </a:p>
          <a:p>
            <a:pPr algn="l">
              <a:lnSpc>
                <a:spcPct val="90000"/>
              </a:lnSpc>
              <a:buFont typeface="Wingdings" pitchFamily="2" charset="2"/>
              <a:buNone/>
            </a:pPr>
            <a:r>
              <a:rPr lang="en-US" dirty="0" smtClean="0">
                <a:cs typeface="Arial" charset="0"/>
              </a:rPr>
              <a:t>IL-1 &amp; TNF</a:t>
            </a:r>
          </a:p>
          <a:p>
            <a:pPr>
              <a:lnSpc>
                <a:spcPct val="90000"/>
              </a:lnSpc>
              <a:buNone/>
            </a:pPr>
            <a:r>
              <a:rPr lang="en-US" dirty="0" smtClean="0">
                <a:solidFill>
                  <a:srgbClr val="FFC000"/>
                </a:solidFill>
                <a:cs typeface="Arial" charset="0"/>
              </a:rPr>
              <a:t>Chronic Inflammation:</a:t>
            </a:r>
          </a:p>
          <a:p>
            <a:pPr>
              <a:lnSpc>
                <a:spcPct val="90000"/>
              </a:lnSpc>
              <a:buNone/>
            </a:pPr>
            <a:r>
              <a:rPr lang="en-US" dirty="0" smtClean="0">
                <a:cs typeface="Arial" charset="0"/>
              </a:rPr>
              <a:t>INF- </a:t>
            </a:r>
            <a:r>
              <a:rPr lang="el-GR" dirty="0" smtClean="0">
                <a:cs typeface="Arial" charset="0"/>
              </a:rPr>
              <a:t>γ</a:t>
            </a:r>
            <a:r>
              <a:rPr lang="en-US" dirty="0" smtClean="0">
                <a:cs typeface="Arial" charset="0"/>
              </a:rPr>
              <a:t> &amp; IL-12</a:t>
            </a:r>
            <a:endParaRPr lang="el-GR" dirty="0"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d:\Inetpub\ombroot\content\0721601871\graphics\fullsize\S01871-002-f004.jpg"/>
          <p:cNvPicPr>
            <a:picLocks noChangeAspect="1" noChangeArrowheads="1"/>
          </p:cNvPicPr>
          <p:nvPr/>
        </p:nvPicPr>
        <p:blipFill>
          <a:blip r:embed="rId2">
            <a:lum bright="-12000" contrast="12000"/>
          </a:blip>
          <a:srcRect/>
          <a:stretch>
            <a:fillRect/>
          </a:stretch>
        </p:blipFill>
        <p:spPr bwMode="auto">
          <a:xfrm>
            <a:off x="1857356" y="285728"/>
            <a:ext cx="4405330" cy="600726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d:\Inetpub\ombroot\content\0721601871\graphics\fullsize\S01871-002-f031.jpg"/>
          <p:cNvPicPr>
            <a:picLocks noChangeAspect="1" noChangeArrowheads="1"/>
          </p:cNvPicPr>
          <p:nvPr/>
        </p:nvPicPr>
        <p:blipFill>
          <a:blip r:embed="rId2"/>
          <a:srcRect/>
          <a:stretch>
            <a:fillRect/>
          </a:stretch>
        </p:blipFill>
        <p:spPr bwMode="auto">
          <a:xfrm>
            <a:off x="838200" y="1524000"/>
            <a:ext cx="7086600" cy="3771900"/>
          </a:xfrm>
          <a:prstGeom prst="rect">
            <a:avLst/>
          </a:prstGeom>
          <a:noFill/>
          <a:ln w="9525">
            <a:solidFill>
              <a:schemeClr val="tx1"/>
            </a:solidFill>
            <a:miter lim="800000"/>
            <a:headEnd/>
            <a:tailEnd/>
          </a:ln>
        </p:spPr>
      </p:pic>
      <p:sp>
        <p:nvSpPr>
          <p:cNvPr id="322563" name="Rectangle 3"/>
          <p:cNvSpPr>
            <a:spLocks noChangeArrowheads="1"/>
          </p:cNvSpPr>
          <p:nvPr/>
        </p:nvSpPr>
        <p:spPr bwMode="auto">
          <a:xfrm>
            <a:off x="500034" y="5546725"/>
            <a:ext cx="8643966" cy="923330"/>
          </a:xfrm>
          <a:prstGeom prst="rect">
            <a:avLst/>
          </a:prstGeom>
          <a:noFill/>
          <a:ln w="9525">
            <a:noFill/>
            <a:miter lim="800000"/>
            <a:headEnd/>
            <a:tailEnd/>
          </a:ln>
          <a:effectLst/>
        </p:spPr>
        <p:txBody>
          <a:bodyPr wrap="square">
            <a:spAutoFit/>
          </a:bodyPr>
          <a:lstStyle/>
          <a:p>
            <a:r>
              <a:rPr lang="en-US" b="1" i="1" dirty="0">
                <a:latin typeface="Arial" pitchFamily="34" charset="0"/>
              </a:rPr>
              <a:t>Activated lymphocytes and macrophages influence each other and also release inflammatory mediators that affect other cells.</a:t>
            </a:r>
          </a:p>
          <a:p>
            <a:endParaRPr lang="en-US" b="1" i="1" dirty="0">
              <a:latin typeface="Arial" pitchFamily="34" charset="0"/>
            </a:endParaRPr>
          </a:p>
        </p:txBody>
      </p:sp>
      <p:sp>
        <p:nvSpPr>
          <p:cNvPr id="322564" name="Rectangle 4"/>
          <p:cNvSpPr>
            <a:spLocks noChangeArrowheads="1"/>
          </p:cNvSpPr>
          <p:nvPr/>
        </p:nvSpPr>
        <p:spPr bwMode="auto">
          <a:xfrm>
            <a:off x="0" y="3719513"/>
            <a:ext cx="9144000" cy="0"/>
          </a:xfrm>
          <a:prstGeom prst="rect">
            <a:avLst/>
          </a:prstGeom>
          <a:noFill/>
          <a:ln w="9525">
            <a:noFill/>
            <a:miter lim="800000"/>
            <a:headEnd/>
            <a:tailEnd/>
          </a:ln>
          <a:effectLst/>
        </p:spPr>
        <p:txBody>
          <a:bodyPr>
            <a:spAutoFit/>
          </a:bodyPr>
          <a:lstStyle/>
          <a:p>
            <a:endParaRPr lang="en-US"/>
          </a:p>
        </p:txBody>
      </p:sp>
      <p:sp>
        <p:nvSpPr>
          <p:cNvPr id="322565" name="Text Box 5"/>
          <p:cNvSpPr txBox="1">
            <a:spLocks noChangeArrowheads="1"/>
          </p:cNvSpPr>
          <p:nvPr/>
        </p:nvSpPr>
        <p:spPr bwMode="auto">
          <a:xfrm>
            <a:off x="0" y="571480"/>
            <a:ext cx="9144000" cy="1552575"/>
          </a:xfrm>
          <a:prstGeom prst="rect">
            <a:avLst/>
          </a:prstGeom>
          <a:noFill/>
          <a:ln w="9525">
            <a:noFill/>
            <a:miter lim="800000"/>
            <a:headEnd/>
            <a:tailEnd/>
          </a:ln>
          <a:effectLst/>
        </p:spPr>
        <p:txBody>
          <a:bodyPr>
            <a:spAutoFit/>
          </a:bodyPr>
          <a:lstStyle/>
          <a:p>
            <a:pPr lvl="1">
              <a:spcBef>
                <a:spcPct val="20000"/>
              </a:spcBef>
              <a:buFontTx/>
              <a:buChar char="–"/>
            </a:pPr>
            <a:r>
              <a:rPr lang="en-US" b="1" i="1" dirty="0">
                <a:latin typeface="Arial" pitchFamily="34" charset="0"/>
              </a:rPr>
              <a:t>Lymphocytes and macrophages interact in a bidirectional way, and these reactions play an important role in chronic inflammation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a:r>
              <a:rPr lang="en-US" dirty="0" smtClean="0">
                <a:solidFill>
                  <a:srgbClr val="92D050"/>
                </a:solidFill>
              </a:rPr>
              <a:t>Cytokines: TNF and IL-1</a:t>
            </a:r>
          </a:p>
        </p:txBody>
      </p:sp>
      <p:sp>
        <p:nvSpPr>
          <p:cNvPr id="114691" name="Rectangle 3"/>
          <p:cNvSpPr>
            <a:spLocks noGrp="1" noChangeArrowheads="1"/>
          </p:cNvSpPr>
          <p:nvPr>
            <p:ph idx="1"/>
          </p:nvPr>
        </p:nvSpPr>
        <p:spPr/>
        <p:txBody>
          <a:bodyPr>
            <a:normAutofit/>
          </a:bodyPr>
          <a:lstStyle/>
          <a:p>
            <a:pPr algn="l">
              <a:lnSpc>
                <a:spcPct val="90000"/>
              </a:lnSpc>
              <a:buFont typeface="Wingdings" pitchFamily="2" charset="2"/>
              <a:buNone/>
            </a:pPr>
            <a:r>
              <a:rPr lang="en-US" dirty="0" smtClean="0">
                <a:solidFill>
                  <a:srgbClr val="FFC000"/>
                </a:solidFill>
                <a:cs typeface="Arial" charset="0"/>
              </a:rPr>
              <a:t>Source:</a:t>
            </a:r>
          </a:p>
          <a:p>
            <a:pPr algn="l">
              <a:lnSpc>
                <a:spcPct val="90000"/>
              </a:lnSpc>
              <a:buFont typeface="Wingdings" pitchFamily="2" charset="2"/>
              <a:buNone/>
            </a:pPr>
            <a:r>
              <a:rPr lang="en-US" dirty="0" smtClean="0">
                <a:cs typeface="Arial" charset="0"/>
              </a:rPr>
              <a:t>Activated macrophages</a:t>
            </a:r>
          </a:p>
          <a:p>
            <a:pPr algn="l">
              <a:lnSpc>
                <a:spcPct val="90000"/>
              </a:lnSpc>
              <a:buFont typeface="Wingdings" pitchFamily="2" charset="2"/>
              <a:buNone/>
            </a:pPr>
            <a:r>
              <a:rPr lang="en-US" dirty="0" smtClean="0">
                <a:cs typeface="Arial" charset="0"/>
              </a:rPr>
              <a:t>Mast cells</a:t>
            </a:r>
          </a:p>
          <a:p>
            <a:pPr algn="l">
              <a:lnSpc>
                <a:spcPct val="90000"/>
              </a:lnSpc>
              <a:buFont typeface="Wingdings" pitchFamily="2" charset="2"/>
              <a:buNone/>
            </a:pPr>
            <a:r>
              <a:rPr lang="en-US" dirty="0" smtClean="0">
                <a:cs typeface="Arial" charset="0"/>
              </a:rPr>
              <a:t>Endothelial cells</a:t>
            </a:r>
          </a:p>
          <a:p>
            <a:pPr>
              <a:lnSpc>
                <a:spcPct val="90000"/>
              </a:lnSpc>
              <a:buNone/>
            </a:pPr>
            <a:r>
              <a:rPr lang="en-US" dirty="0" smtClean="0">
                <a:solidFill>
                  <a:srgbClr val="FFC000"/>
                </a:solidFill>
                <a:cs typeface="Arial" charset="0"/>
              </a:rPr>
              <a:t>Stimulation:</a:t>
            </a:r>
          </a:p>
          <a:p>
            <a:pPr algn="l">
              <a:lnSpc>
                <a:spcPct val="90000"/>
              </a:lnSpc>
              <a:buFont typeface="Wingdings" pitchFamily="2" charset="2"/>
              <a:buNone/>
            </a:pPr>
            <a:r>
              <a:rPr lang="en-US" dirty="0" smtClean="0">
                <a:cs typeface="Arial" charset="0"/>
              </a:rPr>
              <a:t>Bacterial </a:t>
            </a:r>
            <a:r>
              <a:rPr lang="en-US" dirty="0" err="1" smtClean="0">
                <a:cs typeface="Arial" charset="0"/>
              </a:rPr>
              <a:t>endotoxins</a:t>
            </a:r>
            <a:endParaRPr lang="en-US" dirty="0" smtClean="0">
              <a:cs typeface="Arial" charset="0"/>
            </a:endParaRPr>
          </a:p>
          <a:p>
            <a:pPr algn="l">
              <a:lnSpc>
                <a:spcPct val="90000"/>
              </a:lnSpc>
              <a:buFont typeface="Wingdings" pitchFamily="2" charset="2"/>
              <a:buNone/>
            </a:pPr>
            <a:r>
              <a:rPr lang="en-US" dirty="0" smtClean="0">
                <a:cs typeface="Arial" charset="0"/>
              </a:rPr>
              <a:t>Immune complexes</a:t>
            </a:r>
          </a:p>
          <a:p>
            <a:pPr algn="l">
              <a:lnSpc>
                <a:spcPct val="90000"/>
              </a:lnSpc>
              <a:buFont typeface="Wingdings" pitchFamily="2" charset="2"/>
              <a:buNone/>
            </a:pPr>
            <a:r>
              <a:rPr lang="en-US" dirty="0" smtClean="0">
                <a:cs typeface="Arial" charset="0"/>
              </a:rPr>
              <a:t>Products of T-lymphocytes (adaptive immune response)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smtClean="0">
                <a:solidFill>
                  <a:srgbClr val="92D050"/>
                </a:solidFill>
              </a:rPr>
              <a:t>Cytokines: TNF and IL-1</a:t>
            </a:r>
          </a:p>
        </p:txBody>
      </p:sp>
      <p:sp>
        <p:nvSpPr>
          <p:cNvPr id="115715" name="Rectangle 3"/>
          <p:cNvSpPr>
            <a:spLocks noGrp="1" noChangeArrowheads="1"/>
          </p:cNvSpPr>
          <p:nvPr>
            <p:ph idx="1"/>
          </p:nvPr>
        </p:nvSpPr>
        <p:spPr>
          <a:xfrm>
            <a:off x="1295400" y="1600200"/>
            <a:ext cx="7848600" cy="4781550"/>
          </a:xfrm>
        </p:spPr>
        <p:txBody>
          <a:bodyPr>
            <a:normAutofit/>
          </a:bodyPr>
          <a:lstStyle/>
          <a:p>
            <a:pPr algn="l">
              <a:lnSpc>
                <a:spcPct val="90000"/>
              </a:lnSpc>
              <a:buFont typeface="Wingdings" pitchFamily="2" charset="2"/>
              <a:buNone/>
            </a:pPr>
            <a:r>
              <a:rPr lang="en-US" dirty="0" smtClean="0">
                <a:solidFill>
                  <a:srgbClr val="FFC000"/>
                </a:solidFill>
                <a:cs typeface="Arial" charset="0"/>
              </a:rPr>
              <a:t>Actions:</a:t>
            </a:r>
          </a:p>
          <a:p>
            <a:pPr algn="l">
              <a:lnSpc>
                <a:spcPct val="90000"/>
              </a:lnSpc>
              <a:buFont typeface="Wingdings" pitchFamily="2" charset="2"/>
              <a:buNone/>
            </a:pPr>
            <a:r>
              <a:rPr lang="en-US" dirty="0" smtClean="0">
                <a:cs typeface="Arial" charset="0"/>
              </a:rPr>
              <a:t>Endothelial Activation</a:t>
            </a:r>
          </a:p>
          <a:p>
            <a:pPr algn="l">
              <a:lnSpc>
                <a:spcPct val="90000"/>
              </a:lnSpc>
              <a:buFont typeface="Wingdings" pitchFamily="2" charset="2"/>
              <a:buNone/>
            </a:pPr>
            <a:endParaRPr lang="en-US" dirty="0" smtClean="0">
              <a:cs typeface="Arial" charset="0"/>
            </a:endParaRPr>
          </a:p>
          <a:p>
            <a:pPr algn="l">
              <a:lnSpc>
                <a:spcPct val="90000"/>
              </a:lnSpc>
              <a:buFont typeface="Wingdings" pitchFamily="2" charset="2"/>
              <a:buNone/>
            </a:pPr>
            <a:r>
              <a:rPr lang="en-US" i="1" dirty="0" smtClean="0">
                <a:cs typeface="Arial" charset="0"/>
              </a:rPr>
              <a:t>Both:</a:t>
            </a:r>
            <a:r>
              <a:rPr lang="en-US" dirty="0" smtClean="0">
                <a:cs typeface="Arial" charset="0"/>
              </a:rPr>
              <a:t> 1. Stimulate expression of </a:t>
            </a:r>
            <a:r>
              <a:rPr lang="en-US" dirty="0" err="1" smtClean="0">
                <a:cs typeface="Arial" charset="0"/>
              </a:rPr>
              <a:t>molec</a:t>
            </a:r>
            <a:r>
              <a:rPr lang="en-US" dirty="0" smtClean="0">
                <a:cs typeface="Arial" charset="0"/>
              </a:rPr>
              <a:t>. on endothelial cells </a:t>
            </a:r>
            <a:r>
              <a:rPr lang="en-US" dirty="0" smtClean="0">
                <a:cs typeface="Arial" charset="0"/>
                <a:sym typeface="Wingdings" pitchFamily="2" charset="2"/>
              </a:rPr>
              <a:t></a:t>
            </a:r>
            <a:endParaRPr lang="en-US" dirty="0" smtClean="0">
              <a:cs typeface="Arial" charset="0"/>
            </a:endParaRPr>
          </a:p>
          <a:p>
            <a:pPr algn="l">
              <a:lnSpc>
                <a:spcPct val="90000"/>
              </a:lnSpc>
              <a:buFont typeface="Wingdings" pitchFamily="2" charset="2"/>
              <a:buNone/>
            </a:pPr>
            <a:r>
              <a:rPr lang="en-US" dirty="0" smtClean="0">
                <a:cs typeface="Arial" charset="0"/>
              </a:rPr>
              <a:t>2. Increased leukocyte binding and recruitment</a:t>
            </a:r>
          </a:p>
          <a:p>
            <a:pPr algn="l">
              <a:lnSpc>
                <a:spcPct val="90000"/>
              </a:lnSpc>
              <a:buFont typeface="Wingdings" pitchFamily="2" charset="2"/>
              <a:buNone/>
            </a:pPr>
            <a:r>
              <a:rPr lang="en-US" dirty="0" smtClean="0">
                <a:cs typeface="Arial" charset="0"/>
              </a:rPr>
              <a:t>3. Enhanced production of additional cytokines (notably </a:t>
            </a:r>
            <a:r>
              <a:rPr lang="en-US" dirty="0" err="1" smtClean="0">
                <a:cs typeface="Arial" charset="0"/>
              </a:rPr>
              <a:t>chemokines</a:t>
            </a:r>
            <a:r>
              <a:rPr lang="en-US" dirty="0" smtClean="0">
                <a:cs typeface="Arial" charset="0"/>
              </a:rPr>
              <a:t>) and </a:t>
            </a:r>
            <a:r>
              <a:rPr lang="en-US" dirty="0" err="1" smtClean="0">
                <a:cs typeface="Arial" charset="0"/>
              </a:rPr>
              <a:t>eicosanoids</a:t>
            </a:r>
            <a:endParaRPr lang="en-US" dirty="0" smtClean="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28596" y="142852"/>
            <a:ext cx="8229600" cy="1143000"/>
          </a:xfrm>
        </p:spPr>
        <p:txBody>
          <a:bodyPr/>
          <a:lstStyle/>
          <a:p>
            <a:pPr algn="ctr"/>
            <a:r>
              <a:rPr lang="en-US" dirty="0" smtClean="0">
                <a:solidFill>
                  <a:srgbClr val="92D050"/>
                </a:solidFill>
              </a:rPr>
              <a:t>Cytokines: TNF and IL-1</a:t>
            </a:r>
          </a:p>
        </p:txBody>
      </p:sp>
      <p:sp>
        <p:nvSpPr>
          <p:cNvPr id="116739" name="Rectangle 3"/>
          <p:cNvSpPr>
            <a:spLocks noGrp="1" noChangeArrowheads="1"/>
          </p:cNvSpPr>
          <p:nvPr>
            <p:ph idx="1"/>
          </p:nvPr>
        </p:nvSpPr>
        <p:spPr>
          <a:xfrm>
            <a:off x="857224" y="1214422"/>
            <a:ext cx="7543800" cy="5111750"/>
          </a:xfrm>
        </p:spPr>
        <p:txBody>
          <a:bodyPr>
            <a:normAutofit/>
          </a:bodyPr>
          <a:lstStyle/>
          <a:p>
            <a:pPr>
              <a:lnSpc>
                <a:spcPct val="90000"/>
              </a:lnSpc>
              <a:buNone/>
            </a:pPr>
            <a:r>
              <a:rPr lang="en-US" dirty="0" smtClean="0">
                <a:solidFill>
                  <a:srgbClr val="FFC000"/>
                </a:solidFill>
                <a:cs typeface="Arial" charset="0"/>
              </a:rPr>
              <a:t>Actions:</a:t>
            </a:r>
          </a:p>
          <a:p>
            <a:pPr algn="l">
              <a:lnSpc>
                <a:spcPct val="90000"/>
              </a:lnSpc>
              <a:buFont typeface="Wingdings" pitchFamily="2" charset="2"/>
              <a:buNone/>
            </a:pPr>
            <a:r>
              <a:rPr lang="en-US" dirty="0" smtClean="0">
                <a:cs typeface="Arial" charset="0"/>
              </a:rPr>
              <a:t>TNF : </a:t>
            </a:r>
          </a:p>
          <a:p>
            <a:pPr algn="l">
              <a:lnSpc>
                <a:spcPct val="90000"/>
              </a:lnSpc>
              <a:buFont typeface="Wingdings" pitchFamily="2" charset="2"/>
              <a:buNone/>
            </a:pPr>
            <a:r>
              <a:rPr lang="en-US" dirty="0" err="1" smtClean="0">
                <a:cs typeface="Arial" charset="0"/>
              </a:rPr>
              <a:t>Thrombogenicity</a:t>
            </a:r>
            <a:r>
              <a:rPr lang="en-US" dirty="0" smtClean="0">
                <a:cs typeface="Arial" charset="0"/>
              </a:rPr>
              <a:t> of endothelium</a:t>
            </a:r>
          </a:p>
          <a:p>
            <a:pPr algn="l">
              <a:lnSpc>
                <a:spcPct val="90000"/>
              </a:lnSpc>
              <a:buFont typeface="Wingdings" pitchFamily="2" charset="2"/>
              <a:buNone/>
            </a:pPr>
            <a:r>
              <a:rPr lang="en-US" dirty="0" err="1" smtClean="0">
                <a:cs typeface="Arial" charset="0"/>
              </a:rPr>
              <a:t>Neutrophil</a:t>
            </a:r>
            <a:r>
              <a:rPr lang="en-US" dirty="0" smtClean="0">
                <a:cs typeface="Arial" charset="0"/>
              </a:rPr>
              <a:t> activation</a:t>
            </a:r>
          </a:p>
          <a:p>
            <a:pPr algn="l">
              <a:lnSpc>
                <a:spcPct val="90000"/>
              </a:lnSpc>
              <a:buFont typeface="Wingdings" pitchFamily="2" charset="2"/>
              <a:buNone/>
            </a:pPr>
            <a:r>
              <a:rPr lang="en-US" dirty="0" smtClean="0">
                <a:cs typeface="Arial" charset="0"/>
              </a:rPr>
              <a:t>IL-1:</a:t>
            </a:r>
          </a:p>
          <a:p>
            <a:pPr algn="l">
              <a:lnSpc>
                <a:spcPct val="90000"/>
              </a:lnSpc>
              <a:buFont typeface="Wingdings" pitchFamily="2" charset="2"/>
              <a:buNone/>
            </a:pPr>
            <a:r>
              <a:rPr lang="en-US" dirty="0" smtClean="0">
                <a:cs typeface="Arial" charset="0"/>
              </a:rPr>
              <a:t>Tissue fibroblasts activation </a:t>
            </a:r>
            <a:r>
              <a:rPr lang="en-US" dirty="0" smtClean="0">
                <a:cs typeface="Arial" charset="0"/>
                <a:sym typeface="Wingdings" pitchFamily="2" charset="2"/>
              </a:rPr>
              <a:t> increased ECM</a:t>
            </a:r>
          </a:p>
          <a:p>
            <a:pPr algn="l">
              <a:lnSpc>
                <a:spcPct val="90000"/>
              </a:lnSpc>
              <a:buFont typeface="Wingdings" pitchFamily="2" charset="2"/>
              <a:buNone/>
            </a:pPr>
            <a:endParaRPr lang="en-US" dirty="0" smtClean="0">
              <a:cs typeface="Arial" charset="0"/>
            </a:endParaRPr>
          </a:p>
          <a:p>
            <a:pPr algn="l">
              <a:lnSpc>
                <a:spcPct val="90000"/>
              </a:lnSpc>
              <a:buFont typeface="Wingdings" pitchFamily="2" charset="2"/>
              <a:buNone/>
            </a:pPr>
            <a:r>
              <a:rPr lang="en-US" u="sng" dirty="0" smtClean="0">
                <a:cs typeface="Arial" charset="0"/>
              </a:rPr>
              <a:t>N.B.</a:t>
            </a:r>
            <a:r>
              <a:rPr lang="en-US" dirty="0" smtClean="0">
                <a:cs typeface="Arial" charset="0"/>
              </a:rPr>
              <a:t> TNF and IL-1 may enter the circulation and induce </a:t>
            </a:r>
            <a:r>
              <a:rPr lang="en-US" i="1" dirty="0" smtClean="0">
                <a:cs typeface="Arial" charset="0"/>
              </a:rPr>
              <a:t>systemic acute-phase reaction</a:t>
            </a:r>
            <a:endParaRPr lang="en-US" dirty="0" smtClean="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d:\Inetpub\ombroot\content\0721601871\graphics\fullsize\S01871-002-f018.jpg"/>
          <p:cNvPicPr>
            <a:picLocks noChangeAspect="1" noChangeArrowheads="1"/>
          </p:cNvPicPr>
          <p:nvPr/>
        </p:nvPicPr>
        <p:blipFill>
          <a:blip r:embed="rId2">
            <a:lum bright="-6000" contrast="6000"/>
          </a:blip>
          <a:srcRect b="3137"/>
          <a:stretch>
            <a:fillRect/>
          </a:stretch>
        </p:blipFill>
        <p:spPr bwMode="auto">
          <a:xfrm>
            <a:off x="1500166" y="357166"/>
            <a:ext cx="5815034" cy="6230394"/>
          </a:xfrm>
          <a:prstGeom prst="rect">
            <a:avLst/>
          </a:prstGeom>
          <a:noFill/>
          <a:ln w="9525">
            <a:solidFill>
              <a:schemeClr val="tx1"/>
            </a:solidFill>
            <a:miter lim="800000"/>
            <a:headEnd/>
            <a:tailEnd/>
          </a:ln>
        </p:spPr>
      </p:pic>
      <p:sp>
        <p:nvSpPr>
          <p:cNvPr id="343043" name="Rectangle 3"/>
          <p:cNvSpPr>
            <a:spLocks noChangeArrowheads="1"/>
          </p:cNvSpPr>
          <p:nvPr/>
        </p:nvSpPr>
        <p:spPr bwMode="auto">
          <a:xfrm>
            <a:off x="0" y="6096000"/>
            <a:ext cx="9372600" cy="366713"/>
          </a:xfrm>
          <a:prstGeom prst="rect">
            <a:avLst/>
          </a:prstGeom>
          <a:noFill/>
          <a:ln w="9525">
            <a:noFill/>
            <a:miter lim="800000"/>
            <a:headEnd/>
            <a:tailEnd/>
          </a:ln>
          <a:effectLst/>
        </p:spPr>
        <p:txBody>
          <a:bodyPr>
            <a:spAutoFit/>
          </a:bodyPr>
          <a:lstStyle/>
          <a:p>
            <a:pPr eaLnBrk="0" hangingPunct="0"/>
            <a:endParaRPr lang="en-US" sz="1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rganization Chart 2"/>
          <p:cNvGraphicFramePr>
            <a:graphicFrameLocks/>
          </p:cNvGraphicFramePr>
          <p:nvPr>
            <p:ph type="dgm" idx="1"/>
          </p:nvPr>
        </p:nvGraphicFramePr>
        <p:xfrm>
          <a:off x="357158" y="285728"/>
          <a:ext cx="8429684" cy="6286544"/>
        </p:xfrm>
        <a:graphic>
          <a:graphicData uri="http://schemas.openxmlformats.org/drawingml/2006/compatibility">
            <com:legacyDrawing xmlns:com="http://schemas.openxmlformats.org/drawingml/2006/compatibility" spid="_x0000_s18434"/>
          </a:graphicData>
        </a:graphic>
      </p:graphicFrame>
      <p:sp>
        <p:nvSpPr>
          <p:cNvPr id="3" name="Right Arrow 2"/>
          <p:cNvSpPr>
            <a:spLocks noChangeArrowheads="1"/>
          </p:cNvSpPr>
          <p:nvPr/>
        </p:nvSpPr>
        <p:spPr bwMode="auto">
          <a:xfrm>
            <a:off x="1676400" y="3810000"/>
            <a:ext cx="977900" cy="484188"/>
          </a:xfrm>
          <a:prstGeom prst="rightArrow">
            <a:avLst>
              <a:gd name="adj1" fmla="val 50000"/>
              <a:gd name="adj2" fmla="val 50024"/>
            </a:avLst>
          </a:prstGeom>
          <a:solidFill>
            <a:srgbClr val="FF0000"/>
          </a:solidFill>
          <a:ln w="12700" cap="sq" algn="ctr">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a:r>
              <a:rPr lang="en-US" dirty="0" err="1" smtClean="0">
                <a:solidFill>
                  <a:srgbClr val="92D050"/>
                </a:solidFill>
              </a:rPr>
              <a:t>Chemokines</a:t>
            </a:r>
            <a:endParaRPr lang="en-US" dirty="0" smtClean="0">
              <a:solidFill>
                <a:srgbClr val="92D050"/>
              </a:solidFill>
            </a:endParaRPr>
          </a:p>
        </p:txBody>
      </p:sp>
      <p:sp>
        <p:nvSpPr>
          <p:cNvPr id="117763" name="Rectangle 3"/>
          <p:cNvSpPr>
            <a:spLocks noGrp="1" noChangeArrowheads="1"/>
          </p:cNvSpPr>
          <p:nvPr>
            <p:ph idx="1"/>
          </p:nvPr>
        </p:nvSpPr>
        <p:spPr>
          <a:xfrm>
            <a:off x="1447800" y="1295400"/>
            <a:ext cx="7467600" cy="5183188"/>
          </a:xfrm>
        </p:spPr>
        <p:txBody>
          <a:bodyPr/>
          <a:lstStyle/>
          <a:p>
            <a:pPr marL="571500" indent="-571500" algn="l">
              <a:lnSpc>
                <a:spcPct val="90000"/>
              </a:lnSpc>
              <a:buFont typeface="Wingdings" pitchFamily="2" charset="2"/>
              <a:buNone/>
            </a:pPr>
            <a:r>
              <a:rPr lang="en-US" dirty="0" smtClean="0">
                <a:cs typeface="Arial" charset="0"/>
              </a:rPr>
              <a:t>Small proteins</a:t>
            </a:r>
          </a:p>
          <a:p>
            <a:pPr marL="571500" indent="-571500" algn="l">
              <a:lnSpc>
                <a:spcPct val="90000"/>
              </a:lnSpc>
              <a:buFont typeface="Wingdings" pitchFamily="2" charset="2"/>
              <a:buNone/>
            </a:pPr>
            <a:r>
              <a:rPr lang="en-US" dirty="0" smtClean="0">
                <a:cs typeface="Arial" charset="0"/>
              </a:rPr>
              <a:t>They are </a:t>
            </a:r>
            <a:r>
              <a:rPr lang="en-US" dirty="0" err="1" smtClean="0">
                <a:cs typeface="Arial" charset="0"/>
              </a:rPr>
              <a:t>chemoattractants</a:t>
            </a:r>
            <a:r>
              <a:rPr lang="en-US" dirty="0" smtClean="0">
                <a:cs typeface="Arial" charset="0"/>
              </a:rPr>
              <a:t> for leukocytes</a:t>
            </a:r>
          </a:p>
          <a:p>
            <a:pPr marL="571500" indent="-571500" algn="l">
              <a:lnSpc>
                <a:spcPct val="90000"/>
              </a:lnSpc>
              <a:buFont typeface="Wingdings" pitchFamily="2" charset="2"/>
              <a:buNone/>
            </a:pPr>
            <a:r>
              <a:rPr lang="en-US" dirty="0" smtClean="0">
                <a:solidFill>
                  <a:srgbClr val="FFC000"/>
                </a:solidFill>
                <a:cs typeface="Arial" charset="0"/>
              </a:rPr>
              <a:t>Main functions:</a:t>
            </a:r>
          </a:p>
          <a:p>
            <a:pPr marL="571500" indent="-571500" algn="l">
              <a:lnSpc>
                <a:spcPct val="90000"/>
              </a:lnSpc>
              <a:buFont typeface="Wingdings" pitchFamily="2" charset="2"/>
              <a:buNone/>
            </a:pPr>
            <a:r>
              <a:rPr lang="en-US" dirty="0" smtClean="0">
                <a:cs typeface="Arial" charset="0"/>
              </a:rPr>
              <a:t>Leukocyte recruitment &amp; activation in inflammation</a:t>
            </a:r>
          </a:p>
          <a:p>
            <a:pPr marL="571500" indent="-571500" algn="l">
              <a:lnSpc>
                <a:spcPct val="90000"/>
              </a:lnSpc>
              <a:buFont typeface="Wingdings" pitchFamily="2" charset="2"/>
              <a:buNone/>
            </a:pPr>
            <a:r>
              <a:rPr lang="en-US" dirty="0" smtClean="0">
                <a:cs typeface="Arial" charset="0"/>
              </a:rPr>
              <a:t>Normal anatomic organization of cells in lymphoid and other tissues</a:t>
            </a:r>
          </a:p>
          <a:p>
            <a:pPr marL="571500" indent="-571500" algn="l">
              <a:lnSpc>
                <a:spcPct val="90000"/>
              </a:lnSpc>
              <a:buFont typeface="Wingdings" pitchFamily="2" charset="2"/>
              <a:buNone/>
            </a:pPr>
            <a:endParaRPr lang="en-US" dirty="0" smtClean="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rganization Chart 2"/>
          <p:cNvGraphicFramePr>
            <a:graphicFrameLocks/>
          </p:cNvGraphicFramePr>
          <p:nvPr>
            <p:ph type="dgm" idx="1"/>
          </p:nvPr>
        </p:nvGraphicFramePr>
        <p:xfrm>
          <a:off x="0" y="0"/>
          <a:ext cx="9144000" cy="6858000"/>
        </p:xfrm>
        <a:graphic>
          <a:graphicData uri="http://schemas.openxmlformats.org/drawingml/2006/compatibility">
            <com:legacyDrawing xmlns:com="http://schemas.openxmlformats.org/drawingml/2006/compatibility" spid="_x0000_s19458"/>
          </a:graphicData>
        </a:graphic>
      </p:graphicFrame>
      <p:sp>
        <p:nvSpPr>
          <p:cNvPr id="3" name="Right Arrow 2"/>
          <p:cNvSpPr>
            <a:spLocks noChangeArrowheads="1"/>
          </p:cNvSpPr>
          <p:nvPr/>
        </p:nvSpPr>
        <p:spPr bwMode="auto">
          <a:xfrm>
            <a:off x="1219200" y="4495800"/>
            <a:ext cx="977900" cy="484188"/>
          </a:xfrm>
          <a:prstGeom prst="rightArrow">
            <a:avLst>
              <a:gd name="adj1" fmla="val 50000"/>
              <a:gd name="adj2" fmla="val 50024"/>
            </a:avLst>
          </a:prstGeom>
          <a:solidFill>
            <a:srgbClr val="FF0000"/>
          </a:solidFill>
          <a:ln w="12700" cap="sq" algn="ctr">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ctr"/>
            <a:r>
              <a:rPr lang="en-US" dirty="0" smtClean="0">
                <a:solidFill>
                  <a:srgbClr val="92D050"/>
                </a:solidFill>
              </a:rPr>
              <a:t>Reactive Oxygen Species</a:t>
            </a:r>
          </a:p>
        </p:txBody>
      </p:sp>
      <p:sp>
        <p:nvSpPr>
          <p:cNvPr id="118787" name="Rectangle 3"/>
          <p:cNvSpPr>
            <a:spLocks noGrp="1" noChangeArrowheads="1"/>
          </p:cNvSpPr>
          <p:nvPr>
            <p:ph idx="1"/>
          </p:nvPr>
        </p:nvSpPr>
        <p:spPr>
          <a:xfrm>
            <a:off x="1214414" y="1500174"/>
            <a:ext cx="7491412" cy="4714875"/>
          </a:xfrm>
        </p:spPr>
        <p:txBody>
          <a:bodyPr>
            <a:normAutofit/>
          </a:bodyPr>
          <a:lstStyle/>
          <a:p>
            <a:pPr algn="l">
              <a:buFont typeface="Wingdings" pitchFamily="2" charset="2"/>
              <a:buNone/>
            </a:pPr>
            <a:r>
              <a:rPr lang="en-US" dirty="0" smtClean="0">
                <a:solidFill>
                  <a:srgbClr val="FFC000"/>
                </a:solidFill>
                <a:cs typeface="Arial" charset="0"/>
              </a:rPr>
              <a:t>Synthesized via</a:t>
            </a:r>
          </a:p>
          <a:p>
            <a:pPr algn="l">
              <a:buFont typeface="Wingdings" pitchFamily="2" charset="2"/>
              <a:buNone/>
            </a:pPr>
            <a:r>
              <a:rPr lang="en-US" sz="2800" dirty="0" smtClean="0">
                <a:cs typeface="Arial" charset="0"/>
              </a:rPr>
              <a:t>NADPH </a:t>
            </a:r>
            <a:r>
              <a:rPr lang="en-US" sz="2800" dirty="0" err="1" smtClean="0">
                <a:cs typeface="Arial" charset="0"/>
              </a:rPr>
              <a:t>oxidase</a:t>
            </a:r>
            <a:r>
              <a:rPr lang="en-US" sz="2800" dirty="0" smtClean="0">
                <a:cs typeface="Arial" charset="0"/>
              </a:rPr>
              <a:t> pathway</a:t>
            </a:r>
          </a:p>
          <a:p>
            <a:pPr>
              <a:buNone/>
            </a:pPr>
            <a:r>
              <a:rPr lang="en-US" dirty="0" smtClean="0">
                <a:solidFill>
                  <a:srgbClr val="FFC000"/>
                </a:solidFill>
                <a:cs typeface="Arial" charset="0"/>
              </a:rPr>
              <a:t>Source:</a:t>
            </a:r>
          </a:p>
          <a:p>
            <a:pPr algn="l">
              <a:buFont typeface="Wingdings" pitchFamily="2" charset="2"/>
              <a:buNone/>
            </a:pPr>
            <a:r>
              <a:rPr lang="en-US" sz="2800" dirty="0" err="1" smtClean="0">
                <a:cs typeface="Arial" charset="0"/>
              </a:rPr>
              <a:t>Neutrophils</a:t>
            </a:r>
            <a:r>
              <a:rPr lang="en-US" sz="2800" dirty="0" smtClean="0">
                <a:cs typeface="Arial" charset="0"/>
              </a:rPr>
              <a:t> and Macrophages</a:t>
            </a:r>
          </a:p>
          <a:p>
            <a:pPr>
              <a:buNone/>
            </a:pPr>
            <a:r>
              <a:rPr lang="en-US" dirty="0" smtClean="0">
                <a:solidFill>
                  <a:srgbClr val="FFC000"/>
                </a:solidFill>
                <a:cs typeface="Arial" charset="0"/>
              </a:rPr>
              <a:t>Stimuli of release:</a:t>
            </a:r>
          </a:p>
          <a:p>
            <a:pPr algn="l">
              <a:buFont typeface="Wingdings" pitchFamily="2" charset="2"/>
              <a:buNone/>
            </a:pPr>
            <a:r>
              <a:rPr lang="en-US" sz="2800" dirty="0" smtClean="0">
                <a:cs typeface="Arial" charset="0"/>
              </a:rPr>
              <a:t>Microbes</a:t>
            </a:r>
          </a:p>
          <a:p>
            <a:pPr algn="l">
              <a:buFont typeface="Wingdings" pitchFamily="2" charset="2"/>
              <a:buNone/>
            </a:pPr>
            <a:r>
              <a:rPr lang="en-US" sz="2800" dirty="0" smtClean="0">
                <a:cs typeface="Arial" charset="0"/>
              </a:rPr>
              <a:t>Immune complexes</a:t>
            </a:r>
          </a:p>
          <a:p>
            <a:pPr algn="l">
              <a:buFont typeface="Wingdings" pitchFamily="2" charset="2"/>
              <a:buNone/>
            </a:pPr>
            <a:r>
              <a:rPr lang="en-US" sz="2800" dirty="0" smtClean="0">
                <a:cs typeface="Arial" charset="0"/>
              </a:rPr>
              <a:t>Cytokines  </a:t>
            </a:r>
          </a:p>
          <a:p>
            <a:pPr>
              <a:buNone/>
            </a:pPr>
            <a:r>
              <a:rPr lang="en-US" dirty="0" smtClean="0">
                <a:solidFill>
                  <a:srgbClr val="FFC000"/>
                </a:solidFill>
                <a:cs typeface="Arial" charset="0"/>
              </a:rPr>
              <a:t>Action: </a:t>
            </a:r>
          </a:p>
          <a:p>
            <a:pPr algn="l">
              <a:buFont typeface="Wingdings" pitchFamily="2" charset="2"/>
              <a:buNone/>
            </a:pPr>
            <a:r>
              <a:rPr lang="en-US" sz="2800" dirty="0" err="1" smtClean="0">
                <a:cs typeface="Arial" charset="0"/>
              </a:rPr>
              <a:t>Microbicidial</a:t>
            </a:r>
            <a:r>
              <a:rPr lang="en-US" sz="2800" dirty="0" smtClean="0">
                <a:cs typeface="Arial" charset="0"/>
              </a:rPr>
              <a:t> (</a:t>
            </a:r>
            <a:r>
              <a:rPr lang="en-US" sz="2800" dirty="0" err="1" smtClean="0">
                <a:cs typeface="Arial" charset="0"/>
              </a:rPr>
              <a:t>cytotoxic</a:t>
            </a:r>
            <a:r>
              <a:rPr lang="en-US" sz="2800" dirty="0" smtClean="0">
                <a:cs typeface="Arial" charset="0"/>
              </a:rPr>
              <a:t>) agent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rganization Chart 2"/>
          <p:cNvGraphicFramePr>
            <a:graphicFrameLocks/>
          </p:cNvGraphicFramePr>
          <p:nvPr>
            <p:ph type="dgm" idx="1"/>
          </p:nvPr>
        </p:nvGraphicFramePr>
        <p:xfrm>
          <a:off x="285720" y="214290"/>
          <a:ext cx="8643998" cy="6357958"/>
        </p:xfrm>
        <a:graphic>
          <a:graphicData uri="http://schemas.openxmlformats.org/drawingml/2006/compatibility">
            <com:legacyDrawing xmlns:com="http://schemas.openxmlformats.org/drawingml/2006/compatibility" spid="_x0000_s20482"/>
          </a:graphicData>
        </a:graphic>
      </p:graphicFrame>
      <p:sp>
        <p:nvSpPr>
          <p:cNvPr id="3" name="Right Arrow 2"/>
          <p:cNvSpPr>
            <a:spLocks noChangeArrowheads="1"/>
          </p:cNvSpPr>
          <p:nvPr/>
        </p:nvSpPr>
        <p:spPr bwMode="auto">
          <a:xfrm>
            <a:off x="1285852" y="4929198"/>
            <a:ext cx="977900" cy="484188"/>
          </a:xfrm>
          <a:prstGeom prst="rightArrow">
            <a:avLst>
              <a:gd name="adj1" fmla="val 50000"/>
              <a:gd name="adj2" fmla="val 50024"/>
            </a:avLst>
          </a:prstGeom>
          <a:solidFill>
            <a:srgbClr val="FF0000"/>
          </a:solidFill>
          <a:ln w="12700" cap="sq" algn="ctr">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d:\Inetpub\ombroot\content\0721601871\graphics\fullsize\S01871-002-f006.jpg"/>
          <p:cNvPicPr>
            <a:picLocks noChangeAspect="1" noChangeArrowheads="1"/>
          </p:cNvPicPr>
          <p:nvPr/>
        </p:nvPicPr>
        <p:blipFill>
          <a:blip r:embed="rId2"/>
          <a:srcRect b="10141"/>
          <a:stretch>
            <a:fillRect/>
          </a:stretch>
        </p:blipFill>
        <p:spPr bwMode="auto">
          <a:xfrm>
            <a:off x="0" y="1143000"/>
            <a:ext cx="9144000" cy="4792663"/>
          </a:xfrm>
          <a:prstGeom prst="rect">
            <a:avLst/>
          </a:prstGeom>
          <a:noFill/>
          <a:ln w="9525">
            <a:solidFill>
              <a:schemeClr val="tx1"/>
            </a:solidFill>
            <a:miter lim="800000"/>
            <a:headEnd/>
            <a:tailEnd/>
          </a:ln>
        </p:spPr>
      </p:pic>
      <p:sp>
        <p:nvSpPr>
          <p:cNvPr id="282627" name="Rectangle 3"/>
          <p:cNvSpPr>
            <a:spLocks noChangeArrowheads="1"/>
          </p:cNvSpPr>
          <p:nvPr/>
        </p:nvSpPr>
        <p:spPr bwMode="auto">
          <a:xfrm>
            <a:off x="228600" y="0"/>
            <a:ext cx="8534400" cy="822325"/>
          </a:xfrm>
          <a:prstGeom prst="rect">
            <a:avLst/>
          </a:prstGeom>
          <a:noFill/>
          <a:ln w="9525">
            <a:noFill/>
            <a:miter lim="800000"/>
            <a:headEnd/>
            <a:tailEnd/>
          </a:ln>
          <a:effectLst/>
        </p:spPr>
        <p:txBody>
          <a:bodyPr>
            <a:spAutoFit/>
          </a:bodyPr>
          <a:lstStyle/>
          <a:p>
            <a:pPr algn="ctr"/>
            <a:r>
              <a:rPr lang="en-US" b="1" i="1" dirty="0">
                <a:latin typeface="Arial" pitchFamily="34" charset="0"/>
                <a:cs typeface="Arial" pitchFamily="34" charset="0"/>
              </a:rPr>
              <a:t/>
            </a:r>
            <a:br>
              <a:rPr lang="en-US" b="1" i="1" dirty="0">
                <a:latin typeface="Arial" pitchFamily="34" charset="0"/>
                <a:cs typeface="Arial" pitchFamily="34" charset="0"/>
              </a:rPr>
            </a:br>
            <a:r>
              <a:rPr lang="en-US" b="1" i="1" dirty="0">
                <a:latin typeface="Arial" pitchFamily="34" charset="0"/>
                <a:cs typeface="Arial" pitchFamily="34" charset="0"/>
              </a:rPr>
              <a:t>LEUKOCYTE EXTRAVASATION AND PHAGOCYTOSIS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a:r>
              <a:rPr lang="en-US" dirty="0" smtClean="0">
                <a:solidFill>
                  <a:srgbClr val="92D050"/>
                </a:solidFill>
              </a:rPr>
              <a:t>Nitric Oxide ( NO)</a:t>
            </a:r>
          </a:p>
        </p:txBody>
      </p:sp>
      <p:sp>
        <p:nvSpPr>
          <p:cNvPr id="119811" name="Rectangle 3"/>
          <p:cNvSpPr>
            <a:spLocks noGrp="1" noChangeArrowheads="1"/>
          </p:cNvSpPr>
          <p:nvPr>
            <p:ph idx="1"/>
          </p:nvPr>
        </p:nvSpPr>
        <p:spPr>
          <a:xfrm>
            <a:off x="1752600" y="1905000"/>
            <a:ext cx="6934200" cy="4464050"/>
          </a:xfrm>
        </p:spPr>
        <p:txBody>
          <a:bodyPr/>
          <a:lstStyle/>
          <a:p>
            <a:pPr marL="571500" indent="-571500" algn="l">
              <a:lnSpc>
                <a:spcPct val="90000"/>
              </a:lnSpc>
              <a:buFont typeface="Wingdings" pitchFamily="2" charset="2"/>
              <a:buNone/>
            </a:pPr>
            <a:r>
              <a:rPr lang="en-US" smtClean="0">
                <a:cs typeface="Arial" charset="0"/>
              </a:rPr>
              <a:t>Short-lived</a:t>
            </a:r>
          </a:p>
          <a:p>
            <a:pPr marL="571500" indent="-571500" algn="l">
              <a:lnSpc>
                <a:spcPct val="90000"/>
              </a:lnSpc>
              <a:buFont typeface="Wingdings" pitchFamily="2" charset="2"/>
              <a:buNone/>
            </a:pPr>
            <a:r>
              <a:rPr lang="en-US" smtClean="0">
                <a:cs typeface="Arial" charset="0"/>
              </a:rPr>
              <a:t>SOLUBLE</a:t>
            </a:r>
          </a:p>
          <a:p>
            <a:pPr marL="571500" indent="-571500" algn="l">
              <a:lnSpc>
                <a:spcPct val="90000"/>
              </a:lnSpc>
              <a:buFont typeface="Wingdings" pitchFamily="2" charset="2"/>
              <a:buNone/>
            </a:pPr>
            <a:r>
              <a:rPr lang="en-US" smtClean="0">
                <a:cs typeface="Arial" charset="0"/>
              </a:rPr>
              <a:t>Free-radical gas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5" descr="showimage"/>
          <p:cNvPicPr>
            <a:picLocks noChangeAspect="1" noChangeArrowheads="1"/>
          </p:cNvPicPr>
          <p:nvPr/>
        </p:nvPicPr>
        <p:blipFill>
          <a:blip r:embed="rId2"/>
          <a:srcRect/>
          <a:stretch>
            <a:fillRect/>
          </a:stretch>
        </p:blipFill>
        <p:spPr bwMode="auto">
          <a:xfrm>
            <a:off x="1876425" y="95250"/>
            <a:ext cx="539115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en-US" dirty="0" smtClean="0">
                <a:solidFill>
                  <a:srgbClr val="92D050"/>
                </a:solidFill>
              </a:rPr>
              <a:t>NO</a:t>
            </a:r>
          </a:p>
        </p:txBody>
      </p:sp>
      <p:sp>
        <p:nvSpPr>
          <p:cNvPr id="120835" name="Rectangle 3"/>
          <p:cNvSpPr>
            <a:spLocks noGrp="1" noChangeArrowheads="1"/>
          </p:cNvSpPr>
          <p:nvPr>
            <p:ph idx="1"/>
          </p:nvPr>
        </p:nvSpPr>
        <p:spPr/>
        <p:txBody>
          <a:bodyPr/>
          <a:lstStyle/>
          <a:p>
            <a:pPr marL="571500" indent="-571500" algn="l">
              <a:buFont typeface="Wingdings" pitchFamily="2" charset="2"/>
              <a:buNone/>
            </a:pPr>
            <a:r>
              <a:rPr lang="en-US" dirty="0" smtClean="0">
                <a:solidFill>
                  <a:srgbClr val="FFC000"/>
                </a:solidFill>
                <a:cs typeface="Arial" charset="0"/>
              </a:rPr>
              <a:t>Functions:</a:t>
            </a:r>
          </a:p>
          <a:p>
            <a:pPr marL="571500" indent="-571500" algn="l">
              <a:buFont typeface="Wingdings" pitchFamily="2" charset="2"/>
              <a:buNone/>
            </a:pPr>
            <a:r>
              <a:rPr lang="en-US" dirty="0" smtClean="0">
                <a:cs typeface="Arial" charset="0"/>
              </a:rPr>
              <a:t>     </a:t>
            </a:r>
            <a:r>
              <a:rPr lang="en-US" dirty="0" err="1" smtClean="0">
                <a:cs typeface="Arial" charset="0"/>
              </a:rPr>
              <a:t>Vasodilation</a:t>
            </a:r>
            <a:r>
              <a:rPr lang="en-US" dirty="0" smtClean="0">
                <a:cs typeface="Arial" charset="0"/>
              </a:rPr>
              <a:t>  </a:t>
            </a:r>
          </a:p>
          <a:p>
            <a:pPr marL="571500" indent="-571500" algn="l">
              <a:buFont typeface="Wingdings" pitchFamily="2" charset="2"/>
              <a:buNone/>
            </a:pPr>
            <a:r>
              <a:rPr lang="en-US" dirty="0" smtClean="0">
                <a:cs typeface="Arial" charset="0"/>
              </a:rPr>
              <a:t>     Antagonism of platelet activation (adhesion, aggregation, &amp; </a:t>
            </a:r>
            <a:r>
              <a:rPr lang="en-US" dirty="0" err="1" smtClean="0">
                <a:cs typeface="Arial" charset="0"/>
              </a:rPr>
              <a:t>degranulation</a:t>
            </a:r>
            <a:r>
              <a:rPr lang="en-US" dirty="0" smtClean="0">
                <a:cs typeface="Arial" charset="0"/>
              </a:rPr>
              <a:t>)</a:t>
            </a:r>
          </a:p>
          <a:p>
            <a:pPr marL="571500" indent="-571500" algn="l">
              <a:buFont typeface="Wingdings" pitchFamily="2" charset="2"/>
              <a:buNone/>
            </a:pPr>
            <a:r>
              <a:rPr lang="en-US" dirty="0" smtClean="0">
                <a:cs typeface="Arial" charset="0"/>
              </a:rPr>
              <a:t>    Reduction of leukocyte recruitment</a:t>
            </a:r>
          </a:p>
          <a:p>
            <a:pPr marL="571500" indent="-571500" algn="l">
              <a:buFont typeface="Wingdings" pitchFamily="2" charset="2"/>
              <a:buNone/>
            </a:pPr>
            <a:r>
              <a:rPr lang="en-US" dirty="0" smtClean="0">
                <a:cs typeface="Arial" charset="0"/>
              </a:rPr>
              <a:t>    </a:t>
            </a:r>
            <a:r>
              <a:rPr lang="en-US" dirty="0" err="1" smtClean="0">
                <a:cs typeface="Arial" charset="0"/>
              </a:rPr>
              <a:t>Microbicidial</a:t>
            </a:r>
            <a:r>
              <a:rPr lang="en-US" dirty="0" smtClean="0">
                <a:cs typeface="Arial" charset="0"/>
              </a:rPr>
              <a:t> (</a:t>
            </a:r>
            <a:r>
              <a:rPr lang="en-US" dirty="0" err="1" smtClean="0">
                <a:cs typeface="Arial" charset="0"/>
              </a:rPr>
              <a:t>cytotoxic</a:t>
            </a:r>
            <a:r>
              <a:rPr lang="en-US" dirty="0" smtClean="0">
                <a:cs typeface="Arial" charset="0"/>
              </a:rPr>
              <a:t>) agent (with or without ROS) in activated macrophages</a:t>
            </a:r>
          </a:p>
          <a:p>
            <a:pPr marL="571500" indent="-571500">
              <a:buFontTx/>
              <a:buAutoNum type="arabicPeriod"/>
            </a:pPr>
            <a:endParaRPr lang="en-US" dirty="0" smtClean="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rganization Chart 2"/>
          <p:cNvGraphicFramePr>
            <a:graphicFrameLocks/>
          </p:cNvGraphicFramePr>
          <p:nvPr>
            <p:ph type="dgm" idx="1"/>
          </p:nvPr>
        </p:nvGraphicFramePr>
        <p:xfrm>
          <a:off x="0" y="0"/>
          <a:ext cx="9144000" cy="6858000"/>
        </p:xfrm>
        <a:graphic>
          <a:graphicData uri="http://schemas.openxmlformats.org/drawingml/2006/compatibility">
            <com:legacyDrawing xmlns:com="http://schemas.openxmlformats.org/drawingml/2006/compatibility" spid="_x0000_s21506"/>
          </a:graphicData>
        </a:graphic>
      </p:graphicFrame>
      <p:sp>
        <p:nvSpPr>
          <p:cNvPr id="3" name="Right Arrow 2"/>
          <p:cNvSpPr>
            <a:spLocks noChangeArrowheads="1"/>
          </p:cNvSpPr>
          <p:nvPr/>
        </p:nvSpPr>
        <p:spPr bwMode="auto">
          <a:xfrm>
            <a:off x="1371600" y="5791200"/>
            <a:ext cx="977900" cy="484188"/>
          </a:xfrm>
          <a:prstGeom prst="rightArrow">
            <a:avLst>
              <a:gd name="adj1" fmla="val 50000"/>
              <a:gd name="adj2" fmla="val 50024"/>
            </a:avLst>
          </a:prstGeom>
          <a:solidFill>
            <a:srgbClr val="FF0000"/>
          </a:solidFill>
          <a:ln w="12700" cap="sq" algn="ctr">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4000" dirty="0" err="1" smtClean="0">
                <a:solidFill>
                  <a:srgbClr val="92D050"/>
                </a:solidFill>
              </a:rPr>
              <a:t>Lysosomal</a:t>
            </a:r>
            <a:r>
              <a:rPr lang="en-US" sz="4000" dirty="0" smtClean="0">
                <a:solidFill>
                  <a:srgbClr val="92D050"/>
                </a:solidFill>
              </a:rPr>
              <a:t> Enzymes of Leukocytes</a:t>
            </a:r>
          </a:p>
        </p:txBody>
      </p:sp>
      <p:sp>
        <p:nvSpPr>
          <p:cNvPr id="122883" name="Rectangle 3"/>
          <p:cNvSpPr>
            <a:spLocks noGrp="1" noChangeArrowheads="1"/>
          </p:cNvSpPr>
          <p:nvPr>
            <p:ph idx="1"/>
          </p:nvPr>
        </p:nvSpPr>
        <p:spPr/>
        <p:txBody>
          <a:bodyPr>
            <a:normAutofit/>
          </a:bodyPr>
          <a:lstStyle/>
          <a:p>
            <a:pPr algn="l">
              <a:lnSpc>
                <a:spcPct val="90000"/>
              </a:lnSpc>
              <a:buFont typeface="Wingdings" pitchFamily="2" charset="2"/>
              <a:buNone/>
            </a:pPr>
            <a:r>
              <a:rPr lang="en-US" dirty="0" smtClean="0">
                <a:solidFill>
                  <a:srgbClr val="FFC000"/>
                </a:solidFill>
                <a:cs typeface="Arial" charset="0"/>
              </a:rPr>
              <a:t>Leukocytes:</a:t>
            </a:r>
          </a:p>
          <a:p>
            <a:pPr algn="l">
              <a:lnSpc>
                <a:spcPct val="90000"/>
              </a:lnSpc>
              <a:buFont typeface="Wingdings" pitchFamily="2" charset="2"/>
              <a:buNone/>
            </a:pPr>
            <a:r>
              <a:rPr lang="en-US" dirty="0" err="1" smtClean="0">
                <a:cs typeface="Arial" charset="0"/>
              </a:rPr>
              <a:t>Neutrophils</a:t>
            </a:r>
            <a:r>
              <a:rPr lang="en-US" dirty="0" smtClean="0">
                <a:cs typeface="Arial" charset="0"/>
              </a:rPr>
              <a:t> &amp; </a:t>
            </a:r>
            <a:r>
              <a:rPr lang="en-US" dirty="0" err="1" smtClean="0">
                <a:cs typeface="Arial" charset="0"/>
              </a:rPr>
              <a:t>Monocytes</a:t>
            </a:r>
            <a:endParaRPr lang="en-US" dirty="0" smtClean="0">
              <a:cs typeface="Arial" charset="0"/>
            </a:endParaRPr>
          </a:p>
          <a:p>
            <a:pPr algn="l">
              <a:lnSpc>
                <a:spcPct val="90000"/>
              </a:lnSpc>
              <a:buFont typeface="Wingdings" pitchFamily="2" charset="2"/>
              <a:buNone/>
            </a:pPr>
            <a:r>
              <a:rPr lang="en-US" u="sng" dirty="0" smtClean="0">
                <a:cs typeface="Arial" charset="0"/>
              </a:rPr>
              <a:t>Enzymes:</a:t>
            </a:r>
          </a:p>
          <a:p>
            <a:pPr algn="l">
              <a:lnSpc>
                <a:spcPct val="90000"/>
              </a:lnSpc>
              <a:buFont typeface="Wingdings" pitchFamily="2" charset="2"/>
              <a:buNone/>
            </a:pPr>
            <a:r>
              <a:rPr lang="en-US" dirty="0" smtClean="0">
                <a:cs typeface="Arial" charset="0"/>
              </a:rPr>
              <a:t>Acid proteases</a:t>
            </a:r>
          </a:p>
          <a:p>
            <a:pPr algn="l">
              <a:lnSpc>
                <a:spcPct val="90000"/>
              </a:lnSpc>
              <a:buFont typeface="Wingdings" pitchFamily="2" charset="2"/>
              <a:buNone/>
            </a:pPr>
            <a:r>
              <a:rPr lang="en-US" dirty="0" smtClean="0">
                <a:cs typeface="Arial" charset="0"/>
              </a:rPr>
              <a:t>Neutral proteases (e.g. </a:t>
            </a:r>
            <a:r>
              <a:rPr lang="en-US" dirty="0" err="1" smtClean="0">
                <a:cs typeface="Arial" charset="0"/>
              </a:rPr>
              <a:t>elastase</a:t>
            </a:r>
            <a:r>
              <a:rPr lang="en-US" dirty="0" smtClean="0">
                <a:cs typeface="Arial" charset="0"/>
              </a:rPr>
              <a:t>, </a:t>
            </a:r>
            <a:r>
              <a:rPr lang="en-US" dirty="0" err="1" smtClean="0">
                <a:cs typeface="Arial" charset="0"/>
              </a:rPr>
              <a:t>collagenase</a:t>
            </a:r>
            <a:r>
              <a:rPr lang="en-US" dirty="0" smtClean="0">
                <a:cs typeface="Arial" charset="0"/>
              </a:rPr>
              <a:t>, &amp; </a:t>
            </a:r>
            <a:r>
              <a:rPr lang="en-US" dirty="0" err="1" smtClean="0">
                <a:cs typeface="Arial" charset="0"/>
              </a:rPr>
              <a:t>cathepsin</a:t>
            </a:r>
            <a:r>
              <a:rPr lang="en-US" dirty="0" smtClean="0">
                <a:cs typeface="Arial" charset="0"/>
              </a:rPr>
              <a:t>)</a:t>
            </a:r>
          </a:p>
          <a:p>
            <a:pPr algn="l">
              <a:lnSpc>
                <a:spcPct val="90000"/>
              </a:lnSpc>
              <a:buFont typeface="Wingdings" pitchFamily="2" charset="2"/>
              <a:buNone/>
            </a:pPr>
            <a:endParaRPr lang="en-US" dirty="0" smtClean="0">
              <a:cs typeface="Arial" charset="0"/>
            </a:endParaRPr>
          </a:p>
          <a:p>
            <a:pPr algn="l">
              <a:lnSpc>
                <a:spcPct val="90000"/>
              </a:lnSpc>
              <a:buFont typeface="Wingdings" pitchFamily="2" charset="2"/>
              <a:buNone/>
            </a:pPr>
            <a:r>
              <a:rPr lang="en-US" u="sng" dirty="0" smtClean="0">
                <a:cs typeface="Arial" charset="0"/>
              </a:rPr>
              <a:t>Their action is checked by:</a:t>
            </a:r>
          </a:p>
          <a:p>
            <a:pPr algn="l">
              <a:lnSpc>
                <a:spcPct val="90000"/>
              </a:lnSpc>
              <a:buFont typeface="Wingdings" pitchFamily="2" charset="2"/>
              <a:buNone/>
            </a:pPr>
            <a:r>
              <a:rPr lang="en-US" dirty="0" smtClean="0">
                <a:cs typeface="Arial" charset="0"/>
              </a:rPr>
              <a:t>Serum </a:t>
            </a:r>
            <a:r>
              <a:rPr lang="en-US" dirty="0" err="1" smtClean="0">
                <a:cs typeface="Arial" charset="0"/>
              </a:rPr>
              <a:t>antiproteases</a:t>
            </a:r>
            <a:r>
              <a:rPr lang="en-US" dirty="0" smtClean="0">
                <a:cs typeface="Arial" charset="0"/>
              </a:rPr>
              <a:t> (e.g. </a:t>
            </a:r>
            <a:r>
              <a:rPr lang="el-GR" dirty="0" smtClean="0">
                <a:cs typeface="Arial" charset="0"/>
              </a:rPr>
              <a:t>α</a:t>
            </a:r>
            <a:r>
              <a:rPr lang="en-US" sz="1800" dirty="0" smtClean="0">
                <a:cs typeface="Arial" charset="0"/>
              </a:rPr>
              <a:t>1</a:t>
            </a:r>
            <a:r>
              <a:rPr lang="en-US" sz="2800" dirty="0" smtClean="0">
                <a:cs typeface="Arial" charset="0"/>
              </a:rPr>
              <a:t>-antitrypsin)</a:t>
            </a:r>
            <a:endParaRPr lang="el-GR" dirty="0" smtClean="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rganization Chart 2"/>
          <p:cNvGraphicFramePr>
            <a:graphicFrameLocks/>
          </p:cNvGraphicFramePr>
          <p:nvPr>
            <p:ph type="dgm" idx="1"/>
          </p:nvPr>
        </p:nvGraphicFramePr>
        <p:xfrm>
          <a:off x="357158" y="214290"/>
          <a:ext cx="8786842" cy="6429396"/>
        </p:xfrm>
        <a:graphic>
          <a:graphicData uri="http://schemas.openxmlformats.org/drawingml/2006/compatibility">
            <com:legacyDrawing xmlns:com="http://schemas.openxmlformats.org/drawingml/2006/compatibility" spid="_x0000_s22530"/>
          </a:graphicData>
        </a:graphic>
      </p:graphicFrame>
      <p:sp>
        <p:nvSpPr>
          <p:cNvPr id="3" name="Right Arrow 2"/>
          <p:cNvSpPr>
            <a:spLocks noChangeArrowheads="1"/>
          </p:cNvSpPr>
          <p:nvPr/>
        </p:nvSpPr>
        <p:spPr bwMode="auto">
          <a:xfrm>
            <a:off x="1428728" y="6215082"/>
            <a:ext cx="977900" cy="484187"/>
          </a:xfrm>
          <a:prstGeom prst="rightArrow">
            <a:avLst>
              <a:gd name="adj1" fmla="val 50000"/>
              <a:gd name="adj2" fmla="val 50024"/>
            </a:avLst>
          </a:prstGeom>
          <a:solidFill>
            <a:srgbClr val="FF0000"/>
          </a:solidFill>
          <a:ln w="12700" cap="sq" algn="ctr">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gn="ctr"/>
            <a:r>
              <a:rPr lang="en-US" dirty="0" err="1" smtClean="0">
                <a:solidFill>
                  <a:srgbClr val="92D050"/>
                </a:solidFill>
              </a:rPr>
              <a:t>Neuropeptides</a:t>
            </a:r>
            <a:endParaRPr lang="en-US" dirty="0" smtClean="0">
              <a:solidFill>
                <a:srgbClr val="92D050"/>
              </a:solidFill>
            </a:endParaRPr>
          </a:p>
        </p:txBody>
      </p:sp>
      <p:sp>
        <p:nvSpPr>
          <p:cNvPr id="123907" name="Rectangle 3"/>
          <p:cNvSpPr>
            <a:spLocks noGrp="1" noChangeArrowheads="1"/>
          </p:cNvSpPr>
          <p:nvPr>
            <p:ph idx="1"/>
          </p:nvPr>
        </p:nvSpPr>
        <p:spPr>
          <a:xfrm>
            <a:off x="1447800" y="1600200"/>
            <a:ext cx="7491413" cy="4714875"/>
          </a:xfrm>
        </p:spPr>
        <p:txBody>
          <a:bodyPr/>
          <a:lstStyle/>
          <a:p>
            <a:pPr algn="l">
              <a:buFont typeface="Wingdings" pitchFamily="2" charset="2"/>
              <a:buNone/>
            </a:pPr>
            <a:r>
              <a:rPr lang="en-US" dirty="0" smtClean="0">
                <a:cs typeface="Arial" charset="0"/>
              </a:rPr>
              <a:t>Small proteins</a:t>
            </a:r>
          </a:p>
          <a:p>
            <a:pPr algn="l">
              <a:buFont typeface="Wingdings" pitchFamily="2" charset="2"/>
              <a:buNone/>
            </a:pPr>
            <a:r>
              <a:rPr lang="en-US" dirty="0" smtClean="0">
                <a:cs typeface="Arial" charset="0"/>
              </a:rPr>
              <a:t>Secreted by nerve fibers mainly in lung &amp; GIT</a:t>
            </a:r>
          </a:p>
          <a:p>
            <a:pPr algn="l">
              <a:buFont typeface="Wingdings" pitchFamily="2" charset="2"/>
              <a:buNone/>
            </a:pPr>
            <a:r>
              <a:rPr lang="en-US" dirty="0" smtClean="0">
                <a:cs typeface="Arial" charset="0"/>
              </a:rPr>
              <a:t>Initiate inflammatory response</a:t>
            </a:r>
          </a:p>
          <a:p>
            <a:pPr algn="l">
              <a:buFont typeface="Wingdings" pitchFamily="2" charset="2"/>
              <a:buNone/>
            </a:pPr>
            <a:r>
              <a:rPr lang="en-US" u="sng" dirty="0" smtClean="0">
                <a:cs typeface="Arial" charset="0"/>
              </a:rPr>
              <a:t>Substance P :</a:t>
            </a:r>
          </a:p>
          <a:p>
            <a:pPr algn="l">
              <a:buSzPct val="65000"/>
              <a:buFont typeface="Wingdings" pitchFamily="2" charset="2"/>
              <a:buNone/>
            </a:pPr>
            <a:r>
              <a:rPr lang="en-US" dirty="0" smtClean="0">
                <a:cs typeface="Arial" charset="0"/>
              </a:rPr>
              <a:t>Transmits pain signals</a:t>
            </a:r>
          </a:p>
          <a:p>
            <a:pPr algn="l">
              <a:buSzPct val="65000"/>
              <a:buFont typeface="Wingdings" pitchFamily="2" charset="2"/>
              <a:buNone/>
            </a:pPr>
            <a:r>
              <a:rPr lang="en-US" dirty="0" smtClean="0">
                <a:cs typeface="Arial" charset="0"/>
              </a:rPr>
              <a:t>Regulates vessel tone</a:t>
            </a:r>
          </a:p>
          <a:p>
            <a:pPr algn="l">
              <a:buSzPct val="65000"/>
              <a:buFont typeface="Wingdings" pitchFamily="2" charset="2"/>
              <a:buNone/>
            </a:pPr>
            <a:r>
              <a:rPr lang="en-US" dirty="0" smtClean="0">
                <a:cs typeface="Arial" charset="0"/>
              </a:rPr>
              <a:t>Modulates vascular permeability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descr="7335"/>
          <p:cNvPicPr>
            <a:picLocks noChangeAspect="1" noChangeArrowheads="1"/>
          </p:cNvPicPr>
          <p:nvPr/>
        </p:nvPicPr>
        <p:blipFill>
          <a:blip r:embed="rId2"/>
          <a:srcRect t="53156" r="16896"/>
          <a:stretch>
            <a:fillRect/>
          </a:stretch>
        </p:blipFill>
        <p:spPr bwMode="auto">
          <a:xfrm>
            <a:off x="428596" y="2000240"/>
            <a:ext cx="8042590" cy="3357586"/>
          </a:xfrm>
          <a:prstGeom prst="rect">
            <a:avLst/>
          </a:prstGeom>
          <a:noFill/>
          <a:ln w="9525">
            <a:noFill/>
            <a:miter lim="800000"/>
            <a:headEnd/>
            <a:tailEnd/>
          </a:ln>
        </p:spPr>
      </p:pic>
      <p:sp>
        <p:nvSpPr>
          <p:cNvPr id="93187" name="TextBox 2"/>
          <p:cNvSpPr txBox="1">
            <a:spLocks noChangeArrowheads="1"/>
          </p:cNvSpPr>
          <p:nvPr/>
        </p:nvSpPr>
        <p:spPr bwMode="auto">
          <a:xfrm>
            <a:off x="1285852" y="857232"/>
            <a:ext cx="6946132" cy="461665"/>
          </a:xfrm>
          <a:prstGeom prst="rect">
            <a:avLst/>
          </a:prstGeom>
          <a:noFill/>
          <a:ln w="9525">
            <a:noFill/>
            <a:miter lim="800000"/>
            <a:headEnd/>
            <a:tailEnd/>
          </a:ln>
        </p:spPr>
        <p:txBody>
          <a:bodyPr wrap="none">
            <a:spAutoFit/>
          </a:bodyPr>
          <a:lstStyle/>
          <a:p>
            <a:r>
              <a:rPr lang="en-US" sz="2400" b="1" dirty="0">
                <a:solidFill>
                  <a:srgbClr val="92D050"/>
                </a:solidFill>
              </a:rPr>
              <a:t>Plasma protein-derived Chemical Mediators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algn="ctr"/>
            <a:r>
              <a:rPr lang="en-US" b="1" dirty="0">
                <a:solidFill>
                  <a:srgbClr val="92D050"/>
                </a:solidFill>
                <a:latin typeface="Arial" pitchFamily="34" charset="0"/>
                <a:cs typeface="Arial" pitchFamily="34" charset="0"/>
              </a:rPr>
              <a:t>PLASMA PROTEASES</a:t>
            </a:r>
          </a:p>
        </p:txBody>
      </p:sp>
      <p:sp>
        <p:nvSpPr>
          <p:cNvPr id="249859" name="Rectangle 3"/>
          <p:cNvSpPr>
            <a:spLocks noGrp="1" noChangeArrowheads="1"/>
          </p:cNvSpPr>
          <p:nvPr>
            <p:ph type="body" idx="1"/>
          </p:nvPr>
        </p:nvSpPr>
        <p:spPr/>
        <p:txBody>
          <a:bodyPr/>
          <a:lstStyle/>
          <a:p>
            <a:r>
              <a:rPr lang="en-US" sz="2400" dirty="0">
                <a:latin typeface="Arial" pitchFamily="34" charset="0"/>
                <a:cs typeface="Arial" pitchFamily="34" charset="0"/>
              </a:rPr>
              <a:t>A variety of phenomena in the inflammatory response are mediated by plasma proteins that belong to three interrelated systems</a:t>
            </a:r>
          </a:p>
          <a:p>
            <a:endParaRPr lang="en-US" sz="2400" dirty="0">
              <a:latin typeface="Arial" pitchFamily="34" charset="0"/>
              <a:cs typeface="Arial" pitchFamily="34" charset="0"/>
            </a:endParaRPr>
          </a:p>
          <a:p>
            <a:pPr>
              <a:buFontTx/>
              <a:buNone/>
            </a:pPr>
            <a:r>
              <a:rPr lang="en-US" sz="2400" dirty="0">
                <a:latin typeface="Arial" pitchFamily="34" charset="0"/>
                <a:cs typeface="Arial" pitchFamily="34" charset="0"/>
              </a:rPr>
              <a:t>      1.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Kinin</a:t>
            </a:r>
            <a:endParaRPr lang="en-US" sz="2400" dirty="0">
              <a:latin typeface="Arial" pitchFamily="34" charset="0"/>
              <a:cs typeface="Arial" pitchFamily="34" charset="0"/>
            </a:endParaRPr>
          </a:p>
          <a:p>
            <a:pPr>
              <a:buFontTx/>
              <a:buNone/>
            </a:pPr>
            <a:r>
              <a:rPr lang="en-US" sz="2400" dirty="0">
                <a:latin typeface="Arial" pitchFamily="34" charset="0"/>
                <a:cs typeface="Arial" pitchFamily="34" charset="0"/>
              </a:rPr>
              <a:t>	  2. </a:t>
            </a:r>
            <a:r>
              <a:rPr lang="en-US" sz="2400" dirty="0" smtClean="0">
                <a:latin typeface="Arial" pitchFamily="34" charset="0"/>
                <a:cs typeface="Arial" pitchFamily="34" charset="0"/>
              </a:rPr>
              <a:t> the </a:t>
            </a:r>
            <a:r>
              <a:rPr lang="en-US" sz="2400" dirty="0">
                <a:latin typeface="Arial" pitchFamily="34" charset="0"/>
                <a:cs typeface="Arial" pitchFamily="34" charset="0"/>
              </a:rPr>
              <a:t>complement</a:t>
            </a:r>
          </a:p>
          <a:p>
            <a:pPr>
              <a:buFontTx/>
              <a:buNone/>
            </a:pPr>
            <a:r>
              <a:rPr lang="en-US" sz="2400" dirty="0">
                <a:latin typeface="Arial" pitchFamily="34" charset="0"/>
                <a:cs typeface="Arial" pitchFamily="34" charset="0"/>
              </a:rPr>
              <a:t> 	  3. </a:t>
            </a:r>
            <a:r>
              <a:rPr lang="en-US" sz="2400" dirty="0" smtClean="0">
                <a:latin typeface="Arial" pitchFamily="34" charset="0"/>
                <a:cs typeface="Arial" pitchFamily="34" charset="0"/>
              </a:rPr>
              <a:t> clotting </a:t>
            </a:r>
            <a:r>
              <a:rPr lang="en-US" sz="2400" dirty="0">
                <a:latin typeface="Arial" pitchFamily="34" charset="0"/>
                <a:cs typeface="Arial" pitchFamily="34" charset="0"/>
              </a:rPr>
              <a:t>systems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d:\Inetpub\ombroot\content\0721601871\graphics\fullsize\S01871-002-f015.jpg"/>
          <p:cNvPicPr>
            <a:picLocks noChangeAspect="1" noChangeArrowheads="1"/>
          </p:cNvPicPr>
          <p:nvPr/>
        </p:nvPicPr>
        <p:blipFill>
          <a:blip r:embed="rId2"/>
          <a:srcRect b="2823"/>
          <a:stretch>
            <a:fillRect/>
          </a:stretch>
        </p:blipFill>
        <p:spPr bwMode="auto">
          <a:xfrm>
            <a:off x="-1" y="0"/>
            <a:ext cx="9143999" cy="6858000"/>
          </a:xfrm>
          <a:prstGeom prst="rect">
            <a:avLst/>
          </a:prstGeom>
          <a:noFill/>
          <a:ln w="9525">
            <a:solidFill>
              <a:schemeClr val="tx1"/>
            </a:solidFill>
            <a:miter lim="800000"/>
            <a:headEnd/>
            <a:tailEnd/>
          </a:ln>
        </p:spPr>
      </p:pic>
      <p:sp>
        <p:nvSpPr>
          <p:cNvPr id="256003" name="Text Box 3"/>
          <p:cNvSpPr txBox="1">
            <a:spLocks noChangeArrowheads="1"/>
          </p:cNvSpPr>
          <p:nvPr/>
        </p:nvSpPr>
        <p:spPr bwMode="auto">
          <a:xfrm>
            <a:off x="142844" y="4357694"/>
            <a:ext cx="1981200" cy="590550"/>
          </a:xfrm>
          <a:prstGeom prst="rect">
            <a:avLst/>
          </a:prstGeom>
          <a:solidFill>
            <a:schemeClr val="bg2"/>
          </a:solidFill>
          <a:ln w="9525">
            <a:solidFill>
              <a:schemeClr val="bg1"/>
            </a:solidFill>
            <a:miter lim="800000"/>
            <a:headEnd/>
            <a:tailEnd/>
          </a:ln>
          <a:effectLst/>
        </p:spPr>
        <p:txBody>
          <a:bodyPr>
            <a:spAutoFit/>
          </a:bodyPr>
          <a:lstStyle/>
          <a:p>
            <a:r>
              <a:rPr lang="en-US" sz="1600" i="1" dirty="0">
                <a:solidFill>
                  <a:srgbClr val="FFFFCC"/>
                </a:solidFill>
                <a:latin typeface="Arial" pitchFamily="34" charset="0"/>
                <a:cs typeface="Arial" pitchFamily="34" charset="0"/>
              </a:rPr>
              <a:t>increases vascular permeability, pain</a:t>
            </a:r>
          </a:p>
        </p:txBody>
      </p:sp>
      <p:sp>
        <p:nvSpPr>
          <p:cNvPr id="4" name="Text Box 3"/>
          <p:cNvSpPr txBox="1">
            <a:spLocks noChangeArrowheads="1"/>
          </p:cNvSpPr>
          <p:nvPr/>
        </p:nvSpPr>
        <p:spPr bwMode="auto">
          <a:xfrm>
            <a:off x="4643438" y="6027003"/>
            <a:ext cx="2071702" cy="830997"/>
          </a:xfrm>
          <a:prstGeom prst="rect">
            <a:avLst/>
          </a:prstGeom>
          <a:solidFill>
            <a:schemeClr val="bg2"/>
          </a:solidFill>
          <a:ln w="9525">
            <a:solidFill>
              <a:schemeClr val="bg1"/>
            </a:solidFill>
            <a:miter lim="800000"/>
            <a:headEnd/>
            <a:tailEnd/>
          </a:ln>
          <a:effectLst/>
        </p:spPr>
        <p:txBody>
          <a:bodyPr wrap="square">
            <a:spAutoFit/>
          </a:bodyPr>
          <a:lstStyle/>
          <a:p>
            <a:r>
              <a:rPr lang="en-US" sz="1600" i="1" dirty="0">
                <a:solidFill>
                  <a:srgbClr val="FFFFCC"/>
                </a:solidFill>
                <a:latin typeface="Arial" pitchFamily="34" charset="0"/>
                <a:cs typeface="Arial" pitchFamily="34" charset="0"/>
              </a:rPr>
              <a:t>increases vascular </a:t>
            </a:r>
            <a:r>
              <a:rPr lang="en-US" sz="1600" i="1" dirty="0" smtClean="0">
                <a:solidFill>
                  <a:srgbClr val="FFFFCC"/>
                </a:solidFill>
                <a:latin typeface="Arial" pitchFamily="34" charset="0"/>
                <a:cs typeface="Arial" pitchFamily="34" charset="0"/>
              </a:rPr>
              <a:t>permeability, </a:t>
            </a:r>
            <a:r>
              <a:rPr lang="en-US" sz="1600" i="1" dirty="0" err="1" smtClean="0">
                <a:solidFill>
                  <a:srgbClr val="FFFFCC"/>
                </a:solidFill>
                <a:latin typeface="Arial" pitchFamily="34" charset="0"/>
                <a:cs typeface="Arial" pitchFamily="34" charset="0"/>
              </a:rPr>
              <a:t>Chemotaxis</a:t>
            </a:r>
            <a:endParaRPr lang="en-US" sz="1600" i="1" dirty="0">
              <a:solidFill>
                <a:srgbClr val="FFFFCC"/>
              </a:solidFill>
              <a:latin typeface="Arial" pitchFamily="34" charset="0"/>
              <a:cs typeface="Arial" pitchFamily="34" charset="0"/>
            </a:endParaRPr>
          </a:p>
        </p:txBody>
      </p:sp>
      <p:sp>
        <p:nvSpPr>
          <p:cNvPr id="8" name="Down Arrow 7"/>
          <p:cNvSpPr/>
          <p:nvPr/>
        </p:nvSpPr>
        <p:spPr>
          <a:xfrm>
            <a:off x="6643702" y="3357562"/>
            <a:ext cx="142876" cy="692656"/>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dirty="0"/>
              <a:t>W.B. Saunders Company items and derived items Copyright (c) 1999 by W.B. Saunders Company</a:t>
            </a:r>
          </a:p>
        </p:txBody>
      </p:sp>
      <p:pic>
        <p:nvPicPr>
          <p:cNvPr id="283650" name="Picture 1026" descr="f003011"/>
          <p:cNvPicPr>
            <a:picLocks noChangeAspect="1" noChangeArrowheads="1"/>
          </p:cNvPicPr>
          <p:nvPr/>
        </p:nvPicPr>
        <p:blipFill>
          <a:blip r:embed="rId2"/>
          <a:srcRect/>
          <a:stretch>
            <a:fillRect/>
          </a:stretch>
        </p:blipFill>
        <p:spPr bwMode="auto">
          <a:xfrm>
            <a:off x="304800" y="-7938"/>
            <a:ext cx="8610600" cy="6865938"/>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85800" y="0"/>
            <a:ext cx="7772400" cy="914400"/>
          </a:xfrm>
        </p:spPr>
        <p:txBody>
          <a:bodyPr/>
          <a:lstStyle/>
          <a:p>
            <a:pPr algn="ctr"/>
            <a:r>
              <a:rPr lang="en-US" sz="3600" dirty="0">
                <a:solidFill>
                  <a:srgbClr val="92D050"/>
                </a:solidFill>
                <a:latin typeface="Arial" pitchFamily="34" charset="0"/>
                <a:cs typeface="Arial" pitchFamily="34" charset="0"/>
              </a:rPr>
              <a:t>Clotting System</a:t>
            </a:r>
          </a:p>
        </p:txBody>
      </p:sp>
      <p:sp>
        <p:nvSpPr>
          <p:cNvPr id="259075" name="Rectangle 3"/>
          <p:cNvSpPr>
            <a:spLocks noGrp="1" noChangeArrowheads="1"/>
          </p:cNvSpPr>
          <p:nvPr>
            <p:ph type="body" idx="1"/>
          </p:nvPr>
        </p:nvSpPr>
        <p:spPr>
          <a:xfrm>
            <a:off x="357158" y="928670"/>
            <a:ext cx="8610600" cy="5486400"/>
          </a:xfrm>
        </p:spPr>
        <p:txBody>
          <a:bodyPr/>
          <a:lstStyle/>
          <a:p>
            <a:r>
              <a:rPr lang="en-US" sz="2000" dirty="0">
                <a:latin typeface="Arial" pitchFamily="34" charset="0"/>
                <a:cs typeface="Arial" pitchFamily="34" charset="0"/>
              </a:rPr>
              <a:t>Thrombin</a:t>
            </a:r>
            <a:r>
              <a:rPr lang="en-US" sz="2000" dirty="0">
                <a:solidFill>
                  <a:srgbClr val="000000"/>
                </a:solidFill>
                <a:latin typeface="Arial" pitchFamily="34" charset="0"/>
              </a:rPr>
              <a:t> </a:t>
            </a:r>
            <a:r>
              <a:rPr lang="en-US" sz="2000" dirty="0">
                <a:latin typeface="Arial" pitchFamily="34" charset="0"/>
                <a:cs typeface="Arial" pitchFamily="34" charset="0"/>
              </a:rPr>
              <a:t>binds to receptors that are called protease-activated receptors (PARs</a:t>
            </a:r>
            <a:r>
              <a:rPr lang="en-US" sz="2000" dirty="0" smtClean="0">
                <a:latin typeface="Arial" pitchFamily="34" charset="0"/>
                <a:cs typeface="Arial" pitchFamily="34" charset="0"/>
              </a:rPr>
              <a:t>)</a:t>
            </a:r>
          </a:p>
          <a:p>
            <a:r>
              <a:rPr lang="en-US" sz="2000" dirty="0" smtClean="0">
                <a:latin typeface="Arial" pitchFamily="34" charset="0"/>
              </a:rPr>
              <a:t>found </a:t>
            </a:r>
            <a:r>
              <a:rPr lang="en-US" sz="2000" dirty="0">
                <a:latin typeface="Arial" pitchFamily="34" charset="0"/>
              </a:rPr>
              <a:t>on platelets, endothelial and smooth muscle </a:t>
            </a:r>
            <a:r>
              <a:rPr lang="en-US" sz="2000" dirty="0" smtClean="0">
                <a:latin typeface="Arial" pitchFamily="34" charset="0"/>
              </a:rPr>
              <a:t>cells</a:t>
            </a:r>
            <a:endParaRPr lang="en-US" sz="2000" dirty="0">
              <a:latin typeface="Arial" pitchFamily="34" charset="0"/>
            </a:endParaRPr>
          </a:p>
          <a:p>
            <a:pPr>
              <a:buFontTx/>
              <a:buNone/>
            </a:pPr>
            <a:r>
              <a:rPr lang="en-US" sz="2000" dirty="0">
                <a:latin typeface="Arial" pitchFamily="34" charset="0"/>
                <a:cs typeface="Arial" pitchFamily="34" charset="0"/>
              </a:rPr>
              <a:t> </a:t>
            </a:r>
            <a:r>
              <a:rPr lang="en-US" sz="2000" dirty="0">
                <a:solidFill>
                  <a:srgbClr val="000000"/>
                </a:solidFill>
                <a:latin typeface="Arial" pitchFamily="34" charset="0"/>
              </a:rPr>
              <a:t> </a:t>
            </a:r>
            <a:r>
              <a:rPr lang="en-US" sz="2000" dirty="0">
                <a:latin typeface="Arial" pitchFamily="34" charset="0"/>
                <a:cs typeface="Arial" pitchFamily="34" charset="0"/>
              </a:rPr>
              <a:t> </a:t>
            </a:r>
          </a:p>
          <a:p>
            <a:r>
              <a:rPr lang="en-US" sz="2000" dirty="0" smtClean="0">
                <a:latin typeface="Arial" pitchFamily="34" charset="0"/>
              </a:rPr>
              <a:t>This </a:t>
            </a:r>
            <a:r>
              <a:rPr lang="en-US" sz="2000" dirty="0" smtClean="0">
                <a:latin typeface="Arial" pitchFamily="34" charset="0"/>
                <a:cs typeface="Arial" pitchFamily="34" charset="0"/>
              </a:rPr>
              <a:t>triggers</a:t>
            </a:r>
            <a:r>
              <a:rPr lang="en-US" sz="2000" dirty="0" smtClean="0">
                <a:latin typeface="Arial" pitchFamily="34" charset="0"/>
              </a:rPr>
              <a:t> </a:t>
            </a:r>
            <a:r>
              <a:rPr lang="en-US" sz="2000" dirty="0">
                <a:latin typeface="Arial" pitchFamily="34" charset="0"/>
              </a:rPr>
              <a:t>several responses that induce inflammation by:</a:t>
            </a:r>
          </a:p>
          <a:p>
            <a:pPr marL="868680" lvl="1" indent="-457200">
              <a:buFont typeface="+mj-lt"/>
              <a:buAutoNum type="arabicParenR"/>
            </a:pPr>
            <a:r>
              <a:rPr lang="en-US" sz="2000" dirty="0">
                <a:latin typeface="Arial" pitchFamily="34" charset="0"/>
              </a:rPr>
              <a:t>mobilization of P-</a:t>
            </a:r>
            <a:r>
              <a:rPr lang="en-US" sz="2000" dirty="0" err="1">
                <a:latin typeface="Arial" pitchFamily="34" charset="0"/>
              </a:rPr>
              <a:t>selectin</a:t>
            </a:r>
            <a:r>
              <a:rPr lang="en-US" sz="2000" dirty="0">
                <a:latin typeface="Arial" pitchFamily="34" charset="0"/>
              </a:rPr>
              <a:t>, production of </a:t>
            </a:r>
            <a:r>
              <a:rPr lang="en-US" sz="2000" dirty="0" err="1">
                <a:latin typeface="Arial" pitchFamily="34" charset="0"/>
              </a:rPr>
              <a:t>chemokines</a:t>
            </a:r>
            <a:r>
              <a:rPr lang="en-US" sz="2000" dirty="0">
                <a:latin typeface="Arial" pitchFamily="34" charset="0"/>
              </a:rPr>
              <a:t>, and expression of endothelial adhesion molecules for leukocyte </a:t>
            </a:r>
            <a:r>
              <a:rPr lang="en-US" sz="2000" dirty="0" err="1">
                <a:latin typeface="Arial" pitchFamily="34" charset="0"/>
              </a:rPr>
              <a:t>integrins</a:t>
            </a:r>
            <a:endParaRPr lang="en-US" sz="2000" dirty="0">
              <a:latin typeface="Arial" pitchFamily="34" charset="0"/>
            </a:endParaRPr>
          </a:p>
          <a:p>
            <a:pPr marL="868680" lvl="1" indent="-457200">
              <a:buFont typeface="+mj-lt"/>
              <a:buAutoNum type="arabicParenR"/>
            </a:pPr>
            <a:r>
              <a:rPr lang="en-US" sz="2000" dirty="0">
                <a:latin typeface="Arial" pitchFamily="34" charset="0"/>
              </a:rPr>
              <a:t> induction of cyclooxygenase-2 and production of prostaglandins</a:t>
            </a:r>
          </a:p>
          <a:p>
            <a:pPr marL="868680" lvl="1" indent="-457200">
              <a:buFont typeface="+mj-lt"/>
              <a:buAutoNum type="arabicParenR"/>
            </a:pPr>
            <a:r>
              <a:rPr lang="en-US" sz="2000" dirty="0">
                <a:latin typeface="Arial" pitchFamily="34" charset="0"/>
              </a:rPr>
              <a:t> production of PAF and nitric oxide</a:t>
            </a:r>
          </a:p>
          <a:p>
            <a:pPr lvl="1"/>
            <a:endParaRPr lang="en-US" sz="2000" dirty="0">
              <a:latin typeface="Arial" pitchFamily="34" charset="0"/>
            </a:endParaRPr>
          </a:p>
          <a:p>
            <a:pPr lvl="1">
              <a:buFontTx/>
              <a:buNone/>
            </a:pPr>
            <a:r>
              <a:rPr lang="en-US" sz="2000" dirty="0">
                <a:latin typeface="Arial" pitchFamily="34" charset="0"/>
              </a:rPr>
              <a:t>These responses promote the recruitment of leukocytes and many other reactions of inflammation</a:t>
            </a:r>
            <a:r>
              <a:rPr lang="en-US" sz="2000" dirty="0">
                <a:latin typeface="Arial" pitchFamily="34" charset="0"/>
                <a:cs typeface="Arial" pitchFamily="34" charset="0"/>
              </a:rPr>
              <a:t> </a:t>
            </a:r>
          </a:p>
          <a:p>
            <a:endParaRPr lang="en-US"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42910" y="357166"/>
            <a:ext cx="7772400" cy="914400"/>
          </a:xfrm>
        </p:spPr>
        <p:txBody>
          <a:bodyPr/>
          <a:lstStyle/>
          <a:p>
            <a:pPr algn="ctr"/>
            <a:r>
              <a:rPr lang="en-US" dirty="0">
                <a:solidFill>
                  <a:srgbClr val="92D050"/>
                </a:solidFill>
                <a:latin typeface="Arial" pitchFamily="34" charset="0"/>
                <a:cs typeface="Arial" pitchFamily="34" charset="0"/>
              </a:rPr>
              <a:t>Complement System </a:t>
            </a:r>
          </a:p>
        </p:txBody>
      </p:sp>
      <p:sp>
        <p:nvSpPr>
          <p:cNvPr id="250883" name="Rectangle 3"/>
          <p:cNvSpPr>
            <a:spLocks noGrp="1" noChangeArrowheads="1"/>
          </p:cNvSpPr>
          <p:nvPr>
            <p:ph type="body" idx="1"/>
          </p:nvPr>
        </p:nvSpPr>
        <p:spPr>
          <a:xfrm>
            <a:off x="857224" y="1571612"/>
            <a:ext cx="6929486" cy="4114800"/>
          </a:xfrm>
        </p:spPr>
        <p:txBody>
          <a:bodyPr/>
          <a:lstStyle/>
          <a:p>
            <a:pPr marL="57150" indent="-57150">
              <a:lnSpc>
                <a:spcPct val="90000"/>
              </a:lnSpc>
              <a:buFontTx/>
              <a:buNone/>
            </a:pPr>
            <a:r>
              <a:rPr lang="en-US" sz="2000" dirty="0">
                <a:latin typeface="Arial" pitchFamily="34" charset="0"/>
                <a:cs typeface="Arial" pitchFamily="34" charset="0"/>
              </a:rPr>
              <a:t>The complement system consists of 20 component proteins (and their cleavage products)</a:t>
            </a:r>
          </a:p>
          <a:p>
            <a:pPr marL="57150" indent="-57150">
              <a:lnSpc>
                <a:spcPct val="90000"/>
              </a:lnSpc>
              <a:buFontTx/>
              <a:buNone/>
            </a:pPr>
            <a:endParaRPr lang="en-US" sz="2000" dirty="0">
              <a:latin typeface="Arial" pitchFamily="34" charset="0"/>
              <a:cs typeface="Arial" pitchFamily="34" charset="0"/>
            </a:endParaRPr>
          </a:p>
          <a:p>
            <a:pPr marL="57150" indent="-57150">
              <a:lnSpc>
                <a:spcPct val="90000"/>
              </a:lnSpc>
              <a:buFontTx/>
              <a:buNone/>
            </a:pPr>
            <a:r>
              <a:rPr lang="en-US" sz="2000" dirty="0">
                <a:latin typeface="Arial" pitchFamily="34" charset="0"/>
                <a:cs typeface="Arial" pitchFamily="34" charset="0"/>
              </a:rPr>
              <a:t> This system functions in both innate and adaptive immunity for defense against microbial agents</a:t>
            </a:r>
          </a:p>
          <a:p>
            <a:pPr marL="57150" indent="-57150">
              <a:lnSpc>
                <a:spcPct val="90000"/>
              </a:lnSpc>
              <a:buFontTx/>
              <a:buNone/>
            </a:pPr>
            <a:endParaRPr lang="en-US" sz="2000" dirty="0">
              <a:latin typeface="Arial" pitchFamily="34" charset="0"/>
              <a:cs typeface="Arial" pitchFamily="34" charset="0"/>
            </a:endParaRPr>
          </a:p>
          <a:p>
            <a:pPr marL="57150" indent="-57150">
              <a:lnSpc>
                <a:spcPct val="90000"/>
              </a:lnSpc>
              <a:buFontTx/>
              <a:buNone/>
            </a:pPr>
            <a:r>
              <a:rPr lang="en-US" sz="2000" dirty="0">
                <a:latin typeface="Arial" pitchFamily="34" charset="0"/>
                <a:cs typeface="Arial" pitchFamily="34" charset="0"/>
              </a:rPr>
              <a:t>Complement proteins are present as inactive forms in plasma ( numbered C1 through C9)</a:t>
            </a:r>
            <a:r>
              <a:rPr lang="en-US" sz="2000" dirty="0"/>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descr="7335"/>
          <p:cNvPicPr>
            <a:picLocks noChangeAspect="1" noChangeArrowheads="1"/>
          </p:cNvPicPr>
          <p:nvPr/>
        </p:nvPicPr>
        <p:blipFill>
          <a:blip r:embed="rId2"/>
          <a:srcRect/>
          <a:stretch>
            <a:fillRect/>
          </a:stretch>
        </p:blipFill>
        <p:spPr bwMode="auto">
          <a:xfrm>
            <a:off x="1214414" y="1285860"/>
            <a:ext cx="7086600" cy="4783138"/>
          </a:xfrm>
          <a:prstGeom prst="rect">
            <a:avLst/>
          </a:prstGeom>
          <a:noFill/>
          <a:ln w="9525">
            <a:noFill/>
            <a:miter lim="800000"/>
            <a:headEnd/>
            <a:tailEnd/>
          </a:ln>
        </p:spPr>
      </p:pic>
      <p:sp>
        <p:nvSpPr>
          <p:cNvPr id="3" name="TextBox 2"/>
          <p:cNvSpPr txBox="1"/>
          <p:nvPr/>
        </p:nvSpPr>
        <p:spPr>
          <a:xfrm>
            <a:off x="642910" y="428604"/>
            <a:ext cx="8143932" cy="984885"/>
          </a:xfrm>
          <a:prstGeom prst="rect">
            <a:avLst/>
          </a:prstGeom>
          <a:noFill/>
        </p:spPr>
        <p:txBody>
          <a:bodyPr wrap="square" rtlCol="0">
            <a:spAutoFit/>
          </a:bodyPr>
          <a:lstStyle/>
          <a:p>
            <a:r>
              <a:rPr lang="en-US" sz="2000" dirty="0">
                <a:latin typeface="Arial" pitchFamily="34" charset="0"/>
                <a:cs typeface="Arial" pitchFamily="34" charset="0"/>
              </a:rPr>
              <a:t>Many of these proteins are activated to become </a:t>
            </a:r>
            <a:r>
              <a:rPr lang="en-US" sz="2000" dirty="0" err="1">
                <a:latin typeface="Arial" pitchFamily="34" charset="0"/>
                <a:cs typeface="Arial" pitchFamily="34" charset="0"/>
              </a:rPr>
              <a:t>proteolytic</a:t>
            </a:r>
            <a:r>
              <a:rPr lang="en-US" sz="2000" dirty="0">
                <a:latin typeface="Arial" pitchFamily="34" charset="0"/>
                <a:cs typeface="Arial" pitchFamily="34" charset="0"/>
              </a:rPr>
              <a:t> enzymes that degrade other complement proteins, thus forming a cascade </a:t>
            </a:r>
            <a:endParaRPr lang="en-US" sz="2000" dirty="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d:\Inetpub\ombroot\content\0721601871\graphics\fullsize\S01871-002-f014.jpg"/>
          <p:cNvPicPr>
            <a:picLocks noChangeAspect="1" noChangeArrowheads="1"/>
          </p:cNvPicPr>
          <p:nvPr/>
        </p:nvPicPr>
        <p:blipFill>
          <a:blip r:embed="rId2">
            <a:lum bright="-6000" contrast="6000"/>
          </a:blip>
          <a:srcRect b="3496"/>
          <a:stretch>
            <a:fillRect/>
          </a:stretch>
        </p:blipFill>
        <p:spPr bwMode="auto">
          <a:xfrm>
            <a:off x="0" y="838200"/>
            <a:ext cx="9144000" cy="48402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447800" y="228600"/>
            <a:ext cx="7010400" cy="1143000"/>
          </a:xfrm>
        </p:spPr>
        <p:txBody>
          <a:bodyPr/>
          <a:lstStyle/>
          <a:p>
            <a:pPr algn="ctr"/>
            <a:r>
              <a:rPr lang="en-US" dirty="0" smtClean="0">
                <a:solidFill>
                  <a:srgbClr val="92D050"/>
                </a:solidFill>
              </a:rPr>
              <a:t>Complement protein</a:t>
            </a:r>
          </a:p>
        </p:txBody>
      </p:sp>
      <p:sp>
        <p:nvSpPr>
          <p:cNvPr id="96259" name="TextBox 3"/>
          <p:cNvSpPr txBox="1">
            <a:spLocks noChangeArrowheads="1"/>
          </p:cNvSpPr>
          <p:nvPr/>
        </p:nvSpPr>
        <p:spPr bwMode="auto">
          <a:xfrm>
            <a:off x="1714480" y="2071678"/>
            <a:ext cx="6544869" cy="2585323"/>
          </a:xfrm>
          <a:prstGeom prst="rect">
            <a:avLst/>
          </a:prstGeom>
          <a:noFill/>
          <a:ln w="9525">
            <a:noFill/>
            <a:miter lim="800000"/>
            <a:headEnd/>
            <a:tailEnd/>
          </a:ln>
        </p:spPr>
        <p:txBody>
          <a:bodyPr wrap="none">
            <a:spAutoFit/>
          </a:bodyPr>
          <a:lstStyle/>
          <a:p>
            <a:endParaRPr lang="en-US" dirty="0"/>
          </a:p>
          <a:p>
            <a:r>
              <a:rPr lang="en-US" dirty="0"/>
              <a:t>C3a &amp; C5a  </a:t>
            </a:r>
            <a:r>
              <a:rPr lang="en-US" dirty="0" smtClean="0">
                <a:sym typeface="Wingdings" pitchFamily="2" charset="2"/>
              </a:rPr>
              <a:t></a:t>
            </a:r>
            <a:r>
              <a:rPr lang="en-US" dirty="0" smtClean="0"/>
              <a:t>  </a:t>
            </a:r>
            <a:r>
              <a:rPr lang="en-US" dirty="0"/>
              <a:t>Increase vascular </a:t>
            </a:r>
            <a:r>
              <a:rPr lang="en-US" dirty="0" smtClean="0"/>
              <a:t>permeability (^ histamine) </a:t>
            </a:r>
            <a:endParaRPr lang="en-US" dirty="0"/>
          </a:p>
          <a:p>
            <a:r>
              <a:rPr lang="en-US" dirty="0"/>
              <a:t> 	 </a:t>
            </a:r>
            <a:r>
              <a:rPr lang="en-US" dirty="0" smtClean="0"/>
              <a:t>          </a:t>
            </a:r>
            <a:r>
              <a:rPr lang="en-US" dirty="0" err="1"/>
              <a:t>anaphylatoxins</a:t>
            </a:r>
            <a:endParaRPr lang="en-US" dirty="0"/>
          </a:p>
          <a:p>
            <a:endParaRPr lang="en-US" dirty="0"/>
          </a:p>
          <a:p>
            <a:r>
              <a:rPr lang="en-US" dirty="0" smtClean="0"/>
              <a:t>C5a </a:t>
            </a:r>
            <a:r>
              <a:rPr lang="en-US" dirty="0" smtClean="0">
                <a:sym typeface="Wingdings" pitchFamily="2" charset="2"/>
              </a:rPr>
              <a:t>    </a:t>
            </a:r>
            <a:r>
              <a:rPr lang="en-US" dirty="0" smtClean="0"/>
              <a:t> </a:t>
            </a:r>
            <a:r>
              <a:rPr lang="en-US" dirty="0" err="1"/>
              <a:t>Chemotaxis</a:t>
            </a:r>
            <a:r>
              <a:rPr lang="en-US" dirty="0"/>
              <a:t>  </a:t>
            </a:r>
          </a:p>
          <a:p>
            <a:endParaRPr lang="en-US" dirty="0"/>
          </a:p>
          <a:p>
            <a:r>
              <a:rPr lang="en-US" dirty="0"/>
              <a:t>C3b </a:t>
            </a:r>
            <a:r>
              <a:rPr lang="en-US" dirty="0" smtClean="0">
                <a:sym typeface="Wingdings" pitchFamily="2" charset="2"/>
              </a:rPr>
              <a:t></a:t>
            </a:r>
            <a:r>
              <a:rPr lang="en-US" dirty="0" smtClean="0"/>
              <a:t>     </a:t>
            </a:r>
            <a:r>
              <a:rPr lang="en-US" dirty="0" err="1" smtClean="0"/>
              <a:t>Opsonization</a:t>
            </a:r>
            <a:r>
              <a:rPr lang="en-US" dirty="0" smtClean="0"/>
              <a:t>  </a:t>
            </a:r>
            <a:endParaRPr lang="en-US" dirty="0"/>
          </a:p>
          <a:p>
            <a:endParaRPr lang="en-US" dirty="0"/>
          </a:p>
          <a:p>
            <a:r>
              <a:rPr lang="en-US" dirty="0"/>
              <a:t>C5-9 </a:t>
            </a:r>
            <a:r>
              <a:rPr lang="en-US" dirty="0" smtClean="0">
                <a:sym typeface="Wingdings" pitchFamily="2" charset="2"/>
              </a:rPr>
              <a:t>   </a:t>
            </a:r>
            <a:r>
              <a:rPr lang="en-US" dirty="0" smtClean="0"/>
              <a:t> </a:t>
            </a:r>
            <a:r>
              <a:rPr lang="en-US" dirty="0"/>
              <a:t>membrane attack complex</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34" name="Group 2"/>
          <p:cNvGraphicFramePr>
            <a:graphicFrameLocks noGrp="1"/>
          </p:cNvGraphicFramePr>
          <p:nvPr/>
        </p:nvGraphicFramePr>
        <p:xfrm>
          <a:off x="3071802" y="30413"/>
          <a:ext cx="6072198" cy="6556125"/>
        </p:xfrm>
        <a:graphic>
          <a:graphicData uri="http://schemas.openxmlformats.org/drawingml/2006/table">
            <a:tbl>
              <a:tblPr/>
              <a:tblGrid>
                <a:gridCol w="2960196"/>
                <a:gridCol w="3112002"/>
              </a:tblGrid>
              <a:tr h="91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Vasodilation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Prostaglandins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Histamine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Nitric oxide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335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Increased vascular permeability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Vasoactive</a:t>
                      </a:r>
                      <a:r>
                        <a:rPr kumimoji="0" lang="en-US" sz="1800" b="0" i="0" u="none" strike="noStrike" cap="none" normalizeH="0" baseline="0" dirty="0" smtClean="0">
                          <a:ln>
                            <a:noFill/>
                          </a:ln>
                          <a:solidFill>
                            <a:srgbClr val="000000"/>
                          </a:solidFill>
                          <a:effectLst/>
                          <a:latin typeface="Arial" pitchFamily="34" charset="0"/>
                          <a:cs typeface="Arial" pitchFamily="34" charset="0"/>
                        </a:rPr>
                        <a:t> amines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Bradykinin</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Leukotrienes</a:t>
                      </a:r>
                      <a:r>
                        <a:rPr kumimoji="0" lang="en-US" sz="1800" b="0" i="0" u="none" strike="noStrike" cap="none" normalizeH="0" baseline="0" dirty="0" smtClean="0">
                          <a:ln>
                            <a:noFill/>
                          </a:ln>
                          <a:solidFill>
                            <a:srgbClr val="000000"/>
                          </a:solidFill>
                          <a:effectLst/>
                          <a:latin typeface="Arial" pitchFamily="34" charset="0"/>
                          <a:cs typeface="Arial" pitchFamily="34" charset="0"/>
                        </a:rPr>
                        <a:t> C4, D4, E4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PAF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Substance P</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365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Chemotaxis, leukocyte recruitment and activation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C5a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Leukotriene B4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Chemokines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IL-1, TNF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Bacterial products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82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Fever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IL-1, TNF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Prostaglandins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682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Pain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Prostaglandins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Bradykinin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r>
              <a:tr h="106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Tissue damage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cs typeface="Arial" pitchFamily="34" charset="0"/>
                        </a:rPr>
                        <a:t>Neutrophil</a:t>
                      </a:r>
                      <a:r>
                        <a:rPr kumimoji="0" lang="en-US" sz="1800" b="0" i="0" u="none" strike="noStrike" cap="none" normalizeH="0" baseline="0" dirty="0" smtClean="0">
                          <a:ln>
                            <a:noFill/>
                          </a:ln>
                          <a:solidFill>
                            <a:srgbClr val="000000"/>
                          </a:solidFill>
                          <a:effectLst/>
                          <a:latin typeface="Arial" pitchFamily="34" charset="0"/>
                          <a:cs typeface="Arial" pitchFamily="34" charset="0"/>
                        </a:rPr>
                        <a:t> and macrophage </a:t>
                      </a:r>
                      <a:r>
                        <a:rPr kumimoji="0" lang="en-US" sz="1800" b="0" i="0" u="none" strike="noStrike" cap="none" normalizeH="0" baseline="0" dirty="0" err="1" smtClean="0">
                          <a:ln>
                            <a:noFill/>
                          </a:ln>
                          <a:solidFill>
                            <a:srgbClr val="000000"/>
                          </a:solidFill>
                          <a:effectLst/>
                          <a:latin typeface="Arial" pitchFamily="34" charset="0"/>
                          <a:cs typeface="Arial" pitchFamily="34" charset="0"/>
                        </a:rPr>
                        <a:t>lysosomal</a:t>
                      </a:r>
                      <a:r>
                        <a:rPr kumimoji="0" lang="en-US" sz="1800" b="0" i="0" u="none" strike="noStrike" cap="none" normalizeH="0" baseline="0" dirty="0" smtClean="0">
                          <a:ln>
                            <a:noFill/>
                          </a:ln>
                          <a:solidFill>
                            <a:srgbClr val="000000"/>
                          </a:solidFill>
                          <a:effectLst/>
                          <a:latin typeface="Arial" pitchFamily="34" charset="0"/>
                          <a:cs typeface="Arial" pitchFamily="34" charset="0"/>
                        </a:rPr>
                        <a:t> enzymes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Oxygen metabolites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Nitric oxide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300057" name="Rectangle 25"/>
          <p:cNvSpPr>
            <a:spLocks noChangeArrowheads="1"/>
          </p:cNvSpPr>
          <p:nvPr/>
        </p:nvSpPr>
        <p:spPr bwMode="auto">
          <a:xfrm>
            <a:off x="0" y="838200"/>
            <a:ext cx="2895600" cy="1552575"/>
          </a:xfrm>
          <a:prstGeom prst="rect">
            <a:avLst/>
          </a:prstGeom>
          <a:noFill/>
          <a:ln w="9525">
            <a:noFill/>
            <a:miter lim="800000"/>
            <a:headEnd/>
            <a:tailEnd/>
          </a:ln>
          <a:effectLst/>
        </p:spPr>
        <p:txBody>
          <a:bodyPr>
            <a:spAutoFit/>
          </a:bodyPr>
          <a:lstStyle/>
          <a:p>
            <a:pPr algn="ctr"/>
            <a:r>
              <a:rPr lang="en-US" b="1" i="1">
                <a:solidFill>
                  <a:srgbClr val="FFFF00"/>
                </a:solidFill>
                <a:latin typeface="Arial" pitchFamily="34" charset="0"/>
              </a:rPr>
              <a:t>Role of Mediators in Different Reactions of Inflammation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descr="d:\Inetpub\ombroot\content\0721601871\graphics\fullsize\S01871-002-f011a.jpg"/>
          <p:cNvPicPr>
            <a:picLocks noChangeAspect="1" noChangeArrowheads="1"/>
          </p:cNvPicPr>
          <p:nvPr/>
        </p:nvPicPr>
        <p:blipFill>
          <a:blip r:embed="rId2"/>
          <a:srcRect/>
          <a:stretch>
            <a:fillRect/>
          </a:stretch>
        </p:blipFill>
        <p:spPr bwMode="auto">
          <a:xfrm>
            <a:off x="304800" y="381000"/>
            <a:ext cx="8686800" cy="61833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S01871-002-f021"/>
          <p:cNvPicPr>
            <a:picLocks noChangeAspect="1" noChangeArrowheads="1"/>
          </p:cNvPicPr>
          <p:nvPr/>
        </p:nvPicPr>
        <p:blipFill>
          <a:blip r:embed="rId2"/>
          <a:srcRect/>
          <a:stretch>
            <a:fillRect/>
          </a:stretch>
        </p:blipFill>
        <p:spPr bwMode="auto">
          <a:xfrm>
            <a:off x="1295400" y="685800"/>
            <a:ext cx="7467600" cy="5600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1026"/>
          <p:cNvSpPr>
            <a:spLocks noGrp="1" noChangeArrowheads="1"/>
          </p:cNvSpPr>
          <p:nvPr>
            <p:ph type="title"/>
          </p:nvPr>
        </p:nvSpPr>
        <p:spPr>
          <a:xfrm>
            <a:off x="785786" y="500042"/>
            <a:ext cx="7772400" cy="685800"/>
          </a:xfrm>
        </p:spPr>
        <p:txBody>
          <a:bodyPr/>
          <a:lstStyle/>
          <a:p>
            <a:pPr algn="ctr"/>
            <a:r>
              <a:rPr lang="en-US" sz="3200" b="1" dirty="0">
                <a:solidFill>
                  <a:srgbClr val="92D050"/>
                </a:solidFill>
                <a:latin typeface="Arial" pitchFamily="34" charset="0"/>
                <a:cs typeface="Arial" pitchFamily="34" charset="0"/>
              </a:rPr>
              <a:t>Learning </a:t>
            </a:r>
            <a:r>
              <a:rPr lang="en-US" sz="3200" b="1" dirty="0" smtClean="0">
                <a:solidFill>
                  <a:srgbClr val="92D050"/>
                </a:solidFill>
                <a:latin typeface="Arial" pitchFamily="34" charset="0"/>
                <a:cs typeface="Arial" pitchFamily="34" charset="0"/>
              </a:rPr>
              <a:t>Objectives</a:t>
            </a:r>
            <a:endParaRPr lang="en-US" sz="3200" b="1" dirty="0">
              <a:latin typeface="Arial" pitchFamily="34" charset="0"/>
              <a:cs typeface="Arial" pitchFamily="34" charset="0"/>
            </a:endParaRPr>
          </a:p>
        </p:txBody>
      </p:sp>
      <p:sp>
        <p:nvSpPr>
          <p:cNvPr id="275459" name="Rectangle 1027"/>
          <p:cNvSpPr>
            <a:spLocks noGrp="1" noChangeArrowheads="1"/>
          </p:cNvSpPr>
          <p:nvPr>
            <p:ph type="body" idx="1"/>
          </p:nvPr>
        </p:nvSpPr>
        <p:spPr>
          <a:xfrm>
            <a:off x="304800" y="1371600"/>
            <a:ext cx="8458200" cy="5943600"/>
          </a:xfrm>
        </p:spPr>
        <p:txBody>
          <a:bodyPr/>
          <a:lstStyle/>
          <a:p>
            <a:r>
              <a:rPr lang="en-US" sz="2800" dirty="0" smtClean="0">
                <a:latin typeface="Arial" pitchFamily="34" charset="0"/>
                <a:cs typeface="Arial" pitchFamily="34" charset="0"/>
              </a:rPr>
              <a:t>To know chemical </a:t>
            </a:r>
            <a:r>
              <a:rPr lang="en-US" sz="2800" dirty="0">
                <a:latin typeface="Arial" pitchFamily="34" charset="0"/>
                <a:cs typeface="Arial" pitchFamily="34" charset="0"/>
              </a:rPr>
              <a:t>mediators of inflammation </a:t>
            </a:r>
            <a:r>
              <a:rPr lang="en-US" sz="2800" dirty="0" smtClean="0">
                <a:latin typeface="Arial" pitchFamily="34" charset="0"/>
                <a:cs typeface="Arial" pitchFamily="34" charset="0"/>
              </a:rPr>
              <a:t> </a:t>
            </a:r>
          </a:p>
          <a:p>
            <a:pPr lvl="1"/>
            <a:r>
              <a:rPr lang="en-US" sz="2200" dirty="0" smtClean="0">
                <a:latin typeface="Arial" pitchFamily="34" charset="0"/>
                <a:cs typeface="Arial" pitchFamily="34" charset="0"/>
              </a:rPr>
              <a:t>You </a:t>
            </a:r>
            <a:r>
              <a:rPr lang="en-US" sz="2200" dirty="0">
                <a:latin typeface="Arial" pitchFamily="34" charset="0"/>
                <a:cs typeface="Arial" pitchFamily="34" charset="0"/>
              </a:rPr>
              <a:t>should learn the cellular sources and major effects of the mediators and, conversely, list the most likely mediators of each of the steps of inflammation (There is no need to memorize all the information.)</a:t>
            </a:r>
          </a:p>
          <a:p>
            <a:pPr>
              <a:buNone/>
            </a:pPr>
            <a:endParaRPr lang="en-US" sz="2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116</TotalTime>
  <Words>1850</Words>
  <Application>Microsoft Office PowerPoint</Application>
  <PresentationFormat>On-screen Show (4:3)</PresentationFormat>
  <Paragraphs>456</Paragraphs>
  <Slides>65</Slides>
  <Notes>24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Foundry</vt:lpstr>
      <vt:lpstr>    Chemical mediators </vt:lpstr>
      <vt:lpstr>Slide 2</vt:lpstr>
      <vt:lpstr>Acute Inflammation Increased vascular permeability</vt:lpstr>
      <vt:lpstr>Slide 4</vt:lpstr>
      <vt:lpstr>Slide 5</vt:lpstr>
      <vt:lpstr>Slide 6</vt:lpstr>
      <vt:lpstr>Slide 7</vt:lpstr>
      <vt:lpstr>Slide 8</vt:lpstr>
      <vt:lpstr>Learning Objectives</vt:lpstr>
      <vt:lpstr>Slide 10</vt:lpstr>
      <vt:lpstr> General principles for chemical mediators</vt:lpstr>
      <vt:lpstr>General principles for chemical mediators</vt:lpstr>
      <vt:lpstr>Slide 13</vt:lpstr>
      <vt:lpstr>Slide 14</vt:lpstr>
      <vt:lpstr>Chemical mediators</vt:lpstr>
      <vt:lpstr>Slide 16</vt:lpstr>
      <vt:lpstr>Slide 17</vt:lpstr>
      <vt:lpstr>Cell-derived Chemical Mediators</vt:lpstr>
      <vt:lpstr>Cell-Derived Mediators</vt:lpstr>
      <vt:lpstr>Slide 20</vt:lpstr>
      <vt:lpstr>Slide 21</vt:lpstr>
      <vt:lpstr>Vasoactive Amines</vt:lpstr>
      <vt:lpstr>Vasoactive Amines</vt:lpstr>
      <vt:lpstr>Histamine</vt:lpstr>
      <vt:lpstr>Histamine</vt:lpstr>
      <vt:lpstr>Serotonin (5-HT)</vt:lpstr>
      <vt:lpstr>Slide 27</vt:lpstr>
      <vt:lpstr>Eicosanoids</vt:lpstr>
      <vt:lpstr>Eicosanoids</vt:lpstr>
      <vt:lpstr>Eicosanoids</vt:lpstr>
      <vt:lpstr>Slide 31</vt:lpstr>
      <vt:lpstr>Slide 32</vt:lpstr>
      <vt:lpstr>Platelet Activating Factor (PAF)</vt:lpstr>
      <vt:lpstr>Action of PAF</vt:lpstr>
      <vt:lpstr>Slide 35</vt:lpstr>
      <vt:lpstr>Slide 36</vt:lpstr>
      <vt:lpstr>Slide 37</vt:lpstr>
      <vt:lpstr>Cytokines</vt:lpstr>
      <vt:lpstr>Cytokines</vt:lpstr>
      <vt:lpstr>Slide 40</vt:lpstr>
      <vt:lpstr>Cytokines: TNF and IL-1</vt:lpstr>
      <vt:lpstr>Cytokines: TNF and IL-1</vt:lpstr>
      <vt:lpstr>Cytokines: TNF and IL-1</vt:lpstr>
      <vt:lpstr>Slide 44</vt:lpstr>
      <vt:lpstr>Slide 45</vt:lpstr>
      <vt:lpstr>Chemokines</vt:lpstr>
      <vt:lpstr>Slide 47</vt:lpstr>
      <vt:lpstr>Reactive Oxygen Species</vt:lpstr>
      <vt:lpstr>Slide 49</vt:lpstr>
      <vt:lpstr>Nitric Oxide ( NO)</vt:lpstr>
      <vt:lpstr>Slide 51</vt:lpstr>
      <vt:lpstr>NO</vt:lpstr>
      <vt:lpstr>Slide 53</vt:lpstr>
      <vt:lpstr>Lysosomal Enzymes of Leukocytes</vt:lpstr>
      <vt:lpstr>Slide 55</vt:lpstr>
      <vt:lpstr>Neuropeptides</vt:lpstr>
      <vt:lpstr>Slide 57</vt:lpstr>
      <vt:lpstr>PLASMA PROTEASES</vt:lpstr>
      <vt:lpstr>Slide 59</vt:lpstr>
      <vt:lpstr>Clotting System</vt:lpstr>
      <vt:lpstr>Complement System </vt:lpstr>
      <vt:lpstr>Slide 62</vt:lpstr>
      <vt:lpstr>Slide 63</vt:lpstr>
      <vt:lpstr>Complement protein</vt:lpstr>
      <vt:lpstr>Slide 65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Chemical mediators </dc:title>
  <dc:creator>Dr.Maha</dc:creator>
  <cp:lastModifiedBy>Dr.Maha</cp:lastModifiedBy>
  <cp:revision>4</cp:revision>
  <dcterms:created xsi:type="dcterms:W3CDTF">2009-10-19T19:52:53Z</dcterms:created>
  <dcterms:modified xsi:type="dcterms:W3CDTF">2009-10-19T21:59:07Z</dcterms:modified>
</cp:coreProperties>
</file>