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</p:sldMasterIdLst>
  <p:sldIdLst>
    <p:sldId id="256" r:id="rId7"/>
    <p:sldId id="260" r:id="rId8"/>
    <p:sldId id="294" r:id="rId9"/>
    <p:sldId id="263" r:id="rId10"/>
    <p:sldId id="265" r:id="rId11"/>
    <p:sldId id="293" r:id="rId12"/>
    <p:sldId id="295" r:id="rId13"/>
    <p:sldId id="269" r:id="rId14"/>
    <p:sldId id="272" r:id="rId15"/>
    <p:sldId id="273" r:id="rId16"/>
    <p:sldId id="267" r:id="rId17"/>
    <p:sldId id="275" r:id="rId18"/>
    <p:sldId id="268" r:id="rId19"/>
    <p:sldId id="271" r:id="rId20"/>
    <p:sldId id="277" r:id="rId21"/>
    <p:sldId id="276" r:id="rId22"/>
    <p:sldId id="258" r:id="rId23"/>
    <p:sldId id="259" r:id="rId24"/>
    <p:sldId id="264" r:id="rId25"/>
    <p:sldId id="266" r:id="rId26"/>
    <p:sldId id="257" r:id="rId27"/>
    <p:sldId id="278" r:id="rId28"/>
    <p:sldId id="279" r:id="rId29"/>
    <p:sldId id="280" r:id="rId30"/>
    <p:sldId id="283" r:id="rId31"/>
    <p:sldId id="281" r:id="rId32"/>
    <p:sldId id="282" r:id="rId33"/>
    <p:sldId id="284" r:id="rId34"/>
    <p:sldId id="285" r:id="rId35"/>
    <p:sldId id="296" r:id="rId36"/>
    <p:sldId id="286" r:id="rId37"/>
    <p:sldId id="301" r:id="rId38"/>
    <p:sldId id="261" r:id="rId39"/>
    <p:sldId id="287" r:id="rId40"/>
    <p:sldId id="289" r:id="rId41"/>
    <p:sldId id="302" r:id="rId42"/>
    <p:sldId id="297" r:id="rId43"/>
    <p:sldId id="288" r:id="rId44"/>
    <p:sldId id="290" r:id="rId45"/>
    <p:sldId id="298" r:id="rId46"/>
    <p:sldId id="299" r:id="rId47"/>
    <p:sldId id="300" r:id="rId48"/>
    <p:sldId id="291" r:id="rId49"/>
    <p:sldId id="29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7" autoAdjust="0"/>
  </p:normalViewPr>
  <p:slideViewPr>
    <p:cSldViewPr>
      <p:cViewPr varScale="1">
        <p:scale>
          <a:sx n="73" d="100"/>
          <a:sy n="73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</p:spPr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luebackgorund"/>
          <p:cNvPicPr>
            <a:picLocks noChangeAspect="1" noChangeArrowheads="1"/>
          </p:cNvPicPr>
          <p:nvPr/>
        </p:nvPicPr>
        <p:blipFill>
          <a:blip r:embed="rId2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25A2A7-B68B-459F-B26E-A3CC11B4945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A1325F-3BC0-441E-9114-BC297E509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5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5100" y="4181475"/>
            <a:ext cx="2628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1B5-E7C5-4307-8B05-C26F5FE2A204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shagandhi.jpg"/>
          <p:cNvPicPr>
            <a:picLocks noChangeAspect="1"/>
          </p:cNvPicPr>
          <p:nvPr/>
        </p:nvPicPr>
        <p:blipFill>
          <a:blip r:embed="rId13" cstate="print"/>
          <a:srcRect l="8438" r="14766" b="1875"/>
          <a:stretch>
            <a:fillRect/>
          </a:stretch>
        </p:blipFill>
        <p:spPr>
          <a:xfrm rot="16200000" flipV="1">
            <a:off x="6325464" y="4039464"/>
            <a:ext cx="2970072" cy="2667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0281" y="640480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15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8F5446-25CA-424C-8762-53DD3067422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Stock_1491R-1038664.jpg"/>
          <p:cNvPicPr>
            <a:picLocks noChangeAspect="1"/>
          </p:cNvPicPr>
          <p:nvPr/>
        </p:nvPicPr>
        <p:blipFill>
          <a:blip r:embed="rId13"/>
          <a:srcRect l="15094" t="5486" r="12075"/>
          <a:stretch>
            <a:fillRect/>
          </a:stretch>
        </p:blipFill>
        <p:spPr>
          <a:xfrm>
            <a:off x="7116817" y="4024194"/>
            <a:ext cx="1983996" cy="2833806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2841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>
              <a:lumMod val="7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PEDIATRIC DISEASES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many diseases of infancy and childhood are of genetic origin.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 Others, though not genetic, either are unique to children or take distinctive forms in this stage of life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0916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Terms used to describe errors in morphogenesis:</a:t>
            </a:r>
          </a:p>
          <a:p>
            <a:pPr lvl="1"/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Deformations</a:t>
            </a:r>
            <a:r>
              <a:rPr lang="en-US" dirty="0" smtClean="0"/>
              <a:t>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represent an </a:t>
            </a:r>
            <a:r>
              <a:rPr lang="en-US" i="1" dirty="0" smtClean="0"/>
              <a:t>extrinsic disturbance of development</a:t>
            </a:r>
            <a:r>
              <a:rPr lang="en-US" dirty="0" smtClean="0"/>
              <a:t> rather than an intrinsic error of morphogenesis.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 Deformations are common problems, affecting approximately 2% of newborn infants to various degrees.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Fundamental to the pathogenesis of deformations is localized or generalized compression of the growing fetus by abnormal biomechanical forces, leading eventually to a variety of structural abnormalities.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The most common cause of such deformations is uterine constraint.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Sequence </a:t>
            </a:r>
            <a:br>
              <a:rPr 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 descr="p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0"/>
            <a:ext cx="7804618" cy="5492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0916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Other Terms used to describe errors in morphogenesis:</a:t>
            </a:r>
          </a:p>
          <a:p>
            <a:pPr lvl="1">
              <a:buClr>
                <a:srgbClr val="FFFF00"/>
              </a:buClr>
            </a:pPr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Agenesis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refers to the complete absence of an organ or its </a:t>
            </a:r>
            <a:r>
              <a:rPr lang="en-US" dirty="0" err="1" smtClean="0"/>
              <a:t>anlage</a:t>
            </a:r>
            <a:endParaRPr lang="en-US" dirty="0" smtClean="0"/>
          </a:p>
          <a:p>
            <a:pPr lvl="1">
              <a:buClr>
                <a:srgbClr val="FFFF00"/>
              </a:buClr>
            </a:pPr>
            <a:r>
              <a:rPr lang="en-US" dirty="0" smtClean="0"/>
              <a:t> </a:t>
            </a:r>
            <a:r>
              <a:rPr lang="en-US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Aplasia</a:t>
            </a:r>
            <a:r>
              <a:rPr lang="en-US" dirty="0" smtClean="0"/>
              <a:t> and </a:t>
            </a:r>
            <a:r>
              <a:rPr lang="en-US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hypoplasia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are used to indicate incomplete development or underdevelopment of an organ.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Atresia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describes the absence of an opening, usually of a hollow visceral organ or duct such as intestines and bile 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d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7" y="1716087"/>
            <a:ext cx="7096125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malformations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major categories: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 </a:t>
            </a:r>
            <a:r>
              <a:rPr lang="en-US" i="1" dirty="0" smtClean="0"/>
              <a:t>genetic</a:t>
            </a:r>
          </a:p>
          <a:p>
            <a:pPr lvl="1">
              <a:buClr>
                <a:srgbClr val="FFFF00"/>
              </a:buClr>
            </a:pPr>
            <a:r>
              <a:rPr lang="en-US" i="1" dirty="0" smtClean="0"/>
              <a:t>Environmental</a:t>
            </a:r>
          </a:p>
          <a:p>
            <a:pPr lvl="1">
              <a:buClr>
                <a:srgbClr val="FFFF00"/>
              </a:buClr>
            </a:pPr>
            <a:r>
              <a:rPr lang="en-US" i="1" dirty="0" err="1" smtClean="0"/>
              <a:t>Multifactorial</a:t>
            </a:r>
            <a:endParaRPr lang="en-US" i="1" dirty="0" smtClean="0"/>
          </a:p>
          <a:p>
            <a:pPr lvl="1">
              <a:buClr>
                <a:srgbClr val="FFFF00"/>
              </a:buClr>
              <a:buNone/>
            </a:pPr>
            <a:endParaRPr lang="en-US" i="1" dirty="0" smtClean="0"/>
          </a:p>
          <a:p>
            <a:pPr lvl="1">
              <a:buClr>
                <a:srgbClr val="FFFF00"/>
              </a:buClr>
              <a:buNone/>
            </a:pPr>
            <a:r>
              <a:rPr lang="en-US" dirty="0" smtClean="0"/>
              <a:t> </a:t>
            </a:r>
            <a:r>
              <a:rPr lang="en-US" i="1" dirty="0" smtClean="0"/>
              <a:t>Almost half have no recognized cause.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Graphic illustration of the causes of human congenital anomalies or birth de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fec</a:t>
            </a:r>
            <a:r>
              <a:rPr lang="en-US" sz="2000" dirty="0" smtClean="0">
                <a:solidFill>
                  <a:schemeClr val="tx1"/>
                </a:solidFill>
              </a:rPr>
              <a:t>ts. Note that the causes of most anomalies are unknown and that 20% to 25% of them are caused by a combination of genetic and environmental factors (</a:t>
            </a:r>
            <a:r>
              <a:rPr lang="en-US" sz="2000" dirty="0" err="1" smtClean="0">
                <a:solidFill>
                  <a:schemeClr val="tx1"/>
                </a:solidFill>
              </a:rPr>
              <a:t>multifactorial</a:t>
            </a:r>
            <a:r>
              <a:rPr lang="en-US" sz="2000" dirty="0" smtClean="0">
                <a:solidFill>
                  <a:schemeClr val="tx1"/>
                </a:solidFill>
              </a:rPr>
              <a:t> inheritance).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how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8229600" cy="4657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477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                      </a:t>
            </a:r>
            <a:r>
              <a:rPr lang="en-US" sz="3400" dirty="0" smtClean="0">
                <a:solidFill>
                  <a:srgbClr val="FFFF00"/>
                </a:solidFill>
              </a:rPr>
              <a:t>CAUSE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%</a:t>
            </a:r>
          </a:p>
          <a:p>
            <a:r>
              <a:rPr lang="en-US" b="1" dirty="0" smtClean="0"/>
              <a:t>Genetic</a:t>
            </a:r>
            <a:r>
              <a:rPr lang="en-US" dirty="0" smtClean="0"/>
              <a:t> : 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Chromosomal aberrations                                   10-15 </a:t>
            </a:r>
          </a:p>
          <a:p>
            <a:pPr lvl="1">
              <a:buClr>
                <a:srgbClr val="FF0000"/>
              </a:buClr>
            </a:pPr>
            <a:r>
              <a:rPr lang="en-US" dirty="0" err="1" smtClean="0"/>
              <a:t>Mendelian</a:t>
            </a:r>
            <a:r>
              <a:rPr lang="en-US" dirty="0" smtClean="0"/>
              <a:t> inheritance                                         2-10</a:t>
            </a:r>
          </a:p>
          <a:p>
            <a:r>
              <a:rPr lang="en-US" b="1" dirty="0" smtClean="0"/>
              <a:t>Environmental</a:t>
            </a:r>
            <a:r>
              <a:rPr lang="en-US" dirty="0" smtClean="0"/>
              <a:t> 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Maternal/placental infections                             2-3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  Rubella  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  Toxoplasmosis  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   Syphilis  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   Cytomegalovirus infection  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  Human immunodeficiency virus infection 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Maternal disease states                                         6-8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  Diabetes     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 </a:t>
            </a:r>
            <a:r>
              <a:rPr lang="en-US" dirty="0" err="1" smtClean="0"/>
              <a:t>Endocrinopathies</a:t>
            </a:r>
            <a:r>
              <a:rPr lang="en-US" dirty="0" smtClean="0"/>
              <a:t> 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  Drugs and chemicals                                           1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  Alcohol   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  Folic acid antagonists  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   Androgens  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   </a:t>
            </a:r>
            <a:r>
              <a:rPr lang="en-US" dirty="0" err="1" smtClean="0"/>
              <a:t>Phenytoin</a:t>
            </a:r>
            <a:r>
              <a:rPr lang="en-US" dirty="0" smtClean="0"/>
              <a:t>  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   Thalidomide     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 Irradiation                                                               ∼1</a:t>
            </a:r>
          </a:p>
          <a:p>
            <a:pPr lvl="2">
              <a:buClr>
                <a:srgbClr val="FFFF00"/>
              </a:buClr>
              <a:buNone/>
            </a:pPr>
            <a:r>
              <a:rPr lang="en-US" dirty="0" smtClean="0"/>
              <a:t>  </a:t>
            </a:r>
          </a:p>
          <a:p>
            <a:r>
              <a:rPr lang="en-US" b="1" dirty="0" err="1" smtClean="0"/>
              <a:t>Multifactorial</a:t>
            </a:r>
            <a:r>
              <a:rPr lang="en-US" dirty="0" smtClean="0"/>
              <a:t>                                                 </a:t>
            </a:r>
            <a:r>
              <a:rPr lang="en-US" b="1" dirty="0" smtClean="0"/>
              <a:t>20-25</a:t>
            </a:r>
            <a:r>
              <a:rPr lang="en-US" dirty="0" smtClean="0"/>
              <a:t>   </a:t>
            </a:r>
          </a:p>
          <a:p>
            <a:r>
              <a:rPr lang="en-US" b="1" dirty="0" smtClean="0"/>
              <a:t>Unknown</a:t>
            </a:r>
            <a:r>
              <a:rPr lang="en-US" dirty="0" smtClean="0"/>
              <a:t>                                                        </a:t>
            </a:r>
            <a:r>
              <a:rPr lang="en-US" b="1" dirty="0" smtClean="0"/>
              <a:t>40-60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/>
          <a:lstStyle/>
          <a:p>
            <a:r>
              <a:rPr lang="en-US" dirty="0" smtClean="0"/>
              <a:t>bilateral cleft lip</a:t>
            </a:r>
            <a:endParaRPr lang="en-US" dirty="0"/>
          </a:p>
        </p:txBody>
      </p:sp>
      <p:pic>
        <p:nvPicPr>
          <p:cNvPr id="4" name="Content Placeholder 3" descr="cleft pa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457200"/>
            <a:ext cx="3276600" cy="4997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3581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Syndactyly</a:t>
            </a:r>
            <a:r>
              <a:rPr lang="en-US" dirty="0" smtClean="0"/>
              <a:t> represents fusion of two or more digits. </a:t>
            </a:r>
          </a:p>
          <a:p>
            <a:r>
              <a:rPr lang="en-US" dirty="0" smtClean="0"/>
              <a:t>It can be an isolated finding or part of syndromes that define patterns of anomalies. </a:t>
            </a:r>
          </a:p>
          <a:p>
            <a:r>
              <a:rPr lang="en-US" dirty="0" smtClean="0"/>
              <a:t>Most of these syndromes do not have a specific genetic defect yet defined.</a:t>
            </a:r>
            <a:endParaRPr lang="en-US" dirty="0"/>
          </a:p>
        </p:txBody>
      </p:sp>
      <p:pic>
        <p:nvPicPr>
          <p:cNvPr id="4" name="Picture 3" descr="sydact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38400"/>
            <a:ext cx="5221151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4953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Note the shortened lower extremities, known as </a:t>
            </a:r>
            <a:r>
              <a:rPr lang="en-US" dirty="0" err="1" smtClean="0"/>
              <a:t>phocomelia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was idiopathic in this case, but in the 1950's the drug thalidomide was responsible for many cases when pregnant women took it.</a:t>
            </a:r>
          </a:p>
          <a:p>
            <a:r>
              <a:rPr lang="en-US" dirty="0" smtClean="0"/>
              <a:t> Thus, it is very important that pregnant mothers be advised that drugs (including cigarette smoking and alcohol consumption) may have profound effects on the fetus.</a:t>
            </a:r>
            <a:endParaRPr lang="en-US" dirty="0"/>
          </a:p>
        </p:txBody>
      </p:sp>
      <p:pic>
        <p:nvPicPr>
          <p:cNvPr id="4" name="Picture 3" descr="thalidom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33400"/>
            <a:ext cx="3810000" cy="578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DISEASES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diseases of infancy (i.e., the first year of life) pose the highest risk of mortality</a:t>
            </a:r>
          </a:p>
          <a:p>
            <a:r>
              <a:rPr lang="en-US" dirty="0" smtClean="0"/>
              <a:t>The cause of pediatric diseases is different in different age group.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Congenital Anomalies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lvl="1" indent="-411480">
              <a:buClr>
                <a:srgbClr val="FF0000"/>
              </a:buClr>
              <a:buSzPct val="65000"/>
              <a:buFont typeface="Wingdings 2"/>
              <a:buChar char=""/>
            </a:pPr>
            <a:r>
              <a:rPr lang="en-US" dirty="0" smtClean="0"/>
              <a:t>Congenital anomalies result from: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intrinsic abnormalities (malformations) 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extrinsic disturbances (</a:t>
            </a:r>
            <a:r>
              <a:rPr lang="en-US" dirty="0" smtClean="0"/>
              <a:t>deformations).</a:t>
            </a:r>
            <a:endParaRPr lang="en-US" dirty="0" smtClean="0"/>
          </a:p>
          <a:p>
            <a:pPr marL="548640" lvl="1" indent="-411480">
              <a:buSzPct val="65000"/>
              <a:buFont typeface="Wingdings 2"/>
              <a:buChar char=""/>
            </a:pPr>
            <a:endParaRPr lang="en-US" dirty="0" smtClean="0"/>
          </a:p>
          <a:p>
            <a:pPr marL="548640" lvl="1" indent="-411480">
              <a:buClr>
                <a:srgbClr val="FF0000"/>
              </a:buClr>
              <a:buSzPct val="65000"/>
              <a:buFont typeface="Wingdings 2"/>
              <a:buChar char=""/>
            </a:pPr>
            <a:r>
              <a:rPr lang="en-US" dirty="0" smtClean="0"/>
              <a:t>Congenital anomalies can result from:</a:t>
            </a:r>
          </a:p>
          <a:p>
            <a:pPr marL="859536" lvl="2" indent="-457200">
              <a:buClr>
                <a:srgbClr val="FFFF00"/>
              </a:buClr>
              <a:buSzPct val="65000"/>
              <a:buFont typeface="+mj-lt"/>
              <a:buAutoNum type="arabicPeriod"/>
            </a:pPr>
            <a:r>
              <a:rPr lang="en-US" dirty="0" smtClean="0"/>
              <a:t> genetic (chromosomal abnormalities, gene mutations)</a:t>
            </a:r>
          </a:p>
          <a:p>
            <a:pPr marL="859536" lvl="2" indent="-457200">
              <a:buClr>
                <a:srgbClr val="FFFF00"/>
              </a:buClr>
              <a:buSzPct val="65000"/>
              <a:buFont typeface="+mj-lt"/>
              <a:buAutoNum type="arabicPeriod"/>
            </a:pPr>
            <a:r>
              <a:rPr lang="en-US" dirty="0" smtClean="0"/>
              <a:t> environmental (infections, drugs, alcohol)</a:t>
            </a:r>
          </a:p>
          <a:p>
            <a:pPr marL="859536" lvl="2" indent="-457200">
              <a:buClr>
                <a:srgbClr val="FFFF00"/>
              </a:buClr>
              <a:buSzPct val="65000"/>
              <a:buFont typeface="+mj-lt"/>
              <a:buAutoNum type="arabicPeriod"/>
            </a:pPr>
            <a:r>
              <a:rPr lang="en-US" dirty="0" err="1" smtClean="0"/>
              <a:t>multifactorial</a:t>
            </a:r>
            <a:r>
              <a:rPr lang="en-US" dirty="0" smtClean="0"/>
              <a:t> causes.</a:t>
            </a:r>
          </a:p>
          <a:p>
            <a:pPr marL="859536" lvl="2" indent="-457200">
              <a:buSzPct val="65000"/>
              <a:buNone/>
            </a:pPr>
            <a:endParaRPr lang="en-US" dirty="0" smtClean="0"/>
          </a:p>
          <a:p>
            <a:pPr marL="859536" lvl="2" indent="-457200">
              <a:buSzPct val="65000"/>
              <a:buNone/>
            </a:pPr>
            <a:r>
              <a:rPr lang="en-US" dirty="0" smtClean="0"/>
              <a:t>The timing of the in </a:t>
            </a:r>
            <a:r>
              <a:rPr lang="en-US" dirty="0" err="1" smtClean="0"/>
              <a:t>utero</a:t>
            </a:r>
            <a:r>
              <a:rPr lang="en-US" dirty="0" smtClean="0"/>
              <a:t> insult has profound influence on the extent of congenital anomalies, with earlier events usually demonstrating greater impact.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presence of one anomaly suggests that additional anomalies may be present, including internal anomalies such as congenital cardiac defects that may be life-threatening.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RESPIRATORY DISTRESS SYNDROME OF THE NEWBORN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i="1" dirty="0" smtClean="0"/>
              <a:t>hyaline membrane disease</a:t>
            </a:r>
          </a:p>
          <a:p>
            <a:pPr>
              <a:buClr>
                <a:srgbClr val="FF0000"/>
              </a:buClr>
            </a:pPr>
            <a:r>
              <a:rPr lang="en-US" dirty="0" err="1" smtClean="0"/>
              <a:t>Cauases</a:t>
            </a:r>
            <a:r>
              <a:rPr lang="en-US" dirty="0" smtClean="0"/>
              <a:t>: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 excessive sedation of the mother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 fetal head injury during delivery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aspiration of blood or amniotic fluid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 intrauterine hypoxia brought about by coiling of the umbilical cord about the neck. </a:t>
            </a:r>
          </a:p>
          <a:p>
            <a:pPr lvl="1">
              <a:buClr>
                <a:srgbClr val="FF0000"/>
              </a:buCl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RESPIRATORY DISTRESS SYNDROME OF THE NEWBORN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Pathogenesis </a:t>
            </a:r>
            <a:r>
              <a:rPr lang="en-US" i="1" dirty="0" smtClean="0"/>
              <a:t>RDS </a:t>
            </a:r>
          </a:p>
          <a:p>
            <a:r>
              <a:rPr lang="en-US" i="1" dirty="0" smtClean="0"/>
              <a:t>is a disease of premature infants.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occurs in about 60% of infants born at less than 28 weeks of gestation</a:t>
            </a:r>
          </a:p>
          <a:p>
            <a:r>
              <a:rPr lang="en-US" dirty="0" smtClean="0"/>
              <a:t> Other contributing influences are </a:t>
            </a:r>
            <a:r>
              <a:rPr lang="en-US" i="1" dirty="0" smtClean="0"/>
              <a:t>maternal diabetes, cesarean section</a:t>
            </a:r>
            <a:r>
              <a:rPr lang="en-US" dirty="0" smtClean="0"/>
              <a:t> before the onset of labor, and </a:t>
            </a:r>
            <a:r>
              <a:rPr lang="en-US" i="1" dirty="0" smtClean="0"/>
              <a:t>twin gestation.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 </a:t>
            </a:r>
            <a:r>
              <a:rPr lang="en-US" i="1" dirty="0" smtClean="0"/>
              <a:t>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fundamental defect in RDS is the inability of the immature lung to synthesize sufficient surfactant. Surfactant is a complex of surface-active phospholipids</a:t>
            </a:r>
          </a:p>
          <a:p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Surfactant is synthesized by type II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pneumocytes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and, with the healthy newborn's first breath, rapidly coats the surface of alveoli, reducing surface tension and thus decreasing the pressure required to keep alveoli open</a:t>
            </a:r>
          </a:p>
          <a:p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a lung deficient in surfactant, alveoli tend to collapse, and a relatively greater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inspiratory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effort is required with each breath to open the alveoli. The infant rapidly tires from breathing, and generalized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atelectasis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occur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Surfactant synthesis is regulated by hormones.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Corticosteroids stimulate the formation of surfactant lipids and associated proteins. 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Surfactant synthesis can be suppressed by the compensatory high blood levels of insulin in infants of diabetic mothers, which counteracts the effects of steroids. 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Labor is known to increase surfactant synthesis; hence, cesarean section before the onset of labor may increase the risk of RDS.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ow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0"/>
            <a:ext cx="5105400" cy="6794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ow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618" y="1600200"/>
            <a:ext cx="684876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Ventlation</a:t>
            </a:r>
            <a:endParaRPr lang="en-US" dirty="0" smtClean="0"/>
          </a:p>
          <a:p>
            <a:r>
              <a:rPr lang="en-US" dirty="0" smtClean="0"/>
              <a:t>Prophylactic administration of exogenous surfactant at birth to extremely premature infants (gestational age &lt;28 weeks) has been shown to be very beneficial</a:t>
            </a:r>
          </a:p>
          <a:p>
            <a:r>
              <a:rPr lang="en-US" dirty="0" smtClean="0"/>
              <a:t>antenatal </a:t>
            </a:r>
            <a:r>
              <a:rPr lang="en-US" dirty="0" err="1" smtClean="0"/>
              <a:t>glucocorticoid</a:t>
            </a:r>
            <a:r>
              <a:rPr lang="en-US" dirty="0" smtClean="0"/>
              <a:t>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</a:pPr>
            <a:r>
              <a:rPr lang="en-US" dirty="0" smtClean="0"/>
              <a:t> In affected infants oxygen is required</a:t>
            </a:r>
            <a:r>
              <a:rPr lang="en-US" dirty="0" smtClean="0"/>
              <a:t>.                </a:t>
            </a:r>
            <a:r>
              <a:rPr lang="en-US" dirty="0" smtClean="0">
                <a:solidFill>
                  <a:srgbClr val="FF0000"/>
                </a:solidFill>
              </a:rPr>
              <a:t>BUT BE CAREFULL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dirty="0" smtClean="0"/>
              <a:t> </a:t>
            </a:r>
            <a:r>
              <a:rPr lang="en-US" dirty="0" smtClean="0"/>
              <a:t>High </a:t>
            </a:r>
            <a:r>
              <a:rPr lang="en-US" dirty="0" smtClean="0"/>
              <a:t>concentration of ventilator-administered oxygen for prolonged periods is associated with two well-known complications : </a:t>
            </a:r>
          </a:p>
          <a:p>
            <a:pPr marL="651510" indent="-514350">
              <a:buAutoNum type="arabicPeriod"/>
            </a:pPr>
            <a:r>
              <a:rPr lang="en-US" i="1" dirty="0" err="1" smtClean="0"/>
              <a:t>retrolental</a:t>
            </a:r>
            <a:r>
              <a:rPr lang="en-US" i="1" dirty="0" smtClean="0"/>
              <a:t> </a:t>
            </a:r>
            <a:r>
              <a:rPr lang="en-US" i="1" dirty="0" err="1" smtClean="0"/>
              <a:t>fibroplasia</a:t>
            </a:r>
            <a:r>
              <a:rPr lang="en-US" dirty="0" smtClean="0"/>
              <a:t> (also called </a:t>
            </a:r>
            <a:r>
              <a:rPr lang="en-US" i="1" dirty="0" smtClean="0"/>
              <a:t>retinopathy of prematurity</a:t>
            </a:r>
            <a:r>
              <a:rPr lang="en-US" dirty="0" smtClean="0"/>
              <a:t>) in the eyes</a:t>
            </a:r>
          </a:p>
          <a:p>
            <a:pPr marL="651510" indent="-514350">
              <a:buAutoNum type="arabicPeriod"/>
            </a:pPr>
            <a:r>
              <a:rPr lang="en-US" dirty="0" smtClean="0"/>
              <a:t> </a:t>
            </a:r>
            <a:r>
              <a:rPr lang="en-US" i="1" dirty="0" err="1" smtClean="0"/>
              <a:t>bronchopulmonary</a:t>
            </a:r>
            <a:r>
              <a:rPr lang="en-US" i="1" dirty="0" smtClean="0"/>
              <a:t> dysplasia (BPD).</a:t>
            </a:r>
          </a:p>
          <a:p>
            <a:pPr marL="651510" indent="-514350">
              <a:buClr>
                <a:srgbClr val="FFFF00"/>
              </a:buClr>
              <a:buFont typeface="Wingdings" pitchFamily="2" charset="2"/>
              <a:buChar char="q"/>
            </a:pPr>
            <a:r>
              <a:rPr lang="en-US" dirty="0" smtClean="0"/>
              <a:t> Fortunately, both complications are now significantly less common as a result of gentler ventilation techniques, antenatal </a:t>
            </a:r>
            <a:r>
              <a:rPr lang="en-US" dirty="0" err="1" smtClean="0"/>
              <a:t>glucocorticoid</a:t>
            </a:r>
            <a:r>
              <a:rPr lang="en-US" dirty="0" smtClean="0"/>
              <a:t> therapy, and prophylactic surfactant treatments.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Causes of Death by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Under 1 Year:  727.4 /100,000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Congenital malformations, deformations, and chromosomal anomalies   </a:t>
            </a:r>
          </a:p>
          <a:p>
            <a:r>
              <a:rPr lang="en-US" dirty="0" smtClean="0"/>
              <a:t> Disorders related to short gestation and low birth weight  </a:t>
            </a:r>
          </a:p>
          <a:p>
            <a:r>
              <a:rPr lang="en-US" dirty="0" smtClean="0"/>
              <a:t> Sudden infant death syndrome (SIDS)  </a:t>
            </a:r>
          </a:p>
          <a:p>
            <a:r>
              <a:rPr lang="en-US" dirty="0" smtClean="0"/>
              <a:t> Newborn affected by maternal complications of pregnancy   </a:t>
            </a:r>
          </a:p>
          <a:p>
            <a:r>
              <a:rPr lang="en-US" dirty="0" smtClean="0"/>
              <a:t> Newborn affected by complications of placenta, cord, and membranes   </a:t>
            </a:r>
          </a:p>
          <a:p>
            <a:r>
              <a:rPr lang="en-US" dirty="0" smtClean="0"/>
              <a:t> Respiratory distress of newborn   </a:t>
            </a:r>
          </a:p>
          <a:p>
            <a:r>
              <a:rPr lang="en-US" dirty="0" smtClean="0"/>
              <a:t> Accidents (unintentional injuries)   </a:t>
            </a:r>
          </a:p>
          <a:p>
            <a:r>
              <a:rPr lang="en-US" dirty="0" smtClean="0"/>
              <a:t>Bacterial sepsis of newborn   </a:t>
            </a:r>
          </a:p>
          <a:p>
            <a:r>
              <a:rPr lang="en-US" dirty="0" smtClean="0"/>
              <a:t>Intrauterine hypoxia and birth asphyxia   </a:t>
            </a:r>
          </a:p>
          <a:p>
            <a:r>
              <a:rPr lang="en-US" dirty="0" smtClean="0"/>
              <a:t>Diseases of the circulatory system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NECROTIZING ENTEROCOLITIS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NECROTIZING ENTEROCOLITIS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858000" cy="470916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Necrotizing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enterocolitis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(NEC) most commonly occurs in premature infants, with the incidence of the disease being inversely proportional to the gestational age.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occurs in approximately one out of 10 very-low-birth-weight infants (&lt;1500 gm).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NECROTIZING ENTEROCOLITIS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70916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cause of NEC is controversial, but in all likelihood it is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multifactorial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rgbClr val="FFFF00"/>
              </a:buClr>
            </a:pPr>
            <a:r>
              <a:rPr 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Intestinal ischemia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a prerequisite and may result from either generalized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hypoperfusion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or selective reduction of blood flow to the intestines to divert oxygen to vital organs such as the brain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Clr>
                <a:srgbClr val="FFFF00"/>
              </a:buCl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>
                <a:srgbClr val="FFFF00"/>
              </a:buClr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Other predisposing conditions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include:</a:t>
            </a:r>
          </a:p>
          <a:p>
            <a:pPr lvl="2">
              <a:buClr>
                <a:srgbClr val="FFFF00"/>
              </a:buClr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bacterial colonization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the gut 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Clr>
                <a:srgbClr val="FFFF00"/>
              </a:buClr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administration of </a:t>
            </a:r>
            <a:r>
              <a:rPr lang="en-US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formula </a:t>
            </a:r>
            <a:r>
              <a:rPr lang="en-US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feeds,</a:t>
            </a: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Clr>
                <a:srgbClr val="FFFF00"/>
              </a:buClr>
              <a:buNone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both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which aggravate mucosal injury in the immature bowel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Necrotizing </a:t>
            </a:r>
            <a:r>
              <a:rPr lang="en-US" dirty="0" err="1" smtClean="0"/>
              <a:t>Enterocolitis</a:t>
            </a:r>
            <a:r>
              <a:rPr lang="en-US" dirty="0" smtClean="0"/>
              <a:t> (NEC)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5814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NEC typically involves the terminal ileum, </a:t>
            </a:r>
            <a:r>
              <a:rPr lang="en-US" sz="2400" dirty="0" err="1" smtClean="0"/>
              <a:t>cecum</a:t>
            </a:r>
            <a:r>
              <a:rPr lang="en-US" sz="2400" dirty="0" smtClean="0"/>
              <a:t>, and right colon, although any part of the small or large intestine may be involved. </a:t>
            </a:r>
          </a:p>
          <a:p>
            <a:r>
              <a:rPr lang="en-US" sz="2400" dirty="0" smtClean="0"/>
              <a:t>The involved segment is distended, friable, and congested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necrotizing enterocolit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43" y="1676400"/>
            <a:ext cx="5651157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28600"/>
            <a:ext cx="6400800" cy="4203700"/>
          </a:xfrm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Microscopically, mucosal or </a:t>
            </a:r>
            <a:r>
              <a:rPr lang="en-US" dirty="0" err="1" smtClean="0"/>
              <a:t>transmural</a:t>
            </a:r>
            <a:r>
              <a:rPr lang="en-US" dirty="0" smtClean="0"/>
              <a:t> </a:t>
            </a:r>
            <a:r>
              <a:rPr lang="en-US" dirty="0" err="1" smtClean="0"/>
              <a:t>coagulative</a:t>
            </a:r>
            <a:r>
              <a:rPr lang="en-US" dirty="0" smtClean="0"/>
              <a:t> necrosis, ulceration, bacterial colonization, and </a:t>
            </a:r>
            <a:r>
              <a:rPr lang="en-US" dirty="0" err="1" smtClean="0"/>
              <a:t>submucosal</a:t>
            </a:r>
            <a:r>
              <a:rPr lang="en-US" dirty="0" smtClean="0"/>
              <a:t> gas bubbles are all features associated with NEC. Reparative changes, such as granulation tissue and fibrosis, may be seen shortly after the acute episode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Necrotizing </a:t>
            </a:r>
            <a:r>
              <a:rPr lang="en-US" dirty="0" err="1" smtClean="0"/>
              <a:t>Enterocolitis</a:t>
            </a:r>
            <a:r>
              <a:rPr lang="en-US" dirty="0" smtClean="0"/>
              <a:t> (NEC)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clinical course is fairly typical, with the onset of bloody stools, abdominal distention, and development of circulatory collapse.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Abdominal radiographs often demonstrate gas within the intestinal wall (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pneumatosis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intestinalis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>
              <a:buNone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Necrotizing </a:t>
            </a:r>
            <a:r>
              <a:rPr lang="en-US" dirty="0" err="1" smtClean="0"/>
              <a:t>Enterocolitis</a:t>
            </a:r>
            <a:r>
              <a:rPr lang="en-US" dirty="0" smtClean="0"/>
              <a:t> (NEC)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detected early NEC can be often managed conservatively, but many cases (20% to 60%) require operative intervention and resection of the necrotic segments of bowel. 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NEC is associated with high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perinatal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mortality; infants who survive often develop </a:t>
            </a:r>
            <a:r>
              <a:rPr lang="en-US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post-NEC strictures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from fibrosis caused by the healing process.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SUDDEN INFANT DEATH SYNDROM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(SIDS)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SUDDEN INFANT DEATH SYNDROM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(SIDS)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Sudden infant death syndrome (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crib death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or 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cot death)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is a disease of unknown cause. 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National Institute of Child Health and Human Development defines 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as "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sudden death of an infant under 1 year of age which remains unexplained after a thorough case investigation,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including performance of a complete autopsy, examination of the death scene, and review of the clinical history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 Of 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a </a:t>
            </a:r>
            <a:r>
              <a:rPr lang="en-US" i="1" dirty="0" err="1" smtClean="0"/>
              <a:t>multifactorial</a:t>
            </a:r>
            <a:r>
              <a:rPr lang="en-US" i="1" dirty="0" smtClean="0"/>
              <a:t> condition,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"triple-risk" model of SIDS has been </a:t>
            </a:r>
            <a:r>
              <a:rPr lang="en-US" dirty="0" smtClean="0"/>
              <a:t>proposed: </a:t>
            </a:r>
            <a:endParaRPr lang="en-US" dirty="0" smtClean="0"/>
          </a:p>
          <a:p>
            <a:pPr marL="1042416" lvl="1" indent="-457200">
              <a:buAutoNum type="arabicParenBoth"/>
            </a:pPr>
            <a:r>
              <a:rPr lang="en-US" i="1" dirty="0" smtClean="0"/>
              <a:t>a vulnerable infant,</a:t>
            </a:r>
          </a:p>
          <a:p>
            <a:pPr marL="1042416" lvl="1" indent="-457200">
              <a:buAutoNum type="arabicParenBoth"/>
            </a:pPr>
            <a:r>
              <a:rPr lang="en-US" i="1" dirty="0" smtClean="0"/>
              <a:t>a critical developmental period in homeostatic control</a:t>
            </a:r>
          </a:p>
          <a:p>
            <a:pPr marL="1042416" lvl="1" indent="-457200">
              <a:buAutoNum type="arabicParenBoth"/>
            </a:pPr>
            <a:r>
              <a:rPr lang="en-US" i="1" dirty="0" smtClean="0"/>
              <a:t>an exogenous stressor</a:t>
            </a:r>
            <a:r>
              <a:rPr lang="en-US" dirty="0" smtClean="0"/>
              <a:t>(s). </a:t>
            </a:r>
          </a:p>
          <a:p>
            <a:pPr marL="1042416" lvl="1" indent="-457200">
              <a:buNone/>
            </a:pPr>
            <a:r>
              <a:rPr lang="en-US" dirty="0" smtClean="0"/>
              <a:t>According to this model, several factors make the infant vulnerable to sudden death during the critical developmental period (i.e., 1 month to 1 year). These vulnerability factors may be attributable to the parents or the infant, while the exogenous stressor(s) is attributable to the environment.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Causes of Death by Age</a:t>
            </a:r>
            <a:br>
              <a:rPr lang="en-US" sz="4400" dirty="0" smtClean="0"/>
            </a:br>
            <a:r>
              <a:rPr lang="en-US" dirty="0" smtClean="0"/>
              <a:t> 1-4 Years:  32.6/100,000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Accidents and adverse effects </a:t>
            </a:r>
          </a:p>
          <a:p>
            <a:r>
              <a:rPr lang="en-US" dirty="0" smtClean="0"/>
              <a:t> Congenital malformations, deformations, chromosomal abnormalities</a:t>
            </a:r>
          </a:p>
          <a:p>
            <a:r>
              <a:rPr lang="en-US" dirty="0" smtClean="0"/>
              <a:t> Malignant </a:t>
            </a:r>
            <a:r>
              <a:rPr lang="en-US" dirty="0" err="1" smtClean="0"/>
              <a:t>neoplasms</a:t>
            </a:r>
            <a:r>
              <a:rPr lang="en-US" dirty="0" smtClean="0"/>
              <a:t>   </a:t>
            </a:r>
          </a:p>
          <a:p>
            <a:r>
              <a:rPr lang="en-US" dirty="0" smtClean="0"/>
              <a:t> Homicide and legal intervention </a:t>
            </a:r>
          </a:p>
          <a:p>
            <a:r>
              <a:rPr lang="en-US" dirty="0" smtClean="0"/>
              <a:t> Disease of the heart</a:t>
            </a:r>
          </a:p>
          <a:p>
            <a:r>
              <a:rPr lang="en-US" dirty="0" smtClean="0"/>
              <a:t> Influenza and pneumonia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Factors Associated with Sudden Infant Death Syndrome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Parental</a:t>
            </a:r>
            <a:endParaRPr lang="en-US" dirty="0" smtClean="0"/>
          </a:p>
          <a:p>
            <a:pPr lvl="1"/>
            <a:r>
              <a:rPr lang="en-US" dirty="0" smtClean="0"/>
              <a:t>Young maternal age (&lt;20 years of age)</a:t>
            </a:r>
          </a:p>
          <a:p>
            <a:pPr lvl="1"/>
            <a:r>
              <a:rPr lang="en-US" dirty="0" smtClean="0"/>
              <a:t>Maternal smoking during pregnancy</a:t>
            </a:r>
          </a:p>
          <a:p>
            <a:pPr lvl="1"/>
            <a:r>
              <a:rPr lang="en-US" dirty="0" smtClean="0"/>
              <a:t>Drug abuse in </a:t>
            </a:r>
            <a:r>
              <a:rPr lang="en-US" i="1" dirty="0" smtClean="0"/>
              <a:t>either</a:t>
            </a:r>
            <a:r>
              <a:rPr lang="en-US" dirty="0" smtClean="0"/>
              <a:t> parent, specifically paternal marijuana and maternal opiate, cocaine use</a:t>
            </a:r>
          </a:p>
          <a:p>
            <a:pPr lvl="1"/>
            <a:r>
              <a:rPr lang="en-US" dirty="0" smtClean="0"/>
              <a:t>Short </a:t>
            </a:r>
            <a:r>
              <a:rPr lang="en-US" dirty="0" err="1" smtClean="0"/>
              <a:t>intergestational</a:t>
            </a:r>
            <a:r>
              <a:rPr lang="en-US" dirty="0" smtClean="0"/>
              <a:t> intervals</a:t>
            </a:r>
          </a:p>
          <a:p>
            <a:pPr lvl="1"/>
            <a:r>
              <a:rPr lang="en-US" dirty="0" smtClean="0"/>
              <a:t>Late or no prenatal care</a:t>
            </a:r>
          </a:p>
          <a:p>
            <a:pPr lvl="1"/>
            <a:r>
              <a:rPr lang="en-US" dirty="0" smtClean="0"/>
              <a:t>Low socioeconomic group</a:t>
            </a:r>
          </a:p>
          <a:p>
            <a:pPr lvl="1"/>
            <a:r>
              <a:rPr lang="en-US" dirty="0" smtClean="0"/>
              <a:t>African American and American Indian ethnicity (? socioeconomic factors)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Factors Associated with Sudden Infant Death Syndrome</a:t>
            </a:r>
          </a:p>
          <a:p>
            <a:pPr lvl="1"/>
            <a:r>
              <a:rPr lang="en-US" b="1" dirty="0" smtClean="0"/>
              <a:t>Infant</a:t>
            </a:r>
            <a:endParaRPr lang="en-US" sz="4000" dirty="0" smtClean="0"/>
          </a:p>
          <a:p>
            <a:pPr lvl="2"/>
            <a:r>
              <a:rPr lang="en-US" dirty="0" smtClean="0"/>
              <a:t>Brain stem abnormalities associated defective arousal </a:t>
            </a:r>
            <a:r>
              <a:rPr lang="en-US" dirty="0" smtClean="0"/>
              <a:t>and</a:t>
            </a:r>
            <a:r>
              <a:rPr lang="en-US" sz="3800" dirty="0" smtClean="0"/>
              <a:t> </a:t>
            </a:r>
            <a:r>
              <a:rPr lang="en-US" dirty="0" err="1" smtClean="0"/>
              <a:t>cardiorespiratory</a:t>
            </a:r>
            <a:r>
              <a:rPr lang="en-US" dirty="0" smtClean="0"/>
              <a:t> </a:t>
            </a:r>
            <a:r>
              <a:rPr lang="en-US" dirty="0" smtClean="0"/>
              <a:t>control</a:t>
            </a:r>
            <a:endParaRPr lang="en-US" sz="3800" dirty="0" smtClean="0"/>
          </a:p>
          <a:p>
            <a:pPr lvl="2"/>
            <a:r>
              <a:rPr lang="en-US" dirty="0" smtClean="0"/>
              <a:t>Prematurity and/or low birth weight</a:t>
            </a:r>
            <a:endParaRPr lang="en-US" sz="3800" dirty="0" smtClean="0"/>
          </a:p>
          <a:p>
            <a:pPr lvl="2"/>
            <a:r>
              <a:rPr lang="en-US" dirty="0" smtClean="0"/>
              <a:t>Male sex</a:t>
            </a:r>
            <a:endParaRPr lang="en-US" sz="3800" dirty="0" smtClean="0"/>
          </a:p>
          <a:p>
            <a:pPr lvl="2"/>
            <a:r>
              <a:rPr lang="en-US" dirty="0" smtClean="0"/>
              <a:t>Product of a multiple birth</a:t>
            </a:r>
            <a:endParaRPr lang="en-US" sz="3800" dirty="0" smtClean="0"/>
          </a:p>
          <a:p>
            <a:pPr lvl="2"/>
            <a:r>
              <a:rPr lang="en-US" dirty="0" smtClean="0"/>
              <a:t>SIDS in an earlier sibling</a:t>
            </a:r>
            <a:endParaRPr lang="en-US" sz="3800" dirty="0" smtClean="0"/>
          </a:p>
          <a:p>
            <a:pPr lvl="2"/>
            <a:r>
              <a:rPr lang="en-US" dirty="0" smtClean="0"/>
              <a:t>Antecedent respiratory infections</a:t>
            </a:r>
            <a:endParaRPr lang="en-US" sz="3800" dirty="0" smtClean="0"/>
          </a:p>
          <a:p>
            <a:pPr lvl="2"/>
            <a:r>
              <a:rPr lang="en-US" dirty="0" smtClean="0"/>
              <a:t>?</a:t>
            </a:r>
            <a:r>
              <a:rPr lang="en-US" dirty="0" err="1" smtClean="0"/>
              <a:t>Gastroesophageal</a:t>
            </a:r>
            <a:r>
              <a:rPr lang="en-US" dirty="0" smtClean="0"/>
              <a:t> reflux</a:t>
            </a:r>
            <a:endParaRPr lang="en-US" sz="3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Factors Associated with Sudden Infant Death Syndrome</a:t>
            </a:r>
          </a:p>
          <a:p>
            <a:pPr lvl="1"/>
            <a:r>
              <a:rPr lang="en-US" b="1" dirty="0" smtClean="0"/>
              <a:t>Environment</a:t>
            </a:r>
            <a:endParaRPr lang="en-US" sz="4000" dirty="0" smtClean="0"/>
          </a:p>
          <a:p>
            <a:pPr lvl="2"/>
            <a:r>
              <a:rPr lang="en-US" dirty="0" smtClean="0"/>
              <a:t>Prone sleep position</a:t>
            </a:r>
            <a:endParaRPr lang="en-US" sz="3800" dirty="0" smtClean="0"/>
          </a:p>
          <a:p>
            <a:pPr lvl="2"/>
            <a:r>
              <a:rPr lang="en-US" dirty="0" smtClean="0"/>
              <a:t>Sleeping on a soft surface</a:t>
            </a:r>
            <a:endParaRPr lang="en-US" sz="3800" dirty="0" smtClean="0"/>
          </a:p>
          <a:p>
            <a:pPr lvl="2"/>
            <a:r>
              <a:rPr lang="en-US" dirty="0" smtClean="0"/>
              <a:t>Hyperthermia</a:t>
            </a:r>
            <a:endParaRPr lang="en-US" sz="3800" dirty="0" smtClean="0"/>
          </a:p>
          <a:p>
            <a:pPr lvl="2"/>
            <a:r>
              <a:rPr lang="en-US" dirty="0" smtClean="0"/>
              <a:t>Postnatal passive smoking</a:t>
            </a:r>
            <a:endParaRPr lang="en-US" sz="3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Although numerous factors have been proposed to account for a vulnerable infant, 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most compelling hypothesis is that SIDS reflects a delayed development of arousal and </a:t>
            </a:r>
            <a:r>
              <a:rPr lang="en-US" sz="2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cardiorespiratory</a:t>
            </a:r>
            <a:r>
              <a:rPr lang="en-US" sz="2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control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Among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potential environmental causes, prone sleeping position, sleeping on soft surfaces, and thermal stress are possibly the most important modifiable risk factors for SIDS. </a:t>
            </a:r>
          </a:p>
          <a:p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prone position predisposes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hypoxia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hypercarbia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thermal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stress 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Sudden Infant Death Syndrome </a:t>
            </a:r>
            <a:r>
              <a:rPr lang="en-US" dirty="0" smtClean="0"/>
              <a:t>SIDS is a disease of </a:t>
            </a:r>
            <a:r>
              <a:rPr lang="en-US" i="1" dirty="0" smtClean="0"/>
              <a:t>unknown cause</a:t>
            </a:r>
            <a:r>
              <a:rPr lang="en-US" i="1" smtClean="0"/>
              <a:t>,</a:t>
            </a:r>
            <a:r>
              <a:rPr lang="en-US" smtClean="0"/>
              <a:t> </a:t>
            </a:r>
            <a:endParaRPr lang="en-US" smtClean="0"/>
          </a:p>
          <a:p>
            <a:r>
              <a:rPr lang="en-US" smtClean="0"/>
              <a:t>defined </a:t>
            </a:r>
            <a:r>
              <a:rPr lang="en-US" dirty="0" smtClean="0"/>
              <a:t>as the sudden death of an infant younger than 1 year of age, which remains unexplained after a thorough case investigation including performance of an autopsy. </a:t>
            </a:r>
          </a:p>
          <a:p>
            <a:r>
              <a:rPr lang="en-US" dirty="0" smtClean="0"/>
              <a:t>Most cases occur between 2 and 4 months of age.</a:t>
            </a:r>
          </a:p>
          <a:p>
            <a:r>
              <a:rPr lang="en-US" dirty="0" smtClean="0"/>
              <a:t>The most likely basis for SIDS is a delayed development in arousal reflexes and </a:t>
            </a:r>
            <a:r>
              <a:rPr lang="en-US" dirty="0" err="1" smtClean="0"/>
              <a:t>cardiorespiratory</a:t>
            </a:r>
            <a:r>
              <a:rPr lang="en-US" dirty="0" smtClean="0"/>
              <a:t> control.</a:t>
            </a:r>
          </a:p>
          <a:p>
            <a:r>
              <a:rPr lang="en-US" dirty="0" smtClean="0"/>
              <a:t>Numerous risk factors have been proposed, of which the prone sleeping position is best recognized; hence the success of the "Back to Sleep" program in reducing SIDS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Causes of Death by Age</a:t>
            </a:r>
            <a:br>
              <a:rPr lang="en-US" sz="4000" dirty="0" smtClean="0"/>
            </a:br>
            <a:r>
              <a:rPr lang="en-US" dirty="0" smtClean="0"/>
              <a:t> 5-14 Year: 18.5/100,000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Accidents and adverse effects   </a:t>
            </a:r>
          </a:p>
          <a:p>
            <a:r>
              <a:rPr lang="en-US" dirty="0" smtClean="0"/>
              <a:t> Malignant </a:t>
            </a:r>
            <a:r>
              <a:rPr lang="en-US" dirty="0" err="1" smtClean="0"/>
              <a:t>neoplasms</a:t>
            </a:r>
            <a:r>
              <a:rPr lang="en-US" dirty="0" smtClean="0"/>
              <a:t>   </a:t>
            </a:r>
          </a:p>
          <a:p>
            <a:r>
              <a:rPr lang="en-US" dirty="0" smtClean="0"/>
              <a:t>Homicide and legal intervention   </a:t>
            </a:r>
          </a:p>
          <a:p>
            <a:r>
              <a:rPr lang="en-US" dirty="0" smtClean="0"/>
              <a:t>Congenital malformations, deformations, chromosomal abnormalities   </a:t>
            </a:r>
          </a:p>
          <a:p>
            <a:r>
              <a:rPr lang="en-US" dirty="0" smtClean="0"/>
              <a:t>Suicide  </a:t>
            </a:r>
          </a:p>
          <a:p>
            <a:r>
              <a:rPr lang="en-US" dirty="0" smtClean="0"/>
              <a:t> Diseases of the heart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za chi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"/>
            <a:ext cx="5715000" cy="3797300"/>
          </a:xfrm>
        </p:spPr>
      </p:pic>
      <p:pic>
        <p:nvPicPr>
          <p:cNvPr id="5" name="Picture 4" descr="child abus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14800"/>
            <a:ext cx="76200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Causes of Death by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Under 1 Year:  727.4 /100,000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Congenital malformations, deformations, and chromosomal anomalies   </a:t>
            </a:r>
          </a:p>
          <a:p>
            <a:r>
              <a:rPr lang="en-US" dirty="0" smtClean="0"/>
              <a:t> Disorders related to short gestation and low birth weight  </a:t>
            </a:r>
          </a:p>
          <a:p>
            <a:r>
              <a:rPr lang="en-US" dirty="0" smtClean="0"/>
              <a:t> Sudden infant death syndrome (SIDS)  </a:t>
            </a:r>
          </a:p>
          <a:p>
            <a:r>
              <a:rPr lang="en-US" dirty="0" smtClean="0"/>
              <a:t> Newborn affected by maternal complications of pregnancy   </a:t>
            </a:r>
          </a:p>
          <a:p>
            <a:r>
              <a:rPr lang="en-US" dirty="0" smtClean="0"/>
              <a:t> Newborn affected by complications of placenta, cord, and membranes   </a:t>
            </a:r>
          </a:p>
          <a:p>
            <a:r>
              <a:rPr lang="en-US" dirty="0" smtClean="0"/>
              <a:t> Respiratory distress of newborn   </a:t>
            </a:r>
          </a:p>
          <a:p>
            <a:r>
              <a:rPr lang="en-US" dirty="0" smtClean="0"/>
              <a:t> Accidents (unintentional injuries)   </a:t>
            </a:r>
          </a:p>
          <a:p>
            <a:r>
              <a:rPr lang="en-US" dirty="0" smtClean="0"/>
              <a:t>Bacterial sepsis of newborn   </a:t>
            </a:r>
          </a:p>
          <a:p>
            <a:r>
              <a:rPr lang="en-US" dirty="0" smtClean="0"/>
              <a:t>Intrauterine hypoxia and birth asphyxia   </a:t>
            </a:r>
          </a:p>
          <a:p>
            <a:r>
              <a:rPr lang="en-US" dirty="0" smtClean="0"/>
              <a:t>Diseases of the circulatory system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0" y="1676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2590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3886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0916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Terms used to describe errors in morphogenesis:</a:t>
            </a:r>
          </a:p>
          <a:p>
            <a:pPr lvl="1"/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Malformations</a:t>
            </a:r>
            <a:r>
              <a:rPr lang="en-US" dirty="0" smtClean="0"/>
              <a:t>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primary errors of morphogenesis,</a:t>
            </a:r>
            <a:r>
              <a:rPr lang="en-US" i="1" dirty="0" smtClean="0"/>
              <a:t> abnormal developmental process.</a:t>
            </a:r>
            <a:r>
              <a:rPr lang="en-US" dirty="0" smtClean="0"/>
              <a:t> 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Malformations are usually </a:t>
            </a:r>
            <a:r>
              <a:rPr lang="en-US" dirty="0" err="1" smtClean="0"/>
              <a:t>multifactorial</a:t>
            </a:r>
            <a:endParaRPr lang="en-US" dirty="0" smtClean="0"/>
          </a:p>
          <a:p>
            <a:pPr lvl="2">
              <a:buClr>
                <a:srgbClr val="FFFF00"/>
              </a:buClr>
            </a:pPr>
            <a:r>
              <a:rPr lang="en-US" dirty="0" smtClean="0"/>
              <a:t> They may present in several </a:t>
            </a:r>
            <a:r>
              <a:rPr lang="en-US" dirty="0" smtClean="0"/>
              <a:t>patterns: </a:t>
            </a:r>
            <a:endParaRPr lang="en-US" dirty="0" smtClean="0"/>
          </a:p>
          <a:p>
            <a:pPr lvl="3"/>
            <a:r>
              <a:rPr lang="en-US" dirty="0" smtClean="0"/>
              <a:t>single </a:t>
            </a:r>
            <a:r>
              <a:rPr lang="en-US" dirty="0" smtClean="0"/>
              <a:t>body systems may be </a:t>
            </a:r>
            <a:r>
              <a:rPr lang="en-US" dirty="0" smtClean="0"/>
              <a:t>involved: </a:t>
            </a:r>
            <a:r>
              <a:rPr lang="en-US" dirty="0" smtClean="0"/>
              <a:t>such </a:t>
            </a:r>
            <a:r>
              <a:rPr lang="en-US" dirty="0" smtClean="0"/>
              <a:t>as congenital heart </a:t>
            </a:r>
            <a:r>
              <a:rPr lang="en-US" dirty="0" smtClean="0"/>
              <a:t>diseases </a:t>
            </a:r>
            <a:endParaRPr lang="en-US" dirty="0" smtClean="0"/>
          </a:p>
          <a:p>
            <a:pPr lvl="3"/>
            <a:r>
              <a:rPr lang="en-US" dirty="0" smtClean="0"/>
              <a:t>multiple </a:t>
            </a:r>
            <a:r>
              <a:rPr lang="en-US" dirty="0" smtClean="0"/>
              <a:t>malformations involving many organs and tissues may coexist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0916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Terms used to describe errors in morphogenesis:</a:t>
            </a:r>
          </a:p>
          <a:p>
            <a:pPr lvl="1"/>
            <a:r>
              <a:rPr lang="en-US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Disruptions</a:t>
            </a:r>
          </a:p>
          <a:p>
            <a:pPr lvl="2">
              <a:buClr>
                <a:srgbClr val="FFFF00"/>
              </a:buClr>
            </a:pPr>
            <a:r>
              <a:rPr lang="en-US" dirty="0" smtClean="0"/>
              <a:t> result from secondary destruction of an organ or body region that was previously normal in development; thus, in contrast to malformations, disruptions arise from an </a:t>
            </a:r>
            <a:r>
              <a:rPr lang="en-US" i="1" dirty="0" smtClean="0"/>
              <a:t>extrinsic disturbance in morphogenesis. </a:t>
            </a:r>
          </a:p>
          <a:p>
            <a:pPr lvl="2">
              <a:buClr>
                <a:srgbClr val="FFFF00"/>
              </a:buClr>
            </a:pPr>
            <a:r>
              <a:rPr lang="en-US" i="1" dirty="0" smtClean="0"/>
              <a:t>Amniotic bands,</a:t>
            </a:r>
            <a:r>
              <a:rPr lang="en-US" dirty="0" smtClean="0"/>
              <a:t> denoting rupture of amnion with resultant formation of "bands" that encircle, compress, or attach to parts of the developing fetus, are the classic example of a disruption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ex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plate_949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1635</TotalTime>
  <Words>1777</Words>
  <Application>Microsoft Office PowerPoint</Application>
  <PresentationFormat>On-screen Show (4:3)</PresentationFormat>
  <Paragraphs>224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Apex</vt:lpstr>
      <vt:lpstr>Custom Design</vt:lpstr>
      <vt:lpstr>1_Apex</vt:lpstr>
      <vt:lpstr>2_Apex</vt:lpstr>
      <vt:lpstr>template_949</vt:lpstr>
      <vt:lpstr>3_Apex</vt:lpstr>
      <vt:lpstr>PEDIATRIC DISEASES </vt:lpstr>
      <vt:lpstr>PEDIATRIC DISEASES </vt:lpstr>
      <vt:lpstr>Causes of Death by Age Under 1 Year:  727.4 /100,000 </vt:lpstr>
      <vt:lpstr>Causes of Death by Age  1-4 Years:  32.6/100,000  </vt:lpstr>
      <vt:lpstr>Causes of Death by Age  5-14 Year: 18.5/100,000</vt:lpstr>
      <vt:lpstr>Slide 6</vt:lpstr>
      <vt:lpstr>Causes of Death by Age Under 1 Year:  727.4 /100,000 </vt:lpstr>
      <vt:lpstr>Congenital Anomalies</vt:lpstr>
      <vt:lpstr>Congenital Anomalies</vt:lpstr>
      <vt:lpstr>Congenital Anomalies</vt:lpstr>
      <vt:lpstr>Sequence  </vt:lpstr>
      <vt:lpstr>Congenital Anomalies</vt:lpstr>
      <vt:lpstr>Slide 13</vt:lpstr>
      <vt:lpstr>Causes of malformations</vt:lpstr>
      <vt:lpstr>Graphic illustration of the causes of human congenital anomalies or birth defects. Note that the causes of most anomalies are unknown and that 20% to 25% of them are caused by a combination of genetic and environmental factors (multifactorial inheritance).</vt:lpstr>
      <vt:lpstr>Slide 16</vt:lpstr>
      <vt:lpstr>bilateral cleft lip</vt:lpstr>
      <vt:lpstr>Slide 18</vt:lpstr>
      <vt:lpstr>Slide 19</vt:lpstr>
      <vt:lpstr>Congenital Anomalies Summary</vt:lpstr>
      <vt:lpstr>Slide 21</vt:lpstr>
      <vt:lpstr>RESPIRATORY DISTRESS SYNDROME OF THE NEWBORN </vt:lpstr>
      <vt:lpstr>RESPIRATORY DISTRESS SYNDROME OF THE NEWBORN </vt:lpstr>
      <vt:lpstr>Pathogenesis RDS </vt:lpstr>
      <vt:lpstr>Slide 25</vt:lpstr>
      <vt:lpstr>Slide 26</vt:lpstr>
      <vt:lpstr>Slide 27</vt:lpstr>
      <vt:lpstr>Treatment of RDS</vt:lpstr>
      <vt:lpstr>Complications of RDS</vt:lpstr>
      <vt:lpstr>Slide 30</vt:lpstr>
      <vt:lpstr>NECROTIZING ENTEROCOLITIS</vt:lpstr>
      <vt:lpstr>NECROTIZING ENTEROCOLITIS</vt:lpstr>
      <vt:lpstr>Necrotizing Enterocolitis (NEC) </vt:lpstr>
      <vt:lpstr>Slide 34</vt:lpstr>
      <vt:lpstr>Necrotizing Enterocolitis (NEC) </vt:lpstr>
      <vt:lpstr>Necrotizing Enterocolitis (NEC) </vt:lpstr>
      <vt:lpstr>SUDDEN INFANT DEATH SYNDROM (SIDS) </vt:lpstr>
      <vt:lpstr>SUDDEN INFANT DEATH SYNDROM (SIDS) </vt:lpstr>
      <vt:lpstr>Pathogenesis Of SIDS</vt:lpstr>
      <vt:lpstr>Slide 40</vt:lpstr>
      <vt:lpstr>Slide 41</vt:lpstr>
      <vt:lpstr>Slide 42</vt:lpstr>
      <vt:lpstr>Pathogenesis Of SIDS</vt:lpstr>
      <vt:lpstr>SUMMARY of SIDS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35</cp:revision>
  <dcterms:created xsi:type="dcterms:W3CDTF">2009-01-17T15:47:52Z</dcterms:created>
  <dcterms:modified xsi:type="dcterms:W3CDTF">2010-01-03T04:05:52Z</dcterms:modified>
</cp:coreProperties>
</file>