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5" r:id="rId5"/>
    <p:sldId id="262" r:id="rId6"/>
    <p:sldId id="277" r:id="rId7"/>
    <p:sldId id="278" r:id="rId8"/>
    <p:sldId id="266" r:id="rId9"/>
    <p:sldId id="294" r:id="rId10"/>
    <p:sldId id="279" r:id="rId11"/>
    <p:sldId id="267" r:id="rId12"/>
    <p:sldId id="292" r:id="rId13"/>
    <p:sldId id="268" r:id="rId14"/>
    <p:sldId id="269" r:id="rId15"/>
    <p:sldId id="270" r:id="rId16"/>
    <p:sldId id="257" r:id="rId17"/>
    <p:sldId id="271" r:id="rId18"/>
    <p:sldId id="272" r:id="rId19"/>
    <p:sldId id="261" r:id="rId20"/>
    <p:sldId id="273" r:id="rId21"/>
    <p:sldId id="274" r:id="rId22"/>
    <p:sldId id="275" r:id="rId23"/>
    <p:sldId id="276" r:id="rId24"/>
    <p:sldId id="281" r:id="rId25"/>
    <p:sldId id="282" r:id="rId26"/>
    <p:sldId id="283" r:id="rId27"/>
    <p:sldId id="260" r:id="rId28"/>
    <p:sldId id="280" r:id="rId29"/>
    <p:sldId id="285" r:id="rId30"/>
    <p:sldId id="284" r:id="rId31"/>
    <p:sldId id="286" r:id="rId32"/>
    <p:sldId id="291" r:id="rId33"/>
    <p:sldId id="258" r:id="rId34"/>
    <p:sldId id="295" r:id="rId35"/>
    <p:sldId id="259" r:id="rId36"/>
    <p:sldId id="288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7BA56-8649-4857-A190-FCE44844708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TUMORS AND TUMOR-LIKE LESIONS OF INFANCY AND CHILDHOOD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Sacrococcygeal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teratomas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Sacrococcygeal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teratomas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Shruti" pitchFamily="34" charset="0"/>
                <a:cs typeface="Shruti" pitchFamily="34" charset="0"/>
              </a:rPr>
              <a:t>are the most common germ cell tumors of childhood, accounting for 40% or more of cases </a:t>
            </a:r>
          </a:p>
          <a:p>
            <a:r>
              <a:rPr lang="en-US" sz="2800" dirty="0" smtClean="0">
                <a:latin typeface="Shruti" pitchFamily="34" charset="0"/>
                <a:cs typeface="Shruti" pitchFamily="34" charset="0"/>
              </a:rPr>
              <a:t>approximately 10% of </a:t>
            </a:r>
            <a:r>
              <a:rPr lang="en-US" sz="2800" dirty="0" err="1" smtClean="0">
                <a:latin typeface="Shruti" pitchFamily="34" charset="0"/>
                <a:cs typeface="Shruti" pitchFamily="34" charset="0"/>
              </a:rPr>
              <a:t>sacrococcygeal</a:t>
            </a:r>
            <a:r>
              <a:rPr lang="en-US" sz="2800" dirty="0" smtClean="0">
                <a:latin typeface="Shruti" pitchFamily="34" charset="0"/>
                <a:cs typeface="Shruti" pitchFamily="34" charset="0"/>
              </a:rPr>
              <a:t> </a:t>
            </a:r>
            <a:r>
              <a:rPr lang="en-US" sz="2800" dirty="0" err="1" smtClean="0">
                <a:latin typeface="Shruti" pitchFamily="34" charset="0"/>
                <a:cs typeface="Shruti" pitchFamily="34" charset="0"/>
              </a:rPr>
              <a:t>teratomas</a:t>
            </a:r>
            <a:r>
              <a:rPr lang="en-US" sz="2800" dirty="0" smtClean="0">
                <a:latin typeface="Shruti" pitchFamily="34" charset="0"/>
                <a:cs typeface="Shruti" pitchFamily="34" charset="0"/>
              </a:rPr>
              <a:t> are associated with congenital anomalies, primarily defects of the hindgut and </a:t>
            </a:r>
            <a:r>
              <a:rPr lang="en-US" sz="2800" dirty="0" err="1" smtClean="0">
                <a:latin typeface="Shruti" pitchFamily="34" charset="0"/>
                <a:cs typeface="Shruti" pitchFamily="34" charset="0"/>
              </a:rPr>
              <a:t>cloacal</a:t>
            </a:r>
            <a:r>
              <a:rPr lang="en-US" sz="2800" dirty="0" smtClean="0">
                <a:latin typeface="Shruti" pitchFamily="34" charset="0"/>
                <a:cs typeface="Shruti" pitchFamily="34" charset="0"/>
              </a:rPr>
              <a:t> region and other midline defects </a:t>
            </a:r>
          </a:p>
          <a:p>
            <a:r>
              <a:rPr lang="en-US" sz="2800" dirty="0" smtClean="0">
                <a:latin typeface="Shruti" pitchFamily="34" charset="0"/>
                <a:cs typeface="Shruti" pitchFamily="34" charset="0"/>
              </a:rPr>
              <a:t>Approximately 75% of these tumors are </a:t>
            </a:r>
            <a:r>
              <a:rPr lang="en-US" sz="2800" dirty="0" err="1" smtClean="0">
                <a:latin typeface="Shruti" pitchFamily="34" charset="0"/>
                <a:cs typeface="Shruti" pitchFamily="34" charset="0"/>
              </a:rPr>
              <a:t>histologically</a:t>
            </a:r>
            <a:r>
              <a:rPr lang="en-US" sz="2800" dirty="0" smtClean="0">
                <a:latin typeface="Shruti" pitchFamily="34" charset="0"/>
                <a:cs typeface="Shruti" pitchFamily="34" charset="0"/>
              </a:rPr>
              <a:t> mature with a benign course, and about 12% are unmistakably malignant and lethal</a:t>
            </a:r>
          </a:p>
          <a:p>
            <a:r>
              <a:rPr lang="en-US" sz="2800" dirty="0" smtClean="0">
                <a:latin typeface="Shruti" pitchFamily="34" charset="0"/>
                <a:cs typeface="Shruti" pitchFamily="34" charset="0"/>
              </a:rPr>
              <a:t> Most of the benign </a:t>
            </a:r>
            <a:r>
              <a:rPr lang="en-US" sz="2800" dirty="0" err="1" smtClean="0">
                <a:latin typeface="Shruti" pitchFamily="34" charset="0"/>
                <a:cs typeface="Shruti" pitchFamily="34" charset="0"/>
              </a:rPr>
              <a:t>teratomas</a:t>
            </a:r>
            <a:r>
              <a:rPr lang="en-US" sz="2800" dirty="0" smtClean="0">
                <a:latin typeface="Shruti" pitchFamily="34" charset="0"/>
                <a:cs typeface="Shruti" pitchFamily="34" charset="0"/>
              </a:rPr>
              <a:t> are encountered in younger infants (&lt;4 months), whereas children with malignant lesions tend to be somewhat older.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Sacrococcygeal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teratomas</a:t>
            </a:r>
            <a:endParaRPr lang="en-US" dirty="0"/>
          </a:p>
        </p:txBody>
      </p:sp>
      <p:pic>
        <p:nvPicPr>
          <p:cNvPr id="4" name="Picture 277" descr="d:\SCContent\9781416029731\graphics\fullsize\S9781416029731-007-f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9889" y="1600200"/>
            <a:ext cx="3724221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Malignant Tumors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organ systems involved in infancy and childhood:</a:t>
            </a:r>
          </a:p>
          <a:p>
            <a:pPr lvl="1"/>
            <a:r>
              <a:rPr lang="en-US" dirty="0" smtClean="0"/>
              <a:t> the hematopoietic system</a:t>
            </a:r>
          </a:p>
          <a:p>
            <a:pPr lvl="1"/>
            <a:r>
              <a:rPr lang="en-US" dirty="0" smtClean="0"/>
              <a:t> neural tissue</a:t>
            </a:r>
          </a:p>
          <a:p>
            <a:pPr lvl="1"/>
            <a:r>
              <a:rPr lang="en-US" dirty="0" smtClean="0"/>
              <a:t> soft tissues</a:t>
            </a:r>
          </a:p>
          <a:p>
            <a:pPr lvl="1"/>
            <a:endParaRPr lang="en-US" dirty="0"/>
          </a:p>
          <a:p>
            <a:pPr lvl="1">
              <a:buNone/>
            </a:pPr>
            <a:r>
              <a:rPr lang="en-US" sz="2400" dirty="0" smtClean="0"/>
              <a:t>(common adults tumors: lung, heart, prostate, and colon)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Biological differences between malignant tumors of childhood from those in adults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14488"/>
            <a:ext cx="857256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Relatively frequent demonstration of a close relationship between abnormal development (</a:t>
            </a:r>
            <a:r>
              <a:rPr lang="en-US" sz="2800" dirty="0" err="1" smtClean="0"/>
              <a:t>teratogenesis</a:t>
            </a:r>
            <a:r>
              <a:rPr lang="en-US" sz="2800" dirty="0" smtClean="0"/>
              <a:t>) and tumor induction (</a:t>
            </a:r>
            <a:r>
              <a:rPr lang="en-US" sz="2800" dirty="0" err="1" smtClean="0"/>
              <a:t>oncogenesis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Prevalence of constitutional genetic abnormalities or syndromes that predispose to cancer</a:t>
            </a:r>
          </a:p>
          <a:p>
            <a:r>
              <a:rPr lang="en-US" sz="2800" dirty="0" smtClean="0"/>
              <a:t>Tendency of fetal and neonatal malignancies to spontaneously regress</a:t>
            </a:r>
          </a:p>
          <a:p>
            <a:r>
              <a:rPr lang="en-US" sz="2800" dirty="0" smtClean="0"/>
              <a:t>Improved survival or cure of many childhood tumors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Histological differences between malignant tumors of childhood from those in adults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Many malignant pediatric </a:t>
            </a:r>
            <a:r>
              <a:rPr lang="en-US" dirty="0" err="1" smtClean="0"/>
              <a:t>neoplasms</a:t>
            </a:r>
            <a:r>
              <a:rPr lang="en-US" dirty="0" smtClean="0"/>
              <a:t> tend to have a primitive (</a:t>
            </a:r>
            <a:r>
              <a:rPr lang="en-US" i="1" dirty="0" err="1" smtClean="0"/>
              <a:t>embryonal</a:t>
            </a:r>
            <a:r>
              <a:rPr lang="en-US" dirty="0" smtClean="0"/>
              <a:t>) rather than </a:t>
            </a:r>
            <a:r>
              <a:rPr lang="en-US" dirty="0" err="1" smtClean="0"/>
              <a:t>pleomorphic-anaplastic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 Because of their primitive </a:t>
            </a:r>
            <a:r>
              <a:rPr lang="en-US" dirty="0" err="1" smtClean="0"/>
              <a:t>histologic</a:t>
            </a:r>
            <a:r>
              <a:rPr lang="en-US" dirty="0" smtClean="0"/>
              <a:t> appearance, many childhood tumors have been collectively referred to as </a:t>
            </a:r>
            <a:r>
              <a:rPr lang="en-US" i="1" dirty="0" smtClean="0"/>
              <a:t>small, round, blue cell tumors</a:t>
            </a:r>
            <a:r>
              <a:rPr lang="en-US" dirty="0" smtClean="0"/>
              <a:t>, include: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neuroblastoma</a:t>
            </a:r>
            <a:endParaRPr lang="en-US" dirty="0" smtClean="0"/>
          </a:p>
          <a:p>
            <a:pPr lvl="1"/>
            <a:r>
              <a:rPr lang="en-US" dirty="0" smtClean="0"/>
              <a:t> lymphoma</a:t>
            </a:r>
          </a:p>
          <a:p>
            <a:pPr lvl="1"/>
            <a:r>
              <a:rPr lang="en-US" dirty="0" err="1" smtClean="0"/>
              <a:t>Rhabdomyosarcoma</a:t>
            </a:r>
            <a:endParaRPr lang="en-US" dirty="0" smtClean="0"/>
          </a:p>
          <a:p>
            <a:pPr lvl="1"/>
            <a:r>
              <a:rPr lang="en-US" dirty="0" smtClean="0"/>
              <a:t>Ewing sarcoma (peripheral </a:t>
            </a:r>
            <a:r>
              <a:rPr lang="en-US" dirty="0" err="1" smtClean="0"/>
              <a:t>neuroectodermal</a:t>
            </a:r>
            <a:r>
              <a:rPr lang="en-US" dirty="0" smtClean="0"/>
              <a:t> tumor)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Wilms</a:t>
            </a:r>
            <a:r>
              <a:rPr lang="en-US" dirty="0" smtClean="0"/>
              <a:t>' tumor.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There are usually sufficient distinctive features to render a definitive diagnosis on the basis of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histologic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examination alone, but when necessary, clinical and radiographic findings, combined with ancillary studies (e.g., chromosome analysis,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immunoperoxidase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stains, and electron microscopy) are used.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Malignant </a:t>
            </a:r>
            <a:r>
              <a:rPr lang="en-US" dirty="0" err="1" smtClean="0"/>
              <a:t>Neoplasms</a:t>
            </a:r>
            <a:r>
              <a:rPr lang="en-US" dirty="0" smtClean="0"/>
              <a:t> of Infancy and Childhood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Age: 0-4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5-9 year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9-13 year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Leukemia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Leukemia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Hepatocellular</a:t>
                      </a:r>
                      <a:r>
                        <a:rPr lang="en-US" dirty="0" smtClean="0"/>
                        <a:t> carcinoma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Retinoblastoma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Retinoblastoma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tissue sarcoma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Neuroblastoma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Neuroblastoma</a:t>
                      </a:r>
                      <a:endParaRPr lang="en-US" dirty="0" smtClean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Osteogenic</a:t>
                      </a:r>
                      <a:r>
                        <a:rPr lang="en-US" dirty="0" smtClean="0"/>
                        <a:t> sarcoma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Wilms</a:t>
                      </a:r>
                      <a:r>
                        <a:rPr lang="en-US" dirty="0" smtClean="0"/>
                        <a:t>’ tumor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Hepatocellular</a:t>
                      </a:r>
                      <a:r>
                        <a:rPr lang="en-US" dirty="0" smtClean="0"/>
                        <a:t> carcinoma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Yhyroid</a:t>
                      </a:r>
                      <a:r>
                        <a:rPr lang="en-US" dirty="0" smtClean="0"/>
                        <a:t> carcinoma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Hepatoblastoma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Soft tissue sarcoma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Hodgkin lymphoma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Soft tissue sarcoma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CNS tumors</a:t>
                      </a:r>
                    </a:p>
                    <a:p>
                      <a:r>
                        <a:rPr lang="en-US" dirty="0" smtClean="0"/>
                        <a:t>Ewing Sarcoma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Teratomas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Lymphoma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CNS tumors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Malignant Tumors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Neuroblastoma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 Retinoblastoma </a:t>
            </a:r>
          </a:p>
          <a:p>
            <a:pPr algn="ctr">
              <a:buNone/>
            </a:pPr>
            <a:r>
              <a:rPr lang="en-US" dirty="0" err="1" smtClean="0"/>
              <a:t>Wilms</a:t>
            </a:r>
            <a:r>
              <a:rPr lang="en-US" dirty="0" smtClean="0"/>
              <a:t>' tumor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Neuroblastoma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Neuroblastomas</a:t>
            </a:r>
            <a:r>
              <a:rPr lang="en-US" sz="2400" dirty="0" smtClean="0"/>
              <a:t> and related tumors (</a:t>
            </a:r>
            <a:r>
              <a:rPr lang="en-US" sz="2400" dirty="0" err="1" smtClean="0"/>
              <a:t>ganglioneuroblastomas</a:t>
            </a:r>
            <a:r>
              <a:rPr lang="en-US" sz="2400" dirty="0" smtClean="0"/>
              <a:t> and </a:t>
            </a:r>
            <a:r>
              <a:rPr lang="en-US" sz="2400" dirty="0" err="1" smtClean="0"/>
              <a:t>ganglioneuromas</a:t>
            </a:r>
            <a:r>
              <a:rPr lang="en-US" sz="2400" dirty="0" smtClean="0"/>
              <a:t>) arise from neural crest-derived cells in the sympathetic ganglia and adrenal medulla.</a:t>
            </a:r>
          </a:p>
          <a:p>
            <a:r>
              <a:rPr lang="en-US" sz="2400" dirty="0" err="1" smtClean="0"/>
              <a:t>Neuroblastomas</a:t>
            </a:r>
            <a:r>
              <a:rPr lang="en-US" sz="2400" dirty="0" smtClean="0"/>
              <a:t> are undifferentiated </a:t>
            </a:r>
            <a:r>
              <a:rPr lang="en-US" sz="2400" dirty="0" err="1" smtClean="0"/>
              <a:t>neoplasms</a:t>
            </a:r>
            <a:r>
              <a:rPr lang="en-US" sz="2400" dirty="0" smtClean="0"/>
              <a:t>, whereas </a:t>
            </a:r>
            <a:r>
              <a:rPr lang="en-US" sz="2400" dirty="0" err="1" smtClean="0"/>
              <a:t>ganglioneuroblastomas</a:t>
            </a:r>
            <a:r>
              <a:rPr lang="en-US" sz="2400" dirty="0" smtClean="0"/>
              <a:t> and </a:t>
            </a:r>
            <a:r>
              <a:rPr lang="en-US" sz="2400" dirty="0" err="1" smtClean="0"/>
              <a:t>ganglioneuromas</a:t>
            </a:r>
            <a:r>
              <a:rPr lang="en-US" sz="2400" dirty="0" smtClean="0"/>
              <a:t> demonstrate evidence of differentiation (</a:t>
            </a:r>
            <a:r>
              <a:rPr lang="en-US" sz="2400" dirty="0" err="1" smtClean="0"/>
              <a:t>Schwannian</a:t>
            </a:r>
            <a:r>
              <a:rPr lang="en-US" sz="2400" dirty="0" smtClean="0"/>
              <a:t> </a:t>
            </a:r>
            <a:r>
              <a:rPr lang="en-US" sz="2400" dirty="0" err="1" smtClean="0"/>
              <a:t>stroma</a:t>
            </a:r>
            <a:r>
              <a:rPr lang="en-US" sz="2400" dirty="0" smtClean="0"/>
              <a:t> and ganglion cells). </a:t>
            </a:r>
          </a:p>
          <a:p>
            <a:r>
              <a:rPr lang="en-US" sz="2400" dirty="0" err="1" smtClean="0"/>
              <a:t>Neuroblastomas</a:t>
            </a:r>
            <a:r>
              <a:rPr lang="en-US" sz="2400" dirty="0" smtClean="0"/>
              <a:t> secrete </a:t>
            </a:r>
            <a:r>
              <a:rPr lang="en-US" sz="2400" dirty="0" err="1" smtClean="0"/>
              <a:t>catecholamines</a:t>
            </a:r>
            <a:r>
              <a:rPr lang="en-US" sz="2400" dirty="0" smtClean="0"/>
              <a:t>, whose metabolites (VMA/HVA) can be used for screening patients.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5400684" cy="1143000"/>
          </a:xfrm>
        </p:spPr>
        <p:txBody>
          <a:bodyPr/>
          <a:lstStyle/>
          <a:p>
            <a:r>
              <a:rPr lang="en-US" dirty="0" err="1" smtClean="0"/>
              <a:t>Neuroblastoma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500062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Neuroblastoma</a:t>
            </a:r>
            <a:r>
              <a:rPr lang="en-US" dirty="0" smtClean="0"/>
              <a:t> is composed of small cells embedded in a finely </a:t>
            </a:r>
            <a:r>
              <a:rPr lang="en-US" dirty="0" err="1" smtClean="0"/>
              <a:t>fibrillar</a:t>
            </a:r>
            <a:r>
              <a:rPr lang="en-US" dirty="0" smtClean="0"/>
              <a:t> matrix (</a:t>
            </a:r>
            <a:r>
              <a:rPr lang="en-US" dirty="0" err="1" smtClean="0"/>
              <a:t>neuropil</a:t>
            </a:r>
            <a:r>
              <a:rPr lang="en-US" dirty="0" smtClean="0"/>
              <a:t>). with Homer-Wright pseudo-rosette. 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err="1" smtClean="0"/>
              <a:t>Ganglioneuromas</a:t>
            </a:r>
            <a:r>
              <a:rPr lang="en-US" dirty="0" smtClean="0"/>
              <a:t>, arising from spontaneous or therapy-induced maturation of </a:t>
            </a:r>
            <a:r>
              <a:rPr lang="en-US" dirty="0" err="1" smtClean="0"/>
              <a:t>neuroblastomas</a:t>
            </a:r>
            <a:r>
              <a:rPr lang="en-US" dirty="0" smtClean="0"/>
              <a:t>, are characterized by clusters of large cells with vesicular nuclei and abundant </a:t>
            </a:r>
            <a:r>
              <a:rPr lang="en-US" dirty="0" err="1" smtClean="0"/>
              <a:t>eosinophilic</a:t>
            </a:r>
            <a:r>
              <a:rPr lang="en-US" dirty="0" smtClean="0"/>
              <a:t> cytoplasm (</a:t>
            </a:r>
            <a:r>
              <a:rPr lang="en-US" i="1" dirty="0" smtClean="0"/>
              <a:t>arrow</a:t>
            </a:r>
            <a:r>
              <a:rPr lang="en-US" dirty="0" smtClean="0"/>
              <a:t>), representing </a:t>
            </a:r>
            <a:r>
              <a:rPr lang="en-US" dirty="0" err="1" smtClean="0"/>
              <a:t>neoplastic</a:t>
            </a:r>
            <a:r>
              <a:rPr lang="en-US" dirty="0" smtClean="0"/>
              <a:t> ganglion cells. Spindle-shaped Schwann cells are present in the background </a:t>
            </a:r>
            <a:r>
              <a:rPr lang="en-US" dirty="0" err="1" smtClean="0"/>
              <a:t>stroma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" descr="d:\SCContent\9781416029731\graphics\fullsize\S9781416029731-007-f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428604"/>
            <a:ext cx="4143404" cy="5722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Malignant </a:t>
            </a:r>
            <a:r>
              <a:rPr lang="en-US" dirty="0" err="1" smtClean="0"/>
              <a:t>neoplasms</a:t>
            </a:r>
            <a:r>
              <a:rPr lang="en-US" dirty="0" smtClean="0"/>
              <a:t> are the second most common cause of death in children between the ages of 4 and 14 years </a:t>
            </a:r>
            <a:r>
              <a:rPr lang="en-US" dirty="0" err="1" smtClean="0"/>
              <a:t>inUSA</a:t>
            </a:r>
            <a:endParaRPr lang="en-US" dirty="0" smtClean="0"/>
          </a:p>
          <a:p>
            <a:pPr lvl="2"/>
            <a:r>
              <a:rPr lang="en-US" dirty="0" smtClean="0"/>
              <a:t>only accidents exact a higher toll.</a:t>
            </a:r>
          </a:p>
          <a:p>
            <a:r>
              <a:rPr lang="en-US" dirty="0" smtClean="0"/>
              <a:t> Benign tumors are even more common than are cancers.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Neuroblastoma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and stage are the most important prognostic features; infants usually have a better prognosis than older children, while children with higher stage tumors fare worse.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Neuroblastoma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younger than 2 years with </a:t>
            </a:r>
            <a:r>
              <a:rPr lang="en-US" dirty="0" err="1" smtClean="0"/>
              <a:t>neuroblastomas</a:t>
            </a:r>
            <a:r>
              <a:rPr lang="en-US" dirty="0" smtClean="0"/>
              <a:t> generally present with protuberant abdomen resulting from an abdominal mass, fever, and weight loss. </a:t>
            </a:r>
          </a:p>
          <a:p>
            <a:r>
              <a:rPr lang="en-US" dirty="0" smtClean="0"/>
              <a:t>In older children the </a:t>
            </a:r>
            <a:r>
              <a:rPr lang="en-US" dirty="0" err="1" smtClean="0"/>
              <a:t>neuroblastomas</a:t>
            </a:r>
            <a:r>
              <a:rPr lang="en-US" dirty="0" smtClean="0"/>
              <a:t> may remain unnoticed until metastases cause </a:t>
            </a:r>
            <a:r>
              <a:rPr lang="en-US" dirty="0" err="1" smtClean="0"/>
              <a:t>hepatomegaly</a:t>
            </a:r>
            <a:r>
              <a:rPr lang="en-US" dirty="0" smtClean="0"/>
              <a:t>, </a:t>
            </a:r>
            <a:r>
              <a:rPr lang="en-US" dirty="0" err="1" smtClean="0"/>
              <a:t>ascites</a:t>
            </a:r>
            <a:r>
              <a:rPr lang="en-US" dirty="0" smtClean="0"/>
              <a:t>, and bone pain.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solidFill>
                  <a:schemeClr val="bg2">
                    <a:lumMod val="50000"/>
                  </a:schemeClr>
                </a:solidFill>
              </a:rPr>
              <a:t>Staging of Neuroblastomas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195070"/>
          <a:ext cx="8229600" cy="535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69008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 1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Localized tumor with complete gross excision, with or without microscopic residual disease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 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Localized tumor with incomplete gross resection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;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ipsilateral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non- adherent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lymph nodes negative for tumor microscopically.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 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Localized tumor with or without complete gross excision,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ipsilateral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non-adherent lymph nodes positive for tumor; enlarged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contralateral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lymph nodes are negative </a:t>
                      </a:r>
                      <a:endParaRPr lang="en-US" sz="32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Unresectable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unilateral tumor infiltrating across the midline with or without regional lymph node involvement; or localized unilateral tumor with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contralateral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regional lymph node involvement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primary tumor with dissemination to distant lymph nodes, bone, bone marrow, liver, skin, and/or other organs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 4S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to infants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kumimoji="0"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1yr)</a:t>
                      </a:r>
                      <a:endParaRPr lang="en-US" sz="1600" dirty="0" smtClean="0"/>
                    </a:p>
                    <a:p>
                      <a:pPr marL="0" algn="l" rtl="0" eaLnBrk="1" latinLnBrk="0" hangingPunct="1"/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Localized primary tumor (stages 1, 2A, or 2B) with dissemination limited to skin, liver, and/or bone marrow ( &gt;10% involvement of bone marrow is considered as stage 4)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Retinoblastoma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Retinoblastoma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 the most common malignant eye tumor of childhood. </a:t>
            </a:r>
          </a:p>
          <a:p>
            <a:r>
              <a:rPr lang="en-US" dirty="0" smtClean="0"/>
              <a:t>Retinoblastoma frequently occurs as a </a:t>
            </a:r>
            <a:r>
              <a:rPr lang="en-US" i="1" dirty="0" smtClean="0"/>
              <a:t>congenital tumor</a:t>
            </a:r>
          </a:p>
          <a:p>
            <a:r>
              <a:rPr lang="en-US" dirty="0" smtClean="0"/>
              <a:t>it can be </a:t>
            </a:r>
            <a:r>
              <a:rPr lang="en-US" i="1" dirty="0" smtClean="0"/>
              <a:t>multifocal</a:t>
            </a:r>
            <a:r>
              <a:rPr lang="en-US" dirty="0" smtClean="0"/>
              <a:t> and </a:t>
            </a:r>
            <a:r>
              <a:rPr lang="en-US" i="1" dirty="0" smtClean="0"/>
              <a:t>bilateral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undergoes </a:t>
            </a:r>
            <a:r>
              <a:rPr lang="en-US" i="1" dirty="0" smtClean="0"/>
              <a:t>spontaneous regression</a:t>
            </a:r>
          </a:p>
          <a:p>
            <a:r>
              <a:rPr lang="en-US" dirty="0" smtClean="0"/>
              <a:t> patients have a high incidence of </a:t>
            </a:r>
            <a:r>
              <a:rPr lang="en-US" i="1" dirty="0" smtClean="0"/>
              <a:t>second primary tumors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incidence decreases with age, most cases being diagnosed before the age of 4 years.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Retinoblastoma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 in both familial and sporadic 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3786214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Familial cases 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  develop multiple tumors</a:t>
            </a:r>
            <a:r>
              <a:rPr lang="en-US" sz="2400" dirty="0" smtClean="0"/>
              <a:t> </a:t>
            </a:r>
            <a:r>
              <a:rPr lang="en-US" sz="2400" i="1" dirty="0" smtClean="0"/>
              <a:t>that are bilateral,</a:t>
            </a:r>
            <a:r>
              <a:rPr lang="en-US" sz="2400" dirty="0" smtClean="0"/>
              <a:t> although they may be </a:t>
            </a:r>
            <a:r>
              <a:rPr lang="en-US" sz="2400" dirty="0" err="1" smtClean="0"/>
              <a:t>unifocal</a:t>
            </a:r>
            <a:r>
              <a:rPr lang="en-US" sz="2400" dirty="0" smtClean="0"/>
              <a:t> and unilateral.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increased risk for developing </a:t>
            </a:r>
            <a:r>
              <a:rPr lang="en-US" sz="2400" i="1" dirty="0" err="1" smtClean="0"/>
              <a:t>osteosarcoma</a:t>
            </a:r>
            <a:r>
              <a:rPr lang="en-US" sz="2400" dirty="0" smtClean="0"/>
              <a:t> and other soft tissue tumors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2714620"/>
            <a:ext cx="307183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Sporadic cases </a:t>
            </a:r>
          </a:p>
          <a:p>
            <a:r>
              <a:rPr lang="en-US" sz="2400" dirty="0" smtClean="0"/>
              <a:t>All of the sporadic </a:t>
            </a:r>
            <a:r>
              <a:rPr lang="en-US" sz="2400" dirty="0" err="1" smtClean="0"/>
              <a:t>nonheritable</a:t>
            </a:r>
            <a:r>
              <a:rPr lang="en-US" sz="2400" dirty="0" smtClean="0"/>
              <a:t> tumors are unilateral and </a:t>
            </a:r>
            <a:r>
              <a:rPr lang="en-US" sz="2400" dirty="0" err="1" smtClean="0"/>
              <a:t>unifocal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Retinoblastoma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60% to 70% of the tumors are associated with a </a:t>
            </a:r>
            <a:r>
              <a:rPr lang="en-US" dirty="0" err="1" smtClean="0"/>
              <a:t>germline</a:t>
            </a:r>
            <a:r>
              <a:rPr lang="en-US" dirty="0" smtClean="0"/>
              <a:t> mutation in the </a:t>
            </a:r>
            <a:r>
              <a:rPr lang="en-US" i="1" dirty="0" smtClean="0"/>
              <a:t>RB1</a:t>
            </a:r>
            <a:r>
              <a:rPr lang="en-US" dirty="0" smtClean="0"/>
              <a:t> gene and are hence heritable. The remaining 30% to 40% of the tumors develop sporadically, and these have somatic </a:t>
            </a:r>
            <a:r>
              <a:rPr lang="en-US" i="1" dirty="0" smtClean="0"/>
              <a:t>RB1</a:t>
            </a:r>
            <a:r>
              <a:rPr lang="en-US" dirty="0" smtClean="0"/>
              <a:t> gene mutations.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SCContent\9781416029731\graphics\fullsize\S9781416029731-007-f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6786610" cy="3418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Retinoblastoma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86322"/>
            <a:ext cx="5329246" cy="54291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 cohesive tumor in retina abutting optic 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00794" y="2071678"/>
            <a:ext cx="2643206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High power view showing Flexner-</a:t>
            </a:r>
            <a:r>
              <a:rPr lang="en-US" dirty="0" err="1" smtClean="0"/>
              <a:t>Wintersteiner</a:t>
            </a:r>
            <a:r>
              <a:rPr lang="en-US" dirty="0" smtClean="0"/>
              <a:t> rosettes (</a:t>
            </a:r>
            <a:r>
              <a:rPr lang="en-US" i="1" dirty="0" smtClean="0"/>
              <a:t>arrows</a:t>
            </a:r>
            <a:r>
              <a:rPr lang="en-US" dirty="0" smtClean="0"/>
              <a:t>) and numerous mitotic figures.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Retinoblastoma</a:t>
            </a:r>
            <a:b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median age at presentation is 2 years, although the tumor may be present at birth. </a:t>
            </a:r>
          </a:p>
          <a:p>
            <a:r>
              <a:rPr lang="en-US" dirty="0" smtClean="0"/>
              <a:t>The presenting findings include poor vision, strabismus, a whitish hue to the pupil and pain and tenderness in the eye. </a:t>
            </a:r>
          </a:p>
          <a:p>
            <a:r>
              <a:rPr lang="en-US" dirty="0" smtClean="0"/>
              <a:t>Untreated, the tumors are usually fatal, but after early treatment with </a:t>
            </a:r>
            <a:r>
              <a:rPr lang="en-US" dirty="0" err="1" smtClean="0"/>
              <a:t>enucleation</a:t>
            </a:r>
            <a:r>
              <a:rPr lang="en-US" dirty="0" smtClean="0"/>
              <a:t>, chemotherapy, and radiotherapy, survival is the rule. </a:t>
            </a:r>
          </a:p>
          <a:p>
            <a:r>
              <a:rPr lang="en-US" dirty="0" smtClean="0"/>
              <a:t>Some tumors may spontaneously regress</a:t>
            </a:r>
          </a:p>
          <a:p>
            <a:r>
              <a:rPr lang="en-US" dirty="0" smtClean="0"/>
              <a:t>patients with familial retinoblastoma are at increased risk for developing </a:t>
            </a:r>
            <a:r>
              <a:rPr lang="en-US" dirty="0" err="1" smtClean="0"/>
              <a:t>osteosarcoma</a:t>
            </a:r>
            <a:r>
              <a:rPr lang="en-US" dirty="0" smtClean="0"/>
              <a:t> and other soft tissue tumors.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Wilms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' tumor (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nephroblastoma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Benign Tumors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tumor may be encountered in the pediatric age group</a:t>
            </a:r>
          </a:p>
          <a:p>
            <a:r>
              <a:rPr lang="en-US" dirty="0" smtClean="0"/>
              <a:t>occur commonly in </a:t>
            </a:r>
            <a:r>
              <a:rPr lang="en-US" smtClean="0"/>
              <a:t>childhood are: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Hemangiomas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Lymphangiomas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sacrococcygeal</a:t>
            </a:r>
            <a:r>
              <a:rPr lang="en-US" dirty="0" smtClean="0"/>
              <a:t> </a:t>
            </a:r>
            <a:r>
              <a:rPr lang="en-US" dirty="0" err="1" smtClean="0"/>
              <a:t>teratomas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Wilms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'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Wilms</a:t>
            </a:r>
            <a:r>
              <a:rPr lang="en-US" dirty="0" smtClean="0"/>
              <a:t>' tumor, or </a:t>
            </a:r>
            <a:r>
              <a:rPr lang="en-US" i="1" dirty="0" err="1" smtClean="0"/>
              <a:t>nephroblastoma</a:t>
            </a:r>
            <a:r>
              <a:rPr lang="en-US" i="1" dirty="0" smtClean="0"/>
              <a:t>,</a:t>
            </a:r>
            <a:r>
              <a:rPr lang="en-US" dirty="0" smtClean="0"/>
              <a:t> is the most common primary tumor of the kidney in children. </a:t>
            </a:r>
          </a:p>
          <a:p>
            <a:r>
              <a:rPr lang="en-US" dirty="0" smtClean="0"/>
              <a:t>Most cases occur in children between 2 and 5 years of age. </a:t>
            </a:r>
          </a:p>
          <a:p>
            <a:r>
              <a:rPr lang="en-US" dirty="0" smtClean="0"/>
              <a:t>This tumor illustrates several important concepts of childhood tumors:</a:t>
            </a:r>
          </a:p>
          <a:p>
            <a:pPr lvl="1"/>
            <a:r>
              <a:rPr lang="en-US" dirty="0" smtClean="0"/>
              <a:t> the relationship between congenital malformation and increased risk of tumors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histologic</a:t>
            </a:r>
            <a:r>
              <a:rPr lang="en-US" dirty="0" smtClean="0"/>
              <a:t> similarity between tumor and developing organ</a:t>
            </a:r>
          </a:p>
          <a:p>
            <a:pPr lvl="1"/>
            <a:r>
              <a:rPr lang="en-US" dirty="0" smtClean="0"/>
              <a:t>the remarkable success in the treatment of childhood tumors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Wilms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'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Three groups of congenital malformations are associated with an increased risk of developing </a:t>
            </a:r>
            <a:r>
              <a:rPr lang="en-US" sz="2600" dirty="0" err="1" smtClean="0"/>
              <a:t>Wilms</a:t>
            </a:r>
            <a:r>
              <a:rPr lang="en-US" sz="2600" dirty="0" smtClean="0"/>
              <a:t>' tumor: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Patients with the </a:t>
            </a:r>
            <a:r>
              <a:rPr lang="en-US" sz="2200" i="1" dirty="0" smtClean="0"/>
              <a:t>WAGR syndrome: </a:t>
            </a:r>
            <a:r>
              <a:rPr lang="en-US" sz="2200" dirty="0" err="1" smtClean="0"/>
              <a:t>aniridia</a:t>
            </a:r>
            <a:r>
              <a:rPr lang="en-US" sz="2200" dirty="0" smtClean="0"/>
              <a:t>, genital abnormalities, and mental retardation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Denys-</a:t>
            </a:r>
            <a:r>
              <a:rPr lang="en-US" sz="2200" i="1" dirty="0" err="1" smtClean="0"/>
              <a:t>Drash</a:t>
            </a:r>
            <a:r>
              <a:rPr lang="en-US" sz="2200" i="1" dirty="0" smtClean="0"/>
              <a:t> syndrome</a:t>
            </a:r>
            <a:r>
              <a:rPr lang="en-US" sz="2200" dirty="0" smtClean="0"/>
              <a:t> (DDS): </a:t>
            </a:r>
            <a:r>
              <a:rPr lang="en-US" sz="2200" dirty="0" err="1" smtClean="0"/>
              <a:t>gonadal</a:t>
            </a:r>
            <a:r>
              <a:rPr lang="en-US" sz="2200" dirty="0" smtClean="0"/>
              <a:t> </a:t>
            </a:r>
            <a:r>
              <a:rPr lang="en-US" sz="2200" dirty="0" err="1" smtClean="0"/>
              <a:t>dysgenesis</a:t>
            </a:r>
            <a:r>
              <a:rPr lang="en-US" sz="2200" dirty="0" smtClean="0"/>
              <a:t> and renal abnormalities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Beckwith-</a:t>
            </a:r>
            <a:r>
              <a:rPr lang="en-US" sz="2200" i="1" dirty="0" err="1" smtClean="0"/>
              <a:t>Wiedemann</a:t>
            </a:r>
            <a:r>
              <a:rPr lang="en-US" sz="2200" i="1" dirty="0" smtClean="0"/>
              <a:t> syndrome</a:t>
            </a:r>
            <a:r>
              <a:rPr lang="en-US" sz="2200" dirty="0" smtClean="0"/>
              <a:t> (BWS) </a:t>
            </a:r>
          </a:p>
          <a:p>
            <a:pPr marL="514350" indent="-514350">
              <a:buNone/>
            </a:pPr>
            <a:r>
              <a:rPr lang="en-US" sz="2200" dirty="0" smtClean="0"/>
              <a:t>        enlargement of individual body organs (e.g., tongue, kidneys, or liver) or entire body segments (</a:t>
            </a:r>
            <a:r>
              <a:rPr lang="en-US" sz="2200" dirty="0" err="1" smtClean="0"/>
              <a:t>hemihypertrophy</a:t>
            </a:r>
            <a:r>
              <a:rPr lang="en-US" sz="2200" dirty="0" smtClean="0"/>
              <a:t>); enlargement of adrenal cortical cells (adrenal </a:t>
            </a:r>
            <a:r>
              <a:rPr lang="en-US" sz="2200" dirty="0" err="1" smtClean="0"/>
              <a:t>cytomegaly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Wilms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'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WAGR and DDS are associated with </a:t>
            </a:r>
            <a:r>
              <a:rPr lang="en-US" i="1" dirty="0" smtClean="0"/>
              <a:t>WT1</a:t>
            </a:r>
            <a:r>
              <a:rPr lang="en-US" dirty="0" smtClean="0"/>
              <a:t> inactivation, while BWS arises through imprinting abnormalities at the </a:t>
            </a:r>
            <a:r>
              <a:rPr lang="en-US" i="1" dirty="0" smtClean="0"/>
              <a:t>WT2</a:t>
            </a:r>
            <a:r>
              <a:rPr lang="en-US" dirty="0" smtClean="0"/>
              <a:t> locus.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Wilms</a:t>
            </a:r>
            <a:r>
              <a:rPr lang="en-US" sz="3200" dirty="0" smtClean="0"/>
              <a:t>' tumor in the lower pole of the kidney</a:t>
            </a:r>
            <a:endParaRPr lang="en-US" sz="3200" dirty="0"/>
          </a:p>
        </p:txBody>
      </p:sp>
      <p:pic>
        <p:nvPicPr>
          <p:cNvPr id="4" name="Picture 277" descr="d:\SCContent\9781416029731\graphics\fullsize\S9781416029731-007-f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48465" y="1600200"/>
            <a:ext cx="3847069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86512" y="3357562"/>
            <a:ext cx="221457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Tumor shows the characteristic tan to gray color and well-circumscribed margins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l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168" y="1600200"/>
            <a:ext cx="68596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Triphasic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histology of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Wilms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tumor: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 err="1"/>
              <a:t>stromal</a:t>
            </a:r>
            <a:r>
              <a:rPr lang="en-US" sz="2800" dirty="0"/>
              <a:t> component is composed of spindle-shaped cells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immature tubule </a:t>
            </a:r>
            <a:r>
              <a:rPr lang="en-US" sz="2800" dirty="0" smtClean="0"/>
              <a:t>of </a:t>
            </a:r>
            <a:r>
              <a:rPr lang="en-US" sz="2800" dirty="0"/>
              <a:t>the epithelial </a:t>
            </a:r>
            <a:r>
              <a:rPr lang="en-US" sz="2800" dirty="0" smtClean="0"/>
              <a:t>component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 err="1" smtClean="0"/>
              <a:t>blastema</a:t>
            </a:r>
            <a:r>
              <a:rPr lang="en-US" sz="2800" dirty="0" smtClean="0"/>
              <a:t> :</a:t>
            </a:r>
          </a:p>
          <a:p>
            <a:pPr marL="514350" indent="-514350">
              <a:buNone/>
            </a:pPr>
            <a:r>
              <a:rPr lang="en-US" sz="2800" dirty="0" smtClean="0"/>
              <a:t>   the </a:t>
            </a:r>
            <a:r>
              <a:rPr lang="en-US" sz="2800" dirty="0"/>
              <a:t>tightly </a:t>
            </a:r>
            <a:r>
              <a:rPr lang="en-US" sz="2800" dirty="0" smtClean="0"/>
              <a:t>packed</a:t>
            </a:r>
          </a:p>
          <a:p>
            <a:pPr marL="514350" indent="-514350">
              <a:buNone/>
            </a:pPr>
            <a:r>
              <a:rPr lang="en-US" sz="2800" dirty="0" smtClean="0"/>
              <a:t>   blue cells</a:t>
            </a:r>
          </a:p>
        </p:txBody>
      </p:sp>
      <p:pic>
        <p:nvPicPr>
          <p:cNvPr id="4" name="Picture 1" descr="d:\SCContent\9781416029731\graphics\fullsize\S9781416029731-007-f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919469"/>
            <a:ext cx="5429256" cy="3739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4714884"/>
            <a:ext cx="292892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Nephrogenic</a:t>
            </a:r>
            <a:r>
              <a:rPr lang="en-US" dirty="0" smtClean="0"/>
              <a:t> rests are precursor lesions of </a:t>
            </a:r>
            <a:r>
              <a:rPr lang="en-US" dirty="0" err="1" smtClean="0"/>
              <a:t>Wilms</a:t>
            </a:r>
            <a:r>
              <a:rPr lang="en-US" dirty="0" smtClean="0"/>
              <a:t>' tumors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Wilms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'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palpable abdominal mass</a:t>
            </a:r>
          </a:p>
          <a:p>
            <a:r>
              <a:rPr lang="en-US" dirty="0" smtClean="0"/>
              <a:t>fever </a:t>
            </a:r>
          </a:p>
          <a:p>
            <a:r>
              <a:rPr lang="en-US" dirty="0" smtClean="0"/>
              <a:t>abdominal pain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hematuria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Prognosis of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Wilms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' tumor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generally very good, and excellent results are obtained with a combination of </a:t>
            </a:r>
            <a:r>
              <a:rPr lang="en-US" dirty="0" err="1" smtClean="0"/>
              <a:t>nephrectomy</a:t>
            </a:r>
            <a:r>
              <a:rPr lang="en-US" dirty="0" smtClean="0"/>
              <a:t> and chemotherapy. </a:t>
            </a:r>
          </a:p>
          <a:p>
            <a:r>
              <a:rPr lang="en-US" dirty="0" smtClean="0"/>
              <a:t>Diffuse</a:t>
            </a:r>
            <a:r>
              <a:rPr lang="en-US" i="1" dirty="0" smtClean="0"/>
              <a:t> </a:t>
            </a:r>
            <a:r>
              <a:rPr lang="en-US" dirty="0" err="1" smtClean="0"/>
              <a:t>anaplasia</a:t>
            </a:r>
            <a:r>
              <a:rPr lang="en-US" dirty="0" smtClean="0"/>
              <a:t> is a harbinger of adverse prognosis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Hemangiomas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are the most common tumors of infancy. </a:t>
            </a:r>
          </a:p>
          <a:p>
            <a:r>
              <a:rPr lang="en-US" dirty="0" smtClean="0"/>
              <a:t>Type: cavernous and capillary </a:t>
            </a:r>
            <a:r>
              <a:rPr lang="en-US" dirty="0" err="1" smtClean="0"/>
              <a:t>hemangiomas</a:t>
            </a:r>
            <a:endParaRPr lang="en-US" dirty="0" smtClean="0"/>
          </a:p>
          <a:p>
            <a:r>
              <a:rPr lang="en-US" dirty="0" smtClean="0"/>
              <a:t>In children most </a:t>
            </a:r>
            <a:r>
              <a:rPr lang="en-US" dirty="0" err="1" smtClean="0"/>
              <a:t>hemangiomas</a:t>
            </a:r>
            <a:r>
              <a:rPr lang="en-US" dirty="0" smtClean="0"/>
              <a:t> are located in the skin, particularly on the face and scalp</a:t>
            </a:r>
          </a:p>
          <a:p>
            <a:r>
              <a:rPr lang="en-US" dirty="0" smtClean="0"/>
              <a:t>Appear as flat to elevated, irregular, red-blue masses; the flat, larger lesions are referred to as </a:t>
            </a:r>
            <a:r>
              <a:rPr lang="en-US" i="1" dirty="0" smtClean="0"/>
              <a:t>port wine stains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vast majority of superficial </a:t>
            </a:r>
            <a:r>
              <a:rPr lang="en-US" dirty="0" err="1" smtClean="0"/>
              <a:t>hemangiomas</a:t>
            </a:r>
            <a:r>
              <a:rPr lang="en-US" dirty="0" smtClean="0"/>
              <a:t> have no more than a cosmetic significance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SCContent\9781416029731\graphics\fullsize\S9781416029731-007-f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6912" y="428604"/>
            <a:ext cx="3367088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4422"/>
            <a:ext cx="5715008" cy="6968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Congenital capillary </a:t>
            </a:r>
            <a:r>
              <a:rPr lang="en-US" sz="2400" dirty="0" err="1" smtClean="0"/>
              <a:t>hemangioma</a:t>
            </a:r>
            <a:r>
              <a:rPr lang="en-US" sz="2400" dirty="0" smtClean="0"/>
              <a:t> at birth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571876"/>
            <a:ext cx="5500726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at 2 years of age after the lesion had undergone spontaneous regression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Hemangiomas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Rarely, they may be the manifestation of a hereditary disorder associated with disease within internal organs, such as the von </a:t>
            </a:r>
            <a:r>
              <a:rPr lang="en-US" dirty="0" err="1" smtClean="0"/>
              <a:t>Hippel-Lindau</a:t>
            </a:r>
            <a:r>
              <a:rPr lang="en-US" dirty="0" smtClean="0"/>
              <a:t> and </a:t>
            </a:r>
            <a:r>
              <a:rPr lang="en-US" dirty="0" err="1" smtClean="0"/>
              <a:t>Sturge</a:t>
            </a:r>
            <a:r>
              <a:rPr lang="en-US" dirty="0" smtClean="0"/>
              <a:t>-Weber syndromes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Lymphangiomas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Lymphangiomas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Represent the lymphatic counterpart of </a:t>
            </a:r>
            <a:r>
              <a:rPr lang="en-US" dirty="0" err="1" smtClean="0"/>
              <a:t>hemangiomas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They are characterized by cystic and cavernous spaces lined by endothelial cells and surrounded by lymphoid aggregates</a:t>
            </a:r>
          </a:p>
          <a:p>
            <a:r>
              <a:rPr lang="en-US" dirty="0" smtClean="0"/>
              <a:t>They may occur on the skin but, more importantly, are also encountered in the deeper regions of the neck, </a:t>
            </a:r>
            <a:r>
              <a:rPr lang="en-US" dirty="0" err="1" smtClean="0"/>
              <a:t>axilla</a:t>
            </a:r>
            <a:r>
              <a:rPr lang="en-US" dirty="0" smtClean="0"/>
              <a:t>, </a:t>
            </a:r>
            <a:r>
              <a:rPr lang="en-US" dirty="0" err="1" smtClean="0"/>
              <a:t>mediastinum</a:t>
            </a:r>
            <a:r>
              <a:rPr lang="en-US" dirty="0" smtClean="0"/>
              <a:t>, and </a:t>
            </a:r>
            <a:r>
              <a:rPr lang="en-US" dirty="0" err="1" smtClean="0"/>
              <a:t>retroperitoneum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Though </a:t>
            </a:r>
            <a:r>
              <a:rPr lang="en-US" dirty="0" err="1" smtClean="0"/>
              <a:t>histologically</a:t>
            </a:r>
            <a:r>
              <a:rPr lang="en-US" dirty="0" smtClean="0"/>
              <a:t> benign, they tend to increase in size after birth and may encroach on </a:t>
            </a:r>
            <a:r>
              <a:rPr lang="en-US" dirty="0" err="1" smtClean="0"/>
              <a:t>mediastinal</a:t>
            </a:r>
            <a:r>
              <a:rPr lang="en-US" dirty="0" smtClean="0"/>
              <a:t> structures or nerve trunks in </a:t>
            </a:r>
            <a:r>
              <a:rPr lang="en-US" dirty="0" err="1" smtClean="0"/>
              <a:t>axilla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6034617" cy="4525963"/>
          </a:xfrm>
        </p:spPr>
      </p:pic>
      <p:pic>
        <p:nvPicPr>
          <p:cNvPr id="5" name="Content Placeholder 3" descr="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321866"/>
            <a:ext cx="4429124" cy="332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342</TotalTime>
  <Words>1539</Words>
  <Application>Microsoft Office PowerPoint</Application>
  <PresentationFormat>On-screen Show (4:3)</PresentationFormat>
  <Paragraphs>170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Welcome</vt:lpstr>
      <vt:lpstr>TUMORS AND TUMOR-LIKE LESIONS OF INFANCY AND CHILDHOOD </vt:lpstr>
      <vt:lpstr>Slide 2</vt:lpstr>
      <vt:lpstr>Benign Tumors </vt:lpstr>
      <vt:lpstr>Hemangiomas</vt:lpstr>
      <vt:lpstr>Slide 5</vt:lpstr>
      <vt:lpstr>Hemangiomas</vt:lpstr>
      <vt:lpstr>Lymphangiomas</vt:lpstr>
      <vt:lpstr>Lymphangiomas</vt:lpstr>
      <vt:lpstr>Slide 9</vt:lpstr>
      <vt:lpstr>Sacrococcygeal teratomas</vt:lpstr>
      <vt:lpstr>Sacrococcygeal teratomas</vt:lpstr>
      <vt:lpstr>Sacrococcygeal teratomas</vt:lpstr>
      <vt:lpstr>Malignant Tumors </vt:lpstr>
      <vt:lpstr>Biological differences between malignant tumors of childhood from those in adults  </vt:lpstr>
      <vt:lpstr>Histological differences between malignant tumors of childhood from those in adults  </vt:lpstr>
      <vt:lpstr>Common Malignant Neoplasms of Infancy and Childhood</vt:lpstr>
      <vt:lpstr>Malignant Tumors </vt:lpstr>
      <vt:lpstr>Neuroblastoma</vt:lpstr>
      <vt:lpstr>Neuroblastoma</vt:lpstr>
      <vt:lpstr>Neuroblastoma</vt:lpstr>
      <vt:lpstr>Neuroblastoma</vt:lpstr>
      <vt:lpstr>Staging of Neuroblastomas</vt:lpstr>
      <vt:lpstr>Retinoblastoma</vt:lpstr>
      <vt:lpstr>Retinoblastoma</vt:lpstr>
      <vt:lpstr>Retinoblastoma</vt:lpstr>
      <vt:lpstr>Retinoblastoma</vt:lpstr>
      <vt:lpstr>Retinoblastoma</vt:lpstr>
      <vt:lpstr>Retinoblastoma Clinical features</vt:lpstr>
      <vt:lpstr>Wilms' tumor (nephroblastoma)</vt:lpstr>
      <vt:lpstr>Wilms' tumor</vt:lpstr>
      <vt:lpstr>Wilms' tumor</vt:lpstr>
      <vt:lpstr>Wilms' tumor</vt:lpstr>
      <vt:lpstr>Wilms' tumor in the lower pole of the kidney</vt:lpstr>
      <vt:lpstr>Slide 34</vt:lpstr>
      <vt:lpstr>Slide 35</vt:lpstr>
      <vt:lpstr>Wilms' tumor</vt:lpstr>
      <vt:lpstr>Prognosis of Wilms' tumor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9</cp:revision>
  <dcterms:created xsi:type="dcterms:W3CDTF">2010-01-01T18:24:49Z</dcterms:created>
  <dcterms:modified xsi:type="dcterms:W3CDTF">2010-01-03T07:04:54Z</dcterms:modified>
</cp:coreProperties>
</file>