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</p:sldMasterIdLst>
  <p:notesMasterIdLst>
    <p:notesMasterId r:id="rId124"/>
  </p:notesMasterIdLst>
  <p:sldIdLst>
    <p:sldId id="256" r:id="rId7"/>
    <p:sldId id="295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64" r:id="rId17"/>
    <p:sldId id="272" r:id="rId18"/>
    <p:sldId id="265" r:id="rId19"/>
    <p:sldId id="273" r:id="rId20"/>
    <p:sldId id="274" r:id="rId21"/>
    <p:sldId id="275" r:id="rId22"/>
    <p:sldId id="401" r:id="rId23"/>
    <p:sldId id="276" r:id="rId24"/>
    <p:sldId id="277" r:id="rId25"/>
    <p:sldId id="278" r:id="rId26"/>
    <p:sldId id="279" r:id="rId27"/>
    <p:sldId id="280" r:id="rId28"/>
    <p:sldId id="402" r:id="rId29"/>
    <p:sldId id="296" r:id="rId30"/>
    <p:sldId id="298" r:id="rId31"/>
    <p:sldId id="301" r:id="rId32"/>
    <p:sldId id="297" r:id="rId33"/>
    <p:sldId id="300" r:id="rId34"/>
    <p:sldId id="258" r:id="rId35"/>
    <p:sldId id="299" r:id="rId36"/>
    <p:sldId id="260" r:id="rId37"/>
    <p:sldId id="302" r:id="rId38"/>
    <p:sldId id="303" r:id="rId39"/>
    <p:sldId id="304" r:id="rId40"/>
    <p:sldId id="305" r:id="rId41"/>
    <p:sldId id="403" r:id="rId42"/>
    <p:sldId id="307" r:id="rId43"/>
    <p:sldId id="306" r:id="rId44"/>
    <p:sldId id="308" r:id="rId45"/>
    <p:sldId id="310" r:id="rId46"/>
    <p:sldId id="309" r:id="rId47"/>
    <p:sldId id="325" r:id="rId48"/>
    <p:sldId id="311" r:id="rId49"/>
    <p:sldId id="316" r:id="rId50"/>
    <p:sldId id="319" r:id="rId51"/>
    <p:sldId id="312" r:id="rId52"/>
    <p:sldId id="313" r:id="rId53"/>
    <p:sldId id="283" r:id="rId54"/>
    <p:sldId id="314" r:id="rId55"/>
    <p:sldId id="317" r:id="rId56"/>
    <p:sldId id="405" r:id="rId57"/>
    <p:sldId id="315" r:id="rId58"/>
    <p:sldId id="324" r:id="rId59"/>
    <p:sldId id="400" r:id="rId60"/>
    <p:sldId id="404" r:id="rId61"/>
    <p:sldId id="318" r:id="rId62"/>
    <p:sldId id="326" r:id="rId63"/>
    <p:sldId id="329" r:id="rId64"/>
    <p:sldId id="328" r:id="rId65"/>
    <p:sldId id="331" r:id="rId66"/>
    <p:sldId id="330" r:id="rId67"/>
    <p:sldId id="356" r:id="rId68"/>
    <p:sldId id="348" r:id="rId69"/>
    <p:sldId id="332" r:id="rId70"/>
    <p:sldId id="343" r:id="rId71"/>
    <p:sldId id="333" r:id="rId72"/>
    <p:sldId id="346" r:id="rId73"/>
    <p:sldId id="335" r:id="rId74"/>
    <p:sldId id="345" r:id="rId75"/>
    <p:sldId id="344" r:id="rId76"/>
    <p:sldId id="347" r:id="rId77"/>
    <p:sldId id="338" r:id="rId78"/>
    <p:sldId id="340" r:id="rId79"/>
    <p:sldId id="341" r:id="rId80"/>
    <p:sldId id="342" r:id="rId81"/>
    <p:sldId id="355" r:id="rId82"/>
    <p:sldId id="349" r:id="rId83"/>
    <p:sldId id="350" r:id="rId84"/>
    <p:sldId id="351" r:id="rId85"/>
    <p:sldId id="384" r:id="rId86"/>
    <p:sldId id="353" r:id="rId87"/>
    <p:sldId id="352" r:id="rId88"/>
    <p:sldId id="286" r:id="rId89"/>
    <p:sldId id="290" r:id="rId90"/>
    <p:sldId id="385" r:id="rId91"/>
    <p:sldId id="386" r:id="rId92"/>
    <p:sldId id="354" r:id="rId93"/>
    <p:sldId id="357" r:id="rId94"/>
    <p:sldId id="387" r:id="rId95"/>
    <p:sldId id="358" r:id="rId96"/>
    <p:sldId id="393" r:id="rId97"/>
    <p:sldId id="396" r:id="rId98"/>
    <p:sldId id="395" r:id="rId99"/>
    <p:sldId id="388" r:id="rId100"/>
    <p:sldId id="360" r:id="rId101"/>
    <p:sldId id="361" r:id="rId102"/>
    <p:sldId id="389" r:id="rId103"/>
    <p:sldId id="406" r:id="rId104"/>
    <p:sldId id="362" r:id="rId105"/>
    <p:sldId id="390" r:id="rId106"/>
    <p:sldId id="366" r:id="rId107"/>
    <p:sldId id="369" r:id="rId108"/>
    <p:sldId id="364" r:id="rId109"/>
    <p:sldId id="397" r:id="rId110"/>
    <p:sldId id="407" r:id="rId111"/>
    <p:sldId id="370" r:id="rId112"/>
    <p:sldId id="372" r:id="rId113"/>
    <p:sldId id="391" r:id="rId114"/>
    <p:sldId id="365" r:id="rId115"/>
    <p:sldId id="375" r:id="rId116"/>
    <p:sldId id="392" r:id="rId117"/>
    <p:sldId id="376" r:id="rId118"/>
    <p:sldId id="408" r:id="rId119"/>
    <p:sldId id="378" r:id="rId120"/>
    <p:sldId id="398" r:id="rId121"/>
    <p:sldId id="379" r:id="rId122"/>
    <p:sldId id="399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E30F1E"/>
    <a:srgbClr val="DDCFB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9" autoAdjust="0"/>
    <p:restoredTop sz="48333" autoAdjust="0"/>
  </p:normalViewPr>
  <p:slideViewPr>
    <p:cSldViewPr>
      <p:cViewPr varScale="1">
        <p:scale>
          <a:sx n="79" d="100"/>
          <a:sy n="79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48DED-6F03-4BA2-8551-EA692DF51EC0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65957-13C5-4F29-ABA0-DD1A1CA58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37E22-17DA-44B9-84E3-9F662DD5BB14}" type="slidenum">
              <a:rPr lang="en-US"/>
              <a:pPr/>
              <a:t>48</a:t>
            </a:fld>
            <a:endParaRPr lang="en-US"/>
          </a:p>
        </p:txBody>
      </p:sp>
      <p:sp>
        <p:nvSpPr>
          <p:cNvPr id="30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D7A3E-A99E-4F90-81D1-198E4C1EF01C}" type="slidenum">
              <a:rPr lang="en-US"/>
              <a:pPr/>
              <a:t>83</a:t>
            </a:fld>
            <a:endParaRPr lang="en-US"/>
          </a:p>
        </p:txBody>
      </p:sp>
      <p:sp>
        <p:nvSpPr>
          <p:cNvPr id="92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C43F7-24D7-4145-83CC-5017789DDE93}" type="slidenum">
              <a:rPr lang="en-US"/>
              <a:pPr/>
              <a:t>84</a:t>
            </a:fld>
            <a:endParaRPr lang="en-US"/>
          </a:p>
        </p:txBody>
      </p:sp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66800" cy="365125"/>
          </a:xfrm>
        </p:spPr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0E3D-1B19-4CF4-939C-761AE2A598BB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506F8-8C2C-45C4-A3F9-37BE6D27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B28-1210-4EC5-A97C-570569893F25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AD4D-8346-4CCC-90B2-C88E41BA2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bluebackgorund"/>
          <p:cNvPicPr>
            <a:picLocks noChangeAspect="1" noChangeArrowheads="1"/>
          </p:cNvPicPr>
          <p:nvPr/>
        </p:nvPicPr>
        <p:blipFill>
          <a:blip r:embed="rId2"/>
          <a:srcRect l="3816" t="1057" r="4581" b="1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2B4FE4-113B-4AA1-8A91-EDD37FC67B28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D75DE8-CDA5-4724-A28B-6493C380F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EA38B-24FA-4B86-AFD9-0E5D9AEE30E2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B088-B90F-47B1-A031-57BCCEA5D8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306038-01E4-4784-8219-4A37BC536116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3CB23A-9A3F-4C35-9E5A-17310E872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accent5"/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accent5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accent5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5100" y="4181475"/>
            <a:ext cx="26289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811B5-E7C5-4307-8B05-C26F5FE2A204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AF0F3-1592-48D8-B2A3-885A1FE3F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shagandhi.jpg"/>
          <p:cNvPicPr>
            <a:picLocks noChangeAspect="1"/>
          </p:cNvPicPr>
          <p:nvPr/>
        </p:nvPicPr>
        <p:blipFill>
          <a:blip r:embed="rId13" cstate="print"/>
          <a:srcRect l="8438" r="14766" b="1875"/>
          <a:stretch>
            <a:fillRect/>
          </a:stretch>
        </p:blipFill>
        <p:spPr>
          <a:xfrm rot="16200000" flipV="1">
            <a:off x="6325464" y="4039464"/>
            <a:ext cx="2970072" cy="2667000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28F5446-25CA-424C-8762-53DD3067422D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450281" y="6404800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E14131A-2B84-4858-B248-7EA150E89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accent1"/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accent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28F5446-25CA-424C-8762-53DD3067422D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E14131A-2B84-4858-B248-7EA150E89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bluebackgorund"/>
          <p:cNvPicPr>
            <a:picLocks noChangeAspect="1" noChangeArrowheads="1"/>
          </p:cNvPicPr>
          <p:nvPr/>
        </p:nvPicPr>
        <p:blipFill>
          <a:blip r:embed="rId15"/>
          <a:srcRect l="3816" t="1057" r="4581" b="1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28F5446-25CA-424C-8762-53DD3067422D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14131A-2B84-4858-B248-7EA150E89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perStock_1491R-1038664.jpg"/>
          <p:cNvPicPr>
            <a:picLocks noChangeAspect="1"/>
          </p:cNvPicPr>
          <p:nvPr/>
        </p:nvPicPr>
        <p:blipFill>
          <a:blip r:embed="rId13"/>
          <a:srcRect l="15094" t="5486" r="12075"/>
          <a:stretch>
            <a:fillRect/>
          </a:stretch>
        </p:blipFill>
        <p:spPr>
          <a:xfrm>
            <a:off x="7116817" y="4024194"/>
            <a:ext cx="1983996" cy="2833806"/>
          </a:xfrm>
          <a:prstGeom prst="rect">
            <a:avLst/>
          </a:prstGeom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28F5446-25CA-424C-8762-53DD3067422D}" type="datetimeFigureOut">
              <a:rPr lang="en-US" smtClean="0"/>
              <a:pPr/>
              <a:t>4/1/2010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62841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E14131A-2B84-4858-B248-7EA150E89C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solidFill>
            <a:schemeClr val="accent1">
              <a:lumMod val="75000"/>
            </a:schemeClr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470025"/>
          </a:xfrm>
        </p:spPr>
        <p:txBody>
          <a:bodyPr/>
          <a:lstStyle/>
          <a:p>
            <a:r>
              <a:rPr lang="en-US" dirty="0" smtClean="0"/>
              <a:t>Skin 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2643182"/>
            <a:ext cx="6400800" cy="128588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dirty="0" smtClean="0"/>
              <a:t>Inflammatory Skin Disorder</a:t>
            </a:r>
          </a:p>
          <a:p>
            <a:r>
              <a:rPr lang="en-US" dirty="0" smtClean="0"/>
              <a:t>Skin Tumors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Bulla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186634" cy="4525963"/>
          </a:xfrm>
        </p:spPr>
        <p:txBody>
          <a:bodyPr/>
          <a:lstStyle/>
          <a:p>
            <a:r>
              <a:rPr lang="en-US" dirty="0" smtClean="0">
                <a:solidFill>
                  <a:srgbClr val="DDCFB1"/>
                </a:solidFill>
              </a:rPr>
              <a:t>Fluid-filled raised area more than 5 mm in diameter (a large vesicle)</a:t>
            </a:r>
          </a:p>
          <a:p>
            <a:endParaRPr lang="en-US" dirty="0"/>
          </a:p>
        </p:txBody>
      </p:sp>
      <p:pic>
        <p:nvPicPr>
          <p:cNvPr id="5" name="Content Placeholder 4" descr="bulla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1285852" y="2643182"/>
            <a:ext cx="5059376" cy="335758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Incidence of 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incidence  has increased dramatically over the last several decades, at least in part a result of increasing sun exposure</a:t>
            </a:r>
          </a:p>
          <a:p>
            <a:r>
              <a:rPr lang="en-US" dirty="0" smtClean="0"/>
              <a:t>sunlight plays an important role in the development of melanoma</a:t>
            </a:r>
          </a:p>
          <a:p>
            <a:r>
              <a:rPr lang="en-US" dirty="0" smtClean="0"/>
              <a:t>the presence of preexisting nevi and hereditary predisposition also play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</a:t>
            </a:r>
            <a:r>
              <a:rPr lang="en-US" dirty="0" smtClean="0"/>
              <a:t>a </a:t>
            </a:r>
            <a:r>
              <a:rPr lang="en-US" dirty="0" smtClean="0"/>
              <a:t>role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Pathogenesis of malignant transformation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148840"/>
            <a:ext cx="8229600" cy="2137416"/>
          </a:xfrm>
        </p:spPr>
        <p:txBody>
          <a:bodyPr/>
          <a:lstStyle/>
          <a:p>
            <a:r>
              <a:rPr lang="en-US" dirty="0" smtClean="0"/>
              <a:t>is a multistep process with activating mutations in proto-</a:t>
            </a:r>
            <a:r>
              <a:rPr lang="en-US" dirty="0" err="1" smtClean="0"/>
              <a:t>oncogenes</a:t>
            </a:r>
            <a:r>
              <a:rPr lang="en-US" dirty="0" smtClean="0"/>
              <a:t> and loss of tumor suppressor genes</a:t>
            </a:r>
          </a:p>
          <a:p>
            <a:r>
              <a:rPr lang="en-US" dirty="0" smtClean="0"/>
              <a:t>Germ-line mutations in the </a:t>
            </a:r>
            <a:r>
              <a:rPr lang="en-US" i="1" dirty="0" smtClean="0"/>
              <a:t>CDKN2A</a:t>
            </a:r>
            <a:r>
              <a:rPr lang="en-US" dirty="0" smtClean="0"/>
              <a:t> gene (located on 9p21) are found in as many </a:t>
            </a:r>
          </a:p>
          <a:p>
            <a:pPr>
              <a:buNone/>
            </a:pPr>
            <a:r>
              <a:rPr lang="en-US" dirty="0" smtClean="0"/>
              <a:t>    as 40% of  individuals with familial </a:t>
            </a:r>
          </a:p>
          <a:p>
            <a:pPr>
              <a:buNone/>
            </a:pPr>
            <a:r>
              <a:rPr lang="en-US" dirty="0" smtClean="0"/>
              <a:t>     melanoma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molecular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Sporadic activating mutations in either </a:t>
            </a:r>
            <a:r>
              <a:rPr lang="en-US" i="1" dirty="0" smtClean="0"/>
              <a:t>NRAS</a:t>
            </a:r>
            <a:r>
              <a:rPr lang="en-US" dirty="0" smtClean="0"/>
              <a:t> or </a:t>
            </a:r>
            <a:r>
              <a:rPr lang="en-US" i="1" dirty="0" smtClean="0"/>
              <a:t>BRAF</a:t>
            </a:r>
          </a:p>
          <a:p>
            <a:r>
              <a:rPr lang="en-US" dirty="0" smtClean="0"/>
              <a:t>Suppression of the </a:t>
            </a:r>
            <a:r>
              <a:rPr lang="en-US" i="1" dirty="0" smtClean="0"/>
              <a:t>PTEN</a:t>
            </a:r>
            <a:r>
              <a:rPr lang="en-US" dirty="0" smtClean="0"/>
              <a:t> gene on 10q23.3</a:t>
            </a:r>
            <a:endParaRPr lang="en-US" i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3008313" cy="441306"/>
          </a:xfrm>
        </p:spPr>
        <p:txBody>
          <a:bodyPr>
            <a:noAutofit/>
          </a:bodyPr>
          <a:lstStyle/>
          <a:p>
            <a:r>
              <a:rPr lang="en-US" sz="3600" dirty="0" smtClean="0"/>
              <a:t>Morphology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496" y="857232"/>
            <a:ext cx="4643470" cy="92869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radial and vertical growth </a:t>
            </a:r>
          </a:p>
          <a:p>
            <a:endParaRPr lang="en-US" i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0" y="642918"/>
            <a:ext cx="3357554" cy="4691063"/>
          </a:xfrm>
        </p:spPr>
        <p:txBody>
          <a:bodyPr/>
          <a:lstStyle/>
          <a:p>
            <a:r>
              <a:rPr lang="en-US" sz="2400" dirty="0" smtClean="0"/>
              <a:t>Malignant cells grow as poorly formed nests or individual cells at all levels of the epidermis</a:t>
            </a:r>
            <a:endParaRPr lang="en-US" sz="2400" dirty="0"/>
          </a:p>
        </p:txBody>
      </p:sp>
      <p:pic>
        <p:nvPicPr>
          <p:cNvPr id="4" name="Picture 1" descr="D:\SCContent\9780723434443\graphics\fullsize\M9780723434443-023-f032.jpg"/>
          <p:cNvPicPr>
            <a:picLocks noChangeAspect="1" noChangeArrowheads="1"/>
          </p:cNvPicPr>
          <p:nvPr/>
        </p:nvPicPr>
        <p:blipFill>
          <a:blip r:embed="rId2"/>
          <a:srcRect b="6042"/>
          <a:stretch>
            <a:fillRect/>
          </a:stretch>
        </p:blipFill>
        <p:spPr bwMode="auto">
          <a:xfrm>
            <a:off x="1185319" y="2285993"/>
            <a:ext cx="7958681" cy="4572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77" descr="d:\SCContent\9781416029731\graphics\fullsize\S9781416029731-022-f019.jpg"/>
          <p:cNvPicPr>
            <a:picLocks noChangeAspect="1" noChangeArrowheads="1"/>
          </p:cNvPicPr>
          <p:nvPr/>
        </p:nvPicPr>
        <p:blipFill>
          <a:blip r:embed="rId3"/>
          <a:srcRect l="61977" t="19424" r="18156" b="17279"/>
          <a:stretch>
            <a:fillRect/>
          </a:stretch>
        </p:blipFill>
        <p:spPr bwMode="auto">
          <a:xfrm>
            <a:off x="8286744" y="5929330"/>
            <a:ext cx="857256" cy="928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SCContent\9781416029731\graphics\fullsize\S9781416029731-022-f022.jpg"/>
          <p:cNvPicPr>
            <a:picLocks noChangeAspect="1" noChangeArrowheads="1"/>
          </p:cNvPicPr>
          <p:nvPr/>
        </p:nvPicPr>
        <p:blipFill>
          <a:blip r:embed="rId2"/>
          <a:srcRect l="21239" t="49500" b="5499"/>
          <a:stretch>
            <a:fillRect/>
          </a:stretch>
        </p:blipFill>
        <p:spPr bwMode="auto">
          <a:xfrm>
            <a:off x="3500430" y="2071678"/>
            <a:ext cx="4238617" cy="214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29731\graphics\fullsize\S9781416029731-022-f022.jpg"/>
          <p:cNvPicPr>
            <a:picLocks noChangeAspect="1" noChangeArrowheads="1"/>
          </p:cNvPicPr>
          <p:nvPr/>
        </p:nvPicPr>
        <p:blipFill>
          <a:blip r:embed="rId2"/>
          <a:srcRect t="25300" r="80265" b="29700"/>
          <a:stretch>
            <a:fillRect/>
          </a:stretch>
        </p:blipFill>
        <p:spPr bwMode="auto">
          <a:xfrm>
            <a:off x="857224" y="2071678"/>
            <a:ext cx="1062046" cy="214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2285984" y="30718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Lentigo</a:t>
            </a:r>
            <a:r>
              <a:rPr lang="en-US" dirty="0" smtClean="0"/>
              <a:t> </a:t>
            </a:r>
            <a:r>
              <a:rPr lang="en-US" dirty="0" err="1" smtClean="0"/>
              <a:t>maligna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071546"/>
            <a:ext cx="8429684" cy="507209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is </a:t>
            </a:r>
            <a:r>
              <a:rPr lang="en-US" sz="2400" dirty="0" smtClean="0"/>
              <a:t>a pattern of </a:t>
            </a:r>
            <a:r>
              <a:rPr lang="en-US" sz="2400" dirty="0" err="1" smtClean="0"/>
              <a:t>junctional</a:t>
            </a:r>
            <a:r>
              <a:rPr lang="en-US" sz="2400" dirty="0" smtClean="0"/>
              <a:t> </a:t>
            </a:r>
            <a:r>
              <a:rPr lang="en-US" sz="2400" dirty="0" err="1" smtClean="0"/>
              <a:t>melanocyte</a:t>
            </a:r>
            <a:r>
              <a:rPr lang="en-US" sz="2400" dirty="0" smtClean="0"/>
              <a:t> proliferation affecting the faces of the </a:t>
            </a:r>
            <a:r>
              <a:rPr lang="en-US" sz="2400" dirty="0" smtClean="0"/>
              <a:t>elderly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Clinically the lesions appear as flat, variegated, brown-black areas of pigmentation </a:t>
            </a: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They </a:t>
            </a:r>
            <a:r>
              <a:rPr lang="en-US" sz="2400" dirty="0" smtClean="0"/>
              <a:t>gradually increase in size and have an irregular outline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err="1" smtClean="0"/>
              <a:t>Histologically</a:t>
            </a:r>
            <a:r>
              <a:rPr lang="en-US" sz="2400" dirty="0" smtClean="0"/>
              <a:t>, the basal layer of the epidermis is largely replaced by an almost continuous line of large atypical </a:t>
            </a:r>
            <a:r>
              <a:rPr lang="en-US" sz="2400" dirty="0" err="1" smtClean="0"/>
              <a:t>melanocytes</a:t>
            </a:r>
            <a:r>
              <a:rPr lang="en-US" sz="2400" dirty="0" smtClean="0"/>
              <a:t>, which sometimes partially extend down skin appendages such as hair follicles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 Occasionally the lesion form </a:t>
            </a:r>
            <a:r>
              <a:rPr lang="en-US" sz="2400" dirty="0" smtClean="0"/>
              <a:t>a solid, raised </a:t>
            </a:r>
            <a:r>
              <a:rPr lang="en-US" sz="2400" dirty="0" smtClean="0"/>
              <a:t>nodule: </a:t>
            </a:r>
          </a:p>
          <a:p>
            <a:pPr>
              <a:buNone/>
            </a:pPr>
            <a:r>
              <a:rPr lang="en-US" sz="2400" dirty="0" smtClean="0"/>
              <a:t>nodular </a:t>
            </a:r>
            <a:r>
              <a:rPr lang="en-US" sz="2400" dirty="0" smtClean="0"/>
              <a:t>malignant </a:t>
            </a:r>
            <a:r>
              <a:rPr lang="en-US" sz="2400" dirty="0" smtClean="0"/>
              <a:t>melanoma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lentigo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maligna</a:t>
            </a:r>
            <a:r>
              <a:rPr lang="en-US" sz="2400" dirty="0" smtClean="0">
                <a:solidFill>
                  <a:srgbClr val="FF0000"/>
                </a:solidFill>
              </a:rPr>
              <a:t> melanoma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of 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melanoma cells are usually considerably larger than nevus cells. </a:t>
            </a:r>
            <a:endParaRPr lang="en-US" dirty="0"/>
          </a:p>
        </p:txBody>
      </p:sp>
      <p:pic>
        <p:nvPicPr>
          <p:cNvPr id="5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2"/>
          <a:srcRect l="50603" b="47364"/>
          <a:stretch>
            <a:fillRect/>
          </a:stretch>
        </p:blipFill>
        <p:spPr bwMode="auto">
          <a:xfrm>
            <a:off x="5357818" y="2643182"/>
            <a:ext cx="3106809" cy="271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2"/>
          <a:srcRect t="54209" r="55549" b="3506"/>
          <a:stretch>
            <a:fillRect/>
          </a:stretch>
        </p:blipFill>
        <p:spPr bwMode="auto">
          <a:xfrm rot="16200000">
            <a:off x="2415303" y="2942493"/>
            <a:ext cx="2721414" cy="2122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" descr="d:\SCContent\9781416029731\graphics\fullsize\S9781416029731-022-f021.jpg"/>
          <p:cNvPicPr>
            <a:picLocks noChangeAspect="1" noChangeArrowheads="1"/>
          </p:cNvPicPr>
          <p:nvPr/>
        </p:nvPicPr>
        <p:blipFill>
          <a:blip r:embed="rId2"/>
          <a:srcRect r="52770" b="47848"/>
          <a:stretch>
            <a:fillRect/>
          </a:stretch>
        </p:blipFill>
        <p:spPr bwMode="auto">
          <a:xfrm>
            <a:off x="214282" y="2643182"/>
            <a:ext cx="2266968" cy="2052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 of 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Site: </a:t>
            </a:r>
          </a:p>
          <a:p>
            <a:pPr lvl="1"/>
            <a:r>
              <a:rPr lang="en-US" dirty="0" smtClean="0"/>
              <a:t>most of these lesions arise in the skin</a:t>
            </a:r>
          </a:p>
          <a:p>
            <a:pPr lvl="1"/>
            <a:r>
              <a:rPr lang="en-US" dirty="0" smtClean="0"/>
              <a:t> other less common sites of origin include :</a:t>
            </a:r>
          </a:p>
          <a:p>
            <a:pPr lvl="2"/>
            <a:r>
              <a:rPr lang="en-US" dirty="0" smtClean="0"/>
              <a:t>the </a:t>
            </a:r>
            <a:r>
              <a:rPr lang="en-US" i="1" dirty="0" smtClean="0"/>
              <a:t>oral</a:t>
            </a:r>
            <a:r>
              <a:rPr lang="en-US" dirty="0" smtClean="0"/>
              <a:t> and </a:t>
            </a:r>
            <a:r>
              <a:rPr lang="en-US" i="1" dirty="0" err="1" smtClean="0"/>
              <a:t>anogenital</a:t>
            </a:r>
            <a:r>
              <a:rPr lang="en-US" i="1" dirty="0" smtClean="0"/>
              <a:t> mucosal surfaces</a:t>
            </a:r>
          </a:p>
          <a:p>
            <a:pPr lvl="2"/>
            <a:r>
              <a:rPr lang="en-US" dirty="0" smtClean="0"/>
              <a:t> the </a:t>
            </a:r>
            <a:r>
              <a:rPr lang="en-US" i="1" dirty="0" smtClean="0"/>
              <a:t>esophagus</a:t>
            </a:r>
          </a:p>
          <a:p>
            <a:pPr lvl="2"/>
            <a:r>
              <a:rPr lang="en-US" dirty="0" smtClean="0"/>
              <a:t> the </a:t>
            </a:r>
            <a:r>
              <a:rPr lang="en-US" i="1" dirty="0" err="1" smtClean="0"/>
              <a:t>meninges</a:t>
            </a:r>
            <a:endParaRPr lang="en-US" i="1" dirty="0" smtClean="0"/>
          </a:p>
          <a:p>
            <a:pPr lvl="2"/>
            <a:r>
              <a:rPr lang="en-US" dirty="0" smtClean="0"/>
              <a:t> the </a:t>
            </a:r>
            <a:r>
              <a:rPr lang="en-US" i="1" dirty="0" smtClean="0"/>
              <a:t>eye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 of Melanoma</a:t>
            </a:r>
            <a:endParaRPr lang="en-US" dirty="0"/>
          </a:p>
        </p:txBody>
      </p:sp>
      <p:pic>
        <p:nvPicPr>
          <p:cNvPr id="4" name="Picture 1" descr="d:\SCContent\9781416029731\graphics\fullsize\S9781416029731-022-f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0589" t="54147" b="4867"/>
          <a:stretch>
            <a:fillRect/>
          </a:stretch>
        </p:blipFill>
        <p:spPr bwMode="auto">
          <a:xfrm>
            <a:off x="5357819" y="4071942"/>
            <a:ext cx="3835844" cy="2786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14282" y="1571612"/>
            <a:ext cx="8001056" cy="4525963"/>
          </a:xfrm>
        </p:spPr>
        <p:txBody>
          <a:bodyPr/>
          <a:lstStyle/>
          <a:p>
            <a:r>
              <a:rPr lang="en-US" dirty="0" smtClean="0"/>
              <a:t>usually asymptomatic, although itching may be an early manifestation. </a:t>
            </a:r>
          </a:p>
          <a:p>
            <a:r>
              <a:rPr lang="en-US" i="1" dirty="0" smtClean="0"/>
              <a:t>The most important clinical sign of the disease is a change in the color or size of a pigmented lesion.</a:t>
            </a:r>
          </a:p>
          <a:p>
            <a:r>
              <a:rPr lang="en-US" dirty="0" smtClean="0"/>
              <a:t> Unlike benign nevi, melanomas exhibit striking variations in pigmentation, </a:t>
            </a:r>
          </a:p>
          <a:p>
            <a:pPr>
              <a:buNone/>
            </a:pPr>
            <a:r>
              <a:rPr lang="en-US" dirty="0" smtClean="0"/>
              <a:t>    appearing in shades of black, </a:t>
            </a:r>
          </a:p>
          <a:p>
            <a:pPr>
              <a:buNone/>
            </a:pPr>
            <a:r>
              <a:rPr lang="en-US" dirty="0" smtClean="0"/>
              <a:t>    brown, red, dark blue, and gray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probability of metastasis is predicted by: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 measuring the depth of invasion in millimeters of this vertical growth phase nodule below the top of the granular cell layer of the overlying epidermis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Breslow</a:t>
            </a:r>
            <a:r>
              <a:rPr lang="en-US" dirty="0" smtClean="0">
                <a:solidFill>
                  <a:srgbClr val="FF0000"/>
                </a:solidFill>
              </a:rPr>
              <a:t> thickness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lymphatic density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 mitotic rate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overlying ulceration</a:t>
            </a:r>
            <a:endParaRPr lang="en-US" dirty="0"/>
          </a:p>
        </p:txBody>
      </p:sp>
      <p:pic>
        <p:nvPicPr>
          <p:cNvPr id="4" name="Picture 1" descr="D:\SCContent\9780723434443\graphics\fullsize\M9780723434443-023-f033.jpg"/>
          <p:cNvPicPr>
            <a:picLocks noChangeAspect="1" noChangeArrowheads="1"/>
          </p:cNvPicPr>
          <p:nvPr/>
        </p:nvPicPr>
        <p:blipFill>
          <a:blip r:embed="rId2"/>
          <a:srcRect l="51297" b="12002"/>
          <a:stretch>
            <a:fillRect/>
          </a:stretch>
        </p:blipFill>
        <p:spPr bwMode="auto">
          <a:xfrm>
            <a:off x="6450848" y="3500438"/>
            <a:ext cx="2693151" cy="335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Macroscopic Terms in 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157163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DDCFB1"/>
                </a:solidFill>
              </a:rPr>
              <a:t>Blister:</a:t>
            </a:r>
            <a:r>
              <a:rPr lang="en-US" dirty="0" smtClean="0">
                <a:solidFill>
                  <a:srgbClr val="DDCFB1"/>
                </a:solidFill>
              </a:rPr>
              <a:t> Common term used for vesicle or bulla</a:t>
            </a:r>
          </a:p>
        </p:txBody>
      </p:sp>
      <p:pic>
        <p:nvPicPr>
          <p:cNvPr id="4" name="Picture 3" descr="Bullae-Y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8992" y="2233087"/>
            <a:ext cx="2660657" cy="41677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main clinical warning signs of melanoma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enlargement of a preexisting mole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itching or pain in a preexisting mole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development of a new pigmented lesion during adult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irregularity of the borders of a pigmented lesion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variegation of color within a pigmented lesion. </a:t>
            </a:r>
          </a:p>
          <a:p>
            <a:pPr marL="914400" lvl="1" indent="-457200">
              <a:buNone/>
            </a:pPr>
            <a:endParaRPr lang="en-US" sz="2400" dirty="0" smtClean="0"/>
          </a:p>
          <a:p>
            <a:pPr marL="914400" lvl="1" indent="-457200">
              <a:buNone/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These principles are expressed in the so-called ABCs of melanoma:</a:t>
            </a:r>
          </a:p>
          <a:p>
            <a:pPr marL="914400" lvl="1" indent="-457200">
              <a:buNone/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symmetry, </a:t>
            </a:r>
            <a:r>
              <a:rPr lang="en-US" sz="2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order, </a:t>
            </a:r>
            <a:r>
              <a:rPr lang="en-US" sz="2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olor, </a:t>
            </a:r>
            <a:r>
              <a:rPr lang="en-US" sz="2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iameter, and </a:t>
            </a:r>
            <a:r>
              <a:rPr lang="en-US" sz="2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volution (change of an existing nevus). 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Metastases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229600" cy="4709160"/>
          </a:xfrm>
        </p:spPr>
        <p:txBody>
          <a:bodyPr/>
          <a:lstStyle/>
          <a:p>
            <a:pPr marL="914400" lvl="1" indent="-514350">
              <a:buFont typeface="+mj-lt"/>
              <a:buAutoNum type="arabicPeriod"/>
            </a:pPr>
            <a:r>
              <a:rPr lang="en-US" i="1" dirty="0" smtClean="0"/>
              <a:t>regional lymph nodes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i="1" dirty="0" smtClean="0"/>
              <a:t> liver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i="1" dirty="0" smtClean="0"/>
              <a:t>Lungs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i="1" dirty="0" smtClean="0"/>
              <a:t>Brain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i="1" dirty="0" smtClean="0"/>
              <a:t>any other site that can be seeded by the </a:t>
            </a:r>
            <a:r>
              <a:rPr lang="en-US" i="1" dirty="0" err="1" smtClean="0"/>
              <a:t>hematogenous</a:t>
            </a:r>
            <a:r>
              <a:rPr lang="en-US" i="1" dirty="0" smtClean="0"/>
              <a:t> route</a:t>
            </a:r>
            <a:r>
              <a:rPr lang="en-US" dirty="0" smtClean="0"/>
              <a:t>. 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 some cases, metastases may appear for the first time many years after complete surgical excision of the primary tumor, suggesting a long phase of dormancy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Prognosis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vitally important to recognize and intervene in melanoma as rapidly as possible. </a:t>
            </a:r>
          </a:p>
          <a:p>
            <a:r>
              <a:rPr lang="en-US" dirty="0" smtClean="0"/>
              <a:t>The vast majority of superficial lesions are cured surgically</a:t>
            </a:r>
          </a:p>
          <a:p>
            <a:r>
              <a:rPr lang="en-US" dirty="0" smtClean="0"/>
              <a:t>melanomas that become metastatic have a virtually uniformly poor prognosis, with no effective therapy in most cases.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857364"/>
            <a:ext cx="8229600" cy="1928826"/>
          </a:xfrm>
          <a:ln>
            <a:solidFill>
              <a:srgbClr val="005EA4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Summary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Melanocytic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Lesions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Benign and Malignant </a:t>
            </a:r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Summary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</a:rPr>
              <a:t>Melanocytic</a:t>
            </a:r>
            <a:r>
              <a:rPr lang="en-US" sz="3200" dirty="0" smtClean="0">
                <a:solidFill>
                  <a:schemeClr val="accent1"/>
                </a:solidFill>
              </a:rPr>
              <a:t> Lesions, Benign and Malignant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</a:t>
            </a:r>
            <a:r>
              <a:rPr lang="en-US" i="1" dirty="0" err="1" smtClean="0"/>
              <a:t>melanocytic</a:t>
            </a:r>
            <a:r>
              <a:rPr lang="en-US" i="1" dirty="0" smtClean="0"/>
              <a:t> nevi</a:t>
            </a:r>
            <a:r>
              <a:rPr lang="en-US" dirty="0" smtClean="0"/>
              <a:t> are benign, tend to show activating mutations in just one gene, usually BRAF or less often NRAS, but the vast majority of nevi </a:t>
            </a:r>
            <a:r>
              <a:rPr lang="en-US" sz="3600" b="1" dirty="0" smtClean="0">
                <a:solidFill>
                  <a:srgbClr val="FF0000"/>
                </a:solidFill>
              </a:rPr>
              <a:t>never </a:t>
            </a:r>
            <a:r>
              <a:rPr lang="en-US" dirty="0" smtClean="0"/>
              <a:t>undergo malignant transformation.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Summary</a:t>
            </a:r>
            <a:br>
              <a:rPr lang="en-US" sz="3200" dirty="0" smtClean="0">
                <a:solidFill>
                  <a:schemeClr val="accent1"/>
                </a:solidFill>
              </a:rPr>
            </a:b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</a:rPr>
              <a:t>Melanocytic</a:t>
            </a:r>
            <a:r>
              <a:rPr lang="en-US" sz="3200" dirty="0" smtClean="0">
                <a:solidFill>
                  <a:schemeClr val="accent1"/>
                </a:solidFill>
              </a:rPr>
              <a:t> Lesions, Benign and Malignant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</a:t>
            </a:r>
            <a:r>
              <a:rPr lang="en-US" i="1" dirty="0" smtClean="0"/>
              <a:t>dysplastic nevi</a:t>
            </a:r>
            <a:r>
              <a:rPr lang="en-US" dirty="0" smtClean="0"/>
              <a:t> are best regarded as markers of melanoma risk rather than premalignant lesions</a:t>
            </a:r>
          </a:p>
          <a:p>
            <a:pPr lvl="1"/>
            <a:r>
              <a:rPr lang="en-US" dirty="0" smtClean="0"/>
              <a:t> They are compound nevi with</a:t>
            </a:r>
          </a:p>
          <a:p>
            <a:pPr lvl="1">
              <a:buNone/>
            </a:pPr>
            <a:r>
              <a:rPr lang="en-US" dirty="0" smtClean="0"/>
              <a:t> </a:t>
            </a:r>
            <a:r>
              <a:rPr lang="en-US" dirty="0" err="1" smtClean="0"/>
              <a:t>cytologic</a:t>
            </a:r>
            <a:r>
              <a:rPr lang="en-US" dirty="0" smtClean="0"/>
              <a:t> </a:t>
            </a:r>
            <a:r>
              <a:rPr lang="en-US" dirty="0" err="1" smtClean="0"/>
              <a:t>atypia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Summary</a:t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</a:rPr>
              <a:t>Melanocytic</a:t>
            </a:r>
            <a:r>
              <a:rPr lang="en-US" sz="3600" dirty="0" smtClean="0">
                <a:solidFill>
                  <a:schemeClr val="accent1"/>
                </a:solidFill>
              </a:rPr>
              <a:t> Lesions, Benign and Malignant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32913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Melanoma</a:t>
            </a:r>
            <a:r>
              <a:rPr lang="en-US" dirty="0" smtClean="0"/>
              <a:t> is a highly aggressive malignancy; tumors only a few millimeters in thickness can give rise to metastasis and ultimately the death of the patient.</a:t>
            </a:r>
          </a:p>
          <a:p>
            <a:r>
              <a:rPr lang="en-US" dirty="0" smtClean="0"/>
              <a:t>In most cases, melanoma progresses from an intraepithelial (in situ) to invasive (dermal) form. </a:t>
            </a:r>
          </a:p>
          <a:p>
            <a:r>
              <a:rPr lang="en-US" dirty="0" smtClean="0"/>
              <a:t>Characteristics of the dermal tumor such as thickness and mitotic activity correlate </a:t>
            </a:r>
          </a:p>
          <a:p>
            <a:pPr>
              <a:buNone/>
            </a:pPr>
            <a:r>
              <a:rPr lang="en-US" dirty="0" smtClean="0"/>
              <a:t>    strongly with overall survival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٢٠٠٨٠٨٠٣٢٩٢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01158" cy="6858000"/>
          </a:xfrm>
        </p:spPr>
      </p:pic>
      <p:sp>
        <p:nvSpPr>
          <p:cNvPr id="7" name="Rectangle 6"/>
          <p:cNvSpPr/>
          <p:nvPr/>
        </p:nvSpPr>
        <p:spPr>
          <a:xfrm>
            <a:off x="1071538" y="3429000"/>
            <a:ext cx="6639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See you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next semester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Pustule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76" y="1214422"/>
            <a:ext cx="7072362" cy="4525963"/>
          </a:xfrm>
        </p:spPr>
        <p:txBody>
          <a:bodyPr/>
          <a:lstStyle/>
          <a:p>
            <a:r>
              <a:rPr lang="en-US" dirty="0" smtClean="0">
                <a:solidFill>
                  <a:srgbClr val="DDCFB1"/>
                </a:solidFill>
              </a:rPr>
              <a:t>Discrete, pus-filled raised area</a:t>
            </a:r>
          </a:p>
          <a:p>
            <a:endParaRPr lang="en-US" dirty="0"/>
          </a:p>
        </p:txBody>
      </p:sp>
      <p:pic>
        <p:nvPicPr>
          <p:cNvPr id="5" name="Content Placeholder 4" descr="Folliculitis-46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rcRect r="34293" b="12172"/>
          <a:stretch>
            <a:fillRect/>
          </a:stretch>
        </p:blipFill>
        <p:spPr>
          <a:xfrm>
            <a:off x="2928926" y="2285992"/>
            <a:ext cx="2562647" cy="428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Excoriation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285860"/>
            <a:ext cx="732951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DDCFB1"/>
                </a:solidFill>
              </a:rPr>
              <a:t>A traumatic lesion characterized by breakage of the epidermis, causing a raw linear area usually due to scratching. </a:t>
            </a:r>
            <a:endParaRPr lang="en-US" dirty="0">
              <a:solidFill>
                <a:srgbClr val="DDCFB1"/>
              </a:solidFill>
            </a:endParaRPr>
          </a:p>
        </p:txBody>
      </p:sp>
      <p:pic>
        <p:nvPicPr>
          <p:cNvPr id="6" name="Content Placeholder 5" descr="Excoriations-112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2000232" y="3143248"/>
            <a:ext cx="4352514" cy="3286148"/>
          </a:xfrm>
          <a:prstGeom prst="roundRect">
            <a:avLst>
              <a:gd name="adj" fmla="val 6500"/>
            </a:avLst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en-US" dirty="0" smtClean="0">
                <a:solidFill>
                  <a:srgbClr val="DDCFB1"/>
                </a:solidFill>
              </a:rPr>
              <a:t>Dry, horny, plate-like excrescence</a:t>
            </a:r>
          </a:p>
          <a:p>
            <a:endParaRPr lang="en-US" sz="44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Scaling-117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642910" y="2786058"/>
            <a:ext cx="5893635" cy="3143272"/>
          </a:xfrm>
          <a:prstGeom prst="roundRect">
            <a:avLst>
              <a:gd name="adj" fmla="val 6500"/>
            </a:avLst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</a:rPr>
              <a:t>Lichenification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285860"/>
            <a:ext cx="8401080" cy="4525963"/>
          </a:xfrm>
        </p:spPr>
        <p:txBody>
          <a:bodyPr/>
          <a:lstStyle/>
          <a:p>
            <a:r>
              <a:rPr lang="en-US" dirty="0" smtClean="0">
                <a:solidFill>
                  <a:srgbClr val="DDCFB1"/>
                </a:solidFill>
              </a:rPr>
              <a:t>Thickened and rough skin characterized by prominent skin markings</a:t>
            </a:r>
          </a:p>
          <a:p>
            <a:r>
              <a:rPr lang="en-US" dirty="0" smtClean="0">
                <a:solidFill>
                  <a:srgbClr val="DDCFB1"/>
                </a:solidFill>
              </a:rPr>
              <a:t> usually the result of repeated rubbing in susceptible persons </a:t>
            </a:r>
          </a:p>
          <a:p>
            <a:endParaRPr lang="en-US" dirty="0"/>
          </a:p>
        </p:txBody>
      </p:sp>
      <p:pic>
        <p:nvPicPr>
          <p:cNvPr id="5" name="Content Placeholder 4" descr="Lichenification-2-100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2143108" y="2857496"/>
            <a:ext cx="4038600" cy="3392424"/>
          </a:xfrm>
          <a:prstGeom prst="roundRect">
            <a:avLst>
              <a:gd name="adj" fmla="val 6500"/>
            </a:avLst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Microscopic Terms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Hyperkeratosis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15262" cy="4525963"/>
          </a:xfrm>
        </p:spPr>
        <p:txBody>
          <a:bodyPr/>
          <a:lstStyle/>
          <a:p>
            <a:r>
              <a:rPr lang="en-US" dirty="0" smtClean="0"/>
              <a:t>Hyperplasia of the stratum </a:t>
            </a:r>
            <a:r>
              <a:rPr lang="en-US" dirty="0" err="1" smtClean="0"/>
              <a:t>corneum</a:t>
            </a:r>
            <a:r>
              <a:rPr lang="en-US" dirty="0" smtClean="0"/>
              <a:t>, often associated with a qualitative abnormality of the keratin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071810"/>
            <a:ext cx="471132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2"/>
            <a:ext cx="28575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Parakeratosis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86700" cy="4525963"/>
          </a:xfrm>
        </p:spPr>
        <p:txBody>
          <a:bodyPr/>
          <a:lstStyle/>
          <a:p>
            <a:r>
              <a:rPr lang="en-US" dirty="0" smtClean="0"/>
              <a:t>Mode of </a:t>
            </a:r>
            <a:r>
              <a:rPr lang="en-US" dirty="0" err="1" smtClean="0"/>
              <a:t>keratinization</a:t>
            </a:r>
            <a:r>
              <a:rPr lang="en-US" dirty="0" smtClean="0"/>
              <a:t> characterized by retention of the nuclei in the stratum </a:t>
            </a:r>
            <a:r>
              <a:rPr lang="en-US" dirty="0" err="1" smtClean="0"/>
              <a:t>corneum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714620"/>
            <a:ext cx="45720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Acanthosis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86700" cy="4525963"/>
          </a:xfrm>
        </p:spPr>
        <p:txBody>
          <a:bodyPr/>
          <a:lstStyle/>
          <a:p>
            <a:r>
              <a:rPr lang="en-US" dirty="0" smtClean="0"/>
              <a:t>Epidermal hyperplasia preferentially involving the stratum </a:t>
            </a:r>
            <a:r>
              <a:rPr lang="en-US" dirty="0" err="1" smtClean="0"/>
              <a:t>spinosum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2640" y="2928934"/>
            <a:ext cx="5565310" cy="377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smtClean="0"/>
              <a:t>The skin  has three layers:</a:t>
            </a:r>
          </a:p>
          <a:p>
            <a:pPr>
              <a:buClr>
                <a:srgbClr val="FF0000"/>
              </a:buClr>
            </a:pPr>
            <a:endParaRPr lang="en-US" dirty="0" smtClean="0"/>
          </a:p>
          <a:p>
            <a:pPr lvl="1">
              <a:buClr>
                <a:srgbClr val="FFC000"/>
              </a:buClr>
              <a:buFont typeface="Wingdings" pitchFamily="2" charset="2"/>
              <a:buChar char="Ø"/>
            </a:pPr>
            <a:r>
              <a:rPr lang="en-US" dirty="0" smtClean="0"/>
              <a:t>1.  The epidermis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Ø"/>
            </a:pPr>
            <a:r>
              <a:rPr lang="en-US" dirty="0" smtClean="0"/>
              <a:t>2.  The dermis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Ø"/>
            </a:pPr>
            <a:r>
              <a:rPr lang="en-US" dirty="0" smtClean="0"/>
              <a:t>3. The deep </a:t>
            </a:r>
            <a:r>
              <a:rPr lang="en-US" dirty="0" err="1" smtClean="0"/>
              <a:t>subcutis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9" name="Content Placeholder 8" descr="showimageCAME31O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4349"/>
          <a:stretch>
            <a:fillRect/>
          </a:stretch>
        </p:blipFill>
        <p:spPr>
          <a:xfrm>
            <a:off x="4357686" y="1214422"/>
            <a:ext cx="4786314" cy="5643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Dyskeratosis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86700" cy="4525963"/>
          </a:xfrm>
        </p:spPr>
        <p:txBody>
          <a:bodyPr/>
          <a:lstStyle/>
          <a:p>
            <a:r>
              <a:rPr lang="en-US" dirty="0" smtClean="0"/>
              <a:t>Abnormal </a:t>
            </a:r>
            <a:r>
              <a:rPr lang="en-US" dirty="0" err="1" smtClean="0"/>
              <a:t>keratinization</a:t>
            </a:r>
            <a:r>
              <a:rPr lang="en-US" dirty="0" smtClean="0"/>
              <a:t> occurring prematurely within individual cells or groups of cells below the stratum </a:t>
            </a:r>
            <a:r>
              <a:rPr lang="en-US" dirty="0" err="1" smtClean="0"/>
              <a:t>granulosum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143248"/>
            <a:ext cx="5286412" cy="355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Acantholysis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76" y="1500174"/>
            <a:ext cx="6686568" cy="4525963"/>
          </a:xfrm>
        </p:spPr>
        <p:txBody>
          <a:bodyPr/>
          <a:lstStyle/>
          <a:p>
            <a:r>
              <a:rPr lang="en-US" dirty="0" smtClean="0"/>
              <a:t>Loss of intercellular connections resulting in lack of cohesion between </a:t>
            </a:r>
            <a:r>
              <a:rPr lang="en-US" dirty="0" err="1" smtClean="0"/>
              <a:t>keratinocytes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9354" y="3929067"/>
            <a:ext cx="446464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71744"/>
            <a:ext cx="41082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Spongiosis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48" y="1214422"/>
            <a:ext cx="7758138" cy="4525963"/>
          </a:xfrm>
        </p:spPr>
        <p:txBody>
          <a:bodyPr/>
          <a:lstStyle/>
          <a:p>
            <a:r>
              <a:rPr lang="en-US" dirty="0" smtClean="0"/>
              <a:t>Intercellular edema of the epidermis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679334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391025"/>
            <a:ext cx="3810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6572296" cy="2571768"/>
          </a:xfrm>
          <a:ln>
            <a:solidFill>
              <a:srgbClr val="005EA4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Inflammatory conditions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/>
                </a:solidFill>
              </a:rPr>
              <a:t>Acute Eczematous Dermatitis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Psoriasis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Lichen </a:t>
            </a:r>
            <a:r>
              <a:rPr lang="en-US" sz="3600" dirty="0" err="1" smtClean="0">
                <a:solidFill>
                  <a:schemeClr val="tx1"/>
                </a:solidFill>
              </a:rPr>
              <a:t>Planus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48" y="3429000"/>
            <a:ext cx="7115196" cy="2597137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/>
              <a:t> </a:t>
            </a:r>
            <a:endParaRPr lang="en-US" sz="36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5720" y="3500438"/>
            <a:ext cx="6143668" cy="2857520"/>
          </a:xfrm>
          <a:prstGeom prst="rect">
            <a:avLst/>
          </a:prstGeom>
          <a:ln>
            <a:solidFill>
              <a:srgbClr val="005EA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Neoplastic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conditions</a:t>
            </a:r>
          </a:p>
          <a:p>
            <a:pPr lvl="0" algn="ctr">
              <a:spcBef>
                <a:spcPct val="0"/>
              </a:spcBef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Squamous Cell Carcinoma</a:t>
            </a:r>
          </a:p>
          <a:p>
            <a:pPr lvl="0" algn="ctr">
              <a:spcBef>
                <a:spcPct val="0"/>
              </a:spcBef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Basal Cell Carcinoma</a:t>
            </a:r>
          </a:p>
          <a:p>
            <a:pPr lvl="0" algn="ctr">
              <a:spcBef>
                <a:spcPct val="0"/>
              </a:spcBef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Melanoma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en-US" b="1" dirty="0" smtClean="0"/>
              <a:t>Acute Eczematous Dermatitis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600200"/>
            <a:ext cx="4038600" cy="5257800"/>
          </a:xfrm>
          <a:solidFill>
            <a:schemeClr val="accent1">
              <a:lumMod val="50000"/>
            </a:schemeClr>
          </a:solidFill>
          <a:ln w="28575">
            <a:solidFill>
              <a:srgbClr val="FFC000"/>
            </a:solidFill>
          </a:ln>
        </p:spPr>
        <p:txBody>
          <a:bodyPr/>
          <a:lstStyle/>
          <a:p>
            <a:r>
              <a:rPr lang="en-US" i="1" dirty="0" smtClean="0"/>
              <a:t>Eczema</a:t>
            </a:r>
            <a:r>
              <a:rPr lang="en-US" dirty="0" smtClean="0"/>
              <a:t> is a clinical term characterized by red, </a:t>
            </a:r>
            <a:r>
              <a:rPr lang="en-US" i="1" dirty="0" err="1" smtClean="0"/>
              <a:t>papulovesicular</a:t>
            </a:r>
            <a:r>
              <a:rPr lang="en-US" i="1" dirty="0" smtClean="0"/>
              <a:t>, oozing, and crusted lesions</a:t>
            </a:r>
            <a:r>
              <a:rPr lang="en-US" dirty="0" smtClean="0"/>
              <a:t> at an early stage</a:t>
            </a:r>
          </a:p>
          <a:p>
            <a:r>
              <a:rPr lang="en-US" dirty="0" smtClean="0"/>
              <a:t>Chronic lesion is raised, </a:t>
            </a:r>
            <a:r>
              <a:rPr lang="en-US" i="1" dirty="0" smtClean="0"/>
              <a:t>scaling plaques</a:t>
            </a:r>
            <a:endParaRPr lang="en-US" dirty="0" smtClean="0"/>
          </a:p>
          <a:p>
            <a:r>
              <a:rPr lang="en-US" dirty="0" smtClean="0"/>
              <a:t>It embraces a number of conditions with different underlying </a:t>
            </a:r>
            <a:r>
              <a:rPr lang="en-US" dirty="0" smtClean="0"/>
              <a:t>etiologies: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2034" y="1600200"/>
            <a:ext cx="4071966" cy="5257800"/>
          </a:xfrm>
          <a:solidFill>
            <a:schemeClr val="accent1">
              <a:lumMod val="50000"/>
            </a:schemeClr>
          </a:solidFill>
          <a:ln w="28575">
            <a:solidFill>
              <a:srgbClr val="FFC000"/>
            </a:solidFill>
          </a:ln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Clinical </a:t>
            </a:r>
            <a:r>
              <a:rPr lang="en-US" dirty="0" err="1" smtClean="0"/>
              <a:t>coditions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(1) allergic contact</a:t>
            </a:r>
          </a:p>
          <a:p>
            <a:pPr lvl="1"/>
            <a:r>
              <a:rPr lang="en-US" dirty="0" smtClean="0"/>
              <a:t>(2) atopic</a:t>
            </a:r>
          </a:p>
          <a:p>
            <a:pPr lvl="1"/>
            <a:r>
              <a:rPr lang="en-US" dirty="0" smtClean="0"/>
              <a:t>(3) drug-related eczematous</a:t>
            </a:r>
          </a:p>
          <a:p>
            <a:pPr lvl="1"/>
            <a:r>
              <a:rPr lang="en-US" dirty="0" smtClean="0"/>
              <a:t>(4) </a:t>
            </a:r>
            <a:r>
              <a:rPr lang="en-US" dirty="0" err="1" smtClean="0"/>
              <a:t>photoeczematous</a:t>
            </a:r>
            <a:endParaRPr lang="en-US" dirty="0" smtClean="0"/>
          </a:p>
          <a:p>
            <a:pPr lvl="1"/>
            <a:r>
              <a:rPr lang="en-US" dirty="0" smtClean="0"/>
              <a:t>(5) primary irritant forms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14942" y="5857892"/>
            <a:ext cx="3500462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resolve completely when the offending stimulus is removed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dirty="0" smtClean="0"/>
              <a:t>Contact Dermatitis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3042" y="2071678"/>
            <a:ext cx="5429287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External application of antigen (such as poison ivy) or reaction to an internal circulating antigen (such as ingested food or drug)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1481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 txBox="1">
            <a:spLocks noGrp="1"/>
          </p:cNvSpPr>
          <p:nvPr>
            <p:ph sz="half" idx="1"/>
          </p:nvPr>
        </p:nvSpPr>
        <p:spPr>
          <a:xfrm>
            <a:off x="500034" y="1928802"/>
            <a:ext cx="8143932" cy="334245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/>
              <a:t>Only 1 </a:t>
            </a:r>
            <a:r>
              <a:rPr lang="en-US" sz="2400" dirty="0" err="1" smtClean="0"/>
              <a:t>nanogram</a:t>
            </a:r>
            <a:r>
              <a:rPr lang="en-US" sz="2400" dirty="0" smtClean="0"/>
              <a:t> (billionth of a gram) </a:t>
            </a:r>
            <a:r>
              <a:rPr lang="en-US" sz="2400" dirty="0" smtClean="0"/>
              <a:t>is needed </a:t>
            </a:r>
            <a:r>
              <a:rPr lang="en-US" sz="2400" dirty="0" smtClean="0"/>
              <a:t>to cause rash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/>
              <a:t>1/4 ounce of </a:t>
            </a:r>
            <a:r>
              <a:rPr lang="en-US" sz="2400" dirty="0" err="1" smtClean="0"/>
              <a:t>urushiol</a:t>
            </a:r>
            <a:r>
              <a:rPr lang="en-US" sz="2400" dirty="0" smtClean="0"/>
              <a:t> is all that is needed to cause a rash in every person on earth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/>
              <a:t>500 people could itch from the amount covering the head of a pin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/>
              <a:t>1 to 5 years is normal for </a:t>
            </a:r>
            <a:r>
              <a:rPr lang="en-US" sz="2400" dirty="0" err="1" smtClean="0"/>
              <a:t>urushiol</a:t>
            </a:r>
            <a:r>
              <a:rPr lang="en-US" sz="2400" dirty="0" smtClean="0"/>
              <a:t> oil to stay active on any surface including dead plants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/>
              <a:t>Derived from </a:t>
            </a:r>
            <a:r>
              <a:rPr lang="en-US" sz="2400" b="1" dirty="0" err="1" smtClean="0"/>
              <a:t>urushi</a:t>
            </a:r>
            <a:r>
              <a:rPr lang="en-US" sz="2400" dirty="0" smtClean="0"/>
              <a:t>, Japanese name for lacquer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Pathogenesis of Contact Dermatitis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736" y="928670"/>
            <a:ext cx="4038600" cy="7143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000" dirty="0" smtClean="0"/>
              <a:t>initial exposure to an environmental contact sensitizing agent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71736" y="1643050"/>
            <a:ext cx="4000528" cy="1003521"/>
            <a:chOff x="2571736" y="1643050"/>
            <a:chExt cx="4000528" cy="1003521"/>
          </a:xfrm>
        </p:grpSpPr>
        <p:sp>
          <p:nvSpPr>
            <p:cNvPr id="7" name="TextBox 6"/>
            <p:cNvSpPr txBox="1"/>
            <p:nvPr/>
          </p:nvSpPr>
          <p:spPr>
            <a:xfrm>
              <a:off x="2571736" y="2000240"/>
              <a:ext cx="400052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self-proteins modified by the agent are processed by epidermal </a:t>
              </a:r>
              <a:r>
                <a:rPr lang="en-US" dirty="0" err="1" smtClean="0"/>
                <a:t>Langerhans</a:t>
              </a:r>
              <a:r>
                <a:rPr lang="en-US" dirty="0" smtClean="0"/>
                <a:t> cells</a:t>
              </a:r>
              <a:endParaRPr lang="en-US" dirty="0"/>
            </a:p>
          </p:txBody>
        </p:sp>
        <p:sp>
          <p:nvSpPr>
            <p:cNvPr id="10" name="Down Arrow 9"/>
            <p:cNvSpPr/>
            <p:nvPr/>
          </p:nvSpPr>
          <p:spPr>
            <a:xfrm flipH="1">
              <a:off x="4429124" y="1643050"/>
              <a:ext cx="314324" cy="357190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1736" y="2714620"/>
            <a:ext cx="4000528" cy="1003521"/>
            <a:chOff x="2571736" y="1643050"/>
            <a:chExt cx="4000528" cy="1003521"/>
          </a:xfrm>
        </p:grpSpPr>
        <p:sp>
          <p:nvSpPr>
            <p:cNvPr id="8" name="Down Arrow 7"/>
            <p:cNvSpPr/>
            <p:nvPr/>
          </p:nvSpPr>
          <p:spPr>
            <a:xfrm>
              <a:off x="4429124" y="1643050"/>
              <a:ext cx="357190" cy="357190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71736" y="2000240"/>
              <a:ext cx="400052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These migrate to draining lymph nodes and present the antigen to naive T cells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86050" y="3714752"/>
            <a:ext cx="3571868" cy="1003521"/>
            <a:chOff x="2786050" y="3714752"/>
            <a:chExt cx="3571868" cy="1003521"/>
          </a:xfrm>
        </p:grpSpPr>
        <p:sp>
          <p:nvSpPr>
            <p:cNvPr id="9" name="Down Arrow 8"/>
            <p:cNvSpPr/>
            <p:nvPr/>
          </p:nvSpPr>
          <p:spPr>
            <a:xfrm>
              <a:off x="4357686" y="3714752"/>
              <a:ext cx="357190" cy="357190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6050" y="4071942"/>
              <a:ext cx="357186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This sensitization event leads to acquisition of immunologic memory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28860" y="4714884"/>
            <a:ext cx="4143404" cy="932083"/>
            <a:chOff x="2428860" y="4714884"/>
            <a:chExt cx="4286280" cy="932083"/>
          </a:xfrm>
        </p:grpSpPr>
        <p:sp>
          <p:nvSpPr>
            <p:cNvPr id="5" name="Down Arrow 4"/>
            <p:cNvSpPr/>
            <p:nvPr/>
          </p:nvSpPr>
          <p:spPr>
            <a:xfrm>
              <a:off x="4357686" y="4714884"/>
              <a:ext cx="357190" cy="285752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8860" y="5000636"/>
              <a:ext cx="4286280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on re-exposure to the antigen, CD4+ T lymphocytes migrate to the affected skin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0298" y="5715016"/>
            <a:ext cx="4000528" cy="932083"/>
            <a:chOff x="2500298" y="5715016"/>
            <a:chExt cx="4000528" cy="932083"/>
          </a:xfrm>
        </p:grpSpPr>
        <p:sp>
          <p:nvSpPr>
            <p:cNvPr id="15" name="TextBox 14"/>
            <p:cNvSpPr txBox="1"/>
            <p:nvPr/>
          </p:nvSpPr>
          <p:spPr>
            <a:xfrm>
              <a:off x="2500298" y="6000768"/>
              <a:ext cx="4000528" cy="64633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they release cytokines that recruit additional inflammatory cells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286248" y="5715016"/>
              <a:ext cx="357190" cy="285752"/>
            </a:xfrm>
            <a:prstGeom prst="downArrow">
              <a:avLst/>
            </a:prstGeom>
            <a:solidFill>
              <a:srgbClr val="E30F1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Content Placeholder 8" descr="showimageCAME31O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0853" r="37313" b="9192"/>
          <a:stretch>
            <a:fillRect/>
          </a:stretch>
        </p:blipFill>
        <p:spPr>
          <a:xfrm>
            <a:off x="0" y="1357298"/>
            <a:ext cx="2357422" cy="1852260"/>
          </a:xfrm>
        </p:spPr>
      </p:pic>
      <p:sp>
        <p:nvSpPr>
          <p:cNvPr id="24" name="Oval 23"/>
          <p:cNvSpPr/>
          <p:nvPr/>
        </p:nvSpPr>
        <p:spPr>
          <a:xfrm>
            <a:off x="714348" y="4286256"/>
            <a:ext cx="1500198" cy="92869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LN </a:t>
            </a:r>
          </a:p>
          <a:p>
            <a:pPr algn="ctr"/>
            <a:r>
              <a:rPr lang="en-US" dirty="0" smtClean="0"/>
              <a:t>T cell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107125" y="3036091"/>
            <a:ext cx="207170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flipH="1">
            <a:off x="1785918" y="4714884"/>
            <a:ext cx="71438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85918" y="4929198"/>
            <a:ext cx="7143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857356" y="4857760"/>
            <a:ext cx="7143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85918" y="4786322"/>
            <a:ext cx="7143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785798" y="3500426"/>
            <a:ext cx="242886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smtClean="0"/>
              <a:t>Acute eczematous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58" y="2143116"/>
            <a:ext cx="4038600" cy="178595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</a:pPr>
            <a:r>
              <a:rPr lang="en-US" sz="2400" dirty="0" smtClean="0"/>
              <a:t>Lesions are </a:t>
            </a:r>
            <a:r>
              <a:rPr lang="en-US" sz="2400" dirty="0" err="1" smtClean="0"/>
              <a:t>pruritic</a:t>
            </a:r>
            <a:r>
              <a:rPr lang="en-US" sz="2400" dirty="0" smtClean="0"/>
              <a:t> (itchy), edematous, oozing plaques, often containing vesicles and </a:t>
            </a:r>
            <a:r>
              <a:rPr lang="en-US" sz="2400" dirty="0" err="1" smtClean="0"/>
              <a:t>bullae</a:t>
            </a:r>
            <a:endParaRPr lang="en-US" sz="2400" dirty="0" smtClean="0"/>
          </a:p>
        </p:txBody>
      </p:sp>
      <p:pic>
        <p:nvPicPr>
          <p:cNvPr id="5" name="Picture 277" descr="D:\SCContent\9781416029731\graphics\fullsize\S9781416029731-022-f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769" t="47452" r="1923" b="5202"/>
          <a:stretch>
            <a:fillRect/>
          </a:stretch>
        </p:blipFill>
        <p:spPr bwMode="auto">
          <a:xfrm>
            <a:off x="4857752" y="1428736"/>
            <a:ext cx="3429024" cy="2798100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42852"/>
            <a:ext cx="475774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Acute eczematous dermatitis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4282" y="1500174"/>
            <a:ext cx="4038600" cy="4525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reddening (</a:t>
            </a:r>
            <a:r>
              <a:rPr lang="en-US" sz="2000" dirty="0" err="1" smtClean="0"/>
              <a:t>erythema</a:t>
            </a:r>
            <a:r>
              <a:rPr lang="en-US" sz="2000" dirty="0" smtClean="0"/>
              <a:t>) of the skin and numerous tiny vesicles, some of which have burst as a result of scratching because of severe itch.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histological basis of </a:t>
            </a:r>
            <a:r>
              <a:rPr lang="en-US" sz="2000" dirty="0" err="1" smtClean="0"/>
              <a:t>erythema</a:t>
            </a:r>
            <a:r>
              <a:rPr lang="en-US" sz="2000" dirty="0" smtClean="0"/>
              <a:t> and of vesicle formation:</a:t>
            </a:r>
          </a:p>
          <a:p>
            <a:pPr lvl="1"/>
            <a:r>
              <a:rPr lang="en-US" sz="1800" dirty="0" err="1" smtClean="0"/>
              <a:t>Spongiosis</a:t>
            </a:r>
            <a:endParaRPr lang="en-US" sz="1800" dirty="0" smtClean="0"/>
          </a:p>
          <a:p>
            <a:pPr lvl="1"/>
            <a:r>
              <a:rPr lang="en-US" sz="1800" dirty="0" err="1" smtClean="0"/>
              <a:t>Spongiotic</a:t>
            </a:r>
            <a:r>
              <a:rPr lang="en-US" sz="1800" dirty="0" smtClean="0"/>
              <a:t> vesicle</a:t>
            </a:r>
          </a:p>
          <a:p>
            <a:pPr lvl="1"/>
            <a:r>
              <a:rPr lang="en-US" sz="1800" dirty="0" smtClean="0"/>
              <a:t>Dilated dermal capillaries</a:t>
            </a:r>
          </a:p>
          <a:p>
            <a:pPr lvl="1"/>
            <a:r>
              <a:rPr lang="en-US" sz="1800" dirty="0" smtClean="0"/>
              <a:t>Lymphocytic infiltrate</a:t>
            </a:r>
            <a:endParaRPr lang="en-US" sz="1800" dirty="0"/>
          </a:p>
        </p:txBody>
      </p:sp>
      <p:pic>
        <p:nvPicPr>
          <p:cNvPr id="8" name="Content Placeholder 7" descr="showimag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4349"/>
          <a:stretch>
            <a:fillRect/>
          </a:stretch>
        </p:blipFill>
        <p:spPr>
          <a:xfrm>
            <a:off x="4357686" y="-49065"/>
            <a:ext cx="4786314" cy="6907065"/>
          </a:xfrm>
        </p:spPr>
      </p:pic>
      <p:sp>
        <p:nvSpPr>
          <p:cNvPr id="5" name="Rectangle 4"/>
          <p:cNvSpPr/>
          <p:nvPr/>
        </p:nvSpPr>
        <p:spPr>
          <a:xfrm>
            <a:off x="4286248" y="2285992"/>
            <a:ext cx="4857752" cy="45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282" y="3071810"/>
            <a:ext cx="4143372" cy="3786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Cutaneous</a:t>
            </a:r>
            <a:r>
              <a:rPr lang="en-US" dirty="0" smtClean="0"/>
              <a:t> disorders are extremely common and range from irritating acne to life-threatening melanoma. </a:t>
            </a:r>
          </a:p>
          <a:p>
            <a:r>
              <a:rPr lang="en-US" dirty="0" err="1" smtClean="0"/>
              <a:t>Cutaneous</a:t>
            </a:r>
            <a:r>
              <a:rPr lang="en-US" dirty="0" smtClean="0"/>
              <a:t> disorders:</a:t>
            </a:r>
          </a:p>
          <a:p>
            <a:pPr lvl="1"/>
            <a:r>
              <a:rPr lang="en-US" dirty="0" smtClean="0"/>
              <a:t> intrinsic to the skin</a:t>
            </a:r>
          </a:p>
          <a:p>
            <a:pPr lvl="1"/>
            <a:r>
              <a:rPr lang="en-US" dirty="0" smtClean="0"/>
              <a:t>manifestations of systemic disease </a:t>
            </a:r>
          </a:p>
          <a:p>
            <a:pPr lvl="1">
              <a:buNone/>
            </a:pPr>
            <a:r>
              <a:rPr lang="en-US" dirty="0" smtClean="0"/>
              <a:t> e.g.  systemic lupus </a:t>
            </a:r>
            <a:r>
              <a:rPr lang="en-US" dirty="0" err="1" smtClean="0"/>
              <a:t>erythematosus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en-US" dirty="0" smtClean="0"/>
              <a:t>Acute eczematous dermatitis</a:t>
            </a:r>
            <a:endParaRPr lang="en-US" dirty="0"/>
          </a:p>
        </p:txBody>
      </p:sp>
      <p:pic>
        <p:nvPicPr>
          <p:cNvPr id="5" name="Picture 277" descr="D:\SCContent\9781416029731\graphics\fullsize\S9781416029731-022-f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b="53757"/>
          <a:stretch>
            <a:fillRect/>
          </a:stretch>
        </p:blipFill>
        <p:spPr bwMode="auto">
          <a:xfrm>
            <a:off x="3571868" y="2143116"/>
            <a:ext cx="5395922" cy="3969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285992"/>
            <a:ext cx="3143240" cy="1477328"/>
          </a:xfrm>
          <a:prstGeom prst="rect">
            <a:avLst/>
          </a:prstGeom>
          <a:noFill/>
          <a:ln>
            <a:solidFill>
              <a:srgbClr val="005EA4"/>
            </a:solidFill>
          </a:ln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Spongiosis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Spongiotic</a:t>
            </a:r>
            <a:r>
              <a:rPr lang="en-US" dirty="0" smtClean="0"/>
              <a:t> vesicle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Dilated dermal capillaries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Lymphocytic infiltrate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85728"/>
            <a:ext cx="618650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eczematous dermatitis</a:t>
            </a:r>
            <a:endParaRPr lang="en-US" dirty="0"/>
          </a:p>
        </p:txBody>
      </p:sp>
      <p:pic>
        <p:nvPicPr>
          <p:cNvPr id="9" name="Content Placeholder 8" descr="Ch derm.jpg"/>
          <p:cNvPicPr>
            <a:picLocks noGrp="1" noChangeAspect="1"/>
          </p:cNvPicPr>
          <p:nvPr>
            <p:ph idx="1"/>
          </p:nvPr>
        </p:nvPicPr>
        <p:blipFill>
          <a:blip r:embed="rId2"/>
          <a:srcRect l="8028" r="7668" b="4899"/>
          <a:stretch>
            <a:fillRect/>
          </a:stretch>
        </p:blipFill>
        <p:spPr>
          <a:xfrm>
            <a:off x="5906710" y="357166"/>
            <a:ext cx="3237290" cy="6072230"/>
          </a:xfrm>
        </p:spPr>
      </p:pic>
      <p:sp>
        <p:nvSpPr>
          <p:cNvPr id="4" name="TextBox 3"/>
          <p:cNvSpPr txBox="1"/>
          <p:nvPr/>
        </p:nvSpPr>
        <p:spPr>
          <a:xfrm>
            <a:off x="857224" y="1714488"/>
            <a:ext cx="3929090" cy="33855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/>
              <a:t>With persistent antigen stimulation, lesions may become progressively scaly (</a:t>
            </a:r>
            <a:r>
              <a:rPr lang="en-US" sz="2800" dirty="0" err="1" smtClean="0"/>
              <a:t>hyperkeratotic</a:t>
            </a:r>
            <a:r>
              <a:rPr lang="en-US" sz="2800" dirty="0" smtClean="0"/>
              <a:t>) as the epidermis thickens (</a:t>
            </a:r>
            <a:r>
              <a:rPr lang="en-US" sz="2800" dirty="0" err="1" smtClean="0"/>
              <a:t>acanthosis</a:t>
            </a:r>
            <a:r>
              <a:rPr lang="en-US" sz="2800" dirty="0" smtClean="0"/>
              <a:t>) and can become chronic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86380" y="2071678"/>
            <a:ext cx="3857620" cy="4786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Atopic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dirty="0" smtClean="0"/>
              <a:t>topic </a:t>
            </a:r>
            <a:r>
              <a:rPr lang="en-US" dirty="0" smtClean="0"/>
              <a:t>dermatitis is often inherited and this form can be more chronic, although it sometimes improves with age. </a:t>
            </a:r>
          </a:p>
          <a:p>
            <a:r>
              <a:rPr lang="en-US" dirty="0" smtClean="0"/>
              <a:t>Atopic individuals often suffer from </a:t>
            </a:r>
            <a:r>
              <a:rPr lang="en-US" dirty="0" smtClean="0"/>
              <a:t>asthma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CHRONIC INFLAMMATORY DERMATOSES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 inflammatory </a:t>
            </a:r>
            <a:r>
              <a:rPr lang="en-US" dirty="0" err="1" smtClean="0"/>
              <a:t>dermatoses</a:t>
            </a:r>
            <a:r>
              <a:rPr lang="en-US" dirty="0" smtClean="0"/>
              <a:t> </a:t>
            </a:r>
            <a:r>
              <a:rPr lang="en-US" dirty="0" smtClean="0"/>
              <a:t>for long time (months </a:t>
            </a:r>
            <a:r>
              <a:rPr lang="en-US" dirty="0" smtClean="0"/>
              <a:t>to </a:t>
            </a:r>
            <a:r>
              <a:rPr lang="en-US" dirty="0" smtClean="0"/>
              <a:t>years)</a:t>
            </a:r>
            <a:endParaRPr lang="en-US" dirty="0" smtClean="0"/>
          </a:p>
          <a:p>
            <a:pPr lvl="1"/>
            <a:r>
              <a:rPr lang="en-US" sz="4800" b="1" dirty="0" smtClean="0"/>
              <a:t>Psoriasis </a:t>
            </a:r>
          </a:p>
          <a:p>
            <a:pPr lvl="1"/>
            <a:r>
              <a:rPr lang="en-US" sz="4800" b="1" dirty="0" smtClean="0"/>
              <a:t>Lichen </a:t>
            </a:r>
            <a:r>
              <a:rPr lang="en-US" sz="4800" b="1" dirty="0" err="1" smtClean="0"/>
              <a:t>Planus</a:t>
            </a:r>
            <a:r>
              <a:rPr lang="en-US" sz="4800" b="1" dirty="0" smtClean="0"/>
              <a:t>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Psoriasis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3186122"/>
          </a:xfrm>
          <a:ln>
            <a:noFill/>
          </a:ln>
        </p:spPr>
        <p:txBody>
          <a:bodyPr/>
          <a:lstStyle/>
          <a:p>
            <a:r>
              <a:rPr lang="en-US" dirty="0" smtClean="0"/>
              <a:t>A common chronic inflammatory </a:t>
            </a:r>
            <a:r>
              <a:rPr lang="en-US" dirty="0" err="1" smtClean="0"/>
              <a:t>dermatosis</a:t>
            </a:r>
            <a:r>
              <a:rPr lang="en-US" dirty="0" smtClean="0"/>
              <a:t> affecting 1% to 2% of people in the United States. </a:t>
            </a:r>
          </a:p>
          <a:p>
            <a:r>
              <a:rPr lang="en-US" dirty="0" smtClean="0"/>
              <a:t>In rare cases it is associated </a:t>
            </a:r>
            <a:r>
              <a:rPr lang="en-US" dirty="0" smtClean="0"/>
              <a:t>with systemic features:</a:t>
            </a:r>
          </a:p>
          <a:p>
            <a:pPr lvl="1"/>
            <a:r>
              <a:rPr lang="en-US" dirty="0" smtClean="0"/>
              <a:t> arthritis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myopathy</a:t>
            </a:r>
            <a:endParaRPr lang="en-US" dirty="0" smtClean="0"/>
          </a:p>
          <a:p>
            <a:pPr lvl="1"/>
            <a:r>
              <a:rPr lang="en-US" dirty="0" err="1" smtClean="0"/>
              <a:t>Enteropathy</a:t>
            </a:r>
            <a:endParaRPr lang="en-US" dirty="0" smtClean="0"/>
          </a:p>
          <a:p>
            <a:pPr lvl="1"/>
            <a:r>
              <a:rPr lang="en-US" dirty="0" err="1" smtClean="0"/>
              <a:t>spondylitic</a:t>
            </a:r>
            <a:r>
              <a:rPr lang="en-US" dirty="0" smtClean="0"/>
              <a:t> </a:t>
            </a:r>
            <a:r>
              <a:rPr lang="en-US" dirty="0" smtClean="0"/>
              <a:t>heart disease.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/>
          <a:lstStyle/>
          <a:p>
            <a:r>
              <a:rPr lang="en-US" dirty="0" smtClean="0"/>
              <a:t>Pathogenesis of 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571744"/>
            <a:ext cx="8472518" cy="785818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an immunologic disease with contributions from genetic susceptibility and environmental factors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of Psoriasis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1285860"/>
            <a:ext cx="56436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Sensitized populations of T cells ( CD4+ T</a:t>
            </a:r>
            <a:r>
              <a:rPr lang="en-US" baseline="-25000" dirty="0" smtClean="0"/>
              <a:t>H</a:t>
            </a:r>
            <a:r>
              <a:rPr lang="en-US" dirty="0" smtClean="0"/>
              <a:t>1 cells and CD8+ T cells ) accumulate in the epidermis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flipH="1">
            <a:off x="4143372" y="2071678"/>
            <a:ext cx="457200" cy="285752"/>
          </a:xfrm>
          <a:prstGeom prst="downArrow">
            <a:avLst>
              <a:gd name="adj1" fmla="val 0"/>
              <a:gd name="adj2" fmla="val 60105"/>
            </a:avLst>
          </a:prstGeom>
          <a:solidFill>
            <a:srgbClr val="E30F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flipH="1">
            <a:off x="4143372" y="3143248"/>
            <a:ext cx="457200" cy="285752"/>
          </a:xfrm>
          <a:prstGeom prst="downArrow">
            <a:avLst>
              <a:gd name="adj1" fmla="val 0"/>
              <a:gd name="adj2" fmla="val 60105"/>
            </a:avLst>
          </a:prstGeom>
          <a:solidFill>
            <a:srgbClr val="E30F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1604" y="2357430"/>
            <a:ext cx="56436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 cells homing to the skin secrete cytokines and growth factors that induce </a:t>
            </a:r>
            <a:r>
              <a:rPr lang="en-US" dirty="0" smtClean="0"/>
              <a:t>proliferation of</a:t>
            </a:r>
            <a:r>
              <a:rPr lang="en-US" dirty="0" smtClean="0"/>
              <a:t> </a:t>
            </a:r>
            <a:r>
              <a:rPr lang="en-US" dirty="0" err="1" smtClean="0"/>
              <a:t>keratinocyte</a:t>
            </a:r>
            <a:endParaRPr lang="en-US" dirty="0" smtClean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500438"/>
            <a:ext cx="4143372" cy="31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With advances </a:t>
            </a:r>
            <a:r>
              <a:rPr lang="en-US" sz="2800" dirty="0" smtClean="0"/>
              <a:t>in our understanding of T-cell </a:t>
            </a:r>
            <a:r>
              <a:rPr lang="en-US" sz="2800" dirty="0" smtClean="0"/>
              <a:t>biology, </a:t>
            </a:r>
            <a:r>
              <a:rPr lang="en-US" sz="2800" dirty="0" smtClean="0"/>
              <a:t>Various clinically useful agents </a:t>
            </a:r>
            <a:r>
              <a:rPr lang="en-US" sz="2800" dirty="0" smtClean="0"/>
              <a:t>are used to block</a:t>
            </a:r>
            <a:r>
              <a:rPr lang="en-US" sz="2800" dirty="0" smtClean="0"/>
              <a:t>:</a:t>
            </a:r>
            <a:endParaRPr lang="en-US" sz="28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T-cell activation and proliferation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T cell trafficking and </a:t>
            </a:r>
            <a:r>
              <a:rPr lang="en-US" sz="2400" dirty="0" err="1" smtClean="0"/>
              <a:t>keratinocyte</a:t>
            </a:r>
            <a:r>
              <a:rPr lang="en-US" sz="2400" dirty="0" smtClean="0"/>
              <a:t> interaction with T cells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binding of tumor necrosis factor to its receptor thus inhibiting  T cell </a:t>
            </a:r>
            <a:r>
              <a:rPr lang="en-US" sz="2400" dirty="0" smtClean="0"/>
              <a:t>functions </a:t>
            </a:r>
          </a:p>
          <a:p>
            <a:pPr marL="914400" lvl="1" indent="-45720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4500570"/>
            <a:ext cx="6725495" cy="8002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en-US" sz="2800" b="1" dirty="0" smtClean="0">
                <a:solidFill>
                  <a:schemeClr val="tx1"/>
                </a:solidFill>
              </a:rPr>
              <a:t>Reserved </a:t>
            </a:r>
            <a:r>
              <a:rPr lang="en-US" sz="2800" b="1" dirty="0" smtClean="0">
                <a:solidFill>
                  <a:schemeClr val="tx1"/>
                </a:solidFill>
              </a:rPr>
              <a:t>for use in severe psoriatic arthritis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709160"/>
          </a:xfrm>
        </p:spPr>
        <p:txBody>
          <a:bodyPr/>
          <a:lstStyle/>
          <a:p>
            <a:r>
              <a:rPr lang="en-US" sz="2400" dirty="0" smtClean="0"/>
              <a:t>Trauma </a:t>
            </a:r>
            <a:r>
              <a:rPr lang="en-US" sz="2400" dirty="0" smtClean="0"/>
              <a:t>may induce a local inflammatory response that </a:t>
            </a:r>
            <a:r>
              <a:rPr lang="en-US" sz="2400" dirty="0" smtClean="0"/>
              <a:t>promotes development of </a:t>
            </a:r>
            <a:r>
              <a:rPr lang="en-US" sz="2400" dirty="0" smtClean="0"/>
              <a:t>psoriasis in susceptible </a:t>
            </a:r>
            <a:r>
              <a:rPr lang="en-US" sz="2400" dirty="0" smtClean="0"/>
              <a:t>individuals</a:t>
            </a:r>
          </a:p>
          <a:p>
            <a:pPr>
              <a:buNone/>
            </a:pPr>
            <a:r>
              <a:rPr lang="en-US" dirty="0" smtClean="0"/>
              <a:t>                          (</a:t>
            </a:r>
            <a:r>
              <a:rPr lang="en-US" i="1" dirty="0" err="1" smtClean="0"/>
              <a:t>Koebner</a:t>
            </a:r>
            <a:r>
              <a:rPr lang="en-US" i="1" dirty="0" smtClean="0"/>
              <a:t> phenomenon)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28860" y="1000108"/>
            <a:ext cx="4439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5EA4"/>
                </a:solidFill>
              </a:rPr>
              <a:t>Pathogenesis of Psoriasis</a:t>
            </a:r>
            <a:endParaRPr lang="en-US" sz="3200" b="1" dirty="0">
              <a:solidFill>
                <a:srgbClr val="005E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709160"/>
          </a:xfrm>
        </p:spPr>
        <p:txBody>
          <a:bodyPr/>
          <a:lstStyle/>
          <a:p>
            <a:r>
              <a:rPr lang="en-US" dirty="0" smtClean="0"/>
              <a:t>Site: </a:t>
            </a:r>
            <a:r>
              <a:rPr lang="en-US" sz="2000" dirty="0" smtClean="0"/>
              <a:t>skin of the elbows, </a:t>
            </a:r>
            <a:r>
              <a:rPr lang="en-US" sz="2000" dirty="0" smtClean="0"/>
              <a:t>knees (extensor surfaces), </a:t>
            </a:r>
            <a:r>
              <a:rPr lang="en-US" sz="2000" dirty="0" smtClean="0"/>
              <a:t>scalp, </a:t>
            </a:r>
            <a:r>
              <a:rPr lang="en-US" sz="2000" dirty="0" err="1" smtClean="0"/>
              <a:t>lumbosacral</a:t>
            </a:r>
            <a:r>
              <a:rPr lang="en-US" sz="2000" dirty="0" smtClean="0"/>
              <a:t> areas, </a:t>
            </a:r>
            <a:r>
              <a:rPr lang="en-US" sz="2000" dirty="0" err="1" smtClean="0"/>
              <a:t>intergluteal</a:t>
            </a:r>
            <a:r>
              <a:rPr lang="en-US" sz="2000" dirty="0" smtClean="0"/>
              <a:t> cleft, and </a:t>
            </a:r>
            <a:r>
              <a:rPr lang="en-US" sz="2000" dirty="0" err="1" smtClean="0"/>
              <a:t>glans</a:t>
            </a:r>
            <a:r>
              <a:rPr lang="en-US" sz="2000" dirty="0" smtClean="0"/>
              <a:t> </a:t>
            </a:r>
            <a:r>
              <a:rPr lang="en-US" sz="2000" dirty="0" smtClean="0"/>
              <a:t>penis </a:t>
            </a:r>
            <a:endParaRPr lang="en-US" dirty="0" smtClean="0"/>
          </a:p>
          <a:p>
            <a:r>
              <a:rPr lang="en-US" dirty="0" smtClean="0"/>
              <a:t>Appearance: </a:t>
            </a:r>
            <a:r>
              <a:rPr lang="en-US" sz="2000" i="1" dirty="0" smtClean="0"/>
              <a:t>a well-demarcated, pink to salmon-colored plaque covered by loosely adherent silver-white scale</a:t>
            </a:r>
            <a:r>
              <a:rPr lang="en-US" sz="2000" dirty="0" smtClean="0"/>
              <a:t> </a:t>
            </a:r>
          </a:p>
        </p:txBody>
      </p:sp>
      <p:pic>
        <p:nvPicPr>
          <p:cNvPr id="4" name="Picture 1" descr="D:\SCContent\9781416029731\graphics\fullsize\S9781416029731-022-f003.jpg"/>
          <p:cNvPicPr>
            <a:picLocks noChangeAspect="1" noChangeArrowheads="1"/>
          </p:cNvPicPr>
          <p:nvPr/>
        </p:nvPicPr>
        <p:blipFill>
          <a:blip r:embed="rId2"/>
          <a:srcRect l="51750" b="9374"/>
          <a:stretch>
            <a:fillRect/>
          </a:stretch>
        </p:blipFill>
        <p:spPr bwMode="auto">
          <a:xfrm>
            <a:off x="357158" y="3286124"/>
            <a:ext cx="4437286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34" y="5786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3286124"/>
            <a:ext cx="2857488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Chronic plaques of psoriasis show silvery-white scale on the surface of </a:t>
            </a:r>
            <a:r>
              <a:rPr lang="en-US" dirty="0" err="1" smtClean="0"/>
              <a:t>erythematous</a:t>
            </a:r>
            <a:r>
              <a:rPr lang="en-US" dirty="0" smtClean="0"/>
              <a:t> plaques.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229600" cy="1143000"/>
          </a:xfrm>
        </p:spPr>
        <p:txBody>
          <a:bodyPr/>
          <a:lstStyle/>
          <a:p>
            <a:r>
              <a:rPr lang="en-US" dirty="0" smtClean="0"/>
              <a:t>Macroscopic Terms in Skin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i="1" dirty="0" smtClean="0"/>
              <a:t>Clinical Features of 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709160"/>
          </a:xfrm>
        </p:spPr>
        <p:txBody>
          <a:bodyPr/>
          <a:lstStyle/>
          <a:p>
            <a:r>
              <a:rPr lang="en-US" sz="2400" dirty="0" smtClean="0"/>
              <a:t>Nail changes: occur in 30% of cases of psoriasis and consist of yellow-brown discoloration, with pitting, thickening, and crumbling and separation of the nail plate from the underlying bed (</a:t>
            </a:r>
            <a:r>
              <a:rPr lang="en-US" sz="2400" dirty="0" err="1" smtClean="0"/>
              <a:t>onycholysis</a:t>
            </a:r>
            <a:r>
              <a:rPr lang="en-US" sz="2400" dirty="0" smtClean="0"/>
              <a:t>). </a:t>
            </a:r>
          </a:p>
          <a:p>
            <a:endParaRPr lang="en-US" dirty="0"/>
          </a:p>
        </p:txBody>
      </p:sp>
      <p:pic>
        <p:nvPicPr>
          <p:cNvPr id="4" name="Picture 3" descr="aIH300-psoriasis-nails.jpg"/>
          <p:cNvPicPr>
            <a:picLocks noChangeAspect="1"/>
          </p:cNvPicPr>
          <p:nvPr/>
        </p:nvPicPr>
        <p:blipFill>
          <a:blip r:embed="rId2"/>
          <a:srcRect b="10211"/>
          <a:stretch>
            <a:fillRect/>
          </a:stretch>
        </p:blipFill>
        <p:spPr>
          <a:xfrm>
            <a:off x="1357290" y="3143248"/>
            <a:ext cx="5266765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29180" cy="4709160"/>
          </a:xfrm>
        </p:spPr>
        <p:txBody>
          <a:bodyPr/>
          <a:lstStyle/>
          <a:p>
            <a:r>
              <a:rPr lang="en-US" dirty="0" smtClean="0"/>
              <a:t>In most cases, psoriasis is limited in distribution, but it can be widespread and severe on occasion. </a:t>
            </a:r>
          </a:p>
          <a:p>
            <a:endParaRPr lang="en-US" dirty="0"/>
          </a:p>
        </p:txBody>
      </p:sp>
      <p:pic>
        <p:nvPicPr>
          <p:cNvPr id="4" name="Picture 3" descr="aa450px-Psoriasis_on_b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1516659"/>
            <a:ext cx="3857620" cy="534134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Morphology of Psoriasis</a:t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7000892" cy="5214974"/>
          </a:xfrm>
        </p:spPr>
        <p:txBody>
          <a:bodyPr/>
          <a:lstStyle/>
          <a:p>
            <a:r>
              <a:rPr lang="en-US" sz="2400" dirty="0" smtClean="0"/>
              <a:t>There is marked epidermal thickening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acanthosis</a:t>
            </a:r>
            <a:r>
              <a:rPr lang="en-US" sz="2400" b="1" dirty="0" smtClean="0">
                <a:solidFill>
                  <a:srgbClr val="FF0000"/>
                </a:solidFill>
              </a:rPr>
              <a:t> )</a:t>
            </a:r>
          </a:p>
          <a:p>
            <a:r>
              <a:rPr lang="en-US" sz="2400" dirty="0" smtClean="0"/>
              <a:t>Increased epidermal cell turnover and lack of maturation results  </a:t>
            </a:r>
            <a:r>
              <a:rPr lang="en-US" sz="2400" b="1" dirty="0" smtClean="0"/>
              <a:t>extensive overlying </a:t>
            </a:r>
            <a:r>
              <a:rPr lang="en-US" sz="2400" b="1" dirty="0" err="1" smtClean="0">
                <a:solidFill>
                  <a:srgbClr val="FF0000"/>
                </a:solidFill>
              </a:rPr>
              <a:t>parakeratotic</a:t>
            </a:r>
            <a:r>
              <a:rPr lang="en-US" sz="2400" b="1" dirty="0" smtClean="0">
                <a:solidFill>
                  <a:srgbClr val="FF0000"/>
                </a:solidFill>
              </a:rPr>
              <a:t> scale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There is thinning of the epidermal cell layer overlying the tips of dermal papillae 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(thinning of </a:t>
            </a:r>
            <a:r>
              <a:rPr lang="en-US" sz="2400" dirty="0" err="1" smtClean="0">
                <a:solidFill>
                  <a:srgbClr val="FF0000"/>
                </a:solidFill>
              </a:rPr>
              <a:t>suprapapillary</a:t>
            </a:r>
            <a:r>
              <a:rPr lang="en-US" sz="2400" dirty="0" smtClean="0">
                <a:solidFill>
                  <a:srgbClr val="FF0000"/>
                </a:solidFill>
              </a:rPr>
              <a:t> plates) </a:t>
            </a:r>
          </a:p>
          <a:p>
            <a:r>
              <a:rPr lang="en-US" sz="2400" dirty="0" smtClean="0"/>
              <a:t>The  blood vessels within the papillae are dilated and tortuous. These vessels bleed readily when the scale is removed, giving rise to </a:t>
            </a:r>
            <a:r>
              <a:rPr lang="en-US" sz="2400" dirty="0" smtClean="0">
                <a:solidFill>
                  <a:srgbClr val="FF0000"/>
                </a:solidFill>
              </a:rPr>
              <a:t>multiple </a:t>
            </a:r>
            <a:r>
              <a:rPr lang="en-US" sz="2400" dirty="0" err="1" smtClean="0">
                <a:solidFill>
                  <a:srgbClr val="FF0000"/>
                </a:solidFill>
              </a:rPr>
              <a:t>punctate</a:t>
            </a:r>
            <a:r>
              <a:rPr lang="en-US" sz="2400" dirty="0" smtClean="0">
                <a:solidFill>
                  <a:srgbClr val="FF0000"/>
                </a:solidFill>
              </a:rPr>
              <a:t> bleeding points </a:t>
            </a:r>
            <a:r>
              <a:rPr lang="en-US" sz="2400" dirty="0" smtClean="0"/>
              <a:t>(</a:t>
            </a:r>
            <a:r>
              <a:rPr lang="en-US" sz="2400" b="1" dirty="0" err="1" smtClean="0"/>
              <a:t>Auspitz</a:t>
            </a:r>
            <a:r>
              <a:rPr lang="en-US" sz="2400" b="1" dirty="0" smtClean="0"/>
              <a:t> sign</a:t>
            </a:r>
            <a:r>
              <a:rPr lang="en-US" sz="2400" dirty="0" smtClean="0"/>
              <a:t>). </a:t>
            </a:r>
          </a:p>
          <a:p>
            <a:r>
              <a:rPr lang="en-US" sz="2400" dirty="0" err="1" smtClean="0"/>
              <a:t>Neutrophils</a:t>
            </a:r>
            <a:r>
              <a:rPr lang="en-US" sz="2400" dirty="0" smtClean="0"/>
              <a:t> form small aggregates within both the </a:t>
            </a:r>
            <a:r>
              <a:rPr lang="en-US" sz="2400" dirty="0" err="1" smtClean="0"/>
              <a:t>spongiotic</a:t>
            </a:r>
            <a:r>
              <a:rPr lang="en-US" sz="2400" dirty="0" smtClean="0"/>
              <a:t> superficial epidermis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pustules of </a:t>
            </a:r>
            <a:r>
              <a:rPr lang="en-US" sz="2400" b="1" dirty="0" err="1" smtClean="0">
                <a:solidFill>
                  <a:srgbClr val="FF0000"/>
                </a:solidFill>
              </a:rPr>
              <a:t>Kogoj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  <a:r>
              <a:rPr lang="en-US" sz="2400" dirty="0" smtClean="0"/>
              <a:t>and the </a:t>
            </a:r>
            <a:r>
              <a:rPr lang="en-US" sz="2400" dirty="0" err="1" smtClean="0"/>
              <a:t>parakeratotic</a:t>
            </a:r>
            <a:r>
              <a:rPr lang="en-US" sz="2400" dirty="0" smtClean="0"/>
              <a:t> stratum </a:t>
            </a:r>
            <a:r>
              <a:rPr lang="en-US" sz="2400" dirty="0" err="1" smtClean="0"/>
              <a:t>corneum</a:t>
            </a:r>
            <a:r>
              <a:rPr lang="en-US" sz="2400" dirty="0" smtClean="0"/>
              <a:t> (</a:t>
            </a:r>
            <a:r>
              <a:rPr lang="en-US" sz="2400" b="1" dirty="0" smtClean="0">
                <a:solidFill>
                  <a:srgbClr val="FF0000"/>
                </a:solidFill>
              </a:rPr>
              <a:t>Munro </a:t>
            </a:r>
            <a:r>
              <a:rPr lang="en-US" sz="2400" b="1" dirty="0" err="1" smtClean="0">
                <a:solidFill>
                  <a:srgbClr val="FF0000"/>
                </a:solidFill>
              </a:rPr>
              <a:t>microabscesses</a:t>
            </a:r>
            <a:r>
              <a:rPr lang="en-US" sz="2400" dirty="0" smtClean="0">
                <a:solidFill>
                  <a:srgbClr val="FF0000"/>
                </a:solidFill>
              </a:rPr>
              <a:t>). </a:t>
            </a:r>
            <a:r>
              <a:rPr lang="en-US" sz="2400" dirty="0" smtClean="0"/>
              <a:t> </a:t>
            </a:r>
          </a:p>
          <a:p>
            <a:endParaRPr lang="en-US" sz="2400" dirty="0"/>
          </a:p>
        </p:txBody>
      </p:sp>
      <p:pic>
        <p:nvPicPr>
          <p:cNvPr id="4" name="Picture 1" descr="D:\SCContent\9781416029731\graphics\fullsize\S9781416029731-022-f003.jpg"/>
          <p:cNvPicPr>
            <a:picLocks noChangeAspect="1" noChangeArrowheads="1"/>
          </p:cNvPicPr>
          <p:nvPr/>
        </p:nvPicPr>
        <p:blipFill>
          <a:blip r:embed="rId2"/>
          <a:srcRect r="50125" b="9722"/>
          <a:stretch>
            <a:fillRect/>
          </a:stretch>
        </p:blipFill>
        <p:spPr bwMode="auto">
          <a:xfrm>
            <a:off x="5857884" y="1714488"/>
            <a:ext cx="3286116" cy="2141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786578" y="1214422"/>
            <a:ext cx="2000264" cy="1428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28926" y="1928802"/>
            <a:ext cx="3286148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643438" y="2571744"/>
            <a:ext cx="1857388" cy="1000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179355" y="2893215"/>
            <a:ext cx="1500198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5143504" y="3214686"/>
            <a:ext cx="4429156" cy="20002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5857884" y="2714620"/>
            <a:ext cx="3286148" cy="30003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CContent\9780723434443\graphics\fullsize\M9780723434443-023-f007.jpg"/>
          <p:cNvPicPr>
            <a:picLocks noChangeAspect="1" noChangeArrowheads="1"/>
          </p:cNvPicPr>
          <p:nvPr/>
        </p:nvPicPr>
        <p:blipFill>
          <a:blip r:embed="rId2"/>
          <a:srcRect b="3666"/>
          <a:stretch>
            <a:fillRect/>
          </a:stretch>
        </p:blipFill>
        <p:spPr bwMode="auto">
          <a:xfrm>
            <a:off x="1785918" y="0"/>
            <a:ext cx="4311833" cy="6907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43042" y="2143116"/>
            <a:ext cx="4857752" cy="4286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00166" y="4929198"/>
            <a:ext cx="4857752" cy="1928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err="1" smtClean="0"/>
              <a:t>ruritic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urple,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olygonal,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lanar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apules, and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laques</a:t>
            </a:r>
          </a:p>
          <a:p>
            <a:r>
              <a:rPr lang="en-US" dirty="0" smtClean="0"/>
              <a:t>disorder of skin and mucosa. </a:t>
            </a:r>
            <a:endParaRPr lang="en-US" dirty="0"/>
          </a:p>
        </p:txBody>
      </p:sp>
      <p:pic>
        <p:nvPicPr>
          <p:cNvPr id="4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2"/>
          <a:srcRect l="51460" b="8163"/>
          <a:stretch>
            <a:fillRect/>
          </a:stretch>
        </p:blipFill>
        <p:spPr bwMode="auto">
          <a:xfrm>
            <a:off x="1428728" y="3357562"/>
            <a:ext cx="4881574" cy="330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Pathogenesis  of Lichen </a:t>
            </a:r>
            <a:r>
              <a:rPr lang="en-US" i="1" dirty="0" err="1" smtClean="0"/>
              <a:t>planus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285860"/>
            <a:ext cx="8572560" cy="4709160"/>
          </a:xfrm>
        </p:spPr>
        <p:txBody>
          <a:bodyPr/>
          <a:lstStyle/>
          <a:p>
            <a:r>
              <a:rPr lang="en-US" dirty="0" smtClean="0"/>
              <a:t>Not known.</a:t>
            </a:r>
          </a:p>
          <a:p>
            <a:r>
              <a:rPr lang="en-US" dirty="0" smtClean="0"/>
              <a:t>Expression of altered antigens at the level of the basal cell layer and the </a:t>
            </a:r>
            <a:r>
              <a:rPr lang="en-US" dirty="0" err="1" smtClean="0"/>
              <a:t>dermoepidermal</a:t>
            </a:r>
            <a:r>
              <a:rPr lang="en-US" dirty="0" smtClean="0"/>
              <a:t> junction may elicit a CD8+ </a:t>
            </a:r>
            <a:r>
              <a:rPr lang="en-US" dirty="0" err="1" smtClean="0"/>
              <a:t>Tcell</a:t>
            </a:r>
            <a:r>
              <a:rPr lang="en-US" dirty="0" smtClean="0"/>
              <a:t>-mediated </a:t>
            </a:r>
            <a:r>
              <a:rPr lang="en-US" dirty="0" err="1" smtClean="0"/>
              <a:t>cytotoxic</a:t>
            </a:r>
            <a:r>
              <a:rPr lang="en-US" dirty="0" smtClean="0"/>
              <a:t> immune response. </a:t>
            </a:r>
          </a:p>
          <a:p>
            <a:r>
              <a:rPr lang="en-US" dirty="0" smtClean="0"/>
              <a:t>The altered antigens could be due to viral infection or perhaps drug treatment.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pic>
        <p:nvPicPr>
          <p:cNvPr id="8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3"/>
          <a:srcRect r="-1707" b="13605"/>
          <a:stretch>
            <a:fillRect/>
          </a:stretch>
        </p:blipFill>
        <p:spPr bwMode="auto">
          <a:xfrm>
            <a:off x="0" y="642917"/>
            <a:ext cx="9144000" cy="6194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6572264" cy="470916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Interface dermatitis</a:t>
            </a:r>
            <a:r>
              <a:rPr lang="en-US" sz="2400" b="1" dirty="0" smtClean="0"/>
              <a:t>,</a:t>
            </a:r>
            <a:r>
              <a:rPr lang="en-US" sz="2400" dirty="0" smtClean="0"/>
              <a:t> is characterized by a dense, continuous infiltrate of lymphocytes along the </a:t>
            </a:r>
            <a:r>
              <a:rPr lang="en-US" sz="2400" dirty="0" err="1" smtClean="0"/>
              <a:t>dermoepidermal</a:t>
            </a:r>
            <a:r>
              <a:rPr lang="en-US" sz="2400" dirty="0" smtClean="0"/>
              <a:t> junction </a:t>
            </a:r>
          </a:p>
          <a:p>
            <a:r>
              <a:rPr lang="en-US" sz="2400" dirty="0" smtClean="0"/>
              <a:t>The lymphocytes are associated with </a:t>
            </a:r>
            <a:r>
              <a:rPr lang="en-US" sz="2400" dirty="0" smtClean="0">
                <a:solidFill>
                  <a:srgbClr val="FF0000"/>
                </a:solidFill>
              </a:rPr>
              <a:t>basal </a:t>
            </a:r>
            <a:r>
              <a:rPr lang="en-US" sz="2400" dirty="0" err="1" smtClean="0">
                <a:solidFill>
                  <a:srgbClr val="FF0000"/>
                </a:solidFill>
              </a:rPr>
              <a:t>keratinocytes</a:t>
            </a:r>
            <a:r>
              <a:rPr lang="en-US" sz="2400" dirty="0" smtClean="0">
                <a:solidFill>
                  <a:srgbClr val="FF0000"/>
                </a:solidFill>
              </a:rPr>
              <a:t> that show degeneration</a:t>
            </a:r>
            <a:endParaRPr lang="en-US" sz="2400" dirty="0" smtClean="0"/>
          </a:p>
          <a:p>
            <a:r>
              <a:rPr lang="en-US" sz="2400" dirty="0" smtClean="0"/>
              <a:t>This pattern of inflammation causes the </a:t>
            </a:r>
            <a:r>
              <a:rPr lang="en-US" sz="2400" dirty="0" err="1" smtClean="0"/>
              <a:t>dermoepidermal</a:t>
            </a:r>
            <a:r>
              <a:rPr lang="en-US" sz="2400" dirty="0" smtClean="0"/>
              <a:t> interface to assume an angulated, zigzag contour </a:t>
            </a:r>
            <a:r>
              <a:rPr lang="en-US" sz="2400" dirty="0" smtClean="0">
                <a:solidFill>
                  <a:srgbClr val="FF0000"/>
                </a:solidFill>
              </a:rPr>
              <a:t>("</a:t>
            </a:r>
            <a:r>
              <a:rPr lang="en-US" sz="2400" dirty="0" err="1" smtClean="0">
                <a:solidFill>
                  <a:srgbClr val="FF0000"/>
                </a:solidFill>
              </a:rPr>
              <a:t>sawtoothing</a:t>
            </a:r>
            <a:r>
              <a:rPr lang="en-US" sz="2400" dirty="0" smtClean="0">
                <a:solidFill>
                  <a:srgbClr val="FF0000"/>
                </a:solidFill>
              </a:rPr>
              <a:t>"). </a:t>
            </a:r>
          </a:p>
          <a:p>
            <a:r>
              <a:rPr lang="en-US" sz="2400" dirty="0" err="1" smtClean="0"/>
              <a:t>Anucleate</a:t>
            </a:r>
            <a:r>
              <a:rPr lang="en-US" sz="2400" dirty="0" smtClean="0"/>
              <a:t>, necrotic basal cells are seen in the inflamed papillary dermis and are referred to as colloid bodies or </a:t>
            </a:r>
            <a:r>
              <a:rPr lang="en-US" sz="2400" dirty="0" err="1" smtClean="0">
                <a:solidFill>
                  <a:srgbClr val="FF0000"/>
                </a:solidFill>
              </a:rPr>
              <a:t>Civatte</a:t>
            </a:r>
            <a:r>
              <a:rPr lang="en-US" sz="2400" dirty="0" smtClean="0">
                <a:solidFill>
                  <a:srgbClr val="FF0000"/>
                </a:solidFill>
              </a:rPr>
              <a:t> bodies</a:t>
            </a:r>
          </a:p>
        </p:txBody>
      </p:sp>
      <p:pic>
        <p:nvPicPr>
          <p:cNvPr id="4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2"/>
          <a:srcRect r="51460" b="13605"/>
          <a:stretch>
            <a:fillRect/>
          </a:stretch>
        </p:blipFill>
        <p:spPr bwMode="auto">
          <a:xfrm>
            <a:off x="5715008" y="2214554"/>
            <a:ext cx="3428992" cy="2182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5464975" y="2321711"/>
            <a:ext cx="1357322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43504" y="3357562"/>
            <a:ext cx="135732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643570" y="3500438"/>
            <a:ext cx="1428760" cy="1000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500706" y="4071930"/>
            <a:ext cx="2214554" cy="6429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Macule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1538" y="1428736"/>
            <a:ext cx="6115064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Flat, circumscribed area of any size distinguished from surrounding skin by coloration</a:t>
            </a:r>
          </a:p>
          <a:p>
            <a:endParaRPr lang="en-US" dirty="0"/>
          </a:p>
        </p:txBody>
      </p:sp>
      <p:pic>
        <p:nvPicPr>
          <p:cNvPr id="7" name="Content Placeholder 6" descr="Macule-103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1428728" y="3500438"/>
            <a:ext cx="4251796" cy="264320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0"/>
            <a:ext cx="5429288" cy="1143000"/>
          </a:xfrm>
        </p:spPr>
        <p:txBody>
          <a:bodyPr/>
          <a:lstStyle/>
          <a:p>
            <a:r>
              <a:rPr lang="en-US" i="1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5500694" cy="5072098"/>
          </a:xfrm>
        </p:spPr>
        <p:txBody>
          <a:bodyPr/>
          <a:lstStyle/>
          <a:p>
            <a:r>
              <a:rPr lang="en-US" sz="2400" dirty="0" err="1" smtClean="0"/>
              <a:t>Cutaneous</a:t>
            </a:r>
            <a:r>
              <a:rPr lang="en-US" sz="2400" dirty="0" smtClean="0"/>
              <a:t> lesions consist of </a:t>
            </a:r>
            <a:r>
              <a:rPr lang="en-US" sz="2400" i="1" dirty="0" err="1" smtClean="0"/>
              <a:t>pruritic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violaceous</a:t>
            </a:r>
            <a:r>
              <a:rPr lang="en-US" sz="2400" i="1" dirty="0" smtClean="0"/>
              <a:t>,</a:t>
            </a:r>
          </a:p>
          <a:p>
            <a:pPr>
              <a:buNone/>
            </a:pPr>
            <a:r>
              <a:rPr lang="en-US" sz="2400" i="1" dirty="0" smtClean="0"/>
              <a:t> </a:t>
            </a:r>
            <a:r>
              <a:rPr lang="en-US" sz="2400" i="1" dirty="0" smtClean="0"/>
              <a:t>flat-topped </a:t>
            </a:r>
            <a:r>
              <a:rPr lang="en-US" sz="2400" i="1" dirty="0" smtClean="0"/>
              <a:t>papules or plaques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With </a:t>
            </a:r>
            <a:r>
              <a:rPr lang="en-US" sz="2400" dirty="0" smtClean="0"/>
              <a:t>white </a:t>
            </a:r>
            <a:r>
              <a:rPr lang="en-US" sz="2400" dirty="0" smtClean="0"/>
              <a:t>dots or lines, called </a:t>
            </a:r>
            <a:r>
              <a:rPr lang="en-US" sz="2400" i="1" dirty="0" smtClean="0"/>
              <a:t>Wickham's </a:t>
            </a:r>
            <a:r>
              <a:rPr lang="en-US" sz="2400" i="1" dirty="0" err="1" smtClean="0"/>
              <a:t>striae</a:t>
            </a:r>
            <a:r>
              <a:rPr lang="en-US" sz="2400" i="1" dirty="0" smtClean="0"/>
              <a:t>.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Hyperpigmentation</a:t>
            </a:r>
            <a:r>
              <a:rPr lang="en-US" sz="2400" dirty="0" smtClean="0"/>
              <a:t> </a:t>
            </a:r>
            <a:r>
              <a:rPr lang="en-US" sz="2400" dirty="0" smtClean="0"/>
              <a:t>may result from melanin </a:t>
            </a:r>
            <a:r>
              <a:rPr lang="en-US" sz="2400" dirty="0" smtClean="0"/>
              <a:t>loss</a:t>
            </a:r>
            <a:endParaRPr lang="en-US" sz="2400" dirty="0" smtClean="0"/>
          </a:p>
        </p:txBody>
      </p:sp>
      <p:pic>
        <p:nvPicPr>
          <p:cNvPr id="4" name="Picture 1" descr="D:\SCContent\9781416029731\graphics\fullsize\S9781416029731-022-f004.jpg"/>
          <p:cNvPicPr>
            <a:picLocks noChangeAspect="1" noChangeArrowheads="1"/>
          </p:cNvPicPr>
          <p:nvPr/>
        </p:nvPicPr>
        <p:blipFill>
          <a:blip r:embed="rId2"/>
          <a:srcRect l="52443" r="-1707" b="13605"/>
          <a:stretch>
            <a:fillRect/>
          </a:stretch>
        </p:blipFill>
        <p:spPr bwMode="auto">
          <a:xfrm>
            <a:off x="4929190" y="1071546"/>
            <a:ext cx="4429124" cy="4765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lesions are symmetrically distributed, particularly on the extremities, often about the wrists and elbows, and on the </a:t>
            </a:r>
            <a:r>
              <a:rPr lang="en-US" dirty="0" err="1" smtClean="0"/>
              <a:t>glans</a:t>
            </a:r>
            <a:r>
              <a:rPr lang="en-US" dirty="0" smtClean="0"/>
              <a:t> penis.</a:t>
            </a:r>
          </a:p>
          <a:p>
            <a:r>
              <a:rPr lang="en-US" dirty="0" smtClean="0"/>
              <a:t> In 70% of cases, oral lesions are present as </a:t>
            </a:r>
            <a:r>
              <a:rPr lang="en-US" dirty="0" smtClean="0"/>
              <a:t>white, reticulated</a:t>
            </a:r>
            <a:r>
              <a:rPr lang="en-US" dirty="0" smtClean="0"/>
              <a:t>, or netlike areas involving the mucosa.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CContent\9780723434443\graphics\fullsize\M9780723434443-023-f005.jpg"/>
          <p:cNvPicPr>
            <a:picLocks noChangeAspect="1" noChangeArrowheads="1"/>
          </p:cNvPicPr>
          <p:nvPr/>
        </p:nvPicPr>
        <p:blipFill>
          <a:blip r:embed="rId2"/>
          <a:srcRect b="5558"/>
          <a:stretch>
            <a:fillRect/>
          </a:stretch>
        </p:blipFill>
        <p:spPr bwMode="auto">
          <a:xfrm>
            <a:off x="2493615" y="0"/>
            <a:ext cx="436663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57422" y="2214554"/>
            <a:ext cx="4857752" cy="4071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8860" y="4929198"/>
            <a:ext cx="5000660" cy="1928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SUMMARY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229600" cy="4709160"/>
          </a:xfrm>
        </p:spPr>
        <p:txBody>
          <a:bodyPr/>
          <a:lstStyle/>
          <a:p>
            <a:r>
              <a:rPr lang="en-US" sz="2800" b="1" dirty="0" smtClean="0"/>
              <a:t>Inflammatory </a:t>
            </a:r>
            <a:r>
              <a:rPr lang="en-US" sz="2800" b="1" dirty="0" err="1" smtClean="0"/>
              <a:t>Dermatoses</a:t>
            </a:r>
            <a:endParaRPr lang="en-US" sz="2800" b="1" dirty="0" smtClean="0"/>
          </a:p>
          <a:p>
            <a:pPr lvl="1"/>
            <a:r>
              <a:rPr lang="en-US" sz="2400" b="1" dirty="0" smtClean="0"/>
              <a:t>There are many specific inflammatory </a:t>
            </a:r>
            <a:r>
              <a:rPr lang="en-US" sz="2400" b="1" dirty="0" err="1" smtClean="0"/>
              <a:t>dermatoses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 they may be mediated by </a:t>
            </a:r>
            <a:r>
              <a:rPr lang="en-US" sz="2400" b="1" dirty="0" err="1" smtClean="0"/>
              <a:t>IgE</a:t>
            </a:r>
            <a:r>
              <a:rPr lang="en-US" sz="2400" b="1" dirty="0" smtClean="0"/>
              <a:t> antibodies (</a:t>
            </a:r>
            <a:r>
              <a:rPr lang="en-US" sz="2400" b="1" dirty="0" err="1" smtClean="0"/>
              <a:t>urticaria</a:t>
            </a:r>
            <a:r>
              <a:rPr lang="en-US" sz="2400" b="1" dirty="0" smtClean="0"/>
              <a:t>) and  antigen-specific T cells (eczema and psoriasis)</a:t>
            </a:r>
          </a:p>
          <a:p>
            <a:pPr lvl="1"/>
            <a:r>
              <a:rPr lang="en-US" sz="2400" b="1" dirty="0" smtClean="0"/>
              <a:t>The </a:t>
            </a:r>
            <a:r>
              <a:rPr lang="en-US" sz="2400" b="1" dirty="0" err="1" smtClean="0"/>
              <a:t>histologic</a:t>
            </a:r>
            <a:r>
              <a:rPr lang="en-US" sz="2400" b="1" dirty="0" smtClean="0"/>
              <a:t> features can be grouped into patterns of inflammation such as </a:t>
            </a:r>
            <a:r>
              <a:rPr lang="en-US" sz="2400" b="1" dirty="0" err="1" smtClean="0"/>
              <a:t>spongiotic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dermatits</a:t>
            </a:r>
            <a:r>
              <a:rPr lang="en-US" sz="2400" b="1" dirty="0" smtClean="0"/>
              <a:t> </a:t>
            </a:r>
            <a:r>
              <a:rPr lang="en-US" sz="2400" b="1" dirty="0" smtClean="0"/>
              <a:t>(eczema), interface dermatitis (lichen </a:t>
            </a:r>
            <a:r>
              <a:rPr lang="en-US" sz="2400" b="1" dirty="0" err="1" smtClean="0"/>
              <a:t>planus</a:t>
            </a:r>
            <a:r>
              <a:rPr lang="en-US" sz="2400" b="1" dirty="0" smtClean="0"/>
              <a:t>), or </a:t>
            </a:r>
            <a:r>
              <a:rPr lang="en-US" sz="2400" b="1" dirty="0" err="1" smtClean="0"/>
              <a:t>psoriasiform</a:t>
            </a:r>
            <a:r>
              <a:rPr lang="en-US" sz="2400" b="1" dirty="0" smtClean="0"/>
              <a:t> hyperplasia (</a:t>
            </a:r>
            <a:r>
              <a:rPr lang="en-US" sz="2000" b="1" dirty="0" smtClean="0"/>
              <a:t>psoriasis</a:t>
            </a:r>
            <a:r>
              <a:rPr lang="en-US" sz="2000" b="1" dirty="0" smtClean="0"/>
              <a:t>) 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CContent\9780723434443\graphics\fullsize\M9780723434443-023-f005.jpg"/>
          <p:cNvPicPr>
            <a:picLocks noChangeAspect="1" noChangeArrowheads="1"/>
          </p:cNvPicPr>
          <p:nvPr/>
        </p:nvPicPr>
        <p:blipFill>
          <a:blip r:embed="rId2"/>
          <a:srcRect b="5558"/>
          <a:stretch>
            <a:fillRect/>
          </a:stretch>
        </p:blipFill>
        <p:spPr bwMode="auto">
          <a:xfrm>
            <a:off x="1" y="0"/>
            <a:ext cx="328611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Content Placeholder 7" descr="showimage.jpg"/>
          <p:cNvPicPr>
            <a:picLocks noChangeAspect="1"/>
          </p:cNvPicPr>
          <p:nvPr/>
        </p:nvPicPr>
        <p:blipFill>
          <a:blip r:embed="rId3"/>
          <a:srcRect b="4349"/>
          <a:stretch>
            <a:fillRect/>
          </a:stretch>
        </p:blipFill>
        <p:spPr>
          <a:xfrm>
            <a:off x="3428992" y="22397"/>
            <a:ext cx="2571768" cy="6907065"/>
          </a:xfrm>
          <a:prstGeom prst="rect">
            <a:avLst/>
          </a:prstGeom>
        </p:spPr>
      </p:pic>
      <p:pic>
        <p:nvPicPr>
          <p:cNvPr id="4" name="Picture 3" descr="D:\SCContent\9780723434443\graphics\fullsize\M9780723434443-023-f007.jpg"/>
          <p:cNvPicPr>
            <a:picLocks noChangeAspect="1" noChangeArrowheads="1"/>
          </p:cNvPicPr>
          <p:nvPr/>
        </p:nvPicPr>
        <p:blipFill>
          <a:blip r:embed="rId4"/>
          <a:srcRect b="3666"/>
          <a:stretch>
            <a:fillRect/>
          </a:stretch>
        </p:blipFill>
        <p:spPr bwMode="auto">
          <a:xfrm>
            <a:off x="6072198" y="0"/>
            <a:ext cx="3071802" cy="6907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0"/>
            <a:ext cx="146386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Lichen </a:t>
            </a:r>
            <a:r>
              <a:rPr lang="en-US" dirty="0" err="1" smtClean="0">
                <a:solidFill>
                  <a:schemeClr val="bg1"/>
                </a:solidFill>
              </a:rPr>
              <a:t>planus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2330" y="0"/>
            <a:ext cx="9873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Psoriasis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44" y="0"/>
            <a:ext cx="19216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Contact dermatitis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72400" cy="1470025"/>
          </a:xfrm>
        </p:spPr>
        <p:txBody>
          <a:bodyPr/>
          <a:lstStyle/>
          <a:p>
            <a:r>
              <a:rPr lang="en-US" dirty="0" smtClean="0"/>
              <a:t>Tumors of Skin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2357430"/>
            <a:ext cx="6400800" cy="1752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dirty="0" smtClean="0"/>
              <a:t>SCC</a:t>
            </a:r>
          </a:p>
          <a:p>
            <a:r>
              <a:rPr lang="en-US" dirty="0" smtClean="0"/>
              <a:t>BCC</a:t>
            </a:r>
          </a:p>
          <a:p>
            <a:r>
              <a:rPr lang="en-US" dirty="0" smtClean="0"/>
              <a:t>Melanoma</a:t>
            </a:r>
            <a:endParaRPr lang="en-US" dirty="0"/>
          </a:p>
        </p:txBody>
      </p:sp>
      <p:pic>
        <p:nvPicPr>
          <p:cNvPr id="4" name="Content Placeholder 8" descr="showimageCAME31O2.jpg"/>
          <p:cNvPicPr>
            <a:picLocks noChangeAspect="1"/>
          </p:cNvPicPr>
          <p:nvPr/>
        </p:nvPicPr>
        <p:blipFill>
          <a:blip r:embed="rId2"/>
          <a:srcRect t="52233" b="9999"/>
          <a:stretch>
            <a:fillRect/>
          </a:stretch>
        </p:blipFill>
        <p:spPr>
          <a:xfrm>
            <a:off x="2643174" y="4500570"/>
            <a:ext cx="3786214" cy="17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00066"/>
          </a:xfrm>
          <a:solidFill>
            <a:schemeClr val="tx1"/>
          </a:solidFill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chemeClr val="bg1"/>
                </a:solidFill>
              </a:rPr>
              <a:t>Premalignant Epithelial Lesions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334566"/>
            <a:ext cx="8229600" cy="1737376"/>
          </a:xfrm>
        </p:spPr>
        <p:txBody>
          <a:bodyPr/>
          <a:lstStyle/>
          <a:p>
            <a:r>
              <a:rPr lang="en-US" sz="2800" dirty="0" smtClean="0"/>
              <a:t>Skin dysplasia results of chronic exposure to sunlight and is associated with hyperkeratosis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4546" y="1142984"/>
            <a:ext cx="4857784" cy="35719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i="1" dirty="0" smtClean="0">
                <a:solidFill>
                  <a:schemeClr val="bg1"/>
                </a:solidFill>
              </a:rPr>
              <a:t>Actinic </a:t>
            </a:r>
            <a:r>
              <a:rPr lang="en-US" sz="2800" b="1" i="1" dirty="0" err="1" smtClean="0">
                <a:solidFill>
                  <a:schemeClr val="bg1"/>
                </a:solidFill>
              </a:rPr>
              <a:t>Keratosis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27825" r="37300" b="8713"/>
          <a:stretch>
            <a:fillRect/>
          </a:stretch>
        </p:blipFill>
        <p:spPr bwMode="auto">
          <a:xfrm>
            <a:off x="1500166" y="3500437"/>
            <a:ext cx="2928958" cy="290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28932"/>
          </a:xfrm>
        </p:spPr>
        <p:txBody>
          <a:bodyPr/>
          <a:lstStyle/>
          <a:p>
            <a:r>
              <a:rPr lang="en-US" dirty="0" smtClean="0">
                <a:latin typeface="Arial"/>
                <a:ea typeface="Times New Roman"/>
                <a:cs typeface="Arial"/>
              </a:rPr>
              <a:t>Does all actinic </a:t>
            </a:r>
            <a:r>
              <a:rPr lang="en-US" dirty="0" err="1" smtClean="0">
                <a:latin typeface="Arial"/>
                <a:ea typeface="Times New Roman"/>
                <a:cs typeface="Arial"/>
              </a:rPr>
              <a:t>keratoses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 would result in carcinoma with time?</a:t>
            </a:r>
          </a:p>
          <a:p>
            <a:pPr lvl="1"/>
            <a:r>
              <a:rPr lang="en-US" dirty="0" smtClean="0">
                <a:latin typeface="Arial"/>
                <a:ea typeface="Times New Roman"/>
                <a:cs typeface="Arial"/>
              </a:rPr>
              <a:t>Many lesions regress or remain stable.</a:t>
            </a:r>
          </a:p>
          <a:p>
            <a:pPr lvl="1"/>
            <a:r>
              <a:rPr lang="en-US" dirty="0" smtClean="0">
                <a:latin typeface="Arial"/>
                <a:ea typeface="Times New Roman"/>
                <a:cs typeface="Arial"/>
              </a:rPr>
              <a:t>However, 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some cases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 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do become malignant 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so need 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local 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eradication.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5EA4"/>
                </a:solidFill>
                <a:latin typeface="Arial"/>
                <a:ea typeface="Times New Roman"/>
                <a:cs typeface="Arial"/>
              </a:rPr>
              <a:t>Pathogenesis</a:t>
            </a:r>
            <a:r>
              <a:rPr lang="en-US" i="1" dirty="0" smtClean="0">
                <a:latin typeface="Arial"/>
                <a:ea typeface="Times New Roman"/>
                <a:cs typeface="Arial"/>
              </a:rPr>
              <a:t> </a:t>
            </a:r>
            <a:r>
              <a:rPr lang="en-US" sz="5400" dirty="0" smtClean="0">
                <a:ea typeface="Calibri"/>
                <a:cs typeface="Arial"/>
              </a:rPr>
              <a:t/>
            </a:r>
            <a:br>
              <a:rPr lang="en-US" sz="5400" dirty="0" smtClean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ea typeface="Times New Roman"/>
                <a:cs typeface="Arial"/>
              </a:rPr>
              <a:t>Mutation of </a:t>
            </a:r>
            <a:r>
              <a:rPr lang="en-US" i="1" dirty="0" smtClean="0">
                <a:latin typeface="Arial"/>
                <a:ea typeface="Times New Roman"/>
                <a:cs typeface="Arial"/>
              </a:rPr>
              <a:t>p53</a:t>
            </a:r>
            <a:r>
              <a:rPr lang="en-US" dirty="0" smtClean="0">
                <a:latin typeface="Arial"/>
                <a:ea typeface="Times New Roman"/>
                <a:cs typeface="Arial"/>
              </a:rPr>
              <a:t> is often an early event with molecular changes suggestive of ultraviolet light injury. </a:t>
            </a:r>
            <a:endParaRPr lang="en-US" sz="4000" dirty="0" smtClean="0">
              <a:ea typeface="Calibri"/>
              <a:cs typeface="Arial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28982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Elevated solid area 5 mm or less in diameter</a:t>
            </a:r>
          </a:p>
          <a:p>
            <a:endParaRPr lang="en-US" dirty="0"/>
          </a:p>
        </p:txBody>
      </p:sp>
      <p:pic>
        <p:nvPicPr>
          <p:cNvPr id="5" name="Content Placeholder 4" descr="papule1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3571868" y="2071678"/>
            <a:ext cx="3021321" cy="45259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Lesions of actinic </a:t>
            </a:r>
            <a:r>
              <a:rPr lang="en-US" sz="2400" dirty="0" err="1" smtClean="0"/>
              <a:t>keratosis</a:t>
            </a:r>
            <a:r>
              <a:rPr lang="en-US" sz="2400" dirty="0" smtClean="0"/>
              <a:t>, very common in fair-skinned individuals, are usually less than 1 cm in diameter; tan-brown, red, or skin colored; and have a rough, sandpaper-like consistency </a:t>
            </a:r>
          </a:p>
          <a:p>
            <a:r>
              <a:rPr lang="en-US" sz="2400" dirty="0" smtClean="0"/>
              <a:t> Site: There is a predilection for sun-exposed areas (face, arms, dorsum of the hands), and the lesions accumulate with age and degree of sun exposure. </a:t>
            </a:r>
          </a:p>
          <a:p>
            <a:r>
              <a:rPr lang="en-US" sz="2400" dirty="0" smtClean="0"/>
              <a:t>The lesions can be treated with local </a:t>
            </a:r>
            <a:r>
              <a:rPr lang="en-US" sz="2400" dirty="0" err="1" smtClean="0"/>
              <a:t>cryotherapy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(superficial freezing) or topical chemotherapeutic </a:t>
            </a:r>
          </a:p>
          <a:p>
            <a:pPr>
              <a:buNone/>
            </a:pPr>
            <a:r>
              <a:rPr lang="en-US" sz="2400" dirty="0" smtClean="0"/>
              <a:t>and other agents.</a:t>
            </a:r>
            <a:endParaRPr lang="en-US" sz="2400" dirty="0"/>
          </a:p>
        </p:txBody>
      </p:sp>
      <p:pic>
        <p:nvPicPr>
          <p:cNvPr id="4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27825" r="37300" b="8713"/>
          <a:stretch>
            <a:fillRect/>
          </a:stretch>
        </p:blipFill>
        <p:spPr bwMode="auto">
          <a:xfrm>
            <a:off x="6715140" y="4450043"/>
            <a:ext cx="2428860" cy="240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709160"/>
          </a:xfrm>
        </p:spPr>
        <p:txBody>
          <a:bodyPr/>
          <a:lstStyle/>
          <a:p>
            <a:r>
              <a:rPr lang="en-US" sz="2400" dirty="0" smtClean="0"/>
              <a:t>Lower portions of the epidermis show </a:t>
            </a:r>
            <a:r>
              <a:rPr lang="en-US" sz="2400" b="1" dirty="0" err="1" smtClean="0"/>
              <a:t>cytologic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atypia</a:t>
            </a:r>
            <a:r>
              <a:rPr lang="en-US" sz="2400" b="1" dirty="0" smtClean="0"/>
              <a:t>,</a:t>
            </a:r>
            <a:r>
              <a:rPr lang="en-US" sz="2400" dirty="0" smtClean="0"/>
              <a:t> often with hyperplasia of basal cells </a:t>
            </a:r>
          </a:p>
          <a:p>
            <a:r>
              <a:rPr lang="en-US" sz="2400" dirty="0" smtClean="0"/>
              <a:t> The dermis contains thickened, blue-gray elastic fibers (solar </a:t>
            </a:r>
            <a:r>
              <a:rPr lang="en-US" sz="2400" dirty="0" err="1" smtClean="0"/>
              <a:t>elastosis</a:t>
            </a:r>
            <a:r>
              <a:rPr lang="en-US" sz="2400" dirty="0" smtClean="0"/>
              <a:t>), the result of chronic sun damage &amp; lymphocytes </a:t>
            </a:r>
          </a:p>
          <a:p>
            <a:r>
              <a:rPr lang="en-US" sz="2400" dirty="0" smtClean="0"/>
              <a:t>The stratum </a:t>
            </a:r>
            <a:r>
              <a:rPr lang="en-US" sz="2400" dirty="0" err="1" smtClean="0"/>
              <a:t>corneum</a:t>
            </a:r>
            <a:r>
              <a:rPr lang="en-US" sz="2400" dirty="0" smtClean="0"/>
              <a:t> is thickened with retained nuclei (</a:t>
            </a:r>
            <a:r>
              <a:rPr lang="en-US" sz="2400" dirty="0" err="1" smtClean="0"/>
              <a:t>parakeratosis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l="64125" b="8713"/>
          <a:stretch>
            <a:fillRect/>
          </a:stretch>
        </p:blipFill>
        <p:spPr bwMode="auto">
          <a:xfrm>
            <a:off x="4000496" y="3857628"/>
            <a:ext cx="2816645" cy="2714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29731\graphics\fullsize\S9781416029731-022-f016.jpg"/>
          <p:cNvPicPr>
            <a:picLocks noChangeAspect="1" noChangeArrowheads="1"/>
          </p:cNvPicPr>
          <p:nvPr/>
        </p:nvPicPr>
        <p:blipFill>
          <a:blip r:embed="rId2"/>
          <a:srcRect r="74275" b="8713"/>
          <a:stretch>
            <a:fillRect/>
          </a:stretch>
        </p:blipFill>
        <p:spPr bwMode="auto">
          <a:xfrm>
            <a:off x="1643042" y="4071942"/>
            <a:ext cx="1928826" cy="25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SCContent\9780723434443\graphics\fullsize\M9780723434443-023-f0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6424" r="2777" b="8909"/>
          <a:stretch>
            <a:fillRect/>
          </a:stretch>
        </p:blipFill>
        <p:spPr bwMode="auto">
          <a:xfrm>
            <a:off x="571472" y="1000108"/>
            <a:ext cx="3357586" cy="3111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0723434443\graphics\fullsize\M9780723434443-023-f030.jpg"/>
          <p:cNvPicPr>
            <a:picLocks noChangeAspect="1" noChangeArrowheads="1"/>
          </p:cNvPicPr>
          <p:nvPr/>
        </p:nvPicPr>
        <p:blipFill>
          <a:blip r:embed="rId2"/>
          <a:srcRect r="52720" b="8909"/>
          <a:stretch>
            <a:fillRect/>
          </a:stretch>
        </p:blipFill>
        <p:spPr bwMode="auto">
          <a:xfrm>
            <a:off x="4143372" y="2571744"/>
            <a:ext cx="3571900" cy="2855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85728"/>
            <a:ext cx="9144000" cy="400110"/>
          </a:xfrm>
          <a:prstGeom prst="rect">
            <a:avLst/>
          </a:prstGeom>
          <a:solidFill>
            <a:schemeClr val="tx1"/>
          </a:solidFill>
          <a:ln w="28575">
            <a:solidFill>
              <a:srgbClr val="E30F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Actinic </a:t>
            </a:r>
            <a:r>
              <a:rPr lang="en-US" sz="2000" b="1" dirty="0" err="1" smtClean="0">
                <a:solidFill>
                  <a:schemeClr val="bg1"/>
                </a:solidFill>
              </a:rPr>
              <a:t>Keratosis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8"/>
            <a:ext cx="5181621" cy="388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i="1" dirty="0" smtClean="0"/>
              <a:t>Actinic </a:t>
            </a:r>
            <a:r>
              <a:rPr lang="en-US" i="1" dirty="0" err="1" smtClean="0"/>
              <a:t>Keratosis</a:t>
            </a:r>
            <a:endParaRPr lang="en-US" i="1" dirty="0" smtClean="0"/>
          </a:p>
          <a:p>
            <a:r>
              <a:rPr lang="en-US" dirty="0" smtClean="0"/>
              <a:t> Present on sun-exposed skin, they show </a:t>
            </a:r>
            <a:r>
              <a:rPr lang="en-US" dirty="0" err="1" smtClean="0"/>
              <a:t>cytologic</a:t>
            </a:r>
            <a:r>
              <a:rPr lang="en-US" dirty="0" smtClean="0"/>
              <a:t> </a:t>
            </a:r>
            <a:r>
              <a:rPr lang="en-US" dirty="0" err="1" smtClean="0"/>
              <a:t>atypia</a:t>
            </a:r>
            <a:r>
              <a:rPr lang="en-US" dirty="0" smtClean="0"/>
              <a:t> in lower parts of </a:t>
            </a:r>
            <a:r>
              <a:rPr lang="en-US" dirty="0" err="1" smtClean="0"/>
              <a:t>epidemis</a:t>
            </a:r>
            <a:r>
              <a:rPr lang="en-US" dirty="0" smtClean="0"/>
              <a:t>, that can infrequently progress to carcinoma </a:t>
            </a:r>
            <a:r>
              <a:rPr lang="en-US" i="1" dirty="0" smtClean="0"/>
              <a:t>in situ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Malignant Epidermal Tumors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28728" y="3143248"/>
            <a:ext cx="6400800" cy="1752600"/>
          </a:xfrm>
        </p:spPr>
        <p:txBody>
          <a:bodyPr/>
          <a:lstStyle/>
          <a:p>
            <a:r>
              <a:rPr lang="en-US" b="1" i="1" dirty="0" err="1" smtClean="0"/>
              <a:t>Squamous</a:t>
            </a:r>
            <a:r>
              <a:rPr lang="en-US" b="1" i="1" dirty="0" smtClean="0"/>
              <a:t> Cell Carcinoma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Cell Carcinoma</a:t>
            </a:r>
            <a:br>
              <a:rPr lang="en-US" dirty="0" smtClean="0"/>
            </a:br>
            <a:r>
              <a:rPr lang="en-US" dirty="0" smtClean="0"/>
              <a:t>(SCC)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common tumor arising on sun-exposed sites in older people</a:t>
            </a:r>
          </a:p>
          <a:p>
            <a:r>
              <a:rPr lang="en-US" sz="2800" dirty="0" smtClean="0"/>
              <a:t>Except for lesions on the lower legs, these tumors have a higher incidence in men than in women. </a:t>
            </a:r>
          </a:p>
          <a:p>
            <a:r>
              <a:rPr lang="en-US" sz="2800" dirty="0" smtClean="0"/>
              <a:t>Other predisposing factors include: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industrial carcinogens (tars and oils),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chronic ulcers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old burn scars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ingestion of arsenicals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ionizing radiation.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As with </a:t>
            </a:r>
            <a:r>
              <a:rPr lang="en-US" dirty="0" err="1" smtClean="0"/>
              <a:t>squamous</a:t>
            </a:r>
            <a:r>
              <a:rPr lang="en-US" dirty="0" smtClean="0"/>
              <a:t> cell carcinomas at other sites, those in the skin may be preceded by </a:t>
            </a:r>
            <a:r>
              <a:rPr lang="en-US" i="1" dirty="0" smtClean="0"/>
              <a:t>in situ</a:t>
            </a:r>
            <a:r>
              <a:rPr lang="en-US" dirty="0" smtClean="0"/>
              <a:t> lesions.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of SCC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709160"/>
          </a:xfrm>
        </p:spPr>
        <p:txBody>
          <a:bodyPr/>
          <a:lstStyle/>
          <a:p>
            <a:pPr lvl="0"/>
            <a:r>
              <a:rPr lang="en-US" sz="2400" dirty="0" smtClean="0"/>
              <a:t>The most common exogenous cause of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carcinoma is UV light exposure, with subsequent unrepaired DNA damage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Who are the most commonly affected individuals? </a:t>
            </a:r>
          </a:p>
          <a:p>
            <a:pPr lvl="0"/>
            <a:r>
              <a:rPr lang="en-US" sz="2400" dirty="0" smtClean="0"/>
              <a:t>Individuals who are </a:t>
            </a:r>
            <a:r>
              <a:rPr lang="en-US" sz="2400" dirty="0" err="1" smtClean="0"/>
              <a:t>immunosuppressed</a:t>
            </a:r>
            <a:r>
              <a:rPr lang="en-US" sz="2400" dirty="0" smtClean="0"/>
              <a:t> as a result of chemotherapy or organ transplantation, or who have </a:t>
            </a:r>
            <a:r>
              <a:rPr lang="en-US" sz="2400" i="1" dirty="0" err="1" smtClean="0"/>
              <a:t>xeroderma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pigmentosum</a:t>
            </a:r>
            <a:r>
              <a:rPr lang="en-US" sz="2400" i="1" dirty="0" smtClean="0"/>
              <a:t>,</a:t>
            </a:r>
            <a:r>
              <a:rPr lang="en-US" sz="2400" dirty="0" smtClean="0"/>
              <a:t> are at increased risk.</a:t>
            </a:r>
          </a:p>
          <a:p>
            <a:pPr lvl="0">
              <a:buNone/>
            </a:pP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034" y="2714620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Pathogenesis of SCC</a:t>
            </a:r>
            <a:br>
              <a:rPr lang="en-US" dirty="0" smtClean="0"/>
            </a:br>
            <a:r>
              <a:rPr lang="en-US" dirty="0" smtClean="0"/>
              <a:t> UV light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214554"/>
            <a:ext cx="8501122" cy="3000396"/>
          </a:xfrm>
        </p:spPr>
        <p:txBody>
          <a:bodyPr/>
          <a:lstStyle/>
          <a:p>
            <a:pPr lvl="0"/>
            <a:r>
              <a:rPr lang="en-US" sz="2400" dirty="0" smtClean="0"/>
              <a:t>In addition to inducing mutations, UV light (UVB in particular) may have a transient immunosuppressive effect on skin by impairing antigen presentation by </a:t>
            </a:r>
            <a:r>
              <a:rPr lang="en-US" sz="2400" dirty="0" err="1" smtClean="0"/>
              <a:t>Langerhans</a:t>
            </a:r>
            <a:r>
              <a:rPr lang="en-US" sz="2400" dirty="0" smtClean="0"/>
              <a:t> cells. This may contribute to </a:t>
            </a:r>
            <a:r>
              <a:rPr lang="en-US" sz="2400" dirty="0" err="1" smtClean="0"/>
              <a:t>tumorigenesis</a:t>
            </a:r>
            <a:r>
              <a:rPr lang="en-US" sz="2400" dirty="0" smtClean="0"/>
              <a:t> by weakening </a:t>
            </a:r>
            <a:r>
              <a:rPr lang="en-US" sz="2400" dirty="0" err="1" smtClean="0"/>
              <a:t>immunosurveillance</a:t>
            </a:r>
            <a:endParaRPr lang="en-US" sz="2400" dirty="0" smtClean="0"/>
          </a:p>
          <a:p>
            <a:pPr lvl="0"/>
            <a:endParaRPr lang="en-US" sz="2400" dirty="0" smtClean="0"/>
          </a:p>
          <a:p>
            <a:r>
              <a:rPr lang="en-US" sz="2400" dirty="0" smtClean="0"/>
              <a:t>Mutations associated UV: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p53 mutations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Activating mutations in RAS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034" y="2714620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3626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Elevated solid area more than 5 mm in diameter</a:t>
            </a:r>
          </a:p>
          <a:p>
            <a:endParaRPr lang="en-US" dirty="0"/>
          </a:p>
        </p:txBody>
      </p:sp>
      <p:pic>
        <p:nvPicPr>
          <p:cNvPr id="5" name="Content Placeholder 9" descr="A02997-f24-48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224" y="3000371"/>
            <a:ext cx="5357850" cy="35159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Cell Carcinoma</a:t>
            </a:r>
            <a:br>
              <a:rPr lang="en-US" dirty="0" smtClean="0"/>
            </a:br>
            <a:r>
              <a:rPr lang="en-US" dirty="0" smtClean="0"/>
              <a:t>(SCC)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1428760"/>
          </a:xfrm>
        </p:spPr>
        <p:txBody>
          <a:bodyPr/>
          <a:lstStyle/>
          <a:p>
            <a:pPr lvl="0"/>
            <a:r>
              <a:rPr lang="en-US" sz="2400" dirty="0" err="1" smtClean="0"/>
              <a:t>Immunosuppressed</a:t>
            </a:r>
            <a:r>
              <a:rPr lang="en-US" sz="2400" dirty="0" smtClean="0"/>
              <a:t> patients, particularly organ transplant recipients, are likely to be associated with high-risk HPV types.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of SCC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Squamous</a:t>
            </a:r>
            <a:r>
              <a:rPr lang="en-US" sz="2400" dirty="0" smtClean="0"/>
              <a:t> cell carcinoma in situ is characterized by highly atypical cells at </a:t>
            </a:r>
            <a:r>
              <a:rPr lang="en-US" sz="2400" b="1" dirty="0" smtClean="0"/>
              <a:t>all levels</a:t>
            </a:r>
            <a:r>
              <a:rPr lang="en-US" sz="2400" dirty="0" smtClean="0"/>
              <a:t> of the epidermis, with nuclear crowding and disorganization.</a:t>
            </a:r>
          </a:p>
          <a:p>
            <a:r>
              <a:rPr lang="en-US" sz="2400" dirty="0" smtClean="0"/>
              <a:t> The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dyplasia</a:t>
            </a:r>
            <a:r>
              <a:rPr lang="en-US" sz="2400" dirty="0" smtClean="0"/>
              <a:t> is broad and occupies the full thickness of the epithelium. </a:t>
            </a:r>
            <a:endParaRPr lang="en-US" sz="2400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929066"/>
            <a:ext cx="3609971" cy="275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When these cells break through the basement membrane, the process has become invasive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496"/>
            <a:ext cx="42386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Invasive </a:t>
            </a:r>
            <a:r>
              <a:rPr lang="en-US" dirty="0" err="1" smtClean="0"/>
              <a:t>squamous</a:t>
            </a:r>
            <a:r>
              <a:rPr lang="en-US" dirty="0" smtClean="0"/>
              <a:t> cell carcinomas exhibit variable differentiation </a:t>
            </a:r>
            <a:endParaRPr lang="en-US" dirty="0"/>
          </a:p>
        </p:txBody>
      </p:sp>
      <p:pic>
        <p:nvPicPr>
          <p:cNvPr id="4" name="Picture 1" descr="D:\SCContent\9781416029731\graphics\fullsize\S9781416029731-022-f017.jpg"/>
          <p:cNvPicPr>
            <a:picLocks noChangeAspect="1" noChangeArrowheads="1"/>
          </p:cNvPicPr>
          <p:nvPr/>
        </p:nvPicPr>
        <p:blipFill>
          <a:blip r:embed="rId2"/>
          <a:srcRect b="53452"/>
          <a:stretch>
            <a:fillRect/>
          </a:stretch>
        </p:blipFill>
        <p:spPr bwMode="auto">
          <a:xfrm>
            <a:off x="1928794" y="2928934"/>
            <a:ext cx="4146569" cy="30718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SCC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709160"/>
          </a:xfrm>
        </p:spPr>
        <p:txBody>
          <a:bodyPr/>
          <a:lstStyle/>
          <a:p>
            <a:r>
              <a:rPr lang="en-US" sz="2400" dirty="0" smtClean="0"/>
              <a:t>invasive lesions are nodular, show variable scale, and may ulcerate </a:t>
            </a:r>
          </a:p>
          <a:p>
            <a:r>
              <a:rPr lang="en-US" sz="2400" dirty="0" smtClean="0"/>
              <a:t>The likelihood of metastasis</a:t>
            </a:r>
          </a:p>
          <a:p>
            <a:pPr>
              <a:buNone/>
            </a:pPr>
            <a:r>
              <a:rPr lang="en-US" sz="2400" dirty="0" smtClean="0"/>
              <a:t> is related to the thickness of </a:t>
            </a:r>
          </a:p>
          <a:p>
            <a:pPr>
              <a:buNone/>
            </a:pPr>
            <a:r>
              <a:rPr lang="en-US" sz="2400" dirty="0" smtClean="0"/>
              <a:t>the lesion and degree of </a:t>
            </a:r>
          </a:p>
          <a:p>
            <a:pPr>
              <a:buNone/>
            </a:pPr>
            <a:r>
              <a:rPr lang="en-US" sz="2400" dirty="0" smtClean="0"/>
              <a:t>invasion into the </a:t>
            </a:r>
            <a:r>
              <a:rPr lang="en-US" sz="2400" dirty="0" err="1" smtClean="0"/>
              <a:t>subcutis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1" descr="D:\SCContent\9781416029731\graphics\fullsize\S9781416029731-022-f017.jpg"/>
          <p:cNvPicPr>
            <a:picLocks noChangeAspect="1" noChangeArrowheads="1"/>
          </p:cNvPicPr>
          <p:nvPr/>
        </p:nvPicPr>
        <p:blipFill>
          <a:blip r:embed="rId2"/>
          <a:srcRect t="46212" b="3247"/>
          <a:stretch>
            <a:fillRect/>
          </a:stretch>
        </p:blipFill>
        <p:spPr bwMode="auto">
          <a:xfrm>
            <a:off x="4286248" y="2928933"/>
            <a:ext cx="4857752" cy="3907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 of SCC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Tumors arising in the context of actinic </a:t>
            </a:r>
            <a:r>
              <a:rPr lang="en-US" dirty="0" err="1" smtClean="0"/>
              <a:t>keratoses</a:t>
            </a:r>
            <a:r>
              <a:rPr lang="en-US" dirty="0" smtClean="0"/>
              <a:t> may behave in a less aggressive fashion</a:t>
            </a:r>
          </a:p>
          <a:p>
            <a:r>
              <a:rPr lang="en-US" dirty="0" smtClean="0"/>
              <a:t>SCC arising in burn scars, ulcers, and skin not exposed to the sun tend to behave less predictably.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 of SCC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Invasive </a:t>
            </a:r>
            <a:r>
              <a:rPr lang="en-US" dirty="0" err="1" smtClean="0"/>
              <a:t>squamous</a:t>
            </a:r>
            <a:r>
              <a:rPr lang="en-US" dirty="0" smtClean="0"/>
              <a:t> cell carcinomas of the skin are often discovered while small and </a:t>
            </a:r>
            <a:r>
              <a:rPr lang="en-US" dirty="0" err="1" smtClean="0"/>
              <a:t>resectable</a:t>
            </a:r>
            <a:r>
              <a:rPr lang="en-US" dirty="0" smtClean="0"/>
              <a:t>; less than 5% have metastases to regional nodes at diagnosis.</a:t>
            </a:r>
          </a:p>
          <a:p>
            <a:r>
              <a:rPr lang="en-US" dirty="0" smtClean="0"/>
              <a:t> Mucosal </a:t>
            </a:r>
            <a:r>
              <a:rPr lang="en-US" dirty="0" err="1" smtClean="0"/>
              <a:t>squamous</a:t>
            </a:r>
            <a:r>
              <a:rPr lang="en-US" dirty="0" smtClean="0"/>
              <a:t> cell carcinomas (oral, pulmonary, esophageal, etc.) are generally a much more aggressive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8868"/>
            <a:ext cx="9144000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E30F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Basal Cell Carcinoma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cell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most common human cancer, is a </a:t>
            </a:r>
            <a:r>
              <a:rPr lang="en-US" sz="2800" i="1" dirty="0" smtClean="0"/>
              <a:t>slow-growing tumor that rarely metastasizes.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It tends to occur at sites subject to chronic sun exposure and in lightly pigmented people. </a:t>
            </a:r>
          </a:p>
          <a:p>
            <a:r>
              <a:rPr lang="en-US" sz="2800" dirty="0" smtClean="0"/>
              <a:t>As with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carcinoma, the incidence of basal cell carcinoma increases </a:t>
            </a:r>
            <a:r>
              <a:rPr lang="en-US" sz="2800" dirty="0" smtClean="0"/>
              <a:t>with: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err="1" smtClean="0"/>
              <a:t>immunosuppression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in individuals with inherited </a:t>
            </a:r>
            <a:r>
              <a:rPr lang="en-US" sz="2400" dirty="0" smtClean="0"/>
              <a:t>defects in DNA</a:t>
            </a:r>
          </a:p>
          <a:p>
            <a:pPr lvl="1">
              <a:buNone/>
            </a:pPr>
            <a:r>
              <a:rPr lang="en-US" sz="2400" dirty="0" smtClean="0"/>
              <a:t> repair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n-US" i="1" dirty="0" smtClean="0"/>
              <a:t>Pathogenesis of 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229600" cy="4709160"/>
          </a:xfrm>
        </p:spPr>
        <p:txBody>
          <a:bodyPr>
            <a:noAutofit/>
          </a:bodyPr>
          <a:lstStyle/>
          <a:p>
            <a:r>
              <a:rPr lang="en-US" sz="2800" dirty="0" smtClean="0"/>
              <a:t>Basal cell carcinoma has been associated with </a:t>
            </a:r>
            <a:r>
              <a:rPr lang="en-US" sz="2800" dirty="0" err="1" smtClean="0"/>
              <a:t>dysregulation</a:t>
            </a:r>
            <a:r>
              <a:rPr lang="en-US" sz="2800" dirty="0" smtClean="0"/>
              <a:t> of the </a:t>
            </a:r>
            <a:r>
              <a:rPr lang="en-US" sz="2800" dirty="0" smtClean="0"/>
              <a:t> hedgehog , </a:t>
            </a:r>
            <a:r>
              <a:rPr lang="en-US" sz="2800" dirty="0" smtClean="0"/>
              <a:t>or </a:t>
            </a:r>
            <a:r>
              <a:rPr lang="en-US" sz="2800" i="1" dirty="0" smtClean="0"/>
              <a:t>PTCH,</a:t>
            </a:r>
            <a:r>
              <a:rPr lang="en-US" sz="2800" dirty="0" smtClean="0"/>
              <a:t> pathway. Inherited defects the familial basal cell carcinoma syndrome, </a:t>
            </a:r>
            <a:r>
              <a:rPr lang="en-US" sz="2800" dirty="0" err="1" smtClean="0"/>
              <a:t>Gorlin</a:t>
            </a:r>
            <a:r>
              <a:rPr lang="en-US" sz="2800" dirty="0" smtClean="0"/>
              <a:t> syndrome.</a:t>
            </a:r>
          </a:p>
          <a:p>
            <a:pPr>
              <a:buNone/>
            </a:pPr>
            <a:r>
              <a:rPr lang="en-US" sz="2800" dirty="0" smtClean="0"/>
              <a:t> 	</a:t>
            </a:r>
            <a:r>
              <a:rPr lang="en-US" sz="2000" dirty="0" smtClean="0"/>
              <a:t>Thus, </a:t>
            </a:r>
            <a:r>
              <a:rPr lang="en-US" sz="2000" i="1" dirty="0" smtClean="0"/>
              <a:t>PTCH</a:t>
            </a:r>
            <a:r>
              <a:rPr lang="en-US" sz="2000" dirty="0" smtClean="0"/>
              <a:t> functions as a classic tumor suppressor.</a:t>
            </a:r>
          </a:p>
          <a:p>
            <a:r>
              <a:rPr lang="en-US" sz="2000" i="1" dirty="0" smtClean="0"/>
              <a:t> Since the PTCH pathway is also important in embryonic development, subtle developmental anomalies are also noted in these individuals. </a:t>
            </a:r>
          </a:p>
          <a:p>
            <a:r>
              <a:rPr lang="en-US" sz="2800" dirty="0" smtClean="0"/>
              <a:t>Some component of the </a:t>
            </a:r>
            <a:r>
              <a:rPr lang="en-US" sz="2800" i="1" dirty="0" smtClean="0"/>
              <a:t>PTCH</a:t>
            </a:r>
            <a:r>
              <a:rPr lang="en-US" sz="2800" dirty="0" smtClean="0"/>
              <a:t> pathway is also mutated in the great majority of sporadic </a:t>
            </a:r>
          </a:p>
          <a:p>
            <a:pPr>
              <a:buNone/>
            </a:pPr>
            <a:r>
              <a:rPr lang="en-US" sz="2800" dirty="0" smtClean="0"/>
              <a:t>     basal cell carcinomas</a:t>
            </a:r>
          </a:p>
          <a:p>
            <a:r>
              <a:rPr lang="en-US" sz="2800" dirty="0" smtClean="0"/>
              <a:t>mutations in </a:t>
            </a:r>
            <a:r>
              <a:rPr lang="en-US" sz="2800" i="1" dirty="0" smtClean="0"/>
              <a:t>p53</a:t>
            </a:r>
            <a:r>
              <a:rPr lang="en-US" sz="2800" dirty="0" smtClean="0"/>
              <a:t> are also common.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72452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Elevated flat-topped area, usually more than 5 mm in diameter</a:t>
            </a:r>
          </a:p>
          <a:p>
            <a:endParaRPr lang="en-US" dirty="0"/>
          </a:p>
        </p:txBody>
      </p:sp>
      <p:pic>
        <p:nvPicPr>
          <p:cNvPr id="5" name="Content Placeholder 4" descr="Plaque-30.jpg"/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3071802" y="2332037"/>
            <a:ext cx="3220977" cy="45259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Clinically, these tumors present as </a:t>
            </a:r>
            <a:r>
              <a:rPr lang="en-US" i="1" dirty="0" smtClean="0"/>
              <a:t>pearly papules, often containing prominent, dilated </a:t>
            </a:r>
            <a:r>
              <a:rPr lang="en-US" i="1" dirty="0" err="1" smtClean="0"/>
              <a:t>subepidermal</a:t>
            </a:r>
            <a:r>
              <a:rPr lang="en-US" i="1" dirty="0" smtClean="0"/>
              <a:t> blood vessels (</a:t>
            </a:r>
            <a:r>
              <a:rPr lang="en-US" i="1" dirty="0" err="1" smtClean="0"/>
              <a:t>telangiectasia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l="64125" b="4827"/>
          <a:stretch>
            <a:fillRect/>
          </a:stretch>
        </p:blipFill>
        <p:spPr bwMode="auto">
          <a:xfrm>
            <a:off x="571472" y="3214686"/>
            <a:ext cx="2289400" cy="3302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Clinical Features of 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3180"/>
          </a:xfrm>
        </p:spPr>
        <p:txBody>
          <a:bodyPr>
            <a:normAutofit/>
          </a:bodyPr>
          <a:lstStyle/>
          <a:p>
            <a:r>
              <a:rPr lang="en-US" dirty="0" smtClean="0"/>
              <a:t>Advanced lesions may ulcerate, and extensive local invasion of bone or facial sinuses may occur after many years of neglect. </a:t>
            </a:r>
            <a:endParaRPr lang="en-US" dirty="0"/>
          </a:p>
        </p:txBody>
      </p:sp>
      <p:pic>
        <p:nvPicPr>
          <p:cNvPr id="4" name="Picture 3" descr="basalcell.gif"/>
          <p:cNvPicPr>
            <a:picLocks noChangeAspect="1"/>
          </p:cNvPicPr>
          <p:nvPr/>
        </p:nvPicPr>
        <p:blipFill>
          <a:blip r:embed="rId2"/>
          <a:srcRect l="2953" t="53030" r="52756" b="11616"/>
          <a:stretch>
            <a:fillRect/>
          </a:stretch>
        </p:blipFill>
        <p:spPr>
          <a:xfrm>
            <a:off x="1071538" y="3500438"/>
            <a:ext cx="2296221" cy="214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868" y="4500570"/>
            <a:ext cx="138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Rodent ulcer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of 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709160"/>
          </a:xfrm>
        </p:spPr>
        <p:txBody>
          <a:bodyPr/>
          <a:lstStyle/>
          <a:p>
            <a:r>
              <a:rPr lang="en-US" sz="2800" dirty="0" smtClean="0"/>
              <a:t>Tumor cells resemble the normal epidermal basal cell layer from which they are derived. </a:t>
            </a:r>
          </a:p>
          <a:p>
            <a:r>
              <a:rPr lang="en-US" sz="2800" dirty="0" smtClean="0"/>
              <a:t>Peripheral tumor cell nuclei align in the outermost layer (</a:t>
            </a:r>
            <a:r>
              <a:rPr lang="en-US" sz="2800" dirty="0" err="1" smtClean="0"/>
              <a:t>palisading</a:t>
            </a:r>
            <a:r>
              <a:rPr lang="en-US" sz="2800" dirty="0" smtClean="0"/>
              <a:t>) with separation from the </a:t>
            </a:r>
            <a:r>
              <a:rPr lang="en-US" sz="2800" dirty="0" err="1" smtClean="0"/>
              <a:t>stroma</a:t>
            </a:r>
            <a:endParaRPr lang="en-US" sz="2800" dirty="0"/>
          </a:p>
        </p:txBody>
      </p:sp>
      <p:pic>
        <p:nvPicPr>
          <p:cNvPr id="4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r="68650" b="13103"/>
          <a:stretch>
            <a:fillRect/>
          </a:stretch>
        </p:blipFill>
        <p:spPr bwMode="auto">
          <a:xfrm>
            <a:off x="1428728" y="3357562"/>
            <a:ext cx="2143804" cy="32310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2"/>
          <a:srcRect l="31500" r="35875" b="11313"/>
          <a:stretch>
            <a:fillRect/>
          </a:stretch>
        </p:blipFill>
        <p:spPr bwMode="auto">
          <a:xfrm>
            <a:off x="3929058" y="3429000"/>
            <a:ext cx="2071702" cy="3062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3"/>
          <a:srcRect l="31500" r="35875" b="11313"/>
          <a:stretch>
            <a:fillRect/>
          </a:stretch>
        </p:blipFill>
        <p:spPr bwMode="auto">
          <a:xfrm>
            <a:off x="6500826" y="2951107"/>
            <a:ext cx="2643174" cy="3906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3"/>
          <a:srcRect r="68650" b="13103"/>
          <a:stretch>
            <a:fillRect/>
          </a:stretch>
        </p:blipFill>
        <p:spPr bwMode="auto">
          <a:xfrm>
            <a:off x="3500430" y="2071678"/>
            <a:ext cx="2512124" cy="3786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" descr="D:\SCContent\9781416029731\graphics\fullsize\S9781416029731-022-f018.jpg"/>
          <p:cNvPicPr>
            <a:picLocks noChangeAspect="1" noChangeArrowheads="1"/>
          </p:cNvPicPr>
          <p:nvPr/>
        </p:nvPicPr>
        <p:blipFill>
          <a:blip r:embed="rId3"/>
          <a:srcRect l="64125" b="4827"/>
          <a:stretch>
            <a:fillRect/>
          </a:stretch>
        </p:blipFill>
        <p:spPr bwMode="auto">
          <a:xfrm>
            <a:off x="285720" y="857232"/>
            <a:ext cx="2575152" cy="3714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285728"/>
            <a:ext cx="9144000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E30F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Basal Cell Carcinoma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492919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Clinical Appearance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00430" y="6000768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Microscopic:</a:t>
            </a:r>
          </a:p>
          <a:p>
            <a:r>
              <a:rPr lang="en-US" dirty="0" smtClean="0"/>
              <a:t>Low Power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1785926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Microscopic:</a:t>
            </a:r>
          </a:p>
          <a:p>
            <a:r>
              <a:rPr lang="en-US" dirty="0" smtClean="0"/>
              <a:t>High Power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D:\SCContent\9780723434443\graphics\fullsize\M9780723434443-023-f028.jpg"/>
          <p:cNvPicPr>
            <a:picLocks noChangeAspect="1" noChangeArrowheads="1"/>
          </p:cNvPicPr>
          <p:nvPr/>
        </p:nvPicPr>
        <p:blipFill>
          <a:blip r:embed="rId3"/>
          <a:srcRect l="19596" t="72846" r="19834" b="4658"/>
          <a:stretch>
            <a:fillRect/>
          </a:stretch>
        </p:blipFill>
        <p:spPr bwMode="auto">
          <a:xfrm>
            <a:off x="4357686" y="3571876"/>
            <a:ext cx="2891539" cy="17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9144000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E30F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Basal Cell Carcinoma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1" descr="D:\SCContent\9780723434443\graphics\fullsize\M9780723434443-023-f028.jpg"/>
          <p:cNvPicPr>
            <a:picLocks noChangeAspect="1" noChangeArrowheads="1"/>
          </p:cNvPicPr>
          <p:nvPr/>
        </p:nvPicPr>
        <p:blipFill>
          <a:blip r:embed="rId3"/>
          <a:srcRect l="19359" t="46993" r="18290" b="27297"/>
          <a:stretch>
            <a:fillRect/>
          </a:stretch>
        </p:blipFill>
        <p:spPr bwMode="auto">
          <a:xfrm>
            <a:off x="714348" y="3500438"/>
            <a:ext cx="3286148" cy="1785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0723434443\graphics\fullsize\M9780723434443-023-f028.jpg"/>
          <p:cNvPicPr>
            <a:picLocks noChangeAspect="1" noChangeArrowheads="1"/>
          </p:cNvPicPr>
          <p:nvPr/>
        </p:nvPicPr>
        <p:blipFill>
          <a:blip r:embed="rId3"/>
          <a:srcRect l="19596" t="21140" r="18527" b="53150"/>
          <a:stretch>
            <a:fillRect/>
          </a:stretch>
        </p:blipFill>
        <p:spPr bwMode="auto">
          <a:xfrm>
            <a:off x="4357686" y="1357298"/>
            <a:ext cx="2857520" cy="1974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" descr="D:\SCContent\9780723434443\graphics\fullsize\M9780723434443-023-f028.jpg"/>
          <p:cNvPicPr>
            <a:picLocks noChangeAspect="1" noChangeArrowheads="1"/>
          </p:cNvPicPr>
          <p:nvPr/>
        </p:nvPicPr>
        <p:blipFill>
          <a:blip r:embed="rId3"/>
          <a:srcRect l="19834" r="19596" b="79003"/>
          <a:stretch>
            <a:fillRect/>
          </a:stretch>
        </p:blipFill>
        <p:spPr bwMode="auto">
          <a:xfrm>
            <a:off x="714347" y="1357298"/>
            <a:ext cx="3345915" cy="1928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28992" y="785794"/>
            <a:ext cx="204434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Two growth pattern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treated with complete local excision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immunomodulatory</a:t>
            </a:r>
            <a:r>
              <a:rPr lang="en-US" dirty="0" smtClean="0"/>
              <a:t> therapies that direct the innate immune response against the tumor are currently being tested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r>
              <a:rPr lang="en-US" dirty="0" smtClean="0"/>
              <a:t>Malignant Epidermal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The incidence of both basal cell and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is strongly correlated with increasing lifetime sun exposure.</a:t>
            </a:r>
          </a:p>
          <a:p>
            <a:r>
              <a:rPr lang="en-US" sz="2800" dirty="0" smtClean="0"/>
              <a:t>Basal cell carcinoma, the most common malignant tumor world-wide, is a locally aggressive tumor associated with mutations in the PTCH pathway. Metastasis is exquisitely rare.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r>
              <a:rPr lang="en-US" dirty="0" smtClean="0"/>
              <a:t>Malignant Epidermal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Cutaneous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squamous</a:t>
            </a:r>
            <a:r>
              <a:rPr lang="en-US" sz="2800" dirty="0" smtClean="0">
                <a:solidFill>
                  <a:schemeClr val="tx1"/>
                </a:solidFill>
              </a:rPr>
              <a:t> cell carcinoma can pro-</a:t>
            </a:r>
            <a:r>
              <a:rPr lang="en-US" sz="2800" dirty="0" err="1" smtClean="0">
                <a:solidFill>
                  <a:schemeClr val="tx1"/>
                </a:solidFill>
              </a:rPr>
              <a:t>gress</a:t>
            </a:r>
            <a:r>
              <a:rPr lang="en-US" sz="2800" dirty="0" smtClean="0">
                <a:solidFill>
                  <a:schemeClr val="tx1"/>
                </a:solidFill>
              </a:rPr>
              <a:t> from actinic </a:t>
            </a:r>
            <a:r>
              <a:rPr lang="en-US" sz="2800" dirty="0" err="1" smtClean="0">
                <a:solidFill>
                  <a:schemeClr val="tx1"/>
                </a:solidFill>
              </a:rPr>
              <a:t>keratoses</a:t>
            </a:r>
            <a:r>
              <a:rPr lang="en-US" sz="2800" dirty="0" smtClean="0">
                <a:solidFill>
                  <a:schemeClr val="tx1"/>
                </a:solidFill>
              </a:rPr>
              <a:t> but most arise from chemical exposure, at thermal burn sites, or in association with HPV infection in the setting of </a:t>
            </a:r>
            <a:r>
              <a:rPr lang="en-US" sz="2800" dirty="0" err="1" smtClean="0">
                <a:solidFill>
                  <a:schemeClr val="tx1"/>
                </a:solidFill>
              </a:rPr>
              <a:t>immunosuppression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dirty="0" err="1" smtClean="0">
                <a:solidFill>
                  <a:schemeClr val="tx1"/>
                </a:solidFill>
              </a:rPr>
              <a:t>Cutaneous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squamous</a:t>
            </a:r>
            <a:r>
              <a:rPr lang="en-US" sz="2800" dirty="0" smtClean="0">
                <a:solidFill>
                  <a:schemeClr val="tx1"/>
                </a:solidFill>
              </a:rPr>
              <a:t> cell carcinoma has potential for metastasis, but is much less aggressive than </a:t>
            </a:r>
            <a:r>
              <a:rPr lang="en-US" sz="2800" dirty="0" err="1" smtClean="0">
                <a:solidFill>
                  <a:schemeClr val="tx1"/>
                </a:solidFill>
              </a:rPr>
              <a:t>squamous</a:t>
            </a:r>
            <a:r>
              <a:rPr lang="en-US" sz="2800" dirty="0" smtClean="0">
                <a:solidFill>
                  <a:schemeClr val="tx1"/>
                </a:solidFill>
              </a:rPr>
              <a:t> cell </a:t>
            </a:r>
            <a:r>
              <a:rPr lang="en-US" dirty="0" smtClean="0">
                <a:solidFill>
                  <a:schemeClr val="tx1"/>
                </a:solidFill>
              </a:rPr>
              <a:t>carcinoma</a:t>
            </a:r>
            <a:r>
              <a:rPr lang="en-US" dirty="0" smtClean="0"/>
              <a:t> at mucosal sites.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Tumors and Tumor-Like Lesions of </a:t>
            </a:r>
            <a:r>
              <a:rPr lang="en-US" dirty="0" err="1" smtClean="0"/>
              <a:t>Melanocytes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Tumors of </a:t>
            </a:r>
            <a:r>
              <a:rPr lang="en-US" dirty="0" err="1" smtClean="0"/>
              <a:t>Melanocytes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i="1" dirty="0" err="1" smtClean="0"/>
              <a:t>Melanocytic</a:t>
            </a:r>
            <a:r>
              <a:rPr lang="en-US" b="1" i="1" dirty="0" smtClean="0"/>
              <a:t> Nevi</a:t>
            </a:r>
          </a:p>
          <a:p>
            <a:pPr>
              <a:buNone/>
            </a:pPr>
            <a:r>
              <a:rPr lang="en-US" dirty="0" smtClean="0"/>
              <a:t>   Any benign congenital or acquired neoplasm of </a:t>
            </a:r>
            <a:r>
              <a:rPr lang="en-US" dirty="0" err="1" smtClean="0"/>
              <a:t>melanocytes</a:t>
            </a:r>
            <a:r>
              <a:rPr lang="en-US" b="1" i="1" dirty="0" smtClean="0"/>
              <a:t> </a:t>
            </a:r>
            <a:endParaRPr lang="en-US" dirty="0"/>
          </a:p>
        </p:txBody>
      </p:sp>
      <p:pic>
        <p:nvPicPr>
          <p:cNvPr id="6" name="Picture 277" descr="d:\SCContent\9781416029731\graphics\fullsize\S9781416029731-022-f019.jpg"/>
          <p:cNvPicPr>
            <a:picLocks noChangeAspect="1" noChangeArrowheads="1"/>
          </p:cNvPicPr>
          <p:nvPr/>
        </p:nvPicPr>
        <p:blipFill>
          <a:blip r:embed="rId2"/>
          <a:srcRect l="51750" b="17279"/>
          <a:stretch>
            <a:fillRect/>
          </a:stretch>
        </p:blipFill>
        <p:spPr bwMode="auto">
          <a:xfrm>
            <a:off x="2500298" y="3643314"/>
            <a:ext cx="3063852" cy="17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Vesicle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686700" cy="2114552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Fluid-filled raised area 5 mm or less in diameter e.g. Herpes </a:t>
            </a:r>
          </a:p>
          <a:p>
            <a:endParaRPr lang="en-US" dirty="0"/>
          </a:p>
        </p:txBody>
      </p:sp>
      <p:pic>
        <p:nvPicPr>
          <p:cNvPr id="5" name="Content Placeholder 4" descr="Herpes_Zoster-crop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5918" y="2643181"/>
            <a:ext cx="4643470" cy="36606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Melanocytic</a:t>
            </a:r>
            <a:r>
              <a:rPr lang="en-US" dirty="0" smtClean="0"/>
              <a:t> nevi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tan-to-brown, uniformly pigmented, small (usually ≤5 mm across), solid regions of elevated skin (papules) with well-defined, rounded borders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lesions are of cosmetic interest only </a:t>
            </a:r>
          </a:p>
          <a:p>
            <a:r>
              <a:rPr lang="en-US" dirty="0" smtClean="0"/>
              <a:t>they can become irritating or mimic </a:t>
            </a:r>
          </a:p>
          <a:p>
            <a:pPr>
              <a:buNone/>
            </a:pPr>
            <a:r>
              <a:rPr lang="en-US" dirty="0" smtClean="0"/>
              <a:t>melanoma and thus may be surgically removed</a:t>
            </a:r>
            <a:endParaRPr lang="en-US" dirty="0"/>
          </a:p>
        </p:txBody>
      </p:sp>
      <p:pic>
        <p:nvPicPr>
          <p:cNvPr id="4" name="Picture 277" descr="d:\SCContent\9781416029731\graphics\fullsize\S9781416029731-022-f019.jpg"/>
          <p:cNvPicPr>
            <a:picLocks noChangeAspect="1" noChangeArrowheads="1"/>
          </p:cNvPicPr>
          <p:nvPr/>
        </p:nvPicPr>
        <p:blipFill>
          <a:blip r:embed="rId2"/>
          <a:srcRect l="57935" t="14555" r="14846" b="17279"/>
          <a:stretch>
            <a:fillRect/>
          </a:stretch>
        </p:blipFill>
        <p:spPr bwMode="auto">
          <a:xfrm>
            <a:off x="6488368" y="3071810"/>
            <a:ext cx="1655532" cy="1409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D:\SCContent\9780723434443\graphics\fullsize\M9780723434443-023-f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8397" y="1600200"/>
            <a:ext cx="7067205" cy="470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Intradermal</a:t>
            </a:r>
            <a:r>
              <a:rPr lang="en-US" dirty="0" smtClean="0"/>
              <a:t> nevus</a:t>
            </a:r>
            <a:endParaRPr lang="en-US" dirty="0"/>
          </a:p>
        </p:txBody>
      </p:sp>
      <p:pic>
        <p:nvPicPr>
          <p:cNvPr id="4" name="Picture 277" descr="d:\SCContent\9781416029731\graphics\fullsize\S9781416029731-022-f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2375" b="10662"/>
          <a:stretch>
            <a:fillRect/>
          </a:stretch>
        </p:blipFill>
        <p:spPr bwMode="auto">
          <a:xfrm>
            <a:off x="1428728" y="1785926"/>
            <a:ext cx="6043425" cy="3854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Maturation of nevus</a:t>
            </a:r>
            <a:endParaRPr lang="en-US" dirty="0"/>
          </a:p>
        </p:txBody>
      </p:sp>
      <p:pic>
        <p:nvPicPr>
          <p:cNvPr id="4" name="Picture 1" descr="d:\SCContent\9781416029731\graphics\fullsize\S9781416029731-022-f022.jpg"/>
          <p:cNvPicPr>
            <a:picLocks noChangeAspect="1" noChangeArrowheads="1"/>
          </p:cNvPicPr>
          <p:nvPr/>
        </p:nvPicPr>
        <p:blipFill>
          <a:blip r:embed="rId2"/>
          <a:srcRect l="21976" b="56167"/>
          <a:stretch>
            <a:fillRect/>
          </a:stretch>
        </p:blipFill>
        <p:spPr bwMode="auto">
          <a:xfrm>
            <a:off x="1214413" y="1928802"/>
            <a:ext cx="6178731" cy="3071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Dysplastic nevi</a:t>
            </a:r>
            <a:endParaRPr lang="en-US" dirty="0"/>
          </a:p>
        </p:txBody>
      </p:sp>
      <p:pic>
        <p:nvPicPr>
          <p:cNvPr id="4" name="Content Placeholder 3" descr="a dysplastic_nevus_20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14942" y="1643050"/>
            <a:ext cx="3124200" cy="26670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2910" y="1357298"/>
            <a:ext cx="4038600" cy="4525963"/>
          </a:xfrm>
        </p:spPr>
        <p:txBody>
          <a:bodyPr/>
          <a:lstStyle/>
          <a:p>
            <a:r>
              <a:rPr lang="en-US" dirty="0" smtClean="0"/>
              <a:t>may occur </a:t>
            </a:r>
            <a:r>
              <a:rPr lang="en-US" i="1" dirty="0" smtClean="0"/>
              <a:t>sporadically or in a familial form (</a:t>
            </a:r>
            <a:r>
              <a:rPr lang="en-US" dirty="0" err="1" smtClean="0"/>
              <a:t>autosomal</a:t>
            </a:r>
            <a:r>
              <a:rPr lang="en-US" dirty="0" smtClean="0"/>
              <a:t> dominant fashion and are considered precursors of melanoma)</a:t>
            </a:r>
          </a:p>
          <a:p>
            <a:r>
              <a:rPr lang="en-US" dirty="0" smtClean="0"/>
              <a:t>In the sporadic form, the risk of malignant transformation seems very low.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Dysplastic nevi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Nevus cell nests within the epidermis may be enlarged and exhibit abnormal fusion or coalescence with adjacent nests. </a:t>
            </a:r>
            <a:endParaRPr lang="en-US" sz="2800" dirty="0"/>
          </a:p>
        </p:txBody>
      </p:sp>
      <p:pic>
        <p:nvPicPr>
          <p:cNvPr id="4" name="Picture 1" descr="d:\SCContent\9781416029731\graphics\fullsize\S9781416029731-022-f020.jpg"/>
          <p:cNvPicPr>
            <a:picLocks noChangeAspect="1" noChangeArrowheads="1"/>
          </p:cNvPicPr>
          <p:nvPr/>
        </p:nvPicPr>
        <p:blipFill>
          <a:blip r:embed="rId2"/>
          <a:srcRect r="33625" b="11716"/>
          <a:stretch>
            <a:fillRect/>
          </a:stretch>
        </p:blipFill>
        <p:spPr bwMode="auto">
          <a:xfrm>
            <a:off x="1428727" y="3643314"/>
            <a:ext cx="5057867" cy="2571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 of</a:t>
            </a:r>
            <a:r>
              <a:rPr lang="en-US" i="1" dirty="0" smtClean="0"/>
              <a:t> Dysplastic Nevi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28932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usually larger than most acquired nevi</a:t>
            </a:r>
            <a:r>
              <a:rPr lang="en-US" dirty="0" smtClean="0"/>
              <a:t> (often &gt;5 mm across) and may occur as hundreds of lesions </a:t>
            </a:r>
            <a:r>
              <a:rPr lang="en-US" sz="2800" dirty="0" smtClean="0"/>
              <a:t>on</a:t>
            </a:r>
            <a:r>
              <a:rPr lang="en-US" dirty="0" smtClean="0"/>
              <a:t> the body surface in familial cases</a:t>
            </a:r>
          </a:p>
          <a:p>
            <a:r>
              <a:rPr lang="en-US" dirty="0" smtClean="0"/>
              <a:t> They are flat </a:t>
            </a:r>
            <a:r>
              <a:rPr lang="en-US" dirty="0" err="1" smtClean="0"/>
              <a:t>macules</a:t>
            </a:r>
            <a:r>
              <a:rPr lang="en-US" dirty="0" smtClean="0"/>
              <a:t> to slightly raised plaques, with a "pebbly" surface. </a:t>
            </a:r>
          </a:p>
          <a:p>
            <a:r>
              <a:rPr lang="en-US" dirty="0" smtClean="0"/>
              <a:t>They usually show variable pigmentation (variegation) and irregular borders</a:t>
            </a:r>
            <a:endParaRPr lang="en-US" dirty="0"/>
          </a:p>
        </p:txBody>
      </p:sp>
      <p:pic>
        <p:nvPicPr>
          <p:cNvPr id="4" name="Picture 1" descr="d:\SCContent\9781416029731\graphics\fullsize\S9781416029731-022-f020.jpg"/>
          <p:cNvPicPr>
            <a:picLocks noChangeAspect="1" noChangeArrowheads="1"/>
          </p:cNvPicPr>
          <p:nvPr/>
        </p:nvPicPr>
        <p:blipFill>
          <a:blip r:embed="rId2"/>
          <a:srcRect l="68625" b="9264"/>
          <a:stretch>
            <a:fillRect/>
          </a:stretch>
        </p:blipFill>
        <p:spPr bwMode="auto">
          <a:xfrm>
            <a:off x="4286248" y="4000504"/>
            <a:ext cx="2071702" cy="2748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ordinary nevi, </a:t>
            </a:r>
            <a:r>
              <a:rPr lang="en-US" i="1" dirty="0" smtClean="0"/>
              <a:t>dysplastic nevi have a tendency to occur on body surfaces not exposed to the sun</a:t>
            </a:r>
            <a:r>
              <a:rPr lang="en-US" dirty="0" smtClean="0"/>
              <a:t> as well as on sun-exposed body surfaces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8229600" cy="1143000"/>
          </a:xfrm>
          <a:ln>
            <a:solidFill>
              <a:srgbClr val="005EA4"/>
            </a:solidFill>
          </a:ln>
        </p:spPr>
        <p:txBody>
          <a:bodyPr/>
          <a:lstStyle/>
          <a:p>
            <a:r>
              <a:rPr lang="en-US" i="1" dirty="0" smtClean="0"/>
              <a:t>Melanoma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Melanoma is less common but much more deadly than basal or </a:t>
            </a:r>
            <a:r>
              <a:rPr lang="en-US" dirty="0" err="1" smtClean="0"/>
              <a:t>squamous</a:t>
            </a:r>
            <a:r>
              <a:rPr lang="en-US" dirty="0" smtClean="0"/>
              <a:t> cell carcinoma. Today, as a result of increased public awareness of the earliest signs of skin melanomas, most melanomas are cured surgically.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ex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pex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plate_949">
  <a:themeElements>
    <a:clrScheme name="">
      <a:dk1>
        <a:srgbClr val="66CCFF"/>
      </a:dk1>
      <a:lt1>
        <a:srgbClr val="FFFFFF"/>
      </a:lt1>
      <a:dk2>
        <a:srgbClr val="FFFFFF"/>
      </a:dk2>
      <a:lt2>
        <a:srgbClr val="004080"/>
      </a:lt2>
      <a:accent1>
        <a:srgbClr val="FFFFFF"/>
      </a:accent1>
      <a:accent2>
        <a:srgbClr val="66CCFF"/>
      </a:accent2>
      <a:accent3>
        <a:srgbClr val="FFFFFF"/>
      </a:accent3>
      <a:accent4>
        <a:srgbClr val="56AEDA"/>
      </a:accent4>
      <a:accent5>
        <a:srgbClr val="FFFFFF"/>
      </a:accent5>
      <a:accent6>
        <a:srgbClr val="5CB9E7"/>
      </a:accent6>
      <a:hlink>
        <a:srgbClr val="CC66FF"/>
      </a:hlink>
      <a:folHlink>
        <a:srgbClr val="6666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Presentation4</Template>
  <TotalTime>941</TotalTime>
  <Words>3264</Words>
  <Application>Microsoft Office PowerPoint</Application>
  <PresentationFormat>On-screen Show (4:3)</PresentationFormat>
  <Paragraphs>393</Paragraphs>
  <Slides>117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117</vt:i4>
      </vt:variant>
    </vt:vector>
  </HeadingPairs>
  <TitlesOfParts>
    <vt:vector size="123" baseType="lpstr">
      <vt:lpstr>Apex</vt:lpstr>
      <vt:lpstr>Custom Design</vt:lpstr>
      <vt:lpstr>1_Apex</vt:lpstr>
      <vt:lpstr>2_Apex</vt:lpstr>
      <vt:lpstr>template_949</vt:lpstr>
      <vt:lpstr>3_Apex</vt:lpstr>
      <vt:lpstr>Skin Pathology</vt:lpstr>
      <vt:lpstr>Slide 2</vt:lpstr>
      <vt:lpstr>Slide 3</vt:lpstr>
      <vt:lpstr>Macroscopic Terms in Skin</vt:lpstr>
      <vt:lpstr>Macule</vt:lpstr>
      <vt:lpstr>Papule</vt:lpstr>
      <vt:lpstr>Nodule</vt:lpstr>
      <vt:lpstr>Plaque</vt:lpstr>
      <vt:lpstr>Vesicle</vt:lpstr>
      <vt:lpstr>Bulla</vt:lpstr>
      <vt:lpstr>Macroscopic Terms in Skin</vt:lpstr>
      <vt:lpstr>Pustule</vt:lpstr>
      <vt:lpstr>Excoriation</vt:lpstr>
      <vt:lpstr>Scale</vt:lpstr>
      <vt:lpstr>Lichenification</vt:lpstr>
      <vt:lpstr>Microscopic Terms  </vt:lpstr>
      <vt:lpstr>Hyperkeratosis</vt:lpstr>
      <vt:lpstr>Parakeratosis</vt:lpstr>
      <vt:lpstr>Acanthosis</vt:lpstr>
      <vt:lpstr>Dyskeratosis</vt:lpstr>
      <vt:lpstr>Acantholysis</vt:lpstr>
      <vt:lpstr>Spongiosis</vt:lpstr>
      <vt:lpstr>Inflammatory conditions Acute Eczematous Dermatitis Psoriasis  Lichen Planus</vt:lpstr>
      <vt:lpstr>Acute Eczematous Dermatitis </vt:lpstr>
      <vt:lpstr>Contact Dermatitis</vt:lpstr>
      <vt:lpstr>Slide 26</vt:lpstr>
      <vt:lpstr> Pathogenesis of Contact Dermatitis</vt:lpstr>
      <vt:lpstr>Acute eczematous dermatitis</vt:lpstr>
      <vt:lpstr>Acute eczematous dermatitis </vt:lpstr>
      <vt:lpstr>Acute eczematous dermatitis</vt:lpstr>
      <vt:lpstr>eczematous dermatitis</vt:lpstr>
      <vt:lpstr>Atopic dermatitis</vt:lpstr>
      <vt:lpstr>CHRONIC INFLAMMATORY DERMATOSES </vt:lpstr>
      <vt:lpstr>Psoriasis</vt:lpstr>
      <vt:lpstr>Pathogenesis of Psoriasis</vt:lpstr>
      <vt:lpstr>Pathogenesis of Psoriasis</vt:lpstr>
      <vt:lpstr>Slide 37</vt:lpstr>
      <vt:lpstr>Slide 38</vt:lpstr>
      <vt:lpstr>Clinical Features of Psoriasis</vt:lpstr>
      <vt:lpstr>Clinical Features of Psoriasis</vt:lpstr>
      <vt:lpstr>Clinical Features of Psoriasis</vt:lpstr>
      <vt:lpstr>Slide 42</vt:lpstr>
      <vt:lpstr> Morphology of Psoriasis   </vt:lpstr>
      <vt:lpstr>Slide 44</vt:lpstr>
      <vt:lpstr>Lichen Planus</vt:lpstr>
      <vt:lpstr>Lichen Planus</vt:lpstr>
      <vt:lpstr>Pathogenesis  of Lichen planus</vt:lpstr>
      <vt:lpstr>Slide 48</vt:lpstr>
      <vt:lpstr>Morphology</vt:lpstr>
      <vt:lpstr>Clinical Features</vt:lpstr>
      <vt:lpstr>Clinical Features</vt:lpstr>
      <vt:lpstr>Slide 52</vt:lpstr>
      <vt:lpstr>SUMMARY</vt:lpstr>
      <vt:lpstr>Slide 54</vt:lpstr>
      <vt:lpstr>Slide 55</vt:lpstr>
      <vt:lpstr>Tumors of Skin</vt:lpstr>
      <vt:lpstr> Premalignant Epithelial Lesions   </vt:lpstr>
      <vt:lpstr>Slide 58</vt:lpstr>
      <vt:lpstr>Pathogenesis  </vt:lpstr>
      <vt:lpstr>Clinical Features</vt:lpstr>
      <vt:lpstr>Morphology</vt:lpstr>
      <vt:lpstr>Slide 62</vt:lpstr>
      <vt:lpstr>Slide 63</vt:lpstr>
      <vt:lpstr>Summary</vt:lpstr>
      <vt:lpstr>Malignant Epidermal Tumors    </vt:lpstr>
      <vt:lpstr>Squamous Cell Carcinoma (SCC)</vt:lpstr>
      <vt:lpstr>Slide 67</vt:lpstr>
      <vt:lpstr>Pathogenesis of SCC</vt:lpstr>
      <vt:lpstr>Pathogenesis of SCC  UV light </vt:lpstr>
      <vt:lpstr>Squamous Cell Carcinoma (SCC)</vt:lpstr>
      <vt:lpstr>Morphology of SCC</vt:lpstr>
      <vt:lpstr>Slide 72</vt:lpstr>
      <vt:lpstr>Slide 73</vt:lpstr>
      <vt:lpstr>Clinical Features of SCC</vt:lpstr>
      <vt:lpstr>Prognosis of SCC</vt:lpstr>
      <vt:lpstr>Prognosis of SCC</vt:lpstr>
      <vt:lpstr>Slide 77</vt:lpstr>
      <vt:lpstr>Basal cell carcinoma</vt:lpstr>
      <vt:lpstr>Pathogenesis of BCC</vt:lpstr>
      <vt:lpstr>Clinical Features of BCC</vt:lpstr>
      <vt:lpstr>Clinical Features of BCC</vt:lpstr>
      <vt:lpstr>Morphology of BCC</vt:lpstr>
      <vt:lpstr>Slide 83</vt:lpstr>
      <vt:lpstr>Slide 84</vt:lpstr>
      <vt:lpstr>Treatment of BCC</vt:lpstr>
      <vt:lpstr>Summary Malignant Epidermal Tumors</vt:lpstr>
      <vt:lpstr>Summary Malignant Epidermal Tumors</vt:lpstr>
      <vt:lpstr>Tumors and Tumor-Like Lesions of Melanocytes </vt:lpstr>
      <vt:lpstr>Tumors of Melanocytes </vt:lpstr>
      <vt:lpstr>Melanocytic nevi</vt:lpstr>
      <vt:lpstr>Slide 91</vt:lpstr>
      <vt:lpstr>Intradermal nevus</vt:lpstr>
      <vt:lpstr>Maturation of nevus</vt:lpstr>
      <vt:lpstr>Dysplastic nevi</vt:lpstr>
      <vt:lpstr>Dysplastic nevi</vt:lpstr>
      <vt:lpstr>Clinical Feature of Dysplastic Nevi </vt:lpstr>
      <vt:lpstr>Slide 97</vt:lpstr>
      <vt:lpstr>Melanoma</vt:lpstr>
      <vt:lpstr>Melanoma</vt:lpstr>
      <vt:lpstr>Incidence of Melanoma</vt:lpstr>
      <vt:lpstr>Pathogenesis of malignant transformation </vt:lpstr>
      <vt:lpstr>Other molecular changes</vt:lpstr>
      <vt:lpstr>Morphology</vt:lpstr>
      <vt:lpstr>Slide 104</vt:lpstr>
      <vt:lpstr>Lentigo maligna</vt:lpstr>
      <vt:lpstr>Morphology of Melanoma</vt:lpstr>
      <vt:lpstr>Clinical feature of Melanoma</vt:lpstr>
      <vt:lpstr>Clinical feature of Melanoma</vt:lpstr>
      <vt:lpstr>Slide 109</vt:lpstr>
      <vt:lpstr>Slide 110</vt:lpstr>
      <vt:lpstr>Metastases</vt:lpstr>
      <vt:lpstr>Prognosis</vt:lpstr>
      <vt:lpstr>Summary  Melanocytic Lesions  Benign and Malignant </vt:lpstr>
      <vt:lpstr>Summary  Melanocytic Lesions, Benign and Malignant </vt:lpstr>
      <vt:lpstr>Summary  Melanocytic Lesions, Benign and Malignant </vt:lpstr>
      <vt:lpstr>Summary  Melanocytic Lesions, Benign and Malignant </vt:lpstr>
      <vt:lpstr>Slide 117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Pathology</dc:title>
  <dc:creator>Dr.Maha</dc:creator>
  <cp:lastModifiedBy>Dr.Maha</cp:lastModifiedBy>
  <cp:revision>84</cp:revision>
  <dcterms:created xsi:type="dcterms:W3CDTF">2009-04-03T11:54:31Z</dcterms:created>
  <dcterms:modified xsi:type="dcterms:W3CDTF">2010-01-04T21:25:25Z</dcterms:modified>
</cp:coreProperties>
</file>